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4" r:id="rId12"/>
    <p:sldId id="276" r:id="rId13"/>
    <p:sldId id="277" r:id="rId14"/>
    <p:sldId id="278" r:id="rId15"/>
    <p:sldId id="279" r:id="rId16"/>
    <p:sldId id="280" r:id="rId17"/>
    <p:sldId id="264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FF9900"/>
    <a:srgbClr val="D99B01"/>
    <a:srgbClr val="FF66CC"/>
    <a:srgbClr val="FF67AC"/>
    <a:srgbClr val="CC0099"/>
    <a:srgbClr val="FFDC47"/>
    <a:srgbClr val="5EEC3C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7" d="100"/>
          <a:sy n="97" d="100"/>
        </p:scale>
        <p:origin x="-606" y="-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F3A11-05B2-420A-985B-9A9F19398BA4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A11AD-0E51-42C2-8A1D-E4A1226F47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57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0" y="1359587"/>
            <a:ext cx="3970330" cy="122164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3182570"/>
            <a:ext cx="6108200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9978F3B5-C1BB-4004-968A-3E3E8A691A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09"/>
          </a:xfrm>
        </p:spPr>
        <p:txBody>
          <a:bodyPr/>
          <a:lstStyle>
            <a:lvl1pPr algn="l">
              <a:defRPr sz="2800">
                <a:solidFill>
                  <a:schemeClr val="accent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accent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accent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580279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8559"/>
            <a:ext cx="5802790" cy="3511061"/>
          </a:xfrm>
        </p:spPr>
        <p:txBody>
          <a:bodyPr/>
          <a:lstStyle>
            <a:lvl1pPr>
              <a:defRPr sz="2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3433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accent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accent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3433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accent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accent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B364F1B-2610-4915-B5CD-C31AECC93816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ounders_at_Work:_Stories_of_Startups'_Early_Day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FOUNDER’ S AT 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30114" y="3335275"/>
            <a:ext cx="4113885" cy="122164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MEMBERS: JAWERIA ASIF(9442)</a:t>
            </a:r>
          </a:p>
          <a:p>
            <a:r>
              <a:rPr lang="en-US" dirty="0" smtClean="0"/>
              <a:t>JAVERIA HASSAN(9517)</a:t>
            </a:r>
          </a:p>
          <a:p>
            <a:r>
              <a:rPr lang="en-US" dirty="0" smtClean="0"/>
              <a:t>RAHEEL DASTAGIR(9334)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3064" y="1261"/>
            <a:ext cx="56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ahnschrift SemiLight" pitchFamily="34" charset="0"/>
              </a:rPr>
              <a:t>PRESENTED </a:t>
            </a:r>
            <a:r>
              <a:rPr lang="en-US" dirty="0" smtClean="0">
                <a:latin typeface="Bahnschrift SemiLight" pitchFamily="34" charset="0"/>
              </a:rPr>
              <a:t>BY TEAM SQUARES</a:t>
            </a:r>
            <a:endParaRPr lang="en-US" dirty="0">
              <a:latin typeface="Bahnschrift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4" y="-4271"/>
            <a:ext cx="7167985" cy="135438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askerville Old Face" pitchFamily="18" charset="0"/>
              </a:rPr>
              <a:t>FOUNDER’S AT WORK</a:t>
            </a:r>
            <a:endParaRPr lang="en-US" dirty="0">
              <a:latin typeface="Baskerville Old Face" pitchFamily="18" charset="0"/>
            </a:endParaRP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1976015" y="891995"/>
            <a:ext cx="3346547" cy="4251506"/>
          </a:xfrm>
        </p:spPr>
        <p:txBody>
          <a:bodyPr>
            <a:normAutofit/>
          </a:bodyPr>
          <a:lstStyle/>
          <a:p>
            <a:endParaRPr lang="en-US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Microsoft Himalaya" pitchFamily="2" charset="0"/>
              <a:ea typeface="Microsoft Himalaya" pitchFamily="2" charset="0"/>
              <a:cs typeface="Microsoft Himalaya" pitchFamily="2" charset="0"/>
            </a:endParaRPr>
          </a:p>
          <a:p>
            <a:pPr marL="0" indent="0">
              <a:buNone/>
            </a:pPr>
            <a:r>
              <a:rPr lang="en-US" b="1" u="sng" dirty="0" smtClean="0">
                <a:latin typeface="Baskerville Old Face" pitchFamily="18" charset="0"/>
                <a:ea typeface="Cambria" pitchFamily="18" charset="0"/>
              </a:rPr>
              <a:t>KEY IDEA #09:</a:t>
            </a:r>
          </a:p>
          <a:p>
            <a:pPr algn="ctr">
              <a:buFont typeface="Wingdings" pitchFamily="2" charset="2"/>
              <a:buChar char="ü"/>
            </a:pPr>
            <a:r>
              <a:rPr lang="en-US" sz="2000" dirty="0"/>
              <a:t>I</a:t>
            </a:r>
            <a:r>
              <a:rPr lang="en-US" sz="2000" dirty="0" smtClean="0"/>
              <a:t>t’s </a:t>
            </a:r>
            <a:r>
              <a:rPr lang="en-US" sz="2000" dirty="0"/>
              <a:t>best to be honest while making something people really </a:t>
            </a:r>
            <a:r>
              <a:rPr lang="en-US" sz="2000" dirty="0" smtClean="0"/>
              <a:t>need.</a:t>
            </a:r>
          </a:p>
          <a:p>
            <a:pPr algn="ctr">
              <a:buFont typeface="Wingdings" pitchFamily="2" charset="2"/>
              <a:buChar char="ü"/>
            </a:pPr>
            <a:r>
              <a:rPr lang="en-US" sz="2000" b="1" u="sng" dirty="0" smtClean="0">
                <a:latin typeface="Cambria" pitchFamily="18" charset="0"/>
                <a:ea typeface="Cambria" pitchFamily="18" charset="0"/>
              </a:rPr>
              <a:t>Take Example of Viaweb and Y-Combinator</a:t>
            </a:r>
            <a:r>
              <a:rPr lang="en-US" sz="2000" b="1" u="sng" dirty="0" smtClean="0"/>
              <a:t> </a:t>
            </a:r>
            <a:endParaRPr lang="en-US" sz="2000" b="1" u="sng" dirty="0" smtClean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562" y="1350110"/>
            <a:ext cx="3817625" cy="3793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3091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FOUNDER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’ S AT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WORK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" y="1051176"/>
            <a:ext cx="9144000" cy="451639"/>
          </a:xfrm>
          <a:solidFill>
            <a:schemeClr val="accent6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chemeClr val="bg1"/>
                </a:solidFill>
                <a:latin typeface="Baskerville Old Face" pitchFamily="18" charset="0"/>
                <a:ea typeface="Cambria" pitchFamily="18" charset="0"/>
              </a:rPr>
              <a:t>RECOMMENDATIONS AND ANALYSIS:</a:t>
            </a:r>
            <a:endParaRPr lang="en-US" b="1" u="sng" dirty="0">
              <a:solidFill>
                <a:schemeClr val="bg1"/>
              </a:solidFill>
              <a:latin typeface="Baskerville Old Face" pitchFamily="18" charset="0"/>
              <a:ea typeface="Cambria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890288"/>
            <a:ext cx="47247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Markhor is an e-commerce platform which sells footwear and accessories inspired by simplicity and craftsmanship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Markhor was the first startup of Pakistan which appeal for fund raising to Y-combinators.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Founded by Sidra Qasim and Waqas Ali.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04" y="1502814"/>
            <a:ext cx="4419295" cy="364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1489598"/>
            <a:ext cx="4724704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  <a:latin typeface="Baskerville Old Face" pitchFamily="18" charset="0"/>
                <a:ea typeface="Cambria" pitchFamily="18" charset="0"/>
              </a:rPr>
              <a:t>MARKHOR:</a:t>
            </a:r>
            <a:endParaRPr lang="en-US" b="1" u="sng" dirty="0">
              <a:solidFill>
                <a:schemeClr val="bg1"/>
              </a:solidFill>
              <a:latin typeface="Baskerville Old Face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122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FOUNDER’ S AT WORK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30" y="3793390"/>
            <a:ext cx="9337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utoShape 11" descr="Startup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940161"/>
              </p:ext>
            </p:extLst>
          </p:nvPr>
        </p:nvGraphicFramePr>
        <p:xfrm>
          <a:off x="-9150" y="2266340"/>
          <a:ext cx="9144000" cy="1988696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477814"/>
                <a:gridCol w="1366684"/>
                <a:gridCol w="1416933"/>
                <a:gridCol w="1808971"/>
                <a:gridCol w="1684770"/>
                <a:gridCol w="1388828"/>
              </a:tblGrid>
              <a:tr h="4971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Startup 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Zameen.com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Slide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Finja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Beauty Hooked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71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Service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Property portal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Lock screen app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Retailer of medicines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Online transactions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Spa or saloon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71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Fund Raising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 million $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3.6 million $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 million $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 million $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2,80,000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71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Rank in Pakistan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Not available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4,714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19,760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35,507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Content Placeholder 1"/>
          <p:cNvSpPr>
            <a:spLocks noGrp="1"/>
          </p:cNvSpPr>
          <p:nvPr>
            <p:ph sz="half" idx="2"/>
          </p:nvPr>
        </p:nvSpPr>
        <p:spPr>
          <a:xfrm>
            <a:off x="1" y="1051176"/>
            <a:ext cx="9144000" cy="451639"/>
          </a:xfrm>
          <a:solidFill>
            <a:schemeClr val="accent6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chemeClr val="bg1"/>
                </a:solidFill>
                <a:latin typeface="Baskerville Old Face" pitchFamily="18" charset="0"/>
                <a:ea typeface="Cambria" pitchFamily="18" charset="0"/>
              </a:rPr>
              <a:t>RECOMMENDATIONS AND ANALYSIS:</a:t>
            </a:r>
            <a:endParaRPr lang="en-US" b="1" u="sng" dirty="0">
              <a:solidFill>
                <a:schemeClr val="bg1"/>
              </a:solidFill>
              <a:latin typeface="Baskerville Old Face" pitchFamily="18" charset="0"/>
              <a:ea typeface="Cambria" pitchFamily="18" charset="0"/>
            </a:endParaRPr>
          </a:p>
          <a:p>
            <a:pPr marL="0" indent="0" algn="l">
              <a:buNone/>
            </a:pPr>
            <a:endParaRPr lang="en-US" b="1" u="sng" dirty="0" smtClean="0">
              <a:solidFill>
                <a:schemeClr val="bg1"/>
              </a:solidFill>
              <a:latin typeface="Baskerville Old Face" pitchFamily="18" charset="0"/>
              <a:ea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9150" y="1502815"/>
            <a:ext cx="9144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Startup’s, fundraising and Growth After 2012</a:t>
            </a:r>
            <a:r>
              <a:rPr lang="en-US" b="1" dirty="0" smtClean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292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FOUNDER’ S AT WORK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30" y="3793390"/>
            <a:ext cx="9337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utoShape 11" descr="Startup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7" name="Picture 13" descr="How to launch a startup and not die along the way | BBVAOpen4u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196" y="1876458"/>
            <a:ext cx="4126804" cy="326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1"/>
          <p:cNvSpPr>
            <a:spLocks noGrp="1"/>
          </p:cNvSpPr>
          <p:nvPr>
            <p:ph sz="half" idx="2"/>
          </p:nvPr>
        </p:nvSpPr>
        <p:spPr>
          <a:xfrm>
            <a:off x="1" y="1051176"/>
            <a:ext cx="9144000" cy="451639"/>
          </a:xfrm>
          <a:solidFill>
            <a:schemeClr val="accent6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chemeClr val="bg1"/>
                </a:solidFill>
                <a:latin typeface="Baskerville Old Face" pitchFamily="18" charset="0"/>
                <a:ea typeface="Cambria" pitchFamily="18" charset="0"/>
              </a:rPr>
              <a:t>RECOMMENDATIONS AND ANALYSIS:</a:t>
            </a:r>
            <a:endParaRPr lang="en-US" b="1" u="sng" dirty="0">
              <a:solidFill>
                <a:schemeClr val="bg1"/>
              </a:solidFill>
              <a:latin typeface="Baskerville Old Face" pitchFamily="18" charset="0"/>
              <a:ea typeface="Cambria" pitchFamily="18" charset="0"/>
            </a:endParaRPr>
          </a:p>
          <a:p>
            <a:pPr marL="0" indent="0" algn="l">
              <a:buNone/>
            </a:pPr>
            <a:endParaRPr lang="en-US" b="1" u="sng" dirty="0" smtClean="0">
              <a:solidFill>
                <a:schemeClr val="bg1"/>
              </a:solidFill>
              <a:latin typeface="Baskerville Old Face" pitchFamily="18" charset="0"/>
              <a:ea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9150" y="1502815"/>
            <a:ext cx="9144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RECENT STARTUP’S IN PAKISTAN: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 descr="Easypaisa introduces an Easy and Convenient School Fee Payment ...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50" y="2263593"/>
            <a:ext cx="2543175" cy="287990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-9150" y="1834664"/>
            <a:ext cx="502634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EASYPAISA</a:t>
            </a:r>
            <a:r>
              <a:rPr lang="en-US" b="1" dirty="0" smtClean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34025" y="2263593"/>
            <a:ext cx="2483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is a mobile wallet solution for offline and bill payments.</a:t>
            </a:r>
          </a:p>
        </p:txBody>
      </p:sp>
    </p:spTree>
    <p:extLst>
      <p:ext uri="{BB962C8B-B14F-4D97-AF65-F5344CB8AC3E}">
        <p14:creationId xmlns:p14="http://schemas.microsoft.com/office/powerpoint/2010/main" val="2888277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FOUNDER’ S AT WORK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30" y="3793390"/>
            <a:ext cx="9337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utoShape 11" descr="Startup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ontent Placeholder 1"/>
          <p:cNvSpPr>
            <a:spLocks noGrp="1"/>
          </p:cNvSpPr>
          <p:nvPr>
            <p:ph sz="half" idx="2"/>
          </p:nvPr>
        </p:nvSpPr>
        <p:spPr>
          <a:xfrm>
            <a:off x="1" y="1051176"/>
            <a:ext cx="9144000" cy="451639"/>
          </a:xfrm>
          <a:solidFill>
            <a:schemeClr val="accent6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chemeClr val="bg1"/>
                </a:solidFill>
                <a:latin typeface="Baskerville Old Face" pitchFamily="18" charset="0"/>
                <a:ea typeface="Cambria" pitchFamily="18" charset="0"/>
              </a:rPr>
              <a:t>RECOMMENDATIONS AND ANALYSIS:</a:t>
            </a:r>
            <a:endParaRPr lang="en-US" b="1" u="sng" dirty="0">
              <a:solidFill>
                <a:schemeClr val="bg1"/>
              </a:solidFill>
              <a:latin typeface="Baskerville Old Face" pitchFamily="18" charset="0"/>
              <a:ea typeface="Cambria" pitchFamily="18" charset="0"/>
            </a:endParaRPr>
          </a:p>
          <a:p>
            <a:pPr marL="0" indent="0" algn="l">
              <a:buNone/>
            </a:pPr>
            <a:endParaRPr lang="en-US" b="1" u="sng" dirty="0" smtClean="0">
              <a:solidFill>
                <a:schemeClr val="bg1"/>
              </a:solidFill>
              <a:latin typeface="Baskerville Old Face" pitchFamily="18" charset="0"/>
              <a:ea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9150" y="1502815"/>
            <a:ext cx="9144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RECENT STARTUP’S IN PAKISTAN: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9151" y="1835250"/>
            <a:ext cx="502634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AUTOSAHULAT: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34025" y="2263593"/>
            <a:ext cx="2483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AutoSahulat is an online platform that connects drivers with automotive service </a:t>
            </a:r>
            <a:r>
              <a:rPr lang="en-US" dirty="0" smtClean="0"/>
              <a:t>providers</a:t>
            </a:r>
            <a:r>
              <a:rPr lang="en-US" dirty="0"/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 descr="AutoSahulat - Apps on Google Play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50" y="2263593"/>
            <a:ext cx="2543175" cy="2879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Getting Your Startup Up and Running in an Efficient Manner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197" y="1872148"/>
            <a:ext cx="4135954" cy="329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43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FOUNDER’ S AT WORK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30" y="3793390"/>
            <a:ext cx="9337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utoShape 11" descr="Startup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ontent Placeholder 1"/>
          <p:cNvSpPr>
            <a:spLocks noGrp="1"/>
          </p:cNvSpPr>
          <p:nvPr>
            <p:ph sz="half" idx="2"/>
          </p:nvPr>
        </p:nvSpPr>
        <p:spPr>
          <a:xfrm>
            <a:off x="1" y="1051176"/>
            <a:ext cx="9144000" cy="451639"/>
          </a:xfrm>
          <a:solidFill>
            <a:schemeClr val="accent6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chemeClr val="bg1"/>
                </a:solidFill>
                <a:latin typeface="Baskerville Old Face" pitchFamily="18" charset="0"/>
                <a:ea typeface="Cambria" pitchFamily="18" charset="0"/>
              </a:rPr>
              <a:t>RECOMMENDATIONS AND ANALYSIS:</a:t>
            </a:r>
            <a:endParaRPr lang="en-US" b="1" u="sng" dirty="0">
              <a:solidFill>
                <a:schemeClr val="bg1"/>
              </a:solidFill>
              <a:latin typeface="Baskerville Old Face" pitchFamily="18" charset="0"/>
              <a:ea typeface="Cambria" pitchFamily="18" charset="0"/>
            </a:endParaRPr>
          </a:p>
          <a:p>
            <a:pPr marL="0" indent="0" algn="l">
              <a:buNone/>
            </a:pPr>
            <a:endParaRPr lang="en-US" b="1" u="sng" dirty="0" smtClean="0">
              <a:solidFill>
                <a:schemeClr val="bg1"/>
              </a:solidFill>
              <a:latin typeface="Baskerville Old Face" pitchFamily="18" charset="0"/>
              <a:ea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9150" y="1502815"/>
            <a:ext cx="9144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RECENT STARTUP’S IN PAKISTAN: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66635"/>
            <a:ext cx="501719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MARHAM: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34025" y="2263593"/>
            <a:ext cx="24831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Marham offers appointment booking, a Q&amp;A forum and a health blog for consumers to make better-informed health decisions.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5790"/>
            <a:ext cx="2534025" cy="2143125"/>
          </a:xfrm>
          <a:prstGeom prst="rect">
            <a:avLst/>
          </a:prstGeom>
        </p:spPr>
      </p:pic>
      <p:pic>
        <p:nvPicPr>
          <p:cNvPr id="3074" name="Picture 2" descr="A coronavirus survival strategy for your startup | VentureBea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196" y="1845740"/>
            <a:ext cx="4126804" cy="329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77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FOUNDER’ S AT WORK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30" y="3793390"/>
            <a:ext cx="9337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utoShape 11" descr="Startup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ontent Placeholder 1"/>
          <p:cNvSpPr>
            <a:spLocks noGrp="1"/>
          </p:cNvSpPr>
          <p:nvPr>
            <p:ph sz="half" idx="2"/>
          </p:nvPr>
        </p:nvSpPr>
        <p:spPr>
          <a:xfrm>
            <a:off x="1" y="1051176"/>
            <a:ext cx="9144000" cy="451639"/>
          </a:xfrm>
          <a:solidFill>
            <a:schemeClr val="accent6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chemeClr val="bg1"/>
                </a:solidFill>
                <a:latin typeface="Baskerville Old Face" pitchFamily="18" charset="0"/>
                <a:ea typeface="Cambria" pitchFamily="18" charset="0"/>
              </a:rPr>
              <a:t>RECOMMENDATIONS AND ANALYSIS:</a:t>
            </a:r>
            <a:endParaRPr lang="en-US" b="1" u="sng" dirty="0">
              <a:solidFill>
                <a:schemeClr val="bg1"/>
              </a:solidFill>
              <a:latin typeface="Baskerville Old Face" pitchFamily="18" charset="0"/>
              <a:ea typeface="Cambria" pitchFamily="18" charset="0"/>
            </a:endParaRPr>
          </a:p>
          <a:p>
            <a:pPr marL="0" indent="0" algn="l">
              <a:buNone/>
            </a:pPr>
            <a:endParaRPr lang="en-US" b="1" u="sng" dirty="0" smtClean="0">
              <a:solidFill>
                <a:schemeClr val="bg1"/>
              </a:solidFill>
              <a:latin typeface="Baskerville Old Face" pitchFamily="18" charset="0"/>
              <a:ea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9150" y="1502815"/>
            <a:ext cx="9144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RECENT STARTUP’S IN PAKISTAN: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4812" y="1872146"/>
            <a:ext cx="505492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MARHAM: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34025" y="2263593"/>
            <a:ext cx="24831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Nearpeer is an online courses platform which provides university courses and professional certification prep.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12" y="2241479"/>
            <a:ext cx="2558838" cy="2902022"/>
          </a:xfrm>
          <a:prstGeom prst="rect">
            <a:avLst/>
          </a:prstGeom>
        </p:spPr>
      </p:pic>
      <p:pic>
        <p:nvPicPr>
          <p:cNvPr id="2050" name="Picture 2" descr="How to Value a Pre Revenue Tech Startup • Business Appraisal Flori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96" y="1872146"/>
            <a:ext cx="4117654" cy="327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895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FOUNDER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’ S AT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6878" y="1502815"/>
            <a:ext cx="8310861" cy="47982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Baskerville Old Face" pitchFamily="18" charset="0"/>
              </a:rPr>
              <a:t>ARE THESE IDEA’S ARE APPLICABLE IN PAKISTAN?</a:t>
            </a:r>
            <a:endParaRPr lang="en-US" dirty="0">
              <a:latin typeface="Baskerville Old Face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8" y="1934335"/>
            <a:ext cx="8310861" cy="292799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dirty="0" smtClean="0"/>
              <a:t>1- For young entrepreneurs who want to start their business, Yes these all idea's are applicable in Pakistan for growth and development a startup</a:t>
            </a:r>
          </a:p>
          <a:p>
            <a:pPr marL="0" indent="0" algn="l">
              <a:buNone/>
            </a:pPr>
            <a:r>
              <a:rPr lang="en-US" dirty="0" smtClean="0"/>
              <a:t>2- It is better to understand from the mistakes of others and try to avoid those mistakes in your own startup</a:t>
            </a:r>
          </a:p>
          <a:p>
            <a:pPr marL="0" indent="0" algn="l">
              <a:buNone/>
            </a:pPr>
            <a:r>
              <a:rPr lang="en-US" dirty="0" smtClean="0"/>
              <a:t>3-This book is not only telling success stories of founders but it also tell us why start up’s fails</a:t>
            </a:r>
          </a:p>
          <a:p>
            <a:pPr marL="0" indent="0" algn="l">
              <a:buNone/>
            </a:pPr>
            <a:endParaRPr lang="en-US" dirty="0" smtClean="0"/>
          </a:p>
        </p:txBody>
      </p:sp>
      <p:sp>
        <p:nvSpPr>
          <p:cNvPr id="7" name="Content Placeholder 1"/>
          <p:cNvSpPr>
            <a:spLocks noGrp="1"/>
          </p:cNvSpPr>
          <p:nvPr>
            <p:ph sz="half" idx="2"/>
          </p:nvPr>
        </p:nvSpPr>
        <p:spPr>
          <a:xfrm>
            <a:off x="1" y="1051176"/>
            <a:ext cx="9144000" cy="451639"/>
          </a:xfrm>
          <a:solidFill>
            <a:schemeClr val="accent6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chemeClr val="bg1"/>
                </a:solidFill>
                <a:latin typeface="Baskerville Old Face" pitchFamily="18" charset="0"/>
                <a:ea typeface="Cambria" pitchFamily="18" charset="0"/>
              </a:rPr>
              <a:t>RECOMMENDATIONS AND ANALYSIS:</a:t>
            </a:r>
            <a:endParaRPr lang="en-US" b="1" u="sng" dirty="0">
              <a:solidFill>
                <a:schemeClr val="bg1"/>
              </a:solidFill>
              <a:latin typeface="Baskerville Old Face" pitchFamily="18" charset="0"/>
              <a:ea typeface="Cambria" pitchFamily="18" charset="0"/>
            </a:endParaRPr>
          </a:p>
          <a:p>
            <a:pPr marL="0" indent="0" algn="l">
              <a:buNone/>
            </a:pPr>
            <a:endParaRPr lang="en-US" b="1" u="sng" dirty="0" smtClean="0">
              <a:solidFill>
                <a:schemeClr val="bg1"/>
              </a:solidFill>
              <a:latin typeface="Baskerville Old Face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61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FOUNDER’ S AT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>
                <a:latin typeface="Baskerville Old Face" pitchFamily="18" charset="0"/>
              </a:rPr>
              <a:t>INTRODUCTION OF AUTHOR:</a:t>
            </a:r>
            <a:endParaRPr lang="en-US" b="1" u="sng" dirty="0">
              <a:latin typeface="Baskerville Old Face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Jessica Livingston</a:t>
            </a:r>
            <a:r>
              <a:rPr lang="en-US" dirty="0"/>
              <a:t> </a:t>
            </a:r>
            <a:r>
              <a:rPr lang="en-US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(born February 5, 1972) is an </a:t>
            </a:r>
            <a:r>
              <a:rPr lang="en-US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American </a:t>
            </a:r>
            <a:r>
              <a:rPr lang="en-US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author and a founding partner of the seed stage venture firm Y Combinator. She also organizes Startup School. Previously, she was the VP of marketing at Adams Harkness Financial Group. She has a B.A. in English from Bucknell University. In early 2007, Livingston released “</a:t>
            </a:r>
            <a:r>
              <a:rPr lang="en-US" b="1" i="1" u="sng" dirty="0">
                <a:latin typeface="Microsoft Himalaya" pitchFamily="2" charset="0"/>
                <a:ea typeface="Microsoft Himalaya" pitchFamily="2" charset="0"/>
                <a:cs typeface="Microsoft Himalaya" pitchFamily="2" charset="0"/>
                <a:hlinkClick r:id="rId2" tooltip="Founders at Work: Stories of Startups' Early Days"/>
              </a:rPr>
              <a:t>Founders at Work: Stories of Startups' Early Days</a:t>
            </a:r>
            <a:r>
              <a:rPr lang="en-US" b="1" i="1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” </a:t>
            </a:r>
            <a:r>
              <a:rPr lang="en-US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(published by Apress), </a:t>
            </a:r>
            <a:r>
              <a:rPr lang="en-US" b="1" i="1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a </a:t>
            </a:r>
            <a:r>
              <a:rPr lang="en-US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collection of interviews with famous startup founders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4" y="-4271"/>
            <a:ext cx="7167985" cy="135438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askerville Old Face" pitchFamily="18" charset="0"/>
              </a:rPr>
              <a:t>FOUNDER’S AT WORK</a:t>
            </a:r>
            <a:endParaRPr lang="en-US" dirty="0">
              <a:latin typeface="Baskerville Old Face" pitchFamily="18" charset="0"/>
            </a:endParaRP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1976015" y="891995"/>
            <a:ext cx="3346547" cy="4251506"/>
          </a:xfrm>
        </p:spPr>
        <p:txBody>
          <a:bodyPr>
            <a:normAutofit/>
          </a:bodyPr>
          <a:lstStyle/>
          <a:p>
            <a:endParaRPr lang="en-US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Microsoft Himalaya" pitchFamily="2" charset="0"/>
              <a:ea typeface="Microsoft Himalaya" pitchFamily="2" charset="0"/>
              <a:cs typeface="Microsoft Himalaya" pitchFamily="2" charset="0"/>
            </a:endParaRPr>
          </a:p>
          <a:p>
            <a:pPr marL="0" indent="0">
              <a:buNone/>
            </a:pPr>
            <a:r>
              <a:rPr lang="en-US" b="1" u="sng" dirty="0" smtClean="0">
                <a:latin typeface="Baskerville Old Face" pitchFamily="18" charset="0"/>
                <a:ea typeface="Cambria" pitchFamily="18" charset="0"/>
              </a:rPr>
              <a:t>KEY IDEA #01:</a:t>
            </a:r>
          </a:p>
          <a:p>
            <a:pPr algn="ctr">
              <a:buFont typeface="Wingdings" pitchFamily="2" charset="2"/>
              <a:buChar char="ü"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M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any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big startups ended up with an idea or product very different than the one they started 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out with.</a:t>
            </a:r>
          </a:p>
          <a:p>
            <a:pPr algn="ctr">
              <a:buFont typeface="Wingdings" pitchFamily="2" charset="2"/>
              <a:buChar char="ü"/>
            </a:pPr>
            <a:r>
              <a:rPr lang="en-US" sz="2000" b="1" u="sng" dirty="0">
                <a:latin typeface="Cambria" pitchFamily="18" charset="0"/>
                <a:ea typeface="Cambria" pitchFamily="18" charset="0"/>
              </a:rPr>
              <a:t>Take Example </a:t>
            </a:r>
            <a:r>
              <a:rPr lang="en-US" sz="2000" b="1" u="sng" dirty="0" smtClean="0">
                <a:latin typeface="Cambria" pitchFamily="18" charset="0"/>
                <a:ea typeface="Cambria" pitchFamily="18" charset="0"/>
              </a:rPr>
              <a:t>of PayPal and blogger.com</a:t>
            </a: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algn="ctr">
              <a:buFont typeface="Wingdings" pitchFamily="2" charset="2"/>
              <a:buChar char="ü"/>
            </a:pPr>
            <a:endParaRPr lang="en-US" dirty="0"/>
          </a:p>
        </p:txBody>
      </p:sp>
      <p:pic>
        <p:nvPicPr>
          <p:cNvPr id="5122" name="Picture 2" descr="What's Your Big Idea? - cultbranding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525" y="1197405"/>
            <a:ext cx="3808475" cy="394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4" y="-4271"/>
            <a:ext cx="7167985" cy="135438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askerville Old Face" pitchFamily="18" charset="0"/>
              </a:rPr>
              <a:t>FOUNDER’S AT WORK</a:t>
            </a:r>
            <a:endParaRPr lang="en-US" dirty="0">
              <a:latin typeface="Baskerville Old Face" pitchFamily="18" charset="0"/>
            </a:endParaRP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1976015" y="891995"/>
            <a:ext cx="3512215" cy="4251506"/>
          </a:xfrm>
        </p:spPr>
        <p:txBody>
          <a:bodyPr>
            <a:normAutofit/>
          </a:bodyPr>
          <a:lstStyle/>
          <a:p>
            <a:endParaRPr lang="en-US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Microsoft Himalaya" pitchFamily="2" charset="0"/>
              <a:ea typeface="Microsoft Himalaya" pitchFamily="2" charset="0"/>
              <a:cs typeface="Microsoft Himalaya" pitchFamily="2" charset="0"/>
            </a:endParaRPr>
          </a:p>
          <a:p>
            <a:pPr marL="0" indent="0">
              <a:buNone/>
            </a:pPr>
            <a:r>
              <a:rPr lang="en-US" b="1" u="sng" dirty="0" smtClean="0">
                <a:latin typeface="Baskerville Old Face" pitchFamily="18" charset="0"/>
                <a:ea typeface="Cambria" pitchFamily="18" charset="0"/>
              </a:rPr>
              <a:t>KEY IDEA #02:</a:t>
            </a:r>
          </a:p>
          <a:p>
            <a:pPr algn="ctr">
              <a:buFont typeface="Wingdings" pitchFamily="2" charset="2"/>
              <a:buChar char="ü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Sometimes innovative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ideas can seem confusing or too tricky to understand for people, which is problematic if your idea needs funding to develop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algn="ctr">
              <a:buFont typeface="Wingdings" pitchFamily="2" charset="2"/>
              <a:buChar char="ü"/>
            </a:pPr>
            <a:r>
              <a:rPr lang="en-US" sz="2000" b="1" u="sng" dirty="0" smtClean="0">
                <a:latin typeface="Cambria" pitchFamily="18" charset="0"/>
                <a:ea typeface="Cambria" pitchFamily="18" charset="0"/>
              </a:rPr>
              <a:t>Take Example of WebTV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30" y="1350109"/>
            <a:ext cx="3655770" cy="3793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9471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4" y="-4271"/>
            <a:ext cx="7167985" cy="135438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askerville Old Face" pitchFamily="18" charset="0"/>
              </a:rPr>
              <a:t>FOUNDER’S AT WORK</a:t>
            </a:r>
            <a:endParaRPr lang="en-US" dirty="0">
              <a:latin typeface="Baskerville Old Face" pitchFamily="18" charset="0"/>
            </a:endParaRP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1976015" y="891995"/>
            <a:ext cx="3512215" cy="4251506"/>
          </a:xfrm>
        </p:spPr>
        <p:txBody>
          <a:bodyPr>
            <a:normAutofit/>
          </a:bodyPr>
          <a:lstStyle/>
          <a:p>
            <a:endParaRPr lang="en-US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Microsoft Himalaya" pitchFamily="2" charset="0"/>
              <a:ea typeface="Microsoft Himalaya" pitchFamily="2" charset="0"/>
              <a:cs typeface="Microsoft Himalaya" pitchFamily="2" charset="0"/>
            </a:endParaRPr>
          </a:p>
          <a:p>
            <a:pPr marL="0" indent="0">
              <a:buNone/>
            </a:pPr>
            <a:r>
              <a:rPr lang="en-US" b="1" u="sng" dirty="0" smtClean="0">
                <a:latin typeface="Baskerville Old Face" pitchFamily="18" charset="0"/>
                <a:ea typeface="Cambria" pitchFamily="18" charset="0"/>
              </a:rPr>
              <a:t>KEY IDEA #03:</a:t>
            </a:r>
          </a:p>
          <a:p>
            <a:pPr algn="ctr">
              <a:buFont typeface="Wingdings" pitchFamily="2" charset="2"/>
              <a:buChar char="ü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Having a good team is more important then a good idea.</a:t>
            </a:r>
          </a:p>
          <a:p>
            <a:pPr algn="ctr">
              <a:buFont typeface="Wingdings" pitchFamily="2" charset="2"/>
              <a:buChar char="ü"/>
            </a:pPr>
            <a:r>
              <a:rPr lang="en-US" sz="2000" b="1" u="sng" dirty="0" smtClean="0">
                <a:latin typeface="Cambria" pitchFamily="18" charset="0"/>
                <a:ea typeface="Cambria" pitchFamily="18" charset="0"/>
              </a:rPr>
              <a:t>Take Example of Exite</a:t>
            </a:r>
          </a:p>
        </p:txBody>
      </p:sp>
      <p:pic>
        <p:nvPicPr>
          <p:cNvPr id="3074" name="Picture 2" descr="Top Ten Behavioural Traits Of A Good Team Member CareerWi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31" y="1197404"/>
            <a:ext cx="3655770" cy="394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28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4" y="-4271"/>
            <a:ext cx="7167985" cy="135438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askerville Old Face" pitchFamily="18" charset="0"/>
              </a:rPr>
              <a:t>FOUNDER’S AT WORK</a:t>
            </a:r>
            <a:endParaRPr lang="en-US" dirty="0">
              <a:latin typeface="Baskerville Old Face" pitchFamily="18" charset="0"/>
            </a:endParaRP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1976015" y="891995"/>
            <a:ext cx="3346547" cy="4251506"/>
          </a:xfrm>
        </p:spPr>
        <p:txBody>
          <a:bodyPr>
            <a:normAutofit/>
          </a:bodyPr>
          <a:lstStyle/>
          <a:p>
            <a:endParaRPr lang="en-US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Microsoft Himalaya" pitchFamily="2" charset="0"/>
              <a:ea typeface="Microsoft Himalaya" pitchFamily="2" charset="0"/>
              <a:cs typeface="Microsoft Himalaya" pitchFamily="2" charset="0"/>
            </a:endParaRPr>
          </a:p>
          <a:p>
            <a:pPr marL="0" indent="0">
              <a:buNone/>
            </a:pPr>
            <a:r>
              <a:rPr lang="en-US" b="1" u="sng" dirty="0" smtClean="0">
                <a:latin typeface="Baskerville Old Face" pitchFamily="18" charset="0"/>
                <a:ea typeface="Cambria" pitchFamily="18" charset="0"/>
              </a:rPr>
              <a:t>KEY IDEA #05:</a:t>
            </a:r>
          </a:p>
          <a:p>
            <a:pPr algn="ctr">
              <a:buFont typeface="Wingdings" pitchFamily="2" charset="2"/>
              <a:buChar char="ü"/>
            </a:pPr>
            <a:r>
              <a:rPr lang="en-US" sz="2000" dirty="0"/>
              <a:t>many startups began as solutions to personal problems, until the founders realized that millions of other people could also beneﬁt from their idea.</a:t>
            </a:r>
          </a:p>
          <a:p>
            <a:pPr algn="ctr">
              <a:buFont typeface="Wingdings" pitchFamily="2" charset="2"/>
              <a:buChar char="ü"/>
            </a:pPr>
            <a:r>
              <a:rPr lang="en-US" sz="2000" b="1" u="sng" dirty="0" smtClean="0">
                <a:latin typeface="Cambria" pitchFamily="18" charset="0"/>
                <a:ea typeface="Cambria" pitchFamily="18" charset="0"/>
              </a:rPr>
              <a:t>Take Example of </a:t>
            </a:r>
            <a:r>
              <a:rPr lang="en-US" sz="2000" b="1" u="sng" dirty="0" smtClean="0">
                <a:latin typeface="Cambria" pitchFamily="18" charset="0"/>
                <a:ea typeface="Cambria" pitchFamily="18" charset="0"/>
              </a:rPr>
              <a:t>Hotmail</a:t>
            </a:r>
            <a:r>
              <a:rPr lang="en-US" sz="2000" b="1" u="sng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b="1" u="sng" dirty="0" smtClean="0"/>
              <a:t> </a:t>
            </a:r>
            <a:endParaRPr lang="en-US" sz="2000" b="1" u="sng" dirty="0" smtClean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2050" name="Picture 2" descr="Confessions of a Product Manager Lesson 1 — Focus on the problem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525" y="1197406"/>
            <a:ext cx="3808475" cy="397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73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4" y="-4271"/>
            <a:ext cx="7167985" cy="135438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askerville Old Face" pitchFamily="18" charset="0"/>
              </a:rPr>
              <a:t>FOUNDER’S AT WORK</a:t>
            </a:r>
            <a:endParaRPr lang="en-US" dirty="0">
              <a:latin typeface="Baskerville Old Face" pitchFamily="18" charset="0"/>
            </a:endParaRP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1976015" y="891995"/>
            <a:ext cx="3346547" cy="4251506"/>
          </a:xfrm>
        </p:spPr>
        <p:txBody>
          <a:bodyPr>
            <a:normAutofit/>
          </a:bodyPr>
          <a:lstStyle/>
          <a:p>
            <a:endParaRPr lang="en-US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Microsoft Himalaya" pitchFamily="2" charset="0"/>
              <a:ea typeface="Microsoft Himalaya" pitchFamily="2" charset="0"/>
              <a:cs typeface="Microsoft Himalaya" pitchFamily="2" charset="0"/>
            </a:endParaRPr>
          </a:p>
          <a:p>
            <a:pPr marL="0" indent="0">
              <a:buNone/>
            </a:pPr>
            <a:r>
              <a:rPr lang="en-US" b="1" u="sng" dirty="0" smtClean="0">
                <a:latin typeface="Baskerville Old Face" pitchFamily="18" charset="0"/>
                <a:ea typeface="Cambria" pitchFamily="18" charset="0"/>
              </a:rPr>
              <a:t>KEY IDEA #06:</a:t>
            </a:r>
          </a:p>
          <a:p>
            <a:pPr algn="ctr">
              <a:buFont typeface="Wingdings" pitchFamily="2" charset="2"/>
              <a:buChar char="ü"/>
            </a:pPr>
            <a:r>
              <a:rPr lang="en-US" sz="2000" dirty="0" smtClean="0"/>
              <a:t>Sometimes, </a:t>
            </a:r>
            <a:r>
              <a:rPr lang="en-US" sz="2000" dirty="0"/>
              <a:t>simpler is </a:t>
            </a:r>
            <a:r>
              <a:rPr lang="en-US" sz="2000" dirty="0" smtClean="0"/>
              <a:t>better.</a:t>
            </a:r>
            <a:endParaRPr lang="en-US" sz="2000" dirty="0"/>
          </a:p>
          <a:p>
            <a:pPr algn="ctr">
              <a:buFont typeface="Wingdings" pitchFamily="2" charset="2"/>
              <a:buChar char="ü"/>
            </a:pPr>
            <a:r>
              <a:rPr lang="en-US" sz="2000" b="1" u="sng" dirty="0" smtClean="0">
                <a:latin typeface="Cambria" pitchFamily="18" charset="0"/>
                <a:ea typeface="Cambria" pitchFamily="18" charset="0"/>
              </a:rPr>
              <a:t>Take Example of  </a:t>
            </a:r>
            <a:r>
              <a:rPr lang="en-US" sz="2000" b="1" u="sng" dirty="0" smtClean="0"/>
              <a:t>37 Signals </a:t>
            </a:r>
            <a:endParaRPr lang="en-US" sz="2000" b="1" u="sng" dirty="0" smtClean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028" name="Picture 4" descr="What Makes a High-Growth Business? | Oracle SMB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525" y="1197405"/>
            <a:ext cx="3808474" cy="394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218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4" y="-4271"/>
            <a:ext cx="7167985" cy="135438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askerville Old Face" pitchFamily="18" charset="0"/>
              </a:rPr>
              <a:t>FOUNDER’S AT WORK</a:t>
            </a:r>
            <a:endParaRPr lang="en-US" dirty="0">
              <a:latin typeface="Baskerville Old Face" pitchFamily="18" charset="0"/>
            </a:endParaRP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1976015" y="891995"/>
            <a:ext cx="3382525" cy="4251506"/>
          </a:xfrm>
        </p:spPr>
        <p:txBody>
          <a:bodyPr>
            <a:normAutofit/>
          </a:bodyPr>
          <a:lstStyle/>
          <a:p>
            <a:endParaRPr lang="en-US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Microsoft Himalaya" pitchFamily="2" charset="0"/>
              <a:ea typeface="Microsoft Himalaya" pitchFamily="2" charset="0"/>
              <a:cs typeface="Microsoft Himalaya" pitchFamily="2" charset="0"/>
            </a:endParaRPr>
          </a:p>
          <a:p>
            <a:pPr marL="0" indent="0">
              <a:buNone/>
            </a:pPr>
            <a:r>
              <a:rPr lang="en-US" b="1" u="sng" dirty="0" smtClean="0">
                <a:latin typeface="Baskerville Old Face" pitchFamily="18" charset="0"/>
                <a:ea typeface="Cambria" pitchFamily="18" charset="0"/>
              </a:rPr>
              <a:t>KEY IDEA #07:</a:t>
            </a:r>
          </a:p>
          <a:p>
            <a:pPr algn="ctr">
              <a:buFont typeface="Wingdings" pitchFamily="2" charset="2"/>
              <a:buChar char="ü"/>
            </a:pPr>
            <a:r>
              <a:rPr lang="en-US" sz="2000" dirty="0"/>
              <a:t>Too much investor money can hurt a startup, so ﬁnd other ways to generate revenue or stay </a:t>
            </a:r>
            <a:r>
              <a:rPr lang="en-US" sz="2000" dirty="0" smtClean="0"/>
              <a:t>cheap.</a:t>
            </a:r>
          </a:p>
          <a:p>
            <a:pPr algn="ctr">
              <a:buFont typeface="Wingdings" pitchFamily="2" charset="2"/>
              <a:buChar char="ü"/>
            </a:pPr>
            <a:r>
              <a:rPr lang="en-US" sz="2000" b="1" u="sng" dirty="0" smtClean="0">
                <a:latin typeface="Cambria" pitchFamily="18" charset="0"/>
                <a:ea typeface="Cambria" pitchFamily="18" charset="0"/>
              </a:rPr>
              <a:t>Take Example of Ars Digita</a:t>
            </a:r>
            <a:r>
              <a:rPr lang="en-US" sz="2000" b="1" u="sng" dirty="0" smtClean="0"/>
              <a:t> </a:t>
            </a:r>
            <a:endParaRPr lang="en-US" sz="2000" b="1" u="sng" dirty="0" smtClean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098" name="Picture 2" descr="To Make Investors Care About The Environment Show Them the Money!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540" y="1197404"/>
            <a:ext cx="3794610" cy="394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16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4" y="-4271"/>
            <a:ext cx="7167985" cy="135438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askerville Old Face" pitchFamily="18" charset="0"/>
              </a:rPr>
              <a:t>FOUNDER’S AT WORK</a:t>
            </a:r>
            <a:endParaRPr lang="en-US" dirty="0">
              <a:latin typeface="Baskerville Old Face" pitchFamily="18" charset="0"/>
            </a:endParaRP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1976015" y="891995"/>
            <a:ext cx="3346547" cy="4251506"/>
          </a:xfrm>
        </p:spPr>
        <p:txBody>
          <a:bodyPr>
            <a:normAutofit/>
          </a:bodyPr>
          <a:lstStyle/>
          <a:p>
            <a:endParaRPr lang="en-US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Microsoft Himalaya" pitchFamily="2" charset="0"/>
              <a:ea typeface="Microsoft Himalaya" pitchFamily="2" charset="0"/>
              <a:cs typeface="Microsoft Himalaya" pitchFamily="2" charset="0"/>
            </a:endParaRPr>
          </a:p>
          <a:p>
            <a:pPr marL="0" indent="0">
              <a:buNone/>
            </a:pPr>
            <a:r>
              <a:rPr lang="en-US" b="1" u="sng" dirty="0" smtClean="0">
                <a:latin typeface="Baskerville Old Face" pitchFamily="18" charset="0"/>
                <a:ea typeface="Cambria" pitchFamily="18" charset="0"/>
              </a:rPr>
              <a:t>KEY IDEA #08:</a:t>
            </a:r>
          </a:p>
          <a:p>
            <a:pPr algn="ctr">
              <a:buFont typeface="Wingdings" pitchFamily="2" charset="2"/>
              <a:buChar char="ü"/>
            </a:pPr>
            <a:r>
              <a:rPr lang="en-US" sz="2000" dirty="0"/>
              <a:t>I</a:t>
            </a:r>
            <a:r>
              <a:rPr lang="en-US" sz="2000" dirty="0" smtClean="0"/>
              <a:t>t’s better to learn from other’s mistake and avoid those mistakes in your startups.</a:t>
            </a:r>
          </a:p>
          <a:p>
            <a:pPr algn="ctr">
              <a:buFont typeface="Wingdings" pitchFamily="2" charset="2"/>
              <a:buChar char="ü"/>
            </a:pPr>
            <a:r>
              <a:rPr lang="en-US" sz="2000" b="1" u="sng" dirty="0" smtClean="0">
                <a:latin typeface="Cambria" pitchFamily="18" charset="0"/>
                <a:ea typeface="Cambria" pitchFamily="18" charset="0"/>
              </a:rPr>
              <a:t>Take Example of Fog Creek</a:t>
            </a:r>
          </a:p>
        </p:txBody>
      </p:sp>
      <p:pic>
        <p:nvPicPr>
          <p:cNvPr id="6146" name="Picture 2" descr="Mistake With Bulb, Learn From Mistake Stock Image - Image of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820" y="1197405"/>
            <a:ext cx="3961179" cy="394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711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</TotalTime>
  <Words>589</Words>
  <Application>Microsoft Office PowerPoint</Application>
  <PresentationFormat>On-screen Show (16:9)</PresentationFormat>
  <Paragraphs>110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FOUNDER’ S AT WORK</vt:lpstr>
      <vt:lpstr>FOUNDER’ S AT WORK</vt:lpstr>
      <vt:lpstr>FOUNDER’S AT WORK</vt:lpstr>
      <vt:lpstr>FOUNDER’S AT WORK</vt:lpstr>
      <vt:lpstr>FOUNDER’S AT WORK</vt:lpstr>
      <vt:lpstr>FOUNDER’S AT WORK</vt:lpstr>
      <vt:lpstr>FOUNDER’S AT WORK</vt:lpstr>
      <vt:lpstr>FOUNDER’S AT WORK</vt:lpstr>
      <vt:lpstr>FOUNDER’S AT WORK</vt:lpstr>
      <vt:lpstr>FOUNDER’S AT WORK</vt:lpstr>
      <vt:lpstr>FOUNDER’ S AT WORK</vt:lpstr>
      <vt:lpstr>FOUNDER’ S AT WORK</vt:lpstr>
      <vt:lpstr>FOUNDER’ S AT WORK</vt:lpstr>
      <vt:lpstr>FOUNDER’ S AT WORK</vt:lpstr>
      <vt:lpstr>FOUNDER’ S AT WORK</vt:lpstr>
      <vt:lpstr>FOUNDER’ S AT WORK</vt:lpstr>
      <vt:lpstr>FOUNDER’ S AT WORK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PAF-KIET</cp:lastModifiedBy>
  <cp:revision>173</cp:revision>
  <dcterms:created xsi:type="dcterms:W3CDTF">2013-08-21T19:17:07Z</dcterms:created>
  <dcterms:modified xsi:type="dcterms:W3CDTF">2020-04-29T15:31:45Z</dcterms:modified>
</cp:coreProperties>
</file>