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>
        <p:scale>
          <a:sx n="70" d="100"/>
          <a:sy n="70" d="100"/>
        </p:scale>
        <p:origin x="-137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929107"/>
            <a:ext cx="7406640" cy="1472184"/>
          </a:xfrm>
        </p:spPr>
        <p:txBody>
          <a:bodyPr/>
          <a:lstStyle/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PROJECT OF FINANCIAL ACCOUNTING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38800"/>
            <a:ext cx="9144000" cy="12192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4000" u="sng" dirty="0">
                <a:latin typeface="Lucida Bright" pitchFamily="18" charset="0"/>
              </a:rPr>
              <a:t>PRESENTED By :</a:t>
            </a:r>
          </a:p>
          <a:p>
            <a:pPr algn="l"/>
            <a:r>
              <a:rPr lang="en-US" dirty="0">
                <a:latin typeface="Lucida Bright" pitchFamily="18" charset="0"/>
              </a:rPr>
              <a:t>JAWERIA ASIF</a:t>
            </a:r>
          </a:p>
          <a:p>
            <a:pPr algn="l"/>
            <a:r>
              <a:rPr lang="en-US" dirty="0">
                <a:latin typeface="Lucida Bright" pitchFamily="18" charset="0"/>
              </a:rPr>
              <a:t>JAVERIA HASSAN</a:t>
            </a:r>
          </a:p>
          <a:p>
            <a:pPr algn="l"/>
            <a:r>
              <a:rPr lang="en-US" dirty="0">
                <a:latin typeface="Lucida Bright" pitchFamily="18" charset="0"/>
              </a:rPr>
              <a:t>HAMNA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05" y="3429000"/>
            <a:ext cx="25336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8153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JOURNAL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490393"/>
              </p:ext>
            </p:extLst>
          </p:nvPr>
        </p:nvGraphicFramePr>
        <p:xfrm>
          <a:off x="1066800" y="1295400"/>
          <a:ext cx="8077200" cy="3034146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305713"/>
                <a:gridCol w="4175244"/>
                <a:gridCol w="1290530"/>
                <a:gridCol w="1305713"/>
              </a:tblGrid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4/29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omic Sans MS"/>
                          <a:ea typeface="Calibri"/>
                          <a:cs typeface="Arial"/>
                        </a:rPr>
                        <a:t>Accounts receivable</a:t>
                      </a:r>
                      <a:endParaRPr lang="en-US" sz="240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1,000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Service Revenue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1,000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4/29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Salaries Expense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4,500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Cash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4,500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7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</a:t>
            </a:r>
            <a:r>
              <a:rPr lang="en-US" sz="2000" b="1" u="dbl" dirty="0" smtClean="0">
                <a:effectLst/>
                <a:latin typeface="Andalus" pitchFamily="18" charset="-78"/>
                <a:cs typeface="Andalus" pitchFamily="18" charset="-78"/>
              </a:rPr>
              <a:t>LEDGERS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8153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61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</a:t>
            </a:r>
            <a:r>
              <a:rPr lang="en-US" sz="2000" b="1" u="dbl" dirty="0" smtClean="0">
                <a:effectLst/>
                <a:latin typeface="Andalus" pitchFamily="18" charset="-78"/>
                <a:cs typeface="Andalus" pitchFamily="18" charset="-78"/>
              </a:rPr>
              <a:t>LEDGERS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752600"/>
            <a:ext cx="80962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85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</a:t>
            </a:r>
            <a:r>
              <a:rPr lang="en-US" sz="2000" b="1" u="dbl" dirty="0" smtClean="0">
                <a:effectLst/>
                <a:latin typeface="Andalus" pitchFamily="18" charset="-78"/>
                <a:cs typeface="Andalus" pitchFamily="18" charset="-78"/>
              </a:rPr>
              <a:t>LEDGERS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815339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22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</a:t>
            </a:r>
            <a:r>
              <a:rPr lang="en-US" sz="2000" b="1" u="dbl" dirty="0" smtClean="0">
                <a:effectLst/>
                <a:latin typeface="Andalus" pitchFamily="18" charset="-78"/>
                <a:cs typeface="Andalus" pitchFamily="18" charset="-78"/>
              </a:rPr>
              <a:t>LEDGERS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8153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0"/>
            <a:ext cx="8153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57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</a:t>
            </a:r>
            <a:r>
              <a:rPr lang="en-US" sz="2000" b="1" u="dbl" dirty="0" smtClean="0">
                <a:effectLst/>
                <a:latin typeface="Andalus" pitchFamily="18" charset="-78"/>
                <a:cs typeface="Andalus" pitchFamily="18" charset="-78"/>
              </a:rPr>
              <a:t>LEDGERS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8153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06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</a:t>
            </a:r>
            <a:r>
              <a:rPr lang="en-US" sz="2000" b="1" u="dbl" dirty="0" smtClean="0">
                <a:effectLst/>
                <a:latin typeface="Andalus" pitchFamily="18" charset="-78"/>
                <a:cs typeface="Andalus" pitchFamily="18" charset="-78"/>
              </a:rPr>
              <a:t>LEDGERS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8153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49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</a:t>
            </a:r>
            <a:r>
              <a:rPr lang="en-US" sz="2000" b="1" u="dbl" dirty="0" smtClean="0">
                <a:effectLst/>
                <a:latin typeface="Andalus" pitchFamily="18" charset="-78"/>
                <a:cs typeface="Andalus" pitchFamily="18" charset="-78"/>
              </a:rPr>
              <a:t>LEDGERS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815339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3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</a:t>
            </a:r>
            <a:r>
              <a:rPr lang="en-US" sz="2000" b="1" u="dbl" dirty="0" smtClean="0">
                <a:effectLst/>
                <a:latin typeface="Andalus" pitchFamily="18" charset="-78"/>
                <a:cs typeface="Andalus" pitchFamily="18" charset="-78"/>
              </a:rPr>
              <a:t>LEDGERS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8153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8153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0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>
            <a:noAutofit/>
          </a:bodyPr>
          <a:lstStyle/>
          <a:p>
            <a:pPr algn="ctr"/>
            <a:r>
              <a:rPr lang="en-US" sz="1800" b="1" u="dbl" dirty="0" smtClean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1800" b="1" u="dbl" dirty="0" smtClean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1800" b="1" u="dbl" dirty="0" smtClean="0">
                <a:effectLst/>
                <a:latin typeface="Andalus" pitchFamily="18" charset="-78"/>
                <a:cs typeface="Andalus" pitchFamily="18" charset="-78"/>
              </a:rPr>
              <a:t>ADAMS </a:t>
            </a:r>
            <a:r>
              <a:rPr lang="en-US" sz="1800" b="1" u="dbl" dirty="0">
                <a:effectLst/>
                <a:latin typeface="Andalus" pitchFamily="18" charset="-78"/>
                <a:cs typeface="Andalus" pitchFamily="18" charset="-78"/>
              </a:rPr>
              <a:t>AND FAMILY INC </a:t>
            </a:r>
            <a:r>
              <a:rPr lang="en-US" sz="1800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1800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1800" b="1" u="dbl" dirty="0">
                <a:effectLst/>
                <a:latin typeface="Andalus" pitchFamily="18" charset="-78"/>
                <a:cs typeface="Andalus" pitchFamily="18" charset="-78"/>
              </a:rPr>
              <a:t>UN-ADJUSTED TRIAL BALANCE</a:t>
            </a:r>
            <a:r>
              <a:rPr lang="en-US" sz="1800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1800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1800" b="1" u="dbl" dirty="0">
                <a:effectLst/>
                <a:latin typeface="Andalus" pitchFamily="18" charset="-78"/>
                <a:cs typeface="Andalus" pitchFamily="18" charset="-78"/>
              </a:rPr>
              <a:t>FOR THE MONTH OF APRIL 30, 2002</a:t>
            </a:r>
            <a:r>
              <a:rPr lang="en-US" sz="1800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1800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18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8153400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16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855"/>
            <a:ext cx="8153400" cy="67194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latin typeface="Algerian" pitchFamily="82" charset="0"/>
              </a:rPr>
              <a:t>ACCOUNTING PROBLEM</a:t>
            </a:r>
            <a:endParaRPr lang="en-US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153400" cy="61722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3300" dirty="0" smtClean="0">
                <a:latin typeface="Andalus" pitchFamily="18" charset="-78"/>
                <a:cs typeface="Andalus" pitchFamily="18" charset="-78"/>
              </a:rPr>
              <a:t>For </a:t>
            </a:r>
            <a:r>
              <a:rPr lang="en-US" sz="3300" dirty="0">
                <a:latin typeface="Andalus" pitchFamily="18" charset="-78"/>
                <a:cs typeface="Andalus" pitchFamily="18" charset="-78"/>
              </a:rPr>
              <a:t>the past several years, John Addams has operated a part-time business from his home. As of April 1, 2002, John decided to move rented quarters to operate the business, which was to be known as Addams &amp; Family Inc., on a full time basis. Addams and Family entered into the following transaction during April</a:t>
            </a:r>
            <a:r>
              <a:rPr lang="en-US" sz="3300" dirty="0" smtClean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82296" indent="0">
              <a:buNone/>
            </a:pPr>
            <a:endParaRPr lang="en-US" sz="3300" dirty="0">
              <a:latin typeface="Andalus" pitchFamily="18" charset="-78"/>
              <a:cs typeface="Andalus" pitchFamily="18" charset="-78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300" dirty="0">
                <a:latin typeface="Andalus" pitchFamily="18" charset="-78"/>
                <a:cs typeface="Andalus" pitchFamily="18" charset="-78"/>
              </a:rPr>
              <a:t>April 4 The following assets were received from John Addams: cash, $10,000; accounts receivable, $1,500; supplies, $1,250; and office equipment, $7,500. There were no liabilities received</a:t>
            </a:r>
            <a:r>
              <a:rPr lang="en-US" sz="33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82296" lvl="0" indent="0">
              <a:buNone/>
            </a:pPr>
            <a:endParaRPr lang="en-US" sz="3300" dirty="0">
              <a:latin typeface="Andalus" pitchFamily="18" charset="-78"/>
              <a:cs typeface="Andalus" pitchFamily="18" charset="-78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300" dirty="0">
                <a:latin typeface="Andalus" pitchFamily="18" charset="-78"/>
                <a:cs typeface="Andalus" pitchFamily="18" charset="-78"/>
              </a:rPr>
              <a:t>April 4 Paid three months’ rent on a lease rental contract, $4,500. </a:t>
            </a:r>
            <a:endParaRPr lang="en-US" sz="3300" dirty="0" smtClean="0">
              <a:latin typeface="Andalus" pitchFamily="18" charset="-78"/>
              <a:cs typeface="Andalus" pitchFamily="18" charset="-78"/>
            </a:endParaRPr>
          </a:p>
          <a:p>
            <a:pPr marL="82296" lvl="0" indent="0">
              <a:buNone/>
            </a:pPr>
            <a:endParaRPr lang="en-US" sz="3300" dirty="0">
              <a:latin typeface="Andalus" pitchFamily="18" charset="-78"/>
              <a:cs typeface="Andalus" pitchFamily="18" charset="-78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300" dirty="0">
                <a:latin typeface="Andalus" pitchFamily="18" charset="-78"/>
                <a:cs typeface="Andalus" pitchFamily="18" charset="-78"/>
              </a:rPr>
              <a:t>April 4 Paid the premium on property and casualty insurance policies for the year, $</a:t>
            </a:r>
            <a:r>
              <a:rPr lang="en-US" sz="3300" dirty="0" smtClean="0">
                <a:latin typeface="Andalus" pitchFamily="18" charset="-78"/>
                <a:cs typeface="Andalus" pitchFamily="18" charset="-78"/>
              </a:rPr>
              <a:t>1,800</a:t>
            </a:r>
          </a:p>
          <a:p>
            <a:pPr marL="82296" lvl="0" indent="0">
              <a:buNone/>
            </a:pPr>
            <a:endParaRPr lang="en-US" sz="3300" dirty="0">
              <a:latin typeface="Andalus" pitchFamily="18" charset="-78"/>
              <a:cs typeface="Andalus" pitchFamily="18" charset="-78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300" dirty="0">
                <a:latin typeface="Andalus" pitchFamily="18" charset="-78"/>
                <a:cs typeface="Andalus" pitchFamily="18" charset="-78"/>
              </a:rPr>
              <a:t>April 6 Received cash from clients as an advance payment for services to be provided, $3,000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53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sng" dirty="0">
                <a:effectLst/>
                <a:latin typeface="Andalus" pitchFamily="18" charset="-78"/>
                <a:cs typeface="Andalus" pitchFamily="18" charset="-78"/>
              </a:rPr>
              <a:t>ADJUSTING GENERAL </a:t>
            </a:r>
            <a:r>
              <a:rPr lang="en-US" sz="2000" b="1" u="sng" dirty="0" smtClean="0">
                <a:effectLst/>
                <a:latin typeface="Andalus" pitchFamily="18" charset="-78"/>
                <a:cs typeface="Andalus" pitchFamily="18" charset="-78"/>
              </a:rPr>
              <a:t>ENTRIES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275176"/>
              </p:ext>
            </p:extLst>
          </p:nvPr>
        </p:nvGraphicFramePr>
        <p:xfrm>
          <a:off x="1066800" y="1143000"/>
          <a:ext cx="8077200" cy="5715004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305713"/>
                <a:gridCol w="4175244"/>
                <a:gridCol w="1290530"/>
                <a:gridCol w="1305713"/>
              </a:tblGrid>
              <a:tr h="5831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pitchFamily="66" charset="0"/>
                        </a:rPr>
                        <a:t>Date</a:t>
                      </a:r>
                      <a:endParaRPr lang="en-US" sz="1100" dirty="0">
                        <a:effectLst/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pitchFamily="66" charset="0"/>
                        </a:rPr>
                        <a:t>Particular’s</a:t>
                      </a:r>
                      <a:endParaRPr lang="en-US" sz="1100" dirty="0">
                        <a:effectLst/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pitchFamily="66" charset="0"/>
                        </a:rPr>
                        <a:t>Debit</a:t>
                      </a:r>
                      <a:endParaRPr lang="en-US" sz="1100">
                        <a:effectLst/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pitchFamily="66" charset="0"/>
                        </a:rPr>
                        <a:t>Credit</a:t>
                      </a:r>
                      <a:endParaRPr lang="en-US" sz="1100" dirty="0">
                        <a:effectLst/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4/30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Insurance Expense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150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(a)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Prepaid Insurance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150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4/30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Supplies Expense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980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(b)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Supplies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980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4/30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Depreciation Expense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(c)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Accumulated Depreciation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4/30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Salaries Expense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(d)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Salaries Payable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20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82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sng" dirty="0" smtClean="0">
                <a:effectLst/>
                <a:latin typeface="Andalus" pitchFamily="18" charset="-78"/>
                <a:cs typeface="Andalus" pitchFamily="18" charset="-78"/>
              </a:rPr>
              <a:t>ADJUSTING GENERAL ENTRIES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143636"/>
              </p:ext>
            </p:extLst>
          </p:nvPr>
        </p:nvGraphicFramePr>
        <p:xfrm>
          <a:off x="1066800" y="1143000"/>
          <a:ext cx="8077200" cy="3382349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305713"/>
                <a:gridCol w="4175244"/>
                <a:gridCol w="1290530"/>
                <a:gridCol w="1305713"/>
              </a:tblGrid>
              <a:tr h="5831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pitchFamily="66" charset="0"/>
                        </a:rPr>
                        <a:t>Date</a:t>
                      </a:r>
                      <a:endParaRPr lang="en-US" sz="1100" dirty="0">
                        <a:effectLst/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pitchFamily="66" charset="0"/>
                        </a:rPr>
                        <a:t>Particular’s</a:t>
                      </a:r>
                      <a:endParaRPr lang="en-US" sz="1100" dirty="0">
                        <a:effectLst/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pitchFamily="66" charset="0"/>
                        </a:rPr>
                        <a:t>Debit</a:t>
                      </a:r>
                      <a:endParaRPr lang="en-US" sz="1100">
                        <a:effectLst/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mic Sans MS" pitchFamily="66" charset="0"/>
                        </a:rPr>
                        <a:t>Credit</a:t>
                      </a:r>
                      <a:endParaRPr lang="en-US" sz="1100" dirty="0">
                        <a:effectLst/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4/30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Rent Expense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1,500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(e)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Prepaid Rent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1,500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4/30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Unearned Revenue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2,000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(f)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Service Revenue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rial"/>
                        </a:rPr>
                        <a:t>2,000</a:t>
                      </a: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98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b="1" u="dbl" dirty="0">
                <a:effectLst/>
              </a:rPr>
              <a:t>ADAMS AND FAMILY INC 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b="1" u="dbl" dirty="0">
                <a:effectLst/>
              </a:rPr>
              <a:t>ADJUSTED TRIAL BALANCE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b="1" u="dbl" dirty="0">
                <a:effectLst/>
              </a:rPr>
              <a:t>FOR THE MONTH ENDED APRIL 30</a:t>
            </a:r>
            <a:r>
              <a:rPr lang="en-US" sz="2400" b="1" u="dbl" baseline="30000" dirty="0">
                <a:effectLst/>
              </a:rPr>
              <a:t>th</a:t>
            </a:r>
            <a:r>
              <a:rPr lang="en-US" sz="2400" b="1" u="dbl" dirty="0">
                <a:effectLst/>
              </a:rPr>
              <a:t>, 2002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715000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8153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64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49"/>
            <a:ext cx="8153400" cy="1143000"/>
          </a:xfrm>
        </p:spPr>
        <p:txBody>
          <a:bodyPr>
            <a:normAutofit/>
          </a:bodyPr>
          <a:lstStyle/>
          <a:p>
            <a:pPr algn="ctr"/>
            <a:r>
              <a:rPr lang="en-US" sz="2000" b="1" u="dbl" dirty="0">
                <a:effectLst/>
              </a:rPr>
              <a:t>ADAMS AND FAMILY INC </a:t>
            </a:r>
            <a:r>
              <a:rPr lang="en-US" sz="2000" dirty="0">
                <a:effectLst/>
              </a:rPr>
              <a:t/>
            </a:r>
            <a:br>
              <a:rPr lang="en-US" sz="2000" dirty="0">
                <a:effectLst/>
              </a:rPr>
            </a:br>
            <a:r>
              <a:rPr lang="en-US" sz="2000" b="1" u="dbl" dirty="0">
                <a:effectLst/>
              </a:rPr>
              <a:t>ADJUSTED TRIAL BALANCE</a:t>
            </a:r>
            <a:r>
              <a:rPr lang="en-US" sz="2000" dirty="0">
                <a:effectLst/>
              </a:rPr>
              <a:t/>
            </a:r>
            <a:br>
              <a:rPr lang="en-US" sz="2000" dirty="0">
                <a:effectLst/>
              </a:rPr>
            </a:br>
            <a:r>
              <a:rPr lang="en-US" sz="2000" b="1" u="dbl" dirty="0">
                <a:effectLst/>
              </a:rPr>
              <a:t>FOR THE MONTH ENDED APRIL 30</a:t>
            </a:r>
            <a:r>
              <a:rPr lang="en-US" sz="2000" b="1" u="dbl" baseline="30000" dirty="0">
                <a:effectLst/>
              </a:rPr>
              <a:t>th</a:t>
            </a:r>
            <a:r>
              <a:rPr lang="en-US" sz="2000" b="1" u="dbl" dirty="0">
                <a:effectLst/>
              </a:rPr>
              <a:t>, 2002</a:t>
            </a:r>
            <a:endParaRPr lang="en-US" sz="20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8153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459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8197"/>
            <a:ext cx="8153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u="dbl" dirty="0" smtClean="0">
                <a:effectLst/>
              </a:rPr>
              <a:t/>
            </a:r>
            <a:br>
              <a:rPr lang="en-US" sz="2400" b="1" u="dbl" dirty="0" smtClean="0">
                <a:effectLst/>
              </a:rPr>
            </a:br>
            <a:r>
              <a:rPr lang="en-US" sz="2400" b="1" u="dbl" dirty="0" smtClean="0">
                <a:effectLst/>
              </a:rPr>
              <a:t>ADAMS </a:t>
            </a:r>
            <a:r>
              <a:rPr lang="en-US" sz="2400" b="1" u="dbl" dirty="0">
                <a:effectLst/>
              </a:rPr>
              <a:t>AND FAMILY INC 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b="1" u="dbl" dirty="0">
                <a:effectLst/>
              </a:rPr>
              <a:t>INCOME STATEMENT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b="1" u="dbl" dirty="0">
                <a:effectLst/>
              </a:rPr>
              <a:t>FOR THE MONTH OF APRIL, 30, 2002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229600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823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85875"/>
            <a:ext cx="81534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432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u="dbl" dirty="0" smtClean="0">
                <a:effectLst/>
              </a:rPr>
              <a:t/>
            </a:r>
            <a:br>
              <a:rPr lang="en-US" sz="2400" b="1" u="dbl" dirty="0" smtClean="0">
                <a:effectLst/>
              </a:rPr>
            </a:br>
            <a:r>
              <a:rPr lang="en-US" sz="2400" b="1" u="dbl" dirty="0" smtClean="0">
                <a:effectLst/>
              </a:rPr>
              <a:t>ADAMS </a:t>
            </a:r>
            <a:r>
              <a:rPr lang="en-US" sz="2400" b="1" u="dbl" dirty="0">
                <a:effectLst/>
              </a:rPr>
              <a:t>AND FAMILY INC 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b="1" u="dbl" dirty="0">
                <a:effectLst/>
              </a:rPr>
              <a:t>BALANCE SHEET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b="1" u="dbl" dirty="0">
                <a:effectLst/>
              </a:rPr>
              <a:t>FOR THE MONTH OF APRIL 30, 2002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8153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18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sng" dirty="0" smtClean="0">
                <a:effectLst/>
                <a:latin typeface="Andalus" pitchFamily="18" charset="-78"/>
                <a:cs typeface="Andalus" pitchFamily="18" charset="-78"/>
              </a:rPr>
              <a:t>CLOSING GENERAL ENTRIES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245657"/>
              </p:ext>
            </p:extLst>
          </p:nvPr>
        </p:nvGraphicFramePr>
        <p:xfrm>
          <a:off x="1052015" y="1121322"/>
          <a:ext cx="8077200" cy="5736678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305713"/>
                <a:gridCol w="4175244"/>
                <a:gridCol w="1290530"/>
                <a:gridCol w="1305713"/>
              </a:tblGrid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Lucida Fax"/>
                          <a:ea typeface="Calibri"/>
                          <a:cs typeface="Arial"/>
                        </a:rPr>
                        <a:t>Date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Lucida Fax"/>
                          <a:ea typeface="Calibri"/>
                          <a:cs typeface="Arial"/>
                        </a:rPr>
                        <a:t>Particular’s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Lucida Fax"/>
                          <a:ea typeface="Calibri"/>
                          <a:cs typeface="Arial"/>
                        </a:rPr>
                        <a:t>Debit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Lucida Fax"/>
                          <a:ea typeface="Calibri"/>
                          <a:cs typeface="Arial"/>
                        </a:rPr>
                        <a:t>Credit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4/30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Service Revenue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13,425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CJE#01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Income summary Account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13,425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(To record service revenue in income summary account)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4/30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Income summary account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8900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CJE#02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Insurance Expense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150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Lucida Fax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US" sz="20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Depreciation Expense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Lucida Fax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500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Rent Expense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1,500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Supplies Expense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980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/>
                          <a:ea typeface="Calibri"/>
                          <a:cs typeface="Arial"/>
                        </a:rPr>
                        <a:t>Salaries Expense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5,320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110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sng" dirty="0" smtClean="0">
                <a:effectLst/>
                <a:latin typeface="Andalus" pitchFamily="18" charset="-78"/>
                <a:cs typeface="Andalus" pitchFamily="18" charset="-78"/>
              </a:rPr>
              <a:t>CLOSING GENERAL ENTRIES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53472"/>
              </p:ext>
            </p:extLst>
          </p:nvPr>
        </p:nvGraphicFramePr>
        <p:xfrm>
          <a:off x="1066800" y="914401"/>
          <a:ext cx="8077200" cy="5943601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305713"/>
                <a:gridCol w="4175244"/>
                <a:gridCol w="1290530"/>
                <a:gridCol w="1305713"/>
              </a:tblGrid>
              <a:tr h="495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Telephone Expense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130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95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Utilities Expense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200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95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Advertising Expense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120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8246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(To close Expense in income summary account)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95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95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4/30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Income summary Account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4,525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8246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CJE#03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Retained Earnings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4,525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8246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(To close retained earnings in income summary account 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95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/>
                          <a:ea typeface="Calibri"/>
                          <a:cs typeface="Arial"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956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693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81534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04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855"/>
            <a:ext cx="8153400" cy="67194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latin typeface="Algerian" pitchFamily="82" charset="0"/>
              </a:rPr>
              <a:t>ACCOUNTING PROBLEM</a:t>
            </a:r>
            <a:endParaRPr lang="en-US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153400" cy="6172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April 7 Purchased additional office furniture on account from Morrilton Company, $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1,800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April 8 Received cash from clients on account , $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800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April 11 paid cash for newspaper advertisement, $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120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April 12 Paid Morrilton Company $800 for debt incurred on April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7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April 15 Recorded services provided on account for the period April 4-15, $2,250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April 15 Paid part-time receptionist for two weeks’ salary, $400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April 15 Recorded cash from cash clients for fees earned April 4-15, $3,175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April 18 Paid cash for supplies, $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750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April 22 Recorded services provided on account for April 18-22, $1,100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April 22 Recorded cash from cash clients  for fees earned April 18-22, $1,850</a:t>
            </a:r>
          </a:p>
          <a:p>
            <a:pPr lvl="0">
              <a:buFont typeface="Wingdings" pitchFamily="2" charset="2"/>
              <a:buChar char="Ø"/>
            </a:pPr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6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855"/>
            <a:ext cx="8153400" cy="67194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latin typeface="Algerian" pitchFamily="82" charset="0"/>
              </a:rPr>
              <a:t>ACCOUNTING PROBLEM</a:t>
            </a:r>
            <a:endParaRPr lang="en-US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153400" cy="617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600" dirty="0">
                <a:latin typeface="Andalus" pitchFamily="18" charset="-78"/>
                <a:cs typeface="Andalus" pitchFamily="18" charset="-78"/>
              </a:rPr>
              <a:t>April 25 Received cash from clients on account, $1,600 </a:t>
            </a:r>
          </a:p>
          <a:p>
            <a:pPr lvl="0">
              <a:buFont typeface="Wingdings" pitchFamily="2" charset="2"/>
              <a:buChar char="Ø"/>
            </a:pPr>
            <a:r>
              <a:rPr lang="en-US" sz="2600" dirty="0">
                <a:latin typeface="Andalus" pitchFamily="18" charset="-78"/>
                <a:cs typeface="Andalus" pitchFamily="18" charset="-78"/>
              </a:rPr>
              <a:t>April 27 Paid part-time receptionists for two week’s salary, $400</a:t>
            </a:r>
          </a:p>
          <a:p>
            <a:pPr lvl="0">
              <a:buFont typeface="Wingdings" pitchFamily="2" charset="2"/>
              <a:buChar char="Ø"/>
            </a:pPr>
            <a:r>
              <a:rPr lang="en-US" sz="2600" dirty="0">
                <a:latin typeface="Andalus" pitchFamily="18" charset="-78"/>
                <a:cs typeface="Andalus" pitchFamily="18" charset="-78"/>
              </a:rPr>
              <a:t>April 28 Paid telephone bill for April, $130</a:t>
            </a:r>
          </a:p>
          <a:p>
            <a:pPr lvl="0">
              <a:buFont typeface="Wingdings" pitchFamily="2" charset="2"/>
              <a:buChar char="Ø"/>
            </a:pPr>
            <a:r>
              <a:rPr lang="en-US" sz="2600" dirty="0">
                <a:latin typeface="Andalus" pitchFamily="18" charset="-78"/>
                <a:cs typeface="Andalus" pitchFamily="18" charset="-78"/>
              </a:rPr>
              <a:t>April 29 Paid electric bill for April, $200</a:t>
            </a:r>
          </a:p>
          <a:p>
            <a:pPr lvl="0">
              <a:buFont typeface="Wingdings" pitchFamily="2" charset="2"/>
              <a:buChar char="Ø"/>
            </a:pPr>
            <a:r>
              <a:rPr lang="en-US" sz="2600" dirty="0">
                <a:latin typeface="Andalus" pitchFamily="18" charset="-78"/>
                <a:cs typeface="Andalus" pitchFamily="18" charset="-78"/>
              </a:rPr>
              <a:t>April 29 Recorded cash from cash clients for fees earned April 25-29, $2,050</a:t>
            </a:r>
          </a:p>
          <a:p>
            <a:pPr lvl="0">
              <a:buFont typeface="Wingdings" pitchFamily="2" charset="2"/>
              <a:buChar char="Ø"/>
            </a:pPr>
            <a:r>
              <a:rPr lang="en-US" sz="2600" dirty="0">
                <a:latin typeface="Andalus" pitchFamily="18" charset="-78"/>
                <a:cs typeface="Andalus" pitchFamily="18" charset="-78"/>
              </a:rPr>
              <a:t>April 29 Recorded services provided on account for April 25-29, $1,000</a:t>
            </a:r>
          </a:p>
          <a:p>
            <a:pPr lvl="0">
              <a:buFont typeface="Wingdings" pitchFamily="2" charset="2"/>
              <a:buChar char="Ø"/>
            </a:pPr>
            <a:r>
              <a:rPr lang="en-US" sz="2600" dirty="0">
                <a:latin typeface="Andalus" pitchFamily="18" charset="-78"/>
                <a:cs typeface="Andalus" pitchFamily="18" charset="-78"/>
              </a:rPr>
              <a:t>April 29 John received $4,500 from the company as his salary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JOURNAL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932451"/>
              </p:ext>
            </p:extLst>
          </p:nvPr>
        </p:nvGraphicFramePr>
        <p:xfrm>
          <a:off x="1066800" y="1143000"/>
          <a:ext cx="8077200" cy="5715004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305713"/>
                <a:gridCol w="4175244"/>
                <a:gridCol w="1290530"/>
                <a:gridCol w="1305713"/>
              </a:tblGrid>
              <a:tr h="5831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mic Sans MS" pitchFamily="66" charset="0"/>
                        </a:rPr>
                        <a:t>Date</a:t>
                      </a:r>
                      <a:endParaRPr lang="en-US" sz="1100" dirty="0">
                        <a:effectLst/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pitchFamily="66" charset="0"/>
                        </a:rPr>
                        <a:t>Particular’s</a:t>
                      </a:r>
                      <a:endParaRPr lang="en-US" sz="1100">
                        <a:effectLst/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pitchFamily="66" charset="0"/>
                        </a:rPr>
                        <a:t>Debit</a:t>
                      </a:r>
                      <a:endParaRPr lang="en-US" sz="1100">
                        <a:effectLst/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mic Sans MS" pitchFamily="66" charset="0"/>
                        </a:rPr>
                        <a:t>Credit</a:t>
                      </a:r>
                      <a:endParaRPr lang="en-US" sz="1100">
                        <a:effectLst/>
                        <a:latin typeface="Comic Sans MS" pitchFamily="66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4/4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Cash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10,000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Account Receivables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1,500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Supplies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1,250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Office Equipment’s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7,500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Contributed Capital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20,250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4/4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Prepaid Rent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4,500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Cash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4,500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4/4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Prepaid Insurance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1,800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466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Cash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cs typeface="Andalus" pitchFamily="18" charset="-78"/>
                        </a:rPr>
                        <a:t>1,800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33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JOURNAL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757703"/>
              </p:ext>
            </p:extLst>
          </p:nvPr>
        </p:nvGraphicFramePr>
        <p:xfrm>
          <a:off x="1066800" y="1295400"/>
          <a:ext cx="8077200" cy="5562601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305713"/>
                <a:gridCol w="4175244"/>
                <a:gridCol w="1290530"/>
                <a:gridCol w="1305713"/>
              </a:tblGrid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mic Sans MS" pitchFamily="66" charset="0"/>
                        </a:rPr>
                        <a:t>4/6</a:t>
                      </a:r>
                      <a:endParaRPr lang="en-US" sz="2400" b="1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omic Sans MS" pitchFamily="66" charset="0"/>
                        </a:rPr>
                        <a:t>Cash</a:t>
                      </a:r>
                      <a:endParaRPr lang="en-US" sz="2400" b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omic Sans MS" pitchFamily="66" charset="0"/>
                        </a:rPr>
                        <a:t>3,000</a:t>
                      </a:r>
                      <a:endParaRPr lang="en-US" sz="2400" b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 b="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Unearned Revenue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3,000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4/7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Office Equipment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1,800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Accounts Payable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1,800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4/8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Cash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800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Account Receivable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800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4/11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Advertising Expense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120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</a:rPr>
                        <a:t>Cash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</a:rPr>
                        <a:t>120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3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JOURNAL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030853"/>
              </p:ext>
            </p:extLst>
          </p:nvPr>
        </p:nvGraphicFramePr>
        <p:xfrm>
          <a:off x="1066800" y="1295400"/>
          <a:ext cx="8077200" cy="5562601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305713"/>
                <a:gridCol w="4175244"/>
                <a:gridCol w="1290530"/>
                <a:gridCol w="1305713"/>
              </a:tblGrid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4/12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Accounts Payable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800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Cash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800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  <a:endParaRPr lang="en-US" sz="2400" dirty="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  <a:endParaRPr lang="en-US" sz="2400">
                        <a:effectLst/>
                        <a:latin typeface="Comic Sans MS" pitchFamily="66" charset="0"/>
                        <a:ea typeface="Calibri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4/15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Accounts receivable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2,250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Service revenue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2,250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4/15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Salaries Expense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Cash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400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4/15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Cash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3,175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Service Revenue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3,175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9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JOURNAL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344198"/>
              </p:ext>
            </p:extLst>
          </p:nvPr>
        </p:nvGraphicFramePr>
        <p:xfrm>
          <a:off x="1066800" y="1295400"/>
          <a:ext cx="8077200" cy="5562601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305713"/>
                <a:gridCol w="4175244"/>
                <a:gridCol w="1290530"/>
                <a:gridCol w="1305713"/>
              </a:tblGrid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4/18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Supplies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750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Cash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750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4/22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Accounts receivable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1,100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Service Revenue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1,100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4/22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Cash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1,850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Service Revenue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1,850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4/25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Cash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1,600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Accounts Receivable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1,600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14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ADAMS AND FAMILY INC 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GENERAL JOURNAL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r>
              <a:rPr lang="en-US" sz="2000" b="1" u="dbl" dirty="0">
                <a:effectLst/>
                <a:latin typeface="Andalus" pitchFamily="18" charset="-78"/>
                <a:cs typeface="Andalus" pitchFamily="18" charset="-78"/>
              </a:rPr>
              <a:t>FOR THE MONTH OF APRIL 2002</a:t>
            </a:r>
            <a: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  <a:t/>
            </a:r>
            <a:br>
              <a:rPr lang="en-US" sz="2000" b="1" dirty="0">
                <a:effectLst/>
                <a:latin typeface="Andalus" pitchFamily="18" charset="-78"/>
                <a:cs typeface="Andalus" pitchFamily="18" charset="-78"/>
              </a:rPr>
            </a:br>
            <a:endParaRPr lang="en-US" sz="2000" b="1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56972"/>
              </p:ext>
            </p:extLst>
          </p:nvPr>
        </p:nvGraphicFramePr>
        <p:xfrm>
          <a:off x="1066800" y="1295400"/>
          <a:ext cx="8077200" cy="5562601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305713"/>
                <a:gridCol w="4175244"/>
                <a:gridCol w="1290530"/>
                <a:gridCol w="1305713"/>
              </a:tblGrid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4/27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Salaries Expense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Cash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400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endParaRPr lang="en-US" sz="2400" dirty="0">
                        <a:latin typeface="Comic Sans MS" pitchFamily="66" charset="0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mic Sans MS" pitchFamily="66" charset="0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400">
                        <a:latin typeface="Comic Sans MS" pitchFamily="66" charset="0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400">
                        <a:latin typeface="Comic Sans MS" pitchFamily="66" charset="0"/>
                        <a:cs typeface="Andalus" pitchFamily="18" charset="-78"/>
                      </a:endParaRP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4/28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Telephone Expense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130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Cash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130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4/29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Utilities Expense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Cash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200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4/29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Cash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2,050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505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Service Revenue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itchFamily="66" charset="0"/>
                          <a:ea typeface="Calibri"/>
                          <a:cs typeface="Andalus" pitchFamily="18" charset="-78"/>
                        </a:rPr>
                        <a:t>2,050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381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</TotalTime>
  <Words>752</Words>
  <Application>Microsoft Office PowerPoint</Application>
  <PresentationFormat>On-screen Show (4:3)</PresentationFormat>
  <Paragraphs>456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PROJECT OF FINANCIAL ACCOUNTING</vt:lpstr>
      <vt:lpstr>ACCOUNTING PROBLEM</vt:lpstr>
      <vt:lpstr>ACCOUNTING PROBLEM</vt:lpstr>
      <vt:lpstr>ACCOUNTING PROBLEM</vt:lpstr>
      <vt:lpstr>ADAMS AND FAMILY INC  GENERAL JOURNAL FOR THE MONTH OF APRIL 2002 </vt:lpstr>
      <vt:lpstr>ADAMS AND FAMILY INC  GENERAL JOURNAL FOR THE MONTH OF APRIL 2002 </vt:lpstr>
      <vt:lpstr>ADAMS AND FAMILY INC  GENERAL JOURNAL FOR THE MONTH OF APRIL 2002 </vt:lpstr>
      <vt:lpstr>ADAMS AND FAMILY INC  GENERAL JOURNAL FOR THE MONTH OF APRIL 2002 </vt:lpstr>
      <vt:lpstr>ADAMS AND FAMILY INC  GENERAL JOURNAL FOR THE MONTH OF APRIL 2002 </vt:lpstr>
      <vt:lpstr>ADAMS AND FAMILY INC  GENERAL JOURNAL FOR THE MONTH OF APRIL 2002 </vt:lpstr>
      <vt:lpstr>ADAMS AND FAMILY INC  GENERAL LEDGERS FOR THE MONTH OF APRIL 2002 </vt:lpstr>
      <vt:lpstr>ADAMS AND FAMILY INC  GENERAL LEDGERS FOR THE MONTH OF APRIL 2002 </vt:lpstr>
      <vt:lpstr>ADAMS AND FAMILY INC  GENERAL LEDGERS FOR THE MONTH OF APRIL 2002 </vt:lpstr>
      <vt:lpstr>ADAMS AND FAMILY INC  GENERAL LEDGERS FOR THE MONTH OF APRIL 2002 </vt:lpstr>
      <vt:lpstr>ADAMS AND FAMILY INC  GENERAL LEDGERS FOR THE MONTH OF APRIL 2002 </vt:lpstr>
      <vt:lpstr>ADAMS AND FAMILY INC  GENERAL LEDGERS FOR THE MONTH OF APRIL 2002 </vt:lpstr>
      <vt:lpstr>ADAMS AND FAMILY INC  GENERAL LEDGERS FOR THE MONTH OF APRIL 2002 </vt:lpstr>
      <vt:lpstr>ADAMS AND FAMILY INC  GENERAL LEDGERS FOR THE MONTH OF APRIL 2002 </vt:lpstr>
      <vt:lpstr> ADAMS AND FAMILY INC  UN-ADJUSTED TRIAL BALANCE FOR THE MONTH OF APRIL 30, 2002 </vt:lpstr>
      <vt:lpstr>ADAMS AND FAMILY INC  ADJUSTING GENERAL ENTRIES FOR THE MONTH OF APRIL 2002 </vt:lpstr>
      <vt:lpstr>ADAMS AND FAMILY INC  ADJUSTING GENERAL ENTRIES FOR THE MONTH OF APRIL 2002 </vt:lpstr>
      <vt:lpstr>ADAMS AND FAMILY INC  ADJUSTED TRIAL BALANCE FOR THE MONTH ENDED APRIL 30th, 2002</vt:lpstr>
      <vt:lpstr>ADAMS AND FAMILY INC  ADJUSTED TRIAL BALANCE FOR THE MONTH ENDED APRIL 30th, 2002</vt:lpstr>
      <vt:lpstr> ADAMS AND FAMILY INC  INCOME STATEMENT FOR THE MONTH OF APRIL, 30, 2002 </vt:lpstr>
      <vt:lpstr>PowerPoint Presentation</vt:lpstr>
      <vt:lpstr> ADAMS AND FAMILY INC  BALANCE SHEET FOR THE MONTH OF APRIL 30, 2002 </vt:lpstr>
      <vt:lpstr>ADAMS AND FAMILY INC  CLOSING GENERAL ENTRIES FOR THE MONTH OF APRIL 2002 </vt:lpstr>
      <vt:lpstr>ADAMS AND FAMILY INC  CLOSING GENERAL ENTRIES FOR THE MONTH OF APRIL 2002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OF FINANCIAL ACCOUNTING</dc:title>
  <dc:creator>ok computer</dc:creator>
  <cp:lastModifiedBy>ok computer</cp:lastModifiedBy>
  <cp:revision>8</cp:revision>
  <dcterms:created xsi:type="dcterms:W3CDTF">2006-08-16T00:00:00Z</dcterms:created>
  <dcterms:modified xsi:type="dcterms:W3CDTF">2018-11-29T18:22:02Z</dcterms:modified>
</cp:coreProperties>
</file>