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60" r:id="rId5"/>
    <p:sldId id="292" r:id="rId6"/>
    <p:sldId id="284" r:id="rId7"/>
    <p:sldId id="293" r:id="rId8"/>
    <p:sldId id="291" r:id="rId9"/>
    <p:sldId id="306" r:id="rId10"/>
    <p:sldId id="296" r:id="rId11"/>
    <p:sldId id="259" r:id="rId12"/>
    <p:sldId id="261" r:id="rId13"/>
    <p:sldId id="282" r:id="rId14"/>
    <p:sldId id="287" r:id="rId15"/>
    <p:sldId id="305" r:id="rId16"/>
    <p:sldId id="304" r:id="rId17"/>
    <p:sldId id="278" r:id="rId18"/>
    <p:sldId id="283" r:id="rId19"/>
    <p:sldId id="280" r:id="rId20"/>
    <p:sldId id="289" r:id="rId21"/>
    <p:sldId id="281" r:id="rId22"/>
    <p:sldId id="299" r:id="rId23"/>
    <p:sldId id="290" r:id="rId24"/>
    <p:sldId id="285" r:id="rId25"/>
    <p:sldId id="300" r:id="rId26"/>
    <p:sldId id="298" r:id="rId27"/>
    <p:sldId id="30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8A4207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17" autoAdjust="0"/>
    <p:restoredTop sz="77823"/>
  </p:normalViewPr>
  <p:slideViewPr>
    <p:cSldViewPr snapToGrid="0" snapToObjects="1">
      <p:cViewPr varScale="1">
        <p:scale>
          <a:sx n="114" d="100"/>
          <a:sy n="114" d="100"/>
        </p:scale>
        <p:origin x="1216" y="176"/>
      </p:cViewPr>
      <p:guideLst/>
    </p:cSldViewPr>
  </p:slideViewPr>
  <p:notesTextViewPr>
    <p:cViewPr>
      <p:scale>
        <a:sx n="140" d="100"/>
        <a:sy n="14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88328-826D-8146-BA9C-A4DECEE32F36}" type="datetimeFigureOut">
              <a:rPr lang="en-US" smtClean="0"/>
              <a:t>7/30/19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126DE-34A0-8744-96C1-A7E7555DE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926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6126DE-34A0-8744-96C1-A7E7555DE0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634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https://</a:t>
            </a:r>
            <a:r>
              <a:rPr lang="en-US" sz="2000" dirty="0" err="1"/>
              <a:t>docs.docker.com</a:t>
            </a:r>
            <a:r>
              <a:rPr lang="en-US" sz="2000" dirty="0"/>
              <a:t>/engine/reference/builder/#usage</a:t>
            </a:r>
          </a:p>
          <a:p>
            <a:endParaRPr lang="en-US" sz="2000" dirty="0"/>
          </a:p>
          <a:p>
            <a:r>
              <a:rPr lang="en-US" sz="2000" b="1" dirty="0"/>
              <a:t>A container is a running image</a:t>
            </a:r>
          </a:p>
          <a:p>
            <a:endParaRPr lang="en-US" sz="2000" b="1" dirty="0"/>
          </a:p>
          <a:p>
            <a:r>
              <a:rPr lang="en-US" sz="2000" b="1" dirty="0"/>
              <a:t>Build OR COMMIT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6126DE-34A0-8744-96C1-A7E7555DE05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46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docs.docker.com</a:t>
            </a:r>
            <a:r>
              <a:rPr lang="en-US" dirty="0"/>
              <a:t>/engine/docker-overview/#the-underlying-technology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6126DE-34A0-8744-96C1-A7E7555DE05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429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docs.docker.com</a:t>
            </a:r>
            <a:r>
              <a:rPr lang="en-US" dirty="0"/>
              <a:t>/storage/volumes/</a:t>
            </a:r>
          </a:p>
          <a:p>
            <a:r>
              <a:rPr lang="en-US" dirty="0"/>
              <a:t>https://</a:t>
            </a:r>
            <a:r>
              <a:rPr lang="en-US" dirty="0" err="1"/>
              <a:t>docs.microsoft.com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</a:t>
            </a:r>
            <a:r>
              <a:rPr lang="en-US" dirty="0" err="1"/>
              <a:t>sql</a:t>
            </a:r>
            <a:r>
              <a:rPr lang="en-US" dirty="0"/>
              <a:t>/</a:t>
            </a:r>
            <a:r>
              <a:rPr lang="en-US" dirty="0" err="1"/>
              <a:t>linux</a:t>
            </a:r>
            <a:r>
              <a:rPr lang="en-US" dirty="0"/>
              <a:t>/</a:t>
            </a:r>
            <a:r>
              <a:rPr lang="en-US" dirty="0" err="1"/>
              <a:t>sql-server-linux-configure-docker?view</a:t>
            </a:r>
            <a:r>
              <a:rPr lang="en-US" dirty="0"/>
              <a:t>=sql-server-linux-2017#persist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6126DE-34A0-8744-96C1-A7E7555DE05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651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6126DE-34A0-8744-96C1-A7E7555DE05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326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6126DE-34A0-8744-96C1-A7E7555DE05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686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6126DE-34A0-8744-96C1-A7E7555DE05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340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6126DE-34A0-8744-96C1-A7E7555DE05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337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30433-71AE-2A45-A102-8EB98AE5860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219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6126DE-34A0-8744-96C1-A7E7555DE05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99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6126DE-34A0-8744-96C1-A7E7555DE0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48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6126DE-34A0-8744-96C1-A7E7555DE0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03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6126DE-34A0-8744-96C1-A7E7555DE0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3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Inconsistency of configuration and configuration skew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6126DE-34A0-8744-96C1-A7E7555DE05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17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6126DE-34A0-8744-96C1-A7E7555DE05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19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6126DE-34A0-8744-96C1-A7E7555DE05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Inconsistency of configuration and configuration skew</a:t>
            </a:r>
          </a:p>
          <a:p>
            <a:r>
              <a:rPr lang="en-US" dirty="0"/>
              <a:t>Less time operating the system, more time selling widgets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6126DE-34A0-8744-96C1-A7E7555DE05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5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Anything you do to reduce system overhead and deployment time increases your value to the business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blog.docker.com</a:t>
            </a:r>
            <a:r>
              <a:rPr lang="en-US" dirty="0"/>
              <a:t>/2017/09/</a:t>
            </a:r>
            <a:r>
              <a:rPr lang="en-US" dirty="0" err="1"/>
              <a:t>microsoft</a:t>
            </a:r>
            <a:r>
              <a:rPr lang="en-US" dirty="0"/>
              <a:t>-</a:t>
            </a:r>
            <a:r>
              <a:rPr lang="en-US" dirty="0" err="1"/>
              <a:t>sql</a:t>
            </a:r>
            <a:r>
              <a:rPr lang="en-US" dirty="0"/>
              <a:t>-on-docker-</a:t>
            </a:r>
            <a:r>
              <a:rPr lang="en-US" dirty="0" err="1"/>
              <a:t>ee</a:t>
            </a:r>
            <a:r>
              <a:rPr lang="en-U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6126DE-34A0-8744-96C1-A7E7555DE05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64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155" y="6582469"/>
            <a:ext cx="12234672" cy="2927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09446" y="6110130"/>
            <a:ext cx="1580708" cy="67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870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C9C62-AE91-4A41-8D10-417D0DA8D877}" type="datetimeFigureOut">
              <a:rPr lang="en-US" smtClean="0"/>
              <a:t>7/30/19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09521-F098-C44E-A43D-2D20917D9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1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C9C62-AE91-4A41-8D10-417D0DA8D877}" type="datetimeFigureOut">
              <a:rPr lang="en-US" smtClean="0"/>
              <a:t>7/30/19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09521-F098-C44E-A43D-2D20917D9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85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Body Level One…"/>
          <p:cNvSpPr txBox="1">
            <a:spLocks noGrp="1"/>
          </p:cNvSpPr>
          <p:nvPr>
            <p:ph type="body" idx="1"/>
          </p:nvPr>
        </p:nvSpPr>
        <p:spPr>
          <a:xfrm>
            <a:off x="603250" y="2745634"/>
            <a:ext cx="10989735" cy="3304535"/>
          </a:xfrm>
          <a:prstGeom prst="rect">
            <a:avLst/>
          </a:prstGeom>
        </p:spPr>
        <p:txBody>
          <a:bodyPr wrap="square">
            <a:noAutofit/>
          </a:bodyPr>
          <a:lstStyle>
            <a:lvl1pPr marL="309026" indent="-309026">
              <a:spcBef>
                <a:spcPts val="533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/>
              <a:buChar char="•"/>
              <a:defRPr sz="2800" b="0" i="0">
                <a:solidFill>
                  <a:srgbClr val="58585A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 marL="411470" indent="-411470">
              <a:spcBef>
                <a:spcPts val="533"/>
              </a:spcBef>
              <a:buClr>
                <a:schemeClr val="tx1">
                  <a:lumMod val="75000"/>
                  <a:lumOff val="25000"/>
                </a:schemeClr>
              </a:buClr>
              <a:buFont typeface="Arial"/>
              <a:defRPr sz="2800" b="0" i="0">
                <a:solidFill>
                  <a:srgbClr val="58585A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 marL="850879" indent="-457189">
              <a:spcBef>
                <a:spcPts val="533"/>
              </a:spcBef>
              <a:buClr>
                <a:schemeClr val="tx1">
                  <a:lumMod val="75000"/>
                  <a:lumOff val="25000"/>
                </a:schemeClr>
              </a:buClr>
              <a:buFont typeface="Arial"/>
              <a:defRPr sz="2800" b="0" i="0">
                <a:solidFill>
                  <a:srgbClr val="58585A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 marL="1229752" indent="-457189">
              <a:spcBef>
                <a:spcPts val="533"/>
              </a:spcBef>
              <a:buClr>
                <a:schemeClr val="tx1">
                  <a:lumMod val="75000"/>
                  <a:lumOff val="25000"/>
                </a:schemeClr>
              </a:buClr>
              <a:buFont typeface="Arial"/>
              <a:defRPr sz="2800" b="0" i="0">
                <a:solidFill>
                  <a:srgbClr val="58585A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 marL="1585343" indent="-457189">
              <a:spcBef>
                <a:spcPts val="533"/>
              </a:spcBef>
              <a:buClr>
                <a:schemeClr val="tx1">
                  <a:lumMod val="75000"/>
                  <a:lumOff val="25000"/>
                </a:schemeClr>
              </a:buClr>
              <a:buFont typeface="Arial"/>
              <a:defRPr sz="2800" b="0" i="0">
                <a:solidFill>
                  <a:srgbClr val="58585A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09" name="Title Text"/>
          <p:cNvSpPr txBox="1">
            <a:spLocks noGrp="1"/>
          </p:cNvSpPr>
          <p:nvPr>
            <p:ph type="title"/>
          </p:nvPr>
        </p:nvSpPr>
        <p:spPr>
          <a:xfrm>
            <a:off x="609600" y="334970"/>
            <a:ext cx="10972800" cy="8172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r>
              <a:t>Title Text</a:t>
            </a:r>
          </a:p>
        </p:txBody>
      </p:sp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fld id="{86CB4B4D-7CA3-9044-876B-883B54F8677D}" type="slidenum">
              <a:rPr lang="uk-UA" smtClean="0"/>
              <a:pPr/>
              <a:t>‹#›</a:t>
            </a:fld>
            <a:endParaRPr lang="uk-UA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155" y="6582469"/>
            <a:ext cx="12234672" cy="2927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09446" y="6110130"/>
            <a:ext cx="1580708" cy="67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53133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sz="2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sz="2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sz="2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sz="2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155" y="6582469"/>
            <a:ext cx="12234672" cy="2927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09446" y="6110130"/>
            <a:ext cx="1580708" cy="67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5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C9C62-AE91-4A41-8D10-417D0DA8D877}" type="datetimeFigureOut">
              <a:rPr lang="en-US" smtClean="0"/>
              <a:t>7/30/19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09521-F098-C44E-A43D-2D20917D9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3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C9C62-AE91-4A41-8D10-417D0DA8D877}" type="datetimeFigureOut">
              <a:rPr lang="en-US" smtClean="0"/>
              <a:t>7/30/19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09521-F098-C44E-A43D-2D20917D9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79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C9C62-AE91-4A41-8D10-417D0DA8D877}" type="datetimeFigureOut">
              <a:rPr lang="en-US" smtClean="0"/>
              <a:t>7/30/19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09521-F098-C44E-A43D-2D20917D9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37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C9C62-AE91-4A41-8D10-417D0DA8D877}" type="datetimeFigureOut">
              <a:rPr lang="en-US" smtClean="0"/>
              <a:t>7/30/19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09521-F098-C44E-A43D-2D20917D9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9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C9C62-AE91-4A41-8D10-417D0DA8D877}" type="datetimeFigureOut">
              <a:rPr lang="en-US" smtClean="0"/>
              <a:t>7/30/19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09521-F098-C44E-A43D-2D20917D9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61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C9C62-AE91-4A41-8D10-417D0DA8D877}" type="datetimeFigureOut">
              <a:rPr lang="en-US" smtClean="0"/>
              <a:t>7/30/19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09521-F098-C44E-A43D-2D20917D9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C9C62-AE91-4A41-8D10-417D0DA8D877}" type="datetimeFigureOut">
              <a:rPr lang="en-US" smtClean="0"/>
              <a:t>7/30/19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09521-F098-C44E-A43D-2D20917D9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47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C9C62-AE91-4A41-8D10-417D0DA8D877}" type="datetimeFigureOut">
              <a:rPr lang="en-US" smtClean="0"/>
              <a:t>7/30/19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09521-F098-C44E-A43D-2D20917D9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10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storage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mssql-docker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en@centinosystems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://www.pluralsight.com/" TargetMode="External"/><Relationship Id="rId4" Type="http://schemas.openxmlformats.org/officeDocument/2006/relationships/hyperlink" Target="http://www.centinosystems.com/blog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aen@centinosystems.com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centinosystems.com/blog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docker-for-windows/install/" TargetMode="External"/><Relationship Id="rId7" Type="http://schemas.openxmlformats.org/officeDocument/2006/relationships/hyperlink" Target="https://docs.docker.com/engine/security/security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docker.com/storage/" TargetMode="External"/><Relationship Id="rId5" Type="http://schemas.openxmlformats.org/officeDocument/2006/relationships/hyperlink" Target="https://docs.docker.com/get-started/" TargetMode="External"/><Relationship Id="rId4" Type="http://schemas.openxmlformats.org/officeDocument/2006/relationships/hyperlink" Target="https://docs.docker.com/install/linux/docker-ce/cento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145" y="1709316"/>
            <a:ext cx="11577710" cy="107608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Containers - You Better Get on Board!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77092"/>
            <a:ext cx="9144000" cy="1099686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Anthony E. Nocentino</a:t>
            </a: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aen@centinosystems.com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140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5D21D-E28B-C444-9BCB-C58878CCA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7251BC-B359-DC40-8D9A-AB3F5DD00A82}"/>
              </a:ext>
            </a:extLst>
          </p:cNvPr>
          <p:cNvSpPr/>
          <p:nvPr/>
        </p:nvSpPr>
        <p:spPr>
          <a:xfrm>
            <a:off x="3738954" y="4297568"/>
            <a:ext cx="5066180" cy="67235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Physical Machine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D60F6F-6935-D94E-9BCB-15CFBAAEE057}"/>
              </a:ext>
            </a:extLst>
          </p:cNvPr>
          <p:cNvSpPr/>
          <p:nvPr/>
        </p:nvSpPr>
        <p:spPr>
          <a:xfrm>
            <a:off x="3738954" y="3575349"/>
            <a:ext cx="5066180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Operating System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1375ABF-E0BA-C34F-860D-5B729BC64336}"/>
              </a:ext>
            </a:extLst>
          </p:cNvPr>
          <p:cNvGrpSpPr/>
          <p:nvPr/>
        </p:nvGrpSpPr>
        <p:grpSpPr>
          <a:xfrm>
            <a:off x="3738954" y="2317186"/>
            <a:ext cx="1663700" cy="1253753"/>
            <a:chOff x="3708400" y="1873872"/>
            <a:chExt cx="1663700" cy="125375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C1D8A36-0FDC-A343-86EC-97AD7948D1B7}"/>
                </a:ext>
              </a:extLst>
            </p:cNvPr>
            <p:cNvSpPr/>
            <p:nvPr/>
          </p:nvSpPr>
          <p:spPr>
            <a:xfrm>
              <a:off x="3708400" y="1873872"/>
              <a:ext cx="1663700" cy="120955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DDB36A-D18E-2841-9255-0851DD62E91E}"/>
                </a:ext>
              </a:extLst>
            </p:cNvPr>
            <p:cNvSpPr/>
            <p:nvPr/>
          </p:nvSpPr>
          <p:spPr>
            <a:xfrm>
              <a:off x="3738954" y="1918041"/>
              <a:ext cx="1600762" cy="5297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App1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2EC5E47-0682-5747-B928-61AC9E8C7D48}"/>
                </a:ext>
              </a:extLst>
            </p:cNvPr>
            <p:cNvSpPr/>
            <p:nvPr/>
          </p:nvSpPr>
          <p:spPr>
            <a:xfrm>
              <a:off x="3738954" y="2486092"/>
              <a:ext cx="1600762" cy="3024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Binaries/Libraries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4188F9F-E20F-B740-90F8-37CBB9AFBFAB}"/>
                </a:ext>
              </a:extLst>
            </p:cNvPr>
            <p:cNvSpPr txBox="1"/>
            <p:nvPr/>
          </p:nvSpPr>
          <p:spPr>
            <a:xfrm>
              <a:off x="4005774" y="2758293"/>
              <a:ext cx="1104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Container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CE25D0A-D37E-C24E-A877-548CA1A052E9}"/>
              </a:ext>
            </a:extLst>
          </p:cNvPr>
          <p:cNvGrpSpPr/>
          <p:nvPr/>
        </p:nvGrpSpPr>
        <p:grpSpPr>
          <a:xfrm>
            <a:off x="5440194" y="2317186"/>
            <a:ext cx="1663700" cy="1253753"/>
            <a:chOff x="3708400" y="1873872"/>
            <a:chExt cx="1663700" cy="1253753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29C76CB-C476-A746-A3FF-166401D832A3}"/>
                </a:ext>
              </a:extLst>
            </p:cNvPr>
            <p:cNvSpPr/>
            <p:nvPr/>
          </p:nvSpPr>
          <p:spPr>
            <a:xfrm>
              <a:off x="3708400" y="1873872"/>
              <a:ext cx="1663700" cy="120955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D248A5E-E865-6341-8B9A-69AC423CCF38}"/>
                </a:ext>
              </a:extLst>
            </p:cNvPr>
            <p:cNvSpPr/>
            <p:nvPr/>
          </p:nvSpPr>
          <p:spPr>
            <a:xfrm>
              <a:off x="3738954" y="1918041"/>
              <a:ext cx="1600762" cy="5297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App2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64EAFE8-D13E-8E44-BE64-25C131124950}"/>
                </a:ext>
              </a:extLst>
            </p:cNvPr>
            <p:cNvSpPr/>
            <p:nvPr/>
          </p:nvSpPr>
          <p:spPr>
            <a:xfrm>
              <a:off x="3738954" y="2486092"/>
              <a:ext cx="1600762" cy="3024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Binaries/Libraries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466F86A-67CF-0249-BD1B-26929D23FBD9}"/>
                </a:ext>
              </a:extLst>
            </p:cNvPr>
            <p:cNvSpPr txBox="1"/>
            <p:nvPr/>
          </p:nvSpPr>
          <p:spPr>
            <a:xfrm>
              <a:off x="4005774" y="2758293"/>
              <a:ext cx="1104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Container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C4C6D8C-3F17-1A41-B1C3-EE7EA012B8D3}"/>
              </a:ext>
            </a:extLst>
          </p:cNvPr>
          <p:cNvGrpSpPr/>
          <p:nvPr/>
        </p:nvGrpSpPr>
        <p:grpSpPr>
          <a:xfrm>
            <a:off x="432491" y="1708864"/>
            <a:ext cx="3337580" cy="852140"/>
            <a:chOff x="7884850" y="3322051"/>
            <a:chExt cx="3337580" cy="852140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757563B-B57C-E145-9C3E-EFB0441DBD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33688" y="3322051"/>
              <a:ext cx="1655064" cy="640080"/>
            </a:xfrm>
            <a:prstGeom prst="straightConnector1">
              <a:avLst/>
            </a:prstGeom>
            <a:ln w="1270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EFF387C-9C28-8A41-8385-C9CBD2ECDC54}"/>
                </a:ext>
              </a:extLst>
            </p:cNvPr>
            <p:cNvSpPr txBox="1"/>
            <p:nvPr/>
          </p:nvSpPr>
          <p:spPr>
            <a:xfrm rot="1248313">
              <a:off x="7884850" y="3804859"/>
              <a:ext cx="33375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Patching/Deployments/Whatever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2CB2C9D-827A-3F42-A211-5E981020A5EA}"/>
              </a:ext>
            </a:extLst>
          </p:cNvPr>
          <p:cNvGrpSpPr/>
          <p:nvPr/>
        </p:nvGrpSpPr>
        <p:grpSpPr>
          <a:xfrm>
            <a:off x="7142470" y="2317186"/>
            <a:ext cx="1663700" cy="1253753"/>
            <a:chOff x="3708400" y="1873872"/>
            <a:chExt cx="1663700" cy="125375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7A77D71-CF2D-EE44-9713-455BCE6CAA4B}"/>
                </a:ext>
              </a:extLst>
            </p:cNvPr>
            <p:cNvSpPr/>
            <p:nvPr/>
          </p:nvSpPr>
          <p:spPr>
            <a:xfrm>
              <a:off x="3708400" y="1873872"/>
              <a:ext cx="1663700" cy="120955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555A0F5-B6F8-C842-A899-263FC796F3C8}"/>
                </a:ext>
              </a:extLst>
            </p:cNvPr>
            <p:cNvSpPr/>
            <p:nvPr/>
          </p:nvSpPr>
          <p:spPr>
            <a:xfrm>
              <a:off x="3738954" y="1918041"/>
              <a:ext cx="1600762" cy="5297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App3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42341B3-B5D5-F64E-8F67-47E267CE5767}"/>
                </a:ext>
              </a:extLst>
            </p:cNvPr>
            <p:cNvSpPr/>
            <p:nvPr/>
          </p:nvSpPr>
          <p:spPr>
            <a:xfrm>
              <a:off x="3738954" y="2486092"/>
              <a:ext cx="1600762" cy="3024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Binaries/Libraries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F7F57A-22C5-5546-8EA6-EC8A242927CC}"/>
                </a:ext>
              </a:extLst>
            </p:cNvPr>
            <p:cNvSpPr txBox="1"/>
            <p:nvPr/>
          </p:nvSpPr>
          <p:spPr>
            <a:xfrm>
              <a:off x="4005774" y="2758293"/>
              <a:ext cx="1104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Container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61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18B25-5433-9944-98DF-2114AE4AA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602" y="1690688"/>
            <a:ext cx="11112795" cy="4351338"/>
          </a:xfrm>
        </p:spPr>
        <p:txBody>
          <a:bodyPr>
            <a:normAutofit/>
          </a:bodyPr>
          <a:lstStyle/>
          <a:p>
            <a:r>
              <a:rPr lang="en-US" dirty="0"/>
              <a:t>Reducing development time</a:t>
            </a:r>
          </a:p>
          <a:p>
            <a:r>
              <a:rPr lang="en-US" dirty="0"/>
              <a:t>Deployment automation – speed and consistency</a:t>
            </a:r>
          </a:p>
          <a:p>
            <a:r>
              <a:rPr lang="en-US" dirty="0"/>
              <a:t>Enables DevOps and CI/CD scenarios</a:t>
            </a:r>
          </a:p>
          <a:p>
            <a:r>
              <a:rPr lang="en-US" dirty="0"/>
              <a:t>Orchestration</a:t>
            </a:r>
          </a:p>
          <a:p>
            <a:r>
              <a:rPr lang="en-US" dirty="0"/>
              <a:t>High availability</a:t>
            </a:r>
          </a:p>
          <a:p>
            <a:r>
              <a:rPr lang="en-US" dirty="0"/>
              <a:t>Rethink how you deploy - it’s the application service, not the server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DA64E80-0D69-AC45-B2A3-A7EF62891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Containerizing Apps and Data Centers</a:t>
            </a:r>
          </a:p>
        </p:txBody>
      </p:sp>
    </p:spTree>
    <p:extLst>
      <p:ext uri="{BB962C8B-B14F-4D97-AF65-F5344CB8AC3E}">
        <p14:creationId xmlns:p14="http://schemas.microsoft.com/office/powerpoint/2010/main" val="53705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85235-5717-224D-AA98-EDB167BF6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Container Universe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18B25-5433-9944-98DF-2114AE4AA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171"/>
            <a:ext cx="10515600" cy="45253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Docker</a:t>
            </a:r>
          </a:p>
          <a:p>
            <a:pPr lvl="1"/>
            <a:r>
              <a:rPr lang="en-US" dirty="0"/>
              <a:t>Linux</a:t>
            </a:r>
          </a:p>
          <a:p>
            <a:pPr lvl="1"/>
            <a:r>
              <a:rPr lang="en-US" dirty="0"/>
              <a:t>Windows</a:t>
            </a:r>
          </a:p>
          <a:p>
            <a:pPr lvl="1"/>
            <a:r>
              <a:rPr lang="en-US" dirty="0"/>
              <a:t>Mac</a:t>
            </a:r>
          </a:p>
          <a:p>
            <a:r>
              <a:rPr lang="en-US" dirty="0"/>
              <a:t>Docker Inc.</a:t>
            </a:r>
          </a:p>
          <a:p>
            <a:r>
              <a:rPr lang="en-US" dirty="0"/>
              <a:t>Other Container Engines</a:t>
            </a:r>
          </a:p>
          <a:p>
            <a:pPr lvl="1"/>
            <a:r>
              <a:rPr lang="en-US" dirty="0" err="1"/>
              <a:t>rkt</a:t>
            </a:r>
            <a:endParaRPr lang="en-US" dirty="0"/>
          </a:p>
          <a:p>
            <a:pPr lvl="1"/>
            <a:r>
              <a:rPr lang="en-US" dirty="0"/>
              <a:t>CoreOS</a:t>
            </a:r>
          </a:p>
          <a:p>
            <a:pPr lvl="1"/>
            <a:r>
              <a:rPr lang="en-US" dirty="0"/>
              <a:t>Windows</a:t>
            </a:r>
          </a:p>
          <a:p>
            <a:pPr lvl="1"/>
            <a:r>
              <a:rPr lang="en-US" dirty="0"/>
              <a:t>chroot…</a:t>
            </a:r>
            <a:r>
              <a:rPr lang="en-US" dirty="0" err="1"/>
              <a:t>chwhat</a:t>
            </a:r>
            <a:r>
              <a:rPr lang="en-US" dirty="0"/>
              <a:t>?</a:t>
            </a:r>
          </a:p>
        </p:txBody>
      </p:sp>
      <p:pic>
        <p:nvPicPr>
          <p:cNvPr id="1030" name="Picture 6" descr="https://msdnshared.blob.core.windows.net/media/2017/10/docker.png">
            <a:extLst>
              <a:ext uri="{FF2B5EF4-FFF2-40B4-BE49-F238E27FC236}">
                <a16:creationId xmlns:a16="http://schemas.microsoft.com/office/drawing/2014/main" id="{5C02B3E2-4109-234F-837C-4C5DA5DFD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0" y="2162076"/>
            <a:ext cx="34163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61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E26C84CE-C8D5-B741-B56A-55E0A87340A9}"/>
              </a:ext>
            </a:extLst>
          </p:cNvPr>
          <p:cNvGrpSpPr/>
          <p:nvPr/>
        </p:nvGrpSpPr>
        <p:grpSpPr>
          <a:xfrm>
            <a:off x="936643" y="4051442"/>
            <a:ext cx="1663700" cy="1270434"/>
            <a:chOff x="3435294" y="3871936"/>
            <a:chExt cx="1663700" cy="127043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D845299-4A82-FB41-8BE3-6F3054C3FD3E}"/>
                </a:ext>
              </a:extLst>
            </p:cNvPr>
            <p:cNvSpPr/>
            <p:nvPr/>
          </p:nvSpPr>
          <p:spPr>
            <a:xfrm>
              <a:off x="3435294" y="3871936"/>
              <a:ext cx="1663700" cy="120955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F0D9814-BAC0-0544-B21D-8568A4EF2A6B}"/>
                </a:ext>
              </a:extLst>
            </p:cNvPr>
            <p:cNvSpPr txBox="1"/>
            <p:nvPr/>
          </p:nvSpPr>
          <p:spPr>
            <a:xfrm>
              <a:off x="3886317" y="4773038"/>
              <a:ext cx="759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Image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805D21D-E28B-C444-9BCB-C58878CCA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Containers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FF11C1-8021-634E-99D2-7EE3B30FF02E}"/>
              </a:ext>
            </a:extLst>
          </p:cNvPr>
          <p:cNvSpPr/>
          <p:nvPr/>
        </p:nvSpPr>
        <p:spPr>
          <a:xfrm>
            <a:off x="935728" y="5294314"/>
            <a:ext cx="1663700" cy="5261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Build!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E5661F-6BFE-E34C-879A-38F475D902EE}"/>
              </a:ext>
            </a:extLst>
          </p:cNvPr>
          <p:cNvSpPr/>
          <p:nvPr/>
        </p:nvSpPr>
        <p:spPr>
          <a:xfrm>
            <a:off x="967197" y="4095611"/>
            <a:ext cx="1600762" cy="5297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App1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48C6DA3-135F-484D-835C-AF7306DB3713}"/>
              </a:ext>
            </a:extLst>
          </p:cNvPr>
          <p:cNvSpPr/>
          <p:nvPr/>
        </p:nvSpPr>
        <p:spPr>
          <a:xfrm>
            <a:off x="967197" y="4663662"/>
            <a:ext cx="1600762" cy="3024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Binaries/Libraries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9E90A3E-E130-5A47-81C5-DE0D1D1A9155}"/>
              </a:ext>
            </a:extLst>
          </p:cNvPr>
          <p:cNvSpPr/>
          <p:nvPr/>
        </p:nvSpPr>
        <p:spPr>
          <a:xfrm>
            <a:off x="967197" y="3722208"/>
            <a:ext cx="1600762" cy="3024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Docker File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CE7C23-3C13-9246-99A3-3D24C9B318C1}"/>
              </a:ext>
            </a:extLst>
          </p:cNvPr>
          <p:cNvSpPr/>
          <p:nvPr/>
        </p:nvSpPr>
        <p:spPr>
          <a:xfrm>
            <a:off x="2747077" y="5294314"/>
            <a:ext cx="1663700" cy="5261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Push it!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2EA45E1-5945-F04C-A616-78F35AEDA3B3}"/>
              </a:ext>
            </a:extLst>
          </p:cNvPr>
          <p:cNvCxnSpPr>
            <a:cxnSpLocks/>
          </p:cNvCxnSpPr>
          <p:nvPr/>
        </p:nvCxnSpPr>
        <p:spPr>
          <a:xfrm flipH="1" flipV="1">
            <a:off x="2937981" y="4633182"/>
            <a:ext cx="1318735" cy="14375"/>
          </a:xfrm>
          <a:prstGeom prst="straightConnector1">
            <a:avLst/>
          </a:prstGeom>
          <a:ln w="1270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57533009-18DE-8F47-8F30-9ABBD907D0DE}"/>
              </a:ext>
            </a:extLst>
          </p:cNvPr>
          <p:cNvSpPr/>
          <p:nvPr/>
        </p:nvSpPr>
        <p:spPr>
          <a:xfrm>
            <a:off x="4558427" y="4610862"/>
            <a:ext cx="1663700" cy="12095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Registry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BA6A1BD-F352-3C4A-8F41-070606D87027}"/>
              </a:ext>
            </a:extLst>
          </p:cNvPr>
          <p:cNvSpPr/>
          <p:nvPr/>
        </p:nvSpPr>
        <p:spPr>
          <a:xfrm>
            <a:off x="6369777" y="5294314"/>
            <a:ext cx="1663700" cy="5261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Pull it!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F68C0AB-763B-1F45-A504-5157941EF5FC}"/>
              </a:ext>
            </a:extLst>
          </p:cNvPr>
          <p:cNvCxnSpPr>
            <a:cxnSpLocks/>
          </p:cNvCxnSpPr>
          <p:nvPr/>
        </p:nvCxnSpPr>
        <p:spPr>
          <a:xfrm flipH="1" flipV="1">
            <a:off x="6524753" y="4594890"/>
            <a:ext cx="1318735" cy="14375"/>
          </a:xfrm>
          <a:prstGeom prst="straightConnector1">
            <a:avLst/>
          </a:prstGeom>
          <a:ln w="1270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50B913D-9F93-0F4E-8171-4CCD0EABFD07}"/>
              </a:ext>
            </a:extLst>
          </p:cNvPr>
          <p:cNvGrpSpPr/>
          <p:nvPr/>
        </p:nvGrpSpPr>
        <p:grpSpPr>
          <a:xfrm>
            <a:off x="8181126" y="4425846"/>
            <a:ext cx="3440260" cy="1394572"/>
            <a:chOff x="8181126" y="4362050"/>
            <a:chExt cx="3440260" cy="1394572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A137B99-96CC-6E4D-98EC-488EB35E9E4B}"/>
                </a:ext>
              </a:extLst>
            </p:cNvPr>
            <p:cNvSpPr/>
            <p:nvPr/>
          </p:nvSpPr>
          <p:spPr>
            <a:xfrm>
              <a:off x="8181126" y="5084269"/>
              <a:ext cx="3440260" cy="67235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Physical Machine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CB29F6D-7170-DB4E-BF7A-821197E2C267}"/>
                </a:ext>
              </a:extLst>
            </p:cNvPr>
            <p:cNvSpPr/>
            <p:nvPr/>
          </p:nvSpPr>
          <p:spPr>
            <a:xfrm>
              <a:off x="8181126" y="4362050"/>
              <a:ext cx="3440260" cy="6723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Host Operating System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7135BC2-1AA9-E243-ACC6-BDBF4CBC4FC5}"/>
              </a:ext>
            </a:extLst>
          </p:cNvPr>
          <p:cNvGrpSpPr/>
          <p:nvPr/>
        </p:nvGrpSpPr>
        <p:grpSpPr>
          <a:xfrm>
            <a:off x="8181126" y="3175413"/>
            <a:ext cx="1663700" cy="1253753"/>
            <a:chOff x="3708400" y="1873872"/>
            <a:chExt cx="1663700" cy="1253753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547696C-6E67-864C-BC50-8599684AEFE6}"/>
                </a:ext>
              </a:extLst>
            </p:cNvPr>
            <p:cNvSpPr/>
            <p:nvPr/>
          </p:nvSpPr>
          <p:spPr>
            <a:xfrm>
              <a:off x="3708400" y="1873872"/>
              <a:ext cx="1663700" cy="120955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3CFAD92-FA46-4B4E-B2BA-B1CFE7D4EF98}"/>
                </a:ext>
              </a:extLst>
            </p:cNvPr>
            <p:cNvSpPr/>
            <p:nvPr/>
          </p:nvSpPr>
          <p:spPr>
            <a:xfrm>
              <a:off x="3738954" y="1918041"/>
              <a:ext cx="1600762" cy="5297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App1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CB7835D-9521-564C-A87C-94F2CBECB34D}"/>
                </a:ext>
              </a:extLst>
            </p:cNvPr>
            <p:cNvSpPr/>
            <p:nvPr/>
          </p:nvSpPr>
          <p:spPr>
            <a:xfrm>
              <a:off x="3738954" y="2486092"/>
              <a:ext cx="1600762" cy="3024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Binaries/Libraries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24D605F-1819-3648-A517-CA3D1050326E}"/>
                </a:ext>
              </a:extLst>
            </p:cNvPr>
            <p:cNvSpPr txBox="1"/>
            <p:nvPr/>
          </p:nvSpPr>
          <p:spPr>
            <a:xfrm>
              <a:off x="4005774" y="2758293"/>
              <a:ext cx="1104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Container</a:t>
              </a:r>
            </a:p>
          </p:txBody>
        </p:sp>
      </p:grp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9F2A45CA-7C4F-1640-8B21-9AC160847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3186" cy="1570281"/>
          </a:xfrm>
        </p:spPr>
        <p:txBody>
          <a:bodyPr>
            <a:noAutofit/>
          </a:bodyPr>
          <a:lstStyle/>
          <a:p>
            <a:r>
              <a:rPr lang="en-US" sz="2400" b="1" dirty="0"/>
              <a:t>Images</a:t>
            </a:r>
            <a:r>
              <a:rPr lang="en-US" sz="2400" dirty="0"/>
              <a:t> – code, runtimes, libraries, environment variables</a:t>
            </a:r>
          </a:p>
          <a:p>
            <a:r>
              <a:rPr lang="en-US" sz="2400" b="1" dirty="0"/>
              <a:t>Registries</a:t>
            </a:r>
            <a:r>
              <a:rPr lang="en-US" sz="2400" dirty="0"/>
              <a:t> – where images live. Docker Hub, Azure Container Registry, internal</a:t>
            </a:r>
          </a:p>
          <a:p>
            <a:r>
              <a:rPr lang="en-US" sz="2400" b="1" dirty="0"/>
              <a:t>Docker Files</a:t>
            </a:r>
            <a:r>
              <a:rPr lang="en-US" sz="2400" dirty="0"/>
              <a:t> – defines the container image</a:t>
            </a:r>
          </a:p>
        </p:txBody>
      </p:sp>
    </p:spTree>
    <p:extLst>
      <p:ext uri="{BB962C8B-B14F-4D97-AF65-F5344CB8AC3E}">
        <p14:creationId xmlns:p14="http://schemas.microsoft.com/office/powerpoint/2010/main" val="58447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6" grpId="0" animBg="1"/>
      <p:bldP spid="27" grpId="0" animBg="1"/>
      <p:bldP spid="31" grpId="0" animBg="1"/>
      <p:bldP spid="32" grpId="0" animBg="1"/>
      <p:bldP spid="42" grpId="0" animBg="1"/>
      <p:bldP spid="4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85235-5717-224D-AA98-EDB167BF6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Internals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18B25-5433-9944-98DF-2114AE4AA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170"/>
            <a:ext cx="10515600" cy="481491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Shared OS</a:t>
            </a:r>
          </a:p>
          <a:p>
            <a:r>
              <a:rPr lang="en-US" dirty="0"/>
              <a:t>Resource isolation</a:t>
            </a:r>
          </a:p>
          <a:p>
            <a:pPr lvl="1"/>
            <a:r>
              <a:rPr lang="en-US" dirty="0"/>
              <a:t>Namespaces</a:t>
            </a:r>
          </a:p>
          <a:p>
            <a:pPr lvl="2"/>
            <a:r>
              <a:rPr lang="en-US" b="1" dirty="0"/>
              <a:t>Process Isolation </a:t>
            </a:r>
            <a:r>
              <a:rPr lang="en-US" dirty="0"/>
              <a:t>- PID</a:t>
            </a:r>
          </a:p>
          <a:p>
            <a:pPr lvl="2"/>
            <a:r>
              <a:rPr lang="en-US" b="1" dirty="0"/>
              <a:t>File System </a:t>
            </a:r>
            <a:r>
              <a:rPr lang="en-US" dirty="0"/>
              <a:t>– MNT</a:t>
            </a:r>
          </a:p>
          <a:p>
            <a:pPr lvl="2"/>
            <a:r>
              <a:rPr lang="en-US" b="1" dirty="0"/>
              <a:t>Network</a:t>
            </a:r>
            <a:r>
              <a:rPr lang="en-US" dirty="0"/>
              <a:t> – NET</a:t>
            </a:r>
          </a:p>
          <a:p>
            <a:pPr lvl="2"/>
            <a:r>
              <a:rPr lang="en-US" b="1" dirty="0" err="1"/>
              <a:t>Interprocess</a:t>
            </a:r>
            <a:r>
              <a:rPr lang="en-US" b="1" dirty="0"/>
              <a:t> Communication </a:t>
            </a:r>
            <a:r>
              <a:rPr lang="en-US" dirty="0"/>
              <a:t>-  IPC</a:t>
            </a:r>
          </a:p>
          <a:p>
            <a:pPr lvl="2"/>
            <a:r>
              <a:rPr lang="en-US" b="1" dirty="0"/>
              <a:t>Kernel Isolation </a:t>
            </a:r>
            <a:r>
              <a:rPr lang="en-US" dirty="0"/>
              <a:t>- UTS</a:t>
            </a:r>
          </a:p>
          <a:p>
            <a:r>
              <a:rPr lang="en-US" dirty="0"/>
              <a:t>Resource governing</a:t>
            </a:r>
          </a:p>
          <a:p>
            <a:pPr lvl="1"/>
            <a:r>
              <a:rPr lang="en-US" dirty="0" err="1"/>
              <a:t>cgroups</a:t>
            </a:r>
            <a:endParaRPr lang="en-US" dirty="0"/>
          </a:p>
          <a:p>
            <a:r>
              <a:rPr lang="en-US" dirty="0"/>
              <a:t>Union file system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B5B305-1785-9747-8636-C710E52ED2DA}"/>
              </a:ext>
            </a:extLst>
          </p:cNvPr>
          <p:cNvSpPr/>
          <p:nvPr/>
        </p:nvSpPr>
        <p:spPr>
          <a:xfrm>
            <a:off x="6747968" y="2886734"/>
            <a:ext cx="5066180" cy="67235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Physical Machine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A6BD54-48F6-0048-A02D-D895CEE68CED}"/>
              </a:ext>
            </a:extLst>
          </p:cNvPr>
          <p:cNvSpPr/>
          <p:nvPr/>
        </p:nvSpPr>
        <p:spPr>
          <a:xfrm>
            <a:off x="6747968" y="2164515"/>
            <a:ext cx="5066180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Operating System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7D2B859-7971-7449-811C-3B994D57FF86}"/>
              </a:ext>
            </a:extLst>
          </p:cNvPr>
          <p:cNvGrpSpPr/>
          <p:nvPr/>
        </p:nvGrpSpPr>
        <p:grpSpPr>
          <a:xfrm>
            <a:off x="6747968" y="906352"/>
            <a:ext cx="1663700" cy="1253753"/>
            <a:chOff x="3708400" y="1873872"/>
            <a:chExt cx="1663700" cy="125375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8BDC59F-464D-EC49-9541-ECC50AAF459B}"/>
                </a:ext>
              </a:extLst>
            </p:cNvPr>
            <p:cNvSpPr/>
            <p:nvPr/>
          </p:nvSpPr>
          <p:spPr>
            <a:xfrm>
              <a:off x="3708400" y="1873872"/>
              <a:ext cx="1663700" cy="120955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41AC3DF-D2F3-3A42-84F4-EC59A55E0B40}"/>
                </a:ext>
              </a:extLst>
            </p:cNvPr>
            <p:cNvSpPr/>
            <p:nvPr/>
          </p:nvSpPr>
          <p:spPr>
            <a:xfrm>
              <a:off x="3738954" y="1918041"/>
              <a:ext cx="1600762" cy="5297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App1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E398218-147E-A249-BBDD-3B2C130DD791}"/>
                </a:ext>
              </a:extLst>
            </p:cNvPr>
            <p:cNvSpPr/>
            <p:nvPr/>
          </p:nvSpPr>
          <p:spPr>
            <a:xfrm>
              <a:off x="3738954" y="2486092"/>
              <a:ext cx="1600762" cy="3024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Binaries/Libraries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EB2378C-163C-6943-A17A-6B3ACAAB5834}"/>
                </a:ext>
              </a:extLst>
            </p:cNvPr>
            <p:cNvSpPr txBox="1"/>
            <p:nvPr/>
          </p:nvSpPr>
          <p:spPr>
            <a:xfrm>
              <a:off x="4005774" y="2758293"/>
              <a:ext cx="1104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Container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817FD3-A60B-4E46-A5CD-269B26C87DC0}"/>
              </a:ext>
            </a:extLst>
          </p:cNvPr>
          <p:cNvGrpSpPr/>
          <p:nvPr/>
        </p:nvGrpSpPr>
        <p:grpSpPr>
          <a:xfrm>
            <a:off x="8449208" y="906352"/>
            <a:ext cx="1663700" cy="1253753"/>
            <a:chOff x="3708400" y="1873872"/>
            <a:chExt cx="1663700" cy="125375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76DA3C-75D7-3548-BB7C-96666439B551}"/>
                </a:ext>
              </a:extLst>
            </p:cNvPr>
            <p:cNvSpPr/>
            <p:nvPr/>
          </p:nvSpPr>
          <p:spPr>
            <a:xfrm>
              <a:off x="3708400" y="1873872"/>
              <a:ext cx="1663700" cy="120955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A3E64D4-7AFB-D44B-AA09-4D5B1F5C50C3}"/>
                </a:ext>
              </a:extLst>
            </p:cNvPr>
            <p:cNvSpPr/>
            <p:nvPr/>
          </p:nvSpPr>
          <p:spPr>
            <a:xfrm>
              <a:off x="3738954" y="1918041"/>
              <a:ext cx="1600762" cy="5297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App2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76ED832-D390-8144-8EC2-143D94130B74}"/>
                </a:ext>
              </a:extLst>
            </p:cNvPr>
            <p:cNvSpPr/>
            <p:nvPr/>
          </p:nvSpPr>
          <p:spPr>
            <a:xfrm>
              <a:off x="3738954" y="2486092"/>
              <a:ext cx="1600762" cy="3024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Binaries/Libraries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231D0EA-FA5F-2540-812D-88FE343D7ED2}"/>
                </a:ext>
              </a:extLst>
            </p:cNvPr>
            <p:cNvSpPr txBox="1"/>
            <p:nvPr/>
          </p:nvSpPr>
          <p:spPr>
            <a:xfrm>
              <a:off x="4005774" y="2758293"/>
              <a:ext cx="1104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Container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2E09D8D-2D85-0C40-8B6F-94A2024BB335}"/>
              </a:ext>
            </a:extLst>
          </p:cNvPr>
          <p:cNvGrpSpPr/>
          <p:nvPr/>
        </p:nvGrpSpPr>
        <p:grpSpPr>
          <a:xfrm>
            <a:off x="10149349" y="906352"/>
            <a:ext cx="1663700" cy="1253753"/>
            <a:chOff x="3708400" y="1873872"/>
            <a:chExt cx="1663700" cy="125375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4CE9173-6A96-DE4A-8ED3-B49EEF4A9BFA}"/>
                </a:ext>
              </a:extLst>
            </p:cNvPr>
            <p:cNvSpPr/>
            <p:nvPr/>
          </p:nvSpPr>
          <p:spPr>
            <a:xfrm>
              <a:off x="3708400" y="1873872"/>
              <a:ext cx="1663700" cy="120955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A63C40A-B720-014A-A410-5CF67866B019}"/>
                </a:ext>
              </a:extLst>
            </p:cNvPr>
            <p:cNvSpPr/>
            <p:nvPr/>
          </p:nvSpPr>
          <p:spPr>
            <a:xfrm>
              <a:off x="3738954" y="1918041"/>
              <a:ext cx="1600762" cy="5297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App3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822A134-A8E3-864D-9E84-70DE6C3D7093}"/>
                </a:ext>
              </a:extLst>
            </p:cNvPr>
            <p:cNvSpPr/>
            <p:nvPr/>
          </p:nvSpPr>
          <p:spPr>
            <a:xfrm>
              <a:off x="3738954" y="2486092"/>
              <a:ext cx="1600762" cy="3024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Binaries/Libraries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7B7CB8E-AC3D-DE4F-B9F0-11D68E09460F}"/>
                </a:ext>
              </a:extLst>
            </p:cNvPr>
            <p:cNvSpPr txBox="1"/>
            <p:nvPr/>
          </p:nvSpPr>
          <p:spPr>
            <a:xfrm>
              <a:off x="4005774" y="2758293"/>
              <a:ext cx="1104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Container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183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85235-5717-224D-AA98-EDB167BF6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Persistency in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18B25-5433-9944-98DF-2114AE4AA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5077"/>
            <a:ext cx="10515600" cy="2328364"/>
          </a:xfrm>
        </p:spPr>
        <p:txBody>
          <a:bodyPr>
            <a:normAutofit/>
          </a:bodyPr>
          <a:lstStyle/>
          <a:p>
            <a:r>
              <a:rPr lang="en-US" dirty="0"/>
              <a:t>But containers are ephemeral, what about my data?</a:t>
            </a:r>
          </a:p>
        </p:txBody>
      </p:sp>
    </p:spTree>
    <p:extLst>
      <p:ext uri="{BB962C8B-B14F-4D97-AF65-F5344CB8AC3E}">
        <p14:creationId xmlns:p14="http://schemas.microsoft.com/office/powerpoint/2010/main" val="286109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85235-5717-224D-AA98-EDB167BF6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Persistency in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18B25-5433-9944-98DF-2114AE4AA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230" y="1972988"/>
            <a:ext cx="6003391" cy="3351853"/>
          </a:xfrm>
        </p:spPr>
        <p:txBody>
          <a:bodyPr>
            <a:normAutofit/>
          </a:bodyPr>
          <a:lstStyle/>
          <a:p>
            <a:r>
              <a:rPr lang="en-US" dirty="0"/>
              <a:t>If your container is alive so is your data, don’t delete the container</a:t>
            </a:r>
          </a:p>
          <a:p>
            <a:r>
              <a:rPr lang="en-US" dirty="0"/>
              <a:t>Docker Data Volumes</a:t>
            </a:r>
          </a:p>
          <a:p>
            <a:pPr lvl="1"/>
            <a:r>
              <a:rPr lang="en-US" dirty="0"/>
              <a:t>Docker managed resource</a:t>
            </a:r>
          </a:p>
          <a:p>
            <a:pPr lvl="1"/>
            <a:r>
              <a:rPr lang="en-US" dirty="0"/>
              <a:t>Independent of the container</a:t>
            </a:r>
          </a:p>
          <a:p>
            <a:r>
              <a:rPr lang="en-US" dirty="0">
                <a:hlinkClick r:id="rId3"/>
              </a:rPr>
              <a:t>https://docs.docker.com/storage/</a:t>
            </a: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77B563-0EAC-BE4B-A06A-81A25141E5F2}"/>
              </a:ext>
            </a:extLst>
          </p:cNvPr>
          <p:cNvSpPr/>
          <p:nvPr/>
        </p:nvSpPr>
        <p:spPr>
          <a:xfrm>
            <a:off x="6950754" y="3909201"/>
            <a:ext cx="5066180" cy="67235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Physical Machine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6B1C55-A79B-C14C-884D-D7DEE8606363}"/>
              </a:ext>
            </a:extLst>
          </p:cNvPr>
          <p:cNvSpPr/>
          <p:nvPr/>
        </p:nvSpPr>
        <p:spPr>
          <a:xfrm>
            <a:off x="6950754" y="3186982"/>
            <a:ext cx="5066180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Operating System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B618B91-DF30-194D-A35D-251A7795B8F9}"/>
              </a:ext>
            </a:extLst>
          </p:cNvPr>
          <p:cNvGrpSpPr/>
          <p:nvPr/>
        </p:nvGrpSpPr>
        <p:grpSpPr>
          <a:xfrm>
            <a:off x="6950754" y="1928819"/>
            <a:ext cx="1663700" cy="1253753"/>
            <a:chOff x="3708400" y="1873872"/>
            <a:chExt cx="1663700" cy="125375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4E88A92-065E-8C46-8F63-BDD60F8F759A}"/>
                </a:ext>
              </a:extLst>
            </p:cNvPr>
            <p:cNvSpPr/>
            <p:nvPr/>
          </p:nvSpPr>
          <p:spPr>
            <a:xfrm>
              <a:off x="3708400" y="1873872"/>
              <a:ext cx="1663700" cy="120955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FD24614-CFF9-AE40-AECB-693D418E576C}"/>
                </a:ext>
              </a:extLst>
            </p:cNvPr>
            <p:cNvSpPr/>
            <p:nvPr/>
          </p:nvSpPr>
          <p:spPr>
            <a:xfrm>
              <a:off x="3738954" y="1918041"/>
              <a:ext cx="1600762" cy="5297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App1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790DD93-F6E9-3347-B828-DD7BD182C844}"/>
                </a:ext>
              </a:extLst>
            </p:cNvPr>
            <p:cNvSpPr/>
            <p:nvPr/>
          </p:nvSpPr>
          <p:spPr>
            <a:xfrm>
              <a:off x="3738954" y="2486092"/>
              <a:ext cx="1600762" cy="3024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Binaries/Libraries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FB16B49-551D-C842-B41D-B23DA72DAC61}"/>
                </a:ext>
              </a:extLst>
            </p:cNvPr>
            <p:cNvSpPr txBox="1"/>
            <p:nvPr/>
          </p:nvSpPr>
          <p:spPr>
            <a:xfrm>
              <a:off x="4005774" y="2758293"/>
              <a:ext cx="1104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Container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1D43326-D566-8043-B0E2-BD726D9ED582}"/>
              </a:ext>
            </a:extLst>
          </p:cNvPr>
          <p:cNvGrpSpPr/>
          <p:nvPr/>
        </p:nvGrpSpPr>
        <p:grpSpPr>
          <a:xfrm>
            <a:off x="8651994" y="1928819"/>
            <a:ext cx="1663700" cy="1253753"/>
            <a:chOff x="3708400" y="1873872"/>
            <a:chExt cx="1663700" cy="125375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1BA90-C7C3-604E-A988-17540385982F}"/>
                </a:ext>
              </a:extLst>
            </p:cNvPr>
            <p:cNvSpPr/>
            <p:nvPr/>
          </p:nvSpPr>
          <p:spPr>
            <a:xfrm>
              <a:off x="3708400" y="1873872"/>
              <a:ext cx="1663700" cy="120955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5BA42CF-1718-7941-80F4-8E78F50A0751}"/>
                </a:ext>
              </a:extLst>
            </p:cNvPr>
            <p:cNvSpPr/>
            <p:nvPr/>
          </p:nvSpPr>
          <p:spPr>
            <a:xfrm>
              <a:off x="3738954" y="1918041"/>
              <a:ext cx="1600762" cy="5297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App2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7C4D21E-F497-EC46-856D-994ACA4F5564}"/>
                </a:ext>
              </a:extLst>
            </p:cNvPr>
            <p:cNvSpPr/>
            <p:nvPr/>
          </p:nvSpPr>
          <p:spPr>
            <a:xfrm>
              <a:off x="3738954" y="2486092"/>
              <a:ext cx="1600762" cy="3024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Binaries/Libraries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743144-39D1-1148-BEAB-115E8328E955}"/>
                </a:ext>
              </a:extLst>
            </p:cNvPr>
            <p:cNvSpPr txBox="1"/>
            <p:nvPr/>
          </p:nvSpPr>
          <p:spPr>
            <a:xfrm>
              <a:off x="4005774" y="2758293"/>
              <a:ext cx="1104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Container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0E30DBE-A3C4-264B-B7A6-74FB5DC8E87B}"/>
              </a:ext>
            </a:extLst>
          </p:cNvPr>
          <p:cNvGrpSpPr/>
          <p:nvPr/>
        </p:nvGrpSpPr>
        <p:grpSpPr>
          <a:xfrm>
            <a:off x="10346248" y="1928819"/>
            <a:ext cx="1663700" cy="1253753"/>
            <a:chOff x="3708400" y="1873872"/>
            <a:chExt cx="1663700" cy="125375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6F5276A-3B7F-C14B-9992-57D4CEB1CFEB}"/>
                </a:ext>
              </a:extLst>
            </p:cNvPr>
            <p:cNvSpPr/>
            <p:nvPr/>
          </p:nvSpPr>
          <p:spPr>
            <a:xfrm>
              <a:off x="3708400" y="1873872"/>
              <a:ext cx="1663700" cy="120955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D982D77-8B15-7B47-B517-1029D8CF2F44}"/>
                </a:ext>
              </a:extLst>
            </p:cNvPr>
            <p:cNvSpPr/>
            <p:nvPr/>
          </p:nvSpPr>
          <p:spPr>
            <a:xfrm>
              <a:off x="3738954" y="1918041"/>
              <a:ext cx="1600762" cy="5297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App3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EE7104D-C756-6D4E-A20D-7FB788B9AB3A}"/>
                </a:ext>
              </a:extLst>
            </p:cNvPr>
            <p:cNvSpPr/>
            <p:nvPr/>
          </p:nvSpPr>
          <p:spPr>
            <a:xfrm>
              <a:off x="3738954" y="2486092"/>
              <a:ext cx="1600762" cy="3024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Binaries/Libraries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9F2DE40-D6CC-FB4E-B3F9-A07420741322}"/>
                </a:ext>
              </a:extLst>
            </p:cNvPr>
            <p:cNvSpPr txBox="1"/>
            <p:nvPr/>
          </p:nvSpPr>
          <p:spPr>
            <a:xfrm>
              <a:off x="4005774" y="2758293"/>
              <a:ext cx="1104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Container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69C14150-0D7E-6A43-A25E-B7D5EE6DDA97}"/>
              </a:ext>
            </a:extLst>
          </p:cNvPr>
          <p:cNvSpPr/>
          <p:nvPr/>
        </p:nvSpPr>
        <p:spPr>
          <a:xfrm>
            <a:off x="7140796" y="4094174"/>
            <a:ext cx="1211993" cy="3024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vol1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0933D23-DBB1-B644-88C1-5D87C39FF705}"/>
              </a:ext>
            </a:extLst>
          </p:cNvPr>
          <p:cNvCxnSpPr>
            <a:cxnSpLocks/>
          </p:cNvCxnSpPr>
          <p:nvPr/>
        </p:nvCxnSpPr>
        <p:spPr>
          <a:xfrm>
            <a:off x="7248128" y="2808830"/>
            <a:ext cx="0" cy="1436546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851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18B25-5433-9944-98DF-2114AE4AA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494" y="1690688"/>
            <a:ext cx="11467011" cy="4351338"/>
          </a:xfrm>
        </p:spPr>
        <p:txBody>
          <a:bodyPr>
            <a:normAutofit/>
          </a:bodyPr>
          <a:lstStyle/>
          <a:p>
            <a:r>
              <a:rPr lang="en-US" dirty="0"/>
              <a:t>Why run SQL Server on a Container?</a:t>
            </a:r>
          </a:p>
          <a:p>
            <a:r>
              <a:rPr lang="en-US" dirty="0"/>
              <a:t>Same reasons…</a:t>
            </a:r>
          </a:p>
          <a:p>
            <a:pPr lvl="2"/>
            <a:r>
              <a:rPr lang="en-US" dirty="0"/>
              <a:t>Deployments, upgrades, patching, speed…agility</a:t>
            </a:r>
          </a:p>
          <a:p>
            <a:pPr lvl="2"/>
            <a:r>
              <a:rPr lang="en-US" dirty="0"/>
              <a:t>What if the unit of persistency IS the database…NOT the Server!</a:t>
            </a:r>
          </a:p>
          <a:p>
            <a:r>
              <a:rPr lang="en-US" dirty="0"/>
              <a:t>Windows and Linux is available</a:t>
            </a:r>
          </a:p>
          <a:p>
            <a:pPr lvl="1"/>
            <a:r>
              <a:rPr lang="en-US" dirty="0">
                <a:hlinkClick r:id="rId2"/>
              </a:rPr>
              <a:t>https://github.com/Microsoft/mssql-docker</a:t>
            </a:r>
            <a:endParaRPr lang="en-US" dirty="0"/>
          </a:p>
          <a:p>
            <a:r>
              <a:rPr lang="en-US" dirty="0"/>
              <a:t>Non-production on Windows</a:t>
            </a:r>
          </a:p>
          <a:p>
            <a:r>
              <a:rPr lang="en-US" dirty="0"/>
              <a:t>Production on Linux, but no Windows </a:t>
            </a:r>
            <a:r>
              <a:rPr lang="en-US" dirty="0" err="1"/>
              <a:t>auth</a:t>
            </a:r>
            <a:r>
              <a:rPr lang="en-US" dirty="0"/>
              <a:t>…but that’s OK, right?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DA64E80-0D69-AC45-B2A3-A7EF62891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Running SQL Server on Containers</a:t>
            </a:r>
          </a:p>
        </p:txBody>
      </p:sp>
    </p:spTree>
    <p:extLst>
      <p:ext uri="{BB962C8B-B14F-4D97-AF65-F5344CB8AC3E}">
        <p14:creationId xmlns:p14="http://schemas.microsoft.com/office/powerpoint/2010/main" val="334716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85235-5717-224D-AA98-EDB167BF6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18B25-5433-9944-98DF-2114AE4AA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5076"/>
            <a:ext cx="10515600" cy="3232604"/>
          </a:xfrm>
        </p:spPr>
        <p:txBody>
          <a:bodyPr>
            <a:normAutofit/>
          </a:bodyPr>
          <a:lstStyle/>
          <a:p>
            <a:r>
              <a:rPr lang="en-US" dirty="0"/>
              <a:t>Pull an Image</a:t>
            </a:r>
          </a:p>
          <a:p>
            <a:r>
              <a:rPr lang="en-US" dirty="0"/>
              <a:t>Run a Container</a:t>
            </a:r>
          </a:p>
          <a:p>
            <a:r>
              <a:rPr lang="en-US" dirty="0"/>
              <a:t>Access our application</a:t>
            </a:r>
          </a:p>
          <a:p>
            <a:r>
              <a:rPr lang="en-US" dirty="0"/>
              <a:t>Connect to the Container</a:t>
            </a:r>
          </a:p>
          <a:p>
            <a:r>
              <a:rPr lang="en-US" dirty="0"/>
              <a:t>Persisting data with a Container</a:t>
            </a:r>
          </a:p>
        </p:txBody>
      </p:sp>
    </p:spTree>
    <p:extLst>
      <p:ext uri="{BB962C8B-B14F-4D97-AF65-F5344CB8AC3E}">
        <p14:creationId xmlns:p14="http://schemas.microsoft.com/office/powerpoint/2010/main" val="899387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85235-5717-224D-AA98-EDB167BF6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Orchestration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18B25-5433-9944-98DF-2114AE4AA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5077"/>
            <a:ext cx="10515600" cy="3133394"/>
          </a:xfrm>
        </p:spPr>
        <p:txBody>
          <a:bodyPr>
            <a:normAutofit/>
          </a:bodyPr>
          <a:lstStyle/>
          <a:p>
            <a:r>
              <a:rPr lang="en-US" dirty="0"/>
              <a:t>Workload placement</a:t>
            </a:r>
          </a:p>
          <a:p>
            <a:r>
              <a:rPr lang="en-US" dirty="0"/>
              <a:t>Managing state, starting things up and keeping things up</a:t>
            </a:r>
          </a:p>
          <a:p>
            <a:r>
              <a:rPr lang="en-US" dirty="0"/>
              <a:t>Load balancing services</a:t>
            </a:r>
          </a:p>
          <a:p>
            <a:r>
              <a:rPr lang="en-US" dirty="0"/>
              <a:t>Networking</a:t>
            </a:r>
          </a:p>
          <a:p>
            <a:r>
              <a:rPr lang="en-US" dirty="0"/>
              <a:t>Persistent storage</a:t>
            </a:r>
          </a:p>
          <a:p>
            <a:r>
              <a:rPr lang="en-US" dirty="0"/>
              <a:t>Declarative model</a:t>
            </a:r>
          </a:p>
        </p:txBody>
      </p:sp>
    </p:spTree>
    <p:extLst>
      <p:ext uri="{BB962C8B-B14F-4D97-AF65-F5344CB8AC3E}">
        <p14:creationId xmlns:p14="http://schemas.microsoft.com/office/powerpoint/2010/main" val="23265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 charset="0"/>
                <a:ea typeface="Helvetica Neue Light" charset="0"/>
                <a:cs typeface="Helvetica Neue Light" charset="0"/>
              </a:rPr>
              <a:t>Anthony E. Nocentino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4091"/>
            <a:ext cx="6979276" cy="4626690"/>
          </a:xfrm>
        </p:spPr>
        <p:txBody>
          <a:bodyPr>
            <a:noAutofit/>
          </a:bodyPr>
          <a:lstStyle/>
          <a:p>
            <a:r>
              <a:rPr lang="en-US" sz="2200" b="1" dirty="0">
                <a:latin typeface="Helvetica Neue Light" charset="0"/>
                <a:ea typeface="Helvetica Neue Light" charset="0"/>
                <a:cs typeface="Helvetica Neue Light" charset="0"/>
              </a:rPr>
              <a:t>Consultant and Trainer</a:t>
            </a:r>
          </a:p>
          <a:p>
            <a:r>
              <a:rPr lang="en-US" sz="2200" b="1" dirty="0">
                <a:latin typeface="Helvetica Neue Light" charset="0"/>
                <a:ea typeface="Helvetica Neue Light" charset="0"/>
                <a:cs typeface="Helvetica Neue Light" charset="0"/>
              </a:rPr>
              <a:t>Founder and President of Centino Systems</a:t>
            </a:r>
          </a:p>
          <a:p>
            <a:pPr lvl="1"/>
            <a:r>
              <a:rPr lang="en-US" sz="2200" dirty="0">
                <a:latin typeface="Helvetica Neue Light" charset="0"/>
                <a:ea typeface="Helvetica Neue Light" charset="0"/>
                <a:cs typeface="Helvetica Neue Light" charset="0"/>
              </a:rPr>
              <a:t>Specialize in system architecture and performance</a:t>
            </a:r>
          </a:p>
          <a:p>
            <a:pPr lvl="1"/>
            <a:r>
              <a:rPr lang="en-US" sz="2200" dirty="0">
                <a:latin typeface="Helvetica Neue Light" charset="0"/>
                <a:ea typeface="Helvetica Neue Light" charset="0"/>
                <a:cs typeface="Helvetica Neue Light" charset="0"/>
              </a:rPr>
              <a:t>Microsoft MVP </a:t>
            </a:r>
            <a:r>
              <a:rPr lang="mr-IN" sz="2200" dirty="0"/>
              <a:t>–</a:t>
            </a:r>
            <a:r>
              <a:rPr lang="en-US" sz="2200" dirty="0">
                <a:latin typeface="Helvetica Neue Light" charset="0"/>
                <a:ea typeface="Helvetica Neue Light" charset="0"/>
                <a:cs typeface="Helvetica Neue Light" charset="0"/>
              </a:rPr>
              <a:t> Data Platform </a:t>
            </a:r>
            <a:r>
              <a:rPr lang="mr-IN" sz="2200" dirty="0">
                <a:latin typeface="Helvetica Neue Light" charset="0"/>
                <a:ea typeface="Helvetica Neue Light" charset="0"/>
                <a:cs typeface="Helvetica Neue Light" charset="0"/>
              </a:rPr>
              <a:t>–</a:t>
            </a:r>
            <a:r>
              <a:rPr lang="en-US" sz="2200" dirty="0">
                <a:latin typeface="Helvetica Neue Light" charset="0"/>
                <a:ea typeface="Helvetica Neue Light" charset="0"/>
                <a:cs typeface="Helvetica Neue Light" charset="0"/>
              </a:rPr>
              <a:t> 2017-2020</a:t>
            </a:r>
          </a:p>
          <a:p>
            <a:pPr lvl="1"/>
            <a:r>
              <a:rPr lang="en-US" sz="2200" dirty="0">
                <a:latin typeface="Helvetica Neue Light" charset="0"/>
                <a:ea typeface="Helvetica Neue Light" charset="0"/>
                <a:cs typeface="Helvetica Neue Light" charset="0"/>
              </a:rPr>
              <a:t>Friend of Redgate - 2015-2019</a:t>
            </a:r>
          </a:p>
          <a:p>
            <a:pPr lvl="1"/>
            <a:r>
              <a:rPr lang="en-US" sz="2200" dirty="0">
                <a:latin typeface="Helvetica Neue Light" charset="0"/>
                <a:ea typeface="Helvetica Neue Light" charset="0"/>
                <a:cs typeface="Helvetica Neue Light" charset="0"/>
              </a:rPr>
              <a:t>Linux Foundation Certified Engineer</a:t>
            </a:r>
          </a:p>
          <a:p>
            <a:pPr lvl="1"/>
            <a:r>
              <a:rPr lang="en-US" sz="2200" dirty="0">
                <a:latin typeface="Helvetica Neue Light" charset="0"/>
                <a:ea typeface="Helvetica Neue Light" charset="0"/>
                <a:cs typeface="Helvetica Neue Light" charset="0"/>
              </a:rPr>
              <a:t>Microsoft Certified Professional</a:t>
            </a:r>
          </a:p>
          <a:p>
            <a:r>
              <a:rPr lang="en-US" sz="2200" b="1" dirty="0">
                <a:latin typeface="Helvetica Neue Light" charset="0"/>
                <a:ea typeface="Helvetica Neue Light" charset="0"/>
                <a:cs typeface="Helvetica Neue Light" charset="0"/>
              </a:rPr>
              <a:t>email:</a:t>
            </a:r>
            <a:r>
              <a:rPr lang="en-US" sz="2200" dirty="0"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en-US" sz="2200" u="sng" dirty="0">
                <a:latin typeface="Helvetica Neue Light" charset="0"/>
                <a:ea typeface="Helvetica Neue Light" charset="0"/>
                <a:cs typeface="Helvetica Neue Light" charset="0"/>
                <a:hlinkClick r:id="rId3"/>
              </a:rPr>
              <a:t>aen@centinosystems.com</a:t>
            </a:r>
            <a:endParaRPr lang="en-US" sz="2200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r>
              <a:rPr lang="en-US" sz="2200" b="1" dirty="0">
                <a:latin typeface="Helvetica Neue Light" charset="0"/>
                <a:ea typeface="Helvetica Neue Light" charset="0"/>
                <a:cs typeface="Helvetica Neue Light" charset="0"/>
              </a:rPr>
              <a:t>Twitter:</a:t>
            </a:r>
            <a:r>
              <a:rPr lang="en-US" sz="2200" dirty="0">
                <a:latin typeface="Helvetica Neue Light" charset="0"/>
                <a:ea typeface="Helvetica Neue Light" charset="0"/>
                <a:cs typeface="Helvetica Neue Light" charset="0"/>
              </a:rPr>
              <a:t> @</a:t>
            </a:r>
            <a:r>
              <a:rPr lang="en-US" sz="2200" dirty="0" err="1">
                <a:latin typeface="Helvetica Neue Light" charset="0"/>
                <a:ea typeface="Helvetica Neue Light" charset="0"/>
                <a:cs typeface="Helvetica Neue Light" charset="0"/>
              </a:rPr>
              <a:t>nocentino</a:t>
            </a:r>
            <a:endParaRPr lang="en-US" sz="2200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r>
              <a:rPr lang="en-US" sz="2200" b="1" dirty="0">
                <a:latin typeface="Helvetica Neue Light" charset="0"/>
                <a:ea typeface="Helvetica Neue Light" charset="0"/>
                <a:cs typeface="Helvetica Neue Light" charset="0"/>
              </a:rPr>
              <a:t>Blog:</a:t>
            </a:r>
            <a:r>
              <a:rPr lang="en-US" sz="2200" dirty="0"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en-US" sz="2200" u="sng" dirty="0">
                <a:latin typeface="Helvetica Neue Light" charset="0"/>
                <a:ea typeface="Helvetica Neue Light" charset="0"/>
                <a:cs typeface="Helvetica Neue Light" charset="0"/>
                <a:hlinkClick r:id="rId4"/>
              </a:rPr>
              <a:t>www.centinosystems.com/blog</a:t>
            </a:r>
            <a:endParaRPr lang="en-US" sz="2200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r>
              <a:rPr lang="en-US" sz="2200" b="1" dirty="0" err="1">
                <a:latin typeface="Helvetica Neue Light" charset="0"/>
                <a:ea typeface="Helvetica Neue Light" charset="0"/>
                <a:cs typeface="Helvetica Neue Light" charset="0"/>
              </a:rPr>
              <a:t>Pluralsight</a:t>
            </a:r>
            <a:r>
              <a:rPr lang="en-US" sz="2200" b="1" dirty="0">
                <a:latin typeface="Helvetica Neue Light" charset="0"/>
                <a:ea typeface="Helvetica Neue Light" charset="0"/>
                <a:cs typeface="Helvetica Neue Light" charset="0"/>
              </a:rPr>
              <a:t> Author:</a:t>
            </a:r>
            <a:r>
              <a:rPr lang="en-US" sz="2200" dirty="0"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en-US" sz="2200" u="sng" dirty="0">
                <a:latin typeface="Helvetica Neue Light" charset="0"/>
                <a:ea typeface="Helvetica Neue Light" charset="0"/>
                <a:cs typeface="Helvetica Neue Light" charset="0"/>
                <a:hlinkClick r:id="rId5"/>
              </a:rPr>
              <a:t>www.pluralsight.com</a:t>
            </a:r>
            <a:endParaRPr lang="en-US" sz="22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5170" y="1604091"/>
            <a:ext cx="3731485" cy="439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819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85235-5717-224D-AA98-EDB167BF6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Orchestrators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18B25-5433-9944-98DF-2114AE4AA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5077"/>
            <a:ext cx="10515600" cy="3302152"/>
          </a:xfrm>
        </p:spPr>
        <p:txBody>
          <a:bodyPr>
            <a:normAutofit/>
          </a:bodyPr>
          <a:lstStyle/>
          <a:p>
            <a:r>
              <a:rPr lang="en-US" dirty="0"/>
              <a:t>Docker Swarm</a:t>
            </a:r>
          </a:p>
          <a:p>
            <a:r>
              <a:rPr lang="en-US" dirty="0"/>
              <a:t>Kubernetes</a:t>
            </a:r>
          </a:p>
          <a:p>
            <a:r>
              <a:rPr lang="en-US" dirty="0"/>
              <a:t>Red Hat OpenShift</a:t>
            </a:r>
          </a:p>
          <a:p>
            <a:r>
              <a:rPr lang="en-US" dirty="0"/>
              <a:t>Azure Kubernetes Services (AKS)</a:t>
            </a:r>
          </a:p>
          <a:p>
            <a:r>
              <a:rPr lang="en-US" dirty="0"/>
              <a:t>Google Kubernetes Engine (GKE)</a:t>
            </a:r>
          </a:p>
          <a:p>
            <a:r>
              <a:rPr lang="en-US" dirty="0"/>
              <a:t>Amazon Elastic Container Service for Kubernetes (EKS)</a:t>
            </a:r>
          </a:p>
        </p:txBody>
      </p:sp>
    </p:spTree>
    <p:extLst>
      <p:ext uri="{BB962C8B-B14F-4D97-AF65-F5344CB8AC3E}">
        <p14:creationId xmlns:p14="http://schemas.microsoft.com/office/powerpoint/2010/main" val="418245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85235-5717-224D-AA98-EDB167BF6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Orchestration - Services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B4966AA-BE5A-EF45-BBCD-5FEA8F353F4B}"/>
              </a:ext>
            </a:extLst>
          </p:cNvPr>
          <p:cNvSpPr/>
          <p:nvPr/>
        </p:nvSpPr>
        <p:spPr>
          <a:xfrm>
            <a:off x="838200" y="4658353"/>
            <a:ext cx="5066180" cy="67235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Physical Machine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E7DCBE2-3E59-0A4D-8EC3-EA8FB93DBDA3}"/>
              </a:ext>
            </a:extLst>
          </p:cNvPr>
          <p:cNvSpPr/>
          <p:nvPr/>
        </p:nvSpPr>
        <p:spPr>
          <a:xfrm>
            <a:off x="838200" y="3936134"/>
            <a:ext cx="5066180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Operating System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28A98CB-B7D5-8841-A38F-3A4B1D1AA833}"/>
              </a:ext>
            </a:extLst>
          </p:cNvPr>
          <p:cNvGrpSpPr/>
          <p:nvPr/>
        </p:nvGrpSpPr>
        <p:grpSpPr>
          <a:xfrm>
            <a:off x="838200" y="2677971"/>
            <a:ext cx="1663700" cy="1253753"/>
            <a:chOff x="3708400" y="1873872"/>
            <a:chExt cx="1663700" cy="1253753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FD6A5DD-AE88-1243-B0F3-DEAD3545CDC0}"/>
                </a:ext>
              </a:extLst>
            </p:cNvPr>
            <p:cNvSpPr/>
            <p:nvPr/>
          </p:nvSpPr>
          <p:spPr>
            <a:xfrm>
              <a:off x="3708400" y="1873872"/>
              <a:ext cx="1663700" cy="120955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9991F88-7178-2F49-BA43-5137D9B0FE26}"/>
                </a:ext>
              </a:extLst>
            </p:cNvPr>
            <p:cNvSpPr/>
            <p:nvPr/>
          </p:nvSpPr>
          <p:spPr>
            <a:xfrm>
              <a:off x="3738954" y="1918041"/>
              <a:ext cx="1600762" cy="5297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App1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C1A75C8-DBFA-F443-A5DF-57B386F48CFA}"/>
                </a:ext>
              </a:extLst>
            </p:cNvPr>
            <p:cNvSpPr/>
            <p:nvPr/>
          </p:nvSpPr>
          <p:spPr>
            <a:xfrm>
              <a:off x="3738954" y="2486092"/>
              <a:ext cx="1600762" cy="3024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Binaries/Libraries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2D408E7-72AC-E849-9D58-4F9A34B21125}"/>
                </a:ext>
              </a:extLst>
            </p:cNvPr>
            <p:cNvSpPr txBox="1"/>
            <p:nvPr/>
          </p:nvSpPr>
          <p:spPr>
            <a:xfrm>
              <a:off x="4005774" y="2758293"/>
              <a:ext cx="1104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Container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0C83455-98BA-FB43-847D-B7063F843D73}"/>
              </a:ext>
            </a:extLst>
          </p:cNvPr>
          <p:cNvGrpSpPr/>
          <p:nvPr/>
        </p:nvGrpSpPr>
        <p:grpSpPr>
          <a:xfrm>
            <a:off x="2539440" y="2677971"/>
            <a:ext cx="1663700" cy="1253753"/>
            <a:chOff x="3708400" y="1873872"/>
            <a:chExt cx="1663700" cy="1253753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08B1898-1412-3540-833B-4077B7CCA352}"/>
                </a:ext>
              </a:extLst>
            </p:cNvPr>
            <p:cNvSpPr/>
            <p:nvPr/>
          </p:nvSpPr>
          <p:spPr>
            <a:xfrm>
              <a:off x="3708400" y="1873872"/>
              <a:ext cx="1663700" cy="120955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32AC95B-20C1-1B4B-BD12-9C13A8BFD51C}"/>
                </a:ext>
              </a:extLst>
            </p:cNvPr>
            <p:cNvSpPr/>
            <p:nvPr/>
          </p:nvSpPr>
          <p:spPr>
            <a:xfrm>
              <a:off x="3738954" y="1918041"/>
              <a:ext cx="1600762" cy="5297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App2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7ACF2DF-A7F4-5145-AE97-91B0C36C4D9C}"/>
                </a:ext>
              </a:extLst>
            </p:cNvPr>
            <p:cNvSpPr/>
            <p:nvPr/>
          </p:nvSpPr>
          <p:spPr>
            <a:xfrm>
              <a:off x="3738954" y="2486092"/>
              <a:ext cx="1600762" cy="3024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Binaries/Libraries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E5FEEF9-E840-D441-9BFC-ECCC837854DB}"/>
                </a:ext>
              </a:extLst>
            </p:cNvPr>
            <p:cNvSpPr txBox="1"/>
            <p:nvPr/>
          </p:nvSpPr>
          <p:spPr>
            <a:xfrm>
              <a:off x="4005774" y="2758293"/>
              <a:ext cx="1104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Container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9248637-84E2-7942-9E21-9155D3448B9A}"/>
              </a:ext>
            </a:extLst>
          </p:cNvPr>
          <p:cNvGrpSpPr/>
          <p:nvPr/>
        </p:nvGrpSpPr>
        <p:grpSpPr>
          <a:xfrm>
            <a:off x="4233694" y="2677971"/>
            <a:ext cx="1663700" cy="1253753"/>
            <a:chOff x="3708400" y="1873872"/>
            <a:chExt cx="1663700" cy="1253753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E60FD28-23EB-4B4C-AAEA-A29B91228EB2}"/>
                </a:ext>
              </a:extLst>
            </p:cNvPr>
            <p:cNvSpPr/>
            <p:nvPr/>
          </p:nvSpPr>
          <p:spPr>
            <a:xfrm>
              <a:off x="3708400" y="1873872"/>
              <a:ext cx="1663700" cy="120955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3A97BB20-7F46-A944-8AB5-3F0AAA495584}"/>
                </a:ext>
              </a:extLst>
            </p:cNvPr>
            <p:cNvSpPr/>
            <p:nvPr/>
          </p:nvSpPr>
          <p:spPr>
            <a:xfrm>
              <a:off x="3738954" y="1918041"/>
              <a:ext cx="1600762" cy="5297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App3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146F067-E9E5-6345-B125-E5F5F0E8195B}"/>
                </a:ext>
              </a:extLst>
            </p:cNvPr>
            <p:cNvSpPr/>
            <p:nvPr/>
          </p:nvSpPr>
          <p:spPr>
            <a:xfrm>
              <a:off x="3738954" y="2486092"/>
              <a:ext cx="1600762" cy="3024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Binaries/Libraries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C323ABE-3976-D64F-B0C6-3359958BEBAE}"/>
                </a:ext>
              </a:extLst>
            </p:cNvPr>
            <p:cNvSpPr txBox="1"/>
            <p:nvPr/>
          </p:nvSpPr>
          <p:spPr>
            <a:xfrm>
              <a:off x="4005774" y="2758293"/>
              <a:ext cx="1104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Container</a:t>
              </a:r>
            </a:p>
          </p:txBody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94A5B072-1952-4A4E-83FA-CC9DD8D3BC06}"/>
              </a:ext>
            </a:extLst>
          </p:cNvPr>
          <p:cNvSpPr/>
          <p:nvPr/>
        </p:nvSpPr>
        <p:spPr>
          <a:xfrm>
            <a:off x="6500959" y="4658353"/>
            <a:ext cx="5066180" cy="67235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Physical Machine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BFFC0D6-3AA5-1848-B7AE-BEFF6A6BFFA4}"/>
              </a:ext>
            </a:extLst>
          </p:cNvPr>
          <p:cNvSpPr/>
          <p:nvPr/>
        </p:nvSpPr>
        <p:spPr>
          <a:xfrm>
            <a:off x="6500959" y="3936134"/>
            <a:ext cx="5066180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Operating System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AB7ED5A-8D8F-4A4A-B4DB-FD2E869A8432}"/>
              </a:ext>
            </a:extLst>
          </p:cNvPr>
          <p:cNvGrpSpPr/>
          <p:nvPr/>
        </p:nvGrpSpPr>
        <p:grpSpPr>
          <a:xfrm>
            <a:off x="6500959" y="2677971"/>
            <a:ext cx="1663700" cy="1253753"/>
            <a:chOff x="3708400" y="1873872"/>
            <a:chExt cx="1663700" cy="1253753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673FC57-9CE5-1649-9051-0842F1355DE7}"/>
                </a:ext>
              </a:extLst>
            </p:cNvPr>
            <p:cNvSpPr/>
            <p:nvPr/>
          </p:nvSpPr>
          <p:spPr>
            <a:xfrm>
              <a:off x="3708400" y="1873872"/>
              <a:ext cx="1663700" cy="120955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93C8AA5E-A624-B64D-8958-7749EC5FA749}"/>
                </a:ext>
              </a:extLst>
            </p:cNvPr>
            <p:cNvSpPr/>
            <p:nvPr/>
          </p:nvSpPr>
          <p:spPr>
            <a:xfrm>
              <a:off x="3738954" y="1918041"/>
              <a:ext cx="1600762" cy="5297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App1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F8321E4-B2F0-A542-B167-09C01493C3E7}"/>
                </a:ext>
              </a:extLst>
            </p:cNvPr>
            <p:cNvSpPr/>
            <p:nvPr/>
          </p:nvSpPr>
          <p:spPr>
            <a:xfrm>
              <a:off x="3738954" y="2486092"/>
              <a:ext cx="1600762" cy="3024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Binaries/Libraries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CD5E2EA-7AE4-C447-960E-B6D1452DF270}"/>
                </a:ext>
              </a:extLst>
            </p:cNvPr>
            <p:cNvSpPr txBox="1"/>
            <p:nvPr/>
          </p:nvSpPr>
          <p:spPr>
            <a:xfrm>
              <a:off x="4005774" y="2758293"/>
              <a:ext cx="1104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Container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2203C4B-D1B3-664F-BD41-7E52389FC0D4}"/>
              </a:ext>
            </a:extLst>
          </p:cNvPr>
          <p:cNvGrpSpPr/>
          <p:nvPr/>
        </p:nvGrpSpPr>
        <p:grpSpPr>
          <a:xfrm>
            <a:off x="8202199" y="2677971"/>
            <a:ext cx="1663700" cy="1253753"/>
            <a:chOff x="3708400" y="1873872"/>
            <a:chExt cx="1663700" cy="1253753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1A6FB78-18E0-D949-A6C6-43141E2A6ACF}"/>
                </a:ext>
              </a:extLst>
            </p:cNvPr>
            <p:cNvSpPr/>
            <p:nvPr/>
          </p:nvSpPr>
          <p:spPr>
            <a:xfrm>
              <a:off x="3708400" y="1873872"/>
              <a:ext cx="1663700" cy="120955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A52F219-03A1-1841-A2BB-C6A36C15DD35}"/>
                </a:ext>
              </a:extLst>
            </p:cNvPr>
            <p:cNvSpPr/>
            <p:nvPr/>
          </p:nvSpPr>
          <p:spPr>
            <a:xfrm>
              <a:off x="3738954" y="1918041"/>
              <a:ext cx="1600762" cy="5297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App2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49BA0405-4174-C641-98F0-EE16939FC670}"/>
                </a:ext>
              </a:extLst>
            </p:cNvPr>
            <p:cNvSpPr/>
            <p:nvPr/>
          </p:nvSpPr>
          <p:spPr>
            <a:xfrm>
              <a:off x="3738954" y="2486092"/>
              <a:ext cx="1600762" cy="3024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Binaries/Libraries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209353C-ADEE-714D-8CEA-FB765F9D819E}"/>
                </a:ext>
              </a:extLst>
            </p:cNvPr>
            <p:cNvSpPr txBox="1"/>
            <p:nvPr/>
          </p:nvSpPr>
          <p:spPr>
            <a:xfrm>
              <a:off x="4005774" y="2758293"/>
              <a:ext cx="1104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Container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ED459AD-B9B0-CC4E-A8DF-D07D4EF2E917}"/>
              </a:ext>
            </a:extLst>
          </p:cNvPr>
          <p:cNvGrpSpPr/>
          <p:nvPr/>
        </p:nvGrpSpPr>
        <p:grpSpPr>
          <a:xfrm>
            <a:off x="9896453" y="2677971"/>
            <a:ext cx="1663700" cy="1253753"/>
            <a:chOff x="3708400" y="1873872"/>
            <a:chExt cx="1663700" cy="1253753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47FA4527-AD2E-8A4E-8B0F-AD3B43ECF585}"/>
                </a:ext>
              </a:extLst>
            </p:cNvPr>
            <p:cNvSpPr/>
            <p:nvPr/>
          </p:nvSpPr>
          <p:spPr>
            <a:xfrm>
              <a:off x="3708400" y="1873872"/>
              <a:ext cx="1663700" cy="120955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864D7E7B-9E11-3F41-BB5F-AFE2E798525A}"/>
                </a:ext>
              </a:extLst>
            </p:cNvPr>
            <p:cNvSpPr/>
            <p:nvPr/>
          </p:nvSpPr>
          <p:spPr>
            <a:xfrm>
              <a:off x="3738954" y="1918041"/>
              <a:ext cx="1600762" cy="5297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App3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09A1ED6-B723-794B-8A7F-12A195BE3067}"/>
                </a:ext>
              </a:extLst>
            </p:cNvPr>
            <p:cNvSpPr/>
            <p:nvPr/>
          </p:nvSpPr>
          <p:spPr>
            <a:xfrm>
              <a:off x="3738954" y="2486092"/>
              <a:ext cx="1600762" cy="3024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Binaries/Libraries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4E5AD5C-2992-BC44-BBBA-B407DFC37344}"/>
                </a:ext>
              </a:extLst>
            </p:cNvPr>
            <p:cNvSpPr txBox="1"/>
            <p:nvPr/>
          </p:nvSpPr>
          <p:spPr>
            <a:xfrm>
              <a:off x="4005774" y="2758293"/>
              <a:ext cx="1104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Container</a:t>
              </a:r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A0A62E4-3EBA-1048-9913-B2969042F165}"/>
              </a:ext>
            </a:extLst>
          </p:cNvPr>
          <p:cNvSpPr/>
          <p:nvPr/>
        </p:nvSpPr>
        <p:spPr>
          <a:xfrm>
            <a:off x="868754" y="1779373"/>
            <a:ext cx="7295905" cy="362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Service1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96BFE1E-F64C-174A-9BE8-8A28F1B9082A}"/>
              </a:ext>
            </a:extLst>
          </p:cNvPr>
          <p:cNvCxnSpPr>
            <a:cxnSpLocks/>
          </p:cNvCxnSpPr>
          <p:nvPr/>
        </p:nvCxnSpPr>
        <p:spPr>
          <a:xfrm>
            <a:off x="1739153" y="1779373"/>
            <a:ext cx="0" cy="89434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3FCA6F5-80E8-184C-B5DB-A4C4F34CE8CD}"/>
              </a:ext>
            </a:extLst>
          </p:cNvPr>
          <p:cNvCxnSpPr>
            <a:cxnSpLocks/>
          </p:cNvCxnSpPr>
          <p:nvPr/>
        </p:nvCxnSpPr>
        <p:spPr>
          <a:xfrm>
            <a:off x="7350663" y="1779373"/>
            <a:ext cx="0" cy="89598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Snip Single Corner Rectangle 111">
            <a:extLst>
              <a:ext uri="{FF2B5EF4-FFF2-40B4-BE49-F238E27FC236}">
                <a16:creationId xmlns:a16="http://schemas.microsoft.com/office/drawing/2014/main" id="{72E3E615-2865-0F47-A4C8-A33A67FA23B0}"/>
              </a:ext>
            </a:extLst>
          </p:cNvPr>
          <p:cNvSpPr/>
          <p:nvPr/>
        </p:nvSpPr>
        <p:spPr>
          <a:xfrm>
            <a:off x="471638" y="1505136"/>
            <a:ext cx="11521440" cy="4041096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2210A35-DA50-E142-9937-5C159D4CF7A0}"/>
              </a:ext>
            </a:extLst>
          </p:cNvPr>
          <p:cNvSpPr txBox="1"/>
          <p:nvPr/>
        </p:nvSpPr>
        <p:spPr>
          <a:xfrm>
            <a:off x="10307369" y="1613785"/>
            <a:ext cx="84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</a:t>
            </a:r>
          </a:p>
        </p:txBody>
      </p:sp>
    </p:spTree>
    <p:extLst>
      <p:ext uri="{BB962C8B-B14F-4D97-AF65-F5344CB8AC3E}">
        <p14:creationId xmlns:p14="http://schemas.microsoft.com/office/powerpoint/2010/main" val="170403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85235-5717-224D-AA98-EDB167BF6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Orchestration – High Availability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B4966AA-BE5A-EF45-BBCD-5FEA8F353F4B}"/>
              </a:ext>
            </a:extLst>
          </p:cNvPr>
          <p:cNvSpPr/>
          <p:nvPr/>
        </p:nvSpPr>
        <p:spPr>
          <a:xfrm>
            <a:off x="838200" y="4658353"/>
            <a:ext cx="5066180" cy="67235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Physical Machine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E7DCBE2-3E59-0A4D-8EC3-EA8FB93DBDA3}"/>
              </a:ext>
            </a:extLst>
          </p:cNvPr>
          <p:cNvSpPr/>
          <p:nvPr/>
        </p:nvSpPr>
        <p:spPr>
          <a:xfrm>
            <a:off x="838200" y="3936134"/>
            <a:ext cx="5066180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Operating System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28A98CB-B7D5-8841-A38F-3A4B1D1AA833}"/>
              </a:ext>
            </a:extLst>
          </p:cNvPr>
          <p:cNvGrpSpPr/>
          <p:nvPr/>
        </p:nvGrpSpPr>
        <p:grpSpPr>
          <a:xfrm>
            <a:off x="838200" y="2677971"/>
            <a:ext cx="1663700" cy="1253753"/>
            <a:chOff x="3708400" y="1873872"/>
            <a:chExt cx="1663700" cy="1253753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FD6A5DD-AE88-1243-B0F3-DEAD3545CDC0}"/>
                </a:ext>
              </a:extLst>
            </p:cNvPr>
            <p:cNvSpPr/>
            <p:nvPr/>
          </p:nvSpPr>
          <p:spPr>
            <a:xfrm>
              <a:off x="3708400" y="1873872"/>
              <a:ext cx="1663700" cy="120955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9991F88-7178-2F49-BA43-5137D9B0FE26}"/>
                </a:ext>
              </a:extLst>
            </p:cNvPr>
            <p:cNvSpPr/>
            <p:nvPr/>
          </p:nvSpPr>
          <p:spPr>
            <a:xfrm>
              <a:off x="3738954" y="1918041"/>
              <a:ext cx="1600762" cy="5297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SQL1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C1A75C8-DBFA-F443-A5DF-57B386F48CFA}"/>
                </a:ext>
              </a:extLst>
            </p:cNvPr>
            <p:cNvSpPr/>
            <p:nvPr/>
          </p:nvSpPr>
          <p:spPr>
            <a:xfrm>
              <a:off x="3738954" y="2486092"/>
              <a:ext cx="1600762" cy="3024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Binaries/Libraries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2D408E7-72AC-E849-9D58-4F9A34B21125}"/>
                </a:ext>
              </a:extLst>
            </p:cNvPr>
            <p:cNvSpPr txBox="1"/>
            <p:nvPr/>
          </p:nvSpPr>
          <p:spPr>
            <a:xfrm>
              <a:off x="4005774" y="2758293"/>
              <a:ext cx="1104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Container</a:t>
              </a:r>
            </a:p>
          </p:txBody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94A5B072-1952-4A4E-83FA-CC9DD8D3BC06}"/>
              </a:ext>
            </a:extLst>
          </p:cNvPr>
          <p:cNvSpPr/>
          <p:nvPr/>
        </p:nvSpPr>
        <p:spPr>
          <a:xfrm>
            <a:off x="6500959" y="4658353"/>
            <a:ext cx="5066180" cy="67235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Physical Machine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BFFC0D6-3AA5-1848-B7AE-BEFF6A6BFFA4}"/>
              </a:ext>
            </a:extLst>
          </p:cNvPr>
          <p:cNvSpPr/>
          <p:nvPr/>
        </p:nvSpPr>
        <p:spPr>
          <a:xfrm>
            <a:off x="6500959" y="3936134"/>
            <a:ext cx="5066180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Operating System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A0A62E4-3EBA-1048-9913-B2969042F165}"/>
              </a:ext>
            </a:extLst>
          </p:cNvPr>
          <p:cNvSpPr/>
          <p:nvPr/>
        </p:nvSpPr>
        <p:spPr>
          <a:xfrm>
            <a:off x="868754" y="1779373"/>
            <a:ext cx="7295905" cy="362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Service1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96BFE1E-F64C-174A-9BE8-8A28F1B9082A}"/>
              </a:ext>
            </a:extLst>
          </p:cNvPr>
          <p:cNvCxnSpPr>
            <a:cxnSpLocks/>
          </p:cNvCxnSpPr>
          <p:nvPr/>
        </p:nvCxnSpPr>
        <p:spPr>
          <a:xfrm>
            <a:off x="1739153" y="1779373"/>
            <a:ext cx="0" cy="89434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3FCA6F5-80E8-184C-B5DB-A4C4F34CE8CD}"/>
              </a:ext>
            </a:extLst>
          </p:cNvPr>
          <p:cNvCxnSpPr>
            <a:cxnSpLocks/>
          </p:cNvCxnSpPr>
          <p:nvPr/>
        </p:nvCxnSpPr>
        <p:spPr>
          <a:xfrm>
            <a:off x="7350663" y="1779373"/>
            <a:ext cx="0" cy="89598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Snip Single Corner Rectangle 111">
            <a:extLst>
              <a:ext uri="{FF2B5EF4-FFF2-40B4-BE49-F238E27FC236}">
                <a16:creationId xmlns:a16="http://schemas.microsoft.com/office/drawing/2014/main" id="{72E3E615-2865-0F47-A4C8-A33A67FA23B0}"/>
              </a:ext>
            </a:extLst>
          </p:cNvPr>
          <p:cNvSpPr/>
          <p:nvPr/>
        </p:nvSpPr>
        <p:spPr>
          <a:xfrm>
            <a:off x="471638" y="1505136"/>
            <a:ext cx="11521440" cy="4673242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2210A35-DA50-E142-9937-5C159D4CF7A0}"/>
              </a:ext>
            </a:extLst>
          </p:cNvPr>
          <p:cNvSpPr txBox="1"/>
          <p:nvPr/>
        </p:nvSpPr>
        <p:spPr>
          <a:xfrm>
            <a:off x="10193827" y="1601702"/>
            <a:ext cx="84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Cluster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8C559B0-9547-7747-B50C-9CFC6860610A}"/>
              </a:ext>
            </a:extLst>
          </p:cNvPr>
          <p:cNvSpPr/>
          <p:nvPr/>
        </p:nvSpPr>
        <p:spPr>
          <a:xfrm>
            <a:off x="851605" y="5389739"/>
            <a:ext cx="10728939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Volume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57DDE2A-BF08-C344-A4E2-78F139AD5438}"/>
              </a:ext>
            </a:extLst>
          </p:cNvPr>
          <p:cNvGrpSpPr/>
          <p:nvPr/>
        </p:nvGrpSpPr>
        <p:grpSpPr>
          <a:xfrm>
            <a:off x="6514087" y="2668468"/>
            <a:ext cx="1663700" cy="1253753"/>
            <a:chOff x="3708400" y="1873872"/>
            <a:chExt cx="1663700" cy="125375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E1D4051-579F-1E40-8029-DBDDB3848138}"/>
                </a:ext>
              </a:extLst>
            </p:cNvPr>
            <p:cNvSpPr/>
            <p:nvPr/>
          </p:nvSpPr>
          <p:spPr>
            <a:xfrm>
              <a:off x="3708400" y="1873872"/>
              <a:ext cx="1663700" cy="120955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75BE2CA-A82E-DA45-ABF7-EA350C782DE3}"/>
                </a:ext>
              </a:extLst>
            </p:cNvPr>
            <p:cNvSpPr/>
            <p:nvPr/>
          </p:nvSpPr>
          <p:spPr>
            <a:xfrm>
              <a:off x="3738954" y="1918041"/>
              <a:ext cx="1600762" cy="5297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SQL1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5ED4502-EB5C-634F-A740-3F79EB9EC431}"/>
                </a:ext>
              </a:extLst>
            </p:cNvPr>
            <p:cNvSpPr/>
            <p:nvPr/>
          </p:nvSpPr>
          <p:spPr>
            <a:xfrm>
              <a:off x="3738954" y="2486092"/>
              <a:ext cx="1600762" cy="3024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Binaries/Libraries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83BF24E-2F22-9C40-9F78-069058BB089A}"/>
                </a:ext>
              </a:extLst>
            </p:cNvPr>
            <p:cNvSpPr txBox="1"/>
            <p:nvPr/>
          </p:nvSpPr>
          <p:spPr>
            <a:xfrm>
              <a:off x="4005774" y="2758293"/>
              <a:ext cx="1104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Container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E14139E-283C-B046-80E2-A9B6F7830598}"/>
              </a:ext>
            </a:extLst>
          </p:cNvPr>
          <p:cNvGrpSpPr/>
          <p:nvPr/>
        </p:nvGrpSpPr>
        <p:grpSpPr>
          <a:xfrm>
            <a:off x="625033" y="2440302"/>
            <a:ext cx="7801337" cy="1466316"/>
            <a:chOff x="625033" y="2440302"/>
            <a:chExt cx="7801337" cy="1466316"/>
          </a:xfrm>
        </p:grpSpPr>
        <p:sp>
          <p:nvSpPr>
            <p:cNvPr id="3" name="Round Diagonal Corner Rectangle 2">
              <a:extLst>
                <a:ext uri="{FF2B5EF4-FFF2-40B4-BE49-F238E27FC236}">
                  <a16:creationId xmlns:a16="http://schemas.microsoft.com/office/drawing/2014/main" id="{BE4C96B4-0C86-224E-AD0B-AD5E7D871511}"/>
                </a:ext>
              </a:extLst>
            </p:cNvPr>
            <p:cNvSpPr/>
            <p:nvPr/>
          </p:nvSpPr>
          <p:spPr>
            <a:xfrm>
              <a:off x="625033" y="2440302"/>
              <a:ext cx="7801337" cy="1466316"/>
            </a:xfrm>
            <a:prstGeom prst="round2Diag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2ED536F-5371-1C4D-871A-4A606930552F}"/>
                </a:ext>
              </a:extLst>
            </p:cNvPr>
            <p:cNvSpPr txBox="1"/>
            <p:nvPr/>
          </p:nvSpPr>
          <p:spPr>
            <a:xfrm>
              <a:off x="2731253" y="2489052"/>
              <a:ext cx="1205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Replica Set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B34D282A-93F1-3D4B-AB19-C808E1C011AF}"/>
              </a:ext>
            </a:extLst>
          </p:cNvPr>
          <p:cNvSpPr/>
          <p:nvPr/>
        </p:nvSpPr>
        <p:spPr>
          <a:xfrm>
            <a:off x="1028242" y="5579584"/>
            <a:ext cx="1211993" cy="3024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vol1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B768AF1-01FB-4945-AC1C-3C4EEFC4B4E0}"/>
              </a:ext>
            </a:extLst>
          </p:cNvPr>
          <p:cNvCxnSpPr>
            <a:cxnSpLocks/>
          </p:cNvCxnSpPr>
          <p:nvPr/>
        </p:nvCxnSpPr>
        <p:spPr>
          <a:xfrm>
            <a:off x="1098504" y="3880635"/>
            <a:ext cx="0" cy="1739115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58BC41D-AA1D-7640-83A0-9D999CF2D09B}"/>
              </a:ext>
            </a:extLst>
          </p:cNvPr>
          <p:cNvSpPr/>
          <p:nvPr/>
        </p:nvSpPr>
        <p:spPr>
          <a:xfrm>
            <a:off x="7131273" y="5569313"/>
            <a:ext cx="1211993" cy="3024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vol1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AADEBB6-5FF5-7E48-AAFE-924138142E78}"/>
              </a:ext>
            </a:extLst>
          </p:cNvPr>
          <p:cNvCxnSpPr>
            <a:cxnSpLocks/>
          </p:cNvCxnSpPr>
          <p:nvPr/>
        </p:nvCxnSpPr>
        <p:spPr>
          <a:xfrm>
            <a:off x="7325972" y="3871674"/>
            <a:ext cx="0" cy="1748076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82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42" grpId="0" animBg="1"/>
      <p:bldP spid="28" grpId="1" animBg="1"/>
      <p:bldP spid="28" grpId="2" animBg="1"/>
      <p:bldP spid="3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85235-5717-224D-AA98-EDB167BF6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18B25-5433-9944-98DF-2114AE4AA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5077"/>
            <a:ext cx="10515600" cy="2328364"/>
          </a:xfrm>
        </p:spPr>
        <p:txBody>
          <a:bodyPr>
            <a:normAutofit/>
          </a:bodyPr>
          <a:lstStyle/>
          <a:p>
            <a:r>
              <a:rPr lang="en-US" dirty="0"/>
              <a:t>“Failover cluster” using Kubernetes</a:t>
            </a:r>
          </a:p>
        </p:txBody>
      </p:sp>
    </p:spTree>
    <p:extLst>
      <p:ext uri="{BB962C8B-B14F-4D97-AF65-F5344CB8AC3E}">
        <p14:creationId xmlns:p14="http://schemas.microsoft.com/office/powerpoint/2010/main" val="2958037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85235-5717-224D-AA98-EDB167BF6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18B25-5433-9944-98DF-2114AE4AA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5077"/>
            <a:ext cx="10515600" cy="2328364"/>
          </a:xfrm>
        </p:spPr>
        <p:txBody>
          <a:bodyPr>
            <a:normAutofit/>
          </a:bodyPr>
          <a:lstStyle/>
          <a:p>
            <a:r>
              <a:rPr lang="en-US" dirty="0"/>
              <a:t>Production?</a:t>
            </a:r>
          </a:p>
          <a:p>
            <a:r>
              <a:rPr lang="en-US" dirty="0"/>
              <a:t>Drop some Tweets on the Twitters about this session ;)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92FD4F-27BD-5045-9ADE-D4BE8CDF8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9018" y="2508659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15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79716"/>
          </a:xfrm>
        </p:spPr>
        <p:txBody>
          <a:bodyPr>
            <a:normAutofit lnSpcReduction="10000"/>
          </a:bodyPr>
          <a:lstStyle/>
          <a:p>
            <a:pPr>
              <a:defRPr sz="2400"/>
            </a:pPr>
            <a:r>
              <a:rPr lang="en-US" sz="3200" dirty="0">
                <a:latin typeface="Helvetica Neue Light"/>
                <a:ea typeface="Helvetica Neue" charset="0"/>
                <a:cs typeface="Helvetica Neue" charset="0"/>
              </a:rPr>
              <a:t>Introducing Containers</a:t>
            </a:r>
          </a:p>
          <a:p>
            <a:pPr>
              <a:defRPr sz="2400"/>
            </a:pPr>
            <a:r>
              <a:rPr lang="en-US" sz="3200" dirty="0">
                <a:latin typeface="Helvetica Neue Light"/>
                <a:ea typeface="Helvetica Neue" charset="0"/>
                <a:cs typeface="Helvetica Neue" charset="0"/>
              </a:rPr>
              <a:t>Containerizing Apps and Data Centers</a:t>
            </a:r>
          </a:p>
          <a:p>
            <a:pPr>
              <a:defRPr sz="2400"/>
            </a:pPr>
            <a:r>
              <a:rPr lang="en-US" sz="3200" dirty="0">
                <a:latin typeface="Helvetica Neue Light"/>
                <a:ea typeface="Helvetica Neue" charset="0"/>
                <a:cs typeface="Helvetica Neue" charset="0"/>
              </a:rPr>
              <a:t>Running SQL Server in Containers</a:t>
            </a:r>
          </a:p>
          <a:p>
            <a:pPr>
              <a:defRPr sz="2400"/>
            </a:pPr>
            <a:r>
              <a:rPr lang="en-US" sz="3200" dirty="0">
                <a:latin typeface="Helvetica Neue Light"/>
                <a:ea typeface="Helvetica Neue" charset="0"/>
                <a:cs typeface="Helvetica Neue" charset="0"/>
              </a:rPr>
              <a:t>The Container Universe</a:t>
            </a:r>
          </a:p>
          <a:p>
            <a:pPr>
              <a:defRPr sz="2400"/>
            </a:pPr>
            <a:r>
              <a:rPr lang="en-US" sz="3200" dirty="0">
                <a:latin typeface="Helvetica Neue Light"/>
                <a:ea typeface="Helvetica Neue" charset="0"/>
                <a:cs typeface="Helvetica Neue" charset="0"/>
              </a:rPr>
              <a:t>Hands on with Containers</a:t>
            </a:r>
          </a:p>
          <a:p>
            <a:pPr>
              <a:defRPr sz="2400"/>
            </a:pPr>
            <a:r>
              <a:rPr lang="en-US" sz="3200" dirty="0">
                <a:latin typeface="Helvetica Neue Light"/>
                <a:ea typeface="Helvetica Neue" charset="0"/>
                <a:cs typeface="Helvetica Neue" charset="0"/>
              </a:rPr>
              <a:t>Container Orchestration</a:t>
            </a:r>
          </a:p>
          <a:p>
            <a:pPr>
              <a:defRPr sz="2400"/>
            </a:pPr>
            <a:r>
              <a:rPr lang="en-US" sz="3200" dirty="0">
                <a:latin typeface="Helvetica Neue Light"/>
                <a:ea typeface="Helvetica Neue" charset="0"/>
                <a:cs typeface="Helvetica Neue" charset="0"/>
              </a:rPr>
              <a:t>High Availability Container Scenarios</a:t>
            </a:r>
          </a:p>
        </p:txBody>
      </p:sp>
    </p:spTree>
    <p:extLst>
      <p:ext uri="{BB962C8B-B14F-4D97-AF65-F5344CB8AC3E}">
        <p14:creationId xmlns:p14="http://schemas.microsoft.com/office/powerpoint/2010/main" val="170937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Need more data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Need more data?</a:t>
            </a:r>
          </a:p>
        </p:txBody>
      </p:sp>
      <p:sp>
        <p:nvSpPr>
          <p:cNvPr id="484" name="Blog…"/>
          <p:cNvSpPr txBox="1">
            <a:spLocks noGrp="1"/>
          </p:cNvSpPr>
          <p:nvPr>
            <p:ph type="body" idx="1"/>
          </p:nvPr>
        </p:nvSpPr>
        <p:spPr>
          <a:xfrm>
            <a:off x="567267" y="1152246"/>
            <a:ext cx="11015133" cy="4880610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58585A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rPr lang="en-US" sz="2400" b="1" dirty="0"/>
              <a:t>Contact me!</a:t>
            </a:r>
          </a:p>
          <a:p>
            <a:pPr lvl="2">
              <a:defRPr sz="1800">
                <a:solidFill>
                  <a:srgbClr val="58585A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rPr lang="en-US" sz="2400" b="1" dirty="0"/>
              <a:t>email:</a:t>
            </a:r>
            <a:r>
              <a:rPr lang="en-US" sz="2400" dirty="0"/>
              <a:t> </a:t>
            </a:r>
            <a:r>
              <a:rPr lang="en-US" sz="2400" u="sng" dirty="0">
                <a:hlinkClick r:id="rId3"/>
              </a:rPr>
              <a:t>aen@centinosystems.com</a:t>
            </a:r>
            <a:endParaRPr lang="en-US" sz="2400" u="sng" dirty="0"/>
          </a:p>
          <a:p>
            <a:pPr lvl="2">
              <a:defRPr sz="1800">
                <a:solidFill>
                  <a:srgbClr val="58585A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rPr lang="en-US" sz="2400" b="1" dirty="0"/>
              <a:t>Twitter:</a:t>
            </a:r>
            <a:r>
              <a:rPr lang="en-US" sz="2400" dirty="0"/>
              <a:t> @</a:t>
            </a:r>
            <a:r>
              <a:rPr lang="en-US" sz="2400" dirty="0" err="1"/>
              <a:t>nocentino</a:t>
            </a:r>
            <a:endParaRPr lang="en-US" sz="2400" dirty="0"/>
          </a:p>
          <a:p>
            <a:pPr marL="0" indent="0">
              <a:buNone/>
              <a:defRPr sz="1800">
                <a:solidFill>
                  <a:srgbClr val="58585A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 lang="en-US" sz="2400" b="1" dirty="0"/>
          </a:p>
          <a:p>
            <a:pPr>
              <a:defRPr sz="1800">
                <a:solidFill>
                  <a:srgbClr val="58585A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rPr sz="2400" b="1" dirty="0"/>
              <a:t>Blog</a:t>
            </a:r>
            <a:endParaRPr lang="en-US" sz="2400" b="1" dirty="0"/>
          </a:p>
          <a:p>
            <a:pPr lvl="2">
              <a:defRPr sz="1800">
                <a:solidFill>
                  <a:srgbClr val="58585A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rPr sz="2400" dirty="0">
                <a:hlinkClick r:id="rId4"/>
              </a:rPr>
              <a:t>www.centinosystems.com/blog</a:t>
            </a:r>
            <a:br>
              <a:rPr lang="en-US" sz="2400" dirty="0"/>
            </a:br>
            <a:endParaRPr lang="en-US" sz="2400" dirty="0"/>
          </a:p>
          <a:p>
            <a:pPr lvl="1">
              <a:defRPr sz="1800">
                <a:solidFill>
                  <a:srgbClr val="58585A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rPr lang="en-US" sz="2400" b="1" dirty="0"/>
              <a:t>Pluralsight</a:t>
            </a:r>
          </a:p>
          <a:p>
            <a:pPr lvl="2">
              <a:defRPr sz="1800">
                <a:solidFill>
                  <a:srgbClr val="58585A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rPr lang="en-US" sz="2400" dirty="0"/>
              <a:t>Understanding and Using Enterprise Linux 7</a:t>
            </a:r>
          </a:p>
          <a:p>
            <a:pPr lvl="2">
              <a:defRPr sz="1800">
                <a:solidFill>
                  <a:srgbClr val="58585A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rPr lang="en-US" sz="2400" dirty="0"/>
              <a:t>SQL Server on Linux Fundamentals</a:t>
            </a:r>
          </a:p>
          <a:p>
            <a:pPr lvl="2">
              <a:defRPr sz="1800">
                <a:solidFill>
                  <a:srgbClr val="58585A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rPr lang="en-US" sz="2400" dirty="0"/>
              <a:t>Kubernetes Installation and Configuration Fundamentals</a:t>
            </a:r>
          </a:p>
          <a:p>
            <a:pPr lvl="2">
              <a:defRPr sz="1800">
                <a:solidFill>
                  <a:srgbClr val="58585A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rPr lang="en-US" sz="2400" dirty="0"/>
              <a:t>Managing the Kubernetes API Server and Pods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722574066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7309" y="1528444"/>
            <a:ext cx="10456492" cy="4392295"/>
          </a:xfrm>
        </p:spPr>
        <p:txBody>
          <a:bodyPr>
            <a:normAutofit/>
          </a:bodyPr>
          <a:lstStyle/>
          <a:p>
            <a:pPr>
              <a:defRPr sz="2400"/>
            </a:pPr>
            <a:r>
              <a:rPr lang="en-US" sz="2400" b="1" dirty="0">
                <a:latin typeface="Helvetica Neue Light"/>
                <a:ea typeface="Helvetica Neue" charset="0"/>
                <a:cs typeface="Helvetica Neue" charset="0"/>
              </a:rPr>
              <a:t>Installing Docker</a:t>
            </a:r>
          </a:p>
          <a:p>
            <a:pPr lvl="1">
              <a:defRPr sz="2400"/>
            </a:pPr>
            <a:r>
              <a:rPr lang="en-US" sz="2400" dirty="0">
                <a:latin typeface="Helvetica Neue Light"/>
                <a:ea typeface="Helvetica Neue" charset="0"/>
                <a:cs typeface="Helvetica Neue" charset="0"/>
                <a:hlinkClick r:id="rId3"/>
              </a:rPr>
              <a:t>https://docs.docker.com/docker-for-windows/install</a:t>
            </a:r>
            <a:endParaRPr lang="en-US" sz="2400" dirty="0">
              <a:latin typeface="Helvetica Neue Light"/>
              <a:ea typeface="Helvetica Neue" charset="0"/>
              <a:cs typeface="Helvetica Neue" charset="0"/>
            </a:endParaRPr>
          </a:p>
          <a:p>
            <a:pPr lvl="1">
              <a:defRPr sz="2400"/>
            </a:pPr>
            <a:r>
              <a:rPr lang="en-US" sz="2400" dirty="0">
                <a:latin typeface="Helvetica Neue Light"/>
                <a:ea typeface="Helvetica Neue" charset="0"/>
                <a:cs typeface="Helvetica Neue" charset="0"/>
                <a:hlinkClick r:id="rId4"/>
              </a:rPr>
              <a:t>https://docs.docker.com/install/linux/docker-ce/centos</a:t>
            </a:r>
            <a:br>
              <a:rPr lang="en-US" sz="2400" dirty="0">
                <a:latin typeface="Helvetica Neue Light"/>
                <a:ea typeface="Helvetica Neue" charset="0"/>
                <a:cs typeface="Helvetica Neue" charset="0"/>
              </a:rPr>
            </a:br>
            <a:endParaRPr lang="en-US" sz="2400" dirty="0">
              <a:latin typeface="Helvetica Neue Light"/>
              <a:ea typeface="Helvetica Neue" charset="0"/>
              <a:cs typeface="Helvetica Neue" charset="0"/>
            </a:endParaRPr>
          </a:p>
          <a:p>
            <a:pPr>
              <a:defRPr sz="2400"/>
            </a:pPr>
            <a:r>
              <a:rPr lang="en-US" sz="2400" b="1" dirty="0">
                <a:latin typeface="Helvetica Neue Light"/>
                <a:ea typeface="Helvetica Neue" charset="0"/>
                <a:cs typeface="Helvetica Neue" charset="0"/>
              </a:rPr>
              <a:t>Running Docker</a:t>
            </a:r>
          </a:p>
          <a:p>
            <a:pPr lvl="1">
              <a:defRPr sz="2400"/>
            </a:pPr>
            <a:r>
              <a:rPr lang="en-US" sz="2400" dirty="0">
                <a:latin typeface="Helvetica Neue Light"/>
                <a:ea typeface="Helvetica Neue" charset="0"/>
                <a:cs typeface="Helvetica Neue" charset="0"/>
                <a:hlinkClick r:id="rId5"/>
              </a:rPr>
              <a:t>https://docs.docker.com/get-started</a:t>
            </a:r>
            <a:endParaRPr lang="en-US" sz="2400" dirty="0">
              <a:latin typeface="Helvetica Neue Light"/>
              <a:ea typeface="Helvetica Neue" charset="0"/>
              <a:cs typeface="Helvetica Neue" charset="0"/>
            </a:endParaRPr>
          </a:p>
          <a:p>
            <a:pPr lvl="1">
              <a:defRPr sz="2400"/>
            </a:pPr>
            <a:r>
              <a:rPr lang="en-US" sz="2400" dirty="0">
                <a:latin typeface="Helvetica Neue Light"/>
                <a:ea typeface="Helvetica Neue" charset="0"/>
                <a:cs typeface="Helvetica Neue" charset="0"/>
                <a:hlinkClick r:id="rId6"/>
              </a:rPr>
              <a:t>https://docs.docker.com/storage</a:t>
            </a:r>
            <a:endParaRPr lang="en-US" sz="2400" dirty="0">
              <a:latin typeface="Helvetica Neue Light"/>
              <a:ea typeface="Helvetica Neue" charset="0"/>
              <a:cs typeface="Helvetica Neue" charset="0"/>
            </a:endParaRPr>
          </a:p>
          <a:p>
            <a:pPr lvl="1">
              <a:defRPr sz="2400"/>
            </a:pPr>
            <a:r>
              <a:rPr lang="en-US" sz="2400" dirty="0">
                <a:latin typeface="Helvetica Neue Light"/>
                <a:ea typeface="Helvetica Neue" charset="0"/>
                <a:cs typeface="Helvetica Neue" charset="0"/>
                <a:hlinkClick r:id="rId7"/>
              </a:rPr>
              <a:t>https://docs.docker.com/engine/security/security</a:t>
            </a:r>
            <a:endParaRPr lang="en-US" sz="2400" dirty="0">
              <a:latin typeface="Helvetica Neue Light"/>
              <a:ea typeface="Helvetica Neue" charset="0"/>
              <a:cs typeface="Helvetica Neue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20F43D-C62A-BA43-B2E5-E053BFC8728C}"/>
              </a:ext>
            </a:extLst>
          </p:cNvPr>
          <p:cNvSpPr txBox="1"/>
          <p:nvPr/>
        </p:nvSpPr>
        <p:spPr>
          <a:xfrm>
            <a:off x="11109960" y="55549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321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79716"/>
          </a:xfrm>
        </p:spPr>
        <p:txBody>
          <a:bodyPr>
            <a:normAutofit lnSpcReduction="10000"/>
          </a:bodyPr>
          <a:lstStyle/>
          <a:p>
            <a:pPr>
              <a:defRPr sz="2400"/>
            </a:pPr>
            <a:r>
              <a:rPr lang="en-US" sz="3200" dirty="0">
                <a:latin typeface="Helvetica Neue Light"/>
                <a:ea typeface="Helvetica Neue" charset="0"/>
                <a:cs typeface="Helvetica Neue" charset="0"/>
              </a:rPr>
              <a:t>Introducing Containers</a:t>
            </a:r>
          </a:p>
          <a:p>
            <a:pPr>
              <a:defRPr sz="2400"/>
            </a:pPr>
            <a:r>
              <a:rPr lang="en-US" sz="3200" dirty="0">
                <a:latin typeface="Helvetica Neue Light"/>
                <a:ea typeface="Helvetica Neue" charset="0"/>
                <a:cs typeface="Helvetica Neue" charset="0"/>
              </a:rPr>
              <a:t>Containerizing Apps and Data Centers</a:t>
            </a:r>
          </a:p>
          <a:p>
            <a:pPr>
              <a:defRPr sz="2400"/>
            </a:pPr>
            <a:r>
              <a:rPr lang="en-US" sz="3200" dirty="0">
                <a:latin typeface="Helvetica Neue Light"/>
                <a:ea typeface="Helvetica Neue" charset="0"/>
                <a:cs typeface="Helvetica Neue" charset="0"/>
              </a:rPr>
              <a:t>Running SQL Server in Containers</a:t>
            </a:r>
          </a:p>
          <a:p>
            <a:pPr>
              <a:defRPr sz="2400"/>
            </a:pPr>
            <a:r>
              <a:rPr lang="en-US" sz="3200" dirty="0">
                <a:latin typeface="Helvetica Neue Light"/>
                <a:ea typeface="Helvetica Neue" charset="0"/>
                <a:cs typeface="Helvetica Neue" charset="0"/>
              </a:rPr>
              <a:t>The Container Universe</a:t>
            </a:r>
          </a:p>
          <a:p>
            <a:pPr>
              <a:defRPr sz="2400"/>
            </a:pPr>
            <a:r>
              <a:rPr lang="en-US" sz="3200" dirty="0">
                <a:latin typeface="Helvetica Neue Light"/>
                <a:ea typeface="Helvetica Neue" charset="0"/>
                <a:cs typeface="Helvetica Neue" charset="0"/>
              </a:rPr>
              <a:t>Hands on with Containers</a:t>
            </a:r>
          </a:p>
          <a:p>
            <a:pPr>
              <a:defRPr sz="2400"/>
            </a:pPr>
            <a:r>
              <a:rPr lang="en-US" sz="3200" dirty="0">
                <a:latin typeface="Helvetica Neue Light"/>
                <a:ea typeface="Helvetica Neue" charset="0"/>
                <a:cs typeface="Helvetica Neue" charset="0"/>
              </a:rPr>
              <a:t>Container Orchestration</a:t>
            </a:r>
          </a:p>
          <a:p>
            <a:pPr>
              <a:defRPr sz="2400"/>
            </a:pPr>
            <a:r>
              <a:rPr lang="en-US" sz="3200" dirty="0">
                <a:latin typeface="Helvetica Neue Light"/>
                <a:ea typeface="Helvetica Neue" charset="0"/>
                <a:cs typeface="Helvetica Neue" charset="0"/>
              </a:rPr>
              <a:t>High Availability Container Scenarios</a:t>
            </a:r>
          </a:p>
        </p:txBody>
      </p:sp>
    </p:spTree>
    <p:extLst>
      <p:ext uri="{BB962C8B-B14F-4D97-AF65-F5344CB8AC3E}">
        <p14:creationId xmlns:p14="http://schemas.microsoft.com/office/powerpoint/2010/main" val="114146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5D21D-E28B-C444-9BCB-C58878CCA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9F790-D320-C245-8A25-25C7675DD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4101"/>
          </a:xfrm>
        </p:spPr>
        <p:txBody>
          <a:bodyPr/>
          <a:lstStyle/>
          <a:p>
            <a:r>
              <a:rPr lang="en-US" dirty="0"/>
              <a:t>Operating system virtualization</a:t>
            </a:r>
          </a:p>
          <a:p>
            <a:pPr lvl="1"/>
            <a:r>
              <a:rPr lang="en-US" dirty="0"/>
              <a:t>Shared kernel and system resources</a:t>
            </a:r>
          </a:p>
          <a:p>
            <a:r>
              <a:rPr lang="en-US" dirty="0"/>
              <a:t>Container…contain…</a:t>
            </a:r>
          </a:p>
          <a:p>
            <a:pPr lvl="1"/>
            <a:r>
              <a:rPr lang="en-US" dirty="0"/>
              <a:t>Binaries, libraries and file system</a:t>
            </a:r>
          </a:p>
          <a:p>
            <a:r>
              <a:rPr lang="en-US" dirty="0"/>
              <a:t>One app inside the container</a:t>
            </a:r>
          </a:p>
          <a:p>
            <a:pPr lvl="1"/>
            <a:r>
              <a:rPr lang="en-US" dirty="0"/>
              <a:t>This is the unit of work</a:t>
            </a:r>
          </a:p>
          <a:p>
            <a:r>
              <a:rPr lang="en-US" dirty="0"/>
              <a:t>Containers are ephemeral</a:t>
            </a:r>
          </a:p>
          <a:p>
            <a:r>
              <a:rPr lang="en-US" dirty="0"/>
              <a:t>Let’s start off with a comparison…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A9F9CC9-E6F5-9C4A-B6BD-33792AF297E2}"/>
              </a:ext>
            </a:extLst>
          </p:cNvPr>
          <p:cNvGrpSpPr/>
          <p:nvPr/>
        </p:nvGrpSpPr>
        <p:grpSpPr>
          <a:xfrm>
            <a:off x="8415729" y="2898211"/>
            <a:ext cx="1663700" cy="1253753"/>
            <a:chOff x="3708400" y="1873872"/>
            <a:chExt cx="1663700" cy="125375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A506841-BFDD-1F43-99CD-6B3CD08936C1}"/>
                </a:ext>
              </a:extLst>
            </p:cNvPr>
            <p:cNvSpPr/>
            <p:nvPr/>
          </p:nvSpPr>
          <p:spPr>
            <a:xfrm>
              <a:off x="3708400" y="1873872"/>
              <a:ext cx="1663700" cy="120955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26176B4-05CE-1144-AD92-229275345370}"/>
                </a:ext>
              </a:extLst>
            </p:cNvPr>
            <p:cNvSpPr/>
            <p:nvPr/>
          </p:nvSpPr>
          <p:spPr>
            <a:xfrm>
              <a:off x="3738954" y="1918041"/>
              <a:ext cx="1600762" cy="5297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App1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E864710-929B-FB4C-A960-9F937469D317}"/>
                </a:ext>
              </a:extLst>
            </p:cNvPr>
            <p:cNvSpPr/>
            <p:nvPr/>
          </p:nvSpPr>
          <p:spPr>
            <a:xfrm>
              <a:off x="3738954" y="2486092"/>
              <a:ext cx="1600762" cy="3024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Binaries/Libraries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120D518-D59E-EB42-A96F-80274E165EED}"/>
                </a:ext>
              </a:extLst>
            </p:cNvPr>
            <p:cNvSpPr txBox="1"/>
            <p:nvPr/>
          </p:nvSpPr>
          <p:spPr>
            <a:xfrm>
              <a:off x="4005774" y="2758293"/>
              <a:ext cx="1104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Container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750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5D21D-E28B-C444-9BCB-C58878CCA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D60F6F-6935-D94E-9BCB-15CFBAAEE057}"/>
              </a:ext>
            </a:extLst>
          </p:cNvPr>
          <p:cNvSpPr/>
          <p:nvPr/>
        </p:nvSpPr>
        <p:spPr>
          <a:xfrm>
            <a:off x="3738954" y="3575349"/>
            <a:ext cx="5066180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Hypervisor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1D8A36-0FDC-A343-86EC-97AD7948D1B7}"/>
              </a:ext>
            </a:extLst>
          </p:cNvPr>
          <p:cNvSpPr/>
          <p:nvPr/>
        </p:nvSpPr>
        <p:spPr>
          <a:xfrm>
            <a:off x="3738954" y="2995724"/>
            <a:ext cx="1663698" cy="5297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Guest OS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DDB36A-D18E-2841-9255-0851DD62E91E}"/>
              </a:ext>
            </a:extLst>
          </p:cNvPr>
          <p:cNvSpPr/>
          <p:nvPr/>
        </p:nvSpPr>
        <p:spPr>
          <a:xfrm>
            <a:off x="3738952" y="2416099"/>
            <a:ext cx="812342" cy="5297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App1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BE1EBE-4D68-4D47-A82C-344B6DE3180B}"/>
              </a:ext>
            </a:extLst>
          </p:cNvPr>
          <p:cNvSpPr/>
          <p:nvPr/>
        </p:nvSpPr>
        <p:spPr>
          <a:xfrm>
            <a:off x="4590310" y="2416099"/>
            <a:ext cx="812342" cy="5297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App2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44A6493-8D8E-0A40-9897-B8F7FBBB23FC}"/>
              </a:ext>
            </a:extLst>
          </p:cNvPr>
          <p:cNvSpPr/>
          <p:nvPr/>
        </p:nvSpPr>
        <p:spPr>
          <a:xfrm>
            <a:off x="5441670" y="2995724"/>
            <a:ext cx="1663698" cy="5297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Guest OS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C12E448-100B-8B44-AFF9-DE8A3EF619C6}"/>
              </a:ext>
            </a:extLst>
          </p:cNvPr>
          <p:cNvSpPr/>
          <p:nvPr/>
        </p:nvSpPr>
        <p:spPr>
          <a:xfrm>
            <a:off x="5441668" y="2416099"/>
            <a:ext cx="812342" cy="5297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App3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814F4F3-6572-434B-BFE6-11C884379D88}"/>
              </a:ext>
            </a:extLst>
          </p:cNvPr>
          <p:cNvSpPr/>
          <p:nvPr/>
        </p:nvSpPr>
        <p:spPr>
          <a:xfrm>
            <a:off x="6293026" y="2416099"/>
            <a:ext cx="812342" cy="5297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App4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F04570C-AED8-B44D-9F12-CC95FF55617C}"/>
              </a:ext>
            </a:extLst>
          </p:cNvPr>
          <p:cNvSpPr/>
          <p:nvPr/>
        </p:nvSpPr>
        <p:spPr>
          <a:xfrm>
            <a:off x="7144386" y="2995724"/>
            <a:ext cx="1663698" cy="5297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Guest OS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3AAEB0B-077C-0147-A055-31C667017371}"/>
              </a:ext>
            </a:extLst>
          </p:cNvPr>
          <p:cNvSpPr/>
          <p:nvPr/>
        </p:nvSpPr>
        <p:spPr>
          <a:xfrm>
            <a:off x="7144384" y="2416099"/>
            <a:ext cx="812342" cy="5297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App5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F956C15-A245-C948-B263-CA9D17784E7A}"/>
              </a:ext>
            </a:extLst>
          </p:cNvPr>
          <p:cNvSpPr/>
          <p:nvPr/>
        </p:nvSpPr>
        <p:spPr>
          <a:xfrm>
            <a:off x="7995742" y="2416099"/>
            <a:ext cx="812342" cy="5297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App6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C9897DA-4F90-5945-9376-749750757A41}"/>
              </a:ext>
            </a:extLst>
          </p:cNvPr>
          <p:cNvSpPr/>
          <p:nvPr/>
        </p:nvSpPr>
        <p:spPr>
          <a:xfrm>
            <a:off x="3738954" y="4297568"/>
            <a:ext cx="5066180" cy="67235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Physical Machine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5646030D-12EE-594A-AA30-89F1B84BE810}"/>
              </a:ext>
            </a:extLst>
          </p:cNvPr>
          <p:cNvGrpSpPr/>
          <p:nvPr/>
        </p:nvGrpSpPr>
        <p:grpSpPr>
          <a:xfrm>
            <a:off x="8933688" y="3322051"/>
            <a:ext cx="2213511" cy="985720"/>
            <a:chOff x="8933688" y="3322051"/>
            <a:chExt cx="2213511" cy="985720"/>
          </a:xfrm>
        </p:grpSpPr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6661905F-12CB-DD42-85DE-8B46AC8143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33688" y="3322051"/>
              <a:ext cx="1655064" cy="64008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797CE1A-4D18-6C42-8B74-8B0A08E0D52D}"/>
                </a:ext>
              </a:extLst>
            </p:cNvPr>
            <p:cNvSpPr txBox="1"/>
            <p:nvPr/>
          </p:nvSpPr>
          <p:spPr>
            <a:xfrm rot="1248313">
              <a:off x="9243921" y="3938439"/>
              <a:ext cx="1903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High Maintenance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461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5" grpId="0" animBg="1"/>
      <p:bldP spid="65" grpId="0" animBg="1"/>
      <p:bldP spid="66" grpId="0" animBg="1"/>
      <p:bldP spid="67" grpId="0" animBg="1"/>
      <p:bldP spid="69" grpId="0" animBg="1"/>
      <p:bldP spid="70" grpId="0" animBg="1"/>
      <p:bldP spid="71" grpId="0" animBg="1"/>
      <p:bldP spid="8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5D21D-E28B-C444-9BCB-C58878CCA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so Hard About Virtual Machines?</a:t>
            </a:r>
          </a:p>
        </p:txBody>
      </p:sp>
      <p:sp>
        <p:nvSpPr>
          <p:cNvPr id="9" name="Commands, Editors…any User Program">
            <a:extLst>
              <a:ext uri="{FF2B5EF4-FFF2-40B4-BE49-F238E27FC236}">
                <a16:creationId xmlns:a16="http://schemas.microsoft.com/office/drawing/2014/main" id="{1A1C346A-364B-A746-867C-18A181025472}"/>
              </a:ext>
            </a:extLst>
          </p:cNvPr>
          <p:cNvSpPr/>
          <p:nvPr/>
        </p:nvSpPr>
        <p:spPr>
          <a:xfrm>
            <a:off x="1588477" y="1690688"/>
            <a:ext cx="3109729" cy="498978"/>
          </a:xfrm>
          <a:prstGeom prst="rect">
            <a:avLst/>
          </a:prstGeom>
          <a:noFill/>
          <a:ln w="50800" cap="flat">
            <a:solidFill>
              <a:srgbClr val="85888D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 algn="ctr" defTabSz="584200">
              <a:defRPr b="1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/>
              <a:t>OS Resource Overhead</a:t>
            </a:r>
            <a:endParaRPr dirty="0"/>
          </a:p>
        </p:txBody>
      </p:sp>
      <p:sp>
        <p:nvSpPr>
          <p:cNvPr id="13" name="Commands, Editors…any User Program">
            <a:extLst>
              <a:ext uri="{FF2B5EF4-FFF2-40B4-BE49-F238E27FC236}">
                <a16:creationId xmlns:a16="http://schemas.microsoft.com/office/drawing/2014/main" id="{0ED003A1-3CE0-014A-96CB-43A0E428583F}"/>
              </a:ext>
            </a:extLst>
          </p:cNvPr>
          <p:cNvSpPr/>
          <p:nvPr/>
        </p:nvSpPr>
        <p:spPr>
          <a:xfrm>
            <a:off x="3143341" y="2319119"/>
            <a:ext cx="3109729" cy="498978"/>
          </a:xfrm>
          <a:prstGeom prst="rect">
            <a:avLst/>
          </a:prstGeom>
          <a:noFill/>
          <a:ln w="50800" cap="flat">
            <a:solidFill>
              <a:srgbClr val="85888D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 algn="ctr" defTabSz="584200">
              <a:defRPr b="1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/>
              <a:t>Patching</a:t>
            </a:r>
            <a:endParaRPr dirty="0"/>
          </a:p>
        </p:txBody>
      </p:sp>
      <p:sp>
        <p:nvSpPr>
          <p:cNvPr id="14" name="Commands, Editors…any User Program">
            <a:extLst>
              <a:ext uri="{FF2B5EF4-FFF2-40B4-BE49-F238E27FC236}">
                <a16:creationId xmlns:a16="http://schemas.microsoft.com/office/drawing/2014/main" id="{05414D80-E01A-9548-85E0-06610207FC6A}"/>
              </a:ext>
            </a:extLst>
          </p:cNvPr>
          <p:cNvSpPr/>
          <p:nvPr/>
        </p:nvSpPr>
        <p:spPr>
          <a:xfrm>
            <a:off x="4698205" y="2947550"/>
            <a:ext cx="3109729" cy="498978"/>
          </a:xfrm>
          <a:prstGeom prst="rect">
            <a:avLst/>
          </a:prstGeom>
          <a:noFill/>
          <a:ln w="50800" cap="flat">
            <a:solidFill>
              <a:srgbClr val="85888D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 algn="ctr" defTabSz="584200">
              <a:defRPr b="1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/>
              <a:t>Troubleshooting</a:t>
            </a:r>
            <a:endParaRPr dirty="0"/>
          </a:p>
        </p:txBody>
      </p:sp>
      <p:sp>
        <p:nvSpPr>
          <p:cNvPr id="15" name="Commands, Editors…any User Program">
            <a:extLst>
              <a:ext uri="{FF2B5EF4-FFF2-40B4-BE49-F238E27FC236}">
                <a16:creationId xmlns:a16="http://schemas.microsoft.com/office/drawing/2014/main" id="{85D10947-CFBA-F64E-A88B-AD7E2453F8BD}"/>
              </a:ext>
            </a:extLst>
          </p:cNvPr>
          <p:cNvSpPr/>
          <p:nvPr/>
        </p:nvSpPr>
        <p:spPr>
          <a:xfrm>
            <a:off x="6253069" y="3575981"/>
            <a:ext cx="3109729" cy="498978"/>
          </a:xfrm>
          <a:prstGeom prst="rect">
            <a:avLst/>
          </a:prstGeom>
          <a:noFill/>
          <a:ln w="50800" cap="flat">
            <a:solidFill>
              <a:srgbClr val="85888D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 algn="ctr" defTabSz="584200">
              <a:defRPr b="1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/>
              <a:t>Upgrades</a:t>
            </a:r>
            <a:endParaRPr dirty="0"/>
          </a:p>
        </p:txBody>
      </p:sp>
      <p:sp>
        <p:nvSpPr>
          <p:cNvPr id="16" name="Commands, Editors…any User Program">
            <a:extLst>
              <a:ext uri="{FF2B5EF4-FFF2-40B4-BE49-F238E27FC236}">
                <a16:creationId xmlns:a16="http://schemas.microsoft.com/office/drawing/2014/main" id="{5C974075-296D-A34C-B469-E0C1E0F4E6E3}"/>
              </a:ext>
            </a:extLst>
          </p:cNvPr>
          <p:cNvSpPr/>
          <p:nvPr/>
        </p:nvSpPr>
        <p:spPr>
          <a:xfrm>
            <a:off x="7868650" y="4204411"/>
            <a:ext cx="3109729" cy="498978"/>
          </a:xfrm>
          <a:prstGeom prst="rect">
            <a:avLst/>
          </a:prstGeom>
          <a:noFill/>
          <a:ln w="50800" cap="flat">
            <a:solidFill>
              <a:srgbClr val="85888D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 algn="ctr" defTabSz="584200">
              <a:defRPr b="1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/>
              <a:t>Deployments</a:t>
            </a:r>
            <a:endParaRPr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AC3887-3C57-6A46-81BC-59CA510E2787}"/>
              </a:ext>
            </a:extLst>
          </p:cNvPr>
          <p:cNvSpPr/>
          <p:nvPr/>
        </p:nvSpPr>
        <p:spPr>
          <a:xfrm>
            <a:off x="2094552" y="5054084"/>
            <a:ext cx="80028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Does any of this move your business forward?</a:t>
            </a:r>
          </a:p>
        </p:txBody>
      </p:sp>
    </p:spTree>
    <p:extLst>
      <p:ext uri="{BB962C8B-B14F-4D97-AF65-F5344CB8AC3E}">
        <p14:creationId xmlns:p14="http://schemas.microsoft.com/office/powerpoint/2010/main" val="379785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  <p:bldP spid="15" grpId="0" animBg="1"/>
      <p:bldP spid="16" grpId="0" animBg="1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5D21D-E28B-C444-9BCB-C58878CCA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7251BC-B359-DC40-8D9A-AB3F5DD00A82}"/>
              </a:ext>
            </a:extLst>
          </p:cNvPr>
          <p:cNvSpPr/>
          <p:nvPr/>
        </p:nvSpPr>
        <p:spPr>
          <a:xfrm>
            <a:off x="3738954" y="4297568"/>
            <a:ext cx="5066180" cy="67235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Physical Machine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D60F6F-6935-D94E-9BCB-15CFBAAEE057}"/>
              </a:ext>
            </a:extLst>
          </p:cNvPr>
          <p:cNvSpPr/>
          <p:nvPr/>
        </p:nvSpPr>
        <p:spPr>
          <a:xfrm>
            <a:off x="3738954" y="3575349"/>
            <a:ext cx="5066180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Operating System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1375ABF-E0BA-C34F-860D-5B729BC64336}"/>
              </a:ext>
            </a:extLst>
          </p:cNvPr>
          <p:cNvGrpSpPr/>
          <p:nvPr/>
        </p:nvGrpSpPr>
        <p:grpSpPr>
          <a:xfrm>
            <a:off x="3738954" y="2317186"/>
            <a:ext cx="1663700" cy="1253753"/>
            <a:chOff x="3708400" y="1873872"/>
            <a:chExt cx="1663700" cy="125375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C1D8A36-0FDC-A343-86EC-97AD7948D1B7}"/>
                </a:ext>
              </a:extLst>
            </p:cNvPr>
            <p:cNvSpPr/>
            <p:nvPr/>
          </p:nvSpPr>
          <p:spPr>
            <a:xfrm>
              <a:off x="3708400" y="1873872"/>
              <a:ext cx="1663700" cy="120955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DDB36A-D18E-2841-9255-0851DD62E91E}"/>
                </a:ext>
              </a:extLst>
            </p:cNvPr>
            <p:cNvSpPr/>
            <p:nvPr/>
          </p:nvSpPr>
          <p:spPr>
            <a:xfrm>
              <a:off x="3738954" y="1918041"/>
              <a:ext cx="1600762" cy="5297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App1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2EC5E47-0682-5747-B928-61AC9E8C7D48}"/>
                </a:ext>
              </a:extLst>
            </p:cNvPr>
            <p:cNvSpPr/>
            <p:nvPr/>
          </p:nvSpPr>
          <p:spPr>
            <a:xfrm>
              <a:off x="3738954" y="2486092"/>
              <a:ext cx="1600762" cy="3024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Binaries/Libraries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4188F9F-E20F-B740-90F8-37CBB9AFBFAB}"/>
                </a:ext>
              </a:extLst>
            </p:cNvPr>
            <p:cNvSpPr txBox="1"/>
            <p:nvPr/>
          </p:nvSpPr>
          <p:spPr>
            <a:xfrm>
              <a:off x="4005774" y="2758293"/>
              <a:ext cx="1104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Container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CE25D0A-D37E-C24E-A877-548CA1A052E9}"/>
              </a:ext>
            </a:extLst>
          </p:cNvPr>
          <p:cNvGrpSpPr/>
          <p:nvPr/>
        </p:nvGrpSpPr>
        <p:grpSpPr>
          <a:xfrm>
            <a:off x="5440194" y="2317186"/>
            <a:ext cx="1663700" cy="1253753"/>
            <a:chOff x="3708400" y="1873872"/>
            <a:chExt cx="1663700" cy="1253753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29C76CB-C476-A746-A3FF-166401D832A3}"/>
                </a:ext>
              </a:extLst>
            </p:cNvPr>
            <p:cNvSpPr/>
            <p:nvPr/>
          </p:nvSpPr>
          <p:spPr>
            <a:xfrm>
              <a:off x="3708400" y="1873872"/>
              <a:ext cx="1663700" cy="120955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D248A5E-E865-6341-8B9A-69AC423CCF38}"/>
                </a:ext>
              </a:extLst>
            </p:cNvPr>
            <p:cNvSpPr/>
            <p:nvPr/>
          </p:nvSpPr>
          <p:spPr>
            <a:xfrm>
              <a:off x="3738954" y="1918041"/>
              <a:ext cx="1600762" cy="5297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App2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64EAFE8-D13E-8E44-BE64-25C131124950}"/>
                </a:ext>
              </a:extLst>
            </p:cNvPr>
            <p:cNvSpPr/>
            <p:nvPr/>
          </p:nvSpPr>
          <p:spPr>
            <a:xfrm>
              <a:off x="3738954" y="2486092"/>
              <a:ext cx="1600762" cy="3024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Binaries/Libraries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466F86A-67CF-0249-BD1B-26929D23FBD9}"/>
                </a:ext>
              </a:extLst>
            </p:cNvPr>
            <p:cNvSpPr txBox="1"/>
            <p:nvPr/>
          </p:nvSpPr>
          <p:spPr>
            <a:xfrm>
              <a:off x="4005774" y="2758293"/>
              <a:ext cx="1104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Container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4AF0060-A957-3149-BFAF-9A47A646EF87}"/>
              </a:ext>
            </a:extLst>
          </p:cNvPr>
          <p:cNvGrpSpPr/>
          <p:nvPr/>
        </p:nvGrpSpPr>
        <p:grpSpPr>
          <a:xfrm>
            <a:off x="7141434" y="2317186"/>
            <a:ext cx="1663700" cy="1255958"/>
            <a:chOff x="3708400" y="1871667"/>
            <a:chExt cx="1663700" cy="1255958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F0A782E-19C3-B94D-BF50-F621B84907C4}"/>
                </a:ext>
              </a:extLst>
            </p:cNvPr>
            <p:cNvSpPr/>
            <p:nvPr/>
          </p:nvSpPr>
          <p:spPr>
            <a:xfrm>
              <a:off x="3708400" y="1871667"/>
              <a:ext cx="1663700" cy="121176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7CDE18D-1E5A-4940-81C9-150FF2CECDFF}"/>
                </a:ext>
              </a:extLst>
            </p:cNvPr>
            <p:cNvSpPr/>
            <p:nvPr/>
          </p:nvSpPr>
          <p:spPr>
            <a:xfrm>
              <a:off x="3738954" y="1918041"/>
              <a:ext cx="1600762" cy="5297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App3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4EDDFF-D880-0049-9C7F-3D70802F486B}"/>
                </a:ext>
              </a:extLst>
            </p:cNvPr>
            <p:cNvSpPr/>
            <p:nvPr/>
          </p:nvSpPr>
          <p:spPr>
            <a:xfrm>
              <a:off x="3738954" y="2486092"/>
              <a:ext cx="1600762" cy="3024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Binaries/Libraries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9A0B630-B1B8-DF4F-85E7-9800CA0B2209}"/>
                </a:ext>
              </a:extLst>
            </p:cNvPr>
            <p:cNvSpPr txBox="1"/>
            <p:nvPr/>
          </p:nvSpPr>
          <p:spPr>
            <a:xfrm>
              <a:off x="4005774" y="2758293"/>
              <a:ext cx="1104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Container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C4C6D8C-3F17-1A41-B1C3-EE7EA012B8D3}"/>
              </a:ext>
            </a:extLst>
          </p:cNvPr>
          <p:cNvGrpSpPr/>
          <p:nvPr/>
        </p:nvGrpSpPr>
        <p:grpSpPr>
          <a:xfrm>
            <a:off x="8897112" y="3911525"/>
            <a:ext cx="2288179" cy="985720"/>
            <a:chOff x="8933688" y="3322051"/>
            <a:chExt cx="2288179" cy="985720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757563B-B57C-E145-9C3E-EFB0441DBD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33688" y="3322051"/>
              <a:ext cx="1655064" cy="64008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EFF387C-9C28-8A41-8385-C9CBD2ECDC54}"/>
                </a:ext>
              </a:extLst>
            </p:cNvPr>
            <p:cNvSpPr txBox="1"/>
            <p:nvPr/>
          </p:nvSpPr>
          <p:spPr>
            <a:xfrm rot="1248313">
              <a:off x="9169254" y="3938439"/>
              <a:ext cx="2052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Lower Maintenance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471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634760A6-F25B-0747-8CAB-FA91DD39DC53}"/>
              </a:ext>
            </a:extLst>
          </p:cNvPr>
          <p:cNvSpPr txBox="1">
            <a:spLocks/>
          </p:cNvSpPr>
          <p:nvPr/>
        </p:nvSpPr>
        <p:spPr>
          <a:xfrm>
            <a:off x="838200" y="4173117"/>
            <a:ext cx="8833338" cy="82034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>
              <a:solidFill>
                <a:srgbClr val="40404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849F6B3-D5B0-1A41-8919-6C69CC4F9807}"/>
              </a:ext>
            </a:extLst>
          </p:cNvPr>
          <p:cNvSpPr/>
          <p:nvPr/>
        </p:nvSpPr>
        <p:spPr>
          <a:xfrm>
            <a:off x="556182" y="5369083"/>
            <a:ext cx="5185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It’s all about </a:t>
            </a:r>
            <a:r>
              <a:rPr lang="en-US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goin</a:t>
            </a: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’ fast!</a:t>
            </a:r>
          </a:p>
        </p:txBody>
      </p:sp>
      <p:pic>
        <p:nvPicPr>
          <p:cNvPr id="2050" name="Picture 2" descr="Ricky Bobby - I Wanna Go Fast">
            <a:extLst>
              <a:ext uri="{FF2B5EF4-FFF2-40B4-BE49-F238E27FC236}">
                <a16:creationId xmlns:a16="http://schemas.microsoft.com/office/drawing/2014/main" id="{DEC27278-3D2E-A445-861C-65ABF8A96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538" y="914071"/>
            <a:ext cx="76200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55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5D21D-E28B-C444-9BCB-C58878CCA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Containers Bring to the Table?</a:t>
            </a:r>
          </a:p>
        </p:txBody>
      </p:sp>
      <p:sp>
        <p:nvSpPr>
          <p:cNvPr id="9" name="Commands, Editors…any User Program">
            <a:extLst>
              <a:ext uri="{FF2B5EF4-FFF2-40B4-BE49-F238E27FC236}">
                <a16:creationId xmlns:a16="http://schemas.microsoft.com/office/drawing/2014/main" id="{1A1C346A-364B-A746-867C-18A181025472}"/>
              </a:ext>
            </a:extLst>
          </p:cNvPr>
          <p:cNvSpPr/>
          <p:nvPr/>
        </p:nvSpPr>
        <p:spPr>
          <a:xfrm>
            <a:off x="1588476" y="4430088"/>
            <a:ext cx="3109729" cy="498978"/>
          </a:xfrm>
          <a:prstGeom prst="rect">
            <a:avLst/>
          </a:prstGeom>
          <a:noFill/>
          <a:ln w="50800" cap="flat">
            <a:solidFill>
              <a:srgbClr val="85888D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 algn="ctr" defTabSz="584200">
              <a:defRPr b="1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/>
              <a:t>Speed</a:t>
            </a:r>
            <a:endParaRPr dirty="0"/>
          </a:p>
        </p:txBody>
      </p:sp>
      <p:sp>
        <p:nvSpPr>
          <p:cNvPr id="13" name="Commands, Editors…any User Program">
            <a:extLst>
              <a:ext uri="{FF2B5EF4-FFF2-40B4-BE49-F238E27FC236}">
                <a16:creationId xmlns:a16="http://schemas.microsoft.com/office/drawing/2014/main" id="{0ED003A1-3CE0-014A-96CB-43A0E428583F}"/>
              </a:ext>
            </a:extLst>
          </p:cNvPr>
          <p:cNvSpPr/>
          <p:nvPr/>
        </p:nvSpPr>
        <p:spPr>
          <a:xfrm>
            <a:off x="3143340" y="3797223"/>
            <a:ext cx="3109729" cy="498978"/>
          </a:xfrm>
          <a:prstGeom prst="rect">
            <a:avLst/>
          </a:prstGeom>
          <a:noFill/>
          <a:ln w="50800" cap="flat">
            <a:solidFill>
              <a:srgbClr val="85888D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 algn="ctr" defTabSz="584200">
              <a:defRPr b="1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/>
              <a:t>Patching</a:t>
            </a:r>
            <a:endParaRPr dirty="0"/>
          </a:p>
        </p:txBody>
      </p:sp>
      <p:sp>
        <p:nvSpPr>
          <p:cNvPr id="14" name="Commands, Editors…any User Program">
            <a:extLst>
              <a:ext uri="{FF2B5EF4-FFF2-40B4-BE49-F238E27FC236}">
                <a16:creationId xmlns:a16="http://schemas.microsoft.com/office/drawing/2014/main" id="{05414D80-E01A-9548-85E0-06610207FC6A}"/>
              </a:ext>
            </a:extLst>
          </p:cNvPr>
          <p:cNvSpPr/>
          <p:nvPr/>
        </p:nvSpPr>
        <p:spPr>
          <a:xfrm>
            <a:off x="4698204" y="3122898"/>
            <a:ext cx="3109729" cy="498978"/>
          </a:xfrm>
          <a:prstGeom prst="rect">
            <a:avLst/>
          </a:prstGeom>
          <a:noFill/>
          <a:ln w="50800" cap="flat">
            <a:solidFill>
              <a:srgbClr val="85888D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 algn="ctr" defTabSz="584200">
              <a:defRPr b="1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/>
              <a:t>Troubleshooting</a:t>
            </a:r>
            <a:endParaRPr dirty="0"/>
          </a:p>
        </p:txBody>
      </p:sp>
      <p:sp>
        <p:nvSpPr>
          <p:cNvPr id="15" name="Commands, Editors…any User Program">
            <a:extLst>
              <a:ext uri="{FF2B5EF4-FFF2-40B4-BE49-F238E27FC236}">
                <a16:creationId xmlns:a16="http://schemas.microsoft.com/office/drawing/2014/main" id="{85D10947-CFBA-F64E-A88B-AD7E2453F8BD}"/>
              </a:ext>
            </a:extLst>
          </p:cNvPr>
          <p:cNvSpPr/>
          <p:nvPr/>
        </p:nvSpPr>
        <p:spPr>
          <a:xfrm>
            <a:off x="6253068" y="2448573"/>
            <a:ext cx="3109729" cy="498978"/>
          </a:xfrm>
          <a:prstGeom prst="rect">
            <a:avLst/>
          </a:prstGeom>
          <a:noFill/>
          <a:ln w="50800" cap="flat">
            <a:solidFill>
              <a:srgbClr val="85888D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 algn="ctr" defTabSz="584200">
              <a:defRPr b="1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/>
              <a:t>Upgrades</a:t>
            </a:r>
            <a:endParaRPr dirty="0"/>
          </a:p>
        </p:txBody>
      </p:sp>
      <p:sp>
        <p:nvSpPr>
          <p:cNvPr id="16" name="Commands, Editors…any User Program">
            <a:extLst>
              <a:ext uri="{FF2B5EF4-FFF2-40B4-BE49-F238E27FC236}">
                <a16:creationId xmlns:a16="http://schemas.microsoft.com/office/drawing/2014/main" id="{5C974075-296D-A34C-B469-E0C1E0F4E6E3}"/>
              </a:ext>
            </a:extLst>
          </p:cNvPr>
          <p:cNvSpPr/>
          <p:nvPr/>
        </p:nvSpPr>
        <p:spPr>
          <a:xfrm>
            <a:off x="7807932" y="1815706"/>
            <a:ext cx="3336318" cy="498978"/>
          </a:xfrm>
          <a:prstGeom prst="rect">
            <a:avLst/>
          </a:prstGeom>
          <a:noFill/>
          <a:ln w="50800" cap="flat">
            <a:solidFill>
              <a:srgbClr val="85888D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 algn="ctr" defTabSz="584200">
              <a:defRPr b="1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/>
              <a:t>Fast and Consistent Deployments</a:t>
            </a:r>
            <a:endParaRPr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AC3887-3C57-6A46-81BC-59CA510E2787}"/>
              </a:ext>
            </a:extLst>
          </p:cNvPr>
          <p:cNvSpPr/>
          <p:nvPr/>
        </p:nvSpPr>
        <p:spPr>
          <a:xfrm>
            <a:off x="2094552" y="5054084"/>
            <a:ext cx="86523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Services, we care about getting work done!</a:t>
            </a:r>
          </a:p>
        </p:txBody>
      </p:sp>
    </p:spTree>
    <p:extLst>
      <p:ext uri="{BB962C8B-B14F-4D97-AF65-F5344CB8AC3E}">
        <p14:creationId xmlns:p14="http://schemas.microsoft.com/office/powerpoint/2010/main" val="91383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  <p:bldP spid="15" grpId="0" animBg="1"/>
      <p:bldP spid="16" grpId="0" animBg="1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ntino Systems" id="{37226047-CDC9-3F41-9DB8-EFFF4436501A}" vid="{D5887453-FB18-4B42-B72A-E83C3CE87D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12310</TotalTime>
  <Words>982</Words>
  <Application>Microsoft Macintosh PowerPoint</Application>
  <PresentationFormat>Widescreen</PresentationFormat>
  <Paragraphs>303</Paragraphs>
  <Slides>27</Slides>
  <Notes>18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Helvetica Neue</vt:lpstr>
      <vt:lpstr>Helvetica Neue Light</vt:lpstr>
      <vt:lpstr>Segoe UI</vt:lpstr>
      <vt:lpstr>Office Theme</vt:lpstr>
      <vt:lpstr>Containers - You Better Get on Board!</vt:lpstr>
      <vt:lpstr>Anthony E. Nocentino</vt:lpstr>
      <vt:lpstr>Agenda</vt:lpstr>
      <vt:lpstr>Introducing Containers</vt:lpstr>
      <vt:lpstr>Virtual Machines</vt:lpstr>
      <vt:lpstr>What’s so Hard About Virtual Machines?</vt:lpstr>
      <vt:lpstr>Containers</vt:lpstr>
      <vt:lpstr>PowerPoint Presentation</vt:lpstr>
      <vt:lpstr>What do Containers Bring to the Table?</vt:lpstr>
      <vt:lpstr>Containers</vt:lpstr>
      <vt:lpstr>Containerizing Apps and Data Centers</vt:lpstr>
      <vt:lpstr>The Container Universe</vt:lpstr>
      <vt:lpstr>Getting Containers</vt:lpstr>
      <vt:lpstr>Container Internals</vt:lpstr>
      <vt:lpstr>Data Persistency in Containers</vt:lpstr>
      <vt:lpstr>Data Persistency in Containers</vt:lpstr>
      <vt:lpstr>Running SQL Server on Containers</vt:lpstr>
      <vt:lpstr>Demo!</vt:lpstr>
      <vt:lpstr>Container Orchestration</vt:lpstr>
      <vt:lpstr>Container Orchestrators</vt:lpstr>
      <vt:lpstr>Container Orchestration - Services</vt:lpstr>
      <vt:lpstr>Container Orchestration – High Availability</vt:lpstr>
      <vt:lpstr>Demo!</vt:lpstr>
      <vt:lpstr>What’s Next?</vt:lpstr>
      <vt:lpstr>Review</vt:lpstr>
      <vt:lpstr>Need more data?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Needed to Install 80 SQL Servers…Fast.  Here’s How I Did It!</dc:title>
  <dc:creator>Anthony Nocentino</dc:creator>
  <cp:lastModifiedBy>Anthony Nocentino</cp:lastModifiedBy>
  <cp:revision>342</cp:revision>
  <dcterms:created xsi:type="dcterms:W3CDTF">2018-02-12T16:14:30Z</dcterms:created>
  <dcterms:modified xsi:type="dcterms:W3CDTF">2019-07-30T23:21:04Z</dcterms:modified>
</cp:coreProperties>
</file>