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87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Verification of AI: The Alpha-Beta Crown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- Jawwad Pathan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Guide – Ashutosh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gupta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ing Crown Images – Browse 236,619 Stock Photos, Vectors ...">
            <a:extLst>
              <a:ext uri="{FF2B5EF4-FFF2-40B4-BE49-F238E27FC236}">
                <a16:creationId xmlns:a16="http://schemas.microsoft.com/office/drawing/2014/main" id="{56217339-561A-07E7-F4A8-88CC91F93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77" y="306532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pha Symbol Images – Browse 127,530 Stock Photos, Vectors ...">
            <a:extLst>
              <a:ext uri="{FF2B5EF4-FFF2-40B4-BE49-F238E27FC236}">
                <a16:creationId xmlns:a16="http://schemas.microsoft.com/office/drawing/2014/main" id="{A054A6E7-1FFB-6BB5-403F-EF67317B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41" y="3429000"/>
            <a:ext cx="1689745" cy="153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13631-1C52-1F94-5670-FDF3B86E6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827" y="3104717"/>
            <a:ext cx="1524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A1-D8DA-1BBE-200C-5EC22BD8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Challenges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14380F-60D3-7A69-33E7-8032D7BE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70" y="2030270"/>
            <a:ext cx="7906383" cy="38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8D36-9ABD-9FEB-6685-716F8C67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C0F4-01E3-BC79-3891-D4C8A1F5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l-G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σ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ReLU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C7A62-9F5F-D00F-5723-A78F6478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0938"/>
            <a:ext cx="9776873" cy="30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27E-F5FA-2E2D-780F-88435639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Crown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5F05-8BD5-20E6-2BCE-D9BD3A98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find the lower bound of f(x) i.e. f</a:t>
            </a:r>
            <a:r>
              <a:rPr lang="en-US" baseline="30000" dirty="0"/>
              <a:t>*</a:t>
            </a:r>
            <a:r>
              <a:rPr lang="en-US" baseline="-25000" dirty="0"/>
              <a:t>CROWN </a:t>
            </a:r>
            <a:r>
              <a:rPr lang="en-US" dirty="0"/>
              <a:t>.</a:t>
            </a:r>
          </a:p>
          <a:p>
            <a:endParaRPr lang="en-US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77E7-8F7E-D910-CE88-ED234349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2488687"/>
            <a:ext cx="4509655" cy="38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A9E1-A033-FF83-0762-8F23029C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Relaxation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3F8FD-587D-0028-2D9E-9D7217FF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93" y="1989858"/>
            <a:ext cx="8240960" cy="3974523"/>
          </a:xfrm>
        </p:spPr>
      </p:pic>
    </p:spTree>
    <p:extLst>
      <p:ext uri="{BB962C8B-B14F-4D97-AF65-F5344CB8AC3E}">
        <p14:creationId xmlns:p14="http://schemas.microsoft.com/office/powerpoint/2010/main" val="362805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7A4-AD19-B6A4-B332-A2B61B51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B79D-8BCC-49B2-9C91-3BB2FEFC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98" y="2123787"/>
            <a:ext cx="10058400" cy="3760891"/>
          </a:xfrm>
        </p:spPr>
        <p:txBody>
          <a:bodyPr/>
          <a:lstStyle/>
          <a:p>
            <a:r>
              <a:rPr lang="en-US" dirty="0"/>
              <a:t>Three Cases of </a:t>
            </a:r>
            <a:r>
              <a:rPr lang="en-US" dirty="0" err="1"/>
              <a:t>ReLU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51521-B809-3C2C-F93B-396F07E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4" y="2671105"/>
            <a:ext cx="10559645" cy="35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8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4445-8A47-3643-A21E-059A0685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Relaxation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5B64E-4BFA-A219-1E21-D9C7A4AB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36" y="2530180"/>
            <a:ext cx="6342995" cy="2904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6E3ED-7F4D-796E-F8F2-1ADEBFF5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15" y="2072986"/>
            <a:ext cx="8712799" cy="398932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4FE9A-5C46-D4D4-997F-A62624C38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0394" y="4799467"/>
            <a:ext cx="4700577" cy="770060"/>
          </a:xfrm>
        </p:spPr>
      </p:pic>
    </p:spTree>
    <p:extLst>
      <p:ext uri="{BB962C8B-B14F-4D97-AF65-F5344CB8AC3E}">
        <p14:creationId xmlns:p14="http://schemas.microsoft.com/office/powerpoint/2010/main" val="221232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3777-287F-4B44-8D8C-C522AB87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Replacement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EF4EB-AC8B-941D-D51E-7AC49FA9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7398"/>
            <a:ext cx="8750081" cy="37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93EB-1374-EB96-0766-FEE97E9A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Formulation of Crown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EA0D4-1704-604C-DC4E-205ED1FF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3B5C-FAE4-1EE4-E74D-5CC8ED2E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7921"/>
            <a:ext cx="1017707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5120-434C-0109-8575-538E6584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lower bounds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31261-A4E3-8291-4A13-2F9D1AD2A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59" y="2428876"/>
            <a:ext cx="9191803" cy="3071574"/>
          </a:xfrm>
        </p:spPr>
      </p:pic>
    </p:spTree>
    <p:extLst>
      <p:ext uri="{BB962C8B-B14F-4D97-AF65-F5344CB8AC3E}">
        <p14:creationId xmlns:p14="http://schemas.microsoft.com/office/powerpoint/2010/main" val="3549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01CB-8C0C-AF98-2141-6072208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gradients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3BCB9-8A69-AEE5-9680-3B307AD0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213" y="1981195"/>
            <a:ext cx="7798377" cy="43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5198-AB69-11C6-D1F5-255B02DE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CROWN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C332-B832-1803-F07F-A906DF0F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Alpha-Beta CROWN is the state-of-the-art tool used to verify the robustness of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tool is proved to have outperformed all the currently available tools in various competitions held for neural network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uses complex mathematical ideas and optimizations to achieve this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chain of research paper that describes the tool covers the almost the ideas in the field of verification of AI.</a:t>
            </a:r>
          </a:p>
        </p:txBody>
      </p:sp>
    </p:spTree>
    <p:extLst>
      <p:ext uri="{BB962C8B-B14F-4D97-AF65-F5344CB8AC3E}">
        <p14:creationId xmlns:p14="http://schemas.microsoft.com/office/powerpoint/2010/main" val="283170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9BA3-1304-57FF-DEA1-367CF116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Incompleteness of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-CROWN   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EA284-F90F-7432-D69D-775C026DC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50" y="2081200"/>
            <a:ext cx="4829175" cy="4017433"/>
          </a:xfrm>
        </p:spPr>
      </p:pic>
    </p:spTree>
    <p:extLst>
      <p:ext uri="{BB962C8B-B14F-4D97-AF65-F5344CB8AC3E}">
        <p14:creationId xmlns:p14="http://schemas.microsoft.com/office/powerpoint/2010/main" val="199971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7330-AA87-86A0-28F0-1C969D9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for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46E2-C482-FB6C-5B34-1337ECFE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89" y="1916894"/>
            <a:ext cx="6322236" cy="44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6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4E13-CC10-6118-6A3B-22200E64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for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A8C3-30A5-238C-9607-7741230B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050706"/>
            <a:ext cx="8129588" cy="43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3691-1070-2B17-1ED4-2C3E052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for </a:t>
            </a:r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74B24-30E7-06C9-6E44-D20EC4E3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12" y="1928803"/>
            <a:ext cx="9532163" cy="44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6D14-18F3-2865-FB56-74136D61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Completeness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B0869-65C3-469F-0DF1-464ED4EC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5" y="1919684"/>
            <a:ext cx="9899770" cy="43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B936-B025-1A38-A75A-F36DDF2E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using </a:t>
            </a:r>
            <a:r>
              <a:rPr lang="en-US" dirty="0" err="1"/>
              <a:t>LiRPA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746E7-F0AC-BBFE-EE8A-1B111904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5" y="2124941"/>
            <a:ext cx="11150540" cy="40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1BB3-4A13-D293-BDA0-7806B9B1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Constraint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C5E99-C596-12E0-7A01-CBE99B8C9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49" y="3186186"/>
            <a:ext cx="10529073" cy="957189"/>
          </a:xfrm>
        </p:spPr>
      </p:pic>
    </p:spTree>
    <p:extLst>
      <p:ext uri="{BB962C8B-B14F-4D97-AF65-F5344CB8AC3E}">
        <p14:creationId xmlns:p14="http://schemas.microsoft.com/office/powerpoint/2010/main" val="88419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101-E8E4-C567-3C00-F0F3DC8F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6E82-EDD9-E556-3DBF-BBA879AA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see an optimization problem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function for the above optimization is defined as –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/>
              <a:t>  </a:t>
            </a:r>
            <a:r>
              <a:rPr lang="el-GR" dirty="0"/>
              <a:t>λ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’s are </a:t>
            </a:r>
            <a:r>
              <a:rPr lang="en-US" dirty="0" err="1"/>
              <a:t>lagrangian</a:t>
            </a:r>
            <a:r>
              <a:rPr lang="en-US" dirty="0"/>
              <a:t> multipliers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30D37-0CC4-B8B5-153A-0B00AD76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881236"/>
            <a:ext cx="3886515" cy="942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5EA73-D933-7668-416F-0F2530AF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28" y="4597202"/>
            <a:ext cx="235300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8118-320D-5118-8224-9F22EAF5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A96D-D5ED-9521-1DFF-F3D52D92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49737"/>
          </a:xfrm>
        </p:spPr>
        <p:txBody>
          <a:bodyPr/>
          <a:lstStyle/>
          <a:p>
            <a:r>
              <a:rPr lang="en-US" dirty="0"/>
              <a:t>Maximize the </a:t>
            </a:r>
            <a:r>
              <a:rPr lang="en-US" dirty="0" err="1"/>
              <a:t>lagrangian</a:t>
            </a:r>
            <a:r>
              <a:rPr lang="en-US" dirty="0"/>
              <a:t> function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Minimize the whole equation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8D383-0E08-4B1D-B7BC-D4137C52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8" y="2566867"/>
            <a:ext cx="4315147" cy="1613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5411C-36FB-9FAF-C46D-2DEE63002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8"/>
          <a:stretch/>
        </p:blipFill>
        <p:spPr>
          <a:xfrm>
            <a:off x="3933382" y="4594293"/>
            <a:ext cx="4029637" cy="14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8475-C1D3-BF64-1B01-5A9D30C0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Constraint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E949E-0CEB-E9F4-47A3-A208D4E0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74" y="1950148"/>
            <a:ext cx="8068439" cy="44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92CD-542E-6361-4A56-6135A2B5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4642-BE5E-4721-87C2-7D9D54F2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220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H. Zhang, T.-W. Weng, P.-Y. Chen, C.-J. Hsieh, and L. Daniel. Efficient neural network robustness certification with general activation functions. In Advances in Neural Information Processing Systems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NeurIPS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), 2018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Vincent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Tjeng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, Kai Xiao, and Russ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Tedrake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. Evaluating robustness of neural networks with mixed integer programming. ICLR, 2019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K. Xu, H. Zhang, S. Wang, Y. Wang, S. Jana, X. Lin, and C.-J. Hsieh. Fast and complete: Enabling complete neural network verification with rapid and massively parallel incomplete verifiers. International Conference on Learning Representations</a:t>
            </a:r>
            <a:br>
              <a:rPr lang="en-US" sz="1300" dirty="0"/>
            </a:br>
            <a:r>
              <a:rPr lang="en-US" sz="1300" b="0" i="0" dirty="0">
                <a:effectLst/>
                <a:latin typeface="Arial" panose="020B0604020202020204" pitchFamily="34" charset="0"/>
              </a:rPr>
              <a:t>(ICLR), 2021.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Wang, S., Zhang, H., Xu, K., Lin, X., Jana, S., Hsieh, C.-J., and Kolter, J. Z. Beta-crown: Efficient bound propagation with per-neuron split constraints for complete and incomplete neural network verification. Advances in Neural Information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Proessing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Systems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NeurIPS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), 2021.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K. Xu, Z. Shi, H. Zhang, Y. Wang, K.-W. Chang, M. Huang, B.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Kailkhura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, X. Lin, and C.-J. Hsieh. Automatic perturbation analysis for scalable certified robustness and beyond. Advances in Neural Information Processing Systems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NeurIPS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), 2020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H.Zhang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S.Wang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Kaidi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Xu, L. Li, B. Li, S. Jana, J. z. Kolter. General Cutting Planes for Bound-Propagation-Based Neural Network Verification. Neural Information Processing Systems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NeurIPS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2022).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2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0332-10D7-1C82-40EF-06C346CE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Constraint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8375A5-A89B-35C3-653F-06FFB7BD9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73" y="1921163"/>
            <a:ext cx="7383150" cy="4429890"/>
          </a:xfrm>
        </p:spPr>
      </p:pic>
    </p:spTree>
    <p:extLst>
      <p:ext uri="{BB962C8B-B14F-4D97-AF65-F5344CB8AC3E}">
        <p14:creationId xmlns:p14="http://schemas.microsoft.com/office/powerpoint/2010/main" val="51435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51CC-7446-44E8-74B5-0B2E3BD4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EA47F-FE67-69AA-AB9A-05C060BF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5" y="2014211"/>
            <a:ext cx="10088200" cy="436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BBC0-E88E-AEE9-6D7B-91F04E8C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4295A1-20FE-0077-582A-115D7ED4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483" y="2108200"/>
            <a:ext cx="6861359" cy="3760788"/>
          </a:xfrm>
        </p:spPr>
      </p:pic>
    </p:spTree>
    <p:extLst>
      <p:ext uri="{BB962C8B-B14F-4D97-AF65-F5344CB8AC3E}">
        <p14:creationId xmlns:p14="http://schemas.microsoft.com/office/powerpoint/2010/main" val="364577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5CD3-94CF-477F-E53B-5A2DD4DD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AC3EB-C6E8-B933-3AB1-41738EFF0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867" y="2123787"/>
            <a:ext cx="6750592" cy="37607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6E4E49-D9A5-EADC-270D-37FCEB99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111835"/>
            <a:ext cx="5834439" cy="37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8E0F-9535-49C1-F1A2-C98C0AA2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9BD15D-1291-40C2-B492-26F1178B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take a binary classification example :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F5F360-19D6-3214-A6CE-9FB5F4AE8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5" r="188" b="-145"/>
          <a:stretch/>
        </p:blipFill>
        <p:spPr>
          <a:xfrm>
            <a:off x="1730086" y="2597727"/>
            <a:ext cx="8297141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61B5-A179-33E7-E7F9-4BC3152F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16B3-61AF-357D-C58B-4506D8FA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f(X</a:t>
            </a:r>
            <a:r>
              <a:rPr lang="en-US" baseline="-25000" dirty="0"/>
              <a:t>0</a:t>
            </a:r>
            <a:r>
              <a:rPr lang="en-US" dirty="0"/>
              <a:t>) &gt; 0. We need to verify :</a:t>
            </a:r>
          </a:p>
          <a:p>
            <a:pPr marL="1471400" lvl="8" indent="0">
              <a:buNone/>
            </a:pPr>
            <a:r>
              <a:rPr lang="en-US" dirty="0"/>
              <a:t>	</a:t>
            </a:r>
            <a:r>
              <a:rPr lang="en-US" sz="3200" dirty="0"/>
              <a:t>f(x) &gt; 0, 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∀x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C (Perturbation set)</a:t>
            </a:r>
          </a:p>
          <a:p>
            <a:pPr marL="1471400" lvl="8" indent="0">
              <a:buNone/>
            </a:pPr>
            <a:endParaRPr lang="en-US" sz="3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471400" lvl="8" indent="0">
              <a:buNone/>
            </a:pPr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6336-D798-B12B-49C2-9F8F571E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14" y="3083423"/>
            <a:ext cx="4701886" cy="31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A92F-7D36-BFD2-D661-CC0F905E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2E0D-9B17-B559-37E1-85FED26C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f(X</a:t>
            </a:r>
            <a:r>
              <a:rPr lang="en-US" baseline="-25000" dirty="0"/>
              <a:t>0</a:t>
            </a:r>
            <a:r>
              <a:rPr lang="en-US" dirty="0"/>
              <a:t>) &gt; 0. We need to verify :</a:t>
            </a:r>
          </a:p>
          <a:p>
            <a:pPr marL="1471400" lvl="8" indent="0">
              <a:buNone/>
            </a:pPr>
            <a:r>
              <a:rPr lang="en-US" dirty="0"/>
              <a:t>	</a:t>
            </a:r>
            <a:r>
              <a:rPr lang="en-US" sz="3200" dirty="0"/>
              <a:t>f(x) &gt; 0, 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Google Sans"/>
              </a:rPr>
              <a:t>∀x 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C (Perturbation set)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15F1-B4AB-F770-4BDB-67A798B0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6" y="3164032"/>
            <a:ext cx="7702528" cy="31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3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45E5-C513-62D5-166D-D8DB759C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F7F0-71E3-2108-9537-959ADEE8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have f(X</a:t>
            </a:r>
            <a:r>
              <a:rPr lang="en-US" baseline="-25000" dirty="0"/>
              <a:t>0</a:t>
            </a:r>
            <a:r>
              <a:rPr lang="en-US" dirty="0"/>
              <a:t>) &gt; 0, our problem boils down to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C is the perturbation set which is define as, C= {x | </a:t>
            </a:r>
            <a:r>
              <a:rPr lang="en-US" b="0" i="0" dirty="0">
                <a:solidFill>
                  <a:srgbClr val="232629"/>
                </a:solidFill>
                <a:effectLst/>
                <a:latin typeface="MathJax_Main"/>
              </a:rPr>
              <a:t>∥</a:t>
            </a:r>
            <a:r>
              <a:rPr lang="en-US" dirty="0"/>
              <a:t>x - X</a:t>
            </a:r>
            <a:r>
              <a:rPr lang="en-US" baseline="-25000" dirty="0"/>
              <a:t>0</a:t>
            </a:r>
            <a:r>
              <a:rPr lang="en-US" b="0" i="0" dirty="0">
                <a:solidFill>
                  <a:srgbClr val="232629"/>
                </a:solidFill>
                <a:effectLst/>
                <a:latin typeface="MathJax_Main"/>
              </a:rPr>
              <a:t>∥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dirty="0"/>
              <a:t>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ϵ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1471400" lvl="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6F94A-1774-B629-839B-99B0D0FF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32" y="2628900"/>
            <a:ext cx="1654640" cy="690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3EA50-D3CF-D378-ECDF-EE7C9A5F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30" y="4104918"/>
            <a:ext cx="5246900" cy="17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196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Verification of AI</Template>
  <TotalTime>2578</TotalTime>
  <Words>647</Words>
  <Application>Microsoft Office PowerPoint</Application>
  <PresentationFormat>Widescreen</PresentationFormat>
  <Paragraphs>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</vt:lpstr>
      <vt:lpstr>Bookman Old Style</vt:lpstr>
      <vt:lpstr>Calibri</vt:lpstr>
      <vt:lpstr>Franklin Gothic Book</vt:lpstr>
      <vt:lpstr>Google Sans</vt:lpstr>
      <vt:lpstr>Helvetica</vt:lpstr>
      <vt:lpstr>MathJax_Main</vt:lpstr>
      <vt:lpstr>1_RetrospectVTI</vt:lpstr>
      <vt:lpstr>Verification of AI: The Alpha-Beta Crown</vt:lpstr>
      <vt:lpstr>Alpha-Beta CROWN</vt:lpstr>
      <vt:lpstr>List of papers</vt:lpstr>
      <vt:lpstr>Robustness</vt:lpstr>
      <vt:lpstr>What can go wrong</vt:lpstr>
      <vt:lpstr>Problem Formulation</vt:lpstr>
      <vt:lpstr>Problem Formulation</vt:lpstr>
      <vt:lpstr>Problem Formulation</vt:lpstr>
      <vt:lpstr>Problem Formulation</vt:lpstr>
      <vt:lpstr>Analyzing Challenges</vt:lpstr>
      <vt:lpstr>Analyzing Challenges</vt:lpstr>
      <vt:lpstr>Alpha-Beta Crown</vt:lpstr>
      <vt:lpstr>ReLU Relaxation</vt:lpstr>
      <vt:lpstr>ReLU Relaxation</vt:lpstr>
      <vt:lpstr>ReLU Relaxation</vt:lpstr>
      <vt:lpstr>ReLU Replacement</vt:lpstr>
      <vt:lpstr>Linear Formulation of Crown</vt:lpstr>
      <vt:lpstr>Flexible lower bounds</vt:lpstr>
      <vt:lpstr>Optimization using gradients</vt:lpstr>
      <vt:lpstr>Incompleteness of α-CROWN    </vt:lpstr>
      <vt:lpstr>Branch and Bound for ReLU </vt:lpstr>
      <vt:lpstr>Branch and Bound for ReLU </vt:lpstr>
      <vt:lpstr>Branch and Bound for ReLU </vt:lpstr>
      <vt:lpstr>Branch and Bound Completeness</vt:lpstr>
      <vt:lpstr>Parallelization using LiRPA</vt:lpstr>
      <vt:lpstr>Split Constraint Optimization</vt:lpstr>
      <vt:lpstr>Lagrange multipliers</vt:lpstr>
      <vt:lpstr>Lagrange multipliers</vt:lpstr>
      <vt:lpstr>Split Constraint Optimization</vt:lpstr>
      <vt:lpstr>Split Constraint Optimization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AI: The Alpha-Beta Crown</dc:title>
  <dc:creator>Jawwad Abdullah Pathan</dc:creator>
  <cp:lastModifiedBy>Jawwad Abdullah Pathan</cp:lastModifiedBy>
  <cp:revision>11</cp:revision>
  <dcterms:created xsi:type="dcterms:W3CDTF">2023-04-29T16:08:19Z</dcterms:created>
  <dcterms:modified xsi:type="dcterms:W3CDTF">2023-05-01T14:55:13Z</dcterms:modified>
</cp:coreProperties>
</file>