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58" r:id="rId3"/>
    <p:sldId id="257" r:id="rId4"/>
    <p:sldId id="268" r:id="rId5"/>
    <p:sldId id="285" r:id="rId6"/>
    <p:sldId id="286" r:id="rId7"/>
  </p:sldIdLst>
  <p:sldSz cx="9144000" cy="5143500" type="screen16x9"/>
  <p:notesSz cx="6858000" cy="9144000"/>
  <p:embeddedFontLst>
    <p:embeddedFont>
      <p:font typeface="Barlow" panose="00000500000000000000" pitchFamily="2" charset="0"/>
      <p:regular r:id="rId9"/>
      <p:bold r:id="rId10"/>
      <p:italic r:id="rId11"/>
      <p:boldItalic r:id="rId12"/>
    </p:embeddedFont>
    <p:embeddedFont>
      <p:font typeface="Barlow Medium" panose="00000600000000000000" pitchFamily="2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Georgia" panose="02040502050405020303" pitchFamily="18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63" y="4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b87c9a92b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fb87c9a92b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b87c9a92b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fb87c9a92b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b87c9a92b_0_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fb87c9a92b_0_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b87c9a92b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gfb87c9a92b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1700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fb87c9a92b_0_1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fb87c9a92b_0_1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848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590675" y="-430404"/>
            <a:ext cx="6391200" cy="6391200"/>
          </a:xfrm>
          <a:prstGeom prst="chord">
            <a:avLst>
              <a:gd name="adj1" fmla="val 14385217"/>
              <a:gd name="adj2" fmla="val 72083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49540" y="784173"/>
            <a:ext cx="539646" cy="134911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4350" y="1838325"/>
            <a:ext cx="3497400" cy="18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314625" y="4788300"/>
            <a:ext cx="548700" cy="1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buNone/>
              <a:defRPr/>
            </a:lvl1pPr>
            <a:lvl2pPr lvl="1" algn="l">
              <a:buNone/>
              <a:defRPr/>
            </a:lvl2pPr>
            <a:lvl3pPr lvl="2" algn="l">
              <a:buNone/>
              <a:defRPr/>
            </a:lvl3pPr>
            <a:lvl4pPr lvl="3" algn="l">
              <a:buNone/>
              <a:defRPr/>
            </a:lvl4pPr>
            <a:lvl5pPr lvl="4" algn="l">
              <a:buNone/>
              <a:defRPr/>
            </a:lvl5pPr>
            <a:lvl6pPr lvl="5" algn="l">
              <a:buNone/>
              <a:defRPr/>
            </a:lvl6pPr>
            <a:lvl7pPr lvl="6" algn="l">
              <a:buNone/>
              <a:defRPr/>
            </a:lvl7pPr>
            <a:lvl8pPr lvl="7" algn="l">
              <a:buNone/>
              <a:defRPr/>
            </a:lvl8pPr>
            <a:lvl9pPr lvl="8" algn="l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15525" y="2260775"/>
            <a:ext cx="4784400" cy="23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488950" rtl="0">
              <a:spcBef>
                <a:spcPts val="0"/>
              </a:spcBef>
              <a:spcAft>
                <a:spcPts val="0"/>
              </a:spcAft>
              <a:buSzPts val="4100"/>
              <a:buChar char="•"/>
              <a:defRPr sz="4100" b="1"/>
            </a:lvl1pPr>
            <a:lvl2pPr marL="914400" lvl="1" indent="-48895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sz="4100" b="1"/>
            </a:lvl2pPr>
            <a:lvl3pPr marL="1371600" lvl="2" indent="-488950" rtl="0">
              <a:spcBef>
                <a:spcPts val="800"/>
              </a:spcBef>
              <a:spcAft>
                <a:spcPts val="0"/>
              </a:spcAft>
              <a:buSzPts val="4100"/>
              <a:buChar char="■"/>
              <a:defRPr sz="4100" b="1"/>
            </a:lvl3pPr>
            <a:lvl4pPr marL="1828800" lvl="3" indent="-488950" rtl="0">
              <a:spcBef>
                <a:spcPts val="800"/>
              </a:spcBef>
              <a:spcAft>
                <a:spcPts val="0"/>
              </a:spcAft>
              <a:buSzPts val="4100"/>
              <a:buChar char="●"/>
              <a:defRPr sz="4100" b="1"/>
            </a:lvl4pPr>
            <a:lvl5pPr marL="2286000" lvl="4" indent="-48895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sz="4100" b="1"/>
            </a:lvl5pPr>
            <a:lvl6pPr marL="2743200" lvl="5" indent="-488950" rtl="0">
              <a:spcBef>
                <a:spcPts val="800"/>
              </a:spcBef>
              <a:spcAft>
                <a:spcPts val="0"/>
              </a:spcAft>
              <a:buSzPts val="4100"/>
              <a:buChar char="■"/>
              <a:defRPr sz="4100" b="1"/>
            </a:lvl6pPr>
            <a:lvl7pPr marL="3200400" lvl="6" indent="-488950" rtl="0">
              <a:spcBef>
                <a:spcPts val="800"/>
              </a:spcBef>
              <a:spcAft>
                <a:spcPts val="0"/>
              </a:spcAft>
              <a:buSzPts val="4100"/>
              <a:buChar char="●"/>
              <a:defRPr sz="4100" b="1"/>
            </a:lvl7pPr>
            <a:lvl8pPr marL="3657600" lvl="7" indent="-48895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sz="4100" b="1"/>
            </a:lvl8pPr>
            <a:lvl9pPr marL="4114800" lvl="8" indent="-488950" rtl="0">
              <a:spcBef>
                <a:spcPts val="800"/>
              </a:spcBef>
              <a:spcAft>
                <a:spcPts val="800"/>
              </a:spcAft>
              <a:buSzPts val="4100"/>
              <a:buChar char="■"/>
              <a:defRPr sz="4100" b="1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515532" y="604394"/>
            <a:ext cx="537342" cy="5397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549307" y="869192"/>
            <a:ext cx="1810639" cy="1810639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5817581" y="2205888"/>
            <a:ext cx="1467171" cy="734205"/>
          </a:xfrm>
          <a:custGeom>
            <a:avLst/>
            <a:gdLst/>
            <a:ahLst/>
            <a:cxnLst/>
            <a:rect l="l" t="t" r="r" b="b"/>
            <a:pathLst>
              <a:path w="2934342" h="1468410" extrusionOk="0">
                <a:moveTo>
                  <a:pt x="2934342" y="0"/>
                </a:moveTo>
                <a:cubicBezTo>
                  <a:pt x="2934342" y="811099"/>
                  <a:pt x="2277030" y="1468411"/>
                  <a:pt x="1465931" y="1468411"/>
                </a:cubicBezTo>
                <a:cubicBezTo>
                  <a:pt x="654832" y="1468411"/>
                  <a:pt x="0" y="811099"/>
                  <a:pt x="0" y="0"/>
                </a:cubicBezTo>
                <a:lnTo>
                  <a:pt x="293434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697262" y="806038"/>
            <a:ext cx="173875" cy="1364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2"/>
                </a:solidFill>
                <a:latin typeface="Georgia"/>
              </a:rPr>
              <a:t>”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2108700" cy="25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2846689" y="1967475"/>
            <a:ext cx="2108700" cy="25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5176777" y="1967475"/>
            <a:ext cx="2108700" cy="25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516600" y="4406300"/>
            <a:ext cx="7772100" cy="3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6768900" cy="2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•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302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ctrTitle"/>
          </p:nvPr>
        </p:nvSpPr>
        <p:spPr>
          <a:xfrm>
            <a:off x="514350" y="1838325"/>
            <a:ext cx="3497400" cy="18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Online Electronic Retailer Analysis Insights</a:t>
            </a:r>
            <a:endParaRPr sz="4400" dirty="0"/>
          </a:p>
        </p:txBody>
      </p:sp>
      <p:sp>
        <p:nvSpPr>
          <p:cNvPr id="60" name="Google Shape;60;p12"/>
          <p:cNvSpPr txBox="1"/>
          <p:nvPr/>
        </p:nvSpPr>
        <p:spPr>
          <a:xfrm>
            <a:off x="314628" y="4788300"/>
            <a:ext cx="3996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01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62" name="Google Shape;62;p12"/>
          <p:cNvSpPr/>
          <p:nvPr/>
        </p:nvSpPr>
        <p:spPr>
          <a:xfrm>
            <a:off x="5133805" y="3409950"/>
            <a:ext cx="1219200" cy="1219196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2"/>
          <p:cNvSpPr/>
          <p:nvPr/>
        </p:nvSpPr>
        <p:spPr>
          <a:xfrm>
            <a:off x="7441602" y="1384379"/>
            <a:ext cx="1400232" cy="700707"/>
          </a:xfrm>
          <a:custGeom>
            <a:avLst/>
            <a:gdLst/>
            <a:ahLst/>
            <a:cxnLst/>
            <a:rect l="l" t="t" r="r" b="b"/>
            <a:pathLst>
              <a:path w="2800464" h="1401415" extrusionOk="0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59;p12">
            <a:extLst>
              <a:ext uri="{FF2B5EF4-FFF2-40B4-BE49-F238E27FC236}">
                <a16:creationId xmlns:a16="http://schemas.microsoft.com/office/drawing/2014/main" id="{A3581E0F-50EF-1006-BDCC-B56E49AE2D8B}"/>
              </a:ext>
            </a:extLst>
          </p:cNvPr>
          <p:cNvSpPr txBox="1">
            <a:spLocks/>
          </p:cNvSpPr>
          <p:nvPr/>
        </p:nvSpPr>
        <p:spPr>
          <a:xfrm>
            <a:off x="6530107" y="2706602"/>
            <a:ext cx="34974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sz="3200" dirty="0"/>
              <a:t>By: </a:t>
            </a:r>
          </a:p>
          <a:p>
            <a:r>
              <a:rPr lang="en-US" sz="3200" dirty="0"/>
              <a:t>Peng</a:t>
            </a:r>
          </a:p>
          <a:p>
            <a:r>
              <a:rPr lang="en-US" sz="3200" dirty="0"/>
              <a:t>Jian Xing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515525" y="2260775"/>
            <a:ext cx="4784400" cy="23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Why should you care?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5887932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Understanding your consumers’ </a:t>
            </a:r>
            <a:r>
              <a:rPr lang="en-US" sz="3200" dirty="0" err="1"/>
              <a:t>behaviours</a:t>
            </a:r>
            <a:r>
              <a:rPr lang="en-US" sz="3200" dirty="0"/>
              <a:t> through data can value-add your business decisions</a:t>
            </a:r>
            <a:endParaRPr sz="3200"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673354" y="3982810"/>
            <a:ext cx="2108700" cy="212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How is the overall health of the business?</a:t>
            </a:r>
            <a:endParaRPr lang="en" sz="9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2"/>
          </p:nvPr>
        </p:nvSpPr>
        <p:spPr>
          <a:xfrm>
            <a:off x="3313245" y="3982810"/>
            <a:ext cx="2108700" cy="212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What is the breakdown of category/sub-category of items in terms of key variables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3"/>
          </p:nvPr>
        </p:nvSpPr>
        <p:spPr>
          <a:xfrm>
            <a:off x="6404532" y="4041689"/>
            <a:ext cx="2108700" cy="212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Quality assurance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74" name="Google Shape;74;p13"/>
          <p:cNvSpPr/>
          <p:nvPr/>
        </p:nvSpPr>
        <p:spPr>
          <a:xfrm>
            <a:off x="7154881" y="733894"/>
            <a:ext cx="1137488" cy="1137486"/>
          </a:xfrm>
          <a:custGeom>
            <a:avLst/>
            <a:gdLst/>
            <a:ahLst/>
            <a:cxnLst/>
            <a:rect l="l" t="t" r="r" b="b"/>
            <a:pathLst>
              <a:path w="2274977" h="2274971" extrusionOk="0">
                <a:moveTo>
                  <a:pt x="2274977" y="1013036"/>
                </a:moveTo>
                <a:lnTo>
                  <a:pt x="2274977" y="1013036"/>
                </a:lnTo>
                <a:lnTo>
                  <a:pt x="2274977" y="0"/>
                </a:lnTo>
                <a:lnTo>
                  <a:pt x="2274977" y="0"/>
                </a:lnTo>
                <a:cubicBezTo>
                  <a:pt x="1018536" y="0"/>
                  <a:pt x="0" y="1018530"/>
                  <a:pt x="0" y="2274971"/>
                </a:cubicBezTo>
                <a:lnTo>
                  <a:pt x="1013047" y="2274971"/>
                </a:lnTo>
                <a:cubicBezTo>
                  <a:pt x="1013047" y="1578027"/>
                  <a:pt x="1578038" y="1013036"/>
                  <a:pt x="2274977" y="10130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6477000" y="1123749"/>
            <a:ext cx="1106170" cy="276543"/>
          </a:xfrm>
          <a:custGeom>
            <a:avLst/>
            <a:gdLst/>
            <a:ahLst/>
            <a:cxnLst/>
            <a:rect l="l" t="t" r="r" b="b"/>
            <a:pathLst>
              <a:path w="2212339" h="553085" extrusionOk="0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369;p26">
            <a:extLst>
              <a:ext uri="{FF2B5EF4-FFF2-40B4-BE49-F238E27FC236}">
                <a16:creationId xmlns:a16="http://schemas.microsoft.com/office/drawing/2014/main" id="{9ED24F39-C975-14FB-9D21-131555D21DD4}"/>
              </a:ext>
            </a:extLst>
          </p:cNvPr>
          <p:cNvGrpSpPr/>
          <p:nvPr/>
        </p:nvGrpSpPr>
        <p:grpSpPr>
          <a:xfrm>
            <a:off x="1037775" y="2741454"/>
            <a:ext cx="914400" cy="914400"/>
            <a:chOff x="11174763" y="4582518"/>
            <a:chExt cx="1166636" cy="1101793"/>
          </a:xfrm>
        </p:grpSpPr>
        <p:sp>
          <p:nvSpPr>
            <p:cNvPr id="13" name="Google Shape;370;p26">
              <a:extLst>
                <a:ext uri="{FF2B5EF4-FFF2-40B4-BE49-F238E27FC236}">
                  <a16:creationId xmlns:a16="http://schemas.microsoft.com/office/drawing/2014/main" id="{25F9B524-9B31-00DA-BD3A-821D3D457860}"/>
                </a:ext>
              </a:extLst>
            </p:cNvPr>
            <p:cNvSpPr/>
            <p:nvPr/>
          </p:nvSpPr>
          <p:spPr>
            <a:xfrm>
              <a:off x="11198068" y="4706208"/>
              <a:ext cx="550632" cy="978103"/>
            </a:xfrm>
            <a:custGeom>
              <a:avLst/>
              <a:gdLst/>
              <a:ahLst/>
              <a:cxnLst/>
              <a:rect l="l" t="t" r="r" b="b"/>
              <a:pathLst>
                <a:path w="550632" h="978103" extrusionOk="0">
                  <a:moveTo>
                    <a:pt x="502657" y="93529"/>
                  </a:moveTo>
                  <a:cubicBezTo>
                    <a:pt x="411143" y="3764"/>
                    <a:pt x="281471" y="-24410"/>
                    <a:pt x="174609" y="22214"/>
                  </a:cubicBezTo>
                  <a:cubicBezTo>
                    <a:pt x="66809" y="69246"/>
                    <a:pt x="-4133" y="185761"/>
                    <a:pt x="187" y="312059"/>
                  </a:cubicBezTo>
                  <a:cubicBezTo>
                    <a:pt x="3282" y="402553"/>
                    <a:pt x="40685" y="481409"/>
                    <a:pt x="90740" y="554453"/>
                  </a:cubicBezTo>
                  <a:cubicBezTo>
                    <a:pt x="209378" y="727579"/>
                    <a:pt x="372225" y="854320"/>
                    <a:pt x="539609" y="975886"/>
                  </a:cubicBezTo>
                  <a:cubicBezTo>
                    <a:pt x="542035" y="977648"/>
                    <a:pt x="546224" y="978266"/>
                    <a:pt x="550633" y="978069"/>
                  </a:cubicBezTo>
                  <a:lnTo>
                    <a:pt x="550633" y="140970"/>
                  </a:lnTo>
                  <a:cubicBezTo>
                    <a:pt x="533515" y="124034"/>
                    <a:pt x="518132" y="108710"/>
                    <a:pt x="502657" y="93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71;p26">
              <a:extLst>
                <a:ext uri="{FF2B5EF4-FFF2-40B4-BE49-F238E27FC236}">
                  <a16:creationId xmlns:a16="http://schemas.microsoft.com/office/drawing/2014/main" id="{F0442FAC-72CC-2690-CD45-2C99EF95BF0E}"/>
                </a:ext>
              </a:extLst>
            </p:cNvPr>
            <p:cNvSpPr/>
            <p:nvPr/>
          </p:nvSpPr>
          <p:spPr>
            <a:xfrm>
              <a:off x="11174763" y="4582518"/>
              <a:ext cx="1166636" cy="1039446"/>
            </a:xfrm>
            <a:custGeom>
              <a:avLst/>
              <a:gdLst/>
              <a:ahLst/>
              <a:cxnLst/>
              <a:rect l="l" t="t" r="r" b="b"/>
              <a:pathLst>
                <a:path w="1166636" h="1039446" extrusionOk="0">
                  <a:moveTo>
                    <a:pt x="581949" y="1039447"/>
                  </a:moveTo>
                  <a:cubicBezTo>
                    <a:pt x="575131" y="1039447"/>
                    <a:pt x="568511" y="1037910"/>
                    <a:pt x="563682" y="1034409"/>
                  </a:cubicBezTo>
                  <a:cubicBezTo>
                    <a:pt x="395986" y="912617"/>
                    <a:pt x="221751" y="778384"/>
                    <a:pt x="96262" y="595260"/>
                  </a:cubicBezTo>
                  <a:cubicBezTo>
                    <a:pt x="33623" y="503854"/>
                    <a:pt x="3097" y="421870"/>
                    <a:pt x="202" y="337249"/>
                  </a:cubicBezTo>
                  <a:cubicBezTo>
                    <a:pt x="-4443" y="201351"/>
                    <a:pt x="71389" y="75595"/>
                    <a:pt x="188910" y="24324"/>
                  </a:cubicBezTo>
                  <a:cubicBezTo>
                    <a:pt x="305157" y="-26389"/>
                    <a:pt x="444336" y="3645"/>
                    <a:pt x="543468" y="100890"/>
                  </a:cubicBezTo>
                  <a:cubicBezTo>
                    <a:pt x="554338" y="111556"/>
                    <a:pt x="565153" y="122276"/>
                    <a:pt x="576521" y="133548"/>
                  </a:cubicBezTo>
                  <a:lnTo>
                    <a:pt x="583788" y="140740"/>
                  </a:lnTo>
                  <a:cubicBezTo>
                    <a:pt x="587050" y="137422"/>
                    <a:pt x="590251" y="134153"/>
                    <a:pt x="593398" y="130930"/>
                  </a:cubicBezTo>
                  <a:cubicBezTo>
                    <a:pt x="606590" y="117443"/>
                    <a:pt x="619054" y="104704"/>
                    <a:pt x="632267" y="92583"/>
                  </a:cubicBezTo>
                  <a:cubicBezTo>
                    <a:pt x="741302" y="-7456"/>
                    <a:pt x="892870" y="-28591"/>
                    <a:pt x="1009424" y="40021"/>
                  </a:cubicBezTo>
                  <a:cubicBezTo>
                    <a:pt x="1130643" y="111366"/>
                    <a:pt x="1191395" y="262301"/>
                    <a:pt x="1157178" y="407064"/>
                  </a:cubicBezTo>
                  <a:cubicBezTo>
                    <a:pt x="1129369" y="524737"/>
                    <a:pt x="1059783" y="617530"/>
                    <a:pt x="1002265" y="685231"/>
                  </a:cubicBezTo>
                  <a:cubicBezTo>
                    <a:pt x="884976" y="823271"/>
                    <a:pt x="742684" y="933670"/>
                    <a:pt x="606393" y="1032397"/>
                  </a:cubicBezTo>
                  <a:cubicBezTo>
                    <a:pt x="600386" y="1036748"/>
                    <a:pt x="590994" y="1039447"/>
                    <a:pt x="581949" y="1039447"/>
                  </a:cubicBezTo>
                  <a:close/>
                  <a:moveTo>
                    <a:pt x="306505" y="27853"/>
                  </a:moveTo>
                  <a:cubicBezTo>
                    <a:pt x="270095" y="27853"/>
                    <a:pt x="233997" y="35045"/>
                    <a:pt x="200079" y="49844"/>
                  </a:cubicBezTo>
                  <a:cubicBezTo>
                    <a:pt x="92938" y="96580"/>
                    <a:pt x="23822" y="211697"/>
                    <a:pt x="28086" y="336297"/>
                  </a:cubicBezTo>
                  <a:cubicBezTo>
                    <a:pt x="30789" y="415399"/>
                    <a:pt x="59770" y="492692"/>
                    <a:pt x="119283" y="579543"/>
                  </a:cubicBezTo>
                  <a:cubicBezTo>
                    <a:pt x="242272" y="759003"/>
                    <a:pt x="414368" y="891529"/>
                    <a:pt x="580103" y="1011894"/>
                  </a:cubicBezTo>
                  <a:cubicBezTo>
                    <a:pt x="581418" y="1012037"/>
                    <a:pt x="587963" y="1011215"/>
                    <a:pt x="590040" y="1009841"/>
                  </a:cubicBezTo>
                  <a:cubicBezTo>
                    <a:pt x="724888" y="912154"/>
                    <a:pt x="865606" y="803020"/>
                    <a:pt x="980988" y="667216"/>
                  </a:cubicBezTo>
                  <a:cubicBezTo>
                    <a:pt x="1036490" y="601901"/>
                    <a:pt x="1103583" y="512569"/>
                    <a:pt x="1130030" y="400674"/>
                  </a:cubicBezTo>
                  <a:cubicBezTo>
                    <a:pt x="1161469" y="267658"/>
                    <a:pt x="1106049" y="129217"/>
                    <a:pt x="995257" y="64004"/>
                  </a:cubicBezTo>
                  <a:cubicBezTo>
                    <a:pt x="889349" y="1660"/>
                    <a:pt x="751069" y="21388"/>
                    <a:pt x="651147" y="113086"/>
                  </a:cubicBezTo>
                  <a:cubicBezTo>
                    <a:pt x="638486" y="124697"/>
                    <a:pt x="626281" y="137171"/>
                    <a:pt x="613360" y="150386"/>
                  </a:cubicBezTo>
                  <a:cubicBezTo>
                    <a:pt x="607060" y="156824"/>
                    <a:pt x="600576" y="163452"/>
                    <a:pt x="593752" y="170284"/>
                  </a:cubicBezTo>
                  <a:cubicBezTo>
                    <a:pt x="588317" y="175702"/>
                    <a:pt x="579517" y="175729"/>
                    <a:pt x="574055" y="170338"/>
                  </a:cubicBezTo>
                  <a:lnTo>
                    <a:pt x="556858" y="153302"/>
                  </a:lnTo>
                  <a:cubicBezTo>
                    <a:pt x="545531" y="142072"/>
                    <a:pt x="534750" y="131379"/>
                    <a:pt x="523907" y="120754"/>
                  </a:cubicBezTo>
                  <a:cubicBezTo>
                    <a:pt x="462119" y="60143"/>
                    <a:pt x="383631" y="27853"/>
                    <a:pt x="306505" y="278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198;p21">
            <a:extLst>
              <a:ext uri="{FF2B5EF4-FFF2-40B4-BE49-F238E27FC236}">
                <a16:creationId xmlns:a16="http://schemas.microsoft.com/office/drawing/2014/main" id="{10591E39-EC4A-F926-F24D-A078EBC732DA}"/>
              </a:ext>
            </a:extLst>
          </p:cNvPr>
          <p:cNvGrpSpPr/>
          <p:nvPr/>
        </p:nvGrpSpPr>
        <p:grpSpPr>
          <a:xfrm>
            <a:off x="6477000" y="2638929"/>
            <a:ext cx="914400" cy="914400"/>
            <a:chOff x="1028700" y="4564384"/>
            <a:chExt cx="1006842" cy="942434"/>
          </a:xfrm>
        </p:grpSpPr>
        <p:sp>
          <p:nvSpPr>
            <p:cNvPr id="16" name="Google Shape;199;p21">
              <a:extLst>
                <a:ext uri="{FF2B5EF4-FFF2-40B4-BE49-F238E27FC236}">
                  <a16:creationId xmlns:a16="http://schemas.microsoft.com/office/drawing/2014/main" id="{FF4E422E-C1E5-61CD-0507-FFA227C9E46C}"/>
                </a:ext>
              </a:extLst>
            </p:cNvPr>
            <p:cNvSpPr/>
            <p:nvPr/>
          </p:nvSpPr>
          <p:spPr>
            <a:xfrm>
              <a:off x="1028700" y="4926696"/>
              <a:ext cx="218499" cy="580122"/>
            </a:xfrm>
            <a:custGeom>
              <a:avLst/>
              <a:gdLst/>
              <a:ahLst/>
              <a:cxnLst/>
              <a:rect l="l" t="t" r="r" b="b"/>
              <a:pathLst>
                <a:path w="218499" h="580122" extrusionOk="0">
                  <a:moveTo>
                    <a:pt x="0" y="580123"/>
                  </a:moveTo>
                  <a:cubicBezTo>
                    <a:pt x="0" y="385440"/>
                    <a:pt x="0" y="193300"/>
                    <a:pt x="0" y="0"/>
                  </a:cubicBezTo>
                  <a:cubicBezTo>
                    <a:pt x="73104" y="0"/>
                    <a:pt x="145002" y="0"/>
                    <a:pt x="218499" y="0"/>
                  </a:cubicBezTo>
                  <a:cubicBezTo>
                    <a:pt x="218499" y="193591"/>
                    <a:pt x="218499" y="386292"/>
                    <a:pt x="218499" y="580123"/>
                  </a:cubicBezTo>
                  <a:cubicBezTo>
                    <a:pt x="145303" y="580123"/>
                    <a:pt x="73380" y="580123"/>
                    <a:pt x="0" y="5801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00;p21">
              <a:extLst>
                <a:ext uri="{FF2B5EF4-FFF2-40B4-BE49-F238E27FC236}">
                  <a16:creationId xmlns:a16="http://schemas.microsoft.com/office/drawing/2014/main" id="{2ED15886-4454-0C01-9CC8-914CA291161B}"/>
                </a:ext>
              </a:extLst>
            </p:cNvPr>
            <p:cNvSpPr/>
            <p:nvPr/>
          </p:nvSpPr>
          <p:spPr>
            <a:xfrm>
              <a:off x="1345596" y="4564384"/>
              <a:ext cx="689946" cy="920464"/>
            </a:xfrm>
            <a:custGeom>
              <a:avLst/>
              <a:gdLst/>
              <a:ahLst/>
              <a:cxnLst/>
              <a:rect l="l" t="t" r="r" b="b"/>
              <a:pathLst>
                <a:path w="689946" h="920464" extrusionOk="0">
                  <a:moveTo>
                    <a:pt x="403957" y="920464"/>
                  </a:moveTo>
                  <a:cubicBezTo>
                    <a:pt x="337360" y="920464"/>
                    <a:pt x="269180" y="919786"/>
                    <a:pt x="200119" y="918436"/>
                  </a:cubicBezTo>
                  <a:cubicBezTo>
                    <a:pt x="138450" y="917220"/>
                    <a:pt x="81984" y="894167"/>
                    <a:pt x="27375" y="871876"/>
                  </a:cubicBezTo>
                  <a:lnTo>
                    <a:pt x="18743" y="868351"/>
                  </a:lnTo>
                  <a:cubicBezTo>
                    <a:pt x="7176" y="863650"/>
                    <a:pt x="811" y="847046"/>
                    <a:pt x="660" y="836864"/>
                  </a:cubicBezTo>
                  <a:cubicBezTo>
                    <a:pt x="-47" y="788304"/>
                    <a:pt x="26" y="738970"/>
                    <a:pt x="98" y="691255"/>
                  </a:cubicBezTo>
                  <a:lnTo>
                    <a:pt x="244" y="582557"/>
                  </a:lnTo>
                  <a:cubicBezTo>
                    <a:pt x="368" y="521327"/>
                    <a:pt x="491" y="458017"/>
                    <a:pt x="3" y="395778"/>
                  </a:cubicBezTo>
                  <a:cubicBezTo>
                    <a:pt x="-154" y="375387"/>
                    <a:pt x="5700" y="360240"/>
                    <a:pt x="19585" y="345139"/>
                  </a:cubicBezTo>
                  <a:cubicBezTo>
                    <a:pt x="49448" y="312649"/>
                    <a:pt x="79312" y="279095"/>
                    <a:pt x="108194" y="246645"/>
                  </a:cubicBezTo>
                  <a:cubicBezTo>
                    <a:pt x="128634" y="223676"/>
                    <a:pt x="149074" y="200706"/>
                    <a:pt x="169694" y="177900"/>
                  </a:cubicBezTo>
                  <a:cubicBezTo>
                    <a:pt x="182687" y="163521"/>
                    <a:pt x="187766" y="150257"/>
                    <a:pt x="186666" y="133553"/>
                  </a:cubicBezTo>
                  <a:cubicBezTo>
                    <a:pt x="185207" y="111290"/>
                    <a:pt x="185752" y="88780"/>
                    <a:pt x="186279" y="67016"/>
                  </a:cubicBezTo>
                  <a:lnTo>
                    <a:pt x="186554" y="54884"/>
                  </a:lnTo>
                  <a:cubicBezTo>
                    <a:pt x="186913" y="37704"/>
                    <a:pt x="192548" y="23527"/>
                    <a:pt x="202847" y="13877"/>
                  </a:cubicBezTo>
                  <a:cubicBezTo>
                    <a:pt x="213292" y="4094"/>
                    <a:pt x="228024" y="-669"/>
                    <a:pt x="245799" y="76"/>
                  </a:cubicBezTo>
                  <a:cubicBezTo>
                    <a:pt x="332275" y="3785"/>
                    <a:pt x="405455" y="75102"/>
                    <a:pt x="412398" y="162434"/>
                  </a:cubicBezTo>
                  <a:cubicBezTo>
                    <a:pt x="415754" y="204769"/>
                    <a:pt x="409288" y="248707"/>
                    <a:pt x="392620" y="296757"/>
                  </a:cubicBezTo>
                  <a:cubicBezTo>
                    <a:pt x="390728" y="302227"/>
                    <a:pt x="389241" y="308077"/>
                    <a:pt x="387602" y="314734"/>
                  </a:cubicBezTo>
                  <a:lnTo>
                    <a:pt x="406505" y="314734"/>
                  </a:lnTo>
                  <a:cubicBezTo>
                    <a:pt x="423061" y="314734"/>
                    <a:pt x="439623" y="314807"/>
                    <a:pt x="456186" y="314879"/>
                  </a:cubicBezTo>
                  <a:cubicBezTo>
                    <a:pt x="493626" y="315048"/>
                    <a:pt x="532352" y="315221"/>
                    <a:pt x="570337" y="314487"/>
                  </a:cubicBezTo>
                  <a:cubicBezTo>
                    <a:pt x="624710" y="313338"/>
                    <a:pt x="662189" y="335411"/>
                    <a:pt x="681013" y="379791"/>
                  </a:cubicBezTo>
                  <a:cubicBezTo>
                    <a:pt x="698866" y="421880"/>
                    <a:pt x="689847" y="462523"/>
                    <a:pt x="654966" y="497579"/>
                  </a:cubicBezTo>
                  <a:cubicBezTo>
                    <a:pt x="679150" y="552180"/>
                    <a:pt x="674610" y="582568"/>
                    <a:pt x="635104" y="629588"/>
                  </a:cubicBezTo>
                  <a:cubicBezTo>
                    <a:pt x="636726" y="632956"/>
                    <a:pt x="638359" y="636396"/>
                    <a:pt x="639846" y="639910"/>
                  </a:cubicBezTo>
                  <a:cubicBezTo>
                    <a:pt x="655264" y="676367"/>
                    <a:pt x="654158" y="707489"/>
                    <a:pt x="636658" y="729926"/>
                  </a:cubicBezTo>
                  <a:cubicBezTo>
                    <a:pt x="618659" y="752990"/>
                    <a:pt x="619052" y="771493"/>
                    <a:pt x="626304" y="799629"/>
                  </a:cubicBezTo>
                  <a:cubicBezTo>
                    <a:pt x="633224" y="826459"/>
                    <a:pt x="626893" y="855295"/>
                    <a:pt x="608933" y="878751"/>
                  </a:cubicBezTo>
                  <a:cubicBezTo>
                    <a:pt x="589643" y="903945"/>
                    <a:pt x="559600" y="919232"/>
                    <a:pt x="528563" y="919646"/>
                  </a:cubicBezTo>
                  <a:cubicBezTo>
                    <a:pt x="487784" y="920190"/>
                    <a:pt x="446190" y="920464"/>
                    <a:pt x="403957" y="920464"/>
                  </a:cubicBezTo>
                  <a:close/>
                  <a:moveTo>
                    <a:pt x="242083" y="22950"/>
                  </a:moveTo>
                  <a:cubicBezTo>
                    <a:pt x="231914" y="22950"/>
                    <a:pt x="224017" y="25522"/>
                    <a:pt x="218579" y="30615"/>
                  </a:cubicBezTo>
                  <a:cubicBezTo>
                    <a:pt x="212809" y="36017"/>
                    <a:pt x="209773" y="44344"/>
                    <a:pt x="209543" y="55366"/>
                  </a:cubicBezTo>
                  <a:lnTo>
                    <a:pt x="209256" y="67565"/>
                  </a:lnTo>
                  <a:cubicBezTo>
                    <a:pt x="208746" y="88825"/>
                    <a:pt x="208218" y="110814"/>
                    <a:pt x="209610" y="132051"/>
                  </a:cubicBezTo>
                  <a:cubicBezTo>
                    <a:pt x="211108" y="154914"/>
                    <a:pt x="203846" y="174370"/>
                    <a:pt x="186756" y="193276"/>
                  </a:cubicBezTo>
                  <a:cubicBezTo>
                    <a:pt x="166181" y="216043"/>
                    <a:pt x="145780" y="238968"/>
                    <a:pt x="125373" y="261892"/>
                  </a:cubicBezTo>
                  <a:cubicBezTo>
                    <a:pt x="96436" y="294410"/>
                    <a:pt x="66510" y="328031"/>
                    <a:pt x="36523" y="360661"/>
                  </a:cubicBezTo>
                  <a:cubicBezTo>
                    <a:pt x="26673" y="371375"/>
                    <a:pt x="22879" y="381170"/>
                    <a:pt x="22992" y="395599"/>
                  </a:cubicBezTo>
                  <a:cubicBezTo>
                    <a:pt x="23480" y="457950"/>
                    <a:pt x="23356" y="521321"/>
                    <a:pt x="23233" y="582602"/>
                  </a:cubicBezTo>
                  <a:lnTo>
                    <a:pt x="23087" y="691289"/>
                  </a:lnTo>
                  <a:cubicBezTo>
                    <a:pt x="23014" y="738908"/>
                    <a:pt x="22941" y="788152"/>
                    <a:pt x="23648" y="836528"/>
                  </a:cubicBezTo>
                  <a:cubicBezTo>
                    <a:pt x="23699" y="840204"/>
                    <a:pt x="26578" y="846222"/>
                    <a:pt x="28161" y="847494"/>
                  </a:cubicBezTo>
                  <a:lnTo>
                    <a:pt x="36074" y="850627"/>
                  </a:lnTo>
                  <a:cubicBezTo>
                    <a:pt x="88735" y="872128"/>
                    <a:pt x="143187" y="894357"/>
                    <a:pt x="200568" y="895484"/>
                  </a:cubicBezTo>
                  <a:cubicBezTo>
                    <a:pt x="313170" y="897686"/>
                    <a:pt x="423409" y="898089"/>
                    <a:pt x="528260" y="896694"/>
                  </a:cubicBezTo>
                  <a:cubicBezTo>
                    <a:pt x="552298" y="896374"/>
                    <a:pt x="575629" y="884456"/>
                    <a:pt x="590670" y="864809"/>
                  </a:cubicBezTo>
                  <a:cubicBezTo>
                    <a:pt x="604320" y="846990"/>
                    <a:pt x="609191" y="825315"/>
                    <a:pt x="604045" y="805356"/>
                  </a:cubicBezTo>
                  <a:cubicBezTo>
                    <a:pt x="595553" y="772418"/>
                    <a:pt x="595009" y="745952"/>
                    <a:pt x="618519" y="715816"/>
                  </a:cubicBezTo>
                  <a:cubicBezTo>
                    <a:pt x="630771" y="700115"/>
                    <a:pt x="630822" y="677577"/>
                    <a:pt x="618665" y="648836"/>
                  </a:cubicBezTo>
                  <a:cubicBezTo>
                    <a:pt x="617088" y="645099"/>
                    <a:pt x="615314" y="641445"/>
                    <a:pt x="613591" y="637892"/>
                  </a:cubicBezTo>
                  <a:lnTo>
                    <a:pt x="611094" y="632681"/>
                  </a:lnTo>
                  <a:cubicBezTo>
                    <a:pt x="609158" y="628562"/>
                    <a:pt x="609842" y="623687"/>
                    <a:pt x="612839" y="620258"/>
                  </a:cubicBezTo>
                  <a:cubicBezTo>
                    <a:pt x="652553" y="574830"/>
                    <a:pt x="655825" y="553654"/>
                    <a:pt x="631276" y="501008"/>
                  </a:cubicBezTo>
                  <a:cubicBezTo>
                    <a:pt x="629766" y="497764"/>
                    <a:pt x="629856" y="493998"/>
                    <a:pt x="631523" y="490832"/>
                  </a:cubicBezTo>
                  <a:cubicBezTo>
                    <a:pt x="632342" y="488932"/>
                    <a:pt x="633420" y="486456"/>
                    <a:pt x="635766" y="484220"/>
                  </a:cubicBezTo>
                  <a:cubicBezTo>
                    <a:pt x="666735" y="454779"/>
                    <a:pt x="674610" y="423550"/>
                    <a:pt x="659843" y="388746"/>
                  </a:cubicBezTo>
                  <a:cubicBezTo>
                    <a:pt x="644628" y="352872"/>
                    <a:pt x="616476" y="336627"/>
                    <a:pt x="570780" y="337440"/>
                  </a:cubicBezTo>
                  <a:cubicBezTo>
                    <a:pt x="532520" y="338174"/>
                    <a:pt x="493654" y="338000"/>
                    <a:pt x="456085" y="337832"/>
                  </a:cubicBezTo>
                  <a:cubicBezTo>
                    <a:pt x="439556" y="337759"/>
                    <a:pt x="423028" y="337686"/>
                    <a:pt x="406499" y="337686"/>
                  </a:cubicBezTo>
                  <a:lnTo>
                    <a:pt x="372858" y="337686"/>
                  </a:lnTo>
                  <a:cubicBezTo>
                    <a:pt x="369294" y="337686"/>
                    <a:pt x="365927" y="336033"/>
                    <a:pt x="363755" y="333214"/>
                  </a:cubicBezTo>
                  <a:cubicBezTo>
                    <a:pt x="361577" y="330396"/>
                    <a:pt x="360836" y="326725"/>
                    <a:pt x="361746" y="323279"/>
                  </a:cubicBezTo>
                  <a:cubicBezTo>
                    <a:pt x="362902" y="318908"/>
                    <a:pt x="363890" y="314879"/>
                    <a:pt x="364821" y="311097"/>
                  </a:cubicBezTo>
                  <a:cubicBezTo>
                    <a:pt x="366786" y="303118"/>
                    <a:pt x="368480" y="296225"/>
                    <a:pt x="370894" y="289254"/>
                  </a:cubicBezTo>
                  <a:cubicBezTo>
                    <a:pt x="386721" y="243624"/>
                    <a:pt x="392625" y="203906"/>
                    <a:pt x="389477" y="164250"/>
                  </a:cubicBezTo>
                  <a:cubicBezTo>
                    <a:pt x="383438" y="88271"/>
                    <a:pt x="319894" y="26228"/>
                    <a:pt x="244811" y="23006"/>
                  </a:cubicBezTo>
                  <a:cubicBezTo>
                    <a:pt x="243885" y="22966"/>
                    <a:pt x="242976" y="22950"/>
                    <a:pt x="242083" y="229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01;p21">
              <a:extLst>
                <a:ext uri="{FF2B5EF4-FFF2-40B4-BE49-F238E27FC236}">
                  <a16:creationId xmlns:a16="http://schemas.microsoft.com/office/drawing/2014/main" id="{3109611B-B777-5AEA-FBB1-1E5250C8F8AB}"/>
                </a:ext>
              </a:extLst>
            </p:cNvPr>
            <p:cNvSpPr/>
            <p:nvPr/>
          </p:nvSpPr>
          <p:spPr>
            <a:xfrm>
              <a:off x="1070574" y="4861938"/>
              <a:ext cx="241485" cy="603074"/>
            </a:xfrm>
            <a:custGeom>
              <a:avLst/>
              <a:gdLst/>
              <a:ahLst/>
              <a:cxnLst/>
              <a:rect l="l" t="t" r="r" b="b"/>
              <a:pathLst>
                <a:path w="241485" h="603074" extrusionOk="0">
                  <a:moveTo>
                    <a:pt x="229991" y="603074"/>
                  </a:moveTo>
                  <a:lnTo>
                    <a:pt x="11494" y="603074"/>
                  </a:lnTo>
                  <a:cubicBezTo>
                    <a:pt x="5147" y="603074"/>
                    <a:pt x="0" y="597936"/>
                    <a:pt x="0" y="591598"/>
                  </a:cubicBezTo>
                  <a:lnTo>
                    <a:pt x="0" y="11476"/>
                  </a:lnTo>
                  <a:cubicBezTo>
                    <a:pt x="0" y="5138"/>
                    <a:pt x="5147" y="0"/>
                    <a:pt x="11494" y="0"/>
                  </a:cubicBezTo>
                  <a:lnTo>
                    <a:pt x="229991" y="0"/>
                  </a:lnTo>
                  <a:cubicBezTo>
                    <a:pt x="236339" y="0"/>
                    <a:pt x="241485" y="5138"/>
                    <a:pt x="241485" y="11476"/>
                  </a:cubicBezTo>
                  <a:lnTo>
                    <a:pt x="241485" y="591598"/>
                  </a:lnTo>
                  <a:cubicBezTo>
                    <a:pt x="241485" y="597936"/>
                    <a:pt x="236339" y="603074"/>
                    <a:pt x="229991" y="603074"/>
                  </a:cubicBezTo>
                  <a:close/>
                  <a:moveTo>
                    <a:pt x="22988" y="580122"/>
                  </a:moveTo>
                  <a:lnTo>
                    <a:pt x="218497" y="580122"/>
                  </a:lnTo>
                  <a:lnTo>
                    <a:pt x="218497" y="22952"/>
                  </a:lnTo>
                  <a:lnTo>
                    <a:pt x="22988" y="22952"/>
                  </a:lnTo>
                  <a:lnTo>
                    <a:pt x="22988" y="5801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" name="Google Shape;423;p26">
            <a:extLst>
              <a:ext uri="{FF2B5EF4-FFF2-40B4-BE49-F238E27FC236}">
                <a16:creationId xmlns:a16="http://schemas.microsoft.com/office/drawing/2014/main" id="{3DDB7E23-ED7B-E5C4-D3C7-B22F8A4F7876}"/>
              </a:ext>
            </a:extLst>
          </p:cNvPr>
          <p:cNvGrpSpPr/>
          <p:nvPr/>
        </p:nvGrpSpPr>
        <p:grpSpPr>
          <a:xfrm>
            <a:off x="3747449" y="2741454"/>
            <a:ext cx="914400" cy="914400"/>
            <a:chOff x="14329211" y="8061331"/>
            <a:chExt cx="1191720" cy="1196969"/>
          </a:xfrm>
        </p:grpSpPr>
        <p:sp>
          <p:nvSpPr>
            <p:cNvPr id="20" name="Google Shape;424;p26">
              <a:extLst>
                <a:ext uri="{FF2B5EF4-FFF2-40B4-BE49-F238E27FC236}">
                  <a16:creationId xmlns:a16="http://schemas.microsoft.com/office/drawing/2014/main" id="{F676EE22-E77F-4910-7570-6F79CC4E2D51}"/>
                </a:ext>
              </a:extLst>
            </p:cNvPr>
            <p:cNvSpPr/>
            <p:nvPr/>
          </p:nvSpPr>
          <p:spPr>
            <a:xfrm>
              <a:off x="14329211" y="8061331"/>
              <a:ext cx="1191720" cy="1196969"/>
            </a:xfrm>
            <a:custGeom>
              <a:avLst/>
              <a:gdLst/>
              <a:ahLst/>
              <a:cxnLst/>
              <a:rect l="l" t="t" r="r" b="b"/>
              <a:pathLst>
                <a:path w="1191720" h="1196969" extrusionOk="0">
                  <a:moveTo>
                    <a:pt x="1098645" y="1196969"/>
                  </a:moveTo>
                  <a:lnTo>
                    <a:pt x="93083" y="1196969"/>
                  </a:lnTo>
                  <a:cubicBezTo>
                    <a:pt x="41753" y="1196969"/>
                    <a:pt x="0" y="1155231"/>
                    <a:pt x="0" y="1103920"/>
                  </a:cubicBezTo>
                  <a:lnTo>
                    <a:pt x="0" y="93042"/>
                  </a:lnTo>
                  <a:cubicBezTo>
                    <a:pt x="0" y="41738"/>
                    <a:pt x="41753" y="0"/>
                    <a:pt x="93083" y="0"/>
                  </a:cubicBezTo>
                  <a:lnTo>
                    <a:pt x="1098645" y="0"/>
                  </a:lnTo>
                  <a:cubicBezTo>
                    <a:pt x="1149967" y="0"/>
                    <a:pt x="1191721" y="41738"/>
                    <a:pt x="1191721" y="93042"/>
                  </a:cubicBezTo>
                  <a:lnTo>
                    <a:pt x="1191721" y="1103920"/>
                  </a:lnTo>
                  <a:cubicBezTo>
                    <a:pt x="1191721" y="1155231"/>
                    <a:pt x="1149967" y="1196969"/>
                    <a:pt x="1098645" y="1196969"/>
                  </a:cubicBezTo>
                  <a:close/>
                  <a:moveTo>
                    <a:pt x="93083" y="29614"/>
                  </a:moveTo>
                  <a:cubicBezTo>
                    <a:pt x="58092" y="29614"/>
                    <a:pt x="29625" y="58071"/>
                    <a:pt x="29625" y="93042"/>
                  </a:cubicBezTo>
                  <a:lnTo>
                    <a:pt x="29625" y="1103920"/>
                  </a:lnTo>
                  <a:cubicBezTo>
                    <a:pt x="29625" y="1138898"/>
                    <a:pt x="58092" y="1167355"/>
                    <a:pt x="93083" y="1167355"/>
                  </a:cubicBezTo>
                  <a:lnTo>
                    <a:pt x="1098645" y="1167355"/>
                  </a:lnTo>
                  <a:cubicBezTo>
                    <a:pt x="1133629" y="1167355"/>
                    <a:pt x="1162096" y="1138898"/>
                    <a:pt x="1162096" y="1103920"/>
                  </a:cubicBezTo>
                  <a:lnTo>
                    <a:pt x="1162096" y="93042"/>
                  </a:lnTo>
                  <a:cubicBezTo>
                    <a:pt x="1162096" y="58071"/>
                    <a:pt x="1133629" y="29614"/>
                    <a:pt x="1098645" y="29614"/>
                  </a:cubicBezTo>
                  <a:lnTo>
                    <a:pt x="93083" y="296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25;p26">
              <a:extLst>
                <a:ext uri="{FF2B5EF4-FFF2-40B4-BE49-F238E27FC236}">
                  <a16:creationId xmlns:a16="http://schemas.microsoft.com/office/drawing/2014/main" id="{4C5110AE-7239-AD77-C8A5-4BABBB15DD73}"/>
                </a:ext>
              </a:extLst>
            </p:cNvPr>
            <p:cNvSpPr/>
            <p:nvPr/>
          </p:nvSpPr>
          <p:spPr>
            <a:xfrm>
              <a:off x="14561713" y="8767181"/>
              <a:ext cx="173463" cy="233061"/>
            </a:xfrm>
            <a:custGeom>
              <a:avLst/>
              <a:gdLst/>
              <a:ahLst/>
              <a:cxnLst/>
              <a:rect l="l" t="t" r="r" b="b"/>
              <a:pathLst>
                <a:path w="173463" h="233061" extrusionOk="0">
                  <a:moveTo>
                    <a:pt x="0" y="0"/>
                  </a:moveTo>
                  <a:lnTo>
                    <a:pt x="173463" y="0"/>
                  </a:lnTo>
                  <a:lnTo>
                    <a:pt x="173463" y="233062"/>
                  </a:lnTo>
                  <a:lnTo>
                    <a:pt x="0" y="2330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26;p26">
              <a:extLst>
                <a:ext uri="{FF2B5EF4-FFF2-40B4-BE49-F238E27FC236}">
                  <a16:creationId xmlns:a16="http://schemas.microsoft.com/office/drawing/2014/main" id="{7ED26391-59AB-3E18-69F0-83E8EAD359C9}"/>
                </a:ext>
              </a:extLst>
            </p:cNvPr>
            <p:cNvSpPr/>
            <p:nvPr/>
          </p:nvSpPr>
          <p:spPr>
            <a:xfrm rot="10800000">
              <a:off x="15122178" y="8268818"/>
              <a:ext cx="173463" cy="731424"/>
            </a:xfrm>
            <a:custGeom>
              <a:avLst/>
              <a:gdLst/>
              <a:ahLst/>
              <a:cxnLst/>
              <a:rect l="l" t="t" r="r" b="b"/>
              <a:pathLst>
                <a:path w="173463" h="731424" extrusionOk="0">
                  <a:moveTo>
                    <a:pt x="0" y="0"/>
                  </a:moveTo>
                  <a:lnTo>
                    <a:pt x="173463" y="0"/>
                  </a:lnTo>
                  <a:lnTo>
                    <a:pt x="173463" y="731425"/>
                  </a:lnTo>
                  <a:lnTo>
                    <a:pt x="0" y="731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27;p26">
              <a:extLst>
                <a:ext uri="{FF2B5EF4-FFF2-40B4-BE49-F238E27FC236}">
                  <a16:creationId xmlns:a16="http://schemas.microsoft.com/office/drawing/2014/main" id="{A6868881-C44B-72BA-0404-464A9B334214}"/>
                </a:ext>
              </a:extLst>
            </p:cNvPr>
            <p:cNvSpPr/>
            <p:nvPr/>
          </p:nvSpPr>
          <p:spPr>
            <a:xfrm>
              <a:off x="14841947" y="8525608"/>
              <a:ext cx="173463" cy="474634"/>
            </a:xfrm>
            <a:custGeom>
              <a:avLst/>
              <a:gdLst/>
              <a:ahLst/>
              <a:cxnLst/>
              <a:rect l="l" t="t" r="r" b="b"/>
              <a:pathLst>
                <a:path w="173463" h="474634" extrusionOk="0">
                  <a:moveTo>
                    <a:pt x="0" y="0"/>
                  </a:moveTo>
                  <a:lnTo>
                    <a:pt x="173463" y="0"/>
                  </a:lnTo>
                  <a:lnTo>
                    <a:pt x="173463" y="474634"/>
                  </a:lnTo>
                  <a:lnTo>
                    <a:pt x="0" y="4746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28;p26">
              <a:extLst>
                <a:ext uri="{FF2B5EF4-FFF2-40B4-BE49-F238E27FC236}">
                  <a16:creationId xmlns:a16="http://schemas.microsoft.com/office/drawing/2014/main" id="{08B87CEB-F6ED-35E2-F090-A120BE6F9B72}"/>
                </a:ext>
              </a:extLst>
            </p:cNvPr>
            <p:cNvSpPr/>
            <p:nvPr/>
          </p:nvSpPr>
          <p:spPr>
            <a:xfrm>
              <a:off x="14470889" y="8985436"/>
              <a:ext cx="908371" cy="29613"/>
            </a:xfrm>
            <a:custGeom>
              <a:avLst/>
              <a:gdLst/>
              <a:ahLst/>
              <a:cxnLst/>
              <a:rect l="l" t="t" r="r" b="b"/>
              <a:pathLst>
                <a:path w="908371" h="29613" extrusionOk="0">
                  <a:moveTo>
                    <a:pt x="893559" y="29614"/>
                  </a:moveTo>
                  <a:lnTo>
                    <a:pt x="14812" y="29614"/>
                  </a:lnTo>
                  <a:cubicBezTo>
                    <a:pt x="6632" y="29614"/>
                    <a:pt x="0" y="22984"/>
                    <a:pt x="0" y="14807"/>
                  </a:cubicBezTo>
                  <a:cubicBezTo>
                    <a:pt x="0" y="6630"/>
                    <a:pt x="6632" y="0"/>
                    <a:pt x="14812" y="0"/>
                  </a:cubicBezTo>
                  <a:lnTo>
                    <a:pt x="893559" y="0"/>
                  </a:lnTo>
                  <a:cubicBezTo>
                    <a:pt x="901739" y="0"/>
                    <a:pt x="908371" y="6630"/>
                    <a:pt x="908371" y="14807"/>
                  </a:cubicBezTo>
                  <a:cubicBezTo>
                    <a:pt x="908371" y="22984"/>
                    <a:pt x="901739" y="29614"/>
                    <a:pt x="893559" y="296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/>
          <p:nvPr/>
        </p:nvSpPr>
        <p:spPr>
          <a:xfrm>
            <a:off x="1980479" y="1874347"/>
            <a:ext cx="5182988" cy="115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Dashboard	</a:t>
            </a:r>
            <a:endParaRPr sz="700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1" name="Google Shape;251;p24"/>
          <p:cNvSpPr/>
          <p:nvPr/>
        </p:nvSpPr>
        <p:spPr>
          <a:xfrm>
            <a:off x="-754241" y="2818631"/>
            <a:ext cx="1810639" cy="1810639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4"/>
          <p:cNvSpPr/>
          <p:nvPr/>
        </p:nvSpPr>
        <p:spPr>
          <a:xfrm>
            <a:off x="762000" y="4019550"/>
            <a:ext cx="1106170" cy="276543"/>
          </a:xfrm>
          <a:custGeom>
            <a:avLst/>
            <a:gdLst/>
            <a:ahLst/>
            <a:cxnLst/>
            <a:rect l="l" t="t" r="r" b="b"/>
            <a:pathLst>
              <a:path w="2212339" h="553085" extrusionOk="0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4"/>
          <p:cNvSpPr/>
          <p:nvPr/>
        </p:nvSpPr>
        <p:spPr>
          <a:xfrm>
            <a:off x="7270299" y="250425"/>
            <a:ext cx="1359408" cy="1359404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4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4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524478" y="2812500"/>
            <a:ext cx="735600" cy="654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554928" y="1733775"/>
            <a:ext cx="674700" cy="67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 Key Points</a:t>
            </a:r>
            <a:endParaRPr dirty="0"/>
          </a:p>
        </p:txBody>
      </p:sp>
      <p:sp>
        <p:nvSpPr>
          <p:cNvPr id="122" name="Google Shape;122;p16"/>
          <p:cNvSpPr txBox="1"/>
          <p:nvPr/>
        </p:nvSpPr>
        <p:spPr>
          <a:xfrm>
            <a:off x="1536880" y="1922106"/>
            <a:ext cx="3921900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Overall Profit is $2.2M</a:t>
            </a: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1536880" y="2978697"/>
            <a:ext cx="3921900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Focus on selling TVs, less of accessories</a:t>
            </a: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1536880" y="4083603"/>
            <a:ext cx="3921900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Order date to Ship date is consistent</a:t>
            </a: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514350" y="3859456"/>
            <a:ext cx="755856" cy="755856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46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9"/>
          <p:cNvGrpSpPr/>
          <p:nvPr/>
        </p:nvGrpSpPr>
        <p:grpSpPr>
          <a:xfrm>
            <a:off x="-768525" y="-48199"/>
            <a:ext cx="5225404" cy="5225404"/>
            <a:chOff x="-1537049" y="-96399"/>
            <a:chExt cx="10450808" cy="10450808"/>
          </a:xfrm>
        </p:grpSpPr>
        <p:sp>
          <p:nvSpPr>
            <p:cNvPr id="489" name="Google Shape;489;p29"/>
            <p:cNvSpPr/>
            <p:nvPr/>
          </p:nvSpPr>
          <p:spPr>
            <a:xfrm>
              <a:off x="-1537049" y="-96399"/>
              <a:ext cx="10450808" cy="10450808"/>
            </a:xfrm>
            <a:custGeom>
              <a:avLst/>
              <a:gdLst/>
              <a:ahLst/>
              <a:cxnLst/>
              <a:rect l="l" t="t" r="r" b="b"/>
              <a:pathLst>
                <a:path w="10450808" h="10450808" extrusionOk="0">
                  <a:moveTo>
                    <a:pt x="10450808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808" y="0"/>
                  </a:lnTo>
                  <a:lnTo>
                    <a:pt x="10450808" y="10450808"/>
                  </a:lnTo>
                  <a:close/>
                  <a:moveTo>
                    <a:pt x="14495" y="10436313"/>
                  </a:moveTo>
                  <a:lnTo>
                    <a:pt x="10436313" y="10436313"/>
                  </a:lnTo>
                  <a:lnTo>
                    <a:pt x="10436313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-1529802" y="9391176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-1529802" y="8442438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-1529802" y="7493603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-1529802" y="6544865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-1529802" y="5596127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-1529802" y="4647388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-1529802" y="3698650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-1529802" y="2749912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-1529802" y="1801077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-1529802" y="852339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7950525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7001787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6052952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5104214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4155476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3206737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257999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1309261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360426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-588311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0" name="Google Shape;510;p29"/>
          <p:cNvGrpSpPr/>
          <p:nvPr/>
        </p:nvGrpSpPr>
        <p:grpSpPr>
          <a:xfrm>
            <a:off x="2022225" y="1913392"/>
            <a:ext cx="5099518" cy="1305869"/>
            <a:chOff x="-14" y="285750"/>
            <a:chExt cx="13598714" cy="3482317"/>
          </a:xfrm>
        </p:grpSpPr>
        <p:sp>
          <p:nvSpPr>
            <p:cNvPr id="511" name="Google Shape;511;p29"/>
            <p:cNvSpPr txBox="1"/>
            <p:nvPr/>
          </p:nvSpPr>
          <p:spPr>
            <a:xfrm>
              <a:off x="0" y="285750"/>
              <a:ext cx="13598700" cy="307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0" b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Thank you!</a:t>
              </a:r>
              <a:endParaRPr sz="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12" name="Google Shape;512;p29"/>
            <p:cNvSpPr txBox="1"/>
            <p:nvPr/>
          </p:nvSpPr>
          <p:spPr>
            <a:xfrm>
              <a:off x="-14" y="3365904"/>
              <a:ext cx="13598701" cy="4021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513" name="Google Shape;513;p29"/>
          <p:cNvSpPr/>
          <p:nvPr/>
        </p:nvSpPr>
        <p:spPr>
          <a:xfrm>
            <a:off x="244527" y="379439"/>
            <a:ext cx="539646" cy="134912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29"/>
          <p:cNvSpPr/>
          <p:nvPr/>
        </p:nvSpPr>
        <p:spPr>
          <a:xfrm rot="5400000">
            <a:off x="1412630" y="3399051"/>
            <a:ext cx="1219200" cy="1219197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9"/>
          <p:cNvSpPr/>
          <p:nvPr/>
        </p:nvSpPr>
        <p:spPr>
          <a:xfrm>
            <a:off x="7446365" y="514350"/>
            <a:ext cx="1400232" cy="700708"/>
          </a:xfrm>
          <a:custGeom>
            <a:avLst/>
            <a:gdLst/>
            <a:ahLst/>
            <a:cxnLst/>
            <a:rect l="l" t="t" r="r" b="b"/>
            <a:pathLst>
              <a:path w="2800464" h="1401415" extrusionOk="0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29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2039885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Geometric Template">
  <a:themeElements>
    <a:clrScheme name="Custom 347">
      <a:dk1>
        <a:srgbClr val="363739"/>
      </a:dk1>
      <a:lt1>
        <a:srgbClr val="FFFFFF"/>
      </a:lt1>
      <a:dk2>
        <a:srgbClr val="888888"/>
      </a:dk2>
      <a:lt2>
        <a:srgbClr val="F5F5EF"/>
      </a:lt2>
      <a:accent1>
        <a:srgbClr val="EFBC49"/>
      </a:accent1>
      <a:accent2>
        <a:srgbClr val="D8A530"/>
      </a:accent2>
      <a:accent3>
        <a:srgbClr val="AB8540"/>
      </a:accent3>
      <a:accent4>
        <a:srgbClr val="494F56"/>
      </a:accent4>
      <a:accent5>
        <a:srgbClr val="888888"/>
      </a:accent5>
      <a:accent6>
        <a:srgbClr val="B1B1B2"/>
      </a:accent6>
      <a:hlink>
        <a:srgbClr val="36373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7406</TotalTime>
  <Words>87</Words>
  <Application>Microsoft Office PowerPoint</Application>
  <PresentationFormat>On-screen Show (16:9)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Arial</vt:lpstr>
      <vt:lpstr>Barlow</vt:lpstr>
      <vt:lpstr>Georgia</vt:lpstr>
      <vt:lpstr>Barlow Medium</vt:lpstr>
      <vt:lpstr>Business Geometric Template</vt:lpstr>
      <vt:lpstr>Online Electronic Retailer Analysis Insights</vt:lpstr>
      <vt:lpstr>PowerPoint Presentation</vt:lpstr>
      <vt:lpstr>Understanding your consumers’ behaviours through data can value-add your business decisions</vt:lpstr>
      <vt:lpstr>PowerPoint Presentation</vt:lpstr>
      <vt:lpstr>3 Key Points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Goes Here</dc:title>
  <dc:creator>Jian Xing Peng</dc:creator>
  <cp:lastModifiedBy>Peng Jian Xing /SDDA</cp:lastModifiedBy>
  <cp:revision>5</cp:revision>
  <dcterms:modified xsi:type="dcterms:W3CDTF">2022-06-19T10:04:22Z</dcterms:modified>
</cp:coreProperties>
</file>