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551"/>
    <a:srgbClr val="1B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3" autoAdjust="0"/>
    <p:restoredTop sz="94660" autoAdjust="0"/>
  </p:normalViewPr>
  <p:slideViewPr>
    <p:cSldViewPr snapToGrid="0">
      <p:cViewPr varScale="1">
        <p:scale>
          <a:sx n="91" d="100"/>
          <a:sy n="91" d="100"/>
        </p:scale>
        <p:origin x="-64" y="-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E8BC13A-84C2-4F23-B046-9F1FD285F1D3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ttps://secure.meetupstatic.com/photos/theme_head/c/2/c/6/full_829862.jpe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714499"/>
            <a:ext cx="52768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442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rgbClr val="1B75BB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6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3346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8BC13A-84C2-4F23-B046-9F1FD285F1D3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07382" y="6470704"/>
            <a:ext cx="363700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secure.meetupstatic.com/photos/theme_head/c/2/c/6/full_829862.jpe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1" y="6473681"/>
            <a:ext cx="1437233" cy="31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13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ewer@DiscoverTec.com" TargetMode="External"/><Relationship Id="rId2" Type="http://schemas.openxmlformats.org/officeDocument/2006/relationships/hyperlink" Target="https://github.com/MarkEwer/JaxDugSample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linkein.com/in/markewer" TargetMode="External"/><Relationship Id="rId5" Type="http://schemas.openxmlformats.org/officeDocument/2006/relationships/hyperlink" Target="http://www.markewer.com/" TargetMode="External"/><Relationship Id="rId4" Type="http://schemas.openxmlformats.org/officeDocument/2006/relationships/hyperlink" Target="mailto:Mark@3w3r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ewer@DiscoverTec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in.com/in/markewer" TargetMode="External"/><Relationship Id="rId5" Type="http://schemas.openxmlformats.org/officeDocument/2006/relationships/hyperlink" Target="http://www.markewer.com/" TargetMode="External"/><Relationship Id="rId4" Type="http://schemas.openxmlformats.org/officeDocument/2006/relationships/hyperlink" Target="mailto:Mark@3w3r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Evolution of CQRS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 Mark Ewer </a:t>
            </a:r>
          </a:p>
        </p:txBody>
      </p:sp>
      <p:pic>
        <p:nvPicPr>
          <p:cNvPr id="4" name="Picture 2" descr="http://www.codeimpact.org/img/skyline_skinn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684"/>
            <a:ext cx="12192000" cy="198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343423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CODE IMPACT 2017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1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CODE IMPACT!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Sample code and slides available online via my GitHub repository:</a:t>
            </a:r>
          </a:p>
          <a:p>
            <a:r>
              <a:rPr lang="en-US" sz="1800" smtClean="0">
                <a:hlinkClick r:id="rId2"/>
              </a:rPr>
              <a:t>https://github.com/MarkEwer/JaxDugSamples</a:t>
            </a:r>
            <a:r>
              <a:rPr lang="en-US" sz="1800" smtClean="0"/>
              <a:t> </a:t>
            </a:r>
          </a:p>
          <a:p>
            <a:pPr algn="ctr"/>
            <a:r>
              <a:rPr lang="en-US" smtClean="0"/>
              <a:t>______________________________</a:t>
            </a:r>
          </a:p>
          <a:p>
            <a:endParaRPr lang="en-US" smtClean="0"/>
          </a:p>
          <a:p>
            <a:r>
              <a:rPr lang="en-US" sz="1300" smtClean="0"/>
              <a:t>Work:  </a:t>
            </a:r>
            <a:r>
              <a:rPr lang="en-US" sz="1300" smtClean="0">
                <a:hlinkClick r:id="rId3"/>
              </a:rPr>
              <a:t>Mewer@DiscoverTec.com</a:t>
            </a:r>
            <a:r>
              <a:rPr lang="en-US" sz="1300" smtClean="0"/>
              <a:t/>
            </a:r>
            <a:br>
              <a:rPr lang="en-US" sz="1300" smtClean="0"/>
            </a:br>
            <a:r>
              <a:rPr lang="en-US" sz="1300" smtClean="0"/>
              <a:t>Personal: </a:t>
            </a:r>
            <a:r>
              <a:rPr lang="en-US" sz="1300" smtClean="0">
                <a:hlinkClick r:id="rId4"/>
              </a:rPr>
              <a:t>Mark@3w3r.com</a:t>
            </a:r>
            <a:r>
              <a:rPr lang="en-US" sz="1300" smtClean="0"/>
              <a:t/>
            </a:r>
            <a:br>
              <a:rPr lang="en-US" sz="1300" smtClean="0"/>
            </a:br>
            <a:r>
              <a:rPr lang="en-US" sz="1300" smtClean="0"/>
              <a:t>Web: </a:t>
            </a:r>
            <a:r>
              <a:rPr lang="en-US" sz="1300" smtClean="0">
                <a:hlinkClick r:id="rId5"/>
              </a:rPr>
              <a:t>http://www.markewer.com</a:t>
            </a:r>
            <a:r>
              <a:rPr lang="en-US" sz="1300" smtClean="0"/>
              <a:t/>
            </a:r>
            <a:br>
              <a:rPr lang="en-US" sz="1300" smtClean="0"/>
            </a:br>
            <a:r>
              <a:rPr lang="en-US" sz="1300" smtClean="0"/>
              <a:t>LinkedIn: </a:t>
            </a:r>
            <a:r>
              <a:rPr lang="en-US" sz="1300" smtClean="0">
                <a:hlinkClick r:id="rId6"/>
              </a:rPr>
              <a:t>http://www.linkein.com/in/markewer</a:t>
            </a:r>
            <a:r>
              <a:rPr lang="en-US" sz="1300" smtClean="0"/>
              <a:t> </a:t>
            </a:r>
            <a:br>
              <a:rPr lang="en-US" sz="1300" smtClean="0"/>
            </a:br>
            <a:r>
              <a:rPr lang="en-US" sz="1300" smtClean="0"/>
              <a:t>Phone: (904) 238-7347</a:t>
            </a:r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CQRS+ES?</a:t>
            </a:r>
          </a:p>
          <a:p>
            <a:pPr lvl="1"/>
            <a:r>
              <a:rPr lang="en-US" dirty="0" smtClean="0"/>
              <a:t>Typical Web Application Architecture</a:t>
            </a:r>
          </a:p>
          <a:p>
            <a:pPr lvl="1"/>
            <a:r>
              <a:rPr lang="en-US" dirty="0" smtClean="0"/>
              <a:t>Make It Faster With Caching</a:t>
            </a:r>
          </a:p>
          <a:p>
            <a:pPr lvl="1"/>
            <a:r>
              <a:rPr lang="en-US" dirty="0" smtClean="0"/>
              <a:t>Keep It Fast With Persistent Cache</a:t>
            </a:r>
          </a:p>
          <a:p>
            <a:pPr lvl="1"/>
            <a:r>
              <a:rPr lang="en-US" dirty="0" smtClean="0"/>
              <a:t>Refactor Your Architecture Event Sourcing</a:t>
            </a:r>
          </a:p>
          <a:p>
            <a:pPr lvl="1"/>
            <a:r>
              <a:rPr lang="en-US" dirty="0" smtClean="0"/>
              <a:t>CQRS!</a:t>
            </a:r>
          </a:p>
          <a:p>
            <a:r>
              <a:rPr lang="en-US" dirty="0" smtClean="0"/>
              <a:t>Code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22" y="585216"/>
            <a:ext cx="4381500" cy="409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4217" y="5034844"/>
            <a:ext cx="4499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Work:  </a:t>
            </a:r>
            <a:r>
              <a:rPr lang="en-US" dirty="0">
                <a:hlinkClick r:id="rId3"/>
              </a:rPr>
              <a:t>Mewer@DiscoverTec.com</a:t>
            </a:r>
            <a:endParaRPr lang="en-US" dirty="0"/>
          </a:p>
          <a:p>
            <a:r>
              <a:rPr lang="en-US" dirty="0"/>
              <a:t>Personal: </a:t>
            </a:r>
            <a:r>
              <a:rPr lang="en-US" dirty="0">
                <a:hlinkClick r:id="rId4"/>
              </a:rPr>
              <a:t>Mark@3w3r.com</a:t>
            </a:r>
            <a:endParaRPr lang="en-US" dirty="0"/>
          </a:p>
          <a:p>
            <a:r>
              <a:rPr lang="en-US" dirty="0" smtClean="0"/>
              <a:t>Web: </a:t>
            </a:r>
            <a:r>
              <a:rPr lang="en-US" dirty="0" smtClean="0">
                <a:hlinkClick r:id="rId5"/>
              </a:rPr>
              <a:t>http://www.markewer.com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6"/>
              </a:rPr>
              <a:t>http://www.linkein.com/in/markewer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Phone: (904) 238-7347</a:t>
            </a:r>
          </a:p>
        </p:txBody>
      </p:sp>
    </p:spTree>
    <p:extLst>
      <p:ext uri="{BB962C8B-B14F-4D97-AF65-F5344CB8AC3E}">
        <p14:creationId xmlns:p14="http://schemas.microsoft.com/office/powerpoint/2010/main" val="28867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CQRS+ES?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Command and Query Responsibility Separation (CQRS)</a:t>
            </a:r>
          </a:p>
          <a:p>
            <a:pPr lvl="2"/>
            <a:r>
              <a:rPr lang="en-US" dirty="0" smtClean="0"/>
              <a:t>The idea that what makes a good and performant database for writing is not the same as what makes a good and performant database for reading.</a:t>
            </a:r>
          </a:p>
          <a:p>
            <a:pPr lvl="2"/>
            <a:r>
              <a:rPr lang="en-US" dirty="0" smtClean="0"/>
              <a:t>Separating the Write database from the Read database means you can optimize them separately</a:t>
            </a:r>
          </a:p>
          <a:p>
            <a:pPr lvl="2"/>
            <a:r>
              <a:rPr lang="en-US" dirty="0" smtClean="0"/>
              <a:t>Separating your Write application logic from your Read application logic means they can also be optimized separately</a:t>
            </a:r>
          </a:p>
          <a:p>
            <a:pPr lvl="2"/>
            <a:r>
              <a:rPr lang="en-US" dirty="0" smtClean="0"/>
              <a:t>Meant to take advantage of “background work” that happens on the server outside of the user’s view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Event Sourcing (ES)</a:t>
            </a:r>
          </a:p>
          <a:p>
            <a:pPr lvl="2"/>
            <a:r>
              <a:rPr lang="en-US" dirty="0" smtClean="0"/>
              <a:t>Instead of storing the current state of a data record, store all of the “events” that lead to the creation of that record so you can restore them to any point in time.</a:t>
            </a:r>
          </a:p>
          <a:p>
            <a:pPr lvl="2"/>
            <a:r>
              <a:rPr lang="en-US" dirty="0" smtClean="0"/>
              <a:t>Gives you the ultimate “fall back” data and a 100% transaction log at the same time.</a:t>
            </a:r>
          </a:p>
          <a:p>
            <a:pPr lvl="2"/>
            <a:r>
              <a:rPr lang="en-US" dirty="0" smtClean="0"/>
              <a:t>Also gives you a clear architectural pattern for mapping business concepts to data operations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CQRS and ES are best buddies!</a:t>
            </a:r>
          </a:p>
        </p:txBody>
      </p:sp>
    </p:spTree>
    <p:extLst>
      <p:ext uri="{BB962C8B-B14F-4D97-AF65-F5344CB8AC3E}">
        <p14:creationId xmlns:p14="http://schemas.microsoft.com/office/powerpoint/2010/main" val="39997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Web Application Architecture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68450" y="2888005"/>
            <a:ext cx="832919" cy="25168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Angular JS Client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04920" y="2888003"/>
            <a:ext cx="832919" cy="2516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IRepository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86966" y="2888005"/>
            <a:ext cx="832919" cy="2516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JSON REST Service (</a:t>
            </a:r>
            <a:r>
              <a:rPr lang="en-US" dirty="0" err="1" smtClean="0"/>
              <a:t>WebApi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862512" y="2888003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POCO Entity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53465" y="3841632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DataContext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8953836" y="2888003"/>
            <a:ext cx="1204111" cy="251686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888893" y="4146437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4854177" y="4505554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354046" y="4348578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6319330" y="4707695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0" idx="1"/>
          </p:cNvCxnSpPr>
          <p:nvPr/>
        </p:nvCxnSpPr>
        <p:spPr>
          <a:xfrm flipH="1">
            <a:off x="6237839" y="3319551"/>
            <a:ext cx="624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7801092" y="4259556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7766376" y="4618673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762827" y="3880713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2728111" y="423983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10829422" y="5998393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10794706" y="635751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171976" y="5973728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</a:p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 rot="19318761">
            <a:off x="10007449" y="2283981"/>
            <a:ext cx="1162874" cy="386276"/>
          </a:xfrm>
          <a:prstGeom prst="cloudCallout">
            <a:avLst>
              <a:gd name="adj1" fmla="val -7000"/>
              <a:gd name="adj2" fmla="val 39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Cloud Callout 29"/>
          <p:cNvSpPr/>
          <p:nvPr/>
        </p:nvSpPr>
        <p:spPr>
          <a:xfrm>
            <a:off x="10233948" y="1696191"/>
            <a:ext cx="860168" cy="674010"/>
          </a:xfrm>
          <a:prstGeom prst="cloudCallout">
            <a:avLst>
              <a:gd name="adj1" fmla="val -7000"/>
              <a:gd name="adj2" fmla="val 39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Cloud Callout 30"/>
          <p:cNvSpPr/>
          <p:nvPr/>
        </p:nvSpPr>
        <p:spPr>
          <a:xfrm>
            <a:off x="9458228" y="2647459"/>
            <a:ext cx="1162874" cy="1032039"/>
          </a:xfrm>
          <a:prstGeom prst="cloudCallout">
            <a:avLst>
              <a:gd name="adj1" fmla="val -7000"/>
              <a:gd name="adj2" fmla="val 39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Cloud Callout 31"/>
          <p:cNvSpPr/>
          <p:nvPr/>
        </p:nvSpPr>
        <p:spPr>
          <a:xfrm>
            <a:off x="9270749" y="742384"/>
            <a:ext cx="2764732" cy="1057745"/>
          </a:xfrm>
          <a:prstGeom prst="cloudCallout">
            <a:avLst>
              <a:gd name="adj1" fmla="val 7910"/>
              <a:gd name="adj2" fmla="val 791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I’m </a:t>
            </a:r>
            <a:r>
              <a:rPr lang="en-US" dirty="0" err="1" smtClean="0">
                <a:solidFill>
                  <a:srgbClr val="FF0000"/>
                </a:solidFill>
              </a:rPr>
              <a:t>Burnin</a:t>
            </a:r>
            <a:r>
              <a:rPr lang="en-US" dirty="0" smtClean="0">
                <a:solidFill>
                  <a:srgbClr val="FF0000"/>
                </a:solidFill>
              </a:rPr>
              <a:t>’ Up Over Here!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100" name="Picture 4" descr="http://sweetclipart.com/multisite/sweetclipart/files/red_yellow_fir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044" y="3082283"/>
            <a:ext cx="672367" cy="9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00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It Faster With Caching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68450" y="2272420"/>
            <a:ext cx="832919" cy="390195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Angular JS 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04920" y="3657508"/>
            <a:ext cx="832919" cy="2516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IRepository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86966" y="2272420"/>
            <a:ext cx="832919" cy="39019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JSON REST Service (</a:t>
            </a:r>
            <a:r>
              <a:rPr lang="en-US" dirty="0" err="1" smtClean="0"/>
              <a:t>WebApi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988151" y="3635430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POCO Entity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62512" y="4611137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DataContext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8962883" y="3657508"/>
            <a:ext cx="1204111" cy="251686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888893" y="4915942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4854177" y="5275059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354046" y="5118083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6319330" y="547720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2"/>
            <a:endCxn id="8" idx="0"/>
          </p:cNvCxnSpPr>
          <p:nvPr/>
        </p:nvCxnSpPr>
        <p:spPr>
          <a:xfrm flipH="1">
            <a:off x="7278972" y="4498526"/>
            <a:ext cx="125639" cy="11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7810139" y="5029061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7775423" y="5388178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762827" y="4650218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2728111" y="5009335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0829422" y="5998393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10794706" y="635751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71976" y="5973728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</a:p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22" name="Flowchart: Direct Access Storage 21"/>
          <p:cNvSpPr/>
          <p:nvPr/>
        </p:nvSpPr>
        <p:spPr>
          <a:xfrm>
            <a:off x="5260085" y="1762880"/>
            <a:ext cx="1920841" cy="814812"/>
          </a:xfrm>
          <a:prstGeom prst="flowChartMagneticDru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 Cache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 rot="16200000">
            <a:off x="5393670" y="2845735"/>
            <a:ext cx="855420" cy="594507"/>
            <a:chOff x="6471730" y="5270483"/>
            <a:chExt cx="405908" cy="594507"/>
          </a:xfrm>
        </p:grpSpPr>
        <p:sp>
          <p:nvSpPr>
            <p:cNvPr id="23" name="Right Arrow 22"/>
            <p:cNvSpPr/>
            <p:nvPr/>
          </p:nvSpPr>
          <p:spPr>
            <a:xfrm>
              <a:off x="6506446" y="5270483"/>
              <a:ext cx="371192" cy="23539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 rot="10800000">
              <a:off x="6471730" y="5629600"/>
              <a:ext cx="371192" cy="2353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</p:grpSp>
      <p:sp>
        <p:nvSpPr>
          <p:cNvPr id="27" name="Rounded Rectangular Callout 26"/>
          <p:cNvSpPr/>
          <p:nvPr/>
        </p:nvSpPr>
        <p:spPr>
          <a:xfrm>
            <a:off x="8089900" y="1645960"/>
            <a:ext cx="2190750" cy="1648585"/>
          </a:xfrm>
          <a:prstGeom prst="wedgeRoundRectCallout">
            <a:avLst>
              <a:gd name="adj1" fmla="val -88513"/>
              <a:gd name="adj2" fmla="val -2194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faster, but I wish we didn’t have to keep re-loading the cache items.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988150" y="2635986"/>
            <a:ext cx="832919" cy="86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33" name="Straight Connector 32"/>
          <p:cNvCxnSpPr>
            <a:stCxn id="29" idx="1"/>
          </p:cNvCxnSpPr>
          <p:nvPr/>
        </p:nvCxnSpPr>
        <p:spPr>
          <a:xfrm flipH="1">
            <a:off x="6220505" y="3067534"/>
            <a:ext cx="767645" cy="79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2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It Fast With Persistent Cache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68450" y="2669459"/>
            <a:ext cx="832919" cy="40509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Angular JS 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04920" y="2669459"/>
            <a:ext cx="832919" cy="40509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IRepository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86966" y="2669459"/>
            <a:ext cx="832919" cy="40509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JSON REST Service (</a:t>
            </a:r>
            <a:r>
              <a:rPr lang="en-US" dirty="0" err="1" smtClean="0"/>
              <a:t>WebApi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02112" y="4203527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POCO Entity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62512" y="5157156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DataContext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8962883" y="5157156"/>
            <a:ext cx="1204111" cy="156323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888893" y="5461961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4854177" y="5821078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354046" y="5664102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6319330" y="6023219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2"/>
            <a:endCxn id="8" idx="0"/>
          </p:cNvCxnSpPr>
          <p:nvPr/>
        </p:nvCxnSpPr>
        <p:spPr>
          <a:xfrm flipH="1">
            <a:off x="7278972" y="5066623"/>
            <a:ext cx="139600" cy="9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7810139" y="5829080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7775423" y="6188197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762827" y="5196237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2728111" y="5555354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862511" y="2669459"/>
            <a:ext cx="832919" cy="14510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ViewModel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7810139" y="2831562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7775423" y="3190679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-Turn Arrow 26"/>
          <p:cNvSpPr/>
          <p:nvPr/>
        </p:nvSpPr>
        <p:spPr>
          <a:xfrm rot="5400000" flipH="1">
            <a:off x="7156033" y="4437588"/>
            <a:ext cx="1714185" cy="405975"/>
          </a:xfrm>
          <a:prstGeom prst="uturnArrow">
            <a:avLst>
              <a:gd name="adj1" fmla="val 26251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6388080" y="3188977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6353364" y="3548094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-Turn Arrow 30"/>
          <p:cNvSpPr/>
          <p:nvPr/>
        </p:nvSpPr>
        <p:spPr>
          <a:xfrm rot="5400000">
            <a:off x="7129179" y="4274978"/>
            <a:ext cx="2187779" cy="825861"/>
          </a:xfrm>
          <a:prstGeom prst="uturnArrow">
            <a:avLst>
              <a:gd name="adj1" fmla="val 13949"/>
              <a:gd name="adj2" fmla="val 15466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20" name="Group 5119"/>
          <p:cNvGrpSpPr/>
          <p:nvPr/>
        </p:nvGrpSpPr>
        <p:grpSpPr>
          <a:xfrm>
            <a:off x="8842156" y="2518964"/>
            <a:ext cx="1494597" cy="1396925"/>
            <a:chOff x="8842156" y="1972945"/>
            <a:chExt cx="1494597" cy="1396925"/>
          </a:xfrm>
        </p:grpSpPr>
        <p:pic>
          <p:nvPicPr>
            <p:cNvPr id="5122" name="Picture 2" descr="https://msdnshared.blob.core.windows.net/media/2016/09/redi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156" y="1972945"/>
              <a:ext cx="1494597" cy="127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8894392" y="2446540"/>
              <a:ext cx="13901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Persistent</a:t>
              </a:r>
            </a:p>
            <a:p>
              <a:pPr algn="ctr"/>
              <a:r>
                <a:rPr lang="en-US" dirty="0" err="1" smtClean="0"/>
                <a:t>ViewModel</a:t>
              </a:r>
              <a:endParaRPr lang="en-US" dirty="0" smtClean="0"/>
            </a:p>
            <a:p>
              <a:pPr algn="ctr"/>
              <a:r>
                <a:rPr lang="en-US" dirty="0" smtClean="0"/>
                <a:t>Cache</a:t>
              </a:r>
              <a:endParaRPr lang="en-US" dirty="0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986821" y="1655868"/>
            <a:ext cx="832919" cy="86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37" name="Straight Connector 36"/>
          <p:cNvCxnSpPr>
            <a:stCxn id="34" idx="2"/>
            <a:endCxn id="24" idx="0"/>
          </p:cNvCxnSpPr>
          <p:nvPr/>
        </p:nvCxnSpPr>
        <p:spPr>
          <a:xfrm flipH="1">
            <a:off x="7278971" y="2518964"/>
            <a:ext cx="124310" cy="15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4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Your Architecture Event Sourcing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7450" y="2688820"/>
            <a:ext cx="832919" cy="40509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Angular JS 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03920" y="2688820"/>
            <a:ext cx="832919" cy="40509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IRepository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85966" y="2688820"/>
            <a:ext cx="832919" cy="40509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JSON REST Service (</a:t>
            </a:r>
            <a:r>
              <a:rPr lang="en-US" dirty="0" err="1" smtClean="0"/>
              <a:t>WebApi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10185248" y="2538325"/>
            <a:ext cx="1204111" cy="127317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887893" y="5859269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3853177" y="310074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353046" y="5859269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809139" y="5859269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761827" y="5859269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1727111" y="310074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6774423" y="310074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5352364" y="310074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841155" y="2538325"/>
            <a:ext cx="1494597" cy="1396925"/>
            <a:chOff x="8842156" y="1972945"/>
            <a:chExt cx="1494597" cy="1396925"/>
          </a:xfrm>
        </p:grpSpPr>
        <p:pic>
          <p:nvPicPr>
            <p:cNvPr id="27" name="Picture 2" descr="https://msdnshared.blob.core.windows.net/media/2016/09/redi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156" y="1972945"/>
              <a:ext cx="1494597" cy="127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8894392" y="2446540"/>
              <a:ext cx="13901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Persistent</a:t>
              </a:r>
            </a:p>
            <a:p>
              <a:pPr algn="ctr"/>
              <a:r>
                <a:rPr lang="en-US" dirty="0" err="1" smtClean="0"/>
                <a:t>ViewModel</a:t>
              </a:r>
              <a:endParaRPr lang="en-US" dirty="0" smtClean="0"/>
            </a:p>
            <a:p>
              <a:pPr algn="ctr"/>
              <a:r>
                <a:rPr lang="en-US" dirty="0" smtClean="0"/>
                <a:t>Cache</a:t>
              </a:r>
              <a:endParaRPr lang="en-US" dirty="0"/>
            </a:p>
          </p:txBody>
        </p:sp>
      </p:grpSp>
      <p:sp>
        <p:nvSpPr>
          <p:cNvPr id="29" name="Flowchart: Sequential Access Storage 28"/>
          <p:cNvSpPr/>
          <p:nvPr/>
        </p:nvSpPr>
        <p:spPr>
          <a:xfrm>
            <a:off x="7867273" y="5281759"/>
            <a:ext cx="1442361" cy="1280241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Stream</a:t>
            </a:r>
            <a:endParaRPr lang="en-US" dirty="0"/>
          </a:p>
        </p:txBody>
      </p:sp>
      <p:sp>
        <p:nvSpPr>
          <p:cNvPr id="30" name="Flowchart: Magnetic Disk 29"/>
          <p:cNvSpPr/>
          <p:nvPr/>
        </p:nvSpPr>
        <p:spPr>
          <a:xfrm>
            <a:off x="10185248" y="5195347"/>
            <a:ext cx="1204111" cy="156323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</a:p>
          <a:p>
            <a:pPr algn="ctr"/>
            <a:r>
              <a:rPr lang="en-US" dirty="0" smtClean="0"/>
              <a:t>(Events)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9450732" y="5840438"/>
            <a:ext cx="670859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isplay 31"/>
          <p:cNvSpPr/>
          <p:nvPr/>
        </p:nvSpPr>
        <p:spPr>
          <a:xfrm>
            <a:off x="7747353" y="4246074"/>
            <a:ext cx="1682201" cy="67711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ViewModel</a:t>
            </a:r>
            <a:r>
              <a:rPr lang="en-US" sz="1400" dirty="0" smtClean="0"/>
              <a:t> Projection</a:t>
            </a:r>
            <a:endParaRPr lang="en-US" sz="1400" dirty="0"/>
          </a:p>
        </p:txBody>
      </p:sp>
      <p:sp>
        <p:nvSpPr>
          <p:cNvPr id="33" name="Flowchart: Display 32"/>
          <p:cNvSpPr/>
          <p:nvPr/>
        </p:nvSpPr>
        <p:spPr>
          <a:xfrm>
            <a:off x="9946203" y="4246075"/>
            <a:ext cx="1682201" cy="67711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 Projection</a:t>
            </a:r>
            <a:endParaRPr lang="en-US" sz="1400" dirty="0"/>
          </a:p>
        </p:txBody>
      </p:sp>
      <p:sp>
        <p:nvSpPr>
          <p:cNvPr id="34" name="Right Arrow 33"/>
          <p:cNvSpPr/>
          <p:nvPr/>
        </p:nvSpPr>
        <p:spPr>
          <a:xfrm rot="19715195">
            <a:off x="9348113" y="5123286"/>
            <a:ext cx="775563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6200000">
            <a:off x="8464460" y="4999292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6200000">
            <a:off x="8464460" y="3911489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6200000">
            <a:off x="10663310" y="3898145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6080731" y="4261374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POCO Entity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871331" y="5215003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DataContext</a:t>
            </a:r>
            <a:endParaRPr lang="en-US" dirty="0"/>
          </a:p>
        </p:txBody>
      </p:sp>
      <p:cxnSp>
        <p:nvCxnSpPr>
          <p:cNvPr id="43" name="Straight Connector 42"/>
          <p:cNvCxnSpPr>
            <a:stCxn id="41" idx="2"/>
            <a:endCxn id="42" idx="0"/>
          </p:cNvCxnSpPr>
          <p:nvPr/>
        </p:nvCxnSpPr>
        <p:spPr>
          <a:xfrm flipH="1">
            <a:off x="6287791" y="5124470"/>
            <a:ext cx="209400" cy="9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871330" y="2727306"/>
            <a:ext cx="832919" cy="14510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ViewModel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030540" y="1713715"/>
            <a:ext cx="832919" cy="86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46" name="Straight Connector 45"/>
          <p:cNvCxnSpPr>
            <a:stCxn id="45" idx="2"/>
            <a:endCxn id="44" idx="0"/>
          </p:cNvCxnSpPr>
          <p:nvPr/>
        </p:nvCxnSpPr>
        <p:spPr>
          <a:xfrm flipH="1">
            <a:off x="6287790" y="2576811"/>
            <a:ext cx="159210" cy="15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1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CQRS!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7450" y="2221160"/>
            <a:ext cx="832919" cy="40509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Angular JS 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03920" y="4390514"/>
            <a:ext cx="832919" cy="18815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IRepository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85966" y="2221160"/>
            <a:ext cx="832919" cy="40509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JSON REST Service (</a:t>
            </a:r>
            <a:r>
              <a:rPr lang="en-US" dirty="0" err="1" smtClean="0"/>
              <a:t>WebApi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10185248" y="2070665"/>
            <a:ext cx="1204111" cy="127317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887893" y="5391609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3853177" y="263308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353046" y="5391609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809139" y="5391609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761827" y="5391609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1727111" y="263308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6774423" y="263308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5352364" y="263308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841155" y="2070665"/>
            <a:ext cx="1494597" cy="1396925"/>
            <a:chOff x="8842156" y="1972945"/>
            <a:chExt cx="1494597" cy="1396925"/>
          </a:xfrm>
        </p:grpSpPr>
        <p:pic>
          <p:nvPicPr>
            <p:cNvPr id="17" name="Picture 2" descr="https://msdnshared.blob.core.windows.net/media/2016/09/redi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156" y="1972945"/>
              <a:ext cx="1494597" cy="127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8894392" y="2446540"/>
              <a:ext cx="13901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Persistent</a:t>
              </a:r>
            </a:p>
            <a:p>
              <a:pPr algn="ctr"/>
              <a:r>
                <a:rPr lang="en-US" dirty="0" err="1" smtClean="0"/>
                <a:t>ViewModel</a:t>
              </a:r>
              <a:endParaRPr lang="en-US" dirty="0" smtClean="0"/>
            </a:p>
            <a:p>
              <a:pPr algn="ctr"/>
              <a:r>
                <a:rPr lang="en-US" dirty="0" smtClean="0"/>
                <a:t>Cache</a:t>
              </a:r>
              <a:endParaRPr lang="en-US" dirty="0"/>
            </a:p>
          </p:txBody>
        </p:sp>
      </p:grpSp>
      <p:sp>
        <p:nvSpPr>
          <p:cNvPr id="19" name="Flowchart: Sequential Access Storage 18"/>
          <p:cNvSpPr/>
          <p:nvPr/>
        </p:nvSpPr>
        <p:spPr>
          <a:xfrm>
            <a:off x="7867273" y="4814099"/>
            <a:ext cx="1442361" cy="1280241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Stream</a:t>
            </a:r>
            <a:endParaRPr lang="en-US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10185248" y="4727687"/>
            <a:ext cx="1204111" cy="156323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</a:p>
          <a:p>
            <a:pPr algn="ctr"/>
            <a:r>
              <a:rPr lang="en-US" dirty="0" smtClean="0"/>
              <a:t>(Events)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9450732" y="5372778"/>
            <a:ext cx="670859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isplay 21"/>
          <p:cNvSpPr/>
          <p:nvPr/>
        </p:nvSpPr>
        <p:spPr>
          <a:xfrm>
            <a:off x="7747353" y="3778414"/>
            <a:ext cx="1682201" cy="67711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ViewModel</a:t>
            </a:r>
            <a:r>
              <a:rPr lang="en-US" sz="1400" dirty="0" smtClean="0"/>
              <a:t> Projection</a:t>
            </a:r>
            <a:endParaRPr lang="en-US" sz="1400" dirty="0"/>
          </a:p>
        </p:txBody>
      </p:sp>
      <p:sp>
        <p:nvSpPr>
          <p:cNvPr id="23" name="Flowchart: Display 22"/>
          <p:cNvSpPr/>
          <p:nvPr/>
        </p:nvSpPr>
        <p:spPr>
          <a:xfrm>
            <a:off x="9946203" y="3778415"/>
            <a:ext cx="1682201" cy="67711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 Projection</a:t>
            </a:r>
            <a:endParaRPr lang="en-US" sz="1400" dirty="0"/>
          </a:p>
        </p:txBody>
      </p:sp>
      <p:sp>
        <p:nvSpPr>
          <p:cNvPr id="24" name="Right Arrow 23"/>
          <p:cNvSpPr/>
          <p:nvPr/>
        </p:nvSpPr>
        <p:spPr>
          <a:xfrm rot="19715195">
            <a:off x="9348113" y="4655626"/>
            <a:ext cx="775563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6200000">
            <a:off x="8464460" y="4531632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8464460" y="3443829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>
            <a:off x="10663310" y="3430485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03919" y="2221160"/>
            <a:ext cx="832919" cy="18815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IQueryFacade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80731" y="3793714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POCO Entity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871331" y="4747343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DataContext</a:t>
            </a:r>
            <a:endParaRPr lang="en-US" dirty="0"/>
          </a:p>
        </p:txBody>
      </p:sp>
      <p:cxnSp>
        <p:nvCxnSpPr>
          <p:cNvPr id="31" name="Straight Connector 30"/>
          <p:cNvCxnSpPr>
            <a:stCxn id="29" idx="2"/>
            <a:endCxn id="30" idx="0"/>
          </p:cNvCxnSpPr>
          <p:nvPr/>
        </p:nvCxnSpPr>
        <p:spPr>
          <a:xfrm flipH="1">
            <a:off x="6287791" y="4656810"/>
            <a:ext cx="209400" cy="9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871330" y="2259646"/>
            <a:ext cx="832919" cy="14510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ViewModel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030540" y="1246055"/>
            <a:ext cx="832919" cy="86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cxnSp>
        <p:nvCxnSpPr>
          <p:cNvPr id="34" name="Straight Connector 33"/>
          <p:cNvCxnSpPr>
            <a:stCxn id="33" idx="2"/>
            <a:endCxn id="32" idx="0"/>
          </p:cNvCxnSpPr>
          <p:nvPr/>
        </p:nvCxnSpPr>
        <p:spPr>
          <a:xfrm flipH="1">
            <a:off x="6287790" y="2109151"/>
            <a:ext cx="159210" cy="15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493755"/>
            <a:ext cx="9720262" cy="360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4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FFC000"/>
      </a:accent1>
      <a:accent2>
        <a:srgbClr val="5B9BD5"/>
      </a:accent2>
      <a:accent3>
        <a:srgbClr val="A5A5A5"/>
      </a:accent3>
      <a:accent4>
        <a:srgbClr val="ED7D31"/>
      </a:accent4>
      <a:accent5>
        <a:srgbClr val="4472C4"/>
      </a:accent5>
      <a:accent6>
        <a:srgbClr val="70AD47"/>
      </a:accent6>
      <a:hlink>
        <a:srgbClr val="ED7D3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981</TotalTime>
  <Words>440</Words>
  <Application>Microsoft Office PowerPoint</Application>
  <PresentationFormat>Custom</PresentationFormat>
  <Paragraphs>109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Integral</vt:lpstr>
      <vt:lpstr>Evolution of CQRS</vt:lpstr>
      <vt:lpstr>Agenda</vt:lpstr>
      <vt:lpstr>What is an CQRS+ES?</vt:lpstr>
      <vt:lpstr>Typical Web Application Architecture</vt:lpstr>
      <vt:lpstr>Make It Faster With Caching</vt:lpstr>
      <vt:lpstr>Keep It Fast With Persistent Cache</vt:lpstr>
      <vt:lpstr>Refactor Your Architecture Event Sourcing</vt:lpstr>
      <vt:lpstr>CQRS!</vt:lpstr>
      <vt:lpstr>Code Demo</vt:lpstr>
      <vt:lpstr>Thank YOU CODE IMPACT!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&amp; Demo of Akka.Net</dc:title>
  <dc:creator>Mark Ewer</dc:creator>
  <cp:lastModifiedBy>Mark Ewer</cp:lastModifiedBy>
  <cp:revision>34</cp:revision>
  <dcterms:created xsi:type="dcterms:W3CDTF">2017-06-03T23:34:19Z</dcterms:created>
  <dcterms:modified xsi:type="dcterms:W3CDTF">2017-08-19T13:14:34Z</dcterms:modified>
</cp:coreProperties>
</file>