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836" y="726"/>
      </p:cViewPr>
      <p:guideLst>
        <p:guide orient="horz" pos="28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4A4A7-5563-4D26-BC68-2F76708BD82B}" type="doc">
      <dgm:prSet loTypeId="urn:microsoft.com/office/officeart/2005/8/layout/cycle4" loCatId="cycle" qsTypeId="urn:microsoft.com/office/officeart/2005/8/quickstyle/simple3" qsCatId="simple" csTypeId="urn:microsoft.com/office/officeart/2005/8/colors/accent3_4" csCatId="accent3" phldr="1"/>
      <dgm:spPr/>
      <dgm:t>
        <a:bodyPr/>
        <a:lstStyle/>
        <a:p>
          <a:endParaRPr lang="en-US"/>
        </a:p>
      </dgm:t>
    </dgm:pt>
    <dgm:pt modelId="{BADBAA42-2E5D-48C1-BB1A-B42EF451891E}">
      <dgm:prSet phldrT="[Text]"/>
      <dgm:spPr/>
      <dgm:t>
        <a:bodyPr/>
        <a:lstStyle/>
        <a:p>
          <a:r>
            <a:rPr lang="en-US" b="1" dirty="0"/>
            <a:t>Preprocessing</a:t>
          </a:r>
        </a:p>
      </dgm:t>
    </dgm:pt>
    <dgm:pt modelId="{8497722D-C37E-48AC-AA37-1D03433FB062}" type="parTrans" cxnId="{B1AF81E9-A179-4FFC-8E21-FF3A6EDF75BB}">
      <dgm:prSet/>
      <dgm:spPr/>
      <dgm:t>
        <a:bodyPr/>
        <a:lstStyle/>
        <a:p>
          <a:endParaRPr lang="en-US"/>
        </a:p>
      </dgm:t>
    </dgm:pt>
    <dgm:pt modelId="{854DD800-F390-4B43-8B21-5CD0E3A095EB}" type="sibTrans" cxnId="{B1AF81E9-A179-4FFC-8E21-FF3A6EDF75BB}">
      <dgm:prSet/>
      <dgm:spPr/>
      <dgm:t>
        <a:bodyPr/>
        <a:lstStyle/>
        <a:p>
          <a:endParaRPr lang="en-US"/>
        </a:p>
      </dgm:t>
    </dgm:pt>
    <dgm:pt modelId="{1608E359-E8A3-444E-AC48-BCDE593790AE}">
      <dgm:prSet phldrT="[Text]" custT="1"/>
      <dgm:spPr/>
      <dgm:t>
        <a:bodyPr/>
        <a:lstStyle/>
        <a:p>
          <a:r>
            <a:rPr lang="en-US" sz="1200" b="1" dirty="0"/>
            <a:t>Data Storage / Repository</a:t>
          </a:r>
        </a:p>
      </dgm:t>
    </dgm:pt>
    <dgm:pt modelId="{7938F771-A5D5-4488-8787-A2ED5969D605}" type="parTrans" cxnId="{A5367F85-953E-49FC-B928-10CCD075B0A3}">
      <dgm:prSet/>
      <dgm:spPr/>
      <dgm:t>
        <a:bodyPr/>
        <a:lstStyle/>
        <a:p>
          <a:endParaRPr lang="en-US"/>
        </a:p>
      </dgm:t>
    </dgm:pt>
    <dgm:pt modelId="{0F57C8EF-7D20-4626-813E-02A2BD9F2B98}" type="sibTrans" cxnId="{A5367F85-953E-49FC-B928-10CCD075B0A3}">
      <dgm:prSet/>
      <dgm:spPr/>
      <dgm:t>
        <a:bodyPr/>
        <a:lstStyle/>
        <a:p>
          <a:endParaRPr lang="en-US"/>
        </a:p>
      </dgm:t>
    </dgm:pt>
    <dgm:pt modelId="{5B5FBA87-901B-43F2-9014-38294DD285F3}">
      <dgm:prSet phldrT="[Text]" custT="1"/>
      <dgm:spPr/>
      <dgm:t>
        <a:bodyPr/>
        <a:lstStyle/>
        <a:p>
          <a:r>
            <a:rPr lang="en-US" sz="1200" b="1" dirty="0"/>
            <a:t>Machine Learning</a:t>
          </a:r>
        </a:p>
      </dgm:t>
    </dgm:pt>
    <dgm:pt modelId="{539B45EA-ACE4-4833-818B-045DD62B6744}" type="parTrans" cxnId="{B4226555-281D-4843-A4E2-DEF5F94BF399}">
      <dgm:prSet/>
      <dgm:spPr/>
      <dgm:t>
        <a:bodyPr/>
        <a:lstStyle/>
        <a:p>
          <a:endParaRPr lang="en-US"/>
        </a:p>
      </dgm:t>
    </dgm:pt>
    <dgm:pt modelId="{D2E5F64F-11F8-49AB-92E4-145D711EFEF6}" type="sibTrans" cxnId="{B4226555-281D-4843-A4E2-DEF5F94BF399}">
      <dgm:prSet/>
      <dgm:spPr/>
      <dgm:t>
        <a:bodyPr/>
        <a:lstStyle/>
        <a:p>
          <a:endParaRPr lang="en-US"/>
        </a:p>
      </dgm:t>
    </dgm:pt>
    <dgm:pt modelId="{BE0EEEA8-282C-4ADA-A790-2461182B615C}">
      <dgm:prSet phldrT="[Text]" custT="1"/>
      <dgm:spPr/>
      <dgm:t>
        <a:bodyPr/>
        <a:lstStyle/>
        <a:p>
          <a:endParaRPr lang="en-US" sz="1200" b="1" dirty="0"/>
        </a:p>
      </dgm:t>
    </dgm:pt>
    <dgm:pt modelId="{BE2C108A-B41E-4FCB-BDFB-382C4D746846}" type="parTrans" cxnId="{52089560-99B6-4715-AE90-CEFECE7E3CC5}">
      <dgm:prSet/>
      <dgm:spPr/>
      <dgm:t>
        <a:bodyPr/>
        <a:lstStyle/>
        <a:p>
          <a:endParaRPr lang="en-US"/>
        </a:p>
      </dgm:t>
    </dgm:pt>
    <dgm:pt modelId="{4FCA0D18-4670-4872-8BF1-2CA133DDD05E}" type="sibTrans" cxnId="{52089560-99B6-4715-AE90-CEFECE7E3CC5}">
      <dgm:prSet/>
      <dgm:spPr/>
      <dgm:t>
        <a:bodyPr/>
        <a:lstStyle/>
        <a:p>
          <a:endParaRPr lang="en-US"/>
        </a:p>
      </dgm:t>
    </dgm:pt>
    <dgm:pt modelId="{4AA68E4D-3823-45D8-BAF3-7DB24B4D7B0C}">
      <dgm:prSet phldrT="[Text]" custT="1"/>
      <dgm:spPr/>
      <dgm:t>
        <a:bodyPr/>
        <a:lstStyle/>
        <a:p>
          <a:r>
            <a:rPr lang="en-US" sz="1300" b="1" dirty="0"/>
            <a:t>Dashboard</a:t>
          </a:r>
        </a:p>
      </dgm:t>
    </dgm:pt>
    <dgm:pt modelId="{F7CFF8B2-73F3-4C60-AD0B-CECD0BC8244A}" type="parTrans" cxnId="{B9A4ACFF-5DBC-40D6-B123-CCF8D120BF02}">
      <dgm:prSet/>
      <dgm:spPr/>
      <dgm:t>
        <a:bodyPr/>
        <a:lstStyle/>
        <a:p>
          <a:endParaRPr lang="en-US"/>
        </a:p>
      </dgm:t>
    </dgm:pt>
    <dgm:pt modelId="{37032798-8C9E-46B6-8BA7-A3CE4CCD178B}" type="sibTrans" cxnId="{B9A4ACFF-5DBC-40D6-B123-CCF8D120BF02}">
      <dgm:prSet/>
      <dgm:spPr/>
      <dgm:t>
        <a:bodyPr/>
        <a:lstStyle/>
        <a:p>
          <a:endParaRPr lang="en-US"/>
        </a:p>
      </dgm:t>
    </dgm:pt>
    <dgm:pt modelId="{6EB21849-0F3C-4E1A-BC0D-2F688116F7B1}">
      <dgm:prSet phldrT="[Text]" custT="1"/>
      <dgm:spPr/>
      <dgm:t>
        <a:bodyPr/>
        <a:lstStyle/>
        <a:p>
          <a:endParaRPr lang="en-US" sz="1200" b="1" dirty="0"/>
        </a:p>
      </dgm:t>
    </dgm:pt>
    <dgm:pt modelId="{8DBD5B1E-02D5-4586-B1E9-14D4AB815AA1}" type="parTrans" cxnId="{55789DE6-FBDD-48DF-BC0D-AE3AE56CFC72}">
      <dgm:prSet/>
      <dgm:spPr/>
      <dgm:t>
        <a:bodyPr/>
        <a:lstStyle/>
        <a:p>
          <a:endParaRPr lang="en-US"/>
        </a:p>
      </dgm:t>
    </dgm:pt>
    <dgm:pt modelId="{E1B9BC40-0B0F-4EEB-A076-B74C816AD548}" type="sibTrans" cxnId="{55789DE6-FBDD-48DF-BC0D-AE3AE56CFC72}">
      <dgm:prSet/>
      <dgm:spPr/>
      <dgm:t>
        <a:bodyPr/>
        <a:lstStyle/>
        <a:p>
          <a:endParaRPr lang="en-US"/>
        </a:p>
      </dgm:t>
    </dgm:pt>
    <dgm:pt modelId="{D61787E1-C0EE-4081-9CB8-67FC60AAAF16}">
      <dgm:prSet phldrT="[Text]" custT="1"/>
      <dgm:spPr/>
      <dgm:t>
        <a:bodyPr/>
        <a:lstStyle/>
        <a:p>
          <a:endParaRPr lang="en-US" sz="1200" b="1" dirty="0"/>
        </a:p>
      </dgm:t>
    </dgm:pt>
    <dgm:pt modelId="{D81BF1D8-D098-47C4-A0F7-40753366C701}" type="parTrans" cxnId="{2FF88A79-552C-4D1A-87AE-0256D915F537}">
      <dgm:prSet/>
      <dgm:spPr/>
      <dgm:t>
        <a:bodyPr/>
        <a:lstStyle/>
        <a:p>
          <a:endParaRPr lang="en-US"/>
        </a:p>
      </dgm:t>
    </dgm:pt>
    <dgm:pt modelId="{81D3E271-BA9F-434B-83C6-10E82EAE5721}" type="sibTrans" cxnId="{2FF88A79-552C-4D1A-87AE-0256D915F537}">
      <dgm:prSet/>
      <dgm:spPr/>
      <dgm:t>
        <a:bodyPr/>
        <a:lstStyle/>
        <a:p>
          <a:endParaRPr lang="en-US"/>
        </a:p>
      </dgm:t>
    </dgm:pt>
    <dgm:pt modelId="{80463113-C06E-4235-B7C2-C1926C9E2106}">
      <dgm:prSet phldrT="[Text]"/>
      <dgm:spPr/>
      <dgm:t>
        <a:bodyPr/>
        <a:lstStyle/>
        <a:p>
          <a:endParaRPr lang="en-US" dirty="0"/>
        </a:p>
      </dgm:t>
    </dgm:pt>
    <dgm:pt modelId="{B2138CA4-9132-4BB5-9CF8-75C72A1FE6AE}" type="parTrans" cxnId="{B6D721CD-B1FA-4BFC-855B-FAECB7A50375}">
      <dgm:prSet/>
      <dgm:spPr/>
      <dgm:t>
        <a:bodyPr/>
        <a:lstStyle/>
        <a:p>
          <a:endParaRPr lang="en-US"/>
        </a:p>
      </dgm:t>
    </dgm:pt>
    <dgm:pt modelId="{E78ADEC7-9EC8-43A4-8BC1-2672DFB6B651}" type="sibTrans" cxnId="{B6D721CD-B1FA-4BFC-855B-FAECB7A50375}">
      <dgm:prSet/>
      <dgm:spPr/>
      <dgm:t>
        <a:bodyPr/>
        <a:lstStyle/>
        <a:p>
          <a:endParaRPr lang="en-US"/>
        </a:p>
      </dgm:t>
    </dgm:pt>
    <dgm:pt modelId="{F81025E8-3379-4E83-8CE4-653A01DFB0D7}" type="pres">
      <dgm:prSet presAssocID="{9554A4A7-5563-4D26-BC68-2F76708BD82B}" presName="cycleMatrixDiagram" presStyleCnt="0">
        <dgm:presLayoutVars>
          <dgm:chMax val="1"/>
          <dgm:dir/>
          <dgm:animLvl val="lvl"/>
          <dgm:resizeHandles val="exact"/>
        </dgm:presLayoutVars>
      </dgm:prSet>
      <dgm:spPr/>
    </dgm:pt>
    <dgm:pt modelId="{43A8F168-6E04-4A69-B9A1-C2A73BB8647C}" type="pres">
      <dgm:prSet presAssocID="{9554A4A7-5563-4D26-BC68-2F76708BD82B}" presName="children" presStyleCnt="0"/>
      <dgm:spPr/>
    </dgm:pt>
    <dgm:pt modelId="{86B0EC70-B65C-4E67-8D97-0406EA00CC6A}" type="pres">
      <dgm:prSet presAssocID="{9554A4A7-5563-4D26-BC68-2F76708BD82B}" presName="child1group" presStyleCnt="0"/>
      <dgm:spPr/>
    </dgm:pt>
    <dgm:pt modelId="{E433A525-9BFC-4578-8E97-BDB74602B57C}" type="pres">
      <dgm:prSet presAssocID="{9554A4A7-5563-4D26-BC68-2F76708BD82B}" presName="child1" presStyleLbl="bgAcc1" presStyleIdx="0" presStyleCnt="4" custScaleX="112452" custScaleY="118031" custLinFactNeighborX="-20820" custLinFactNeighborY="9923"/>
      <dgm:spPr/>
    </dgm:pt>
    <dgm:pt modelId="{48772699-7017-4A8E-8260-9A20D7E85D36}" type="pres">
      <dgm:prSet presAssocID="{9554A4A7-5563-4D26-BC68-2F76708BD82B}" presName="child1Text" presStyleLbl="bgAcc1" presStyleIdx="0" presStyleCnt="4">
        <dgm:presLayoutVars>
          <dgm:bulletEnabled val="1"/>
        </dgm:presLayoutVars>
      </dgm:prSet>
      <dgm:spPr/>
    </dgm:pt>
    <dgm:pt modelId="{FB2F0485-44C2-47FA-8343-AEC67A03CAF8}" type="pres">
      <dgm:prSet presAssocID="{9554A4A7-5563-4D26-BC68-2F76708BD82B}" presName="child2group" presStyleCnt="0"/>
      <dgm:spPr/>
    </dgm:pt>
    <dgm:pt modelId="{5B114E84-39F5-485E-957C-3444EE9352DA}" type="pres">
      <dgm:prSet presAssocID="{9554A4A7-5563-4D26-BC68-2F76708BD82B}" presName="child2" presStyleLbl="bgAcc1" presStyleIdx="1" presStyleCnt="4" custScaleX="96916" custScaleY="116243" custLinFactNeighborX="24191" custLinFactNeighborY="11490"/>
      <dgm:spPr/>
    </dgm:pt>
    <dgm:pt modelId="{9F5A19B0-A23A-4EEE-B073-F8F8B2021DB0}" type="pres">
      <dgm:prSet presAssocID="{9554A4A7-5563-4D26-BC68-2F76708BD82B}" presName="child2Text" presStyleLbl="bgAcc1" presStyleIdx="1" presStyleCnt="4">
        <dgm:presLayoutVars>
          <dgm:bulletEnabled val="1"/>
        </dgm:presLayoutVars>
      </dgm:prSet>
      <dgm:spPr/>
    </dgm:pt>
    <dgm:pt modelId="{A866B743-3D6D-4AF8-A212-1CBAE346B69C}" type="pres">
      <dgm:prSet presAssocID="{9554A4A7-5563-4D26-BC68-2F76708BD82B}" presName="child3group" presStyleCnt="0"/>
      <dgm:spPr/>
    </dgm:pt>
    <dgm:pt modelId="{14F0E540-104B-4626-B108-28C228F530D7}" type="pres">
      <dgm:prSet presAssocID="{9554A4A7-5563-4D26-BC68-2F76708BD82B}" presName="child3" presStyleLbl="bgAcc1" presStyleIdx="2" presStyleCnt="4" custScaleX="114868" custScaleY="110847" custLinFactNeighborX="27071" custLinFactNeighborY="-7331"/>
      <dgm:spPr/>
    </dgm:pt>
    <dgm:pt modelId="{AB312194-7F9F-42DB-B74A-AF1E6B5D80AE}" type="pres">
      <dgm:prSet presAssocID="{9554A4A7-5563-4D26-BC68-2F76708BD82B}" presName="child3Text" presStyleLbl="bgAcc1" presStyleIdx="2" presStyleCnt="4">
        <dgm:presLayoutVars>
          <dgm:bulletEnabled val="1"/>
        </dgm:presLayoutVars>
      </dgm:prSet>
      <dgm:spPr/>
    </dgm:pt>
    <dgm:pt modelId="{1C3D5E58-9E5B-4E62-BB04-F8E6DDF9544A}" type="pres">
      <dgm:prSet presAssocID="{9554A4A7-5563-4D26-BC68-2F76708BD82B}" presName="child4group" presStyleCnt="0"/>
      <dgm:spPr/>
    </dgm:pt>
    <dgm:pt modelId="{EE836DD7-FF11-46DB-8B2A-092D5854E174}" type="pres">
      <dgm:prSet presAssocID="{9554A4A7-5563-4D26-BC68-2F76708BD82B}" presName="child4" presStyleLbl="bgAcc1" presStyleIdx="3" presStyleCnt="4" custScaleX="100172" custScaleY="114386" custLinFactNeighborX="-25705" custLinFactNeighborY="-8099"/>
      <dgm:spPr/>
    </dgm:pt>
    <dgm:pt modelId="{B9F59699-B9CD-4989-884B-A75336194BF9}" type="pres">
      <dgm:prSet presAssocID="{9554A4A7-5563-4D26-BC68-2F76708BD82B}" presName="child4Text" presStyleLbl="bgAcc1" presStyleIdx="3" presStyleCnt="4">
        <dgm:presLayoutVars>
          <dgm:bulletEnabled val="1"/>
        </dgm:presLayoutVars>
      </dgm:prSet>
      <dgm:spPr/>
    </dgm:pt>
    <dgm:pt modelId="{DAE6D8FD-0D4B-481A-A18E-45EFF61C7183}" type="pres">
      <dgm:prSet presAssocID="{9554A4A7-5563-4D26-BC68-2F76708BD82B}" presName="childPlaceholder" presStyleCnt="0"/>
      <dgm:spPr/>
    </dgm:pt>
    <dgm:pt modelId="{1A347528-662E-4A11-B653-82028B8D7F0A}" type="pres">
      <dgm:prSet presAssocID="{9554A4A7-5563-4D26-BC68-2F76708BD82B}" presName="circle" presStyleCnt="0"/>
      <dgm:spPr/>
    </dgm:pt>
    <dgm:pt modelId="{850C1810-DFB2-4BBD-A514-285945DD0905}" type="pres">
      <dgm:prSet presAssocID="{9554A4A7-5563-4D26-BC68-2F76708BD82B}" presName="quadrant1" presStyleLbl="node1" presStyleIdx="0" presStyleCnt="4" custScaleX="78931" custScaleY="83035" custLinFactNeighborX="2043" custLinFactNeighborY="5364">
        <dgm:presLayoutVars>
          <dgm:chMax val="1"/>
          <dgm:bulletEnabled val="1"/>
        </dgm:presLayoutVars>
      </dgm:prSet>
      <dgm:spPr/>
    </dgm:pt>
    <dgm:pt modelId="{FA71B019-3E83-4719-9F03-C48D74E39229}" type="pres">
      <dgm:prSet presAssocID="{9554A4A7-5563-4D26-BC68-2F76708BD82B}" presName="quadrant2" presStyleLbl="node1" presStyleIdx="1" presStyleCnt="4" custScaleX="78931" custScaleY="83035" custLinFactNeighborX="-9252" custLinFactNeighborY="5364">
        <dgm:presLayoutVars>
          <dgm:chMax val="1"/>
          <dgm:bulletEnabled val="1"/>
        </dgm:presLayoutVars>
      </dgm:prSet>
      <dgm:spPr/>
    </dgm:pt>
    <dgm:pt modelId="{B12E0B12-EC98-4A92-A8D4-92171EAB9344}" type="pres">
      <dgm:prSet presAssocID="{9554A4A7-5563-4D26-BC68-2F76708BD82B}" presName="quadrant3" presStyleLbl="node1" presStyleIdx="2" presStyleCnt="4" custScaleX="78931" custScaleY="83035" custLinFactNeighborX="-9252" custLinFactNeighborY="-4888">
        <dgm:presLayoutVars>
          <dgm:chMax val="1"/>
          <dgm:bulletEnabled val="1"/>
        </dgm:presLayoutVars>
      </dgm:prSet>
      <dgm:spPr/>
    </dgm:pt>
    <dgm:pt modelId="{F3A028AB-E0EE-4014-93BD-DD7160FE42FD}" type="pres">
      <dgm:prSet presAssocID="{9554A4A7-5563-4D26-BC68-2F76708BD82B}" presName="quadrant4" presStyleLbl="node1" presStyleIdx="3" presStyleCnt="4" custScaleX="78931" custScaleY="83035" custLinFactNeighborX="6642" custLinFactNeighborY="-4543">
        <dgm:presLayoutVars>
          <dgm:chMax val="1"/>
          <dgm:bulletEnabled val="1"/>
        </dgm:presLayoutVars>
      </dgm:prSet>
      <dgm:spPr/>
    </dgm:pt>
    <dgm:pt modelId="{2712F832-1C99-42CF-AC88-7E964E91E626}" type="pres">
      <dgm:prSet presAssocID="{9554A4A7-5563-4D26-BC68-2F76708BD82B}" presName="quadrantPlaceholder" presStyleCnt="0"/>
      <dgm:spPr/>
    </dgm:pt>
    <dgm:pt modelId="{C377D025-13BA-4EFA-BC23-2DB4EE228B9E}" type="pres">
      <dgm:prSet presAssocID="{9554A4A7-5563-4D26-BC68-2F76708BD82B}" presName="center1" presStyleLbl="fgShp" presStyleIdx="0" presStyleCnt="2" custAng="220903" custLinFactNeighborX="-1569" custLinFactNeighborY="-61293"/>
      <dgm:spPr/>
    </dgm:pt>
    <dgm:pt modelId="{45EB0A25-5897-4D90-B0BC-7A099EAB3EE4}" type="pres">
      <dgm:prSet presAssocID="{9554A4A7-5563-4D26-BC68-2F76708BD82B}" presName="center2" presStyleLbl="fgShp" presStyleIdx="1" presStyleCnt="2" custLinFactNeighborX="-1569" custLinFactNeighborY="63095"/>
      <dgm:spPr/>
    </dgm:pt>
  </dgm:ptLst>
  <dgm:cxnLst>
    <dgm:cxn modelId="{BC00BC13-98B8-482A-9101-B38FA7A75C43}" type="presOf" srcId="{BADBAA42-2E5D-48C1-BB1A-B42EF451891E}" destId="{850C1810-DFB2-4BBD-A514-285945DD0905}" srcOrd="0" destOrd="0" presId="urn:microsoft.com/office/officeart/2005/8/layout/cycle4"/>
    <dgm:cxn modelId="{C1057A1C-EA25-43C9-93A0-A1F7433B2486}" type="presOf" srcId="{6EB21849-0F3C-4E1A-BC0D-2F688116F7B1}" destId="{AB312194-7F9F-42DB-B74A-AF1E6B5D80AE}" srcOrd="1" destOrd="0" presId="urn:microsoft.com/office/officeart/2005/8/layout/cycle4"/>
    <dgm:cxn modelId="{08C12E2D-27DB-4484-AFE1-12DDE0FFCDD8}" type="presOf" srcId="{80463113-C06E-4235-B7C2-C1926C9E2106}" destId="{48772699-7017-4A8E-8260-9A20D7E85D36}" srcOrd="1" destOrd="0" presId="urn:microsoft.com/office/officeart/2005/8/layout/cycle4"/>
    <dgm:cxn modelId="{52089560-99B6-4715-AE90-CEFECE7E3CC5}" srcId="{1608E359-E8A3-444E-AC48-BCDE593790AE}" destId="{BE0EEEA8-282C-4ADA-A790-2461182B615C}" srcOrd="0" destOrd="0" parTransId="{BE2C108A-B41E-4FCB-BDFB-382C4D746846}" sibTransId="{4FCA0D18-4670-4872-8BF1-2CA133DDD05E}"/>
    <dgm:cxn modelId="{65E6F141-F7EF-40CD-8C21-C6A1ECFEF590}" type="presOf" srcId="{BE0EEEA8-282C-4ADA-A790-2461182B615C}" destId="{5B114E84-39F5-485E-957C-3444EE9352DA}" srcOrd="0" destOrd="0" presId="urn:microsoft.com/office/officeart/2005/8/layout/cycle4"/>
    <dgm:cxn modelId="{05CEBB62-E41C-4BA6-A0E0-87E7C3C94005}" type="presOf" srcId="{D61787E1-C0EE-4081-9CB8-67FC60AAAF16}" destId="{B9F59699-B9CD-4989-884B-A75336194BF9}" srcOrd="1" destOrd="0" presId="urn:microsoft.com/office/officeart/2005/8/layout/cycle4"/>
    <dgm:cxn modelId="{FBEB666D-8D62-4F06-B466-620C10ED0EB9}" type="presOf" srcId="{4AA68E4D-3823-45D8-BAF3-7DB24B4D7B0C}" destId="{F3A028AB-E0EE-4014-93BD-DD7160FE42FD}" srcOrd="0" destOrd="0" presId="urn:microsoft.com/office/officeart/2005/8/layout/cycle4"/>
    <dgm:cxn modelId="{B4226555-281D-4843-A4E2-DEF5F94BF399}" srcId="{9554A4A7-5563-4D26-BC68-2F76708BD82B}" destId="{5B5FBA87-901B-43F2-9014-38294DD285F3}" srcOrd="2" destOrd="0" parTransId="{539B45EA-ACE4-4833-818B-045DD62B6744}" sibTransId="{D2E5F64F-11F8-49AB-92E4-145D711EFEF6}"/>
    <dgm:cxn modelId="{2FF88A79-552C-4D1A-87AE-0256D915F537}" srcId="{4AA68E4D-3823-45D8-BAF3-7DB24B4D7B0C}" destId="{D61787E1-C0EE-4081-9CB8-67FC60AAAF16}" srcOrd="0" destOrd="0" parTransId="{D81BF1D8-D098-47C4-A0F7-40753366C701}" sibTransId="{81D3E271-BA9F-434B-83C6-10E82EAE5721}"/>
    <dgm:cxn modelId="{A5367F85-953E-49FC-B928-10CCD075B0A3}" srcId="{9554A4A7-5563-4D26-BC68-2F76708BD82B}" destId="{1608E359-E8A3-444E-AC48-BCDE593790AE}" srcOrd="1" destOrd="0" parTransId="{7938F771-A5D5-4488-8787-A2ED5969D605}" sibTransId="{0F57C8EF-7D20-4626-813E-02A2BD9F2B98}"/>
    <dgm:cxn modelId="{6735D3A9-2D4B-4047-A238-F615EF76C381}" type="presOf" srcId="{D61787E1-C0EE-4081-9CB8-67FC60AAAF16}" destId="{EE836DD7-FF11-46DB-8B2A-092D5854E174}" srcOrd="0" destOrd="0" presId="urn:microsoft.com/office/officeart/2005/8/layout/cycle4"/>
    <dgm:cxn modelId="{0C0DFCB2-87D2-4774-A7A1-483AAEA93F53}" type="presOf" srcId="{1608E359-E8A3-444E-AC48-BCDE593790AE}" destId="{FA71B019-3E83-4719-9F03-C48D74E39229}" srcOrd="0" destOrd="0" presId="urn:microsoft.com/office/officeart/2005/8/layout/cycle4"/>
    <dgm:cxn modelId="{3910AEC0-0191-45B7-BA03-1DCB21CBFD08}" type="presOf" srcId="{6EB21849-0F3C-4E1A-BC0D-2F688116F7B1}" destId="{14F0E540-104B-4626-B108-28C228F530D7}" srcOrd="0" destOrd="0" presId="urn:microsoft.com/office/officeart/2005/8/layout/cycle4"/>
    <dgm:cxn modelId="{E524C6C3-2505-497A-A3A7-DC97E81F8BDD}" type="presOf" srcId="{BE0EEEA8-282C-4ADA-A790-2461182B615C}" destId="{9F5A19B0-A23A-4EEE-B073-F8F8B2021DB0}" srcOrd="1" destOrd="0" presId="urn:microsoft.com/office/officeart/2005/8/layout/cycle4"/>
    <dgm:cxn modelId="{B6D721CD-B1FA-4BFC-855B-FAECB7A50375}" srcId="{BADBAA42-2E5D-48C1-BB1A-B42EF451891E}" destId="{80463113-C06E-4235-B7C2-C1926C9E2106}" srcOrd="0" destOrd="0" parTransId="{B2138CA4-9132-4BB5-9CF8-75C72A1FE6AE}" sibTransId="{E78ADEC7-9EC8-43A4-8BC1-2672DFB6B651}"/>
    <dgm:cxn modelId="{89E61ADA-D70B-4553-A8F8-0000C1E3A80E}" type="presOf" srcId="{5B5FBA87-901B-43F2-9014-38294DD285F3}" destId="{B12E0B12-EC98-4A92-A8D4-92171EAB9344}" srcOrd="0" destOrd="0" presId="urn:microsoft.com/office/officeart/2005/8/layout/cycle4"/>
    <dgm:cxn modelId="{70B51BDE-F203-482F-A03D-0383DA6FAD32}" type="presOf" srcId="{9554A4A7-5563-4D26-BC68-2F76708BD82B}" destId="{F81025E8-3379-4E83-8CE4-653A01DFB0D7}" srcOrd="0" destOrd="0" presId="urn:microsoft.com/office/officeart/2005/8/layout/cycle4"/>
    <dgm:cxn modelId="{55789DE6-FBDD-48DF-BC0D-AE3AE56CFC72}" srcId="{5B5FBA87-901B-43F2-9014-38294DD285F3}" destId="{6EB21849-0F3C-4E1A-BC0D-2F688116F7B1}" srcOrd="0" destOrd="0" parTransId="{8DBD5B1E-02D5-4586-B1E9-14D4AB815AA1}" sibTransId="{E1B9BC40-0B0F-4EEB-A076-B74C816AD548}"/>
    <dgm:cxn modelId="{B1AF81E9-A179-4FFC-8E21-FF3A6EDF75BB}" srcId="{9554A4A7-5563-4D26-BC68-2F76708BD82B}" destId="{BADBAA42-2E5D-48C1-BB1A-B42EF451891E}" srcOrd="0" destOrd="0" parTransId="{8497722D-C37E-48AC-AA37-1D03433FB062}" sibTransId="{854DD800-F390-4B43-8B21-5CD0E3A095EB}"/>
    <dgm:cxn modelId="{C512EDF3-EB68-49D3-9B03-6795830F1338}" type="presOf" srcId="{80463113-C06E-4235-B7C2-C1926C9E2106}" destId="{E433A525-9BFC-4578-8E97-BDB74602B57C}" srcOrd="0" destOrd="0" presId="urn:microsoft.com/office/officeart/2005/8/layout/cycle4"/>
    <dgm:cxn modelId="{B9A4ACFF-5DBC-40D6-B123-CCF8D120BF02}" srcId="{9554A4A7-5563-4D26-BC68-2F76708BD82B}" destId="{4AA68E4D-3823-45D8-BAF3-7DB24B4D7B0C}" srcOrd="3" destOrd="0" parTransId="{F7CFF8B2-73F3-4C60-AD0B-CECD0BC8244A}" sibTransId="{37032798-8C9E-46B6-8BA7-A3CE4CCD178B}"/>
    <dgm:cxn modelId="{B5AFA171-1270-4C17-9DF8-A864355FE094}" type="presParOf" srcId="{F81025E8-3379-4E83-8CE4-653A01DFB0D7}" destId="{43A8F168-6E04-4A69-B9A1-C2A73BB8647C}" srcOrd="0" destOrd="0" presId="urn:microsoft.com/office/officeart/2005/8/layout/cycle4"/>
    <dgm:cxn modelId="{0B344E7B-9B7B-46A0-8992-2043A300ECCD}" type="presParOf" srcId="{43A8F168-6E04-4A69-B9A1-C2A73BB8647C}" destId="{86B0EC70-B65C-4E67-8D97-0406EA00CC6A}" srcOrd="0" destOrd="0" presId="urn:microsoft.com/office/officeart/2005/8/layout/cycle4"/>
    <dgm:cxn modelId="{ADDBF94E-1642-480E-B2BF-5B0A6ADFC21A}" type="presParOf" srcId="{86B0EC70-B65C-4E67-8D97-0406EA00CC6A}" destId="{E433A525-9BFC-4578-8E97-BDB74602B57C}" srcOrd="0" destOrd="0" presId="urn:microsoft.com/office/officeart/2005/8/layout/cycle4"/>
    <dgm:cxn modelId="{C92DDBCC-454E-4D2A-943D-C4EC0E56F077}" type="presParOf" srcId="{86B0EC70-B65C-4E67-8D97-0406EA00CC6A}" destId="{48772699-7017-4A8E-8260-9A20D7E85D36}" srcOrd="1" destOrd="0" presId="urn:microsoft.com/office/officeart/2005/8/layout/cycle4"/>
    <dgm:cxn modelId="{65371248-D18E-4A01-B606-1F46C16BC1B8}" type="presParOf" srcId="{43A8F168-6E04-4A69-B9A1-C2A73BB8647C}" destId="{FB2F0485-44C2-47FA-8343-AEC67A03CAF8}" srcOrd="1" destOrd="0" presId="urn:microsoft.com/office/officeart/2005/8/layout/cycle4"/>
    <dgm:cxn modelId="{E6ABB367-DCC9-4325-A604-3224E191AA90}" type="presParOf" srcId="{FB2F0485-44C2-47FA-8343-AEC67A03CAF8}" destId="{5B114E84-39F5-485E-957C-3444EE9352DA}" srcOrd="0" destOrd="0" presId="urn:microsoft.com/office/officeart/2005/8/layout/cycle4"/>
    <dgm:cxn modelId="{103F6BAE-FDD6-40B2-9E50-EA42742E5008}" type="presParOf" srcId="{FB2F0485-44C2-47FA-8343-AEC67A03CAF8}" destId="{9F5A19B0-A23A-4EEE-B073-F8F8B2021DB0}" srcOrd="1" destOrd="0" presId="urn:microsoft.com/office/officeart/2005/8/layout/cycle4"/>
    <dgm:cxn modelId="{90BF0750-CF46-436C-A15C-0CE9AA9C6CC4}" type="presParOf" srcId="{43A8F168-6E04-4A69-B9A1-C2A73BB8647C}" destId="{A866B743-3D6D-4AF8-A212-1CBAE346B69C}" srcOrd="2" destOrd="0" presId="urn:microsoft.com/office/officeart/2005/8/layout/cycle4"/>
    <dgm:cxn modelId="{B81481DE-6161-4723-A4D3-6447115F586A}" type="presParOf" srcId="{A866B743-3D6D-4AF8-A212-1CBAE346B69C}" destId="{14F0E540-104B-4626-B108-28C228F530D7}" srcOrd="0" destOrd="0" presId="urn:microsoft.com/office/officeart/2005/8/layout/cycle4"/>
    <dgm:cxn modelId="{E0CF7EDA-D312-4E4E-9411-00B960C7C405}" type="presParOf" srcId="{A866B743-3D6D-4AF8-A212-1CBAE346B69C}" destId="{AB312194-7F9F-42DB-B74A-AF1E6B5D80AE}" srcOrd="1" destOrd="0" presId="urn:microsoft.com/office/officeart/2005/8/layout/cycle4"/>
    <dgm:cxn modelId="{28B7A774-CB6B-4519-B042-0605E4181079}" type="presParOf" srcId="{43A8F168-6E04-4A69-B9A1-C2A73BB8647C}" destId="{1C3D5E58-9E5B-4E62-BB04-F8E6DDF9544A}" srcOrd="3" destOrd="0" presId="urn:microsoft.com/office/officeart/2005/8/layout/cycle4"/>
    <dgm:cxn modelId="{1EA44F25-BDC1-44EA-8DDE-8E0F099B1CD1}" type="presParOf" srcId="{1C3D5E58-9E5B-4E62-BB04-F8E6DDF9544A}" destId="{EE836DD7-FF11-46DB-8B2A-092D5854E174}" srcOrd="0" destOrd="0" presId="urn:microsoft.com/office/officeart/2005/8/layout/cycle4"/>
    <dgm:cxn modelId="{DB55D8DB-A085-4A3B-8349-F926547A92E5}" type="presParOf" srcId="{1C3D5E58-9E5B-4E62-BB04-F8E6DDF9544A}" destId="{B9F59699-B9CD-4989-884B-A75336194BF9}" srcOrd="1" destOrd="0" presId="urn:microsoft.com/office/officeart/2005/8/layout/cycle4"/>
    <dgm:cxn modelId="{3C8E8BAF-CED5-4B68-90C1-B2806C728D37}" type="presParOf" srcId="{43A8F168-6E04-4A69-B9A1-C2A73BB8647C}" destId="{DAE6D8FD-0D4B-481A-A18E-45EFF61C7183}" srcOrd="4" destOrd="0" presId="urn:microsoft.com/office/officeart/2005/8/layout/cycle4"/>
    <dgm:cxn modelId="{2BE90053-554A-444B-8857-9B622F2159D8}" type="presParOf" srcId="{F81025E8-3379-4E83-8CE4-653A01DFB0D7}" destId="{1A347528-662E-4A11-B653-82028B8D7F0A}" srcOrd="1" destOrd="0" presId="urn:microsoft.com/office/officeart/2005/8/layout/cycle4"/>
    <dgm:cxn modelId="{923756D7-BC45-4E15-B487-82388677B221}" type="presParOf" srcId="{1A347528-662E-4A11-B653-82028B8D7F0A}" destId="{850C1810-DFB2-4BBD-A514-285945DD0905}" srcOrd="0" destOrd="0" presId="urn:microsoft.com/office/officeart/2005/8/layout/cycle4"/>
    <dgm:cxn modelId="{5479118A-34C8-4B29-AE58-1202A571E18B}" type="presParOf" srcId="{1A347528-662E-4A11-B653-82028B8D7F0A}" destId="{FA71B019-3E83-4719-9F03-C48D74E39229}" srcOrd="1" destOrd="0" presId="urn:microsoft.com/office/officeart/2005/8/layout/cycle4"/>
    <dgm:cxn modelId="{3392FD34-891E-46FF-A51A-0A05C1AFE799}" type="presParOf" srcId="{1A347528-662E-4A11-B653-82028B8D7F0A}" destId="{B12E0B12-EC98-4A92-A8D4-92171EAB9344}" srcOrd="2" destOrd="0" presId="urn:microsoft.com/office/officeart/2005/8/layout/cycle4"/>
    <dgm:cxn modelId="{8CB2F36E-B071-466C-8367-3A3A4B629A9C}" type="presParOf" srcId="{1A347528-662E-4A11-B653-82028B8D7F0A}" destId="{F3A028AB-E0EE-4014-93BD-DD7160FE42FD}" srcOrd="3" destOrd="0" presId="urn:microsoft.com/office/officeart/2005/8/layout/cycle4"/>
    <dgm:cxn modelId="{D4F7D6F8-AC75-41AF-AD72-7BBBAA867058}" type="presParOf" srcId="{1A347528-662E-4A11-B653-82028B8D7F0A}" destId="{2712F832-1C99-42CF-AC88-7E964E91E626}" srcOrd="4" destOrd="0" presId="urn:microsoft.com/office/officeart/2005/8/layout/cycle4"/>
    <dgm:cxn modelId="{83C3561F-2A3D-4541-8018-B543737DF2BD}" type="presParOf" srcId="{F81025E8-3379-4E83-8CE4-653A01DFB0D7}" destId="{C377D025-13BA-4EFA-BC23-2DB4EE228B9E}" srcOrd="2" destOrd="0" presId="urn:microsoft.com/office/officeart/2005/8/layout/cycle4"/>
    <dgm:cxn modelId="{1BD09F68-D263-44CB-B45A-A627B979D6E0}" type="presParOf" srcId="{F81025E8-3379-4E83-8CE4-653A01DFB0D7}" destId="{45EB0A25-5897-4D90-B0BC-7A099EAB3EE4}" srcOrd="3" destOrd="0" presId="urn:microsoft.com/office/officeart/2005/8/layout/cycle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0E540-104B-4626-B108-28C228F530D7}">
      <dsp:nvSpPr>
        <dsp:cNvPr id="0" name=""/>
        <dsp:cNvSpPr/>
      </dsp:nvSpPr>
      <dsp:spPr>
        <a:xfrm>
          <a:off x="5879409" y="3477441"/>
          <a:ext cx="3066175" cy="191665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0"/>
              <a:satOff val="0"/>
              <a:lumOff val="359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endParaRPr lang="en-US" sz="1200" b="1" kern="1200" dirty="0"/>
        </a:p>
      </dsp:txBody>
      <dsp:txXfrm>
        <a:off x="6841365" y="3998709"/>
        <a:ext cx="2062116" cy="1353288"/>
      </dsp:txXfrm>
    </dsp:sp>
    <dsp:sp modelId="{EE836DD7-FF11-46DB-8B2A-092D5854E174}">
      <dsp:nvSpPr>
        <dsp:cNvPr id="0" name=""/>
        <dsp:cNvSpPr/>
      </dsp:nvSpPr>
      <dsp:spPr>
        <a:xfrm>
          <a:off x="311618" y="3433565"/>
          <a:ext cx="2673894" cy="1977852"/>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0"/>
              <a:satOff val="0"/>
              <a:lumOff val="17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endParaRPr lang="en-US" sz="1200" b="1" kern="1200" dirty="0"/>
        </a:p>
      </dsp:txBody>
      <dsp:txXfrm>
        <a:off x="355065" y="3971475"/>
        <a:ext cx="1784832" cy="1396495"/>
      </dsp:txXfrm>
    </dsp:sp>
    <dsp:sp modelId="{5B114E84-39F5-485E-957C-3444EE9352DA}">
      <dsp:nvSpPr>
        <dsp:cNvPr id="0" name=""/>
        <dsp:cNvSpPr/>
      </dsp:nvSpPr>
      <dsp:spPr>
        <a:xfrm>
          <a:off x="6042130" y="81879"/>
          <a:ext cx="2586982" cy="2009961"/>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0"/>
              <a:satOff val="0"/>
              <a:lumOff val="17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endParaRPr lang="en-US" sz="1200" b="1" kern="1200" dirty="0"/>
        </a:p>
      </dsp:txBody>
      <dsp:txXfrm>
        <a:off x="6862376" y="126031"/>
        <a:ext cx="1722583" cy="1419167"/>
      </dsp:txXfrm>
    </dsp:sp>
    <dsp:sp modelId="{E433A525-9BFC-4578-8E97-BDB74602B57C}">
      <dsp:nvSpPr>
        <dsp:cNvPr id="0" name=""/>
        <dsp:cNvSpPr/>
      </dsp:nvSpPr>
      <dsp:spPr>
        <a:xfrm>
          <a:off x="278119" y="39326"/>
          <a:ext cx="3001685" cy="2040878"/>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dsp:txBody>
      <dsp:txXfrm>
        <a:off x="322950" y="84157"/>
        <a:ext cx="2011517" cy="1440996"/>
      </dsp:txXfrm>
    </dsp:sp>
    <dsp:sp modelId="{850C1810-DFB2-4BBD-A514-285945DD0905}">
      <dsp:nvSpPr>
        <dsp:cNvPr id="0" name=""/>
        <dsp:cNvSpPr/>
      </dsp:nvSpPr>
      <dsp:spPr>
        <a:xfrm>
          <a:off x="2428970" y="639840"/>
          <a:ext cx="1846743" cy="1942764"/>
        </a:xfrm>
        <a:prstGeom prst="pieWedge">
          <a:avLst/>
        </a:prstGeom>
        <a:gradFill rotWithShape="0">
          <a:gsLst>
            <a:gs pos="0">
              <a:schemeClr val="accent3">
                <a:shade val="50000"/>
                <a:hueOff val="0"/>
                <a:satOff val="0"/>
                <a:lumOff val="0"/>
                <a:alphaOff val="0"/>
                <a:tint val="50000"/>
                <a:satMod val="300000"/>
              </a:schemeClr>
            </a:gs>
            <a:gs pos="35000">
              <a:schemeClr val="accent3">
                <a:shade val="50000"/>
                <a:hueOff val="0"/>
                <a:satOff val="0"/>
                <a:lumOff val="0"/>
                <a:alphaOff val="0"/>
                <a:tint val="37000"/>
                <a:satMod val="300000"/>
              </a:schemeClr>
            </a:gs>
            <a:gs pos="100000">
              <a:schemeClr val="accent3">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Preprocessing</a:t>
          </a:r>
        </a:p>
      </dsp:txBody>
      <dsp:txXfrm>
        <a:off x="2969869" y="1208862"/>
        <a:ext cx="1305844" cy="1373742"/>
      </dsp:txXfrm>
    </dsp:sp>
    <dsp:sp modelId="{FA71B019-3E83-4719-9F03-C48D74E39229}">
      <dsp:nvSpPr>
        <dsp:cNvPr id="0" name=""/>
        <dsp:cNvSpPr/>
      </dsp:nvSpPr>
      <dsp:spPr>
        <a:xfrm rot="5400000">
          <a:off x="4564453" y="687850"/>
          <a:ext cx="1942764" cy="1846743"/>
        </a:xfrm>
        <a:prstGeom prst="pieWedge">
          <a:avLst/>
        </a:prstGeom>
        <a:gradFill rotWithShape="0">
          <a:gsLst>
            <a:gs pos="0">
              <a:schemeClr val="accent3">
                <a:shade val="50000"/>
                <a:hueOff val="0"/>
                <a:satOff val="0"/>
                <a:lumOff val="17981"/>
                <a:alphaOff val="0"/>
                <a:tint val="50000"/>
                <a:satMod val="300000"/>
              </a:schemeClr>
            </a:gs>
            <a:gs pos="35000">
              <a:schemeClr val="accent3">
                <a:shade val="50000"/>
                <a:hueOff val="0"/>
                <a:satOff val="0"/>
                <a:lumOff val="17981"/>
                <a:alphaOff val="0"/>
                <a:tint val="37000"/>
                <a:satMod val="300000"/>
              </a:schemeClr>
            </a:gs>
            <a:gs pos="100000">
              <a:schemeClr val="accent3">
                <a:shade val="50000"/>
                <a:hueOff val="0"/>
                <a:satOff val="0"/>
                <a:lumOff val="1798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Data Storage / Repository</a:t>
          </a:r>
        </a:p>
      </dsp:txBody>
      <dsp:txXfrm rot="-5400000">
        <a:off x="4612464" y="1208862"/>
        <a:ext cx="1305844" cy="1373742"/>
      </dsp:txXfrm>
    </dsp:sp>
    <dsp:sp modelId="{B12E0B12-EC98-4A92-A8D4-92171EAB9344}">
      <dsp:nvSpPr>
        <dsp:cNvPr id="0" name=""/>
        <dsp:cNvSpPr/>
      </dsp:nvSpPr>
      <dsp:spPr>
        <a:xfrm rot="10800000">
          <a:off x="4612464" y="2847737"/>
          <a:ext cx="1846743" cy="1942764"/>
        </a:xfrm>
        <a:prstGeom prst="pieWedge">
          <a:avLst/>
        </a:prstGeom>
        <a:gradFill rotWithShape="0">
          <a:gsLst>
            <a:gs pos="0">
              <a:schemeClr val="accent3">
                <a:shade val="50000"/>
                <a:hueOff val="0"/>
                <a:satOff val="0"/>
                <a:lumOff val="35962"/>
                <a:alphaOff val="0"/>
                <a:tint val="50000"/>
                <a:satMod val="300000"/>
              </a:schemeClr>
            </a:gs>
            <a:gs pos="35000">
              <a:schemeClr val="accent3">
                <a:shade val="50000"/>
                <a:hueOff val="0"/>
                <a:satOff val="0"/>
                <a:lumOff val="35962"/>
                <a:alphaOff val="0"/>
                <a:tint val="37000"/>
                <a:satMod val="300000"/>
              </a:schemeClr>
            </a:gs>
            <a:gs pos="100000">
              <a:schemeClr val="accent3">
                <a:shade val="50000"/>
                <a:hueOff val="0"/>
                <a:satOff val="0"/>
                <a:lumOff val="3596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Machine Learning</a:t>
          </a:r>
        </a:p>
      </dsp:txBody>
      <dsp:txXfrm rot="10800000">
        <a:off x="4612464" y="2847737"/>
        <a:ext cx="1305844" cy="1373742"/>
      </dsp:txXfrm>
    </dsp:sp>
    <dsp:sp modelId="{F3A028AB-E0EE-4014-93BD-DD7160FE42FD}">
      <dsp:nvSpPr>
        <dsp:cNvPr id="0" name=""/>
        <dsp:cNvSpPr/>
      </dsp:nvSpPr>
      <dsp:spPr>
        <a:xfrm rot="16200000">
          <a:off x="2488562" y="2903819"/>
          <a:ext cx="1942764" cy="1846743"/>
        </a:xfrm>
        <a:prstGeom prst="pieWedge">
          <a:avLst/>
        </a:prstGeom>
        <a:gradFill rotWithShape="0">
          <a:gsLst>
            <a:gs pos="0">
              <a:schemeClr val="accent3">
                <a:shade val="50000"/>
                <a:hueOff val="0"/>
                <a:satOff val="0"/>
                <a:lumOff val="17981"/>
                <a:alphaOff val="0"/>
                <a:tint val="50000"/>
                <a:satMod val="300000"/>
              </a:schemeClr>
            </a:gs>
            <a:gs pos="35000">
              <a:schemeClr val="accent3">
                <a:shade val="50000"/>
                <a:hueOff val="0"/>
                <a:satOff val="0"/>
                <a:lumOff val="17981"/>
                <a:alphaOff val="0"/>
                <a:tint val="37000"/>
                <a:satMod val="300000"/>
              </a:schemeClr>
            </a:gs>
            <a:gs pos="100000">
              <a:schemeClr val="accent3">
                <a:shade val="50000"/>
                <a:hueOff val="0"/>
                <a:satOff val="0"/>
                <a:lumOff val="1798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dirty="0"/>
            <a:t>Dashboard</a:t>
          </a:r>
        </a:p>
      </dsp:txBody>
      <dsp:txXfrm rot="5400000">
        <a:off x="3077472" y="2855809"/>
        <a:ext cx="1305844" cy="1373742"/>
      </dsp:txXfrm>
    </dsp:sp>
    <dsp:sp modelId="{C377D025-13BA-4EFA-BC23-2DB4EE228B9E}">
      <dsp:nvSpPr>
        <dsp:cNvPr id="0" name=""/>
        <dsp:cNvSpPr/>
      </dsp:nvSpPr>
      <dsp:spPr>
        <a:xfrm rot="220903">
          <a:off x="4111840" y="1792740"/>
          <a:ext cx="807815" cy="702448"/>
        </a:xfrm>
        <a:prstGeom prst="circularArrow">
          <a:avLst/>
        </a:prstGeom>
        <a:gradFill rotWithShape="0">
          <a:gsLst>
            <a:gs pos="0">
              <a:schemeClr val="accent3">
                <a:tint val="55000"/>
                <a:hueOff val="0"/>
                <a:satOff val="0"/>
                <a:lumOff val="0"/>
                <a:alphaOff val="0"/>
                <a:tint val="50000"/>
                <a:satMod val="300000"/>
              </a:schemeClr>
            </a:gs>
            <a:gs pos="35000">
              <a:schemeClr val="accent3">
                <a:tint val="55000"/>
                <a:hueOff val="0"/>
                <a:satOff val="0"/>
                <a:lumOff val="0"/>
                <a:alphaOff val="0"/>
                <a:tint val="37000"/>
                <a:satMod val="300000"/>
              </a:schemeClr>
            </a:gs>
            <a:gs pos="100000">
              <a:schemeClr val="accent3">
                <a:tint val="55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5EB0A25-5897-4D90-B0BC-7A099EAB3EE4}">
      <dsp:nvSpPr>
        <dsp:cNvPr id="0" name=""/>
        <dsp:cNvSpPr/>
      </dsp:nvSpPr>
      <dsp:spPr>
        <a:xfrm rot="10800000">
          <a:off x="4111840" y="2936674"/>
          <a:ext cx="807815" cy="702448"/>
        </a:xfrm>
        <a:prstGeom prst="circularArrow">
          <a:avLst/>
        </a:prstGeom>
        <a:gradFill rotWithShape="0">
          <a:gsLst>
            <a:gs pos="0">
              <a:schemeClr val="accent3">
                <a:tint val="55000"/>
                <a:hueOff val="0"/>
                <a:satOff val="0"/>
                <a:lumOff val="0"/>
                <a:alphaOff val="0"/>
                <a:tint val="50000"/>
                <a:satMod val="300000"/>
              </a:schemeClr>
            </a:gs>
            <a:gs pos="35000">
              <a:schemeClr val="accent3">
                <a:tint val="55000"/>
                <a:hueOff val="0"/>
                <a:satOff val="0"/>
                <a:lumOff val="0"/>
                <a:alphaOff val="0"/>
                <a:tint val="37000"/>
                <a:satMod val="300000"/>
              </a:schemeClr>
            </a:gs>
            <a:gs pos="100000">
              <a:schemeClr val="accent3">
                <a:tint val="55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ytimes.com/2022/10/10/health/hearing-aids-fda.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hearingreview.com/inside-hearing/regulation/national-academies-sciences-release-report-hearing-aid-accessibility-affordabil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earinghealthfoundation.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ytimes.com/2022/10/10/health/hearing-aids-fda.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500"/>
              </a:spcBef>
              <a:spcAft>
                <a:spcPts val="0"/>
              </a:spcAft>
              <a:buClr>
                <a:srgbClr val="24292F"/>
              </a:buClr>
              <a:buSzPts val="1100"/>
              <a:buChar char="●"/>
            </a:pPr>
            <a:r>
              <a:rPr lang="en-US" sz="1400">
                <a:solidFill>
                  <a:srgbClr val="24292F"/>
                </a:solidFill>
                <a:highlight>
                  <a:srgbClr val="FFFFFF"/>
                </a:highlight>
              </a:rPr>
              <a:t>Dropped Costco locations that do not have hearing aid centers</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age population younger than 20 and older than 69</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all other demographic columns except education levels reached and household income columns</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r>
              <a:rPr lang="en-US" sz="1400">
                <a:solidFill>
                  <a:srgbClr val="24292F"/>
                </a:solidFill>
                <a:highlight>
                  <a:srgbClr val="FFFFFF"/>
                </a:highlight>
              </a:rPr>
              <a:t>Trained on Costco locations by zip-codes as our y and demographic columns for our features (X)</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Using standard scaler, scaled our features to become identical in terms of the range so our columns could be compared</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Used competitive model structure </a:t>
            </a:r>
            <a:r>
              <a:rPr lang="en-US" sz="1400">
                <a:solidFill>
                  <a:srgbClr val="24292F"/>
                </a:solidFill>
                <a:highlight>
                  <a:srgbClr val="FFFFFF"/>
                </a:highlight>
              </a:rPr>
              <a:t>Ran Logistic Regression, SMOTEENN, and RandomForest to find best predictor</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Trained on Costco locations to recommend where Costco should open a new location, specifically for hearing centers. </a:t>
            </a:r>
            <a:endParaRPr sz="1400">
              <a:solidFill>
                <a:srgbClr val="595959"/>
              </a:solidFill>
            </a:endParaRPr>
          </a:p>
          <a:p>
            <a:pPr marL="457200" lvl="0" indent="-298450" algn="l" rtl="0">
              <a:lnSpc>
                <a:spcPct val="115000"/>
              </a:lnSpc>
              <a:spcBef>
                <a:spcPts val="0"/>
              </a:spcBef>
              <a:spcAft>
                <a:spcPts val="0"/>
              </a:spcAft>
              <a:buClr>
                <a:srgbClr val="24292F"/>
              </a:buClr>
              <a:buSzPts val="1100"/>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Using precision and recall rather than accuracy to predict where they should have a hearing center but do not.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Smoteen algorithm had the best results of all three machine learning as it balances the 1's (Costco locations,minority class), as well as the 0's (no Costco locations). This model may be  good as additional information tool in determining a new store location but is not a good application for this type of prediction</a:t>
            </a:r>
            <a:r>
              <a:rPr lang="en-US" sz="1400"/>
              <a:t> </a:t>
            </a:r>
            <a:r>
              <a:rPr lang="en-US" sz="1400">
                <a:solidFill>
                  <a:srgbClr val="24292F"/>
                </a:solidFill>
                <a:highlight>
                  <a:srgbClr val="FFFFFF"/>
                </a:highlight>
              </a:rPr>
              <a:t>Lowering the decision threshold from 50% to 10% to get a higher precision or high recall ML model. This output maybe good as additional information tool in determining a new store location but is not a good application for this type of prediction</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Logistic Regression predicted a binary outcome, 0 or 1. Unfortunately, it couldn’t predict optimal zip codes.  Accuracy: .98, although is very high, this a poor metric for the type of dataset we have. It’s only considering all the “yes, costco location here” and not considering the other option “no, costco location here”.</a:t>
            </a:r>
            <a:r>
              <a:rPr lang="en-US" sz="10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Random Forest has the same limitations as Logistic Regression in as there are so few "yes'" it considers them irrelevant. Dataset is imbalanced.</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Feature engineering: our results point to our dataset needing additional look into additional data to predict new locations for CHC's.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Additional data to consider:</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000">
                <a:solidFill>
                  <a:srgbClr val="24292F"/>
                </a:solidFill>
                <a:latin typeface="Arial"/>
                <a:ea typeface="Arial"/>
                <a:cs typeface="Arial"/>
                <a:sym typeface="Arial"/>
              </a:rPr>
              <a:t>·</a:t>
            </a:r>
            <a:r>
              <a:rPr lang="en-US" sz="1400">
                <a:solidFill>
                  <a:srgbClr val="24292F"/>
                </a:solidFill>
                <a:highlight>
                  <a:srgbClr val="FFFFFF"/>
                </a:highlight>
              </a:rPr>
              <a:t>Bucketing population data into decades or generations but keeping in mind not overfitting</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Visualizing outliers to detect outliers</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Adding % hearing impaired and hearing aid's cost</a:t>
            </a:r>
            <a:endParaRPr sz="1400">
              <a:solidFill>
                <a:srgbClr val="24292F"/>
              </a:solidFill>
              <a:highlight>
                <a:srgbClr val="FFFFFF"/>
              </a:highlight>
            </a:endParaRPr>
          </a:p>
          <a:p>
            <a:pPr marL="457200" lvl="0" indent="0" algn="l" rtl="0">
              <a:lnSpc>
                <a:spcPct val="115000"/>
              </a:lnSpc>
              <a:spcBef>
                <a:spcPts val="1500"/>
              </a:spcBef>
              <a:spcAft>
                <a:spcPts val="1500"/>
              </a:spcAft>
              <a:buNone/>
            </a:pPr>
            <a:endParaRPr sz="1400">
              <a:solidFill>
                <a:srgbClr val="24292F"/>
              </a:solidFill>
              <a:highlight>
                <a:srgbClr val="FFFFFF"/>
              </a:highlight>
              <a:latin typeface="Arial"/>
              <a:ea typeface="Arial"/>
              <a:cs typeface="Arial"/>
              <a:sym typeface="Arial"/>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3000"/>
              </a:spcAft>
              <a:buNone/>
            </a:pPr>
            <a:r>
              <a:rPr lang="en-US" sz="1600">
                <a:solidFill>
                  <a:srgbClr val="3F3F3F"/>
                </a:solidFill>
              </a:rPr>
              <a:t>This would allow Costco to reach out to their current customer base and those that may be outside Costco's physical location. </a:t>
            </a:r>
            <a:endParaRPr sz="1600"/>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The world of hearing health changed on Oct. 17, when the FDA’s new regulations, made quality hearing aids an over-the-counter product.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For decades, the sale of hearing aids was restricted to licensed audiologists and other professionals; that has kept prices high — prescription hearing aids can cost $4,000 to $5,000 — and access limited  </a:t>
            </a:r>
            <a:r>
              <a:rPr lang="en-US" sz="14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The hearing aid industry has remained insulated from price competition because of consolidation among manufacturers, widespread state licensing </a:t>
            </a:r>
            <a:r>
              <a:rPr lang="en-US" sz="1800">
                <a:latin typeface="Calibri"/>
                <a:ea typeface="Calibri"/>
                <a:cs typeface="Calibri"/>
                <a:sym typeface="Calibri"/>
              </a:rPr>
              <a:t>laws that mandate sales through audiologists or other hearing professionals, and the acquisition of hearing professionals’ practices by device-makers.</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the new devices will be clearly labeled as FDA approved and consumers. These are different from inexpensive personal devices that amplify sound but do not address other components of hearing loss, such as distortion.</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A person would be able to walk into almost any pharmacy or big-box store and buy a sophisticated pair of hearing aids for a few hundred dollars, no prescription required.</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Prices for the exact same pair of hearing aids can vary dramatically depending on where a buyer looks. </a:t>
            </a:r>
            <a:r>
              <a:rPr lang="en-US" sz="18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 report from the National Academies of Science, Engineering, and Medicine</a:t>
            </a:r>
            <a:r>
              <a:rPr lang="en-US" sz="1800">
                <a:latin typeface="Calibri"/>
                <a:ea typeface="Calibri"/>
                <a:cs typeface="Calibri"/>
                <a:sym typeface="Calibri"/>
              </a:rPr>
              <a:t>—that sparked the OTC movement—blamed high hearing aid cost on limited consumer choice and lack of transparency.</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More than a 20% decrease in price</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Less costly testing procedures (rise of online hearing/audio tests)</a:t>
            </a:r>
            <a:endParaRPr/>
          </a:p>
          <a:p>
            <a:pPr marL="285750" lvl="0" indent="-196850" algn="l" rtl="0">
              <a:lnSpc>
                <a:spcPct val="100000"/>
              </a:lnSpc>
              <a:spcBef>
                <a:spcPts val="800"/>
              </a:spcBef>
              <a:spcAft>
                <a:spcPts val="0"/>
              </a:spcAft>
              <a:buSzPts val="1400"/>
              <a:buFont typeface="Arial"/>
              <a:buNone/>
            </a:pPr>
            <a:endParaRPr sz="12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Our study we focused on people 20 – 69.  People younger than 20 and over 70 generally have hearing loss that requires more than over the counter hearing aids.</a:t>
            </a:r>
            <a:endParaRPr sz="1400"/>
          </a:p>
          <a:p>
            <a:pPr marL="342900" marR="0" lvl="0" indent="-342900" algn="l" rtl="0">
              <a:lnSpc>
                <a:spcPct val="107000"/>
              </a:lnSpc>
              <a:spcBef>
                <a:spcPts val="800"/>
              </a:spcBef>
              <a:spcAft>
                <a:spcPts val="0"/>
              </a:spcAft>
              <a:buClr>
                <a:srgbClr val="000000"/>
              </a:buClr>
              <a:buSzPts val="1400"/>
              <a:buFont typeface="Arial"/>
              <a:buChar char="•"/>
            </a:pPr>
            <a:r>
              <a:rPr lang="en-US" sz="1400">
                <a:latin typeface="Calibri"/>
                <a:ea typeface="Calibri"/>
                <a:cs typeface="Calibri"/>
                <a:sym typeface="Calibri"/>
              </a:rPr>
              <a:t>17% of adults between 20-69 years of age have hearing impairments</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Men are almost twice as likely as women to have hearing loss among adults aged 20-69</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marL="0" lvl="0" indent="0" algn="l" rtl="0">
              <a:lnSpc>
                <a:spcPct val="100000"/>
              </a:lnSpc>
              <a:spcBef>
                <a:spcPts val="800"/>
              </a:spcBef>
              <a:spcAft>
                <a:spcPts val="0"/>
              </a:spcAft>
              <a:buSzPts val="1400"/>
              <a:buNone/>
            </a:pPr>
            <a:endParaRPr sz="1400"/>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National Institute of Health indicates that millennial and Gen Z individuals are more likely to experience hearing loss compared to previous generations</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marL="0" lvl="0" indent="0" algn="l" rtl="0">
              <a:lnSpc>
                <a:spcPct val="100000"/>
              </a:lnSpc>
              <a:spcBef>
                <a:spcPts val="800"/>
              </a:spcBef>
              <a:spcAft>
                <a:spcPts val="0"/>
              </a:spcAft>
              <a:buSzPts val="1400"/>
              <a:buNone/>
            </a:pPr>
            <a:endParaRPr/>
          </a:p>
        </p:txBody>
      </p:sp>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196850" algn="l" rtl="0">
              <a:lnSpc>
                <a:spcPct val="100000"/>
              </a:lnSpc>
              <a:spcBef>
                <a:spcPts val="0"/>
              </a:spcBef>
              <a:spcAft>
                <a:spcPts val="0"/>
              </a:spcAft>
              <a:buSzPts val="1400"/>
              <a:buFont typeface="Arial"/>
              <a:buNone/>
            </a:pPr>
            <a:endParaRPr sz="10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a:solidFill>
                  <a:srgbClr val="0F2B54"/>
                </a:solidFill>
                <a:latin typeface="Calibri"/>
                <a:ea typeface="Calibri"/>
                <a:cs typeface="Calibri"/>
                <a:sym typeface="Calibri"/>
              </a:rPr>
              <a:t>It can account for up to $30,000 in lost income annually and can impact your performance at work. When you don't hear clearly, you risk missing key information in meetings or directives from supervisors.</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https://www.scrapehero.com/location-reports/Costco-USA/</a:t>
            </a: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Their buying power is such that they can buy hearing aids in huge quantities that qualify them for equally huge discounts on the wholesale cost of the devices. Costco has accessibility through cost and location and size/reach.</a:t>
            </a:r>
            <a:endParaRPr sz="1400"/>
          </a:p>
          <a:p>
            <a:pPr marL="0" marR="0" lvl="0" indent="0" algn="l" rtl="0">
              <a:lnSpc>
                <a:spcPct val="107000"/>
              </a:lnSpc>
              <a:spcBef>
                <a:spcPts val="800"/>
              </a:spcBef>
              <a:spcAft>
                <a:spcPts val="0"/>
              </a:spcAft>
              <a:buSzPts val="1400"/>
              <a:buNone/>
            </a:pPr>
            <a:r>
              <a:rPr lang="en-US" sz="1400">
                <a:latin typeface="Calibri"/>
                <a:ea typeface="Calibri"/>
                <a:cs typeface="Calibri"/>
                <a:sym typeface="Calibri"/>
              </a:rPr>
              <a:t>            (</a:t>
            </a:r>
            <a:r>
              <a:rPr lang="en-US" sz="14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https://hearinghealthfoundation.org</a:t>
            </a:r>
            <a:r>
              <a:rPr lang="en-US" sz="1400">
                <a:latin typeface="Calibri"/>
                <a:ea typeface="Calibri"/>
                <a:cs typeface="Calibri"/>
                <a:sym typeface="Calibri"/>
              </a:rPr>
              <a:t>) </a:t>
            </a:r>
            <a:endParaRPr sz="1400"/>
          </a:p>
          <a:p>
            <a:pPr marL="457200" marR="0" lvl="0" indent="-228600" algn="l" rtl="0">
              <a:lnSpc>
                <a:spcPct val="107000"/>
              </a:lnSpc>
              <a:spcBef>
                <a:spcPts val="800"/>
              </a:spcBef>
              <a:spcAft>
                <a:spcPts val="0"/>
              </a:spcAft>
              <a:buSzPts val="1400"/>
              <a:buNone/>
            </a:pPr>
            <a:endParaRPr sz="1400"/>
          </a:p>
          <a:p>
            <a:pPr marL="0" marR="0" lvl="0" indent="0" algn="l" rtl="0">
              <a:lnSpc>
                <a:spcPct val="107000"/>
              </a:lnSpc>
              <a:spcBef>
                <a:spcPts val="800"/>
              </a:spcBef>
              <a:spcAft>
                <a:spcPts val="0"/>
              </a:spcAft>
              <a:buSzPts val="1400"/>
              <a:buNone/>
            </a:pPr>
            <a:r>
              <a:rPr lang="en-US" sz="1400">
                <a:latin typeface="Calibri"/>
                <a:ea typeface="Calibri"/>
                <a:cs typeface="Calibri"/>
                <a:sym typeface="Calibri"/>
              </a:rPr>
              <a:t>Competition</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Best Buy will open hearing centers in more than 300 stores by late October. Customers will be able to use an online hearing assessment tool and choose from nine over-the-counter brands with help from sales staff members, who will undergo specialized training. Prices will range from $200 to $3,000. </a:t>
            </a:r>
            <a:r>
              <a:rPr lang="en-US" sz="14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Sony has announced a partnership with WS Audiology Denmark, one of the big five hearing aid manufacturers.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Bose Corporation and Lexie Hearing will introduce a new self-fitted over-the-counter aid for about $900, well below traditional prices but “still a price point people will think twice about,” Ms. Kelley said. </a:t>
            </a:r>
            <a:r>
              <a:rPr lang="en-US" sz="14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0" lvl="0" indent="0" algn="l" rtl="0">
              <a:lnSpc>
                <a:spcPct val="100000"/>
              </a:lnSpc>
              <a:spcBef>
                <a:spcPts val="800"/>
              </a:spcBef>
              <a:spcAft>
                <a:spcPts val="0"/>
              </a:spcAft>
              <a:buSzPts val="1400"/>
              <a:buNone/>
            </a:pPr>
            <a:endParaRPr sz="1400"/>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dirty="0"/>
              <a:t>Excel: original Costco, demographic data as csv files</a:t>
            </a:r>
            <a:endParaRPr lang="en-US" sz="1200" dirty="0"/>
          </a:p>
          <a:p>
            <a:pPr marL="0" lvl="0" indent="0" algn="l" rtl="0">
              <a:lnSpc>
                <a:spcPct val="100000"/>
              </a:lnSpc>
              <a:spcBef>
                <a:spcPts val="0"/>
              </a:spcBef>
              <a:spcAft>
                <a:spcPts val="0"/>
              </a:spcAft>
              <a:buSzPts val="1400"/>
              <a:buNone/>
            </a:pPr>
            <a:r>
              <a:rPr lang="en-US" sz="1200" b="0" dirty="0" err="1"/>
              <a:t>Jupyter</a:t>
            </a:r>
            <a:r>
              <a:rPr lang="en-US" sz="1200" b="0" dirty="0"/>
              <a:t> Notebook &amp; </a:t>
            </a:r>
            <a:r>
              <a:rPr lang="en-US" sz="1200" b="0" dirty="0" err="1"/>
              <a:t>Colab</a:t>
            </a:r>
            <a:r>
              <a:rPr lang="en-US" sz="1200" b="0" dirty="0"/>
              <a:t>, Python &amp; Pandas: Data cleaning, preprocessing and machine learning</a:t>
            </a:r>
            <a:endParaRPr lang="en-US" sz="1200" dirty="0"/>
          </a:p>
          <a:p>
            <a:pPr marL="0" lvl="0" indent="0" algn="l" rtl="0">
              <a:lnSpc>
                <a:spcPct val="100000"/>
              </a:lnSpc>
              <a:spcBef>
                <a:spcPts val="0"/>
              </a:spcBef>
              <a:spcAft>
                <a:spcPts val="0"/>
              </a:spcAft>
              <a:buSzPts val="1400"/>
              <a:buNone/>
            </a:pPr>
            <a:r>
              <a:rPr lang="en-US" sz="1200" b="0" dirty="0"/>
              <a:t>VS Code &amp; JavaScript: Html dashboard</a:t>
            </a:r>
            <a:endParaRPr lang="en-US" sz="1200" dirty="0"/>
          </a:p>
          <a:p>
            <a:pPr marL="0" lvl="0" indent="0" algn="l" rtl="0">
              <a:lnSpc>
                <a:spcPct val="100000"/>
              </a:lnSpc>
              <a:spcBef>
                <a:spcPts val="0"/>
              </a:spcBef>
              <a:spcAft>
                <a:spcPts val="0"/>
              </a:spcAft>
              <a:buSzPts val="1400"/>
              <a:buNone/>
            </a:pPr>
            <a:r>
              <a:rPr lang="en-US" sz="1200" b="0" dirty="0"/>
              <a:t>Amazon S3 Bucket: data storage</a:t>
            </a:r>
            <a:endParaRPr lang="en-US" sz="1200" dirty="0"/>
          </a:p>
          <a:p>
            <a:pPr marL="0" lvl="0" indent="0" algn="l" rtl="0">
              <a:lnSpc>
                <a:spcPct val="100000"/>
              </a:lnSpc>
              <a:spcBef>
                <a:spcPts val="0"/>
              </a:spcBef>
              <a:spcAft>
                <a:spcPts val="0"/>
              </a:spcAft>
              <a:buSzPts val="1400"/>
              <a:buNone/>
            </a:pPr>
            <a:r>
              <a:rPr lang="en-US" sz="1200" b="0" dirty="0" err="1"/>
              <a:t>Github</a:t>
            </a:r>
            <a:r>
              <a:rPr lang="en-US" sz="1200" b="0" dirty="0"/>
              <a:t>: project collaboration</a:t>
            </a:r>
            <a:endParaRPr lang="en-US" sz="1200" dirty="0"/>
          </a:p>
          <a:p>
            <a:pPr marL="0" lvl="0" indent="0" algn="l" rtl="0">
              <a:lnSpc>
                <a:spcPct val="100000"/>
              </a:lnSpc>
              <a:spcBef>
                <a:spcPts val="0"/>
              </a:spcBef>
              <a:spcAft>
                <a:spcPts val="0"/>
              </a:spcAft>
              <a:buSzPts val="1400"/>
              <a:buFont typeface="Arial"/>
              <a:buNone/>
            </a:pPr>
            <a:endParaRPr lang="en-US" sz="1200" dirty="0">
              <a:latin typeface="Calibri"/>
              <a:ea typeface="Calibri"/>
              <a:cs typeface="Calibri"/>
              <a:sym typeface="Calibri"/>
            </a:endParaRPr>
          </a:p>
          <a:p>
            <a:pPr marL="0" lvl="0" indent="0" algn="l" rtl="0">
              <a:lnSpc>
                <a:spcPct val="100000"/>
              </a:lnSpc>
              <a:spcBef>
                <a:spcPts val="0"/>
              </a:spcBef>
              <a:spcAft>
                <a:spcPts val="0"/>
              </a:spcAft>
              <a:buSzPts val="1400"/>
              <a:buFont typeface="Arial"/>
              <a:buNone/>
            </a:pPr>
            <a:r>
              <a:rPr lang="en-US" sz="1200" dirty="0">
                <a:latin typeface="Calibri"/>
                <a:ea typeface="Calibri"/>
                <a:cs typeface="Calibri"/>
                <a:sym typeface="Calibri"/>
              </a:rPr>
              <a:t>S3 Bucket</a:t>
            </a:r>
          </a:p>
          <a:p>
            <a:pPr marL="285750" lvl="0" indent="-285750" algn="l" rtl="0">
              <a:lnSpc>
                <a:spcPct val="100000"/>
              </a:lnSpc>
              <a:spcBef>
                <a:spcPts val="0"/>
              </a:spcBef>
              <a:spcAft>
                <a:spcPts val="0"/>
              </a:spcAft>
              <a:buSzPts val="1400"/>
              <a:buFont typeface="Arial"/>
              <a:buChar char="•"/>
            </a:pPr>
            <a:r>
              <a:rPr lang="en-US" sz="1200" dirty="0">
                <a:latin typeface="Calibri"/>
                <a:ea typeface="Calibri"/>
                <a:cs typeface="Calibri"/>
                <a:sym typeface="Calibri"/>
              </a:rPr>
              <a:t>Storing pictures, files, graphs, and more</a:t>
            </a:r>
            <a:endParaRPr dirty="0"/>
          </a:p>
          <a:p>
            <a:pPr marL="285750" lvl="0" indent="-285750" algn="l" rtl="0">
              <a:lnSpc>
                <a:spcPct val="100000"/>
              </a:lnSpc>
              <a:spcBef>
                <a:spcPts val="0"/>
              </a:spcBef>
              <a:spcAft>
                <a:spcPts val="0"/>
              </a:spcAft>
              <a:buSzPts val="1400"/>
              <a:buFont typeface="Arial"/>
              <a:buChar char="•"/>
            </a:pPr>
            <a:r>
              <a:rPr lang="en-US" sz="1200" dirty="0">
                <a:latin typeface="Calibri"/>
                <a:ea typeface="Calibri"/>
                <a:cs typeface="Calibri"/>
                <a:sym typeface="Calibri"/>
              </a:rPr>
              <a:t>Easily accessible among teammates</a:t>
            </a:r>
            <a:endParaRPr dirty="0"/>
          </a:p>
          <a:p>
            <a:pPr marL="285750" lvl="0" indent="-285750" algn="l" rtl="0">
              <a:lnSpc>
                <a:spcPct val="100000"/>
              </a:lnSpc>
              <a:spcBef>
                <a:spcPts val="0"/>
              </a:spcBef>
              <a:spcAft>
                <a:spcPts val="0"/>
              </a:spcAft>
              <a:buSzPts val="1400"/>
              <a:buFont typeface="Arial"/>
              <a:buChar char="•"/>
            </a:pPr>
            <a:r>
              <a:rPr lang="en-US" sz="1200" dirty="0">
                <a:latin typeface="Calibri"/>
                <a:ea typeface="Calibri"/>
                <a:cs typeface="Calibri"/>
                <a:sym typeface="Calibri"/>
              </a:rPr>
              <a:t>Connecting changing data to S3 Bucket</a:t>
            </a:r>
            <a:endParaRPr dirty="0"/>
          </a:p>
          <a:p>
            <a:pPr marL="285750" lvl="0" indent="-285750" algn="l" rtl="0">
              <a:lnSpc>
                <a:spcPct val="100000"/>
              </a:lnSpc>
              <a:spcBef>
                <a:spcPts val="0"/>
              </a:spcBef>
              <a:spcAft>
                <a:spcPts val="0"/>
              </a:spcAft>
              <a:buSzPts val="1400"/>
              <a:buFont typeface="Arial"/>
              <a:buChar char="•"/>
            </a:pPr>
            <a:r>
              <a:rPr lang="en-US" sz="1200" dirty="0">
                <a:latin typeface="Calibri"/>
                <a:ea typeface="Calibri"/>
                <a:cs typeface="Calibri"/>
                <a:sym typeface="Calibri"/>
              </a:rPr>
              <a:t>Connects to machine learning through </a:t>
            </a:r>
            <a:r>
              <a:rPr lang="en-US" sz="1200" dirty="0" err="1">
                <a:latin typeface="Calibri"/>
                <a:ea typeface="Calibri"/>
                <a:cs typeface="Calibri"/>
                <a:sym typeface="Calibri"/>
              </a:rPr>
              <a:t>pyspark</a:t>
            </a:r>
            <a:endParaRPr sz="1200" dirty="0">
              <a:latin typeface="Calibri"/>
              <a:ea typeface="Calibri"/>
              <a:cs typeface="Calibri"/>
              <a:sym typeface="Calibri"/>
            </a:endParaRPr>
          </a:p>
          <a:p>
            <a:pPr marL="285750" lvl="0" indent="-285750" algn="l" rtl="0">
              <a:lnSpc>
                <a:spcPct val="100000"/>
              </a:lnSpc>
              <a:spcBef>
                <a:spcPts val="0"/>
              </a:spcBef>
              <a:spcAft>
                <a:spcPts val="0"/>
              </a:spcAft>
              <a:buSzPts val="1400"/>
              <a:buFont typeface="Arial"/>
              <a:buChar char="•"/>
            </a:pPr>
            <a:r>
              <a:rPr lang="en-US" sz="1200" dirty="0">
                <a:latin typeface="Calibri"/>
                <a:ea typeface="Calibri"/>
                <a:cs typeface="Calibri"/>
                <a:sym typeface="Calibri"/>
              </a:rPr>
              <a:t>Easy to use on multiple platforms</a:t>
            </a:r>
            <a:endParaRPr dirty="0"/>
          </a:p>
          <a:p>
            <a:pPr marL="285750" lvl="0" indent="-285750" algn="l" rtl="0">
              <a:lnSpc>
                <a:spcPct val="100000"/>
              </a:lnSpc>
              <a:spcBef>
                <a:spcPts val="0"/>
              </a:spcBef>
              <a:spcAft>
                <a:spcPts val="0"/>
              </a:spcAft>
              <a:buSzPts val="1400"/>
              <a:buFont typeface="Arial"/>
              <a:buChar char="•"/>
            </a:pPr>
            <a:r>
              <a:rPr lang="en-US" sz="1200" dirty="0">
                <a:latin typeface="Calibri"/>
                <a:ea typeface="Calibri"/>
                <a:cs typeface="Calibri"/>
                <a:sym typeface="Calibri"/>
              </a:rPr>
              <a:t>Plenty of storage space </a:t>
            </a:r>
            <a:endParaRPr dirty="0"/>
          </a:p>
          <a:p>
            <a:pPr marL="285750" lvl="0" indent="-196850" algn="l" rtl="0">
              <a:lnSpc>
                <a:spcPct val="100000"/>
              </a:lnSpc>
              <a:spcBef>
                <a:spcPts val="0"/>
              </a:spcBef>
              <a:spcAft>
                <a:spcPts val="0"/>
              </a:spcAft>
              <a:buSzPts val="1400"/>
              <a:buFont typeface="Arial"/>
              <a:buNone/>
            </a:pPr>
            <a:endParaRPr sz="1200" dirty="0">
              <a:latin typeface="Calibri"/>
              <a:ea typeface="Calibri"/>
              <a:cs typeface="Calibri"/>
              <a:sym typeface="Calibri"/>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Data:</a:t>
            </a:r>
            <a:endParaRPr/>
          </a:p>
          <a:p>
            <a:pPr marL="457200" marR="0" lvl="0" indent="-228600" algn="l" rtl="0">
              <a:lnSpc>
                <a:spcPct val="100000"/>
              </a:lnSpc>
              <a:spcBef>
                <a:spcPts val="0"/>
              </a:spcBef>
              <a:spcAft>
                <a:spcPts val="0"/>
              </a:spcAft>
              <a:buSzPts val="1400"/>
              <a:buNone/>
            </a:pPr>
            <a:r>
              <a:rPr lang="en-US"/>
              <a:t>Costco Data: Kaggle &amp; Costco website to update locations</a:t>
            </a:r>
            <a:endParaRPr/>
          </a:p>
          <a:p>
            <a:pPr marL="457200" marR="0" lvl="0" indent="-228600" algn="l" rtl="0">
              <a:lnSpc>
                <a:spcPct val="100000"/>
              </a:lnSpc>
              <a:spcBef>
                <a:spcPts val="0"/>
              </a:spcBef>
              <a:spcAft>
                <a:spcPts val="0"/>
              </a:spcAft>
              <a:buSzPts val="1400"/>
              <a:buNone/>
            </a:pPr>
            <a:r>
              <a:rPr lang="en-US"/>
              <a:t>Census data: ESRI census population data 2019 &amp; 2021</a:t>
            </a:r>
            <a:endParaRPr/>
          </a:p>
          <a:p>
            <a:pPr marL="457200" marR="0" lvl="0" indent="-228600" algn="l" rtl="0">
              <a:lnSpc>
                <a:spcPct val="100000"/>
              </a:lnSpc>
              <a:spcBef>
                <a:spcPts val="0"/>
              </a:spcBef>
              <a:spcAft>
                <a:spcPts val="0"/>
              </a:spcAft>
              <a:buSzPts val="1400"/>
              <a:buNone/>
            </a:pPr>
            <a:r>
              <a:rPr lang="en-US"/>
              <a:t>Zipcode file: USPS zip codes by county/MSA cross reference</a:t>
            </a: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p:txBody>
      </p:sp>
      <p:sp>
        <p:nvSpPr>
          <p:cNvPr id="206" name="Google Shape;20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5"/>
        <p:cNvGrpSpPr/>
        <p:nvPr/>
      </p:nvGrpSpPr>
      <p:grpSpPr>
        <a:xfrm>
          <a:off x="0" y="0"/>
          <a:ext cx="0" cy="0"/>
          <a:chOff x="0" y="0"/>
          <a:chExt cx="0" cy="0"/>
        </a:xfrm>
      </p:grpSpPr>
      <p:sp>
        <p:nvSpPr>
          <p:cNvPr id="16" name="Google Shape;16;p2"/>
          <p:cNvSpPr/>
          <p:nvPr/>
        </p:nvSpPr>
        <p:spPr>
          <a:xfrm rot="10800000">
            <a:off x="0" y="144"/>
            <a:ext cx="12192000" cy="2302788"/>
          </a:xfrm>
          <a:prstGeom prst="rect">
            <a:avLst/>
          </a:prstGeom>
          <a:solidFill>
            <a:schemeClr val="dk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1600"/>
              <a:buFont typeface="Arial"/>
              <a:buNone/>
            </a:pPr>
            <a:endParaRPr sz="1600" b="0" i="0" u="none" strike="noStrike" cap="none">
              <a:solidFill>
                <a:srgbClr val="FFFFFF"/>
              </a:solidFill>
              <a:latin typeface="Calibri"/>
              <a:ea typeface="Calibri"/>
              <a:cs typeface="Calibri"/>
              <a:sym typeface="Calibri"/>
            </a:endParaRPr>
          </a:p>
        </p:txBody>
      </p:sp>
      <p:sp>
        <p:nvSpPr>
          <p:cNvPr id="17" name="Google Shape;17;p2"/>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8" name="Google Shape;18;p2"/>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9" name="Google Shape;19;p2"/>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0" name="Google Shape;20;p2"/>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 name="Google Shape;21;p2"/>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2" name="Google Shape;22;p2"/>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3" name="Google Shape;23;p2"/>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4" name="Google Shape;24;p2"/>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5" name="Google Shape;25;p2"/>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6" name="Google Shape;26;p2"/>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7" name="Google Shape;27;p2"/>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8" name="Google Shape;28;p2"/>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9" name="Google Shape;29;p2"/>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0" name="Google Shape;30;p2"/>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1" name="Google Shape;31;p2"/>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2" name="Google Shape;32;p2"/>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3" name="Google Shape;33;p2"/>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4" name="Google Shape;34;p2"/>
          <p:cNvSpPr txBox="1">
            <a:spLocks noGrp="1"/>
          </p:cNvSpPr>
          <p:nvPr>
            <p:ph type="body" idx="1"/>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txBox="1">
            <a:spLocks noGrp="1"/>
          </p:cNvSpPr>
          <p:nvPr>
            <p:ph type="body" idx="2"/>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
          <p:cNvSpPr txBox="1">
            <a:spLocks noGrp="1"/>
          </p:cNvSpPr>
          <p:nvPr>
            <p:ph type="title"/>
          </p:nvPr>
        </p:nvSpPr>
        <p:spPr>
          <a:xfrm>
            <a:off x="817955" y="7426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8"/>
        <p:cNvGrpSpPr/>
        <p:nvPr/>
      </p:nvGrpSpPr>
      <p:grpSpPr>
        <a:xfrm>
          <a:off x="0" y="0"/>
          <a:ext cx="0" cy="0"/>
          <a:chOff x="0" y="0"/>
          <a:chExt cx="0" cy="0"/>
        </a:xfrm>
      </p:grpSpPr>
      <p:sp>
        <p:nvSpPr>
          <p:cNvPr id="39" name="Google Shape;39;p3"/>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0" name="Google Shape;40;p3"/>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1" name="Google Shape;41;p3"/>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2" name="Google Shape;42;p3"/>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3" name="Google Shape;43;p3"/>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4" name="Google Shape;44;p3"/>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5" name="Google Shape;45;p3"/>
          <p:cNvSpPr txBox="1">
            <a:spLocks noGrp="1"/>
          </p:cNvSpPr>
          <p:nvPr>
            <p:ph type="body" idx="1"/>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
          <p:cNvSpPr txBox="1">
            <a:spLocks noGrp="1"/>
          </p:cNvSpPr>
          <p:nvPr>
            <p:ph type="body" idx="2"/>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
          <p:cNvSpPr txBox="1">
            <a:spLocks noGrp="1"/>
          </p:cNvSpPr>
          <p:nvPr>
            <p:ph type="title"/>
          </p:nvPr>
        </p:nvSpPr>
        <p:spPr>
          <a:xfrm>
            <a:off x="838200" y="4923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
          <p:cNvSpPr/>
          <p:nvPr/>
        </p:nvSpPr>
        <p:spPr>
          <a:xfrm rot="5400000">
            <a:off x="-339283" y="1331695"/>
            <a:ext cx="685267" cy="685268"/>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49" name="Google Shape;49;p3"/>
          <p:cNvSpPr/>
          <p:nvPr/>
        </p:nvSpPr>
        <p:spPr>
          <a:xfrm rot="5400000">
            <a:off x="-338084" y="3473179"/>
            <a:ext cx="682869" cy="685268"/>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0" name="Google Shape;50;p3"/>
          <p:cNvSpPr/>
          <p:nvPr/>
        </p:nvSpPr>
        <p:spPr>
          <a:xfrm rot="5400000">
            <a:off x="-338084" y="4533277"/>
            <a:ext cx="682869" cy="685268"/>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1" name="Google Shape;51;p3"/>
          <p:cNvSpPr/>
          <p:nvPr/>
        </p:nvSpPr>
        <p:spPr>
          <a:xfrm rot="5400000">
            <a:off x="-322399" y="2388891"/>
            <a:ext cx="685267" cy="685268"/>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2" name="Google Shape;52;p3"/>
          <p:cNvSpPr/>
          <p:nvPr/>
        </p:nvSpPr>
        <p:spPr>
          <a:xfrm rot="5400000">
            <a:off x="-338761" y="5607455"/>
            <a:ext cx="685267" cy="685268"/>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3" name="Google Shape;53;p3"/>
          <p:cNvSpPr/>
          <p:nvPr/>
        </p:nvSpPr>
        <p:spPr>
          <a:xfrm rot="5400000">
            <a:off x="-339283" y="296520"/>
            <a:ext cx="685268" cy="685268"/>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4" name="Google Shape;54;p3"/>
          <p:cNvSpPr/>
          <p:nvPr/>
        </p:nvSpPr>
        <p:spPr>
          <a:xfrm>
            <a:off x="-346509" y="1"/>
            <a:ext cx="3252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 name="Google Shape;55;p3"/>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6"/>
        <p:cNvGrpSpPr/>
        <p:nvPr/>
      </p:nvGrpSpPr>
      <p:grpSpPr>
        <a:xfrm>
          <a:off x="0" y="0"/>
          <a:ext cx="0" cy="0"/>
          <a:chOff x="0" y="0"/>
          <a:chExt cx="0" cy="0"/>
        </a:xfrm>
      </p:grpSpPr>
      <p:sp>
        <p:nvSpPr>
          <p:cNvPr id="57" name="Google Shape;57;p4"/>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8" name="Google Shape;58;p4"/>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9" name="Google Shape;59;p4"/>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0" name="Google Shape;60;p4"/>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1" name="Google Shape;61;p4"/>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2" name="Google Shape;62;p4"/>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3" name="Google Shape;63;p4"/>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4" name="Google Shape;64;p4"/>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5" name="Google Shape;65;p4"/>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6" name="Google Shape;66;p4"/>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7" name="Google Shape;67;p4"/>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8" name="Google Shape;68;p4"/>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9" name="Google Shape;69;p4"/>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0" name="Google Shape;70;p4"/>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1" name="Google Shape;71;p4"/>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2" name="Google Shape;72;p4"/>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3" name="Google Shape;73;p4"/>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4" name="Google Shape;74;p4"/>
          <p:cNvSpPr txBox="1">
            <a:spLocks noGrp="1"/>
          </p:cNvSpPr>
          <p:nvPr>
            <p:ph type="body" idx="1"/>
          </p:nvPr>
        </p:nvSpPr>
        <p:spPr>
          <a:xfrm>
            <a:off x="10152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
          <p:cNvSpPr txBox="1">
            <a:spLocks noGrp="1"/>
          </p:cNvSpPr>
          <p:nvPr>
            <p:ph type="body" idx="2"/>
          </p:nvPr>
        </p:nvSpPr>
        <p:spPr>
          <a:xfrm>
            <a:off x="10152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
          <p:cNvSpPr txBox="1">
            <a:spLocks noGrp="1"/>
          </p:cNvSpPr>
          <p:nvPr>
            <p:ph type="body" idx="3"/>
          </p:nvPr>
        </p:nvSpPr>
        <p:spPr>
          <a:xfrm>
            <a:off x="2198679"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
          <p:cNvSpPr txBox="1">
            <a:spLocks noGrp="1"/>
          </p:cNvSpPr>
          <p:nvPr>
            <p:ph type="body" idx="4"/>
          </p:nvPr>
        </p:nvSpPr>
        <p:spPr>
          <a:xfrm>
            <a:off x="2198679"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
          <p:cNvSpPr txBox="1">
            <a:spLocks noGrp="1"/>
          </p:cNvSpPr>
          <p:nvPr>
            <p:ph type="body" idx="5"/>
          </p:nvPr>
        </p:nvSpPr>
        <p:spPr>
          <a:xfrm>
            <a:off x="43157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
          <p:cNvSpPr txBox="1">
            <a:spLocks noGrp="1"/>
          </p:cNvSpPr>
          <p:nvPr>
            <p:ph type="body" idx="6"/>
          </p:nvPr>
        </p:nvSpPr>
        <p:spPr>
          <a:xfrm>
            <a:off x="43157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
          <p:cNvSpPr txBox="1">
            <a:spLocks noGrp="1"/>
          </p:cNvSpPr>
          <p:nvPr>
            <p:ph type="body" idx="7"/>
          </p:nvPr>
        </p:nvSpPr>
        <p:spPr>
          <a:xfrm>
            <a:off x="6452628"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
          <p:cNvSpPr txBox="1">
            <a:spLocks noGrp="1"/>
          </p:cNvSpPr>
          <p:nvPr>
            <p:ph type="body" idx="8"/>
          </p:nvPr>
        </p:nvSpPr>
        <p:spPr>
          <a:xfrm>
            <a:off x="6452628"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
          <p:cNvSpPr txBox="1">
            <a:spLocks noGrp="1"/>
          </p:cNvSpPr>
          <p:nvPr>
            <p:ph type="body" idx="9"/>
          </p:nvPr>
        </p:nvSpPr>
        <p:spPr>
          <a:xfrm>
            <a:off x="857960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
          <p:cNvSpPr txBox="1">
            <a:spLocks noGrp="1"/>
          </p:cNvSpPr>
          <p:nvPr>
            <p:ph type="body" idx="13"/>
          </p:nvPr>
        </p:nvSpPr>
        <p:spPr>
          <a:xfrm>
            <a:off x="857960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
          <p:cNvSpPr txBox="1">
            <a:spLocks noGrp="1"/>
          </p:cNvSpPr>
          <p:nvPr>
            <p:ph type="body" idx="14"/>
          </p:nvPr>
        </p:nvSpPr>
        <p:spPr>
          <a:xfrm>
            <a:off x="107165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
          <p:cNvSpPr txBox="1">
            <a:spLocks noGrp="1"/>
          </p:cNvSpPr>
          <p:nvPr>
            <p:ph type="body" idx="15"/>
          </p:nvPr>
        </p:nvSpPr>
        <p:spPr>
          <a:xfrm>
            <a:off x="107165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
          <p:cNvSpPr txBox="1">
            <a:spLocks noGrp="1"/>
          </p:cNvSpPr>
          <p:nvPr>
            <p:ph type="body" idx="16"/>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
          <p:cNvSpPr txBox="1">
            <a:spLocks noGrp="1"/>
          </p:cNvSpPr>
          <p:nvPr>
            <p:ph type="body" idx="17"/>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ytimes.com/2022/10/10/health/hearing-aids-fda.html" TargetMode="External"/><Relationship Id="rId7" Type="http://schemas.openxmlformats.org/officeDocument/2006/relationships/hyperlink" Target="https://www.fortunebusinessinsights.com/industry-reports/hearing-aids-market-101573"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scrapehero.com/location-reports/Costco-USA/" TargetMode="External"/><Relationship Id="rId5" Type="http://schemas.openxmlformats.org/officeDocument/2006/relationships/hyperlink" Target="https://www.costco.com/warehouse-locations" TargetMode="External"/><Relationship Id="rId4" Type="http://schemas.openxmlformats.org/officeDocument/2006/relationships/hyperlink" Target="https://hearingreview.com/inside-hearing/regulation/national-academies-sciences-release-report-hearing-aid-accessibility-affordabilit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jpg"/><Relationship Id="rId17" Type="http://schemas.openxmlformats.org/officeDocument/2006/relationships/image" Target="../media/image17.png"/><Relationship Id="rId2" Type="http://schemas.openxmlformats.org/officeDocument/2006/relationships/notesSlide" Target="../notesSlides/notesSlide8.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1.png"/><Relationship Id="rId5" Type="http://schemas.openxmlformats.org/officeDocument/2006/relationships/diagramQuickStyle" Target="../diagrams/quickStyle1.xml"/><Relationship Id="rId15" Type="http://schemas.openxmlformats.org/officeDocument/2006/relationships/image" Target="../media/image15.jpg"/><Relationship Id="rId10" Type="http://schemas.openxmlformats.org/officeDocument/2006/relationships/image" Target="../media/image10.jpg"/><Relationship Id="rId4" Type="http://schemas.openxmlformats.org/officeDocument/2006/relationships/diagramLayout" Target="../diagrams/layout1.xml"/><Relationship Id="rId9" Type="http://schemas.openxmlformats.org/officeDocument/2006/relationships/image" Target="../media/image9.jpg"/><Relationship Id="rId1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0" name="Google Shape;100;p6"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101" name="Google Shape;101;p6" descr="Icon of lightbulb"/>
          <p:cNvGrpSpPr/>
          <p:nvPr/>
        </p:nvGrpSpPr>
        <p:grpSpPr>
          <a:xfrm>
            <a:off x="497953" y="1601857"/>
            <a:ext cx="463383" cy="816853"/>
            <a:chOff x="5102225" y="1727200"/>
            <a:chExt cx="2289175" cy="4035425"/>
          </a:xfrm>
        </p:grpSpPr>
        <p:sp>
          <p:nvSpPr>
            <p:cNvPr id="102" name="Google Shape;102;p6"/>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103" name="Google Shape;103;p6"/>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104" name="Google Shape;104;p6" descr="Icon of graph"/>
          <p:cNvGrpSpPr/>
          <p:nvPr/>
        </p:nvGrpSpPr>
        <p:grpSpPr>
          <a:xfrm>
            <a:off x="6799153" y="1680433"/>
            <a:ext cx="714967" cy="609858"/>
            <a:chOff x="1490663" y="846138"/>
            <a:chExt cx="381000" cy="323850"/>
          </a:xfrm>
        </p:grpSpPr>
        <p:sp>
          <p:nvSpPr>
            <p:cNvPr id="105" name="Google Shape;105;p6"/>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6" name="Google Shape;106;p6"/>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107" name="Google Shape;107;p6"/>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8" name="Google Shape;108;p6"/>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9" name="Google Shape;109;p6"/>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110" name="Google Shape;110;p6"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111" name="Google Shape;111;p6"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6"/>
          <p:cNvSpPr txBox="1"/>
          <p:nvPr/>
        </p:nvSpPr>
        <p:spPr>
          <a:xfrm>
            <a:off x="131077" y="221215"/>
            <a:ext cx="11942735"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Calibri"/>
                <a:ea typeface="Calibri"/>
                <a:cs typeface="Calibri"/>
                <a:sym typeface="Calibri"/>
              </a:rPr>
              <a:t>COSTCO’S HEARING AID MARKET</a:t>
            </a:r>
            <a:endParaRPr sz="4400" b="0" i="0" u="none" strike="noStrike" cap="none">
              <a:solidFill>
                <a:schemeClr val="dk1"/>
              </a:solidFill>
              <a:latin typeface="Calibri"/>
              <a:ea typeface="Calibri"/>
              <a:cs typeface="Calibri"/>
              <a:sym typeface="Calibri"/>
            </a:endParaRPr>
          </a:p>
        </p:txBody>
      </p:sp>
      <p:sp>
        <p:nvSpPr>
          <p:cNvPr id="113" name="Google Shape;113;p6"/>
          <p:cNvSpPr txBox="1">
            <a:spLocks noGrp="1"/>
          </p:cNvSpPr>
          <p:nvPr>
            <p:ph type="body" idx="1"/>
          </p:nvPr>
        </p:nvSpPr>
        <p:spPr>
          <a:xfrm>
            <a:off x="755650" y="3357872"/>
            <a:ext cx="10655689" cy="2682875"/>
          </a:xfrm>
          <a:prstGeom prst="rect">
            <a:avLst/>
          </a:prstGeom>
          <a:noFill/>
          <a:ln>
            <a:noFill/>
          </a:ln>
        </p:spPr>
        <p:txBody>
          <a:bodyPr spcFirstLastPara="1" wrap="square" lIns="91425" tIns="45700" rIns="91425" bIns="45700" anchor="t" anchorCtr="0">
            <a:normAutofit fontScale="92500" lnSpcReduction="20000"/>
          </a:bodyPr>
          <a:lstStyle/>
          <a:p>
            <a:pPr marL="228600" lvl="0" indent="-64135" algn="ctr" rtl="0">
              <a:lnSpc>
                <a:spcPct val="90000"/>
              </a:lnSpc>
              <a:spcBef>
                <a:spcPts val="0"/>
              </a:spcBef>
              <a:spcAft>
                <a:spcPts val="0"/>
              </a:spcAft>
              <a:buClr>
                <a:schemeClr val="lt1"/>
              </a:buClr>
              <a:buSzPct val="100000"/>
              <a:buNone/>
            </a:pP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Jacqueline Wilson</a:t>
            </a: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Claudia Brito</a:t>
            </a: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Juana Connors-Trujillo</a:t>
            </a:r>
            <a:endParaRPr/>
          </a:p>
          <a:p>
            <a:pPr marL="0" lvl="0" indent="0" algn="ctr" rtl="0">
              <a:lnSpc>
                <a:spcPct val="90000"/>
              </a:lnSpc>
              <a:spcBef>
                <a:spcPts val="1000"/>
              </a:spcBef>
              <a:spcAft>
                <a:spcPts val="0"/>
              </a:spcAft>
              <a:buClr>
                <a:schemeClr val="lt1"/>
              </a:buClr>
              <a:buSzPct val="100000"/>
              <a:buNone/>
            </a:pPr>
            <a:endParaRPr>
              <a:solidFill>
                <a:schemeClr val="dk1"/>
              </a:solidFill>
            </a:endParaRPr>
          </a:p>
          <a:p>
            <a:pPr marL="0" lvl="0" indent="0" algn="ctr" rtl="0">
              <a:lnSpc>
                <a:spcPct val="90000"/>
              </a:lnSpc>
              <a:spcBef>
                <a:spcPts val="1000"/>
              </a:spcBef>
              <a:spcAft>
                <a:spcPts val="0"/>
              </a:spcAft>
              <a:buClr>
                <a:schemeClr val="dk1"/>
              </a:buClr>
              <a:buSzPct val="100000"/>
              <a:buNone/>
            </a:pPr>
            <a:r>
              <a:rPr lang="en-US" sz="2600">
                <a:solidFill>
                  <a:schemeClr val="dk1"/>
                </a:solidFill>
              </a:rPr>
              <a:t>November 2022</a:t>
            </a:r>
            <a:endParaRPr/>
          </a:p>
        </p:txBody>
      </p:sp>
      <p:sp>
        <p:nvSpPr>
          <p:cNvPr id="114" name="Google Shape;114;p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p:nvPr/>
        </p:nvSpPr>
        <p:spPr>
          <a:xfrm>
            <a:off x="266587" y="252422"/>
            <a:ext cx="5829414" cy="732316"/>
          </a:xfrm>
          <a:prstGeom prst="roundRect">
            <a:avLst>
              <a:gd name="adj" fmla="val 16667"/>
            </a:avLst>
          </a:prstGeom>
          <a:solidFill>
            <a:schemeClr val="lt1"/>
          </a:solidFill>
          <a:ln w="28575" cap="flat" cmpd="sng">
            <a:solidFill>
              <a:srgbClr val="A8D0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24" name="Google Shape;224;p16"/>
          <p:cNvSpPr txBox="1"/>
          <p:nvPr/>
        </p:nvSpPr>
        <p:spPr>
          <a:xfrm>
            <a:off x="607326" y="252422"/>
            <a:ext cx="366940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91C46E"/>
                </a:solidFill>
                <a:latin typeface="Calibri"/>
                <a:ea typeface="Calibri"/>
                <a:cs typeface="Calibri"/>
                <a:sym typeface="Calibri"/>
              </a:rPr>
              <a:t>Machine Learning</a:t>
            </a:r>
            <a:endParaRPr/>
          </a:p>
        </p:txBody>
      </p:sp>
      <p:sp>
        <p:nvSpPr>
          <p:cNvPr id="225" name="Google Shape;225;p16"/>
          <p:cNvSpPr/>
          <p:nvPr/>
        </p:nvSpPr>
        <p:spPr>
          <a:xfrm rot="5400000">
            <a:off x="-504849" y="162479"/>
            <a:ext cx="1009698" cy="1009699"/>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pic>
        <p:nvPicPr>
          <p:cNvPr id="226" name="Google Shape;226;p16"/>
          <p:cNvPicPr preferRelativeResize="0"/>
          <p:nvPr/>
        </p:nvPicPr>
        <p:blipFill>
          <a:blip r:embed="rId3">
            <a:alphaModFix/>
          </a:blip>
          <a:stretch>
            <a:fillRect/>
          </a:stretch>
        </p:blipFill>
        <p:spPr>
          <a:xfrm>
            <a:off x="1505875" y="2139749"/>
            <a:ext cx="9674952" cy="3188774"/>
          </a:xfrm>
          <a:prstGeom prst="rect">
            <a:avLst/>
          </a:prstGeom>
          <a:noFill/>
          <a:ln>
            <a:noFill/>
          </a:ln>
        </p:spPr>
      </p:pic>
      <p:sp>
        <p:nvSpPr>
          <p:cNvPr id="227" name="Google Shape;227;p1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body" idx="2"/>
          </p:nvPr>
        </p:nvSpPr>
        <p:spPr>
          <a:xfrm>
            <a:off x="1992175" y="2117700"/>
            <a:ext cx="8940000" cy="37596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0"/>
              </a:spcBef>
              <a:spcAft>
                <a:spcPts val="0"/>
              </a:spcAft>
              <a:buClr>
                <a:srgbClr val="3F3F3F"/>
              </a:buClr>
              <a:buSzPts val="2400"/>
              <a:buChar char="➔"/>
            </a:pPr>
            <a:r>
              <a:rPr lang="en-US" sz="2400">
                <a:solidFill>
                  <a:srgbClr val="3F3F3F"/>
                </a:solidFill>
              </a:rPr>
              <a:t>Refocus on how Costco can make affordable and accessible solutions available to the hearing impaired.  </a:t>
            </a:r>
            <a:endParaRPr sz="2400">
              <a:solidFill>
                <a:srgbClr val="3F3F3F"/>
              </a:solidFill>
            </a:endParaRPr>
          </a:p>
          <a:p>
            <a:pPr marL="457200" lvl="0" indent="-381000" algn="l" rtl="0">
              <a:lnSpc>
                <a:spcPct val="90000"/>
              </a:lnSpc>
              <a:spcBef>
                <a:spcPts val="3000"/>
              </a:spcBef>
              <a:spcAft>
                <a:spcPts val="0"/>
              </a:spcAft>
              <a:buClr>
                <a:srgbClr val="3F3F3F"/>
              </a:buClr>
              <a:buSzPts val="2400"/>
              <a:buChar char="➔"/>
            </a:pPr>
            <a:r>
              <a:rPr lang="en-US" sz="2400">
                <a:solidFill>
                  <a:srgbClr val="3F3F3F"/>
                </a:solidFill>
              </a:rPr>
              <a:t>Identify individuals with hearing impairment through online/web based hearing assessment tool. </a:t>
            </a:r>
            <a:endParaRPr sz="2400">
              <a:solidFill>
                <a:srgbClr val="3F3F3F"/>
              </a:solidFill>
            </a:endParaRPr>
          </a:p>
          <a:p>
            <a:pPr marL="457200" lvl="0" indent="-381000" algn="l" rtl="0">
              <a:lnSpc>
                <a:spcPct val="90000"/>
              </a:lnSpc>
              <a:spcBef>
                <a:spcPts val="3000"/>
              </a:spcBef>
              <a:spcAft>
                <a:spcPts val="3000"/>
              </a:spcAft>
              <a:buClr>
                <a:srgbClr val="3F3F3F"/>
              </a:buClr>
              <a:buSzPts val="2400"/>
              <a:buChar char="➔"/>
            </a:pPr>
            <a:r>
              <a:rPr lang="en-US" sz="2400">
                <a:solidFill>
                  <a:srgbClr val="3F3F3F"/>
                </a:solidFill>
              </a:rPr>
              <a:t>A web based and in store kiosk assessment along with demographic data allows for data gathering to create a prediction model.   </a:t>
            </a:r>
            <a:endParaRPr sz="2400">
              <a:solidFill>
                <a:srgbClr val="3F3F3F"/>
              </a:solidFill>
            </a:endParaRPr>
          </a:p>
        </p:txBody>
      </p:sp>
      <p:sp>
        <p:nvSpPr>
          <p:cNvPr id="233" name="Google Shape;233;p17"/>
          <p:cNvSpPr/>
          <p:nvPr/>
        </p:nvSpPr>
        <p:spPr>
          <a:xfrm>
            <a:off x="266576" y="252425"/>
            <a:ext cx="5229600" cy="732300"/>
          </a:xfrm>
          <a:prstGeom prst="roundRect">
            <a:avLst>
              <a:gd name="adj" fmla="val 16667"/>
            </a:avLst>
          </a:prstGeom>
          <a:solidFill>
            <a:schemeClr val="lt1"/>
          </a:solidFill>
          <a:ln w="28575" cap="flat" cmpd="sng">
            <a:solidFill>
              <a:srgbClr val="6E85D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34" name="Google Shape;234;p17"/>
          <p:cNvSpPr txBox="1"/>
          <p:nvPr/>
        </p:nvSpPr>
        <p:spPr>
          <a:xfrm>
            <a:off x="607325" y="252425"/>
            <a:ext cx="4059900" cy="906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a:solidFill>
                  <a:srgbClr val="5D77CB"/>
                </a:solidFill>
                <a:latin typeface="Calibri"/>
                <a:ea typeface="Calibri"/>
                <a:cs typeface="Calibri"/>
                <a:sym typeface="Calibri"/>
              </a:rPr>
              <a:t>Key Findings</a:t>
            </a:r>
            <a:endParaRPr/>
          </a:p>
        </p:txBody>
      </p:sp>
      <p:sp>
        <p:nvSpPr>
          <p:cNvPr id="235" name="Google Shape;235;p17"/>
          <p:cNvSpPr/>
          <p:nvPr/>
        </p:nvSpPr>
        <p:spPr>
          <a:xfrm rot="5400000">
            <a:off x="-504849" y="162479"/>
            <a:ext cx="1009698" cy="1009699"/>
          </a:xfrm>
          <a:prstGeom prst="ellipse">
            <a:avLst/>
          </a:prstGeom>
          <a:solidFill>
            <a:srgbClr val="6E85D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36" name="Google Shape;236;p1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p:nvPr/>
        </p:nvSpPr>
        <p:spPr>
          <a:xfrm>
            <a:off x="3726044" y="2991436"/>
            <a:ext cx="4438844" cy="9060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D966"/>
              </a:buClr>
              <a:buSzPts val="4400"/>
              <a:buFont typeface="Calibri"/>
              <a:buNone/>
            </a:pPr>
            <a:r>
              <a:rPr lang="en-US" sz="4400" b="0" i="0" u="none" strike="noStrike" cap="none">
                <a:solidFill>
                  <a:srgbClr val="323F4F"/>
                </a:solidFill>
                <a:latin typeface="Calibri"/>
                <a:ea typeface="Calibri"/>
                <a:cs typeface="Calibri"/>
                <a:sym typeface="Calibri"/>
              </a:rPr>
              <a:t>HTML Dashboard</a:t>
            </a:r>
            <a:endParaRPr sz="1400" b="0" i="0" u="none" strike="noStrike" cap="none">
              <a:solidFill>
                <a:srgbClr val="323F4F"/>
              </a:solidFill>
              <a:latin typeface="Arial"/>
              <a:ea typeface="Arial"/>
              <a:cs typeface="Arial"/>
              <a:sym typeface="Arial"/>
            </a:endParaRPr>
          </a:p>
        </p:txBody>
      </p:sp>
      <p:sp>
        <p:nvSpPr>
          <p:cNvPr id="242" name="Google Shape;242;p18"/>
          <p:cNvSpPr/>
          <p:nvPr/>
        </p:nvSpPr>
        <p:spPr>
          <a:xfrm>
            <a:off x="266587" y="252422"/>
            <a:ext cx="5829414" cy="732316"/>
          </a:xfrm>
          <a:prstGeom prst="roundRect">
            <a:avLst>
              <a:gd name="adj" fmla="val 16667"/>
            </a:avLst>
          </a:prstGeom>
          <a:solidFill>
            <a:schemeClr val="lt1"/>
          </a:solidFill>
          <a:ln w="28575" cap="flat" cmpd="sng">
            <a:solidFill>
              <a:srgbClr val="9CC2E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43" name="Google Shape;243;p18"/>
          <p:cNvSpPr txBox="1"/>
          <p:nvPr/>
        </p:nvSpPr>
        <p:spPr>
          <a:xfrm>
            <a:off x="529739" y="252422"/>
            <a:ext cx="2746862"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5497D4"/>
                </a:solidFill>
                <a:latin typeface="Calibri"/>
                <a:ea typeface="Calibri"/>
                <a:cs typeface="Calibri"/>
                <a:sym typeface="Calibri"/>
              </a:rPr>
              <a:t>Visualization</a:t>
            </a:r>
            <a:endParaRPr/>
          </a:p>
        </p:txBody>
      </p:sp>
      <p:sp>
        <p:nvSpPr>
          <p:cNvPr id="244" name="Google Shape;244;p18"/>
          <p:cNvSpPr/>
          <p:nvPr/>
        </p:nvSpPr>
        <p:spPr>
          <a:xfrm rot="5400000">
            <a:off x="-504849" y="162479"/>
            <a:ext cx="1009698" cy="1009699"/>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B3C6E7"/>
              </a:solidFill>
              <a:latin typeface="Calibri"/>
              <a:ea typeface="Calibri"/>
              <a:cs typeface="Calibri"/>
              <a:sym typeface="Calibri"/>
            </a:endParaRPr>
          </a:p>
        </p:txBody>
      </p:sp>
      <p:sp>
        <p:nvSpPr>
          <p:cNvPr id="245" name="Google Shape;245;p1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body" idx="4294967295"/>
          </p:nvPr>
        </p:nvSpPr>
        <p:spPr>
          <a:xfrm>
            <a:off x="112871" y="829215"/>
            <a:ext cx="1362615" cy="479468"/>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Question</a:t>
            </a:r>
            <a:endParaRPr/>
          </a:p>
        </p:txBody>
      </p:sp>
      <p:sp>
        <p:nvSpPr>
          <p:cNvPr id="251" name="Google Shape;251;p19"/>
          <p:cNvSpPr txBox="1">
            <a:spLocks noGrp="1"/>
          </p:cNvSpPr>
          <p:nvPr>
            <p:ph type="body" idx="4294967295"/>
          </p:nvPr>
        </p:nvSpPr>
        <p:spPr>
          <a:xfrm>
            <a:off x="2210028" y="829215"/>
            <a:ext cx="1362615" cy="479468"/>
          </a:xfrm>
          <a:prstGeom prst="rect">
            <a:avLst/>
          </a:prstGeom>
          <a:noFill/>
          <a:ln>
            <a:noFill/>
          </a:ln>
        </p:spPr>
        <p:txBody>
          <a:bodyPr spcFirstLastPara="1" wrap="square" lIns="91425" tIns="45700" rIns="91425" bIns="45700" anchor="b"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sz="1400"/>
              <a:t>Data &amp; Preprocessing</a:t>
            </a:r>
            <a:endParaRPr/>
          </a:p>
        </p:txBody>
      </p:sp>
      <p:sp>
        <p:nvSpPr>
          <p:cNvPr id="252" name="Google Shape;252;p19"/>
          <p:cNvSpPr txBox="1">
            <a:spLocks noGrp="1"/>
          </p:cNvSpPr>
          <p:nvPr>
            <p:ph type="body" idx="4294967295"/>
          </p:nvPr>
        </p:nvSpPr>
        <p:spPr>
          <a:xfrm>
            <a:off x="4327063" y="829215"/>
            <a:ext cx="1362615" cy="500684"/>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Machine Learning</a:t>
            </a:r>
            <a:endParaRPr/>
          </a:p>
        </p:txBody>
      </p:sp>
      <p:sp>
        <p:nvSpPr>
          <p:cNvPr id="253" name="Google Shape;253;p19"/>
          <p:cNvSpPr txBox="1">
            <a:spLocks noGrp="1"/>
          </p:cNvSpPr>
          <p:nvPr>
            <p:ph type="body" idx="4294967295"/>
          </p:nvPr>
        </p:nvSpPr>
        <p:spPr>
          <a:xfrm>
            <a:off x="6463977" y="829215"/>
            <a:ext cx="1362615" cy="427499"/>
          </a:xfrm>
          <a:prstGeom prst="rect">
            <a:avLst/>
          </a:prstGeom>
          <a:noFill/>
          <a:ln>
            <a:noFill/>
          </a:ln>
        </p:spPr>
        <p:txBody>
          <a:bodyPr spcFirstLastPara="1" wrap="square" lIns="91425" tIns="45700" rIns="91425" bIns="45700" anchor="b"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1400"/>
              <a:t>Charts, Graphs, Maps</a:t>
            </a:r>
            <a:endParaRPr/>
          </a:p>
        </p:txBody>
      </p:sp>
      <p:sp>
        <p:nvSpPr>
          <p:cNvPr id="254" name="Google Shape;254;p19"/>
          <p:cNvSpPr txBox="1">
            <a:spLocks noGrp="1"/>
          </p:cNvSpPr>
          <p:nvPr>
            <p:ph type="body" idx="4294967295"/>
          </p:nvPr>
        </p:nvSpPr>
        <p:spPr>
          <a:xfrm>
            <a:off x="8590951" y="829215"/>
            <a:ext cx="1362615" cy="479468"/>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JavaScript &amp; Html</a:t>
            </a:r>
            <a:endParaRPr/>
          </a:p>
        </p:txBody>
      </p:sp>
      <p:sp>
        <p:nvSpPr>
          <p:cNvPr id="255" name="Google Shape;255;p19"/>
          <p:cNvSpPr txBox="1">
            <a:spLocks noGrp="1"/>
          </p:cNvSpPr>
          <p:nvPr>
            <p:ph type="body" idx="4294967295"/>
          </p:nvPr>
        </p:nvSpPr>
        <p:spPr>
          <a:xfrm>
            <a:off x="10668000" y="753714"/>
            <a:ext cx="1411129" cy="479468"/>
          </a:xfrm>
          <a:prstGeom prst="rect">
            <a:avLst/>
          </a:prstGeom>
          <a:noFill/>
          <a:ln>
            <a:noFill/>
          </a:ln>
        </p:spPr>
        <p:txBody>
          <a:bodyPr spcFirstLastPara="1" wrap="square" lIns="91425" tIns="45700" rIns="91425" bIns="45700" anchor="b" anchorCtr="0">
            <a:normAutofit lnSpcReduction="10000"/>
          </a:bodyPr>
          <a:lstStyle/>
          <a:p>
            <a:pPr marL="228600" lvl="0" indent="-228600" algn="l" rtl="0">
              <a:lnSpc>
                <a:spcPct val="100000"/>
              </a:lnSpc>
              <a:spcBef>
                <a:spcPts val="0"/>
              </a:spcBef>
              <a:spcAft>
                <a:spcPts val="0"/>
              </a:spcAft>
              <a:buClr>
                <a:schemeClr val="dk1"/>
              </a:buClr>
              <a:buSzPts val="1400"/>
              <a:buChar char="•"/>
            </a:pPr>
            <a:r>
              <a:rPr lang="en-US" sz="1400"/>
              <a:t>Findings/</a:t>
            </a:r>
            <a:endParaRPr/>
          </a:p>
          <a:p>
            <a:pPr marL="228600" lvl="0" indent="-228600" algn="l" rtl="0">
              <a:lnSpc>
                <a:spcPct val="100000"/>
              </a:lnSpc>
              <a:spcBef>
                <a:spcPts val="0"/>
              </a:spcBef>
              <a:spcAft>
                <a:spcPts val="0"/>
              </a:spcAft>
              <a:buClr>
                <a:schemeClr val="dk1"/>
              </a:buClr>
              <a:buSzPts val="1400"/>
              <a:buChar char="•"/>
            </a:pPr>
            <a:r>
              <a:rPr lang="en-US" sz="1400"/>
              <a:t>Conclusion</a:t>
            </a:r>
            <a:endParaRPr/>
          </a:p>
        </p:txBody>
      </p:sp>
      <p:sp>
        <p:nvSpPr>
          <p:cNvPr id="256" name="Google Shape;256;p19"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57" name="Google Shape;257;p19"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258" name="Google Shape;258;p19" descr="Icon of lightbulb"/>
          <p:cNvGrpSpPr/>
          <p:nvPr/>
        </p:nvGrpSpPr>
        <p:grpSpPr>
          <a:xfrm>
            <a:off x="497953" y="1601857"/>
            <a:ext cx="463383" cy="816853"/>
            <a:chOff x="5102225" y="1727200"/>
            <a:chExt cx="2289175" cy="4035425"/>
          </a:xfrm>
        </p:grpSpPr>
        <p:sp>
          <p:nvSpPr>
            <p:cNvPr id="259" name="Google Shape;259;p19"/>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260" name="Google Shape;260;p19"/>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261" name="Google Shape;261;p19" descr="Icon of graph"/>
          <p:cNvGrpSpPr/>
          <p:nvPr/>
        </p:nvGrpSpPr>
        <p:grpSpPr>
          <a:xfrm>
            <a:off x="6799153" y="1680433"/>
            <a:ext cx="714967" cy="609858"/>
            <a:chOff x="1490663" y="846138"/>
            <a:chExt cx="381000" cy="323850"/>
          </a:xfrm>
        </p:grpSpPr>
        <p:sp>
          <p:nvSpPr>
            <p:cNvPr id="262" name="Google Shape;262;p19"/>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3" name="Google Shape;263;p19"/>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264" name="Google Shape;264;p19"/>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5" name="Google Shape;265;p19"/>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6" name="Google Shape;266;p19"/>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267" name="Google Shape;267;p19"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268" name="Google Shape;268;p19"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Google Shape;269;p19"/>
          <p:cNvSpPr txBox="1"/>
          <p:nvPr/>
        </p:nvSpPr>
        <p:spPr>
          <a:xfrm>
            <a:off x="3162650" y="159391"/>
            <a:ext cx="495776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FINAL PROJECT PIPELINE</a:t>
            </a:r>
            <a:endParaRPr sz="1400" b="0" i="0" u="none" strike="noStrike" cap="none">
              <a:solidFill>
                <a:srgbClr val="000000"/>
              </a:solidFill>
              <a:latin typeface="Arial"/>
              <a:ea typeface="Arial"/>
              <a:cs typeface="Arial"/>
              <a:sym typeface="Arial"/>
            </a:endParaRPr>
          </a:p>
        </p:txBody>
      </p:sp>
      <p:sp>
        <p:nvSpPr>
          <p:cNvPr id="270" name="Google Shape;270;p19"/>
          <p:cNvSpPr txBox="1"/>
          <p:nvPr/>
        </p:nvSpPr>
        <p:spPr>
          <a:xfrm>
            <a:off x="4826803" y="184456"/>
            <a:ext cx="315461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800" b="0" i="0" u="none" strike="noStrike" cap="none">
                <a:solidFill>
                  <a:srgbClr val="F2F2F2"/>
                </a:solidFill>
                <a:latin typeface="Calibri"/>
                <a:ea typeface="Calibri"/>
                <a:cs typeface="Calibri"/>
                <a:sym typeface="Calibri"/>
              </a:rPr>
              <a:t>Resources</a:t>
            </a:r>
            <a:endParaRPr/>
          </a:p>
        </p:txBody>
      </p:sp>
      <p:sp>
        <p:nvSpPr>
          <p:cNvPr id="271" name="Google Shape;271;p19"/>
          <p:cNvSpPr txBox="1"/>
          <p:nvPr/>
        </p:nvSpPr>
        <p:spPr>
          <a:xfrm>
            <a:off x="1529475" y="3242525"/>
            <a:ext cx="9354600" cy="2781000"/>
          </a:xfrm>
          <a:prstGeom prst="rect">
            <a:avLst/>
          </a:prstGeom>
          <a:noFill/>
          <a:ln>
            <a:noFill/>
          </a:ln>
        </p:spPr>
        <p:txBody>
          <a:bodyPr spcFirstLastPara="1" wrap="square" lIns="91425" tIns="45700" rIns="91425" bIns="45700" anchor="t" anchorCtr="0">
            <a:spAutoFit/>
          </a:bodyPr>
          <a:lstStyle/>
          <a:p>
            <a:pPr marL="457200" lvl="0" indent="-330200" algn="l" rtl="0">
              <a:lnSpc>
                <a:spcPct val="115000"/>
              </a:lnSpc>
              <a:spcBef>
                <a:spcPts val="15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https://www.nytimes.com/2022/10/10/health/hearing-aids-fda.html</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https://hearingreview.com/inside-hearing/regulation/national-academies-sciences-release-report-hearing-aid-accessibility-affordability</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https://www.costco.com/warehouse-locations</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https://www.scrapehero.com/location-reports/Costco-USA/</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2000"/>
              </a:spcAft>
              <a:buSzPts val="1600"/>
              <a:buFont typeface="Calibri"/>
              <a:buChar char="●"/>
            </a:pPr>
            <a:r>
              <a:rPr lang="en-US" sz="1600">
                <a:solidFill>
                  <a:schemeClr val="dk1"/>
                </a:solidFill>
                <a:highlight>
                  <a:srgbClr val="FFFFFF"/>
                </a:highlight>
                <a:uFill>
                  <a:noFill/>
                </a:u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https://www.fortunebusinessinsights.com/industry-reports/hearing-aids-market-101573</a:t>
            </a:r>
            <a:endParaRPr sz="1600">
              <a:solidFill>
                <a:srgbClr val="FF0000"/>
              </a:solidFill>
            </a:endParaRPr>
          </a:p>
        </p:txBody>
      </p:sp>
      <p:sp>
        <p:nvSpPr>
          <p:cNvPr id="272" name="Google Shape;272;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20"/>
          <p:cNvSpPr txBox="1">
            <a:spLocks noGrp="1"/>
          </p:cNvSpPr>
          <p:nvPr>
            <p:ph type="body" idx="1"/>
          </p:nvPr>
        </p:nvSpPr>
        <p:spPr>
          <a:xfrm>
            <a:off x="112871"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Question</a:t>
            </a:r>
            <a:endParaRPr/>
          </a:p>
        </p:txBody>
      </p:sp>
      <p:sp>
        <p:nvSpPr>
          <p:cNvPr id="278" name="Google Shape;278;p20"/>
          <p:cNvSpPr txBox="1">
            <a:spLocks noGrp="1"/>
          </p:cNvSpPr>
          <p:nvPr>
            <p:ph type="body" idx="3"/>
          </p:nvPr>
        </p:nvSpPr>
        <p:spPr>
          <a:xfrm>
            <a:off x="2210028"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US" sz="1400"/>
              <a:t>Exploratory Data Analysis</a:t>
            </a:r>
            <a:endParaRPr sz="1400"/>
          </a:p>
        </p:txBody>
      </p:sp>
      <p:sp>
        <p:nvSpPr>
          <p:cNvPr id="279" name="Google Shape;279;p20"/>
          <p:cNvSpPr txBox="1">
            <a:spLocks noGrp="1"/>
          </p:cNvSpPr>
          <p:nvPr>
            <p:ph type="body" idx="5"/>
          </p:nvPr>
        </p:nvSpPr>
        <p:spPr>
          <a:xfrm>
            <a:off x="4337002" y="939523"/>
            <a:ext cx="1362615" cy="2804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Data Storage</a:t>
            </a:r>
            <a:endParaRPr/>
          </a:p>
        </p:txBody>
      </p:sp>
      <p:sp>
        <p:nvSpPr>
          <p:cNvPr id="280" name="Google Shape;280;p20"/>
          <p:cNvSpPr txBox="1">
            <a:spLocks noGrp="1"/>
          </p:cNvSpPr>
          <p:nvPr>
            <p:ph type="body" idx="7"/>
          </p:nvPr>
        </p:nvSpPr>
        <p:spPr>
          <a:xfrm>
            <a:off x="6463977" y="829215"/>
            <a:ext cx="1362615" cy="4274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Machine Learning</a:t>
            </a:r>
            <a:endParaRPr/>
          </a:p>
        </p:txBody>
      </p:sp>
      <p:sp>
        <p:nvSpPr>
          <p:cNvPr id="281" name="Google Shape;281;p20"/>
          <p:cNvSpPr txBox="1">
            <a:spLocks noGrp="1"/>
          </p:cNvSpPr>
          <p:nvPr>
            <p:ph type="body" idx="9"/>
          </p:nvPr>
        </p:nvSpPr>
        <p:spPr>
          <a:xfrm>
            <a:off x="8590951"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Visualization</a:t>
            </a:r>
            <a:endParaRPr/>
          </a:p>
        </p:txBody>
      </p:sp>
      <p:sp>
        <p:nvSpPr>
          <p:cNvPr id="282" name="Google Shape;282;p20"/>
          <p:cNvSpPr txBox="1">
            <a:spLocks noGrp="1"/>
          </p:cNvSpPr>
          <p:nvPr>
            <p:ph type="body" idx="14"/>
          </p:nvPr>
        </p:nvSpPr>
        <p:spPr>
          <a:xfrm>
            <a:off x="10668000" y="753714"/>
            <a:ext cx="1411129" cy="47946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400"/>
              <a:buNone/>
            </a:pPr>
            <a:r>
              <a:rPr lang="en-US" sz="1400"/>
              <a:t>Findings/</a:t>
            </a:r>
            <a:endParaRPr/>
          </a:p>
          <a:p>
            <a:pPr marL="0" lvl="0" indent="0" algn="ctr" rtl="0">
              <a:lnSpc>
                <a:spcPct val="100000"/>
              </a:lnSpc>
              <a:spcBef>
                <a:spcPts val="0"/>
              </a:spcBef>
              <a:spcAft>
                <a:spcPts val="0"/>
              </a:spcAft>
              <a:buClr>
                <a:schemeClr val="dk1"/>
              </a:buClr>
              <a:buSzPts val="1400"/>
              <a:buNone/>
            </a:pPr>
            <a:r>
              <a:rPr lang="en-US" sz="1400"/>
              <a:t>Conclusion</a:t>
            </a:r>
            <a:endParaRPr/>
          </a:p>
        </p:txBody>
      </p:sp>
      <p:sp>
        <p:nvSpPr>
          <p:cNvPr id="283" name="Google Shape;283;p20"/>
          <p:cNvSpPr txBox="1">
            <a:spLocks noGrp="1"/>
          </p:cNvSpPr>
          <p:nvPr>
            <p:ph type="body" idx="16"/>
          </p:nvPr>
        </p:nvSpPr>
        <p:spPr>
          <a:xfrm>
            <a:off x="755650" y="3169906"/>
            <a:ext cx="5264150" cy="295889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Question: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H</a:t>
            </a:r>
            <a:r>
              <a:rPr lang="en-US" sz="1500" b="0" i="0">
                <a:solidFill>
                  <a:schemeClr val="dk1"/>
                </a:solidFill>
                <a:latin typeface="Calibri"/>
                <a:ea typeface="Calibri"/>
                <a:cs typeface="Calibri"/>
                <a:sym typeface="Calibri"/>
              </a:rPr>
              <a:t>ow will over the counter hearing aids affect Costco?</a:t>
            </a:r>
            <a:endParaRPr sz="1500">
              <a:solidFill>
                <a:schemeClr val="dk1"/>
              </a:solidFill>
              <a:latin typeface="Calibri"/>
              <a:ea typeface="Calibri"/>
              <a:cs typeface="Calibri"/>
              <a:sym typeface="Calibri"/>
            </a:endParaRPr>
          </a:p>
          <a:p>
            <a:pPr marL="342900" lvl="0" indent="-342900" algn="l" rtl="0">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Exploratory Data Analysis: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US Census Data, Kaggle, and Costco website</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Jupyter notebook &amp; Excel: preprocessing and merging data</a:t>
            </a:r>
            <a:endParaRPr sz="1500">
              <a:solidFill>
                <a:schemeClr val="dk1"/>
              </a:solidFill>
              <a:latin typeface="Calibri"/>
              <a:ea typeface="Calibri"/>
              <a:cs typeface="Calibri"/>
              <a:sym typeface="Calibri"/>
            </a:endParaRPr>
          </a:p>
          <a:p>
            <a:pPr marL="342900" lvl="0" indent="-342900" algn="l" rtl="0">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Data Storage: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AWS S3 Bucket: data files, notebooks/script files,</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      images, Readme, presentation</a:t>
            </a:r>
            <a:endParaRPr/>
          </a:p>
        </p:txBody>
      </p:sp>
      <p:sp>
        <p:nvSpPr>
          <p:cNvPr id="284" name="Google Shape;284;p20"/>
          <p:cNvSpPr txBox="1">
            <a:spLocks noGrp="1"/>
          </p:cNvSpPr>
          <p:nvPr>
            <p:ph type="body" idx="17"/>
          </p:nvPr>
        </p:nvSpPr>
        <p:spPr>
          <a:xfrm>
            <a:off x="6362700" y="3158876"/>
            <a:ext cx="5085450" cy="3065174"/>
          </a:xfrm>
          <a:prstGeom prst="rect">
            <a:avLst/>
          </a:prstGeom>
          <a:noFill/>
          <a:ln>
            <a:noFill/>
          </a:ln>
        </p:spPr>
        <p:txBody>
          <a:bodyPr spcFirstLastPara="1" wrap="square" lIns="91425" tIns="45700" rIns="91425" bIns="45700" anchor="t" anchorCtr="0">
            <a:noAutofit/>
          </a:bodyPr>
          <a:lstStyle/>
          <a:p>
            <a:pPr marL="352425" lvl="0" indent="-342900" algn="l" rtl="0">
              <a:lnSpc>
                <a:spcPct val="90000"/>
              </a:lnSpc>
              <a:spcBef>
                <a:spcPts val="0"/>
              </a:spcBef>
              <a:spcAft>
                <a:spcPts val="0"/>
              </a:spcAft>
              <a:buClr>
                <a:srgbClr val="3F3F3F"/>
              </a:buClr>
              <a:buSzPts val="1500"/>
              <a:buFont typeface="Arial"/>
              <a:buChar char="•"/>
            </a:pPr>
            <a:r>
              <a:rPr lang="en-US" sz="1500">
                <a:solidFill>
                  <a:schemeClr val="dk1"/>
                </a:solidFill>
              </a:rPr>
              <a:t>Machine Learning:</a:t>
            </a:r>
            <a:endParaRPr sz="1500">
              <a:solidFill>
                <a:schemeClr val="dk1"/>
              </a:solidFill>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Linear Regression, SMOTEENN, and RandomForest </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Using Jupyter Notebook and Google Collab</a:t>
            </a:r>
            <a:endParaRPr sz="1500">
              <a:solidFill>
                <a:schemeClr val="dk1"/>
              </a:solidFill>
            </a:endParaRPr>
          </a:p>
          <a:p>
            <a:pPr marL="352425" lvl="0" indent="-342900" algn="l" rtl="0">
              <a:lnSpc>
                <a:spcPct val="90000"/>
              </a:lnSpc>
              <a:spcBef>
                <a:spcPts val="1000"/>
              </a:spcBef>
              <a:spcAft>
                <a:spcPts val="0"/>
              </a:spcAft>
              <a:buClr>
                <a:srgbClr val="3F3F3F"/>
              </a:buClr>
              <a:buSzPts val="1500"/>
              <a:buFont typeface="Arial"/>
              <a:buChar char="•"/>
            </a:pPr>
            <a:r>
              <a:rPr lang="en-US" sz="1500">
                <a:solidFill>
                  <a:schemeClr val="dk1"/>
                </a:solidFill>
              </a:rPr>
              <a:t>Visualization: </a:t>
            </a:r>
            <a:endParaRPr sz="1500">
              <a:solidFill>
                <a:schemeClr val="dk1"/>
              </a:solidFill>
            </a:endParaRPr>
          </a:p>
          <a:p>
            <a:pPr marL="750571"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Create a website using JavaScript &amp; Html files</a:t>
            </a:r>
            <a:endParaRPr/>
          </a:p>
          <a:p>
            <a:pPr marL="750571"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Charts, Graphs, Maps</a:t>
            </a:r>
            <a:endParaRPr sz="1500">
              <a:solidFill>
                <a:schemeClr val="dk1"/>
              </a:solidFill>
            </a:endParaRPr>
          </a:p>
          <a:p>
            <a:pPr marL="742950" lvl="1" indent="-190500" algn="l" rtl="0">
              <a:lnSpc>
                <a:spcPct val="90000"/>
              </a:lnSpc>
              <a:spcBef>
                <a:spcPts val="500"/>
              </a:spcBef>
              <a:spcAft>
                <a:spcPts val="0"/>
              </a:spcAft>
              <a:buClr>
                <a:srgbClr val="3F3F3F"/>
              </a:buClr>
              <a:buSzPts val="1500"/>
              <a:buFont typeface="Arial"/>
              <a:buNone/>
            </a:pPr>
            <a:endParaRPr sz="1500">
              <a:solidFill>
                <a:schemeClr val="dk1"/>
              </a:solidFill>
            </a:endParaRPr>
          </a:p>
          <a:p>
            <a:pPr marL="352425" lvl="0" indent="-342900" algn="l" rtl="0">
              <a:lnSpc>
                <a:spcPct val="100000"/>
              </a:lnSpc>
              <a:spcBef>
                <a:spcPts val="0"/>
              </a:spcBef>
              <a:spcAft>
                <a:spcPts val="0"/>
              </a:spcAft>
              <a:buClr>
                <a:srgbClr val="3F3F3F"/>
              </a:buClr>
              <a:buSzPts val="1500"/>
              <a:buFont typeface="Arial"/>
              <a:buChar char="•"/>
            </a:pPr>
            <a:r>
              <a:rPr lang="en-US" sz="1500">
                <a:solidFill>
                  <a:schemeClr val="dk1"/>
                </a:solidFill>
              </a:rPr>
              <a:t>Findings/Conclusion</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Did we address our question by finding opportunities for Costco to open new stores?  </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Did we find new locations to consider?</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What could we do to better evaluate the data?</a:t>
            </a:r>
            <a:endParaRPr sz="1500">
              <a:solidFill>
                <a:schemeClr val="dk1"/>
              </a:solidFill>
            </a:endParaRPr>
          </a:p>
          <a:p>
            <a:pPr marL="228600" lvl="0" indent="-64135" algn="l" rtl="0">
              <a:lnSpc>
                <a:spcPct val="90000"/>
              </a:lnSpc>
              <a:spcBef>
                <a:spcPts val="1000"/>
              </a:spcBef>
              <a:spcAft>
                <a:spcPts val="0"/>
              </a:spcAft>
              <a:buClr>
                <a:schemeClr val="lt1"/>
              </a:buClr>
              <a:buSzPts val="2625"/>
              <a:buNone/>
            </a:pPr>
            <a:endParaRPr sz="1500">
              <a:solidFill>
                <a:schemeClr val="dk1"/>
              </a:solidFill>
            </a:endParaRPr>
          </a:p>
        </p:txBody>
      </p:sp>
      <p:sp>
        <p:nvSpPr>
          <p:cNvPr id="285" name="Google Shape;285;p20"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86" name="Google Shape;286;p20"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287" name="Google Shape;287;p20" descr="Icon of lightbulb"/>
          <p:cNvGrpSpPr/>
          <p:nvPr/>
        </p:nvGrpSpPr>
        <p:grpSpPr>
          <a:xfrm>
            <a:off x="497953" y="1601857"/>
            <a:ext cx="463383" cy="816853"/>
            <a:chOff x="5102225" y="1727200"/>
            <a:chExt cx="2289175" cy="4035425"/>
          </a:xfrm>
        </p:grpSpPr>
        <p:sp>
          <p:nvSpPr>
            <p:cNvPr id="288" name="Google Shape;288;p20"/>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289" name="Google Shape;289;p20"/>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290" name="Google Shape;290;p20" descr="Icon of graph"/>
          <p:cNvGrpSpPr/>
          <p:nvPr/>
        </p:nvGrpSpPr>
        <p:grpSpPr>
          <a:xfrm>
            <a:off x="6799153" y="1680433"/>
            <a:ext cx="714967" cy="609858"/>
            <a:chOff x="1490663" y="846138"/>
            <a:chExt cx="381000" cy="323850"/>
          </a:xfrm>
        </p:grpSpPr>
        <p:sp>
          <p:nvSpPr>
            <p:cNvPr id="291" name="Google Shape;291;p20"/>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92" name="Google Shape;292;p20"/>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293" name="Google Shape;293;p20"/>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94" name="Google Shape;294;p20"/>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95" name="Google Shape;295;p20"/>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296" name="Google Shape;296;p20"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297" name="Google Shape;297;p20"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8" name="Google Shape;298;p20"/>
          <p:cNvSpPr txBox="1"/>
          <p:nvPr/>
        </p:nvSpPr>
        <p:spPr>
          <a:xfrm>
            <a:off x="3162650" y="159391"/>
            <a:ext cx="495776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FINAL PROJECT PIPELINE</a:t>
            </a:r>
            <a:endParaRPr sz="1400" b="0" i="0" u="none" strike="noStrike" cap="none">
              <a:solidFill>
                <a:srgbClr val="000000"/>
              </a:solidFill>
              <a:latin typeface="Arial"/>
              <a:ea typeface="Arial"/>
              <a:cs typeface="Arial"/>
              <a:sym typeface="Arial"/>
            </a:endParaRPr>
          </a:p>
        </p:txBody>
      </p:sp>
      <p:sp>
        <p:nvSpPr>
          <p:cNvPr id="299" name="Google Shape;299;p20"/>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p:nvPr/>
        </p:nvSpPr>
        <p:spPr>
          <a:xfrm>
            <a:off x="371362" y="238760"/>
            <a:ext cx="5724638"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20" name="Google Shape;120;p7"/>
          <p:cNvSpPr txBox="1">
            <a:spLocks noGrp="1"/>
          </p:cNvSpPr>
          <p:nvPr>
            <p:ph type="body" idx="1"/>
          </p:nvPr>
        </p:nvSpPr>
        <p:spPr>
          <a:xfrm>
            <a:off x="1608425" y="2535975"/>
            <a:ext cx="9097800" cy="3760200"/>
          </a:xfrm>
          <a:prstGeom prst="rect">
            <a:avLst/>
          </a:prstGeom>
          <a:noFill/>
          <a:ln>
            <a:noFill/>
          </a:ln>
        </p:spPr>
        <p:txBody>
          <a:bodyPr spcFirstLastPara="1" wrap="square" lIns="91425" tIns="45700" rIns="91425" bIns="45700" anchor="t" anchorCtr="0">
            <a:noAutofit/>
          </a:bodyPr>
          <a:lstStyle/>
          <a:p>
            <a:pPr marL="228600" lvl="0" indent="-50800" algn="ctr" rtl="0">
              <a:lnSpc>
                <a:spcPct val="150000"/>
              </a:lnSpc>
              <a:spcBef>
                <a:spcPts val="0"/>
              </a:spcBef>
              <a:spcAft>
                <a:spcPts val="0"/>
              </a:spcAft>
              <a:buClr>
                <a:schemeClr val="dk1"/>
              </a:buClr>
              <a:buSzPts val="2800"/>
              <a:buNone/>
            </a:pPr>
            <a:endParaRPr sz="3200" b="0" i="0">
              <a:solidFill>
                <a:srgbClr val="595959"/>
              </a:solidFill>
              <a:latin typeface="Calibri"/>
              <a:ea typeface="Calibri"/>
              <a:cs typeface="Calibri"/>
              <a:sym typeface="Calibri"/>
            </a:endParaRPr>
          </a:p>
          <a:p>
            <a:pPr marL="228600" lvl="0" indent="-50800" algn="ctr" rtl="0">
              <a:lnSpc>
                <a:spcPct val="150000"/>
              </a:lnSpc>
              <a:spcBef>
                <a:spcPts val="0"/>
              </a:spcBef>
              <a:spcAft>
                <a:spcPts val="0"/>
              </a:spcAft>
              <a:buClr>
                <a:schemeClr val="dk1"/>
              </a:buClr>
              <a:buSzPts val="2800"/>
              <a:buNone/>
            </a:pPr>
            <a:r>
              <a:rPr lang="en-US" sz="3200">
                <a:solidFill>
                  <a:srgbClr val="595959"/>
                </a:solidFill>
              </a:rPr>
              <a:t>How can Costco increase over the counter hearing aid accessibility due to the new Legislation?</a:t>
            </a:r>
            <a:endParaRPr sz="3200">
              <a:solidFill>
                <a:srgbClr val="595959"/>
              </a:solidFill>
            </a:endParaRPr>
          </a:p>
        </p:txBody>
      </p:sp>
      <p:sp>
        <p:nvSpPr>
          <p:cNvPr id="121" name="Google Shape;121;p7"/>
          <p:cNvSpPr txBox="1">
            <a:spLocks noGrp="1"/>
          </p:cNvSpPr>
          <p:nvPr>
            <p:ph type="title"/>
          </p:nvPr>
        </p:nvSpPr>
        <p:spPr>
          <a:xfrm>
            <a:off x="607327" y="190012"/>
            <a:ext cx="2682234" cy="9060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D966"/>
              </a:buClr>
              <a:buSzPts val="4400"/>
              <a:buFont typeface="Calibri"/>
              <a:buNone/>
            </a:pPr>
            <a:r>
              <a:rPr lang="en-US" sz="3600">
                <a:solidFill>
                  <a:srgbClr val="C55A11"/>
                </a:solidFill>
              </a:rPr>
              <a:t>Question</a:t>
            </a:r>
            <a:endParaRPr sz="3600">
              <a:solidFill>
                <a:srgbClr val="C55A11"/>
              </a:solidFill>
            </a:endParaRPr>
          </a:p>
        </p:txBody>
      </p:sp>
      <p:sp>
        <p:nvSpPr>
          <p:cNvPr id="122" name="Google Shape;122;p7"/>
          <p:cNvSpPr txBox="1"/>
          <p:nvPr/>
        </p:nvSpPr>
        <p:spPr>
          <a:xfrm>
            <a:off x="1409700" y="1890008"/>
            <a:ext cx="96012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400" b="0" i="0" u="none" strike="noStrike" cap="none">
                <a:solidFill>
                  <a:srgbClr val="3F3F3F"/>
                </a:solidFill>
                <a:latin typeface="Calibri"/>
                <a:ea typeface="Calibri"/>
                <a:cs typeface="Calibri"/>
                <a:sym typeface="Calibri"/>
              </a:rPr>
              <a:t>Costco and hearing aid accessibility</a:t>
            </a:r>
            <a:endParaRPr sz="4400" b="0" i="0" u="none" strike="noStrike" cap="none">
              <a:solidFill>
                <a:srgbClr val="595959"/>
              </a:solidFill>
              <a:latin typeface="Calibri"/>
              <a:ea typeface="Calibri"/>
              <a:cs typeface="Calibri"/>
              <a:sym typeface="Calibri"/>
            </a:endParaRPr>
          </a:p>
        </p:txBody>
      </p:sp>
      <p:sp>
        <p:nvSpPr>
          <p:cNvPr id="123" name="Google Shape;123;p7"/>
          <p:cNvSpPr/>
          <p:nvPr/>
        </p:nvSpPr>
        <p:spPr>
          <a:xfrm rot="5400000">
            <a:off x="-504849" y="10006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24" name="Google Shape;124;p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8"/>
          <p:cNvPicPr preferRelativeResize="0"/>
          <p:nvPr/>
        </p:nvPicPr>
        <p:blipFill rotWithShape="1">
          <a:blip r:embed="rId3">
            <a:alphaModFix/>
          </a:blip>
          <a:srcRect/>
          <a:stretch/>
        </p:blipFill>
        <p:spPr>
          <a:xfrm>
            <a:off x="902600" y="1539792"/>
            <a:ext cx="4992258" cy="3403152"/>
          </a:xfrm>
          <a:prstGeom prst="rect">
            <a:avLst/>
          </a:prstGeom>
          <a:noFill/>
          <a:ln>
            <a:noFill/>
          </a:ln>
        </p:spPr>
      </p:pic>
      <p:pic>
        <p:nvPicPr>
          <p:cNvPr id="130" name="Google Shape;130;p8"/>
          <p:cNvPicPr preferRelativeResize="0"/>
          <p:nvPr/>
        </p:nvPicPr>
        <p:blipFill rotWithShape="1">
          <a:blip r:embed="rId4">
            <a:alphaModFix/>
          </a:blip>
          <a:srcRect/>
          <a:stretch/>
        </p:blipFill>
        <p:spPr>
          <a:xfrm>
            <a:off x="6342547" y="1539793"/>
            <a:ext cx="5460872" cy="3403152"/>
          </a:xfrm>
          <a:prstGeom prst="rect">
            <a:avLst/>
          </a:prstGeom>
          <a:noFill/>
          <a:ln>
            <a:noFill/>
          </a:ln>
        </p:spPr>
      </p:pic>
      <p:sp>
        <p:nvSpPr>
          <p:cNvPr id="131" name="Google Shape;131;p8"/>
          <p:cNvSpPr txBox="1"/>
          <p:nvPr/>
        </p:nvSpPr>
        <p:spPr>
          <a:xfrm>
            <a:off x="902600" y="5081575"/>
            <a:ext cx="10900800" cy="144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35 million people in 2019 had some degree of hearing loss and estimated to be 37.8MM in 2026.</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Only 1 – 6 people who need hearing aids use hearing aids.  </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7 million people in 2019 used a hearing aid, and an estimated 7.6MM people are expected to wear a hearing device before the OTC hear aid legislation.</a:t>
            </a:r>
            <a:endParaRPr/>
          </a:p>
        </p:txBody>
      </p:sp>
      <p:sp>
        <p:nvSpPr>
          <p:cNvPr id="132" name="Google Shape;132;p8"/>
          <p:cNvSpPr/>
          <p:nvPr/>
        </p:nvSpPr>
        <p:spPr>
          <a:xfrm>
            <a:off x="266587" y="252422"/>
            <a:ext cx="58294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33" name="Google Shape;133;p8"/>
          <p:cNvSpPr txBox="1"/>
          <p:nvPr/>
        </p:nvSpPr>
        <p:spPr>
          <a:xfrm>
            <a:off x="607325" y="252422"/>
            <a:ext cx="514577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U.S. </a:t>
            </a:r>
            <a:r>
              <a:rPr lang="en-US" sz="3200">
                <a:solidFill>
                  <a:srgbClr val="C55A11"/>
                </a:solidFill>
                <a:latin typeface="Calibri"/>
                <a:ea typeface="Calibri"/>
                <a:cs typeface="Calibri"/>
                <a:sym typeface="Calibri"/>
              </a:rPr>
              <a:t>P</a:t>
            </a:r>
            <a:r>
              <a:rPr lang="en-US" sz="3200" b="0" i="0" u="none" strike="noStrike" cap="none">
                <a:solidFill>
                  <a:srgbClr val="C55A11"/>
                </a:solidFill>
                <a:latin typeface="Calibri"/>
                <a:ea typeface="Calibri"/>
                <a:cs typeface="Calibri"/>
                <a:sym typeface="Calibri"/>
              </a:rPr>
              <a:t>opulation </a:t>
            </a:r>
            <a:r>
              <a:rPr lang="en-US" sz="3200">
                <a:solidFill>
                  <a:srgbClr val="C55A11"/>
                </a:solidFill>
                <a:latin typeface="Calibri"/>
                <a:ea typeface="Calibri"/>
                <a:cs typeface="Calibri"/>
                <a:sym typeface="Calibri"/>
              </a:rPr>
              <a:t>A</a:t>
            </a:r>
            <a:r>
              <a:rPr lang="en-US" sz="3200" b="0" i="0" u="none" strike="noStrike" cap="none">
                <a:solidFill>
                  <a:srgbClr val="C55A11"/>
                </a:solidFill>
                <a:latin typeface="Calibri"/>
                <a:ea typeface="Calibri"/>
                <a:cs typeface="Calibri"/>
                <a:sym typeface="Calibri"/>
              </a:rPr>
              <a:t>ffected</a:t>
            </a:r>
            <a:endParaRPr/>
          </a:p>
        </p:txBody>
      </p:sp>
      <p:sp>
        <p:nvSpPr>
          <p:cNvPr id="134" name="Google Shape;134;p8"/>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35" name="Google Shape;135;p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a:stretch/>
        </p:blipFill>
        <p:spPr>
          <a:xfrm>
            <a:off x="991481" y="1839206"/>
            <a:ext cx="5793828" cy="3436820"/>
          </a:xfrm>
          <a:prstGeom prst="rect">
            <a:avLst/>
          </a:prstGeom>
          <a:noFill/>
          <a:ln>
            <a:noFill/>
          </a:ln>
        </p:spPr>
      </p:pic>
      <p:sp>
        <p:nvSpPr>
          <p:cNvPr id="142" name="Google Shape;142;p9"/>
          <p:cNvSpPr txBox="1"/>
          <p:nvPr/>
        </p:nvSpPr>
        <p:spPr>
          <a:xfrm>
            <a:off x="7461504" y="5465025"/>
            <a:ext cx="4206240" cy="8771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0" i="0" u="none" strike="noStrike" cap="none" dirty="0">
                <a:solidFill>
                  <a:srgbClr val="3F3F3F"/>
                </a:solidFill>
                <a:latin typeface="Calibri"/>
                <a:ea typeface="Calibri"/>
                <a:cs typeface="Calibri"/>
                <a:sym typeface="Calibri"/>
              </a:rPr>
              <a:t>An estimated 23.6MM+ Millennial and Gen Z individuals are more likely to experience hearing loss by 2026</a:t>
            </a:r>
            <a:endParaRPr sz="1700" b="0" i="0" u="none" strike="noStrike" cap="none" dirty="0">
              <a:solidFill>
                <a:srgbClr val="3F3F3F"/>
              </a:solidFill>
              <a:latin typeface="Arial"/>
              <a:ea typeface="Arial"/>
              <a:cs typeface="Arial"/>
              <a:sym typeface="Arial"/>
            </a:endParaRPr>
          </a:p>
        </p:txBody>
      </p:sp>
      <p:sp>
        <p:nvSpPr>
          <p:cNvPr id="143" name="Google Shape;143;p9"/>
          <p:cNvSpPr txBox="1"/>
          <p:nvPr/>
        </p:nvSpPr>
        <p:spPr>
          <a:xfrm>
            <a:off x="1184125" y="5504500"/>
            <a:ext cx="53583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0" i="0" u="none" strike="noStrike" cap="none" dirty="0">
                <a:solidFill>
                  <a:srgbClr val="3F3F3F"/>
                </a:solidFill>
                <a:latin typeface="Calibri"/>
                <a:ea typeface="Calibri"/>
                <a:cs typeface="Calibri"/>
                <a:sym typeface="Calibri"/>
              </a:rPr>
              <a:t>The number of individuals of all ages with mild to complete hearing loss will increase from 44 MM to nearly 55 MM in </a:t>
            </a:r>
            <a:r>
              <a:rPr lang="en-US" sz="1700" b="1" i="0" u="none" strike="noStrike" cap="none" dirty="0">
                <a:solidFill>
                  <a:srgbClr val="3F3F3F"/>
                </a:solidFill>
                <a:latin typeface="Calibri"/>
                <a:ea typeface="Calibri"/>
                <a:cs typeface="Calibri"/>
                <a:sym typeface="Calibri"/>
              </a:rPr>
              <a:t>2030</a:t>
            </a:r>
            <a:r>
              <a:rPr lang="en-US" sz="1700" b="0" i="0" u="none" strike="noStrike" cap="none" dirty="0">
                <a:solidFill>
                  <a:srgbClr val="3F3F3F"/>
                </a:solidFill>
                <a:latin typeface="Calibri"/>
                <a:ea typeface="Calibri"/>
                <a:cs typeface="Calibri"/>
                <a:sym typeface="Calibri"/>
              </a:rPr>
              <a:t>.</a:t>
            </a:r>
            <a:endParaRPr sz="1700" b="0" i="0" u="none" strike="noStrike" cap="none" dirty="0">
              <a:solidFill>
                <a:srgbClr val="3F3F3F"/>
              </a:solidFill>
              <a:latin typeface="Arial"/>
              <a:ea typeface="Arial"/>
              <a:cs typeface="Arial"/>
              <a:sym typeface="Arial"/>
            </a:endParaRPr>
          </a:p>
        </p:txBody>
      </p:sp>
      <p:sp>
        <p:nvSpPr>
          <p:cNvPr id="144" name="Google Shape;144;p9"/>
          <p:cNvSpPr/>
          <p:nvPr/>
        </p:nvSpPr>
        <p:spPr>
          <a:xfrm>
            <a:off x="266587" y="252422"/>
            <a:ext cx="5829413"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45" name="Google Shape;145;p9"/>
          <p:cNvSpPr txBox="1"/>
          <p:nvPr/>
        </p:nvSpPr>
        <p:spPr>
          <a:xfrm>
            <a:off x="607325" y="252422"/>
            <a:ext cx="842449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Millennials &amp; GenZ</a:t>
            </a:r>
            <a:endParaRPr/>
          </a:p>
        </p:txBody>
      </p:sp>
      <p:sp>
        <p:nvSpPr>
          <p:cNvPr id="146" name="Google Shape;146;p9"/>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47" name="Google Shape;147;p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6" name="Picture 5">
            <a:extLst>
              <a:ext uri="{FF2B5EF4-FFF2-40B4-BE49-F238E27FC236}">
                <a16:creationId xmlns:a16="http://schemas.microsoft.com/office/drawing/2014/main" id="{64C02804-D2C1-EE66-53B0-60AB66CC32B2}"/>
              </a:ext>
            </a:extLst>
          </p:cNvPr>
          <p:cNvPicPr>
            <a:picLocks noChangeAspect="1"/>
          </p:cNvPicPr>
          <p:nvPr/>
        </p:nvPicPr>
        <p:blipFill>
          <a:blip r:embed="rId4"/>
          <a:stretch>
            <a:fillRect/>
          </a:stretch>
        </p:blipFill>
        <p:spPr>
          <a:xfrm>
            <a:off x="7562088" y="1857494"/>
            <a:ext cx="3923194" cy="34403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0"/>
          <p:cNvPicPr preferRelativeResize="0"/>
          <p:nvPr/>
        </p:nvPicPr>
        <p:blipFill rotWithShape="1">
          <a:blip r:embed="rId3">
            <a:alphaModFix/>
          </a:blip>
          <a:srcRect/>
          <a:stretch/>
        </p:blipFill>
        <p:spPr>
          <a:xfrm>
            <a:off x="2055883" y="1485841"/>
            <a:ext cx="8521174" cy="4600634"/>
          </a:xfrm>
          <a:prstGeom prst="rect">
            <a:avLst/>
          </a:prstGeom>
          <a:noFill/>
          <a:ln>
            <a:noFill/>
          </a:ln>
        </p:spPr>
      </p:pic>
      <p:sp>
        <p:nvSpPr>
          <p:cNvPr id="153" name="Google Shape;153;p10"/>
          <p:cNvSpPr/>
          <p:nvPr/>
        </p:nvSpPr>
        <p:spPr>
          <a:xfrm>
            <a:off x="266580" y="252425"/>
            <a:ext cx="4302000" cy="732300"/>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54" name="Google Shape;154;p10"/>
          <p:cNvSpPr txBox="1"/>
          <p:nvPr/>
        </p:nvSpPr>
        <p:spPr>
          <a:xfrm>
            <a:off x="607326" y="252422"/>
            <a:ext cx="7114386"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Hearing </a:t>
            </a:r>
            <a:r>
              <a:rPr lang="en-US" sz="3200">
                <a:solidFill>
                  <a:srgbClr val="C55A11"/>
                </a:solidFill>
                <a:latin typeface="Calibri"/>
                <a:ea typeface="Calibri"/>
                <a:cs typeface="Calibri"/>
                <a:sym typeface="Calibri"/>
              </a:rPr>
              <a:t>L</a:t>
            </a:r>
            <a:r>
              <a:rPr lang="en-US" sz="3200" b="0" i="0" u="none" strike="noStrike" cap="none">
                <a:solidFill>
                  <a:srgbClr val="C55A11"/>
                </a:solidFill>
                <a:latin typeface="Calibri"/>
                <a:ea typeface="Calibri"/>
                <a:cs typeface="Calibri"/>
                <a:sym typeface="Calibri"/>
              </a:rPr>
              <a:t>oss </a:t>
            </a:r>
            <a:r>
              <a:rPr lang="en-US" sz="3200">
                <a:solidFill>
                  <a:srgbClr val="C55A11"/>
                </a:solidFill>
                <a:latin typeface="Calibri"/>
                <a:ea typeface="Calibri"/>
                <a:cs typeface="Calibri"/>
                <a:sym typeface="Calibri"/>
              </a:rPr>
              <a:t>I</a:t>
            </a:r>
            <a:r>
              <a:rPr lang="en-US" sz="3200" b="0" i="0" u="none" strike="noStrike" cap="none">
                <a:solidFill>
                  <a:srgbClr val="C55A11"/>
                </a:solidFill>
                <a:latin typeface="Calibri"/>
                <a:ea typeface="Calibri"/>
                <a:cs typeface="Calibri"/>
                <a:sym typeface="Calibri"/>
              </a:rPr>
              <a:t>mpact </a:t>
            </a:r>
            <a:endParaRPr/>
          </a:p>
        </p:txBody>
      </p:sp>
      <p:sp>
        <p:nvSpPr>
          <p:cNvPr id="155" name="Google Shape;155;p10"/>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56" name="Google Shape;156;p10"/>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pic>
        <p:nvPicPr>
          <p:cNvPr id="161" name="Google Shape;161;p11"/>
          <p:cNvPicPr preferRelativeResize="0"/>
          <p:nvPr/>
        </p:nvPicPr>
        <p:blipFill rotWithShape="1">
          <a:blip r:embed="rId3">
            <a:alphaModFix/>
          </a:blip>
          <a:srcRect l="5835" t="6109" r="7422" b="8462"/>
          <a:stretch/>
        </p:blipFill>
        <p:spPr>
          <a:xfrm>
            <a:off x="1237257" y="1138698"/>
            <a:ext cx="9223393" cy="5228235"/>
          </a:xfrm>
          <a:prstGeom prst="rect">
            <a:avLst/>
          </a:prstGeom>
          <a:noFill/>
          <a:ln>
            <a:noFill/>
          </a:ln>
        </p:spPr>
      </p:pic>
      <p:sp>
        <p:nvSpPr>
          <p:cNvPr id="162" name="Google Shape;162;p11"/>
          <p:cNvSpPr/>
          <p:nvPr/>
        </p:nvSpPr>
        <p:spPr>
          <a:xfrm>
            <a:off x="266587" y="252422"/>
            <a:ext cx="58294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63" name="Google Shape;163;p11"/>
          <p:cNvSpPr txBox="1"/>
          <p:nvPr/>
        </p:nvSpPr>
        <p:spPr>
          <a:xfrm>
            <a:off x="607325" y="252422"/>
            <a:ext cx="383132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Costco Locations</a:t>
            </a:r>
            <a:endParaRPr/>
          </a:p>
        </p:txBody>
      </p:sp>
      <p:sp>
        <p:nvSpPr>
          <p:cNvPr id="164" name="Google Shape;164;p11"/>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65" name="Google Shape;165;p1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p:nvPr/>
        </p:nvSpPr>
        <p:spPr>
          <a:xfrm>
            <a:off x="760725" y="2113400"/>
            <a:ext cx="5582400" cy="32250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rgbClr val="3F3F3F"/>
              </a:buClr>
              <a:buSzPts val="2200"/>
              <a:buFont typeface="Calibri"/>
              <a:buChar char="￮"/>
            </a:pPr>
            <a:r>
              <a:rPr lang="en-US" sz="2200" b="0" i="0" u="none" strike="noStrike" cap="none" dirty="0">
                <a:solidFill>
                  <a:srgbClr val="3F3F3F"/>
                </a:solidFill>
                <a:latin typeface="Calibri"/>
                <a:ea typeface="Calibri"/>
                <a:cs typeface="Calibri"/>
                <a:sym typeface="Calibri"/>
              </a:rPr>
              <a:t>Costco </a:t>
            </a:r>
            <a:r>
              <a:rPr lang="en-US" sz="2200" dirty="0">
                <a:solidFill>
                  <a:srgbClr val="3F3F3F"/>
                </a:solidFill>
                <a:latin typeface="Calibri"/>
                <a:ea typeface="Calibri"/>
                <a:cs typeface="Calibri"/>
                <a:sym typeface="Calibri"/>
              </a:rPr>
              <a:t>sells </a:t>
            </a:r>
            <a:r>
              <a:rPr lang="en-US" sz="2200" b="0" i="0" u="none" strike="noStrike" cap="none" dirty="0">
                <a:solidFill>
                  <a:srgbClr val="3F3F3F"/>
                </a:solidFill>
                <a:latin typeface="Calibri"/>
                <a:ea typeface="Calibri"/>
                <a:cs typeface="Calibri"/>
                <a:sym typeface="Calibri"/>
              </a:rPr>
              <a:t>11% of the hearing aids </a:t>
            </a:r>
            <a:r>
              <a:rPr lang="en-US" sz="2200" dirty="0">
                <a:solidFill>
                  <a:srgbClr val="3F3F3F"/>
                </a:solidFill>
                <a:latin typeface="Calibri"/>
                <a:ea typeface="Calibri"/>
                <a:cs typeface="Calibri"/>
                <a:sym typeface="Calibri"/>
              </a:rPr>
              <a:t>market</a:t>
            </a:r>
            <a:endParaRPr sz="2200" b="0" i="0" u="none" strike="noStrike" cap="none" dirty="0">
              <a:solidFill>
                <a:srgbClr val="3F3F3F"/>
              </a:solidFill>
              <a:latin typeface="Calibri"/>
              <a:ea typeface="Calibri"/>
              <a:cs typeface="Calibri"/>
              <a:sym typeface="Calibri"/>
            </a:endParaRPr>
          </a:p>
          <a:p>
            <a:pPr marL="457200" marR="0" lvl="0" indent="-368300" algn="l" rtl="0">
              <a:lnSpc>
                <a:spcPct val="115000"/>
              </a:lnSpc>
              <a:spcBef>
                <a:spcPts val="2500"/>
              </a:spcBef>
              <a:spcAft>
                <a:spcPts val="0"/>
              </a:spcAft>
              <a:buClr>
                <a:srgbClr val="3F3F3F"/>
              </a:buClr>
              <a:buSzPts val="2200"/>
              <a:buFont typeface="Calibri"/>
              <a:buChar char="￮"/>
            </a:pPr>
            <a:r>
              <a:rPr lang="en-US" sz="2200" dirty="0">
                <a:solidFill>
                  <a:srgbClr val="3F3F3F"/>
                </a:solidFill>
                <a:latin typeface="Calibri"/>
                <a:ea typeface="Calibri"/>
                <a:cs typeface="Calibri"/>
                <a:sym typeface="Calibri"/>
              </a:rPr>
              <a:t>Annual unit growth averages over 20%,      3 - 5x’s faster than sales through independent practices</a:t>
            </a:r>
            <a:endParaRPr sz="2200" dirty="0">
              <a:solidFill>
                <a:srgbClr val="3F3F3F"/>
              </a:solidFill>
              <a:latin typeface="Calibri"/>
              <a:ea typeface="Calibri"/>
              <a:cs typeface="Calibri"/>
              <a:sym typeface="Calibri"/>
            </a:endParaRPr>
          </a:p>
          <a:p>
            <a:pPr marL="457200" marR="0" lvl="0" indent="-368300" algn="l" rtl="0">
              <a:lnSpc>
                <a:spcPct val="115000"/>
              </a:lnSpc>
              <a:spcBef>
                <a:spcPts val="2500"/>
              </a:spcBef>
              <a:spcAft>
                <a:spcPts val="2500"/>
              </a:spcAft>
              <a:buClr>
                <a:srgbClr val="3F3F3F"/>
              </a:buClr>
              <a:buSzPts val="2200"/>
              <a:buFont typeface="Calibri"/>
              <a:buChar char="￮"/>
            </a:pPr>
            <a:r>
              <a:rPr lang="en-US" sz="2200" dirty="0">
                <a:solidFill>
                  <a:srgbClr val="3F3F3F"/>
                </a:solidFill>
                <a:latin typeface="Calibri"/>
                <a:ea typeface="Calibri"/>
                <a:cs typeface="Calibri"/>
                <a:sym typeface="Calibri"/>
              </a:rPr>
              <a:t>Distributes almost as many hearing aids in the U.S. as the Veterans Administration</a:t>
            </a:r>
            <a:endParaRPr sz="2200" dirty="0">
              <a:solidFill>
                <a:srgbClr val="3F3F3F"/>
              </a:solidFill>
              <a:latin typeface="Calibri"/>
              <a:ea typeface="Calibri"/>
              <a:cs typeface="Calibri"/>
              <a:sym typeface="Calibri"/>
            </a:endParaRPr>
          </a:p>
        </p:txBody>
      </p:sp>
      <p:pic>
        <p:nvPicPr>
          <p:cNvPr id="171" name="Google Shape;171;p12"/>
          <p:cNvPicPr preferRelativeResize="0"/>
          <p:nvPr/>
        </p:nvPicPr>
        <p:blipFill rotWithShape="1">
          <a:blip r:embed="rId3">
            <a:alphaModFix/>
          </a:blip>
          <a:srcRect l="3289" t="2239" r="3492" b="2279"/>
          <a:stretch/>
        </p:blipFill>
        <p:spPr>
          <a:xfrm>
            <a:off x="6780750" y="1158425"/>
            <a:ext cx="4851525" cy="5492801"/>
          </a:xfrm>
          <a:prstGeom prst="rect">
            <a:avLst/>
          </a:prstGeom>
          <a:noFill/>
          <a:ln>
            <a:noFill/>
          </a:ln>
        </p:spPr>
      </p:pic>
      <p:sp>
        <p:nvSpPr>
          <p:cNvPr id="172" name="Google Shape;172;p12"/>
          <p:cNvSpPr/>
          <p:nvPr/>
        </p:nvSpPr>
        <p:spPr>
          <a:xfrm>
            <a:off x="2" y="252425"/>
            <a:ext cx="6343200" cy="732300"/>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73" name="Google Shape;173;p12"/>
          <p:cNvSpPr txBox="1"/>
          <p:nvPr/>
        </p:nvSpPr>
        <p:spPr>
          <a:xfrm>
            <a:off x="607326" y="252422"/>
            <a:ext cx="717460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Costco</a:t>
            </a:r>
            <a:r>
              <a:rPr lang="en-US" sz="3200">
                <a:solidFill>
                  <a:srgbClr val="C55A11"/>
                </a:solidFill>
                <a:latin typeface="Calibri"/>
                <a:ea typeface="Calibri"/>
                <a:cs typeface="Calibri"/>
                <a:sym typeface="Calibri"/>
              </a:rPr>
              <a:t> Hearing Center Growth</a:t>
            </a:r>
            <a:endParaRPr/>
          </a:p>
        </p:txBody>
      </p:sp>
      <p:sp>
        <p:nvSpPr>
          <p:cNvPr id="174" name="Google Shape;174;p12"/>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75" name="Google Shape;175;p1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p:nvPr/>
        </p:nvSpPr>
        <p:spPr>
          <a:xfrm>
            <a:off x="277535" y="265989"/>
            <a:ext cx="4438844" cy="9060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D966"/>
              </a:buClr>
              <a:buSzPts val="4400"/>
              <a:buFont typeface="Calibri"/>
              <a:buNone/>
            </a:pPr>
            <a:r>
              <a:rPr lang="en-US" sz="4400" b="0" i="0" u="none" strike="noStrike" cap="none">
                <a:solidFill>
                  <a:srgbClr val="C55A11"/>
                </a:solidFill>
                <a:latin typeface="Calibri"/>
                <a:ea typeface="Calibri"/>
                <a:cs typeface="Calibri"/>
                <a:sym typeface="Calibri"/>
              </a:rPr>
              <a:t>Data Storage: </a:t>
            </a:r>
            <a:endParaRPr sz="1400" b="0" i="0" u="none" strike="noStrike" cap="none">
              <a:solidFill>
                <a:srgbClr val="C55A11"/>
              </a:solidFill>
              <a:latin typeface="Arial"/>
              <a:ea typeface="Arial"/>
              <a:cs typeface="Arial"/>
              <a:sym typeface="Arial"/>
            </a:endParaRPr>
          </a:p>
        </p:txBody>
      </p:sp>
      <p:sp>
        <p:nvSpPr>
          <p:cNvPr id="199" name="Google Shape;199;p14"/>
          <p:cNvSpPr/>
          <p:nvPr/>
        </p:nvSpPr>
        <p:spPr>
          <a:xfrm>
            <a:off x="266587" y="252422"/>
            <a:ext cx="7648690" cy="732316"/>
          </a:xfrm>
          <a:prstGeom prst="roundRect">
            <a:avLst>
              <a:gd name="adj" fmla="val 16667"/>
            </a:avLst>
          </a:prstGeom>
          <a:solidFill>
            <a:schemeClr val="lt1"/>
          </a:solidFill>
          <a:ln w="28575" cap="flat" cmpd="sng">
            <a:solidFill>
              <a:srgbClr val="FFD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00" name="Google Shape;200;p14"/>
          <p:cNvSpPr txBox="1"/>
          <p:nvPr/>
        </p:nvSpPr>
        <p:spPr>
          <a:xfrm>
            <a:off x="618275" y="214322"/>
            <a:ext cx="730795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dirty="0">
                <a:solidFill>
                  <a:srgbClr val="F6BB00"/>
                </a:solidFill>
                <a:latin typeface="Calibri"/>
                <a:ea typeface="Calibri"/>
                <a:cs typeface="Calibri"/>
                <a:sym typeface="Calibri"/>
              </a:rPr>
              <a:t>Data Storage</a:t>
            </a:r>
            <a:endParaRPr dirty="0"/>
          </a:p>
        </p:txBody>
      </p:sp>
      <p:sp>
        <p:nvSpPr>
          <p:cNvPr id="201" name="Google Shape;201;p14"/>
          <p:cNvSpPr/>
          <p:nvPr/>
        </p:nvSpPr>
        <p:spPr>
          <a:xfrm rot="5400000">
            <a:off x="-504849" y="162479"/>
            <a:ext cx="1009698" cy="1009699"/>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02" name="Google Shape;202;p1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10" name="Diagram 9">
            <a:extLst>
              <a:ext uri="{FF2B5EF4-FFF2-40B4-BE49-F238E27FC236}">
                <a16:creationId xmlns:a16="http://schemas.microsoft.com/office/drawing/2014/main" id="{49039BAE-89E4-3F8C-5F8E-F01BC6E58B0E}"/>
              </a:ext>
            </a:extLst>
          </p:cNvPr>
          <p:cNvGraphicFramePr/>
          <p:nvPr>
            <p:extLst>
              <p:ext uri="{D42A27DB-BD31-4B8C-83A1-F6EECF244321}">
                <p14:modId xmlns:p14="http://schemas.microsoft.com/office/powerpoint/2010/main" val="692214982"/>
              </p:ext>
            </p:extLst>
          </p:nvPr>
        </p:nvGraphicFramePr>
        <p:xfrm>
          <a:off x="1661954" y="1086338"/>
          <a:ext cx="9056846" cy="5419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rrow: Circular 10">
            <a:extLst>
              <a:ext uri="{FF2B5EF4-FFF2-40B4-BE49-F238E27FC236}">
                <a16:creationId xmlns:a16="http://schemas.microsoft.com/office/drawing/2014/main" id="{654DB937-898B-C5F7-C13F-27808D04BADF}"/>
              </a:ext>
            </a:extLst>
          </p:cNvPr>
          <p:cNvSpPr/>
          <p:nvPr/>
        </p:nvSpPr>
        <p:spPr>
          <a:xfrm rot="5400000">
            <a:off x="6440462" y="3443692"/>
            <a:ext cx="810171" cy="704496"/>
          </a:xfrm>
          <a:prstGeom prst="circularArrow">
            <a:avLst/>
          </a:prstGeom>
          <a:scene3d>
            <a:camera prst="orthographicFront"/>
            <a:lightRig rig="flat" dir="t"/>
          </a:scene3d>
          <a:sp3d prstMaterial="dkEdge">
            <a:bevelT w="8200" h="38100"/>
          </a:sp3d>
        </p:spPr>
        <p:style>
          <a:lnRef idx="1">
            <a:schemeClr val="lt1">
              <a:hueOff val="0"/>
              <a:satOff val="0"/>
              <a:lumOff val="0"/>
              <a:alphaOff val="0"/>
            </a:schemeClr>
          </a:lnRef>
          <a:fillRef idx="2">
            <a:schemeClr val="accent3">
              <a:tint val="55000"/>
              <a:hueOff val="0"/>
              <a:satOff val="0"/>
              <a:lumOff val="0"/>
              <a:alphaOff val="0"/>
            </a:schemeClr>
          </a:fillRef>
          <a:effectRef idx="1">
            <a:schemeClr val="accent3">
              <a:tint val="55000"/>
              <a:hueOff val="0"/>
              <a:satOff val="0"/>
              <a:lumOff val="0"/>
              <a:alphaOff val="0"/>
            </a:schemeClr>
          </a:effectRef>
          <a:fontRef idx="minor">
            <a:schemeClr val="dk1">
              <a:hueOff val="0"/>
              <a:satOff val="0"/>
              <a:lumOff val="0"/>
              <a:alphaOff val="0"/>
            </a:schemeClr>
          </a:fontRef>
        </p:style>
      </p:sp>
      <p:sp>
        <p:nvSpPr>
          <p:cNvPr id="12" name="Arrow: Circular 11">
            <a:extLst>
              <a:ext uri="{FF2B5EF4-FFF2-40B4-BE49-F238E27FC236}">
                <a16:creationId xmlns:a16="http://schemas.microsoft.com/office/drawing/2014/main" id="{6503514A-B057-F492-42A4-CA5F460F5129}"/>
              </a:ext>
            </a:extLst>
          </p:cNvPr>
          <p:cNvSpPr/>
          <p:nvPr/>
        </p:nvSpPr>
        <p:spPr>
          <a:xfrm rot="16200000">
            <a:off x="5116065" y="3460690"/>
            <a:ext cx="810171" cy="704496"/>
          </a:xfrm>
          <a:prstGeom prst="circularArrow">
            <a:avLst/>
          </a:prstGeom>
          <a:scene3d>
            <a:camera prst="orthographicFront"/>
            <a:lightRig rig="flat" dir="t"/>
          </a:scene3d>
          <a:sp3d prstMaterial="dkEdge">
            <a:bevelT w="8200" h="38100"/>
          </a:sp3d>
        </p:spPr>
        <p:style>
          <a:lnRef idx="1">
            <a:schemeClr val="lt1">
              <a:hueOff val="0"/>
              <a:satOff val="0"/>
              <a:lumOff val="0"/>
              <a:alphaOff val="0"/>
            </a:schemeClr>
          </a:lnRef>
          <a:fillRef idx="2">
            <a:schemeClr val="accent3">
              <a:tint val="55000"/>
              <a:hueOff val="0"/>
              <a:satOff val="0"/>
              <a:lumOff val="0"/>
              <a:alphaOff val="0"/>
            </a:schemeClr>
          </a:fillRef>
          <a:effectRef idx="1">
            <a:schemeClr val="accent3">
              <a:tint val="55000"/>
              <a:hueOff val="0"/>
              <a:satOff val="0"/>
              <a:lumOff val="0"/>
              <a:alphaOff val="0"/>
            </a:schemeClr>
          </a:effectRef>
          <a:fontRef idx="minor">
            <a:schemeClr val="dk1">
              <a:hueOff val="0"/>
              <a:satOff val="0"/>
              <a:lumOff val="0"/>
              <a:alphaOff val="0"/>
            </a:schemeClr>
          </a:fontRef>
        </p:style>
      </p:sp>
      <p:sp>
        <p:nvSpPr>
          <p:cNvPr id="13" name="Oval 12">
            <a:extLst>
              <a:ext uri="{FF2B5EF4-FFF2-40B4-BE49-F238E27FC236}">
                <a16:creationId xmlns:a16="http://schemas.microsoft.com/office/drawing/2014/main" id="{24D0E697-9EDB-9458-9C93-79DA5A99FDA1}"/>
              </a:ext>
            </a:extLst>
          </p:cNvPr>
          <p:cNvSpPr/>
          <p:nvPr/>
        </p:nvSpPr>
        <p:spPr>
          <a:xfrm>
            <a:off x="5580173" y="3247393"/>
            <a:ext cx="1159298" cy="1086439"/>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b="1" dirty="0"/>
          </a:p>
          <a:p>
            <a:pPr algn="ctr"/>
            <a:r>
              <a:rPr lang="en-US" sz="1600" b="1" dirty="0">
                <a:solidFill>
                  <a:schemeClr val="tx1"/>
                </a:solidFill>
              </a:rPr>
              <a:t>DATA</a:t>
            </a:r>
          </a:p>
        </p:txBody>
      </p:sp>
      <p:pic>
        <p:nvPicPr>
          <p:cNvPr id="14" name="Google Shape;185;p13" descr="Important Shortcut Keys in Microsoft Excel - Technipages">
            <a:extLst>
              <a:ext uri="{FF2B5EF4-FFF2-40B4-BE49-F238E27FC236}">
                <a16:creationId xmlns:a16="http://schemas.microsoft.com/office/drawing/2014/main" id="{A0049FD3-731B-27CA-7006-E8AF8B25638D}"/>
              </a:ext>
            </a:extLst>
          </p:cNvPr>
          <p:cNvPicPr preferRelativeResize="0"/>
          <p:nvPr/>
        </p:nvPicPr>
        <p:blipFill rotWithShape="1">
          <a:blip r:embed="rId8">
            <a:alphaModFix/>
          </a:blip>
          <a:srcRect l="27477" r="27722"/>
          <a:stretch/>
        </p:blipFill>
        <p:spPr>
          <a:xfrm>
            <a:off x="5873399" y="3390854"/>
            <a:ext cx="552801" cy="399759"/>
          </a:xfrm>
          <a:prstGeom prst="rect">
            <a:avLst/>
          </a:prstGeom>
          <a:noFill/>
          <a:ln>
            <a:noFill/>
          </a:ln>
        </p:spPr>
      </p:pic>
      <p:pic>
        <p:nvPicPr>
          <p:cNvPr id="15" name="Google Shape;180;p13">
            <a:extLst>
              <a:ext uri="{FF2B5EF4-FFF2-40B4-BE49-F238E27FC236}">
                <a16:creationId xmlns:a16="http://schemas.microsoft.com/office/drawing/2014/main" id="{C398B686-8FE3-50A7-F30A-C1F53C86646E}"/>
              </a:ext>
            </a:extLst>
          </p:cNvPr>
          <p:cNvPicPr preferRelativeResize="0"/>
          <p:nvPr/>
        </p:nvPicPr>
        <p:blipFill rotWithShape="1">
          <a:blip r:embed="rId9">
            <a:alphaModFix/>
          </a:blip>
          <a:srcRect l="38765" t="29268" b="23867"/>
          <a:stretch/>
        </p:blipFill>
        <p:spPr>
          <a:xfrm>
            <a:off x="2077854" y="2250716"/>
            <a:ext cx="2116805" cy="626629"/>
          </a:xfrm>
          <a:prstGeom prst="rect">
            <a:avLst/>
          </a:prstGeom>
          <a:noFill/>
          <a:ln>
            <a:noFill/>
          </a:ln>
        </p:spPr>
      </p:pic>
      <p:pic>
        <p:nvPicPr>
          <p:cNvPr id="16" name="Google Shape;181;p13">
            <a:extLst>
              <a:ext uri="{FF2B5EF4-FFF2-40B4-BE49-F238E27FC236}">
                <a16:creationId xmlns:a16="http://schemas.microsoft.com/office/drawing/2014/main" id="{1BA17710-2B46-BA0B-E4D9-1C24686FD8E7}"/>
              </a:ext>
            </a:extLst>
          </p:cNvPr>
          <p:cNvPicPr preferRelativeResize="0"/>
          <p:nvPr/>
        </p:nvPicPr>
        <p:blipFill rotWithShape="1">
          <a:blip r:embed="rId9">
            <a:alphaModFix/>
          </a:blip>
          <a:srcRect l="914" t="4545" r="63958" b="12243"/>
          <a:stretch/>
        </p:blipFill>
        <p:spPr>
          <a:xfrm>
            <a:off x="3320792" y="1253317"/>
            <a:ext cx="1032195" cy="945732"/>
          </a:xfrm>
          <a:prstGeom prst="rect">
            <a:avLst/>
          </a:prstGeom>
          <a:noFill/>
          <a:ln>
            <a:noFill/>
          </a:ln>
        </p:spPr>
      </p:pic>
      <p:pic>
        <p:nvPicPr>
          <p:cNvPr id="17" name="Google Shape;184;p13">
            <a:extLst>
              <a:ext uri="{FF2B5EF4-FFF2-40B4-BE49-F238E27FC236}">
                <a16:creationId xmlns:a16="http://schemas.microsoft.com/office/drawing/2014/main" id="{F16FCFCD-524A-0F05-2766-1EC126C10305}"/>
              </a:ext>
            </a:extLst>
          </p:cNvPr>
          <p:cNvPicPr preferRelativeResize="0"/>
          <p:nvPr/>
        </p:nvPicPr>
        <p:blipFill rotWithShape="1">
          <a:blip r:embed="rId10">
            <a:alphaModFix/>
          </a:blip>
          <a:srcRect/>
          <a:stretch/>
        </p:blipFill>
        <p:spPr>
          <a:xfrm>
            <a:off x="2120740" y="1257808"/>
            <a:ext cx="752434" cy="859924"/>
          </a:xfrm>
          <a:prstGeom prst="rect">
            <a:avLst/>
          </a:prstGeom>
          <a:noFill/>
          <a:ln>
            <a:noFill/>
          </a:ln>
        </p:spPr>
      </p:pic>
      <p:pic>
        <p:nvPicPr>
          <p:cNvPr id="18" name="Google Shape;183;p13">
            <a:extLst>
              <a:ext uri="{FF2B5EF4-FFF2-40B4-BE49-F238E27FC236}">
                <a16:creationId xmlns:a16="http://schemas.microsoft.com/office/drawing/2014/main" id="{F27CB7E6-7E48-D18E-3B5F-FF4A5428DF64}"/>
              </a:ext>
            </a:extLst>
          </p:cNvPr>
          <p:cNvPicPr preferRelativeResize="0"/>
          <p:nvPr/>
        </p:nvPicPr>
        <p:blipFill rotWithShape="1">
          <a:blip r:embed="rId11">
            <a:alphaModFix/>
          </a:blip>
          <a:srcRect/>
          <a:stretch/>
        </p:blipFill>
        <p:spPr>
          <a:xfrm>
            <a:off x="7772411" y="1228974"/>
            <a:ext cx="1005419" cy="763374"/>
          </a:xfrm>
          <a:prstGeom prst="rect">
            <a:avLst/>
          </a:prstGeom>
          <a:noFill/>
          <a:ln>
            <a:noFill/>
          </a:ln>
        </p:spPr>
      </p:pic>
      <p:pic>
        <p:nvPicPr>
          <p:cNvPr id="19" name="Google Shape;186;p13">
            <a:extLst>
              <a:ext uri="{FF2B5EF4-FFF2-40B4-BE49-F238E27FC236}">
                <a16:creationId xmlns:a16="http://schemas.microsoft.com/office/drawing/2014/main" id="{7259BD1E-28A2-2950-DA29-8207EE09B58F}"/>
              </a:ext>
            </a:extLst>
          </p:cNvPr>
          <p:cNvPicPr preferRelativeResize="0"/>
          <p:nvPr/>
        </p:nvPicPr>
        <p:blipFill rotWithShape="1">
          <a:blip r:embed="rId12">
            <a:alphaModFix/>
          </a:blip>
          <a:srcRect/>
          <a:stretch/>
        </p:blipFill>
        <p:spPr>
          <a:xfrm>
            <a:off x="8857779" y="1898992"/>
            <a:ext cx="1304470" cy="978353"/>
          </a:xfrm>
          <a:prstGeom prst="rect">
            <a:avLst/>
          </a:prstGeom>
          <a:noFill/>
          <a:ln>
            <a:noFill/>
          </a:ln>
        </p:spPr>
      </p:pic>
      <p:pic>
        <p:nvPicPr>
          <p:cNvPr id="21" name="Google Shape;181;p13">
            <a:extLst>
              <a:ext uri="{FF2B5EF4-FFF2-40B4-BE49-F238E27FC236}">
                <a16:creationId xmlns:a16="http://schemas.microsoft.com/office/drawing/2014/main" id="{B303B122-2627-5558-83B2-DA26D6130CEB}"/>
              </a:ext>
            </a:extLst>
          </p:cNvPr>
          <p:cNvPicPr preferRelativeResize="0"/>
          <p:nvPr/>
        </p:nvPicPr>
        <p:blipFill rotWithShape="1">
          <a:blip r:embed="rId9">
            <a:alphaModFix/>
          </a:blip>
          <a:srcRect l="4966" t="13918" r="63560" b="13385"/>
          <a:stretch/>
        </p:blipFill>
        <p:spPr>
          <a:xfrm>
            <a:off x="7739218" y="5564855"/>
            <a:ext cx="924828" cy="826224"/>
          </a:xfrm>
          <a:prstGeom prst="rect">
            <a:avLst/>
          </a:prstGeom>
          <a:noFill/>
          <a:ln>
            <a:noFill/>
          </a:ln>
        </p:spPr>
      </p:pic>
      <p:pic>
        <p:nvPicPr>
          <p:cNvPr id="22" name="Google Shape;182;p13">
            <a:extLst>
              <a:ext uri="{FF2B5EF4-FFF2-40B4-BE49-F238E27FC236}">
                <a16:creationId xmlns:a16="http://schemas.microsoft.com/office/drawing/2014/main" id="{2CD5507D-280E-F57F-64C0-ECB1AC2AD8C2}"/>
              </a:ext>
            </a:extLst>
          </p:cNvPr>
          <p:cNvPicPr preferRelativeResize="0"/>
          <p:nvPr/>
        </p:nvPicPr>
        <p:blipFill rotWithShape="1">
          <a:blip r:embed="rId13">
            <a:alphaModFix/>
          </a:blip>
          <a:srcRect/>
          <a:stretch/>
        </p:blipFill>
        <p:spPr>
          <a:xfrm>
            <a:off x="7944764" y="4950259"/>
            <a:ext cx="1194482" cy="563796"/>
          </a:xfrm>
          <a:prstGeom prst="rect">
            <a:avLst/>
          </a:prstGeom>
          <a:noFill/>
          <a:ln>
            <a:noFill/>
          </a:ln>
        </p:spPr>
      </p:pic>
      <p:pic>
        <p:nvPicPr>
          <p:cNvPr id="23" name="Picture 22">
            <a:extLst>
              <a:ext uri="{FF2B5EF4-FFF2-40B4-BE49-F238E27FC236}">
                <a16:creationId xmlns:a16="http://schemas.microsoft.com/office/drawing/2014/main" id="{1F237520-3A3E-B913-51C7-9BE8942A1537}"/>
              </a:ext>
            </a:extLst>
          </p:cNvPr>
          <p:cNvPicPr>
            <a:picLocks noChangeAspect="1"/>
          </p:cNvPicPr>
          <p:nvPr/>
        </p:nvPicPr>
        <p:blipFill rotWithShape="1">
          <a:blip r:embed="rId14"/>
          <a:srcRect l="1" r="39933" b="16724"/>
          <a:stretch/>
        </p:blipFill>
        <p:spPr>
          <a:xfrm>
            <a:off x="9107218" y="4810071"/>
            <a:ext cx="1304470" cy="626629"/>
          </a:xfrm>
          <a:prstGeom prst="rect">
            <a:avLst/>
          </a:prstGeom>
        </p:spPr>
      </p:pic>
      <p:pic>
        <p:nvPicPr>
          <p:cNvPr id="24" name="Google Shape;180;p13">
            <a:extLst>
              <a:ext uri="{FF2B5EF4-FFF2-40B4-BE49-F238E27FC236}">
                <a16:creationId xmlns:a16="http://schemas.microsoft.com/office/drawing/2014/main" id="{1DEB9057-E304-1E8E-938B-75D3A0A7CC81}"/>
              </a:ext>
            </a:extLst>
          </p:cNvPr>
          <p:cNvPicPr preferRelativeResize="0"/>
          <p:nvPr/>
        </p:nvPicPr>
        <p:blipFill rotWithShape="1">
          <a:blip r:embed="rId9">
            <a:alphaModFix/>
          </a:blip>
          <a:srcRect l="38765" t="29268" b="23867"/>
          <a:stretch/>
        </p:blipFill>
        <p:spPr>
          <a:xfrm>
            <a:off x="8413241" y="5706505"/>
            <a:ext cx="2116805" cy="626629"/>
          </a:xfrm>
          <a:prstGeom prst="rect">
            <a:avLst/>
          </a:prstGeom>
          <a:noFill/>
          <a:ln>
            <a:noFill/>
          </a:ln>
        </p:spPr>
      </p:pic>
      <p:pic>
        <p:nvPicPr>
          <p:cNvPr id="25" name="Google Shape;187;p13" descr="Visual Studio Code - YouTube">
            <a:extLst>
              <a:ext uri="{FF2B5EF4-FFF2-40B4-BE49-F238E27FC236}">
                <a16:creationId xmlns:a16="http://schemas.microsoft.com/office/drawing/2014/main" id="{630D3EE2-EA64-C5DF-1284-BCDA6811D775}"/>
              </a:ext>
            </a:extLst>
          </p:cNvPr>
          <p:cNvPicPr preferRelativeResize="0"/>
          <p:nvPr/>
        </p:nvPicPr>
        <p:blipFill rotWithShape="1">
          <a:blip r:embed="rId15">
            <a:alphaModFix/>
          </a:blip>
          <a:srcRect/>
          <a:stretch/>
        </p:blipFill>
        <p:spPr>
          <a:xfrm>
            <a:off x="2165116" y="4582007"/>
            <a:ext cx="765597" cy="729954"/>
          </a:xfrm>
          <a:prstGeom prst="rect">
            <a:avLst/>
          </a:prstGeom>
          <a:noFill/>
          <a:ln>
            <a:noFill/>
          </a:ln>
        </p:spPr>
      </p:pic>
      <p:pic>
        <p:nvPicPr>
          <p:cNvPr id="26" name="Google Shape;188;p13" descr="Javascript Programming - learnBATTA">
            <a:extLst>
              <a:ext uri="{FF2B5EF4-FFF2-40B4-BE49-F238E27FC236}">
                <a16:creationId xmlns:a16="http://schemas.microsoft.com/office/drawing/2014/main" id="{778557F7-EE6A-9FAD-80D1-FFEEF67D503F}"/>
              </a:ext>
            </a:extLst>
          </p:cNvPr>
          <p:cNvPicPr preferRelativeResize="0"/>
          <p:nvPr/>
        </p:nvPicPr>
        <p:blipFill rotWithShape="1">
          <a:blip r:embed="rId16">
            <a:alphaModFix/>
          </a:blip>
          <a:srcRect/>
          <a:stretch/>
        </p:blipFill>
        <p:spPr>
          <a:xfrm>
            <a:off x="3320792" y="4628515"/>
            <a:ext cx="737835" cy="626630"/>
          </a:xfrm>
          <a:prstGeom prst="rect">
            <a:avLst/>
          </a:prstGeom>
          <a:noFill/>
          <a:ln>
            <a:noFill/>
          </a:ln>
        </p:spPr>
      </p:pic>
      <p:pic>
        <p:nvPicPr>
          <p:cNvPr id="27" name="Picture 26">
            <a:extLst>
              <a:ext uri="{FF2B5EF4-FFF2-40B4-BE49-F238E27FC236}">
                <a16:creationId xmlns:a16="http://schemas.microsoft.com/office/drawing/2014/main" id="{BBC96E0D-DAF7-09B4-A323-E2982DE50287}"/>
              </a:ext>
            </a:extLst>
          </p:cNvPr>
          <p:cNvPicPr>
            <a:picLocks noChangeAspect="1"/>
          </p:cNvPicPr>
          <p:nvPr/>
        </p:nvPicPr>
        <p:blipFill rotWithShape="1">
          <a:blip r:embed="rId17"/>
          <a:srcRect t="12012" b="10551"/>
          <a:stretch/>
        </p:blipFill>
        <p:spPr>
          <a:xfrm>
            <a:off x="3557457" y="5538298"/>
            <a:ext cx="1066949" cy="826224"/>
          </a:xfrm>
          <a:prstGeom prst="rect">
            <a:avLst/>
          </a:prstGeom>
        </p:spPr>
      </p:pic>
      <p:pic>
        <p:nvPicPr>
          <p:cNvPr id="28" name="Picture 27">
            <a:extLst>
              <a:ext uri="{FF2B5EF4-FFF2-40B4-BE49-F238E27FC236}">
                <a16:creationId xmlns:a16="http://schemas.microsoft.com/office/drawing/2014/main" id="{B6FEA033-52AF-6272-DF83-4F944D5D5BBE}"/>
              </a:ext>
            </a:extLst>
          </p:cNvPr>
          <p:cNvPicPr>
            <a:picLocks noChangeAspect="1"/>
          </p:cNvPicPr>
          <p:nvPr/>
        </p:nvPicPr>
        <p:blipFill rotWithShape="1">
          <a:blip r:embed="rId18"/>
          <a:srcRect t="4629" b="11209"/>
          <a:stretch/>
        </p:blipFill>
        <p:spPr>
          <a:xfrm>
            <a:off x="1996345" y="5436700"/>
            <a:ext cx="1378711" cy="8964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body" idx="1"/>
          </p:nvPr>
        </p:nvSpPr>
        <p:spPr>
          <a:xfrm>
            <a:off x="1232558" y="2533387"/>
            <a:ext cx="4957763" cy="98050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595959"/>
              </a:buClr>
              <a:buSzPts val="2800"/>
              <a:buChar char="•"/>
            </a:pPr>
            <a:r>
              <a:rPr lang="en-US" sz="2000">
                <a:solidFill>
                  <a:srgbClr val="595959"/>
                </a:solidFill>
              </a:rPr>
              <a:t>Data Search</a:t>
            </a:r>
            <a:endParaRPr/>
          </a:p>
          <a:p>
            <a:pPr marL="285750" lvl="0" indent="-285750" algn="l" rtl="0">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Manual search from each team member</a:t>
            </a:r>
            <a:endParaRPr/>
          </a:p>
          <a:p>
            <a:pPr marL="285750" lvl="0" indent="-285750" algn="l" rtl="0">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Sourced from:</a:t>
            </a:r>
            <a:endParaRPr/>
          </a:p>
        </p:txBody>
      </p:sp>
      <p:sp>
        <p:nvSpPr>
          <p:cNvPr id="209" name="Google Shape;209;p15"/>
          <p:cNvSpPr txBox="1">
            <a:spLocks noGrp="1"/>
          </p:cNvSpPr>
          <p:nvPr>
            <p:ph type="body" idx="2"/>
          </p:nvPr>
        </p:nvSpPr>
        <p:spPr>
          <a:xfrm>
            <a:off x="6490359" y="2371935"/>
            <a:ext cx="4957763" cy="2981826"/>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Using Excel to edit Costco file</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Dropping irrelevant columns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Creating consistency in label names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Locating Costco hearing clinics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Merging demographic data files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Transformed census data into csv files</a:t>
            </a:r>
            <a:endParaRPr/>
          </a:p>
        </p:txBody>
      </p:sp>
      <p:sp>
        <p:nvSpPr>
          <p:cNvPr id="210" name="Google Shape;210;p15"/>
          <p:cNvSpPr txBox="1"/>
          <p:nvPr/>
        </p:nvSpPr>
        <p:spPr>
          <a:xfrm>
            <a:off x="739640" y="1778957"/>
            <a:ext cx="1828800" cy="695398"/>
          </a:xfrm>
          <a:prstGeom prst="rect">
            <a:avLst/>
          </a:prstGeom>
          <a:noFill/>
          <a:ln>
            <a:noFill/>
          </a:ln>
        </p:spPr>
        <p:txBody>
          <a:bodyPr spcFirstLastPara="1" wrap="square" lIns="91425" tIns="45700" rIns="91425" bIns="45700" anchor="t" anchorCtr="0">
            <a:noAutofit/>
          </a:bodyPr>
          <a:lstStyle/>
          <a:p>
            <a:pPr marL="228600" marR="0" lvl="0" indent="-50800" algn="ctr" rtl="0">
              <a:lnSpc>
                <a:spcPct val="90000"/>
              </a:lnSpc>
              <a:spcBef>
                <a:spcPts val="0"/>
              </a:spcBef>
              <a:spcAft>
                <a:spcPts val="0"/>
              </a:spcAft>
              <a:buClr>
                <a:schemeClr val="dk1"/>
              </a:buClr>
              <a:buSzPts val="2800"/>
              <a:buFont typeface="Arial"/>
              <a:buNone/>
            </a:pPr>
            <a:r>
              <a:rPr lang="en-US" sz="3600" b="0" i="0" u="none" strike="noStrike" cap="none">
                <a:solidFill>
                  <a:srgbClr val="3F3F3F"/>
                </a:solidFill>
                <a:latin typeface="Calibri"/>
                <a:ea typeface="Calibri"/>
                <a:cs typeface="Calibri"/>
                <a:sym typeface="Calibri"/>
              </a:rPr>
              <a:t>Data</a:t>
            </a:r>
            <a:endParaRPr/>
          </a:p>
        </p:txBody>
      </p:sp>
      <p:sp>
        <p:nvSpPr>
          <p:cNvPr id="211" name="Google Shape;211;p15"/>
          <p:cNvSpPr txBox="1"/>
          <p:nvPr/>
        </p:nvSpPr>
        <p:spPr>
          <a:xfrm>
            <a:off x="5743576" y="1780506"/>
            <a:ext cx="3429000" cy="694624"/>
          </a:xfrm>
          <a:prstGeom prst="rect">
            <a:avLst/>
          </a:prstGeom>
          <a:noFill/>
          <a:ln>
            <a:noFill/>
          </a:ln>
        </p:spPr>
        <p:txBody>
          <a:bodyPr spcFirstLastPara="1" wrap="square" lIns="91425" tIns="45700" rIns="91425" bIns="45700" anchor="t" anchorCtr="0">
            <a:normAutofit/>
          </a:bodyPr>
          <a:lstStyle/>
          <a:p>
            <a:pPr marL="228600" marR="0" lvl="0" indent="-50800" algn="ctr" rtl="0">
              <a:lnSpc>
                <a:spcPct val="90000"/>
              </a:lnSpc>
              <a:spcBef>
                <a:spcPts val="0"/>
              </a:spcBef>
              <a:spcAft>
                <a:spcPts val="0"/>
              </a:spcAft>
              <a:buClr>
                <a:schemeClr val="dk1"/>
              </a:buClr>
              <a:buSzPts val="2800"/>
              <a:buFont typeface="Arial"/>
              <a:buNone/>
            </a:pPr>
            <a:r>
              <a:rPr lang="en-US" sz="3600" b="0" i="0" u="none" strike="noStrike" cap="none">
                <a:solidFill>
                  <a:srgbClr val="3F3F3F"/>
                </a:solidFill>
                <a:latin typeface="Calibri"/>
                <a:ea typeface="Calibri"/>
                <a:cs typeface="Calibri"/>
                <a:sym typeface="Calibri"/>
              </a:rPr>
              <a:t>Processing</a:t>
            </a:r>
            <a:endParaRPr/>
          </a:p>
        </p:txBody>
      </p:sp>
      <p:pic>
        <p:nvPicPr>
          <p:cNvPr id="212" name="Google Shape;212;p15" descr="My Journey towards becoming a Kaggle Master | by Paras Varshney | Towards  Data Science"/>
          <p:cNvPicPr preferRelativeResize="0"/>
          <p:nvPr/>
        </p:nvPicPr>
        <p:blipFill rotWithShape="1">
          <a:blip r:embed="rId3">
            <a:alphaModFix/>
          </a:blip>
          <a:srcRect l="9960" t="19159" r="13341" b="29312"/>
          <a:stretch/>
        </p:blipFill>
        <p:spPr>
          <a:xfrm>
            <a:off x="3684099" y="4373226"/>
            <a:ext cx="1447484" cy="728428"/>
          </a:xfrm>
          <a:prstGeom prst="rect">
            <a:avLst/>
          </a:prstGeom>
          <a:noFill/>
          <a:ln>
            <a:noFill/>
          </a:ln>
        </p:spPr>
      </p:pic>
      <p:pic>
        <p:nvPicPr>
          <p:cNvPr id="213" name="Google Shape;213;p15"/>
          <p:cNvPicPr preferRelativeResize="0"/>
          <p:nvPr/>
        </p:nvPicPr>
        <p:blipFill rotWithShape="1">
          <a:blip r:embed="rId4">
            <a:alphaModFix/>
          </a:blip>
          <a:srcRect/>
          <a:stretch/>
        </p:blipFill>
        <p:spPr>
          <a:xfrm>
            <a:off x="2380283" y="5475696"/>
            <a:ext cx="1863284" cy="560868"/>
          </a:xfrm>
          <a:prstGeom prst="rect">
            <a:avLst/>
          </a:prstGeom>
          <a:noFill/>
          <a:ln>
            <a:noFill/>
          </a:ln>
        </p:spPr>
      </p:pic>
      <p:pic>
        <p:nvPicPr>
          <p:cNvPr id="214" name="Google Shape;214;p15" descr="U.S. Census Bureau to Release First Look at Nation's Demographic  Characteristics from 2020 Census | U.S. Department of Commerce"/>
          <p:cNvPicPr preferRelativeResize="0"/>
          <p:nvPr/>
        </p:nvPicPr>
        <p:blipFill rotWithShape="1">
          <a:blip r:embed="rId5">
            <a:alphaModFix/>
          </a:blip>
          <a:srcRect/>
          <a:stretch/>
        </p:blipFill>
        <p:spPr>
          <a:xfrm>
            <a:off x="1383468" y="4373233"/>
            <a:ext cx="1745067" cy="980506"/>
          </a:xfrm>
          <a:prstGeom prst="rect">
            <a:avLst/>
          </a:prstGeom>
          <a:noFill/>
          <a:ln>
            <a:noFill/>
          </a:ln>
        </p:spPr>
      </p:pic>
      <p:sp>
        <p:nvSpPr>
          <p:cNvPr id="215" name="Google Shape;215;p15"/>
          <p:cNvSpPr/>
          <p:nvPr/>
        </p:nvSpPr>
        <p:spPr>
          <a:xfrm>
            <a:off x="266587" y="252422"/>
            <a:ext cx="5829414" cy="732316"/>
          </a:xfrm>
          <a:prstGeom prst="roundRect">
            <a:avLst>
              <a:gd name="adj" fmla="val 16667"/>
            </a:avLst>
          </a:prstGeom>
          <a:solidFill>
            <a:schemeClr val="lt1"/>
          </a:solidFill>
          <a:ln w="28575" cap="flat" cmpd="sng">
            <a:solidFill>
              <a:srgbClr val="A8D0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16" name="Google Shape;216;p15"/>
          <p:cNvSpPr txBox="1"/>
          <p:nvPr/>
        </p:nvSpPr>
        <p:spPr>
          <a:xfrm>
            <a:off x="607325" y="252422"/>
            <a:ext cx="459332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91C46E"/>
                </a:solidFill>
                <a:latin typeface="Calibri"/>
                <a:ea typeface="Calibri"/>
                <a:cs typeface="Calibri"/>
                <a:sym typeface="Calibri"/>
              </a:rPr>
              <a:t>Exploratory Data Analysis</a:t>
            </a:r>
            <a:endParaRPr/>
          </a:p>
        </p:txBody>
      </p:sp>
      <p:sp>
        <p:nvSpPr>
          <p:cNvPr id="217" name="Google Shape;217;p15"/>
          <p:cNvSpPr/>
          <p:nvPr/>
        </p:nvSpPr>
        <p:spPr>
          <a:xfrm rot="5400000">
            <a:off x="-504849" y="162479"/>
            <a:ext cx="1009698" cy="1009699"/>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18" name="Google Shape;218;p1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1675</Words>
  <Application>Microsoft Office PowerPoint</Application>
  <PresentationFormat>Widescreen</PresentationFormat>
  <Paragraphs>166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Juana Connors-Trujillo</cp:lastModifiedBy>
  <cp:revision>17</cp:revision>
  <dcterms:modified xsi:type="dcterms:W3CDTF">2022-11-16T21:40:30Z</dcterms:modified>
</cp:coreProperties>
</file>