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0" autoAdjust="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A4A7-5563-4D26-BC68-2F76708BD82B}" type="doc">
      <dgm:prSet loTypeId="urn:microsoft.com/office/officeart/2005/8/layout/cycle4" loCatId="cycle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BADBAA42-2E5D-48C1-BB1A-B42EF451891E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8497722D-C37E-48AC-AA37-1D03433FB062}" type="parTrans" cxnId="{B1AF81E9-A179-4FFC-8E21-FF3A6EDF75BB}">
      <dgm:prSet/>
      <dgm:spPr/>
      <dgm:t>
        <a:bodyPr/>
        <a:lstStyle/>
        <a:p>
          <a:endParaRPr lang="en-US"/>
        </a:p>
      </dgm:t>
    </dgm:pt>
    <dgm:pt modelId="{854DD800-F390-4B43-8B21-5CD0E3A095EB}" type="sibTrans" cxnId="{B1AF81E9-A179-4FFC-8E21-FF3A6EDF75BB}">
      <dgm:prSet/>
      <dgm:spPr/>
      <dgm:t>
        <a:bodyPr/>
        <a:lstStyle/>
        <a:p>
          <a:endParaRPr lang="en-US"/>
        </a:p>
      </dgm:t>
    </dgm:pt>
    <dgm:pt modelId="{1608E359-E8A3-444E-AC48-BCDE593790AE}">
      <dgm:prSet phldrT="[Text]" custT="1"/>
      <dgm:spPr/>
      <dgm:t>
        <a:bodyPr/>
        <a:lstStyle/>
        <a:p>
          <a:r>
            <a:rPr lang="en-US" sz="1200" b="1" dirty="0"/>
            <a:t>Data Storage / Repository</a:t>
          </a:r>
        </a:p>
      </dgm:t>
    </dgm:pt>
    <dgm:pt modelId="{7938F771-A5D5-4488-8787-A2ED5969D605}" type="parTrans" cxnId="{A5367F85-953E-49FC-B928-10CCD075B0A3}">
      <dgm:prSet/>
      <dgm:spPr/>
      <dgm:t>
        <a:bodyPr/>
        <a:lstStyle/>
        <a:p>
          <a:endParaRPr lang="en-US"/>
        </a:p>
      </dgm:t>
    </dgm:pt>
    <dgm:pt modelId="{0F57C8EF-7D20-4626-813E-02A2BD9F2B98}" type="sibTrans" cxnId="{A5367F85-953E-49FC-B928-10CCD075B0A3}">
      <dgm:prSet/>
      <dgm:spPr/>
      <dgm:t>
        <a:bodyPr/>
        <a:lstStyle/>
        <a:p>
          <a:endParaRPr lang="en-US"/>
        </a:p>
      </dgm:t>
    </dgm:pt>
    <dgm:pt modelId="{5B5FBA87-901B-43F2-9014-38294DD285F3}">
      <dgm:prSet phldrT="[Text]" custT="1"/>
      <dgm:spPr/>
      <dgm:t>
        <a:bodyPr/>
        <a:lstStyle/>
        <a:p>
          <a:r>
            <a:rPr lang="en-US" sz="1200" b="1" dirty="0"/>
            <a:t>Machine Learning</a:t>
          </a:r>
        </a:p>
      </dgm:t>
    </dgm:pt>
    <dgm:pt modelId="{539B45EA-ACE4-4833-818B-045DD62B6744}" type="parTrans" cxnId="{B4226555-281D-4843-A4E2-DEF5F94BF399}">
      <dgm:prSet/>
      <dgm:spPr/>
      <dgm:t>
        <a:bodyPr/>
        <a:lstStyle/>
        <a:p>
          <a:endParaRPr lang="en-US"/>
        </a:p>
      </dgm:t>
    </dgm:pt>
    <dgm:pt modelId="{D2E5F64F-11F8-49AB-92E4-145D711EFEF6}" type="sibTrans" cxnId="{B4226555-281D-4843-A4E2-DEF5F94BF399}">
      <dgm:prSet/>
      <dgm:spPr/>
      <dgm:t>
        <a:bodyPr/>
        <a:lstStyle/>
        <a:p>
          <a:endParaRPr lang="en-US"/>
        </a:p>
      </dgm:t>
    </dgm:pt>
    <dgm:pt modelId="{BE0EEEA8-282C-4ADA-A790-2461182B615C}">
      <dgm:prSet phldrT="[Text]" custT="1"/>
      <dgm:spPr/>
      <dgm:t>
        <a:bodyPr/>
        <a:lstStyle/>
        <a:p>
          <a:endParaRPr lang="en-US" sz="1200" b="1" dirty="0"/>
        </a:p>
      </dgm:t>
    </dgm:pt>
    <dgm:pt modelId="{BE2C108A-B41E-4FCB-BDFB-382C4D746846}" type="parTrans" cxnId="{52089560-99B6-4715-AE90-CEFECE7E3CC5}">
      <dgm:prSet/>
      <dgm:spPr/>
      <dgm:t>
        <a:bodyPr/>
        <a:lstStyle/>
        <a:p>
          <a:endParaRPr lang="en-US"/>
        </a:p>
      </dgm:t>
    </dgm:pt>
    <dgm:pt modelId="{4FCA0D18-4670-4872-8BF1-2CA133DDD05E}" type="sibTrans" cxnId="{52089560-99B6-4715-AE90-CEFECE7E3CC5}">
      <dgm:prSet/>
      <dgm:spPr/>
      <dgm:t>
        <a:bodyPr/>
        <a:lstStyle/>
        <a:p>
          <a:endParaRPr lang="en-US"/>
        </a:p>
      </dgm:t>
    </dgm:pt>
    <dgm:pt modelId="{4AA68E4D-3823-45D8-BAF3-7DB24B4D7B0C}">
      <dgm:prSet phldrT="[Text]" custT="1"/>
      <dgm:spPr/>
      <dgm:t>
        <a:bodyPr/>
        <a:lstStyle/>
        <a:p>
          <a:r>
            <a:rPr lang="en-US" sz="1300" b="1" dirty="0"/>
            <a:t>Dashboard</a:t>
          </a:r>
        </a:p>
      </dgm:t>
    </dgm:pt>
    <dgm:pt modelId="{F7CFF8B2-73F3-4C60-AD0B-CECD0BC8244A}" type="parTrans" cxnId="{B9A4ACFF-5DBC-40D6-B123-CCF8D120BF02}">
      <dgm:prSet/>
      <dgm:spPr/>
      <dgm:t>
        <a:bodyPr/>
        <a:lstStyle/>
        <a:p>
          <a:endParaRPr lang="en-US"/>
        </a:p>
      </dgm:t>
    </dgm:pt>
    <dgm:pt modelId="{37032798-8C9E-46B6-8BA7-A3CE4CCD178B}" type="sibTrans" cxnId="{B9A4ACFF-5DBC-40D6-B123-CCF8D120BF02}">
      <dgm:prSet/>
      <dgm:spPr/>
      <dgm:t>
        <a:bodyPr/>
        <a:lstStyle/>
        <a:p>
          <a:endParaRPr lang="en-US"/>
        </a:p>
      </dgm:t>
    </dgm:pt>
    <dgm:pt modelId="{6EB21849-0F3C-4E1A-BC0D-2F688116F7B1}">
      <dgm:prSet phldrT="[Text]" custT="1"/>
      <dgm:spPr/>
      <dgm:t>
        <a:bodyPr/>
        <a:lstStyle/>
        <a:p>
          <a:endParaRPr lang="en-US" sz="1200" b="1" dirty="0"/>
        </a:p>
      </dgm:t>
    </dgm:pt>
    <dgm:pt modelId="{8DBD5B1E-02D5-4586-B1E9-14D4AB815AA1}" type="parTrans" cxnId="{55789DE6-FBDD-48DF-BC0D-AE3AE56CFC72}">
      <dgm:prSet/>
      <dgm:spPr/>
      <dgm:t>
        <a:bodyPr/>
        <a:lstStyle/>
        <a:p>
          <a:endParaRPr lang="en-US"/>
        </a:p>
      </dgm:t>
    </dgm:pt>
    <dgm:pt modelId="{E1B9BC40-0B0F-4EEB-A076-B74C816AD548}" type="sibTrans" cxnId="{55789DE6-FBDD-48DF-BC0D-AE3AE56CFC72}">
      <dgm:prSet/>
      <dgm:spPr/>
      <dgm:t>
        <a:bodyPr/>
        <a:lstStyle/>
        <a:p>
          <a:endParaRPr lang="en-US"/>
        </a:p>
      </dgm:t>
    </dgm:pt>
    <dgm:pt modelId="{D61787E1-C0EE-4081-9CB8-67FC60AAAF16}">
      <dgm:prSet phldrT="[Text]" custT="1"/>
      <dgm:spPr/>
      <dgm:t>
        <a:bodyPr/>
        <a:lstStyle/>
        <a:p>
          <a:endParaRPr lang="en-US" sz="1200" b="1" dirty="0"/>
        </a:p>
      </dgm:t>
    </dgm:pt>
    <dgm:pt modelId="{D81BF1D8-D098-47C4-A0F7-40753366C701}" type="parTrans" cxnId="{2FF88A79-552C-4D1A-87AE-0256D915F537}">
      <dgm:prSet/>
      <dgm:spPr/>
      <dgm:t>
        <a:bodyPr/>
        <a:lstStyle/>
        <a:p>
          <a:endParaRPr lang="en-US"/>
        </a:p>
      </dgm:t>
    </dgm:pt>
    <dgm:pt modelId="{81D3E271-BA9F-434B-83C6-10E82EAE5721}" type="sibTrans" cxnId="{2FF88A79-552C-4D1A-87AE-0256D915F537}">
      <dgm:prSet/>
      <dgm:spPr/>
      <dgm:t>
        <a:bodyPr/>
        <a:lstStyle/>
        <a:p>
          <a:endParaRPr lang="en-US"/>
        </a:p>
      </dgm:t>
    </dgm:pt>
    <dgm:pt modelId="{80463113-C06E-4235-B7C2-C1926C9E2106}">
      <dgm:prSet phldrT="[Text]"/>
      <dgm:spPr/>
      <dgm:t>
        <a:bodyPr/>
        <a:lstStyle/>
        <a:p>
          <a:endParaRPr lang="en-US" dirty="0"/>
        </a:p>
      </dgm:t>
    </dgm:pt>
    <dgm:pt modelId="{B2138CA4-9132-4BB5-9CF8-75C72A1FE6AE}" type="parTrans" cxnId="{B6D721CD-B1FA-4BFC-855B-FAECB7A50375}">
      <dgm:prSet/>
      <dgm:spPr/>
      <dgm:t>
        <a:bodyPr/>
        <a:lstStyle/>
        <a:p>
          <a:endParaRPr lang="en-US"/>
        </a:p>
      </dgm:t>
    </dgm:pt>
    <dgm:pt modelId="{E78ADEC7-9EC8-43A4-8BC1-2672DFB6B651}" type="sibTrans" cxnId="{B6D721CD-B1FA-4BFC-855B-FAECB7A50375}">
      <dgm:prSet/>
      <dgm:spPr/>
      <dgm:t>
        <a:bodyPr/>
        <a:lstStyle/>
        <a:p>
          <a:endParaRPr lang="en-US"/>
        </a:p>
      </dgm:t>
    </dgm:pt>
    <dgm:pt modelId="{F81025E8-3379-4E83-8CE4-653A01DFB0D7}" type="pres">
      <dgm:prSet presAssocID="{9554A4A7-5563-4D26-BC68-2F76708BD82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3A8F168-6E04-4A69-B9A1-C2A73BB8647C}" type="pres">
      <dgm:prSet presAssocID="{9554A4A7-5563-4D26-BC68-2F76708BD82B}" presName="children" presStyleCnt="0"/>
      <dgm:spPr/>
    </dgm:pt>
    <dgm:pt modelId="{86B0EC70-B65C-4E67-8D97-0406EA00CC6A}" type="pres">
      <dgm:prSet presAssocID="{9554A4A7-5563-4D26-BC68-2F76708BD82B}" presName="child1group" presStyleCnt="0"/>
      <dgm:spPr/>
    </dgm:pt>
    <dgm:pt modelId="{E433A525-9BFC-4578-8E97-BDB74602B57C}" type="pres">
      <dgm:prSet presAssocID="{9554A4A7-5563-4D26-BC68-2F76708BD82B}" presName="child1" presStyleLbl="bgAcc1" presStyleIdx="0" presStyleCnt="4" custScaleX="112452" custScaleY="118031" custLinFactNeighborX="-20820" custLinFactNeighborY="9923"/>
      <dgm:spPr/>
    </dgm:pt>
    <dgm:pt modelId="{48772699-7017-4A8E-8260-9A20D7E85D36}" type="pres">
      <dgm:prSet presAssocID="{9554A4A7-5563-4D26-BC68-2F76708BD82B}" presName="child1Text" presStyleLbl="bgAcc1" presStyleIdx="0" presStyleCnt="4">
        <dgm:presLayoutVars>
          <dgm:bulletEnabled val="1"/>
        </dgm:presLayoutVars>
      </dgm:prSet>
      <dgm:spPr/>
    </dgm:pt>
    <dgm:pt modelId="{FB2F0485-44C2-47FA-8343-AEC67A03CAF8}" type="pres">
      <dgm:prSet presAssocID="{9554A4A7-5563-4D26-BC68-2F76708BD82B}" presName="child2group" presStyleCnt="0"/>
      <dgm:spPr/>
    </dgm:pt>
    <dgm:pt modelId="{5B114E84-39F5-485E-957C-3444EE9352DA}" type="pres">
      <dgm:prSet presAssocID="{9554A4A7-5563-4D26-BC68-2F76708BD82B}" presName="child2" presStyleLbl="bgAcc1" presStyleIdx="1" presStyleCnt="4" custScaleX="96916" custScaleY="116243" custLinFactNeighborX="24191" custLinFactNeighborY="11490"/>
      <dgm:spPr/>
    </dgm:pt>
    <dgm:pt modelId="{9F5A19B0-A23A-4EEE-B073-F8F8B2021DB0}" type="pres">
      <dgm:prSet presAssocID="{9554A4A7-5563-4D26-BC68-2F76708BD82B}" presName="child2Text" presStyleLbl="bgAcc1" presStyleIdx="1" presStyleCnt="4">
        <dgm:presLayoutVars>
          <dgm:bulletEnabled val="1"/>
        </dgm:presLayoutVars>
      </dgm:prSet>
      <dgm:spPr/>
    </dgm:pt>
    <dgm:pt modelId="{A866B743-3D6D-4AF8-A212-1CBAE346B69C}" type="pres">
      <dgm:prSet presAssocID="{9554A4A7-5563-4D26-BC68-2F76708BD82B}" presName="child3group" presStyleCnt="0"/>
      <dgm:spPr/>
    </dgm:pt>
    <dgm:pt modelId="{14F0E540-104B-4626-B108-28C228F530D7}" type="pres">
      <dgm:prSet presAssocID="{9554A4A7-5563-4D26-BC68-2F76708BD82B}" presName="child3" presStyleLbl="bgAcc1" presStyleIdx="2" presStyleCnt="4" custScaleX="114868" custScaleY="110847" custLinFactNeighborX="27071" custLinFactNeighborY="-7331"/>
      <dgm:spPr/>
    </dgm:pt>
    <dgm:pt modelId="{AB312194-7F9F-42DB-B74A-AF1E6B5D80AE}" type="pres">
      <dgm:prSet presAssocID="{9554A4A7-5563-4D26-BC68-2F76708BD82B}" presName="child3Text" presStyleLbl="bgAcc1" presStyleIdx="2" presStyleCnt="4">
        <dgm:presLayoutVars>
          <dgm:bulletEnabled val="1"/>
        </dgm:presLayoutVars>
      </dgm:prSet>
      <dgm:spPr/>
    </dgm:pt>
    <dgm:pt modelId="{1C3D5E58-9E5B-4E62-BB04-F8E6DDF9544A}" type="pres">
      <dgm:prSet presAssocID="{9554A4A7-5563-4D26-BC68-2F76708BD82B}" presName="child4group" presStyleCnt="0"/>
      <dgm:spPr/>
    </dgm:pt>
    <dgm:pt modelId="{EE836DD7-FF11-46DB-8B2A-092D5854E174}" type="pres">
      <dgm:prSet presAssocID="{9554A4A7-5563-4D26-BC68-2F76708BD82B}" presName="child4" presStyleLbl="bgAcc1" presStyleIdx="3" presStyleCnt="4" custScaleX="100172" custScaleY="114386" custLinFactNeighborX="-25705" custLinFactNeighborY="-8099"/>
      <dgm:spPr/>
    </dgm:pt>
    <dgm:pt modelId="{B9F59699-B9CD-4989-884B-A75336194BF9}" type="pres">
      <dgm:prSet presAssocID="{9554A4A7-5563-4D26-BC68-2F76708BD82B}" presName="child4Text" presStyleLbl="bgAcc1" presStyleIdx="3" presStyleCnt="4">
        <dgm:presLayoutVars>
          <dgm:bulletEnabled val="1"/>
        </dgm:presLayoutVars>
      </dgm:prSet>
      <dgm:spPr/>
    </dgm:pt>
    <dgm:pt modelId="{DAE6D8FD-0D4B-481A-A18E-45EFF61C7183}" type="pres">
      <dgm:prSet presAssocID="{9554A4A7-5563-4D26-BC68-2F76708BD82B}" presName="childPlaceholder" presStyleCnt="0"/>
      <dgm:spPr/>
    </dgm:pt>
    <dgm:pt modelId="{1A347528-662E-4A11-B653-82028B8D7F0A}" type="pres">
      <dgm:prSet presAssocID="{9554A4A7-5563-4D26-BC68-2F76708BD82B}" presName="circle" presStyleCnt="0"/>
      <dgm:spPr/>
    </dgm:pt>
    <dgm:pt modelId="{850C1810-DFB2-4BBD-A514-285945DD0905}" type="pres">
      <dgm:prSet presAssocID="{9554A4A7-5563-4D26-BC68-2F76708BD82B}" presName="quadrant1" presStyleLbl="node1" presStyleIdx="0" presStyleCnt="4" custScaleX="78931" custScaleY="83035" custLinFactNeighborX="2043" custLinFactNeighborY="5364">
        <dgm:presLayoutVars>
          <dgm:chMax val="1"/>
          <dgm:bulletEnabled val="1"/>
        </dgm:presLayoutVars>
      </dgm:prSet>
      <dgm:spPr/>
    </dgm:pt>
    <dgm:pt modelId="{FA71B019-3E83-4719-9F03-C48D74E39229}" type="pres">
      <dgm:prSet presAssocID="{9554A4A7-5563-4D26-BC68-2F76708BD82B}" presName="quadrant2" presStyleLbl="node1" presStyleIdx="1" presStyleCnt="4" custScaleX="78931" custScaleY="83035" custLinFactNeighborX="-9252" custLinFactNeighborY="5364">
        <dgm:presLayoutVars>
          <dgm:chMax val="1"/>
          <dgm:bulletEnabled val="1"/>
        </dgm:presLayoutVars>
      </dgm:prSet>
      <dgm:spPr/>
    </dgm:pt>
    <dgm:pt modelId="{B12E0B12-EC98-4A92-A8D4-92171EAB9344}" type="pres">
      <dgm:prSet presAssocID="{9554A4A7-5563-4D26-BC68-2F76708BD82B}" presName="quadrant3" presStyleLbl="node1" presStyleIdx="2" presStyleCnt="4" custScaleX="78931" custScaleY="83035" custLinFactNeighborX="-9252" custLinFactNeighborY="-4888">
        <dgm:presLayoutVars>
          <dgm:chMax val="1"/>
          <dgm:bulletEnabled val="1"/>
        </dgm:presLayoutVars>
      </dgm:prSet>
      <dgm:spPr/>
    </dgm:pt>
    <dgm:pt modelId="{F3A028AB-E0EE-4014-93BD-DD7160FE42FD}" type="pres">
      <dgm:prSet presAssocID="{9554A4A7-5563-4D26-BC68-2F76708BD82B}" presName="quadrant4" presStyleLbl="node1" presStyleIdx="3" presStyleCnt="4" custScaleX="78931" custScaleY="83035" custLinFactNeighborX="2957" custLinFactNeighborY="-4162">
        <dgm:presLayoutVars>
          <dgm:chMax val="1"/>
          <dgm:bulletEnabled val="1"/>
        </dgm:presLayoutVars>
      </dgm:prSet>
      <dgm:spPr/>
    </dgm:pt>
    <dgm:pt modelId="{2712F832-1C99-42CF-AC88-7E964E91E626}" type="pres">
      <dgm:prSet presAssocID="{9554A4A7-5563-4D26-BC68-2F76708BD82B}" presName="quadrantPlaceholder" presStyleCnt="0"/>
      <dgm:spPr/>
    </dgm:pt>
    <dgm:pt modelId="{C377D025-13BA-4EFA-BC23-2DB4EE228B9E}" type="pres">
      <dgm:prSet presAssocID="{9554A4A7-5563-4D26-BC68-2F76708BD82B}" presName="center1" presStyleLbl="fgShp" presStyleIdx="0" presStyleCnt="2" custAng="220903" custLinFactNeighborX="-1569" custLinFactNeighborY="-61293"/>
      <dgm:spPr/>
    </dgm:pt>
    <dgm:pt modelId="{45EB0A25-5897-4D90-B0BC-7A099EAB3EE4}" type="pres">
      <dgm:prSet presAssocID="{9554A4A7-5563-4D26-BC68-2F76708BD82B}" presName="center2" presStyleLbl="fgShp" presStyleIdx="1" presStyleCnt="2" custLinFactNeighborX="-1569" custLinFactNeighborY="63095"/>
      <dgm:spPr/>
    </dgm:pt>
  </dgm:ptLst>
  <dgm:cxnLst>
    <dgm:cxn modelId="{BC00BC13-98B8-482A-9101-B38FA7A75C43}" type="presOf" srcId="{BADBAA42-2E5D-48C1-BB1A-B42EF451891E}" destId="{850C1810-DFB2-4BBD-A514-285945DD0905}" srcOrd="0" destOrd="0" presId="urn:microsoft.com/office/officeart/2005/8/layout/cycle4"/>
    <dgm:cxn modelId="{C1057A1C-EA25-43C9-93A0-A1F7433B2486}" type="presOf" srcId="{6EB21849-0F3C-4E1A-BC0D-2F688116F7B1}" destId="{AB312194-7F9F-42DB-B74A-AF1E6B5D80AE}" srcOrd="1" destOrd="0" presId="urn:microsoft.com/office/officeart/2005/8/layout/cycle4"/>
    <dgm:cxn modelId="{08C12E2D-27DB-4484-AFE1-12DDE0FFCDD8}" type="presOf" srcId="{80463113-C06E-4235-B7C2-C1926C9E2106}" destId="{48772699-7017-4A8E-8260-9A20D7E85D36}" srcOrd="1" destOrd="0" presId="urn:microsoft.com/office/officeart/2005/8/layout/cycle4"/>
    <dgm:cxn modelId="{52089560-99B6-4715-AE90-CEFECE7E3CC5}" srcId="{1608E359-E8A3-444E-AC48-BCDE593790AE}" destId="{BE0EEEA8-282C-4ADA-A790-2461182B615C}" srcOrd="0" destOrd="0" parTransId="{BE2C108A-B41E-4FCB-BDFB-382C4D746846}" sibTransId="{4FCA0D18-4670-4872-8BF1-2CA133DDD05E}"/>
    <dgm:cxn modelId="{65E6F141-F7EF-40CD-8C21-C6A1ECFEF590}" type="presOf" srcId="{BE0EEEA8-282C-4ADA-A790-2461182B615C}" destId="{5B114E84-39F5-485E-957C-3444EE9352DA}" srcOrd="0" destOrd="0" presId="urn:microsoft.com/office/officeart/2005/8/layout/cycle4"/>
    <dgm:cxn modelId="{05CEBB62-E41C-4BA6-A0E0-87E7C3C94005}" type="presOf" srcId="{D61787E1-C0EE-4081-9CB8-67FC60AAAF16}" destId="{B9F59699-B9CD-4989-884B-A75336194BF9}" srcOrd="1" destOrd="0" presId="urn:microsoft.com/office/officeart/2005/8/layout/cycle4"/>
    <dgm:cxn modelId="{FBEB666D-8D62-4F06-B466-620C10ED0EB9}" type="presOf" srcId="{4AA68E4D-3823-45D8-BAF3-7DB24B4D7B0C}" destId="{F3A028AB-E0EE-4014-93BD-DD7160FE42FD}" srcOrd="0" destOrd="0" presId="urn:microsoft.com/office/officeart/2005/8/layout/cycle4"/>
    <dgm:cxn modelId="{B4226555-281D-4843-A4E2-DEF5F94BF399}" srcId="{9554A4A7-5563-4D26-BC68-2F76708BD82B}" destId="{5B5FBA87-901B-43F2-9014-38294DD285F3}" srcOrd="2" destOrd="0" parTransId="{539B45EA-ACE4-4833-818B-045DD62B6744}" sibTransId="{D2E5F64F-11F8-49AB-92E4-145D711EFEF6}"/>
    <dgm:cxn modelId="{2FF88A79-552C-4D1A-87AE-0256D915F537}" srcId="{4AA68E4D-3823-45D8-BAF3-7DB24B4D7B0C}" destId="{D61787E1-C0EE-4081-9CB8-67FC60AAAF16}" srcOrd="0" destOrd="0" parTransId="{D81BF1D8-D098-47C4-A0F7-40753366C701}" sibTransId="{81D3E271-BA9F-434B-83C6-10E82EAE5721}"/>
    <dgm:cxn modelId="{A5367F85-953E-49FC-B928-10CCD075B0A3}" srcId="{9554A4A7-5563-4D26-BC68-2F76708BD82B}" destId="{1608E359-E8A3-444E-AC48-BCDE593790AE}" srcOrd="1" destOrd="0" parTransId="{7938F771-A5D5-4488-8787-A2ED5969D605}" sibTransId="{0F57C8EF-7D20-4626-813E-02A2BD9F2B98}"/>
    <dgm:cxn modelId="{6735D3A9-2D4B-4047-A238-F615EF76C381}" type="presOf" srcId="{D61787E1-C0EE-4081-9CB8-67FC60AAAF16}" destId="{EE836DD7-FF11-46DB-8B2A-092D5854E174}" srcOrd="0" destOrd="0" presId="urn:microsoft.com/office/officeart/2005/8/layout/cycle4"/>
    <dgm:cxn modelId="{0C0DFCB2-87D2-4774-A7A1-483AAEA93F53}" type="presOf" srcId="{1608E359-E8A3-444E-AC48-BCDE593790AE}" destId="{FA71B019-3E83-4719-9F03-C48D74E39229}" srcOrd="0" destOrd="0" presId="urn:microsoft.com/office/officeart/2005/8/layout/cycle4"/>
    <dgm:cxn modelId="{3910AEC0-0191-45B7-BA03-1DCB21CBFD08}" type="presOf" srcId="{6EB21849-0F3C-4E1A-BC0D-2F688116F7B1}" destId="{14F0E540-104B-4626-B108-28C228F530D7}" srcOrd="0" destOrd="0" presId="urn:microsoft.com/office/officeart/2005/8/layout/cycle4"/>
    <dgm:cxn modelId="{E524C6C3-2505-497A-A3A7-DC97E81F8BDD}" type="presOf" srcId="{BE0EEEA8-282C-4ADA-A790-2461182B615C}" destId="{9F5A19B0-A23A-4EEE-B073-F8F8B2021DB0}" srcOrd="1" destOrd="0" presId="urn:microsoft.com/office/officeart/2005/8/layout/cycle4"/>
    <dgm:cxn modelId="{B6D721CD-B1FA-4BFC-855B-FAECB7A50375}" srcId="{BADBAA42-2E5D-48C1-BB1A-B42EF451891E}" destId="{80463113-C06E-4235-B7C2-C1926C9E2106}" srcOrd="0" destOrd="0" parTransId="{B2138CA4-9132-4BB5-9CF8-75C72A1FE6AE}" sibTransId="{E78ADEC7-9EC8-43A4-8BC1-2672DFB6B651}"/>
    <dgm:cxn modelId="{89E61ADA-D70B-4553-A8F8-0000C1E3A80E}" type="presOf" srcId="{5B5FBA87-901B-43F2-9014-38294DD285F3}" destId="{B12E0B12-EC98-4A92-A8D4-92171EAB9344}" srcOrd="0" destOrd="0" presId="urn:microsoft.com/office/officeart/2005/8/layout/cycle4"/>
    <dgm:cxn modelId="{70B51BDE-F203-482F-A03D-0383DA6FAD32}" type="presOf" srcId="{9554A4A7-5563-4D26-BC68-2F76708BD82B}" destId="{F81025E8-3379-4E83-8CE4-653A01DFB0D7}" srcOrd="0" destOrd="0" presId="urn:microsoft.com/office/officeart/2005/8/layout/cycle4"/>
    <dgm:cxn modelId="{55789DE6-FBDD-48DF-BC0D-AE3AE56CFC72}" srcId="{5B5FBA87-901B-43F2-9014-38294DD285F3}" destId="{6EB21849-0F3C-4E1A-BC0D-2F688116F7B1}" srcOrd="0" destOrd="0" parTransId="{8DBD5B1E-02D5-4586-B1E9-14D4AB815AA1}" sibTransId="{E1B9BC40-0B0F-4EEB-A076-B74C816AD548}"/>
    <dgm:cxn modelId="{B1AF81E9-A179-4FFC-8E21-FF3A6EDF75BB}" srcId="{9554A4A7-5563-4D26-BC68-2F76708BD82B}" destId="{BADBAA42-2E5D-48C1-BB1A-B42EF451891E}" srcOrd="0" destOrd="0" parTransId="{8497722D-C37E-48AC-AA37-1D03433FB062}" sibTransId="{854DD800-F390-4B43-8B21-5CD0E3A095EB}"/>
    <dgm:cxn modelId="{C512EDF3-EB68-49D3-9B03-6795830F1338}" type="presOf" srcId="{80463113-C06E-4235-B7C2-C1926C9E2106}" destId="{E433A525-9BFC-4578-8E97-BDB74602B57C}" srcOrd="0" destOrd="0" presId="urn:microsoft.com/office/officeart/2005/8/layout/cycle4"/>
    <dgm:cxn modelId="{B9A4ACFF-5DBC-40D6-B123-CCF8D120BF02}" srcId="{9554A4A7-5563-4D26-BC68-2F76708BD82B}" destId="{4AA68E4D-3823-45D8-BAF3-7DB24B4D7B0C}" srcOrd="3" destOrd="0" parTransId="{F7CFF8B2-73F3-4C60-AD0B-CECD0BC8244A}" sibTransId="{37032798-8C9E-46B6-8BA7-A3CE4CCD178B}"/>
    <dgm:cxn modelId="{B5AFA171-1270-4C17-9DF8-A864355FE094}" type="presParOf" srcId="{F81025E8-3379-4E83-8CE4-653A01DFB0D7}" destId="{43A8F168-6E04-4A69-B9A1-C2A73BB8647C}" srcOrd="0" destOrd="0" presId="urn:microsoft.com/office/officeart/2005/8/layout/cycle4"/>
    <dgm:cxn modelId="{0B344E7B-9B7B-46A0-8992-2043A300ECCD}" type="presParOf" srcId="{43A8F168-6E04-4A69-B9A1-C2A73BB8647C}" destId="{86B0EC70-B65C-4E67-8D97-0406EA00CC6A}" srcOrd="0" destOrd="0" presId="urn:microsoft.com/office/officeart/2005/8/layout/cycle4"/>
    <dgm:cxn modelId="{ADDBF94E-1642-480E-B2BF-5B0A6ADFC21A}" type="presParOf" srcId="{86B0EC70-B65C-4E67-8D97-0406EA00CC6A}" destId="{E433A525-9BFC-4578-8E97-BDB74602B57C}" srcOrd="0" destOrd="0" presId="urn:microsoft.com/office/officeart/2005/8/layout/cycle4"/>
    <dgm:cxn modelId="{C92DDBCC-454E-4D2A-943D-C4EC0E56F077}" type="presParOf" srcId="{86B0EC70-B65C-4E67-8D97-0406EA00CC6A}" destId="{48772699-7017-4A8E-8260-9A20D7E85D36}" srcOrd="1" destOrd="0" presId="urn:microsoft.com/office/officeart/2005/8/layout/cycle4"/>
    <dgm:cxn modelId="{65371248-D18E-4A01-B606-1F46C16BC1B8}" type="presParOf" srcId="{43A8F168-6E04-4A69-B9A1-C2A73BB8647C}" destId="{FB2F0485-44C2-47FA-8343-AEC67A03CAF8}" srcOrd="1" destOrd="0" presId="urn:microsoft.com/office/officeart/2005/8/layout/cycle4"/>
    <dgm:cxn modelId="{E6ABB367-DCC9-4325-A604-3224E191AA90}" type="presParOf" srcId="{FB2F0485-44C2-47FA-8343-AEC67A03CAF8}" destId="{5B114E84-39F5-485E-957C-3444EE9352DA}" srcOrd="0" destOrd="0" presId="urn:microsoft.com/office/officeart/2005/8/layout/cycle4"/>
    <dgm:cxn modelId="{103F6BAE-FDD6-40B2-9E50-EA42742E5008}" type="presParOf" srcId="{FB2F0485-44C2-47FA-8343-AEC67A03CAF8}" destId="{9F5A19B0-A23A-4EEE-B073-F8F8B2021DB0}" srcOrd="1" destOrd="0" presId="urn:microsoft.com/office/officeart/2005/8/layout/cycle4"/>
    <dgm:cxn modelId="{90BF0750-CF46-436C-A15C-0CE9AA9C6CC4}" type="presParOf" srcId="{43A8F168-6E04-4A69-B9A1-C2A73BB8647C}" destId="{A866B743-3D6D-4AF8-A212-1CBAE346B69C}" srcOrd="2" destOrd="0" presId="urn:microsoft.com/office/officeart/2005/8/layout/cycle4"/>
    <dgm:cxn modelId="{B81481DE-6161-4723-A4D3-6447115F586A}" type="presParOf" srcId="{A866B743-3D6D-4AF8-A212-1CBAE346B69C}" destId="{14F0E540-104B-4626-B108-28C228F530D7}" srcOrd="0" destOrd="0" presId="urn:microsoft.com/office/officeart/2005/8/layout/cycle4"/>
    <dgm:cxn modelId="{E0CF7EDA-D312-4E4E-9411-00B960C7C405}" type="presParOf" srcId="{A866B743-3D6D-4AF8-A212-1CBAE346B69C}" destId="{AB312194-7F9F-42DB-B74A-AF1E6B5D80AE}" srcOrd="1" destOrd="0" presId="urn:microsoft.com/office/officeart/2005/8/layout/cycle4"/>
    <dgm:cxn modelId="{28B7A774-CB6B-4519-B042-0605E4181079}" type="presParOf" srcId="{43A8F168-6E04-4A69-B9A1-C2A73BB8647C}" destId="{1C3D5E58-9E5B-4E62-BB04-F8E6DDF9544A}" srcOrd="3" destOrd="0" presId="urn:microsoft.com/office/officeart/2005/8/layout/cycle4"/>
    <dgm:cxn modelId="{1EA44F25-BDC1-44EA-8DDE-8E0F099B1CD1}" type="presParOf" srcId="{1C3D5E58-9E5B-4E62-BB04-F8E6DDF9544A}" destId="{EE836DD7-FF11-46DB-8B2A-092D5854E174}" srcOrd="0" destOrd="0" presId="urn:microsoft.com/office/officeart/2005/8/layout/cycle4"/>
    <dgm:cxn modelId="{DB55D8DB-A085-4A3B-8349-F926547A92E5}" type="presParOf" srcId="{1C3D5E58-9E5B-4E62-BB04-F8E6DDF9544A}" destId="{B9F59699-B9CD-4989-884B-A75336194BF9}" srcOrd="1" destOrd="0" presId="urn:microsoft.com/office/officeart/2005/8/layout/cycle4"/>
    <dgm:cxn modelId="{3C8E8BAF-CED5-4B68-90C1-B2806C728D37}" type="presParOf" srcId="{43A8F168-6E04-4A69-B9A1-C2A73BB8647C}" destId="{DAE6D8FD-0D4B-481A-A18E-45EFF61C7183}" srcOrd="4" destOrd="0" presId="urn:microsoft.com/office/officeart/2005/8/layout/cycle4"/>
    <dgm:cxn modelId="{2BE90053-554A-444B-8857-9B622F2159D8}" type="presParOf" srcId="{F81025E8-3379-4E83-8CE4-653A01DFB0D7}" destId="{1A347528-662E-4A11-B653-82028B8D7F0A}" srcOrd="1" destOrd="0" presId="urn:microsoft.com/office/officeart/2005/8/layout/cycle4"/>
    <dgm:cxn modelId="{923756D7-BC45-4E15-B487-82388677B221}" type="presParOf" srcId="{1A347528-662E-4A11-B653-82028B8D7F0A}" destId="{850C1810-DFB2-4BBD-A514-285945DD0905}" srcOrd="0" destOrd="0" presId="urn:microsoft.com/office/officeart/2005/8/layout/cycle4"/>
    <dgm:cxn modelId="{5479118A-34C8-4B29-AE58-1202A571E18B}" type="presParOf" srcId="{1A347528-662E-4A11-B653-82028B8D7F0A}" destId="{FA71B019-3E83-4719-9F03-C48D74E39229}" srcOrd="1" destOrd="0" presId="urn:microsoft.com/office/officeart/2005/8/layout/cycle4"/>
    <dgm:cxn modelId="{3392FD34-891E-46FF-A51A-0A05C1AFE799}" type="presParOf" srcId="{1A347528-662E-4A11-B653-82028B8D7F0A}" destId="{B12E0B12-EC98-4A92-A8D4-92171EAB9344}" srcOrd="2" destOrd="0" presId="urn:microsoft.com/office/officeart/2005/8/layout/cycle4"/>
    <dgm:cxn modelId="{8CB2F36E-B071-466C-8367-3A3A4B629A9C}" type="presParOf" srcId="{1A347528-662E-4A11-B653-82028B8D7F0A}" destId="{F3A028AB-E0EE-4014-93BD-DD7160FE42FD}" srcOrd="3" destOrd="0" presId="urn:microsoft.com/office/officeart/2005/8/layout/cycle4"/>
    <dgm:cxn modelId="{D4F7D6F8-AC75-41AF-AD72-7BBBAA867058}" type="presParOf" srcId="{1A347528-662E-4A11-B653-82028B8D7F0A}" destId="{2712F832-1C99-42CF-AC88-7E964E91E626}" srcOrd="4" destOrd="0" presId="urn:microsoft.com/office/officeart/2005/8/layout/cycle4"/>
    <dgm:cxn modelId="{83C3561F-2A3D-4541-8018-B543737DF2BD}" type="presParOf" srcId="{F81025E8-3379-4E83-8CE4-653A01DFB0D7}" destId="{C377D025-13BA-4EFA-BC23-2DB4EE228B9E}" srcOrd="2" destOrd="0" presId="urn:microsoft.com/office/officeart/2005/8/layout/cycle4"/>
    <dgm:cxn modelId="{1BD09F68-D263-44CB-B45A-A627B979D6E0}" type="presParOf" srcId="{F81025E8-3379-4E83-8CE4-653A01DFB0D7}" destId="{45EB0A25-5897-4D90-B0BC-7A099EAB3EE4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0E540-104B-4626-B108-28C228F530D7}">
      <dsp:nvSpPr>
        <dsp:cNvPr id="0" name=""/>
        <dsp:cNvSpPr/>
      </dsp:nvSpPr>
      <dsp:spPr>
        <a:xfrm>
          <a:off x="5879409" y="3477441"/>
          <a:ext cx="3066175" cy="1916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/>
        </a:p>
      </dsp:txBody>
      <dsp:txXfrm>
        <a:off x="6841365" y="3998709"/>
        <a:ext cx="2062116" cy="1353288"/>
      </dsp:txXfrm>
    </dsp:sp>
    <dsp:sp modelId="{EE836DD7-FF11-46DB-8B2A-092D5854E174}">
      <dsp:nvSpPr>
        <dsp:cNvPr id="0" name=""/>
        <dsp:cNvSpPr/>
      </dsp:nvSpPr>
      <dsp:spPr>
        <a:xfrm>
          <a:off x="311618" y="3433565"/>
          <a:ext cx="2673894" cy="1977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/>
        </a:p>
      </dsp:txBody>
      <dsp:txXfrm>
        <a:off x="355065" y="3971475"/>
        <a:ext cx="1784832" cy="1396495"/>
      </dsp:txXfrm>
    </dsp:sp>
    <dsp:sp modelId="{5B114E84-39F5-485E-957C-3444EE9352DA}">
      <dsp:nvSpPr>
        <dsp:cNvPr id="0" name=""/>
        <dsp:cNvSpPr/>
      </dsp:nvSpPr>
      <dsp:spPr>
        <a:xfrm>
          <a:off x="6042130" y="81879"/>
          <a:ext cx="2586982" cy="2009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1" kern="1200" dirty="0"/>
        </a:p>
      </dsp:txBody>
      <dsp:txXfrm>
        <a:off x="6862376" y="126031"/>
        <a:ext cx="1722583" cy="1419167"/>
      </dsp:txXfrm>
    </dsp:sp>
    <dsp:sp modelId="{E433A525-9BFC-4578-8E97-BDB74602B57C}">
      <dsp:nvSpPr>
        <dsp:cNvPr id="0" name=""/>
        <dsp:cNvSpPr/>
      </dsp:nvSpPr>
      <dsp:spPr>
        <a:xfrm>
          <a:off x="278119" y="39326"/>
          <a:ext cx="3001685" cy="2040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 dirty="0"/>
        </a:p>
      </dsp:txBody>
      <dsp:txXfrm>
        <a:off x="322950" y="84157"/>
        <a:ext cx="2011517" cy="1440996"/>
      </dsp:txXfrm>
    </dsp:sp>
    <dsp:sp modelId="{850C1810-DFB2-4BBD-A514-285945DD0905}">
      <dsp:nvSpPr>
        <dsp:cNvPr id="0" name=""/>
        <dsp:cNvSpPr/>
      </dsp:nvSpPr>
      <dsp:spPr>
        <a:xfrm>
          <a:off x="2428970" y="639840"/>
          <a:ext cx="1846743" cy="194276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Preprocessing</a:t>
          </a:r>
        </a:p>
      </dsp:txBody>
      <dsp:txXfrm>
        <a:off x="2969869" y="1208862"/>
        <a:ext cx="1305844" cy="1373742"/>
      </dsp:txXfrm>
    </dsp:sp>
    <dsp:sp modelId="{FA71B019-3E83-4719-9F03-C48D74E39229}">
      <dsp:nvSpPr>
        <dsp:cNvPr id="0" name=""/>
        <dsp:cNvSpPr/>
      </dsp:nvSpPr>
      <dsp:spPr>
        <a:xfrm rot="5400000">
          <a:off x="4564453" y="687850"/>
          <a:ext cx="1942764" cy="1846743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7981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0"/>
                <a:satOff val="0"/>
                <a:lumOff val="17981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0"/>
                <a:satOff val="0"/>
                <a:lumOff val="1798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Storage / Repository</a:t>
          </a:r>
        </a:p>
      </dsp:txBody>
      <dsp:txXfrm rot="-5400000">
        <a:off x="4612464" y="1208862"/>
        <a:ext cx="1305844" cy="1373742"/>
      </dsp:txXfrm>
    </dsp:sp>
    <dsp:sp modelId="{B12E0B12-EC98-4A92-A8D4-92171EAB9344}">
      <dsp:nvSpPr>
        <dsp:cNvPr id="0" name=""/>
        <dsp:cNvSpPr/>
      </dsp:nvSpPr>
      <dsp:spPr>
        <a:xfrm rot="10800000">
          <a:off x="4612464" y="2847737"/>
          <a:ext cx="1846743" cy="1942764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0"/>
                <a:satOff val="0"/>
                <a:lumOff val="35962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Machine Learning</a:t>
          </a:r>
        </a:p>
      </dsp:txBody>
      <dsp:txXfrm rot="10800000">
        <a:off x="4612464" y="2847737"/>
        <a:ext cx="1305844" cy="1373742"/>
      </dsp:txXfrm>
    </dsp:sp>
    <dsp:sp modelId="{F3A028AB-E0EE-4014-93BD-DD7160FE42FD}">
      <dsp:nvSpPr>
        <dsp:cNvPr id="0" name=""/>
        <dsp:cNvSpPr/>
      </dsp:nvSpPr>
      <dsp:spPr>
        <a:xfrm rot="16200000">
          <a:off x="2402344" y="2912733"/>
          <a:ext cx="1942764" cy="1846743"/>
        </a:xfrm>
        <a:prstGeom prst="pieWedg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7981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0"/>
                <a:satOff val="0"/>
                <a:lumOff val="17981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0"/>
                <a:satOff val="0"/>
                <a:lumOff val="1798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Dashboard</a:t>
          </a:r>
        </a:p>
      </dsp:txBody>
      <dsp:txXfrm rot="5400000">
        <a:off x="2991254" y="2864723"/>
        <a:ext cx="1305844" cy="1373742"/>
      </dsp:txXfrm>
    </dsp:sp>
    <dsp:sp modelId="{C377D025-13BA-4EFA-BC23-2DB4EE228B9E}">
      <dsp:nvSpPr>
        <dsp:cNvPr id="0" name=""/>
        <dsp:cNvSpPr/>
      </dsp:nvSpPr>
      <dsp:spPr>
        <a:xfrm rot="220903">
          <a:off x="4111840" y="1792740"/>
          <a:ext cx="807815" cy="702448"/>
        </a:xfrm>
        <a:prstGeom prst="circularArrow">
          <a:avLst/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55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5EB0A25-5897-4D90-B0BC-7A099EAB3EE4}">
      <dsp:nvSpPr>
        <dsp:cNvPr id="0" name=""/>
        <dsp:cNvSpPr/>
      </dsp:nvSpPr>
      <dsp:spPr>
        <a:xfrm rot="10800000">
          <a:off x="4111840" y="2936674"/>
          <a:ext cx="807815" cy="702448"/>
        </a:xfrm>
        <a:prstGeom prst="circularArrow">
          <a:avLst/>
        </a:prstGeom>
        <a:gradFill rotWithShape="0">
          <a:gsLst>
            <a:gs pos="0">
              <a:schemeClr val="accent3">
                <a:tint val="55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tint val="55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tint val="55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Dropped Costco locations that do not have hearing aid centers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Dropped age population younger than 20 and older than 69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Dropped all other demographic columns except education levels reached and household income columns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2429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Trained on Costco locations by zip-codes as our y and demographic columns for our features (X)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Using standard scaler, scaled our features to become identical in terms of the range so our columns could be compared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595959"/>
                </a:solidFill>
              </a:rPr>
              <a:t>Used competitive model structure 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Ran Logistic Regression, SMOTEENN, and </a:t>
            </a:r>
            <a:r>
              <a:rPr lang="en-US" sz="1400" dirty="0" err="1">
                <a:solidFill>
                  <a:srgbClr val="24292F"/>
                </a:solidFill>
                <a:highlight>
                  <a:srgbClr val="FFFFFF"/>
                </a:highlight>
              </a:rPr>
              <a:t>RandomForest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 to find best predictor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595959"/>
                </a:solidFill>
              </a:rPr>
              <a:t>Trained on Costco locations to recommend where Costco should open a new location, specifically for hearing centers. </a:t>
            </a:r>
            <a:endParaRPr sz="1400" dirty="0">
              <a:solidFill>
                <a:srgbClr val="595959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595959"/>
                </a:solidFill>
              </a:rPr>
              <a:t>Using precision and recall rather than accuracy to predict where they should have a hearing center but do not.</a:t>
            </a:r>
            <a:r>
              <a:rPr lang="en-US" sz="700" dirty="0">
                <a:solidFill>
                  <a:srgbClr val="2429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700" dirty="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 err="1">
                <a:solidFill>
                  <a:srgbClr val="24292F"/>
                </a:solidFill>
                <a:highlight>
                  <a:srgbClr val="FFFFFF"/>
                </a:highlight>
              </a:rPr>
              <a:t>Smoteen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 algorithm had the best results of all three machine learning as it balances the 1's (Costco </a:t>
            </a:r>
            <a:r>
              <a:rPr lang="en-US" sz="1400" dirty="0" err="1">
                <a:solidFill>
                  <a:srgbClr val="24292F"/>
                </a:solidFill>
                <a:highlight>
                  <a:srgbClr val="FFFFFF"/>
                </a:highlight>
              </a:rPr>
              <a:t>locations,minority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 class), as well as the 0's (no Costco locations). This model may be  good as additional information tool in determining a new store location but is not a good application for this type of prediction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Lowering the decision threshold from 50% to 10% to get a higher precision or high recall ML model. This output maybe good as additional information tool in determining a new store location but is not a good application for this type of prediction</a:t>
            </a:r>
            <a:endParaRPr sz="700" dirty="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Logistic Regression predicted a binary outcome, 0 or 1. Unfortunately, it couldn’t predict optimal zip codes.  Accuracy: .98, although is very high, this a poor metric for the type of dataset we have. It’s only considering all the “yes, </a:t>
            </a:r>
            <a:r>
              <a:rPr lang="en-US" sz="1400" dirty="0" err="1">
                <a:solidFill>
                  <a:srgbClr val="24292F"/>
                </a:solidFill>
                <a:highlight>
                  <a:srgbClr val="FFFFFF"/>
                </a:highlight>
              </a:rPr>
              <a:t>costco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 location here” and not considering the other option “no, </a:t>
            </a:r>
            <a:r>
              <a:rPr lang="en-US" sz="1400" dirty="0" err="1">
                <a:solidFill>
                  <a:srgbClr val="24292F"/>
                </a:solidFill>
                <a:highlight>
                  <a:srgbClr val="FFFFFF"/>
                </a:highlight>
              </a:rPr>
              <a:t>costco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 location here”.</a:t>
            </a:r>
            <a:r>
              <a:rPr lang="en-US" sz="10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2429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700" dirty="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Random Forest has the same limitations as Logistic Regression in as there are so few "yes'" it considers them irrelevant. Dataset is imbalanced.</a:t>
            </a:r>
            <a:endParaRPr sz="700" dirty="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Feature engineering: our results point to our dataset needing additional look into additional data to predict new locations for CHC's.  </a:t>
            </a:r>
            <a:endParaRPr sz="700" dirty="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Additional data to consider: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0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Bucketing population data into decades or generations but keeping in mind not overfitting</a:t>
            </a:r>
            <a:endParaRPr sz="700" dirty="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Visualizing outliers to detect outliers</a:t>
            </a:r>
            <a:endParaRPr sz="700" dirty="0">
              <a:solidFill>
                <a:srgbClr val="2429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100"/>
              <a:buChar char="●"/>
            </a:pPr>
            <a:r>
              <a:rPr lang="en-US" sz="1400" dirty="0">
                <a:solidFill>
                  <a:srgbClr val="24292F"/>
                </a:solidFill>
                <a:highlight>
                  <a:srgbClr val="FFFFFF"/>
                </a:highlight>
              </a:rPr>
              <a:t>Adding % hearing impaired and hearing aid's cost</a:t>
            </a:r>
            <a:endParaRPr sz="1400" dirty="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400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This would allow Costco to reach out to their current customer base and those that may be outside Costco's physical location. </a:t>
            </a:r>
            <a:endParaRPr sz="1600"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577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Oct. 17, FDA’s new regulations </a:t>
            </a:r>
            <a:r>
              <a:rPr lang="en-US" sz="1300" dirty="0"/>
              <a:t>on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sale of </a:t>
            </a:r>
            <a:r>
              <a:rPr lang="en-US" sz="1300" dirty="0"/>
              <a:t>quality hearing aids allowed them to be made available as over-the-counter product. (been in works for 5 years)  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/>
              <a:t>Previously aids only available through licensed 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audiologists and other professionals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/>
              <a:t>Our study focused on how Costco, as a leading provider or hearing aids, could make them even move accessible to people with the new availability of over the counter aids.</a:t>
            </a: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/>
              <a:t>Current  market n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o price transparency – </a:t>
            </a:r>
          </a:p>
          <a:p>
            <a:pPr marL="800100" lvl="1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market was insulated from price competition due to consolidation among manufacturers</a:t>
            </a:r>
            <a:endParaRPr lang="en-US" sz="1300" dirty="0"/>
          </a:p>
          <a:p>
            <a:pPr marL="800100" lvl="1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limiting consumer choice keeping prices high </a:t>
            </a:r>
          </a:p>
          <a:p>
            <a:pPr marL="800100" lvl="1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prescription hearing aids can cost $3 – 5,000.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Short term effect of legislation – </a:t>
            </a:r>
          </a:p>
          <a:p>
            <a:pPr marL="800100" lvl="1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more than a 20% decrease in price</a:t>
            </a:r>
            <a:endParaRPr lang="en-US" sz="1300" dirty="0"/>
          </a:p>
          <a:p>
            <a:pPr marL="800100" lvl="1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/>
              <a:t>l</a:t>
            </a: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ess costly testing procedures, rise of online hearing/audio tests</a:t>
            </a:r>
            <a:endParaRPr lang="en-US" sz="1300" dirty="0"/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New devices will be clearly labeled as FDA approved</a:t>
            </a:r>
          </a:p>
          <a:p>
            <a:pPr marL="800100" lvl="1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Choose  from variety of devices </a:t>
            </a:r>
          </a:p>
          <a:p>
            <a:pPr marL="1257300" lvl="2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not only amplify sound </a:t>
            </a:r>
          </a:p>
          <a:p>
            <a:pPr marL="1257300" lvl="2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address other components of hearing loss, such as distortion.</a:t>
            </a:r>
            <a:endParaRPr lang="en-US" sz="1300" dirty="0"/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A person would be able to walk into almost any pharmacy or big-box store and buy a sophisticated pair of hearing aids for a few hundred dollars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Our study focused on people 20 – 69.  Generally people under 20 and over 70 generally have hearing loss that requires more than over the counter hearing aids.</a:t>
            </a:r>
            <a:endParaRPr lang="en-US" sz="1400"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17% of adults between 20-69 years of age have hearing impairments</a:t>
            </a:r>
            <a:endParaRPr lang="en-US" sz="1400"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Men are almost twice as likely as women to have hearing loss among adults aged 20-69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/>
              <a:t>Hearing loss effects a large % of our population</a:t>
            </a:r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National Institute of Health indicates that millennial and Gen Z individuals are more likely to experience hearing loss compared to previous generations</a:t>
            </a:r>
            <a:endParaRPr lang="en-US" sz="1400" dirty="0"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F2B54"/>
                </a:solidFill>
              </a:rPr>
              <a:t>Hearing loss effects long term health.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F2B54"/>
                </a:solidFill>
              </a:rPr>
              <a:t>Social isolation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F2B54"/>
                </a:solidFill>
              </a:rPr>
              <a:t>More likely to develop dementia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F2B54"/>
                </a:solidFill>
                <a:latin typeface="Calibri"/>
                <a:ea typeface="Calibri"/>
                <a:cs typeface="Calibri"/>
                <a:sym typeface="Calibri"/>
              </a:rPr>
              <a:t>can impact your performance at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F2B54"/>
                </a:solidFill>
                <a:latin typeface="Calibri"/>
                <a:ea typeface="Calibri"/>
                <a:cs typeface="Calibri"/>
                <a:sym typeface="Calibri"/>
              </a:rPr>
              <a:t>you risk missing key information in meetings or directives from supervisors.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F2B54"/>
                </a:solidFill>
                <a:latin typeface="Calibri"/>
                <a:ea typeface="Calibri"/>
                <a:cs typeface="Calibri"/>
                <a:sym typeface="Calibri"/>
              </a:rPr>
              <a:t>can account for up to $30,000 in lost income annually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https://www.scrapehero.com/location-reports/Costco-USA/</a:t>
            </a: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When Costco entered the market – leveraged their buying power to significantly negotiate down the price of hearing aids.  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They currently carry branded aids but also private label their own hearing aids.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Global hearing market projected to grow at a CAGR of 8.1% for 2022-2029</a:t>
            </a:r>
            <a:endParaRPr lang="en-US" sz="13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lang="en-US" sz="1300" dirty="0"/>
          </a:p>
          <a:p>
            <a:pPr marL="342900" marR="0" lvl="0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Best Buy will open hearing centers in more than 300 stores by late October. </a:t>
            </a:r>
          </a:p>
          <a:p>
            <a:pPr marL="800100" lvl="1" indent="-342900">
              <a:lnSpc>
                <a:spcPct val="120000"/>
              </a:lnSpc>
              <a:spcBef>
                <a:spcPts val="800"/>
              </a:spcBef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Customers will use an online hearing assessment tool and choose from nine over-the-counter brands with help from specialized trained sales staff members. Prices will range from $200 to $3,000. </a:t>
            </a:r>
            <a:endParaRPr lang="en-US" sz="1300" dirty="0"/>
          </a:p>
          <a:p>
            <a:pPr marL="342900" marR="0" lvl="0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Sony has announced a partnership with WS Audiology Denmark, one of the big five hearing aid manufacturers. </a:t>
            </a:r>
            <a:endParaRPr lang="en-US" sz="1300" dirty="0"/>
          </a:p>
          <a:p>
            <a:pPr marL="342900" marR="0" lvl="0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Bose Corporation and Lexie Hearing will introduce a new self-fitted over-the-counter aid for about $900.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endParaRPr lang="en-US" sz="14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29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b="0" dirty="0"/>
              <a:t>Data: census demographic data, Costco locations and geographic csv files</a:t>
            </a:r>
            <a:endParaRPr lang="en-US" sz="1200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Data cleaning, preprocessing and machine learning - </a:t>
            </a:r>
            <a:r>
              <a:rPr lang="en-US" sz="1200" b="0" dirty="0" err="1"/>
              <a:t>Jupyter</a:t>
            </a:r>
            <a:r>
              <a:rPr lang="en-US" sz="1200" b="0" dirty="0"/>
              <a:t> Notebook, </a:t>
            </a:r>
            <a:r>
              <a:rPr lang="en-US" sz="1200" b="0" dirty="0" err="1"/>
              <a:t>Colab</a:t>
            </a:r>
            <a:r>
              <a:rPr lang="en-US" sz="1200" b="0" dirty="0"/>
              <a:t>, Python, Pandas &amp; </a:t>
            </a:r>
            <a:r>
              <a:rPr lang="en-US" sz="1200" b="0" dirty="0" err="1"/>
              <a:t>PySpark</a:t>
            </a:r>
            <a:r>
              <a:rPr lang="en-US" sz="1200" b="0" dirty="0"/>
              <a:t>: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0" dirty="0"/>
              <a:t>VS Code, HTML, JavaScript &amp; </a:t>
            </a:r>
            <a:r>
              <a:rPr lang="en-US" dirty="0"/>
              <a:t>Tableau: </a:t>
            </a:r>
            <a:r>
              <a:rPr lang="en-US" sz="1200" b="0" dirty="0"/>
              <a:t>Dashboard: </a:t>
            </a:r>
            <a:endParaRPr lang="en-US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1200" b="0" dirty="0"/>
              <a:t>mazon S3 Bucket: data storage &amp; notebook files</a:t>
            </a:r>
            <a:endParaRPr lang="en-US" dirty="0"/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b="0" dirty="0" err="1"/>
              <a:t>Github</a:t>
            </a:r>
            <a:r>
              <a:rPr lang="en-US" sz="1200" b="0" dirty="0"/>
              <a:t>: project collaboration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Jacqueline to take you through our data &amp; preprocessing</a:t>
            </a:r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Data: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Costco Data: Kaggle &amp; Costco website to update locations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Census data: ESRI census population data 2019 &amp; 2021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 Needed: Discussion and decision of what data we need for this project.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•Who would benefit?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•How could we find who benefits? – need demographic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•How could we increase accessibility? – a few thoughts, landed on Location of hearing center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Search process: We each searched manually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•Looking on websites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•Including specific tools like google scholar.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Sourced Data: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•Census data: ESRI census population data 2019 &amp; 2021 DEMOGRAPHIC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•Costco Data: Kaggle &amp; Costco website LOCATION</a:t>
            </a: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 •</a:t>
            </a:r>
            <a:r>
              <a:rPr lang="en-US" sz="1200" b="0" i="0" u="none" strike="noStrike" cap="none" dirty="0" err="1">
                <a:solidFill>
                  <a:srgbClr val="1D1C1D"/>
                </a:solidFill>
                <a:effectLst/>
                <a:latin typeface="Slack-Lato"/>
                <a:cs typeface="Calibri"/>
                <a:sym typeface="Calibri"/>
              </a:rPr>
              <a:t>Z</a:t>
            </a:r>
            <a:r>
              <a:rPr lang="en-US" dirty="0" err="1"/>
              <a:t>ipcode</a:t>
            </a:r>
            <a:r>
              <a:rPr lang="en-US" dirty="0"/>
              <a:t> file: USPS zip codes by county/MSA cross reference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Processing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Machine Learning: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•Excel and Costco Locations – Determined which topics in demographic we needed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•Cross referenced locations with official Costco site for accurate locations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•Merging demographic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•Merging locations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Tableau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Merged files +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Zipcode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file: USPS zip codes by county/MSA cross reference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6" name="Google Shape;20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/>
          <p:nvPr/>
        </p:nvSpPr>
        <p:spPr>
          <a:xfrm rot="5400000">
            <a:off x="-339283" y="1331695"/>
            <a:ext cx="685267" cy="685268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 rot="5400000">
            <a:off x="-338084" y="3473179"/>
            <a:ext cx="682869" cy="685268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-338084" y="4533277"/>
            <a:ext cx="682869" cy="685268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 rot="5400000">
            <a:off x="-322399" y="2388891"/>
            <a:ext cx="685267" cy="685268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 rot="5400000">
            <a:off x="-338761" y="5607455"/>
            <a:ext cx="685267" cy="685268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 rot="5400000">
            <a:off x="-339283" y="296520"/>
            <a:ext cx="685268" cy="685268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-346509" y="1"/>
            <a:ext cx="3252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2/10/10/health/hearing-aids-fda.html" TargetMode="External"/><Relationship Id="rId7" Type="http://schemas.openxmlformats.org/officeDocument/2006/relationships/hyperlink" Target="https://www.fortunebusinessinsights.com/industry-reports/hearing-aids-market-10157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rapehero.com/location-reports/Costco-USA/" TargetMode="External"/><Relationship Id="rId5" Type="http://schemas.openxmlformats.org/officeDocument/2006/relationships/hyperlink" Target="https://www.costco.com/warehouse-locations" TargetMode="External"/><Relationship Id="rId4" Type="http://schemas.openxmlformats.org/officeDocument/2006/relationships/hyperlink" Target="https://hearingreview.com/inside-hearing/regulation/national-academies-sciences-release-report-hearing-aid-accessibility-affordabili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6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02" name="Google Shape;102;p6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6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05" name="Google Shape;105;p6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COSTCO’S HEARING AID MARKET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Jacqueline Wilson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Claudia Brito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Juana Connors-Trujillo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solidFill>
                  <a:schemeClr val="dk1"/>
                </a:solidFill>
              </a:rPr>
              <a:t>November 2022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/>
          <p:nvPr/>
        </p:nvSpPr>
        <p:spPr>
          <a:xfrm>
            <a:off x="266587" y="252422"/>
            <a:ext cx="5829414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607326" y="252422"/>
            <a:ext cx="36694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91C46E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75" y="2139749"/>
            <a:ext cx="9674952" cy="318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>
            <a:spLocks noGrp="1"/>
          </p:cNvSpPr>
          <p:nvPr>
            <p:ph type="body" idx="2"/>
          </p:nvPr>
        </p:nvSpPr>
        <p:spPr>
          <a:xfrm>
            <a:off x="1992175" y="2117700"/>
            <a:ext cx="8940000" cy="3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➔"/>
            </a:pPr>
            <a:r>
              <a:rPr lang="en-US" sz="2400" dirty="0">
                <a:solidFill>
                  <a:srgbClr val="3F3F3F"/>
                </a:solidFill>
              </a:rPr>
              <a:t>Refocus on how Costco can make affordable and accessible solutions available to the hearing impaired.  </a:t>
            </a:r>
            <a:endParaRPr sz="2400" dirty="0">
              <a:solidFill>
                <a:srgbClr val="3F3F3F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➔"/>
            </a:pPr>
            <a:r>
              <a:rPr lang="en-US" sz="2400" dirty="0">
                <a:solidFill>
                  <a:srgbClr val="3F3F3F"/>
                </a:solidFill>
              </a:rPr>
              <a:t>By </a:t>
            </a:r>
            <a:r>
              <a:rPr lang="en-US" sz="2400" dirty="0" err="1">
                <a:solidFill>
                  <a:srgbClr val="3F3F3F"/>
                </a:solidFill>
              </a:rPr>
              <a:t>Identifing</a:t>
            </a:r>
            <a:r>
              <a:rPr lang="en-US" sz="2400" dirty="0">
                <a:solidFill>
                  <a:srgbClr val="3F3F3F"/>
                </a:solidFill>
              </a:rPr>
              <a:t> individuals with hearing impairment through online/web based hearing assessment tool. </a:t>
            </a:r>
            <a:endParaRPr sz="2400" dirty="0">
              <a:solidFill>
                <a:srgbClr val="3F3F3F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3000"/>
              </a:spcBef>
              <a:spcAft>
                <a:spcPts val="3000"/>
              </a:spcAft>
              <a:buClr>
                <a:srgbClr val="3F3F3F"/>
              </a:buClr>
              <a:buSzPts val="2400"/>
              <a:buChar char="➔"/>
            </a:pPr>
            <a:r>
              <a:rPr lang="en-US" sz="2400" dirty="0">
                <a:solidFill>
                  <a:srgbClr val="3F3F3F"/>
                </a:solidFill>
              </a:rPr>
              <a:t>Using web based and in store kiosk assessment data along with demographic data allows for data gathering to create a prediction model.   </a:t>
            </a:r>
            <a:endParaRPr sz="2400" dirty="0">
              <a:solidFill>
                <a:srgbClr val="3F3F3F"/>
              </a:solidFill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266576" y="252425"/>
            <a:ext cx="5229600" cy="73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6E8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607325" y="252425"/>
            <a:ext cx="40599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>
                <a:solidFill>
                  <a:srgbClr val="5D77CB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6E85D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/>
        </p:nvSpPr>
        <p:spPr>
          <a:xfrm>
            <a:off x="3726044" y="2991436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HTML Dashboard</a:t>
            </a:r>
            <a:endParaRPr sz="1400" b="0" i="0" u="none" strike="noStrike" cap="non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266587" y="252422"/>
            <a:ext cx="5829414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29739" y="252422"/>
            <a:ext cx="2746862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5497D4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B3C6E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55" name="Google Shape;255;p19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56" name="Google Shape;256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59" name="Google Shape;259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62" name="Google Shape;262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4826803" y="184456"/>
            <a:ext cx="31546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1529475" y="3242525"/>
            <a:ext cx="9354600" cy="27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https://www.nytimes.com/2022/10/10/health/hearing-aids-fda.html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https://hearingreview.com/inside-hearing/regulation/national-academies-sciences-release-report-hearing-aid-accessibility-affordability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https://www.costco.com/warehouse-locations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https://www.scrapehero.com/location-reports/Costco-USA/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https://www.fortunebusinessinsights.com/industry-reports/hearing-aids-market-101573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Exploratory Data Analysis</a:t>
            </a:r>
            <a:endParaRPr sz="1400"/>
          </a:p>
        </p:txBody>
      </p:sp>
      <p:sp>
        <p:nvSpPr>
          <p:cNvPr id="279" name="Google Shape;279;p20"/>
          <p:cNvSpPr txBox="1">
            <a:spLocks noGrp="1"/>
          </p:cNvSpPr>
          <p:nvPr>
            <p:ph type="body" idx="5"/>
          </p:nvPr>
        </p:nvSpPr>
        <p:spPr>
          <a:xfrm>
            <a:off x="4337002" y="939523"/>
            <a:ext cx="1362615" cy="28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Storage</a:t>
            </a: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Visualization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body" idx="16"/>
          </p:nvPr>
        </p:nvSpPr>
        <p:spPr>
          <a:xfrm>
            <a:off x="755650" y="3169906"/>
            <a:ext cx="5264150" cy="295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5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 will over the counter hearing aids affect Costco?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Census Data, Kaggle, and Costco website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 &amp; Excel: preprocessing and merging data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 Bucket: data files, notebooks/script files,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images, Readme, presentation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body" idx="17"/>
          </p:nvPr>
        </p:nvSpPr>
        <p:spPr>
          <a:xfrm>
            <a:off x="6362700" y="3158876"/>
            <a:ext cx="5085450" cy="3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Machine Learning:</a:t>
            </a:r>
            <a:endParaRPr sz="15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Linear Regression, SMOTEENN, and RandomForest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Using Jupyter Notebook and Google Collab</a:t>
            </a:r>
            <a:endParaRPr sz="1500">
              <a:solidFill>
                <a:schemeClr val="dk1"/>
              </a:solidFill>
            </a:endParaRPr>
          </a:p>
          <a:p>
            <a:pPr marL="352425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Visualization: </a:t>
            </a:r>
            <a:endParaRPr sz="1500">
              <a:solidFill>
                <a:schemeClr val="dk1"/>
              </a:solidFill>
            </a:endParaRPr>
          </a:p>
          <a:p>
            <a:pPr marL="750571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Create a website using JavaScript &amp; Html files</a:t>
            </a:r>
            <a:endParaRPr/>
          </a:p>
          <a:p>
            <a:pPr marL="750571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Charts, Graphs, Maps</a:t>
            </a:r>
            <a:endParaRPr sz="1500">
              <a:solidFill>
                <a:schemeClr val="dk1"/>
              </a:solidFill>
            </a:endParaRPr>
          </a:p>
          <a:p>
            <a:pPr marL="74295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3524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Findings/Conclusion</a:t>
            </a:r>
            <a:endParaRPr/>
          </a:p>
          <a:p>
            <a:pPr marL="752475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Did we address our question by finding opportunities for Costco to open new stores?  </a:t>
            </a:r>
            <a:endParaRPr/>
          </a:p>
          <a:p>
            <a:pPr marL="752475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Did we find new locations to consider?</a:t>
            </a:r>
            <a:endParaRPr/>
          </a:p>
          <a:p>
            <a:pPr marL="752475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What could we do to better evaluate the data?</a:t>
            </a:r>
            <a:endParaRPr sz="1500">
              <a:solidFill>
                <a:schemeClr val="dk1"/>
              </a:solidFill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25"/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285" name="Google Shape;285;p2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2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8" name="Google Shape;288;p2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1" name="Google Shape;291;p2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2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371362" y="238760"/>
            <a:ext cx="5724638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608425" y="2535975"/>
            <a:ext cx="9097800" cy="3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200" b="0" i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>
                <a:solidFill>
                  <a:srgbClr val="595959"/>
                </a:solidFill>
              </a:rPr>
              <a:t>How can Costco increase over the counter hearing aid accessibility due to the new Legislation?</a:t>
            </a:r>
            <a:endParaRPr sz="3200">
              <a:solidFill>
                <a:srgbClr val="595959"/>
              </a:solidFill>
            </a:endParaRPr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607327" y="190012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600">
                <a:solidFill>
                  <a:srgbClr val="C55A11"/>
                </a:solidFill>
              </a:rPr>
              <a:t>Question</a:t>
            </a:r>
            <a:endParaRPr sz="3600">
              <a:solidFill>
                <a:srgbClr val="C55A11"/>
              </a:solidFill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1409700" y="1890008"/>
            <a:ext cx="9601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Costco and hearing aid accessibility</a:t>
            </a:r>
            <a:endParaRPr sz="44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 rot="5400000">
            <a:off x="-504849" y="100069"/>
            <a:ext cx="1009698" cy="100969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00" y="1539792"/>
            <a:ext cx="4992258" cy="340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547" y="1539793"/>
            <a:ext cx="5460872" cy="3403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902600" y="5081575"/>
            <a:ext cx="109008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 million people in 2019 had some degree of hearing loss and estimated to be 37.8MM in 2026.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Only 1 – 6 people who need hearing aids use hearing aids. 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 million people in 2019 used a hearing aid, and an estimated 7.6MM people are expected to wear a hearing device before the OTC hear aid legislation.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266587" y="252422"/>
            <a:ext cx="5829414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07325" y="252422"/>
            <a:ext cx="5145775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U.S. </a:t>
            </a:r>
            <a:r>
              <a:rPr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opulation </a:t>
            </a:r>
            <a:r>
              <a:rPr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ffected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481" y="1839206"/>
            <a:ext cx="5793828" cy="3436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7461504" y="5465025"/>
            <a:ext cx="4206240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estimated 23.6MM+ Millennial and Gen Z individuals are more likely to experience hearing loss by 2026</a:t>
            </a:r>
            <a:endParaRPr sz="17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1184125" y="5504500"/>
            <a:ext cx="5358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number of individuals of all ages with mild to complete hearing loss will increase from 44 MM to nearly 55 MM in </a:t>
            </a:r>
            <a:r>
              <a:rPr lang="en-US" sz="17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2030</a:t>
            </a:r>
            <a:r>
              <a:rPr lang="en-US" sz="17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266587" y="252422"/>
            <a:ext cx="5829413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607325" y="252422"/>
            <a:ext cx="8424495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Millennials &amp; GenZ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02804-D2C1-EE66-53B0-60AB66CC3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088" y="1857494"/>
            <a:ext cx="3923194" cy="3440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5883" y="1485841"/>
            <a:ext cx="8521174" cy="4600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/>
          <p:nvPr/>
        </p:nvSpPr>
        <p:spPr>
          <a:xfrm>
            <a:off x="266580" y="252425"/>
            <a:ext cx="4302000" cy="73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607326" y="252422"/>
            <a:ext cx="7114386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Hearing </a:t>
            </a:r>
            <a:r>
              <a:rPr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oss </a:t>
            </a:r>
            <a:r>
              <a:rPr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mpact 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l="5835" t="6109" r="7422" b="8462"/>
          <a:stretch/>
        </p:blipFill>
        <p:spPr>
          <a:xfrm>
            <a:off x="1237257" y="1138698"/>
            <a:ext cx="9223393" cy="522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/>
          <p:nvPr/>
        </p:nvSpPr>
        <p:spPr>
          <a:xfrm>
            <a:off x="266587" y="252422"/>
            <a:ext cx="5829414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607325" y="252422"/>
            <a:ext cx="3831325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Costco Locations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/>
        </p:nvSpPr>
        <p:spPr>
          <a:xfrm>
            <a:off x="760725" y="2113400"/>
            <a:ext cx="55824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￮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Costco </a:t>
            </a:r>
            <a:r>
              <a:rPr lang="en-US" sz="2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sells 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11% of the hearing aids </a:t>
            </a:r>
            <a:r>
              <a:rPr lang="en-US" sz="2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  <a:endParaRPr sz="2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￮"/>
            </a:pPr>
            <a:r>
              <a:rPr lang="en-US" sz="2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Annual unit growth averages over 20%,      3 - 5x’s faster than sales through independent practices</a:t>
            </a:r>
            <a:endParaRPr sz="2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rgbClr val="3F3F3F"/>
              </a:buClr>
              <a:buSzPts val="2200"/>
              <a:buFont typeface="Calibri"/>
              <a:buChar char="￮"/>
            </a:pPr>
            <a:r>
              <a:rPr lang="en-US" sz="2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Distributes almost as many hearing aids in the U.S. as the Veterans Administration</a:t>
            </a:r>
            <a:endParaRPr sz="2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l="3289" t="2239" r="3492" b="2279"/>
          <a:stretch/>
        </p:blipFill>
        <p:spPr>
          <a:xfrm>
            <a:off x="6780750" y="1158425"/>
            <a:ext cx="4851525" cy="54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/>
          <p:nvPr/>
        </p:nvSpPr>
        <p:spPr>
          <a:xfrm>
            <a:off x="2" y="252425"/>
            <a:ext cx="6343200" cy="73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607326" y="252422"/>
            <a:ext cx="7174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Costco</a:t>
            </a:r>
            <a:r>
              <a:rPr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Hearing Center Growth</a:t>
            </a:r>
            <a:endParaRPr/>
          </a:p>
        </p:txBody>
      </p:sp>
      <p:sp>
        <p:nvSpPr>
          <p:cNvPr id="174" name="Google Shape;174;p12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266587" y="252422"/>
            <a:ext cx="7648690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618275" y="214322"/>
            <a:ext cx="730795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dirty="0">
                <a:solidFill>
                  <a:srgbClr val="F6BB00"/>
                </a:solidFill>
                <a:latin typeface="Calibri"/>
                <a:ea typeface="Calibri"/>
                <a:cs typeface="Calibri"/>
                <a:sym typeface="Calibri"/>
              </a:rPr>
              <a:t>Data, Technology &amp; Storage</a:t>
            </a:r>
            <a:endParaRPr dirty="0"/>
          </a:p>
        </p:txBody>
      </p:sp>
      <p:sp>
        <p:nvSpPr>
          <p:cNvPr id="201" name="Google Shape;201;p14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9039BAE-89E4-3F8C-5F8E-F01BC6E58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026403"/>
              </p:ext>
            </p:extLst>
          </p:nvPr>
        </p:nvGraphicFramePr>
        <p:xfrm>
          <a:off x="1661954" y="1086338"/>
          <a:ext cx="9056846" cy="541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654DB937-898B-C5F7-C13F-27808D04BADF}"/>
              </a:ext>
            </a:extLst>
          </p:cNvPr>
          <p:cNvSpPr/>
          <p:nvPr/>
        </p:nvSpPr>
        <p:spPr>
          <a:xfrm rot="5400000">
            <a:off x="6440462" y="3443692"/>
            <a:ext cx="810171" cy="704496"/>
          </a:xfrm>
          <a:prstGeom prst="circular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55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6503514A-B057-F492-42A4-CA5F460F5129}"/>
              </a:ext>
            </a:extLst>
          </p:cNvPr>
          <p:cNvSpPr/>
          <p:nvPr/>
        </p:nvSpPr>
        <p:spPr>
          <a:xfrm rot="16200000">
            <a:off x="5116065" y="3460690"/>
            <a:ext cx="810171" cy="704496"/>
          </a:xfrm>
          <a:prstGeom prst="circular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55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0E697-9EDB-9458-9C93-79DA5A99FDA1}"/>
              </a:ext>
            </a:extLst>
          </p:cNvPr>
          <p:cNvSpPr/>
          <p:nvPr/>
        </p:nvSpPr>
        <p:spPr>
          <a:xfrm>
            <a:off x="5580173" y="3247393"/>
            <a:ext cx="1159298" cy="10864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14" name="Google Shape;185;p13" descr="Important Shortcut Keys in Microsoft Excel - Technipages">
            <a:extLst>
              <a:ext uri="{FF2B5EF4-FFF2-40B4-BE49-F238E27FC236}">
                <a16:creationId xmlns:a16="http://schemas.microsoft.com/office/drawing/2014/main" id="{A0049FD3-731B-27CA-7006-E8AF8B25638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7477" r="27722"/>
          <a:stretch/>
        </p:blipFill>
        <p:spPr>
          <a:xfrm>
            <a:off x="5873399" y="3390854"/>
            <a:ext cx="552801" cy="39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0;p13">
            <a:extLst>
              <a:ext uri="{FF2B5EF4-FFF2-40B4-BE49-F238E27FC236}">
                <a16:creationId xmlns:a16="http://schemas.microsoft.com/office/drawing/2014/main" id="{C398B686-8FE3-50A7-F30A-C1F53C86646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38765" t="29268" b="23867"/>
          <a:stretch/>
        </p:blipFill>
        <p:spPr>
          <a:xfrm>
            <a:off x="2077854" y="2250716"/>
            <a:ext cx="2116805" cy="62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1;p13">
            <a:extLst>
              <a:ext uri="{FF2B5EF4-FFF2-40B4-BE49-F238E27FC236}">
                <a16:creationId xmlns:a16="http://schemas.microsoft.com/office/drawing/2014/main" id="{1BA17710-2B46-BA0B-E4D9-1C24686FD8E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914" t="4545" r="63958" b="12243"/>
          <a:stretch/>
        </p:blipFill>
        <p:spPr>
          <a:xfrm>
            <a:off x="3320792" y="1253317"/>
            <a:ext cx="1032195" cy="94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84;p13">
            <a:extLst>
              <a:ext uri="{FF2B5EF4-FFF2-40B4-BE49-F238E27FC236}">
                <a16:creationId xmlns:a16="http://schemas.microsoft.com/office/drawing/2014/main" id="{F16FCFCD-524A-0F05-2766-1EC126C1030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20740" y="1257808"/>
            <a:ext cx="752434" cy="8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3;p13">
            <a:extLst>
              <a:ext uri="{FF2B5EF4-FFF2-40B4-BE49-F238E27FC236}">
                <a16:creationId xmlns:a16="http://schemas.microsoft.com/office/drawing/2014/main" id="{F27CB7E6-7E48-D18E-3B5F-FF4A5428DF6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11" y="1228974"/>
            <a:ext cx="1005419" cy="7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86;p13">
            <a:extLst>
              <a:ext uri="{FF2B5EF4-FFF2-40B4-BE49-F238E27FC236}">
                <a16:creationId xmlns:a16="http://schemas.microsoft.com/office/drawing/2014/main" id="{7259BD1E-28A2-2950-DA29-8207EE09B58F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857779" y="1898992"/>
            <a:ext cx="1304470" cy="97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81;p13">
            <a:extLst>
              <a:ext uri="{FF2B5EF4-FFF2-40B4-BE49-F238E27FC236}">
                <a16:creationId xmlns:a16="http://schemas.microsoft.com/office/drawing/2014/main" id="{B303B122-2627-5558-83B2-DA26D6130CE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4966" t="13918" r="63560" b="13385"/>
          <a:stretch/>
        </p:blipFill>
        <p:spPr>
          <a:xfrm>
            <a:off x="7739218" y="5564855"/>
            <a:ext cx="924828" cy="82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82;p13">
            <a:extLst>
              <a:ext uri="{FF2B5EF4-FFF2-40B4-BE49-F238E27FC236}">
                <a16:creationId xmlns:a16="http://schemas.microsoft.com/office/drawing/2014/main" id="{2CD5507D-280E-F57F-64C0-ECB1AC2AD8C2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44764" y="4950259"/>
            <a:ext cx="1194482" cy="56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237520-3A3E-B913-51C7-9BE8942A153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39933" b="16724"/>
          <a:stretch/>
        </p:blipFill>
        <p:spPr>
          <a:xfrm>
            <a:off x="9107218" y="4810071"/>
            <a:ext cx="1304470" cy="626629"/>
          </a:xfrm>
          <a:prstGeom prst="rect">
            <a:avLst/>
          </a:prstGeom>
        </p:spPr>
      </p:pic>
      <p:pic>
        <p:nvPicPr>
          <p:cNvPr id="24" name="Google Shape;180;p13">
            <a:extLst>
              <a:ext uri="{FF2B5EF4-FFF2-40B4-BE49-F238E27FC236}">
                <a16:creationId xmlns:a16="http://schemas.microsoft.com/office/drawing/2014/main" id="{1DEB9057-E304-1E8E-938B-75D3A0A7CC8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38765" t="29268" b="23867"/>
          <a:stretch/>
        </p:blipFill>
        <p:spPr>
          <a:xfrm>
            <a:off x="8413241" y="5706505"/>
            <a:ext cx="2116805" cy="62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87;p13" descr="Visual Studio Code - YouTube">
            <a:extLst>
              <a:ext uri="{FF2B5EF4-FFF2-40B4-BE49-F238E27FC236}">
                <a16:creationId xmlns:a16="http://schemas.microsoft.com/office/drawing/2014/main" id="{630D3EE2-EA64-C5DF-1284-BCDA6811D775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165116" y="4582007"/>
            <a:ext cx="765597" cy="72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88;p13" descr="Javascript Programming - learnBATTA">
            <a:extLst>
              <a:ext uri="{FF2B5EF4-FFF2-40B4-BE49-F238E27FC236}">
                <a16:creationId xmlns:a16="http://schemas.microsoft.com/office/drawing/2014/main" id="{778557F7-EE6A-9FAD-80D1-FFEEF67D503F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20792" y="4628515"/>
            <a:ext cx="737835" cy="62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C96E0D-DAF7-09B4-A323-E2982DE5028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2012" b="10551"/>
          <a:stretch/>
        </p:blipFill>
        <p:spPr>
          <a:xfrm>
            <a:off x="3557457" y="5538298"/>
            <a:ext cx="1066949" cy="826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FEA033-52AF-6272-DF83-4F944D5D5BB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4629" b="11209"/>
          <a:stretch/>
        </p:blipFill>
        <p:spPr>
          <a:xfrm>
            <a:off x="1996345" y="5436700"/>
            <a:ext cx="1378711" cy="896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232558" y="2099537"/>
            <a:ext cx="4957763" cy="98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</a:pPr>
            <a:r>
              <a:rPr lang="en-US" sz="2000" dirty="0">
                <a:solidFill>
                  <a:srgbClr val="595959"/>
                </a:solidFill>
              </a:rPr>
              <a:t>Data Search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Manual search from each team member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Sourced from:</a:t>
            </a:r>
            <a:endParaRPr dirty="0"/>
          </a:p>
        </p:txBody>
      </p:sp>
      <p:sp>
        <p:nvSpPr>
          <p:cNvPr id="209" name="Google Shape;209;p15"/>
          <p:cNvSpPr txBox="1">
            <a:spLocks noGrp="1"/>
          </p:cNvSpPr>
          <p:nvPr>
            <p:ph type="body" idx="2"/>
          </p:nvPr>
        </p:nvSpPr>
        <p:spPr>
          <a:xfrm>
            <a:off x="6490359" y="1938085"/>
            <a:ext cx="4957763" cy="298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Using Excel to edit Costco file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Dropping irrelevant columns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Creating consistency in label names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Locating Costco hearing clinics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Merging demographic data files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Transformed census data into csv files</a:t>
            </a:r>
            <a:endParaRPr dirty="0"/>
          </a:p>
        </p:txBody>
      </p:sp>
      <p:sp>
        <p:nvSpPr>
          <p:cNvPr id="210" name="Google Shape;210;p15"/>
          <p:cNvSpPr txBox="1"/>
          <p:nvPr/>
        </p:nvSpPr>
        <p:spPr>
          <a:xfrm>
            <a:off x="739640" y="1353710"/>
            <a:ext cx="1828800" cy="69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dirty="0"/>
          </a:p>
        </p:txBody>
      </p:sp>
      <p:sp>
        <p:nvSpPr>
          <p:cNvPr id="211" name="Google Shape;211;p15"/>
          <p:cNvSpPr txBox="1"/>
          <p:nvPr/>
        </p:nvSpPr>
        <p:spPr>
          <a:xfrm>
            <a:off x="5800726" y="1361406"/>
            <a:ext cx="3429000" cy="69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dirty="0"/>
          </a:p>
        </p:txBody>
      </p:sp>
      <p:pic>
        <p:nvPicPr>
          <p:cNvPr id="212" name="Google Shape;212;p15" descr="My Journey towards becoming a Kaggle Master | by Paras Varshney | Towards  Data Science"/>
          <p:cNvPicPr preferRelativeResize="0"/>
          <p:nvPr/>
        </p:nvPicPr>
        <p:blipFill rotWithShape="1">
          <a:blip r:embed="rId3">
            <a:alphaModFix/>
          </a:blip>
          <a:srcRect l="9960" t="19159" r="13341" b="29312"/>
          <a:stretch/>
        </p:blipFill>
        <p:spPr>
          <a:xfrm>
            <a:off x="4699628" y="3565720"/>
            <a:ext cx="1258658" cy="49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9182" y="3665377"/>
            <a:ext cx="1620217" cy="38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 descr="U.S. Census Bureau to Release First Look at Nation's Demographic  Characteristics from 2020 Census | U.S. Department of Commer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91" y="3534417"/>
            <a:ext cx="1517422" cy="6681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>
            <a:off x="266587" y="252422"/>
            <a:ext cx="5829414" cy="7323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07325" y="252422"/>
            <a:ext cx="4593325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3200" b="0" i="0" u="none" strike="noStrike" cap="none">
                <a:solidFill>
                  <a:srgbClr val="91C46E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 rot="5400000">
            <a:off x="-504849" y="162479"/>
            <a:ext cx="1009698" cy="1009699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CD3481-42BA-AB19-5AFE-3B9E553D5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011" y="4632889"/>
            <a:ext cx="5371429" cy="2013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1677</Words>
  <Application>Microsoft Office PowerPoint</Application>
  <PresentationFormat>Widescreen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Slack-Lato</vt:lpstr>
      <vt:lpstr>Times New Roman</vt:lpstr>
      <vt:lpstr>Office Theme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Juana Connors-Trujillo</cp:lastModifiedBy>
  <cp:revision>48</cp:revision>
  <dcterms:modified xsi:type="dcterms:W3CDTF">2022-11-17T20:37:07Z</dcterms:modified>
</cp:coreProperties>
</file>