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8" r:id="rId7"/>
    <p:sldId id="267" r:id="rId8"/>
    <p:sldId id="262" r:id="rId9"/>
    <p:sldId id="263" r:id="rId10"/>
    <p:sldId id="257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a Connors-Trujillo" initials="JC" lastIdx="1" clrIdx="0">
    <p:extLst>
      <p:ext uri="{19B8F6BF-5375-455C-9EA6-DF929625EA0E}">
        <p15:presenceInfo xmlns:p15="http://schemas.microsoft.com/office/powerpoint/2012/main" userId="8b1d9c2cb8a975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16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More than a 20% decrease in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Less costly testing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Accessibility through cost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Health indicates that millennial and Gen Z individuals are more likely to experience hearing loss compared to previous generations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18% of adults between 20-69 years of age have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hearing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impairments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More than 550 Costco locations across the United States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Global hearing market projected to grow at a CAGR of 8.1% for 2022-2029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Excel: original Costco, demographic data as csv files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Jupyter</a:t>
            </a:r>
            <a:r>
              <a:rPr lang="en-US" b="0" dirty="0"/>
              <a:t> Notebook &amp; </a:t>
            </a:r>
            <a:r>
              <a:rPr lang="en-US" b="0" dirty="0" err="1"/>
              <a:t>Colab</a:t>
            </a:r>
            <a:r>
              <a:rPr lang="en-US" b="0" dirty="0"/>
              <a:t>, Python &amp; Pandas: Data cleaning, preprocessing and 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VS Code &amp; JavaScript: Html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Amazon S3 Bucket: data storage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Github</a:t>
            </a:r>
            <a:r>
              <a:rPr lang="en-US" b="0" dirty="0"/>
              <a:t>: project collaboration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Storing pictures, files, graphs,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Easily accessible among teammates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Connecting changing data to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Connects to machine learning through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Easy to use on 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Plenty of storage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r>
              <a:rPr lang="en-US" dirty="0"/>
              <a:t>Costco Data: Kaggle &amp; Costco website to update locations</a:t>
            </a:r>
          </a:p>
          <a:p>
            <a:r>
              <a:rPr lang="en-US" dirty="0"/>
              <a:t>Census data: ESRI census population data 2019 &amp; 2021</a:t>
            </a:r>
          </a:p>
          <a:p>
            <a:r>
              <a:rPr lang="en-US" dirty="0" err="1"/>
              <a:t>Zipcode</a:t>
            </a:r>
            <a:r>
              <a:rPr lang="en-US" dirty="0"/>
              <a:t> file: USPS zip codes by county/MSA cross 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8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competitive model structure and training on Costco locations to recommend where Costco should open a new location, specifically for hearing centers. 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precision and recall rather than accuracy to predict where they should have a hearing center but don’t.</a:t>
            </a:r>
          </a:p>
          <a:p>
            <a:pPr marL="3492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3 Supervised Machine Learning Models: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Predicts probability of binary outcome, yes and no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Observes a data set to find patterns to allow prediction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520700" indent="-342900">
              <a:spcBef>
                <a:spcPts val="0"/>
              </a:spcBef>
            </a:pPr>
            <a:endParaRPr lang="en-US" sz="1900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0700" indent="-342900">
              <a:spcBef>
                <a:spcPts val="0"/>
              </a:spcBef>
            </a:pPr>
            <a:r>
              <a:rPr lang="en-US" sz="19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endParaRPr lang="en-US" sz="1900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Builds decision trees on different samples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majority for classification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average for regression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900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SMOTEENN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Chooses random points from training data-set to perform calculations (imbalanced classification) 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58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38200" y="49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0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83" name="Google Shape;183;p10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0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86" name="Google Shape;186;p10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0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COSTCO’S HEARING AID MARKET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dirty="0">
                <a:solidFill>
                  <a:schemeClr val="dk1"/>
                </a:solidFill>
              </a:rPr>
              <a:t>Jacqueline Wilson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dirty="0">
                <a:solidFill>
                  <a:schemeClr val="dk1"/>
                </a:solidFill>
              </a:rPr>
              <a:t>Claudia Brito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dirty="0">
                <a:solidFill>
                  <a:schemeClr val="dk1"/>
                </a:solidFill>
              </a:rPr>
              <a:t>Juana Connors-Trujillo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dirty="0">
                <a:solidFill>
                  <a:schemeClr val="dk1"/>
                </a:solidFill>
              </a:rPr>
              <a:t>November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body" idx="4294967295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body" idx="4294967295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429496729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4294967295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4294967295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4294967295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id="286" name="Google Shape;286;p18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8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89" name="Google Shape;289;p18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8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92" name="Google Shape;292;p18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8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04DDD-7EB0-D44E-8D0D-43DDE684A078}"/>
              </a:ext>
            </a:extLst>
          </p:cNvPr>
          <p:cNvSpPr txBox="1"/>
          <p:nvPr/>
        </p:nvSpPr>
        <p:spPr>
          <a:xfrm>
            <a:off x="4826803" y="184456"/>
            <a:ext cx="315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417F8-D488-8640-A9DA-02F409FC95C2}"/>
              </a:ext>
            </a:extLst>
          </p:cNvPr>
          <p:cNvSpPr txBox="1"/>
          <p:nvPr/>
        </p:nvSpPr>
        <p:spPr>
          <a:xfrm>
            <a:off x="3453414" y="3968318"/>
            <a:ext cx="5921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Links to resources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Question</a:t>
            </a:r>
            <a:endParaRPr dirty="0"/>
          </a:p>
        </p:txBody>
      </p:sp>
      <p:sp>
        <p:nvSpPr>
          <p:cNvPr id="305" name="Google Shape;305;p19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310" name="Google Shape;310;p19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313" name="Google Shape;313;p19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9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316" name="Google Shape;316;p19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9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slide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body" idx="17"/>
          </p:nvPr>
        </p:nvSpPr>
        <p:spPr>
          <a:xfrm>
            <a:off x="6490359" y="3195450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838200" y="141187"/>
            <a:ext cx="10515600" cy="9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Extra Slide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2465798" y="4659898"/>
            <a:ext cx="7027523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Legislation recently passed regarding hearing aids that will impact a large percent of the population.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Google Shape;227;p12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28" name="Google Shape;228;p12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57219" y="232687"/>
            <a:ext cx="268223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800" dirty="0">
                <a:solidFill>
                  <a:srgbClr val="FFD966"/>
                </a:solidFill>
              </a:rPr>
              <a:t>Question:</a:t>
            </a:r>
            <a:endParaRPr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BEEF-D8E9-B47E-D1A1-149D80E69F05}"/>
              </a:ext>
            </a:extLst>
          </p:cNvPr>
          <p:cNvSpPr txBox="1"/>
          <p:nvPr/>
        </p:nvSpPr>
        <p:spPr>
          <a:xfrm>
            <a:off x="1510301" y="3575171"/>
            <a:ext cx="933921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the need for over-the-counter hearing aids affect Costco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D09E00"/>
              </a:buClr>
              <a:buSzPct val="100000"/>
            </a:pPr>
            <a:r>
              <a:rPr lang="en-US" sz="4400" dirty="0">
                <a:solidFill>
                  <a:srgbClr val="D09E00"/>
                </a:solidFill>
              </a:rPr>
              <a:t>Technologies:</a:t>
            </a:r>
            <a:endParaRPr lang="en-US" sz="7200" dirty="0"/>
          </a:p>
        </p:txBody>
      </p:sp>
      <p:sp>
        <p:nvSpPr>
          <p:cNvPr id="238" name="Google Shape;238;p13" descr="Icon of gears"/>
          <p:cNvSpPr/>
          <p:nvPr/>
        </p:nvSpPr>
        <p:spPr>
          <a:xfrm>
            <a:off x="2479914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264C6E-801B-91C0-9413-99DF0BB9A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5"/>
          <a:stretch/>
        </p:blipFill>
        <p:spPr>
          <a:xfrm>
            <a:off x="4695442" y="4057579"/>
            <a:ext cx="2116805" cy="13370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F7E8A-000E-F5C9-7A97-DCFA317A8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93"/>
          <a:stretch/>
        </p:blipFill>
        <p:spPr>
          <a:xfrm>
            <a:off x="2787300" y="4312196"/>
            <a:ext cx="1207863" cy="1136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2CBC8-DD4F-B4F8-9196-25F8C7275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49" y="3413127"/>
            <a:ext cx="1194482" cy="563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FBC2B-E7B1-80AC-32B7-9C75C08AC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582" y="5473109"/>
            <a:ext cx="1005419" cy="763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0CBD4-D56B-A82E-4D11-4393D34C7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124" y="3270791"/>
            <a:ext cx="752434" cy="859924"/>
          </a:xfrm>
          <a:prstGeom prst="rect">
            <a:avLst/>
          </a:prstGeom>
        </p:spPr>
      </p:pic>
      <p:pic>
        <p:nvPicPr>
          <p:cNvPr id="9" name="Picture 8" descr="Important Shortcut Keys in Microsoft Excel - Technipages">
            <a:extLst>
              <a:ext uri="{FF2B5EF4-FFF2-40B4-BE49-F238E27FC236}">
                <a16:creationId xmlns:a16="http://schemas.microsoft.com/office/drawing/2014/main" id="{77F8A141-7D72-EA60-2D5F-BEBD2F3D7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7" r="27722"/>
          <a:stretch/>
        </p:blipFill>
        <p:spPr bwMode="auto">
          <a:xfrm>
            <a:off x="1887137" y="3353328"/>
            <a:ext cx="746344" cy="78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587CAB-36E5-A73B-216C-D3D5F02AC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355070"/>
            <a:ext cx="1304470" cy="978353"/>
          </a:xfrm>
          <a:prstGeom prst="rect">
            <a:avLst/>
          </a:prstGeom>
        </p:spPr>
      </p:pic>
      <p:pic>
        <p:nvPicPr>
          <p:cNvPr id="1026" name="Picture 2" descr="Visual Studio Code - YouTube">
            <a:extLst>
              <a:ext uri="{FF2B5EF4-FFF2-40B4-BE49-F238E27FC236}">
                <a16:creationId xmlns:a16="http://schemas.microsoft.com/office/drawing/2014/main" id="{5391BB31-4955-6345-2408-430F59C1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517" y="3075173"/>
            <a:ext cx="966910" cy="96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Programming - learnBATTA">
            <a:extLst>
              <a:ext uri="{FF2B5EF4-FFF2-40B4-BE49-F238E27FC236}">
                <a16:creationId xmlns:a16="http://schemas.microsoft.com/office/drawing/2014/main" id="{A899593A-41BB-1925-D6DB-F1390B58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94" y="4420536"/>
            <a:ext cx="813111" cy="81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7535" y="265989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Storage: </a:t>
            </a:r>
            <a:endParaRPr dirty="0">
              <a:solidFill>
                <a:srgbClr val="C55A11"/>
              </a:solidFill>
            </a:endParaRPr>
          </a:p>
        </p:txBody>
      </p:sp>
      <p:sp>
        <p:nvSpPr>
          <p:cNvPr id="246" name="Google Shape;246;p14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F8C4C-F3F7-5329-E3FE-858A9728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720" y="2785928"/>
            <a:ext cx="7973754" cy="37048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F2913A-9065-8587-AA0D-91782FBB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3832121"/>
            <a:ext cx="4957763" cy="980507"/>
          </a:xfrm>
        </p:spPr>
        <p:txBody>
          <a:bodyPr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Manual search from each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Sourced from: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B455-08B7-D398-3CF4-6BEC23859EC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90359" y="3610185"/>
            <a:ext cx="4957763" cy="29818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Excel to edit Costco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Dropping irrelevant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consistency in label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Locating Costco hearing 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Merging demographic data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Transformed census data into csv files</a:t>
            </a:r>
            <a:endParaRPr lang="en-US" sz="1800" dirty="0"/>
          </a:p>
        </p:txBody>
      </p:sp>
      <p:sp>
        <p:nvSpPr>
          <p:cNvPr id="5" name="Google Shape;235;p13">
            <a:extLst>
              <a:ext uri="{FF2B5EF4-FFF2-40B4-BE49-F238E27FC236}">
                <a16:creationId xmlns:a16="http://schemas.microsoft.com/office/drawing/2014/main" id="{193B8573-80A8-5356-2CC0-5715407827DC}"/>
              </a:ext>
            </a:extLst>
          </p:cNvPr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D09E00"/>
              </a:buClr>
              <a:buSzPct val="100000"/>
            </a:pPr>
            <a:r>
              <a:rPr lang="en-US" sz="4400" dirty="0">
                <a:solidFill>
                  <a:srgbClr val="D09E00"/>
                </a:solidFill>
              </a:rPr>
              <a:t>Exploratory Data Analysis: </a:t>
            </a:r>
            <a:endParaRPr lang="en-US" sz="7200" dirty="0"/>
          </a:p>
        </p:txBody>
      </p:sp>
      <p:sp>
        <p:nvSpPr>
          <p:cNvPr id="6" name="Google Shape;236;p13">
            <a:extLst>
              <a:ext uri="{FF2B5EF4-FFF2-40B4-BE49-F238E27FC236}">
                <a16:creationId xmlns:a16="http://schemas.microsoft.com/office/drawing/2014/main" id="{31451CFE-F8BC-8C94-F119-9A086E89742A}"/>
              </a:ext>
            </a:extLst>
          </p:cNvPr>
          <p:cNvSpPr txBox="1">
            <a:spLocks/>
          </p:cNvSpPr>
          <p:nvPr/>
        </p:nvSpPr>
        <p:spPr>
          <a:xfrm>
            <a:off x="277535" y="3103188"/>
            <a:ext cx="1828800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7" name="Google Shape;237;p13">
            <a:extLst>
              <a:ext uri="{FF2B5EF4-FFF2-40B4-BE49-F238E27FC236}">
                <a16:creationId xmlns:a16="http://schemas.microsoft.com/office/drawing/2014/main" id="{B549B444-9A98-74A6-4573-950AE4B2FB68}"/>
              </a:ext>
            </a:extLst>
          </p:cNvPr>
          <p:cNvSpPr txBox="1">
            <a:spLocks/>
          </p:cNvSpPr>
          <p:nvPr/>
        </p:nvSpPr>
        <p:spPr>
          <a:xfrm>
            <a:off x="4962069" y="3031266"/>
            <a:ext cx="4957763" cy="6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b="1">
                <a:solidFill>
                  <a:schemeClr val="accent4">
                    <a:lumMod val="50000"/>
                  </a:schemeClr>
                </a:solidFill>
              </a:rPr>
              <a:t>Processing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Picture 4" descr="My Journey towards becoming a Kaggle Master | by Paras Varshney | Towards  Data Science">
            <a:extLst>
              <a:ext uri="{FF2B5EF4-FFF2-40B4-BE49-F238E27FC236}">
                <a16:creationId xmlns:a16="http://schemas.microsoft.com/office/drawing/2014/main" id="{1CDE03F1-CC6E-8BFB-5DF2-C5E8C5C07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1" t="19159" r="13342" b="29312"/>
          <a:stretch/>
        </p:blipFill>
        <p:spPr bwMode="auto">
          <a:xfrm>
            <a:off x="2164440" y="5025701"/>
            <a:ext cx="1308861" cy="65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568071-2557-28B1-C0BF-B2C809E5C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91" y="5208047"/>
            <a:ext cx="1408021" cy="423829"/>
          </a:xfrm>
          <a:prstGeom prst="rect">
            <a:avLst/>
          </a:prstGeom>
        </p:spPr>
      </p:pic>
      <p:pic>
        <p:nvPicPr>
          <p:cNvPr id="11" name="Picture 10" descr="U.S. Census Bureau to Release First Look at Nation's Demographic  Characteristics from 2020 Census | U.S. Department of Commerce">
            <a:extLst>
              <a:ext uri="{FF2B5EF4-FFF2-40B4-BE49-F238E27FC236}">
                <a16:creationId xmlns:a16="http://schemas.microsoft.com/office/drawing/2014/main" id="{FC6AE189-3996-6DD9-AD2A-D938C066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2" y="5144218"/>
            <a:ext cx="1447484" cy="8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4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Machine Learning: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254" name="Google Shape;254;p15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55" name="Google Shape;255;p15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1EB2A80-B750-76B0-2D3B-025E03F4D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38" y="3505086"/>
            <a:ext cx="4169479" cy="23030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223200-59F1-B8A8-11DF-B3F4BA30D47D}"/>
              </a:ext>
            </a:extLst>
          </p:cNvPr>
          <p:cNvSpPr txBox="1"/>
          <p:nvPr/>
        </p:nvSpPr>
        <p:spPr>
          <a:xfrm>
            <a:off x="2480812" y="3917964"/>
            <a:ext cx="159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scatter plot image of our data ?</a:t>
            </a:r>
          </a:p>
        </p:txBody>
      </p:sp>
    </p:spTree>
    <p:extLst>
      <p:ext uri="{BB962C8B-B14F-4D97-AF65-F5344CB8AC3E}">
        <p14:creationId xmlns:p14="http://schemas.microsoft.com/office/powerpoint/2010/main" val="2482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277535" y="265989"/>
            <a:ext cx="3262078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Visualization: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7" name="Google Shape;267;p16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43;p14">
            <a:extLst>
              <a:ext uri="{FF2B5EF4-FFF2-40B4-BE49-F238E27FC236}">
                <a16:creationId xmlns:a16="http://schemas.microsoft.com/office/drawing/2014/main" id="{03C5B56E-BD6E-DC68-0B76-1A962C25CF6E}"/>
              </a:ext>
            </a:extLst>
          </p:cNvPr>
          <p:cNvSpPr txBox="1"/>
          <p:nvPr/>
        </p:nvSpPr>
        <p:spPr>
          <a:xfrm>
            <a:off x="3726044" y="2991436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HTML Dashboard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110F5-E263-00F7-EE61-DBD5ABD16889}"/>
              </a:ext>
            </a:extLst>
          </p:cNvPr>
          <p:cNvSpPr txBox="1"/>
          <p:nvPr/>
        </p:nvSpPr>
        <p:spPr>
          <a:xfrm>
            <a:off x="3873814" y="4367816"/>
            <a:ext cx="4143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Link to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6E85D0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649774" y="3198481"/>
            <a:ext cx="306174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74" name="Google Shape;274;p17"/>
          <p:cNvSpPr txBox="1">
            <a:spLocks noGrp="1"/>
          </p:cNvSpPr>
          <p:nvPr>
            <p:ph type="body" idx="2"/>
          </p:nvPr>
        </p:nvSpPr>
        <p:spPr>
          <a:xfrm>
            <a:off x="4422513" y="3178672"/>
            <a:ext cx="319517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Recommendations for future analysis</a:t>
            </a:r>
            <a:endParaRPr dirty="0"/>
          </a:p>
        </p:txBody>
      </p:sp>
      <p:sp>
        <p:nvSpPr>
          <p:cNvPr id="275" name="Google Shape;275;p17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4;p17">
            <a:extLst>
              <a:ext uri="{FF2B5EF4-FFF2-40B4-BE49-F238E27FC236}">
                <a16:creationId xmlns:a16="http://schemas.microsoft.com/office/drawing/2014/main" id="{F8C45214-3F7F-4897-AABF-DA6D7F57AFBE}"/>
              </a:ext>
            </a:extLst>
          </p:cNvPr>
          <p:cNvSpPr txBox="1">
            <a:spLocks/>
          </p:cNvSpPr>
          <p:nvPr/>
        </p:nvSpPr>
        <p:spPr>
          <a:xfrm>
            <a:off x="8445586" y="3162390"/>
            <a:ext cx="319517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spcBef>
                <a:spcPts val="0"/>
              </a:spcBef>
              <a:buFont typeface="Arial"/>
              <a:buNone/>
            </a:pPr>
            <a:r>
              <a:rPr lang="en-US" dirty="0"/>
              <a:t>Things team would have changed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  <a:buSzPts val="1400"/>
            </a:pPr>
            <a:r>
              <a:rPr lang="en-US" sz="1400" dirty="0"/>
              <a:t>Exploratory Data Analysis</a:t>
            </a:r>
            <a:endParaRPr sz="1400" dirty="0"/>
          </a:p>
        </p:txBody>
      </p:sp>
      <p:sp>
        <p:nvSpPr>
          <p:cNvPr id="201" name="Google Shape;201;p11"/>
          <p:cNvSpPr txBox="1">
            <a:spLocks noGrp="1"/>
          </p:cNvSpPr>
          <p:nvPr>
            <p:ph type="body" idx="5"/>
          </p:nvPr>
        </p:nvSpPr>
        <p:spPr>
          <a:xfrm>
            <a:off x="4337002" y="939523"/>
            <a:ext cx="1362615" cy="28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Data Storage</a:t>
            </a:r>
            <a:endParaRPr dirty="0"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Machine Learning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Visualization</a:t>
            </a:r>
            <a:endParaRPr dirty="0"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•"/>
            </a:pPr>
            <a:r>
              <a:rPr lang="en-US" sz="2000" dirty="0">
                <a:solidFill>
                  <a:srgbClr val="FFD966"/>
                </a:solidFill>
              </a:rPr>
              <a:t>Question: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H</a:t>
            </a:r>
            <a:r>
              <a:rPr lang="en-US" sz="1600" b="0" i="0" dirty="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ct val="100000"/>
              <a:buChar char="•"/>
            </a:pPr>
            <a:r>
              <a:rPr lang="en-US" sz="2000" dirty="0">
                <a:solidFill>
                  <a:srgbClr val="D09E00"/>
                </a:solidFill>
              </a:rPr>
              <a:t>Exploratory Data Analysis: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 Census Data, Kaggle, and Costco website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Jupyter notebook &amp; Excel: preprocessing and merging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100000"/>
              <a:buChar char="•"/>
            </a:pPr>
            <a:r>
              <a:rPr lang="en-US" sz="2000" dirty="0">
                <a:solidFill>
                  <a:srgbClr val="C55A11"/>
                </a:solidFill>
              </a:rPr>
              <a:t>Data Storage: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AWS S3 Bucket: data files, notebooks/script files,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/>
              <a:t>      images, Readme, presentation</a:t>
            </a:r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7"/>
          </p:nvPr>
        </p:nvSpPr>
        <p:spPr>
          <a:xfrm>
            <a:off x="6490350" y="3178675"/>
            <a:ext cx="4957800" cy="29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 dirty="0">
                <a:solidFill>
                  <a:srgbClr val="A8D08C"/>
                </a:solidFill>
              </a:rPr>
              <a:t>Machine Learning: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Linear Regression, SMOTEENN, and RandomForest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Using Jupyter Notebook and Google Collab</a:t>
            </a:r>
            <a:endParaRPr sz="1600" dirty="0"/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 dirty="0">
                <a:solidFill>
                  <a:srgbClr val="9CC2E5"/>
                </a:solidFill>
              </a:rPr>
              <a:t>Visualization: </a:t>
            </a:r>
            <a:endParaRPr dirty="0"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Create a website using JavaScript &amp; Html files</a:t>
            </a:r>
          </a:p>
          <a:p>
            <a:pPr marL="685800" lvl="1" indent="-220979">
              <a:buSzPct val="100000"/>
            </a:pPr>
            <a:r>
              <a:rPr lang="en-US" sz="1600" dirty="0"/>
              <a:t>Charts, Graphs, Maps</a:t>
            </a:r>
            <a:endParaRPr sz="16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 dirty="0"/>
          </a:p>
          <a:p>
            <a:pPr marL="22860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 dirty="0">
                <a:solidFill>
                  <a:srgbClr val="6E85D0"/>
                </a:solidFill>
              </a:rPr>
              <a:t>Findings/Conclusion</a:t>
            </a:r>
            <a:endParaRPr dirty="0"/>
          </a:p>
          <a:p>
            <a:pPr marL="685800" lvl="1" indent="-220979">
              <a:buSzPct val="100000"/>
            </a:pPr>
            <a:r>
              <a:rPr lang="en-US" sz="1600" dirty="0">
                <a:sym typeface="Lato"/>
              </a:rPr>
              <a:t>Did we address our question by finding opportunities for Costco to open new stores?  </a:t>
            </a:r>
          </a:p>
          <a:p>
            <a:pPr marL="685800" lvl="1" indent="-220979">
              <a:buSzPct val="100000"/>
            </a:pPr>
            <a:r>
              <a:rPr lang="en-US" sz="1600" dirty="0"/>
              <a:t>Did we find new locations to consider?</a:t>
            </a:r>
            <a:endParaRPr sz="1600" dirty="0"/>
          </a:p>
          <a:p>
            <a:pPr marL="685800" lvl="1" indent="-220979">
              <a:buSzPct val="100000"/>
            </a:pPr>
            <a:r>
              <a:rPr lang="en-US" sz="1600" dirty="0"/>
              <a:t>What could we do to better evaluate the data?</a:t>
            </a:r>
            <a:endParaRPr sz="16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endParaRPr sz="1600" dirty="0"/>
          </a:p>
        </p:txBody>
      </p:sp>
      <p:sp>
        <p:nvSpPr>
          <p:cNvPr id="207" name="Google Shape;207;p11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1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10" name="Google Shape;210;p11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1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13" name="Google Shape;213;p11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1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595</Words>
  <Application>Microsoft Office PowerPoint</Application>
  <PresentationFormat>Widescreen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Lato</vt:lpstr>
      <vt:lpstr>Calibri</vt:lpstr>
      <vt:lpstr>Office Theme</vt:lpstr>
      <vt:lpstr>1_Office Theme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Carver</dc:creator>
  <cp:lastModifiedBy>Juana Connors-Trujillo</cp:lastModifiedBy>
  <cp:revision>36</cp:revision>
  <dcterms:modified xsi:type="dcterms:W3CDTF">2022-11-09T18:47:19Z</dcterms:modified>
</cp:coreProperties>
</file>