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7" r:id="rId2"/>
    <p:sldMasterId id="2147483668" r:id="rId3"/>
  </p:sldMasterIdLst>
  <p:notesMasterIdLst>
    <p:notesMasterId r:id="rId2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Public Sans"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96"/>
      </p:cViewPr>
      <p:guideLst>
        <p:guide orient="horz" pos="288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6.fntdata"/><Relationship Id="rId3" Type="http://schemas.openxmlformats.org/officeDocument/2006/relationships/slideMaster" Target="slideMasters/slideMaster3.xml"/><Relationship Id="rId21" Type="http://schemas.openxmlformats.org/officeDocument/2006/relationships/font" Target="fonts/font1.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ytimes.com/2022/10/10/health/hearing-aids-fda.html"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hearingreview.com/inside-hearing/regulation/national-academies-sciences-release-report-hearing-aid-accessibility-affordabilit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hearinghealthfoundation.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nytimes.com/2022/10/10/health/hearing-aids-fda.htm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SzPts val="1400"/>
              <a:buFont typeface="Arial"/>
              <a:buChar char="•"/>
            </a:pPr>
            <a:r>
              <a:rPr lang="en-US" sz="1200">
                <a:latin typeface="Calibri"/>
                <a:ea typeface="Calibri"/>
                <a:cs typeface="Calibri"/>
                <a:sym typeface="Calibri"/>
              </a:rPr>
              <a:t>Storing pictures, files, graphs, and more</a:t>
            </a:r>
            <a:endParaRPr/>
          </a:p>
          <a:p>
            <a:pPr marL="285750" lvl="0" indent="-285750" algn="l" rtl="0">
              <a:lnSpc>
                <a:spcPct val="100000"/>
              </a:lnSpc>
              <a:spcBef>
                <a:spcPts val="0"/>
              </a:spcBef>
              <a:spcAft>
                <a:spcPts val="0"/>
              </a:spcAft>
              <a:buSzPts val="1400"/>
              <a:buFont typeface="Arial"/>
              <a:buChar char="•"/>
            </a:pPr>
            <a:r>
              <a:rPr lang="en-US" sz="1200">
                <a:latin typeface="Calibri"/>
                <a:ea typeface="Calibri"/>
                <a:cs typeface="Calibri"/>
                <a:sym typeface="Calibri"/>
              </a:rPr>
              <a:t>Easily accessible among teammates</a:t>
            </a:r>
            <a:endParaRPr/>
          </a:p>
          <a:p>
            <a:pPr marL="285750" lvl="0" indent="-285750" algn="l" rtl="0">
              <a:lnSpc>
                <a:spcPct val="100000"/>
              </a:lnSpc>
              <a:spcBef>
                <a:spcPts val="0"/>
              </a:spcBef>
              <a:spcAft>
                <a:spcPts val="0"/>
              </a:spcAft>
              <a:buSzPts val="1400"/>
              <a:buFont typeface="Arial"/>
              <a:buChar char="•"/>
            </a:pPr>
            <a:r>
              <a:rPr lang="en-US" sz="1200">
                <a:latin typeface="Calibri"/>
                <a:ea typeface="Calibri"/>
                <a:cs typeface="Calibri"/>
                <a:sym typeface="Calibri"/>
              </a:rPr>
              <a:t>Connecting changing data to S3 Bucket</a:t>
            </a:r>
            <a:endParaRPr/>
          </a:p>
          <a:p>
            <a:pPr marL="285750" lvl="0" indent="-285750" algn="l" rtl="0">
              <a:lnSpc>
                <a:spcPct val="100000"/>
              </a:lnSpc>
              <a:spcBef>
                <a:spcPts val="0"/>
              </a:spcBef>
              <a:spcAft>
                <a:spcPts val="0"/>
              </a:spcAft>
              <a:buSzPts val="1400"/>
              <a:buFont typeface="Arial"/>
              <a:buChar char="•"/>
            </a:pPr>
            <a:r>
              <a:rPr lang="en-US" sz="1200">
                <a:latin typeface="Calibri"/>
                <a:ea typeface="Calibri"/>
                <a:cs typeface="Calibri"/>
                <a:sym typeface="Calibri"/>
              </a:rPr>
              <a:t>Connects to machine learning through pyspark</a:t>
            </a:r>
            <a:endParaRPr sz="1200">
              <a:latin typeface="Calibri"/>
              <a:ea typeface="Calibri"/>
              <a:cs typeface="Calibri"/>
              <a:sym typeface="Calibri"/>
            </a:endParaRPr>
          </a:p>
          <a:p>
            <a:pPr marL="285750" lvl="0" indent="-285750" algn="l" rtl="0">
              <a:lnSpc>
                <a:spcPct val="100000"/>
              </a:lnSpc>
              <a:spcBef>
                <a:spcPts val="0"/>
              </a:spcBef>
              <a:spcAft>
                <a:spcPts val="0"/>
              </a:spcAft>
              <a:buSzPts val="1400"/>
              <a:buFont typeface="Arial"/>
              <a:buChar char="•"/>
            </a:pPr>
            <a:r>
              <a:rPr lang="en-US" sz="1200">
                <a:latin typeface="Calibri"/>
                <a:ea typeface="Calibri"/>
                <a:cs typeface="Calibri"/>
                <a:sym typeface="Calibri"/>
              </a:rPr>
              <a:t>Easy to use on multiple platforms</a:t>
            </a:r>
            <a:endParaRPr/>
          </a:p>
          <a:p>
            <a:pPr marL="285750" lvl="0" indent="-285750" algn="l" rtl="0">
              <a:lnSpc>
                <a:spcPct val="100000"/>
              </a:lnSpc>
              <a:spcBef>
                <a:spcPts val="0"/>
              </a:spcBef>
              <a:spcAft>
                <a:spcPts val="0"/>
              </a:spcAft>
              <a:buSzPts val="1400"/>
              <a:buFont typeface="Arial"/>
              <a:buChar char="•"/>
            </a:pPr>
            <a:r>
              <a:rPr lang="en-US" sz="1200">
                <a:latin typeface="Calibri"/>
                <a:ea typeface="Calibri"/>
                <a:cs typeface="Calibri"/>
                <a:sym typeface="Calibri"/>
              </a:rPr>
              <a:t>Plenty of storage space </a:t>
            </a:r>
            <a:endParaRPr/>
          </a:p>
          <a:p>
            <a:pPr marL="285750" lvl="0" indent="-196850" algn="l" rtl="0">
              <a:lnSpc>
                <a:spcPct val="100000"/>
              </a:lnSpc>
              <a:spcBef>
                <a:spcPts val="0"/>
              </a:spcBef>
              <a:spcAft>
                <a:spcPts val="0"/>
              </a:spcAft>
              <a:buSzPts val="1400"/>
              <a:buFont typeface="Arial"/>
              <a:buNone/>
            </a:pPr>
            <a:endParaRPr sz="1200">
              <a:latin typeface="Calibri"/>
              <a:ea typeface="Calibri"/>
              <a:cs typeface="Calibri"/>
              <a:sym typeface="Calibri"/>
            </a:endParaRPr>
          </a:p>
        </p:txBody>
      </p:sp>
      <p:sp>
        <p:nvSpPr>
          <p:cNvPr id="346" name="Google Shape;34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Data:</a:t>
            </a:r>
            <a:endParaRPr/>
          </a:p>
          <a:p>
            <a:pPr marL="457200" marR="0" lvl="0" indent="-228600" algn="l" rtl="0">
              <a:lnSpc>
                <a:spcPct val="100000"/>
              </a:lnSpc>
              <a:spcBef>
                <a:spcPts val="0"/>
              </a:spcBef>
              <a:spcAft>
                <a:spcPts val="0"/>
              </a:spcAft>
              <a:buSzPts val="1400"/>
              <a:buNone/>
            </a:pPr>
            <a:r>
              <a:rPr lang="en-US"/>
              <a:t>Costco Data: Kaggle &amp; Costco website to update locations</a:t>
            </a:r>
            <a:endParaRPr/>
          </a:p>
          <a:p>
            <a:pPr marL="457200" marR="0" lvl="0" indent="-228600" algn="l" rtl="0">
              <a:lnSpc>
                <a:spcPct val="100000"/>
              </a:lnSpc>
              <a:spcBef>
                <a:spcPts val="0"/>
              </a:spcBef>
              <a:spcAft>
                <a:spcPts val="0"/>
              </a:spcAft>
              <a:buSzPts val="1400"/>
              <a:buNone/>
            </a:pPr>
            <a:r>
              <a:rPr lang="en-US"/>
              <a:t>Census data: ESRI census population data 2019 &amp; 2021</a:t>
            </a:r>
            <a:endParaRPr/>
          </a:p>
          <a:p>
            <a:pPr marL="457200" marR="0" lvl="0" indent="-228600" algn="l" rtl="0">
              <a:lnSpc>
                <a:spcPct val="100000"/>
              </a:lnSpc>
              <a:spcBef>
                <a:spcPts val="0"/>
              </a:spcBef>
              <a:spcAft>
                <a:spcPts val="0"/>
              </a:spcAft>
              <a:buSzPts val="1400"/>
              <a:buNone/>
            </a:pPr>
            <a:r>
              <a:rPr lang="en-US"/>
              <a:t>Zipcode file: USPS zip codes by county/MSA cross reference</a:t>
            </a:r>
            <a:endParaRPr/>
          </a:p>
          <a:p>
            <a:pPr marL="457200" marR="0" lvl="0" indent="-228600" algn="l" rtl="0">
              <a:lnSpc>
                <a:spcPct val="100000"/>
              </a:lnSpc>
              <a:spcBef>
                <a:spcPts val="0"/>
              </a:spcBef>
              <a:spcAft>
                <a:spcPts val="0"/>
              </a:spcAft>
              <a:buSzPts val="1400"/>
              <a:buNone/>
            </a:pPr>
            <a:endParaRPr/>
          </a:p>
          <a:p>
            <a:pPr marL="457200" marR="0" lvl="0" indent="-228600" algn="l" rtl="0">
              <a:lnSpc>
                <a:spcPct val="100000"/>
              </a:lnSpc>
              <a:spcBef>
                <a:spcPts val="0"/>
              </a:spcBef>
              <a:spcAft>
                <a:spcPts val="0"/>
              </a:spcAft>
              <a:buSzPts val="1400"/>
              <a:buNone/>
            </a:pPr>
            <a:endParaRPr/>
          </a:p>
        </p:txBody>
      </p:sp>
      <p:sp>
        <p:nvSpPr>
          <p:cNvPr id="356" name="Google Shape;356;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98450" algn="l" rtl="0">
              <a:lnSpc>
                <a:spcPct val="115000"/>
              </a:lnSpc>
              <a:spcBef>
                <a:spcPts val="1500"/>
              </a:spcBef>
              <a:spcAft>
                <a:spcPts val="0"/>
              </a:spcAft>
              <a:buClr>
                <a:srgbClr val="24292F"/>
              </a:buClr>
              <a:buSzPts val="1100"/>
              <a:buChar char="●"/>
            </a:pPr>
            <a:r>
              <a:rPr lang="en-US" sz="1400">
                <a:solidFill>
                  <a:srgbClr val="24292F"/>
                </a:solidFill>
                <a:highlight>
                  <a:srgbClr val="FFFFFF"/>
                </a:highlight>
              </a:rPr>
              <a:t>Dropped Costco locations that do not have hearing aid centers</a:t>
            </a:r>
            <a:endParaRPr sz="1400">
              <a:solidFill>
                <a:srgbClr val="24292F"/>
              </a:solidFill>
              <a:highlight>
                <a:srgbClr val="FFFFFF"/>
              </a:highlight>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Dropped age population younger than 20 and older than 69</a:t>
            </a:r>
            <a:endParaRPr sz="1400">
              <a:solidFill>
                <a:srgbClr val="24292F"/>
              </a:solidFill>
              <a:highlight>
                <a:srgbClr val="FFFFFF"/>
              </a:highlight>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Dropped all other demographic columns except education levels reached and household income columns</a:t>
            </a:r>
            <a:endParaRPr sz="1400">
              <a:solidFill>
                <a:srgbClr val="24292F"/>
              </a:solidFill>
              <a:highlight>
                <a:srgbClr val="FFFFFF"/>
              </a:highlight>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latin typeface="Arial"/>
                <a:ea typeface="Arial"/>
                <a:cs typeface="Arial"/>
                <a:sym typeface="Arial"/>
              </a:rPr>
              <a:t>·</a:t>
            </a:r>
            <a:r>
              <a:rPr lang="en-US" sz="700">
                <a:solidFill>
                  <a:srgbClr val="24292F"/>
                </a:solidFill>
                <a:latin typeface="Times New Roman"/>
                <a:ea typeface="Times New Roman"/>
                <a:cs typeface="Times New Roman"/>
                <a:sym typeface="Times New Roman"/>
              </a:rPr>
              <a:t>        </a:t>
            </a:r>
            <a:r>
              <a:rPr lang="en-US" sz="1400">
                <a:solidFill>
                  <a:srgbClr val="24292F"/>
                </a:solidFill>
                <a:highlight>
                  <a:srgbClr val="FFFFFF"/>
                </a:highlight>
              </a:rPr>
              <a:t>Trained on Costco locations by zip-codes as our y and demographic columns for our features (X)</a:t>
            </a:r>
            <a:endParaRPr sz="1400">
              <a:solidFill>
                <a:srgbClr val="24292F"/>
              </a:solidFill>
              <a:highlight>
                <a:srgbClr val="FFFFFF"/>
              </a:highlight>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Using standard scaler, scaled our features to become identical in terms of the range so our columns could be compared</a:t>
            </a:r>
            <a:endParaRPr sz="1400">
              <a:solidFill>
                <a:srgbClr val="24292F"/>
              </a:solidFill>
              <a:highlight>
                <a:srgbClr val="FFFFFF"/>
              </a:highlight>
            </a:endParaRPr>
          </a:p>
          <a:p>
            <a:pPr marL="457200" lvl="0" indent="-298450" algn="l" rtl="0">
              <a:lnSpc>
                <a:spcPct val="115000"/>
              </a:lnSpc>
              <a:spcBef>
                <a:spcPts val="0"/>
              </a:spcBef>
              <a:spcAft>
                <a:spcPts val="0"/>
              </a:spcAft>
              <a:buClr>
                <a:srgbClr val="24292F"/>
              </a:buClr>
              <a:buSzPts val="1100"/>
              <a:buChar char="●"/>
            </a:pPr>
            <a:r>
              <a:rPr lang="en-US" sz="1400">
                <a:solidFill>
                  <a:srgbClr val="595959"/>
                </a:solidFill>
              </a:rPr>
              <a:t>Used competitive model structure </a:t>
            </a:r>
            <a:r>
              <a:rPr lang="en-US" sz="1400">
                <a:solidFill>
                  <a:srgbClr val="24292F"/>
                </a:solidFill>
                <a:highlight>
                  <a:srgbClr val="FFFFFF"/>
                </a:highlight>
              </a:rPr>
              <a:t>Ran Logistic Regression, SMOTEENN, and RandomForest to find best predictor</a:t>
            </a:r>
            <a:endParaRPr sz="1400">
              <a:solidFill>
                <a:srgbClr val="24292F"/>
              </a:solidFill>
              <a:highlight>
                <a:srgbClr val="FFFFFF"/>
              </a:highlight>
            </a:endParaRPr>
          </a:p>
          <a:p>
            <a:pPr marL="457200" lvl="0" indent="-298450" algn="l" rtl="0">
              <a:lnSpc>
                <a:spcPct val="115000"/>
              </a:lnSpc>
              <a:spcBef>
                <a:spcPts val="0"/>
              </a:spcBef>
              <a:spcAft>
                <a:spcPts val="0"/>
              </a:spcAft>
              <a:buClr>
                <a:srgbClr val="24292F"/>
              </a:buClr>
              <a:buSzPts val="1100"/>
              <a:buChar char="●"/>
            </a:pPr>
            <a:r>
              <a:rPr lang="en-US" sz="1400">
                <a:solidFill>
                  <a:srgbClr val="595959"/>
                </a:solidFill>
              </a:rPr>
              <a:t>Trained on Costco locations to recommend where Costco should open a new location, specifically for hearing centers. </a:t>
            </a:r>
            <a:endParaRPr sz="1400">
              <a:solidFill>
                <a:srgbClr val="595959"/>
              </a:solidFill>
            </a:endParaRPr>
          </a:p>
          <a:p>
            <a:pPr marL="457200" lvl="0" indent="-298450" algn="l" rtl="0">
              <a:lnSpc>
                <a:spcPct val="115000"/>
              </a:lnSpc>
              <a:spcBef>
                <a:spcPts val="0"/>
              </a:spcBef>
              <a:spcAft>
                <a:spcPts val="0"/>
              </a:spcAft>
              <a:buClr>
                <a:srgbClr val="24292F"/>
              </a:buClr>
              <a:buSzPts val="1100"/>
              <a:buChar char="●"/>
            </a:pPr>
            <a:r>
              <a:rPr lang="en-US" sz="1400">
                <a:latin typeface="Arial"/>
                <a:ea typeface="Arial"/>
                <a:cs typeface="Arial"/>
                <a:sym typeface="Arial"/>
              </a:rPr>
              <a:t>·</a:t>
            </a:r>
            <a:r>
              <a:rPr lang="en-US" sz="700">
                <a:latin typeface="Times New Roman"/>
                <a:ea typeface="Times New Roman"/>
                <a:cs typeface="Times New Roman"/>
                <a:sym typeface="Times New Roman"/>
              </a:rPr>
              <a:t>       </a:t>
            </a:r>
            <a:endParaRPr sz="700">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595959"/>
                </a:solidFill>
              </a:rPr>
              <a:t>Using precision and recall rather than accuracy to predict where they should have a hearing center but do not.</a:t>
            </a:r>
            <a:r>
              <a:rPr lang="en-US" sz="700">
                <a:solidFill>
                  <a:srgbClr val="24292F"/>
                </a:solidFill>
                <a:latin typeface="Times New Roman"/>
                <a:ea typeface="Times New Roman"/>
                <a:cs typeface="Times New Roman"/>
                <a:sym typeface="Times New Roman"/>
              </a:rPr>
              <a:t>     </a:t>
            </a:r>
            <a:endParaRPr sz="700">
              <a:solidFill>
                <a:srgbClr val="24292F"/>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Smoteen algorithm had the best results of all three machine learning as it balances the 1's (Costco locations,minority class), as well as the 0's (no Costco locations). This model may be  good as additional information tool in determining a new store location but is not a good application for this type of prediction</a:t>
            </a:r>
            <a:r>
              <a:rPr lang="en-US" sz="1400"/>
              <a:t> </a:t>
            </a:r>
            <a:r>
              <a:rPr lang="en-US" sz="1400">
                <a:solidFill>
                  <a:srgbClr val="24292F"/>
                </a:solidFill>
                <a:highlight>
                  <a:srgbClr val="FFFFFF"/>
                </a:highlight>
              </a:rPr>
              <a:t>Lowering the decision threshold from 50% to 10% to get a higher precision or high recall ML model. This output maybe good as additional information tool in determining a new store location but is not a good application for this type of prediction</a:t>
            </a:r>
            <a:endParaRPr sz="700">
              <a:solidFill>
                <a:srgbClr val="24292F"/>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Logistic Regression predicted a binary outcome, 0 or 1. Unfortunately, it couldn’t predict optimal zip codes.  Accuracy: .98, although is very high, this a poor metric for the type of dataset we have. It’s only considering all the “yes, costco location here” and not considering the other option “no, costco location here”.</a:t>
            </a:r>
            <a:r>
              <a:rPr lang="en-US" sz="1000">
                <a:solidFill>
                  <a:srgbClr val="24292F"/>
                </a:solidFill>
                <a:latin typeface="Arial"/>
                <a:ea typeface="Arial"/>
                <a:cs typeface="Arial"/>
                <a:sym typeface="Arial"/>
              </a:rPr>
              <a:t>·</a:t>
            </a:r>
            <a:r>
              <a:rPr lang="en-US" sz="700">
                <a:solidFill>
                  <a:srgbClr val="24292F"/>
                </a:solidFill>
                <a:latin typeface="Times New Roman"/>
                <a:ea typeface="Times New Roman"/>
                <a:cs typeface="Times New Roman"/>
                <a:sym typeface="Times New Roman"/>
              </a:rPr>
              <a:t>        </a:t>
            </a:r>
            <a:endParaRPr sz="700">
              <a:solidFill>
                <a:srgbClr val="24292F"/>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Random Forest has the same limitations as Logistic Regression in as there are so few "yes'" it considers them irrelevant. Dataset is imbalanced.</a:t>
            </a:r>
            <a:endParaRPr sz="700">
              <a:solidFill>
                <a:srgbClr val="24292F"/>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Feature engineering: our results point to our dataset needing additional look into additional data to predict new locations for CHC's.  </a:t>
            </a:r>
            <a:endParaRPr sz="700">
              <a:solidFill>
                <a:srgbClr val="24292F"/>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Additional data to consider:</a:t>
            </a:r>
            <a:endParaRPr sz="1400">
              <a:solidFill>
                <a:srgbClr val="24292F"/>
              </a:solidFill>
              <a:highlight>
                <a:srgbClr val="FFFFFF"/>
              </a:highlight>
            </a:endParaRPr>
          </a:p>
          <a:p>
            <a:pPr marL="457200" lvl="0" indent="-298450" algn="l" rtl="0">
              <a:lnSpc>
                <a:spcPct val="115000"/>
              </a:lnSpc>
              <a:spcBef>
                <a:spcPts val="0"/>
              </a:spcBef>
              <a:spcAft>
                <a:spcPts val="0"/>
              </a:spcAft>
              <a:buClr>
                <a:srgbClr val="24292F"/>
              </a:buClr>
              <a:buSzPts val="1100"/>
              <a:buChar char="●"/>
            </a:pPr>
            <a:r>
              <a:rPr lang="en-US" sz="1000">
                <a:solidFill>
                  <a:srgbClr val="24292F"/>
                </a:solidFill>
                <a:latin typeface="Arial"/>
                <a:ea typeface="Arial"/>
                <a:cs typeface="Arial"/>
                <a:sym typeface="Arial"/>
              </a:rPr>
              <a:t>·</a:t>
            </a:r>
            <a:r>
              <a:rPr lang="en-US" sz="1400">
                <a:solidFill>
                  <a:srgbClr val="24292F"/>
                </a:solidFill>
                <a:highlight>
                  <a:srgbClr val="FFFFFF"/>
                </a:highlight>
              </a:rPr>
              <a:t>Bucketing population data into decades or generations but keeping in mind not overfitting</a:t>
            </a:r>
            <a:endParaRPr sz="700">
              <a:solidFill>
                <a:srgbClr val="24292F"/>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Visualizing outliers to detect outliers</a:t>
            </a:r>
            <a:endParaRPr sz="700">
              <a:solidFill>
                <a:srgbClr val="24292F"/>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24292F"/>
              </a:buClr>
              <a:buSzPts val="1100"/>
              <a:buChar char="●"/>
            </a:pPr>
            <a:r>
              <a:rPr lang="en-US" sz="1400">
                <a:solidFill>
                  <a:srgbClr val="24292F"/>
                </a:solidFill>
                <a:highlight>
                  <a:srgbClr val="FFFFFF"/>
                </a:highlight>
              </a:rPr>
              <a:t>Adding % hearing impaired and hearing aid's cost</a:t>
            </a:r>
            <a:endParaRPr sz="1400">
              <a:solidFill>
                <a:srgbClr val="24292F"/>
              </a:solidFill>
              <a:highlight>
                <a:srgbClr val="FFFFFF"/>
              </a:highlight>
            </a:endParaRPr>
          </a:p>
          <a:p>
            <a:pPr marL="457200" lvl="0" indent="0" algn="l" rtl="0">
              <a:lnSpc>
                <a:spcPct val="115000"/>
              </a:lnSpc>
              <a:spcBef>
                <a:spcPts val="1500"/>
              </a:spcBef>
              <a:spcAft>
                <a:spcPts val="1500"/>
              </a:spcAft>
              <a:buNone/>
            </a:pPr>
            <a:endParaRPr sz="1400">
              <a:solidFill>
                <a:srgbClr val="24292F"/>
              </a:solidFill>
              <a:highlight>
                <a:srgbClr val="FFFFFF"/>
              </a:highlight>
              <a:latin typeface="Arial"/>
              <a:ea typeface="Arial"/>
              <a:cs typeface="Arial"/>
              <a:sym typeface="Arial"/>
            </a:endParaRPr>
          </a:p>
        </p:txBody>
      </p:sp>
      <p:sp>
        <p:nvSpPr>
          <p:cNvPr id="370" name="Google Shape;37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8" name="Google Shape;37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3000"/>
              </a:spcAft>
              <a:buNone/>
            </a:pPr>
            <a:r>
              <a:rPr lang="en-US" sz="1600">
                <a:solidFill>
                  <a:srgbClr val="3F3F3F"/>
                </a:solidFill>
              </a:rPr>
              <a:t>This would allow Costco to reach out to their current customer base and those that may be outside Costco's physical location. </a:t>
            </a:r>
            <a:endParaRPr sz="1600"/>
          </a:p>
        </p:txBody>
      </p:sp>
      <p:sp>
        <p:nvSpPr>
          <p:cNvPr id="387" name="Google Shape;38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5" name="Google Shape;39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1" name="Google Shape;42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SzPts val="1400"/>
              <a:buFont typeface="Arial"/>
              <a:buChar char="•"/>
            </a:pPr>
            <a:r>
              <a:rPr lang="en-US" sz="1400">
                <a:latin typeface="Calibri"/>
                <a:ea typeface="Calibri"/>
                <a:cs typeface="Calibri"/>
                <a:sym typeface="Calibri"/>
              </a:rPr>
              <a:t>The world of hearing health changed on Oct. 17, when the FDA’s new regulations, made quality hearing aids an over-the-counter product.  </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For decades, the sale of hearing aids was restricted to licensed audiologists and other professionals; that has kept prices high — prescription hearing aids can cost $4,000 to $5,000 — and access limited  </a:t>
            </a:r>
            <a:r>
              <a:rPr lang="en-US" sz="1400" u="sng">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https://www.nytimes.com/2022/10/10/health/hearing-aids-fda.html</a:t>
            </a:r>
            <a:r>
              <a:rPr lang="en-US" sz="1400">
                <a:latin typeface="Calibri"/>
                <a:ea typeface="Calibri"/>
                <a:cs typeface="Calibri"/>
                <a:sym typeface="Calibri"/>
              </a:rPr>
              <a:t> </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The hearing aid industry has remained insulated from price competition because of consolidation among manufacturers, widespread state licensing </a:t>
            </a:r>
            <a:r>
              <a:rPr lang="en-US" sz="1800">
                <a:latin typeface="Calibri"/>
                <a:ea typeface="Calibri"/>
                <a:cs typeface="Calibri"/>
                <a:sym typeface="Calibri"/>
              </a:rPr>
              <a:t>laws that mandate sales through audiologists or other hearing professionals, and the acquisition of hearing professionals’ practices by device-makers.</a:t>
            </a:r>
            <a:endParaRPr/>
          </a:p>
          <a:p>
            <a:pPr marL="342900" marR="0" lvl="0" indent="-342900" algn="l" rtl="0">
              <a:lnSpc>
                <a:spcPct val="107000"/>
              </a:lnSpc>
              <a:spcBef>
                <a:spcPts val="800"/>
              </a:spcBef>
              <a:spcAft>
                <a:spcPts val="0"/>
              </a:spcAft>
              <a:buSzPts val="1400"/>
              <a:buFont typeface="Arial"/>
              <a:buChar char="•"/>
            </a:pPr>
            <a:r>
              <a:rPr lang="en-US" sz="1800">
                <a:latin typeface="Calibri"/>
                <a:ea typeface="Calibri"/>
                <a:cs typeface="Calibri"/>
                <a:sym typeface="Calibri"/>
              </a:rPr>
              <a:t>the new devices will be clearly labeled as FDA approved and consumers. These are different from inexpensive personal devices that amplify sound but do not address other components of hearing loss, such as distortion.</a:t>
            </a:r>
            <a:endParaRPr/>
          </a:p>
          <a:p>
            <a:pPr marL="342900" marR="0" lvl="0" indent="-342900" algn="l" rtl="0">
              <a:lnSpc>
                <a:spcPct val="107000"/>
              </a:lnSpc>
              <a:spcBef>
                <a:spcPts val="800"/>
              </a:spcBef>
              <a:spcAft>
                <a:spcPts val="0"/>
              </a:spcAft>
              <a:buSzPts val="1400"/>
              <a:buFont typeface="Arial"/>
              <a:buChar char="•"/>
            </a:pPr>
            <a:r>
              <a:rPr lang="en-US" sz="1800">
                <a:latin typeface="Calibri"/>
                <a:ea typeface="Calibri"/>
                <a:cs typeface="Calibri"/>
                <a:sym typeface="Calibri"/>
              </a:rPr>
              <a:t>A person would be able to walk into almost any pharmacy or big-box store and buy a sophisticated pair of hearing aids for a few hundred dollars, no prescription required.</a:t>
            </a:r>
            <a:endParaRPr/>
          </a:p>
          <a:p>
            <a:pPr marL="342900" marR="0" lvl="0" indent="-342900" algn="l" rtl="0">
              <a:lnSpc>
                <a:spcPct val="107000"/>
              </a:lnSpc>
              <a:spcBef>
                <a:spcPts val="800"/>
              </a:spcBef>
              <a:spcAft>
                <a:spcPts val="0"/>
              </a:spcAft>
              <a:buSzPts val="1400"/>
              <a:buFont typeface="Arial"/>
              <a:buChar char="•"/>
            </a:pPr>
            <a:r>
              <a:rPr lang="en-US" sz="1800">
                <a:latin typeface="Calibri"/>
                <a:ea typeface="Calibri"/>
                <a:cs typeface="Calibri"/>
                <a:sym typeface="Calibri"/>
              </a:rPr>
              <a:t>Prices for the exact same pair of hearing aids can vary dramatically depending on where a buyer looks. </a:t>
            </a:r>
            <a:r>
              <a:rPr lang="en-US" sz="1800" u="sng">
                <a:solidFill>
                  <a:srgbClr val="0563C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A report from the National Academies of Science, Engineering, and Medicine</a:t>
            </a:r>
            <a:r>
              <a:rPr lang="en-US" sz="1800">
                <a:latin typeface="Calibri"/>
                <a:ea typeface="Calibri"/>
                <a:cs typeface="Calibri"/>
                <a:sym typeface="Calibri"/>
              </a:rPr>
              <a:t>—that sparked the OTC movement—blamed high hearing aid cost on limited consumer choice and lack of transparency.</a:t>
            </a:r>
            <a:endParaRPr/>
          </a:p>
          <a:p>
            <a:pPr marL="342900" marR="0" lvl="0" indent="-342900" algn="l" rtl="0">
              <a:lnSpc>
                <a:spcPct val="107000"/>
              </a:lnSpc>
              <a:spcBef>
                <a:spcPts val="800"/>
              </a:spcBef>
              <a:spcAft>
                <a:spcPts val="0"/>
              </a:spcAft>
              <a:buSzPts val="1400"/>
              <a:buFont typeface="Arial"/>
              <a:buChar char="•"/>
            </a:pPr>
            <a:r>
              <a:rPr lang="en-US" sz="1800">
                <a:latin typeface="Calibri"/>
                <a:ea typeface="Calibri"/>
                <a:cs typeface="Calibri"/>
                <a:sym typeface="Calibri"/>
              </a:rPr>
              <a:t>More than a 20% decrease in price</a:t>
            </a:r>
            <a:endParaRPr/>
          </a:p>
          <a:p>
            <a:pPr marL="342900" marR="0" lvl="0" indent="-342900" algn="l" rtl="0">
              <a:lnSpc>
                <a:spcPct val="107000"/>
              </a:lnSpc>
              <a:spcBef>
                <a:spcPts val="800"/>
              </a:spcBef>
              <a:spcAft>
                <a:spcPts val="0"/>
              </a:spcAft>
              <a:buSzPts val="1400"/>
              <a:buFont typeface="Arial"/>
              <a:buChar char="•"/>
            </a:pPr>
            <a:r>
              <a:rPr lang="en-US" sz="1800">
                <a:latin typeface="Calibri"/>
                <a:ea typeface="Calibri"/>
                <a:cs typeface="Calibri"/>
                <a:sym typeface="Calibri"/>
              </a:rPr>
              <a:t>Less costly testing procedures (rise of online hearing/audio tests)</a:t>
            </a:r>
            <a:endParaRPr/>
          </a:p>
          <a:p>
            <a:pPr marL="285750" lvl="0" indent="-196850" algn="l" rtl="0">
              <a:lnSpc>
                <a:spcPct val="100000"/>
              </a:lnSpc>
              <a:spcBef>
                <a:spcPts val="800"/>
              </a:spcBef>
              <a:spcAft>
                <a:spcPts val="0"/>
              </a:spcAft>
              <a:buSzPts val="1400"/>
              <a:buFont typeface="Arial"/>
              <a:buNone/>
            </a:pPr>
            <a:endParaRPr sz="1200">
              <a:latin typeface="Calibri"/>
              <a:ea typeface="Calibri"/>
              <a:cs typeface="Calibri"/>
              <a:sym typeface="Calibri"/>
            </a:endParaRPr>
          </a:p>
          <a:p>
            <a:pPr marL="0" lvl="0" indent="0" algn="l" rtl="0">
              <a:lnSpc>
                <a:spcPct val="100000"/>
              </a:lnSpc>
              <a:spcBef>
                <a:spcPts val="0"/>
              </a:spcBef>
              <a:spcAft>
                <a:spcPts val="0"/>
              </a:spcAft>
              <a:buSzPts val="1400"/>
              <a:buNone/>
            </a:pPr>
            <a:endParaRPr/>
          </a:p>
        </p:txBody>
      </p:sp>
      <p:sp>
        <p:nvSpPr>
          <p:cNvPr id="267" name="Google Shape;26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SzPts val="1400"/>
              <a:buFont typeface="Arial"/>
              <a:buChar char="•"/>
            </a:pPr>
            <a:r>
              <a:rPr lang="en-US" sz="1200">
                <a:latin typeface="Calibri"/>
                <a:ea typeface="Calibri"/>
                <a:cs typeface="Calibri"/>
                <a:sym typeface="Calibri"/>
              </a:rPr>
              <a:t>Our study we focused on people 20 – 69.  People younger than 20 and  those 70 and older generally have hearing loss that requires more than over the counter hearing aids.</a:t>
            </a:r>
            <a:endParaRPr/>
          </a:p>
          <a:p>
            <a:pPr marL="285750" lvl="0" indent="-285750" algn="l" rtl="0">
              <a:lnSpc>
                <a:spcPct val="100000"/>
              </a:lnSpc>
              <a:spcBef>
                <a:spcPts val="0"/>
              </a:spcBef>
              <a:spcAft>
                <a:spcPts val="0"/>
              </a:spcAft>
              <a:buSzPts val="1400"/>
              <a:buFont typeface="Arial"/>
              <a:buChar char="•"/>
            </a:pPr>
            <a:r>
              <a:rPr lang="en-US" sz="1200">
                <a:latin typeface="Calibri"/>
                <a:ea typeface="Calibri"/>
                <a:cs typeface="Calibri"/>
                <a:sym typeface="Calibri"/>
              </a:rPr>
              <a:t>National Institute of Health indicates that millennial and Gen Z individuals are more likely to experience hearing loss compared to previous generations</a:t>
            </a:r>
            <a:endParaRPr/>
          </a:p>
          <a:p>
            <a:pPr marL="285750" lvl="0" indent="-196850" algn="l" rtl="0">
              <a:lnSpc>
                <a:spcPct val="100000"/>
              </a:lnSpc>
              <a:spcBef>
                <a:spcPts val="0"/>
              </a:spcBef>
              <a:spcAft>
                <a:spcPts val="0"/>
              </a:spcAft>
              <a:buSzPts val="1400"/>
              <a:buFont typeface="Arial"/>
              <a:buNone/>
            </a:pPr>
            <a:endParaRPr sz="1200">
              <a:latin typeface="Calibri"/>
              <a:ea typeface="Calibri"/>
              <a:cs typeface="Calibri"/>
              <a:sym typeface="Calibri"/>
            </a:endParaRPr>
          </a:p>
          <a:p>
            <a:pPr marL="635000" lvl="0" indent="-457200" algn="l" rtl="0">
              <a:lnSpc>
                <a:spcPct val="90000"/>
              </a:lnSpc>
              <a:spcBef>
                <a:spcPts val="0"/>
              </a:spcBef>
              <a:spcAft>
                <a:spcPts val="0"/>
              </a:spcAft>
              <a:buClr>
                <a:schemeClr val="dk1"/>
              </a:buClr>
              <a:buSzPts val="2800"/>
              <a:buFont typeface="Arial"/>
              <a:buChar char="•"/>
            </a:pPr>
            <a:r>
              <a:rPr lang="en-US" sz="1200">
                <a:latin typeface="Calibri"/>
                <a:ea typeface="Calibri"/>
                <a:cs typeface="Calibri"/>
                <a:sym typeface="Calibri"/>
              </a:rPr>
              <a:t>18% of adults between 20-69 years of age have </a:t>
            </a:r>
            <a:r>
              <a:rPr lang="en-US" sz="1200">
                <a:solidFill>
                  <a:srgbClr val="000000"/>
                </a:solidFill>
                <a:latin typeface="Calibri"/>
                <a:ea typeface="Calibri"/>
                <a:cs typeface="Calibri"/>
                <a:sym typeface="Calibri"/>
              </a:rPr>
              <a:t>hearing</a:t>
            </a:r>
            <a:r>
              <a:rPr lang="en-US" sz="1200">
                <a:latin typeface="Calibri"/>
                <a:ea typeface="Calibri"/>
                <a:cs typeface="Calibri"/>
                <a:sym typeface="Calibri"/>
              </a:rPr>
              <a:t> impairments</a:t>
            </a:r>
            <a:endParaRPr/>
          </a:p>
          <a:p>
            <a:pPr marL="635000" lvl="0" indent="-457200" algn="l" rtl="0">
              <a:lnSpc>
                <a:spcPct val="90000"/>
              </a:lnSpc>
              <a:spcBef>
                <a:spcPts val="0"/>
              </a:spcBef>
              <a:spcAft>
                <a:spcPts val="0"/>
              </a:spcAft>
              <a:buClr>
                <a:schemeClr val="dk1"/>
              </a:buClr>
              <a:buSzPts val="2800"/>
              <a:buFont typeface="Arial"/>
              <a:buChar char="•"/>
            </a:pPr>
            <a:r>
              <a:rPr lang="en-US" b="0" i="0">
                <a:solidFill>
                  <a:srgbClr val="1B1B1B"/>
                </a:solidFill>
                <a:latin typeface="Public Sans"/>
                <a:ea typeface="Public Sans"/>
                <a:cs typeface="Public Sans"/>
                <a:sym typeface="Public Sans"/>
              </a:rPr>
              <a:t>Men are almost twice as likely as women to have hearing loss among adults aged 20-69</a:t>
            </a:r>
            <a:endParaRPr sz="1200">
              <a:latin typeface="Calibri"/>
              <a:ea typeface="Calibri"/>
              <a:cs typeface="Calibri"/>
              <a:sym typeface="Calibri"/>
            </a:endParaRPr>
          </a:p>
          <a:p>
            <a:pPr marL="635000" lvl="0" indent="-457200" algn="l" rtl="0">
              <a:lnSpc>
                <a:spcPct val="100000"/>
              </a:lnSpc>
              <a:spcBef>
                <a:spcPts val="0"/>
              </a:spcBef>
              <a:spcAft>
                <a:spcPts val="0"/>
              </a:spcAft>
              <a:buSzPts val="1400"/>
              <a:buFont typeface="Arial"/>
              <a:buChar char="•"/>
            </a:pPr>
            <a:r>
              <a:rPr lang="en-US" sz="1200">
                <a:latin typeface="Calibri"/>
                <a:ea typeface="Calibri"/>
                <a:cs typeface="Calibri"/>
                <a:sym typeface="Calibri"/>
              </a:rPr>
              <a:t>More than 550 Costco locations across the United States</a:t>
            </a:r>
            <a:endParaRPr/>
          </a:p>
          <a:p>
            <a:pPr marL="635000" lvl="0" indent="-457200" algn="l" rtl="0">
              <a:lnSpc>
                <a:spcPct val="100000"/>
              </a:lnSpc>
              <a:spcBef>
                <a:spcPts val="0"/>
              </a:spcBef>
              <a:spcAft>
                <a:spcPts val="0"/>
              </a:spcAft>
              <a:buSzPts val="1400"/>
              <a:buFont typeface="Arial"/>
              <a:buChar char="•"/>
            </a:pPr>
            <a:r>
              <a:rPr lang="en-US" sz="1200">
                <a:latin typeface="Calibri"/>
                <a:ea typeface="Calibri"/>
                <a:cs typeface="Calibri"/>
                <a:sym typeface="Calibri"/>
              </a:rPr>
              <a:t>Global hearing market projected to grow at a CAGR of 8.1% for 2022-2029</a:t>
            </a:r>
            <a:endParaRPr/>
          </a:p>
          <a:p>
            <a:pPr marL="285750" lvl="0" indent="-196850" algn="l" rtl="0">
              <a:lnSpc>
                <a:spcPct val="100000"/>
              </a:lnSpc>
              <a:spcBef>
                <a:spcPts val="0"/>
              </a:spcBef>
              <a:spcAft>
                <a:spcPts val="0"/>
              </a:spcAft>
              <a:buSzPts val="1400"/>
              <a:buFont typeface="Arial"/>
              <a:buNone/>
            </a:pPr>
            <a:endParaRPr sz="1200">
              <a:latin typeface="Calibri"/>
              <a:ea typeface="Calibri"/>
              <a:cs typeface="Calibri"/>
              <a:sym typeface="Calibri"/>
            </a:endParaRPr>
          </a:p>
          <a:p>
            <a:pPr marL="0" lvl="0" indent="0" algn="l" rtl="0">
              <a:lnSpc>
                <a:spcPct val="100000"/>
              </a:lnSpc>
              <a:spcBef>
                <a:spcPts val="0"/>
              </a:spcBef>
              <a:spcAft>
                <a:spcPts val="0"/>
              </a:spcAft>
              <a:buSzPts val="1400"/>
              <a:buNone/>
            </a:pPr>
            <a:endParaRPr/>
          </a:p>
        </p:txBody>
      </p:sp>
      <p:sp>
        <p:nvSpPr>
          <p:cNvPr id="276" name="Google Shape;27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SzPts val="1400"/>
              <a:buFont typeface="Arial"/>
              <a:buChar char="•"/>
            </a:pPr>
            <a:r>
              <a:rPr lang="en-US" sz="1400">
                <a:latin typeface="Calibri"/>
                <a:ea typeface="Calibri"/>
                <a:cs typeface="Calibri"/>
                <a:sym typeface="Calibri"/>
              </a:rPr>
              <a:t>Our study we focused on people 20 – 69.  People younger than 20 and over 70 generally have hearing loss that requires more than over the counter hearing aids.</a:t>
            </a:r>
            <a:endParaRPr sz="1400"/>
          </a:p>
          <a:p>
            <a:pPr marL="342900" marR="0" lvl="0" indent="-342900" algn="l" rtl="0">
              <a:lnSpc>
                <a:spcPct val="107000"/>
              </a:lnSpc>
              <a:spcBef>
                <a:spcPts val="800"/>
              </a:spcBef>
              <a:spcAft>
                <a:spcPts val="0"/>
              </a:spcAft>
              <a:buClr>
                <a:srgbClr val="000000"/>
              </a:buClr>
              <a:buSzPts val="1400"/>
              <a:buFont typeface="Arial"/>
              <a:buChar char="•"/>
            </a:pPr>
            <a:r>
              <a:rPr lang="en-US" sz="1400">
                <a:latin typeface="Calibri"/>
                <a:ea typeface="Calibri"/>
                <a:cs typeface="Calibri"/>
                <a:sym typeface="Calibri"/>
              </a:rPr>
              <a:t>17% of adults between 20-69 years of age have hearing impairments</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Men are almost twice as likely as women to have hearing loss among adults aged 20-69</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Global hearing market projected to grow at a CAGR of 8.1% for 2022-2029</a:t>
            </a:r>
            <a:endParaRPr sz="1400"/>
          </a:p>
          <a:p>
            <a:pPr marL="0" lvl="0" indent="0" algn="l" rtl="0">
              <a:lnSpc>
                <a:spcPct val="100000"/>
              </a:lnSpc>
              <a:spcBef>
                <a:spcPts val="800"/>
              </a:spcBef>
              <a:spcAft>
                <a:spcPts val="0"/>
              </a:spcAft>
              <a:buSzPts val="1400"/>
              <a:buNone/>
            </a:pPr>
            <a:endParaRPr sz="1400"/>
          </a:p>
        </p:txBody>
      </p:sp>
      <p:sp>
        <p:nvSpPr>
          <p:cNvPr id="284" name="Google Shape;28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SzPts val="1400"/>
              <a:buFont typeface="Arial"/>
              <a:buChar char="•"/>
            </a:pPr>
            <a:r>
              <a:rPr lang="en-US" sz="1400">
                <a:latin typeface="Calibri"/>
                <a:ea typeface="Calibri"/>
                <a:cs typeface="Calibri"/>
                <a:sym typeface="Calibri"/>
              </a:rPr>
              <a:t>National Institute of Health indicates that millennial and Gen Z individuals are more likely to experience hearing loss compared to previous generations</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Global hearing market projected to grow at a CAGR of 8.1% for 2022-2029</a:t>
            </a:r>
            <a:endParaRPr sz="1400"/>
          </a:p>
          <a:p>
            <a:pPr marL="0" lvl="0" indent="0" algn="l" rtl="0">
              <a:lnSpc>
                <a:spcPct val="100000"/>
              </a:lnSpc>
              <a:spcBef>
                <a:spcPts val="800"/>
              </a:spcBef>
              <a:spcAft>
                <a:spcPts val="0"/>
              </a:spcAft>
              <a:buSzPts val="1400"/>
              <a:buNone/>
            </a:pPr>
            <a:endParaRPr/>
          </a:p>
        </p:txBody>
      </p:sp>
      <p:sp>
        <p:nvSpPr>
          <p:cNvPr id="294" name="Google Shape;2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lvl="0" indent="-196850" algn="l" rtl="0">
              <a:lnSpc>
                <a:spcPct val="100000"/>
              </a:lnSpc>
              <a:spcBef>
                <a:spcPts val="0"/>
              </a:spcBef>
              <a:spcAft>
                <a:spcPts val="0"/>
              </a:spcAft>
              <a:buSzPts val="1400"/>
              <a:buFont typeface="Arial"/>
              <a:buNone/>
            </a:pPr>
            <a:endParaRPr sz="10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a:solidFill>
                  <a:srgbClr val="0F2B54"/>
                </a:solidFill>
                <a:latin typeface="Calibri"/>
                <a:ea typeface="Calibri"/>
                <a:cs typeface="Calibri"/>
                <a:sym typeface="Calibri"/>
              </a:rPr>
              <a:t>It can account for up to $30,000 in lost income annually and can impact your performance at work. When you don't hear clearly, you risk missing key information in meetings or directives from supervisors.</a:t>
            </a:r>
            <a:endParaRPr sz="1400">
              <a:latin typeface="Calibri"/>
              <a:ea typeface="Calibri"/>
              <a:cs typeface="Calibri"/>
              <a:sym typeface="Calibri"/>
            </a:endParaRPr>
          </a:p>
          <a:p>
            <a:pPr marL="0" lvl="0" indent="0" algn="l" rtl="0">
              <a:lnSpc>
                <a:spcPct val="100000"/>
              </a:lnSpc>
              <a:spcBef>
                <a:spcPts val="0"/>
              </a:spcBef>
              <a:spcAft>
                <a:spcPts val="0"/>
              </a:spcAft>
              <a:buSzPts val="1400"/>
              <a:buNone/>
            </a:pPr>
            <a:endParaRPr/>
          </a:p>
        </p:txBody>
      </p:sp>
      <p:sp>
        <p:nvSpPr>
          <p:cNvPr id="305" name="Google Shape;30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https://www.scrapehero.com/location-reports/Costco-USA/</a:t>
            </a:r>
            <a:endParaRPr/>
          </a:p>
        </p:txBody>
      </p:sp>
      <p:sp>
        <p:nvSpPr>
          <p:cNvPr id="313" name="Google Shape;31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SzPts val="1400"/>
              <a:buFont typeface="Arial"/>
              <a:buChar char="•"/>
            </a:pPr>
            <a:r>
              <a:rPr lang="en-US" sz="1400">
                <a:latin typeface="Calibri"/>
                <a:ea typeface="Calibri"/>
                <a:cs typeface="Calibri"/>
                <a:sym typeface="Calibri"/>
              </a:rPr>
              <a:t>Their buying power is such that they can buy hearing aids in huge quantities that qualify them for equally huge discounts on the wholesale cost of the devices. Costco has accessibility through cost and location and size/reach.</a:t>
            </a:r>
            <a:endParaRPr sz="1400"/>
          </a:p>
          <a:p>
            <a:pPr marL="0" marR="0" lvl="0" indent="0" algn="l" rtl="0">
              <a:lnSpc>
                <a:spcPct val="107000"/>
              </a:lnSpc>
              <a:spcBef>
                <a:spcPts val="800"/>
              </a:spcBef>
              <a:spcAft>
                <a:spcPts val="0"/>
              </a:spcAft>
              <a:buSzPts val="1400"/>
              <a:buNone/>
            </a:pPr>
            <a:r>
              <a:rPr lang="en-US" sz="1400">
                <a:latin typeface="Calibri"/>
                <a:ea typeface="Calibri"/>
                <a:cs typeface="Calibri"/>
                <a:sym typeface="Calibri"/>
              </a:rPr>
              <a:t>            (</a:t>
            </a:r>
            <a:r>
              <a:rPr lang="en-US" sz="1400" u="sng">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https://hearinghealthfoundation.org</a:t>
            </a:r>
            <a:r>
              <a:rPr lang="en-US" sz="1400">
                <a:latin typeface="Calibri"/>
                <a:ea typeface="Calibri"/>
                <a:cs typeface="Calibri"/>
                <a:sym typeface="Calibri"/>
              </a:rPr>
              <a:t>) </a:t>
            </a:r>
            <a:endParaRPr sz="1400"/>
          </a:p>
          <a:p>
            <a:pPr marL="457200" marR="0" lvl="0" indent="-228600" algn="l" rtl="0">
              <a:lnSpc>
                <a:spcPct val="107000"/>
              </a:lnSpc>
              <a:spcBef>
                <a:spcPts val="800"/>
              </a:spcBef>
              <a:spcAft>
                <a:spcPts val="0"/>
              </a:spcAft>
              <a:buSzPts val="1400"/>
              <a:buNone/>
            </a:pPr>
            <a:endParaRPr sz="1400"/>
          </a:p>
          <a:p>
            <a:pPr marL="0" marR="0" lvl="0" indent="0" algn="l" rtl="0">
              <a:lnSpc>
                <a:spcPct val="107000"/>
              </a:lnSpc>
              <a:spcBef>
                <a:spcPts val="800"/>
              </a:spcBef>
              <a:spcAft>
                <a:spcPts val="0"/>
              </a:spcAft>
              <a:buSzPts val="1400"/>
              <a:buNone/>
            </a:pPr>
            <a:r>
              <a:rPr lang="en-US" sz="1400">
                <a:latin typeface="Calibri"/>
                <a:ea typeface="Calibri"/>
                <a:cs typeface="Calibri"/>
                <a:sym typeface="Calibri"/>
              </a:rPr>
              <a:t>Competition</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Best Buy will open hearing centers in more than 300 stores by late October. Customers will be able to use an online hearing assessment tool and choose from nine over-the-counter brands with help from sales staff members, who will undergo specialized training. Prices will range from $200 to $3,000. </a:t>
            </a:r>
            <a:r>
              <a:rPr lang="en-US" sz="1400" u="sng">
                <a:solidFill>
                  <a:srgbClr val="0563C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https://www.nytimes.com/2022/10/10/health/hearing-aids-fda.html</a:t>
            </a:r>
            <a:r>
              <a:rPr lang="en-US" sz="1400">
                <a:latin typeface="Calibri"/>
                <a:ea typeface="Calibri"/>
                <a:cs typeface="Calibri"/>
                <a:sym typeface="Calibri"/>
              </a:rPr>
              <a:t> </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Sony has announced a partnership with WS Audiology Denmark, one of the big five hearing aid manufacturers. </a:t>
            </a:r>
            <a:endParaRPr sz="1400"/>
          </a:p>
          <a:p>
            <a:pPr marL="342900" marR="0" lvl="0" indent="-342900" algn="l" rtl="0">
              <a:lnSpc>
                <a:spcPct val="107000"/>
              </a:lnSpc>
              <a:spcBef>
                <a:spcPts val="800"/>
              </a:spcBef>
              <a:spcAft>
                <a:spcPts val="0"/>
              </a:spcAft>
              <a:buSzPts val="1400"/>
              <a:buFont typeface="Arial"/>
              <a:buChar char="•"/>
            </a:pPr>
            <a:r>
              <a:rPr lang="en-US" sz="1400">
                <a:latin typeface="Calibri"/>
                <a:ea typeface="Calibri"/>
                <a:cs typeface="Calibri"/>
                <a:sym typeface="Calibri"/>
              </a:rPr>
              <a:t>Bose Corporation and Lexie Hearing will introduce a new self-fitted over-the-counter aid for about $900, well below traditional prices but “still a price point people will think twice about,” Ms. Kelley said. </a:t>
            </a:r>
            <a:r>
              <a:rPr lang="en-US" sz="1400" u="sng">
                <a:solidFill>
                  <a:srgbClr val="0563C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https://www.nytimes.com/2022/10/10/health/hearing-aids-fda.html</a:t>
            </a:r>
            <a:r>
              <a:rPr lang="en-US" sz="1400">
                <a:latin typeface="Calibri"/>
                <a:ea typeface="Calibri"/>
                <a:cs typeface="Calibri"/>
                <a:sym typeface="Calibri"/>
              </a:rPr>
              <a:t> </a:t>
            </a:r>
            <a:endParaRPr sz="1400"/>
          </a:p>
          <a:p>
            <a:pPr marL="0" lvl="0" indent="0" algn="l" rtl="0">
              <a:lnSpc>
                <a:spcPct val="100000"/>
              </a:lnSpc>
              <a:spcBef>
                <a:spcPts val="800"/>
              </a:spcBef>
              <a:spcAft>
                <a:spcPts val="0"/>
              </a:spcAft>
              <a:buSzPts val="1400"/>
              <a:buNone/>
            </a:pPr>
            <a:endParaRPr sz="1400"/>
          </a:p>
        </p:txBody>
      </p:sp>
      <p:sp>
        <p:nvSpPr>
          <p:cNvPr id="321" name="Google Shape;32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400" b="0"/>
              <a:t>Excel: original Costco, demographic data as csv files</a:t>
            </a:r>
            <a:endParaRPr sz="1400"/>
          </a:p>
          <a:p>
            <a:pPr marL="0" lvl="0" indent="0" algn="l" rtl="0">
              <a:lnSpc>
                <a:spcPct val="100000"/>
              </a:lnSpc>
              <a:spcBef>
                <a:spcPts val="0"/>
              </a:spcBef>
              <a:spcAft>
                <a:spcPts val="0"/>
              </a:spcAft>
              <a:buSzPts val="1400"/>
              <a:buNone/>
            </a:pPr>
            <a:r>
              <a:rPr lang="en-US" sz="1400" b="0"/>
              <a:t>Jupyter Notebook &amp; Colab, Python &amp; Pandas: Data cleaning, preprocessing and machine learning</a:t>
            </a:r>
            <a:endParaRPr sz="1400"/>
          </a:p>
          <a:p>
            <a:pPr marL="0" lvl="0" indent="0" algn="l" rtl="0">
              <a:lnSpc>
                <a:spcPct val="100000"/>
              </a:lnSpc>
              <a:spcBef>
                <a:spcPts val="0"/>
              </a:spcBef>
              <a:spcAft>
                <a:spcPts val="0"/>
              </a:spcAft>
              <a:buSzPts val="1400"/>
              <a:buNone/>
            </a:pPr>
            <a:r>
              <a:rPr lang="en-US" sz="1400" b="0"/>
              <a:t>VS Code &amp; JavaScript: Html dashboard</a:t>
            </a:r>
            <a:endParaRPr sz="1400"/>
          </a:p>
          <a:p>
            <a:pPr marL="0" lvl="0" indent="0" algn="l" rtl="0">
              <a:lnSpc>
                <a:spcPct val="100000"/>
              </a:lnSpc>
              <a:spcBef>
                <a:spcPts val="0"/>
              </a:spcBef>
              <a:spcAft>
                <a:spcPts val="0"/>
              </a:spcAft>
              <a:buSzPts val="1400"/>
              <a:buNone/>
            </a:pPr>
            <a:r>
              <a:rPr lang="en-US" sz="1400" b="0"/>
              <a:t>Amazon S3 Bucket: data storage</a:t>
            </a:r>
            <a:endParaRPr sz="1400"/>
          </a:p>
          <a:p>
            <a:pPr marL="0" lvl="0" indent="0" algn="l" rtl="0">
              <a:lnSpc>
                <a:spcPct val="100000"/>
              </a:lnSpc>
              <a:spcBef>
                <a:spcPts val="0"/>
              </a:spcBef>
              <a:spcAft>
                <a:spcPts val="0"/>
              </a:spcAft>
              <a:buSzPts val="1400"/>
              <a:buNone/>
            </a:pPr>
            <a:r>
              <a:rPr lang="en-US" sz="1400" b="0"/>
              <a:t>Github: project collaboration</a:t>
            </a:r>
            <a:endParaRPr sz="1400"/>
          </a:p>
          <a:p>
            <a:pPr marL="0" lvl="0" indent="0" algn="l" rtl="0">
              <a:lnSpc>
                <a:spcPct val="100000"/>
              </a:lnSpc>
              <a:spcBef>
                <a:spcPts val="0"/>
              </a:spcBef>
              <a:spcAft>
                <a:spcPts val="0"/>
              </a:spcAft>
              <a:buSzPts val="1400"/>
              <a:buNone/>
            </a:pPr>
            <a:endParaRPr sz="1400" b="0"/>
          </a:p>
        </p:txBody>
      </p:sp>
      <p:sp>
        <p:nvSpPr>
          <p:cNvPr id="330" name="Google Shape;33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15"/>
        <p:cNvGrpSpPr/>
        <p:nvPr/>
      </p:nvGrpSpPr>
      <p:grpSpPr>
        <a:xfrm>
          <a:off x="0" y="0"/>
          <a:ext cx="0" cy="0"/>
          <a:chOff x="0" y="0"/>
          <a:chExt cx="0" cy="0"/>
        </a:xfrm>
      </p:grpSpPr>
      <p:sp>
        <p:nvSpPr>
          <p:cNvPr id="16" name="Google Shape;16;p2"/>
          <p:cNvSpPr/>
          <p:nvPr/>
        </p:nvSpPr>
        <p:spPr>
          <a:xfrm rot="10800000">
            <a:off x="0" y="144"/>
            <a:ext cx="12192000" cy="2302788"/>
          </a:xfrm>
          <a:prstGeom prst="rect">
            <a:avLst/>
          </a:prstGeom>
          <a:solidFill>
            <a:schemeClr val="dk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1600"/>
              <a:buFont typeface="Arial"/>
              <a:buNone/>
            </a:pPr>
            <a:endParaRPr sz="1600" b="0" i="0" u="none" strike="noStrike" cap="none">
              <a:solidFill>
                <a:srgbClr val="FFFFFF"/>
              </a:solidFill>
              <a:latin typeface="Calibri"/>
              <a:ea typeface="Calibri"/>
              <a:cs typeface="Calibri"/>
              <a:sym typeface="Calibri"/>
            </a:endParaRPr>
          </a:p>
        </p:txBody>
      </p:sp>
      <p:sp>
        <p:nvSpPr>
          <p:cNvPr id="17" name="Google Shape;17;p2"/>
          <p:cNvSpPr/>
          <p:nvPr/>
        </p:nvSpPr>
        <p:spPr>
          <a:xfrm>
            <a:off x="61766" y="1326846"/>
            <a:ext cx="1369515"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18" name="Google Shape;18;p2"/>
          <p:cNvSpPr/>
          <p:nvPr/>
        </p:nvSpPr>
        <p:spPr>
          <a:xfrm>
            <a:off x="2208178"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19" name="Google Shape;19;p2"/>
          <p:cNvSpPr/>
          <p:nvPr/>
        </p:nvSpPr>
        <p:spPr>
          <a:xfrm>
            <a:off x="6483483" y="1325880"/>
            <a:ext cx="1364722"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0" name="Google Shape;20;p2"/>
          <p:cNvSpPr/>
          <p:nvPr/>
        </p:nvSpPr>
        <p:spPr>
          <a:xfrm>
            <a:off x="8615857" y="1325880"/>
            <a:ext cx="1364722"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1" name="Google Shape;21;p2"/>
          <p:cNvSpPr/>
          <p:nvPr/>
        </p:nvSpPr>
        <p:spPr>
          <a:xfrm>
            <a:off x="54864" y="1328930"/>
            <a:ext cx="1369517" cy="1369516"/>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2" name="Google Shape;22;p2"/>
          <p:cNvSpPr/>
          <p:nvPr/>
        </p:nvSpPr>
        <p:spPr>
          <a:xfrm>
            <a:off x="2208176" y="1327964"/>
            <a:ext cx="1369516" cy="1369516"/>
          </a:xfrm>
          <a:prstGeom prst="ellipse">
            <a:avLst/>
          </a:prstGeom>
          <a:solidFill>
            <a:srgbClr val="BF9000"/>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3" name="Google Shape;23;p2"/>
          <p:cNvSpPr/>
          <p:nvPr/>
        </p:nvSpPr>
        <p:spPr>
          <a:xfrm>
            <a:off x="6490359" y="1327964"/>
            <a:ext cx="1364724" cy="1369516"/>
          </a:xfrm>
          <a:prstGeom prst="ellipse">
            <a:avLst/>
          </a:prstGeom>
          <a:solidFill>
            <a:srgbClr val="A8D08C"/>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4" name="Google Shape;24;p2"/>
          <p:cNvSpPr/>
          <p:nvPr/>
        </p:nvSpPr>
        <p:spPr>
          <a:xfrm>
            <a:off x="4343400"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5" name="Google Shape;25;p2"/>
          <p:cNvSpPr/>
          <p:nvPr/>
        </p:nvSpPr>
        <p:spPr>
          <a:xfrm>
            <a:off x="8608979" y="1327964"/>
            <a:ext cx="1364724" cy="1369516"/>
          </a:xfrm>
          <a:prstGeom prst="ellipse">
            <a:avLst/>
          </a:prstGeom>
          <a:solidFill>
            <a:srgbClr val="9CC2E5"/>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6" name="Google Shape;26;p2"/>
          <p:cNvSpPr/>
          <p:nvPr/>
        </p:nvSpPr>
        <p:spPr>
          <a:xfrm>
            <a:off x="10753346"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7" name="Google Shape;27;p2"/>
          <p:cNvSpPr/>
          <p:nvPr/>
        </p:nvSpPr>
        <p:spPr>
          <a:xfrm>
            <a:off x="4343400" y="1326921"/>
            <a:ext cx="1369516" cy="1369516"/>
          </a:xfrm>
          <a:prstGeom prst="ellipse">
            <a:avLst/>
          </a:prstGeom>
          <a:solidFill>
            <a:srgbClr val="FEE599"/>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8" name="Google Shape;28;p2"/>
          <p:cNvSpPr/>
          <p:nvPr/>
        </p:nvSpPr>
        <p:spPr>
          <a:xfrm>
            <a:off x="10753344" y="1326921"/>
            <a:ext cx="1369516" cy="1369516"/>
          </a:xfrm>
          <a:prstGeom prst="ellipse">
            <a:avLst/>
          </a:prstGeom>
          <a:solidFill>
            <a:srgbClr val="8DA9DB"/>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9" name="Google Shape;29;p2"/>
          <p:cNvSpPr/>
          <p:nvPr/>
        </p:nvSpPr>
        <p:spPr>
          <a:xfrm>
            <a:off x="3577692"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0" name="Google Shape;30;p2"/>
          <p:cNvSpPr/>
          <p:nvPr/>
        </p:nvSpPr>
        <p:spPr>
          <a:xfrm>
            <a:off x="1431281"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1" name="Google Shape;31;p2"/>
          <p:cNvSpPr/>
          <p:nvPr/>
        </p:nvSpPr>
        <p:spPr>
          <a:xfrm>
            <a:off x="5704666"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2" name="Google Shape;32;p2"/>
          <p:cNvSpPr/>
          <p:nvPr/>
        </p:nvSpPr>
        <p:spPr>
          <a:xfrm>
            <a:off x="7833669"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3" name="Google Shape;33;p2"/>
          <p:cNvSpPr/>
          <p:nvPr/>
        </p:nvSpPr>
        <p:spPr>
          <a:xfrm>
            <a:off x="9980579"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4" name="Google Shape;34;p2"/>
          <p:cNvSpPr txBox="1">
            <a:spLocks noGrp="1"/>
          </p:cNvSpPr>
          <p:nvPr>
            <p:ph type="body" idx="1"/>
          </p:nvPr>
        </p:nvSpPr>
        <p:spPr>
          <a:xfrm>
            <a:off x="755650" y="3198481"/>
            <a:ext cx="4957763" cy="26828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
          <p:cNvSpPr txBox="1">
            <a:spLocks noGrp="1"/>
          </p:cNvSpPr>
          <p:nvPr>
            <p:ph type="body" idx="2"/>
          </p:nvPr>
        </p:nvSpPr>
        <p:spPr>
          <a:xfrm>
            <a:off x="6490359" y="3178672"/>
            <a:ext cx="4957763" cy="26828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
          <p:cNvSpPr txBox="1">
            <a:spLocks noGrp="1"/>
          </p:cNvSpPr>
          <p:nvPr>
            <p:ph type="title"/>
          </p:nvPr>
        </p:nvSpPr>
        <p:spPr>
          <a:xfrm>
            <a:off x="817955" y="74268"/>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2"/>
        <p:cNvGrpSpPr/>
        <p:nvPr/>
      </p:nvGrpSpPr>
      <p:grpSpPr>
        <a:xfrm>
          <a:off x="0" y="0"/>
          <a:ext cx="0" cy="0"/>
          <a:chOff x="0" y="0"/>
          <a:chExt cx="0" cy="0"/>
        </a:xfrm>
      </p:grpSpPr>
      <p:sp>
        <p:nvSpPr>
          <p:cNvPr id="133" name="Google Shape;13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7"/>
        <p:cNvGrpSpPr/>
        <p:nvPr/>
      </p:nvGrpSpPr>
      <p:grpSpPr>
        <a:xfrm>
          <a:off x="0" y="0"/>
          <a:ext cx="0" cy="0"/>
          <a:chOff x="0" y="0"/>
          <a:chExt cx="0" cy="0"/>
        </a:xfrm>
      </p:grpSpPr>
      <p:sp>
        <p:nvSpPr>
          <p:cNvPr id="138" name="Google Shape;13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4" name="Google Shape;14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5" name="Google Shape;14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8"/>
        <p:cNvGrpSpPr/>
        <p:nvPr/>
      </p:nvGrpSpPr>
      <p:grpSpPr>
        <a:xfrm>
          <a:off x="0" y="0"/>
          <a:ext cx="0" cy="0"/>
          <a:chOff x="0" y="0"/>
          <a:chExt cx="0" cy="0"/>
        </a:xfrm>
      </p:grpSpPr>
      <p:sp>
        <p:nvSpPr>
          <p:cNvPr id="149" name="Google Shape;14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15"/>
          <p:cNvSpPr>
            <a:spLocks noGrp="1"/>
          </p:cNvSpPr>
          <p:nvPr>
            <p:ph type="pic" idx="2"/>
          </p:nvPr>
        </p:nvSpPr>
        <p:spPr>
          <a:xfrm>
            <a:off x="5183188" y="987425"/>
            <a:ext cx="6172200" cy="4873625"/>
          </a:xfrm>
          <a:prstGeom prst="rect">
            <a:avLst/>
          </a:prstGeom>
          <a:noFill/>
          <a:ln>
            <a:noFill/>
          </a:ln>
        </p:spPr>
      </p:sp>
      <p:sp>
        <p:nvSpPr>
          <p:cNvPr id="151" name="Google Shape;15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2" name="Google Shape;15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73"/>
        <p:cNvGrpSpPr/>
        <p:nvPr/>
      </p:nvGrpSpPr>
      <p:grpSpPr>
        <a:xfrm>
          <a:off x="0" y="0"/>
          <a:ext cx="0" cy="0"/>
          <a:chOff x="0" y="0"/>
          <a:chExt cx="0" cy="0"/>
        </a:xfrm>
      </p:grpSpPr>
      <p:sp>
        <p:nvSpPr>
          <p:cNvPr id="174" name="Google Shape;174;p19"/>
          <p:cNvSpPr/>
          <p:nvPr/>
        </p:nvSpPr>
        <p:spPr>
          <a:xfrm>
            <a:off x="0" y="2269221"/>
            <a:ext cx="12192000" cy="4157892"/>
          </a:xfrm>
          <a:prstGeom prst="rect">
            <a:avLst/>
          </a:prstGeom>
          <a:solidFill>
            <a:schemeClr val="dk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1600"/>
              <a:buFont typeface="Arial"/>
              <a:buNone/>
            </a:pPr>
            <a:endParaRPr sz="1600" b="0" i="0" u="none" strike="noStrike" cap="none">
              <a:solidFill>
                <a:srgbClr val="FFFFFF"/>
              </a:solidFill>
              <a:latin typeface="Calibri"/>
              <a:ea typeface="Calibri"/>
              <a:cs typeface="Calibri"/>
              <a:sym typeface="Calibri"/>
            </a:endParaRPr>
          </a:p>
        </p:txBody>
      </p:sp>
      <p:sp>
        <p:nvSpPr>
          <p:cNvPr id="175" name="Google Shape;175;p19"/>
          <p:cNvSpPr/>
          <p:nvPr/>
        </p:nvSpPr>
        <p:spPr>
          <a:xfrm>
            <a:off x="61766" y="1326846"/>
            <a:ext cx="1369515"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176" name="Google Shape;176;p19"/>
          <p:cNvSpPr/>
          <p:nvPr/>
        </p:nvSpPr>
        <p:spPr>
          <a:xfrm>
            <a:off x="2208178"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177" name="Google Shape;177;p19"/>
          <p:cNvSpPr/>
          <p:nvPr/>
        </p:nvSpPr>
        <p:spPr>
          <a:xfrm>
            <a:off x="6483483" y="1325880"/>
            <a:ext cx="1364722"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178" name="Google Shape;178;p19"/>
          <p:cNvSpPr/>
          <p:nvPr/>
        </p:nvSpPr>
        <p:spPr>
          <a:xfrm>
            <a:off x="8615857" y="1325880"/>
            <a:ext cx="1364722"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179" name="Google Shape;179;p19"/>
          <p:cNvSpPr/>
          <p:nvPr/>
        </p:nvSpPr>
        <p:spPr>
          <a:xfrm>
            <a:off x="54864" y="1328930"/>
            <a:ext cx="1369517" cy="1369516"/>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80" name="Google Shape;180;p19"/>
          <p:cNvSpPr/>
          <p:nvPr/>
        </p:nvSpPr>
        <p:spPr>
          <a:xfrm>
            <a:off x="2208176" y="1327964"/>
            <a:ext cx="1369516" cy="1369516"/>
          </a:xfrm>
          <a:prstGeom prst="ellipse">
            <a:avLst/>
          </a:prstGeom>
          <a:solidFill>
            <a:srgbClr val="BF9000"/>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81" name="Google Shape;181;p19"/>
          <p:cNvSpPr/>
          <p:nvPr/>
        </p:nvSpPr>
        <p:spPr>
          <a:xfrm>
            <a:off x="6490359" y="1327964"/>
            <a:ext cx="1364724" cy="1369516"/>
          </a:xfrm>
          <a:prstGeom prst="ellipse">
            <a:avLst/>
          </a:prstGeom>
          <a:solidFill>
            <a:srgbClr val="A8D08C"/>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82" name="Google Shape;182;p19"/>
          <p:cNvSpPr/>
          <p:nvPr/>
        </p:nvSpPr>
        <p:spPr>
          <a:xfrm>
            <a:off x="4343400"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183" name="Google Shape;183;p19"/>
          <p:cNvSpPr/>
          <p:nvPr/>
        </p:nvSpPr>
        <p:spPr>
          <a:xfrm>
            <a:off x="8608979" y="1327964"/>
            <a:ext cx="1364724" cy="1369516"/>
          </a:xfrm>
          <a:prstGeom prst="ellipse">
            <a:avLst/>
          </a:prstGeom>
          <a:solidFill>
            <a:srgbClr val="9CC2E5"/>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84" name="Google Shape;184;p19"/>
          <p:cNvSpPr/>
          <p:nvPr/>
        </p:nvSpPr>
        <p:spPr>
          <a:xfrm>
            <a:off x="10753346"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185" name="Google Shape;185;p19"/>
          <p:cNvSpPr/>
          <p:nvPr/>
        </p:nvSpPr>
        <p:spPr>
          <a:xfrm>
            <a:off x="4343400" y="1326921"/>
            <a:ext cx="1369516" cy="1369516"/>
          </a:xfrm>
          <a:prstGeom prst="ellipse">
            <a:avLst/>
          </a:prstGeom>
          <a:solidFill>
            <a:srgbClr val="FEE599"/>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86" name="Google Shape;186;p19"/>
          <p:cNvSpPr/>
          <p:nvPr/>
        </p:nvSpPr>
        <p:spPr>
          <a:xfrm>
            <a:off x="10753344" y="1326921"/>
            <a:ext cx="1369516" cy="1369516"/>
          </a:xfrm>
          <a:prstGeom prst="ellipse">
            <a:avLst/>
          </a:prstGeom>
          <a:solidFill>
            <a:srgbClr val="8DA9DB"/>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87" name="Google Shape;187;p19"/>
          <p:cNvSpPr/>
          <p:nvPr/>
        </p:nvSpPr>
        <p:spPr>
          <a:xfrm>
            <a:off x="3577692"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8" name="Google Shape;188;p19"/>
          <p:cNvSpPr/>
          <p:nvPr/>
        </p:nvSpPr>
        <p:spPr>
          <a:xfrm>
            <a:off x="1431281"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9" name="Google Shape;189;p19"/>
          <p:cNvSpPr/>
          <p:nvPr/>
        </p:nvSpPr>
        <p:spPr>
          <a:xfrm>
            <a:off x="5704666"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90" name="Google Shape;190;p19"/>
          <p:cNvSpPr/>
          <p:nvPr/>
        </p:nvSpPr>
        <p:spPr>
          <a:xfrm>
            <a:off x="7833669"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91" name="Google Shape;191;p19"/>
          <p:cNvSpPr/>
          <p:nvPr/>
        </p:nvSpPr>
        <p:spPr>
          <a:xfrm>
            <a:off x="9980579"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92" name="Google Shape;192;p19"/>
          <p:cNvSpPr txBox="1">
            <a:spLocks noGrp="1"/>
          </p:cNvSpPr>
          <p:nvPr>
            <p:ph type="body" idx="1"/>
          </p:nvPr>
        </p:nvSpPr>
        <p:spPr>
          <a:xfrm>
            <a:off x="101522"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3" name="Google Shape;193;p19"/>
          <p:cNvSpPr txBox="1">
            <a:spLocks noGrp="1"/>
          </p:cNvSpPr>
          <p:nvPr>
            <p:ph type="body" idx="2"/>
          </p:nvPr>
        </p:nvSpPr>
        <p:spPr>
          <a:xfrm>
            <a:off x="101522"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19"/>
          <p:cNvSpPr txBox="1">
            <a:spLocks noGrp="1"/>
          </p:cNvSpPr>
          <p:nvPr>
            <p:ph type="body" idx="3"/>
          </p:nvPr>
        </p:nvSpPr>
        <p:spPr>
          <a:xfrm>
            <a:off x="2198679"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5" name="Google Shape;195;p19"/>
          <p:cNvSpPr txBox="1">
            <a:spLocks noGrp="1"/>
          </p:cNvSpPr>
          <p:nvPr>
            <p:ph type="body" idx="4"/>
          </p:nvPr>
        </p:nvSpPr>
        <p:spPr>
          <a:xfrm>
            <a:off x="2198679"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6" name="Google Shape;196;p19"/>
          <p:cNvSpPr txBox="1">
            <a:spLocks noGrp="1"/>
          </p:cNvSpPr>
          <p:nvPr>
            <p:ph type="body" idx="5"/>
          </p:nvPr>
        </p:nvSpPr>
        <p:spPr>
          <a:xfrm>
            <a:off x="4315714"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7" name="Google Shape;197;p19"/>
          <p:cNvSpPr txBox="1">
            <a:spLocks noGrp="1"/>
          </p:cNvSpPr>
          <p:nvPr>
            <p:ph type="body" idx="6"/>
          </p:nvPr>
        </p:nvSpPr>
        <p:spPr>
          <a:xfrm>
            <a:off x="4315714"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8" name="Google Shape;198;p19"/>
          <p:cNvSpPr txBox="1">
            <a:spLocks noGrp="1"/>
          </p:cNvSpPr>
          <p:nvPr>
            <p:ph type="body" idx="7"/>
          </p:nvPr>
        </p:nvSpPr>
        <p:spPr>
          <a:xfrm>
            <a:off x="6452628"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9" name="Google Shape;199;p19"/>
          <p:cNvSpPr txBox="1">
            <a:spLocks noGrp="1"/>
          </p:cNvSpPr>
          <p:nvPr>
            <p:ph type="body" idx="8"/>
          </p:nvPr>
        </p:nvSpPr>
        <p:spPr>
          <a:xfrm>
            <a:off x="6452628"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0" name="Google Shape;200;p19"/>
          <p:cNvSpPr txBox="1">
            <a:spLocks noGrp="1"/>
          </p:cNvSpPr>
          <p:nvPr>
            <p:ph type="body" idx="9"/>
          </p:nvPr>
        </p:nvSpPr>
        <p:spPr>
          <a:xfrm>
            <a:off x="8579602"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1" name="Google Shape;201;p19"/>
          <p:cNvSpPr txBox="1">
            <a:spLocks noGrp="1"/>
          </p:cNvSpPr>
          <p:nvPr>
            <p:ph type="body" idx="13"/>
          </p:nvPr>
        </p:nvSpPr>
        <p:spPr>
          <a:xfrm>
            <a:off x="8579602"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2" name="Google Shape;202;p19"/>
          <p:cNvSpPr txBox="1">
            <a:spLocks noGrp="1"/>
          </p:cNvSpPr>
          <p:nvPr>
            <p:ph type="body" idx="14"/>
          </p:nvPr>
        </p:nvSpPr>
        <p:spPr>
          <a:xfrm>
            <a:off x="10716514"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3" name="Google Shape;203;p19"/>
          <p:cNvSpPr txBox="1">
            <a:spLocks noGrp="1"/>
          </p:cNvSpPr>
          <p:nvPr>
            <p:ph type="body" idx="15"/>
          </p:nvPr>
        </p:nvSpPr>
        <p:spPr>
          <a:xfrm>
            <a:off x="10716514"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4" name="Google Shape;204;p19"/>
          <p:cNvSpPr txBox="1">
            <a:spLocks noGrp="1"/>
          </p:cNvSpPr>
          <p:nvPr>
            <p:ph type="body" idx="16"/>
          </p:nvPr>
        </p:nvSpPr>
        <p:spPr>
          <a:xfrm>
            <a:off x="755650" y="3198481"/>
            <a:ext cx="4957763" cy="26828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5" name="Google Shape;205;p19"/>
          <p:cNvSpPr txBox="1">
            <a:spLocks noGrp="1"/>
          </p:cNvSpPr>
          <p:nvPr>
            <p:ph type="body" idx="17"/>
          </p:nvPr>
        </p:nvSpPr>
        <p:spPr>
          <a:xfrm>
            <a:off x="6490359" y="3178672"/>
            <a:ext cx="4957763" cy="26828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207"/>
        <p:cNvGrpSpPr/>
        <p:nvPr/>
      </p:nvGrpSpPr>
      <p:grpSpPr>
        <a:xfrm>
          <a:off x="0" y="0"/>
          <a:ext cx="0" cy="0"/>
          <a:chOff x="0" y="0"/>
          <a:chExt cx="0" cy="0"/>
        </a:xfrm>
      </p:grpSpPr>
      <p:sp>
        <p:nvSpPr>
          <p:cNvPr id="208" name="Google Shape;208;p20"/>
          <p:cNvSpPr/>
          <p:nvPr/>
        </p:nvSpPr>
        <p:spPr>
          <a:xfrm>
            <a:off x="0" y="2269221"/>
            <a:ext cx="12192000" cy="4157892"/>
          </a:xfrm>
          <a:prstGeom prst="rect">
            <a:avLst/>
          </a:prstGeom>
          <a:solidFill>
            <a:schemeClr val="dk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1600"/>
              <a:buFont typeface="Arial"/>
              <a:buNone/>
            </a:pPr>
            <a:endParaRPr sz="1600" b="0" i="0" u="none" strike="noStrike" cap="none">
              <a:solidFill>
                <a:srgbClr val="FFFFFF"/>
              </a:solidFill>
              <a:latin typeface="Calibri"/>
              <a:ea typeface="Calibri"/>
              <a:cs typeface="Calibri"/>
              <a:sym typeface="Calibri"/>
            </a:endParaRPr>
          </a:p>
        </p:txBody>
      </p:sp>
      <p:sp>
        <p:nvSpPr>
          <p:cNvPr id="209" name="Google Shape;209;p20"/>
          <p:cNvSpPr/>
          <p:nvPr/>
        </p:nvSpPr>
        <p:spPr>
          <a:xfrm>
            <a:off x="61766" y="1326846"/>
            <a:ext cx="1369515"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10" name="Google Shape;210;p20"/>
          <p:cNvSpPr/>
          <p:nvPr/>
        </p:nvSpPr>
        <p:spPr>
          <a:xfrm>
            <a:off x="2208178"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11" name="Google Shape;211;p20"/>
          <p:cNvSpPr/>
          <p:nvPr/>
        </p:nvSpPr>
        <p:spPr>
          <a:xfrm>
            <a:off x="6483483" y="1325880"/>
            <a:ext cx="1364722"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12" name="Google Shape;212;p20"/>
          <p:cNvSpPr/>
          <p:nvPr/>
        </p:nvSpPr>
        <p:spPr>
          <a:xfrm>
            <a:off x="8615857" y="1325880"/>
            <a:ext cx="1364722"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13" name="Google Shape;213;p20"/>
          <p:cNvSpPr/>
          <p:nvPr/>
        </p:nvSpPr>
        <p:spPr>
          <a:xfrm>
            <a:off x="2208176" y="1327964"/>
            <a:ext cx="1369516" cy="1369516"/>
          </a:xfrm>
          <a:prstGeom prst="ellipse">
            <a:avLst/>
          </a:prstGeom>
          <a:solidFill>
            <a:srgbClr val="BF9000"/>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14" name="Google Shape;214;p20"/>
          <p:cNvSpPr/>
          <p:nvPr/>
        </p:nvSpPr>
        <p:spPr>
          <a:xfrm>
            <a:off x="6490359" y="1327964"/>
            <a:ext cx="1364724" cy="1369516"/>
          </a:xfrm>
          <a:prstGeom prst="ellipse">
            <a:avLst/>
          </a:prstGeom>
          <a:solidFill>
            <a:srgbClr val="A8D08C"/>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15" name="Google Shape;215;p20"/>
          <p:cNvSpPr/>
          <p:nvPr/>
        </p:nvSpPr>
        <p:spPr>
          <a:xfrm>
            <a:off x="4343400"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16" name="Google Shape;216;p20"/>
          <p:cNvSpPr/>
          <p:nvPr/>
        </p:nvSpPr>
        <p:spPr>
          <a:xfrm>
            <a:off x="8608979" y="1327964"/>
            <a:ext cx="1364724" cy="1369516"/>
          </a:xfrm>
          <a:prstGeom prst="ellipse">
            <a:avLst/>
          </a:prstGeom>
          <a:solidFill>
            <a:srgbClr val="9CC2E5"/>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17" name="Google Shape;217;p20"/>
          <p:cNvSpPr/>
          <p:nvPr/>
        </p:nvSpPr>
        <p:spPr>
          <a:xfrm>
            <a:off x="10753346"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218" name="Google Shape;218;p20"/>
          <p:cNvSpPr/>
          <p:nvPr/>
        </p:nvSpPr>
        <p:spPr>
          <a:xfrm>
            <a:off x="61766" y="1342404"/>
            <a:ext cx="1369516" cy="1369516"/>
          </a:xfrm>
          <a:prstGeom prst="ellipse">
            <a:avLst/>
          </a:prstGeom>
          <a:solidFill>
            <a:srgbClr val="FEE599"/>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19" name="Google Shape;219;p20"/>
          <p:cNvSpPr/>
          <p:nvPr/>
        </p:nvSpPr>
        <p:spPr>
          <a:xfrm>
            <a:off x="10753344" y="1326921"/>
            <a:ext cx="1369516" cy="1369516"/>
          </a:xfrm>
          <a:prstGeom prst="ellipse">
            <a:avLst/>
          </a:prstGeom>
          <a:solidFill>
            <a:srgbClr val="8DA9DB"/>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220" name="Google Shape;220;p20"/>
          <p:cNvSpPr/>
          <p:nvPr/>
        </p:nvSpPr>
        <p:spPr>
          <a:xfrm>
            <a:off x="3577692"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1" name="Google Shape;221;p20"/>
          <p:cNvSpPr/>
          <p:nvPr/>
        </p:nvSpPr>
        <p:spPr>
          <a:xfrm>
            <a:off x="1431281"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2" name="Google Shape;222;p20"/>
          <p:cNvSpPr/>
          <p:nvPr/>
        </p:nvSpPr>
        <p:spPr>
          <a:xfrm>
            <a:off x="5704666"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3" name="Google Shape;223;p20"/>
          <p:cNvSpPr/>
          <p:nvPr/>
        </p:nvSpPr>
        <p:spPr>
          <a:xfrm>
            <a:off x="7833669"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4" name="Google Shape;224;p20"/>
          <p:cNvSpPr/>
          <p:nvPr/>
        </p:nvSpPr>
        <p:spPr>
          <a:xfrm>
            <a:off x="9980579"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5" name="Google Shape;225;p20"/>
          <p:cNvSpPr txBox="1">
            <a:spLocks noGrp="1"/>
          </p:cNvSpPr>
          <p:nvPr>
            <p:ph type="body" idx="1"/>
          </p:nvPr>
        </p:nvSpPr>
        <p:spPr>
          <a:xfrm>
            <a:off x="101522"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6" name="Google Shape;226;p20"/>
          <p:cNvSpPr txBox="1">
            <a:spLocks noGrp="1"/>
          </p:cNvSpPr>
          <p:nvPr>
            <p:ph type="body" idx="2"/>
          </p:nvPr>
        </p:nvSpPr>
        <p:spPr>
          <a:xfrm>
            <a:off x="101522"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7" name="Google Shape;227;p20"/>
          <p:cNvSpPr txBox="1">
            <a:spLocks noGrp="1"/>
          </p:cNvSpPr>
          <p:nvPr>
            <p:ph type="body" idx="3"/>
          </p:nvPr>
        </p:nvSpPr>
        <p:spPr>
          <a:xfrm>
            <a:off x="2198679"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8" name="Google Shape;228;p20"/>
          <p:cNvSpPr txBox="1">
            <a:spLocks noGrp="1"/>
          </p:cNvSpPr>
          <p:nvPr>
            <p:ph type="body" idx="4"/>
          </p:nvPr>
        </p:nvSpPr>
        <p:spPr>
          <a:xfrm>
            <a:off x="2198679"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9" name="Google Shape;229;p20"/>
          <p:cNvSpPr txBox="1">
            <a:spLocks noGrp="1"/>
          </p:cNvSpPr>
          <p:nvPr>
            <p:ph type="body" idx="5"/>
          </p:nvPr>
        </p:nvSpPr>
        <p:spPr>
          <a:xfrm>
            <a:off x="4315714"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0" name="Google Shape;230;p20"/>
          <p:cNvSpPr txBox="1">
            <a:spLocks noGrp="1"/>
          </p:cNvSpPr>
          <p:nvPr>
            <p:ph type="body" idx="6"/>
          </p:nvPr>
        </p:nvSpPr>
        <p:spPr>
          <a:xfrm>
            <a:off x="4315714"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1" name="Google Shape;231;p20"/>
          <p:cNvSpPr txBox="1">
            <a:spLocks noGrp="1"/>
          </p:cNvSpPr>
          <p:nvPr>
            <p:ph type="body" idx="7"/>
          </p:nvPr>
        </p:nvSpPr>
        <p:spPr>
          <a:xfrm>
            <a:off x="6452628"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2" name="Google Shape;232;p20"/>
          <p:cNvSpPr txBox="1">
            <a:spLocks noGrp="1"/>
          </p:cNvSpPr>
          <p:nvPr>
            <p:ph type="body" idx="8"/>
          </p:nvPr>
        </p:nvSpPr>
        <p:spPr>
          <a:xfrm>
            <a:off x="6452628"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3" name="Google Shape;233;p20"/>
          <p:cNvSpPr txBox="1">
            <a:spLocks noGrp="1"/>
          </p:cNvSpPr>
          <p:nvPr>
            <p:ph type="body" idx="9"/>
          </p:nvPr>
        </p:nvSpPr>
        <p:spPr>
          <a:xfrm>
            <a:off x="8579602"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4" name="Google Shape;234;p20"/>
          <p:cNvSpPr txBox="1">
            <a:spLocks noGrp="1"/>
          </p:cNvSpPr>
          <p:nvPr>
            <p:ph type="body" idx="13"/>
          </p:nvPr>
        </p:nvSpPr>
        <p:spPr>
          <a:xfrm>
            <a:off x="8579602"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5" name="Google Shape;235;p20"/>
          <p:cNvSpPr txBox="1">
            <a:spLocks noGrp="1"/>
          </p:cNvSpPr>
          <p:nvPr>
            <p:ph type="body" idx="14"/>
          </p:nvPr>
        </p:nvSpPr>
        <p:spPr>
          <a:xfrm>
            <a:off x="10716514"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6" name="Google Shape;236;p20"/>
          <p:cNvSpPr txBox="1">
            <a:spLocks noGrp="1"/>
          </p:cNvSpPr>
          <p:nvPr>
            <p:ph type="body" idx="15"/>
          </p:nvPr>
        </p:nvSpPr>
        <p:spPr>
          <a:xfrm>
            <a:off x="10716514"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7" name="Google Shape;237;p20"/>
          <p:cNvSpPr txBox="1">
            <a:spLocks noGrp="1"/>
          </p:cNvSpPr>
          <p:nvPr>
            <p:ph type="body" idx="16"/>
          </p:nvPr>
        </p:nvSpPr>
        <p:spPr>
          <a:xfrm>
            <a:off x="755650" y="3198481"/>
            <a:ext cx="4957763" cy="26828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8" name="Google Shape;238;p20"/>
          <p:cNvSpPr txBox="1">
            <a:spLocks noGrp="1"/>
          </p:cNvSpPr>
          <p:nvPr>
            <p:ph type="body" idx="17"/>
          </p:nvPr>
        </p:nvSpPr>
        <p:spPr>
          <a:xfrm>
            <a:off x="6490359" y="3178672"/>
            <a:ext cx="4957763" cy="26828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9" name="Google Shape;23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20"/>
          <p:cNvSpPr/>
          <p:nvPr/>
        </p:nvSpPr>
        <p:spPr>
          <a:xfrm>
            <a:off x="4353851" y="1341794"/>
            <a:ext cx="1369517" cy="1369516"/>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241"/>
        <p:cNvGrpSpPr/>
        <p:nvPr/>
      </p:nvGrpSpPr>
      <p:grpSpPr>
        <a:xfrm>
          <a:off x="0" y="0"/>
          <a:ext cx="0" cy="0"/>
          <a:chOff x="0" y="0"/>
          <a:chExt cx="0" cy="0"/>
        </a:xfrm>
      </p:grpSpPr>
      <p:sp>
        <p:nvSpPr>
          <p:cNvPr id="242" name="Google Shape;24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3" name="Google Shape;24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45" name="Google Shape;245;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37"/>
        <p:cNvGrpSpPr/>
        <p:nvPr/>
      </p:nvGrpSpPr>
      <p:grpSpPr>
        <a:xfrm>
          <a:off x="0" y="0"/>
          <a:ext cx="0" cy="0"/>
          <a:chOff x="0" y="0"/>
          <a:chExt cx="0" cy="0"/>
        </a:xfrm>
      </p:grpSpPr>
      <p:sp>
        <p:nvSpPr>
          <p:cNvPr id="38" name="Google Shape;38;p3"/>
          <p:cNvSpPr/>
          <p:nvPr/>
        </p:nvSpPr>
        <p:spPr>
          <a:xfrm>
            <a:off x="61766" y="1326846"/>
            <a:ext cx="1369515"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39" name="Google Shape;39;p3"/>
          <p:cNvSpPr/>
          <p:nvPr/>
        </p:nvSpPr>
        <p:spPr>
          <a:xfrm>
            <a:off x="2208178"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40" name="Google Shape;40;p3"/>
          <p:cNvSpPr/>
          <p:nvPr/>
        </p:nvSpPr>
        <p:spPr>
          <a:xfrm>
            <a:off x="6483483" y="1325880"/>
            <a:ext cx="1364722"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41" name="Google Shape;41;p3"/>
          <p:cNvSpPr/>
          <p:nvPr/>
        </p:nvSpPr>
        <p:spPr>
          <a:xfrm>
            <a:off x="8615857" y="1325880"/>
            <a:ext cx="1364722"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42" name="Google Shape;42;p3"/>
          <p:cNvSpPr/>
          <p:nvPr/>
        </p:nvSpPr>
        <p:spPr>
          <a:xfrm>
            <a:off x="4343400"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43" name="Google Shape;43;p3"/>
          <p:cNvSpPr/>
          <p:nvPr/>
        </p:nvSpPr>
        <p:spPr>
          <a:xfrm>
            <a:off x="10753346"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44" name="Google Shape;44;p3"/>
          <p:cNvSpPr txBox="1">
            <a:spLocks noGrp="1"/>
          </p:cNvSpPr>
          <p:nvPr>
            <p:ph type="body" idx="1"/>
          </p:nvPr>
        </p:nvSpPr>
        <p:spPr>
          <a:xfrm>
            <a:off x="755650" y="3198481"/>
            <a:ext cx="4957763" cy="26828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solidFill>
                  <a:schemeClr val="dk1"/>
                </a:solidFill>
              </a:defRPr>
            </a:lvl1pPr>
            <a:lvl2pPr marL="914400" lvl="1" indent="-381000" algn="l">
              <a:lnSpc>
                <a:spcPct val="90000"/>
              </a:lnSpc>
              <a:spcBef>
                <a:spcPts val="500"/>
              </a:spcBef>
              <a:spcAft>
                <a:spcPts val="0"/>
              </a:spcAft>
              <a:buClr>
                <a:schemeClr val="dk1"/>
              </a:buClr>
              <a:buSzPts val="2400"/>
              <a:buChar char="•"/>
              <a:defRPr>
                <a:solidFill>
                  <a:schemeClr val="dk1"/>
                </a:solidFill>
              </a:defRPr>
            </a:lvl2pPr>
            <a:lvl3pPr marL="1371600" lvl="2" indent="-355600" algn="l">
              <a:lnSpc>
                <a:spcPct val="90000"/>
              </a:lnSpc>
              <a:spcBef>
                <a:spcPts val="500"/>
              </a:spcBef>
              <a:spcAft>
                <a:spcPts val="0"/>
              </a:spcAft>
              <a:buClr>
                <a:schemeClr val="dk1"/>
              </a:buClr>
              <a:buSzPts val="2000"/>
              <a:buChar char="•"/>
              <a:defRPr>
                <a:solidFill>
                  <a:schemeClr val="dk1"/>
                </a:solidFill>
              </a:defRPr>
            </a:lvl3pPr>
            <a:lvl4pPr marL="1828800" lvl="3" indent="-342900" algn="l">
              <a:lnSpc>
                <a:spcPct val="90000"/>
              </a:lnSpc>
              <a:spcBef>
                <a:spcPts val="500"/>
              </a:spcBef>
              <a:spcAft>
                <a:spcPts val="0"/>
              </a:spcAft>
              <a:buClr>
                <a:schemeClr val="dk1"/>
              </a:buClr>
              <a:buSzPts val="1800"/>
              <a:buChar char="•"/>
              <a:defRPr>
                <a:solidFill>
                  <a:schemeClr val="dk1"/>
                </a:solidFill>
              </a:defRPr>
            </a:lvl4pPr>
            <a:lvl5pPr marL="2286000" lvl="4" indent="-342900" algn="l">
              <a:lnSpc>
                <a:spcPct val="90000"/>
              </a:lnSpc>
              <a:spcBef>
                <a:spcPts val="500"/>
              </a:spcBef>
              <a:spcAft>
                <a:spcPts val="0"/>
              </a:spcAft>
              <a:buClr>
                <a:schemeClr val="dk1"/>
              </a:buClr>
              <a:buSzPts val="1800"/>
              <a:buChar char="•"/>
              <a:defRPr>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
          <p:cNvSpPr txBox="1">
            <a:spLocks noGrp="1"/>
          </p:cNvSpPr>
          <p:nvPr>
            <p:ph type="body" idx="2"/>
          </p:nvPr>
        </p:nvSpPr>
        <p:spPr>
          <a:xfrm>
            <a:off x="6490359" y="3178672"/>
            <a:ext cx="4957763" cy="26828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solidFill>
                  <a:schemeClr val="dk1"/>
                </a:solidFill>
              </a:defRPr>
            </a:lvl1pPr>
            <a:lvl2pPr marL="914400" lvl="1" indent="-381000" algn="l">
              <a:lnSpc>
                <a:spcPct val="90000"/>
              </a:lnSpc>
              <a:spcBef>
                <a:spcPts val="500"/>
              </a:spcBef>
              <a:spcAft>
                <a:spcPts val="0"/>
              </a:spcAft>
              <a:buClr>
                <a:schemeClr val="dk1"/>
              </a:buClr>
              <a:buSzPts val="2400"/>
              <a:buChar char="•"/>
              <a:defRPr>
                <a:solidFill>
                  <a:schemeClr val="dk1"/>
                </a:solidFill>
              </a:defRPr>
            </a:lvl2pPr>
            <a:lvl3pPr marL="1371600" lvl="2" indent="-355600" algn="l">
              <a:lnSpc>
                <a:spcPct val="90000"/>
              </a:lnSpc>
              <a:spcBef>
                <a:spcPts val="500"/>
              </a:spcBef>
              <a:spcAft>
                <a:spcPts val="0"/>
              </a:spcAft>
              <a:buClr>
                <a:schemeClr val="dk1"/>
              </a:buClr>
              <a:buSzPts val="2000"/>
              <a:buChar char="•"/>
              <a:defRPr>
                <a:solidFill>
                  <a:schemeClr val="dk1"/>
                </a:solidFill>
              </a:defRPr>
            </a:lvl3pPr>
            <a:lvl4pPr marL="1828800" lvl="3" indent="-342900" algn="l">
              <a:lnSpc>
                <a:spcPct val="90000"/>
              </a:lnSpc>
              <a:spcBef>
                <a:spcPts val="500"/>
              </a:spcBef>
              <a:spcAft>
                <a:spcPts val="0"/>
              </a:spcAft>
              <a:buClr>
                <a:schemeClr val="dk1"/>
              </a:buClr>
              <a:buSzPts val="1800"/>
              <a:buChar char="•"/>
              <a:defRPr>
                <a:solidFill>
                  <a:schemeClr val="dk1"/>
                </a:solidFill>
              </a:defRPr>
            </a:lvl4pPr>
            <a:lvl5pPr marL="2286000" lvl="4" indent="-342900" algn="l">
              <a:lnSpc>
                <a:spcPct val="90000"/>
              </a:lnSpc>
              <a:spcBef>
                <a:spcPts val="500"/>
              </a:spcBef>
              <a:spcAft>
                <a:spcPts val="0"/>
              </a:spcAft>
              <a:buClr>
                <a:schemeClr val="dk1"/>
              </a:buClr>
              <a:buSzPts val="1800"/>
              <a:buChar char="•"/>
              <a:defRPr>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
          <p:cNvSpPr txBox="1">
            <a:spLocks noGrp="1"/>
          </p:cNvSpPr>
          <p:nvPr>
            <p:ph type="title"/>
          </p:nvPr>
        </p:nvSpPr>
        <p:spPr>
          <a:xfrm>
            <a:off x="838200" y="4923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
          <p:cNvSpPr/>
          <p:nvPr/>
        </p:nvSpPr>
        <p:spPr>
          <a:xfrm rot="5400000">
            <a:off x="-339283" y="1331695"/>
            <a:ext cx="685267" cy="685268"/>
          </a:xfrm>
          <a:prstGeom prst="ellipse">
            <a:avLst/>
          </a:prstGeom>
          <a:solidFill>
            <a:srgbClr val="BF9000"/>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48" name="Google Shape;48;p3"/>
          <p:cNvSpPr/>
          <p:nvPr/>
        </p:nvSpPr>
        <p:spPr>
          <a:xfrm rot="5400000">
            <a:off x="-338084" y="3473179"/>
            <a:ext cx="682869" cy="685268"/>
          </a:xfrm>
          <a:prstGeom prst="ellipse">
            <a:avLst/>
          </a:prstGeom>
          <a:solidFill>
            <a:srgbClr val="A8D08C"/>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49" name="Google Shape;49;p3"/>
          <p:cNvSpPr/>
          <p:nvPr/>
        </p:nvSpPr>
        <p:spPr>
          <a:xfrm rot="5400000">
            <a:off x="-338084" y="4533277"/>
            <a:ext cx="682869" cy="685268"/>
          </a:xfrm>
          <a:prstGeom prst="ellipse">
            <a:avLst/>
          </a:prstGeom>
          <a:solidFill>
            <a:srgbClr val="9CC2E5"/>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50" name="Google Shape;50;p3"/>
          <p:cNvSpPr/>
          <p:nvPr/>
        </p:nvSpPr>
        <p:spPr>
          <a:xfrm rot="5400000">
            <a:off x="-322399" y="2388891"/>
            <a:ext cx="685267" cy="685268"/>
          </a:xfrm>
          <a:prstGeom prst="ellipse">
            <a:avLst/>
          </a:prstGeom>
          <a:solidFill>
            <a:srgbClr val="FEE599"/>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51" name="Google Shape;51;p3"/>
          <p:cNvSpPr/>
          <p:nvPr/>
        </p:nvSpPr>
        <p:spPr>
          <a:xfrm rot="5400000">
            <a:off x="-338761" y="5607455"/>
            <a:ext cx="685267" cy="685268"/>
          </a:xfrm>
          <a:prstGeom prst="ellipse">
            <a:avLst/>
          </a:prstGeom>
          <a:solidFill>
            <a:srgbClr val="8DA9DB"/>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52" name="Google Shape;52;p3"/>
          <p:cNvSpPr/>
          <p:nvPr/>
        </p:nvSpPr>
        <p:spPr>
          <a:xfrm rot="5400000">
            <a:off x="-339283" y="296520"/>
            <a:ext cx="685268" cy="685268"/>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53" name="Google Shape;53;p3"/>
          <p:cNvSpPr/>
          <p:nvPr/>
        </p:nvSpPr>
        <p:spPr>
          <a:xfrm>
            <a:off x="-346509" y="1"/>
            <a:ext cx="3252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4"/>
        <p:cNvGrpSpPr/>
        <p:nvPr/>
      </p:nvGrpSpPr>
      <p:grpSpPr>
        <a:xfrm>
          <a:off x="0" y="0"/>
          <a:ext cx="0" cy="0"/>
          <a:chOff x="0" y="0"/>
          <a:chExt cx="0" cy="0"/>
        </a:xfrm>
      </p:grpSpPr>
      <p:sp>
        <p:nvSpPr>
          <p:cNvPr id="55" name="Google Shape;55;p4"/>
          <p:cNvSpPr/>
          <p:nvPr/>
        </p:nvSpPr>
        <p:spPr>
          <a:xfrm>
            <a:off x="61766" y="1326846"/>
            <a:ext cx="1369515"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6" name="Google Shape;56;p4"/>
          <p:cNvSpPr/>
          <p:nvPr/>
        </p:nvSpPr>
        <p:spPr>
          <a:xfrm>
            <a:off x="2208178"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7" name="Google Shape;57;p4"/>
          <p:cNvSpPr/>
          <p:nvPr/>
        </p:nvSpPr>
        <p:spPr>
          <a:xfrm>
            <a:off x="6483483" y="1325880"/>
            <a:ext cx="1364722"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8" name="Google Shape;58;p4"/>
          <p:cNvSpPr/>
          <p:nvPr/>
        </p:nvSpPr>
        <p:spPr>
          <a:xfrm>
            <a:off x="8615857" y="1325880"/>
            <a:ext cx="1364722"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9" name="Google Shape;59;p4"/>
          <p:cNvSpPr/>
          <p:nvPr/>
        </p:nvSpPr>
        <p:spPr>
          <a:xfrm>
            <a:off x="54864" y="1328930"/>
            <a:ext cx="1369517" cy="1369516"/>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60" name="Google Shape;60;p4"/>
          <p:cNvSpPr/>
          <p:nvPr/>
        </p:nvSpPr>
        <p:spPr>
          <a:xfrm>
            <a:off x="2208176" y="1327964"/>
            <a:ext cx="1369516" cy="1369516"/>
          </a:xfrm>
          <a:prstGeom prst="ellipse">
            <a:avLst/>
          </a:prstGeom>
          <a:solidFill>
            <a:srgbClr val="BF9000"/>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61" name="Google Shape;61;p4"/>
          <p:cNvSpPr/>
          <p:nvPr/>
        </p:nvSpPr>
        <p:spPr>
          <a:xfrm>
            <a:off x="6490359" y="1327964"/>
            <a:ext cx="1364724" cy="1369516"/>
          </a:xfrm>
          <a:prstGeom prst="ellipse">
            <a:avLst/>
          </a:prstGeom>
          <a:solidFill>
            <a:srgbClr val="A8D08C"/>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62" name="Google Shape;62;p4"/>
          <p:cNvSpPr/>
          <p:nvPr/>
        </p:nvSpPr>
        <p:spPr>
          <a:xfrm>
            <a:off x="4343400"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63" name="Google Shape;63;p4"/>
          <p:cNvSpPr/>
          <p:nvPr/>
        </p:nvSpPr>
        <p:spPr>
          <a:xfrm>
            <a:off x="8608979" y="1327964"/>
            <a:ext cx="1364724" cy="1369516"/>
          </a:xfrm>
          <a:prstGeom prst="ellipse">
            <a:avLst/>
          </a:prstGeom>
          <a:solidFill>
            <a:srgbClr val="9CC2E5"/>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64" name="Google Shape;64;p4"/>
          <p:cNvSpPr/>
          <p:nvPr/>
        </p:nvSpPr>
        <p:spPr>
          <a:xfrm>
            <a:off x="10753346" y="1325880"/>
            <a:ext cx="1369514" cy="1369514"/>
          </a:xfrm>
          <a:prstGeom prst="ellipse">
            <a:avLst/>
          </a:prstGeom>
          <a:noFill/>
          <a:ln w="1270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65" name="Google Shape;65;p4"/>
          <p:cNvSpPr/>
          <p:nvPr/>
        </p:nvSpPr>
        <p:spPr>
          <a:xfrm>
            <a:off x="4343400" y="1326921"/>
            <a:ext cx="1369516" cy="1369516"/>
          </a:xfrm>
          <a:prstGeom prst="ellipse">
            <a:avLst/>
          </a:prstGeom>
          <a:solidFill>
            <a:srgbClr val="FEE599"/>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66" name="Google Shape;66;p4"/>
          <p:cNvSpPr/>
          <p:nvPr/>
        </p:nvSpPr>
        <p:spPr>
          <a:xfrm>
            <a:off x="10753344" y="1326921"/>
            <a:ext cx="1369516" cy="1369516"/>
          </a:xfrm>
          <a:prstGeom prst="ellipse">
            <a:avLst/>
          </a:prstGeom>
          <a:solidFill>
            <a:srgbClr val="8DA9DB"/>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67" name="Google Shape;67;p4"/>
          <p:cNvSpPr/>
          <p:nvPr/>
        </p:nvSpPr>
        <p:spPr>
          <a:xfrm>
            <a:off x="3577692"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68" name="Google Shape;68;p4"/>
          <p:cNvSpPr/>
          <p:nvPr/>
        </p:nvSpPr>
        <p:spPr>
          <a:xfrm>
            <a:off x="1431281"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69" name="Google Shape;69;p4"/>
          <p:cNvSpPr/>
          <p:nvPr/>
        </p:nvSpPr>
        <p:spPr>
          <a:xfrm>
            <a:off x="5704666"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0" name="Google Shape;70;p4"/>
          <p:cNvSpPr/>
          <p:nvPr/>
        </p:nvSpPr>
        <p:spPr>
          <a:xfrm>
            <a:off x="7833669"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1" name="Google Shape;71;p4"/>
          <p:cNvSpPr/>
          <p:nvPr/>
        </p:nvSpPr>
        <p:spPr>
          <a:xfrm>
            <a:off x="9980579" y="1901952"/>
            <a:ext cx="751856" cy="277812"/>
          </a:xfrm>
          <a:prstGeom prst="rightArrow">
            <a:avLst>
              <a:gd name="adj1" fmla="val 55843"/>
              <a:gd name="adj2" fmla="val 49879"/>
            </a:avLst>
          </a:prstGeom>
          <a:gradFill>
            <a:gsLst>
              <a:gs pos="0">
                <a:srgbClr val="FFFFFF">
                  <a:alpha val="0"/>
                </a:srgbClr>
              </a:gs>
              <a:gs pos="100000">
                <a:srgbClr val="A5A5A5"/>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2" name="Google Shape;72;p4"/>
          <p:cNvSpPr txBox="1">
            <a:spLocks noGrp="1"/>
          </p:cNvSpPr>
          <p:nvPr>
            <p:ph type="body" idx="1"/>
          </p:nvPr>
        </p:nvSpPr>
        <p:spPr>
          <a:xfrm>
            <a:off x="101522"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4"/>
          <p:cNvSpPr txBox="1">
            <a:spLocks noGrp="1"/>
          </p:cNvSpPr>
          <p:nvPr>
            <p:ph type="body" idx="2"/>
          </p:nvPr>
        </p:nvSpPr>
        <p:spPr>
          <a:xfrm>
            <a:off x="101522"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4"/>
          <p:cNvSpPr txBox="1">
            <a:spLocks noGrp="1"/>
          </p:cNvSpPr>
          <p:nvPr>
            <p:ph type="body" idx="3"/>
          </p:nvPr>
        </p:nvSpPr>
        <p:spPr>
          <a:xfrm>
            <a:off x="2198679"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
          <p:cNvSpPr txBox="1">
            <a:spLocks noGrp="1"/>
          </p:cNvSpPr>
          <p:nvPr>
            <p:ph type="body" idx="4"/>
          </p:nvPr>
        </p:nvSpPr>
        <p:spPr>
          <a:xfrm>
            <a:off x="2198679"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
          <p:cNvSpPr txBox="1">
            <a:spLocks noGrp="1"/>
          </p:cNvSpPr>
          <p:nvPr>
            <p:ph type="body" idx="5"/>
          </p:nvPr>
        </p:nvSpPr>
        <p:spPr>
          <a:xfrm>
            <a:off x="4315714"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
          <p:cNvSpPr txBox="1">
            <a:spLocks noGrp="1"/>
          </p:cNvSpPr>
          <p:nvPr>
            <p:ph type="body" idx="6"/>
          </p:nvPr>
        </p:nvSpPr>
        <p:spPr>
          <a:xfrm>
            <a:off x="4315714"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
          <p:cNvSpPr txBox="1">
            <a:spLocks noGrp="1"/>
          </p:cNvSpPr>
          <p:nvPr>
            <p:ph type="body" idx="7"/>
          </p:nvPr>
        </p:nvSpPr>
        <p:spPr>
          <a:xfrm>
            <a:off x="6452628"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4"/>
          <p:cNvSpPr txBox="1">
            <a:spLocks noGrp="1"/>
          </p:cNvSpPr>
          <p:nvPr>
            <p:ph type="body" idx="8"/>
          </p:nvPr>
        </p:nvSpPr>
        <p:spPr>
          <a:xfrm>
            <a:off x="6452628"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
          <p:cNvSpPr txBox="1">
            <a:spLocks noGrp="1"/>
          </p:cNvSpPr>
          <p:nvPr>
            <p:ph type="body" idx="9"/>
          </p:nvPr>
        </p:nvSpPr>
        <p:spPr>
          <a:xfrm>
            <a:off x="8579602"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
          <p:cNvSpPr txBox="1">
            <a:spLocks noGrp="1"/>
          </p:cNvSpPr>
          <p:nvPr>
            <p:ph type="body" idx="13"/>
          </p:nvPr>
        </p:nvSpPr>
        <p:spPr>
          <a:xfrm>
            <a:off x="8579602"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
          <p:cNvSpPr txBox="1">
            <a:spLocks noGrp="1"/>
          </p:cNvSpPr>
          <p:nvPr>
            <p:ph type="body" idx="14"/>
          </p:nvPr>
        </p:nvSpPr>
        <p:spPr>
          <a:xfrm>
            <a:off x="10716514" y="258763"/>
            <a:ext cx="1362615" cy="24813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
          <p:cNvSpPr txBox="1">
            <a:spLocks noGrp="1"/>
          </p:cNvSpPr>
          <p:nvPr>
            <p:ph type="body" idx="15"/>
          </p:nvPr>
        </p:nvSpPr>
        <p:spPr>
          <a:xfrm>
            <a:off x="10716514" y="506896"/>
            <a:ext cx="1362615" cy="618324"/>
          </a:xfrm>
          <a:prstGeom prst="rect">
            <a:avLst/>
          </a:prstGeom>
          <a:noFill/>
          <a:ln>
            <a:noFill/>
          </a:ln>
        </p:spPr>
        <p:txBody>
          <a:bodyPr spcFirstLastPara="1" wrap="square" lIns="91425" tIns="45700" rIns="91425" bIns="45700" anchor="t" anchorCtr="0">
            <a:noAutofit/>
          </a:bodyPr>
          <a:lstStyle>
            <a:lvl1pPr marL="457200" lvl="0" indent="-228600" algn="ctr">
              <a:lnSpc>
                <a:spcPct val="85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
          <p:cNvSpPr txBox="1">
            <a:spLocks noGrp="1"/>
          </p:cNvSpPr>
          <p:nvPr>
            <p:ph type="body" idx="16"/>
          </p:nvPr>
        </p:nvSpPr>
        <p:spPr>
          <a:xfrm>
            <a:off x="755650" y="3198481"/>
            <a:ext cx="4957763" cy="26828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
          <p:cNvSpPr txBox="1">
            <a:spLocks noGrp="1"/>
          </p:cNvSpPr>
          <p:nvPr>
            <p:ph type="body" idx="17"/>
          </p:nvPr>
        </p:nvSpPr>
        <p:spPr>
          <a:xfrm>
            <a:off x="6490359" y="3178672"/>
            <a:ext cx="4957763" cy="268287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87"/>
        <p:cNvGrpSpPr/>
        <p:nvPr/>
      </p:nvGrpSpPr>
      <p:grpSpPr>
        <a:xfrm>
          <a:off x="0" y="0"/>
          <a:ext cx="0" cy="0"/>
          <a:chOff x="0" y="0"/>
          <a:chExt cx="0" cy="0"/>
        </a:xfrm>
      </p:grpSpPr>
      <p:sp>
        <p:nvSpPr>
          <p:cNvPr id="88" name="Google Shape;8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91" name="Google Shape;9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8"/>
        <p:cNvGrpSpPr/>
        <p:nvPr/>
      </p:nvGrpSpPr>
      <p:grpSpPr>
        <a:xfrm>
          <a:off x="0" y="0"/>
          <a:ext cx="0" cy="0"/>
          <a:chOff x="0" y="0"/>
          <a:chExt cx="0" cy="0"/>
        </a:xfrm>
      </p:grpSpPr>
      <p:sp>
        <p:nvSpPr>
          <p:cNvPr id="99" name="Google Shape;9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1" name="Google Shape;10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4"/>
        <p:cNvGrpSpPr/>
        <p:nvPr/>
      </p:nvGrpSpPr>
      <p:grpSpPr>
        <a:xfrm>
          <a:off x="0" y="0"/>
          <a:ext cx="0" cy="0"/>
          <a:chOff x="0" y="0"/>
          <a:chExt cx="0" cy="0"/>
        </a:xfrm>
      </p:grpSpPr>
      <p:sp>
        <p:nvSpPr>
          <p:cNvPr id="105" name="Google Shape;105;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0"/>
        <p:cNvGrpSpPr/>
        <p:nvPr/>
      </p:nvGrpSpPr>
      <p:grpSpPr>
        <a:xfrm>
          <a:off x="0" y="0"/>
          <a:ext cx="0" cy="0"/>
          <a:chOff x="0" y="0"/>
          <a:chExt cx="0" cy="0"/>
        </a:xfrm>
      </p:grpSpPr>
      <p:sp>
        <p:nvSpPr>
          <p:cNvPr id="111" name="Google Shape;111;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3" name="Google Shape;11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6"/>
        <p:cNvGrpSpPr/>
        <p:nvPr/>
      </p:nvGrpSpPr>
      <p:grpSpPr>
        <a:xfrm>
          <a:off x="0" y="0"/>
          <a:ext cx="0" cy="0"/>
          <a:chOff x="0" y="0"/>
          <a:chExt cx="0" cy="0"/>
        </a:xfrm>
      </p:grpSpPr>
      <p:sp>
        <p:nvSpPr>
          <p:cNvPr id="117" name="Google Shape;11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3"/>
        <p:cNvGrpSpPr/>
        <p:nvPr/>
      </p:nvGrpSpPr>
      <p:grpSpPr>
        <a:xfrm>
          <a:off x="0" y="0"/>
          <a:ext cx="0" cy="0"/>
          <a:chOff x="0" y="0"/>
          <a:chExt cx="0" cy="0"/>
        </a:xfrm>
      </p:grpSpPr>
      <p:sp>
        <p:nvSpPr>
          <p:cNvPr id="124" name="Google Shape;12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6" name="Google Shape;12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8" name="Google Shape;12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4" name="Google Shape;94;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5" name="Google Shape;9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6" name="Google Shape;9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7" name="Google Shape;9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9" name="Google Shape;169;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0" name="Google Shape;17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1" name="Google Shape;17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2" name="Google Shape;17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nytimes.com/2022/10/10/health/hearing-aids-fda.html" TargetMode="External"/><Relationship Id="rId7" Type="http://schemas.openxmlformats.org/officeDocument/2006/relationships/hyperlink" Target="https://www.fortunebusinessinsights.com/industry-reports/hearing-aids-market-101573"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www.scrapehero.com/location-reports/Costco-USA/" TargetMode="External"/><Relationship Id="rId5" Type="http://schemas.openxmlformats.org/officeDocument/2006/relationships/hyperlink" Target="https://www.costco.com/warehouse-locations" TargetMode="External"/><Relationship Id="rId4" Type="http://schemas.openxmlformats.org/officeDocument/2006/relationships/hyperlink" Target="https://hearingreview.com/inside-hearing/regulation/national-academies-sciences-release-report-hearing-aid-accessibility-affordabilit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jpg"/><Relationship Id="rId9"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2" descr="Icon of flow chart"/>
          <p:cNvSpPr/>
          <p:nvPr/>
        </p:nvSpPr>
        <p:spPr>
          <a:xfrm>
            <a:off x="4567861" y="1680433"/>
            <a:ext cx="941787" cy="597062"/>
          </a:xfrm>
          <a:custGeom>
            <a:avLst/>
            <a:gdLst/>
            <a:ahLst/>
            <a:cxnLst/>
            <a:rect l="l" t="t" r="r" b="b"/>
            <a:pathLst>
              <a:path w="3344" h="2120" extrusionOk="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rgbClr val="833C0B"/>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251" name="Google Shape;251;p22" descr="Icon of gears"/>
          <p:cNvSpPr/>
          <p:nvPr/>
        </p:nvSpPr>
        <p:spPr>
          <a:xfrm>
            <a:off x="2505081" y="1595928"/>
            <a:ext cx="828170" cy="813111"/>
          </a:xfrm>
          <a:custGeom>
            <a:avLst/>
            <a:gdLst/>
            <a:ahLst/>
            <a:cxnLst/>
            <a:rect l="l" t="t" r="r" b="b"/>
            <a:pathLst>
              <a:path w="3300" h="3240" extrusionOk="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rgbClr val="7F6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nvGrpSpPr>
          <p:cNvPr id="252" name="Google Shape;252;p22" descr="Icon of lightbulb"/>
          <p:cNvGrpSpPr/>
          <p:nvPr/>
        </p:nvGrpSpPr>
        <p:grpSpPr>
          <a:xfrm>
            <a:off x="497953" y="1601857"/>
            <a:ext cx="463383" cy="816853"/>
            <a:chOff x="5102225" y="1727200"/>
            <a:chExt cx="2289175" cy="4035425"/>
          </a:xfrm>
        </p:grpSpPr>
        <p:sp>
          <p:nvSpPr>
            <p:cNvPr id="253" name="Google Shape;253;p22"/>
            <p:cNvSpPr/>
            <p:nvPr/>
          </p:nvSpPr>
          <p:spPr>
            <a:xfrm>
              <a:off x="5689600" y="4699000"/>
              <a:ext cx="1101725" cy="1063625"/>
            </a:xfrm>
            <a:custGeom>
              <a:avLst/>
              <a:gdLst/>
              <a:ahLst/>
              <a:cxnLst/>
              <a:rect l="l" t="t" r="r" b="b"/>
              <a:pathLst>
                <a:path w="694" h="670" extrusionOk="0">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rgbClr val="BF9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800"/>
                <a:buFont typeface="Arial"/>
                <a:buNone/>
              </a:pPr>
              <a:endParaRPr sz="800" b="1" i="0" u="none" strike="noStrike" cap="none">
                <a:solidFill>
                  <a:schemeClr val="dk1"/>
                </a:solidFill>
                <a:latin typeface="Calibri"/>
                <a:ea typeface="Calibri"/>
                <a:cs typeface="Calibri"/>
                <a:sym typeface="Calibri"/>
              </a:endParaRPr>
            </a:p>
          </p:txBody>
        </p:sp>
        <p:sp>
          <p:nvSpPr>
            <p:cNvPr id="254" name="Google Shape;254;p22"/>
            <p:cNvSpPr/>
            <p:nvPr/>
          </p:nvSpPr>
          <p:spPr>
            <a:xfrm>
              <a:off x="5102225" y="1727200"/>
              <a:ext cx="2289175" cy="2886075"/>
            </a:xfrm>
            <a:custGeom>
              <a:avLst/>
              <a:gdLst/>
              <a:ahLst/>
              <a:cxnLst/>
              <a:rect l="l" t="t" r="r" b="b"/>
              <a:pathLst>
                <a:path w="1442" h="1818" extrusionOk="0">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rgbClr val="BF9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grpSp>
        <p:nvGrpSpPr>
          <p:cNvPr id="255" name="Google Shape;255;p22" descr="Icon of graph"/>
          <p:cNvGrpSpPr/>
          <p:nvPr/>
        </p:nvGrpSpPr>
        <p:grpSpPr>
          <a:xfrm>
            <a:off x="6799153" y="1680433"/>
            <a:ext cx="714967" cy="609858"/>
            <a:chOff x="1490663" y="846138"/>
            <a:chExt cx="381000" cy="323850"/>
          </a:xfrm>
        </p:grpSpPr>
        <p:sp>
          <p:nvSpPr>
            <p:cNvPr id="256" name="Google Shape;256;p22"/>
            <p:cNvSpPr/>
            <p:nvPr/>
          </p:nvSpPr>
          <p:spPr>
            <a:xfrm>
              <a:off x="1490663" y="942975"/>
              <a:ext cx="381000" cy="227013"/>
            </a:xfrm>
            <a:custGeom>
              <a:avLst/>
              <a:gdLst/>
              <a:ahLst/>
              <a:cxnLst/>
              <a:rect l="l" t="t" r="r" b="b"/>
              <a:pathLst>
                <a:path w="721" h="429" extrusionOk="0">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257" name="Google Shape;257;p22"/>
            <p:cNvSpPr/>
            <p:nvPr/>
          </p:nvSpPr>
          <p:spPr>
            <a:xfrm>
              <a:off x="1524000" y="1055688"/>
              <a:ext cx="69850" cy="103188"/>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700"/>
                <a:buFont typeface="Arial"/>
                <a:buNone/>
              </a:pPr>
              <a:endParaRPr sz="700" b="1" i="0" u="none" strike="noStrike" cap="none">
                <a:solidFill>
                  <a:schemeClr val="dk1"/>
                </a:solidFill>
                <a:latin typeface="Calibri"/>
                <a:ea typeface="Calibri"/>
                <a:cs typeface="Calibri"/>
                <a:sym typeface="Calibri"/>
              </a:endParaRPr>
            </a:p>
          </p:txBody>
        </p:sp>
        <p:sp>
          <p:nvSpPr>
            <p:cNvPr id="258" name="Google Shape;258;p22"/>
            <p:cNvSpPr/>
            <p:nvPr/>
          </p:nvSpPr>
          <p:spPr>
            <a:xfrm>
              <a:off x="1612900" y="987425"/>
              <a:ext cx="69850" cy="171450"/>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259" name="Google Shape;259;p22"/>
            <p:cNvSpPr/>
            <p:nvPr/>
          </p:nvSpPr>
          <p:spPr>
            <a:xfrm>
              <a:off x="1701800" y="923925"/>
              <a:ext cx="69850" cy="234950"/>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260" name="Google Shape;260;p22"/>
            <p:cNvSpPr/>
            <p:nvPr/>
          </p:nvSpPr>
          <p:spPr>
            <a:xfrm>
              <a:off x="1790700" y="846138"/>
              <a:ext cx="69850" cy="312738"/>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sp>
        <p:nvSpPr>
          <p:cNvPr id="261" name="Google Shape;261;p22" descr="Icon of puzzle piece"/>
          <p:cNvSpPr/>
          <p:nvPr/>
        </p:nvSpPr>
        <p:spPr>
          <a:xfrm rot="2700000">
            <a:off x="8988648" y="1587335"/>
            <a:ext cx="618906" cy="838665"/>
          </a:xfrm>
          <a:custGeom>
            <a:avLst/>
            <a:gdLst/>
            <a:ahLst/>
            <a:cxnLst/>
            <a:rect l="l" t="t" r="r" b="b"/>
            <a:pathLst>
              <a:path w="1912" h="2600" extrusionOk="0">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rgbClr val="1E4E79"/>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100"/>
              <a:buFont typeface="Arial"/>
              <a:buNone/>
            </a:pPr>
            <a:endParaRPr sz="1100" b="1" i="0" u="none" strike="noStrike" cap="none">
              <a:solidFill>
                <a:schemeClr val="dk1"/>
              </a:solidFill>
              <a:latin typeface="Calibri"/>
              <a:ea typeface="Calibri"/>
              <a:cs typeface="Calibri"/>
              <a:sym typeface="Calibri"/>
            </a:endParaRPr>
          </a:p>
        </p:txBody>
      </p:sp>
      <p:sp>
        <p:nvSpPr>
          <p:cNvPr id="262" name="Google Shape;262;p22" descr="Icon of question mark"/>
          <p:cNvSpPr/>
          <p:nvPr/>
        </p:nvSpPr>
        <p:spPr>
          <a:xfrm>
            <a:off x="11174505" y="1617054"/>
            <a:ext cx="533627" cy="720172"/>
          </a:xfrm>
          <a:custGeom>
            <a:avLst/>
            <a:gdLst/>
            <a:ahLst/>
            <a:cxnLst/>
            <a:rect l="l" t="t" r="r" b="b"/>
            <a:pathLst>
              <a:path w="1190" h="1606" extrusionOk="0">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Google Shape;263;p22"/>
          <p:cNvSpPr txBox="1"/>
          <p:nvPr/>
        </p:nvSpPr>
        <p:spPr>
          <a:xfrm>
            <a:off x="131077" y="221215"/>
            <a:ext cx="11942735"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chemeClr val="lt1"/>
                </a:solidFill>
                <a:latin typeface="Calibri"/>
                <a:ea typeface="Calibri"/>
                <a:cs typeface="Calibri"/>
                <a:sym typeface="Calibri"/>
              </a:rPr>
              <a:t>COSTCO’S HEARING AID MARKET</a:t>
            </a:r>
            <a:endParaRPr sz="4400" b="0" i="0" u="none" strike="noStrike" cap="none">
              <a:solidFill>
                <a:schemeClr val="dk1"/>
              </a:solidFill>
              <a:latin typeface="Calibri"/>
              <a:ea typeface="Calibri"/>
              <a:cs typeface="Calibri"/>
              <a:sym typeface="Calibri"/>
            </a:endParaRPr>
          </a:p>
        </p:txBody>
      </p:sp>
      <p:sp>
        <p:nvSpPr>
          <p:cNvPr id="264" name="Google Shape;264;p22"/>
          <p:cNvSpPr txBox="1">
            <a:spLocks noGrp="1"/>
          </p:cNvSpPr>
          <p:nvPr>
            <p:ph type="body" idx="1"/>
          </p:nvPr>
        </p:nvSpPr>
        <p:spPr>
          <a:xfrm>
            <a:off x="755650" y="3357872"/>
            <a:ext cx="10655689" cy="2682875"/>
          </a:xfrm>
          <a:prstGeom prst="rect">
            <a:avLst/>
          </a:prstGeom>
          <a:noFill/>
          <a:ln>
            <a:noFill/>
          </a:ln>
        </p:spPr>
        <p:txBody>
          <a:bodyPr spcFirstLastPara="1" wrap="square" lIns="91425" tIns="45700" rIns="91425" bIns="45700" anchor="t" anchorCtr="0">
            <a:normAutofit fontScale="92500" lnSpcReduction="20000"/>
          </a:bodyPr>
          <a:lstStyle/>
          <a:p>
            <a:pPr marL="228600" lvl="0" indent="-64135" algn="ctr" rtl="0">
              <a:lnSpc>
                <a:spcPct val="90000"/>
              </a:lnSpc>
              <a:spcBef>
                <a:spcPts val="0"/>
              </a:spcBef>
              <a:spcAft>
                <a:spcPts val="0"/>
              </a:spcAft>
              <a:buClr>
                <a:schemeClr val="lt1"/>
              </a:buClr>
              <a:buSzPct val="100000"/>
              <a:buNone/>
            </a:pPr>
            <a:endParaRPr/>
          </a:p>
          <a:p>
            <a:pPr marL="0" lvl="0" indent="0" algn="ctr" rtl="0">
              <a:lnSpc>
                <a:spcPct val="90000"/>
              </a:lnSpc>
              <a:spcBef>
                <a:spcPts val="1000"/>
              </a:spcBef>
              <a:spcAft>
                <a:spcPts val="0"/>
              </a:spcAft>
              <a:buClr>
                <a:schemeClr val="dk1"/>
              </a:buClr>
              <a:buSzPct val="100000"/>
              <a:buNone/>
            </a:pPr>
            <a:r>
              <a:rPr lang="en-US" sz="3500">
                <a:solidFill>
                  <a:schemeClr val="dk1"/>
                </a:solidFill>
              </a:rPr>
              <a:t>Jacqueline Wilson</a:t>
            </a:r>
            <a:endParaRPr/>
          </a:p>
          <a:p>
            <a:pPr marL="0" lvl="0" indent="0" algn="ctr" rtl="0">
              <a:lnSpc>
                <a:spcPct val="90000"/>
              </a:lnSpc>
              <a:spcBef>
                <a:spcPts val="1000"/>
              </a:spcBef>
              <a:spcAft>
                <a:spcPts val="0"/>
              </a:spcAft>
              <a:buClr>
                <a:schemeClr val="dk1"/>
              </a:buClr>
              <a:buSzPct val="100000"/>
              <a:buNone/>
            </a:pPr>
            <a:r>
              <a:rPr lang="en-US" sz="3500">
                <a:solidFill>
                  <a:schemeClr val="dk1"/>
                </a:solidFill>
              </a:rPr>
              <a:t>Claudia Brito</a:t>
            </a:r>
            <a:endParaRPr/>
          </a:p>
          <a:p>
            <a:pPr marL="0" lvl="0" indent="0" algn="ctr" rtl="0">
              <a:lnSpc>
                <a:spcPct val="90000"/>
              </a:lnSpc>
              <a:spcBef>
                <a:spcPts val="1000"/>
              </a:spcBef>
              <a:spcAft>
                <a:spcPts val="0"/>
              </a:spcAft>
              <a:buClr>
                <a:schemeClr val="dk1"/>
              </a:buClr>
              <a:buSzPct val="100000"/>
              <a:buNone/>
            </a:pPr>
            <a:r>
              <a:rPr lang="en-US" sz="3500">
                <a:solidFill>
                  <a:schemeClr val="dk1"/>
                </a:solidFill>
              </a:rPr>
              <a:t>Juana Connors-Trujillo</a:t>
            </a:r>
            <a:endParaRPr/>
          </a:p>
          <a:p>
            <a:pPr marL="0" lvl="0" indent="0" algn="ctr" rtl="0">
              <a:lnSpc>
                <a:spcPct val="90000"/>
              </a:lnSpc>
              <a:spcBef>
                <a:spcPts val="1000"/>
              </a:spcBef>
              <a:spcAft>
                <a:spcPts val="0"/>
              </a:spcAft>
              <a:buClr>
                <a:schemeClr val="lt1"/>
              </a:buClr>
              <a:buSzPct val="100000"/>
              <a:buNone/>
            </a:pPr>
            <a:endParaRPr>
              <a:solidFill>
                <a:schemeClr val="dk1"/>
              </a:solidFill>
            </a:endParaRPr>
          </a:p>
          <a:p>
            <a:pPr marL="0" lvl="0" indent="0" algn="ctr" rtl="0">
              <a:lnSpc>
                <a:spcPct val="90000"/>
              </a:lnSpc>
              <a:spcBef>
                <a:spcPts val="1000"/>
              </a:spcBef>
              <a:spcAft>
                <a:spcPts val="0"/>
              </a:spcAft>
              <a:buClr>
                <a:schemeClr val="dk1"/>
              </a:buClr>
              <a:buSzPct val="100000"/>
              <a:buNone/>
            </a:pPr>
            <a:r>
              <a:rPr lang="en-US" sz="2600">
                <a:solidFill>
                  <a:schemeClr val="dk1"/>
                </a:solidFill>
              </a:rPr>
              <a:t>November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1"/>
          <p:cNvSpPr txBox="1"/>
          <p:nvPr/>
        </p:nvSpPr>
        <p:spPr>
          <a:xfrm>
            <a:off x="277535" y="265989"/>
            <a:ext cx="4438844" cy="906011"/>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FFD966"/>
              </a:buClr>
              <a:buSzPts val="4400"/>
              <a:buFont typeface="Calibri"/>
              <a:buNone/>
            </a:pPr>
            <a:r>
              <a:rPr lang="en-US" sz="4400" b="0" i="0" u="none" strike="noStrike" cap="none">
                <a:solidFill>
                  <a:srgbClr val="C55A11"/>
                </a:solidFill>
                <a:latin typeface="Calibri"/>
                <a:ea typeface="Calibri"/>
                <a:cs typeface="Calibri"/>
                <a:sym typeface="Calibri"/>
              </a:rPr>
              <a:t>Data Storage: </a:t>
            </a:r>
            <a:endParaRPr sz="1400" b="0" i="0" u="none" strike="noStrike" cap="none">
              <a:solidFill>
                <a:srgbClr val="C55A11"/>
              </a:solidFill>
              <a:latin typeface="Arial"/>
              <a:ea typeface="Arial"/>
              <a:cs typeface="Arial"/>
              <a:sym typeface="Arial"/>
            </a:endParaRPr>
          </a:p>
        </p:txBody>
      </p:sp>
      <p:pic>
        <p:nvPicPr>
          <p:cNvPr id="349" name="Google Shape;349;p31"/>
          <p:cNvPicPr preferRelativeResize="0"/>
          <p:nvPr/>
        </p:nvPicPr>
        <p:blipFill rotWithShape="1">
          <a:blip r:embed="rId3">
            <a:alphaModFix/>
          </a:blip>
          <a:srcRect/>
          <a:stretch/>
        </p:blipFill>
        <p:spPr>
          <a:xfrm>
            <a:off x="1790046" y="1776353"/>
            <a:ext cx="9051213" cy="4205422"/>
          </a:xfrm>
          <a:prstGeom prst="rect">
            <a:avLst/>
          </a:prstGeom>
          <a:noFill/>
          <a:ln>
            <a:noFill/>
          </a:ln>
        </p:spPr>
      </p:pic>
      <p:sp>
        <p:nvSpPr>
          <p:cNvPr id="350" name="Google Shape;350;p31"/>
          <p:cNvSpPr/>
          <p:nvPr/>
        </p:nvSpPr>
        <p:spPr>
          <a:xfrm>
            <a:off x="266587" y="252422"/>
            <a:ext cx="7648690" cy="732316"/>
          </a:xfrm>
          <a:prstGeom prst="roundRect">
            <a:avLst>
              <a:gd name="adj" fmla="val 16667"/>
            </a:avLst>
          </a:prstGeom>
          <a:solidFill>
            <a:schemeClr val="lt1"/>
          </a:solidFill>
          <a:ln w="28575" cap="flat" cmpd="sng">
            <a:solidFill>
              <a:srgbClr val="FFD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351" name="Google Shape;351;p31"/>
          <p:cNvSpPr txBox="1"/>
          <p:nvPr/>
        </p:nvSpPr>
        <p:spPr>
          <a:xfrm>
            <a:off x="607326" y="252422"/>
            <a:ext cx="7307950"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F6BB00"/>
                </a:solidFill>
                <a:latin typeface="Calibri"/>
                <a:ea typeface="Calibri"/>
                <a:cs typeface="Calibri"/>
                <a:sym typeface="Calibri"/>
              </a:rPr>
              <a:t>Costco’s effect on hearing aid accessibility</a:t>
            </a:r>
            <a:endParaRPr/>
          </a:p>
        </p:txBody>
      </p:sp>
      <p:sp>
        <p:nvSpPr>
          <p:cNvPr id="352" name="Google Shape;352;p31"/>
          <p:cNvSpPr/>
          <p:nvPr/>
        </p:nvSpPr>
        <p:spPr>
          <a:xfrm rot="5400000">
            <a:off x="-504849" y="162479"/>
            <a:ext cx="1009698" cy="1009699"/>
          </a:xfrm>
          <a:prstGeom prst="ellipse">
            <a:avLst/>
          </a:prstGeom>
          <a:solidFill>
            <a:srgbClr val="FEE599"/>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2"/>
          <p:cNvSpPr txBox="1">
            <a:spLocks noGrp="1"/>
          </p:cNvSpPr>
          <p:nvPr>
            <p:ph type="body" idx="1"/>
          </p:nvPr>
        </p:nvSpPr>
        <p:spPr>
          <a:xfrm>
            <a:off x="1232558" y="2533387"/>
            <a:ext cx="4957763" cy="980507"/>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595959"/>
              </a:buClr>
              <a:buSzPts val="2800"/>
              <a:buChar char="•"/>
            </a:pPr>
            <a:r>
              <a:rPr lang="en-US" sz="2000">
                <a:solidFill>
                  <a:srgbClr val="595959"/>
                </a:solidFill>
              </a:rPr>
              <a:t>Data Search</a:t>
            </a:r>
            <a:endParaRPr/>
          </a:p>
          <a:p>
            <a:pPr marL="285750" lvl="0" indent="-285750" algn="l" rtl="0">
              <a:lnSpc>
                <a:spcPct val="90000"/>
              </a:lnSpc>
              <a:spcBef>
                <a:spcPts val="1000"/>
              </a:spcBef>
              <a:spcAft>
                <a:spcPts val="0"/>
              </a:spcAft>
              <a:buClr>
                <a:srgbClr val="595959"/>
              </a:buClr>
              <a:buSzPts val="2800"/>
              <a:buFont typeface="Arial"/>
              <a:buChar char="•"/>
            </a:pPr>
            <a:r>
              <a:rPr lang="en-US" sz="2000">
                <a:solidFill>
                  <a:srgbClr val="595959"/>
                </a:solidFill>
                <a:latin typeface="Calibri"/>
                <a:ea typeface="Calibri"/>
                <a:cs typeface="Calibri"/>
                <a:sym typeface="Calibri"/>
              </a:rPr>
              <a:t>Manual search from each team member</a:t>
            </a:r>
            <a:endParaRPr/>
          </a:p>
          <a:p>
            <a:pPr marL="285750" lvl="0" indent="-285750" algn="l" rtl="0">
              <a:lnSpc>
                <a:spcPct val="90000"/>
              </a:lnSpc>
              <a:spcBef>
                <a:spcPts val="1000"/>
              </a:spcBef>
              <a:spcAft>
                <a:spcPts val="0"/>
              </a:spcAft>
              <a:buClr>
                <a:srgbClr val="595959"/>
              </a:buClr>
              <a:buSzPts val="2800"/>
              <a:buFont typeface="Arial"/>
              <a:buChar char="•"/>
            </a:pPr>
            <a:r>
              <a:rPr lang="en-US" sz="2000">
                <a:solidFill>
                  <a:srgbClr val="595959"/>
                </a:solidFill>
                <a:latin typeface="Calibri"/>
                <a:ea typeface="Calibri"/>
                <a:cs typeface="Calibri"/>
                <a:sym typeface="Calibri"/>
              </a:rPr>
              <a:t>Sourced from:</a:t>
            </a:r>
            <a:endParaRPr/>
          </a:p>
        </p:txBody>
      </p:sp>
      <p:sp>
        <p:nvSpPr>
          <p:cNvPr id="359" name="Google Shape;359;p32"/>
          <p:cNvSpPr txBox="1">
            <a:spLocks noGrp="1"/>
          </p:cNvSpPr>
          <p:nvPr>
            <p:ph type="body" idx="2"/>
          </p:nvPr>
        </p:nvSpPr>
        <p:spPr>
          <a:xfrm>
            <a:off x="6490359" y="2371935"/>
            <a:ext cx="4957763" cy="2981826"/>
          </a:xfrm>
          <a:prstGeom prst="rect">
            <a:avLst/>
          </a:prstGeom>
          <a:noFill/>
          <a:ln>
            <a:noFill/>
          </a:ln>
        </p:spPr>
        <p:txBody>
          <a:bodyPr spcFirstLastPara="1" wrap="square" lIns="91425" tIns="45700" rIns="91425" bIns="45700" anchor="t" anchorCtr="0">
            <a:noAutofit/>
          </a:bodyPr>
          <a:lstStyle/>
          <a:p>
            <a:pPr marL="457200" lvl="0" indent="-406400" algn="l" rtl="0">
              <a:lnSpc>
                <a:spcPct val="90000"/>
              </a:lnSpc>
              <a:spcBef>
                <a:spcPts val="1000"/>
              </a:spcBef>
              <a:spcAft>
                <a:spcPts val="0"/>
              </a:spcAft>
              <a:buClr>
                <a:srgbClr val="595959"/>
              </a:buClr>
              <a:buSzPts val="2800"/>
              <a:buFont typeface="Arial"/>
              <a:buChar char="•"/>
            </a:pPr>
            <a:r>
              <a:rPr lang="en-US" sz="2000" b="0" i="0" u="none" strike="noStrike">
                <a:solidFill>
                  <a:srgbClr val="595959"/>
                </a:solidFill>
                <a:latin typeface="Calibri"/>
                <a:ea typeface="Calibri"/>
                <a:cs typeface="Calibri"/>
                <a:sym typeface="Calibri"/>
              </a:rPr>
              <a:t>Using Excel to edit Costco file</a:t>
            </a:r>
            <a:endParaRPr/>
          </a:p>
          <a:p>
            <a:pPr marL="457200" lvl="0" indent="-406400" algn="l" rtl="0">
              <a:lnSpc>
                <a:spcPct val="90000"/>
              </a:lnSpc>
              <a:spcBef>
                <a:spcPts val="1000"/>
              </a:spcBef>
              <a:spcAft>
                <a:spcPts val="0"/>
              </a:spcAft>
              <a:buClr>
                <a:srgbClr val="595959"/>
              </a:buClr>
              <a:buSzPts val="2800"/>
              <a:buFont typeface="Arial"/>
              <a:buChar char="•"/>
            </a:pPr>
            <a:r>
              <a:rPr lang="en-US" sz="2000" b="0" i="0" u="none" strike="noStrike">
                <a:solidFill>
                  <a:srgbClr val="595959"/>
                </a:solidFill>
                <a:latin typeface="Calibri"/>
                <a:ea typeface="Calibri"/>
                <a:cs typeface="Calibri"/>
                <a:sym typeface="Calibri"/>
              </a:rPr>
              <a:t>Dropping irrelevant columns</a:t>
            </a:r>
            <a:endParaRPr/>
          </a:p>
          <a:p>
            <a:pPr marL="457200" lvl="0" indent="-406400" algn="l" rtl="0">
              <a:lnSpc>
                <a:spcPct val="90000"/>
              </a:lnSpc>
              <a:spcBef>
                <a:spcPts val="1000"/>
              </a:spcBef>
              <a:spcAft>
                <a:spcPts val="0"/>
              </a:spcAft>
              <a:buClr>
                <a:srgbClr val="595959"/>
              </a:buClr>
              <a:buSzPts val="2800"/>
              <a:buFont typeface="Arial"/>
              <a:buChar char="•"/>
            </a:pPr>
            <a:r>
              <a:rPr lang="en-US" sz="2000" b="0" i="0" u="none" strike="noStrike">
                <a:solidFill>
                  <a:srgbClr val="595959"/>
                </a:solidFill>
                <a:latin typeface="Calibri"/>
                <a:ea typeface="Calibri"/>
                <a:cs typeface="Calibri"/>
                <a:sym typeface="Calibri"/>
              </a:rPr>
              <a:t>Creating consistency in label names</a:t>
            </a:r>
            <a:endParaRPr/>
          </a:p>
          <a:p>
            <a:pPr marL="457200" lvl="0" indent="-406400" algn="l" rtl="0">
              <a:lnSpc>
                <a:spcPct val="90000"/>
              </a:lnSpc>
              <a:spcBef>
                <a:spcPts val="1000"/>
              </a:spcBef>
              <a:spcAft>
                <a:spcPts val="0"/>
              </a:spcAft>
              <a:buClr>
                <a:srgbClr val="595959"/>
              </a:buClr>
              <a:buSzPts val="2800"/>
              <a:buFont typeface="Arial"/>
              <a:buChar char="•"/>
            </a:pPr>
            <a:r>
              <a:rPr lang="en-US" sz="2000" b="0" i="0" u="none" strike="noStrike">
                <a:solidFill>
                  <a:srgbClr val="595959"/>
                </a:solidFill>
                <a:latin typeface="Calibri"/>
                <a:ea typeface="Calibri"/>
                <a:cs typeface="Calibri"/>
                <a:sym typeface="Calibri"/>
              </a:rPr>
              <a:t>Locating Costco hearing clinics</a:t>
            </a:r>
            <a:endParaRPr/>
          </a:p>
          <a:p>
            <a:pPr marL="457200" lvl="0" indent="-406400" algn="l" rtl="0">
              <a:lnSpc>
                <a:spcPct val="90000"/>
              </a:lnSpc>
              <a:spcBef>
                <a:spcPts val="1000"/>
              </a:spcBef>
              <a:spcAft>
                <a:spcPts val="0"/>
              </a:spcAft>
              <a:buClr>
                <a:srgbClr val="595959"/>
              </a:buClr>
              <a:buSzPts val="2800"/>
              <a:buFont typeface="Arial"/>
              <a:buChar char="•"/>
            </a:pPr>
            <a:r>
              <a:rPr lang="en-US" sz="2000" b="0" i="0" u="none" strike="noStrike">
                <a:solidFill>
                  <a:srgbClr val="595959"/>
                </a:solidFill>
                <a:latin typeface="Calibri"/>
                <a:ea typeface="Calibri"/>
                <a:cs typeface="Calibri"/>
                <a:sym typeface="Calibri"/>
              </a:rPr>
              <a:t>Merging demographic data files</a:t>
            </a:r>
            <a:endParaRPr/>
          </a:p>
          <a:p>
            <a:pPr marL="457200" lvl="0" indent="-406400" algn="l" rtl="0">
              <a:lnSpc>
                <a:spcPct val="90000"/>
              </a:lnSpc>
              <a:spcBef>
                <a:spcPts val="1000"/>
              </a:spcBef>
              <a:spcAft>
                <a:spcPts val="0"/>
              </a:spcAft>
              <a:buClr>
                <a:srgbClr val="595959"/>
              </a:buClr>
              <a:buSzPts val="2800"/>
              <a:buFont typeface="Arial"/>
              <a:buChar char="•"/>
            </a:pPr>
            <a:r>
              <a:rPr lang="en-US" sz="2000" b="0" i="0" u="none" strike="noStrike">
                <a:solidFill>
                  <a:srgbClr val="595959"/>
                </a:solidFill>
                <a:latin typeface="Calibri"/>
                <a:ea typeface="Calibri"/>
                <a:cs typeface="Calibri"/>
                <a:sym typeface="Calibri"/>
              </a:rPr>
              <a:t>Transformed census data into csv files</a:t>
            </a:r>
            <a:endParaRPr/>
          </a:p>
        </p:txBody>
      </p:sp>
      <p:sp>
        <p:nvSpPr>
          <p:cNvPr id="360" name="Google Shape;360;p32"/>
          <p:cNvSpPr txBox="1"/>
          <p:nvPr/>
        </p:nvSpPr>
        <p:spPr>
          <a:xfrm>
            <a:off x="739640" y="1778957"/>
            <a:ext cx="1828800" cy="695398"/>
          </a:xfrm>
          <a:prstGeom prst="rect">
            <a:avLst/>
          </a:prstGeom>
          <a:noFill/>
          <a:ln>
            <a:noFill/>
          </a:ln>
        </p:spPr>
        <p:txBody>
          <a:bodyPr spcFirstLastPara="1" wrap="square" lIns="91425" tIns="45700" rIns="91425" bIns="45700" anchor="t" anchorCtr="0">
            <a:noAutofit/>
          </a:bodyPr>
          <a:lstStyle/>
          <a:p>
            <a:pPr marL="228600" marR="0" lvl="0" indent="-50800" algn="ctr" rtl="0">
              <a:lnSpc>
                <a:spcPct val="90000"/>
              </a:lnSpc>
              <a:spcBef>
                <a:spcPts val="0"/>
              </a:spcBef>
              <a:spcAft>
                <a:spcPts val="0"/>
              </a:spcAft>
              <a:buClr>
                <a:schemeClr val="dk1"/>
              </a:buClr>
              <a:buSzPts val="2800"/>
              <a:buFont typeface="Arial"/>
              <a:buNone/>
            </a:pPr>
            <a:r>
              <a:rPr lang="en-US" sz="3600" b="0" i="0" u="none" strike="noStrike" cap="none">
                <a:solidFill>
                  <a:srgbClr val="3F3F3F"/>
                </a:solidFill>
                <a:latin typeface="Calibri"/>
                <a:ea typeface="Calibri"/>
                <a:cs typeface="Calibri"/>
                <a:sym typeface="Calibri"/>
              </a:rPr>
              <a:t>Data</a:t>
            </a:r>
            <a:endParaRPr/>
          </a:p>
        </p:txBody>
      </p:sp>
      <p:sp>
        <p:nvSpPr>
          <p:cNvPr id="361" name="Google Shape;361;p32"/>
          <p:cNvSpPr txBox="1"/>
          <p:nvPr/>
        </p:nvSpPr>
        <p:spPr>
          <a:xfrm>
            <a:off x="5743576" y="1780506"/>
            <a:ext cx="3429000" cy="694624"/>
          </a:xfrm>
          <a:prstGeom prst="rect">
            <a:avLst/>
          </a:prstGeom>
          <a:noFill/>
          <a:ln>
            <a:noFill/>
          </a:ln>
        </p:spPr>
        <p:txBody>
          <a:bodyPr spcFirstLastPara="1" wrap="square" lIns="91425" tIns="45700" rIns="91425" bIns="45700" anchor="t" anchorCtr="0">
            <a:normAutofit/>
          </a:bodyPr>
          <a:lstStyle/>
          <a:p>
            <a:pPr marL="228600" marR="0" lvl="0" indent="-50800" algn="ctr" rtl="0">
              <a:lnSpc>
                <a:spcPct val="90000"/>
              </a:lnSpc>
              <a:spcBef>
                <a:spcPts val="0"/>
              </a:spcBef>
              <a:spcAft>
                <a:spcPts val="0"/>
              </a:spcAft>
              <a:buClr>
                <a:schemeClr val="dk1"/>
              </a:buClr>
              <a:buSzPts val="2800"/>
              <a:buFont typeface="Arial"/>
              <a:buNone/>
            </a:pPr>
            <a:r>
              <a:rPr lang="en-US" sz="3600" b="0" i="0" u="none" strike="noStrike" cap="none">
                <a:solidFill>
                  <a:srgbClr val="3F3F3F"/>
                </a:solidFill>
                <a:latin typeface="Calibri"/>
                <a:ea typeface="Calibri"/>
                <a:cs typeface="Calibri"/>
                <a:sym typeface="Calibri"/>
              </a:rPr>
              <a:t>Processing</a:t>
            </a:r>
            <a:endParaRPr/>
          </a:p>
        </p:txBody>
      </p:sp>
      <p:pic>
        <p:nvPicPr>
          <p:cNvPr id="362" name="Google Shape;362;p32" descr="My Journey towards becoming a Kaggle Master | by Paras Varshney | Towards  Data Science"/>
          <p:cNvPicPr preferRelativeResize="0"/>
          <p:nvPr/>
        </p:nvPicPr>
        <p:blipFill rotWithShape="1">
          <a:blip r:embed="rId3">
            <a:alphaModFix/>
          </a:blip>
          <a:srcRect l="9960" t="19159" r="13341" b="29312"/>
          <a:stretch/>
        </p:blipFill>
        <p:spPr>
          <a:xfrm>
            <a:off x="2669499" y="4727576"/>
            <a:ext cx="1447484" cy="728428"/>
          </a:xfrm>
          <a:prstGeom prst="rect">
            <a:avLst/>
          </a:prstGeom>
          <a:noFill/>
          <a:ln>
            <a:noFill/>
          </a:ln>
        </p:spPr>
      </p:pic>
      <p:pic>
        <p:nvPicPr>
          <p:cNvPr id="363" name="Google Shape;363;p32"/>
          <p:cNvPicPr preferRelativeResize="0"/>
          <p:nvPr/>
        </p:nvPicPr>
        <p:blipFill rotWithShape="1">
          <a:blip r:embed="rId4">
            <a:alphaModFix/>
          </a:blip>
          <a:srcRect/>
          <a:stretch/>
        </p:blipFill>
        <p:spPr>
          <a:xfrm>
            <a:off x="1327808" y="4174808"/>
            <a:ext cx="1863284" cy="560868"/>
          </a:xfrm>
          <a:prstGeom prst="rect">
            <a:avLst/>
          </a:prstGeom>
          <a:noFill/>
          <a:ln>
            <a:noFill/>
          </a:ln>
        </p:spPr>
      </p:pic>
      <p:pic>
        <p:nvPicPr>
          <p:cNvPr id="364" name="Google Shape;364;p32" descr="U.S. Census Bureau to Release First Look at Nation's Demographic  Characteristics from 2020 Census | U.S. Department of Commerce"/>
          <p:cNvPicPr preferRelativeResize="0"/>
          <p:nvPr/>
        </p:nvPicPr>
        <p:blipFill rotWithShape="1">
          <a:blip r:embed="rId5">
            <a:alphaModFix/>
          </a:blip>
          <a:srcRect/>
          <a:stretch/>
        </p:blipFill>
        <p:spPr>
          <a:xfrm>
            <a:off x="4027006" y="5168308"/>
            <a:ext cx="1745067" cy="980506"/>
          </a:xfrm>
          <a:prstGeom prst="rect">
            <a:avLst/>
          </a:prstGeom>
          <a:noFill/>
          <a:ln>
            <a:noFill/>
          </a:ln>
        </p:spPr>
      </p:pic>
      <p:sp>
        <p:nvSpPr>
          <p:cNvPr id="365" name="Google Shape;365;p32"/>
          <p:cNvSpPr/>
          <p:nvPr/>
        </p:nvSpPr>
        <p:spPr>
          <a:xfrm>
            <a:off x="266587" y="252422"/>
            <a:ext cx="5829414" cy="732316"/>
          </a:xfrm>
          <a:prstGeom prst="roundRect">
            <a:avLst>
              <a:gd name="adj" fmla="val 16667"/>
            </a:avLst>
          </a:prstGeom>
          <a:solidFill>
            <a:schemeClr val="lt1"/>
          </a:solidFill>
          <a:ln w="28575" cap="flat" cmpd="sng">
            <a:solidFill>
              <a:srgbClr val="A8D08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366" name="Google Shape;366;p32"/>
          <p:cNvSpPr txBox="1"/>
          <p:nvPr/>
        </p:nvSpPr>
        <p:spPr>
          <a:xfrm>
            <a:off x="607325" y="252422"/>
            <a:ext cx="4593325"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91C46E"/>
                </a:solidFill>
                <a:latin typeface="Calibri"/>
                <a:ea typeface="Calibri"/>
                <a:cs typeface="Calibri"/>
                <a:sym typeface="Calibri"/>
              </a:rPr>
              <a:t>Exploratory Data Analysis</a:t>
            </a:r>
            <a:endParaRPr/>
          </a:p>
        </p:txBody>
      </p:sp>
      <p:sp>
        <p:nvSpPr>
          <p:cNvPr id="367" name="Google Shape;367;p32"/>
          <p:cNvSpPr/>
          <p:nvPr/>
        </p:nvSpPr>
        <p:spPr>
          <a:xfrm rot="5400000">
            <a:off x="-504849" y="162479"/>
            <a:ext cx="1009698" cy="1009699"/>
          </a:xfrm>
          <a:prstGeom prst="ellipse">
            <a:avLst/>
          </a:prstGeom>
          <a:solidFill>
            <a:srgbClr val="A8D08C"/>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3"/>
          <p:cNvSpPr/>
          <p:nvPr/>
        </p:nvSpPr>
        <p:spPr>
          <a:xfrm>
            <a:off x="266587" y="252422"/>
            <a:ext cx="5829414" cy="732316"/>
          </a:xfrm>
          <a:prstGeom prst="roundRect">
            <a:avLst>
              <a:gd name="adj" fmla="val 16667"/>
            </a:avLst>
          </a:prstGeom>
          <a:solidFill>
            <a:schemeClr val="lt1"/>
          </a:solidFill>
          <a:ln w="28575" cap="flat" cmpd="sng">
            <a:solidFill>
              <a:srgbClr val="A8D08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373" name="Google Shape;373;p33"/>
          <p:cNvSpPr txBox="1"/>
          <p:nvPr/>
        </p:nvSpPr>
        <p:spPr>
          <a:xfrm>
            <a:off x="607326" y="252422"/>
            <a:ext cx="3669400"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91C46E"/>
                </a:solidFill>
                <a:latin typeface="Calibri"/>
                <a:ea typeface="Calibri"/>
                <a:cs typeface="Calibri"/>
                <a:sym typeface="Calibri"/>
              </a:rPr>
              <a:t>Machine Learning</a:t>
            </a:r>
            <a:endParaRPr/>
          </a:p>
        </p:txBody>
      </p:sp>
      <p:sp>
        <p:nvSpPr>
          <p:cNvPr id="374" name="Google Shape;374;p33"/>
          <p:cNvSpPr/>
          <p:nvPr/>
        </p:nvSpPr>
        <p:spPr>
          <a:xfrm rot="5400000">
            <a:off x="-504849" y="162479"/>
            <a:ext cx="1009698" cy="1009699"/>
          </a:xfrm>
          <a:prstGeom prst="ellipse">
            <a:avLst/>
          </a:prstGeom>
          <a:solidFill>
            <a:srgbClr val="A8D08C"/>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pic>
        <p:nvPicPr>
          <p:cNvPr id="375" name="Google Shape;375;p33"/>
          <p:cNvPicPr preferRelativeResize="0"/>
          <p:nvPr/>
        </p:nvPicPr>
        <p:blipFill>
          <a:blip r:embed="rId3">
            <a:alphaModFix/>
          </a:blip>
          <a:stretch>
            <a:fillRect/>
          </a:stretch>
        </p:blipFill>
        <p:spPr>
          <a:xfrm>
            <a:off x="2028849" y="2297633"/>
            <a:ext cx="8793554" cy="28982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4"/>
          <p:cNvSpPr txBox="1"/>
          <p:nvPr/>
        </p:nvSpPr>
        <p:spPr>
          <a:xfrm>
            <a:off x="3726044" y="2991436"/>
            <a:ext cx="4438844" cy="906011"/>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FFD966"/>
              </a:buClr>
              <a:buSzPts val="4400"/>
              <a:buFont typeface="Calibri"/>
              <a:buNone/>
            </a:pPr>
            <a:r>
              <a:rPr lang="en-US" sz="4400" b="0" i="0" u="none" strike="noStrike" cap="none">
                <a:solidFill>
                  <a:srgbClr val="323F4F"/>
                </a:solidFill>
                <a:latin typeface="Calibri"/>
                <a:ea typeface="Calibri"/>
                <a:cs typeface="Calibri"/>
                <a:sym typeface="Calibri"/>
              </a:rPr>
              <a:t>HTML Dashboard</a:t>
            </a:r>
            <a:endParaRPr sz="1400" b="0" i="0" u="none" strike="noStrike" cap="none">
              <a:solidFill>
                <a:srgbClr val="323F4F"/>
              </a:solidFill>
              <a:latin typeface="Arial"/>
              <a:ea typeface="Arial"/>
              <a:cs typeface="Arial"/>
              <a:sym typeface="Arial"/>
            </a:endParaRPr>
          </a:p>
        </p:txBody>
      </p:sp>
      <p:sp>
        <p:nvSpPr>
          <p:cNvPr id="381" name="Google Shape;381;p34"/>
          <p:cNvSpPr txBox="1"/>
          <p:nvPr/>
        </p:nvSpPr>
        <p:spPr>
          <a:xfrm>
            <a:off x="3873814" y="4367816"/>
            <a:ext cx="414330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FF0000"/>
                </a:solidFill>
                <a:latin typeface="Arial"/>
                <a:ea typeface="Arial"/>
                <a:cs typeface="Arial"/>
                <a:sym typeface="Arial"/>
              </a:rPr>
              <a:t>Link to dashboard</a:t>
            </a:r>
            <a:endParaRPr/>
          </a:p>
        </p:txBody>
      </p:sp>
      <p:sp>
        <p:nvSpPr>
          <p:cNvPr id="382" name="Google Shape;382;p34"/>
          <p:cNvSpPr/>
          <p:nvPr/>
        </p:nvSpPr>
        <p:spPr>
          <a:xfrm>
            <a:off x="266587" y="252422"/>
            <a:ext cx="5829414" cy="732316"/>
          </a:xfrm>
          <a:prstGeom prst="roundRect">
            <a:avLst>
              <a:gd name="adj" fmla="val 16667"/>
            </a:avLst>
          </a:prstGeom>
          <a:solidFill>
            <a:schemeClr val="lt1"/>
          </a:solidFill>
          <a:ln w="28575" cap="flat" cmpd="sng">
            <a:solidFill>
              <a:srgbClr val="9CC2E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383" name="Google Shape;383;p34"/>
          <p:cNvSpPr txBox="1"/>
          <p:nvPr/>
        </p:nvSpPr>
        <p:spPr>
          <a:xfrm>
            <a:off x="529739" y="252422"/>
            <a:ext cx="2746862"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5497D4"/>
                </a:solidFill>
                <a:latin typeface="Calibri"/>
                <a:ea typeface="Calibri"/>
                <a:cs typeface="Calibri"/>
                <a:sym typeface="Calibri"/>
              </a:rPr>
              <a:t>Visualization</a:t>
            </a:r>
            <a:endParaRPr/>
          </a:p>
        </p:txBody>
      </p:sp>
      <p:sp>
        <p:nvSpPr>
          <p:cNvPr id="384" name="Google Shape;384;p34"/>
          <p:cNvSpPr/>
          <p:nvPr/>
        </p:nvSpPr>
        <p:spPr>
          <a:xfrm rot="5400000">
            <a:off x="-504849" y="162479"/>
            <a:ext cx="1009698" cy="1009699"/>
          </a:xfrm>
          <a:prstGeom prst="ellipse">
            <a:avLst/>
          </a:prstGeom>
          <a:solidFill>
            <a:srgbClr val="9CC2E5"/>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B3C6E7"/>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5"/>
          <p:cNvSpPr txBox="1">
            <a:spLocks noGrp="1"/>
          </p:cNvSpPr>
          <p:nvPr>
            <p:ph type="body" idx="2"/>
          </p:nvPr>
        </p:nvSpPr>
        <p:spPr>
          <a:xfrm>
            <a:off x="1687375" y="2117700"/>
            <a:ext cx="9443400" cy="3759600"/>
          </a:xfrm>
          <a:prstGeom prst="rect">
            <a:avLst/>
          </a:prstGeom>
          <a:noFill/>
          <a:ln>
            <a:noFill/>
          </a:ln>
        </p:spPr>
        <p:txBody>
          <a:bodyPr spcFirstLastPara="1" wrap="square" lIns="91425" tIns="45700" rIns="91425" bIns="45700" anchor="t" anchorCtr="0">
            <a:noAutofit/>
          </a:bodyPr>
          <a:lstStyle/>
          <a:p>
            <a:pPr marL="457200" lvl="0" indent="-381000" algn="l" rtl="0">
              <a:lnSpc>
                <a:spcPct val="90000"/>
              </a:lnSpc>
              <a:spcBef>
                <a:spcPts val="0"/>
              </a:spcBef>
              <a:spcAft>
                <a:spcPts val="0"/>
              </a:spcAft>
              <a:buClr>
                <a:srgbClr val="3F3F3F"/>
              </a:buClr>
              <a:buSzPts val="2400"/>
              <a:buChar char="➔"/>
            </a:pPr>
            <a:r>
              <a:rPr lang="en-US" sz="2400">
                <a:solidFill>
                  <a:srgbClr val="3F3F3F"/>
                </a:solidFill>
              </a:rPr>
              <a:t>Refocus on how Costco can make affordable solutions available to the hearing impaired.  </a:t>
            </a:r>
            <a:endParaRPr sz="2400">
              <a:solidFill>
                <a:srgbClr val="3F3F3F"/>
              </a:solidFill>
            </a:endParaRPr>
          </a:p>
          <a:p>
            <a:pPr marL="457200" lvl="0" indent="-381000" algn="l" rtl="0">
              <a:lnSpc>
                <a:spcPct val="90000"/>
              </a:lnSpc>
              <a:spcBef>
                <a:spcPts val="3000"/>
              </a:spcBef>
              <a:spcAft>
                <a:spcPts val="0"/>
              </a:spcAft>
              <a:buClr>
                <a:srgbClr val="3F3F3F"/>
              </a:buClr>
              <a:buSzPts val="2400"/>
              <a:buChar char="➔"/>
            </a:pPr>
            <a:r>
              <a:rPr lang="en-US" sz="2400">
                <a:solidFill>
                  <a:srgbClr val="3F3F3F"/>
                </a:solidFill>
              </a:rPr>
              <a:t>Identify individuals with hearing impairment through online/web based hearing assessment tool. </a:t>
            </a:r>
            <a:endParaRPr sz="2400">
              <a:solidFill>
                <a:srgbClr val="3F3F3F"/>
              </a:solidFill>
            </a:endParaRPr>
          </a:p>
          <a:p>
            <a:pPr marL="457200" lvl="0" indent="-381000" algn="l" rtl="0">
              <a:lnSpc>
                <a:spcPct val="90000"/>
              </a:lnSpc>
              <a:spcBef>
                <a:spcPts val="3000"/>
              </a:spcBef>
              <a:spcAft>
                <a:spcPts val="3000"/>
              </a:spcAft>
              <a:buClr>
                <a:srgbClr val="3F3F3F"/>
              </a:buClr>
              <a:buSzPts val="2400"/>
              <a:buChar char="➔"/>
            </a:pPr>
            <a:r>
              <a:rPr lang="en-US" sz="2400">
                <a:solidFill>
                  <a:srgbClr val="3F3F3F"/>
                </a:solidFill>
              </a:rPr>
              <a:t>A web based and in store kiosk assessment along with demographic data allows for data gathering to create a prediction model.   </a:t>
            </a:r>
            <a:endParaRPr sz="2400">
              <a:solidFill>
                <a:srgbClr val="3F3F3F"/>
              </a:solidFill>
            </a:endParaRPr>
          </a:p>
        </p:txBody>
      </p:sp>
      <p:sp>
        <p:nvSpPr>
          <p:cNvPr id="390" name="Google Shape;390;p35"/>
          <p:cNvSpPr/>
          <p:nvPr/>
        </p:nvSpPr>
        <p:spPr>
          <a:xfrm>
            <a:off x="266587" y="252422"/>
            <a:ext cx="5829414" cy="732316"/>
          </a:xfrm>
          <a:prstGeom prst="roundRect">
            <a:avLst>
              <a:gd name="adj" fmla="val 16667"/>
            </a:avLst>
          </a:prstGeom>
          <a:solidFill>
            <a:schemeClr val="lt1"/>
          </a:solidFill>
          <a:ln w="28575" cap="flat" cmpd="sng">
            <a:solidFill>
              <a:srgbClr val="6E85D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391" name="Google Shape;391;p35"/>
          <p:cNvSpPr txBox="1"/>
          <p:nvPr/>
        </p:nvSpPr>
        <p:spPr>
          <a:xfrm>
            <a:off x="607326" y="252422"/>
            <a:ext cx="2621650"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5D77CB"/>
                </a:solidFill>
                <a:latin typeface="Calibri"/>
                <a:ea typeface="Calibri"/>
                <a:cs typeface="Calibri"/>
                <a:sym typeface="Calibri"/>
              </a:rPr>
              <a:t>Conclusion</a:t>
            </a:r>
            <a:endParaRPr/>
          </a:p>
        </p:txBody>
      </p:sp>
      <p:sp>
        <p:nvSpPr>
          <p:cNvPr id="392" name="Google Shape;392;p35"/>
          <p:cNvSpPr/>
          <p:nvPr/>
        </p:nvSpPr>
        <p:spPr>
          <a:xfrm rot="5400000">
            <a:off x="-504849" y="162479"/>
            <a:ext cx="1009698" cy="1009699"/>
          </a:xfrm>
          <a:prstGeom prst="ellipse">
            <a:avLst/>
          </a:prstGeom>
          <a:solidFill>
            <a:srgbClr val="6E85D0"/>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6"/>
        <p:cNvGrpSpPr/>
        <p:nvPr/>
      </p:nvGrpSpPr>
      <p:grpSpPr>
        <a:xfrm>
          <a:off x="0" y="0"/>
          <a:ext cx="0" cy="0"/>
          <a:chOff x="0" y="0"/>
          <a:chExt cx="0" cy="0"/>
        </a:xfrm>
      </p:grpSpPr>
      <p:sp>
        <p:nvSpPr>
          <p:cNvPr id="397" name="Google Shape;397;p36"/>
          <p:cNvSpPr txBox="1">
            <a:spLocks noGrp="1"/>
          </p:cNvSpPr>
          <p:nvPr>
            <p:ph type="body" idx="1"/>
          </p:nvPr>
        </p:nvSpPr>
        <p:spPr>
          <a:xfrm>
            <a:off x="112871" y="829215"/>
            <a:ext cx="1362615" cy="47946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1400"/>
              <a:buNone/>
            </a:pPr>
            <a:r>
              <a:rPr lang="en-US" sz="1400"/>
              <a:t>Question</a:t>
            </a:r>
            <a:endParaRPr/>
          </a:p>
        </p:txBody>
      </p:sp>
      <p:sp>
        <p:nvSpPr>
          <p:cNvPr id="398" name="Google Shape;398;p36"/>
          <p:cNvSpPr txBox="1">
            <a:spLocks noGrp="1"/>
          </p:cNvSpPr>
          <p:nvPr>
            <p:ph type="body" idx="3"/>
          </p:nvPr>
        </p:nvSpPr>
        <p:spPr>
          <a:xfrm>
            <a:off x="2210028" y="829215"/>
            <a:ext cx="1362615" cy="47946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1400"/>
              <a:buNone/>
            </a:pPr>
            <a:r>
              <a:rPr lang="en-US" sz="1400"/>
              <a:t>Exploratory Data Analysis</a:t>
            </a:r>
            <a:endParaRPr sz="1400"/>
          </a:p>
        </p:txBody>
      </p:sp>
      <p:sp>
        <p:nvSpPr>
          <p:cNvPr id="399" name="Google Shape;399;p36"/>
          <p:cNvSpPr txBox="1">
            <a:spLocks noGrp="1"/>
          </p:cNvSpPr>
          <p:nvPr>
            <p:ph type="body" idx="5"/>
          </p:nvPr>
        </p:nvSpPr>
        <p:spPr>
          <a:xfrm>
            <a:off x="4337002" y="939523"/>
            <a:ext cx="1362615" cy="28041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1400"/>
              <a:buNone/>
            </a:pPr>
            <a:r>
              <a:rPr lang="en-US" sz="1400"/>
              <a:t>Data Storage</a:t>
            </a:r>
            <a:endParaRPr/>
          </a:p>
        </p:txBody>
      </p:sp>
      <p:sp>
        <p:nvSpPr>
          <p:cNvPr id="400" name="Google Shape;400;p36"/>
          <p:cNvSpPr txBox="1">
            <a:spLocks noGrp="1"/>
          </p:cNvSpPr>
          <p:nvPr>
            <p:ph type="body" idx="7"/>
          </p:nvPr>
        </p:nvSpPr>
        <p:spPr>
          <a:xfrm>
            <a:off x="6463977" y="829215"/>
            <a:ext cx="1362615" cy="427499"/>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1400"/>
              <a:buNone/>
            </a:pPr>
            <a:r>
              <a:rPr lang="en-US" sz="1400"/>
              <a:t>Machine Learning</a:t>
            </a:r>
            <a:endParaRPr/>
          </a:p>
        </p:txBody>
      </p:sp>
      <p:sp>
        <p:nvSpPr>
          <p:cNvPr id="401" name="Google Shape;401;p36"/>
          <p:cNvSpPr txBox="1">
            <a:spLocks noGrp="1"/>
          </p:cNvSpPr>
          <p:nvPr>
            <p:ph type="body" idx="9"/>
          </p:nvPr>
        </p:nvSpPr>
        <p:spPr>
          <a:xfrm>
            <a:off x="8590951" y="829215"/>
            <a:ext cx="1362615" cy="47946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1400"/>
              <a:buNone/>
            </a:pPr>
            <a:r>
              <a:rPr lang="en-US" sz="1400"/>
              <a:t>Visualization</a:t>
            </a:r>
            <a:endParaRPr/>
          </a:p>
        </p:txBody>
      </p:sp>
      <p:sp>
        <p:nvSpPr>
          <p:cNvPr id="402" name="Google Shape;402;p36"/>
          <p:cNvSpPr txBox="1">
            <a:spLocks noGrp="1"/>
          </p:cNvSpPr>
          <p:nvPr>
            <p:ph type="body" idx="14"/>
          </p:nvPr>
        </p:nvSpPr>
        <p:spPr>
          <a:xfrm>
            <a:off x="10668000" y="753714"/>
            <a:ext cx="1411129" cy="479468"/>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1400"/>
              <a:buNone/>
            </a:pPr>
            <a:r>
              <a:rPr lang="en-US" sz="1400"/>
              <a:t>Findings/</a:t>
            </a:r>
            <a:endParaRPr/>
          </a:p>
          <a:p>
            <a:pPr marL="0" lvl="0" indent="0" algn="ctr" rtl="0">
              <a:lnSpc>
                <a:spcPct val="100000"/>
              </a:lnSpc>
              <a:spcBef>
                <a:spcPts val="0"/>
              </a:spcBef>
              <a:spcAft>
                <a:spcPts val="0"/>
              </a:spcAft>
              <a:buClr>
                <a:schemeClr val="dk1"/>
              </a:buClr>
              <a:buSzPts val="1400"/>
              <a:buNone/>
            </a:pPr>
            <a:r>
              <a:rPr lang="en-US" sz="1400"/>
              <a:t>Conclusion</a:t>
            </a:r>
            <a:endParaRPr/>
          </a:p>
        </p:txBody>
      </p:sp>
      <p:sp>
        <p:nvSpPr>
          <p:cNvPr id="403" name="Google Shape;403;p36"/>
          <p:cNvSpPr txBox="1">
            <a:spLocks noGrp="1"/>
          </p:cNvSpPr>
          <p:nvPr>
            <p:ph type="body" idx="16"/>
          </p:nvPr>
        </p:nvSpPr>
        <p:spPr>
          <a:xfrm>
            <a:off x="755650" y="3169906"/>
            <a:ext cx="5264150" cy="2958894"/>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Question: </a:t>
            </a:r>
            <a:endParaRPr sz="1500">
              <a:solidFill>
                <a:schemeClr val="dk1"/>
              </a:solidFill>
              <a:latin typeface="Calibri"/>
              <a:ea typeface="Calibri"/>
              <a:cs typeface="Calibri"/>
              <a:sym typeface="Calibri"/>
            </a:endParaRPr>
          </a:p>
          <a:p>
            <a:pPr marL="742950" lvl="1" indent="-285750" algn="l" rtl="0">
              <a:lnSpc>
                <a:spcPct val="90000"/>
              </a:lnSpc>
              <a:spcBef>
                <a:spcPts val="5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H</a:t>
            </a:r>
            <a:r>
              <a:rPr lang="en-US" sz="1500" b="0" i="0">
                <a:solidFill>
                  <a:schemeClr val="dk1"/>
                </a:solidFill>
                <a:latin typeface="Calibri"/>
                <a:ea typeface="Calibri"/>
                <a:cs typeface="Calibri"/>
                <a:sym typeface="Calibri"/>
              </a:rPr>
              <a:t>ow will over the counter hearing aids affect Costco?</a:t>
            </a:r>
            <a:endParaRPr sz="1500">
              <a:solidFill>
                <a:schemeClr val="dk1"/>
              </a:solidFill>
              <a:latin typeface="Calibri"/>
              <a:ea typeface="Calibri"/>
              <a:cs typeface="Calibri"/>
              <a:sym typeface="Calibri"/>
            </a:endParaRPr>
          </a:p>
          <a:p>
            <a:pPr marL="342900" lvl="0" indent="-342900" algn="l" rtl="0">
              <a:lnSpc>
                <a:spcPct val="90000"/>
              </a:lnSpc>
              <a:spcBef>
                <a:spcPts val="10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Exploratory Data Analysis: </a:t>
            </a:r>
            <a:endParaRPr sz="1500">
              <a:solidFill>
                <a:schemeClr val="dk1"/>
              </a:solidFill>
              <a:latin typeface="Calibri"/>
              <a:ea typeface="Calibri"/>
              <a:cs typeface="Calibri"/>
              <a:sym typeface="Calibri"/>
            </a:endParaRPr>
          </a:p>
          <a:p>
            <a:pPr marL="742950" lvl="1" indent="-285750" algn="l" rtl="0">
              <a:lnSpc>
                <a:spcPct val="90000"/>
              </a:lnSpc>
              <a:spcBef>
                <a:spcPts val="5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US Census Data, Kaggle, and Costco website</a:t>
            </a:r>
            <a:endParaRPr/>
          </a:p>
          <a:p>
            <a:pPr marL="742950" lvl="1" indent="-285750" algn="l" rtl="0">
              <a:lnSpc>
                <a:spcPct val="90000"/>
              </a:lnSpc>
              <a:spcBef>
                <a:spcPts val="5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Jupyter notebook &amp; Excel: preprocessing and merging data</a:t>
            </a:r>
            <a:endParaRPr sz="1500">
              <a:solidFill>
                <a:schemeClr val="dk1"/>
              </a:solidFill>
              <a:latin typeface="Calibri"/>
              <a:ea typeface="Calibri"/>
              <a:cs typeface="Calibri"/>
              <a:sym typeface="Calibri"/>
            </a:endParaRPr>
          </a:p>
          <a:p>
            <a:pPr marL="342900" lvl="0" indent="-342900" algn="l" rtl="0">
              <a:lnSpc>
                <a:spcPct val="90000"/>
              </a:lnSpc>
              <a:spcBef>
                <a:spcPts val="10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Data Storage: </a:t>
            </a:r>
            <a:endParaRPr sz="1500">
              <a:solidFill>
                <a:schemeClr val="dk1"/>
              </a:solidFill>
              <a:latin typeface="Calibri"/>
              <a:ea typeface="Calibri"/>
              <a:cs typeface="Calibri"/>
              <a:sym typeface="Calibri"/>
            </a:endParaRPr>
          </a:p>
          <a:p>
            <a:pPr marL="742950" lvl="1" indent="-285750" algn="l" rtl="0">
              <a:lnSpc>
                <a:spcPct val="90000"/>
              </a:lnSpc>
              <a:spcBef>
                <a:spcPts val="5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AWS S3 Bucket: data files, notebooks/script files,</a:t>
            </a:r>
            <a:endParaRPr/>
          </a:p>
          <a:p>
            <a:pPr marL="742950" lvl="1" indent="-285750" algn="l" rtl="0">
              <a:lnSpc>
                <a:spcPct val="90000"/>
              </a:lnSpc>
              <a:spcBef>
                <a:spcPts val="500"/>
              </a:spcBef>
              <a:spcAft>
                <a:spcPts val="0"/>
              </a:spcAft>
              <a:buClr>
                <a:srgbClr val="3F3F3F"/>
              </a:buClr>
              <a:buSzPts val="1500"/>
              <a:buFont typeface="Arial"/>
              <a:buChar char="•"/>
            </a:pPr>
            <a:r>
              <a:rPr lang="en-US" sz="1500">
                <a:solidFill>
                  <a:schemeClr val="dk1"/>
                </a:solidFill>
                <a:latin typeface="Calibri"/>
                <a:ea typeface="Calibri"/>
                <a:cs typeface="Calibri"/>
                <a:sym typeface="Calibri"/>
              </a:rPr>
              <a:t>      images, Readme, presentation</a:t>
            </a:r>
            <a:endParaRPr/>
          </a:p>
        </p:txBody>
      </p:sp>
      <p:sp>
        <p:nvSpPr>
          <p:cNvPr id="404" name="Google Shape;404;p36"/>
          <p:cNvSpPr txBox="1">
            <a:spLocks noGrp="1"/>
          </p:cNvSpPr>
          <p:nvPr>
            <p:ph type="body" idx="17"/>
          </p:nvPr>
        </p:nvSpPr>
        <p:spPr>
          <a:xfrm>
            <a:off x="6362700" y="3158876"/>
            <a:ext cx="5085450" cy="3065174"/>
          </a:xfrm>
          <a:prstGeom prst="rect">
            <a:avLst/>
          </a:prstGeom>
          <a:noFill/>
          <a:ln>
            <a:noFill/>
          </a:ln>
        </p:spPr>
        <p:txBody>
          <a:bodyPr spcFirstLastPara="1" wrap="square" lIns="91425" tIns="45700" rIns="91425" bIns="45700" anchor="t" anchorCtr="0">
            <a:noAutofit/>
          </a:bodyPr>
          <a:lstStyle/>
          <a:p>
            <a:pPr marL="352425" lvl="0" indent="-342900" algn="l" rtl="0">
              <a:lnSpc>
                <a:spcPct val="90000"/>
              </a:lnSpc>
              <a:spcBef>
                <a:spcPts val="0"/>
              </a:spcBef>
              <a:spcAft>
                <a:spcPts val="0"/>
              </a:spcAft>
              <a:buClr>
                <a:srgbClr val="3F3F3F"/>
              </a:buClr>
              <a:buSzPts val="1500"/>
              <a:buFont typeface="Arial"/>
              <a:buChar char="•"/>
            </a:pPr>
            <a:r>
              <a:rPr lang="en-US" sz="1500">
                <a:solidFill>
                  <a:schemeClr val="dk1"/>
                </a:solidFill>
              </a:rPr>
              <a:t>Machine Learning:</a:t>
            </a:r>
            <a:endParaRPr sz="1500">
              <a:solidFill>
                <a:schemeClr val="dk1"/>
              </a:solidFill>
            </a:endParaRPr>
          </a:p>
          <a:p>
            <a:pPr marL="742950" lvl="1" indent="-285750" algn="l" rtl="0">
              <a:lnSpc>
                <a:spcPct val="90000"/>
              </a:lnSpc>
              <a:spcBef>
                <a:spcPts val="500"/>
              </a:spcBef>
              <a:spcAft>
                <a:spcPts val="0"/>
              </a:spcAft>
              <a:buClr>
                <a:srgbClr val="3F3F3F"/>
              </a:buClr>
              <a:buSzPts val="1500"/>
              <a:buFont typeface="Arial"/>
              <a:buChar char="•"/>
            </a:pPr>
            <a:r>
              <a:rPr lang="en-US" sz="1500">
                <a:solidFill>
                  <a:schemeClr val="dk1"/>
                </a:solidFill>
              </a:rPr>
              <a:t>Linear Regression, SMOTEENN, and RandomForest </a:t>
            </a:r>
            <a:endParaRPr/>
          </a:p>
          <a:p>
            <a:pPr marL="742950" lvl="1" indent="-285750" algn="l" rtl="0">
              <a:lnSpc>
                <a:spcPct val="90000"/>
              </a:lnSpc>
              <a:spcBef>
                <a:spcPts val="500"/>
              </a:spcBef>
              <a:spcAft>
                <a:spcPts val="0"/>
              </a:spcAft>
              <a:buClr>
                <a:srgbClr val="3F3F3F"/>
              </a:buClr>
              <a:buSzPts val="1500"/>
              <a:buFont typeface="Arial"/>
              <a:buChar char="•"/>
            </a:pPr>
            <a:r>
              <a:rPr lang="en-US" sz="1500">
                <a:solidFill>
                  <a:schemeClr val="dk1"/>
                </a:solidFill>
              </a:rPr>
              <a:t>Using Jupyter Notebook and Google Collab</a:t>
            </a:r>
            <a:endParaRPr sz="1500">
              <a:solidFill>
                <a:schemeClr val="dk1"/>
              </a:solidFill>
            </a:endParaRPr>
          </a:p>
          <a:p>
            <a:pPr marL="352425" lvl="0" indent="-342900" algn="l" rtl="0">
              <a:lnSpc>
                <a:spcPct val="90000"/>
              </a:lnSpc>
              <a:spcBef>
                <a:spcPts val="1000"/>
              </a:spcBef>
              <a:spcAft>
                <a:spcPts val="0"/>
              </a:spcAft>
              <a:buClr>
                <a:srgbClr val="3F3F3F"/>
              </a:buClr>
              <a:buSzPts val="1500"/>
              <a:buFont typeface="Arial"/>
              <a:buChar char="•"/>
            </a:pPr>
            <a:r>
              <a:rPr lang="en-US" sz="1500">
                <a:solidFill>
                  <a:schemeClr val="dk1"/>
                </a:solidFill>
              </a:rPr>
              <a:t>Visualization: </a:t>
            </a:r>
            <a:endParaRPr sz="1500">
              <a:solidFill>
                <a:schemeClr val="dk1"/>
              </a:solidFill>
            </a:endParaRPr>
          </a:p>
          <a:p>
            <a:pPr marL="750571" lvl="1" indent="-285750" algn="l" rtl="0">
              <a:lnSpc>
                <a:spcPct val="90000"/>
              </a:lnSpc>
              <a:spcBef>
                <a:spcPts val="500"/>
              </a:spcBef>
              <a:spcAft>
                <a:spcPts val="0"/>
              </a:spcAft>
              <a:buClr>
                <a:srgbClr val="3F3F3F"/>
              </a:buClr>
              <a:buSzPts val="1500"/>
              <a:buFont typeface="Arial"/>
              <a:buChar char="•"/>
            </a:pPr>
            <a:r>
              <a:rPr lang="en-US" sz="1500">
                <a:solidFill>
                  <a:schemeClr val="dk1"/>
                </a:solidFill>
              </a:rPr>
              <a:t>Create a website using JavaScript &amp; Html files</a:t>
            </a:r>
            <a:endParaRPr/>
          </a:p>
          <a:p>
            <a:pPr marL="750571" lvl="1" indent="-285750" algn="l" rtl="0">
              <a:lnSpc>
                <a:spcPct val="90000"/>
              </a:lnSpc>
              <a:spcBef>
                <a:spcPts val="500"/>
              </a:spcBef>
              <a:spcAft>
                <a:spcPts val="0"/>
              </a:spcAft>
              <a:buClr>
                <a:srgbClr val="3F3F3F"/>
              </a:buClr>
              <a:buSzPts val="1500"/>
              <a:buFont typeface="Arial"/>
              <a:buChar char="•"/>
            </a:pPr>
            <a:r>
              <a:rPr lang="en-US" sz="1500">
                <a:solidFill>
                  <a:schemeClr val="dk1"/>
                </a:solidFill>
              </a:rPr>
              <a:t>Charts, Graphs, Maps</a:t>
            </a:r>
            <a:endParaRPr sz="1500">
              <a:solidFill>
                <a:schemeClr val="dk1"/>
              </a:solidFill>
            </a:endParaRPr>
          </a:p>
          <a:p>
            <a:pPr marL="742950" lvl="1" indent="-190500" algn="l" rtl="0">
              <a:lnSpc>
                <a:spcPct val="90000"/>
              </a:lnSpc>
              <a:spcBef>
                <a:spcPts val="500"/>
              </a:spcBef>
              <a:spcAft>
                <a:spcPts val="0"/>
              </a:spcAft>
              <a:buClr>
                <a:srgbClr val="3F3F3F"/>
              </a:buClr>
              <a:buSzPts val="1500"/>
              <a:buFont typeface="Arial"/>
              <a:buNone/>
            </a:pPr>
            <a:endParaRPr sz="1500">
              <a:solidFill>
                <a:schemeClr val="dk1"/>
              </a:solidFill>
            </a:endParaRPr>
          </a:p>
          <a:p>
            <a:pPr marL="352425" lvl="0" indent="-342900" algn="l" rtl="0">
              <a:lnSpc>
                <a:spcPct val="100000"/>
              </a:lnSpc>
              <a:spcBef>
                <a:spcPts val="0"/>
              </a:spcBef>
              <a:spcAft>
                <a:spcPts val="0"/>
              </a:spcAft>
              <a:buClr>
                <a:srgbClr val="3F3F3F"/>
              </a:buClr>
              <a:buSzPts val="1500"/>
              <a:buFont typeface="Arial"/>
              <a:buChar char="•"/>
            </a:pPr>
            <a:r>
              <a:rPr lang="en-US" sz="1500">
                <a:solidFill>
                  <a:schemeClr val="dk1"/>
                </a:solidFill>
              </a:rPr>
              <a:t>Findings/Conclusion</a:t>
            </a:r>
            <a:endParaRPr/>
          </a:p>
          <a:p>
            <a:pPr marL="752475" lvl="1" indent="-285750" algn="l" rtl="0">
              <a:lnSpc>
                <a:spcPct val="100000"/>
              </a:lnSpc>
              <a:spcBef>
                <a:spcPts val="0"/>
              </a:spcBef>
              <a:spcAft>
                <a:spcPts val="0"/>
              </a:spcAft>
              <a:buClr>
                <a:srgbClr val="3F3F3F"/>
              </a:buClr>
              <a:buSzPts val="1500"/>
              <a:buFont typeface="Arial"/>
              <a:buChar char="•"/>
            </a:pPr>
            <a:r>
              <a:rPr lang="en-US" sz="1500">
                <a:solidFill>
                  <a:schemeClr val="dk1"/>
                </a:solidFill>
              </a:rPr>
              <a:t>Did we address our question by finding opportunities for Costco to open new stores?  </a:t>
            </a:r>
            <a:endParaRPr/>
          </a:p>
          <a:p>
            <a:pPr marL="752475" lvl="1" indent="-285750" algn="l" rtl="0">
              <a:lnSpc>
                <a:spcPct val="100000"/>
              </a:lnSpc>
              <a:spcBef>
                <a:spcPts val="0"/>
              </a:spcBef>
              <a:spcAft>
                <a:spcPts val="0"/>
              </a:spcAft>
              <a:buClr>
                <a:srgbClr val="3F3F3F"/>
              </a:buClr>
              <a:buSzPts val="1500"/>
              <a:buFont typeface="Arial"/>
              <a:buChar char="•"/>
            </a:pPr>
            <a:r>
              <a:rPr lang="en-US" sz="1500">
                <a:solidFill>
                  <a:schemeClr val="dk1"/>
                </a:solidFill>
              </a:rPr>
              <a:t>Did we find new locations to consider?</a:t>
            </a:r>
            <a:endParaRPr/>
          </a:p>
          <a:p>
            <a:pPr marL="752475" lvl="1" indent="-285750" algn="l" rtl="0">
              <a:lnSpc>
                <a:spcPct val="100000"/>
              </a:lnSpc>
              <a:spcBef>
                <a:spcPts val="0"/>
              </a:spcBef>
              <a:spcAft>
                <a:spcPts val="0"/>
              </a:spcAft>
              <a:buClr>
                <a:srgbClr val="3F3F3F"/>
              </a:buClr>
              <a:buSzPts val="1500"/>
              <a:buFont typeface="Arial"/>
              <a:buChar char="•"/>
            </a:pPr>
            <a:r>
              <a:rPr lang="en-US" sz="1500">
                <a:solidFill>
                  <a:schemeClr val="dk1"/>
                </a:solidFill>
              </a:rPr>
              <a:t>What could we do to better evaluate the data?</a:t>
            </a:r>
            <a:endParaRPr sz="1500">
              <a:solidFill>
                <a:schemeClr val="dk1"/>
              </a:solidFill>
            </a:endParaRPr>
          </a:p>
          <a:p>
            <a:pPr marL="228600" lvl="0" indent="-64135" algn="l" rtl="0">
              <a:lnSpc>
                <a:spcPct val="90000"/>
              </a:lnSpc>
              <a:spcBef>
                <a:spcPts val="1000"/>
              </a:spcBef>
              <a:spcAft>
                <a:spcPts val="0"/>
              </a:spcAft>
              <a:buClr>
                <a:schemeClr val="lt1"/>
              </a:buClr>
              <a:buSzPts val="2625"/>
              <a:buNone/>
            </a:pPr>
            <a:endParaRPr sz="1500">
              <a:solidFill>
                <a:schemeClr val="dk1"/>
              </a:solidFill>
            </a:endParaRPr>
          </a:p>
        </p:txBody>
      </p:sp>
      <p:sp>
        <p:nvSpPr>
          <p:cNvPr id="405" name="Google Shape;405;p36" descr="Icon of flow chart"/>
          <p:cNvSpPr/>
          <p:nvPr/>
        </p:nvSpPr>
        <p:spPr>
          <a:xfrm>
            <a:off x="4567861" y="1680433"/>
            <a:ext cx="941787" cy="597062"/>
          </a:xfrm>
          <a:custGeom>
            <a:avLst/>
            <a:gdLst/>
            <a:ahLst/>
            <a:cxnLst/>
            <a:rect l="l" t="t" r="r" b="b"/>
            <a:pathLst>
              <a:path w="3344" h="2120" extrusionOk="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rgbClr val="833C0B"/>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406" name="Google Shape;406;p36" descr="Icon of gears"/>
          <p:cNvSpPr/>
          <p:nvPr/>
        </p:nvSpPr>
        <p:spPr>
          <a:xfrm>
            <a:off x="2505081" y="1595928"/>
            <a:ext cx="828170" cy="813111"/>
          </a:xfrm>
          <a:custGeom>
            <a:avLst/>
            <a:gdLst/>
            <a:ahLst/>
            <a:cxnLst/>
            <a:rect l="l" t="t" r="r" b="b"/>
            <a:pathLst>
              <a:path w="3300" h="3240" extrusionOk="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rgbClr val="7F6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nvGrpSpPr>
          <p:cNvPr id="407" name="Google Shape;407;p36" descr="Icon of lightbulb"/>
          <p:cNvGrpSpPr/>
          <p:nvPr/>
        </p:nvGrpSpPr>
        <p:grpSpPr>
          <a:xfrm>
            <a:off x="497953" y="1601857"/>
            <a:ext cx="463383" cy="816853"/>
            <a:chOff x="5102225" y="1727200"/>
            <a:chExt cx="2289175" cy="4035425"/>
          </a:xfrm>
        </p:grpSpPr>
        <p:sp>
          <p:nvSpPr>
            <p:cNvPr id="408" name="Google Shape;408;p36"/>
            <p:cNvSpPr/>
            <p:nvPr/>
          </p:nvSpPr>
          <p:spPr>
            <a:xfrm>
              <a:off x="5689600" y="4699000"/>
              <a:ext cx="1101725" cy="1063625"/>
            </a:xfrm>
            <a:custGeom>
              <a:avLst/>
              <a:gdLst/>
              <a:ahLst/>
              <a:cxnLst/>
              <a:rect l="l" t="t" r="r" b="b"/>
              <a:pathLst>
                <a:path w="694" h="670" extrusionOk="0">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rgbClr val="BF9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800"/>
                <a:buFont typeface="Arial"/>
                <a:buNone/>
              </a:pPr>
              <a:endParaRPr sz="800" b="1" i="0" u="none" strike="noStrike" cap="none">
                <a:solidFill>
                  <a:schemeClr val="dk1"/>
                </a:solidFill>
                <a:latin typeface="Calibri"/>
                <a:ea typeface="Calibri"/>
                <a:cs typeface="Calibri"/>
                <a:sym typeface="Calibri"/>
              </a:endParaRPr>
            </a:p>
          </p:txBody>
        </p:sp>
        <p:sp>
          <p:nvSpPr>
            <p:cNvPr id="409" name="Google Shape;409;p36"/>
            <p:cNvSpPr/>
            <p:nvPr/>
          </p:nvSpPr>
          <p:spPr>
            <a:xfrm>
              <a:off x="5102225" y="1727200"/>
              <a:ext cx="2289175" cy="2886075"/>
            </a:xfrm>
            <a:custGeom>
              <a:avLst/>
              <a:gdLst/>
              <a:ahLst/>
              <a:cxnLst/>
              <a:rect l="l" t="t" r="r" b="b"/>
              <a:pathLst>
                <a:path w="1442" h="1818" extrusionOk="0">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rgbClr val="BF9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grpSp>
        <p:nvGrpSpPr>
          <p:cNvPr id="410" name="Google Shape;410;p36" descr="Icon of graph"/>
          <p:cNvGrpSpPr/>
          <p:nvPr/>
        </p:nvGrpSpPr>
        <p:grpSpPr>
          <a:xfrm>
            <a:off x="6799153" y="1680433"/>
            <a:ext cx="714967" cy="609858"/>
            <a:chOff x="1490663" y="846138"/>
            <a:chExt cx="381000" cy="323850"/>
          </a:xfrm>
        </p:grpSpPr>
        <p:sp>
          <p:nvSpPr>
            <p:cNvPr id="411" name="Google Shape;411;p36"/>
            <p:cNvSpPr/>
            <p:nvPr/>
          </p:nvSpPr>
          <p:spPr>
            <a:xfrm>
              <a:off x="1490663" y="942975"/>
              <a:ext cx="381000" cy="227013"/>
            </a:xfrm>
            <a:custGeom>
              <a:avLst/>
              <a:gdLst/>
              <a:ahLst/>
              <a:cxnLst/>
              <a:rect l="l" t="t" r="r" b="b"/>
              <a:pathLst>
                <a:path w="721" h="429" extrusionOk="0">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412" name="Google Shape;412;p36"/>
            <p:cNvSpPr/>
            <p:nvPr/>
          </p:nvSpPr>
          <p:spPr>
            <a:xfrm>
              <a:off x="1524000" y="1055688"/>
              <a:ext cx="69850" cy="103188"/>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700"/>
                <a:buFont typeface="Arial"/>
                <a:buNone/>
              </a:pPr>
              <a:endParaRPr sz="700" b="1" i="0" u="none" strike="noStrike" cap="none">
                <a:solidFill>
                  <a:schemeClr val="dk1"/>
                </a:solidFill>
                <a:latin typeface="Calibri"/>
                <a:ea typeface="Calibri"/>
                <a:cs typeface="Calibri"/>
                <a:sym typeface="Calibri"/>
              </a:endParaRPr>
            </a:p>
          </p:txBody>
        </p:sp>
        <p:sp>
          <p:nvSpPr>
            <p:cNvPr id="413" name="Google Shape;413;p36"/>
            <p:cNvSpPr/>
            <p:nvPr/>
          </p:nvSpPr>
          <p:spPr>
            <a:xfrm>
              <a:off x="1612900" y="987425"/>
              <a:ext cx="69850" cy="171450"/>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414" name="Google Shape;414;p36"/>
            <p:cNvSpPr/>
            <p:nvPr/>
          </p:nvSpPr>
          <p:spPr>
            <a:xfrm>
              <a:off x="1701800" y="923925"/>
              <a:ext cx="69850" cy="234950"/>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415" name="Google Shape;415;p36"/>
            <p:cNvSpPr/>
            <p:nvPr/>
          </p:nvSpPr>
          <p:spPr>
            <a:xfrm>
              <a:off x="1790700" y="846138"/>
              <a:ext cx="69850" cy="312738"/>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sp>
        <p:nvSpPr>
          <p:cNvPr id="416" name="Google Shape;416;p36" descr="Icon of puzzle piece"/>
          <p:cNvSpPr/>
          <p:nvPr/>
        </p:nvSpPr>
        <p:spPr>
          <a:xfrm rot="2700000">
            <a:off x="8988648" y="1587335"/>
            <a:ext cx="618906" cy="838665"/>
          </a:xfrm>
          <a:custGeom>
            <a:avLst/>
            <a:gdLst/>
            <a:ahLst/>
            <a:cxnLst/>
            <a:rect l="l" t="t" r="r" b="b"/>
            <a:pathLst>
              <a:path w="1912" h="2600" extrusionOk="0">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rgbClr val="1E4E79"/>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100"/>
              <a:buFont typeface="Arial"/>
              <a:buNone/>
            </a:pPr>
            <a:endParaRPr sz="1100" b="1" i="0" u="none" strike="noStrike" cap="none">
              <a:solidFill>
                <a:schemeClr val="dk1"/>
              </a:solidFill>
              <a:latin typeface="Calibri"/>
              <a:ea typeface="Calibri"/>
              <a:cs typeface="Calibri"/>
              <a:sym typeface="Calibri"/>
            </a:endParaRPr>
          </a:p>
        </p:txBody>
      </p:sp>
      <p:sp>
        <p:nvSpPr>
          <p:cNvPr id="417" name="Google Shape;417;p36" descr="Icon of question mark"/>
          <p:cNvSpPr/>
          <p:nvPr/>
        </p:nvSpPr>
        <p:spPr>
          <a:xfrm>
            <a:off x="11174505" y="1617054"/>
            <a:ext cx="533627" cy="720172"/>
          </a:xfrm>
          <a:custGeom>
            <a:avLst/>
            <a:gdLst/>
            <a:ahLst/>
            <a:cxnLst/>
            <a:rect l="l" t="t" r="r" b="b"/>
            <a:pathLst>
              <a:path w="1190" h="1606" extrusionOk="0">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8" name="Google Shape;418;p36"/>
          <p:cNvSpPr txBox="1"/>
          <p:nvPr/>
        </p:nvSpPr>
        <p:spPr>
          <a:xfrm>
            <a:off x="3162650" y="159391"/>
            <a:ext cx="4957763"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FINAL PROJECT PIPELINE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7"/>
          <p:cNvSpPr txBox="1">
            <a:spLocks noGrp="1"/>
          </p:cNvSpPr>
          <p:nvPr>
            <p:ph type="body" idx="4294967295"/>
          </p:nvPr>
        </p:nvSpPr>
        <p:spPr>
          <a:xfrm>
            <a:off x="112871" y="829215"/>
            <a:ext cx="1362615" cy="479468"/>
          </a:xfrm>
          <a:prstGeom prst="rect">
            <a:avLst/>
          </a:prstGeom>
          <a:noFill/>
          <a:ln>
            <a:noFill/>
          </a:ln>
        </p:spPr>
        <p:txBody>
          <a:bodyPr spcFirstLastPara="1" wrap="square" lIns="91425" tIns="45700" rIns="91425" bIns="45700" anchor="b" anchorCtr="0">
            <a:normAutofit/>
          </a:bodyPr>
          <a:lstStyle/>
          <a:p>
            <a:pPr marL="228600" lvl="0" indent="-228600" algn="l" rtl="0">
              <a:lnSpc>
                <a:spcPct val="90000"/>
              </a:lnSpc>
              <a:spcBef>
                <a:spcPts val="0"/>
              </a:spcBef>
              <a:spcAft>
                <a:spcPts val="0"/>
              </a:spcAft>
              <a:buClr>
                <a:schemeClr val="dk1"/>
              </a:buClr>
              <a:buSzPts val="1400"/>
              <a:buChar char="•"/>
            </a:pPr>
            <a:r>
              <a:rPr lang="en-US" sz="1400"/>
              <a:t>Question</a:t>
            </a:r>
            <a:endParaRPr/>
          </a:p>
        </p:txBody>
      </p:sp>
      <p:sp>
        <p:nvSpPr>
          <p:cNvPr id="424" name="Google Shape;424;p37"/>
          <p:cNvSpPr txBox="1">
            <a:spLocks noGrp="1"/>
          </p:cNvSpPr>
          <p:nvPr>
            <p:ph type="body" idx="4294967295"/>
          </p:nvPr>
        </p:nvSpPr>
        <p:spPr>
          <a:xfrm>
            <a:off x="2210028" y="829215"/>
            <a:ext cx="1362615" cy="479468"/>
          </a:xfrm>
          <a:prstGeom prst="rect">
            <a:avLst/>
          </a:prstGeom>
          <a:noFill/>
          <a:ln>
            <a:noFill/>
          </a:ln>
        </p:spPr>
        <p:txBody>
          <a:bodyPr spcFirstLastPara="1" wrap="square" lIns="91425" tIns="45700" rIns="91425" bIns="45700" anchor="b" anchorCtr="0">
            <a:normAutofit fontScale="92500"/>
          </a:bodyPr>
          <a:lstStyle/>
          <a:p>
            <a:pPr marL="228600" lvl="0" indent="-228600" algn="l" rtl="0">
              <a:lnSpc>
                <a:spcPct val="90000"/>
              </a:lnSpc>
              <a:spcBef>
                <a:spcPts val="0"/>
              </a:spcBef>
              <a:spcAft>
                <a:spcPts val="0"/>
              </a:spcAft>
              <a:buClr>
                <a:schemeClr val="dk1"/>
              </a:buClr>
              <a:buSzPct val="100000"/>
              <a:buChar char="•"/>
            </a:pPr>
            <a:r>
              <a:rPr lang="en-US" sz="1400"/>
              <a:t>Data &amp; Preprocessing</a:t>
            </a:r>
            <a:endParaRPr/>
          </a:p>
        </p:txBody>
      </p:sp>
      <p:sp>
        <p:nvSpPr>
          <p:cNvPr id="425" name="Google Shape;425;p37"/>
          <p:cNvSpPr txBox="1">
            <a:spLocks noGrp="1"/>
          </p:cNvSpPr>
          <p:nvPr>
            <p:ph type="body" idx="4294967295"/>
          </p:nvPr>
        </p:nvSpPr>
        <p:spPr>
          <a:xfrm>
            <a:off x="4327063" y="829215"/>
            <a:ext cx="1362615" cy="500684"/>
          </a:xfrm>
          <a:prstGeom prst="rect">
            <a:avLst/>
          </a:prstGeom>
          <a:noFill/>
          <a:ln>
            <a:noFill/>
          </a:ln>
        </p:spPr>
        <p:txBody>
          <a:bodyPr spcFirstLastPara="1" wrap="square" lIns="91425" tIns="45700" rIns="91425" bIns="45700" anchor="b" anchorCtr="0">
            <a:normAutofit/>
          </a:bodyPr>
          <a:lstStyle/>
          <a:p>
            <a:pPr marL="228600" lvl="0" indent="-228600" algn="l" rtl="0">
              <a:lnSpc>
                <a:spcPct val="90000"/>
              </a:lnSpc>
              <a:spcBef>
                <a:spcPts val="0"/>
              </a:spcBef>
              <a:spcAft>
                <a:spcPts val="0"/>
              </a:spcAft>
              <a:buClr>
                <a:schemeClr val="dk1"/>
              </a:buClr>
              <a:buSzPts val="1400"/>
              <a:buChar char="•"/>
            </a:pPr>
            <a:r>
              <a:rPr lang="en-US" sz="1400"/>
              <a:t>Machine Learning</a:t>
            </a:r>
            <a:endParaRPr/>
          </a:p>
        </p:txBody>
      </p:sp>
      <p:sp>
        <p:nvSpPr>
          <p:cNvPr id="426" name="Google Shape;426;p37"/>
          <p:cNvSpPr txBox="1">
            <a:spLocks noGrp="1"/>
          </p:cNvSpPr>
          <p:nvPr>
            <p:ph type="body" idx="4294967295"/>
          </p:nvPr>
        </p:nvSpPr>
        <p:spPr>
          <a:xfrm>
            <a:off x="6463977" y="829215"/>
            <a:ext cx="1362615" cy="427499"/>
          </a:xfrm>
          <a:prstGeom prst="rect">
            <a:avLst/>
          </a:prstGeom>
          <a:noFill/>
          <a:ln>
            <a:noFill/>
          </a:ln>
        </p:spPr>
        <p:txBody>
          <a:bodyPr spcFirstLastPara="1" wrap="square" lIns="91425" tIns="45700" rIns="91425" bIns="45700" anchor="b"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sz="1400"/>
              <a:t>Charts, Graphs, Maps</a:t>
            </a:r>
            <a:endParaRPr/>
          </a:p>
        </p:txBody>
      </p:sp>
      <p:sp>
        <p:nvSpPr>
          <p:cNvPr id="427" name="Google Shape;427;p37"/>
          <p:cNvSpPr txBox="1">
            <a:spLocks noGrp="1"/>
          </p:cNvSpPr>
          <p:nvPr>
            <p:ph type="body" idx="4294967295"/>
          </p:nvPr>
        </p:nvSpPr>
        <p:spPr>
          <a:xfrm>
            <a:off x="8590951" y="829215"/>
            <a:ext cx="1362615" cy="479468"/>
          </a:xfrm>
          <a:prstGeom prst="rect">
            <a:avLst/>
          </a:prstGeom>
          <a:noFill/>
          <a:ln>
            <a:noFill/>
          </a:ln>
        </p:spPr>
        <p:txBody>
          <a:bodyPr spcFirstLastPara="1" wrap="square" lIns="91425" tIns="45700" rIns="91425" bIns="45700" anchor="b" anchorCtr="0">
            <a:normAutofit/>
          </a:bodyPr>
          <a:lstStyle/>
          <a:p>
            <a:pPr marL="228600" lvl="0" indent="-228600" algn="l" rtl="0">
              <a:lnSpc>
                <a:spcPct val="90000"/>
              </a:lnSpc>
              <a:spcBef>
                <a:spcPts val="0"/>
              </a:spcBef>
              <a:spcAft>
                <a:spcPts val="0"/>
              </a:spcAft>
              <a:buClr>
                <a:schemeClr val="dk1"/>
              </a:buClr>
              <a:buSzPts val="1400"/>
              <a:buChar char="•"/>
            </a:pPr>
            <a:r>
              <a:rPr lang="en-US" sz="1400"/>
              <a:t>JavaScript &amp; Html</a:t>
            </a:r>
            <a:endParaRPr/>
          </a:p>
        </p:txBody>
      </p:sp>
      <p:sp>
        <p:nvSpPr>
          <p:cNvPr id="428" name="Google Shape;428;p37"/>
          <p:cNvSpPr txBox="1">
            <a:spLocks noGrp="1"/>
          </p:cNvSpPr>
          <p:nvPr>
            <p:ph type="body" idx="4294967295"/>
          </p:nvPr>
        </p:nvSpPr>
        <p:spPr>
          <a:xfrm>
            <a:off x="10668000" y="753714"/>
            <a:ext cx="1411129" cy="479468"/>
          </a:xfrm>
          <a:prstGeom prst="rect">
            <a:avLst/>
          </a:prstGeom>
          <a:noFill/>
          <a:ln>
            <a:noFill/>
          </a:ln>
        </p:spPr>
        <p:txBody>
          <a:bodyPr spcFirstLastPara="1" wrap="square" lIns="91425" tIns="45700" rIns="91425" bIns="45700" anchor="b" anchorCtr="0">
            <a:normAutofit lnSpcReduction="10000"/>
          </a:bodyPr>
          <a:lstStyle/>
          <a:p>
            <a:pPr marL="228600" lvl="0" indent="-228600" algn="l" rtl="0">
              <a:lnSpc>
                <a:spcPct val="100000"/>
              </a:lnSpc>
              <a:spcBef>
                <a:spcPts val="0"/>
              </a:spcBef>
              <a:spcAft>
                <a:spcPts val="0"/>
              </a:spcAft>
              <a:buClr>
                <a:schemeClr val="dk1"/>
              </a:buClr>
              <a:buSzPts val="1400"/>
              <a:buChar char="•"/>
            </a:pPr>
            <a:r>
              <a:rPr lang="en-US" sz="1400"/>
              <a:t>Findings/</a:t>
            </a:r>
            <a:endParaRPr/>
          </a:p>
          <a:p>
            <a:pPr marL="228600" lvl="0" indent="-228600" algn="l" rtl="0">
              <a:lnSpc>
                <a:spcPct val="100000"/>
              </a:lnSpc>
              <a:spcBef>
                <a:spcPts val="0"/>
              </a:spcBef>
              <a:spcAft>
                <a:spcPts val="0"/>
              </a:spcAft>
              <a:buClr>
                <a:schemeClr val="dk1"/>
              </a:buClr>
              <a:buSzPts val="1400"/>
              <a:buChar char="•"/>
            </a:pPr>
            <a:r>
              <a:rPr lang="en-US" sz="1400"/>
              <a:t>Conclusion</a:t>
            </a:r>
            <a:endParaRPr/>
          </a:p>
        </p:txBody>
      </p:sp>
      <p:sp>
        <p:nvSpPr>
          <p:cNvPr id="429" name="Google Shape;429;p37" descr="Icon of flow chart"/>
          <p:cNvSpPr/>
          <p:nvPr/>
        </p:nvSpPr>
        <p:spPr>
          <a:xfrm>
            <a:off x="4567861" y="1680433"/>
            <a:ext cx="941787" cy="597062"/>
          </a:xfrm>
          <a:custGeom>
            <a:avLst/>
            <a:gdLst/>
            <a:ahLst/>
            <a:cxnLst/>
            <a:rect l="l" t="t" r="r" b="b"/>
            <a:pathLst>
              <a:path w="3344" h="2120" extrusionOk="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rgbClr val="833C0B"/>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430" name="Google Shape;430;p37" descr="Icon of gears"/>
          <p:cNvSpPr/>
          <p:nvPr/>
        </p:nvSpPr>
        <p:spPr>
          <a:xfrm>
            <a:off x="2505081" y="1595928"/>
            <a:ext cx="828170" cy="813111"/>
          </a:xfrm>
          <a:custGeom>
            <a:avLst/>
            <a:gdLst/>
            <a:ahLst/>
            <a:cxnLst/>
            <a:rect l="l" t="t" r="r" b="b"/>
            <a:pathLst>
              <a:path w="3300" h="3240" extrusionOk="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rgbClr val="7F6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nvGrpSpPr>
          <p:cNvPr id="431" name="Google Shape;431;p37" descr="Icon of lightbulb"/>
          <p:cNvGrpSpPr/>
          <p:nvPr/>
        </p:nvGrpSpPr>
        <p:grpSpPr>
          <a:xfrm>
            <a:off x="497953" y="1601857"/>
            <a:ext cx="463383" cy="816853"/>
            <a:chOff x="5102225" y="1727200"/>
            <a:chExt cx="2289175" cy="4035425"/>
          </a:xfrm>
        </p:grpSpPr>
        <p:sp>
          <p:nvSpPr>
            <p:cNvPr id="432" name="Google Shape;432;p37"/>
            <p:cNvSpPr/>
            <p:nvPr/>
          </p:nvSpPr>
          <p:spPr>
            <a:xfrm>
              <a:off x="5689600" y="4699000"/>
              <a:ext cx="1101725" cy="1063625"/>
            </a:xfrm>
            <a:custGeom>
              <a:avLst/>
              <a:gdLst/>
              <a:ahLst/>
              <a:cxnLst/>
              <a:rect l="l" t="t" r="r" b="b"/>
              <a:pathLst>
                <a:path w="694" h="670" extrusionOk="0">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rgbClr val="BF9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800"/>
                <a:buFont typeface="Arial"/>
                <a:buNone/>
              </a:pPr>
              <a:endParaRPr sz="800" b="1" i="0" u="none" strike="noStrike" cap="none">
                <a:solidFill>
                  <a:schemeClr val="dk1"/>
                </a:solidFill>
                <a:latin typeface="Calibri"/>
                <a:ea typeface="Calibri"/>
                <a:cs typeface="Calibri"/>
                <a:sym typeface="Calibri"/>
              </a:endParaRPr>
            </a:p>
          </p:txBody>
        </p:sp>
        <p:sp>
          <p:nvSpPr>
            <p:cNvPr id="433" name="Google Shape;433;p37"/>
            <p:cNvSpPr/>
            <p:nvPr/>
          </p:nvSpPr>
          <p:spPr>
            <a:xfrm>
              <a:off x="5102225" y="1727200"/>
              <a:ext cx="2289175" cy="2886075"/>
            </a:xfrm>
            <a:custGeom>
              <a:avLst/>
              <a:gdLst/>
              <a:ahLst/>
              <a:cxnLst/>
              <a:rect l="l" t="t" r="r" b="b"/>
              <a:pathLst>
                <a:path w="1442" h="1818" extrusionOk="0">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rgbClr val="BF9000"/>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grpSp>
        <p:nvGrpSpPr>
          <p:cNvPr id="434" name="Google Shape;434;p37" descr="Icon of graph"/>
          <p:cNvGrpSpPr/>
          <p:nvPr/>
        </p:nvGrpSpPr>
        <p:grpSpPr>
          <a:xfrm>
            <a:off x="6799153" y="1680433"/>
            <a:ext cx="714967" cy="609858"/>
            <a:chOff x="1490663" y="846138"/>
            <a:chExt cx="381000" cy="323850"/>
          </a:xfrm>
        </p:grpSpPr>
        <p:sp>
          <p:nvSpPr>
            <p:cNvPr id="435" name="Google Shape;435;p37"/>
            <p:cNvSpPr/>
            <p:nvPr/>
          </p:nvSpPr>
          <p:spPr>
            <a:xfrm>
              <a:off x="1490663" y="942975"/>
              <a:ext cx="381000" cy="227013"/>
            </a:xfrm>
            <a:custGeom>
              <a:avLst/>
              <a:gdLst/>
              <a:ahLst/>
              <a:cxnLst/>
              <a:rect l="l" t="t" r="r" b="b"/>
              <a:pathLst>
                <a:path w="721" h="429" extrusionOk="0">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436" name="Google Shape;436;p37"/>
            <p:cNvSpPr/>
            <p:nvPr/>
          </p:nvSpPr>
          <p:spPr>
            <a:xfrm>
              <a:off x="1524000" y="1055688"/>
              <a:ext cx="69850" cy="103188"/>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700"/>
                <a:buFont typeface="Arial"/>
                <a:buNone/>
              </a:pPr>
              <a:endParaRPr sz="700" b="1" i="0" u="none" strike="noStrike" cap="none">
                <a:solidFill>
                  <a:schemeClr val="dk1"/>
                </a:solidFill>
                <a:latin typeface="Calibri"/>
                <a:ea typeface="Calibri"/>
                <a:cs typeface="Calibri"/>
                <a:sym typeface="Calibri"/>
              </a:endParaRPr>
            </a:p>
          </p:txBody>
        </p:sp>
        <p:sp>
          <p:nvSpPr>
            <p:cNvPr id="437" name="Google Shape;437;p37"/>
            <p:cNvSpPr/>
            <p:nvPr/>
          </p:nvSpPr>
          <p:spPr>
            <a:xfrm>
              <a:off x="1612900" y="987425"/>
              <a:ext cx="69850" cy="171450"/>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438" name="Google Shape;438;p37"/>
            <p:cNvSpPr/>
            <p:nvPr/>
          </p:nvSpPr>
          <p:spPr>
            <a:xfrm>
              <a:off x="1701800" y="923925"/>
              <a:ext cx="69850" cy="234950"/>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sp>
          <p:nvSpPr>
            <p:cNvPr id="439" name="Google Shape;439;p37"/>
            <p:cNvSpPr/>
            <p:nvPr/>
          </p:nvSpPr>
          <p:spPr>
            <a:xfrm>
              <a:off x="1790700" y="846138"/>
              <a:ext cx="69850" cy="312738"/>
            </a:xfrm>
            <a:prstGeom prst="rect">
              <a:avLst/>
            </a:prstGeom>
            <a:solidFill>
              <a:srgbClr val="385623"/>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p:txBody>
        </p:sp>
      </p:grpSp>
      <p:sp>
        <p:nvSpPr>
          <p:cNvPr id="440" name="Google Shape;440;p37" descr="Icon of puzzle piece"/>
          <p:cNvSpPr/>
          <p:nvPr/>
        </p:nvSpPr>
        <p:spPr>
          <a:xfrm rot="2700000">
            <a:off x="8988648" y="1587335"/>
            <a:ext cx="618906" cy="838665"/>
          </a:xfrm>
          <a:custGeom>
            <a:avLst/>
            <a:gdLst/>
            <a:ahLst/>
            <a:cxnLst/>
            <a:rect l="l" t="t" r="r" b="b"/>
            <a:pathLst>
              <a:path w="1912" h="2600" extrusionOk="0">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rgbClr val="1E4E79"/>
          </a:solidFill>
          <a:ln>
            <a:noFill/>
          </a:ln>
        </p:spPr>
        <p:txBody>
          <a:bodyPr spcFirstLastPara="1" wrap="square" lIns="0" tIns="18275" rIns="0" bIns="18275" anchor="ctr" anchorCtr="1">
            <a:noAutofit/>
          </a:bodyPr>
          <a:lstStyle/>
          <a:p>
            <a:pPr marL="0" marR="0" lvl="0" indent="0" algn="ctr" rtl="0">
              <a:lnSpc>
                <a:spcPct val="85000"/>
              </a:lnSpc>
              <a:spcBef>
                <a:spcPts val="0"/>
              </a:spcBef>
              <a:spcAft>
                <a:spcPts val="0"/>
              </a:spcAft>
              <a:buClr>
                <a:srgbClr val="000000"/>
              </a:buClr>
              <a:buSzPts val="1100"/>
              <a:buFont typeface="Arial"/>
              <a:buNone/>
            </a:pPr>
            <a:endParaRPr sz="1100" b="1" i="0" u="none" strike="noStrike" cap="none">
              <a:solidFill>
                <a:schemeClr val="dk1"/>
              </a:solidFill>
              <a:latin typeface="Calibri"/>
              <a:ea typeface="Calibri"/>
              <a:cs typeface="Calibri"/>
              <a:sym typeface="Calibri"/>
            </a:endParaRPr>
          </a:p>
        </p:txBody>
      </p:sp>
      <p:sp>
        <p:nvSpPr>
          <p:cNvPr id="441" name="Google Shape;441;p37" descr="Icon of question mark"/>
          <p:cNvSpPr/>
          <p:nvPr/>
        </p:nvSpPr>
        <p:spPr>
          <a:xfrm>
            <a:off x="11174505" y="1617054"/>
            <a:ext cx="533627" cy="720172"/>
          </a:xfrm>
          <a:custGeom>
            <a:avLst/>
            <a:gdLst/>
            <a:ahLst/>
            <a:cxnLst/>
            <a:rect l="l" t="t" r="r" b="b"/>
            <a:pathLst>
              <a:path w="1190" h="1606" extrusionOk="0">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2" name="Google Shape;442;p37"/>
          <p:cNvSpPr txBox="1"/>
          <p:nvPr/>
        </p:nvSpPr>
        <p:spPr>
          <a:xfrm>
            <a:off x="3162650" y="159391"/>
            <a:ext cx="4957763"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FINAL PROJECT PIPELINE</a:t>
            </a:r>
            <a:endParaRPr sz="1400" b="0" i="0" u="none" strike="noStrike" cap="none">
              <a:solidFill>
                <a:srgbClr val="000000"/>
              </a:solidFill>
              <a:latin typeface="Arial"/>
              <a:ea typeface="Arial"/>
              <a:cs typeface="Arial"/>
              <a:sym typeface="Arial"/>
            </a:endParaRPr>
          </a:p>
        </p:txBody>
      </p:sp>
      <p:sp>
        <p:nvSpPr>
          <p:cNvPr id="443" name="Google Shape;443;p37"/>
          <p:cNvSpPr txBox="1"/>
          <p:nvPr/>
        </p:nvSpPr>
        <p:spPr>
          <a:xfrm>
            <a:off x="4826803" y="184456"/>
            <a:ext cx="3154617"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800" b="0" i="0" u="none" strike="noStrike" cap="none">
                <a:solidFill>
                  <a:srgbClr val="F2F2F2"/>
                </a:solidFill>
                <a:latin typeface="Calibri"/>
                <a:ea typeface="Calibri"/>
                <a:cs typeface="Calibri"/>
                <a:sym typeface="Calibri"/>
              </a:rPr>
              <a:t>Resources</a:t>
            </a:r>
            <a:endParaRPr/>
          </a:p>
        </p:txBody>
      </p:sp>
      <p:sp>
        <p:nvSpPr>
          <p:cNvPr id="444" name="Google Shape;444;p37"/>
          <p:cNvSpPr txBox="1"/>
          <p:nvPr/>
        </p:nvSpPr>
        <p:spPr>
          <a:xfrm>
            <a:off x="1529475" y="3242525"/>
            <a:ext cx="9354600" cy="2781000"/>
          </a:xfrm>
          <a:prstGeom prst="rect">
            <a:avLst/>
          </a:prstGeom>
          <a:noFill/>
          <a:ln>
            <a:noFill/>
          </a:ln>
        </p:spPr>
        <p:txBody>
          <a:bodyPr spcFirstLastPara="1" wrap="square" lIns="91425" tIns="45700" rIns="91425" bIns="45700" anchor="t" anchorCtr="0">
            <a:spAutoFit/>
          </a:bodyPr>
          <a:lstStyle/>
          <a:p>
            <a:pPr marL="457200" lvl="0" indent="-330200" algn="l" rtl="0">
              <a:lnSpc>
                <a:spcPct val="115000"/>
              </a:lnSpc>
              <a:spcBef>
                <a:spcPts val="1500"/>
              </a:spcBef>
              <a:spcAft>
                <a:spcPts val="0"/>
              </a:spcAft>
              <a:buSzPts val="1600"/>
              <a:buFont typeface="Calibri"/>
              <a:buChar char="●"/>
            </a:pPr>
            <a:r>
              <a:rPr lang="en-US" sz="1600">
                <a:solidFill>
                  <a:schemeClr val="dk1"/>
                </a:solidFill>
                <a:uFill>
                  <a:noFill/>
                </a:u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https://www.nytimes.com/2022/10/10/health/hearing-aids-fda.html</a:t>
            </a:r>
            <a:endParaRPr sz="1600">
              <a:solidFill>
                <a:schemeClr val="dk1"/>
              </a:solidFill>
              <a:latin typeface="Calibri"/>
              <a:ea typeface="Calibri"/>
              <a:cs typeface="Calibri"/>
              <a:sym typeface="Calibri"/>
            </a:endParaRPr>
          </a:p>
          <a:p>
            <a:pPr marL="457200" lvl="0" indent="-330200" algn="l" rtl="0">
              <a:lnSpc>
                <a:spcPct val="115000"/>
              </a:lnSpc>
              <a:spcBef>
                <a:spcPts val="2000"/>
              </a:spcBef>
              <a:spcAft>
                <a:spcPts val="0"/>
              </a:spcAft>
              <a:buSzPts val="1600"/>
              <a:buFont typeface="Calibri"/>
              <a:buChar char="●"/>
            </a:pPr>
            <a:r>
              <a:rPr lang="en-US" sz="1600">
                <a:solidFill>
                  <a:schemeClr val="dk1"/>
                </a:solidFill>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https://hearingreview.com/inside-hearing/regulation/national-academies-sciences-release-report-hearing-aid-accessibility-affordability</a:t>
            </a:r>
            <a:endParaRPr sz="1600">
              <a:solidFill>
                <a:schemeClr val="dk1"/>
              </a:solidFill>
              <a:latin typeface="Calibri"/>
              <a:ea typeface="Calibri"/>
              <a:cs typeface="Calibri"/>
              <a:sym typeface="Calibri"/>
            </a:endParaRPr>
          </a:p>
          <a:p>
            <a:pPr marL="457200" lvl="0" indent="-330200" algn="l" rtl="0">
              <a:lnSpc>
                <a:spcPct val="115000"/>
              </a:lnSpc>
              <a:spcBef>
                <a:spcPts val="2000"/>
              </a:spcBef>
              <a:spcAft>
                <a:spcPts val="0"/>
              </a:spcAft>
              <a:buSzPts val="1600"/>
              <a:buFont typeface="Calibri"/>
              <a:buChar char="●"/>
            </a:pPr>
            <a:r>
              <a:rPr lang="en-US" sz="1600">
                <a:solidFill>
                  <a:schemeClr val="dk1"/>
                </a:solidFill>
                <a:uFill>
                  <a:noFill/>
                </a:uFill>
                <a:latin typeface="Calibri"/>
                <a:ea typeface="Calibri"/>
                <a:cs typeface="Calibri"/>
                <a:sym typeface="Calibri"/>
                <a:hlinkClick r:id="rId5">
                  <a:extLst>
                    <a:ext uri="{A12FA001-AC4F-418D-AE19-62706E023703}">
                      <ahyp:hlinkClr xmlns:ahyp="http://schemas.microsoft.com/office/drawing/2018/hyperlinkcolor" val="tx"/>
                    </a:ext>
                  </a:extLst>
                </a:hlinkClick>
              </a:rPr>
              <a:t>https://www.costco.com/warehouse-locations</a:t>
            </a:r>
            <a:endParaRPr sz="1600">
              <a:solidFill>
                <a:schemeClr val="dk1"/>
              </a:solidFill>
              <a:latin typeface="Calibri"/>
              <a:ea typeface="Calibri"/>
              <a:cs typeface="Calibri"/>
              <a:sym typeface="Calibri"/>
            </a:endParaRPr>
          </a:p>
          <a:p>
            <a:pPr marL="457200" lvl="0" indent="-330200" algn="l" rtl="0">
              <a:lnSpc>
                <a:spcPct val="115000"/>
              </a:lnSpc>
              <a:spcBef>
                <a:spcPts val="2000"/>
              </a:spcBef>
              <a:spcAft>
                <a:spcPts val="0"/>
              </a:spcAft>
              <a:buSzPts val="1600"/>
              <a:buFont typeface="Calibri"/>
              <a:buChar char="●"/>
            </a:pPr>
            <a:r>
              <a:rPr lang="en-US" sz="1600">
                <a:solidFill>
                  <a:schemeClr val="dk1"/>
                </a:solidFill>
                <a:uFill>
                  <a:noFill/>
                </a:uFill>
                <a:latin typeface="Calibri"/>
                <a:ea typeface="Calibri"/>
                <a:cs typeface="Calibri"/>
                <a:sym typeface="Calibri"/>
                <a:hlinkClick r:id="rId6">
                  <a:extLst>
                    <a:ext uri="{A12FA001-AC4F-418D-AE19-62706E023703}">
                      <ahyp:hlinkClr xmlns:ahyp="http://schemas.microsoft.com/office/drawing/2018/hyperlinkcolor" val="tx"/>
                    </a:ext>
                  </a:extLst>
                </a:hlinkClick>
              </a:rPr>
              <a:t>https://www.scrapehero.com/location-reports/Costco-USA/</a:t>
            </a:r>
            <a:endParaRPr sz="1600">
              <a:solidFill>
                <a:schemeClr val="dk1"/>
              </a:solidFill>
              <a:latin typeface="Calibri"/>
              <a:ea typeface="Calibri"/>
              <a:cs typeface="Calibri"/>
              <a:sym typeface="Calibri"/>
            </a:endParaRPr>
          </a:p>
          <a:p>
            <a:pPr marL="457200" lvl="0" indent="-330200" algn="l" rtl="0">
              <a:lnSpc>
                <a:spcPct val="115000"/>
              </a:lnSpc>
              <a:spcBef>
                <a:spcPts val="2000"/>
              </a:spcBef>
              <a:spcAft>
                <a:spcPts val="2000"/>
              </a:spcAft>
              <a:buSzPts val="1600"/>
              <a:buFont typeface="Calibri"/>
              <a:buChar char="●"/>
            </a:pPr>
            <a:r>
              <a:rPr lang="en-US" sz="1600">
                <a:solidFill>
                  <a:schemeClr val="dk1"/>
                </a:solidFill>
                <a:highlight>
                  <a:srgbClr val="FFFFFF"/>
                </a:highlight>
                <a:uFill>
                  <a:noFill/>
                </a:uFill>
                <a:latin typeface="Calibri"/>
                <a:ea typeface="Calibri"/>
                <a:cs typeface="Calibri"/>
                <a:sym typeface="Calibri"/>
                <a:hlinkClick r:id="rId7">
                  <a:extLst>
                    <a:ext uri="{A12FA001-AC4F-418D-AE19-62706E023703}">
                      <ahyp:hlinkClr xmlns:ahyp="http://schemas.microsoft.com/office/drawing/2018/hyperlinkcolor" val="tx"/>
                    </a:ext>
                  </a:extLst>
                </a:hlinkClick>
              </a:rPr>
              <a:t>https://www.fortunebusinessinsights.com/industry-reports/hearing-aids-market-101573</a:t>
            </a:r>
            <a:endParaRPr sz="16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3"/>
          <p:cNvSpPr/>
          <p:nvPr/>
        </p:nvSpPr>
        <p:spPr>
          <a:xfrm>
            <a:off x="371362" y="238760"/>
            <a:ext cx="5724638" cy="732316"/>
          </a:xfrm>
          <a:prstGeom prst="roundRect">
            <a:avLst>
              <a:gd name="adj" fmla="val 16667"/>
            </a:avLst>
          </a:prstGeom>
          <a:solidFill>
            <a:schemeClr val="lt1"/>
          </a:solidFill>
          <a:ln w="28575"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270" name="Google Shape;270;p23"/>
          <p:cNvSpPr txBox="1">
            <a:spLocks noGrp="1"/>
          </p:cNvSpPr>
          <p:nvPr>
            <p:ph type="body" idx="1"/>
          </p:nvPr>
        </p:nvSpPr>
        <p:spPr>
          <a:xfrm>
            <a:off x="1981200" y="3330966"/>
            <a:ext cx="8058150" cy="2965059"/>
          </a:xfrm>
          <a:prstGeom prst="rect">
            <a:avLst/>
          </a:prstGeom>
          <a:noFill/>
          <a:ln>
            <a:noFill/>
          </a:ln>
        </p:spPr>
        <p:txBody>
          <a:bodyPr spcFirstLastPara="1" wrap="square" lIns="91425" tIns="45700" rIns="91425" bIns="45700" anchor="t" anchorCtr="0">
            <a:noAutofit/>
          </a:bodyPr>
          <a:lstStyle/>
          <a:p>
            <a:pPr marL="228600" lvl="0" indent="-50800" algn="ctr" rtl="0">
              <a:lnSpc>
                <a:spcPct val="150000"/>
              </a:lnSpc>
              <a:spcBef>
                <a:spcPts val="0"/>
              </a:spcBef>
              <a:spcAft>
                <a:spcPts val="0"/>
              </a:spcAft>
              <a:buClr>
                <a:schemeClr val="dk1"/>
              </a:buClr>
              <a:buSzPts val="2800"/>
              <a:buNone/>
            </a:pPr>
            <a:r>
              <a:rPr lang="en-US" sz="3200" b="0" i="0">
                <a:solidFill>
                  <a:srgbClr val="595959"/>
                </a:solidFill>
                <a:latin typeface="Calibri"/>
                <a:ea typeface="Calibri"/>
                <a:cs typeface="Calibri"/>
                <a:sym typeface="Calibri"/>
              </a:rPr>
              <a:t>How does the Legislation recently passed allowing over the counter (OTC) hearing aids allow Costco to increase accessibility?</a:t>
            </a:r>
            <a:endParaRPr sz="3200">
              <a:solidFill>
                <a:srgbClr val="595959"/>
              </a:solidFill>
              <a:latin typeface="Calibri"/>
              <a:ea typeface="Calibri"/>
              <a:cs typeface="Calibri"/>
              <a:sym typeface="Calibri"/>
            </a:endParaRPr>
          </a:p>
        </p:txBody>
      </p:sp>
      <p:sp>
        <p:nvSpPr>
          <p:cNvPr id="271" name="Google Shape;271;p23"/>
          <p:cNvSpPr txBox="1">
            <a:spLocks noGrp="1"/>
          </p:cNvSpPr>
          <p:nvPr>
            <p:ph type="title"/>
          </p:nvPr>
        </p:nvSpPr>
        <p:spPr>
          <a:xfrm>
            <a:off x="607327" y="190012"/>
            <a:ext cx="2682234" cy="9060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D966"/>
              </a:buClr>
              <a:buSzPts val="4400"/>
              <a:buFont typeface="Calibri"/>
              <a:buNone/>
            </a:pPr>
            <a:r>
              <a:rPr lang="en-US" sz="3600">
                <a:solidFill>
                  <a:srgbClr val="C55A11"/>
                </a:solidFill>
              </a:rPr>
              <a:t>Question</a:t>
            </a:r>
            <a:endParaRPr sz="3600">
              <a:solidFill>
                <a:srgbClr val="C55A11"/>
              </a:solidFill>
            </a:endParaRPr>
          </a:p>
        </p:txBody>
      </p:sp>
      <p:sp>
        <p:nvSpPr>
          <p:cNvPr id="272" name="Google Shape;272;p23"/>
          <p:cNvSpPr txBox="1"/>
          <p:nvPr/>
        </p:nvSpPr>
        <p:spPr>
          <a:xfrm>
            <a:off x="1409700" y="1890008"/>
            <a:ext cx="9601200"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400" b="0" i="0" u="none" strike="noStrike" cap="none">
                <a:solidFill>
                  <a:srgbClr val="3F3F3F"/>
                </a:solidFill>
                <a:latin typeface="Calibri"/>
                <a:ea typeface="Calibri"/>
                <a:cs typeface="Calibri"/>
                <a:sym typeface="Calibri"/>
              </a:rPr>
              <a:t>Costco and hearing aid accessibility</a:t>
            </a:r>
            <a:endParaRPr sz="4400" b="0" i="0" u="none" strike="noStrike" cap="none">
              <a:solidFill>
                <a:srgbClr val="595959"/>
              </a:solidFill>
              <a:latin typeface="Calibri"/>
              <a:ea typeface="Calibri"/>
              <a:cs typeface="Calibri"/>
              <a:sym typeface="Calibri"/>
            </a:endParaRPr>
          </a:p>
        </p:txBody>
      </p:sp>
      <p:sp>
        <p:nvSpPr>
          <p:cNvPr id="273" name="Google Shape;273;p23"/>
          <p:cNvSpPr/>
          <p:nvPr/>
        </p:nvSpPr>
        <p:spPr>
          <a:xfrm rot="5400000">
            <a:off x="-504849" y="100069"/>
            <a:ext cx="1009698" cy="1009699"/>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4"/>
          <p:cNvSpPr txBox="1">
            <a:spLocks noGrp="1"/>
          </p:cNvSpPr>
          <p:nvPr>
            <p:ph type="title"/>
          </p:nvPr>
        </p:nvSpPr>
        <p:spPr>
          <a:xfrm>
            <a:off x="157218" y="232687"/>
            <a:ext cx="11383473" cy="9060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D966"/>
              </a:buClr>
              <a:buSzPts val="4400"/>
              <a:buFont typeface="Calibri"/>
              <a:buNone/>
            </a:pPr>
            <a:r>
              <a:rPr lang="en-US" sz="4800">
                <a:solidFill>
                  <a:srgbClr val="FFD966"/>
                </a:solidFill>
              </a:rPr>
              <a:t>Topic insights: # of U.S. population affected</a:t>
            </a:r>
            <a:endParaRPr sz="4800"/>
          </a:p>
        </p:txBody>
      </p:sp>
      <p:pic>
        <p:nvPicPr>
          <p:cNvPr id="279" name="Google Shape;279;p24"/>
          <p:cNvPicPr preferRelativeResize="0"/>
          <p:nvPr/>
        </p:nvPicPr>
        <p:blipFill rotWithShape="1">
          <a:blip r:embed="rId3">
            <a:alphaModFix/>
          </a:blip>
          <a:srcRect/>
          <a:stretch/>
        </p:blipFill>
        <p:spPr>
          <a:xfrm>
            <a:off x="7013253" y="1960929"/>
            <a:ext cx="4617156" cy="3407015"/>
          </a:xfrm>
          <a:prstGeom prst="rect">
            <a:avLst/>
          </a:prstGeom>
          <a:noFill/>
          <a:ln>
            <a:noFill/>
          </a:ln>
        </p:spPr>
      </p:pic>
      <p:pic>
        <p:nvPicPr>
          <p:cNvPr id="280" name="Google Shape;280;p24"/>
          <p:cNvPicPr preferRelativeResize="0"/>
          <p:nvPr/>
        </p:nvPicPr>
        <p:blipFill rotWithShape="1">
          <a:blip r:embed="rId4">
            <a:alphaModFix/>
          </a:blip>
          <a:srcRect/>
          <a:stretch/>
        </p:blipFill>
        <p:spPr>
          <a:xfrm>
            <a:off x="1104943" y="1965610"/>
            <a:ext cx="4991057" cy="3402334"/>
          </a:xfrm>
          <a:prstGeom prst="rect">
            <a:avLst/>
          </a:prstGeom>
          <a:noFill/>
          <a:ln>
            <a:noFill/>
          </a:ln>
        </p:spPr>
      </p:pic>
      <p:sp>
        <p:nvSpPr>
          <p:cNvPr id="281" name="Google Shape;281;p24"/>
          <p:cNvSpPr txBox="1"/>
          <p:nvPr/>
        </p:nvSpPr>
        <p:spPr>
          <a:xfrm>
            <a:off x="3215473" y="1208965"/>
            <a:ext cx="499105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FF0000"/>
                </a:solidFill>
                <a:latin typeface="Arial"/>
                <a:ea typeface="Arial"/>
                <a:cs typeface="Arial"/>
                <a:sym typeface="Arial"/>
              </a:rPr>
              <a:t>DO NOT USE SLIDE  Pie is confusing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25"/>
          <p:cNvPicPr preferRelativeResize="0"/>
          <p:nvPr/>
        </p:nvPicPr>
        <p:blipFill rotWithShape="1">
          <a:blip r:embed="rId3">
            <a:alphaModFix/>
          </a:blip>
          <a:srcRect/>
          <a:stretch/>
        </p:blipFill>
        <p:spPr>
          <a:xfrm>
            <a:off x="902600" y="1539792"/>
            <a:ext cx="4992258" cy="3403152"/>
          </a:xfrm>
          <a:prstGeom prst="rect">
            <a:avLst/>
          </a:prstGeom>
          <a:noFill/>
          <a:ln>
            <a:noFill/>
          </a:ln>
        </p:spPr>
      </p:pic>
      <p:pic>
        <p:nvPicPr>
          <p:cNvPr id="287" name="Google Shape;287;p25"/>
          <p:cNvPicPr preferRelativeResize="0"/>
          <p:nvPr/>
        </p:nvPicPr>
        <p:blipFill rotWithShape="1">
          <a:blip r:embed="rId4">
            <a:alphaModFix/>
          </a:blip>
          <a:srcRect/>
          <a:stretch/>
        </p:blipFill>
        <p:spPr>
          <a:xfrm>
            <a:off x="6342547" y="1539793"/>
            <a:ext cx="5460872" cy="3403152"/>
          </a:xfrm>
          <a:prstGeom prst="rect">
            <a:avLst/>
          </a:prstGeom>
          <a:noFill/>
          <a:ln>
            <a:noFill/>
          </a:ln>
        </p:spPr>
      </p:pic>
      <p:sp>
        <p:nvSpPr>
          <p:cNvPr id="288" name="Google Shape;288;p25"/>
          <p:cNvSpPr txBox="1"/>
          <p:nvPr/>
        </p:nvSpPr>
        <p:spPr>
          <a:xfrm>
            <a:off x="902600" y="5081575"/>
            <a:ext cx="10900800" cy="14469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1600"/>
              <a:buFont typeface="Arial"/>
              <a:buChar char="•"/>
            </a:pPr>
            <a:r>
              <a:rPr lang="en-US" sz="1600" b="0" i="0" u="none" strike="noStrike" cap="none">
                <a:solidFill>
                  <a:srgbClr val="3F3F3F"/>
                </a:solidFill>
                <a:latin typeface="Arial"/>
                <a:ea typeface="Arial"/>
                <a:cs typeface="Arial"/>
                <a:sym typeface="Arial"/>
              </a:rPr>
              <a:t>35 million people in 2019 had some degree of hearing loss and estimated to be 37.8MM in 2026.</a:t>
            </a:r>
            <a:endParaRPr/>
          </a:p>
          <a:p>
            <a:pPr marL="285750" marR="0" lvl="0" indent="-285750" algn="l" rtl="0">
              <a:lnSpc>
                <a:spcPct val="150000"/>
              </a:lnSpc>
              <a:spcBef>
                <a:spcPts val="0"/>
              </a:spcBef>
              <a:spcAft>
                <a:spcPts val="0"/>
              </a:spcAft>
              <a:buClr>
                <a:srgbClr val="000000"/>
              </a:buClr>
              <a:buSzPts val="1600"/>
              <a:buFont typeface="Arial"/>
              <a:buChar char="•"/>
            </a:pPr>
            <a:r>
              <a:rPr lang="en-US" sz="1600" b="0" i="0" u="none" strike="noStrike" cap="none">
                <a:solidFill>
                  <a:srgbClr val="3F3F3F"/>
                </a:solidFill>
                <a:latin typeface="Arial"/>
                <a:ea typeface="Arial"/>
                <a:cs typeface="Arial"/>
                <a:sym typeface="Arial"/>
              </a:rPr>
              <a:t>Only 1 – 6 people who need hearing aids use hearing aids.  </a:t>
            </a:r>
            <a:endParaRPr/>
          </a:p>
          <a:p>
            <a:pPr marL="285750" marR="0" lvl="0" indent="-285750" algn="l" rtl="0">
              <a:lnSpc>
                <a:spcPct val="150000"/>
              </a:lnSpc>
              <a:spcBef>
                <a:spcPts val="0"/>
              </a:spcBef>
              <a:spcAft>
                <a:spcPts val="0"/>
              </a:spcAft>
              <a:buClr>
                <a:srgbClr val="000000"/>
              </a:buClr>
              <a:buSzPts val="1600"/>
              <a:buFont typeface="Arial"/>
              <a:buChar char="•"/>
            </a:pPr>
            <a:r>
              <a:rPr lang="en-US" sz="1600" b="0" i="0" u="none" strike="noStrike" cap="none">
                <a:solidFill>
                  <a:srgbClr val="3F3F3F"/>
                </a:solidFill>
                <a:latin typeface="Arial"/>
                <a:ea typeface="Arial"/>
                <a:cs typeface="Arial"/>
                <a:sym typeface="Arial"/>
              </a:rPr>
              <a:t>7 million people in 2019 used a hearing aid, and an estimated 7.6MM people are expected to wear a hearing device before the OTC hear aid legislation.</a:t>
            </a:r>
            <a:endParaRPr/>
          </a:p>
        </p:txBody>
      </p:sp>
      <p:sp>
        <p:nvSpPr>
          <p:cNvPr id="289" name="Google Shape;289;p25"/>
          <p:cNvSpPr/>
          <p:nvPr/>
        </p:nvSpPr>
        <p:spPr>
          <a:xfrm>
            <a:off x="266587" y="252422"/>
            <a:ext cx="5829414" cy="732316"/>
          </a:xfrm>
          <a:prstGeom prst="roundRect">
            <a:avLst>
              <a:gd name="adj" fmla="val 16667"/>
            </a:avLst>
          </a:prstGeom>
          <a:solidFill>
            <a:schemeClr val="lt1"/>
          </a:solidFill>
          <a:ln w="28575"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290" name="Google Shape;290;p25"/>
          <p:cNvSpPr txBox="1"/>
          <p:nvPr/>
        </p:nvSpPr>
        <p:spPr>
          <a:xfrm>
            <a:off x="607325" y="252422"/>
            <a:ext cx="5145775"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C55A11"/>
                </a:solidFill>
                <a:latin typeface="Calibri"/>
                <a:ea typeface="Calibri"/>
                <a:cs typeface="Calibri"/>
                <a:sym typeface="Calibri"/>
              </a:rPr>
              <a:t># of U.S. population affected</a:t>
            </a:r>
            <a:endParaRPr/>
          </a:p>
        </p:txBody>
      </p:sp>
      <p:sp>
        <p:nvSpPr>
          <p:cNvPr id="291" name="Google Shape;291;p25"/>
          <p:cNvSpPr/>
          <p:nvPr/>
        </p:nvSpPr>
        <p:spPr>
          <a:xfrm rot="5400000">
            <a:off x="-504849" y="162479"/>
            <a:ext cx="1009698" cy="1009699"/>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26"/>
          <p:cNvPicPr preferRelativeResize="0"/>
          <p:nvPr/>
        </p:nvPicPr>
        <p:blipFill rotWithShape="1">
          <a:blip r:embed="rId3">
            <a:alphaModFix/>
          </a:blip>
          <a:srcRect/>
          <a:stretch/>
        </p:blipFill>
        <p:spPr>
          <a:xfrm>
            <a:off x="991481" y="1958078"/>
            <a:ext cx="5793828" cy="3436820"/>
          </a:xfrm>
          <a:prstGeom prst="rect">
            <a:avLst/>
          </a:prstGeom>
          <a:noFill/>
          <a:ln>
            <a:noFill/>
          </a:ln>
        </p:spPr>
      </p:pic>
      <p:pic>
        <p:nvPicPr>
          <p:cNvPr id="297" name="Google Shape;297;p26"/>
          <p:cNvPicPr preferRelativeResize="0"/>
          <p:nvPr/>
        </p:nvPicPr>
        <p:blipFill rotWithShape="1">
          <a:blip r:embed="rId4">
            <a:alphaModFix/>
          </a:blip>
          <a:srcRect/>
          <a:stretch/>
        </p:blipFill>
        <p:spPr>
          <a:xfrm>
            <a:off x="7686675" y="1953841"/>
            <a:ext cx="3762131" cy="3299098"/>
          </a:xfrm>
          <a:prstGeom prst="rect">
            <a:avLst/>
          </a:prstGeom>
          <a:noFill/>
          <a:ln>
            <a:noFill/>
          </a:ln>
        </p:spPr>
      </p:pic>
      <p:sp>
        <p:nvSpPr>
          <p:cNvPr id="298" name="Google Shape;298;p26"/>
          <p:cNvSpPr txBox="1"/>
          <p:nvPr/>
        </p:nvSpPr>
        <p:spPr>
          <a:xfrm>
            <a:off x="7686675" y="5465025"/>
            <a:ext cx="4219500" cy="1139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700" b="0" i="0" u="none" strike="noStrike" cap="none">
                <a:solidFill>
                  <a:srgbClr val="3F3F3F"/>
                </a:solidFill>
                <a:latin typeface="Calibri"/>
                <a:ea typeface="Calibri"/>
                <a:cs typeface="Calibri"/>
                <a:sym typeface="Calibri"/>
              </a:rPr>
              <a:t>Millennial and Gen Z individuals are more likely to experience hearing loss compared to previous generations (National Institute of Health )</a:t>
            </a:r>
            <a:endParaRPr sz="1700" b="0" i="0" u="none" strike="noStrike" cap="none">
              <a:solidFill>
                <a:srgbClr val="3F3F3F"/>
              </a:solidFill>
              <a:latin typeface="Arial"/>
              <a:ea typeface="Arial"/>
              <a:cs typeface="Arial"/>
              <a:sym typeface="Arial"/>
            </a:endParaRPr>
          </a:p>
        </p:txBody>
      </p:sp>
      <p:sp>
        <p:nvSpPr>
          <p:cNvPr id="299" name="Google Shape;299;p26"/>
          <p:cNvSpPr txBox="1"/>
          <p:nvPr/>
        </p:nvSpPr>
        <p:spPr>
          <a:xfrm>
            <a:off x="1184125" y="5504500"/>
            <a:ext cx="5358300" cy="87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700" b="0" i="0" u="none" strike="noStrike" cap="none">
                <a:solidFill>
                  <a:srgbClr val="3F3F3F"/>
                </a:solidFill>
                <a:latin typeface="Calibri"/>
                <a:ea typeface="Calibri"/>
                <a:cs typeface="Calibri"/>
                <a:sym typeface="Calibri"/>
              </a:rPr>
              <a:t>The number of individuals of all ages with mild to complete hearing loss will increase from 44 MM to nearly 55 MM in </a:t>
            </a:r>
            <a:r>
              <a:rPr lang="en-US" sz="1700" b="1" i="0" u="none" strike="noStrike" cap="none">
                <a:solidFill>
                  <a:srgbClr val="3F3F3F"/>
                </a:solidFill>
                <a:latin typeface="Calibri"/>
                <a:ea typeface="Calibri"/>
                <a:cs typeface="Calibri"/>
                <a:sym typeface="Calibri"/>
              </a:rPr>
              <a:t>2030</a:t>
            </a:r>
            <a:r>
              <a:rPr lang="en-US" sz="1700" b="0" i="0" u="none" strike="noStrike" cap="none">
                <a:solidFill>
                  <a:srgbClr val="3F3F3F"/>
                </a:solidFill>
                <a:latin typeface="Calibri"/>
                <a:ea typeface="Calibri"/>
                <a:cs typeface="Calibri"/>
                <a:sym typeface="Calibri"/>
              </a:rPr>
              <a:t>.</a:t>
            </a:r>
            <a:endParaRPr sz="1700" b="0" i="0" u="none" strike="noStrike" cap="none">
              <a:solidFill>
                <a:srgbClr val="3F3F3F"/>
              </a:solidFill>
              <a:latin typeface="Arial"/>
              <a:ea typeface="Arial"/>
              <a:cs typeface="Arial"/>
              <a:sym typeface="Arial"/>
            </a:endParaRPr>
          </a:p>
        </p:txBody>
      </p:sp>
      <p:sp>
        <p:nvSpPr>
          <p:cNvPr id="300" name="Google Shape;300;p26"/>
          <p:cNvSpPr/>
          <p:nvPr/>
        </p:nvSpPr>
        <p:spPr>
          <a:xfrm>
            <a:off x="266587" y="252422"/>
            <a:ext cx="5829413" cy="732316"/>
          </a:xfrm>
          <a:prstGeom prst="roundRect">
            <a:avLst>
              <a:gd name="adj" fmla="val 16667"/>
            </a:avLst>
          </a:prstGeom>
          <a:solidFill>
            <a:schemeClr val="lt1"/>
          </a:solidFill>
          <a:ln w="28575"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301" name="Google Shape;301;p26"/>
          <p:cNvSpPr txBox="1"/>
          <p:nvPr/>
        </p:nvSpPr>
        <p:spPr>
          <a:xfrm>
            <a:off x="607325" y="252422"/>
            <a:ext cx="8424495"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C55A11"/>
                </a:solidFill>
                <a:latin typeface="Calibri"/>
                <a:ea typeface="Calibri"/>
                <a:cs typeface="Calibri"/>
                <a:sym typeface="Calibri"/>
              </a:rPr>
              <a:t>Millennials &amp; GenZ</a:t>
            </a:r>
            <a:endParaRPr/>
          </a:p>
        </p:txBody>
      </p:sp>
      <p:sp>
        <p:nvSpPr>
          <p:cNvPr id="302" name="Google Shape;302;p26"/>
          <p:cNvSpPr/>
          <p:nvPr/>
        </p:nvSpPr>
        <p:spPr>
          <a:xfrm rot="5400000">
            <a:off x="-504849" y="162479"/>
            <a:ext cx="1009698" cy="1009699"/>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27"/>
          <p:cNvPicPr preferRelativeResize="0"/>
          <p:nvPr/>
        </p:nvPicPr>
        <p:blipFill rotWithShape="1">
          <a:blip r:embed="rId3">
            <a:alphaModFix/>
          </a:blip>
          <a:srcRect/>
          <a:stretch/>
        </p:blipFill>
        <p:spPr>
          <a:xfrm>
            <a:off x="2055883" y="1485841"/>
            <a:ext cx="8521174" cy="4600634"/>
          </a:xfrm>
          <a:prstGeom prst="rect">
            <a:avLst/>
          </a:prstGeom>
          <a:noFill/>
          <a:ln>
            <a:noFill/>
          </a:ln>
        </p:spPr>
      </p:pic>
      <p:sp>
        <p:nvSpPr>
          <p:cNvPr id="308" name="Google Shape;308;p27"/>
          <p:cNvSpPr/>
          <p:nvPr/>
        </p:nvSpPr>
        <p:spPr>
          <a:xfrm>
            <a:off x="266587" y="252422"/>
            <a:ext cx="7677263" cy="732316"/>
          </a:xfrm>
          <a:prstGeom prst="roundRect">
            <a:avLst>
              <a:gd name="adj" fmla="val 16667"/>
            </a:avLst>
          </a:prstGeom>
          <a:solidFill>
            <a:schemeClr val="lt1"/>
          </a:solidFill>
          <a:ln w="28575"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309" name="Google Shape;309;p27"/>
          <p:cNvSpPr txBox="1"/>
          <p:nvPr/>
        </p:nvSpPr>
        <p:spPr>
          <a:xfrm>
            <a:off x="607326" y="252422"/>
            <a:ext cx="7114386"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C55A11"/>
                </a:solidFill>
                <a:latin typeface="Calibri"/>
                <a:ea typeface="Calibri"/>
                <a:cs typeface="Calibri"/>
                <a:sym typeface="Calibri"/>
              </a:rPr>
              <a:t>Hearing loss impact on health and wealth</a:t>
            </a:r>
            <a:endParaRPr/>
          </a:p>
        </p:txBody>
      </p:sp>
      <p:sp>
        <p:nvSpPr>
          <p:cNvPr id="310" name="Google Shape;310;p27"/>
          <p:cNvSpPr/>
          <p:nvPr/>
        </p:nvSpPr>
        <p:spPr>
          <a:xfrm rot="5400000">
            <a:off x="-504849" y="162479"/>
            <a:ext cx="1009698" cy="1009699"/>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4"/>
        <p:cNvGrpSpPr/>
        <p:nvPr/>
      </p:nvGrpSpPr>
      <p:grpSpPr>
        <a:xfrm>
          <a:off x="0" y="0"/>
          <a:ext cx="0" cy="0"/>
          <a:chOff x="0" y="0"/>
          <a:chExt cx="0" cy="0"/>
        </a:xfrm>
      </p:grpSpPr>
      <p:pic>
        <p:nvPicPr>
          <p:cNvPr id="315" name="Google Shape;315;p28"/>
          <p:cNvPicPr preferRelativeResize="0"/>
          <p:nvPr/>
        </p:nvPicPr>
        <p:blipFill rotWithShape="1">
          <a:blip r:embed="rId3">
            <a:alphaModFix/>
          </a:blip>
          <a:srcRect l="5835" t="6109" r="7422" b="8462"/>
          <a:stretch/>
        </p:blipFill>
        <p:spPr>
          <a:xfrm>
            <a:off x="1237257" y="1138698"/>
            <a:ext cx="9223393" cy="5228235"/>
          </a:xfrm>
          <a:prstGeom prst="rect">
            <a:avLst/>
          </a:prstGeom>
          <a:noFill/>
          <a:ln>
            <a:noFill/>
          </a:ln>
        </p:spPr>
      </p:pic>
      <p:sp>
        <p:nvSpPr>
          <p:cNvPr id="316" name="Google Shape;316;p28"/>
          <p:cNvSpPr/>
          <p:nvPr/>
        </p:nvSpPr>
        <p:spPr>
          <a:xfrm>
            <a:off x="266587" y="252422"/>
            <a:ext cx="5829414" cy="732316"/>
          </a:xfrm>
          <a:prstGeom prst="roundRect">
            <a:avLst>
              <a:gd name="adj" fmla="val 16667"/>
            </a:avLst>
          </a:prstGeom>
          <a:solidFill>
            <a:schemeClr val="lt1"/>
          </a:solidFill>
          <a:ln w="28575"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317" name="Google Shape;317;p28"/>
          <p:cNvSpPr txBox="1"/>
          <p:nvPr/>
        </p:nvSpPr>
        <p:spPr>
          <a:xfrm>
            <a:off x="607325" y="252422"/>
            <a:ext cx="3831325"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C55A11"/>
                </a:solidFill>
                <a:latin typeface="Calibri"/>
                <a:ea typeface="Calibri"/>
                <a:cs typeface="Calibri"/>
                <a:sym typeface="Calibri"/>
              </a:rPr>
              <a:t>Costco</a:t>
            </a:r>
            <a:endParaRPr/>
          </a:p>
        </p:txBody>
      </p:sp>
      <p:sp>
        <p:nvSpPr>
          <p:cNvPr id="318" name="Google Shape;318;p28"/>
          <p:cNvSpPr/>
          <p:nvPr/>
        </p:nvSpPr>
        <p:spPr>
          <a:xfrm rot="5400000">
            <a:off x="-504849" y="162479"/>
            <a:ext cx="1009698" cy="1009699"/>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9"/>
          <p:cNvSpPr txBox="1"/>
          <p:nvPr/>
        </p:nvSpPr>
        <p:spPr>
          <a:xfrm>
            <a:off x="760725" y="2113400"/>
            <a:ext cx="5582400" cy="2623200"/>
          </a:xfrm>
          <a:prstGeom prst="rect">
            <a:avLst/>
          </a:prstGeom>
          <a:noFill/>
          <a:ln>
            <a:noFill/>
          </a:ln>
        </p:spPr>
        <p:txBody>
          <a:bodyPr spcFirstLastPara="1" wrap="square" lIns="91425" tIns="45700" rIns="91425" bIns="45700" anchor="t" anchorCtr="0">
            <a:noAutofit/>
          </a:bodyPr>
          <a:lstStyle/>
          <a:p>
            <a:pPr marL="457200" marR="0" lvl="0" indent="-368300" algn="l" rtl="0">
              <a:lnSpc>
                <a:spcPct val="115000"/>
              </a:lnSpc>
              <a:spcBef>
                <a:spcPts val="0"/>
              </a:spcBef>
              <a:spcAft>
                <a:spcPts val="0"/>
              </a:spcAft>
              <a:buClr>
                <a:srgbClr val="3F3F3F"/>
              </a:buClr>
              <a:buSzPts val="2200"/>
              <a:buFont typeface="Calibri"/>
              <a:buChar char="￮"/>
            </a:pPr>
            <a:r>
              <a:rPr lang="en-US" sz="2200" b="0" i="0" u="none" strike="noStrike" cap="none">
                <a:solidFill>
                  <a:srgbClr val="3F3F3F"/>
                </a:solidFill>
                <a:latin typeface="Calibri"/>
                <a:ea typeface="Calibri"/>
                <a:cs typeface="Calibri"/>
                <a:sym typeface="Calibri"/>
              </a:rPr>
              <a:t>Costco has 11% of the hearing aids sold</a:t>
            </a:r>
            <a:endParaRPr sz="2200" b="0" i="0" u="none" strike="noStrike" cap="none">
              <a:solidFill>
                <a:srgbClr val="3F3F3F"/>
              </a:solidFill>
              <a:latin typeface="Calibri"/>
              <a:ea typeface="Calibri"/>
              <a:cs typeface="Calibri"/>
              <a:sym typeface="Calibri"/>
            </a:endParaRPr>
          </a:p>
          <a:p>
            <a:pPr marL="457200" marR="0" lvl="0" indent="-368300" algn="l" rtl="0">
              <a:lnSpc>
                <a:spcPct val="115000"/>
              </a:lnSpc>
              <a:spcBef>
                <a:spcPts val="2500"/>
              </a:spcBef>
              <a:spcAft>
                <a:spcPts val="0"/>
              </a:spcAft>
              <a:buClr>
                <a:srgbClr val="3F3F3F"/>
              </a:buClr>
              <a:buSzPts val="2200"/>
              <a:buFont typeface="Calibri"/>
              <a:buChar char="￮"/>
            </a:pPr>
            <a:r>
              <a:rPr lang="en-US" sz="2200">
                <a:solidFill>
                  <a:srgbClr val="3F3F3F"/>
                </a:solidFill>
                <a:latin typeface="Calibri"/>
                <a:ea typeface="Calibri"/>
                <a:cs typeface="Calibri"/>
                <a:sym typeface="Calibri"/>
              </a:rPr>
              <a:t>Annual unit growth averages over 20%, 3 - 5x’s faster than sales through independent practices</a:t>
            </a:r>
            <a:endParaRPr sz="2200">
              <a:solidFill>
                <a:srgbClr val="3F3F3F"/>
              </a:solidFill>
              <a:latin typeface="Calibri"/>
              <a:ea typeface="Calibri"/>
              <a:cs typeface="Calibri"/>
              <a:sym typeface="Calibri"/>
            </a:endParaRPr>
          </a:p>
          <a:p>
            <a:pPr marL="457200" marR="0" lvl="0" indent="-368300" algn="l" rtl="0">
              <a:lnSpc>
                <a:spcPct val="115000"/>
              </a:lnSpc>
              <a:spcBef>
                <a:spcPts val="2500"/>
              </a:spcBef>
              <a:spcAft>
                <a:spcPts val="2500"/>
              </a:spcAft>
              <a:buClr>
                <a:srgbClr val="3F3F3F"/>
              </a:buClr>
              <a:buSzPts val="2200"/>
              <a:buFont typeface="Calibri"/>
              <a:buChar char="￮"/>
            </a:pPr>
            <a:r>
              <a:rPr lang="en-US" sz="2200">
                <a:solidFill>
                  <a:srgbClr val="3F3F3F"/>
                </a:solidFill>
                <a:latin typeface="Calibri"/>
                <a:ea typeface="Calibri"/>
                <a:cs typeface="Calibri"/>
                <a:sym typeface="Calibri"/>
              </a:rPr>
              <a:t>Distribute almost as many hearing aids in the U.S. as the Veterans Administration</a:t>
            </a:r>
            <a:endParaRPr sz="2200">
              <a:solidFill>
                <a:srgbClr val="3F3F3F"/>
              </a:solidFill>
              <a:latin typeface="Calibri"/>
              <a:ea typeface="Calibri"/>
              <a:cs typeface="Calibri"/>
              <a:sym typeface="Calibri"/>
            </a:endParaRPr>
          </a:p>
        </p:txBody>
      </p:sp>
      <p:pic>
        <p:nvPicPr>
          <p:cNvPr id="324" name="Google Shape;324;p29"/>
          <p:cNvPicPr preferRelativeResize="0"/>
          <p:nvPr/>
        </p:nvPicPr>
        <p:blipFill rotWithShape="1">
          <a:blip r:embed="rId3">
            <a:alphaModFix/>
          </a:blip>
          <a:srcRect l="3289" t="2239" r="3492" b="2279"/>
          <a:stretch/>
        </p:blipFill>
        <p:spPr>
          <a:xfrm>
            <a:off x="6780750" y="1158425"/>
            <a:ext cx="4851525" cy="5492801"/>
          </a:xfrm>
          <a:prstGeom prst="rect">
            <a:avLst/>
          </a:prstGeom>
          <a:noFill/>
          <a:ln>
            <a:noFill/>
          </a:ln>
        </p:spPr>
      </p:pic>
      <p:sp>
        <p:nvSpPr>
          <p:cNvPr id="325" name="Google Shape;325;p29"/>
          <p:cNvSpPr/>
          <p:nvPr/>
        </p:nvSpPr>
        <p:spPr>
          <a:xfrm>
            <a:off x="266587" y="252422"/>
            <a:ext cx="7696314" cy="732316"/>
          </a:xfrm>
          <a:prstGeom prst="roundRect">
            <a:avLst>
              <a:gd name="adj" fmla="val 16667"/>
            </a:avLst>
          </a:prstGeom>
          <a:solidFill>
            <a:schemeClr val="lt1"/>
          </a:solidFill>
          <a:ln w="28575"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326" name="Google Shape;326;p29"/>
          <p:cNvSpPr txBox="1"/>
          <p:nvPr/>
        </p:nvSpPr>
        <p:spPr>
          <a:xfrm>
            <a:off x="607326" y="252422"/>
            <a:ext cx="7174600"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C55A11"/>
                </a:solidFill>
                <a:latin typeface="Calibri"/>
                <a:ea typeface="Calibri"/>
                <a:cs typeface="Calibri"/>
                <a:sym typeface="Calibri"/>
              </a:rPr>
              <a:t>Costco’s effect on hearing aid accessibility</a:t>
            </a:r>
            <a:endParaRPr/>
          </a:p>
        </p:txBody>
      </p:sp>
      <p:sp>
        <p:nvSpPr>
          <p:cNvPr id="327" name="Google Shape;327;p29"/>
          <p:cNvSpPr/>
          <p:nvPr/>
        </p:nvSpPr>
        <p:spPr>
          <a:xfrm rot="5400000">
            <a:off x="-504849" y="162479"/>
            <a:ext cx="1009698" cy="1009699"/>
          </a:xfrm>
          <a:prstGeom prst="ellipse">
            <a:avLst/>
          </a:prstGeom>
          <a:solidFill>
            <a:srgbClr val="C55A11"/>
          </a:solidFill>
          <a:ln>
            <a:noFill/>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1"/>
        <p:cNvGrpSpPr/>
        <p:nvPr/>
      </p:nvGrpSpPr>
      <p:grpSpPr>
        <a:xfrm>
          <a:off x="0" y="0"/>
          <a:ext cx="0" cy="0"/>
          <a:chOff x="0" y="0"/>
          <a:chExt cx="0" cy="0"/>
        </a:xfrm>
      </p:grpSpPr>
      <p:pic>
        <p:nvPicPr>
          <p:cNvPr id="332" name="Google Shape;332;p30"/>
          <p:cNvPicPr preferRelativeResize="0"/>
          <p:nvPr/>
        </p:nvPicPr>
        <p:blipFill rotWithShape="1">
          <a:blip r:embed="rId3">
            <a:alphaModFix/>
          </a:blip>
          <a:srcRect l="38765"/>
          <a:stretch/>
        </p:blipFill>
        <p:spPr>
          <a:xfrm>
            <a:off x="4695442" y="3057454"/>
            <a:ext cx="2116805" cy="1337078"/>
          </a:xfrm>
          <a:prstGeom prst="rect">
            <a:avLst/>
          </a:prstGeom>
          <a:noFill/>
          <a:ln>
            <a:noFill/>
          </a:ln>
        </p:spPr>
      </p:pic>
      <p:pic>
        <p:nvPicPr>
          <p:cNvPr id="333" name="Google Shape;333;p30"/>
          <p:cNvPicPr preferRelativeResize="0"/>
          <p:nvPr/>
        </p:nvPicPr>
        <p:blipFill rotWithShape="1">
          <a:blip r:embed="rId3">
            <a:alphaModFix/>
          </a:blip>
          <a:srcRect r="58893"/>
          <a:stretch/>
        </p:blipFill>
        <p:spPr>
          <a:xfrm>
            <a:off x="2787300" y="3312071"/>
            <a:ext cx="1207863" cy="1136534"/>
          </a:xfrm>
          <a:prstGeom prst="rect">
            <a:avLst/>
          </a:prstGeom>
          <a:noFill/>
          <a:ln>
            <a:noFill/>
          </a:ln>
        </p:spPr>
      </p:pic>
      <p:pic>
        <p:nvPicPr>
          <p:cNvPr id="334" name="Google Shape;334;p30"/>
          <p:cNvPicPr preferRelativeResize="0"/>
          <p:nvPr/>
        </p:nvPicPr>
        <p:blipFill rotWithShape="1">
          <a:blip r:embed="rId4">
            <a:alphaModFix/>
          </a:blip>
          <a:srcRect/>
          <a:stretch/>
        </p:blipFill>
        <p:spPr>
          <a:xfrm>
            <a:off x="6197849" y="2413002"/>
            <a:ext cx="1194482" cy="563796"/>
          </a:xfrm>
          <a:prstGeom prst="rect">
            <a:avLst/>
          </a:prstGeom>
          <a:noFill/>
          <a:ln>
            <a:noFill/>
          </a:ln>
        </p:spPr>
      </p:pic>
      <p:pic>
        <p:nvPicPr>
          <p:cNvPr id="335" name="Google Shape;335;p30"/>
          <p:cNvPicPr preferRelativeResize="0"/>
          <p:nvPr/>
        </p:nvPicPr>
        <p:blipFill rotWithShape="1">
          <a:blip r:embed="rId5">
            <a:alphaModFix/>
          </a:blip>
          <a:srcRect/>
          <a:stretch/>
        </p:blipFill>
        <p:spPr>
          <a:xfrm>
            <a:off x="3739582" y="4472984"/>
            <a:ext cx="1005419" cy="763374"/>
          </a:xfrm>
          <a:prstGeom prst="rect">
            <a:avLst/>
          </a:prstGeom>
          <a:noFill/>
          <a:ln>
            <a:noFill/>
          </a:ln>
        </p:spPr>
      </p:pic>
      <p:pic>
        <p:nvPicPr>
          <p:cNvPr id="336" name="Google Shape;336;p30"/>
          <p:cNvPicPr preferRelativeResize="0"/>
          <p:nvPr/>
        </p:nvPicPr>
        <p:blipFill rotWithShape="1">
          <a:blip r:embed="rId6">
            <a:alphaModFix/>
          </a:blip>
          <a:srcRect/>
          <a:stretch/>
        </p:blipFill>
        <p:spPr>
          <a:xfrm>
            <a:off x="4082124" y="2270666"/>
            <a:ext cx="752434" cy="859924"/>
          </a:xfrm>
          <a:prstGeom prst="rect">
            <a:avLst/>
          </a:prstGeom>
          <a:noFill/>
          <a:ln>
            <a:noFill/>
          </a:ln>
        </p:spPr>
      </p:pic>
      <p:pic>
        <p:nvPicPr>
          <p:cNvPr id="337" name="Google Shape;337;p30" descr="Important Shortcut Keys in Microsoft Excel - Technipages"/>
          <p:cNvPicPr preferRelativeResize="0"/>
          <p:nvPr/>
        </p:nvPicPr>
        <p:blipFill rotWithShape="1">
          <a:blip r:embed="rId7">
            <a:alphaModFix/>
          </a:blip>
          <a:srcRect l="27477" r="27722"/>
          <a:stretch/>
        </p:blipFill>
        <p:spPr>
          <a:xfrm>
            <a:off x="1887137" y="2353203"/>
            <a:ext cx="746344" cy="782174"/>
          </a:xfrm>
          <a:prstGeom prst="rect">
            <a:avLst/>
          </a:prstGeom>
          <a:noFill/>
          <a:ln>
            <a:noFill/>
          </a:ln>
        </p:spPr>
      </p:pic>
      <p:pic>
        <p:nvPicPr>
          <p:cNvPr id="338" name="Google Shape;338;p30"/>
          <p:cNvPicPr preferRelativeResize="0"/>
          <p:nvPr/>
        </p:nvPicPr>
        <p:blipFill rotWithShape="1">
          <a:blip r:embed="rId8">
            <a:alphaModFix/>
          </a:blip>
          <a:srcRect/>
          <a:stretch/>
        </p:blipFill>
        <p:spPr>
          <a:xfrm>
            <a:off x="6096000" y="4354945"/>
            <a:ext cx="1304470" cy="978353"/>
          </a:xfrm>
          <a:prstGeom prst="rect">
            <a:avLst/>
          </a:prstGeom>
          <a:noFill/>
          <a:ln>
            <a:noFill/>
          </a:ln>
        </p:spPr>
      </p:pic>
      <p:pic>
        <p:nvPicPr>
          <p:cNvPr id="339" name="Google Shape;339;p30" descr="Visual Studio Code - YouTube"/>
          <p:cNvPicPr preferRelativeResize="0"/>
          <p:nvPr/>
        </p:nvPicPr>
        <p:blipFill rotWithShape="1">
          <a:blip r:embed="rId9">
            <a:alphaModFix/>
          </a:blip>
          <a:srcRect/>
          <a:stretch/>
        </p:blipFill>
        <p:spPr>
          <a:xfrm>
            <a:off x="8576517" y="2075048"/>
            <a:ext cx="966910" cy="966910"/>
          </a:xfrm>
          <a:prstGeom prst="rect">
            <a:avLst/>
          </a:prstGeom>
          <a:noFill/>
          <a:ln>
            <a:noFill/>
          </a:ln>
        </p:spPr>
      </p:pic>
      <p:pic>
        <p:nvPicPr>
          <p:cNvPr id="340" name="Google Shape;340;p30" descr="Javascript Programming - learnBATTA"/>
          <p:cNvPicPr preferRelativeResize="0"/>
          <p:nvPr/>
        </p:nvPicPr>
        <p:blipFill rotWithShape="1">
          <a:blip r:embed="rId10">
            <a:alphaModFix/>
          </a:blip>
          <a:srcRect/>
          <a:stretch/>
        </p:blipFill>
        <p:spPr>
          <a:xfrm>
            <a:off x="7528494" y="3420411"/>
            <a:ext cx="813111" cy="813111"/>
          </a:xfrm>
          <a:prstGeom prst="rect">
            <a:avLst/>
          </a:prstGeom>
          <a:noFill/>
          <a:ln>
            <a:noFill/>
          </a:ln>
        </p:spPr>
      </p:pic>
      <p:sp>
        <p:nvSpPr>
          <p:cNvPr id="341" name="Google Shape;341;p30"/>
          <p:cNvSpPr/>
          <p:nvPr/>
        </p:nvSpPr>
        <p:spPr>
          <a:xfrm>
            <a:off x="266587" y="252422"/>
            <a:ext cx="5829414" cy="732316"/>
          </a:xfrm>
          <a:prstGeom prst="roundRect">
            <a:avLst>
              <a:gd name="adj" fmla="val 16667"/>
            </a:avLst>
          </a:prstGeom>
          <a:solidFill>
            <a:schemeClr val="lt1"/>
          </a:solidFill>
          <a:ln w="28575" cap="flat" cmpd="sng">
            <a:solidFill>
              <a:srgbClr val="BF9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55A11"/>
              </a:solidFill>
              <a:latin typeface="Arial"/>
              <a:ea typeface="Arial"/>
              <a:cs typeface="Arial"/>
              <a:sym typeface="Arial"/>
            </a:endParaRPr>
          </a:p>
        </p:txBody>
      </p:sp>
      <p:sp>
        <p:nvSpPr>
          <p:cNvPr id="342" name="Google Shape;342;p30"/>
          <p:cNvSpPr txBox="1"/>
          <p:nvPr/>
        </p:nvSpPr>
        <p:spPr>
          <a:xfrm>
            <a:off x="607326" y="252422"/>
            <a:ext cx="3387838" cy="90601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D966"/>
              </a:buClr>
              <a:buSzPts val="4400"/>
              <a:buFont typeface="Calibri"/>
              <a:buNone/>
            </a:pPr>
            <a:r>
              <a:rPr lang="en-US" sz="3200" b="0" i="0" u="none" strike="noStrike" cap="none">
                <a:solidFill>
                  <a:srgbClr val="BF9000"/>
                </a:solidFill>
                <a:latin typeface="Calibri"/>
                <a:ea typeface="Calibri"/>
                <a:cs typeface="Calibri"/>
                <a:sym typeface="Calibri"/>
              </a:rPr>
              <a:t>Technologies</a:t>
            </a:r>
            <a:endParaRPr/>
          </a:p>
        </p:txBody>
      </p:sp>
      <p:sp>
        <p:nvSpPr>
          <p:cNvPr id="343" name="Google Shape;343;p30"/>
          <p:cNvSpPr/>
          <p:nvPr/>
        </p:nvSpPr>
        <p:spPr>
          <a:xfrm rot="5400000">
            <a:off x="-504849" y="162479"/>
            <a:ext cx="1009698" cy="1009699"/>
          </a:xfrm>
          <a:prstGeom prst="ellipse">
            <a:avLst/>
          </a:prstGeom>
          <a:solidFill>
            <a:srgbClr val="BF9000"/>
          </a:solidFill>
          <a:ln w="9525" cap="flat" cmpd="sng">
            <a:solidFill>
              <a:srgbClr val="BF9000"/>
            </a:solidFill>
            <a:prstDash val="solid"/>
            <a:round/>
            <a:headEnd type="none" w="sm" len="sm"/>
            <a:tailEnd type="none" w="sm" len="sm"/>
          </a:ln>
        </p:spPr>
        <p:txBody>
          <a:bodyPr spcFirstLastPara="1" wrap="square" lIns="18275" tIns="18275" rIns="18275" bIns="18275" anchor="ctr" anchorCtr="1">
            <a:noAutofit/>
          </a:bodyPr>
          <a:lstStyle/>
          <a:p>
            <a:pPr marL="0" marR="0" lvl="0" indent="0" algn="ctr" rtl="0">
              <a:lnSpc>
                <a:spcPct val="85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1795</Words>
  <Application>Microsoft Office PowerPoint</Application>
  <PresentationFormat>Widescreen</PresentationFormat>
  <Paragraphs>154</Paragraphs>
  <Slides>16</Slides>
  <Notes>16</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Arial</vt:lpstr>
      <vt:lpstr>Calibri</vt:lpstr>
      <vt:lpstr>Public Sans</vt:lpstr>
      <vt:lpstr>Times New Roman</vt:lpstr>
      <vt:lpstr>Office Theme</vt:lpstr>
      <vt:lpstr>Custom Design</vt:lpstr>
      <vt:lpstr>1_Office Theme</vt:lpstr>
      <vt:lpstr>PowerPoint Presentation</vt:lpstr>
      <vt:lpstr>Question</vt:lpstr>
      <vt:lpstr>Topic insights: # of U.S. population affected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Juana Connors-Trujillo</dc:creator>
  <cp:lastModifiedBy>Juana Connors-Trujillo</cp:lastModifiedBy>
  <cp:revision>1</cp:revision>
  <dcterms:modified xsi:type="dcterms:W3CDTF">2022-11-15T16:22:31Z</dcterms:modified>
</cp:coreProperties>
</file>