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/>
          <p:nvPr>
            <p:ph idx="1" type="body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2" type="body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3" type="body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4" type="body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5" type="body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6" type="body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7" type="body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8" type="body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9" type="body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3" type="body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"/>
          <p:cNvSpPr txBox="1"/>
          <p:nvPr>
            <p:ph idx="14" type="body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5" type="body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6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7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4" type="body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5" type="body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6" type="body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7" type="body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8" type="body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9" type="body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13" type="body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4" type="body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15" type="body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6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7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cap="flat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fmla="val 55843" name="adj1"/>
              <a:gd fmla="val 49879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8"/>
          <p:cNvSpPr txBox="1"/>
          <p:nvPr>
            <p:ph idx="2" type="body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8"/>
          <p:cNvSpPr txBox="1"/>
          <p:nvPr>
            <p:ph idx="3" type="body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4" type="body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8"/>
          <p:cNvSpPr txBox="1"/>
          <p:nvPr>
            <p:ph idx="5" type="body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6" type="body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7" type="body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8"/>
          <p:cNvSpPr txBox="1"/>
          <p:nvPr>
            <p:ph idx="8" type="body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9" type="body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8"/>
          <p:cNvSpPr txBox="1"/>
          <p:nvPr>
            <p:ph idx="13" type="body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8"/>
          <p:cNvSpPr txBox="1"/>
          <p:nvPr>
            <p:ph idx="14" type="body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8"/>
          <p:cNvSpPr txBox="1"/>
          <p:nvPr>
            <p:ph idx="15" type="body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8"/>
          <p:cNvSpPr txBox="1"/>
          <p:nvPr>
            <p:ph idx="16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8"/>
          <p:cNvSpPr txBox="1"/>
          <p:nvPr>
            <p:ph idx="17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con of flow chart" id="180" name="Google Shape;180;p10"/>
          <p:cNvSpPr/>
          <p:nvPr/>
        </p:nvSpPr>
        <p:spPr>
          <a:xfrm>
            <a:off x="4567861" y="1680433"/>
            <a:ext cx="941787" cy="597062"/>
          </a:xfrm>
          <a:custGeom>
            <a:rect b="b" l="l" r="r" t="t"/>
            <a:pathLst>
              <a:path extrusionOk="0" h="2120" w="3344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gears" id="181" name="Google Shape;181;p10"/>
          <p:cNvSpPr/>
          <p:nvPr/>
        </p:nvSpPr>
        <p:spPr>
          <a:xfrm>
            <a:off x="2505081" y="1595928"/>
            <a:ext cx="828170" cy="813111"/>
          </a:xfrm>
          <a:custGeom>
            <a:rect b="b" l="l" r="r" t="t"/>
            <a:pathLst>
              <a:path extrusionOk="0" h="3240" w="330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Icon of lightbulb" id="182" name="Google Shape;182;p10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rect b="b" l="l" r="r" t="t"/>
              <a:pathLst>
                <a:path extrusionOk="0" h="670" w="694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rect b="b" l="l" r="r" t="t"/>
              <a:pathLst>
                <a:path extrusionOk="0" h="1818" w="1442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Icon of graph" id="185" name="Google Shape;185;p10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rect b="b" l="l" r="r" t="t"/>
              <a:pathLst>
                <a:path extrusionOk="0" h="429" w="721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Icon of puzzle piece" id="191" name="Google Shape;191;p10"/>
          <p:cNvSpPr/>
          <p:nvPr/>
        </p:nvSpPr>
        <p:spPr>
          <a:xfrm rot="2700000">
            <a:off x="8988648" y="1587335"/>
            <a:ext cx="618906" cy="838665"/>
          </a:xfrm>
          <a:custGeom>
            <a:rect b="b" l="l" r="r" t="t"/>
            <a:pathLst>
              <a:path extrusionOk="0" h="2600" w="1912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question mark" id="192" name="Google Shape;192;p10"/>
          <p:cNvSpPr/>
          <p:nvPr/>
        </p:nvSpPr>
        <p:spPr>
          <a:xfrm>
            <a:off x="11174505" y="1617054"/>
            <a:ext cx="533627" cy="720172"/>
          </a:xfrm>
          <a:custGeom>
            <a:rect b="b" l="l" r="r" t="t"/>
            <a:pathLst>
              <a:path extrusionOk="0" h="1606" w="119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PROJECT – DATA VISUALIZATION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4135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idx="1" type="body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305" name="Google Shape;305;p19"/>
          <p:cNvSpPr txBox="1"/>
          <p:nvPr>
            <p:ph idx="3" type="body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/>
          <p:nvPr>
            <p:ph idx="5" type="body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/>
          <p:nvPr>
            <p:ph idx="7" type="body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/>
          <p:nvPr>
            <p:ph idx="9" type="body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/>
          <p:nvPr>
            <p:ph idx="14" type="body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descr="Icon of flow chart" id="310" name="Google Shape;310;p19"/>
          <p:cNvSpPr/>
          <p:nvPr/>
        </p:nvSpPr>
        <p:spPr>
          <a:xfrm>
            <a:off x="4567861" y="1680433"/>
            <a:ext cx="941787" cy="597062"/>
          </a:xfrm>
          <a:custGeom>
            <a:rect b="b" l="l" r="r" t="t"/>
            <a:pathLst>
              <a:path extrusionOk="0" h="2120" w="3344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gears" id="311" name="Google Shape;311;p19"/>
          <p:cNvSpPr/>
          <p:nvPr/>
        </p:nvSpPr>
        <p:spPr>
          <a:xfrm>
            <a:off x="2505081" y="1595928"/>
            <a:ext cx="828170" cy="813111"/>
          </a:xfrm>
          <a:custGeom>
            <a:rect b="b" l="l" r="r" t="t"/>
            <a:pathLst>
              <a:path extrusionOk="0" h="3240" w="330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Icon of lightbulb" id="312" name="Google Shape;312;p19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rect b="b" l="l" r="r" t="t"/>
              <a:pathLst>
                <a:path extrusionOk="0" h="670" w="694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rect b="b" l="l" r="r" t="t"/>
              <a:pathLst>
                <a:path extrusionOk="0" h="1818" w="1442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Icon of graph" id="315" name="Google Shape;315;p19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rect b="b" l="l" r="r" t="t"/>
              <a:pathLst>
                <a:path extrusionOk="0" h="429" w="721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Icon of puzzle piece" id="321" name="Google Shape;321;p19"/>
          <p:cNvSpPr/>
          <p:nvPr/>
        </p:nvSpPr>
        <p:spPr>
          <a:xfrm rot="2700000">
            <a:off x="8988648" y="1587335"/>
            <a:ext cx="618906" cy="838665"/>
          </a:xfrm>
          <a:custGeom>
            <a:rect b="b" l="l" r="r" t="t"/>
            <a:pathLst>
              <a:path extrusionOk="0" h="2600" w="1912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question mark" id="322" name="Google Shape;322;p19"/>
          <p:cNvSpPr/>
          <p:nvPr/>
        </p:nvSpPr>
        <p:spPr>
          <a:xfrm>
            <a:off x="11174505" y="1617054"/>
            <a:ext cx="533627" cy="720172"/>
          </a:xfrm>
          <a:custGeom>
            <a:rect b="b" l="l" r="r" t="t"/>
            <a:pathLst>
              <a:path extrusionOk="0" h="1606" w="119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idx="16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>
            <p:ph idx="17" type="body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 txBox="1"/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FINAL PROJECT – DATA VISUALIZATION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idx="4294967295" type="body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336" name="Google Shape;336;p21"/>
          <p:cNvSpPr txBox="1"/>
          <p:nvPr>
            <p:ph idx="4294967295" type="body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37" name="Google Shape;337;p21"/>
          <p:cNvSpPr txBox="1"/>
          <p:nvPr>
            <p:ph idx="4294967295" type="body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38" name="Google Shape;338;p21"/>
          <p:cNvSpPr txBox="1"/>
          <p:nvPr>
            <p:ph idx="4294967295" type="body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39" name="Google Shape;339;p21"/>
          <p:cNvSpPr txBox="1"/>
          <p:nvPr>
            <p:ph idx="4294967295" type="body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40" name="Google Shape;340;p21"/>
          <p:cNvSpPr txBox="1"/>
          <p:nvPr>
            <p:ph idx="4294967295" type="body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755650" y="3232037"/>
            <a:ext cx="4957763" cy="2830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Char char="•"/>
            </a:pPr>
            <a:r>
              <a:rPr lang="en-US" sz="2000">
                <a:solidFill>
                  <a:srgbClr val="FFD966"/>
                </a:solidFill>
              </a:rPr>
              <a:t>Question: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Landed on:  H</a:t>
            </a:r>
            <a:r>
              <a:rPr b="0" i="0" lang="en-US" sz="160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ts val="2000"/>
              <a:buChar char="•"/>
            </a:pPr>
            <a:r>
              <a:rPr lang="en-US" sz="2000">
                <a:solidFill>
                  <a:srgbClr val="D09E00"/>
                </a:solidFill>
              </a:rPr>
              <a:t>Data &amp; Preprocessing: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AWS RDS &amp; postgress/pgAdmin: data table storage &amp; combining tables for final data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Jupyter notebook: preprocessing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Char char="•"/>
            </a:pPr>
            <a:r>
              <a:rPr lang="en-US" sz="2000">
                <a:solidFill>
                  <a:srgbClr val="C55A11"/>
                </a:solidFill>
              </a:rPr>
              <a:t>Machine Learning: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Jupyter notebook &amp; linear regression/structured &amp; unstructured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>
            <p:ph idx="2" type="body"/>
          </p:nvPr>
        </p:nvSpPr>
        <p:spPr>
          <a:xfrm>
            <a:off x="6490359" y="3220617"/>
            <a:ext cx="4957763" cy="2995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>
                <a:solidFill>
                  <a:srgbClr val="A8D08C"/>
                </a:solidFill>
              </a:rPr>
              <a:t>Charts, Graphs, Maps: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Decide on visualizations </a:t>
            </a:r>
            <a:endParaRPr/>
          </a:p>
          <a:p>
            <a:pPr indent="-1346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>
                <a:solidFill>
                  <a:srgbClr val="9CC2E5"/>
                </a:solidFill>
              </a:rPr>
              <a:t>JavaScript &amp; Html: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Create JavaScript &amp; Html files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>
                <a:solidFill>
                  <a:srgbClr val="6E85D0"/>
                </a:solidFill>
              </a:rPr>
              <a:t>Findings/Conclusion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sz="1600">
                <a:latin typeface="Lato"/>
                <a:ea typeface="Lato"/>
                <a:cs typeface="Lato"/>
                <a:sym typeface="Lato"/>
              </a:rPr>
              <a:t>Did we address our question by finding opportunities for Costco to open new stores? </a:t>
            </a:r>
            <a:r>
              <a:rPr b="0" i="0" lang="en-US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600"/>
              <a:t>Did we find good locations to consider?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What could we do to better evaluate the data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descr="Icon of flow chart" id="343" name="Google Shape;343;p21"/>
          <p:cNvSpPr/>
          <p:nvPr/>
        </p:nvSpPr>
        <p:spPr>
          <a:xfrm>
            <a:off x="4567861" y="1680433"/>
            <a:ext cx="941787" cy="597062"/>
          </a:xfrm>
          <a:custGeom>
            <a:rect b="b" l="l" r="r" t="t"/>
            <a:pathLst>
              <a:path extrusionOk="0" h="2120" w="3344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gears" id="344" name="Google Shape;344;p21"/>
          <p:cNvSpPr/>
          <p:nvPr/>
        </p:nvSpPr>
        <p:spPr>
          <a:xfrm>
            <a:off x="2505081" y="1595928"/>
            <a:ext cx="828170" cy="813111"/>
          </a:xfrm>
          <a:custGeom>
            <a:rect b="b" l="l" r="r" t="t"/>
            <a:pathLst>
              <a:path extrusionOk="0" h="3240" w="330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Icon of lightbulb" id="345" name="Google Shape;345;p21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46" name="Google Shape;346;p21"/>
            <p:cNvSpPr/>
            <p:nvPr/>
          </p:nvSpPr>
          <p:spPr>
            <a:xfrm>
              <a:off x="5689600" y="4699000"/>
              <a:ext cx="1101725" cy="1063625"/>
            </a:xfrm>
            <a:custGeom>
              <a:rect b="b" l="l" r="r" t="t"/>
              <a:pathLst>
                <a:path extrusionOk="0" h="670" w="694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102225" y="1727200"/>
              <a:ext cx="2289175" cy="2886075"/>
            </a:xfrm>
            <a:custGeom>
              <a:rect b="b" l="l" r="r" t="t"/>
              <a:pathLst>
                <a:path extrusionOk="0" h="1818" w="1442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Icon of graph" id="348" name="Google Shape;348;p21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49" name="Google Shape;349;p21"/>
            <p:cNvSpPr/>
            <p:nvPr/>
          </p:nvSpPr>
          <p:spPr>
            <a:xfrm>
              <a:off x="1490663" y="942975"/>
              <a:ext cx="381000" cy="227013"/>
            </a:xfrm>
            <a:custGeom>
              <a:rect b="b" l="l" r="r" t="t"/>
              <a:pathLst>
                <a:path extrusionOk="0" h="429" w="721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Icon of puzzle piece" id="354" name="Google Shape;354;p21"/>
          <p:cNvSpPr/>
          <p:nvPr/>
        </p:nvSpPr>
        <p:spPr>
          <a:xfrm rot="2700000">
            <a:off x="8988648" y="1587335"/>
            <a:ext cx="618906" cy="838665"/>
          </a:xfrm>
          <a:custGeom>
            <a:rect b="b" l="l" r="r" t="t"/>
            <a:pathLst>
              <a:path extrusionOk="0" h="2600" w="1912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question mark" id="355" name="Google Shape;355;p21"/>
          <p:cNvSpPr/>
          <p:nvPr/>
        </p:nvSpPr>
        <p:spPr>
          <a:xfrm>
            <a:off x="11174505" y="1617054"/>
            <a:ext cx="533627" cy="720172"/>
          </a:xfrm>
          <a:custGeom>
            <a:rect b="b" l="l" r="r" t="t"/>
            <a:pathLst>
              <a:path extrusionOk="0" h="1606" w="119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/>
          <p:nvPr>
            <p:ph idx="3" type="body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01" name="Google Shape;201;p11"/>
          <p:cNvSpPr txBox="1"/>
          <p:nvPr>
            <p:ph idx="5" type="body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02" name="Google Shape;202;p11"/>
          <p:cNvSpPr txBox="1"/>
          <p:nvPr>
            <p:ph idx="7" type="body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03" name="Google Shape;203;p11"/>
          <p:cNvSpPr txBox="1"/>
          <p:nvPr>
            <p:ph idx="9" type="body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Visualization</a:t>
            </a:r>
            <a:endParaRPr/>
          </a:p>
        </p:txBody>
      </p:sp>
      <p:sp>
        <p:nvSpPr>
          <p:cNvPr id="204" name="Google Shape;204;p11"/>
          <p:cNvSpPr txBox="1"/>
          <p:nvPr>
            <p:ph idx="14" type="body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/>
          <p:nvPr>
            <p:ph idx="16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>
                <a:solidFill>
                  <a:srgbClr val="FFD966"/>
                </a:solidFill>
              </a:rPr>
              <a:t>Question: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Landed on:  H</a:t>
            </a:r>
            <a:r>
              <a:rPr b="0" i="0" lang="en-US" sz="160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>
                <a:solidFill>
                  <a:srgbClr val="D09E00"/>
                </a:solidFill>
              </a:rPr>
              <a:t>Data &amp; Preprocessing: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AWS S3 Bucket: data files, notebooks/script files,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	      images, Readme, presentation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Jupyter notebook: preprocessing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>
                <a:solidFill>
                  <a:srgbClr val="C55A11"/>
                </a:solidFill>
              </a:rPr>
              <a:t>Machine Learning: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Jupyter notebook &amp; linear regression/RandomForest, 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K-means</a:t>
            </a:r>
            <a:endParaRPr sz="1600"/>
          </a:p>
        </p:txBody>
      </p:sp>
      <p:sp>
        <p:nvSpPr>
          <p:cNvPr id="206" name="Google Shape;206;p11"/>
          <p:cNvSpPr txBox="1"/>
          <p:nvPr>
            <p:ph idx="17" type="body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907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>
                <a:solidFill>
                  <a:srgbClr val="A8D08C"/>
                </a:solidFill>
              </a:rPr>
              <a:t>Charts, Graphs, Maps:</a:t>
            </a:r>
            <a:endParaRPr sz="2000"/>
          </a:p>
          <a:p>
            <a:pPr indent="-22097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Decide on visuals to tell our story</a:t>
            </a:r>
            <a:endParaRPr/>
          </a:p>
          <a:p>
            <a:pPr indent="-1346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>
                <a:solidFill>
                  <a:srgbClr val="9CC2E5"/>
                </a:solidFill>
              </a:rPr>
              <a:t>Visualization</a:t>
            </a:r>
            <a:r>
              <a:rPr lang="en-US" sz="2000">
                <a:solidFill>
                  <a:srgbClr val="9CC2E5"/>
                </a:solidFill>
              </a:rPr>
              <a:t>: </a:t>
            </a:r>
            <a:endParaRPr/>
          </a:p>
          <a:p>
            <a:pPr indent="-22097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Create JavaScript &amp; Html files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-21907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>
                <a:solidFill>
                  <a:srgbClr val="6E85D0"/>
                </a:solidFill>
              </a:rPr>
              <a:t>Findings/Conclusion</a:t>
            </a:r>
            <a:endParaRPr/>
          </a:p>
          <a:p>
            <a:pPr indent="-220979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 sz="1600">
                <a:latin typeface="Lato"/>
                <a:ea typeface="Lato"/>
                <a:cs typeface="Lato"/>
                <a:sym typeface="Lato"/>
              </a:rPr>
              <a:t>Did we address our question by finding opportunities for Costco to open new stores?  </a:t>
            </a:r>
            <a:r>
              <a:rPr lang="en-US" sz="1600"/>
              <a:t>Did we find locations to consider?</a:t>
            </a:r>
            <a:endParaRPr sz="1600"/>
          </a:p>
          <a:p>
            <a:pPr indent="-220979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What could we do to better evaluate the data</a:t>
            </a:r>
            <a:endParaRPr sz="16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r>
              <a:t/>
            </a:r>
            <a:endParaRPr sz="1600"/>
          </a:p>
        </p:txBody>
      </p:sp>
      <p:sp>
        <p:nvSpPr>
          <p:cNvPr descr="Icon of flow chart" id="207" name="Google Shape;207;p11"/>
          <p:cNvSpPr/>
          <p:nvPr/>
        </p:nvSpPr>
        <p:spPr>
          <a:xfrm>
            <a:off x="4567861" y="1680433"/>
            <a:ext cx="941787" cy="597062"/>
          </a:xfrm>
          <a:custGeom>
            <a:rect b="b" l="l" r="r" t="t"/>
            <a:pathLst>
              <a:path extrusionOk="0" h="2120" w="3344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gears" id="208" name="Google Shape;208;p11"/>
          <p:cNvSpPr/>
          <p:nvPr/>
        </p:nvSpPr>
        <p:spPr>
          <a:xfrm>
            <a:off x="2505081" y="1595928"/>
            <a:ext cx="828170" cy="813111"/>
          </a:xfrm>
          <a:custGeom>
            <a:rect b="b" l="l" r="r" t="t"/>
            <a:pathLst>
              <a:path extrusionOk="0" h="3240" w="330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Icon of lightbulb" id="209" name="Google Shape;209;p11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rect b="b" l="l" r="r" t="t"/>
              <a:pathLst>
                <a:path extrusionOk="0" h="670" w="694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rect b="b" l="l" r="r" t="t"/>
              <a:pathLst>
                <a:path extrusionOk="0" h="1818" w="1442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Icon of graph" id="212" name="Google Shape;212;p11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rect b="b" l="l" r="r" t="t"/>
              <a:pathLst>
                <a:path extrusionOk="0" h="429" w="721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Icon of puzzle piece" id="218" name="Google Shape;218;p11"/>
          <p:cNvSpPr/>
          <p:nvPr/>
        </p:nvSpPr>
        <p:spPr>
          <a:xfrm rot="2700000">
            <a:off x="8988648" y="1587335"/>
            <a:ext cx="618906" cy="838665"/>
          </a:xfrm>
          <a:custGeom>
            <a:rect b="b" l="l" r="r" t="t"/>
            <a:pathLst>
              <a:path extrusionOk="0" h="2600" w="1912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question mark" id="219" name="Google Shape;219;p11"/>
          <p:cNvSpPr/>
          <p:nvPr/>
        </p:nvSpPr>
        <p:spPr>
          <a:xfrm>
            <a:off x="11174505" y="1617054"/>
            <a:ext cx="533627" cy="720172"/>
          </a:xfrm>
          <a:custGeom>
            <a:rect b="b" l="l" r="r" t="t"/>
            <a:pathLst>
              <a:path extrusionOk="0" h="1606" w="119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descr="Icon of lightbulb" id="227" name="Google Shape;227;p12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rect b="b" l="l" r="r" t="t"/>
              <a:pathLst>
                <a:path extrusionOk="0" h="670" w="694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rect b="b" l="l" r="r" t="t"/>
              <a:pathLst>
                <a:path extrusionOk="0" h="1818" w="1442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/>
          <p:nvPr>
            <p:ph type="title"/>
          </p:nvPr>
        </p:nvSpPr>
        <p:spPr>
          <a:xfrm>
            <a:off x="125135" y="234892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D966"/>
                </a:solidFill>
              </a:rPr>
              <a:t>Question: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Data &amp; Preprocessing: </a:t>
            </a:r>
            <a:endParaRPr>
              <a:solidFill>
                <a:srgbClr val="D09E00"/>
              </a:solidFill>
            </a:endParaRPr>
          </a:p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Icon of gears" id="238" name="Google Shape;238;p13"/>
          <p:cNvSpPr/>
          <p:nvPr/>
        </p:nvSpPr>
        <p:spPr>
          <a:xfrm>
            <a:off x="2479914" y="1595928"/>
            <a:ext cx="828170" cy="813111"/>
          </a:xfrm>
          <a:custGeom>
            <a:rect b="b" l="l" r="r" t="t"/>
            <a:pathLst>
              <a:path extrusionOk="0" h="3240" w="330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Machine Learning: </a:t>
            </a:r>
            <a:endParaRPr>
              <a:solidFill>
                <a:srgbClr val="C55A11"/>
              </a:solidFill>
            </a:endParaRPr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Icon of flow chart" id="246" name="Google Shape;246;p14"/>
          <p:cNvSpPr/>
          <p:nvPr/>
        </p:nvSpPr>
        <p:spPr>
          <a:xfrm>
            <a:off x="4567861" y="1680433"/>
            <a:ext cx="941787" cy="597062"/>
          </a:xfrm>
          <a:custGeom>
            <a:rect b="b" l="l" r="r" t="t"/>
            <a:pathLst>
              <a:path extrusionOk="0" h="2120" w="3344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Charts, Graphs &amp; Maps:</a:t>
            </a:r>
            <a:r>
              <a:rPr lang="en-US" sz="4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descr="Icon of graph" id="254" name="Google Shape;254;p15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rect b="b" l="l" r="r" t="t"/>
              <a:pathLst>
                <a:path extrusionOk="0" h="429" w="721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5" name="Google Shape;265;p16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Icon of puzzle piece" id="267" name="Google Shape;267;p16"/>
          <p:cNvSpPr/>
          <p:nvPr/>
        </p:nvSpPr>
        <p:spPr>
          <a:xfrm rot="2700000">
            <a:off x="8988648" y="1587335"/>
            <a:ext cx="618906" cy="838665"/>
          </a:xfrm>
          <a:custGeom>
            <a:rect b="b" l="l" r="r" t="t"/>
            <a:pathLst>
              <a:path extrusionOk="0" h="2600" w="1912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 txBox="1"/>
          <p:nvPr>
            <p:ph idx="2" type="body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Icon of question mark" id="275" name="Google Shape;275;p17"/>
          <p:cNvSpPr/>
          <p:nvPr/>
        </p:nvSpPr>
        <p:spPr>
          <a:xfrm>
            <a:off x="11174505" y="1617054"/>
            <a:ext cx="533627" cy="720172"/>
          </a:xfrm>
          <a:custGeom>
            <a:rect b="b" l="l" r="r" t="t"/>
            <a:pathLst>
              <a:path extrusionOk="0" h="1606" w="119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idx="4294967295" type="body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/>
          <p:nvPr>
            <p:ph idx="4294967295" type="body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/>
          <p:nvPr>
            <p:ph idx="4294967295" type="body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/>
          <p:nvPr>
            <p:ph idx="4294967295" type="body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/>
          <p:nvPr>
            <p:ph idx="4294967295" type="body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/>
          <p:nvPr>
            <p:ph idx="4294967295" type="body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descr="Icon of flow chart" id="286" name="Google Shape;286;p18"/>
          <p:cNvSpPr/>
          <p:nvPr/>
        </p:nvSpPr>
        <p:spPr>
          <a:xfrm>
            <a:off x="4567861" y="1680433"/>
            <a:ext cx="941787" cy="597062"/>
          </a:xfrm>
          <a:custGeom>
            <a:rect b="b" l="l" r="r" t="t"/>
            <a:pathLst>
              <a:path extrusionOk="0" h="2120" w="3344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gears" id="287" name="Google Shape;287;p18"/>
          <p:cNvSpPr/>
          <p:nvPr/>
        </p:nvSpPr>
        <p:spPr>
          <a:xfrm>
            <a:off x="2505081" y="1595928"/>
            <a:ext cx="828170" cy="813111"/>
          </a:xfrm>
          <a:custGeom>
            <a:rect b="b" l="l" r="r" t="t"/>
            <a:pathLst>
              <a:path extrusionOk="0" h="3240" w="330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Icon of lightbulb" id="288" name="Google Shape;288;p18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rect b="b" l="l" r="r" t="t"/>
              <a:pathLst>
                <a:path extrusionOk="0" h="670" w="694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rect b="b" l="l" r="r" t="t"/>
              <a:pathLst>
                <a:path extrusionOk="0" h="1818" w="1442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Icon of graph" id="291" name="Google Shape;291;p18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rect b="b" l="l" r="r" t="t"/>
              <a:pathLst>
                <a:path extrusionOk="0" h="429" w="721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1" anchor="ctr" bIns="18275" lIns="0" spcFirstLastPara="1" rIns="0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Icon of puzzle piece" id="297" name="Google Shape;297;p18"/>
          <p:cNvSpPr/>
          <p:nvPr/>
        </p:nvSpPr>
        <p:spPr>
          <a:xfrm rot="2700000">
            <a:off x="8988648" y="1587335"/>
            <a:ext cx="618906" cy="838665"/>
          </a:xfrm>
          <a:custGeom>
            <a:rect b="b" l="l" r="r" t="t"/>
            <a:pathLst>
              <a:path extrusionOk="0" h="2600" w="1912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1" anchor="ctr" bIns="18275" lIns="0" spcFirstLastPara="1" rIns="0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con of question mark" id="298" name="Google Shape;298;p18"/>
          <p:cNvSpPr/>
          <p:nvPr/>
        </p:nvSpPr>
        <p:spPr>
          <a:xfrm>
            <a:off x="11174505" y="1617054"/>
            <a:ext cx="533627" cy="720172"/>
          </a:xfrm>
          <a:custGeom>
            <a:rect b="b" l="l" r="r" t="t"/>
            <a:pathLst>
              <a:path extrusionOk="0" h="1606" w="119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