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57" r:id="rId11"/>
    <p:sldId id="264" r:id="rId12"/>
    <p:sldId id="265" r:id="rId13"/>
    <p:sldId id="266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587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0" y="144"/>
            <a:ext cx="12192000" cy="23027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817955" y="742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838200" y="492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10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183" name="Google Shape;183;p10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10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186" name="Google Shape;186;p10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0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31077" y="221215"/>
            <a:ext cx="119427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COSTCO’S HEARING AID MARKET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755650" y="3357872"/>
            <a:ext cx="10655689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6413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 dirty="0">
                <a:solidFill>
                  <a:schemeClr val="dk1"/>
                </a:solidFill>
              </a:rPr>
              <a:t>Jacqueline Wilson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 dirty="0">
                <a:solidFill>
                  <a:schemeClr val="dk1"/>
                </a:solidFill>
              </a:rPr>
              <a:t>Claudia Brito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 dirty="0">
                <a:solidFill>
                  <a:schemeClr val="dk1"/>
                </a:solidFill>
              </a:rPr>
              <a:t>Juana Connors-Trujillo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dirty="0">
                <a:solidFill>
                  <a:schemeClr val="dk1"/>
                </a:solidFill>
              </a:rPr>
              <a:t>November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body" idx="4294967295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Question</a:t>
            </a:r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body" idx="4294967295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429496729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4294967295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body" idx="4294967295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body" idx="4294967295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Findings/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Conclusion</a:t>
            </a:r>
            <a:endParaRPr/>
          </a:p>
        </p:txBody>
      </p:sp>
      <p:sp>
        <p:nvSpPr>
          <p:cNvPr id="286" name="Google Shape;286;p18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18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89" name="Google Shape;289;p18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18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92" name="Google Shape;292;p18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18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8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004DDD-7EB0-D44E-8D0D-43DDE684A078}"/>
              </a:ext>
            </a:extLst>
          </p:cNvPr>
          <p:cNvSpPr txBox="1"/>
          <p:nvPr/>
        </p:nvSpPr>
        <p:spPr>
          <a:xfrm>
            <a:off x="4826803" y="184456"/>
            <a:ext cx="3154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417F8-D488-8640-A9DA-02F409FC95C2}"/>
              </a:ext>
            </a:extLst>
          </p:cNvPr>
          <p:cNvSpPr txBox="1"/>
          <p:nvPr/>
        </p:nvSpPr>
        <p:spPr>
          <a:xfrm>
            <a:off x="3453414" y="3968318"/>
            <a:ext cx="5921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Links to resources used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Question</a:t>
            </a:r>
            <a:endParaRPr dirty="0"/>
          </a:p>
        </p:txBody>
      </p:sp>
      <p:sp>
        <p:nvSpPr>
          <p:cNvPr id="305" name="Google Shape;305;p19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body" idx="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310" name="Google Shape;310;p19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9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313" name="Google Shape;313;p19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19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316" name="Google Shape;316;p19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19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slide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body" idx="17"/>
          </p:nvPr>
        </p:nvSpPr>
        <p:spPr>
          <a:xfrm>
            <a:off x="6490359" y="3195450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838200" y="141187"/>
            <a:ext cx="10515600" cy="9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Extra Slide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>
            <a:spLocks noGrp="1"/>
          </p:cNvSpPr>
          <p:nvPr>
            <p:ph type="body" idx="1"/>
          </p:nvPr>
        </p:nvSpPr>
        <p:spPr>
          <a:xfrm>
            <a:off x="755649" y="3057132"/>
            <a:ext cx="10666329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Legislation recently passed regarding hearing aids that will impact a large percent of the population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2"/>
          </p:nvPr>
        </p:nvSpPr>
        <p:spPr>
          <a:xfrm>
            <a:off x="6088814" y="4175125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18% of adults between 20-69 years of age have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hearing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impairments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than 550 Costco locations across the United States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Global hearing market projected to grow at a CAGR of 8.1% for 2022-2029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7" name="Google Shape;227;p12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28" name="Google Shape;228;p12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157219" y="232687"/>
            <a:ext cx="268223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800" dirty="0">
                <a:solidFill>
                  <a:srgbClr val="FFD966"/>
                </a:solidFill>
              </a:rPr>
              <a:t>Question:</a:t>
            </a:r>
            <a:endParaRPr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FBEEF-D8E9-B47E-D1A1-149D80E69F05}"/>
              </a:ext>
            </a:extLst>
          </p:cNvPr>
          <p:cNvSpPr txBox="1"/>
          <p:nvPr/>
        </p:nvSpPr>
        <p:spPr>
          <a:xfrm>
            <a:off x="2733367" y="447165"/>
            <a:ext cx="9822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the need for over-the-counter hearing aids affect Costco?</a:t>
            </a:r>
          </a:p>
        </p:txBody>
      </p:sp>
      <p:sp>
        <p:nvSpPr>
          <p:cNvPr id="2" name="Google Shape;226;p12">
            <a:extLst>
              <a:ext uri="{FF2B5EF4-FFF2-40B4-BE49-F238E27FC236}">
                <a16:creationId xmlns:a16="http://schemas.microsoft.com/office/drawing/2014/main" id="{076E11CC-1B19-64B7-F1DC-E221DEA8BF3E}"/>
              </a:ext>
            </a:extLst>
          </p:cNvPr>
          <p:cNvSpPr txBox="1">
            <a:spLocks/>
          </p:cNvSpPr>
          <p:nvPr/>
        </p:nvSpPr>
        <p:spPr>
          <a:xfrm>
            <a:off x="770021" y="410449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than a 20% decrease in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Less costly testing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Accessibility through cost and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Health indicates that millennial and Gen Z individuals are more likely to experience hearing loss compared to previous generations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938C5-9B61-0A6D-D5E8-13DED6BC6C11}"/>
              </a:ext>
            </a:extLst>
          </p:cNvPr>
          <p:cNvSpPr txBox="1"/>
          <p:nvPr/>
        </p:nvSpPr>
        <p:spPr>
          <a:xfrm>
            <a:off x="248575" y="3710866"/>
            <a:ext cx="2590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*Need visuals to exchange for bullet points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D09E00"/>
              </a:buClr>
              <a:buSzPct val="100000"/>
            </a:pPr>
            <a:r>
              <a:rPr lang="en-US" sz="4400" dirty="0">
                <a:solidFill>
                  <a:srgbClr val="D09E00"/>
                </a:solidFill>
              </a:rPr>
              <a:t>Exploratory Data Analysis: </a:t>
            </a:r>
            <a:endParaRPr lang="en-US" sz="7200" dirty="0"/>
          </a:p>
        </p:txBody>
      </p:sp>
      <p:sp>
        <p:nvSpPr>
          <p:cNvPr id="236" name="Google Shape;236;p13"/>
          <p:cNvSpPr txBox="1">
            <a:spLocks noGrp="1"/>
          </p:cNvSpPr>
          <p:nvPr>
            <p:ph type="body" idx="1"/>
          </p:nvPr>
        </p:nvSpPr>
        <p:spPr>
          <a:xfrm>
            <a:off x="565719" y="2939721"/>
            <a:ext cx="5484729" cy="65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50800"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Data Search</a:t>
            </a:r>
            <a:endParaRPr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7" name="Google Shape;237;p13"/>
          <p:cNvSpPr txBox="1">
            <a:spLocks noGrp="1"/>
          </p:cNvSpPr>
          <p:nvPr>
            <p:ph type="body" idx="2"/>
          </p:nvPr>
        </p:nvSpPr>
        <p:spPr>
          <a:xfrm>
            <a:off x="5835372" y="2950332"/>
            <a:ext cx="4957763" cy="6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Preprocessing</a:t>
            </a:r>
            <a:endParaRPr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8" name="Google Shape;238;p13" descr="Icon of gears"/>
          <p:cNvSpPr/>
          <p:nvPr/>
        </p:nvSpPr>
        <p:spPr>
          <a:xfrm>
            <a:off x="2479914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88276-344B-D6F2-9E26-65F8A3E4F3D6}"/>
              </a:ext>
            </a:extLst>
          </p:cNvPr>
          <p:cNvSpPr txBox="1"/>
          <p:nvPr/>
        </p:nvSpPr>
        <p:spPr>
          <a:xfrm>
            <a:off x="6096000" y="3859940"/>
            <a:ext cx="56949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Pandas, the Python library, in 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Excel to edit Costco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Dropping irrelevant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Creating consistency in label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Locating Costco hearing clinics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Merging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Transformed census data into csv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79082-DE60-8F82-A438-1C53CD96552A}"/>
              </a:ext>
            </a:extLst>
          </p:cNvPr>
          <p:cNvSpPr txBox="1"/>
          <p:nvPr/>
        </p:nvSpPr>
        <p:spPr>
          <a:xfrm>
            <a:off x="565719" y="4006124"/>
            <a:ext cx="5694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Manual search from each 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 Census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Costco Website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EADE4-7A86-395A-AB06-0974AA32E1B0}"/>
              </a:ext>
            </a:extLst>
          </p:cNvPr>
          <p:cNvSpPr txBox="1"/>
          <p:nvPr/>
        </p:nvSpPr>
        <p:spPr>
          <a:xfrm>
            <a:off x="3701988" y="5560032"/>
            <a:ext cx="22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diagram for 3 – 7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E972C-36F3-1B05-3DF7-DF30488F975F}"/>
              </a:ext>
            </a:extLst>
          </p:cNvPr>
          <p:cNvSpPr txBox="1"/>
          <p:nvPr/>
        </p:nvSpPr>
        <p:spPr>
          <a:xfrm>
            <a:off x="4697348" y="3552691"/>
            <a:ext cx="312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Logos for pandas, python . .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FE1BA-E2E9-6120-7A51-C60D8D5CC32D}"/>
              </a:ext>
            </a:extLst>
          </p:cNvPr>
          <p:cNvSpPr txBox="1"/>
          <p:nvPr/>
        </p:nvSpPr>
        <p:spPr>
          <a:xfrm>
            <a:off x="401053" y="3618467"/>
            <a:ext cx="226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diagrams / logos?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277535" y="265989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Storage: </a:t>
            </a:r>
            <a:endParaRPr dirty="0">
              <a:solidFill>
                <a:srgbClr val="C55A11"/>
              </a:solidFill>
            </a:endParaRPr>
          </a:p>
        </p:txBody>
      </p:sp>
      <p:sp>
        <p:nvSpPr>
          <p:cNvPr id="246" name="Google Shape;246;p14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45;p14">
            <a:extLst>
              <a:ext uri="{FF2B5EF4-FFF2-40B4-BE49-F238E27FC236}">
                <a16:creationId xmlns:a16="http://schemas.microsoft.com/office/drawing/2014/main" id="{D2331EC8-9749-C98C-BA61-ADE43FDECBD8}"/>
              </a:ext>
            </a:extLst>
          </p:cNvPr>
          <p:cNvSpPr txBox="1">
            <a:spLocks/>
          </p:cNvSpPr>
          <p:nvPr/>
        </p:nvSpPr>
        <p:spPr>
          <a:xfrm>
            <a:off x="6450597" y="4802077"/>
            <a:ext cx="5071288" cy="201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Connects to machine learning through pyspark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Easy to use on multiple platforms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Plenty of storage space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6D3D4-A0AF-21F3-579E-ED9916B19DFC}"/>
              </a:ext>
            </a:extLst>
          </p:cNvPr>
          <p:cNvSpPr txBox="1"/>
          <p:nvPr/>
        </p:nvSpPr>
        <p:spPr>
          <a:xfrm>
            <a:off x="755650" y="4855303"/>
            <a:ext cx="5694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Storing pictures, files, graphs,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Easily accessible among teammates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Connecting changing data to S3 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AB48D-C95C-7672-5EF8-352F2EA2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61" y="3110200"/>
            <a:ext cx="2255835" cy="16918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Machine Learning:</a:t>
            </a:r>
            <a:r>
              <a:rPr lang="en-US" sz="4400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grpSp>
        <p:nvGrpSpPr>
          <p:cNvPr id="254" name="Google Shape;254;p15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55" name="Google Shape;255;p15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245;p14">
            <a:extLst>
              <a:ext uri="{FF2B5EF4-FFF2-40B4-BE49-F238E27FC236}">
                <a16:creationId xmlns:a16="http://schemas.microsoft.com/office/drawing/2014/main" id="{D9FEB6FC-E977-4B35-5C35-A2D5251294C5}"/>
              </a:ext>
            </a:extLst>
          </p:cNvPr>
          <p:cNvSpPr txBox="1">
            <a:spLocks/>
          </p:cNvSpPr>
          <p:nvPr/>
        </p:nvSpPr>
        <p:spPr>
          <a:xfrm>
            <a:off x="777282" y="2915404"/>
            <a:ext cx="10637435" cy="141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competitive model structure and training on Costco locations to recommend where Costco should open a new location, specifically for hearing centers. 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precision and recall rather than accuracy to predict where they should have a hearing center but don’t.</a:t>
            </a:r>
          </a:p>
        </p:txBody>
      </p:sp>
      <p:sp>
        <p:nvSpPr>
          <p:cNvPr id="4" name="Google Shape;245;p14">
            <a:extLst>
              <a:ext uri="{FF2B5EF4-FFF2-40B4-BE49-F238E27FC236}">
                <a16:creationId xmlns:a16="http://schemas.microsoft.com/office/drawing/2014/main" id="{7781BCA2-71CC-92E7-186E-719F8EC2CBFB}"/>
              </a:ext>
            </a:extLst>
          </p:cNvPr>
          <p:cNvSpPr txBox="1">
            <a:spLocks/>
          </p:cNvSpPr>
          <p:nvPr/>
        </p:nvSpPr>
        <p:spPr>
          <a:xfrm>
            <a:off x="4358023" y="4559539"/>
            <a:ext cx="3499301" cy="222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Supervised Machine Learning: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i="1" u="sng" dirty="0">
                <a:latin typeface="Calibri" panose="020F0502020204030204" pitchFamily="34" charset="0"/>
                <a:cs typeface="Calibri" panose="020F0502020204030204" pitchFamily="34" charset="0"/>
              </a:rPr>
              <a:t>SMOTEENN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Chooses random points from training data-set to perform calculations (imbalanced classification) 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2200" lvl="1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 is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45;p14">
            <a:extLst>
              <a:ext uri="{FF2B5EF4-FFF2-40B4-BE49-F238E27FC236}">
                <a16:creationId xmlns:a16="http://schemas.microsoft.com/office/drawing/2014/main" id="{7C161DFA-049D-90F6-EA65-06C38C5C0860}"/>
              </a:ext>
            </a:extLst>
          </p:cNvPr>
          <p:cNvSpPr txBox="1">
            <a:spLocks/>
          </p:cNvSpPr>
          <p:nvPr/>
        </p:nvSpPr>
        <p:spPr>
          <a:xfrm>
            <a:off x="244458" y="4510226"/>
            <a:ext cx="4090219" cy="227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Supervised Machine Learning: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i="1" u="sng" dirty="0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Builds decision trees on different samples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Calculates majority for classification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Calculates average for regression</a:t>
            </a:r>
          </a:p>
          <a:p>
            <a:pPr marL="1092200" lvl="1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 is </a:t>
            </a:r>
          </a:p>
        </p:txBody>
      </p:sp>
      <p:sp>
        <p:nvSpPr>
          <p:cNvPr id="6" name="Google Shape;245;p14">
            <a:extLst>
              <a:ext uri="{FF2B5EF4-FFF2-40B4-BE49-F238E27FC236}">
                <a16:creationId xmlns:a16="http://schemas.microsoft.com/office/drawing/2014/main" id="{556620CE-7115-9445-DA00-A0367CB6FCDD}"/>
              </a:ext>
            </a:extLst>
          </p:cNvPr>
          <p:cNvSpPr txBox="1">
            <a:spLocks/>
          </p:cNvSpPr>
          <p:nvPr/>
        </p:nvSpPr>
        <p:spPr>
          <a:xfrm>
            <a:off x="7857324" y="4585208"/>
            <a:ext cx="3822415" cy="22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Supervised Machine Learning: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i="1" u="sng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Predicts probability of binary outcome, yes and no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Observes a data set to find patterns to allow prediction</a:t>
            </a:r>
          </a:p>
          <a:p>
            <a:pPr marL="1092200" lvl="1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Machine Learning:</a:t>
            </a:r>
            <a:r>
              <a:rPr lang="en-US" sz="4400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grpSp>
        <p:nvGrpSpPr>
          <p:cNvPr id="254" name="Google Shape;254;p15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55" name="Google Shape;255;p15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245;p14">
            <a:extLst>
              <a:ext uri="{FF2B5EF4-FFF2-40B4-BE49-F238E27FC236}">
                <a16:creationId xmlns:a16="http://schemas.microsoft.com/office/drawing/2014/main" id="{D9FEB6FC-E977-4B35-5C35-A2D5251294C5}"/>
              </a:ext>
            </a:extLst>
          </p:cNvPr>
          <p:cNvSpPr txBox="1">
            <a:spLocks/>
          </p:cNvSpPr>
          <p:nvPr/>
        </p:nvSpPr>
        <p:spPr>
          <a:xfrm>
            <a:off x="4595208" y="265989"/>
            <a:ext cx="6982444" cy="141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competitive model structure and training on Costco locations to recommend where Costco should open a new location, specifically for hearing centers. 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precision and recall rather than accuracy to predict where they should have a hearing center but don’t.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6307D-A95A-CBBB-5232-B0C7F517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8" y="2819001"/>
            <a:ext cx="1555319" cy="3906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82C7C-163E-3CD2-07BD-4003E660B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690" y="2792367"/>
            <a:ext cx="4134790" cy="2231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004F9C-FA1E-13B8-6287-4D36F8020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439" y="2819001"/>
            <a:ext cx="3115248" cy="2429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EB2A80-B750-76B0-2D3B-025E03F4D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8998" y="4857358"/>
            <a:ext cx="3592730" cy="198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/>
        </p:nvSpPr>
        <p:spPr>
          <a:xfrm>
            <a:off x="277535" y="265989"/>
            <a:ext cx="3262078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Visualization: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67" name="Google Shape;267;p16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43;p14">
            <a:extLst>
              <a:ext uri="{FF2B5EF4-FFF2-40B4-BE49-F238E27FC236}">
                <a16:creationId xmlns:a16="http://schemas.microsoft.com/office/drawing/2014/main" id="{03C5B56E-BD6E-DC68-0B76-1A962C25CF6E}"/>
              </a:ext>
            </a:extLst>
          </p:cNvPr>
          <p:cNvSpPr txBox="1"/>
          <p:nvPr/>
        </p:nvSpPr>
        <p:spPr>
          <a:xfrm>
            <a:off x="3726044" y="2991436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HTML Dashboard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110F5-E263-00F7-EE61-DBD5ABD16889}"/>
              </a:ext>
            </a:extLst>
          </p:cNvPr>
          <p:cNvSpPr txBox="1"/>
          <p:nvPr/>
        </p:nvSpPr>
        <p:spPr>
          <a:xfrm>
            <a:off x="3873814" y="4367816"/>
            <a:ext cx="4143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Link to dashboard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6E85D0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r>
              <a:rPr lang="en-US" sz="4400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273" name="Google Shape;273;p17"/>
          <p:cNvSpPr txBox="1">
            <a:spLocks noGrp="1"/>
          </p:cNvSpPr>
          <p:nvPr>
            <p:ph type="body" idx="1"/>
          </p:nvPr>
        </p:nvSpPr>
        <p:spPr>
          <a:xfrm>
            <a:off x="755651" y="3198481"/>
            <a:ext cx="306174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274" name="Google Shape;274;p17"/>
          <p:cNvSpPr txBox="1">
            <a:spLocks noGrp="1"/>
          </p:cNvSpPr>
          <p:nvPr>
            <p:ph type="body" idx="2"/>
          </p:nvPr>
        </p:nvSpPr>
        <p:spPr>
          <a:xfrm>
            <a:off x="4528390" y="3178672"/>
            <a:ext cx="3195179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Recommendations for future analysis</a:t>
            </a:r>
            <a:endParaRPr dirty="0"/>
          </a:p>
        </p:txBody>
      </p:sp>
      <p:sp>
        <p:nvSpPr>
          <p:cNvPr id="275" name="Google Shape;275;p17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74;p17">
            <a:extLst>
              <a:ext uri="{FF2B5EF4-FFF2-40B4-BE49-F238E27FC236}">
                <a16:creationId xmlns:a16="http://schemas.microsoft.com/office/drawing/2014/main" id="{F8C45214-3F7F-4897-AABF-DA6D7F57AFBE}"/>
              </a:ext>
            </a:extLst>
          </p:cNvPr>
          <p:cNvSpPr txBox="1">
            <a:spLocks/>
          </p:cNvSpPr>
          <p:nvPr/>
        </p:nvSpPr>
        <p:spPr>
          <a:xfrm>
            <a:off x="8551463" y="3162390"/>
            <a:ext cx="3195179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spcBef>
                <a:spcPts val="0"/>
              </a:spcBef>
              <a:buFont typeface="Arial"/>
              <a:buNone/>
            </a:pPr>
            <a:r>
              <a:rPr lang="en-US" dirty="0"/>
              <a:t>Things team would have changed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Question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  <a:buSzPts val="1400"/>
            </a:pPr>
            <a:r>
              <a:rPr lang="en-US" sz="1400" dirty="0"/>
              <a:t>Exploratory Data Analysis</a:t>
            </a:r>
            <a:endParaRPr sz="1400" dirty="0"/>
          </a:p>
        </p:txBody>
      </p:sp>
      <p:sp>
        <p:nvSpPr>
          <p:cNvPr id="201" name="Google Shape;201;p11"/>
          <p:cNvSpPr txBox="1">
            <a:spLocks noGrp="1"/>
          </p:cNvSpPr>
          <p:nvPr>
            <p:ph type="body" idx="5"/>
          </p:nvPr>
        </p:nvSpPr>
        <p:spPr>
          <a:xfrm>
            <a:off x="4337002" y="939523"/>
            <a:ext cx="1362615" cy="28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Data Storage</a:t>
            </a:r>
            <a:endParaRPr dirty="0"/>
          </a:p>
        </p:txBody>
      </p:sp>
      <p:sp>
        <p:nvSpPr>
          <p:cNvPr id="202" name="Google Shape;202;p11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Machine Learning</a:t>
            </a:r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Visualization</a:t>
            </a:r>
            <a:endParaRPr dirty="0"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•"/>
            </a:pPr>
            <a:r>
              <a:rPr lang="en-US" sz="2000" dirty="0">
                <a:solidFill>
                  <a:srgbClr val="FFD966"/>
                </a:solidFill>
              </a:rPr>
              <a:t>Question: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H</a:t>
            </a:r>
            <a:r>
              <a:rPr lang="en-US" sz="1600" b="0" i="0" dirty="0">
                <a:latin typeface="Lato"/>
                <a:ea typeface="Lato"/>
                <a:cs typeface="Lato"/>
                <a:sym typeface="Lato"/>
              </a:rPr>
              <a:t>ow will over the counter hearing aids affect Costco?</a:t>
            </a: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9E00"/>
              </a:buClr>
              <a:buSzPct val="100000"/>
              <a:buChar char="•"/>
            </a:pPr>
            <a:r>
              <a:rPr lang="en-US" sz="2000" dirty="0">
                <a:solidFill>
                  <a:srgbClr val="D09E00"/>
                </a:solidFill>
              </a:rPr>
              <a:t>Exploratory Data Analysis: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US Census Data, Kaggle, and Costco website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Jupyter notebook &amp; Excel: preprocessing and merging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ct val="100000"/>
              <a:buChar char="•"/>
            </a:pPr>
            <a:r>
              <a:rPr lang="en-US" sz="2000" dirty="0">
                <a:solidFill>
                  <a:srgbClr val="C55A11"/>
                </a:solidFill>
              </a:rPr>
              <a:t>Data Storage: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AWS S3 Bucket: data files, notebooks/script files,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 dirty="0"/>
              <a:t>      images, Readme, presentation</a:t>
            </a:r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7"/>
          </p:nvPr>
        </p:nvSpPr>
        <p:spPr>
          <a:xfrm>
            <a:off x="6490350" y="3178675"/>
            <a:ext cx="4957800" cy="29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90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Char char="•"/>
            </a:pPr>
            <a:r>
              <a:rPr lang="en-US" sz="2000" dirty="0">
                <a:solidFill>
                  <a:srgbClr val="A8D08C"/>
                </a:solidFill>
              </a:rPr>
              <a:t>Machine Learning: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Linear Regression, SMOTEENN, and RandomForest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Using Jupyter Notebook and Google Collab</a:t>
            </a:r>
            <a:endParaRPr sz="1600" dirty="0"/>
          </a:p>
          <a:p>
            <a:pPr marL="228600" lvl="0" indent="-219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C2E5"/>
              </a:buClr>
              <a:buSzPct val="100000"/>
              <a:buChar char="•"/>
            </a:pPr>
            <a:r>
              <a:rPr lang="en-US" sz="2000" dirty="0">
                <a:solidFill>
                  <a:srgbClr val="9CC2E5"/>
                </a:solidFill>
              </a:rPr>
              <a:t>Visualization: </a:t>
            </a:r>
            <a:endParaRPr dirty="0"/>
          </a:p>
          <a:p>
            <a:pPr marL="685800" lvl="1" indent="-2209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Create a website using JavaScript &amp; Html files</a:t>
            </a:r>
          </a:p>
          <a:p>
            <a:pPr marL="685800" lvl="1" indent="-220979">
              <a:buSzPct val="100000"/>
            </a:pPr>
            <a:r>
              <a:rPr lang="en-US" sz="1600" dirty="0"/>
              <a:t>Charts, Graphs, Maps</a:t>
            </a:r>
            <a:endParaRPr sz="16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1600" dirty="0"/>
          </a:p>
          <a:p>
            <a:pPr marL="22860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5D0"/>
              </a:buClr>
              <a:buSzPct val="100000"/>
              <a:buChar char="•"/>
            </a:pPr>
            <a:r>
              <a:rPr lang="en-US" sz="2000" dirty="0">
                <a:solidFill>
                  <a:srgbClr val="6E85D0"/>
                </a:solidFill>
              </a:rPr>
              <a:t>Findings/Conclusion</a:t>
            </a:r>
            <a:endParaRPr dirty="0"/>
          </a:p>
          <a:p>
            <a:pPr marL="685800" lvl="1" indent="-220979">
              <a:buSzPct val="100000"/>
            </a:pPr>
            <a:r>
              <a:rPr lang="en-US" sz="1600" dirty="0">
                <a:sym typeface="Lato"/>
              </a:rPr>
              <a:t>Did we address our question by finding opportunities for Costco to open new stores?  </a:t>
            </a:r>
          </a:p>
          <a:p>
            <a:pPr marL="685800" lvl="1" indent="-220979">
              <a:buSzPct val="100000"/>
            </a:pPr>
            <a:r>
              <a:rPr lang="en-US" sz="1600" dirty="0"/>
              <a:t>Did we find new locations to consider?</a:t>
            </a:r>
            <a:endParaRPr sz="1600" dirty="0"/>
          </a:p>
          <a:p>
            <a:pPr marL="685800" lvl="1" indent="-220979">
              <a:buSzPct val="100000"/>
            </a:pPr>
            <a:r>
              <a:rPr lang="en-US" sz="1600" dirty="0"/>
              <a:t>What could we do to better evaluate the data?</a:t>
            </a:r>
            <a:endParaRPr sz="16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75000"/>
              <a:buNone/>
            </a:pPr>
            <a:endParaRPr sz="1600" dirty="0"/>
          </a:p>
        </p:txBody>
      </p:sp>
      <p:sp>
        <p:nvSpPr>
          <p:cNvPr id="207" name="Google Shape;207;p11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11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10" name="Google Shape;210;p11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1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13" name="Google Shape;213;p11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1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596</Words>
  <Application>Microsoft Office PowerPoint</Application>
  <PresentationFormat>Widescreen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Lato</vt:lpstr>
      <vt:lpstr>Office Theme</vt:lpstr>
      <vt:lpstr>1_Office Theme</vt:lpstr>
      <vt:lpstr>PowerPoint Presentation</vt:lpstr>
      <vt:lpstr>Question: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Carver</dc:creator>
  <cp:lastModifiedBy>Juana Connors-Trujillo</cp:lastModifiedBy>
  <cp:revision>9</cp:revision>
  <dcterms:modified xsi:type="dcterms:W3CDTF">2022-11-08T21:49:51Z</dcterms:modified>
</cp:coreProperties>
</file>