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7" r:id="rId2"/>
  </p:sldMasterIdLst>
  <p:notesMasterIdLst>
    <p:notesMasterId r:id="rId7"/>
  </p:notesMasterIdLst>
  <p:handoutMasterIdLst>
    <p:handoutMasterId r:id="rId8"/>
  </p:handoutMasterIdLst>
  <p:sldIdLst>
    <p:sldId id="267" r:id="rId3"/>
    <p:sldId id="272" r:id="rId4"/>
    <p:sldId id="270"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B600A2-8543-4A75-9B16-A9505D07A743}">
          <p14:sldIdLst>
            <p14:sldId id="267"/>
            <p14:sldId id="272"/>
          </p14:sldIdLst>
        </p14:section>
        <p14:section name="Untitled Section" id="{3D9AB57D-5270-48E3-83A7-3EC7248126DE}">
          <p14:sldIdLst>
            <p14:sldId id="270"/>
            <p14:sldId id="271"/>
          </p14:sldIdLst>
        </p14:section>
      </p14:sectionLst>
    </p:ext>
    <p:ext uri="{EFAFB233-063F-42B5-8137-9DF3F51BA10A}">
      <p15:sldGuideLst xmlns:p15="http://schemas.microsoft.com/office/powerpoint/2012/main">
        <p15:guide id="1" orient="horz" pos="288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5D0"/>
    <a:srgbClr val="5982CB"/>
    <a:srgbClr val="8176D4"/>
    <a:srgbClr val="D09E00"/>
    <a:srgbClr val="A6A6A6"/>
    <a:srgbClr val="FFFFFF"/>
    <a:srgbClr val="242424"/>
    <a:srgbClr val="313131"/>
    <a:srgbClr val="6B6B6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2228" autoAdjust="0"/>
  </p:normalViewPr>
  <p:slideViewPr>
    <p:cSldViewPr snapToGrid="0" snapToObjects="1">
      <p:cViewPr varScale="1">
        <p:scale>
          <a:sx n="114" d="100"/>
          <a:sy n="114" d="100"/>
        </p:scale>
        <p:origin x="408" y="114"/>
      </p:cViewPr>
      <p:guideLst>
        <p:guide orient="horz" pos="2880"/>
        <p:guide pos="3840"/>
      </p:guideLst>
    </p:cSldViewPr>
  </p:slideViewPr>
  <p:notesTextViewPr>
    <p:cViewPr>
      <p:scale>
        <a:sx n="3" d="2"/>
        <a:sy n="3" d="2"/>
      </p:scale>
      <p:origin x="0" y="0"/>
    </p:cViewPr>
  </p:notesTextViewPr>
  <p:notesViewPr>
    <p:cSldViewPr snapToGrid="0" snapToObjects="1">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51230B-DEFE-41BF-AE8E-656F58EA70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072A-679B-416E-A8C6-A68F32034D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2C5F8E-E2C2-4FF9-8B57-67D4FB61D294}" type="datetimeFigureOut">
              <a:rPr lang="en-US" smtClean="0"/>
              <a:t>10/25/2022</a:t>
            </a:fld>
            <a:endParaRPr lang="en-US"/>
          </a:p>
        </p:txBody>
      </p:sp>
      <p:sp>
        <p:nvSpPr>
          <p:cNvPr id="4" name="Footer Placeholder 3">
            <a:extLst>
              <a:ext uri="{FF2B5EF4-FFF2-40B4-BE49-F238E27FC236}">
                <a16:creationId xmlns:a16="http://schemas.microsoft.com/office/drawing/2014/main" id="{5EE46562-1858-4365-AC96-85ABBBD831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365DC0-29A6-487E-ADC7-0F95B07BF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39E49-0E4D-4526-A292-CC7BBB602291}" type="slidenum">
              <a:rPr lang="en-US" smtClean="0"/>
              <a:t>‹#›</a:t>
            </a:fld>
            <a:endParaRPr lang="en-US"/>
          </a:p>
        </p:txBody>
      </p:sp>
    </p:spTree>
    <p:extLst>
      <p:ext uri="{BB962C8B-B14F-4D97-AF65-F5344CB8AC3E}">
        <p14:creationId xmlns:p14="http://schemas.microsoft.com/office/powerpoint/2010/main" val="4006125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26823-CDC3-40E7-87B7-CBC6A76F7F85}"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1E33E-517B-45F9-BF3E-7CCBB13D5285}" type="slidenum">
              <a:rPr lang="en-US" smtClean="0"/>
              <a:t>‹#›</a:t>
            </a:fld>
            <a:endParaRPr lang="en-US"/>
          </a:p>
        </p:txBody>
      </p:sp>
    </p:spTree>
    <p:extLst>
      <p:ext uri="{BB962C8B-B14F-4D97-AF65-F5344CB8AC3E}">
        <p14:creationId xmlns:p14="http://schemas.microsoft.com/office/powerpoint/2010/main" val="233347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732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61766" y="1342404"/>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hasCustomPrompt="1"/>
          </p:nvPr>
        </p:nvSpPr>
        <p:spPr>
          <a:xfrm>
            <a:off x="838200" y="49239"/>
            <a:ext cx="10515600" cy="1325563"/>
          </a:xfrm>
        </p:spPr>
        <p:txBody>
          <a:bodyPr/>
          <a:lstStyle>
            <a:lvl1pPr>
              <a:defRPr/>
            </a:lvl1pPr>
          </a:lstStyle>
          <a:p>
            <a:r>
              <a:rPr lang="en-US" dirty="0"/>
              <a:t>TOPIC</a:t>
            </a:r>
          </a:p>
        </p:txBody>
      </p:sp>
      <p:sp>
        <p:nvSpPr>
          <p:cNvPr id="33" name="Oval 32">
            <a:extLst>
              <a:ext uri="{FF2B5EF4-FFF2-40B4-BE49-F238E27FC236}">
                <a16:creationId xmlns:a16="http://schemas.microsoft.com/office/drawing/2014/main" id="{3F985EA3-C591-1F46-B398-FF28856FDB78}"/>
              </a:ext>
            </a:extLst>
          </p:cNvPr>
          <p:cNvSpPr/>
          <p:nvPr userDrawn="1"/>
        </p:nvSpPr>
        <p:spPr>
          <a:xfrm>
            <a:off x="4353851" y="1341794"/>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Tree>
    <p:extLst>
      <p:ext uri="{BB962C8B-B14F-4D97-AF65-F5344CB8AC3E}">
        <p14:creationId xmlns:p14="http://schemas.microsoft.com/office/powerpoint/2010/main" val="195897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10/25/2022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a:p>
        </p:txBody>
      </p:sp>
      <p:sp>
        <p:nvSpPr>
          <p:cNvPr id="5" name="Title 4">
            <a:extLst>
              <a:ext uri="{FF2B5EF4-FFF2-40B4-BE49-F238E27FC236}">
                <a16:creationId xmlns:a16="http://schemas.microsoft.com/office/drawing/2014/main" id="{E9B06C68-2033-4C07-A8BB-6AFD878708A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068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925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61766" y="1342404"/>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dirty="0"/>
              <a:t>Click to edit Master title style</a:t>
            </a:r>
          </a:p>
        </p:txBody>
      </p:sp>
      <p:sp>
        <p:nvSpPr>
          <p:cNvPr id="33" name="Oval 32">
            <a:extLst>
              <a:ext uri="{FF2B5EF4-FFF2-40B4-BE49-F238E27FC236}">
                <a16:creationId xmlns:a16="http://schemas.microsoft.com/office/drawing/2014/main" id="{3F985EA3-C591-1F46-B398-FF28856FDB78}"/>
              </a:ext>
            </a:extLst>
          </p:cNvPr>
          <p:cNvSpPr/>
          <p:nvPr userDrawn="1"/>
        </p:nvSpPr>
        <p:spPr>
          <a:xfrm>
            <a:off x="4353851" y="1341794"/>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Tree>
    <p:extLst>
      <p:ext uri="{BB962C8B-B14F-4D97-AF65-F5344CB8AC3E}">
        <p14:creationId xmlns:p14="http://schemas.microsoft.com/office/powerpoint/2010/main" val="371342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10/25/2022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a:p>
        </p:txBody>
      </p:sp>
      <p:sp>
        <p:nvSpPr>
          <p:cNvPr id="5" name="Title 4">
            <a:extLst>
              <a:ext uri="{FF2B5EF4-FFF2-40B4-BE49-F238E27FC236}">
                <a16:creationId xmlns:a16="http://schemas.microsoft.com/office/drawing/2014/main" id="{E9B06C68-2033-4C07-A8BB-6AFD878708A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5568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28668-D0B4-4642-A9B3-CBA5793CE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D23FD8-9B29-48BE-9B13-D60D66B09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C973C-0895-4565-8BE2-E391D4C67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pPr/>
              <a:t>10/25/2022</a:t>
            </a:fld>
            <a:endParaRPr lang="en-US"/>
          </a:p>
        </p:txBody>
      </p:sp>
      <p:sp>
        <p:nvSpPr>
          <p:cNvPr id="5" name="Footer Placeholder 4">
            <a:extLst>
              <a:ext uri="{FF2B5EF4-FFF2-40B4-BE49-F238E27FC236}">
                <a16:creationId xmlns:a16="http://schemas.microsoft.com/office/drawing/2014/main" id="{02797526-4E25-46B6-BBC0-76F09745B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6307D-A76F-4D43-AE38-74E6CD47F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pPr/>
              <a:t>‹#›</a:t>
            </a:fld>
            <a:endParaRPr lang="en-US"/>
          </a:p>
        </p:txBody>
      </p:sp>
    </p:spTree>
    <p:extLst>
      <p:ext uri="{BB962C8B-B14F-4D97-AF65-F5344CB8AC3E}">
        <p14:creationId xmlns:p14="http://schemas.microsoft.com/office/powerpoint/2010/main" val="1413629979"/>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28668-D0B4-4642-A9B3-CBA5793CE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D23FD8-9B29-48BE-9B13-D60D66B09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C973C-0895-4565-8BE2-E391D4C67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pPr/>
              <a:t>10/25/2022</a:t>
            </a:fld>
            <a:endParaRPr lang="en-US"/>
          </a:p>
        </p:txBody>
      </p:sp>
      <p:sp>
        <p:nvSpPr>
          <p:cNvPr id="5" name="Footer Placeholder 4">
            <a:extLst>
              <a:ext uri="{FF2B5EF4-FFF2-40B4-BE49-F238E27FC236}">
                <a16:creationId xmlns:a16="http://schemas.microsoft.com/office/drawing/2014/main" id="{02797526-4E25-46B6-BBC0-76F09745B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6307D-A76F-4D43-AE38-74E6CD47F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pPr/>
              <a:t>‹#›</a:t>
            </a:fld>
            <a:endParaRPr lang="en-US"/>
          </a:p>
        </p:txBody>
      </p:sp>
    </p:spTree>
    <p:extLst>
      <p:ext uri="{BB962C8B-B14F-4D97-AF65-F5344CB8AC3E}">
        <p14:creationId xmlns:p14="http://schemas.microsoft.com/office/powerpoint/2010/main" val="5970395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5A97E9E0-E9A7-02FF-022E-18C6A84F5064}"/>
              </a:ext>
            </a:extLst>
          </p:cNvPr>
          <p:cNvSpPr>
            <a:spLocks noGrp="1"/>
          </p:cNvSpPr>
          <p:nvPr>
            <p:ph type="body" sz="quarter" idx="4294967295"/>
          </p:nvPr>
        </p:nvSpPr>
        <p:spPr>
          <a:xfrm>
            <a:off x="112871" y="829215"/>
            <a:ext cx="1362615" cy="479468"/>
          </a:xfrm>
        </p:spPr>
        <p:txBody>
          <a:bodyPr anchor="b"/>
          <a:lstStyle/>
          <a:p>
            <a:r>
              <a:rPr lang="en-US" sz="1400" dirty="0"/>
              <a:t>Question</a:t>
            </a:r>
          </a:p>
        </p:txBody>
      </p:sp>
      <p:sp>
        <p:nvSpPr>
          <p:cNvPr id="47" name="Text Placeholder 46">
            <a:extLst>
              <a:ext uri="{FF2B5EF4-FFF2-40B4-BE49-F238E27FC236}">
                <a16:creationId xmlns:a16="http://schemas.microsoft.com/office/drawing/2014/main" id="{80030698-526F-BA04-1E75-568569CF682D}"/>
              </a:ext>
            </a:extLst>
          </p:cNvPr>
          <p:cNvSpPr>
            <a:spLocks noGrp="1"/>
          </p:cNvSpPr>
          <p:nvPr>
            <p:ph type="body" sz="quarter" idx="4294967295"/>
          </p:nvPr>
        </p:nvSpPr>
        <p:spPr>
          <a:xfrm>
            <a:off x="2210028" y="829215"/>
            <a:ext cx="1362615" cy="479468"/>
          </a:xfrm>
        </p:spPr>
        <p:txBody>
          <a:bodyPr anchor="b">
            <a:normAutofit fontScale="92500"/>
          </a:bodyPr>
          <a:lstStyle/>
          <a:p>
            <a:r>
              <a:rPr lang="en-US" sz="1400" dirty="0"/>
              <a:t>Data &amp; Preprocessing</a:t>
            </a:r>
          </a:p>
        </p:txBody>
      </p:sp>
      <p:sp>
        <p:nvSpPr>
          <p:cNvPr id="49" name="Text Placeholder 48">
            <a:extLst>
              <a:ext uri="{FF2B5EF4-FFF2-40B4-BE49-F238E27FC236}">
                <a16:creationId xmlns:a16="http://schemas.microsoft.com/office/drawing/2014/main" id="{2118DC8E-9F31-F200-89A3-6026D77D891B}"/>
              </a:ext>
            </a:extLst>
          </p:cNvPr>
          <p:cNvSpPr>
            <a:spLocks noGrp="1"/>
          </p:cNvSpPr>
          <p:nvPr>
            <p:ph type="body" sz="quarter" idx="4294967295"/>
          </p:nvPr>
        </p:nvSpPr>
        <p:spPr>
          <a:xfrm>
            <a:off x="4327063" y="829215"/>
            <a:ext cx="1362615" cy="500684"/>
          </a:xfrm>
        </p:spPr>
        <p:txBody>
          <a:bodyPr anchor="b"/>
          <a:lstStyle/>
          <a:p>
            <a:r>
              <a:rPr lang="en-US" sz="1400" dirty="0"/>
              <a:t>Machine Learning</a:t>
            </a:r>
          </a:p>
        </p:txBody>
      </p:sp>
      <p:sp>
        <p:nvSpPr>
          <p:cNvPr id="52" name="Text Placeholder 51">
            <a:extLst>
              <a:ext uri="{FF2B5EF4-FFF2-40B4-BE49-F238E27FC236}">
                <a16:creationId xmlns:a16="http://schemas.microsoft.com/office/drawing/2014/main" id="{4CA2BBB5-4EAB-6449-90B0-A9EAE2BC80E5}"/>
              </a:ext>
            </a:extLst>
          </p:cNvPr>
          <p:cNvSpPr>
            <a:spLocks noGrp="1"/>
          </p:cNvSpPr>
          <p:nvPr>
            <p:ph type="body" sz="quarter" idx="4294967295"/>
          </p:nvPr>
        </p:nvSpPr>
        <p:spPr>
          <a:xfrm>
            <a:off x="6463977" y="829215"/>
            <a:ext cx="1362615" cy="427499"/>
          </a:xfrm>
        </p:spPr>
        <p:txBody>
          <a:bodyPr anchor="b">
            <a:normAutofit fontScale="92500" lnSpcReduction="10000"/>
          </a:bodyPr>
          <a:lstStyle/>
          <a:p>
            <a:r>
              <a:rPr lang="en-US" sz="1400" dirty="0"/>
              <a:t>Charts, Graphs, Maps</a:t>
            </a:r>
          </a:p>
        </p:txBody>
      </p:sp>
      <p:sp>
        <p:nvSpPr>
          <p:cNvPr id="54" name="Text Placeholder 53">
            <a:extLst>
              <a:ext uri="{FF2B5EF4-FFF2-40B4-BE49-F238E27FC236}">
                <a16:creationId xmlns:a16="http://schemas.microsoft.com/office/drawing/2014/main" id="{0C63306C-FB7F-8499-A712-2376827F18CC}"/>
              </a:ext>
            </a:extLst>
          </p:cNvPr>
          <p:cNvSpPr>
            <a:spLocks noGrp="1"/>
          </p:cNvSpPr>
          <p:nvPr>
            <p:ph type="body" sz="quarter" idx="4294967295"/>
          </p:nvPr>
        </p:nvSpPr>
        <p:spPr>
          <a:xfrm>
            <a:off x="8590951" y="829215"/>
            <a:ext cx="1362615" cy="479468"/>
          </a:xfrm>
        </p:spPr>
        <p:txBody>
          <a:bodyPr anchor="b"/>
          <a:lstStyle/>
          <a:p>
            <a:r>
              <a:rPr lang="en-US" sz="1400" dirty="0"/>
              <a:t>JavaScript &amp; Html</a:t>
            </a:r>
          </a:p>
        </p:txBody>
      </p:sp>
      <p:sp>
        <p:nvSpPr>
          <p:cNvPr id="56" name="Text Placeholder 55">
            <a:extLst>
              <a:ext uri="{FF2B5EF4-FFF2-40B4-BE49-F238E27FC236}">
                <a16:creationId xmlns:a16="http://schemas.microsoft.com/office/drawing/2014/main" id="{3DA1089A-B21C-5CA8-6BA3-96F42E8F7C2A}"/>
              </a:ext>
            </a:extLst>
          </p:cNvPr>
          <p:cNvSpPr>
            <a:spLocks noGrp="1"/>
          </p:cNvSpPr>
          <p:nvPr>
            <p:ph type="body" sz="quarter" idx="4294967295"/>
          </p:nvPr>
        </p:nvSpPr>
        <p:spPr>
          <a:xfrm>
            <a:off x="10668000" y="753714"/>
            <a:ext cx="1411129" cy="479468"/>
          </a:xfrm>
        </p:spPr>
        <p:txBody>
          <a:bodyPr anchor="b">
            <a:normAutofit lnSpcReduction="10000"/>
          </a:bodyPr>
          <a:lstStyle/>
          <a:p>
            <a:pPr>
              <a:lnSpc>
                <a:spcPct val="100000"/>
              </a:lnSpc>
              <a:spcBef>
                <a:spcPts val="0"/>
              </a:spcBef>
            </a:pPr>
            <a:r>
              <a:rPr lang="en-US" sz="1400" dirty="0"/>
              <a:t>Findings/</a:t>
            </a:r>
          </a:p>
          <a:p>
            <a:pPr>
              <a:lnSpc>
                <a:spcPct val="100000"/>
              </a:lnSpc>
              <a:spcBef>
                <a:spcPts val="0"/>
              </a:spcBef>
            </a:pPr>
            <a:r>
              <a:rPr lang="en-US" sz="1400" dirty="0"/>
              <a:t>Conclusion</a:t>
            </a:r>
          </a:p>
        </p:txBody>
      </p:sp>
      <p:sp>
        <p:nvSpPr>
          <p:cNvPr id="58" name="Text Placeholder 57">
            <a:extLst>
              <a:ext uri="{FF2B5EF4-FFF2-40B4-BE49-F238E27FC236}">
                <a16:creationId xmlns:a16="http://schemas.microsoft.com/office/drawing/2014/main" id="{67E4723B-B1C2-08C9-256C-88BC25D9C148}"/>
              </a:ext>
            </a:extLst>
          </p:cNvPr>
          <p:cNvSpPr>
            <a:spLocks noGrp="1"/>
          </p:cNvSpPr>
          <p:nvPr>
            <p:ph type="body" sz="quarter" idx="22"/>
          </p:nvPr>
        </p:nvSpPr>
        <p:spPr>
          <a:xfrm>
            <a:off x="755650" y="3232037"/>
            <a:ext cx="4957763" cy="2830304"/>
          </a:xfrm>
        </p:spPr>
        <p:txBody>
          <a:bodyPr>
            <a:normAutofit lnSpcReduction="10000"/>
          </a:bodyPr>
          <a:lstStyle/>
          <a:p>
            <a:r>
              <a:rPr lang="en-US" sz="2000" dirty="0">
                <a:solidFill>
                  <a:schemeClr val="accent4">
                    <a:lumMod val="60000"/>
                    <a:lumOff val="40000"/>
                  </a:schemeClr>
                </a:solidFill>
              </a:rPr>
              <a:t>Question: </a:t>
            </a:r>
          </a:p>
          <a:p>
            <a:pPr lvl="1"/>
            <a:r>
              <a:rPr lang="en-US" sz="1600" dirty="0"/>
              <a:t>Landed on:  H</a:t>
            </a:r>
            <a:r>
              <a:rPr lang="en-US" sz="1600" b="0" i="0" dirty="0">
                <a:effectLst/>
                <a:latin typeface="Slack-Lato"/>
              </a:rPr>
              <a:t>ow will over the counter hearing aids affect Costco?</a:t>
            </a:r>
            <a:endParaRPr lang="en-US" sz="1600" dirty="0"/>
          </a:p>
          <a:p>
            <a:r>
              <a:rPr lang="en-US" sz="2000" dirty="0">
                <a:solidFill>
                  <a:srgbClr val="D09E00"/>
                </a:solidFill>
              </a:rPr>
              <a:t>Data &amp; Preprocessing: </a:t>
            </a:r>
          </a:p>
          <a:p>
            <a:pPr lvl="1"/>
            <a:r>
              <a:rPr lang="en-US" sz="1600" dirty="0"/>
              <a:t>AWS RDS &amp; </a:t>
            </a:r>
            <a:r>
              <a:rPr lang="en-US" sz="1600" dirty="0" err="1"/>
              <a:t>postgress</a:t>
            </a:r>
            <a:r>
              <a:rPr lang="en-US" sz="1600" dirty="0"/>
              <a:t>/</a:t>
            </a:r>
            <a:r>
              <a:rPr lang="en-US" sz="1600" dirty="0" err="1"/>
              <a:t>pgAdmin</a:t>
            </a:r>
            <a:r>
              <a:rPr lang="en-US" sz="1600" dirty="0"/>
              <a:t>: data table storage &amp; combining tables for final data file</a:t>
            </a:r>
          </a:p>
          <a:p>
            <a:pPr lvl="1"/>
            <a:r>
              <a:rPr lang="en-US" sz="1600" dirty="0" err="1"/>
              <a:t>Jupyter</a:t>
            </a:r>
            <a:r>
              <a:rPr lang="en-US" sz="1600" dirty="0"/>
              <a:t> notebook: preprocessing data</a:t>
            </a:r>
          </a:p>
          <a:p>
            <a:r>
              <a:rPr lang="en-US" sz="2000" dirty="0">
                <a:solidFill>
                  <a:schemeClr val="accent2">
                    <a:lumMod val="75000"/>
                  </a:schemeClr>
                </a:solidFill>
              </a:rPr>
              <a:t>Machine Learning: </a:t>
            </a:r>
          </a:p>
          <a:p>
            <a:pPr lvl="1"/>
            <a:r>
              <a:rPr lang="en-US" sz="1600" dirty="0" err="1"/>
              <a:t>Jupyter</a:t>
            </a:r>
            <a:r>
              <a:rPr lang="en-US" sz="1600" dirty="0"/>
              <a:t> notebook &amp; linear regression/structured &amp; unstructured</a:t>
            </a:r>
          </a:p>
          <a:p>
            <a:endParaRPr lang="en-US" dirty="0"/>
          </a:p>
        </p:txBody>
      </p:sp>
      <p:sp>
        <p:nvSpPr>
          <p:cNvPr id="59" name="Text Placeholder 58">
            <a:extLst>
              <a:ext uri="{FF2B5EF4-FFF2-40B4-BE49-F238E27FC236}">
                <a16:creationId xmlns:a16="http://schemas.microsoft.com/office/drawing/2014/main" id="{D6567310-D3F5-7B0C-CCA3-E62EF073DF0D}"/>
              </a:ext>
            </a:extLst>
          </p:cNvPr>
          <p:cNvSpPr>
            <a:spLocks noGrp="1"/>
          </p:cNvSpPr>
          <p:nvPr>
            <p:ph type="body" sz="quarter" idx="23"/>
          </p:nvPr>
        </p:nvSpPr>
        <p:spPr>
          <a:xfrm>
            <a:off x="6490359" y="3220617"/>
            <a:ext cx="4957763" cy="2995809"/>
          </a:xfrm>
        </p:spPr>
        <p:txBody>
          <a:bodyPr>
            <a:normAutofit fontScale="92500" lnSpcReduction="10000"/>
          </a:bodyPr>
          <a:lstStyle/>
          <a:p>
            <a:r>
              <a:rPr lang="en-US" sz="2000" dirty="0">
                <a:solidFill>
                  <a:schemeClr val="accent6">
                    <a:lumMod val="60000"/>
                    <a:lumOff val="40000"/>
                  </a:schemeClr>
                </a:solidFill>
              </a:rPr>
              <a:t>Charts, Graphs, Maps:</a:t>
            </a:r>
            <a:endParaRPr lang="en-US" sz="2000" dirty="0"/>
          </a:p>
          <a:p>
            <a:pPr lvl="1"/>
            <a:r>
              <a:rPr lang="en-US" sz="1600" dirty="0"/>
              <a:t>Decide on visualizations </a:t>
            </a:r>
          </a:p>
          <a:p>
            <a:pPr lvl="1"/>
            <a:endParaRPr lang="en-US" sz="1600" dirty="0"/>
          </a:p>
          <a:p>
            <a:r>
              <a:rPr lang="en-US" sz="2000" dirty="0">
                <a:solidFill>
                  <a:schemeClr val="accent5">
                    <a:lumMod val="60000"/>
                    <a:lumOff val="40000"/>
                  </a:schemeClr>
                </a:solidFill>
              </a:rPr>
              <a:t>JavaScript &amp; Html: </a:t>
            </a:r>
          </a:p>
          <a:p>
            <a:pPr lvl="1"/>
            <a:r>
              <a:rPr lang="en-US" sz="1600" dirty="0"/>
              <a:t>Create JavaScript &amp; Html files</a:t>
            </a:r>
          </a:p>
          <a:p>
            <a:pPr marL="457200" lvl="1" indent="0">
              <a:buNone/>
            </a:pPr>
            <a:endParaRPr lang="en-US" sz="1600" dirty="0"/>
          </a:p>
          <a:p>
            <a:pPr>
              <a:lnSpc>
                <a:spcPct val="100000"/>
              </a:lnSpc>
              <a:spcBef>
                <a:spcPts val="0"/>
              </a:spcBef>
            </a:pPr>
            <a:r>
              <a:rPr lang="en-US" sz="2000" dirty="0">
                <a:solidFill>
                  <a:srgbClr val="6E85D0"/>
                </a:solidFill>
              </a:rPr>
              <a:t>Findings/Conclusion</a:t>
            </a:r>
          </a:p>
          <a:p>
            <a:pPr lvl="1">
              <a:lnSpc>
                <a:spcPct val="100000"/>
              </a:lnSpc>
              <a:spcBef>
                <a:spcPts val="0"/>
              </a:spcBef>
            </a:pPr>
            <a:r>
              <a:rPr lang="en-US" sz="1600" b="0" i="0" dirty="0">
                <a:effectLst/>
                <a:latin typeface="Slack-Lato"/>
              </a:rPr>
              <a:t>Did we address our question by finding opportunities for Costco to open new stores? </a:t>
            </a:r>
            <a:r>
              <a:rPr lang="en-US" sz="1200" b="0" i="0" dirty="0" err="1">
                <a:solidFill>
                  <a:srgbClr val="1D1C1D"/>
                </a:solidFill>
                <a:effectLst/>
                <a:latin typeface="Slack-Lato"/>
              </a:rPr>
              <a:t>s</a:t>
            </a:r>
            <a:r>
              <a:rPr lang="en-US" sz="1600" dirty="0" err="1"/>
              <a:t>Did</a:t>
            </a:r>
            <a:r>
              <a:rPr lang="en-US" sz="1600" dirty="0"/>
              <a:t> we find there were good locations to consider?</a:t>
            </a:r>
          </a:p>
          <a:p>
            <a:pPr lvl="1">
              <a:lnSpc>
                <a:spcPct val="100000"/>
              </a:lnSpc>
              <a:spcBef>
                <a:spcPts val="0"/>
              </a:spcBef>
            </a:pPr>
            <a:r>
              <a:rPr lang="en-US" sz="1600" dirty="0"/>
              <a:t>What could we do to better evaluate the data</a:t>
            </a:r>
          </a:p>
          <a:p>
            <a:endParaRPr lang="en-US" dirty="0"/>
          </a:p>
          <a:p>
            <a:endParaRPr lang="en-US" dirty="0"/>
          </a:p>
        </p:txBody>
      </p:sp>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dirty="0"/>
              <a:t>Slide 1</a:t>
            </a:r>
          </a:p>
        </p:txBody>
      </p:sp>
      <p:sp>
        <p:nvSpPr>
          <p:cNvPr id="4" name="Freeform 18" descr="Icon of flow chart"/>
          <p:cNvSpPr>
            <a:spLocks/>
          </p:cNvSpPr>
          <p:nvPr/>
        </p:nvSpPr>
        <p:spPr bwMode="auto">
          <a:xfrm>
            <a:off x="4567861" y="1680433"/>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nvGrpSpPr>
          <p:cNvPr id="17" name="Group 365" descr="Icon of lightbulb"/>
          <p:cNvGrpSpPr>
            <a:grpSpLocks noChangeAspect="1"/>
          </p:cNvGrpSpPr>
          <p:nvPr/>
        </p:nvGrpSpPr>
        <p:grpSpPr>
          <a:xfrm>
            <a:off x="497953" y="1601857"/>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5189BA1-AD18-F8AB-16FA-970D47329205}"/>
              </a:ext>
            </a:extLst>
          </p:cNvPr>
          <p:cNvSpPr txBox="1"/>
          <p:nvPr/>
        </p:nvSpPr>
        <p:spPr>
          <a:xfrm>
            <a:off x="3162650" y="159391"/>
            <a:ext cx="4957763" cy="523220"/>
          </a:xfrm>
          <a:prstGeom prst="rect">
            <a:avLst/>
          </a:prstGeom>
          <a:noFill/>
        </p:spPr>
        <p:txBody>
          <a:bodyPr wrap="square" rtlCol="0">
            <a:spAutoFit/>
          </a:bodyPr>
          <a:lstStyle/>
          <a:p>
            <a:pPr algn="ctr"/>
            <a:r>
              <a:rPr lang="en-US" sz="2800" dirty="0"/>
              <a:t>FINAL PROJECT PIPELINE</a:t>
            </a:r>
          </a:p>
        </p:txBody>
      </p:sp>
    </p:spTree>
    <p:extLst>
      <p:ext uri="{BB962C8B-B14F-4D97-AF65-F5344CB8AC3E}">
        <p14:creationId xmlns:p14="http://schemas.microsoft.com/office/powerpoint/2010/main" val="29663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5A97E9E0-E9A7-02FF-022E-18C6A84F5064}"/>
              </a:ext>
            </a:extLst>
          </p:cNvPr>
          <p:cNvSpPr>
            <a:spLocks noGrp="1"/>
          </p:cNvSpPr>
          <p:nvPr>
            <p:ph type="body" sz="quarter" idx="10"/>
          </p:nvPr>
        </p:nvSpPr>
        <p:spPr>
          <a:xfrm>
            <a:off x="112871" y="829215"/>
            <a:ext cx="1362615" cy="479468"/>
          </a:xfrm>
        </p:spPr>
        <p:txBody>
          <a:bodyPr anchor="b"/>
          <a:lstStyle/>
          <a:p>
            <a:r>
              <a:rPr lang="en-US" sz="1400" dirty="0"/>
              <a:t>Question</a:t>
            </a:r>
          </a:p>
        </p:txBody>
      </p:sp>
      <p:sp>
        <p:nvSpPr>
          <p:cNvPr id="47" name="Text Placeholder 46">
            <a:extLst>
              <a:ext uri="{FF2B5EF4-FFF2-40B4-BE49-F238E27FC236}">
                <a16:creationId xmlns:a16="http://schemas.microsoft.com/office/drawing/2014/main" id="{80030698-526F-BA04-1E75-568569CF682D}"/>
              </a:ext>
            </a:extLst>
          </p:cNvPr>
          <p:cNvSpPr>
            <a:spLocks noGrp="1"/>
          </p:cNvSpPr>
          <p:nvPr>
            <p:ph type="body" sz="quarter" idx="12"/>
          </p:nvPr>
        </p:nvSpPr>
        <p:spPr>
          <a:xfrm>
            <a:off x="2210028" y="829215"/>
            <a:ext cx="1362615" cy="479468"/>
          </a:xfrm>
        </p:spPr>
        <p:txBody>
          <a:bodyPr anchor="b"/>
          <a:lstStyle/>
          <a:p>
            <a:r>
              <a:rPr lang="en-US" sz="1400" dirty="0"/>
              <a:t>Data &amp; Preprocessing</a:t>
            </a:r>
          </a:p>
        </p:txBody>
      </p:sp>
      <p:sp>
        <p:nvSpPr>
          <p:cNvPr id="49" name="Text Placeholder 48">
            <a:extLst>
              <a:ext uri="{FF2B5EF4-FFF2-40B4-BE49-F238E27FC236}">
                <a16:creationId xmlns:a16="http://schemas.microsoft.com/office/drawing/2014/main" id="{2118DC8E-9F31-F200-89A3-6026D77D891B}"/>
              </a:ext>
            </a:extLst>
          </p:cNvPr>
          <p:cNvSpPr>
            <a:spLocks noGrp="1"/>
          </p:cNvSpPr>
          <p:nvPr>
            <p:ph type="body" sz="quarter" idx="14"/>
          </p:nvPr>
        </p:nvSpPr>
        <p:spPr>
          <a:xfrm>
            <a:off x="4327063" y="829215"/>
            <a:ext cx="1362615" cy="500684"/>
          </a:xfrm>
        </p:spPr>
        <p:txBody>
          <a:bodyPr anchor="b"/>
          <a:lstStyle/>
          <a:p>
            <a:r>
              <a:rPr lang="en-US" sz="1400" dirty="0"/>
              <a:t>Machine Learning</a:t>
            </a:r>
          </a:p>
        </p:txBody>
      </p:sp>
      <p:sp>
        <p:nvSpPr>
          <p:cNvPr id="52" name="Text Placeholder 51">
            <a:extLst>
              <a:ext uri="{FF2B5EF4-FFF2-40B4-BE49-F238E27FC236}">
                <a16:creationId xmlns:a16="http://schemas.microsoft.com/office/drawing/2014/main" id="{4CA2BBB5-4EAB-6449-90B0-A9EAE2BC80E5}"/>
              </a:ext>
            </a:extLst>
          </p:cNvPr>
          <p:cNvSpPr>
            <a:spLocks noGrp="1"/>
          </p:cNvSpPr>
          <p:nvPr>
            <p:ph type="body" sz="quarter" idx="16"/>
          </p:nvPr>
        </p:nvSpPr>
        <p:spPr>
          <a:xfrm>
            <a:off x="6463977" y="829215"/>
            <a:ext cx="1362615" cy="427499"/>
          </a:xfrm>
        </p:spPr>
        <p:txBody>
          <a:bodyPr anchor="b"/>
          <a:lstStyle/>
          <a:p>
            <a:r>
              <a:rPr lang="en-US" sz="1400" dirty="0"/>
              <a:t>Charts, Graphs, Maps</a:t>
            </a:r>
          </a:p>
        </p:txBody>
      </p:sp>
      <p:sp>
        <p:nvSpPr>
          <p:cNvPr id="54" name="Text Placeholder 53">
            <a:extLst>
              <a:ext uri="{FF2B5EF4-FFF2-40B4-BE49-F238E27FC236}">
                <a16:creationId xmlns:a16="http://schemas.microsoft.com/office/drawing/2014/main" id="{0C63306C-FB7F-8499-A712-2376827F18CC}"/>
              </a:ext>
            </a:extLst>
          </p:cNvPr>
          <p:cNvSpPr>
            <a:spLocks noGrp="1"/>
          </p:cNvSpPr>
          <p:nvPr>
            <p:ph type="body" sz="quarter" idx="18"/>
          </p:nvPr>
        </p:nvSpPr>
        <p:spPr>
          <a:xfrm>
            <a:off x="8590951" y="829215"/>
            <a:ext cx="1362615" cy="479468"/>
          </a:xfrm>
        </p:spPr>
        <p:txBody>
          <a:bodyPr anchor="b"/>
          <a:lstStyle/>
          <a:p>
            <a:r>
              <a:rPr lang="en-US" sz="1400" dirty="0"/>
              <a:t>JavaScript &amp; Html</a:t>
            </a:r>
          </a:p>
        </p:txBody>
      </p:sp>
      <p:sp>
        <p:nvSpPr>
          <p:cNvPr id="56" name="Text Placeholder 55">
            <a:extLst>
              <a:ext uri="{FF2B5EF4-FFF2-40B4-BE49-F238E27FC236}">
                <a16:creationId xmlns:a16="http://schemas.microsoft.com/office/drawing/2014/main" id="{3DA1089A-B21C-5CA8-6BA3-96F42E8F7C2A}"/>
              </a:ext>
            </a:extLst>
          </p:cNvPr>
          <p:cNvSpPr>
            <a:spLocks noGrp="1"/>
          </p:cNvSpPr>
          <p:nvPr>
            <p:ph type="body" sz="quarter" idx="20"/>
          </p:nvPr>
        </p:nvSpPr>
        <p:spPr>
          <a:xfrm>
            <a:off x="10668000" y="753714"/>
            <a:ext cx="1411129" cy="479468"/>
          </a:xfrm>
        </p:spPr>
        <p:txBody>
          <a:bodyPr anchor="b"/>
          <a:lstStyle/>
          <a:p>
            <a:pPr>
              <a:lnSpc>
                <a:spcPct val="100000"/>
              </a:lnSpc>
              <a:spcBef>
                <a:spcPts val="0"/>
              </a:spcBef>
            </a:pPr>
            <a:r>
              <a:rPr lang="en-US" sz="1400" dirty="0"/>
              <a:t>Findings/</a:t>
            </a:r>
          </a:p>
          <a:p>
            <a:pPr>
              <a:lnSpc>
                <a:spcPct val="100000"/>
              </a:lnSpc>
              <a:spcBef>
                <a:spcPts val="0"/>
              </a:spcBef>
            </a:pPr>
            <a:r>
              <a:rPr lang="en-US" sz="1400" dirty="0"/>
              <a:t>Conclusion</a:t>
            </a:r>
          </a:p>
        </p:txBody>
      </p:sp>
      <p:sp>
        <p:nvSpPr>
          <p:cNvPr id="58" name="Text Placeholder 57">
            <a:extLst>
              <a:ext uri="{FF2B5EF4-FFF2-40B4-BE49-F238E27FC236}">
                <a16:creationId xmlns:a16="http://schemas.microsoft.com/office/drawing/2014/main" id="{67E4723B-B1C2-08C9-256C-88BC25D9C148}"/>
              </a:ext>
            </a:extLst>
          </p:cNvPr>
          <p:cNvSpPr>
            <a:spLocks noGrp="1"/>
          </p:cNvSpPr>
          <p:nvPr>
            <p:ph type="body" sz="quarter" idx="22"/>
          </p:nvPr>
        </p:nvSpPr>
        <p:spPr/>
        <p:txBody>
          <a:bodyPr>
            <a:normAutofit fontScale="92500" lnSpcReduction="10000"/>
          </a:bodyPr>
          <a:lstStyle/>
          <a:p>
            <a:r>
              <a:rPr lang="en-US" sz="2000" dirty="0">
                <a:solidFill>
                  <a:schemeClr val="accent4">
                    <a:lumMod val="60000"/>
                    <a:lumOff val="40000"/>
                  </a:schemeClr>
                </a:solidFill>
              </a:rPr>
              <a:t>Question: </a:t>
            </a:r>
          </a:p>
          <a:p>
            <a:pPr lvl="1"/>
            <a:r>
              <a:rPr lang="en-US" sz="1600" dirty="0"/>
              <a:t>Landed on:  Zip codes for possible, new Costco Hearing Aid Centers</a:t>
            </a:r>
          </a:p>
          <a:p>
            <a:r>
              <a:rPr lang="en-US" sz="2000" dirty="0">
                <a:solidFill>
                  <a:srgbClr val="D09E00"/>
                </a:solidFill>
              </a:rPr>
              <a:t>Data &amp; Preprocessing: </a:t>
            </a:r>
          </a:p>
          <a:p>
            <a:pPr lvl="1"/>
            <a:r>
              <a:rPr lang="en-US" sz="1600" dirty="0"/>
              <a:t>AWS RDS &amp; </a:t>
            </a:r>
            <a:r>
              <a:rPr lang="en-US" sz="1600" dirty="0" err="1"/>
              <a:t>postgress</a:t>
            </a:r>
            <a:r>
              <a:rPr lang="en-US" sz="1600" dirty="0"/>
              <a:t>/</a:t>
            </a:r>
            <a:r>
              <a:rPr lang="en-US" sz="1600" dirty="0" err="1"/>
              <a:t>pgAdmin</a:t>
            </a:r>
            <a:r>
              <a:rPr lang="en-US" sz="1600" dirty="0"/>
              <a:t>: data table storage &amp; combining tables for final data file</a:t>
            </a:r>
          </a:p>
          <a:p>
            <a:pPr lvl="1"/>
            <a:r>
              <a:rPr lang="en-US" sz="1600" dirty="0" err="1"/>
              <a:t>Jupyter</a:t>
            </a:r>
            <a:r>
              <a:rPr lang="en-US" sz="1600" dirty="0"/>
              <a:t> notebook: preprocessing data</a:t>
            </a:r>
          </a:p>
          <a:p>
            <a:r>
              <a:rPr lang="en-US" sz="2000" dirty="0">
                <a:solidFill>
                  <a:schemeClr val="accent2">
                    <a:lumMod val="75000"/>
                  </a:schemeClr>
                </a:solidFill>
              </a:rPr>
              <a:t>Machine Learning: </a:t>
            </a:r>
          </a:p>
          <a:p>
            <a:pPr lvl="1"/>
            <a:r>
              <a:rPr lang="en-US" sz="1600" dirty="0" err="1"/>
              <a:t>Jupyter</a:t>
            </a:r>
            <a:r>
              <a:rPr lang="en-US" sz="1600" dirty="0"/>
              <a:t> notebook &amp; linear regression/structured &amp; unstructured</a:t>
            </a:r>
          </a:p>
          <a:p>
            <a:endParaRPr lang="en-US" dirty="0"/>
          </a:p>
        </p:txBody>
      </p:sp>
      <p:sp>
        <p:nvSpPr>
          <p:cNvPr id="59" name="Text Placeholder 58">
            <a:extLst>
              <a:ext uri="{FF2B5EF4-FFF2-40B4-BE49-F238E27FC236}">
                <a16:creationId xmlns:a16="http://schemas.microsoft.com/office/drawing/2014/main" id="{D6567310-D3F5-7B0C-CCA3-E62EF073DF0D}"/>
              </a:ext>
            </a:extLst>
          </p:cNvPr>
          <p:cNvSpPr>
            <a:spLocks noGrp="1"/>
          </p:cNvSpPr>
          <p:nvPr>
            <p:ph type="body" sz="quarter" idx="23"/>
          </p:nvPr>
        </p:nvSpPr>
        <p:spPr/>
        <p:txBody>
          <a:bodyPr>
            <a:normAutofit lnSpcReduction="10000"/>
          </a:bodyPr>
          <a:lstStyle/>
          <a:p>
            <a:r>
              <a:rPr lang="en-US" sz="2000" dirty="0">
                <a:solidFill>
                  <a:schemeClr val="accent6">
                    <a:lumMod val="60000"/>
                    <a:lumOff val="40000"/>
                  </a:schemeClr>
                </a:solidFill>
              </a:rPr>
              <a:t>Charts, Graphs, Maps:</a:t>
            </a:r>
            <a:endParaRPr lang="en-US" sz="2000" dirty="0"/>
          </a:p>
          <a:p>
            <a:pPr lvl="1"/>
            <a:r>
              <a:rPr lang="en-US" sz="1600" dirty="0"/>
              <a:t>Decide on visualizations </a:t>
            </a:r>
          </a:p>
          <a:p>
            <a:pPr lvl="1"/>
            <a:endParaRPr lang="en-US" sz="1600" dirty="0"/>
          </a:p>
          <a:p>
            <a:r>
              <a:rPr lang="en-US" sz="2000" dirty="0">
                <a:solidFill>
                  <a:schemeClr val="accent5">
                    <a:lumMod val="60000"/>
                    <a:lumOff val="40000"/>
                  </a:schemeClr>
                </a:solidFill>
              </a:rPr>
              <a:t>JavaScript &amp; Html: </a:t>
            </a:r>
          </a:p>
          <a:p>
            <a:pPr lvl="1"/>
            <a:r>
              <a:rPr lang="en-US" sz="1600" dirty="0"/>
              <a:t>Create JavaScript &amp; Html files</a:t>
            </a:r>
          </a:p>
          <a:p>
            <a:pPr marL="457200" lvl="1" indent="0">
              <a:buNone/>
            </a:pPr>
            <a:endParaRPr lang="en-US" sz="1600" dirty="0"/>
          </a:p>
          <a:p>
            <a:pPr>
              <a:lnSpc>
                <a:spcPct val="100000"/>
              </a:lnSpc>
              <a:spcBef>
                <a:spcPts val="0"/>
              </a:spcBef>
            </a:pPr>
            <a:r>
              <a:rPr lang="en-US" sz="2000" dirty="0">
                <a:solidFill>
                  <a:srgbClr val="6E85D0"/>
                </a:solidFill>
              </a:rPr>
              <a:t>Findings/Conclusion</a:t>
            </a:r>
          </a:p>
          <a:p>
            <a:pPr lvl="1">
              <a:lnSpc>
                <a:spcPct val="100000"/>
              </a:lnSpc>
              <a:spcBef>
                <a:spcPts val="0"/>
              </a:spcBef>
            </a:pPr>
            <a:r>
              <a:rPr lang="en-US" sz="1600" dirty="0"/>
              <a:t>Did we find there were good locations to consider?</a:t>
            </a:r>
          </a:p>
          <a:p>
            <a:pPr lvl="1">
              <a:lnSpc>
                <a:spcPct val="100000"/>
              </a:lnSpc>
              <a:spcBef>
                <a:spcPts val="0"/>
              </a:spcBef>
            </a:pPr>
            <a:r>
              <a:rPr lang="en-US" sz="1600" dirty="0"/>
              <a:t>What could we do to better evaluate the data</a:t>
            </a:r>
          </a:p>
          <a:p>
            <a:endParaRPr lang="en-US" dirty="0"/>
          </a:p>
          <a:p>
            <a:endParaRPr lang="en-US" dirty="0"/>
          </a:p>
        </p:txBody>
      </p:sp>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dirty="0"/>
              <a:t>Slide 1</a:t>
            </a:r>
          </a:p>
        </p:txBody>
      </p:sp>
      <p:sp>
        <p:nvSpPr>
          <p:cNvPr id="4" name="Freeform 18" descr="Icon of flow chart"/>
          <p:cNvSpPr>
            <a:spLocks/>
          </p:cNvSpPr>
          <p:nvPr/>
        </p:nvSpPr>
        <p:spPr bwMode="auto">
          <a:xfrm>
            <a:off x="4567861" y="1680433"/>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nvGrpSpPr>
          <p:cNvPr id="17" name="Group 365" descr="Icon of lightbulb"/>
          <p:cNvGrpSpPr>
            <a:grpSpLocks noChangeAspect="1"/>
          </p:cNvGrpSpPr>
          <p:nvPr/>
        </p:nvGrpSpPr>
        <p:grpSpPr>
          <a:xfrm>
            <a:off x="497953" y="1601857"/>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3" name="TextBox 2">
            <a:extLst>
              <a:ext uri="{FF2B5EF4-FFF2-40B4-BE49-F238E27FC236}">
                <a16:creationId xmlns:a16="http://schemas.microsoft.com/office/drawing/2014/main" id="{15189BA1-AD18-F8AB-16FA-970D47329205}"/>
              </a:ext>
            </a:extLst>
          </p:cNvPr>
          <p:cNvSpPr txBox="1"/>
          <p:nvPr/>
        </p:nvSpPr>
        <p:spPr>
          <a:xfrm>
            <a:off x="3162650" y="159391"/>
            <a:ext cx="4957763" cy="523220"/>
          </a:xfrm>
          <a:prstGeom prst="rect">
            <a:avLst/>
          </a:prstGeom>
          <a:noFill/>
        </p:spPr>
        <p:txBody>
          <a:bodyPr wrap="square" rtlCol="0">
            <a:spAutoFit/>
          </a:bodyPr>
          <a:lstStyle/>
          <a:p>
            <a:pPr algn="ctr"/>
            <a:r>
              <a:rPr lang="en-US" sz="2800" dirty="0"/>
              <a:t>FINAL PROJECT PIPELINE</a:t>
            </a:r>
          </a:p>
        </p:txBody>
      </p:sp>
    </p:spTree>
    <p:extLst>
      <p:ext uri="{BB962C8B-B14F-4D97-AF65-F5344CB8AC3E}">
        <p14:creationId xmlns:p14="http://schemas.microsoft.com/office/powerpoint/2010/main" val="368630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4B1413-72A0-6B3E-F9D8-D5FA470BD1EF}"/>
              </a:ext>
            </a:extLst>
          </p:cNvPr>
          <p:cNvSpPr>
            <a:spLocks noGrp="1"/>
          </p:cNvSpPr>
          <p:nvPr>
            <p:ph type="body" sz="quarter" idx="4294967295"/>
          </p:nvPr>
        </p:nvSpPr>
        <p:spPr>
          <a:xfrm>
            <a:off x="101522" y="258763"/>
            <a:ext cx="1362615" cy="248133"/>
          </a:xfrm>
        </p:spPr>
        <p:txBody>
          <a:bodyPr>
            <a:normAutofit fontScale="47500" lnSpcReduction="20000"/>
          </a:bodyPr>
          <a:lstStyle/>
          <a:p>
            <a:endParaRPr lang="en-US"/>
          </a:p>
        </p:txBody>
      </p:sp>
      <p:sp>
        <p:nvSpPr>
          <p:cNvPr id="3" name="Text Placeholder 2">
            <a:extLst>
              <a:ext uri="{FF2B5EF4-FFF2-40B4-BE49-F238E27FC236}">
                <a16:creationId xmlns:a16="http://schemas.microsoft.com/office/drawing/2014/main" id="{D537A256-AD49-F8FE-E2B5-158595A4CB69}"/>
              </a:ext>
            </a:extLst>
          </p:cNvPr>
          <p:cNvSpPr>
            <a:spLocks noGrp="1"/>
          </p:cNvSpPr>
          <p:nvPr>
            <p:ph type="body" sz="quarter" idx="4294967295"/>
          </p:nvPr>
        </p:nvSpPr>
        <p:spPr>
          <a:xfrm>
            <a:off x="101522" y="506896"/>
            <a:ext cx="1362615" cy="618324"/>
          </a:xfrm>
        </p:spPr>
        <p:txBody>
          <a:bodyPr/>
          <a:lstStyle/>
          <a:p>
            <a:endParaRPr lang="en-US"/>
          </a:p>
        </p:txBody>
      </p:sp>
      <p:sp>
        <p:nvSpPr>
          <p:cNvPr id="4" name="Text Placeholder 3">
            <a:extLst>
              <a:ext uri="{FF2B5EF4-FFF2-40B4-BE49-F238E27FC236}">
                <a16:creationId xmlns:a16="http://schemas.microsoft.com/office/drawing/2014/main" id="{1BE2F783-B191-3976-9429-D6E867AAA2C1}"/>
              </a:ext>
            </a:extLst>
          </p:cNvPr>
          <p:cNvSpPr>
            <a:spLocks noGrp="1"/>
          </p:cNvSpPr>
          <p:nvPr>
            <p:ph type="body" sz="quarter" idx="4294967295"/>
          </p:nvPr>
        </p:nvSpPr>
        <p:spPr>
          <a:xfrm>
            <a:off x="2198679" y="258763"/>
            <a:ext cx="1362615" cy="248133"/>
          </a:xfrm>
        </p:spPr>
        <p:txBody>
          <a:bodyPr>
            <a:normAutofit fontScale="47500" lnSpcReduction="20000"/>
          </a:bodyPr>
          <a:lstStyle/>
          <a:p>
            <a:endParaRPr lang="en-US"/>
          </a:p>
        </p:txBody>
      </p:sp>
      <p:sp>
        <p:nvSpPr>
          <p:cNvPr id="5" name="Text Placeholder 4">
            <a:extLst>
              <a:ext uri="{FF2B5EF4-FFF2-40B4-BE49-F238E27FC236}">
                <a16:creationId xmlns:a16="http://schemas.microsoft.com/office/drawing/2014/main" id="{FCE73796-4D34-5978-F911-0EB366383800}"/>
              </a:ext>
            </a:extLst>
          </p:cNvPr>
          <p:cNvSpPr>
            <a:spLocks noGrp="1"/>
          </p:cNvSpPr>
          <p:nvPr>
            <p:ph type="body" sz="quarter" idx="4294967295"/>
          </p:nvPr>
        </p:nvSpPr>
        <p:spPr>
          <a:xfrm>
            <a:off x="2198679" y="506896"/>
            <a:ext cx="1362615" cy="618324"/>
          </a:xfrm>
        </p:spPr>
        <p:txBody>
          <a:bodyPr/>
          <a:lstStyle/>
          <a:p>
            <a:endParaRPr lang="en-US"/>
          </a:p>
        </p:txBody>
      </p:sp>
      <p:sp>
        <p:nvSpPr>
          <p:cNvPr id="6" name="Text Placeholder 5">
            <a:extLst>
              <a:ext uri="{FF2B5EF4-FFF2-40B4-BE49-F238E27FC236}">
                <a16:creationId xmlns:a16="http://schemas.microsoft.com/office/drawing/2014/main" id="{C5ACC277-F831-2E0D-FE84-EF312FE3FF4F}"/>
              </a:ext>
            </a:extLst>
          </p:cNvPr>
          <p:cNvSpPr>
            <a:spLocks noGrp="1"/>
          </p:cNvSpPr>
          <p:nvPr>
            <p:ph type="body" sz="quarter" idx="4294967295"/>
          </p:nvPr>
        </p:nvSpPr>
        <p:spPr>
          <a:xfrm>
            <a:off x="4315714" y="258763"/>
            <a:ext cx="1362615" cy="248133"/>
          </a:xfrm>
        </p:spPr>
        <p:txBody>
          <a:bodyPr>
            <a:normAutofit fontScale="47500" lnSpcReduction="20000"/>
          </a:bodyPr>
          <a:lstStyle/>
          <a:p>
            <a:endParaRPr lang="en-US"/>
          </a:p>
        </p:txBody>
      </p:sp>
      <p:sp>
        <p:nvSpPr>
          <p:cNvPr id="7" name="Text Placeholder 6">
            <a:extLst>
              <a:ext uri="{FF2B5EF4-FFF2-40B4-BE49-F238E27FC236}">
                <a16:creationId xmlns:a16="http://schemas.microsoft.com/office/drawing/2014/main" id="{B1A9640F-2968-7074-9D47-A0FE9E26C0E1}"/>
              </a:ext>
            </a:extLst>
          </p:cNvPr>
          <p:cNvSpPr>
            <a:spLocks noGrp="1"/>
          </p:cNvSpPr>
          <p:nvPr>
            <p:ph type="body" sz="quarter" idx="4294967295"/>
          </p:nvPr>
        </p:nvSpPr>
        <p:spPr>
          <a:xfrm>
            <a:off x="4315714" y="506896"/>
            <a:ext cx="1362615" cy="618324"/>
          </a:xfrm>
        </p:spPr>
        <p:txBody>
          <a:bodyPr/>
          <a:lstStyle/>
          <a:p>
            <a:endParaRPr lang="en-US"/>
          </a:p>
        </p:txBody>
      </p:sp>
      <p:sp>
        <p:nvSpPr>
          <p:cNvPr id="8" name="Text Placeholder 7">
            <a:extLst>
              <a:ext uri="{FF2B5EF4-FFF2-40B4-BE49-F238E27FC236}">
                <a16:creationId xmlns:a16="http://schemas.microsoft.com/office/drawing/2014/main" id="{E30AAC6D-016F-C4C0-2393-2F20618CB7A4}"/>
              </a:ext>
            </a:extLst>
          </p:cNvPr>
          <p:cNvSpPr>
            <a:spLocks noGrp="1"/>
          </p:cNvSpPr>
          <p:nvPr>
            <p:ph type="body" sz="quarter" idx="4294967295"/>
          </p:nvPr>
        </p:nvSpPr>
        <p:spPr>
          <a:xfrm>
            <a:off x="6452628" y="258763"/>
            <a:ext cx="1362615" cy="248133"/>
          </a:xfrm>
        </p:spPr>
        <p:txBody>
          <a:bodyPr>
            <a:normAutofit fontScale="47500" lnSpcReduction="20000"/>
          </a:bodyPr>
          <a:lstStyle/>
          <a:p>
            <a:endParaRPr lang="en-US"/>
          </a:p>
        </p:txBody>
      </p:sp>
      <p:sp>
        <p:nvSpPr>
          <p:cNvPr id="9" name="Text Placeholder 8">
            <a:extLst>
              <a:ext uri="{FF2B5EF4-FFF2-40B4-BE49-F238E27FC236}">
                <a16:creationId xmlns:a16="http://schemas.microsoft.com/office/drawing/2014/main" id="{89040E72-DD9B-3805-B757-C288277F6942}"/>
              </a:ext>
            </a:extLst>
          </p:cNvPr>
          <p:cNvSpPr>
            <a:spLocks noGrp="1"/>
          </p:cNvSpPr>
          <p:nvPr>
            <p:ph type="body" sz="quarter" idx="4294967295"/>
          </p:nvPr>
        </p:nvSpPr>
        <p:spPr>
          <a:xfrm>
            <a:off x="6452628" y="506896"/>
            <a:ext cx="1362615" cy="618324"/>
          </a:xfrm>
        </p:spPr>
        <p:txBody>
          <a:bodyPr/>
          <a:lstStyle/>
          <a:p>
            <a:endParaRPr lang="en-US"/>
          </a:p>
        </p:txBody>
      </p:sp>
      <p:sp>
        <p:nvSpPr>
          <p:cNvPr id="10" name="Text Placeholder 9">
            <a:extLst>
              <a:ext uri="{FF2B5EF4-FFF2-40B4-BE49-F238E27FC236}">
                <a16:creationId xmlns:a16="http://schemas.microsoft.com/office/drawing/2014/main" id="{DABED830-F7DB-6AF7-646F-4767A6B66180}"/>
              </a:ext>
            </a:extLst>
          </p:cNvPr>
          <p:cNvSpPr>
            <a:spLocks noGrp="1"/>
          </p:cNvSpPr>
          <p:nvPr>
            <p:ph type="body" sz="quarter" idx="4294967295"/>
          </p:nvPr>
        </p:nvSpPr>
        <p:spPr>
          <a:xfrm>
            <a:off x="8579602" y="258763"/>
            <a:ext cx="1362615" cy="248133"/>
          </a:xfrm>
        </p:spPr>
        <p:txBody>
          <a:bodyPr>
            <a:normAutofit fontScale="47500" lnSpcReduction="20000"/>
          </a:bodyPr>
          <a:lstStyle/>
          <a:p>
            <a:endParaRPr lang="en-US"/>
          </a:p>
        </p:txBody>
      </p:sp>
      <p:sp>
        <p:nvSpPr>
          <p:cNvPr id="11" name="Text Placeholder 10">
            <a:extLst>
              <a:ext uri="{FF2B5EF4-FFF2-40B4-BE49-F238E27FC236}">
                <a16:creationId xmlns:a16="http://schemas.microsoft.com/office/drawing/2014/main" id="{AD582EB0-55AA-8504-81CC-2C13513083AE}"/>
              </a:ext>
            </a:extLst>
          </p:cNvPr>
          <p:cNvSpPr>
            <a:spLocks noGrp="1"/>
          </p:cNvSpPr>
          <p:nvPr>
            <p:ph type="body" sz="quarter" idx="4294967295"/>
          </p:nvPr>
        </p:nvSpPr>
        <p:spPr>
          <a:xfrm>
            <a:off x="8579602" y="506896"/>
            <a:ext cx="1362615" cy="618324"/>
          </a:xfrm>
        </p:spPr>
        <p:txBody>
          <a:bodyPr/>
          <a:lstStyle/>
          <a:p>
            <a:endParaRPr lang="en-US"/>
          </a:p>
        </p:txBody>
      </p:sp>
      <p:sp>
        <p:nvSpPr>
          <p:cNvPr id="12" name="Text Placeholder 11">
            <a:extLst>
              <a:ext uri="{FF2B5EF4-FFF2-40B4-BE49-F238E27FC236}">
                <a16:creationId xmlns:a16="http://schemas.microsoft.com/office/drawing/2014/main" id="{9E56BBED-25AC-94A8-65B2-9D9020BCDC63}"/>
              </a:ext>
            </a:extLst>
          </p:cNvPr>
          <p:cNvSpPr>
            <a:spLocks noGrp="1"/>
          </p:cNvSpPr>
          <p:nvPr>
            <p:ph type="body" sz="quarter" idx="4294967295"/>
          </p:nvPr>
        </p:nvSpPr>
        <p:spPr>
          <a:xfrm>
            <a:off x="10716514" y="258763"/>
            <a:ext cx="1362615" cy="248133"/>
          </a:xfrm>
        </p:spPr>
        <p:txBody>
          <a:bodyPr>
            <a:normAutofit fontScale="47500" lnSpcReduction="20000"/>
          </a:bodyPr>
          <a:lstStyle/>
          <a:p>
            <a:endParaRPr lang="en-US"/>
          </a:p>
        </p:txBody>
      </p:sp>
      <p:sp>
        <p:nvSpPr>
          <p:cNvPr id="13" name="Text Placeholder 12">
            <a:extLst>
              <a:ext uri="{FF2B5EF4-FFF2-40B4-BE49-F238E27FC236}">
                <a16:creationId xmlns:a16="http://schemas.microsoft.com/office/drawing/2014/main" id="{61FB343B-1F5E-586F-FE7A-5EFD04EA5603}"/>
              </a:ext>
            </a:extLst>
          </p:cNvPr>
          <p:cNvSpPr>
            <a:spLocks noGrp="1"/>
          </p:cNvSpPr>
          <p:nvPr>
            <p:ph type="body" sz="quarter" idx="4294967295"/>
          </p:nvPr>
        </p:nvSpPr>
        <p:spPr>
          <a:xfrm>
            <a:off x="10716514" y="506896"/>
            <a:ext cx="1362615" cy="618324"/>
          </a:xfrm>
        </p:spPr>
        <p:txBody>
          <a:bodyPr/>
          <a:lstStyle/>
          <a:p>
            <a:endParaRPr lang="en-US"/>
          </a:p>
        </p:txBody>
      </p:sp>
      <p:sp>
        <p:nvSpPr>
          <p:cNvPr id="14" name="Text Placeholder 13">
            <a:extLst>
              <a:ext uri="{FF2B5EF4-FFF2-40B4-BE49-F238E27FC236}">
                <a16:creationId xmlns:a16="http://schemas.microsoft.com/office/drawing/2014/main" id="{FB6EA7DC-73FA-510C-991C-44C0DB5A20D4}"/>
              </a:ext>
            </a:extLst>
          </p:cNvPr>
          <p:cNvSpPr>
            <a:spLocks noGrp="1"/>
          </p:cNvSpPr>
          <p:nvPr>
            <p:ph type="body" sz="quarter" idx="22"/>
          </p:nvPr>
        </p:nvSpPr>
        <p:spPr/>
        <p:txBody>
          <a:bodyPr/>
          <a:lstStyle/>
          <a:p>
            <a:endParaRPr lang="en-US" dirty="0"/>
          </a:p>
        </p:txBody>
      </p:sp>
      <p:sp>
        <p:nvSpPr>
          <p:cNvPr id="15" name="Text Placeholder 14">
            <a:extLst>
              <a:ext uri="{FF2B5EF4-FFF2-40B4-BE49-F238E27FC236}">
                <a16:creationId xmlns:a16="http://schemas.microsoft.com/office/drawing/2014/main" id="{A41A1E8F-73CA-C2B1-EC59-9C7F7B60053E}"/>
              </a:ext>
            </a:extLst>
          </p:cNvPr>
          <p:cNvSpPr>
            <a:spLocks noGrp="1"/>
          </p:cNvSpPr>
          <p:nvPr>
            <p:ph type="body" sz="quarter" idx="23"/>
          </p:nvPr>
        </p:nvSpPr>
        <p:spPr/>
        <p:txBody>
          <a:bodyPr/>
          <a:lstStyle/>
          <a:p>
            <a:endParaRPr lang="en-US"/>
          </a:p>
        </p:txBody>
      </p:sp>
      <p:sp>
        <p:nvSpPr>
          <p:cNvPr id="16" name="Title 15">
            <a:extLst>
              <a:ext uri="{FF2B5EF4-FFF2-40B4-BE49-F238E27FC236}">
                <a16:creationId xmlns:a16="http://schemas.microsoft.com/office/drawing/2014/main" id="{A30EA218-29B3-A79E-D71C-901656923DBF}"/>
              </a:ext>
            </a:extLst>
          </p:cNvPr>
          <p:cNvSpPr>
            <a:spLocks noGrp="1"/>
          </p:cNvSpPr>
          <p:nvPr>
            <p:ph type="title"/>
          </p:nvPr>
        </p:nvSpPr>
        <p:spPr/>
        <p:txBody>
          <a:bodyPr/>
          <a:lstStyle/>
          <a:p>
            <a:endParaRPr lang="en-US" dirty="0"/>
          </a:p>
        </p:txBody>
      </p:sp>
      <p:grpSp>
        <p:nvGrpSpPr>
          <p:cNvPr id="17" name="Group 365" descr="Icon of lightbulb">
            <a:extLst>
              <a:ext uri="{FF2B5EF4-FFF2-40B4-BE49-F238E27FC236}">
                <a16:creationId xmlns:a16="http://schemas.microsoft.com/office/drawing/2014/main" id="{690EEF5E-2FD2-1E78-FE39-A55505D6CDDD}"/>
              </a:ext>
            </a:extLst>
          </p:cNvPr>
          <p:cNvGrpSpPr>
            <a:grpSpLocks noChangeAspect="1"/>
          </p:cNvGrpSpPr>
          <p:nvPr/>
        </p:nvGrpSpPr>
        <p:grpSpPr>
          <a:xfrm>
            <a:off x="497953" y="1601857"/>
            <a:ext cx="463383" cy="816853"/>
            <a:chOff x="5102225" y="1727200"/>
            <a:chExt cx="2289175" cy="4035425"/>
          </a:xfrm>
          <a:solidFill>
            <a:srgbClr val="FFFFFF"/>
          </a:solidFill>
        </p:grpSpPr>
        <p:sp>
          <p:nvSpPr>
            <p:cNvPr id="18" name="Freeform 44">
              <a:extLst>
                <a:ext uri="{FF2B5EF4-FFF2-40B4-BE49-F238E27FC236}">
                  <a16:creationId xmlns:a16="http://schemas.microsoft.com/office/drawing/2014/main" id="{C356CA44-FE58-68B6-113D-41E2AF3258DB}"/>
                </a:ex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9" name="Freeform 45">
              <a:extLst>
                <a:ext uri="{FF2B5EF4-FFF2-40B4-BE49-F238E27FC236}">
                  <a16:creationId xmlns:a16="http://schemas.microsoft.com/office/drawing/2014/main" id="{FC93498E-F15D-0B7F-3C3B-C36EA5C0CAD6}"/>
                </a:ex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Tree>
    <p:extLst>
      <p:ext uri="{BB962C8B-B14F-4D97-AF65-F5344CB8AC3E}">
        <p14:creationId xmlns:p14="http://schemas.microsoft.com/office/powerpoint/2010/main" val="31410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DC60F980-5355-FE1D-4582-5D1C3BF7DD55}"/>
              </a:ext>
            </a:extLst>
          </p:cNvPr>
          <p:cNvSpPr>
            <a:spLocks noGrp="1"/>
          </p:cNvSpPr>
          <p:nvPr>
            <p:ph type="body" sz="quarter" idx="22"/>
          </p:nvPr>
        </p:nvSpPr>
        <p:spPr/>
        <p:txBody>
          <a:bodyPr/>
          <a:lstStyle/>
          <a:p>
            <a:endParaRPr lang="en-US"/>
          </a:p>
        </p:txBody>
      </p:sp>
      <p:sp>
        <p:nvSpPr>
          <p:cNvPr id="22" name="Text Placeholder 21">
            <a:extLst>
              <a:ext uri="{FF2B5EF4-FFF2-40B4-BE49-F238E27FC236}">
                <a16:creationId xmlns:a16="http://schemas.microsoft.com/office/drawing/2014/main" id="{F55BF2FD-FFCB-AE6B-6C49-8879CE3E1ADE}"/>
              </a:ext>
            </a:extLst>
          </p:cNvPr>
          <p:cNvSpPr>
            <a:spLocks noGrp="1"/>
          </p:cNvSpPr>
          <p:nvPr>
            <p:ph type="body" sz="quarter" idx="23"/>
          </p:nvPr>
        </p:nvSpPr>
        <p:spPr/>
        <p:txBody>
          <a:bodyPr/>
          <a:lstStyle/>
          <a:p>
            <a:endParaRPr lang="en-US"/>
          </a:p>
        </p:txBody>
      </p:sp>
      <p:sp>
        <p:nvSpPr>
          <p:cNvPr id="20" name="Title 19">
            <a:extLst>
              <a:ext uri="{FF2B5EF4-FFF2-40B4-BE49-F238E27FC236}">
                <a16:creationId xmlns:a16="http://schemas.microsoft.com/office/drawing/2014/main" id="{9DF96983-3D39-727D-2696-DC62487BEE9A}"/>
              </a:ext>
            </a:extLst>
          </p:cNvPr>
          <p:cNvSpPr>
            <a:spLocks noGrp="1"/>
          </p:cNvSpPr>
          <p:nvPr>
            <p:ph type="title"/>
          </p:nvPr>
        </p:nvSpPr>
        <p:spPr/>
        <p:txBody>
          <a:bodyPr/>
          <a:lstStyle/>
          <a:p>
            <a:endParaRPr lang="en-US"/>
          </a:p>
        </p:txBody>
      </p:sp>
      <p:sp>
        <p:nvSpPr>
          <p:cNvPr id="23" name="Freeform 71" descr="Icon of gears">
            <a:extLst>
              <a:ext uri="{FF2B5EF4-FFF2-40B4-BE49-F238E27FC236}">
                <a16:creationId xmlns:a16="http://schemas.microsoft.com/office/drawing/2014/main" id="{56B24D1C-6338-24D8-8E6E-D9AE8F2AB1F5}"/>
              </a:ext>
            </a:extLst>
          </p:cNvPr>
          <p:cNvSpPr>
            <a:spLocks noEditPoints="1"/>
          </p:cNvSpPr>
          <p:nvPr/>
        </p:nvSpPr>
        <p:spPr bwMode="auto">
          <a:xfrm>
            <a:off x="2479914"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Tree>
    <p:extLst>
      <p:ext uri="{BB962C8B-B14F-4D97-AF65-F5344CB8AC3E}">
        <p14:creationId xmlns:p14="http://schemas.microsoft.com/office/powerpoint/2010/main" val="410980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803313_win32_fixed.potx" id="{2D08F075-DB59-4E3D-880C-E9F7AA8CC4C3}" vid="{9E803C43-A787-4E92-BEB5-1C9005F6FF0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803313_win32_fixed.potx" id="{2D08F075-DB59-4E3D-880C-E9F7AA8CC4C3}" vid="{9E803C43-A787-4E92-BEB5-1C9005F6FF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Multi-color process flowchart graphic</Template>
  <TotalTime>38</TotalTime>
  <Words>300</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Calibri Light</vt:lpstr>
      <vt:lpstr>Slack-Lato</vt:lpstr>
      <vt:lpstr>Office Theme</vt:lpstr>
      <vt:lpstr>1_Office Theme</vt:lpstr>
      <vt:lpstr>Slide 1</vt:lpstr>
      <vt:lpstr>Slide 1</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Juana Connors-Trujillo</dc:creator>
  <cp:keywords/>
  <dc:description/>
  <cp:lastModifiedBy>Juana Connors-Trujillo</cp:lastModifiedBy>
  <cp:revision>10</cp:revision>
  <dcterms:created xsi:type="dcterms:W3CDTF">2022-10-25T17:52:47Z</dcterms:created>
  <dcterms:modified xsi:type="dcterms:W3CDTF">2022-10-25T18:44:36Z</dcterms:modified>
  <cp:category/>
</cp:coreProperties>
</file>