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7"/>
  </p:notesMasterIdLst>
  <p:sldIdLst>
    <p:sldId id="256" r:id="rId4"/>
    <p:sldId id="258" r:id="rId5"/>
    <p:sldId id="272" r:id="rId6"/>
    <p:sldId id="275"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client id="{E8D5478E-048D-4D5E-BB76-1A1E9710BD82}" v="1" dt="2021-11-12T21:42:47.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763" autoAdjust="0"/>
  </p:normalViewPr>
  <p:slideViewPr>
    <p:cSldViewPr snapToGrid="0">
      <p:cViewPr>
        <p:scale>
          <a:sx n="80" d="100"/>
          <a:sy n="80" d="100"/>
        </p:scale>
        <p:origin x="173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8/05/2023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1782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xUnBLKAl/monster-cards" TargetMode="External"/><Relationship Id="rId2" Type="http://schemas.openxmlformats.org/officeDocument/2006/relationships/hyperlink" Target="https://github.com/Jaxku"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Jack Percy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93828405"/>
              </p:ext>
            </p:extLst>
          </p:nvPr>
        </p:nvGraphicFramePr>
        <p:xfrm>
          <a:off x="782320" y="1213485"/>
          <a:ext cx="10627360" cy="2672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Using graphical interfaces</a:t>
                      </a:r>
                    </a:p>
                  </a:txBody>
                  <a:tcPr/>
                </a:tc>
                <a:tc>
                  <a:txBody>
                    <a:bodyPr/>
                    <a:lstStyle/>
                    <a:p>
                      <a:r>
                        <a:rPr lang="en-GB" sz="1800" b="0" i="0" kern="1200" dirty="0">
                          <a:solidFill>
                            <a:schemeClr val="dk1"/>
                          </a:solidFill>
                          <a:effectLst/>
                          <a:latin typeface="+mn-lt"/>
                          <a:ea typeface="+mn-ea"/>
                          <a:cs typeface="+mn-cs"/>
                        </a:rPr>
                        <a:t>In this project, a graphical interface can make it easier for users to manipulate and visualize data, reducing the time and effort required to </a:t>
                      </a:r>
                      <a:r>
                        <a:rPr lang="en-GB" sz="1800" b="0" i="0" kern="1200" dirty="0" err="1">
                          <a:solidFill>
                            <a:schemeClr val="dk1"/>
                          </a:solidFill>
                          <a:effectLst/>
                          <a:latin typeface="+mn-lt"/>
                          <a:ea typeface="+mn-ea"/>
                          <a:cs typeface="+mn-cs"/>
                        </a:rPr>
                        <a:t>analyze</a:t>
                      </a:r>
                      <a:r>
                        <a:rPr lang="en-GB" sz="1800" b="0" i="0" kern="1200" dirty="0">
                          <a:solidFill>
                            <a:schemeClr val="dk1"/>
                          </a:solidFill>
                          <a:effectLst/>
                          <a:latin typeface="+mn-lt"/>
                          <a:ea typeface="+mn-ea"/>
                          <a:cs typeface="+mn-cs"/>
                        </a:rPr>
                        <a:t> and understand complex information. It can also make it easier to identify and resolve errors, reducing the risk of data loss or corruption.</a:t>
                      </a:r>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 Cards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064672"/>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https://github.com/Jaxku</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https://trello.com/b/xUnBLKAl/monster-cards</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(1/2)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239982918"/>
              </p:ext>
            </p:extLst>
          </p:nvPr>
        </p:nvGraphicFramePr>
        <p:xfrm>
          <a:off x="589280" y="1574800"/>
          <a:ext cx="10515600" cy="46685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dirty="0"/>
                        <a:t>Using a graphical interface</a:t>
                      </a:r>
                    </a:p>
                  </a:txBody>
                  <a:tcPr/>
                </a:tc>
                <a:tc>
                  <a:txBody>
                    <a:bodyPr/>
                    <a:lstStyle/>
                    <a:p>
                      <a:r>
                        <a:rPr lang="en-GB" sz="1800" b="0" i="0" kern="1200" dirty="0">
                          <a:solidFill>
                            <a:schemeClr val="dk1"/>
                          </a:solidFill>
                          <a:effectLst/>
                          <a:latin typeface="+mn-lt"/>
                          <a:ea typeface="+mn-ea"/>
                          <a:cs typeface="+mn-cs"/>
                        </a:rPr>
                        <a:t>Using a graphical interface for this project can benefit the end-user, including ease of use, intuitive navigation, and a reduced learning curve when using the program. With a graphical interface, users can interact with the project using visual elements such as icons, buttons, and menus, which makes it easier for them to understand and use the software without needing extensive technical knowledge, such as reading an output in a python terminal which can be muddled and confusing for a beginner user.</a:t>
                      </a:r>
                    </a:p>
                  </a:txBody>
                  <a:tcPr/>
                </a:tc>
                <a:extLst>
                  <a:ext uri="{0D108BD9-81ED-4DB2-BD59-A6C34878D82A}">
                    <a16:rowId xmlns:a16="http://schemas.microsoft.com/office/drawing/2014/main" val="2636529970"/>
                  </a:ext>
                </a:extLst>
              </a:tr>
              <a:tr h="370840">
                <a:tc>
                  <a:txBody>
                    <a:bodyPr/>
                    <a:lstStyle/>
                    <a:p>
                      <a:r>
                        <a:rPr lang="en-NZ" sz="1800" dirty="0">
                          <a:latin typeface="Helvetica" pitchFamily="2" charset="0"/>
                        </a:rPr>
                        <a:t>Usability</a:t>
                      </a:r>
                      <a:endParaRPr lang="en-NZ" dirty="0"/>
                    </a:p>
                  </a:txBody>
                  <a:tcPr/>
                </a:tc>
                <a:tc>
                  <a:txBody>
                    <a:bodyPr/>
                    <a:lstStyle/>
                    <a:p>
                      <a:r>
                        <a:rPr lang="en-GB" sz="1800" dirty="0">
                          <a:latin typeface="Helvetica" pitchFamily="2" charset="0"/>
                        </a:rPr>
                        <a:t>Usability is about how easily the user can get the program to achieve what it was designed to achieve. It deals with issues like making instructions and error messages clear and easy for users to</a:t>
                      </a:r>
                    </a:p>
                    <a:p>
                      <a:r>
                        <a:rPr lang="en-GB" sz="1800" dirty="0">
                          <a:latin typeface="Helvetica" pitchFamily="2" charset="0"/>
                        </a:rPr>
                        <a:t>understand. It is vital to eliminate any frustration to have a good user satisfaction.</a:t>
                      </a:r>
                      <a:endParaRPr lang="en-NZ" sz="1800" dirty="0">
                        <a:latin typeface="Helvetica" pitchFamily="2" charset="0"/>
                      </a:endParaRPr>
                    </a:p>
                    <a:p>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(2/2)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190547121"/>
              </p:ext>
            </p:extLst>
          </p:nvPr>
        </p:nvGraphicFramePr>
        <p:xfrm>
          <a:off x="589280" y="1574800"/>
          <a:ext cx="10515600" cy="4942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sz="1800" dirty="0">
                          <a:latin typeface="Helvetica" pitchFamily="2" charset="0"/>
                        </a:rPr>
                        <a:t>Aesthetics</a:t>
                      </a:r>
                      <a:endParaRPr lang="en-NZ" dirty="0"/>
                    </a:p>
                  </a:txBody>
                  <a:tcPr/>
                </a:tc>
                <a:tc>
                  <a:txBody>
                    <a:bodyPr/>
                    <a:lstStyle/>
                    <a:p>
                      <a:r>
                        <a:rPr lang="en-GB" sz="1800" b="0" i="0" kern="1200" dirty="0">
                          <a:solidFill>
                            <a:schemeClr val="dk1"/>
                          </a:solidFill>
                          <a:effectLst/>
                          <a:latin typeface="+mn-lt"/>
                          <a:ea typeface="+mn-ea"/>
                          <a:cs typeface="+mn-cs"/>
                        </a:rPr>
                        <a:t>In the context of the program, aesthetics play an important role in its overall user experience. The program's appearance, such as its use of spacing and formatting for instructions and prompts, can significantly impact how aesthetically pleasing and user-friendly it is. A program that is well-designed and visually appealing is likely to be more enjoyable and engaging for users than one that appears unpolished and lacking in aesthetic appeal. Therefore, paying attention to the program's aesthetics is important for creating a positive user experience.</a:t>
                      </a:r>
                      <a:endParaRPr lang="en-NZ" dirty="0"/>
                    </a:p>
                  </a:txBody>
                  <a:tcPr/>
                </a:tc>
                <a:extLst>
                  <a:ext uri="{0D108BD9-81ED-4DB2-BD59-A6C34878D82A}">
                    <a16:rowId xmlns:a16="http://schemas.microsoft.com/office/drawing/2014/main" val="16861644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latin typeface="Helvetica" pitchFamily="2" charset="0"/>
                        </a:rPr>
                        <a:t>Intellectual Property/Copyright</a:t>
                      </a:r>
                    </a:p>
                  </a:txBody>
                  <a:tcPr/>
                </a:tc>
                <a:tc>
                  <a:txBody>
                    <a:bodyPr/>
                    <a:lstStyle/>
                    <a:p>
                      <a:r>
                        <a:rPr lang="en-GB" sz="1800" b="0" i="0" kern="1200" dirty="0">
                          <a:solidFill>
                            <a:schemeClr val="dk1"/>
                          </a:solidFill>
                          <a:effectLst/>
                          <a:latin typeface="+mn-lt"/>
                          <a:ea typeface="+mn-ea"/>
                          <a:cs typeface="+mn-cs"/>
                        </a:rPr>
                        <a:t>As I develop my project, it's essential to ensure that all content used, including questions, code snippets, and images, are either created by me, in the public domain, or under a Creative Commons license that has been appropriately attributed. This precaution is crucial to avoid legal complications and to maintain originality in the project. By taking this approach, I can ensure that the project is legally sound and upholds ethical standards.</a:t>
                      </a:r>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54378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633</TotalTime>
  <Words>1086</Words>
  <Application>Microsoft Office PowerPoint</Application>
  <PresentationFormat>Widescreen</PresentationFormat>
  <Paragraphs>71</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vt:lpstr>
      <vt:lpstr>Office Theme</vt:lpstr>
      <vt:lpstr>AS91896(2.7) &amp; AS91887(2.8) Documentation</vt:lpstr>
      <vt:lpstr>Monster Cards</vt:lpstr>
      <vt:lpstr>Explain relevant Implications: (1/2)</vt:lpstr>
      <vt:lpstr>Explain relevant Implications: (2/2)</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Jack Percy</cp:lastModifiedBy>
  <cp:revision>12</cp:revision>
  <dcterms:created xsi:type="dcterms:W3CDTF">2020-03-13T23:52:53Z</dcterms:created>
  <dcterms:modified xsi:type="dcterms:W3CDTF">2023-05-07T22:05:05Z</dcterms:modified>
</cp:coreProperties>
</file>