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0"/>
  </p:handoutMasterIdLst>
  <p:sldIdLst>
    <p:sldId id="577" r:id="rId3"/>
    <p:sldId id="264" r:id="rId4"/>
    <p:sldId id="434" r:id="rId6"/>
    <p:sldId id="394" r:id="rId7"/>
    <p:sldId id="439" r:id="rId8"/>
    <p:sldId id="566" r:id="rId9"/>
    <p:sldId id="338" r:id="rId10"/>
    <p:sldId id="339" r:id="rId11"/>
    <p:sldId id="550" r:id="rId12"/>
    <p:sldId id="460" r:id="rId13"/>
    <p:sldId id="567" r:id="rId14"/>
    <p:sldId id="568" r:id="rId15"/>
    <p:sldId id="469" r:id="rId16"/>
    <p:sldId id="341" r:id="rId17"/>
    <p:sldId id="551" r:id="rId18"/>
    <p:sldId id="345" r:id="rId19"/>
    <p:sldId id="562" r:id="rId20"/>
    <p:sldId id="557" r:id="rId21"/>
    <p:sldId id="558" r:id="rId22"/>
    <p:sldId id="559" r:id="rId23"/>
    <p:sldId id="560" r:id="rId24"/>
    <p:sldId id="572" r:id="rId25"/>
    <p:sldId id="573" r:id="rId26"/>
    <p:sldId id="574" r:id="rId27"/>
    <p:sldId id="575" r:id="rId28"/>
    <p:sldId id="576" r:id="rId29"/>
    <p:sldId id="485" r:id="rId30"/>
    <p:sldId id="486" r:id="rId31"/>
    <p:sldId id="487" r:id="rId32"/>
    <p:sldId id="488" r:id="rId33"/>
    <p:sldId id="489" r:id="rId34"/>
    <p:sldId id="490" r:id="rId35"/>
    <p:sldId id="493" r:id="rId36"/>
    <p:sldId id="570" r:id="rId37"/>
    <p:sldId id="569" r:id="rId38"/>
    <p:sldId id="494" r:id="rId39"/>
    <p:sldId id="539" r:id="rId40"/>
    <p:sldId id="540" r:id="rId41"/>
    <p:sldId id="541" r:id="rId42"/>
    <p:sldId id="547" r:id="rId43"/>
    <p:sldId id="523" r:id="rId44"/>
    <p:sldId id="524" r:id="rId45"/>
    <p:sldId id="543" r:id="rId46"/>
    <p:sldId id="536" r:id="rId47"/>
    <p:sldId id="526" r:id="rId48"/>
    <p:sldId id="544" r:id="rId49"/>
    <p:sldId id="528" r:id="rId50"/>
    <p:sldId id="537" r:id="rId51"/>
    <p:sldId id="538" r:id="rId52"/>
    <p:sldId id="372" r:id="rId53"/>
    <p:sldId id="373" r:id="rId54"/>
    <p:sldId id="374" r:id="rId55"/>
    <p:sldId id="378" r:id="rId56"/>
    <p:sldId id="379" r:id="rId57"/>
    <p:sldId id="380" r:id="rId58"/>
    <p:sldId id="458" r:id="rId59"/>
    <p:sldId id="385" r:id="rId60"/>
    <p:sldId id="478" r:id="rId61"/>
    <p:sldId id="533" r:id="rId62"/>
    <p:sldId id="534" r:id="rId63"/>
    <p:sldId id="393" r:id="rId64"/>
    <p:sldId id="549" r:id="rId65"/>
    <p:sldId id="410" r:id="rId66"/>
    <p:sldId id="411" r:id="rId67"/>
    <p:sldId id="412" r:id="rId68"/>
    <p:sldId id="571" r:id="rId69"/>
  </p:sldIdLst>
  <p:sldSz cx="9144000" cy="6858000" type="screen4x3"/>
  <p:notesSz cx="6858000" cy="9144000"/>
  <p:custDataLst>
    <p:tags r:id="rId74"/>
  </p:custDataLst>
  <p:defaultTextStyle>
    <a:defPPr>
      <a:defRPr lang="zh-CN"/>
    </a:defPPr>
    <a:lvl1pPr marL="0" lvl="0" indent="0" algn="l" defTabSz="914400" rtl="0" eaLnBrk="0" fontAlgn="base" latinLnBrk="0" hangingPunct="0">
      <a:lnSpc>
        <a:spcPct val="100000"/>
      </a:lnSpc>
      <a:spcBef>
        <a:spcPct val="0"/>
      </a:spcBef>
      <a:spcAft>
        <a:spcPct val="0"/>
      </a:spcAft>
      <a:buNone/>
      <a:defRPr sz="2800" b="1" i="0" u="none" kern="1200" baseline="0">
        <a:solidFill>
          <a:schemeClr val="accent2"/>
        </a:solidFill>
        <a:latin typeface="Times New Roman" panose="02020603050405020304" pitchFamily="18"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accent2"/>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accent2"/>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accent2"/>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accent2"/>
        </a:solidFill>
        <a:latin typeface="Times New Roman" panose="02020603050405020304" pitchFamily="18"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accent2"/>
        </a:solidFill>
        <a:latin typeface="Times New Roman" panose="02020603050405020304" pitchFamily="18"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accent2"/>
        </a:solidFill>
        <a:latin typeface="Times New Roman" panose="02020603050405020304" pitchFamily="18"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accent2"/>
        </a:solidFill>
        <a:latin typeface="Times New Roman" panose="02020603050405020304" pitchFamily="18"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accent2"/>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66"/>
    <a:srgbClr val="FFCCFF"/>
    <a:srgbClr val="FF6600"/>
    <a:srgbClr val="003399"/>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010"/>
    <p:restoredTop sz="83952"/>
  </p:normalViewPr>
  <p:slideViewPr>
    <p:cSldViewPr showGuides="1">
      <p:cViewPr varScale="1">
        <p:scale>
          <a:sx n="50" d="100"/>
          <a:sy n="50" d="100"/>
        </p:scale>
        <p:origin x="94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gs" Target="tags/tag1.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64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spcBef>
                <a:spcPct val="50000"/>
              </a:spcBef>
              <a:buClrTx/>
              <a:buFontTx/>
              <a:buNone/>
              <a:defRPr sz="1200" b="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4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spcBef>
                <a:spcPct val="50000"/>
              </a:spcBef>
              <a:buClrTx/>
              <a:buFontTx/>
              <a:buNone/>
              <a:defRPr sz="1200" b="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5000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4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spcBef>
                <a:spcPct val="50000"/>
              </a:spcBef>
              <a:buClrTx/>
              <a:buFontTx/>
              <a:buNone/>
              <a:defRPr sz="1200" b="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4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spcBef>
                <a:spcPct val="50000"/>
              </a:spcBef>
              <a:buClrTx/>
              <a:buFontTx/>
              <a:buNone/>
              <a:defRPr sz="1200" b="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A17FD2FC-819E-431D-8274-63AB36247B86}"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8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spcBef>
                <a:spcPct val="0"/>
              </a:spcBef>
              <a:buClrTx/>
              <a:buFontTx/>
              <a:buNone/>
              <a:defRPr sz="1200" b="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80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spcBef>
                <a:spcPct val="0"/>
              </a:spcBef>
              <a:buClrTx/>
              <a:buFontTx/>
              <a:buNone/>
              <a:defRPr sz="1200" b="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spcBef>
                <a:spcPct val="0"/>
              </a:spcBef>
              <a:buClrTx/>
              <a:buFontTx/>
              <a:buNone/>
              <a:defRPr sz="1200" b="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spcBef>
                <a:spcPct val="0"/>
              </a:spcBef>
              <a:buClrTx/>
              <a:buFontTx/>
              <a:buNone/>
              <a:defRPr sz="1200" b="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2D7E4EE-7443-48F7-BDFD-E673426C96B8}"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6" Type="http://schemas.openxmlformats.org/officeDocument/2006/relationships/hyperlink" Target="http://www.yesky.com/key/4893/84893.html" TargetMode="External"/><Relationship Id="rId5" Type="http://schemas.openxmlformats.org/officeDocument/2006/relationships/hyperlink" Target="http://www.yesky.com/key/3487/88487.html" TargetMode="External"/><Relationship Id="rId4" Type="http://schemas.openxmlformats.org/officeDocument/2006/relationships/hyperlink" Target="http://www.yesky.com/key/1357/91357.html" TargetMode="External"/><Relationship Id="rId3" Type="http://schemas.openxmlformats.org/officeDocument/2006/relationships/hyperlink" Target="http://www.yesky.com/key/3478/133478.html" TargetMode="External"/><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6147" name="Rectangle 1026"/>
          <p:cNvSpPr>
            <a:spLocks noTextEdit="1"/>
          </p:cNvSpPr>
          <p:nvPr>
            <p:ph type="sldImg"/>
          </p:nvPr>
        </p:nvSpPr>
        <p:spPr>
          <a:ln/>
        </p:spPr>
      </p:sp>
      <p:sp>
        <p:nvSpPr>
          <p:cNvPr id="6148" name="Rectangle 1027"/>
          <p:cNvSpPr>
            <a:spLocks noGrp="1"/>
          </p:cNvSpPr>
          <p:nvPr>
            <p:ph type="body" idx="1"/>
          </p:nvPr>
        </p:nvSpPr>
        <p:spPr>
          <a:ln/>
        </p:spPr>
        <p:txBody>
          <a:bodyPr wrap="square" lIns="91440" tIns="45720" rIns="91440" bIns="45720" anchor="t" anchorCtr="0"/>
          <a:p>
            <a:pPr lvl="0" eaLnBrk="1" hangingPunct="1"/>
            <a:endParaRPr lang="zh-CN" altLang="zh-CN" sz="10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26627" name="Rectangle 2"/>
          <p:cNvSpPr>
            <a:spLocks noTextEdit="1"/>
          </p:cNvSpPr>
          <p:nvPr>
            <p:ph type="sldImg"/>
          </p:nvPr>
        </p:nvSpPr>
        <p:spPr>
          <a:ln/>
        </p:spPr>
      </p:sp>
      <p:sp>
        <p:nvSpPr>
          <p:cNvPr id="26628" name="Rectangle 3"/>
          <p:cNvSpPr>
            <a:spLocks noGrp="1"/>
          </p:cNvSpPr>
          <p:nvPr>
            <p:ph type="body" idx="1"/>
          </p:nvPr>
        </p:nvSpPr>
        <p:spPr>
          <a:ln/>
        </p:spPr>
        <p:txBody>
          <a:bodyPr wrap="square" lIns="91440" tIns="45720" rIns="91440" bIns="45720" anchor="t" anchorCtr="0"/>
          <a:p>
            <a:pPr lvl="0" eaLnBrk="1" hangingPunct="1"/>
            <a:endParaRPr lang="zh-CN" altLang="zh-CN"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28675" name="Rectangle 2"/>
          <p:cNvSpPr>
            <a:spLocks noTextEdit="1"/>
          </p:cNvSpPr>
          <p:nvPr>
            <p:ph type="sldImg"/>
          </p:nvPr>
        </p:nvSpPr>
        <p:spPr>
          <a:ln/>
        </p:spPr>
      </p:sp>
      <p:sp>
        <p:nvSpPr>
          <p:cNvPr id="28676"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30723" name="Rectangle 2"/>
          <p:cNvSpPr>
            <a:spLocks noTextEdit="1"/>
          </p:cNvSpPr>
          <p:nvPr>
            <p:ph type="sldImg"/>
          </p:nvPr>
        </p:nvSpPr>
        <p:spPr>
          <a:ln/>
        </p:spPr>
      </p:sp>
      <p:sp>
        <p:nvSpPr>
          <p:cNvPr id="30724" name="Rectangle 3"/>
          <p:cNvSpPr>
            <a:spLocks noGrp="1"/>
          </p:cNvSpPr>
          <p:nvPr>
            <p:ph type="body" idx="1"/>
          </p:nvPr>
        </p:nvSpPr>
        <p:spPr>
          <a:ln/>
        </p:spPr>
        <p:txBody>
          <a:bodyPr wrap="square" lIns="91440" tIns="45720" rIns="91440" bIns="45720" anchor="t" anchorCtr="0"/>
          <a:p>
            <a:pPr lvl="0" eaLnBrk="1" hangingPunct="1"/>
            <a:r>
              <a:rPr lang="zh-CN" altLang="en-US" sz="900" dirty="0">
                <a:solidFill>
                  <a:schemeClr val="hlink"/>
                </a:solidFill>
              </a:rPr>
              <a:t>不归零制码（</a:t>
            </a:r>
            <a:r>
              <a:rPr lang="en-US" altLang="zh-CN" sz="900" dirty="0">
                <a:solidFill>
                  <a:schemeClr val="hlink"/>
                </a:solidFill>
              </a:rPr>
              <a:t>NRZ</a:t>
            </a:r>
            <a:r>
              <a:rPr lang="zh-CN" altLang="en-US" sz="900" dirty="0">
                <a:solidFill>
                  <a:schemeClr val="hlink"/>
                </a:solidFill>
              </a:rPr>
              <a:t>：</a:t>
            </a:r>
            <a:r>
              <a:rPr lang="en-US" altLang="zh-CN" sz="900" dirty="0">
                <a:solidFill>
                  <a:schemeClr val="hlink"/>
                </a:solidFill>
              </a:rPr>
              <a:t>Non-Return to Zero</a:t>
            </a:r>
            <a:r>
              <a:rPr lang="zh-CN" altLang="en-US" sz="900" dirty="0">
                <a:solidFill>
                  <a:schemeClr val="hlink"/>
                </a:solidFill>
              </a:rPr>
              <a:t>）</a:t>
            </a:r>
            <a:endParaRPr lang="zh-CN" altLang="en-US" sz="900" dirty="0"/>
          </a:p>
          <a:p>
            <a:pPr lvl="1" eaLnBrk="1" hangingPunct="1"/>
            <a:r>
              <a:rPr lang="zh-CN" altLang="en-US" sz="900" dirty="0">
                <a:latin typeface="仿宋_GB2312" pitchFamily="49" charset="-122"/>
              </a:rPr>
              <a:t>原理：用两种不同的电平分别表示二进制信息</a:t>
            </a:r>
            <a:r>
              <a:rPr lang="zh-CN" altLang="en-US" sz="900" dirty="0">
                <a:latin typeface="Arial" panose="020B0604020202020204" pitchFamily="34" charset="0"/>
              </a:rPr>
              <a:t>“</a:t>
            </a:r>
            <a:r>
              <a:rPr lang="en-US" altLang="zh-CN" sz="900" dirty="0">
                <a:latin typeface="仿宋_GB2312" pitchFamily="49" charset="-122"/>
              </a:rPr>
              <a:t>0</a:t>
            </a:r>
            <a:r>
              <a:rPr lang="en-US" altLang="zh-CN" sz="900" dirty="0">
                <a:latin typeface="Arial" panose="020B0604020202020204" pitchFamily="34" charset="0"/>
              </a:rPr>
              <a:t>”</a:t>
            </a:r>
            <a:r>
              <a:rPr lang="zh-CN" altLang="en-US" sz="900" dirty="0">
                <a:latin typeface="仿宋_GB2312" pitchFamily="49" charset="-122"/>
              </a:rPr>
              <a:t>和</a:t>
            </a:r>
            <a:r>
              <a:rPr lang="zh-CN" altLang="en-US" sz="900" dirty="0">
                <a:latin typeface="Arial" panose="020B0604020202020204" pitchFamily="34" charset="0"/>
              </a:rPr>
              <a:t>“</a:t>
            </a:r>
            <a:r>
              <a:rPr lang="en-US" altLang="zh-CN" sz="900" dirty="0">
                <a:latin typeface="仿宋_GB2312" pitchFamily="49" charset="-122"/>
              </a:rPr>
              <a:t>1</a:t>
            </a:r>
            <a:r>
              <a:rPr lang="en-US" altLang="zh-CN" sz="900" dirty="0">
                <a:latin typeface="Arial" panose="020B0604020202020204" pitchFamily="34" charset="0"/>
              </a:rPr>
              <a:t>”</a:t>
            </a:r>
            <a:r>
              <a:rPr lang="zh-CN" altLang="en-US" sz="900" dirty="0">
                <a:latin typeface="仿宋_GB2312" pitchFamily="49" charset="-122"/>
              </a:rPr>
              <a:t>，低电平表示</a:t>
            </a:r>
            <a:r>
              <a:rPr lang="zh-CN" altLang="en-US" sz="900" dirty="0">
                <a:latin typeface="Arial" panose="020B0604020202020204" pitchFamily="34" charset="0"/>
              </a:rPr>
              <a:t>“</a:t>
            </a:r>
            <a:r>
              <a:rPr lang="en-US" altLang="zh-CN" sz="900" dirty="0">
                <a:latin typeface="仿宋_GB2312" pitchFamily="49" charset="-122"/>
              </a:rPr>
              <a:t>0</a:t>
            </a:r>
            <a:r>
              <a:rPr lang="en-US" altLang="zh-CN" sz="900" dirty="0">
                <a:latin typeface="Arial" panose="020B0604020202020204" pitchFamily="34" charset="0"/>
              </a:rPr>
              <a:t>”</a:t>
            </a:r>
            <a:r>
              <a:rPr lang="zh-CN" altLang="en-US" sz="900" dirty="0">
                <a:latin typeface="仿宋_GB2312" pitchFamily="49" charset="-122"/>
              </a:rPr>
              <a:t>，高电平表示</a:t>
            </a:r>
            <a:r>
              <a:rPr lang="zh-CN" altLang="en-US" sz="900" dirty="0">
                <a:latin typeface="Arial" panose="020B0604020202020204" pitchFamily="34" charset="0"/>
              </a:rPr>
              <a:t>“</a:t>
            </a:r>
            <a:r>
              <a:rPr lang="en-US" altLang="zh-CN" sz="900" dirty="0">
                <a:latin typeface="仿宋_GB2312" pitchFamily="49" charset="-122"/>
              </a:rPr>
              <a:t>1</a:t>
            </a:r>
            <a:r>
              <a:rPr lang="en-US" altLang="zh-CN" sz="900" dirty="0">
                <a:latin typeface="Arial" panose="020B0604020202020204" pitchFamily="34" charset="0"/>
              </a:rPr>
              <a:t>”</a:t>
            </a:r>
            <a:r>
              <a:rPr lang="zh-CN" altLang="en-US" sz="900" dirty="0">
                <a:latin typeface="仿宋_GB2312" pitchFamily="49" charset="-122"/>
              </a:rPr>
              <a:t>。</a:t>
            </a:r>
            <a:endParaRPr lang="zh-CN" altLang="en-US" sz="900" dirty="0">
              <a:latin typeface="仿宋_GB2312" pitchFamily="49" charset="-122"/>
            </a:endParaRPr>
          </a:p>
          <a:p>
            <a:pPr lvl="1" eaLnBrk="1" hangingPunct="1"/>
            <a:r>
              <a:rPr lang="zh-CN" altLang="en-US" sz="900" dirty="0">
                <a:latin typeface="仿宋_GB2312" pitchFamily="49" charset="-122"/>
              </a:rPr>
              <a:t>缺点</a:t>
            </a:r>
            <a:endParaRPr lang="zh-CN" altLang="en-US" sz="900" dirty="0">
              <a:latin typeface="仿宋_GB2312" pitchFamily="49" charset="-122"/>
            </a:endParaRPr>
          </a:p>
          <a:p>
            <a:pPr lvl="2" eaLnBrk="1" hangingPunct="1">
              <a:buClr>
                <a:srgbClr val="003399"/>
              </a:buClr>
              <a:buFont typeface="Wingdings" panose="05000000000000000000" pitchFamily="2" charset="2"/>
              <a:buChar char="•"/>
            </a:pPr>
            <a:r>
              <a:rPr lang="zh-CN" altLang="en-US" sz="1000" dirty="0">
                <a:solidFill>
                  <a:srgbClr val="003399"/>
                </a:solidFill>
                <a:latin typeface="仿宋_GB2312" pitchFamily="49" charset="-122"/>
              </a:rPr>
              <a:t>难以分辨一位的结束和另一位的开始</a:t>
            </a:r>
            <a:endParaRPr lang="zh-CN" altLang="en-US" sz="1000" dirty="0">
              <a:solidFill>
                <a:srgbClr val="003399"/>
              </a:solidFill>
              <a:latin typeface="仿宋_GB2312" pitchFamily="49" charset="-122"/>
            </a:endParaRPr>
          </a:p>
          <a:p>
            <a:pPr lvl="2" eaLnBrk="1" hangingPunct="1">
              <a:buClr>
                <a:srgbClr val="003399"/>
              </a:buClr>
              <a:buFont typeface="Wingdings" panose="05000000000000000000" pitchFamily="2" charset="2"/>
              <a:buChar char="•"/>
            </a:pPr>
            <a:r>
              <a:rPr lang="zh-CN" altLang="en-US" sz="1000" dirty="0">
                <a:solidFill>
                  <a:srgbClr val="003399"/>
                </a:solidFill>
                <a:latin typeface="仿宋_GB2312" pitchFamily="49" charset="-122"/>
              </a:rPr>
              <a:t>发送方和接收方必须有时钟同步</a:t>
            </a:r>
            <a:endParaRPr lang="zh-CN" altLang="en-US" sz="1000" dirty="0">
              <a:solidFill>
                <a:srgbClr val="003399"/>
              </a:solidFill>
              <a:latin typeface="仿宋_GB2312" pitchFamily="49" charset="-122"/>
            </a:endParaRPr>
          </a:p>
          <a:p>
            <a:pPr lvl="2" eaLnBrk="1" hangingPunct="1">
              <a:buClr>
                <a:srgbClr val="003399"/>
              </a:buClr>
              <a:buFont typeface="Wingdings" panose="05000000000000000000" pitchFamily="2" charset="2"/>
              <a:buChar char="•"/>
            </a:pPr>
            <a:r>
              <a:rPr lang="zh-CN" altLang="en-US" sz="1000" dirty="0">
                <a:solidFill>
                  <a:srgbClr val="003399"/>
                </a:solidFill>
                <a:latin typeface="仿宋_GB2312" pitchFamily="49" charset="-122"/>
              </a:rPr>
              <a:t>若信号中</a:t>
            </a:r>
            <a:r>
              <a:rPr lang="zh-CN" altLang="en-US" sz="1000" dirty="0">
                <a:solidFill>
                  <a:srgbClr val="003399"/>
                </a:solidFill>
                <a:latin typeface="Arial" panose="020B0604020202020204" pitchFamily="34" charset="0"/>
              </a:rPr>
              <a:t>“</a:t>
            </a:r>
            <a:r>
              <a:rPr lang="en-US" altLang="zh-CN" sz="1000" dirty="0">
                <a:solidFill>
                  <a:srgbClr val="003399"/>
                </a:solidFill>
                <a:latin typeface="仿宋_GB2312" pitchFamily="49" charset="-122"/>
              </a:rPr>
              <a:t>0</a:t>
            </a:r>
            <a:r>
              <a:rPr lang="en-US" altLang="zh-CN" sz="1000" dirty="0">
                <a:solidFill>
                  <a:srgbClr val="003399"/>
                </a:solidFill>
                <a:latin typeface="Arial" panose="020B0604020202020204" pitchFamily="34" charset="0"/>
              </a:rPr>
              <a:t>”</a:t>
            </a:r>
            <a:r>
              <a:rPr lang="zh-CN" altLang="en-US" sz="1000" dirty="0">
                <a:solidFill>
                  <a:srgbClr val="003399"/>
                </a:solidFill>
                <a:latin typeface="仿宋_GB2312" pitchFamily="49" charset="-122"/>
              </a:rPr>
              <a:t>或</a:t>
            </a:r>
            <a:r>
              <a:rPr lang="zh-CN" altLang="en-US" sz="1000" dirty="0">
                <a:solidFill>
                  <a:srgbClr val="003399"/>
                </a:solidFill>
                <a:latin typeface="Arial" panose="020B0604020202020204" pitchFamily="34" charset="0"/>
              </a:rPr>
              <a:t>“</a:t>
            </a:r>
            <a:r>
              <a:rPr lang="en-US" altLang="zh-CN" sz="1000" dirty="0">
                <a:solidFill>
                  <a:srgbClr val="003399"/>
                </a:solidFill>
                <a:latin typeface="仿宋_GB2312" pitchFamily="49" charset="-122"/>
              </a:rPr>
              <a:t>1</a:t>
            </a:r>
            <a:r>
              <a:rPr lang="en-US" altLang="zh-CN" sz="1000" dirty="0">
                <a:solidFill>
                  <a:srgbClr val="003399"/>
                </a:solidFill>
                <a:latin typeface="Arial" panose="020B0604020202020204" pitchFamily="34" charset="0"/>
              </a:rPr>
              <a:t>”</a:t>
            </a:r>
            <a:r>
              <a:rPr lang="zh-CN" altLang="en-US" sz="1000" dirty="0">
                <a:solidFill>
                  <a:srgbClr val="003399"/>
                </a:solidFill>
                <a:latin typeface="仿宋_GB2312" pitchFamily="49" charset="-122"/>
              </a:rPr>
              <a:t>连续出现，信号直流分量将累加。</a:t>
            </a:r>
            <a:endParaRPr lang="zh-CN" altLang="en-US" sz="1000" dirty="0">
              <a:solidFill>
                <a:srgbClr val="003399"/>
              </a:solidFill>
              <a:latin typeface="仿宋_GB2312" pitchFamily="49" charset="-122"/>
            </a:endParaRPr>
          </a:p>
          <a:p>
            <a:pPr lvl="1" eaLnBrk="1" hangingPunct="1"/>
            <a:r>
              <a:rPr lang="zh-CN" altLang="en-US" sz="900" dirty="0">
                <a:latin typeface="仿宋_GB2312" pitchFamily="49" charset="-122"/>
              </a:rPr>
              <a:t>结论：容易产生传播错误。</a:t>
            </a:r>
            <a:endParaRPr lang="zh-CN" altLang="en-US" sz="900" dirty="0">
              <a:latin typeface="仿宋_GB2312" pitchFamily="49" charset="-122"/>
            </a:endParaRPr>
          </a:p>
          <a:p>
            <a:pPr lvl="0" eaLnBrk="1" hangingPunct="1"/>
            <a:r>
              <a:rPr lang="zh-CN" altLang="en-US" sz="900" dirty="0">
                <a:solidFill>
                  <a:schemeClr val="hlink"/>
                </a:solidFill>
              </a:rPr>
              <a:t>曼彻斯特码（</a:t>
            </a:r>
            <a:r>
              <a:rPr lang="en-US" altLang="zh-CN" sz="900" dirty="0">
                <a:solidFill>
                  <a:schemeClr val="hlink"/>
                </a:solidFill>
              </a:rPr>
              <a:t>Manchester</a:t>
            </a:r>
            <a:r>
              <a:rPr lang="zh-CN" altLang="en-US" sz="900" dirty="0">
                <a:solidFill>
                  <a:schemeClr val="hlink"/>
                </a:solidFill>
              </a:rPr>
              <a:t>），也称相位编码</a:t>
            </a:r>
            <a:endParaRPr lang="zh-CN" altLang="en-US" sz="900" dirty="0">
              <a:solidFill>
                <a:schemeClr val="hlink"/>
              </a:solidFill>
            </a:endParaRPr>
          </a:p>
          <a:p>
            <a:pPr lvl="1" eaLnBrk="1" hangingPunct="1"/>
            <a:r>
              <a:rPr lang="zh-CN" altLang="en-US" sz="900" dirty="0">
                <a:latin typeface="仿宋_GB2312" pitchFamily="49" charset="-122"/>
              </a:rPr>
              <a:t>原理：每一位中间都有一个跳变，从低跳到高表示</a:t>
            </a:r>
            <a:r>
              <a:rPr lang="zh-CN" altLang="en-US" sz="900" dirty="0">
                <a:latin typeface="Arial" panose="020B0604020202020204" pitchFamily="34" charset="0"/>
              </a:rPr>
              <a:t>“</a:t>
            </a:r>
            <a:r>
              <a:rPr lang="en-US" altLang="zh-CN" sz="900" dirty="0">
                <a:latin typeface="仿宋_GB2312" pitchFamily="49" charset="-122"/>
              </a:rPr>
              <a:t>0</a:t>
            </a:r>
            <a:r>
              <a:rPr lang="en-US" altLang="zh-CN" sz="900" dirty="0">
                <a:latin typeface="Arial" panose="020B0604020202020204" pitchFamily="34" charset="0"/>
              </a:rPr>
              <a:t>”</a:t>
            </a:r>
            <a:r>
              <a:rPr lang="zh-CN" altLang="en-US" sz="900" dirty="0">
                <a:latin typeface="仿宋_GB2312" pitchFamily="49" charset="-122"/>
              </a:rPr>
              <a:t>，从高跳到低表示</a:t>
            </a:r>
            <a:r>
              <a:rPr lang="zh-CN" altLang="en-US" sz="900" dirty="0">
                <a:latin typeface="Arial" panose="020B0604020202020204" pitchFamily="34" charset="0"/>
              </a:rPr>
              <a:t>“</a:t>
            </a:r>
            <a:r>
              <a:rPr lang="en-US" altLang="zh-CN" sz="900" dirty="0">
                <a:latin typeface="仿宋_GB2312" pitchFamily="49" charset="-122"/>
              </a:rPr>
              <a:t>1</a:t>
            </a:r>
            <a:r>
              <a:rPr lang="en-US" altLang="zh-CN" sz="900" dirty="0">
                <a:latin typeface="Arial" panose="020B0604020202020204" pitchFamily="34" charset="0"/>
              </a:rPr>
              <a:t>”</a:t>
            </a:r>
            <a:r>
              <a:rPr lang="zh-CN" altLang="en-US" sz="900" dirty="0">
                <a:latin typeface="仿宋_GB2312" pitchFamily="49" charset="-122"/>
              </a:rPr>
              <a:t>。</a:t>
            </a:r>
            <a:endParaRPr lang="zh-CN" altLang="en-US" sz="900" dirty="0">
              <a:latin typeface="仿宋_GB2312" pitchFamily="49" charset="-122"/>
            </a:endParaRPr>
          </a:p>
          <a:p>
            <a:pPr lvl="1" eaLnBrk="1" hangingPunct="1"/>
            <a:r>
              <a:rPr lang="zh-CN" altLang="en-US" sz="900" dirty="0">
                <a:latin typeface="仿宋_GB2312" pitchFamily="49" charset="-122"/>
              </a:rPr>
              <a:t>优点：克服了</a:t>
            </a:r>
            <a:r>
              <a:rPr lang="en-US" altLang="zh-CN" sz="900" dirty="0">
                <a:latin typeface="仿宋_GB2312" pitchFamily="49" charset="-122"/>
              </a:rPr>
              <a:t>NRZ</a:t>
            </a:r>
            <a:r>
              <a:rPr lang="zh-CN" altLang="en-US" sz="900" dirty="0">
                <a:latin typeface="仿宋_GB2312" pitchFamily="49" charset="-122"/>
              </a:rPr>
              <a:t>码的不足。每位中间的跳变即可作为数据，又可作为时钟，能够自同步。</a:t>
            </a:r>
            <a:endParaRPr lang="zh-CN" altLang="en-US" sz="900" dirty="0">
              <a:latin typeface="仿宋_GB2312" pitchFamily="49" charset="-122"/>
            </a:endParaRPr>
          </a:p>
          <a:p>
            <a:pPr lvl="1" eaLnBrk="1" hangingPunct="1">
              <a:lnSpc>
                <a:spcPct val="80000"/>
              </a:lnSpc>
            </a:pPr>
            <a:endParaRPr lang="zh-CN" altLang="en-US" sz="900" dirty="0">
              <a:latin typeface="仿宋_GB2312" pitchFamily="49" charset="-122"/>
            </a:endParaRPr>
          </a:p>
          <a:p>
            <a:pPr lvl="0" eaLnBrk="1" hangingPunct="1"/>
            <a:r>
              <a:rPr lang="zh-CN" altLang="en-US" sz="1000" dirty="0">
                <a:solidFill>
                  <a:schemeClr val="hlink"/>
                </a:solidFill>
              </a:rPr>
              <a:t>差分曼彻斯特码（</a:t>
            </a:r>
            <a:r>
              <a:rPr lang="en-US" altLang="zh-CN" sz="1000" dirty="0">
                <a:solidFill>
                  <a:schemeClr val="hlink"/>
                </a:solidFill>
              </a:rPr>
              <a:t>Differential Manchester</a:t>
            </a:r>
            <a:r>
              <a:rPr lang="zh-CN" altLang="en-US" sz="1000" dirty="0">
                <a:solidFill>
                  <a:schemeClr val="hlink"/>
                </a:solidFill>
              </a:rPr>
              <a:t>）</a:t>
            </a:r>
            <a:endParaRPr lang="zh-CN" altLang="en-US" sz="1000" dirty="0">
              <a:solidFill>
                <a:schemeClr val="hlink"/>
              </a:solidFill>
            </a:endParaRPr>
          </a:p>
          <a:p>
            <a:pPr lvl="1" eaLnBrk="1" hangingPunct="1"/>
            <a:r>
              <a:rPr lang="zh-CN" altLang="en-US" dirty="0">
                <a:latin typeface="仿宋_GB2312" pitchFamily="49" charset="-122"/>
              </a:rPr>
              <a:t>原理：每一位中间都有一个跳变，每位开始时有跳变表示</a:t>
            </a:r>
            <a:r>
              <a:rPr lang="zh-CN" altLang="en-US" dirty="0">
                <a:latin typeface="Arial" panose="020B0604020202020204" pitchFamily="34" charset="0"/>
              </a:rPr>
              <a:t>“</a:t>
            </a:r>
            <a:r>
              <a:rPr lang="en-US" altLang="zh-CN" dirty="0">
                <a:latin typeface="仿宋_GB2312" pitchFamily="49" charset="-122"/>
              </a:rPr>
              <a:t>0</a:t>
            </a:r>
            <a:r>
              <a:rPr lang="en-US" altLang="zh-CN" dirty="0">
                <a:latin typeface="Arial" panose="020B0604020202020204" pitchFamily="34" charset="0"/>
              </a:rPr>
              <a:t>”</a:t>
            </a:r>
            <a:r>
              <a:rPr lang="zh-CN" altLang="en-US" dirty="0">
                <a:latin typeface="仿宋_GB2312" pitchFamily="49" charset="-122"/>
              </a:rPr>
              <a:t>，无跳变表示</a:t>
            </a:r>
            <a:r>
              <a:rPr lang="zh-CN" altLang="en-US" dirty="0">
                <a:latin typeface="Arial" panose="020B0604020202020204" pitchFamily="34" charset="0"/>
              </a:rPr>
              <a:t>“</a:t>
            </a:r>
            <a:r>
              <a:rPr lang="en-US" altLang="zh-CN" dirty="0">
                <a:latin typeface="仿宋_GB2312" pitchFamily="49" charset="-122"/>
              </a:rPr>
              <a:t>1</a:t>
            </a:r>
            <a:r>
              <a:rPr lang="en-US" altLang="zh-CN" dirty="0">
                <a:latin typeface="Arial" panose="020B0604020202020204" pitchFamily="34" charset="0"/>
              </a:rPr>
              <a:t>”</a:t>
            </a:r>
            <a:r>
              <a:rPr lang="zh-CN" altLang="en-US" dirty="0">
                <a:latin typeface="仿宋_GB2312" pitchFamily="49" charset="-122"/>
              </a:rPr>
              <a:t>。位中间跳变表示时钟，位前跳变表示数据。</a:t>
            </a:r>
            <a:endParaRPr lang="zh-CN" altLang="en-US" dirty="0">
              <a:latin typeface="仿宋_GB2312" pitchFamily="49" charset="-122"/>
            </a:endParaRPr>
          </a:p>
          <a:p>
            <a:pPr lvl="1" eaLnBrk="1" hangingPunct="1"/>
            <a:r>
              <a:rPr lang="zh-CN" altLang="en-US" dirty="0">
                <a:latin typeface="仿宋_GB2312" pitchFamily="49" charset="-122"/>
              </a:rPr>
              <a:t>优点：时钟、数据分离，便于提取。信号反向不影响编码。</a:t>
            </a:r>
            <a:endParaRPr lang="zh-CN" altLang="en-US" dirty="0">
              <a:latin typeface="仿宋_GB2312" pitchFamily="49" charset="-122"/>
            </a:endParaRPr>
          </a:p>
          <a:p>
            <a:pPr lvl="0" eaLnBrk="1" hangingPunct="1"/>
            <a:r>
              <a:rPr lang="zh-CN" altLang="en-US" sz="1000" dirty="0">
                <a:solidFill>
                  <a:schemeClr val="hlink"/>
                </a:solidFill>
              </a:rPr>
              <a:t>逢</a:t>
            </a:r>
            <a:r>
              <a:rPr lang="zh-CN" altLang="en-US" sz="1000" dirty="0">
                <a:solidFill>
                  <a:schemeClr val="hlink"/>
                </a:solidFill>
                <a:latin typeface="Garamond" panose="02020404030301010803" pitchFamily="18" charset="0"/>
              </a:rPr>
              <a:t>“</a:t>
            </a:r>
            <a:r>
              <a:rPr lang="en-US" altLang="zh-CN" sz="1000" dirty="0">
                <a:solidFill>
                  <a:schemeClr val="hlink"/>
                </a:solidFill>
              </a:rPr>
              <a:t>1</a:t>
            </a:r>
            <a:r>
              <a:rPr lang="en-US" altLang="zh-CN" sz="1000" dirty="0">
                <a:solidFill>
                  <a:schemeClr val="hlink"/>
                </a:solidFill>
                <a:latin typeface="Garamond" panose="02020404030301010803" pitchFamily="18" charset="0"/>
              </a:rPr>
              <a:t>”</a:t>
            </a:r>
            <a:r>
              <a:rPr lang="zh-CN" altLang="en-US" sz="1000" dirty="0">
                <a:solidFill>
                  <a:schemeClr val="hlink"/>
                </a:solidFill>
              </a:rPr>
              <a:t>变化的</a:t>
            </a:r>
            <a:r>
              <a:rPr lang="en-US" altLang="zh-CN" sz="1000" dirty="0">
                <a:solidFill>
                  <a:schemeClr val="hlink"/>
                </a:solidFill>
              </a:rPr>
              <a:t>NRZ</a:t>
            </a:r>
            <a:r>
              <a:rPr lang="zh-CN" altLang="en-US" sz="1000" dirty="0">
                <a:solidFill>
                  <a:schemeClr val="hlink"/>
                </a:solidFill>
              </a:rPr>
              <a:t>码</a:t>
            </a:r>
            <a:endParaRPr lang="zh-CN" altLang="en-US" sz="1000" dirty="0">
              <a:solidFill>
                <a:schemeClr val="hlink"/>
              </a:solidFill>
            </a:endParaRPr>
          </a:p>
          <a:p>
            <a:pPr lvl="1" eaLnBrk="1" hangingPunct="1"/>
            <a:r>
              <a:rPr lang="zh-CN" altLang="en-US" dirty="0">
                <a:latin typeface="仿宋_GB2312" pitchFamily="49" charset="-122"/>
              </a:rPr>
              <a:t>原理：在每位开始时，逢</a:t>
            </a:r>
            <a:r>
              <a:rPr lang="zh-CN" altLang="en-US" dirty="0">
                <a:latin typeface="Arial" panose="020B0604020202020204" pitchFamily="34" charset="0"/>
              </a:rPr>
              <a:t>“</a:t>
            </a:r>
            <a:r>
              <a:rPr lang="en-US" altLang="zh-CN" dirty="0">
                <a:latin typeface="仿宋_GB2312" pitchFamily="49" charset="-122"/>
              </a:rPr>
              <a:t>1</a:t>
            </a:r>
            <a:r>
              <a:rPr lang="en-US" altLang="zh-CN" dirty="0">
                <a:latin typeface="Arial" panose="020B0604020202020204" pitchFamily="34" charset="0"/>
              </a:rPr>
              <a:t>”</a:t>
            </a:r>
            <a:r>
              <a:rPr lang="zh-CN" altLang="en-US" dirty="0">
                <a:latin typeface="仿宋_GB2312" pitchFamily="49" charset="-122"/>
              </a:rPr>
              <a:t>电平跳变，逢</a:t>
            </a:r>
            <a:r>
              <a:rPr lang="zh-CN" altLang="en-US" dirty="0">
                <a:latin typeface="Arial" panose="020B0604020202020204" pitchFamily="34" charset="0"/>
              </a:rPr>
              <a:t>“</a:t>
            </a:r>
            <a:r>
              <a:rPr lang="en-US" altLang="zh-CN" dirty="0">
                <a:latin typeface="仿宋_GB2312" pitchFamily="49" charset="-122"/>
              </a:rPr>
              <a:t>0</a:t>
            </a:r>
            <a:r>
              <a:rPr lang="en-US" altLang="zh-CN" dirty="0">
                <a:latin typeface="Arial" panose="020B0604020202020204" pitchFamily="34" charset="0"/>
              </a:rPr>
              <a:t>”</a:t>
            </a:r>
            <a:r>
              <a:rPr lang="zh-CN" altLang="en-US" dirty="0">
                <a:latin typeface="仿宋_GB2312" pitchFamily="49" charset="-122"/>
              </a:rPr>
              <a:t>电平不跳变。</a:t>
            </a:r>
            <a:endParaRPr lang="zh-CN" altLang="en-US" dirty="0">
              <a:latin typeface="仿宋_GB2312" pitchFamily="49" charset="-122"/>
            </a:endParaRPr>
          </a:p>
          <a:p>
            <a:pPr lvl="0" eaLnBrk="1" hangingPunct="1"/>
            <a:r>
              <a:rPr lang="zh-CN" altLang="en-US" sz="1000" dirty="0">
                <a:solidFill>
                  <a:schemeClr val="hlink"/>
                </a:solidFill>
              </a:rPr>
              <a:t>逢</a:t>
            </a:r>
            <a:r>
              <a:rPr lang="zh-CN" altLang="en-US" sz="1000" dirty="0">
                <a:solidFill>
                  <a:schemeClr val="hlink"/>
                </a:solidFill>
                <a:latin typeface="Garamond" panose="02020404030301010803" pitchFamily="18" charset="0"/>
              </a:rPr>
              <a:t>“</a:t>
            </a:r>
            <a:r>
              <a:rPr lang="en-US" altLang="zh-CN" sz="1000" dirty="0">
                <a:solidFill>
                  <a:schemeClr val="hlink"/>
                </a:solidFill>
              </a:rPr>
              <a:t>0</a:t>
            </a:r>
            <a:r>
              <a:rPr lang="en-US" altLang="zh-CN" sz="1000" dirty="0">
                <a:solidFill>
                  <a:schemeClr val="hlink"/>
                </a:solidFill>
                <a:latin typeface="Garamond" panose="02020404030301010803" pitchFamily="18" charset="0"/>
              </a:rPr>
              <a:t>”</a:t>
            </a:r>
            <a:r>
              <a:rPr lang="zh-CN" altLang="en-US" sz="1000" dirty="0">
                <a:solidFill>
                  <a:schemeClr val="hlink"/>
                </a:solidFill>
              </a:rPr>
              <a:t>变化的</a:t>
            </a:r>
            <a:r>
              <a:rPr lang="en-US" altLang="zh-CN" sz="1000" dirty="0">
                <a:solidFill>
                  <a:schemeClr val="hlink"/>
                </a:solidFill>
              </a:rPr>
              <a:t>NRZ</a:t>
            </a:r>
            <a:r>
              <a:rPr lang="zh-CN" altLang="en-US" sz="1000" dirty="0">
                <a:solidFill>
                  <a:schemeClr val="hlink"/>
                </a:solidFill>
              </a:rPr>
              <a:t>码</a:t>
            </a:r>
            <a:endParaRPr lang="zh-CN" altLang="en-US" sz="1000" dirty="0">
              <a:solidFill>
                <a:schemeClr val="hlink"/>
              </a:solidFill>
            </a:endParaRPr>
          </a:p>
          <a:p>
            <a:pPr lvl="1" eaLnBrk="1" hangingPunct="1"/>
            <a:r>
              <a:rPr lang="zh-CN" altLang="en-US" dirty="0">
                <a:latin typeface="仿宋_GB2312" pitchFamily="49" charset="-122"/>
              </a:rPr>
              <a:t>原理：在每位开始时，逢</a:t>
            </a:r>
            <a:r>
              <a:rPr lang="zh-CN" altLang="en-US" dirty="0">
                <a:latin typeface="Arial" panose="020B0604020202020204" pitchFamily="34" charset="0"/>
              </a:rPr>
              <a:t>“</a:t>
            </a:r>
            <a:r>
              <a:rPr lang="en-US" altLang="zh-CN" dirty="0">
                <a:latin typeface="仿宋_GB2312" pitchFamily="49" charset="-122"/>
              </a:rPr>
              <a:t>0</a:t>
            </a:r>
            <a:r>
              <a:rPr lang="en-US" altLang="zh-CN" dirty="0">
                <a:latin typeface="Arial" panose="020B0604020202020204" pitchFamily="34" charset="0"/>
              </a:rPr>
              <a:t>”</a:t>
            </a:r>
            <a:r>
              <a:rPr lang="zh-CN" altLang="en-US" dirty="0">
                <a:latin typeface="仿宋_GB2312" pitchFamily="49" charset="-122"/>
              </a:rPr>
              <a:t>电平跳变，逢</a:t>
            </a:r>
            <a:r>
              <a:rPr lang="zh-CN" altLang="en-US" dirty="0">
                <a:latin typeface="Arial" panose="020B0604020202020204" pitchFamily="34" charset="0"/>
              </a:rPr>
              <a:t>“</a:t>
            </a:r>
            <a:r>
              <a:rPr lang="en-US" altLang="zh-CN" dirty="0">
                <a:latin typeface="仿宋_GB2312" pitchFamily="49" charset="-122"/>
              </a:rPr>
              <a:t>1</a:t>
            </a:r>
            <a:r>
              <a:rPr lang="en-US" altLang="zh-CN" dirty="0">
                <a:latin typeface="Arial" panose="020B0604020202020204" pitchFamily="34" charset="0"/>
              </a:rPr>
              <a:t>”</a:t>
            </a:r>
            <a:r>
              <a:rPr lang="zh-CN" altLang="en-US" dirty="0">
                <a:latin typeface="仿宋_GB2312" pitchFamily="49" charset="-122"/>
              </a:rPr>
              <a:t>电平不跳变。</a:t>
            </a:r>
            <a:endParaRPr lang="zh-CN" altLang="en-US" dirty="0">
              <a:latin typeface="仿宋_GB2312" pitchFamily="49" charset="-122"/>
            </a:endParaRPr>
          </a:p>
          <a:p>
            <a:pPr lvl="0" eaLnBrk="1" hangingPunct="1"/>
            <a:endParaRPr lang="zh-CN" altLang="en-US" sz="1000" dirty="0">
              <a:solidFill>
                <a:srgbClr val="003399"/>
              </a:solidFill>
              <a:latin typeface="仿宋_GB2312" pitchFamily="49" charset="-122"/>
            </a:endParaRPr>
          </a:p>
          <a:p>
            <a:pPr lvl="0" eaLnBrk="1" hangingPunct="1"/>
            <a:endParaRPr lang="zh-CN" altLang="en-US" dirty="0"/>
          </a:p>
          <a:p>
            <a:pPr lvl="1" eaLnBrk="1" hangingPunct="1">
              <a:lnSpc>
                <a:spcPct val="80000"/>
              </a:lnSpc>
            </a:pPr>
            <a:endParaRPr lang="zh-CN" altLang="en-US" sz="900" dirty="0">
              <a:latin typeface="仿宋_GB2312" pitchFamily="49" charset="-122"/>
            </a:endParaRPr>
          </a:p>
          <a:p>
            <a:pPr lvl="0" eaLnBrk="1" hangingPunct="1"/>
            <a:endParaRPr lang="zh-CN" altLang="en-US" dirty="0"/>
          </a:p>
          <a:p>
            <a:pPr lvl="0" eaLnBrk="1" hangingPunct="1"/>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32771" name="Rectangle 2"/>
          <p:cNvSpPr>
            <a:spLocks noTextEdit="1"/>
          </p:cNvSpPr>
          <p:nvPr>
            <p:ph type="sldImg"/>
          </p:nvPr>
        </p:nvSpPr>
        <p:spPr>
          <a:ln/>
        </p:spPr>
      </p:sp>
      <p:sp>
        <p:nvSpPr>
          <p:cNvPr id="32772" name="Rectangle 3"/>
          <p:cNvSpPr>
            <a:spLocks noGrp="1"/>
          </p:cNvSpPr>
          <p:nvPr>
            <p:ph type="body" idx="1"/>
          </p:nvPr>
        </p:nvSpPr>
        <p:spPr>
          <a:ln/>
        </p:spPr>
        <p:txBody>
          <a:bodyPr wrap="square" lIns="91440" tIns="45720" rIns="91440" bIns="45720" anchor="t" anchorCtr="0"/>
          <a:p>
            <a:pPr lvl="0" eaLnBrk="1" hangingPunct="1"/>
            <a:r>
              <a:rPr lang="zh-CN" altLang="en-US" dirty="0"/>
              <a:t>频带传输较基带传输的最大优点是传输距离长，可以传输数据、语音、图形图象。比如宽带局域网</a:t>
            </a:r>
            <a:endParaRPr lang="zh-CN" altLang="en-US" dirty="0"/>
          </a:p>
          <a:p>
            <a:pPr lvl="0" eaLnBrk="1" hangingPunct="1"/>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35843" name="Rectangle 2"/>
          <p:cNvSpPr>
            <a:spLocks noTextEdit="1"/>
          </p:cNvSpPr>
          <p:nvPr>
            <p:ph type="sldImg"/>
          </p:nvPr>
        </p:nvSpPr>
        <p:spPr>
          <a:ln/>
        </p:spPr>
      </p:sp>
      <p:sp>
        <p:nvSpPr>
          <p:cNvPr id="35844" name="Rectangle 3"/>
          <p:cNvSpPr>
            <a:spLocks noGrp="1"/>
          </p:cNvSpPr>
          <p:nvPr>
            <p:ph type="body" idx="1"/>
          </p:nvPr>
        </p:nvSpPr>
        <p:spPr>
          <a:ln/>
        </p:spPr>
        <p:txBody>
          <a:bodyPr wrap="square" lIns="91440" tIns="45720" rIns="91440" bIns="45720" anchor="t" anchorCtr="0"/>
          <a:p>
            <a:pPr lvl="0" eaLnBrk="1" hangingPunct="1"/>
            <a:r>
              <a:rPr lang="zh-CN" altLang="en-US" dirty="0"/>
              <a:t>注意：严格的说</a:t>
            </a:r>
            <a:r>
              <a:rPr lang="zh-CN" altLang="en-US" b="1" dirty="0"/>
              <a:t>，幅移键控法并不是调幅。模拟</a:t>
            </a:r>
            <a:r>
              <a:rPr lang="en-US" altLang="zh-CN" b="1" dirty="0"/>
              <a:t>/</a:t>
            </a:r>
            <a:r>
              <a:rPr lang="zh-CN" altLang="en-US" b="1" dirty="0"/>
              <a:t>模拟的编码方式才是调幅，调频和调相。两者类似，又不完全一样。</a:t>
            </a:r>
            <a:endParaRPr lang="zh-CN" altLang="en-US" b="1" dirty="0"/>
          </a:p>
          <a:p>
            <a:pPr lvl="0" eaLnBrk="1" hangingPunct="1"/>
            <a:endParaRPr lang="zh-CN" altLang="en-US" dirty="0"/>
          </a:p>
          <a:p>
            <a:pPr lvl="0" eaLnBrk="1" hangingPunct="1"/>
            <a:r>
              <a:rPr lang="zh-CN" altLang="en-US" dirty="0"/>
              <a:t>调幅指的是模拟载波信号的振幅随着模拟调制信号振幅的改变而改变。这里的调制信号指的是需要调制在载波上的原始模拟信号。而幅移监控法指的是数字信号的调制，原理和调幅类似。</a:t>
            </a:r>
            <a:endParaRPr lang="zh-CN" altLang="en-US" dirty="0"/>
          </a:p>
          <a:p>
            <a:pPr lvl="0" eaLnBrk="1" hangingPunct="1"/>
            <a:endParaRPr lang="zh-CN" altLang="en-US" dirty="0"/>
          </a:p>
          <a:p>
            <a:pPr lvl="0" eaLnBrk="1" hangingPunct="1"/>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38915" name="Rectangle 2"/>
          <p:cNvSpPr>
            <a:spLocks noTextEdit="1"/>
          </p:cNvSpPr>
          <p:nvPr>
            <p:ph type="sldImg"/>
          </p:nvPr>
        </p:nvSpPr>
        <p:spPr>
          <a:ln/>
        </p:spPr>
      </p:sp>
      <p:sp>
        <p:nvSpPr>
          <p:cNvPr id="38916" name="Rectangle 3"/>
          <p:cNvSpPr>
            <a:spLocks noGrp="1"/>
          </p:cNvSpPr>
          <p:nvPr>
            <p:ph type="body" idx="1"/>
          </p:nvPr>
        </p:nvSpPr>
        <p:spPr>
          <a:ln/>
        </p:spPr>
        <p:txBody>
          <a:bodyPr wrap="square" lIns="91440" tIns="45720" rIns="91440" bIns="45720" anchor="t" anchorCtr="0"/>
          <a:p>
            <a:pPr lvl="0" eaLnBrk="1" hangingPunct="1"/>
            <a:r>
              <a:rPr lang="zh-CN" altLang="en-US" dirty="0">
                <a:latin typeface="宋体" panose="02010600030101010101" pitchFamily="2" charset="-122"/>
              </a:rPr>
              <a:t>模拟数据数字传输是解决模拟信号数字化问题，也称为脉冲代码调制</a:t>
            </a:r>
            <a:r>
              <a:rPr lang="en-US" altLang="zh-CN" dirty="0">
                <a:solidFill>
                  <a:schemeClr val="hlink"/>
                </a:solidFill>
                <a:latin typeface="宋体" panose="02010600030101010101" pitchFamily="2" charset="-122"/>
              </a:rPr>
              <a:t>PCM</a:t>
            </a:r>
            <a:r>
              <a:rPr lang="zh-CN" altLang="en-US" dirty="0">
                <a:solidFill>
                  <a:schemeClr val="hlink"/>
                </a:solidFill>
                <a:latin typeface="宋体" panose="02010600030101010101" pitchFamily="2" charset="-122"/>
              </a:rPr>
              <a:t>（</a:t>
            </a:r>
            <a:r>
              <a:rPr lang="en-US" altLang="zh-CN" dirty="0">
                <a:solidFill>
                  <a:schemeClr val="hlink"/>
                </a:solidFill>
                <a:latin typeface="宋体" panose="02010600030101010101" pitchFamily="2" charset="-122"/>
              </a:rPr>
              <a:t>Pulse Code Modulation</a:t>
            </a:r>
            <a:r>
              <a:rPr lang="zh-CN" altLang="en-US" dirty="0">
                <a:solidFill>
                  <a:schemeClr val="hlink"/>
                </a:solidFill>
                <a:latin typeface="宋体" panose="02010600030101010101" pitchFamily="2" charset="-122"/>
              </a:rPr>
              <a:t>），</a:t>
            </a:r>
            <a:r>
              <a:rPr lang="zh-CN" altLang="en-US" dirty="0">
                <a:latin typeface="宋体" panose="02010600030101010101" pitchFamily="2" charset="-122"/>
              </a:rPr>
              <a:t>根据</a:t>
            </a:r>
            <a:r>
              <a:rPr lang="en-US" altLang="zh-CN" dirty="0">
                <a:solidFill>
                  <a:schemeClr val="hlink"/>
                </a:solidFill>
                <a:latin typeface="宋体" panose="02010600030101010101" pitchFamily="2" charset="-122"/>
              </a:rPr>
              <a:t>Nyquist</a:t>
            </a:r>
            <a:r>
              <a:rPr lang="zh-CN" altLang="en-US" dirty="0">
                <a:solidFill>
                  <a:schemeClr val="hlink"/>
                </a:solidFill>
                <a:latin typeface="宋体" panose="02010600030101010101" pitchFamily="2" charset="-122"/>
              </a:rPr>
              <a:t>原理</a:t>
            </a:r>
            <a:r>
              <a:rPr lang="zh-CN" altLang="en-US" dirty="0">
                <a:latin typeface="宋体" panose="02010600030101010101" pitchFamily="2" charset="-122"/>
              </a:rPr>
              <a:t>进行采样。</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将模拟信号振幅分成多级（</a:t>
            </a:r>
            <a:r>
              <a:rPr lang="en-US" altLang="zh-CN" dirty="0">
                <a:latin typeface="宋体" panose="02010600030101010101" pitchFamily="2" charset="-122"/>
              </a:rPr>
              <a:t>2</a:t>
            </a:r>
            <a:r>
              <a:rPr lang="en-US" altLang="zh-CN" baseline="30000" dirty="0">
                <a:latin typeface="宋体" panose="02010600030101010101" pitchFamily="2" charset="-122"/>
              </a:rPr>
              <a:t>n</a:t>
            </a:r>
            <a:r>
              <a:rPr lang="zh-CN" altLang="en-US" dirty="0">
                <a:latin typeface="宋体" panose="02010600030101010101" pitchFamily="2" charset="-122"/>
              </a:rPr>
              <a:t>），</a:t>
            </a:r>
            <a:r>
              <a:rPr lang="zh-CN" altLang="zh-CN" dirty="0">
                <a:latin typeface="宋体" panose="02010600030101010101" pitchFamily="2" charset="-122"/>
              </a:rPr>
              <a:t>每一级用 </a:t>
            </a:r>
            <a:r>
              <a:rPr lang="en-US" altLang="zh-CN" dirty="0">
                <a:latin typeface="宋体" panose="02010600030101010101" pitchFamily="2" charset="-122"/>
              </a:rPr>
              <a:t>n </a:t>
            </a:r>
            <a:r>
              <a:rPr lang="zh-CN" altLang="en-US" dirty="0">
                <a:latin typeface="宋体" panose="02010600030101010101" pitchFamily="2" charset="-122"/>
              </a:rPr>
              <a:t>位表示。</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例如：贝尔系统的 </a:t>
            </a:r>
            <a:r>
              <a:rPr lang="en-US" altLang="zh-CN" dirty="0">
                <a:latin typeface="宋体" panose="02010600030101010101" pitchFamily="2" charset="-122"/>
              </a:rPr>
              <a:t>T1 </a:t>
            </a:r>
            <a:r>
              <a:rPr lang="zh-CN" altLang="en-US" dirty="0">
                <a:latin typeface="宋体" panose="02010600030101010101" pitchFamily="2" charset="-122"/>
              </a:rPr>
              <a:t>载波将模拟信号分成</a:t>
            </a:r>
            <a:r>
              <a:rPr lang="en-US" altLang="zh-CN" dirty="0">
                <a:latin typeface="宋体" panose="02010600030101010101" pitchFamily="2" charset="-122"/>
              </a:rPr>
              <a:t>128</a:t>
            </a:r>
            <a:r>
              <a:rPr lang="zh-CN" altLang="en-US" dirty="0">
                <a:latin typeface="宋体" panose="02010600030101010101" pitchFamily="2" charset="-122"/>
              </a:rPr>
              <a:t>级，每次采样用</a:t>
            </a:r>
            <a:r>
              <a:rPr lang="en-US" altLang="zh-CN" dirty="0">
                <a:latin typeface="宋体" panose="02010600030101010101" pitchFamily="2" charset="-122"/>
              </a:rPr>
              <a:t>7</a:t>
            </a:r>
            <a:r>
              <a:rPr lang="zh-CN" altLang="en-US" dirty="0">
                <a:latin typeface="宋体" panose="02010600030101010101" pitchFamily="2" charset="-122"/>
              </a:rPr>
              <a:t>位二进制数表示。</a:t>
            </a:r>
            <a:endParaRPr lang="zh-CN" altLang="en-US" dirty="0">
              <a:latin typeface="宋体" panose="02010600030101010101" pitchFamily="2" charset="-122"/>
            </a:endParaRPr>
          </a:p>
          <a:p>
            <a:pPr lvl="0" eaLnBrk="1" hangingPunct="1"/>
            <a:r>
              <a:rPr lang="zh-CN" altLang="en-US" dirty="0">
                <a:latin typeface="宋体" panose="02010600030101010101" pitchFamily="2" charset="-122"/>
              </a:rPr>
              <a:t>常用的</a:t>
            </a:r>
            <a:r>
              <a:rPr lang="en-US" altLang="zh-CN" dirty="0">
                <a:latin typeface="宋体" panose="02010600030101010101" pitchFamily="2" charset="-122"/>
              </a:rPr>
              <a:t>PCM</a:t>
            </a:r>
            <a:r>
              <a:rPr lang="zh-CN" altLang="en-US" dirty="0">
                <a:latin typeface="宋体" panose="02010600030101010101" pitchFamily="2" charset="-122"/>
              </a:rPr>
              <a:t>技术</a:t>
            </a:r>
            <a:endParaRPr lang="zh-CN" altLang="en-US" dirty="0">
              <a:latin typeface="宋体" panose="02010600030101010101" pitchFamily="2" charset="-122"/>
            </a:endParaRPr>
          </a:p>
          <a:p>
            <a:pPr lvl="1" eaLnBrk="1" hangingPunct="1"/>
            <a:r>
              <a:rPr lang="zh-CN" altLang="en-US" dirty="0">
                <a:solidFill>
                  <a:schemeClr val="hlink"/>
                </a:solidFill>
                <a:latin typeface="宋体" panose="02010600030101010101" pitchFamily="2" charset="-122"/>
              </a:rPr>
              <a:t>差分脉冲代码调制</a:t>
            </a:r>
            <a:endParaRPr lang="zh-CN" altLang="en-US" dirty="0">
              <a:solidFill>
                <a:schemeClr val="hlink"/>
              </a:solidFill>
              <a:latin typeface="宋体" panose="02010600030101010101" pitchFamily="2" charset="-122"/>
            </a:endParaRPr>
          </a:p>
          <a:p>
            <a:pPr lvl="1" eaLnBrk="1" hangingPunct="1"/>
            <a:r>
              <a:rPr lang="zh-CN" altLang="en-US" dirty="0">
                <a:latin typeface="宋体" panose="02010600030101010101" pitchFamily="2" charset="-122"/>
              </a:rPr>
              <a:t>  原理：不是将振幅值数字化，而是根据前后两个采样值的差进行编码，输出二进制数字。</a:t>
            </a:r>
            <a:endParaRPr lang="zh-CN" altLang="en-US" dirty="0">
              <a:latin typeface="宋体" panose="02010600030101010101" pitchFamily="2" charset="-122"/>
            </a:endParaRPr>
          </a:p>
          <a:p>
            <a:pPr lvl="1" eaLnBrk="1" hangingPunct="1"/>
            <a:r>
              <a:rPr lang="zh-CN" altLang="en-US" dirty="0">
                <a:solidFill>
                  <a:schemeClr val="hlink"/>
                </a:solidFill>
                <a:latin typeface="宋体" panose="02010600030101010101" pitchFamily="2" charset="-122"/>
                <a:sym typeface="Symbol" panose="05050102010706020507" pitchFamily="18" charset="2"/>
              </a:rPr>
              <a:t> </a:t>
            </a:r>
            <a:r>
              <a:rPr lang="zh-CN" altLang="en-US" dirty="0">
                <a:solidFill>
                  <a:schemeClr val="hlink"/>
                </a:solidFill>
                <a:latin typeface="宋体" panose="02010600030101010101" pitchFamily="2" charset="-122"/>
              </a:rPr>
              <a:t>调制</a:t>
            </a:r>
            <a:endParaRPr lang="zh-CN" altLang="en-US" dirty="0">
              <a:solidFill>
                <a:schemeClr val="hlink"/>
              </a:solidFill>
              <a:latin typeface="宋体" panose="02010600030101010101" pitchFamily="2" charset="-122"/>
            </a:endParaRPr>
          </a:p>
          <a:p>
            <a:pPr lvl="1" eaLnBrk="1" hangingPunct="1"/>
            <a:r>
              <a:rPr lang="zh-CN" altLang="en-US" dirty="0">
                <a:latin typeface="宋体" panose="02010600030101010101" pitchFamily="2" charset="-122"/>
              </a:rPr>
              <a:t>  原理：根据每个采样值与前一个值之间差“</a:t>
            </a:r>
            <a:r>
              <a:rPr lang="en-US" altLang="zh-CN" dirty="0">
                <a:latin typeface="宋体" panose="02010600030101010101" pitchFamily="2" charset="-122"/>
              </a:rPr>
              <a:t>+1”</a:t>
            </a:r>
            <a:r>
              <a:rPr lang="zh-CN" altLang="en-US" dirty="0">
                <a:latin typeface="宋体" panose="02010600030101010101" pitchFamily="2" charset="-122"/>
              </a:rPr>
              <a:t>或“</a:t>
            </a:r>
            <a:r>
              <a:rPr lang="en-US" altLang="zh-CN" dirty="0">
                <a:latin typeface="宋体" panose="02010600030101010101" pitchFamily="2" charset="-122"/>
              </a:rPr>
              <a:t>-1”</a:t>
            </a:r>
            <a:r>
              <a:rPr lang="zh-CN" altLang="en-US" dirty="0">
                <a:latin typeface="宋体" panose="02010600030101010101" pitchFamily="2" charset="-122"/>
              </a:rPr>
              <a:t>来决定输出二进制“</a:t>
            </a:r>
            <a:r>
              <a:rPr lang="en-US" altLang="zh-CN" dirty="0">
                <a:latin typeface="宋体" panose="02010600030101010101" pitchFamily="2" charset="-122"/>
              </a:rPr>
              <a:t>1”</a:t>
            </a:r>
            <a:r>
              <a:rPr lang="zh-CN" altLang="en-US" dirty="0">
                <a:latin typeface="宋体" panose="02010600030101010101" pitchFamily="2" charset="-122"/>
              </a:rPr>
              <a:t>或“</a:t>
            </a:r>
            <a:r>
              <a:rPr lang="en-US" altLang="zh-CN" dirty="0">
                <a:latin typeface="宋体" panose="02010600030101010101" pitchFamily="2" charset="-122"/>
              </a:rPr>
              <a:t>0”</a:t>
            </a:r>
            <a:r>
              <a:rPr lang="zh-CN" altLang="en-US" dirty="0">
                <a:latin typeface="宋体" panose="02010600030101010101" pitchFamily="2" charset="-122"/>
              </a:rPr>
              <a:t>。</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  缺点：编码速度跟不上变化太快的信号。</a:t>
            </a:r>
            <a:endParaRPr lang="zh-CN" altLang="en-US" dirty="0">
              <a:latin typeface="宋体" panose="02010600030101010101" pitchFamily="2" charset="-122"/>
            </a:endParaRPr>
          </a:p>
          <a:p>
            <a:pPr lvl="0" eaLnBrk="1" hangingPunct="1"/>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45059" name="Rectangle 2"/>
          <p:cNvSpPr>
            <a:spLocks noTextEdit="1"/>
          </p:cNvSpPr>
          <p:nvPr>
            <p:ph type="sldImg"/>
          </p:nvPr>
        </p:nvSpPr>
        <p:spPr>
          <a:ln/>
        </p:spPr>
      </p:sp>
      <p:sp>
        <p:nvSpPr>
          <p:cNvPr id="4506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47107" name="Rectangle 2"/>
          <p:cNvSpPr>
            <a:spLocks noTextEdit="1"/>
          </p:cNvSpPr>
          <p:nvPr>
            <p:ph type="sldImg"/>
          </p:nvPr>
        </p:nvSpPr>
        <p:spPr>
          <a:ln/>
        </p:spPr>
      </p:sp>
      <p:sp>
        <p:nvSpPr>
          <p:cNvPr id="4710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50179" name="Rectangle 2"/>
          <p:cNvSpPr>
            <a:spLocks noTextEdit="1"/>
          </p:cNvSpPr>
          <p:nvPr>
            <p:ph type="sldImg"/>
          </p:nvPr>
        </p:nvSpPr>
        <p:spPr>
          <a:ln/>
        </p:spPr>
      </p:sp>
      <p:sp>
        <p:nvSpPr>
          <p:cNvPr id="50180" name="Rectangle 3"/>
          <p:cNvSpPr>
            <a:spLocks noGrp="1"/>
          </p:cNvSpPr>
          <p:nvPr>
            <p:ph type="body" idx="1"/>
          </p:nvPr>
        </p:nvSpPr>
        <p:spPr>
          <a:ln/>
        </p:spPr>
        <p:txBody>
          <a:bodyPr wrap="square" lIns="91440" tIns="45720" rIns="91440" bIns="45720" anchor="t" anchorCtr="0"/>
          <a:p>
            <a:pPr lvl="0" eaLnBrk="1" hangingPunct="1"/>
            <a:br>
              <a:rPr lang="en-US" altLang="zh-CN" dirty="0"/>
            </a:br>
            <a:r>
              <a:rPr lang="zh-CN" altLang="en-US" dirty="0"/>
              <a:t>　　</a:t>
            </a:r>
            <a:r>
              <a:rPr lang="en-US" altLang="zh-CN" b="1" dirty="0"/>
              <a:t>1</a:t>
            </a:r>
            <a:r>
              <a:rPr lang="zh-CN" altLang="en-US" b="1" dirty="0"/>
              <a:t>．双绞线的组成</a:t>
            </a:r>
            <a:br>
              <a:rPr lang="zh-CN" altLang="en-US" b="1" dirty="0"/>
            </a:br>
            <a:br>
              <a:rPr lang="zh-CN" altLang="en-US" dirty="0"/>
            </a:br>
            <a:r>
              <a:rPr lang="zh-CN" altLang="en-US" dirty="0"/>
              <a:t>　　双绞线是局域网布线中最常用到的一种传输介质，尤其在星型网络拓扑中，双绞线是必不可少的布线材料。双绞线由两根具有绝缘保护层的铜导线组成。把两根绝缘的铜导线按一定密度互相绞在一起，可降低信号干扰的程度，每一根导线在传输中辐射的电波会被另一根线上发出的电波抵消。双绞线一般由两根</a:t>
            </a:r>
            <a:r>
              <a:rPr lang="en-US" altLang="zh-CN" dirty="0"/>
              <a:t>22-26</a:t>
            </a:r>
            <a:r>
              <a:rPr lang="zh-CN" altLang="en-US" dirty="0"/>
              <a:t>号绝缘铜导线相互缠绕而成，每根铜导线的绝缘层上分别涂有不同的颜色，以示区别。如果把一对或多对双绞线放在一个绝缘套管中便成了双绞线电缆。在双绞线电缆</a:t>
            </a:r>
            <a:r>
              <a:rPr lang="en-US" altLang="zh-CN" dirty="0"/>
              <a:t>(</a:t>
            </a:r>
            <a:r>
              <a:rPr lang="zh-CN" altLang="en-US" dirty="0"/>
              <a:t>也称双扭线电缆</a:t>
            </a:r>
            <a:r>
              <a:rPr lang="en-US" altLang="zh-CN" dirty="0"/>
              <a:t>)</a:t>
            </a:r>
            <a:r>
              <a:rPr lang="zh-CN" altLang="en-US" dirty="0"/>
              <a:t>内，不同线对具有不同的扭绞长度，一般地说，扭绞长度在</a:t>
            </a:r>
            <a:r>
              <a:rPr lang="en-US" altLang="zh-CN" dirty="0"/>
              <a:t>38</a:t>
            </a:r>
            <a:r>
              <a:rPr lang="zh-CN" altLang="en-US" dirty="0"/>
              <a:t>．</a:t>
            </a:r>
            <a:r>
              <a:rPr lang="en-US" altLang="zh-CN" dirty="0"/>
              <a:t>1~</a:t>
            </a:r>
            <a:r>
              <a:rPr lang="en-US" altLang="zh-CN" dirty="0">
                <a:hlinkClick r:id="rId3"/>
              </a:rPr>
              <a:t>14cm</a:t>
            </a:r>
            <a:r>
              <a:rPr lang="zh-CN" altLang="en-US" dirty="0"/>
              <a:t>内，按逆时针方向扭绞，相邻线对的扭绞长度在</a:t>
            </a:r>
            <a:r>
              <a:rPr lang="en-US" altLang="zh-CN" dirty="0"/>
              <a:t>12</a:t>
            </a:r>
            <a:r>
              <a:rPr lang="zh-CN" altLang="en-US" dirty="0"/>
              <a:t>．</a:t>
            </a:r>
            <a:r>
              <a:rPr lang="en-US" altLang="zh-CN" dirty="0"/>
              <a:t>8cm</a:t>
            </a:r>
            <a:r>
              <a:rPr lang="zh-CN" altLang="en-US" dirty="0"/>
              <a:t>以上。与其他传输介质相比，双绞线在传输距离、信道宽度和数据传输速度等方面均受到一定限制，但价格较为低廉。</a:t>
            </a:r>
            <a:br>
              <a:rPr lang="zh-CN" altLang="en-US" dirty="0"/>
            </a:br>
            <a:br>
              <a:rPr lang="zh-CN" altLang="en-US" dirty="0"/>
            </a:br>
            <a:r>
              <a:rPr lang="zh-CN" altLang="en-US" dirty="0"/>
              <a:t>　　</a:t>
            </a:r>
            <a:r>
              <a:rPr lang="en-US" altLang="zh-CN" b="1" dirty="0"/>
              <a:t>2</a:t>
            </a:r>
            <a:r>
              <a:rPr lang="zh-CN" altLang="en-US" b="1" dirty="0"/>
              <a:t>．双绞线的传输特性</a:t>
            </a:r>
            <a:br>
              <a:rPr lang="zh-CN" altLang="en-US" dirty="0"/>
            </a:br>
            <a:br>
              <a:rPr lang="zh-CN" altLang="en-US" dirty="0"/>
            </a:br>
            <a:r>
              <a:rPr lang="zh-CN" altLang="en-US" dirty="0"/>
              <a:t>　　虽然双绞线主要是用来传输模拟声音信息的，但同样适用于数字信号的传输，特别适用于较短距离的信息传输。在传输期间，信号的衰减比较大，并且产生</a:t>
            </a:r>
            <a:r>
              <a:rPr lang="zh-CN" altLang="en-US" dirty="0">
                <a:hlinkClick r:id="rId4"/>
              </a:rPr>
              <a:t>波形</a:t>
            </a:r>
            <a:r>
              <a:rPr lang="zh-CN" altLang="en-US" dirty="0"/>
              <a:t>畸变。采用双绞线的局域网的带宽取决于所用导线的质量、长度及传输技术。只要精心选择和安装双绞线，就可以在有限距离内达到每秒几百万位的可靠传输率。当距离很短，并且采用特殊的电子传输技术时，传输率可达</a:t>
            </a:r>
            <a:r>
              <a:rPr lang="en-US" altLang="zh-CN" dirty="0"/>
              <a:t>100~155Mbps</a:t>
            </a:r>
            <a:r>
              <a:rPr lang="zh-CN" altLang="en-US" dirty="0"/>
              <a:t>。</a:t>
            </a:r>
            <a:br>
              <a:rPr lang="zh-CN" altLang="en-US" dirty="0"/>
            </a:br>
            <a:br>
              <a:rPr lang="zh-CN" altLang="en-US" dirty="0"/>
            </a:br>
            <a:r>
              <a:rPr lang="zh-CN" altLang="en-US" dirty="0"/>
              <a:t>　　由于利用双绞线传输信息时要向周围辐射，信息很容易被窃听，因此要花费额外的</a:t>
            </a:r>
            <a:r>
              <a:rPr lang="zh-CN" altLang="en-US" dirty="0">
                <a:hlinkClick r:id="rId5"/>
              </a:rPr>
              <a:t>代价</a:t>
            </a:r>
            <a:r>
              <a:rPr lang="zh-CN" altLang="en-US" dirty="0"/>
              <a:t>加以屏蔽。屏蔽双绞线电缆的外层由铝箔包裹，以减小辐射，但并不能完全消除辐射。　屏蔽双绞线价格相对较高，安装时要比</a:t>
            </a:r>
            <a:r>
              <a:rPr lang="zh-CN" altLang="en-US" dirty="0">
                <a:hlinkClick r:id="rId6"/>
              </a:rPr>
              <a:t>非屏蔽双绞线</a:t>
            </a:r>
            <a:r>
              <a:rPr lang="zh-CN" altLang="en-US" dirty="0"/>
              <a:t>电缆困难。类似于同轴电缆，它必须配有支持屏蔽功能的特殊连接器和相应的安装技术。但它有较高的传输速率，</a:t>
            </a:r>
            <a:r>
              <a:rPr lang="en-US" altLang="zh-CN" dirty="0"/>
              <a:t>100m</a:t>
            </a:r>
            <a:r>
              <a:rPr lang="zh-CN" altLang="en-US" dirty="0"/>
              <a:t>内可达到</a:t>
            </a:r>
            <a:r>
              <a:rPr lang="en-US" altLang="zh-CN" dirty="0"/>
              <a:t>155Mbps</a:t>
            </a:r>
            <a:br>
              <a:rPr lang="en-US" altLang="zh-CN" dirty="0"/>
            </a:br>
            <a:br>
              <a:rPr lang="en-US" altLang="zh-CN" dirty="0"/>
            </a:br>
            <a:r>
              <a:rPr lang="zh-CN" altLang="en-US" dirty="0"/>
              <a:t>　　</a:t>
            </a:r>
            <a:r>
              <a:rPr lang="en-US" altLang="zh-CN" b="1" dirty="0"/>
              <a:t>3</a:t>
            </a:r>
            <a:r>
              <a:rPr lang="zh-CN" altLang="en-US" b="1" dirty="0"/>
              <a:t>．双绞线的分类</a:t>
            </a:r>
            <a:br>
              <a:rPr lang="zh-CN" altLang="en-US" b="1" dirty="0"/>
            </a:br>
            <a:br>
              <a:rPr lang="zh-CN" altLang="en-US" dirty="0"/>
            </a:br>
            <a:r>
              <a:rPr lang="zh-CN" altLang="en-US" dirty="0"/>
              <a:t>　　双绞线可分为屏蔽双绞线</a:t>
            </a:r>
            <a:r>
              <a:rPr lang="en-US" altLang="zh-CN" dirty="0"/>
              <a:t>(STP</a:t>
            </a:r>
            <a:r>
              <a:rPr lang="zh-CN" altLang="en-US" dirty="0"/>
              <a:t>， </a:t>
            </a:r>
            <a:r>
              <a:rPr lang="en-US" altLang="zh-CN" dirty="0"/>
              <a:t>Shielded Twisted Pair) </a:t>
            </a:r>
            <a:r>
              <a:rPr lang="zh-CN" altLang="en-US" dirty="0"/>
              <a:t>和非屏蔽双绞线</a:t>
            </a:r>
            <a:r>
              <a:rPr lang="en-US" altLang="zh-CN" dirty="0"/>
              <a:t>(UTP</a:t>
            </a:r>
            <a:r>
              <a:rPr lang="zh-CN" altLang="en-US" dirty="0"/>
              <a:t>，</a:t>
            </a:r>
            <a:r>
              <a:rPr lang="en-US" altLang="zh-CN" dirty="0"/>
              <a:t>Unshielded Twisted Pair)</a:t>
            </a:r>
            <a:r>
              <a:rPr lang="zh-CN" altLang="en-US" dirty="0"/>
              <a:t>两大类。</a:t>
            </a:r>
            <a:endParaRPr lang="zh-CN" altLang="en-US" dirty="0"/>
          </a:p>
          <a:p>
            <a:pPr lvl="1" eaLnBrk="1" hangingPunct="1"/>
            <a:r>
              <a:rPr lang="zh-CN" altLang="en-US" b="1" dirty="0">
                <a:solidFill>
                  <a:srgbClr val="003399"/>
                </a:solidFill>
              </a:rPr>
              <a:t>由按螺旋结构排列的两根绝缘线构成。线为</a:t>
            </a:r>
            <a:r>
              <a:rPr lang="zh-CN" altLang="en-US" b="1" dirty="0">
                <a:solidFill>
                  <a:schemeClr val="hlink"/>
                </a:solidFill>
              </a:rPr>
              <a:t>铜线</a:t>
            </a:r>
            <a:r>
              <a:rPr lang="zh-CN" altLang="en-US" b="1" dirty="0">
                <a:solidFill>
                  <a:srgbClr val="003399"/>
                </a:solidFill>
              </a:rPr>
              <a:t>或铜包钢。</a:t>
            </a:r>
            <a:endParaRPr lang="zh-CN" altLang="en-US" b="1" dirty="0">
              <a:solidFill>
                <a:srgbClr val="003399"/>
              </a:solidFill>
            </a:endParaRPr>
          </a:p>
          <a:p>
            <a:pPr lvl="1" eaLnBrk="1" hangingPunct="1"/>
            <a:r>
              <a:rPr lang="zh-CN" altLang="en-US" b="1" dirty="0">
                <a:solidFill>
                  <a:srgbClr val="003399"/>
                </a:solidFill>
              </a:rPr>
              <a:t>双绞线既可以传输</a:t>
            </a:r>
            <a:r>
              <a:rPr lang="zh-CN" altLang="en-US" b="1" dirty="0">
                <a:solidFill>
                  <a:srgbClr val="FF9900"/>
                </a:solidFill>
              </a:rPr>
              <a:t>模拟信号</a:t>
            </a:r>
            <a:r>
              <a:rPr lang="zh-CN" altLang="en-US" b="1" dirty="0">
                <a:solidFill>
                  <a:srgbClr val="003399"/>
                </a:solidFill>
              </a:rPr>
              <a:t>，也可以传输</a:t>
            </a:r>
            <a:r>
              <a:rPr lang="zh-CN" altLang="en-US" b="1" dirty="0">
                <a:solidFill>
                  <a:srgbClr val="FF9900"/>
                </a:solidFill>
              </a:rPr>
              <a:t>数字信号</a:t>
            </a:r>
            <a:r>
              <a:rPr lang="zh-CN" altLang="en-US" b="1" dirty="0">
                <a:solidFill>
                  <a:srgbClr val="003399"/>
                </a:solidFill>
              </a:rPr>
              <a:t>。具体带宽取决于铜线的粗细、传输的距离和采用的技术。</a:t>
            </a:r>
            <a:endParaRPr lang="zh-CN" altLang="en-US" b="1" dirty="0">
              <a:solidFill>
                <a:srgbClr val="003399"/>
              </a:solidFill>
            </a:endParaRPr>
          </a:p>
          <a:p>
            <a:pPr lvl="1" eaLnBrk="1" hangingPunct="1"/>
            <a:r>
              <a:rPr lang="zh-CN" altLang="en-US" b="1" dirty="0">
                <a:solidFill>
                  <a:srgbClr val="003399"/>
                </a:solidFill>
              </a:rPr>
              <a:t>双绞线可分为：</a:t>
            </a:r>
            <a:r>
              <a:rPr lang="en-US" altLang="zh-CN" b="1" dirty="0">
                <a:solidFill>
                  <a:srgbClr val="FF9900"/>
                </a:solidFill>
              </a:rPr>
              <a:t>STP</a:t>
            </a:r>
            <a:r>
              <a:rPr lang="zh-CN" altLang="en-US" b="1" dirty="0">
                <a:solidFill>
                  <a:srgbClr val="FF9900"/>
                </a:solidFill>
              </a:rPr>
              <a:t>屏蔽双绞线</a:t>
            </a:r>
            <a:r>
              <a:rPr lang="zh-CN" altLang="en-US" b="1" dirty="0">
                <a:solidFill>
                  <a:srgbClr val="003399"/>
                </a:solidFill>
              </a:rPr>
              <a:t>和</a:t>
            </a:r>
            <a:r>
              <a:rPr lang="en-US" altLang="zh-CN" b="1" dirty="0">
                <a:solidFill>
                  <a:srgbClr val="FF9900"/>
                </a:solidFill>
              </a:rPr>
              <a:t>UTP</a:t>
            </a:r>
            <a:r>
              <a:rPr lang="zh-CN" altLang="en-US" b="1" dirty="0">
                <a:solidFill>
                  <a:srgbClr val="FF9900"/>
                </a:solidFill>
              </a:rPr>
              <a:t>无屏蔽双绞线</a:t>
            </a:r>
            <a:r>
              <a:rPr lang="zh-CN" altLang="en-US" b="1" dirty="0">
                <a:solidFill>
                  <a:srgbClr val="003399"/>
                </a:solidFill>
              </a:rPr>
              <a:t>。</a:t>
            </a:r>
            <a:endParaRPr lang="zh-CN" altLang="en-US" b="1" dirty="0">
              <a:solidFill>
                <a:srgbClr val="003399"/>
              </a:solidFill>
            </a:endParaRPr>
          </a:p>
          <a:p>
            <a:pPr lvl="1" eaLnBrk="1" hangingPunct="1"/>
            <a:r>
              <a:rPr lang="zh-CN" altLang="en-US" b="1" dirty="0">
                <a:solidFill>
                  <a:srgbClr val="003399"/>
                </a:solidFill>
              </a:rPr>
              <a:t>多采用</a:t>
            </a:r>
            <a:r>
              <a:rPr lang="zh-CN" altLang="en-US" b="1" dirty="0">
                <a:solidFill>
                  <a:srgbClr val="FF9900"/>
                </a:solidFill>
              </a:rPr>
              <a:t>点到点</a:t>
            </a:r>
            <a:r>
              <a:rPr lang="zh-CN" altLang="en-US" b="1" dirty="0">
                <a:solidFill>
                  <a:srgbClr val="003399"/>
                </a:solidFill>
              </a:rPr>
              <a:t>的连接方式。</a:t>
            </a:r>
            <a:endParaRPr lang="zh-CN" altLang="en-US" b="1" dirty="0">
              <a:solidFill>
                <a:srgbClr val="003399"/>
              </a:solidFill>
            </a:endParaRPr>
          </a:p>
          <a:p>
            <a:pPr lvl="1" eaLnBrk="1" hangingPunct="1"/>
            <a:r>
              <a:rPr lang="zh-CN" altLang="en-US" b="1" dirty="0">
                <a:solidFill>
                  <a:srgbClr val="003399"/>
                </a:solidFill>
              </a:rPr>
              <a:t>抗干扰性取决于适当的屏蔽和线对的扭曲程度，在低频传输时接近于同轴电缆，高频传输时</a:t>
            </a:r>
            <a:r>
              <a:rPr lang="zh-CN" altLang="en-US" b="1" dirty="0">
                <a:solidFill>
                  <a:srgbClr val="FF9900"/>
                </a:solidFill>
              </a:rPr>
              <a:t>劣于</a:t>
            </a:r>
            <a:r>
              <a:rPr lang="zh-CN" altLang="en-US" b="1" dirty="0">
                <a:solidFill>
                  <a:srgbClr val="003399"/>
                </a:solidFill>
              </a:rPr>
              <a:t>其他有线介质。</a:t>
            </a:r>
            <a:endParaRPr lang="zh-CN" altLang="en-US" b="1" dirty="0">
              <a:solidFill>
                <a:srgbClr val="003399"/>
              </a:solidFill>
            </a:endParaRPr>
          </a:p>
          <a:p>
            <a:pPr lvl="1" eaLnBrk="1" hangingPunct="1"/>
            <a:r>
              <a:rPr lang="zh-CN" altLang="en-US" b="1" dirty="0">
                <a:solidFill>
                  <a:srgbClr val="FF9900"/>
                </a:solidFill>
              </a:rPr>
              <a:t>价格</a:t>
            </a:r>
            <a:r>
              <a:rPr lang="zh-CN" altLang="en-US" b="1" dirty="0">
                <a:solidFill>
                  <a:srgbClr val="003399"/>
                </a:solidFill>
              </a:rPr>
              <a:t>在有线介质中</a:t>
            </a:r>
            <a:r>
              <a:rPr lang="zh-CN" altLang="en-US" b="1" dirty="0">
                <a:solidFill>
                  <a:srgbClr val="FF9900"/>
                </a:solidFill>
              </a:rPr>
              <a:t>最低</a:t>
            </a:r>
            <a:r>
              <a:rPr lang="zh-CN" altLang="en-US" b="1" dirty="0">
                <a:solidFill>
                  <a:srgbClr val="003399"/>
                </a:solidFill>
              </a:rPr>
              <a:t>。</a:t>
            </a:r>
            <a:endParaRPr lang="zh-CN" altLang="en-US" b="1" dirty="0">
              <a:solidFill>
                <a:srgbClr val="003399"/>
              </a:solidFill>
            </a:endParaRPr>
          </a:p>
          <a:p>
            <a:pPr lvl="1" eaLnBrk="1" hangingPunct="1"/>
            <a:r>
              <a:rPr lang="zh-CN" altLang="en-US" b="1" dirty="0">
                <a:solidFill>
                  <a:srgbClr val="003399"/>
                </a:solidFill>
              </a:rPr>
              <a:t>传输距离取决于具体采用的技术，如在模拟传输时很容易到达</a:t>
            </a:r>
            <a:r>
              <a:rPr lang="en-US" altLang="zh-CN" b="1" dirty="0">
                <a:solidFill>
                  <a:srgbClr val="003399"/>
                </a:solidFill>
              </a:rPr>
              <a:t>15km</a:t>
            </a:r>
            <a:r>
              <a:rPr lang="zh-CN" altLang="en-US" b="1" dirty="0">
                <a:solidFill>
                  <a:srgbClr val="003399"/>
                </a:solidFill>
              </a:rPr>
              <a:t>或更大的距离，对</a:t>
            </a:r>
            <a:r>
              <a:rPr lang="en-US" altLang="zh-CN" b="1" dirty="0">
                <a:solidFill>
                  <a:srgbClr val="003399"/>
                </a:solidFill>
              </a:rPr>
              <a:t>100BaseT</a:t>
            </a:r>
            <a:r>
              <a:rPr lang="zh-CN" altLang="en-US" b="1" dirty="0">
                <a:solidFill>
                  <a:srgbClr val="003399"/>
                </a:solidFill>
              </a:rPr>
              <a:t>点到点最大距离为</a:t>
            </a:r>
            <a:r>
              <a:rPr lang="en-US" altLang="zh-CN" b="1" dirty="0">
                <a:solidFill>
                  <a:srgbClr val="003399"/>
                </a:solidFill>
              </a:rPr>
              <a:t>100m</a:t>
            </a:r>
            <a:r>
              <a:rPr lang="zh-CN" altLang="en-US" b="1" dirty="0">
                <a:solidFill>
                  <a:srgbClr val="003399"/>
                </a:solidFill>
              </a:rPr>
              <a:t>。</a:t>
            </a:r>
            <a:endParaRPr lang="zh-CN" altLang="en-US" b="1" dirty="0">
              <a:solidFill>
                <a:srgbClr val="003399"/>
              </a:solidFill>
            </a:endParaRPr>
          </a:p>
          <a:p>
            <a:pPr lvl="0" eaLnBrk="1" hangingPunct="1"/>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52227" name="Rectangle 2"/>
          <p:cNvSpPr>
            <a:spLocks noTextEdit="1"/>
          </p:cNvSpPr>
          <p:nvPr>
            <p:ph type="sldImg"/>
          </p:nvPr>
        </p:nvSpPr>
        <p:spPr>
          <a:ln/>
        </p:spPr>
      </p:sp>
      <p:sp>
        <p:nvSpPr>
          <p:cNvPr id="5222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8195" name="Rectangle 2"/>
          <p:cNvSpPr>
            <a:spLocks noTextEdit="1"/>
          </p:cNvSpPr>
          <p:nvPr>
            <p:ph type="sldImg"/>
          </p:nvPr>
        </p:nvSpPr>
        <p:spPr>
          <a:ln/>
        </p:spPr>
      </p:sp>
      <p:sp>
        <p:nvSpPr>
          <p:cNvPr id="8196" name="Rectangle 3"/>
          <p:cNvSpPr>
            <a:spLocks noGrp="1"/>
          </p:cNvSpPr>
          <p:nvPr>
            <p:ph type="body" idx="1"/>
          </p:nvPr>
        </p:nvSpPr>
        <p:spPr>
          <a:ln/>
        </p:spPr>
        <p:txBody>
          <a:bodyPr wrap="square" lIns="91440" tIns="45720" rIns="91440" bIns="45720" anchor="t" anchorCtr="0"/>
          <a:p>
            <a:pPr marL="685800" lvl="1" indent="-228600" eaLnBrk="1" hangingPunct="1">
              <a:lnSpc>
                <a:spcPct val="95000"/>
              </a:lnSpc>
              <a:buFont typeface="Wingdings" panose="05000000000000000000" pitchFamily="2" charset="2"/>
              <a:buChar char="•"/>
            </a:pPr>
            <a:r>
              <a:rPr lang="zh-CN" altLang="en-US" dirty="0">
                <a:solidFill>
                  <a:srgbClr val="0066CC"/>
                </a:solidFill>
                <a:latin typeface="Arial" panose="020B0604020202020204" pitchFamily="34" charset="0"/>
              </a:rPr>
              <a:t>这样就可以用数学的方法来描述信号的变化，并对其进行数学分析。</a:t>
            </a:r>
            <a:endParaRPr lang="zh-CN" altLang="en-US" dirty="0">
              <a:solidFill>
                <a:srgbClr val="0066CC"/>
              </a:solidFill>
              <a:latin typeface="Arial" panose="020B0604020202020204" pitchFamily="34" charset="0"/>
            </a:endParaRPr>
          </a:p>
          <a:p>
            <a:pPr marL="228600" lvl="0" indent="-228600" eaLnBrk="1" hangingPunct="1">
              <a:buChar char="•"/>
            </a:pPr>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55299" name="Rectangle 2"/>
          <p:cNvSpPr>
            <a:spLocks noTextEdit="1"/>
          </p:cNvSpPr>
          <p:nvPr>
            <p:ph type="sldImg"/>
          </p:nvPr>
        </p:nvSpPr>
        <p:spPr>
          <a:ln/>
        </p:spPr>
      </p:sp>
      <p:sp>
        <p:nvSpPr>
          <p:cNvPr id="55300" name="Rectangle 3"/>
          <p:cNvSpPr>
            <a:spLocks noGrp="1"/>
          </p:cNvSpPr>
          <p:nvPr>
            <p:ph type="body" idx="1"/>
          </p:nvPr>
        </p:nvSpPr>
        <p:spPr>
          <a:ln/>
        </p:spPr>
        <p:txBody>
          <a:bodyPr wrap="square" lIns="91440" tIns="45720" rIns="91440" bIns="45720" anchor="t" anchorCtr="0"/>
          <a:p>
            <a:pPr lvl="0" eaLnBrk="1" hangingPunct="1"/>
            <a:r>
              <a:rPr lang="zh-CN" altLang="en-US" b="1" dirty="0"/>
              <a:t>同轴电缆能够传输比双绞线更宽的频率范围的信号</a:t>
            </a:r>
            <a:endParaRPr lang="zh-CN" altLang="en-US" b="1" dirty="0"/>
          </a:p>
          <a:p>
            <a:pPr lvl="0" eaLnBrk="1" hangingPunct="1"/>
            <a:r>
              <a:rPr lang="en-US" altLang="zh-CN" sz="1400" dirty="0">
                <a:sym typeface="Symbol" panose="05050102010706020507" pitchFamily="18" charset="2"/>
              </a:rPr>
              <a:t>&lt;</a:t>
            </a:r>
            <a:r>
              <a:rPr lang="zh-CN" altLang="en-US" sz="1400" dirty="0">
                <a:sym typeface="Symbol" panose="05050102010706020507" pitchFamily="18" charset="2"/>
              </a:rPr>
              <a:t>用</a:t>
            </a:r>
            <a:r>
              <a:rPr lang="en-US" altLang="zh-CN" sz="1400" dirty="0">
                <a:sym typeface="Symbol" panose="05050102010706020507" pitchFamily="18" charset="2"/>
              </a:rPr>
              <a:t>Mbps</a:t>
            </a:r>
            <a:r>
              <a:rPr lang="zh-CN" altLang="en-US" sz="1400" dirty="0">
                <a:sym typeface="Symbol" panose="05050102010706020507" pitchFamily="18" charset="2"/>
              </a:rPr>
              <a:t>计的传输速率</a:t>
            </a:r>
            <a:r>
              <a:rPr lang="en-US" altLang="zh-CN" sz="1400" dirty="0">
                <a:sym typeface="Symbol" panose="05050102010706020507" pitchFamily="18" charset="2"/>
              </a:rPr>
              <a:t>&gt;&lt;</a:t>
            </a:r>
            <a:r>
              <a:rPr lang="zh-CN" altLang="en-US" sz="1400" dirty="0">
                <a:sym typeface="Symbol" panose="05050102010706020507" pitchFamily="18" charset="2"/>
              </a:rPr>
              <a:t>信号发式</a:t>
            </a:r>
            <a:r>
              <a:rPr lang="en-US" altLang="zh-CN" sz="1400" dirty="0">
                <a:sym typeface="Symbol" panose="05050102010706020507" pitchFamily="18" charset="2"/>
              </a:rPr>
              <a:t>&gt;&lt;</a:t>
            </a:r>
            <a:r>
              <a:rPr lang="zh-CN" altLang="en-US" sz="1400" dirty="0">
                <a:sym typeface="Symbol" panose="05050102010706020507" pitchFamily="18" charset="2"/>
              </a:rPr>
              <a:t>用百米计的最大段的长度</a:t>
            </a:r>
            <a:r>
              <a:rPr lang="en-US" altLang="zh-CN" sz="1400" dirty="0">
                <a:sym typeface="Symbol" panose="05050102010706020507" pitchFamily="18" charset="2"/>
              </a:rPr>
              <a:t>/</a:t>
            </a:r>
            <a:r>
              <a:rPr lang="zh-CN" altLang="en-US" sz="1400" dirty="0">
                <a:sym typeface="Symbol" panose="05050102010706020507" pitchFamily="18" charset="2"/>
              </a:rPr>
              <a:t>线缆类型</a:t>
            </a:r>
            <a:r>
              <a:rPr lang="en-US" altLang="zh-CN" sz="1400" dirty="0">
                <a:sym typeface="Symbol" panose="05050102010706020507" pitchFamily="18" charset="2"/>
              </a:rPr>
              <a:t>&gt;</a:t>
            </a:r>
            <a:br>
              <a:rPr lang="en-US" altLang="zh-CN" sz="1400" dirty="0">
                <a:sym typeface="Symbol" panose="05050102010706020507" pitchFamily="18" charset="2"/>
              </a:rPr>
            </a:br>
            <a:endParaRPr lang="en-US" altLang="zh-CN" sz="1400" dirty="0">
              <a:sym typeface="Symbol" panose="05050102010706020507" pitchFamily="18" charset="2"/>
            </a:endParaRPr>
          </a:p>
          <a:p>
            <a:pPr lvl="0" eaLnBrk="1" hangingPunct="1"/>
            <a:r>
              <a:rPr lang="en-US" altLang="zh-CN" sz="1400" dirty="0">
                <a:sym typeface="Symbol" panose="05050102010706020507" pitchFamily="18" charset="2"/>
              </a:rPr>
              <a:t>10Base5</a:t>
            </a:r>
            <a:r>
              <a:rPr lang="zh-CN" altLang="en-US" sz="1400" dirty="0">
                <a:sym typeface="Symbol" panose="05050102010706020507" pitchFamily="18" charset="2"/>
              </a:rPr>
              <a:t>表示它使用的是阻抗为</a:t>
            </a:r>
            <a:r>
              <a:rPr lang="en-US" altLang="zh-CN" sz="1400" dirty="0">
                <a:sym typeface="Symbol" panose="05050102010706020507" pitchFamily="18" charset="2"/>
              </a:rPr>
              <a:t>50W</a:t>
            </a:r>
            <a:r>
              <a:rPr lang="zh-CN" altLang="en-US" sz="1400" dirty="0">
                <a:sym typeface="Symbol" panose="05050102010706020507" pitchFamily="18" charset="2"/>
              </a:rPr>
              <a:t>的同轴粗缆，基带传输（数字信号），</a:t>
            </a:r>
            <a:r>
              <a:rPr lang="en-US" altLang="zh-CN" sz="1400" dirty="0">
                <a:sym typeface="Symbol" panose="05050102010706020507" pitchFamily="18" charset="2"/>
              </a:rPr>
              <a:t>10 Mbps</a:t>
            </a:r>
            <a:endParaRPr lang="en-US" altLang="zh-CN" sz="1400" dirty="0">
              <a:sym typeface="Symbol" panose="05050102010706020507" pitchFamily="18" charset="2"/>
            </a:endParaRPr>
          </a:p>
          <a:p>
            <a:pPr lvl="0" eaLnBrk="1" hangingPunct="1"/>
            <a:endParaRPr lang="en-US" altLang="zh-CN" sz="1400" dirty="0">
              <a:sym typeface="Symbol" panose="05050102010706020507" pitchFamily="18" charset="2"/>
            </a:endParaRPr>
          </a:p>
          <a:p>
            <a:pPr lvl="0" eaLnBrk="1" hangingPunct="1"/>
            <a:r>
              <a:rPr lang="zh-CN" altLang="en-US" dirty="0">
                <a:sym typeface="Symbol" panose="05050102010706020507" pitchFamily="18" charset="2"/>
              </a:rPr>
              <a:t>同轴电缆在</a:t>
            </a:r>
            <a:r>
              <a:rPr lang="en-US" altLang="zh-CN" dirty="0">
                <a:sym typeface="Symbol" panose="05050102010706020507" pitchFamily="18" charset="2"/>
              </a:rPr>
              <a:t>20</a:t>
            </a:r>
            <a:r>
              <a:rPr lang="zh-CN" altLang="en-US" dirty="0">
                <a:sym typeface="Symbol" panose="05050102010706020507" pitchFamily="18" charset="2"/>
              </a:rPr>
              <a:t>世纪</a:t>
            </a:r>
            <a:r>
              <a:rPr lang="en-US" altLang="zh-CN" dirty="0">
                <a:sym typeface="Symbol" panose="05050102010706020507" pitchFamily="18" charset="2"/>
              </a:rPr>
              <a:t>80</a:t>
            </a:r>
            <a:r>
              <a:rPr lang="zh-CN" altLang="en-US" dirty="0">
                <a:sym typeface="Symbol" panose="05050102010706020507" pitchFamily="18" charset="2"/>
              </a:rPr>
              <a:t>年代初的局域网中使用最为广泛，因为那时集线器的价格很高，在一般中小型网络中几乎看不到。所以，同轴电缆作为一种廉价的解决方案，得到广泛应用。然而，在进入</a:t>
            </a:r>
            <a:r>
              <a:rPr lang="en-US" altLang="zh-CN" dirty="0">
                <a:sym typeface="Symbol" panose="05050102010706020507" pitchFamily="18" charset="2"/>
              </a:rPr>
              <a:t>21</a:t>
            </a:r>
            <a:r>
              <a:rPr lang="zh-CN" altLang="en-US" dirty="0">
                <a:sym typeface="Symbol" panose="05050102010706020507" pitchFamily="18" charset="2"/>
              </a:rPr>
              <a:t>世纪的今天，随着以双绞线和光纤为基础的标准化布线的推广，同轴电缆已逐渐退出布线市场。不过，目前一些对数据通信速率要求不高、连接设备不多的一些家庭和小型办公室用户还在使用同轴电缆。</a:t>
            </a:r>
            <a:br>
              <a:rPr lang="zh-CN" altLang="en-US" dirty="0">
                <a:sym typeface="Symbol" panose="05050102010706020507" pitchFamily="18" charset="2"/>
              </a:rPr>
            </a:br>
            <a:endParaRPr lang="zh-CN" altLang="en-US" dirty="0">
              <a:sym typeface="Symbol" panose="05050102010706020507" pitchFamily="18" charset="2"/>
            </a:endParaRPr>
          </a:p>
          <a:p>
            <a:pPr lvl="0" eaLnBrk="1" hangingPunct="1"/>
            <a:r>
              <a:rPr lang="zh-CN" altLang="en-US" dirty="0">
                <a:sym typeface="Symbol" panose="05050102010706020507" pitchFamily="18" charset="2"/>
              </a:rPr>
              <a:t>在网络中，同轴电缆适合传输速率</a:t>
            </a:r>
            <a:r>
              <a:rPr lang="en-US" altLang="zh-CN" dirty="0">
                <a:sym typeface="Symbol" panose="05050102010706020507" pitchFamily="18" charset="2"/>
              </a:rPr>
              <a:t>10Mbps</a:t>
            </a:r>
            <a:r>
              <a:rPr lang="zh-CN" altLang="en-US" dirty="0">
                <a:sym typeface="Symbol" panose="05050102010706020507" pitchFamily="18" charset="2"/>
              </a:rPr>
              <a:t>的数字信号，但具有比双绞线更高的传输带宽。同轴电缆的带宽取决于电缆长度。</a:t>
            </a:r>
            <a:r>
              <a:rPr lang="en-US" altLang="zh-CN" dirty="0">
                <a:sym typeface="Symbol" panose="05050102010706020507" pitchFamily="18" charset="2"/>
              </a:rPr>
              <a:t>1Km</a:t>
            </a:r>
            <a:r>
              <a:rPr lang="zh-CN" altLang="en-US" dirty="0">
                <a:sym typeface="Symbol" panose="05050102010706020507" pitchFamily="18" charset="2"/>
              </a:rPr>
              <a:t>的电缆可以达到</a:t>
            </a:r>
            <a:r>
              <a:rPr lang="en-US" altLang="zh-CN" dirty="0">
                <a:sym typeface="Symbol" panose="05050102010706020507" pitchFamily="18" charset="2"/>
              </a:rPr>
              <a:t>1~2GB</a:t>
            </a:r>
            <a:r>
              <a:rPr lang="zh-CN" altLang="en-US" dirty="0">
                <a:sym typeface="Symbol" panose="05050102010706020507" pitchFamily="18" charset="2"/>
              </a:rPr>
              <a:t>／</a:t>
            </a:r>
            <a:r>
              <a:rPr lang="en-US" altLang="zh-CN" dirty="0">
                <a:sym typeface="Symbol" panose="05050102010706020507" pitchFamily="18" charset="2"/>
              </a:rPr>
              <a:t>s</a:t>
            </a:r>
            <a:r>
              <a:rPr lang="zh-CN" altLang="en-US" dirty="0">
                <a:sym typeface="Symbol" panose="05050102010706020507" pitchFamily="18" charset="2"/>
              </a:rPr>
              <a:t>的数据传输速率。还可以使用更长的电缆，但是传输率要降低或使用中间放大器。目前，同轴电缆大量被光纤取代，但仍广泛应用于有线电视和某些局域网。</a:t>
            </a:r>
            <a:br>
              <a:rPr lang="zh-CN" altLang="en-US" dirty="0">
                <a:sym typeface="Symbol" panose="05050102010706020507" pitchFamily="18" charset="2"/>
              </a:rPr>
            </a:br>
            <a:endParaRPr lang="zh-CN" altLang="en-US" sz="1400" dirty="0">
              <a:sym typeface="Symbol" panose="05050102010706020507" pitchFamily="18" charset="2"/>
            </a:endParaRPr>
          </a:p>
          <a:p>
            <a:pPr lvl="0" eaLnBrk="1" hangingPunct="1"/>
            <a:endParaRPr lang="en-US" altLang="zh-CN" sz="1400" dirty="0">
              <a:sym typeface="Symbol" panose="05050102010706020507" pitchFamily="18" charset="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57347" name="Rectangle 2"/>
          <p:cNvSpPr>
            <a:spLocks noTextEdit="1"/>
          </p:cNvSpPr>
          <p:nvPr>
            <p:ph type="sldImg"/>
          </p:nvPr>
        </p:nvSpPr>
        <p:spPr>
          <a:ln/>
        </p:spPr>
      </p:sp>
      <p:sp>
        <p:nvSpPr>
          <p:cNvPr id="5734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61443" name="Rectangle 2"/>
          <p:cNvSpPr>
            <a:spLocks noTextEdit="1"/>
          </p:cNvSpPr>
          <p:nvPr>
            <p:ph type="sldImg"/>
          </p:nvPr>
        </p:nvSpPr>
        <p:spPr>
          <a:ln/>
        </p:spPr>
      </p:sp>
      <p:sp>
        <p:nvSpPr>
          <p:cNvPr id="61444" name="Rectangle 3"/>
          <p:cNvSpPr>
            <a:spLocks noGrp="1"/>
          </p:cNvSpPr>
          <p:nvPr>
            <p:ph type="body" idx="1"/>
          </p:nvPr>
        </p:nvSpPr>
        <p:spPr>
          <a:ln/>
        </p:spPr>
        <p:txBody>
          <a:bodyPr wrap="square" lIns="91440" tIns="45720" rIns="91440" bIns="45720" anchor="t" anchorCtr="0"/>
          <a:p>
            <a:pPr lvl="1" eaLnBrk="1" hangingPunct="1">
              <a:buFont typeface="Wingdings" panose="05000000000000000000" pitchFamily="2" charset="2"/>
              <a:buChar char="•"/>
            </a:pPr>
            <a:r>
              <a:rPr lang="zh-CN" altLang="en-US" dirty="0"/>
              <a:t>采用</a:t>
            </a:r>
            <a:r>
              <a:rPr lang="zh-CN" altLang="en-US" dirty="0">
                <a:solidFill>
                  <a:srgbClr val="FF6600"/>
                </a:solidFill>
              </a:rPr>
              <a:t>数字传输技术</a:t>
            </a:r>
            <a:endParaRPr lang="zh-CN" altLang="en-US" dirty="0">
              <a:solidFill>
                <a:srgbClr val="FF6600"/>
              </a:solidFill>
            </a:endParaRPr>
          </a:p>
          <a:p>
            <a:pPr lvl="1" eaLnBrk="1" hangingPunct="1">
              <a:buFont typeface="Wingdings" panose="05000000000000000000" pitchFamily="2" charset="2"/>
              <a:buChar char="•"/>
            </a:pPr>
            <a:r>
              <a:rPr lang="zh-CN" altLang="en-US" dirty="0"/>
              <a:t>组网方式</a:t>
            </a:r>
            <a:endParaRPr lang="zh-CN" altLang="en-US" dirty="0"/>
          </a:p>
          <a:p>
            <a:pPr lvl="2" eaLnBrk="1" hangingPunct="1">
              <a:buClr>
                <a:srgbClr val="003399"/>
              </a:buClr>
              <a:buFont typeface="Wingdings" panose="05000000000000000000" pitchFamily="2" charset="2"/>
              <a:buChar char="•"/>
            </a:pPr>
            <a:r>
              <a:rPr lang="zh-CN" altLang="en-US" sz="1400" dirty="0">
                <a:sym typeface="Symbol" panose="05050102010706020507" pitchFamily="18" charset="2"/>
              </a:rPr>
              <a:t>点到点：四根线（两根用于保护倒换）</a:t>
            </a:r>
            <a:endParaRPr lang="zh-CN" altLang="en-US" sz="1400" dirty="0">
              <a:sym typeface="Symbol" panose="05050102010706020507" pitchFamily="18" charset="2"/>
            </a:endParaRPr>
          </a:p>
          <a:p>
            <a:pPr lvl="2" eaLnBrk="1" hangingPunct="1">
              <a:buClr>
                <a:srgbClr val="003399"/>
              </a:buClr>
              <a:buFont typeface="Wingdings" panose="05000000000000000000" pitchFamily="2" charset="2"/>
              <a:buChar char="•"/>
            </a:pPr>
            <a:r>
              <a:rPr lang="zh-CN" altLang="en-US" sz="1400" dirty="0">
                <a:sym typeface="Symbol" panose="05050102010706020507" pitchFamily="18" charset="2"/>
              </a:rPr>
              <a:t>环：两根线（一根用于保护倒换）</a:t>
            </a:r>
            <a:endParaRPr lang="zh-CN" altLang="en-US" sz="1400" dirty="0">
              <a:sym typeface="Symbol" panose="05050102010706020507" pitchFamily="18" charset="2"/>
            </a:endParaRPr>
          </a:p>
          <a:p>
            <a:pPr lvl="1" eaLnBrk="1" hangingPunct="1">
              <a:buFont typeface="Wingdings" panose="05000000000000000000" pitchFamily="2" charset="2"/>
              <a:buChar char="•"/>
            </a:pPr>
            <a:r>
              <a:rPr lang="zh-CN" altLang="en-US" dirty="0"/>
              <a:t>不受电磁干扰。</a:t>
            </a:r>
            <a:endParaRPr lang="zh-CN" altLang="en-US" dirty="0"/>
          </a:p>
          <a:p>
            <a:pPr lvl="1" eaLnBrk="1" hangingPunct="1">
              <a:buFont typeface="Wingdings" panose="05000000000000000000" pitchFamily="2" charset="2"/>
              <a:buChar char="•"/>
            </a:pPr>
            <a:r>
              <a:rPr lang="zh-CN" altLang="en-US" dirty="0"/>
              <a:t>价格昂贵。包括：光纤本身、相关设备、安装和维护费用等。</a:t>
            </a:r>
            <a:endParaRPr lang="zh-CN" altLang="en-US" dirty="0"/>
          </a:p>
          <a:p>
            <a:pPr lvl="1" eaLnBrk="1" hangingPunct="1">
              <a:buChar char="•"/>
            </a:pPr>
            <a:r>
              <a:rPr lang="zh-CN" altLang="en-US" dirty="0"/>
              <a:t>目前，在试验室中光纤带宽超过</a:t>
            </a:r>
            <a:r>
              <a:rPr lang="en-US" altLang="zh-CN" dirty="0"/>
              <a:t>50Tbps</a:t>
            </a:r>
            <a:r>
              <a:rPr lang="zh-CN" altLang="en-US" dirty="0"/>
              <a:t>；</a:t>
            </a:r>
            <a:r>
              <a:rPr lang="en-US" altLang="zh-CN" dirty="0"/>
              <a:t>8 </a:t>
            </a:r>
            <a:r>
              <a:rPr lang="en-US" altLang="zh-CN" dirty="0">
                <a:sym typeface="Symbol" panose="05050102010706020507" pitchFamily="18" charset="2"/>
              </a:rPr>
              <a:t> 2.5 Gbps</a:t>
            </a:r>
            <a:r>
              <a:rPr lang="zh-CN" altLang="en-US" dirty="0">
                <a:sym typeface="Symbol" panose="05050102010706020507" pitchFamily="18" charset="2"/>
              </a:rPr>
              <a:t>，</a:t>
            </a:r>
            <a:r>
              <a:rPr lang="en-US" altLang="zh-CN" dirty="0">
                <a:sym typeface="Symbol" panose="05050102010706020507" pitchFamily="18" charset="2"/>
              </a:rPr>
              <a:t>8  10 Gbps </a:t>
            </a:r>
            <a:r>
              <a:rPr lang="zh-CN" altLang="en-US" dirty="0">
                <a:sym typeface="Symbol" panose="05050102010706020507" pitchFamily="18" charset="2"/>
              </a:rPr>
              <a:t>，</a:t>
            </a:r>
            <a:r>
              <a:rPr lang="en-US" altLang="zh-CN" dirty="0">
                <a:sym typeface="Symbol" panose="05050102010706020507" pitchFamily="18" charset="2"/>
              </a:rPr>
              <a:t>32  10 Gbps</a:t>
            </a:r>
            <a:r>
              <a:rPr lang="zh-CN" altLang="zh-CN" dirty="0">
                <a:sym typeface="Symbol" panose="05050102010706020507" pitchFamily="18" charset="2"/>
              </a:rPr>
              <a:t>的光纤传输已经实用；</a:t>
            </a:r>
            <a:endParaRPr lang="zh-CN" altLang="zh-CN" dirty="0">
              <a:sym typeface="Symbol" panose="05050102010706020507" pitchFamily="18" charset="2"/>
            </a:endParaRPr>
          </a:p>
          <a:p>
            <a:pPr lvl="1" eaLnBrk="1" hangingPunct="1">
              <a:buFont typeface="Wingdings" panose="05000000000000000000" pitchFamily="2" charset="2"/>
              <a:buChar char="•"/>
            </a:pPr>
            <a:endParaRPr lang="zh-CN" altLang="en-US" dirty="0"/>
          </a:p>
          <a:p>
            <a:pPr lvl="0" eaLnBrk="1" hangingPunct="1"/>
            <a:endParaRPr lang="zh-CN" altLang="en-US" dirty="0"/>
          </a:p>
          <a:p>
            <a:pPr lvl="0" eaLnBrk="1" hangingPunct="1"/>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68611" name="Rectangle 2"/>
          <p:cNvSpPr>
            <a:spLocks noTextEdit="1"/>
          </p:cNvSpPr>
          <p:nvPr>
            <p:ph type="sldImg"/>
          </p:nvPr>
        </p:nvSpPr>
        <p:spPr>
          <a:ln/>
        </p:spPr>
      </p:sp>
      <p:sp>
        <p:nvSpPr>
          <p:cNvPr id="68612" name="Rectangle 3"/>
          <p:cNvSpPr>
            <a:spLocks noGrp="1"/>
          </p:cNvSpPr>
          <p:nvPr>
            <p:ph type="body" idx="1"/>
          </p:nvPr>
        </p:nvSpPr>
        <p:spPr>
          <a:ln/>
        </p:spPr>
        <p:txBody>
          <a:bodyPr wrap="square" lIns="91440" tIns="45720" rIns="91440" bIns="45720" anchor="t" anchorCtr="0"/>
          <a:p>
            <a:pPr lvl="0" eaLnBrk="1" hangingPunct="1"/>
            <a:r>
              <a:rPr lang="en-US" altLang="zh-CN" dirty="0"/>
              <a:t>MUX:multiplexer</a:t>
            </a:r>
            <a:r>
              <a:rPr lang="zh-CN" altLang="en-US" dirty="0"/>
              <a:t>复用器</a:t>
            </a:r>
            <a:endParaRPr lang="zh-CN" altLang="en-US" dirty="0"/>
          </a:p>
          <a:p>
            <a:pPr lvl="0" eaLnBrk="1" hangingPunct="1"/>
            <a:r>
              <a:rPr lang="en-US" altLang="zh-CN" dirty="0"/>
              <a:t>DEMUX:</a:t>
            </a:r>
            <a:r>
              <a:rPr lang="zh-CN" altLang="en-US" dirty="0"/>
              <a:t>分用器</a:t>
            </a:r>
            <a:endParaRPr lang="zh-CN" altLang="en-US" dirty="0"/>
          </a:p>
          <a:p>
            <a:pPr lvl="0" eaLnBrk="1" hangingPunct="1"/>
            <a:endParaRPr lang="zh-CN" altLang="en-US" dirty="0"/>
          </a:p>
          <a:p>
            <a:pPr lvl="0" eaLnBrk="1" hangingPunct="1"/>
            <a:r>
              <a:rPr lang="zh-CN" altLang="en-US" dirty="0"/>
              <a:t>最典型的多路复用就是广播和电视。</a:t>
            </a:r>
            <a:endParaRPr lang="zh-CN" altLang="en-US" dirty="0"/>
          </a:p>
          <a:p>
            <a:pPr lvl="0" eaLnBrk="1" hangingPunct="1"/>
            <a:r>
              <a:rPr lang="zh-CN" altLang="en-US" dirty="0"/>
              <a:t>在电话系统中就是将多路模拟话音信号调制到不同频率范围，复用</a:t>
            </a:r>
            <a:endParaRPr lang="zh-CN" altLang="en-US" dirty="0"/>
          </a:p>
          <a:p>
            <a:pPr lvl="0" eaLnBrk="1" hangingPunct="1"/>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70659" name="Rectangle 2"/>
          <p:cNvSpPr>
            <a:spLocks noTextEdit="1"/>
          </p:cNvSpPr>
          <p:nvPr>
            <p:ph type="sldImg"/>
          </p:nvPr>
        </p:nvSpPr>
        <p:spPr>
          <a:ln/>
        </p:spPr>
      </p:sp>
      <p:sp>
        <p:nvSpPr>
          <p:cNvPr id="7066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73731" name="Rectangle 2"/>
          <p:cNvSpPr>
            <a:spLocks noTextEdit="1"/>
          </p:cNvSpPr>
          <p:nvPr>
            <p:ph type="sldImg"/>
          </p:nvPr>
        </p:nvSpPr>
        <p:spPr>
          <a:ln/>
        </p:spPr>
      </p:sp>
      <p:sp>
        <p:nvSpPr>
          <p:cNvPr id="73732" name="Rectangle 3"/>
          <p:cNvSpPr>
            <a:spLocks noGrp="1"/>
          </p:cNvSpPr>
          <p:nvPr>
            <p:ph type="body" idx="1"/>
          </p:nvPr>
        </p:nvSpPr>
        <p:spPr>
          <a:ln/>
        </p:spPr>
        <p:txBody>
          <a:bodyPr wrap="square" lIns="91440" tIns="45720" rIns="91440" bIns="45720" anchor="t" anchorCtr="0"/>
          <a:p>
            <a:pPr lvl="0" eaLnBrk="1" hangingPunct="1"/>
            <a:r>
              <a:rPr lang="en-US" altLang="zh-CN" sz="1400" dirty="0"/>
              <a:t>TDM</a:t>
            </a:r>
            <a:r>
              <a:rPr lang="zh-CN" altLang="en-US" sz="1400" dirty="0"/>
              <a:t>的分类</a:t>
            </a:r>
            <a:endParaRPr lang="zh-CN" altLang="en-US" sz="1400" dirty="0"/>
          </a:p>
          <a:p>
            <a:pPr lvl="1" eaLnBrk="1" hangingPunct="1"/>
            <a:r>
              <a:rPr lang="zh-CN" altLang="en-US" sz="1400" dirty="0">
                <a:latin typeface="仿宋_GB2312" pitchFamily="49" charset="-122"/>
              </a:rPr>
              <a:t>同步</a:t>
            </a:r>
            <a:r>
              <a:rPr lang="en-US" altLang="zh-CN" sz="1400" dirty="0">
                <a:latin typeface="仿宋_GB2312" pitchFamily="49" charset="-122"/>
              </a:rPr>
              <a:t>TDM  </a:t>
            </a:r>
            <a:r>
              <a:rPr lang="zh-CN" altLang="en-US" sz="1400" dirty="0">
                <a:latin typeface="仿宋_GB2312" pitchFamily="49" charset="-122"/>
              </a:rPr>
              <a:t>特点：时间片</a:t>
            </a:r>
            <a:r>
              <a:rPr lang="zh-CN" altLang="en-US" sz="1400" dirty="0">
                <a:solidFill>
                  <a:schemeClr val="hlink"/>
                </a:solidFill>
                <a:latin typeface="仿宋_GB2312" pitchFamily="49" charset="-122"/>
              </a:rPr>
              <a:t>固定分配</a:t>
            </a:r>
            <a:r>
              <a:rPr lang="zh-CN" altLang="en-US" sz="1400" dirty="0">
                <a:latin typeface="仿宋_GB2312" pitchFamily="49" charset="-122"/>
              </a:rPr>
              <a:t>，适合</a:t>
            </a:r>
            <a:r>
              <a:rPr lang="zh-CN" altLang="en-US" sz="1400" dirty="0">
                <a:solidFill>
                  <a:schemeClr val="hlink"/>
                </a:solidFill>
                <a:latin typeface="仿宋_GB2312" pitchFamily="49" charset="-122"/>
              </a:rPr>
              <a:t>固定速率</a:t>
            </a:r>
            <a:r>
              <a:rPr lang="zh-CN" altLang="en-US" sz="1400" dirty="0">
                <a:latin typeface="仿宋_GB2312" pitchFamily="49" charset="-122"/>
              </a:rPr>
              <a:t>传输</a:t>
            </a:r>
            <a:endParaRPr lang="zh-CN" altLang="en-US" sz="1400" dirty="0">
              <a:latin typeface="仿宋_GB2312" pitchFamily="49" charset="-122"/>
            </a:endParaRPr>
          </a:p>
          <a:p>
            <a:pPr lvl="1" eaLnBrk="1" hangingPunct="1"/>
            <a:r>
              <a:rPr lang="zh-CN" altLang="en-US" sz="1400" dirty="0">
                <a:latin typeface="仿宋_GB2312" pitchFamily="49" charset="-122"/>
              </a:rPr>
              <a:t>异步</a:t>
            </a:r>
            <a:r>
              <a:rPr lang="en-US" altLang="zh-CN" sz="1400" dirty="0">
                <a:latin typeface="仿宋_GB2312" pitchFamily="49" charset="-122"/>
              </a:rPr>
              <a:t>TDM  </a:t>
            </a:r>
            <a:r>
              <a:rPr lang="zh-CN" altLang="en-US" sz="1400" dirty="0">
                <a:latin typeface="仿宋_GB2312" pitchFamily="49" charset="-122"/>
              </a:rPr>
              <a:t>特点：时间片</a:t>
            </a:r>
            <a:r>
              <a:rPr lang="zh-CN" altLang="en-US" sz="1400" dirty="0">
                <a:solidFill>
                  <a:schemeClr val="hlink"/>
                </a:solidFill>
                <a:latin typeface="仿宋_GB2312" pitchFamily="49" charset="-122"/>
              </a:rPr>
              <a:t>按需分配</a:t>
            </a:r>
            <a:r>
              <a:rPr lang="zh-CN" altLang="en-US" sz="1400" dirty="0">
                <a:latin typeface="仿宋_GB2312" pitchFamily="49" charset="-122"/>
              </a:rPr>
              <a:t>，适合</a:t>
            </a:r>
            <a:r>
              <a:rPr lang="zh-CN" altLang="en-US" sz="1400" dirty="0">
                <a:solidFill>
                  <a:schemeClr val="hlink"/>
                </a:solidFill>
                <a:latin typeface="仿宋_GB2312" pitchFamily="49" charset="-122"/>
              </a:rPr>
              <a:t>可变速率</a:t>
            </a:r>
            <a:r>
              <a:rPr lang="zh-CN" altLang="en-US" sz="1400" dirty="0">
                <a:latin typeface="仿宋_GB2312" pitchFamily="49" charset="-122"/>
              </a:rPr>
              <a:t>传输</a:t>
            </a:r>
            <a:endParaRPr lang="zh-CN" altLang="en-US" sz="1400" dirty="0">
              <a:latin typeface="仿宋_GB2312" pitchFamily="49" charset="-122"/>
            </a:endParaRPr>
          </a:p>
          <a:p>
            <a:pPr lvl="0" eaLnBrk="1" hangingPunct="1"/>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75779" name="Rectangle 2"/>
          <p:cNvSpPr>
            <a:spLocks noTextEdit="1"/>
          </p:cNvSpPr>
          <p:nvPr>
            <p:ph type="sldImg"/>
          </p:nvPr>
        </p:nvSpPr>
        <p:spPr>
          <a:ln/>
        </p:spPr>
      </p:sp>
      <p:sp>
        <p:nvSpPr>
          <p:cNvPr id="7578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78851" name="Rectangle 2"/>
          <p:cNvSpPr>
            <a:spLocks noTextEdit="1"/>
          </p:cNvSpPr>
          <p:nvPr>
            <p:ph type="sldImg"/>
          </p:nvPr>
        </p:nvSpPr>
        <p:spPr>
          <a:ln/>
        </p:spPr>
      </p:sp>
      <p:sp>
        <p:nvSpPr>
          <p:cNvPr id="78852" name="Rectangle 3"/>
          <p:cNvSpPr>
            <a:spLocks noGrp="1"/>
          </p:cNvSpPr>
          <p:nvPr>
            <p:ph type="body" idx="1"/>
          </p:nvPr>
        </p:nvSpPr>
        <p:spPr>
          <a:ln/>
        </p:spPr>
        <p:txBody>
          <a:bodyPr wrap="square" lIns="91440" tIns="45720" rIns="91440" bIns="45720" anchor="t" anchorCtr="0"/>
          <a:p>
            <a:pPr lvl="0" eaLnBrk="1" hangingPunct="1"/>
            <a:r>
              <a:rPr lang="zh-CN" altLang="en-US" dirty="0"/>
              <a:t>适用光纤传输</a:t>
            </a:r>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82947" name="Rectangle 2"/>
          <p:cNvSpPr>
            <a:spLocks noTextEdit="1"/>
          </p:cNvSpPr>
          <p:nvPr>
            <p:ph type="sldImg"/>
          </p:nvPr>
        </p:nvSpPr>
        <p:spPr>
          <a:ln/>
        </p:spPr>
      </p:sp>
      <p:sp>
        <p:nvSpPr>
          <p:cNvPr id="82948" name="Rectangle 3"/>
          <p:cNvSpPr>
            <a:spLocks noGrp="1"/>
          </p:cNvSpPr>
          <p:nvPr>
            <p:ph type="body" idx="1"/>
          </p:nvPr>
        </p:nvSpPr>
        <p:spPr>
          <a:ln/>
        </p:spPr>
        <p:txBody>
          <a:bodyPr wrap="square" lIns="91440" tIns="45720" rIns="91440" bIns="45720" anchor="t" anchorCtr="0"/>
          <a:p>
            <a:pPr lvl="0" eaLnBrk="1" hangingPunct="1"/>
            <a:r>
              <a:rPr lang="zh-CN" altLang="en-US" dirty="0"/>
              <a:t>理解交换的概念</a:t>
            </a:r>
            <a:endParaRPr lang="zh-CN" altLang="en-US" dirty="0"/>
          </a:p>
          <a:p>
            <a:pPr lvl="0" eaLnBrk="1" hangingPunct="1"/>
            <a:r>
              <a:rPr lang="zh-CN" altLang="en-US" dirty="0"/>
              <a:t>本节内容需要补充一些</a:t>
            </a:r>
            <a:endParaRPr lang="zh-CN" altLang="en-US" dirty="0"/>
          </a:p>
          <a:p>
            <a:pPr lvl="0" eaLnBrk="1" hangingPunct="1"/>
            <a:endParaRPr lang="zh-CN" altLang="en-US" dirty="0"/>
          </a:p>
          <a:p>
            <a:pPr lvl="0" eaLnBrk="1" hangingPunct="1"/>
            <a:r>
              <a:rPr lang="zh-CN" altLang="en-US" dirty="0"/>
              <a:t>存储转发存在延时：排队延时，访问延时，传输延时等</a:t>
            </a:r>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84995" name="Rectangle 2"/>
          <p:cNvSpPr>
            <a:spLocks noTextEdit="1"/>
          </p:cNvSpPr>
          <p:nvPr>
            <p:ph type="sldImg"/>
          </p:nvPr>
        </p:nvSpPr>
        <p:spPr>
          <a:ln/>
        </p:spPr>
      </p:sp>
      <p:sp>
        <p:nvSpPr>
          <p:cNvPr id="84996"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11267" name="Rectangle 2"/>
          <p:cNvSpPr>
            <a:spLocks noTextEdit="1"/>
          </p:cNvSpPr>
          <p:nvPr>
            <p:ph type="sldImg"/>
          </p:nvPr>
        </p:nvSpPr>
        <p:spPr>
          <a:ln/>
        </p:spPr>
      </p:sp>
      <p:sp>
        <p:nvSpPr>
          <p:cNvPr id="11268" name="Rectangle 3"/>
          <p:cNvSpPr>
            <a:spLocks noGrp="1"/>
          </p:cNvSpPr>
          <p:nvPr>
            <p:ph type="body" idx="1"/>
          </p:nvPr>
        </p:nvSpPr>
        <p:spPr>
          <a:ln/>
        </p:spPr>
        <p:txBody>
          <a:bodyPr wrap="square" lIns="91440" tIns="45720" rIns="91440" bIns="45720" anchor="t" anchorCtr="0"/>
          <a:p>
            <a:pPr lvl="0" eaLnBrk="1" hangingPunct="1"/>
            <a:r>
              <a:rPr lang="zh-CN" altLang="en-US" dirty="0"/>
              <a:t>这组图左边是时域图，右边是频域图。谐波号越大，是指频率越高。</a:t>
            </a:r>
            <a:endParaRPr lang="zh-CN" altLang="en-US" dirty="0"/>
          </a:p>
          <a:p>
            <a:pPr lvl="0" eaLnBrk="1" hangingPunct="1"/>
            <a:endParaRPr lang="zh-CN" altLang="en-US" dirty="0"/>
          </a:p>
          <a:p>
            <a:pPr lvl="0" eaLnBrk="1" hangingPunct="1">
              <a:spcBef>
                <a:spcPct val="50000"/>
              </a:spcBef>
            </a:pPr>
            <a:r>
              <a:rPr lang="zh-CN" altLang="en-US" sz="1000" dirty="0">
                <a:solidFill>
                  <a:srgbClr val="0066CC"/>
                </a:solidFill>
                <a:latin typeface="Arial" panose="020B0604020202020204" pitchFamily="34" charset="0"/>
                <a:sym typeface="Symbol" panose="05050102010706020507" pitchFamily="18" charset="2"/>
              </a:rPr>
              <a:t>信道有截止频率</a:t>
            </a:r>
            <a:r>
              <a:rPr lang="en-US" altLang="zh-CN" sz="1000" dirty="0">
                <a:solidFill>
                  <a:srgbClr val="0066CC"/>
                </a:solidFill>
                <a:latin typeface="Arial" panose="020B0604020202020204" pitchFamily="34" charset="0"/>
                <a:sym typeface="Symbol" panose="05050102010706020507" pitchFamily="18" charset="2"/>
              </a:rPr>
              <a:t>fc</a:t>
            </a:r>
            <a:endParaRPr lang="en-US" altLang="zh-CN" sz="1000" dirty="0">
              <a:solidFill>
                <a:srgbClr val="0066CC"/>
              </a:solidFill>
              <a:latin typeface="Arial" panose="020B0604020202020204" pitchFamily="34" charset="0"/>
              <a:sym typeface="Symbol" panose="05050102010706020507" pitchFamily="18" charset="2"/>
            </a:endParaRPr>
          </a:p>
          <a:p>
            <a:pPr lvl="1" eaLnBrk="1" hangingPunct="1">
              <a:spcBef>
                <a:spcPct val="50000"/>
              </a:spcBef>
              <a:buFont typeface="Wingdings" panose="05000000000000000000" pitchFamily="2" charset="2"/>
              <a:buChar char="•"/>
            </a:pPr>
            <a:r>
              <a:rPr lang="en-US" altLang="zh-CN" sz="1000" b="1" dirty="0">
                <a:latin typeface="Arial" panose="020B0604020202020204" pitchFamily="34" charset="0"/>
                <a:sym typeface="Symbol" panose="05050102010706020507" pitchFamily="18" charset="2"/>
              </a:rPr>
              <a:t>0 ~ fc</a:t>
            </a:r>
            <a:r>
              <a:rPr lang="zh-CN" altLang="en-US" sz="1000" b="1" dirty="0">
                <a:latin typeface="Arial" panose="020B0604020202020204" pitchFamily="34" charset="0"/>
                <a:sym typeface="Symbol" panose="05050102010706020507" pitchFamily="18" charset="2"/>
              </a:rPr>
              <a:t>的衰减度小， </a:t>
            </a:r>
            <a:r>
              <a:rPr lang="en-US" altLang="zh-CN" sz="1000" b="1" dirty="0">
                <a:latin typeface="Arial" panose="020B0604020202020204" pitchFamily="34" charset="0"/>
                <a:sym typeface="Symbol" panose="05050102010706020507" pitchFamily="18" charset="2"/>
              </a:rPr>
              <a:t>fc</a:t>
            </a:r>
            <a:r>
              <a:rPr lang="zh-CN" altLang="en-US" sz="1000" b="1" dirty="0">
                <a:latin typeface="Arial" panose="020B0604020202020204" pitchFamily="34" charset="0"/>
                <a:sym typeface="Symbol" panose="05050102010706020507" pitchFamily="18" charset="2"/>
              </a:rPr>
              <a:t>以上的衰减度大，这主要由信道的物理特性决定， </a:t>
            </a:r>
            <a:r>
              <a:rPr lang="en-US" altLang="en-US" sz="1000" b="1" dirty="0">
                <a:latin typeface="Arial" panose="020B0604020202020204" pitchFamily="34" charset="0"/>
                <a:sym typeface="Symbol" panose="05050102010706020507" pitchFamily="18" charset="2"/>
              </a:rPr>
              <a:t>0 ~ </a:t>
            </a:r>
            <a:r>
              <a:rPr lang="en-US" altLang="zh-CN" sz="1000" b="1" dirty="0">
                <a:latin typeface="Arial" panose="020B0604020202020204" pitchFamily="34" charset="0"/>
                <a:sym typeface="Symbol" panose="05050102010706020507" pitchFamily="18" charset="2"/>
              </a:rPr>
              <a:t>fc</a:t>
            </a:r>
            <a:r>
              <a:rPr lang="zh-CN" altLang="en-US" sz="1000" b="1" dirty="0">
                <a:latin typeface="Arial" panose="020B0604020202020204" pitchFamily="34" charset="0"/>
                <a:sym typeface="Symbol" panose="05050102010706020507" pitchFamily="18" charset="2"/>
              </a:rPr>
              <a:t>称为信道的有效带宽；</a:t>
            </a:r>
            <a:endParaRPr lang="zh-CN" altLang="en-US" sz="1000" b="1" dirty="0">
              <a:latin typeface="Arial" panose="020B0604020202020204" pitchFamily="34" charset="0"/>
              <a:sym typeface="Symbol" panose="05050102010706020507" pitchFamily="18" charset="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87043" name="Rectangle 2"/>
          <p:cNvSpPr>
            <a:spLocks noTextEdit="1"/>
          </p:cNvSpPr>
          <p:nvPr>
            <p:ph type="sldImg"/>
          </p:nvPr>
        </p:nvSpPr>
        <p:spPr>
          <a:ln/>
        </p:spPr>
      </p:sp>
      <p:sp>
        <p:nvSpPr>
          <p:cNvPr id="87044" name="Rectangle 3"/>
          <p:cNvSpPr>
            <a:spLocks noGrp="1"/>
          </p:cNvSpPr>
          <p:nvPr>
            <p:ph type="body" idx="1"/>
          </p:nvPr>
        </p:nvSpPr>
        <p:spPr>
          <a:ln/>
        </p:spPr>
        <p:txBody>
          <a:bodyPr wrap="square" lIns="91440" tIns="45720" rIns="91440" bIns="45720" anchor="t" anchorCtr="0"/>
          <a:p>
            <a:pPr marL="228600" lvl="0" indent="-228600" eaLnBrk="1" hangingPunct="1">
              <a:buFontTx/>
              <a:buAutoNum type="alphaLcParenBoth"/>
            </a:pPr>
            <a:r>
              <a:rPr lang="zh-CN" altLang="en-US" dirty="0"/>
              <a:t>电路交换或线路交换</a:t>
            </a:r>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89091" name="Rectangle 2"/>
          <p:cNvSpPr>
            <a:spLocks noTextEdit="1"/>
          </p:cNvSpPr>
          <p:nvPr>
            <p:ph type="sldImg"/>
          </p:nvPr>
        </p:nvSpPr>
        <p:spPr>
          <a:ln/>
        </p:spPr>
      </p:sp>
      <p:sp>
        <p:nvSpPr>
          <p:cNvPr id="89092"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91139" name="Rectangle 2"/>
          <p:cNvSpPr>
            <a:spLocks noTextEdit="1"/>
          </p:cNvSpPr>
          <p:nvPr>
            <p:ph type="sldImg"/>
          </p:nvPr>
        </p:nvSpPr>
        <p:spPr>
          <a:ln/>
        </p:spPr>
      </p:sp>
      <p:sp>
        <p:nvSpPr>
          <p:cNvPr id="91140" name="Rectangle 3"/>
          <p:cNvSpPr>
            <a:spLocks noGrp="1"/>
          </p:cNvSpPr>
          <p:nvPr>
            <p:ph type="body" idx="1"/>
          </p:nvPr>
        </p:nvSpPr>
        <p:spPr>
          <a:ln/>
        </p:spPr>
        <p:txBody>
          <a:bodyPr wrap="square" lIns="91440" tIns="45720" rIns="91440" bIns="45720" anchor="t" anchorCtr="0"/>
          <a:p>
            <a:pPr lvl="0" eaLnBrk="1" hangingPunct="1"/>
            <a:r>
              <a:rPr lang="zh-CN" altLang="en-US" dirty="0"/>
              <a:t>分组交换需要解决的重要问题：路由选择和</a:t>
            </a:r>
            <a:r>
              <a:rPr lang="zh-CN" altLang="en-US" b="1" dirty="0"/>
              <a:t>分组大小的确定</a:t>
            </a:r>
            <a:r>
              <a:rPr lang="zh-CN" altLang="en-US" dirty="0"/>
              <a:t>。</a:t>
            </a:r>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93187" name="Rectangle 2"/>
          <p:cNvSpPr>
            <a:spLocks noTextEdit="1"/>
          </p:cNvSpPr>
          <p:nvPr>
            <p:ph type="sldImg"/>
          </p:nvPr>
        </p:nvSpPr>
        <p:spPr>
          <a:ln/>
        </p:spPr>
      </p:sp>
      <p:sp>
        <p:nvSpPr>
          <p:cNvPr id="9318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96259" name="Rectangle 2"/>
          <p:cNvSpPr>
            <a:spLocks noTextEdit="1"/>
          </p:cNvSpPr>
          <p:nvPr>
            <p:ph type="sldImg"/>
          </p:nvPr>
        </p:nvSpPr>
        <p:spPr>
          <a:ln/>
        </p:spPr>
      </p:sp>
      <p:sp>
        <p:nvSpPr>
          <p:cNvPr id="9626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13315" name="Rectangle 2"/>
          <p:cNvSpPr>
            <a:spLocks noTextEdit="1"/>
          </p:cNvSpPr>
          <p:nvPr>
            <p:ph type="sldImg"/>
          </p:nvPr>
        </p:nvSpPr>
        <p:spPr>
          <a:ln/>
        </p:spPr>
      </p:sp>
      <p:sp>
        <p:nvSpPr>
          <p:cNvPr id="13316"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15363" name="Rectangle 2"/>
          <p:cNvSpPr>
            <a:spLocks noTextEdit="1"/>
          </p:cNvSpPr>
          <p:nvPr>
            <p:ph type="sldImg"/>
          </p:nvPr>
        </p:nvSpPr>
        <p:spPr>
          <a:ln/>
        </p:spPr>
      </p:sp>
      <p:sp>
        <p:nvSpPr>
          <p:cNvPr id="15364"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17411" name="Rectangle 2"/>
          <p:cNvSpPr>
            <a:spLocks noTextEdit="1"/>
          </p:cNvSpPr>
          <p:nvPr>
            <p:ph type="sldImg"/>
          </p:nvPr>
        </p:nvSpPr>
        <p:spPr>
          <a:ln/>
        </p:spPr>
      </p:sp>
      <p:sp>
        <p:nvSpPr>
          <p:cNvPr id="17412" name="Rectangle 3"/>
          <p:cNvSpPr>
            <a:spLocks noGrp="1"/>
          </p:cNvSpPr>
          <p:nvPr>
            <p:ph type="body" idx="1"/>
          </p:nvPr>
        </p:nvSpPr>
        <p:spPr>
          <a:ln/>
        </p:spPr>
        <p:txBody>
          <a:bodyPr wrap="square" lIns="91440" tIns="45720" rIns="91440" bIns="45720" anchor="t" anchorCtr="0"/>
          <a:p>
            <a:pPr lvl="0" eaLnBrk="1" hangingPunct="1"/>
            <a:endParaRPr lang="zh-CN" altLang="zh-CN" sz="1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19459" name="Rectangle 2"/>
          <p:cNvSpPr>
            <a:spLocks noTextEdit="1"/>
          </p:cNvSpPr>
          <p:nvPr>
            <p:ph type="sldImg"/>
          </p:nvPr>
        </p:nvSpPr>
        <p:spPr>
          <a:ln/>
        </p:spPr>
      </p:sp>
      <p:sp>
        <p:nvSpPr>
          <p:cNvPr id="19460" name="Rectangle 3"/>
          <p:cNvSpPr>
            <a:spLocks noGrp="1"/>
          </p:cNvSpPr>
          <p:nvPr>
            <p:ph type="body" idx="1"/>
          </p:nvPr>
        </p:nvSpPr>
        <p:spPr>
          <a:ln/>
        </p:spPr>
        <p:txBody>
          <a:bodyPr wrap="square" lIns="91440" tIns="45720" rIns="91440" bIns="45720" anchor="t" anchorCtr="0"/>
          <a:p>
            <a:pPr lvl="0" eaLnBrk="1" hangingPunct="1"/>
            <a:endParaRPr lang="zh-CN" altLang="zh-CN" sz="10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21507" name="Rectangle 2"/>
          <p:cNvSpPr>
            <a:spLocks noTextEdit="1"/>
          </p:cNvSpPr>
          <p:nvPr>
            <p:ph type="sldImg"/>
          </p:nvPr>
        </p:nvSpPr>
        <p:spPr>
          <a:ln/>
        </p:spPr>
      </p:sp>
      <p:sp>
        <p:nvSpPr>
          <p:cNvPr id="342019"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rPr>
              <a:t>用数字信号承载数字或模拟数据</a:t>
            </a: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rPr>
              <a:t>——</a:t>
            </a:r>
            <a:r>
              <a:rPr kumimoji="1" lang="zh-CN" altLang="en-US"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rPr>
              <a:t>编码</a:t>
            </a: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rPr>
              <a:t>/</a:t>
            </a:r>
            <a:r>
              <a:rPr kumimoji="1" lang="zh-CN" altLang="en-US"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rPr>
              <a:t>解码</a:t>
            </a:r>
            <a:endParaRPr kumimoji="1" lang="zh-CN" altLang="en-US"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rPr>
              <a:t>用模拟信号承载数字或模拟数据</a:t>
            </a: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rPr>
              <a:t>——</a:t>
            </a:r>
            <a:r>
              <a:rPr kumimoji="1" lang="zh-CN" altLang="en-US"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rPr>
              <a:t>调制</a:t>
            </a: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rPr>
              <a:t>/</a:t>
            </a:r>
            <a:r>
              <a:rPr kumimoji="1" lang="zh-CN" altLang="en-US"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rPr>
              <a:t>解调</a:t>
            </a:r>
            <a:endParaRPr kumimoji="1" lang="zh-CN" altLang="en-US"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1" lang="zh-CN" altLang="en-US"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数字通信的优点：</a:t>
            </a:r>
            <a:endParaRPr kumimoji="0" lang="zh-CN" altLang="en-US" sz="12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rPr>
              <a:t>• </a:t>
            </a:r>
            <a:r>
              <a:rPr kumimoji="1" lang="zh-CN" altLang="en-US"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rPr>
              <a:t>抗噪声（干扰）能力强</a:t>
            </a:r>
            <a:endParaRPr kumimoji="1" lang="zh-CN" altLang="en-US"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rPr>
              <a:t>• </a:t>
            </a:r>
            <a:r>
              <a:rPr kumimoji="1" lang="zh-CN" altLang="en-US"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rPr>
              <a:t>可以控制差错，提高了传输质量</a:t>
            </a:r>
            <a:endParaRPr kumimoji="1" lang="zh-CN" altLang="en-US"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rPr>
              <a:t>• </a:t>
            </a:r>
            <a:r>
              <a:rPr kumimoji="1" lang="zh-CN" altLang="en-US"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rPr>
              <a:t>便于用计算机进行处理</a:t>
            </a:r>
            <a:endParaRPr kumimoji="1" lang="zh-CN" altLang="en-US"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rPr>
              <a:t>• </a:t>
            </a:r>
            <a:r>
              <a:rPr kumimoji="1" lang="zh-CN" altLang="en-US"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rPr>
              <a:t>易于加密、保密性强</a:t>
            </a:r>
            <a:endParaRPr kumimoji="1" lang="zh-CN" altLang="en-US"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rPr>
              <a:t>• </a:t>
            </a:r>
            <a:r>
              <a:rPr kumimoji="1" lang="zh-CN" altLang="en-US"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rPr>
              <a:t>可以传输语音、数据、影像，通用、灵活</a:t>
            </a:r>
            <a:endParaRPr kumimoji="1" lang="zh-CN" altLang="en-US" sz="2800" b="0" i="0" u="none" strike="noStrike" kern="1200" cap="none" spc="0" normalizeH="0" baseline="0" noProof="0" smtClean="0">
              <a:ln>
                <a:noFill/>
              </a:ln>
              <a:solidFill>
                <a:schemeClr val="tx1"/>
              </a:solidFill>
              <a:effectLst/>
              <a:uLnTx/>
              <a:uFillTx/>
              <a:latin typeface="CordiaUPC" pitchFamily="34" charset="-34"/>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23555" name="Rectangle 2"/>
          <p:cNvSpPr>
            <a:spLocks noGrp="1" noRot="1" noChangeAspect="1" noTextEdit="1"/>
          </p:cNvSpPr>
          <p:nvPr>
            <p:ph type="sldImg"/>
          </p:nvPr>
        </p:nvSpPr>
        <p:spPr>
          <a:ln/>
        </p:spPr>
      </p:sp>
      <p:sp>
        <p:nvSpPr>
          <p:cNvPr id="23556" name="Rectangle 3"/>
          <p:cNvSpPr>
            <a:spLocks noGrp="1"/>
          </p:cNvSpPr>
          <p:nvPr>
            <p:ph type="body" idx="1"/>
          </p:nvPr>
        </p:nvSpPr>
        <p:spPr>
          <a:ln/>
        </p:spPr>
        <p:txBody>
          <a:bodyPr wrap="square" lIns="91440" tIns="45720" rIns="91440" bIns="45720" anchor="t" anchorCtr="0"/>
          <a:p>
            <a:pPr lvl="0" eaLnBrk="1" hangingPunct="1"/>
            <a:r>
              <a:rPr lang="zh-CN" altLang="en-US" dirty="0"/>
              <a:t>单工通信比如：无线电广播</a:t>
            </a:r>
            <a:endParaRPr lang="zh-CN" altLang="en-US" dirty="0"/>
          </a:p>
          <a:p>
            <a:pPr lvl="0" eaLnBrk="1" hangingPunct="1"/>
            <a:r>
              <a:rPr lang="zh-CN" altLang="en-US" dirty="0"/>
              <a:t>半双工通信：比如对讲机</a:t>
            </a:r>
            <a:endParaRPr lang="zh-CN" altLang="en-US" dirty="0"/>
          </a:p>
          <a:p>
            <a:pPr lvl="0" eaLnBrk="1" hangingPunct="1"/>
            <a:r>
              <a:rPr lang="zh-CN" altLang="en-US" dirty="0"/>
              <a:t>全双工：电话</a:t>
            </a:r>
            <a:endParaRPr lang="zh-CN" altLang="en-US" dirty="0"/>
          </a:p>
          <a:p>
            <a:pPr lvl="0" eaLnBrk="1" hangingPunct="1"/>
            <a:endParaRPr lang="zh-CN" altLang="en-US" dirty="0"/>
          </a:p>
          <a:p>
            <a:pPr lvl="0" eaLnBrk="1" hangingPunct="1"/>
            <a:r>
              <a:rPr lang="zh-CN" altLang="en-US" dirty="0"/>
              <a:t>发送器</a:t>
            </a:r>
            <a:endParaRPr lang="zh-CN" altLang="en-US" dirty="0"/>
          </a:p>
          <a:p>
            <a:pPr lvl="0" eaLnBrk="1" hangingPunct="1"/>
            <a:r>
              <a:rPr lang="zh-CN" altLang="en-US" dirty="0"/>
              <a:t>什么是监视信号</a:t>
            </a:r>
            <a:r>
              <a:rPr lang="en-US" altLang="zh-CN" dirty="0"/>
              <a:t>? </a:t>
            </a:r>
            <a:r>
              <a:rPr lang="zh-CN" altLang="en-US" dirty="0"/>
              <a:t>接收方对数据进行校验，传送的确认信号、请求重发信号等为监视信号。</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8500" y="260350"/>
            <a:ext cx="2095500" cy="5230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762000" y="260350"/>
            <a:ext cx="6134100" cy="5230813"/>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47800" y="260350"/>
            <a:ext cx="76962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hasCustomPrompt="1"/>
          </p:nvPr>
        </p:nvSpPr>
        <p:spPr>
          <a:xfrm>
            <a:off x="762000" y="1376363"/>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724400" y="1376363"/>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447800" y="260350"/>
            <a:ext cx="7696200" cy="7207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62000" y="137636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1200" cap="none" spc="0" normalizeH="0" baseline="0" noProof="0" smtClean="0">
              <a:ln>
                <a:noFill/>
              </a:ln>
              <a:solidFill>
                <a:schemeClr val="bg2"/>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762000" y="1376363"/>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724400" y="1376363"/>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120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vmlDrawing" Target="../drawings/vmlDrawing1.vml"/><Relationship Id="rId16" Type="http://schemas.openxmlformats.org/officeDocument/2006/relationships/image" Target="../media/image2.png"/><Relationship Id="rId15" Type="http://schemas.openxmlformats.org/officeDocument/2006/relationships/oleObject" Target="../embeddings/oleObject1.bin"/><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Rectangle 2"/>
          <p:cNvSpPr>
            <a:spLocks noGrp="1"/>
          </p:cNvSpPr>
          <p:nvPr>
            <p:ph type="title"/>
          </p:nvPr>
        </p:nvSpPr>
        <p:spPr>
          <a:xfrm>
            <a:off x="1447800" y="260350"/>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p>
            <a:pPr lvl="0"/>
            <a:r>
              <a:rPr lang="zh-CN" altLang="en-US" dirty="0"/>
              <a:t>单击此处编辑母版标题样式</a:t>
            </a:r>
            <a:endParaRPr lang="zh-CN" altLang="en-US" dirty="0"/>
          </a:p>
        </p:txBody>
      </p:sp>
      <p:sp>
        <p:nvSpPr>
          <p:cNvPr id="563203" name="Rectangle 3"/>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lvl1pPr eaLnBrk="1" hangingPunct="1">
              <a:spcBef>
                <a:spcPct val="0"/>
              </a:spcBef>
              <a:buClrTx/>
              <a:buFontTx/>
              <a:buNone/>
              <a:defRPr kumimoji="0" sz="1400">
                <a:solidFill>
                  <a:schemeClr val="bg2"/>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63204" name="Rectangle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lvl1pPr algn="ctr" eaLnBrk="1" hangingPunct="1">
              <a:spcBef>
                <a:spcPct val="0"/>
              </a:spcBef>
              <a:buClrTx/>
              <a:buFontTx/>
              <a:buNone/>
              <a:defRPr kumimoji="0" sz="1400">
                <a:solidFill>
                  <a:schemeClr val="bg2"/>
                </a:solidFill>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1029" name="Rectangle 5"/>
          <p:cNvSpPr>
            <a:spLocks noGrp="1"/>
          </p:cNvSpPr>
          <p:nvPr>
            <p:ph type="body" idx="1"/>
          </p:nvPr>
        </p:nvSpPr>
        <p:spPr>
          <a:xfrm>
            <a:off x="762000" y="137636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63208" name="Rectangle 8"/>
          <p:cNvSpPr>
            <a:spLocks noChangeArrowheads="1"/>
          </p:cNvSpPr>
          <p:nvPr/>
        </p:nvSpPr>
        <p:spPr bwMode="auto">
          <a:xfrm>
            <a:off x="1447800" y="260350"/>
            <a:ext cx="7696200" cy="720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r">
              <a:spcBef>
                <a:spcPct val="0"/>
              </a:spcBef>
              <a:defRPr kumimoji="1" sz="3200">
                <a:solidFill>
                  <a:schemeClr val="bg1"/>
                </a:solidFill>
                <a:latin typeface="Arial" panose="020B0604020202020204" pitchFamily="34" charset="0"/>
                <a:ea typeface="黑体" panose="02010609060101010101" pitchFamily="49" charset="-122"/>
              </a:defRPr>
            </a:lvl1pPr>
            <a:lvl2pPr algn="r">
              <a:spcBef>
                <a:spcPct val="0"/>
              </a:spcBef>
              <a:defRPr kumimoji="1" sz="3200">
                <a:solidFill>
                  <a:schemeClr val="bg1"/>
                </a:solidFill>
                <a:latin typeface="Arial" panose="020B0604020202020204" pitchFamily="34" charset="0"/>
                <a:ea typeface="黑体" panose="02010609060101010101" pitchFamily="49" charset="-122"/>
              </a:defRPr>
            </a:lvl2pPr>
            <a:lvl3pPr algn="r">
              <a:spcBef>
                <a:spcPct val="0"/>
              </a:spcBef>
              <a:defRPr kumimoji="1" sz="3200">
                <a:solidFill>
                  <a:schemeClr val="bg1"/>
                </a:solidFill>
                <a:latin typeface="Arial" panose="020B0604020202020204" pitchFamily="34" charset="0"/>
                <a:ea typeface="黑体" panose="02010609060101010101" pitchFamily="49" charset="-122"/>
              </a:defRPr>
            </a:lvl3pPr>
            <a:lvl4pPr algn="r">
              <a:spcBef>
                <a:spcPct val="0"/>
              </a:spcBef>
              <a:defRPr kumimoji="1" sz="3200">
                <a:solidFill>
                  <a:schemeClr val="bg1"/>
                </a:solidFill>
                <a:latin typeface="Arial" panose="020B0604020202020204" pitchFamily="34" charset="0"/>
                <a:ea typeface="黑体" panose="02010609060101010101" pitchFamily="49" charset="-122"/>
              </a:defRPr>
            </a:lvl4pPr>
            <a:lvl5pPr algn="r">
              <a:spcBef>
                <a:spcPct val="0"/>
              </a:spcBef>
              <a:defRPr kumimoji="1" sz="3200">
                <a:solidFill>
                  <a:schemeClr val="bg1"/>
                </a:solidFill>
                <a:latin typeface="Arial" panose="020B0604020202020204" pitchFamily="34" charset="0"/>
                <a:ea typeface="黑体" panose="02010609060101010101" pitchFamily="49" charset="-122"/>
              </a:defRPr>
            </a:lvl5pPr>
            <a:lvl6pPr marL="457200" algn="r"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6pPr>
            <a:lvl7pPr marL="914400" algn="r"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7pPr>
            <a:lvl8pPr marL="1371600" algn="r"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8pPr>
            <a:lvl9pPr marL="1828800" algn="r"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smtClean="0">
                <a:ln>
                  <a:noFill/>
                </a:ln>
                <a:solidFill>
                  <a:schemeClr val="bg1"/>
                </a:solidFill>
                <a:effectLst/>
                <a:uLnTx/>
                <a:uFillTx/>
                <a:latin typeface="Arial" panose="020B0604020202020204" pitchFamily="34" charset="0"/>
                <a:ea typeface="黑体" panose="02010609060101010101" pitchFamily="49" charset="-122"/>
                <a:cs typeface="+mn-cs"/>
              </a:rPr>
              <a:t>单击此处编辑母版标题样式</a:t>
            </a:r>
            <a:endParaRPr kumimoji="1" lang="zh-CN" altLang="en-US" sz="3200" b="0" i="0" u="none" strike="noStrike" kern="1200" cap="none" spc="0" normalizeH="0" baseline="0" noProof="0" smtClean="0">
              <a:ln>
                <a:noFill/>
              </a:ln>
              <a:solidFill>
                <a:schemeClr val="bg1"/>
              </a:solidFill>
              <a:effectLst/>
              <a:uLnTx/>
              <a:uFillTx/>
              <a:latin typeface="Arial" panose="020B0604020202020204" pitchFamily="34" charset="0"/>
              <a:ea typeface="黑体" panose="02010609060101010101" pitchFamily="49" charset="-122"/>
              <a:cs typeface="+mn-cs"/>
            </a:endParaRPr>
          </a:p>
        </p:txBody>
      </p:sp>
      <p:sp>
        <p:nvSpPr>
          <p:cNvPr id="563209" name="Rectangle 9"/>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a:noFill/>
          </a:ln>
          <a:effectLst>
            <a:outerShdw dist="56796" dir="1593903" algn="ctr" rotWithShape="0">
              <a:srgbClr val="DDDDDD"/>
            </a:outerShdw>
          </a:effectLst>
          <a:extLst>
            <a:ext uri="{91240B29-F687-4F45-9708-019B960494DF}">
              <a14:hiddenLine xmlns:a14="http://schemas.microsoft.com/office/drawing/2010/main" w="9525">
                <a:solidFill>
                  <a:schemeClr val="bg1"/>
                </a:solidFill>
                <a:miter lim="800000"/>
                <a:headEnd/>
                <a:tailEnd/>
              </a14:hiddenLine>
            </a:ext>
          </a:extLst>
        </p:spPr>
        <p:txBody>
          <a:bodyPr wrap="none" anchor="ct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zh-CN" sz="2800" b="1"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563210" name="Rectangle 10"/>
          <p:cNvSpPr>
            <a:spLocks noChangeArrowheads="1"/>
          </p:cNvSpPr>
          <p:nvPr/>
        </p:nvSpPr>
        <p:spPr bwMode="auto">
          <a:xfrm>
            <a:off x="719138" y="7938"/>
            <a:ext cx="7696200" cy="720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r">
              <a:spcBef>
                <a:spcPct val="0"/>
              </a:spcBef>
              <a:defRPr kumimoji="1" sz="3200">
                <a:solidFill>
                  <a:schemeClr val="bg1"/>
                </a:solidFill>
                <a:latin typeface="Arial" panose="020B0604020202020204" pitchFamily="34" charset="0"/>
                <a:ea typeface="黑体" panose="02010609060101010101" pitchFamily="49" charset="-122"/>
              </a:defRPr>
            </a:lvl1pPr>
            <a:lvl2pPr algn="r">
              <a:spcBef>
                <a:spcPct val="0"/>
              </a:spcBef>
              <a:defRPr kumimoji="1" sz="3200">
                <a:solidFill>
                  <a:schemeClr val="bg1"/>
                </a:solidFill>
                <a:latin typeface="Arial" panose="020B0604020202020204" pitchFamily="34" charset="0"/>
                <a:ea typeface="黑体" panose="02010609060101010101" pitchFamily="49" charset="-122"/>
              </a:defRPr>
            </a:lvl2pPr>
            <a:lvl3pPr algn="r">
              <a:spcBef>
                <a:spcPct val="0"/>
              </a:spcBef>
              <a:defRPr kumimoji="1" sz="3200">
                <a:solidFill>
                  <a:schemeClr val="bg1"/>
                </a:solidFill>
                <a:latin typeface="Arial" panose="020B0604020202020204" pitchFamily="34" charset="0"/>
                <a:ea typeface="黑体" panose="02010609060101010101" pitchFamily="49" charset="-122"/>
              </a:defRPr>
            </a:lvl3pPr>
            <a:lvl4pPr algn="r">
              <a:spcBef>
                <a:spcPct val="0"/>
              </a:spcBef>
              <a:defRPr kumimoji="1" sz="3200">
                <a:solidFill>
                  <a:schemeClr val="bg1"/>
                </a:solidFill>
                <a:latin typeface="Arial" panose="020B0604020202020204" pitchFamily="34" charset="0"/>
                <a:ea typeface="黑体" panose="02010609060101010101" pitchFamily="49" charset="-122"/>
              </a:defRPr>
            </a:lvl4pPr>
            <a:lvl5pPr algn="r">
              <a:spcBef>
                <a:spcPct val="0"/>
              </a:spcBef>
              <a:defRPr kumimoji="1" sz="3200">
                <a:solidFill>
                  <a:schemeClr val="bg1"/>
                </a:solidFill>
                <a:latin typeface="Arial" panose="020B0604020202020204" pitchFamily="34" charset="0"/>
                <a:ea typeface="黑体" panose="02010609060101010101" pitchFamily="49" charset="-122"/>
              </a:defRPr>
            </a:lvl5pPr>
            <a:lvl6pPr marL="457200" algn="r"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6pPr>
            <a:lvl7pPr marL="914400" algn="r"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7pPr>
            <a:lvl8pPr marL="1371600" algn="r"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8pPr>
            <a:lvl9pPr marL="1828800" algn="r"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smtClean="0">
                <a:ln>
                  <a:noFill/>
                </a:ln>
                <a:solidFill>
                  <a:schemeClr val="bg1"/>
                </a:solidFill>
                <a:effectLst/>
                <a:uLnTx/>
                <a:uFillTx/>
                <a:latin typeface="Arial" panose="020B0604020202020204" pitchFamily="34" charset="0"/>
                <a:ea typeface="黑体" panose="02010609060101010101" pitchFamily="49" charset="-122"/>
                <a:cs typeface="+mn-cs"/>
              </a:rPr>
              <a:t>单击此处编辑母版标题样式</a:t>
            </a:r>
            <a:endParaRPr kumimoji="1" lang="zh-CN" altLang="en-US" sz="3200" b="0" i="0" u="none" strike="noStrike" kern="1200" cap="none" spc="0" normalizeH="0" baseline="0" noProof="0" smtClean="0">
              <a:ln>
                <a:noFill/>
              </a:ln>
              <a:solidFill>
                <a:schemeClr val="bg1"/>
              </a:solidFill>
              <a:effectLst/>
              <a:uLnTx/>
              <a:uFillTx/>
              <a:latin typeface="Arial" panose="020B0604020202020204" pitchFamily="34" charset="0"/>
              <a:ea typeface="黑体" panose="02010609060101010101" pitchFamily="49" charset="-122"/>
              <a:cs typeface="+mn-cs"/>
            </a:endParaRPr>
          </a:p>
        </p:txBody>
      </p:sp>
      <p:sp>
        <p:nvSpPr>
          <p:cNvPr id="563211" name="Rectangle 11"/>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a:noFill/>
          </a:ln>
          <a:effectLst>
            <a:outerShdw dist="56796" dir="1593903" algn="ctr" rotWithShape="0">
              <a:srgbClr val="DDDDDD"/>
            </a:outerShdw>
          </a:effectLst>
          <a:extLst>
            <a:ext uri="{91240B29-F687-4F45-9708-019B960494DF}">
              <a14:hiddenLine xmlns:a14="http://schemas.microsoft.com/office/drawing/2010/main" w="9525">
                <a:solidFill>
                  <a:schemeClr val="bg1"/>
                </a:solidFill>
                <a:miter lim="800000"/>
                <a:headEnd/>
                <a:tailEnd/>
              </a14:hiddenLine>
            </a:ext>
          </a:extLst>
        </p:spPr>
        <p:txBody>
          <a:bodyPr wrap="none" anchor="ct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zh-CN" sz="2800" b="0"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graphicFrame>
        <p:nvGraphicFramePr>
          <p:cNvPr id="1034" name="Object 12"/>
          <p:cNvGraphicFramePr>
            <a:graphicFrameLocks noChangeAspect="1"/>
          </p:cNvGraphicFramePr>
          <p:nvPr userDrawn="1"/>
        </p:nvGraphicFramePr>
        <p:xfrm>
          <a:off x="0" y="188913"/>
          <a:ext cx="9144000" cy="1008062"/>
        </p:xfrm>
        <a:graphic>
          <a:graphicData uri="http://schemas.openxmlformats.org/presentationml/2006/ole">
            <mc:AlternateContent xmlns:mc="http://schemas.openxmlformats.org/markup-compatibility/2006">
              <mc:Choice xmlns:v="urn:schemas-microsoft-com:vml" Requires="v">
                <p:oleObj spid="_x0000_s3076" name="" r:id="rId15" imgW="15290800" imgH="1549400" progId="Photoshop.Image.7">
                  <p:embed/>
                </p:oleObj>
              </mc:Choice>
              <mc:Fallback>
                <p:oleObj name="" r:id="rId15" imgW="15290800" imgH="1549400" progId="Photoshop.Image.7">
                  <p:embed/>
                  <p:pic>
                    <p:nvPicPr>
                      <p:cNvPr id="0" name="图片 3075"/>
                      <p:cNvPicPr/>
                      <p:nvPr/>
                    </p:nvPicPr>
                    <p:blipFill>
                      <a:blip r:embed="rId16"/>
                      <a:stretch>
                        <a:fillRect/>
                      </a:stretch>
                    </p:blipFill>
                    <p:spPr>
                      <a:xfrm>
                        <a:off x="0" y="188913"/>
                        <a:ext cx="9144000" cy="1008062"/>
                      </a:xfrm>
                      <a:prstGeom prst="rect">
                        <a:avLst/>
                      </a:prstGeom>
                      <a:noFill/>
                      <a:ln w="38100">
                        <a:noFill/>
                        <a:miter/>
                      </a:ln>
                    </p:spPr>
                  </p:pic>
                </p:oleObj>
              </mc:Fallback>
            </mc:AlternateContent>
          </a:graphicData>
        </a:graphic>
      </p:graphicFrame>
      <p:sp>
        <p:nvSpPr>
          <p:cNvPr id="1035" name="Rectangle 13"/>
          <p:cNvSpPr>
            <a:spLocks noChangeArrowheads="1"/>
          </p:cNvSpPr>
          <p:nvPr/>
        </p:nvSpPr>
        <p:spPr bwMode="ltGray">
          <a:xfrm>
            <a:off x="0" y="0"/>
            <a:ext cx="9144000" cy="24130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66FF"/>
              </a:buClr>
              <a:buFont typeface="Wingdings" panose="05000000000000000000" pitchFamily="2" charset="2"/>
              <a:buChar char="l"/>
              <a:defRPr kumimoji="1" sz="2800" b="1">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800" b="1">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800" b="1">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800" b="1">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800" b="1">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800" b="1">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800" b="1">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800" b="1">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800" b="1">
                <a:solidFill>
                  <a:schemeClr val="accent2"/>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Freeform 14"/>
          <p:cNvSpPr/>
          <p:nvPr userDrawn="1"/>
        </p:nvSpPr>
        <p:spPr>
          <a:xfrm>
            <a:off x="0" y="908050"/>
            <a:ext cx="9144000" cy="461963"/>
          </a:xfrm>
          <a:custGeom>
            <a:avLst/>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5768" h="366">
                <a:moveTo>
                  <a:pt x="4" y="365"/>
                </a:moveTo>
                <a:lnTo>
                  <a:pt x="0" y="246"/>
                </a:lnTo>
                <a:cubicBezTo>
                  <a:pt x="304" y="192"/>
                  <a:pt x="1175" y="64"/>
                  <a:pt x="1837" y="32"/>
                </a:cubicBezTo>
                <a:cubicBezTo>
                  <a:pt x="2499" y="0"/>
                  <a:pt x="3316" y="19"/>
                  <a:pt x="3970" y="52"/>
                </a:cubicBezTo>
                <a:cubicBezTo>
                  <a:pt x="4624" y="85"/>
                  <a:pt x="5464" y="179"/>
                  <a:pt x="5764" y="231"/>
                </a:cubicBezTo>
                <a:lnTo>
                  <a:pt x="5768" y="366"/>
                </a:lnTo>
                <a:lnTo>
                  <a:pt x="4" y="365"/>
                </a:lnTo>
                <a:close/>
              </a:path>
            </a:pathLst>
          </a:custGeom>
          <a:solidFill>
            <a:schemeClr val="bg1">
              <a:alpha val="100000"/>
            </a:schemeClr>
          </a:solidFill>
          <a:ln w="9525">
            <a:noFill/>
          </a:ln>
        </p:spPr>
        <p:txBody>
          <a:bodyPr/>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r" rtl="0" eaLnBrk="0" fontAlgn="base" hangingPunct="0">
        <a:spcBef>
          <a:spcPct val="0"/>
        </a:spcBef>
        <a:spcAft>
          <a:spcPct val="0"/>
        </a:spcAft>
        <a:defRPr kumimoji="1" sz="3200" kern="1200">
          <a:solidFill>
            <a:schemeClr val="bg1"/>
          </a:solidFill>
          <a:latin typeface="+mj-lt"/>
          <a:ea typeface="+mj-ea"/>
          <a:cs typeface="+mj-cs"/>
        </a:defRPr>
      </a:lvl1pPr>
      <a:lvl2pPr algn="r" rtl="0" eaLnBrk="0" fontAlgn="base" hangingPunct="0">
        <a:spcBef>
          <a:spcPct val="0"/>
        </a:spcBef>
        <a:spcAft>
          <a:spcPct val="0"/>
        </a:spcAft>
        <a:defRPr kumimoji="1" sz="3200">
          <a:solidFill>
            <a:schemeClr val="bg1"/>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kumimoji="1" sz="3200">
          <a:solidFill>
            <a:schemeClr val="bg1"/>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kumimoji="1" sz="3200">
          <a:solidFill>
            <a:schemeClr val="bg1"/>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kumimoji="1" sz="3200">
          <a:solidFill>
            <a:schemeClr val="bg1"/>
          </a:solidFill>
          <a:latin typeface="Arial" panose="020B0604020202020204" pitchFamily="34" charset="0"/>
          <a:ea typeface="黑体" panose="02010609060101010101" pitchFamily="49" charset="-122"/>
        </a:defRPr>
      </a:lvl5pPr>
      <a:lvl6pPr marL="457200" algn="r" rtl="0"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6pPr>
      <a:lvl7pPr marL="914400" algn="r" rtl="0"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7pPr>
      <a:lvl8pPr marL="1371600" algn="r" rtl="0"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8pPr>
      <a:lvl9pPr marL="1828800" algn="r" rtl="0" fontAlgn="base">
        <a:spcBef>
          <a:spcPct val="0"/>
        </a:spcBef>
        <a:spcAft>
          <a:spcPct val="0"/>
        </a:spcAft>
        <a:defRPr kumimoji="1"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9.wmf"/><Relationship Id="rId3" Type="http://schemas.openxmlformats.org/officeDocument/2006/relationships/oleObject" Target="../embeddings/oleObject6.bin"/><Relationship Id="rId2" Type="http://schemas.openxmlformats.org/officeDocument/2006/relationships/image" Target="../media/image8.wmf"/><Relationship Id="rId1"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9.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image" Target="../media/image22.png"/><Relationship Id="rId1" Type="http://schemas.openxmlformats.org/officeDocument/2006/relationships/image" Target="../media/image2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image" Target="../media/image2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image" Target="../media/image26.wmf"/></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32.emf"/><Relationship Id="rId1" Type="http://schemas.openxmlformats.org/officeDocument/2006/relationships/oleObject" Target="../embeddings/oleObject12.bin"/></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oleObject" Target="../embeddings/oleObject1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34.emf"/><Relationship Id="rId1" Type="http://schemas.openxmlformats.org/officeDocument/2006/relationships/oleObject" Target="../embeddings/oleObject14.bin"/></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Rot="1"/>
          </p:cNvSpPr>
          <p:nvPr>
            <p:ph type="ctrTitle"/>
          </p:nvPr>
        </p:nvSpPr>
        <p:spPr>
          <a:ln/>
        </p:spPr>
        <p:txBody>
          <a:bodyPr vert="horz" wrap="square" lIns="91440" tIns="45720" rIns="91440" bIns="45720" anchor="b" anchorCtr="0"/>
          <a:p>
            <a:pPr eaLnBrk="1" hangingPunct="1">
              <a:buClrTx/>
              <a:buSzTx/>
              <a:buFontTx/>
            </a:pPr>
            <a:r>
              <a:rPr kumimoji="1" lang="zh-CN" altLang="en-US" sz="7200" b="1" kern="1200" dirty="0">
                <a:solidFill>
                  <a:srgbClr val="000099"/>
                </a:solidFill>
                <a:latin typeface="华文中宋" panose="02010600040101010101" pitchFamily="2" charset="-122"/>
                <a:ea typeface="华文中宋" panose="02010600040101010101" pitchFamily="2" charset="-122"/>
                <a:cs typeface="+mj-cs"/>
              </a:rPr>
              <a:t>计算机网络</a:t>
            </a:r>
            <a:endParaRPr kumimoji="1" lang="zh-CN" altLang="en-US" sz="7200" b="1" kern="1200" dirty="0">
              <a:solidFill>
                <a:srgbClr val="000099"/>
              </a:solidFill>
              <a:latin typeface="华文中宋" panose="02010600040101010101" pitchFamily="2" charset="-122"/>
              <a:ea typeface="华文中宋" panose="02010600040101010101" pitchFamily="2" charset="-122"/>
              <a:cs typeface="+mj-cs"/>
            </a:endParaRPr>
          </a:p>
        </p:txBody>
      </p:sp>
      <p:sp>
        <p:nvSpPr>
          <p:cNvPr id="4099" name="Rectangle 3"/>
          <p:cNvSpPr>
            <a:spLocks noGrp="1" noRot="1"/>
          </p:cNvSpPr>
          <p:nvPr>
            <p:ph type="subTitle" idx="1" hasCustomPrompt="1"/>
          </p:nvPr>
        </p:nvSpPr>
        <p:spPr>
          <a:ln/>
        </p:spPr>
        <p:txBody>
          <a:bodyPr vert="horz" wrap="square" lIns="91440" tIns="45720" rIns="91440" bIns="45720" anchor="t" anchorCtr="0"/>
          <a:p>
            <a:pPr eaLnBrk="1" hangingPunct="1">
              <a:buClr>
                <a:srgbClr val="3366FF"/>
              </a:buClr>
              <a:buSzTx/>
            </a:pPr>
            <a:r>
              <a:rPr kumimoji="1" lang="zh-CN" altLang="en-US" sz="2800" kern="1200" dirty="0">
                <a:solidFill>
                  <a:srgbClr val="000099"/>
                </a:solidFill>
                <a:latin typeface="+mn-lt"/>
                <a:ea typeface="+mn-ea"/>
                <a:cs typeface="+mn-cs"/>
              </a:rPr>
              <a:t>西安交通大学</a:t>
            </a:r>
            <a:endParaRPr kumimoji="1" lang="zh-CN" altLang="en-US" sz="2800" kern="1200" dirty="0">
              <a:solidFill>
                <a:srgbClr val="000099"/>
              </a:solidFill>
              <a:latin typeface="+mn-lt"/>
              <a:ea typeface="+mn-ea"/>
              <a:cs typeface="+mn-cs"/>
            </a:endParaRPr>
          </a:p>
          <a:p>
            <a:pPr eaLnBrk="1" hangingPunct="1">
              <a:buClr>
                <a:srgbClr val="3366FF"/>
              </a:buClr>
              <a:buSzTx/>
            </a:pPr>
            <a:r>
              <a:rPr kumimoji="1" lang="zh-CN" altLang="en-US" sz="2800" kern="1200" dirty="0">
                <a:solidFill>
                  <a:srgbClr val="000099"/>
                </a:solidFill>
                <a:latin typeface="+mn-lt"/>
                <a:ea typeface="+mn-ea"/>
                <a:cs typeface="+mn-cs"/>
              </a:rPr>
              <a:t>计算机科学与技术学院</a:t>
            </a:r>
            <a:endParaRPr kumimoji="1" lang="zh-CN" altLang="en-US" sz="2800" kern="1200" dirty="0">
              <a:solidFill>
                <a:srgbClr val="000099"/>
              </a:solidFill>
              <a:latin typeface="+mn-lt"/>
              <a:ea typeface="+mn-ea"/>
              <a:cs typeface="+mn-cs"/>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1026"/>
          <p:cNvSpPr>
            <a:spLocks noGrp="1"/>
          </p:cNvSpPr>
          <p:nvPr>
            <p:ph type="title"/>
          </p:nvPr>
        </p:nvSpPr>
        <p:spPr>
          <a:ln/>
        </p:spPr>
        <p:txBody>
          <a:bodyPr vert="horz" wrap="square" lIns="92075" tIns="46038" rIns="92075" bIns="46038" anchor="ctr" anchorCtr="0"/>
          <a:p>
            <a:pPr eaLnBrk="1" hangingPunct="1"/>
            <a:r>
              <a:rPr lang="zh-CN" altLang="en-US" dirty="0">
                <a:latin typeface="黑体" panose="02010609060101010101" pitchFamily="49" charset="-122"/>
              </a:rPr>
              <a:t>模拟信号和数字信号的发送</a:t>
            </a:r>
            <a:endParaRPr lang="zh-CN" altLang="en-US" dirty="0">
              <a:latin typeface="黑体" panose="02010609060101010101" pitchFamily="49" charset="-122"/>
            </a:endParaRPr>
          </a:p>
        </p:txBody>
      </p:sp>
      <p:sp>
        <p:nvSpPr>
          <p:cNvPr id="330755" name="Rectangle 1027"/>
          <p:cNvSpPr>
            <a:spLocks noGrp="1"/>
          </p:cNvSpPr>
          <p:nvPr>
            <p:ph idx="1" hasCustomPrompt="1"/>
          </p:nvPr>
        </p:nvSpPr>
        <p:spPr>
          <a:xfrm>
            <a:off x="531813" y="1557338"/>
            <a:ext cx="8361362" cy="4568825"/>
          </a:xfrm>
          <a:ln/>
        </p:spPr>
        <p:txBody>
          <a:bodyPr vert="horz" wrap="square" lIns="91440" tIns="45720" rIns="91440" bIns="45720" anchor="t" anchorCtr="0"/>
          <a:p>
            <a:pPr marL="285750" indent="-285750" eaLnBrk="1" hangingPunct="1">
              <a:lnSpc>
                <a:spcPct val="90000"/>
              </a:lnSpc>
              <a:spcBef>
                <a:spcPts val="1200"/>
              </a:spcBef>
              <a:spcAft>
                <a:spcPts val="600"/>
              </a:spcAft>
              <a:buNone/>
            </a:pPr>
            <a:r>
              <a:rPr lang="en-US" altLang="zh-CN" sz="2800" dirty="0">
                <a:solidFill>
                  <a:schemeClr val="hlink"/>
                </a:solidFill>
                <a:latin typeface="仿宋_GB2312" pitchFamily="49" charset="-122"/>
              </a:rPr>
              <a:t>	</a:t>
            </a:r>
            <a:r>
              <a:rPr lang="zh-CN" altLang="en-US" sz="2400" dirty="0">
                <a:solidFill>
                  <a:schemeClr val="hlink"/>
                </a:solidFill>
                <a:latin typeface="仿宋_GB2312" pitchFamily="49" charset="-122"/>
              </a:rPr>
              <a:t>模拟信号发送</a:t>
            </a:r>
            <a:endParaRPr lang="zh-CN" altLang="en-US" sz="2400" dirty="0">
              <a:solidFill>
                <a:schemeClr val="hlink"/>
              </a:solidFill>
              <a:latin typeface="仿宋_GB2312" pitchFamily="49" charset="-122"/>
            </a:endParaRPr>
          </a:p>
          <a:p>
            <a:pPr marL="285750" indent="-285750" eaLnBrk="1" hangingPunct="1">
              <a:lnSpc>
                <a:spcPct val="90000"/>
              </a:lnSpc>
              <a:buNone/>
            </a:pPr>
            <a:r>
              <a:rPr lang="zh-CN" altLang="en-US" sz="2000" dirty="0">
                <a:latin typeface="仿宋_GB2312" pitchFamily="49" charset="-122"/>
              </a:rPr>
              <a:t>		模拟数据（声音）		</a:t>
            </a:r>
            <a:r>
              <a:rPr lang="zh-CN" altLang="en-US" sz="2000" dirty="0">
                <a:solidFill>
                  <a:schemeClr val="tx1"/>
                </a:solidFill>
                <a:latin typeface="仿宋_GB2312" pitchFamily="49" charset="-122"/>
              </a:rPr>
              <a:t>	</a:t>
            </a:r>
            <a:r>
              <a:rPr lang="zh-CN" altLang="en-US" sz="2000" dirty="0">
                <a:latin typeface="仿宋_GB2312" pitchFamily="49" charset="-122"/>
              </a:rPr>
              <a:t>	模拟信号</a:t>
            </a:r>
            <a:endParaRPr lang="zh-CN" altLang="en-US" sz="2000" dirty="0">
              <a:latin typeface="仿宋_GB2312" pitchFamily="49" charset="-122"/>
            </a:endParaRPr>
          </a:p>
          <a:p>
            <a:pPr marL="285750" indent="-285750" eaLnBrk="1" hangingPunct="1">
              <a:lnSpc>
                <a:spcPct val="90000"/>
              </a:lnSpc>
              <a:buNone/>
            </a:pPr>
            <a:endParaRPr lang="zh-CN" altLang="en-US" sz="2000" dirty="0">
              <a:latin typeface="仿宋_GB2312" pitchFamily="49" charset="-122"/>
            </a:endParaRPr>
          </a:p>
          <a:p>
            <a:pPr marL="285750" indent="-285750" eaLnBrk="1" hangingPunct="1">
              <a:lnSpc>
                <a:spcPct val="90000"/>
              </a:lnSpc>
              <a:buNone/>
            </a:pPr>
            <a:r>
              <a:rPr lang="zh-CN" altLang="en-US" sz="2000" dirty="0">
                <a:latin typeface="仿宋_GB2312" pitchFamily="49" charset="-122"/>
              </a:rPr>
              <a:t>		数字数据（二进制脉冲）			模拟信号</a:t>
            </a:r>
            <a:endParaRPr lang="zh-CN" altLang="en-US" sz="2000" dirty="0">
              <a:latin typeface="仿宋_GB2312" pitchFamily="49" charset="-122"/>
            </a:endParaRPr>
          </a:p>
          <a:p>
            <a:pPr marL="285750" indent="-285750" eaLnBrk="1" hangingPunct="1">
              <a:lnSpc>
                <a:spcPct val="90000"/>
              </a:lnSpc>
              <a:buNone/>
            </a:pPr>
            <a:endParaRPr lang="zh-CN" altLang="en-US" sz="2000" dirty="0">
              <a:latin typeface="仿宋_GB2312" pitchFamily="49" charset="-122"/>
            </a:endParaRPr>
          </a:p>
          <a:p>
            <a:pPr marL="285750" indent="-285750" eaLnBrk="1" hangingPunct="1">
              <a:lnSpc>
                <a:spcPct val="90000"/>
              </a:lnSpc>
              <a:spcBef>
                <a:spcPts val="1200"/>
              </a:spcBef>
              <a:spcAft>
                <a:spcPts val="600"/>
              </a:spcAft>
              <a:buNone/>
            </a:pPr>
            <a:r>
              <a:rPr lang="zh-CN" altLang="en-US" sz="2800" dirty="0">
                <a:solidFill>
                  <a:schemeClr val="hlink"/>
                </a:solidFill>
                <a:latin typeface="仿宋_GB2312" pitchFamily="49" charset="-122"/>
              </a:rPr>
              <a:t>	</a:t>
            </a:r>
            <a:r>
              <a:rPr lang="zh-CN" altLang="en-US" sz="2400" dirty="0">
                <a:solidFill>
                  <a:schemeClr val="hlink"/>
                </a:solidFill>
                <a:latin typeface="仿宋_GB2312" pitchFamily="49" charset="-122"/>
              </a:rPr>
              <a:t>数字信号发送</a:t>
            </a:r>
            <a:endParaRPr lang="zh-CN" altLang="en-US" sz="2400" dirty="0">
              <a:solidFill>
                <a:schemeClr val="hlink"/>
              </a:solidFill>
              <a:latin typeface="仿宋_GB2312" pitchFamily="49" charset="-122"/>
            </a:endParaRPr>
          </a:p>
          <a:p>
            <a:pPr marL="285750" indent="-285750" eaLnBrk="1" hangingPunct="1">
              <a:lnSpc>
                <a:spcPct val="90000"/>
              </a:lnSpc>
              <a:buNone/>
            </a:pPr>
            <a:r>
              <a:rPr lang="zh-CN" altLang="en-US" sz="2000" dirty="0">
                <a:latin typeface="仿宋_GB2312" pitchFamily="49" charset="-122"/>
              </a:rPr>
              <a:t>		</a:t>
            </a:r>
            <a:endParaRPr lang="en-US" altLang="zh-CN" sz="2000" dirty="0">
              <a:latin typeface="仿宋_GB2312" pitchFamily="49" charset="-122"/>
            </a:endParaRPr>
          </a:p>
          <a:p>
            <a:pPr marL="285750" indent="-285750" eaLnBrk="1" hangingPunct="1">
              <a:lnSpc>
                <a:spcPct val="90000"/>
              </a:lnSpc>
              <a:buNone/>
            </a:pPr>
            <a:r>
              <a:rPr lang="en-US" altLang="zh-CN" sz="2000" dirty="0">
                <a:latin typeface="仿宋_GB2312" pitchFamily="49" charset="-122"/>
              </a:rPr>
              <a:t>        </a:t>
            </a:r>
            <a:r>
              <a:rPr lang="zh-CN" altLang="en-US" sz="2000" dirty="0">
                <a:latin typeface="仿宋_GB2312" pitchFamily="49" charset="-122"/>
              </a:rPr>
              <a:t>模拟数据					数字信号</a:t>
            </a:r>
            <a:endParaRPr lang="zh-CN" altLang="en-US" sz="2000" dirty="0">
              <a:latin typeface="仿宋_GB2312" pitchFamily="49" charset="-122"/>
            </a:endParaRPr>
          </a:p>
          <a:p>
            <a:pPr marL="285750" indent="-285750" eaLnBrk="1" hangingPunct="1">
              <a:lnSpc>
                <a:spcPct val="90000"/>
              </a:lnSpc>
              <a:buNone/>
            </a:pPr>
            <a:endParaRPr lang="zh-CN" altLang="en-US" sz="2000" dirty="0">
              <a:latin typeface="仿宋_GB2312" pitchFamily="49" charset="-122"/>
            </a:endParaRPr>
          </a:p>
          <a:p>
            <a:pPr marL="285750" indent="-285750" eaLnBrk="1" hangingPunct="1">
              <a:lnSpc>
                <a:spcPct val="90000"/>
              </a:lnSpc>
              <a:buNone/>
            </a:pPr>
            <a:r>
              <a:rPr lang="zh-CN" altLang="en-US" sz="2000" dirty="0">
                <a:latin typeface="仿宋_GB2312" pitchFamily="49" charset="-122"/>
              </a:rPr>
              <a:t>		数字数据（二进制脉冲）			数字信号</a:t>
            </a:r>
            <a:endParaRPr lang="zh-CN" altLang="en-US" sz="2000" dirty="0">
              <a:latin typeface="仿宋_GB2312" pitchFamily="49" charset="-122"/>
            </a:endParaRPr>
          </a:p>
          <a:p>
            <a:pPr marL="285750" indent="-285750" eaLnBrk="1" hangingPunct="1">
              <a:lnSpc>
                <a:spcPct val="90000"/>
              </a:lnSpc>
              <a:buNone/>
            </a:pPr>
            <a:endParaRPr lang="zh-CN" altLang="en-US" sz="2000" dirty="0"/>
          </a:p>
          <a:p>
            <a:pPr marL="285750" indent="-285750" eaLnBrk="1" hangingPunct="1">
              <a:lnSpc>
                <a:spcPct val="90000"/>
              </a:lnSpc>
              <a:buNone/>
            </a:pPr>
            <a:r>
              <a:rPr lang="zh-CN" altLang="en-US" sz="2000" dirty="0"/>
              <a:t>	</a:t>
            </a:r>
            <a:endParaRPr lang="zh-CN" altLang="en-US" sz="2400" dirty="0">
              <a:latin typeface="楷体_GB2312" pitchFamily="49" charset="-122"/>
              <a:ea typeface="楷体_GB2312" pitchFamily="49" charset="-122"/>
            </a:endParaRPr>
          </a:p>
        </p:txBody>
      </p:sp>
      <p:sp>
        <p:nvSpPr>
          <p:cNvPr id="20484" name="Rectangle 1028"/>
          <p:cNvSpPr/>
          <p:nvPr/>
        </p:nvSpPr>
        <p:spPr>
          <a:xfrm>
            <a:off x="4641850" y="2687638"/>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endParaRPr lang="zh-CN" altLang="zh-CN" sz="2400" b="0" dirty="0">
              <a:solidFill>
                <a:schemeClr val="tx1"/>
              </a:solidFill>
            </a:endParaRPr>
          </a:p>
        </p:txBody>
      </p:sp>
      <p:grpSp>
        <p:nvGrpSpPr>
          <p:cNvPr id="2" name="组合 1"/>
          <p:cNvGrpSpPr/>
          <p:nvPr/>
        </p:nvGrpSpPr>
        <p:grpSpPr>
          <a:xfrm>
            <a:off x="4191000" y="1989138"/>
            <a:ext cx="2722563" cy="376237"/>
            <a:chOff x="4191000" y="1989138"/>
            <a:chExt cx="2722563" cy="376237"/>
          </a:xfrm>
        </p:grpSpPr>
        <p:sp>
          <p:nvSpPr>
            <p:cNvPr id="20498" name="Text Box 1029"/>
            <p:cNvSpPr txBox="1"/>
            <p:nvPr/>
          </p:nvSpPr>
          <p:spPr>
            <a:xfrm>
              <a:off x="4859338" y="1989138"/>
              <a:ext cx="1336675" cy="376237"/>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eaLnBrk="1" hangingPunct="1">
                <a:spcBef>
                  <a:spcPct val="0"/>
                </a:spcBef>
                <a:buClrTx/>
                <a:buFontTx/>
                <a:buNone/>
              </a:pPr>
              <a:r>
                <a:rPr lang="zh-CN" altLang="en-US" sz="1800" b="0" dirty="0">
                  <a:solidFill>
                    <a:schemeClr val="tx1"/>
                  </a:solidFill>
                  <a:ea typeface="黑体" panose="02010609060101010101" pitchFamily="49" charset="-122"/>
                </a:rPr>
                <a:t>电话系统</a:t>
              </a:r>
              <a:endParaRPr lang="zh-CN" altLang="en-US" sz="1800" b="0" dirty="0">
                <a:solidFill>
                  <a:schemeClr val="tx1"/>
                </a:solidFill>
                <a:ea typeface="黑体" panose="02010609060101010101" pitchFamily="49" charset="-122"/>
              </a:endParaRPr>
            </a:p>
          </p:txBody>
        </p:sp>
        <p:sp>
          <p:nvSpPr>
            <p:cNvPr id="20499" name="Line 1030"/>
            <p:cNvSpPr/>
            <p:nvPr/>
          </p:nvSpPr>
          <p:spPr>
            <a:xfrm>
              <a:off x="4191000" y="2209800"/>
              <a:ext cx="685800" cy="0"/>
            </a:xfrm>
            <a:prstGeom prst="line">
              <a:avLst/>
            </a:prstGeom>
            <a:ln w="9525" cap="flat" cmpd="sng">
              <a:solidFill>
                <a:schemeClr val="tx1"/>
              </a:solidFill>
              <a:prstDash val="solid"/>
              <a:headEnd type="triangle" w="med" len="med"/>
              <a:tailEnd type="triangle" w="med" len="med"/>
            </a:ln>
          </p:spPr>
        </p:sp>
        <p:sp>
          <p:nvSpPr>
            <p:cNvPr id="20500" name="Line 1031"/>
            <p:cNvSpPr/>
            <p:nvPr/>
          </p:nvSpPr>
          <p:spPr>
            <a:xfrm>
              <a:off x="6227763" y="2205038"/>
              <a:ext cx="685800" cy="0"/>
            </a:xfrm>
            <a:prstGeom prst="line">
              <a:avLst/>
            </a:prstGeom>
            <a:ln w="9525" cap="flat" cmpd="sng">
              <a:solidFill>
                <a:schemeClr val="tx1"/>
              </a:solidFill>
              <a:prstDash val="solid"/>
              <a:headEnd type="triangle" w="med" len="med"/>
              <a:tailEnd type="triangle" w="med" len="med"/>
            </a:ln>
          </p:spPr>
        </p:sp>
      </p:grpSp>
      <p:grpSp>
        <p:nvGrpSpPr>
          <p:cNvPr id="3" name="组合 2"/>
          <p:cNvGrpSpPr/>
          <p:nvPr/>
        </p:nvGrpSpPr>
        <p:grpSpPr>
          <a:xfrm>
            <a:off x="4191000" y="2514600"/>
            <a:ext cx="2743200" cy="650875"/>
            <a:chOff x="4191000" y="2514600"/>
            <a:chExt cx="2743200" cy="650875"/>
          </a:xfrm>
        </p:grpSpPr>
        <p:sp>
          <p:nvSpPr>
            <p:cNvPr id="20495" name="Text Box 1032"/>
            <p:cNvSpPr txBox="1"/>
            <p:nvPr/>
          </p:nvSpPr>
          <p:spPr>
            <a:xfrm>
              <a:off x="4876800" y="2514600"/>
              <a:ext cx="1336675" cy="65087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eaLnBrk="1" hangingPunct="1">
                <a:spcBef>
                  <a:spcPct val="0"/>
                </a:spcBef>
                <a:buClrTx/>
                <a:buFontTx/>
                <a:buNone/>
              </a:pPr>
              <a:r>
                <a:rPr lang="zh-CN" altLang="en-US" sz="1800" b="0" dirty="0">
                  <a:solidFill>
                    <a:schemeClr val="tx1"/>
                  </a:solidFill>
                  <a:ea typeface="黑体" panose="02010609060101010101" pitchFamily="49" charset="-122"/>
                </a:rPr>
                <a:t>调制解调器</a:t>
              </a:r>
              <a:endParaRPr lang="zh-CN" altLang="en-US" sz="1800" b="0" dirty="0">
                <a:solidFill>
                  <a:schemeClr val="tx1"/>
                </a:solidFill>
                <a:ea typeface="黑体" panose="02010609060101010101" pitchFamily="49" charset="-122"/>
              </a:endParaRPr>
            </a:p>
            <a:p>
              <a:pPr marL="0" lvl="0" indent="0" algn="ctr" eaLnBrk="1" hangingPunct="1">
                <a:spcBef>
                  <a:spcPct val="0"/>
                </a:spcBef>
                <a:buClrTx/>
                <a:buFontTx/>
                <a:buNone/>
              </a:pPr>
              <a:r>
                <a:rPr lang="en-US" altLang="zh-CN" sz="1800" b="0" dirty="0">
                  <a:solidFill>
                    <a:schemeClr val="tx1"/>
                  </a:solidFill>
                  <a:ea typeface="黑体" panose="02010609060101010101" pitchFamily="49" charset="-122"/>
                </a:rPr>
                <a:t>MODEM</a:t>
              </a:r>
              <a:endParaRPr lang="en-US" altLang="zh-CN" sz="1800" b="0" dirty="0">
                <a:solidFill>
                  <a:schemeClr val="tx1"/>
                </a:solidFill>
                <a:ea typeface="黑体" panose="02010609060101010101" pitchFamily="49" charset="-122"/>
              </a:endParaRPr>
            </a:p>
          </p:txBody>
        </p:sp>
        <p:sp>
          <p:nvSpPr>
            <p:cNvPr id="20496" name="Line 1033"/>
            <p:cNvSpPr/>
            <p:nvPr/>
          </p:nvSpPr>
          <p:spPr>
            <a:xfrm>
              <a:off x="4191000" y="2895600"/>
              <a:ext cx="685800" cy="0"/>
            </a:xfrm>
            <a:prstGeom prst="line">
              <a:avLst/>
            </a:prstGeom>
            <a:ln w="9525" cap="flat" cmpd="sng">
              <a:solidFill>
                <a:schemeClr val="tx1"/>
              </a:solidFill>
              <a:prstDash val="solid"/>
              <a:headEnd type="triangle" w="med" len="med"/>
              <a:tailEnd type="triangle" w="med" len="med"/>
            </a:ln>
          </p:spPr>
        </p:sp>
        <p:sp>
          <p:nvSpPr>
            <p:cNvPr id="20497" name="Line 1034"/>
            <p:cNvSpPr/>
            <p:nvPr/>
          </p:nvSpPr>
          <p:spPr>
            <a:xfrm>
              <a:off x="6248400" y="2895600"/>
              <a:ext cx="685800" cy="0"/>
            </a:xfrm>
            <a:prstGeom prst="line">
              <a:avLst/>
            </a:prstGeom>
            <a:ln w="9525" cap="flat" cmpd="sng">
              <a:solidFill>
                <a:schemeClr val="tx1"/>
              </a:solidFill>
              <a:prstDash val="solid"/>
              <a:headEnd type="triangle" w="med" len="med"/>
              <a:tailEnd type="triangle" w="med" len="med"/>
            </a:ln>
          </p:spPr>
        </p:sp>
      </p:grpSp>
      <p:grpSp>
        <p:nvGrpSpPr>
          <p:cNvPr id="4" name="组合 3"/>
          <p:cNvGrpSpPr/>
          <p:nvPr/>
        </p:nvGrpSpPr>
        <p:grpSpPr>
          <a:xfrm>
            <a:off x="4225925" y="4144963"/>
            <a:ext cx="2743200" cy="650875"/>
            <a:chOff x="4191000" y="3573463"/>
            <a:chExt cx="2743200" cy="650875"/>
          </a:xfrm>
        </p:grpSpPr>
        <p:sp>
          <p:nvSpPr>
            <p:cNvPr id="20492" name="Text Box 1035"/>
            <p:cNvSpPr txBox="1"/>
            <p:nvPr/>
          </p:nvSpPr>
          <p:spPr>
            <a:xfrm>
              <a:off x="4859338" y="3573463"/>
              <a:ext cx="1336675" cy="65087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eaLnBrk="1" hangingPunct="1">
                <a:spcBef>
                  <a:spcPct val="0"/>
                </a:spcBef>
                <a:buClrTx/>
                <a:buFontTx/>
                <a:buNone/>
              </a:pPr>
              <a:r>
                <a:rPr lang="zh-CN" altLang="en-US" sz="1800" b="0" dirty="0">
                  <a:solidFill>
                    <a:schemeClr val="tx1"/>
                  </a:solidFill>
                  <a:ea typeface="黑体" panose="02010609060101010101" pitchFamily="49" charset="-122"/>
                </a:rPr>
                <a:t>编码解码器</a:t>
              </a:r>
              <a:endParaRPr lang="zh-CN" altLang="en-US" sz="1800" b="0" dirty="0">
                <a:solidFill>
                  <a:schemeClr val="tx1"/>
                </a:solidFill>
                <a:ea typeface="黑体" panose="02010609060101010101" pitchFamily="49" charset="-122"/>
              </a:endParaRPr>
            </a:p>
            <a:p>
              <a:pPr marL="0" lvl="0" indent="0" algn="ctr" eaLnBrk="1" hangingPunct="1">
                <a:spcBef>
                  <a:spcPct val="0"/>
                </a:spcBef>
                <a:buClrTx/>
                <a:buFontTx/>
                <a:buNone/>
              </a:pPr>
              <a:r>
                <a:rPr lang="en-US" altLang="zh-CN" sz="1800" b="0" dirty="0">
                  <a:solidFill>
                    <a:schemeClr val="tx1"/>
                  </a:solidFill>
                  <a:ea typeface="黑体" panose="02010609060101010101" pitchFamily="49" charset="-122"/>
                </a:rPr>
                <a:t>CODEC</a:t>
              </a:r>
              <a:endParaRPr lang="en-US" altLang="zh-CN" sz="1800" b="0" dirty="0">
                <a:solidFill>
                  <a:schemeClr val="tx1"/>
                </a:solidFill>
                <a:ea typeface="黑体" panose="02010609060101010101" pitchFamily="49" charset="-122"/>
              </a:endParaRPr>
            </a:p>
          </p:txBody>
        </p:sp>
        <p:sp>
          <p:nvSpPr>
            <p:cNvPr id="20493" name="Line 1036"/>
            <p:cNvSpPr/>
            <p:nvPr/>
          </p:nvSpPr>
          <p:spPr>
            <a:xfrm>
              <a:off x="4191000" y="3886200"/>
              <a:ext cx="685800" cy="0"/>
            </a:xfrm>
            <a:prstGeom prst="line">
              <a:avLst/>
            </a:prstGeom>
            <a:ln w="9525" cap="flat" cmpd="sng">
              <a:solidFill>
                <a:schemeClr val="tx1"/>
              </a:solidFill>
              <a:prstDash val="solid"/>
              <a:headEnd type="triangle" w="med" len="med"/>
              <a:tailEnd type="triangle" w="med" len="med"/>
            </a:ln>
          </p:spPr>
        </p:sp>
        <p:sp>
          <p:nvSpPr>
            <p:cNvPr id="20494" name="Line 1037"/>
            <p:cNvSpPr/>
            <p:nvPr/>
          </p:nvSpPr>
          <p:spPr>
            <a:xfrm>
              <a:off x="6248400" y="3886200"/>
              <a:ext cx="685800" cy="0"/>
            </a:xfrm>
            <a:prstGeom prst="line">
              <a:avLst/>
            </a:prstGeom>
            <a:ln w="9525" cap="flat" cmpd="sng">
              <a:solidFill>
                <a:schemeClr val="tx1"/>
              </a:solidFill>
              <a:prstDash val="solid"/>
              <a:headEnd type="triangle" w="med" len="med"/>
              <a:tailEnd type="triangle" w="med" len="med"/>
            </a:ln>
          </p:spPr>
        </p:sp>
      </p:grpSp>
      <p:grpSp>
        <p:nvGrpSpPr>
          <p:cNvPr id="5" name="组合 4"/>
          <p:cNvGrpSpPr/>
          <p:nvPr/>
        </p:nvGrpSpPr>
        <p:grpSpPr>
          <a:xfrm>
            <a:off x="4202113" y="4865688"/>
            <a:ext cx="2743200" cy="650875"/>
            <a:chOff x="4191000" y="4541571"/>
            <a:chExt cx="2743200" cy="650875"/>
          </a:xfrm>
        </p:grpSpPr>
        <p:sp>
          <p:nvSpPr>
            <p:cNvPr id="20489" name="Text Box 1038"/>
            <p:cNvSpPr txBox="1"/>
            <p:nvPr/>
          </p:nvSpPr>
          <p:spPr>
            <a:xfrm>
              <a:off x="4893638" y="4541571"/>
              <a:ext cx="1336675" cy="650875"/>
            </a:xfrm>
            <a:prstGeom prst="rect">
              <a:avLst/>
            </a:prstGeom>
            <a:no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eaLnBrk="1" hangingPunct="1">
                <a:spcBef>
                  <a:spcPct val="0"/>
                </a:spcBef>
                <a:buClrTx/>
                <a:buFontTx/>
                <a:buNone/>
              </a:pPr>
              <a:r>
                <a:rPr lang="zh-CN" altLang="en-US" sz="1800" b="0" dirty="0">
                  <a:solidFill>
                    <a:schemeClr val="tx1"/>
                  </a:solidFill>
                  <a:ea typeface="黑体" panose="02010609060101010101" pitchFamily="49" charset="-122"/>
                </a:rPr>
                <a:t>数字</a:t>
              </a:r>
              <a:endParaRPr lang="zh-CN" altLang="en-US" sz="1800" b="0" dirty="0">
                <a:solidFill>
                  <a:schemeClr val="tx1"/>
                </a:solidFill>
                <a:ea typeface="黑体" panose="02010609060101010101" pitchFamily="49" charset="-122"/>
              </a:endParaRPr>
            </a:p>
            <a:p>
              <a:pPr marL="0" lvl="0" indent="0" algn="ctr" eaLnBrk="1" hangingPunct="1">
                <a:spcBef>
                  <a:spcPct val="0"/>
                </a:spcBef>
                <a:buClrTx/>
                <a:buFontTx/>
                <a:buNone/>
              </a:pPr>
              <a:r>
                <a:rPr lang="zh-CN" altLang="en-US" sz="1800" b="0" dirty="0">
                  <a:solidFill>
                    <a:schemeClr val="tx1"/>
                  </a:solidFill>
                  <a:ea typeface="黑体" panose="02010609060101010101" pitchFamily="49" charset="-122"/>
                </a:rPr>
                <a:t>编码解码器</a:t>
              </a:r>
              <a:endParaRPr lang="zh-CN" altLang="en-US" sz="1800" b="0" dirty="0">
                <a:solidFill>
                  <a:schemeClr val="tx1"/>
                </a:solidFill>
                <a:ea typeface="黑体" panose="02010609060101010101" pitchFamily="49" charset="-122"/>
              </a:endParaRPr>
            </a:p>
          </p:txBody>
        </p:sp>
        <p:sp>
          <p:nvSpPr>
            <p:cNvPr id="20490" name="Line 1039"/>
            <p:cNvSpPr/>
            <p:nvPr/>
          </p:nvSpPr>
          <p:spPr>
            <a:xfrm>
              <a:off x="4191000" y="4876800"/>
              <a:ext cx="685800" cy="0"/>
            </a:xfrm>
            <a:prstGeom prst="line">
              <a:avLst/>
            </a:prstGeom>
            <a:ln w="9525" cap="flat" cmpd="sng">
              <a:solidFill>
                <a:schemeClr val="tx1"/>
              </a:solidFill>
              <a:prstDash val="solid"/>
              <a:headEnd type="triangle" w="med" len="med"/>
              <a:tailEnd type="triangle" w="med" len="med"/>
            </a:ln>
          </p:spPr>
        </p:sp>
        <p:sp>
          <p:nvSpPr>
            <p:cNvPr id="20491" name="Line 1040"/>
            <p:cNvSpPr/>
            <p:nvPr/>
          </p:nvSpPr>
          <p:spPr>
            <a:xfrm>
              <a:off x="6248400" y="4876800"/>
              <a:ext cx="685800" cy="0"/>
            </a:xfrm>
            <a:prstGeom prst="line">
              <a:avLst/>
            </a:prstGeom>
            <a:ln w="9525" cap="flat" cmpd="sng">
              <a:solidFill>
                <a:schemeClr val="tx1"/>
              </a:solidFill>
              <a:prstDash val="solid"/>
              <a:headEnd type="triangl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755">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755">
                                            <p:txEl>
                                              <p:charRg st="8" end="2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0755">
                                            <p:txEl>
                                              <p:charRg st="28" end="4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0755">
                                            <p:txEl>
                                              <p:charRg st="50" end="5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0755">
                                            <p:txEl>
                                              <p:charRg st="61" end="8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0755">
                                            <p:txEl>
                                              <p:charRg st="84" end="10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2075" tIns="46038" rIns="92075" bIns="46038" anchor="ctr" anchorCtr="0"/>
          <a:p>
            <a:pPr eaLnBrk="1" hangingPunct="1"/>
            <a:r>
              <a:rPr lang="zh-CN" altLang="en-US" dirty="0">
                <a:latin typeface="黑体" panose="02010609060101010101" pitchFamily="49" charset="-122"/>
              </a:rPr>
              <a:t>信道通信方式</a:t>
            </a:r>
            <a:r>
              <a:rPr lang="zh-CN" altLang="en-US" sz="2400" dirty="0"/>
              <a:t> </a:t>
            </a:r>
            <a:endParaRPr lang="zh-CN" altLang="en-US" sz="2400" dirty="0"/>
          </a:p>
        </p:txBody>
      </p:sp>
      <p:sp>
        <p:nvSpPr>
          <p:cNvPr id="120835" name="Rectangle 3"/>
          <p:cNvSpPr>
            <a:spLocks noGrp="1" noChangeArrowheads="1"/>
          </p:cNvSpPr>
          <p:nvPr>
            <p:ph idx="1" hasCustomPrompt="1"/>
          </p:nvPr>
        </p:nvSpPr>
        <p:spPr>
          <a:xfrm>
            <a:off x="684213" y="1412875"/>
            <a:ext cx="8208963" cy="40497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en-US" sz="3200" b="1" i="0" u="none" strike="noStrike" kern="1200" cap="none" spc="0" normalizeH="0" baseline="0" noProof="0" dirty="0">
                <a:ln>
                  <a:noFill/>
                </a:ln>
                <a:solidFill>
                  <a:srgbClr val="FF6600"/>
                </a:solidFill>
                <a:effectLst/>
                <a:uLnTx/>
                <a:uFillTx/>
                <a:latin typeface="+mn-lt"/>
                <a:ea typeface="+mn-ea"/>
                <a:cs typeface="+mn-cs"/>
              </a:rPr>
              <a:t> </a:t>
            </a:r>
            <a:r>
              <a:rPr kumimoji="1" lang="zh-CN" altLang="en-US" sz="3200" b="1" i="0" u="none" strike="noStrike" kern="1200" cap="none" spc="0" normalizeH="0" baseline="0" noProof="0" dirty="0">
                <a:ln>
                  <a:noFill/>
                </a:ln>
                <a:solidFill>
                  <a:schemeClr val="tx1"/>
                </a:solidFill>
                <a:effectLst/>
                <a:uLnTx/>
                <a:uFillTx/>
                <a:latin typeface="+mn-lt"/>
                <a:ea typeface="+mn-ea"/>
                <a:cs typeface="+mn-cs"/>
              </a:rPr>
              <a:t>从信息传送方向和时间的关系角度研究。</a:t>
            </a:r>
            <a:endParaRPr kumimoji="1" lang="zh-CN" altLang="en-US" sz="3200" b="1" i="0" u="none" strike="noStrike" kern="1200" cap="none" spc="0" normalizeH="0" baseline="0" noProof="0" dirty="0">
              <a:ln>
                <a:noFill/>
              </a:ln>
              <a:solidFill>
                <a:schemeClr val="tx1"/>
              </a:solidFill>
              <a:effectLst/>
              <a:uLnTx/>
              <a:uFillTx/>
              <a:latin typeface="+mn-lt"/>
              <a:ea typeface="+mn-ea"/>
              <a:cs typeface="+mn-cs"/>
            </a:endParaRPr>
          </a:p>
          <a:p>
            <a:pPr marL="419100" marR="0" lvl="0" indent="-342900" algn="l" defTabSz="914400" rtl="0" eaLnBrk="1" fontAlgn="base" latinLnBrk="0" hangingPunct="1">
              <a:lnSpc>
                <a:spcPct val="100000"/>
              </a:lnSpc>
              <a:spcBef>
                <a:spcPts val="1200"/>
              </a:spcBef>
              <a:spcAft>
                <a:spcPct val="0"/>
              </a:spcAft>
              <a:buClr>
                <a:schemeClr val="accent2"/>
              </a:buClr>
              <a:buSzTx/>
              <a:buFont typeface="Wingdings" panose="05000000000000000000" pitchFamily="2" charset="2"/>
              <a:buChar char="l"/>
              <a:defRPr/>
            </a:pPr>
            <a:r>
              <a:rPr kumimoji="1" lang="zh-CN" altLang="en-US" sz="2800" b="1" i="0" u="none" strike="noStrike" kern="1200" cap="none" spc="0" normalizeH="0" baseline="0" noProof="0" dirty="0">
                <a:ln>
                  <a:noFill/>
                </a:ln>
                <a:solidFill>
                  <a:srgbClr val="FF6600"/>
                </a:solidFill>
                <a:effectLst/>
                <a:uLnTx/>
                <a:uFillTx/>
                <a:latin typeface="+mn-lt"/>
                <a:ea typeface="+mn-ea"/>
                <a:cs typeface="+mn-cs"/>
              </a:rPr>
              <a:t> </a:t>
            </a:r>
            <a:r>
              <a:rPr kumimoji="1" lang="zh-CN" altLang="en-US" sz="3200" b="1" i="0" u="none" strike="noStrike" kern="1200" cap="none" spc="0" normalizeH="0" baseline="0" noProof="0" dirty="0">
                <a:ln>
                  <a:noFill/>
                </a:ln>
                <a:solidFill>
                  <a:schemeClr val="tx1"/>
                </a:solidFill>
                <a:effectLst/>
                <a:uLnTx/>
                <a:uFillTx/>
                <a:latin typeface="+mn-lt"/>
                <a:ea typeface="+mn-ea"/>
                <a:cs typeface="+mn-cs"/>
              </a:rPr>
              <a:t>单工通信方式</a:t>
            </a:r>
            <a:endParaRPr kumimoji="1" lang="zh-CN" altLang="en-US" sz="3200" b="1" i="0" u="none" strike="noStrike" kern="1200" cap="none" spc="0" normalizeH="0" baseline="0" noProof="0" dirty="0">
              <a:ln>
                <a:noFill/>
              </a:ln>
              <a:solidFill>
                <a:schemeClr val="tx1"/>
              </a:solidFill>
              <a:effectLst/>
              <a:uLnTx/>
              <a:uFillTx/>
              <a:latin typeface="+mn-lt"/>
              <a:ea typeface="+mn-ea"/>
              <a:cs typeface="+mn-cs"/>
            </a:endParaRPr>
          </a:p>
          <a:p>
            <a:pPr marL="933450" marR="0" lvl="1" indent="-457200" algn="l" defTabSz="914400" rtl="0" eaLnBrk="1" fontAlgn="base" latinLnBrk="0" hangingPunct="1">
              <a:lnSpc>
                <a:spcPct val="100000"/>
              </a:lnSpc>
              <a:spcBef>
                <a:spcPts val="1200"/>
              </a:spcBef>
              <a:spcAft>
                <a:spcPct val="0"/>
              </a:spcAft>
              <a:buClr>
                <a:schemeClr val="accent2"/>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信息</a:t>
            </a:r>
            <a:r>
              <a:rPr kumimoji="1" lang="zh-CN" altLang="en-US" sz="2400" b="1" i="0" u="none" strike="noStrike" kern="1200" cap="none" spc="0" normalizeH="0" baseline="0" noProof="0" dirty="0">
                <a:ln>
                  <a:noFill/>
                </a:ln>
                <a:solidFill>
                  <a:srgbClr val="003399"/>
                </a:solidFill>
                <a:effectLst/>
                <a:uLnTx/>
                <a:uFillTx/>
                <a:latin typeface="+mn-lt"/>
                <a:ea typeface="+mn-ea"/>
                <a:cs typeface="+mn-cs"/>
              </a:rPr>
              <a:t>只能单向传输，监视信号可回送。</a:t>
            </a:r>
            <a:endParaRPr kumimoji="1" lang="zh-CN" altLang="en-US" sz="2400" b="1" i="0" u="none" strike="noStrike" kern="1200" cap="none" spc="0" normalizeH="0" baseline="0" noProof="0" dirty="0">
              <a:ln>
                <a:noFill/>
              </a:ln>
              <a:solidFill>
                <a:srgbClr val="003399"/>
              </a:solidFill>
              <a:effectLst/>
              <a:uLnTx/>
              <a:uFillTx/>
              <a:latin typeface="+mn-lt"/>
              <a:ea typeface="+mn-ea"/>
              <a:cs typeface="+mn-cs"/>
            </a:endParaRPr>
          </a:p>
          <a:p>
            <a:pPr marL="419100" marR="0" lvl="0" indent="-342900" algn="l" defTabSz="914400" rtl="0" eaLnBrk="1" fontAlgn="base" latinLnBrk="0" hangingPunct="1">
              <a:lnSpc>
                <a:spcPct val="100000"/>
              </a:lnSpc>
              <a:spcBef>
                <a:spcPts val="1200"/>
              </a:spcBef>
              <a:spcAft>
                <a:spcPct val="0"/>
              </a:spcAft>
              <a:buClr>
                <a:schemeClr val="accent2"/>
              </a:buClr>
              <a:buSzTx/>
              <a:buFont typeface="Wingdings" panose="05000000000000000000" pitchFamily="2" charset="2"/>
              <a:buChar char="l"/>
              <a:defRPr/>
            </a:pPr>
            <a:r>
              <a:rPr kumimoji="1" lang="zh-CN" altLang="en-US" sz="3200" b="1" i="0" u="none" strike="noStrike" kern="1200" cap="none" spc="0" normalizeH="0" baseline="0" noProof="0" dirty="0">
                <a:ln>
                  <a:noFill/>
                </a:ln>
                <a:solidFill>
                  <a:srgbClr val="FF6600"/>
                </a:solidFill>
                <a:effectLst/>
                <a:uLnTx/>
                <a:uFillTx/>
                <a:latin typeface="+mn-lt"/>
                <a:ea typeface="+mn-ea"/>
                <a:cs typeface="+mn-cs"/>
              </a:rPr>
              <a:t> </a:t>
            </a:r>
            <a:r>
              <a:rPr kumimoji="1" lang="zh-CN" altLang="en-US" sz="3200" b="1" i="0" u="none" strike="noStrike" kern="1200" cap="none" spc="0" normalizeH="0" baseline="0" noProof="0" dirty="0">
                <a:ln>
                  <a:noFill/>
                </a:ln>
                <a:solidFill>
                  <a:schemeClr val="tx1"/>
                </a:solidFill>
                <a:effectLst/>
                <a:uLnTx/>
                <a:uFillTx/>
                <a:latin typeface="+mn-lt"/>
                <a:ea typeface="+mn-ea"/>
                <a:cs typeface="+mn-cs"/>
              </a:rPr>
              <a:t>半双工通信方式</a:t>
            </a:r>
            <a:endParaRPr kumimoji="1" lang="zh-CN" altLang="en-US" sz="3200" b="1" i="0" u="none" strike="noStrike" kern="1200" cap="none" spc="0" normalizeH="0" baseline="0" noProof="0" dirty="0">
              <a:ln>
                <a:noFill/>
              </a:ln>
              <a:solidFill>
                <a:schemeClr val="tx1"/>
              </a:solidFill>
              <a:effectLst/>
              <a:uLnTx/>
              <a:uFillTx/>
              <a:latin typeface="+mn-lt"/>
              <a:ea typeface="+mn-ea"/>
              <a:cs typeface="+mn-cs"/>
            </a:endParaRPr>
          </a:p>
          <a:p>
            <a:pPr marL="933450" marR="0" lvl="1" indent="-457200" algn="l" defTabSz="914400" rtl="0" eaLnBrk="1" fontAlgn="base" latinLnBrk="0" hangingPunct="1">
              <a:lnSpc>
                <a:spcPct val="100000"/>
              </a:lnSpc>
              <a:spcBef>
                <a:spcPts val="1200"/>
              </a:spcBef>
              <a:spcAft>
                <a:spcPct val="0"/>
              </a:spcAft>
              <a:buClr>
                <a:schemeClr val="accent2"/>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信息</a:t>
            </a:r>
            <a:r>
              <a:rPr kumimoji="1" lang="zh-CN" altLang="en-US" sz="2400" b="1" i="0" u="none" strike="noStrike" kern="1200" cap="none" spc="0" normalizeH="0" baseline="0" noProof="0" dirty="0">
                <a:ln>
                  <a:noFill/>
                </a:ln>
                <a:solidFill>
                  <a:srgbClr val="003399"/>
                </a:solidFill>
                <a:effectLst/>
                <a:uLnTx/>
                <a:uFillTx/>
                <a:latin typeface="+mn-lt"/>
                <a:ea typeface="+mn-ea"/>
                <a:cs typeface="+mn-cs"/>
              </a:rPr>
              <a:t>可以双向传输，但在某一时刻只能单向传输。</a:t>
            </a:r>
            <a:endParaRPr kumimoji="1" lang="zh-CN" altLang="en-US" sz="2400" b="1" i="0" u="none" strike="noStrike" kern="1200" cap="none" spc="0" normalizeH="0" baseline="0" noProof="0" dirty="0">
              <a:ln>
                <a:noFill/>
              </a:ln>
              <a:solidFill>
                <a:srgbClr val="003399"/>
              </a:solidFill>
              <a:effectLst/>
              <a:uLnTx/>
              <a:uFillTx/>
              <a:latin typeface="+mn-lt"/>
              <a:ea typeface="+mn-ea"/>
              <a:cs typeface="+mn-cs"/>
            </a:endParaRPr>
          </a:p>
          <a:p>
            <a:pPr marL="419100" marR="0" lvl="0" indent="-342900" algn="l" defTabSz="914400" rtl="0" eaLnBrk="1" fontAlgn="base" latinLnBrk="0" hangingPunct="1">
              <a:lnSpc>
                <a:spcPct val="100000"/>
              </a:lnSpc>
              <a:spcBef>
                <a:spcPts val="1200"/>
              </a:spcBef>
              <a:spcAft>
                <a:spcPct val="0"/>
              </a:spcAft>
              <a:buClr>
                <a:schemeClr val="accent2"/>
              </a:buClr>
              <a:buSzTx/>
              <a:buFont typeface="Wingdings" panose="05000000000000000000" pitchFamily="2" charset="2"/>
              <a:buChar char="l"/>
              <a:defRPr/>
            </a:pPr>
            <a:r>
              <a:rPr kumimoji="1" lang="zh-CN" altLang="en-US" sz="3200" b="1" i="0" u="none" strike="noStrike" kern="1200" cap="none" spc="0" normalizeH="0" baseline="0" noProof="0" dirty="0">
                <a:ln>
                  <a:noFill/>
                </a:ln>
                <a:solidFill>
                  <a:srgbClr val="FF6600"/>
                </a:solidFill>
                <a:effectLst/>
                <a:uLnTx/>
                <a:uFillTx/>
                <a:latin typeface="+mn-lt"/>
                <a:ea typeface="+mn-ea"/>
                <a:cs typeface="+mn-cs"/>
              </a:rPr>
              <a:t> </a:t>
            </a:r>
            <a:r>
              <a:rPr kumimoji="1" lang="zh-CN" altLang="en-US" sz="3200" b="1" i="0" u="none" strike="noStrike" kern="1200" cap="none" spc="0" normalizeH="0" baseline="0" noProof="0" dirty="0">
                <a:ln>
                  <a:noFill/>
                </a:ln>
                <a:solidFill>
                  <a:schemeClr val="tx1"/>
                </a:solidFill>
                <a:effectLst/>
                <a:uLnTx/>
                <a:uFillTx/>
                <a:latin typeface="+mn-lt"/>
                <a:ea typeface="+mn-ea"/>
                <a:cs typeface="+mn-cs"/>
              </a:rPr>
              <a:t>全双工通信方式</a:t>
            </a:r>
            <a:endParaRPr kumimoji="1" lang="zh-CN" altLang="en-US" sz="3200" b="1" i="0" u="none" strike="noStrike" kern="1200" cap="none" spc="0" normalizeH="0" baseline="0" noProof="0" dirty="0">
              <a:ln>
                <a:noFill/>
              </a:ln>
              <a:solidFill>
                <a:schemeClr val="tx1"/>
              </a:solidFill>
              <a:effectLst/>
              <a:uLnTx/>
              <a:uFillTx/>
              <a:latin typeface="+mn-lt"/>
              <a:ea typeface="+mn-ea"/>
              <a:cs typeface="+mn-cs"/>
            </a:endParaRPr>
          </a:p>
          <a:p>
            <a:pPr marL="933450" marR="0" lvl="1" indent="-457200" algn="l" defTabSz="914400" rtl="0" eaLnBrk="1" fontAlgn="base" latinLnBrk="0" hangingPunct="1">
              <a:lnSpc>
                <a:spcPct val="100000"/>
              </a:lnSpc>
              <a:spcBef>
                <a:spcPts val="1200"/>
              </a:spcBef>
              <a:spcAft>
                <a:spcPct val="0"/>
              </a:spcAft>
              <a:buClr>
                <a:schemeClr val="accent2"/>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信息</a:t>
            </a:r>
            <a:r>
              <a:rPr kumimoji="1" lang="zh-CN" altLang="en-US" sz="2400" b="1" i="0" u="none" strike="noStrike" kern="1200" cap="none" spc="0" normalizeH="0" baseline="0" noProof="0" dirty="0">
                <a:ln>
                  <a:noFill/>
                </a:ln>
                <a:solidFill>
                  <a:srgbClr val="003399"/>
                </a:solidFill>
                <a:effectLst/>
                <a:uLnTx/>
                <a:uFillTx/>
                <a:latin typeface="+mn-lt"/>
                <a:ea typeface="+mn-ea"/>
                <a:cs typeface="+mn-cs"/>
              </a:rPr>
              <a:t>可以同时双向传输，一般采用四线式结构。</a:t>
            </a:r>
            <a:endParaRPr kumimoji="1" lang="zh-CN" altLang="en-US" sz="2400" b="1" i="0" u="none" strike="noStrike" kern="1200" cap="none" spc="0" normalizeH="0" baseline="0" noProof="0" dirty="0">
              <a:ln>
                <a:noFill/>
              </a:ln>
              <a:solidFill>
                <a:srgbClr val="003399"/>
              </a:solidFill>
              <a:effectLst/>
              <a:uLnTx/>
              <a:uFillTx/>
              <a:latin typeface="+mn-lt"/>
              <a:ea typeface="+mn-ea"/>
              <a:cs typeface="+mn-cs"/>
            </a:endParaRPr>
          </a:p>
          <a:p>
            <a:pPr marL="819150" marR="0" lvl="1" indent="-28575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endParaRPr kumimoji="1" lang="zh-CN" altLang="en-US" sz="2800" b="1" i="0" u="none" strike="noStrike" kern="1200" cap="none" spc="0" normalizeH="0" baseline="0" noProof="0" dirty="0">
              <a:ln>
                <a:noFill/>
              </a:ln>
              <a:solidFill>
                <a:srgbClr val="003399"/>
              </a:solidFill>
              <a:effectLst/>
              <a:uLnTx/>
              <a:uFillTx/>
              <a:latin typeface="+mn-lt"/>
              <a:ea typeface="+mn-ea"/>
              <a:cs typeface="+mn-cs"/>
            </a:endParaRPr>
          </a:p>
          <a:p>
            <a:pPr marL="819150" marR="0" lvl="1" indent="-285750" algn="l" defTabSz="914400" rtl="0" eaLnBrk="1" fontAlgn="base" latinLnBrk="0" hangingPunct="1">
              <a:lnSpc>
                <a:spcPct val="80000"/>
              </a:lnSpc>
              <a:spcBef>
                <a:spcPct val="20000"/>
              </a:spcBef>
              <a:spcAft>
                <a:spcPct val="0"/>
              </a:spcAft>
              <a:buClr>
                <a:srgbClr val="003399"/>
              </a:buClr>
              <a:buSzTx/>
              <a:buFont typeface="Wingdings" panose="05000000000000000000" pitchFamily="2" charset="2"/>
              <a:buNone/>
              <a:defRPr/>
            </a:pPr>
            <a:endParaRPr kumimoji="1" lang="zh-CN" altLang="en-US" sz="2800" b="1" i="0" u="none" strike="noStrike" kern="1200" cap="none" spc="0" normalizeH="0" baseline="0" noProof="0" dirty="0">
              <a:ln>
                <a:noFill/>
              </a:ln>
              <a:solidFill>
                <a:srgbClr val="003399"/>
              </a:solidFill>
              <a:effectLst/>
              <a:uLnTx/>
              <a:uFillTx/>
              <a:latin typeface="+mn-lt"/>
              <a:ea typeface="+mn-ea"/>
              <a:cs typeface="+mn-cs"/>
            </a:endParaRPr>
          </a:p>
          <a:p>
            <a:pPr marL="819150" marR="0" lvl="1" indent="-285750" algn="l" defTabSz="914400" rtl="0" eaLnBrk="1" fontAlgn="base" latinLnBrk="0" hangingPunct="1">
              <a:lnSpc>
                <a:spcPct val="80000"/>
              </a:lnSpc>
              <a:spcBef>
                <a:spcPct val="20000"/>
              </a:spcBef>
              <a:spcAft>
                <a:spcPct val="0"/>
              </a:spcAft>
              <a:buClr>
                <a:srgbClr val="003399"/>
              </a:buClr>
              <a:buSzTx/>
              <a:buFont typeface="Wingdings" panose="05000000000000000000" pitchFamily="2" charset="2"/>
              <a:buNone/>
              <a:defRPr/>
            </a:pPr>
            <a:endParaRPr kumimoji="1" lang="zh-CN" altLang="en-US" sz="2400" b="1" i="0" u="none" strike="noStrike" kern="1200" cap="none" spc="0" normalizeH="0" baseline="0" noProof="0" dirty="0">
              <a:ln>
                <a:noFill/>
              </a:ln>
              <a:solidFill>
                <a:srgbClr val="003399"/>
              </a:solidFill>
              <a:effectLst/>
              <a:uLnTx/>
              <a:uFillTx/>
              <a:latin typeface="+mn-lt"/>
              <a:ea typeface="+mn-ea"/>
              <a:cs typeface="+mn-cs"/>
            </a:endParaRPr>
          </a:p>
          <a:p>
            <a:pPr marL="819150" marR="0" lvl="1" indent="-285750" algn="l" defTabSz="914400" rtl="0" eaLnBrk="1" fontAlgn="base" latinLnBrk="0" hangingPunct="1">
              <a:lnSpc>
                <a:spcPct val="80000"/>
              </a:lnSpc>
              <a:spcBef>
                <a:spcPct val="20000"/>
              </a:spcBef>
              <a:spcAft>
                <a:spcPct val="0"/>
              </a:spcAft>
              <a:buClr>
                <a:srgbClr val="003399"/>
              </a:buClr>
              <a:buSzTx/>
              <a:buFont typeface="Wingdings" panose="05000000000000000000" pitchFamily="2" charset="2"/>
              <a:buNone/>
              <a:defRPr/>
            </a:pPr>
            <a:endParaRPr kumimoji="1" lang="zh-CN" altLang="en-US" sz="2400" b="1" i="0" u="none" strike="noStrike" kern="1200" cap="none" spc="0" normalizeH="0" baseline="0" noProof="0" dirty="0">
              <a:ln>
                <a:noFill/>
              </a:ln>
              <a:solidFill>
                <a:srgbClr val="003399"/>
              </a:solidFill>
              <a:effectLst/>
              <a:uLnTx/>
              <a:uFillTx/>
              <a:latin typeface="+mn-lt"/>
              <a:ea typeface="+mn-ea"/>
              <a:cs typeface="+mn-cs"/>
            </a:endParaRPr>
          </a:p>
          <a:p>
            <a:pPr marL="819150" marR="0" lvl="1" indent="-285750" algn="l" defTabSz="914400" rtl="0" eaLnBrk="1" fontAlgn="base" latinLnBrk="0" hangingPunct="1">
              <a:lnSpc>
                <a:spcPct val="80000"/>
              </a:lnSpc>
              <a:spcBef>
                <a:spcPct val="20000"/>
              </a:spcBef>
              <a:spcAft>
                <a:spcPct val="0"/>
              </a:spcAft>
              <a:buClr>
                <a:srgbClr val="003399"/>
              </a:buClr>
              <a:buSzTx/>
              <a:buFont typeface="Wingdings" panose="05000000000000000000" pitchFamily="2" charset="2"/>
              <a:buNone/>
              <a:defRPr/>
            </a:pPr>
            <a:endParaRPr kumimoji="1" lang="en-US" altLang="zh-CN" sz="2400" b="1" i="0" u="none" strike="noStrike" kern="1200" cap="none" spc="0" normalizeH="0" baseline="0" noProof="0" dirty="0">
              <a:ln>
                <a:noFill/>
              </a:ln>
              <a:solidFill>
                <a:srgbClr val="003399"/>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5">
                                            <p:txEl>
                                              <p:charRg st="0" end="20"/>
                                            </p:txEl>
                                          </p:spTgt>
                                        </p:tgtEl>
                                        <p:attrNameLst>
                                          <p:attrName>style.visibility</p:attrName>
                                        </p:attrNameLst>
                                      </p:cBhvr>
                                      <p:to>
                                        <p:strVal val="visible"/>
                                      </p:to>
                                    </p:set>
                                    <p:animEffect transition="in" filter="blinds(horizontal)">
                                      <p:cBhvr>
                                        <p:cTn id="7" dur="500"/>
                                        <p:tgtEl>
                                          <p:spTgt spid="120835">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835">
                                            <p:txEl>
                                              <p:charRg st="20" end="28"/>
                                            </p:txEl>
                                          </p:spTgt>
                                        </p:tgtEl>
                                        <p:attrNameLst>
                                          <p:attrName>style.visibility</p:attrName>
                                        </p:attrNameLst>
                                      </p:cBhvr>
                                      <p:to>
                                        <p:strVal val="visible"/>
                                      </p:to>
                                    </p:set>
                                    <p:animEffect transition="in" filter="blinds(horizontal)">
                                      <p:cBhvr>
                                        <p:cTn id="12" dur="500"/>
                                        <p:tgtEl>
                                          <p:spTgt spid="120835">
                                            <p:txEl>
                                              <p:charRg st="20" end="28"/>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0835">
                                            <p:txEl>
                                              <p:charRg st="28" end="46"/>
                                            </p:txEl>
                                          </p:spTgt>
                                        </p:tgtEl>
                                        <p:attrNameLst>
                                          <p:attrName>style.visibility</p:attrName>
                                        </p:attrNameLst>
                                      </p:cBhvr>
                                      <p:to>
                                        <p:strVal val="visible"/>
                                      </p:to>
                                    </p:set>
                                    <p:animEffect transition="in" filter="blinds(horizontal)">
                                      <p:cBhvr>
                                        <p:cTn id="15" dur="500"/>
                                        <p:tgtEl>
                                          <p:spTgt spid="120835">
                                            <p:txEl>
                                              <p:charRg st="28" end="4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0835">
                                            <p:txEl>
                                              <p:charRg st="46" end="55"/>
                                            </p:txEl>
                                          </p:spTgt>
                                        </p:tgtEl>
                                        <p:attrNameLst>
                                          <p:attrName>style.visibility</p:attrName>
                                        </p:attrNameLst>
                                      </p:cBhvr>
                                      <p:to>
                                        <p:strVal val="visible"/>
                                      </p:to>
                                    </p:set>
                                    <p:animEffect transition="in" filter="blinds(horizontal)">
                                      <p:cBhvr>
                                        <p:cTn id="20" dur="500"/>
                                        <p:tgtEl>
                                          <p:spTgt spid="120835">
                                            <p:txEl>
                                              <p:charRg st="46" end="5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0835">
                                            <p:txEl>
                                              <p:charRg st="55" end="78"/>
                                            </p:txEl>
                                          </p:spTgt>
                                        </p:tgtEl>
                                        <p:attrNameLst>
                                          <p:attrName>style.visibility</p:attrName>
                                        </p:attrNameLst>
                                      </p:cBhvr>
                                      <p:to>
                                        <p:strVal val="visible"/>
                                      </p:to>
                                    </p:set>
                                    <p:animEffect transition="in" filter="blinds(horizontal)">
                                      <p:cBhvr>
                                        <p:cTn id="23" dur="500"/>
                                        <p:tgtEl>
                                          <p:spTgt spid="120835">
                                            <p:txEl>
                                              <p:charRg st="55" end="7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0835">
                                            <p:txEl>
                                              <p:charRg st="78" end="87"/>
                                            </p:txEl>
                                          </p:spTgt>
                                        </p:tgtEl>
                                        <p:attrNameLst>
                                          <p:attrName>style.visibility</p:attrName>
                                        </p:attrNameLst>
                                      </p:cBhvr>
                                      <p:to>
                                        <p:strVal val="visible"/>
                                      </p:to>
                                    </p:set>
                                    <p:animEffect transition="in" filter="blinds(horizontal)">
                                      <p:cBhvr>
                                        <p:cTn id="28" dur="500"/>
                                        <p:tgtEl>
                                          <p:spTgt spid="120835">
                                            <p:txEl>
                                              <p:charRg st="78" end="8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0835">
                                            <p:txEl>
                                              <p:charRg st="87" end="109"/>
                                            </p:txEl>
                                          </p:spTgt>
                                        </p:tgtEl>
                                        <p:attrNameLst>
                                          <p:attrName>style.visibility</p:attrName>
                                        </p:attrNameLst>
                                      </p:cBhvr>
                                      <p:to>
                                        <p:strVal val="visible"/>
                                      </p:to>
                                    </p:set>
                                    <p:animEffect transition="in" filter="blinds(horizontal)">
                                      <p:cBhvr>
                                        <p:cTn id="31" dur="500"/>
                                        <p:tgtEl>
                                          <p:spTgt spid="120835">
                                            <p:txEl>
                                              <p:charRg st="87"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algn="ctr" eaLnBrk="1" hangingPunct="1"/>
            <a:endParaRPr lang="zh-CN" altLang="zh-CN" sz="2800" b="0" dirty="0">
              <a:solidFill>
                <a:schemeClr val="accent2"/>
              </a:solidFill>
              <a:ea typeface="黑体" panose="02010609060101010101" pitchFamily="49" charset="-122"/>
            </a:endParaRPr>
          </a:p>
        </p:txBody>
      </p:sp>
      <p:graphicFrame>
        <p:nvGraphicFramePr>
          <p:cNvPr id="24579" name="Object 4"/>
          <p:cNvGraphicFramePr>
            <a:graphicFrameLocks noChangeAspect="1"/>
          </p:cNvGraphicFramePr>
          <p:nvPr/>
        </p:nvGraphicFramePr>
        <p:xfrm>
          <a:off x="395288" y="1127125"/>
          <a:ext cx="8497887" cy="5686425"/>
        </p:xfrm>
        <a:graphic>
          <a:graphicData uri="http://schemas.openxmlformats.org/presentationml/2006/ole">
            <mc:AlternateContent xmlns:mc="http://schemas.openxmlformats.org/markup-compatibility/2006">
              <mc:Choice xmlns:v="urn:schemas-microsoft-com:vml" Requires="v">
                <p:oleObj spid="_x0000_s3077" name="" r:id="rId1" imgW="3818255" imgH="2558415" progId="Visio.Drawing.11">
                  <p:embed/>
                </p:oleObj>
              </mc:Choice>
              <mc:Fallback>
                <p:oleObj name="" r:id="rId1" imgW="3818255" imgH="2558415" progId="Visio.Drawing.11">
                  <p:embed/>
                  <p:pic>
                    <p:nvPicPr>
                      <p:cNvPr id="0" name="图片 3076"/>
                      <p:cNvPicPr/>
                      <p:nvPr/>
                    </p:nvPicPr>
                    <p:blipFill>
                      <a:blip r:embed="rId2"/>
                      <a:stretch>
                        <a:fillRect/>
                      </a:stretch>
                    </p:blipFill>
                    <p:spPr>
                      <a:xfrm>
                        <a:off x="395288" y="1127125"/>
                        <a:ext cx="8497887" cy="5686425"/>
                      </a:xfrm>
                      <a:prstGeom prst="rect">
                        <a:avLst/>
                      </a:prstGeom>
                      <a:noFill/>
                      <a:ln w="38100">
                        <a:noFill/>
                        <a:miter/>
                      </a:ln>
                    </p:spPr>
                  </p:pic>
                </p:oleObj>
              </mc:Fallback>
            </mc:AlternateContent>
          </a:graphicData>
        </a:graphic>
      </p:graphicFrame>
      <p:sp>
        <p:nvSpPr>
          <p:cNvPr id="24580" name="Rectangle 8"/>
          <p:cNvSpPr>
            <a:spLocks noGrp="1"/>
          </p:cNvSpPr>
          <p:nvPr>
            <p:ph type="title"/>
          </p:nvPr>
        </p:nvSpPr>
        <p:spPr>
          <a:ln/>
        </p:spPr>
        <p:txBody>
          <a:bodyPr vert="horz" wrap="square" lIns="92075" tIns="46038" rIns="92075" bIns="46038" anchor="ctr" anchorCtr="0"/>
          <a:p>
            <a:pPr eaLnBrk="1" hangingPunct="1"/>
            <a:r>
              <a:rPr lang="zh-CN" altLang="en-US" dirty="0"/>
              <a:t>单工、半双工和全双工</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ln/>
        </p:spPr>
        <p:txBody>
          <a:bodyPr vert="horz" wrap="square" lIns="92075" tIns="46038" rIns="92075" bIns="46038" anchor="ctr" anchorCtr="0"/>
          <a:p>
            <a:pPr eaLnBrk="1" hangingPunct="1"/>
            <a:r>
              <a:rPr lang="zh-CN" altLang="en-US" dirty="0">
                <a:latin typeface="黑体" panose="02010609060101010101" pitchFamily="49" charset="-122"/>
              </a:rPr>
              <a:t>数据传输方式</a:t>
            </a:r>
            <a:endParaRPr lang="zh-CN" altLang="en-US" dirty="0">
              <a:latin typeface="黑体" panose="02010609060101010101" pitchFamily="49" charset="-122"/>
            </a:endParaRPr>
          </a:p>
        </p:txBody>
      </p:sp>
      <p:sp>
        <p:nvSpPr>
          <p:cNvPr id="368643" name="Rectangle 3"/>
          <p:cNvSpPr>
            <a:spLocks noGrp="1" noChangeArrowheads="1"/>
          </p:cNvSpPr>
          <p:nvPr>
            <p:ph idx="1" hasCustomPrompt="1"/>
          </p:nvPr>
        </p:nvSpPr>
        <p:spPr>
          <a:xfrm>
            <a:off x="900113" y="1268413"/>
            <a:ext cx="7772400" cy="4752975"/>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基带信号 </a:t>
            </a:r>
            <a:r>
              <a:rPr kumimoji="1" lang="en-US" altLang="zh-CN" sz="2800" b="1" i="0" u="none" strike="noStrike" kern="1200" cap="none" spc="0" normalizeH="0" baseline="0" noProof="0" dirty="0" smtClean="0">
                <a:ln>
                  <a:noFill/>
                </a:ln>
                <a:solidFill>
                  <a:schemeClr val="bg2"/>
                </a:solidFill>
                <a:effectLst/>
                <a:uLnTx/>
                <a:uFillTx/>
                <a:latin typeface="+mj-ea"/>
                <a:ea typeface="+mj-ea"/>
                <a:cs typeface="+mn-cs"/>
              </a:rPr>
              <a:t>(Base-band Signal) </a:t>
            </a:r>
            <a:endParaRPr kumimoji="1" lang="en-US" altLang="zh-CN" sz="2800" b="1" i="0" u="none" strike="noStrike" kern="1200" cap="none" spc="0" normalizeH="0" baseline="0" noProof="0" dirty="0" smtClean="0">
              <a:ln>
                <a:noFill/>
              </a:ln>
              <a:solidFill>
                <a:schemeClr val="bg2"/>
              </a:solidFill>
              <a:effectLst/>
              <a:uLnTx/>
              <a:uFillTx/>
              <a:latin typeface="+mj-ea"/>
              <a:ea typeface="+mj-ea"/>
              <a:cs typeface="+mn-cs"/>
            </a:endParaRPr>
          </a:p>
          <a:p>
            <a:pPr marL="742950" marR="0" lvl="1" indent="-285750" algn="l" defTabSz="914400" rtl="0" eaLnBrk="1" fontAlgn="base" latinLnBrk="0" hangingPunct="1">
              <a:lnSpc>
                <a:spcPct val="120000"/>
              </a:lnSpc>
              <a:spcBef>
                <a:spcPts val="600"/>
              </a:spcBef>
              <a:spcAft>
                <a:spcPct val="0"/>
              </a:spcAft>
              <a:buClr>
                <a:srgbClr val="003399"/>
              </a:buClr>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mn-ea"/>
                <a:cs typeface="+mn-cs"/>
              </a:rPr>
              <a:t>信源发出的没有经过调制的原始电信号</a:t>
            </a:r>
            <a:endParaRPr kumimoji="1" lang="zh-CN" altLang="en-US" sz="2400" b="1" i="0" u="none" strike="noStrike" kern="1200" cap="none" spc="0" normalizeH="0" baseline="0" noProof="0" dirty="0">
              <a:ln>
                <a:noFill/>
              </a:ln>
              <a:solidFill>
                <a:srgbClr val="003399"/>
              </a:solidFill>
              <a:effectLst/>
              <a:uLnTx/>
              <a:uFillTx/>
              <a:latin typeface="+mn-lt"/>
              <a:ea typeface="+mn-ea"/>
              <a:cs typeface="+mn-cs"/>
            </a:endParaRPr>
          </a:p>
          <a:p>
            <a:pPr marL="342900" marR="0" lvl="0" indent="-342900" algn="l" defTabSz="914400" rtl="0" eaLnBrk="1" fontAlgn="base" latinLnBrk="0" hangingPunct="1">
              <a:lnSpc>
                <a:spcPct val="12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基带传输（</a:t>
            </a:r>
            <a:r>
              <a:rPr kumimoji="1" lang="en-US" altLang="zh-CN" sz="2800" b="1" i="0" u="none" strike="noStrike" kern="1200" cap="none" spc="0" normalizeH="0" baseline="0" noProof="0" dirty="0" smtClean="0">
                <a:ln>
                  <a:noFill/>
                </a:ln>
                <a:solidFill>
                  <a:schemeClr val="bg2"/>
                </a:solidFill>
                <a:effectLst/>
                <a:uLnTx/>
                <a:uFillTx/>
                <a:latin typeface="+mj-ea"/>
                <a:ea typeface="+mn-ea"/>
                <a:cs typeface="+mn-cs"/>
              </a:rPr>
              <a:t>Base-band </a:t>
            </a:r>
            <a:r>
              <a:rPr kumimoji="1" lang="en-US" altLang="zh-CN" sz="2800" b="1" i="0" u="none" strike="noStrike" kern="1200" cap="none" spc="0" normalizeH="0" baseline="0" noProof="0" dirty="0" err="1" smtClean="0">
                <a:ln>
                  <a:noFill/>
                </a:ln>
                <a:solidFill>
                  <a:schemeClr val="bg2"/>
                </a:solidFill>
                <a:effectLst/>
                <a:uLnTx/>
                <a:uFillTx/>
                <a:latin typeface="+mj-ea"/>
                <a:ea typeface="+mn-ea"/>
                <a:cs typeface="+mn-cs"/>
              </a:rPr>
              <a:t>Transmitssion</a:t>
            </a:r>
            <a:r>
              <a:rPr kumimoji="1" lang="en-US" altLang="zh-CN" sz="2800" b="1" i="0" u="none" strike="noStrike" kern="1200" cap="none" spc="0" normalizeH="0" baseline="0" noProof="0" dirty="0" smtClean="0">
                <a:ln>
                  <a:noFill/>
                </a:ln>
                <a:solidFill>
                  <a:schemeClr val="bg2"/>
                </a:solidFill>
                <a:effectLst/>
                <a:uLnTx/>
                <a:uFillTx/>
                <a:latin typeface="+mj-ea"/>
                <a:ea typeface="+mn-ea"/>
                <a:cs typeface="+mn-cs"/>
              </a:rPr>
              <a:t> </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a:t>
            </a:r>
            <a:endParaRPr kumimoji="1" lang="en-US" altLang="zh-CN" sz="2800" b="1" i="0" u="none" strike="noStrike" kern="1200" cap="none" spc="0" normalizeH="0" baseline="0" noProof="0" dirty="0">
              <a:ln>
                <a:noFill/>
              </a:ln>
              <a:solidFill>
                <a:schemeClr val="bg2"/>
              </a:solidFill>
              <a:effectLst/>
              <a:uLnTx/>
              <a:uFillTx/>
              <a:latin typeface="+mj-ea"/>
              <a:ea typeface="+mj-ea"/>
              <a:cs typeface="+mn-cs"/>
            </a:endParaRPr>
          </a:p>
          <a:p>
            <a:pPr marL="742950" marR="0" lvl="1" indent="-285750" algn="l" defTabSz="914400" rtl="0" eaLnBrk="1" fontAlgn="base" latinLnBrk="0" hangingPunct="1">
              <a:lnSpc>
                <a:spcPct val="120000"/>
              </a:lnSpc>
              <a:spcBef>
                <a:spcPts val="600"/>
              </a:spcBef>
              <a:spcAft>
                <a:spcPct val="0"/>
              </a:spcAft>
              <a:buClr>
                <a:srgbClr val="003399"/>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将基带信号直接送到通信线路上的传输方式</a:t>
            </a:r>
            <a:endParaRPr kumimoji="1" lang="zh-CN" altLang="en-US" sz="2400" b="1" i="0" u="none" strike="noStrike" kern="120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120000"/>
              </a:lnSpc>
              <a:spcBef>
                <a:spcPts val="600"/>
              </a:spcBef>
              <a:spcAft>
                <a:spcPct val="0"/>
              </a:spcAft>
              <a:buClr>
                <a:srgbClr val="003399"/>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由模拟信号源变换得到的信号称为</a:t>
            </a:r>
            <a:r>
              <a:rPr kumimoji="1" lang="zh-CN" altLang="en-US" sz="2400" b="1" i="0" u="none" strike="noStrike" kern="1200" cap="none" spc="0" normalizeH="0" baseline="0" noProof="0" dirty="0" smtClean="0">
                <a:ln>
                  <a:noFill/>
                </a:ln>
                <a:solidFill>
                  <a:schemeClr val="hlink"/>
                </a:solidFill>
                <a:effectLst/>
                <a:uLnTx/>
                <a:uFillTx/>
                <a:latin typeface="+mn-lt"/>
                <a:ea typeface="+mn-ea"/>
                <a:cs typeface="+mn-cs"/>
              </a:rPr>
              <a:t>模拟基带信号</a:t>
            </a:r>
            <a:endParaRPr kumimoji="1" lang="zh-CN" altLang="en-US" sz="2400" b="1" i="0" u="none" strike="noStrike" kern="120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120000"/>
              </a:lnSpc>
              <a:spcBef>
                <a:spcPts val="600"/>
              </a:spcBef>
              <a:spcAft>
                <a:spcPct val="0"/>
              </a:spcAft>
              <a:buClr>
                <a:srgbClr val="003399"/>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由计算机产生的二进制信号称为</a:t>
            </a:r>
            <a:r>
              <a:rPr kumimoji="1" lang="zh-CN" altLang="en-US" sz="2400" b="1" i="0" u="none" strike="noStrike" kern="1200" cap="none" spc="0" normalizeH="0" baseline="0" noProof="0" dirty="0" smtClean="0">
                <a:ln>
                  <a:noFill/>
                </a:ln>
                <a:solidFill>
                  <a:schemeClr val="hlink"/>
                </a:solidFill>
                <a:effectLst/>
                <a:uLnTx/>
                <a:uFillTx/>
                <a:latin typeface="+mn-lt"/>
                <a:ea typeface="+mn-ea"/>
                <a:cs typeface="+mn-cs"/>
              </a:rPr>
              <a:t>数字基带信号</a:t>
            </a:r>
            <a:endParaRPr kumimoji="1" lang="zh-CN" altLang="en-US" sz="2400" b="1" i="0" u="none" strike="noStrike" kern="1200" cap="none" spc="0" normalizeH="0" baseline="0" noProof="0" dirty="0" smtClean="0">
              <a:ln>
                <a:noFill/>
              </a:ln>
              <a:solidFill>
                <a:schemeClr val="hlink"/>
              </a:solidFill>
              <a:effectLst/>
              <a:uLnTx/>
              <a:uFillTx/>
              <a:latin typeface="+mn-lt"/>
              <a:ea typeface="+mn-ea"/>
              <a:cs typeface="+mn-cs"/>
            </a:endParaRPr>
          </a:p>
          <a:p>
            <a:pPr marL="342900" marR="0" lvl="0" indent="-342900" algn="l" defTabSz="914400" rtl="0" eaLnBrk="1" fontAlgn="base" latinLnBrk="0" hangingPunct="1">
              <a:lnSpc>
                <a:spcPct val="12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a:ln>
                  <a:noFill/>
                </a:ln>
                <a:solidFill>
                  <a:schemeClr val="bg2"/>
                </a:solidFill>
                <a:effectLst/>
                <a:uLnTx/>
                <a:uFillTx/>
                <a:latin typeface="+mj-ea"/>
                <a:ea typeface="+mj-ea"/>
                <a:cs typeface="+mn-cs"/>
              </a:rPr>
              <a:t>频带</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传输</a:t>
            </a:r>
            <a:r>
              <a:rPr kumimoji="1" lang="zh-CN" altLang="en-US" sz="2800" b="1" i="0" u="none" strike="noStrike" kern="1200" cap="none" spc="0" normalizeH="0" baseline="0" noProof="0" dirty="0" smtClean="0">
                <a:ln>
                  <a:noFill/>
                </a:ln>
                <a:solidFill>
                  <a:schemeClr val="bg2"/>
                </a:solidFill>
                <a:effectLst/>
                <a:uLnTx/>
                <a:uFillTx/>
                <a:latin typeface="+mj-ea"/>
                <a:ea typeface="+mn-ea"/>
                <a:cs typeface="+mn-cs"/>
              </a:rPr>
              <a:t>（</a:t>
            </a:r>
            <a:r>
              <a:rPr kumimoji="1" lang="en-US" altLang="zh-CN" sz="2800" b="1" i="0" u="none" strike="noStrike" kern="1200" cap="none" spc="0" normalizeH="0" baseline="0" noProof="0" dirty="0" smtClean="0">
                <a:ln>
                  <a:noFill/>
                </a:ln>
                <a:solidFill>
                  <a:schemeClr val="bg2"/>
                </a:solidFill>
                <a:effectLst/>
                <a:uLnTx/>
                <a:uFillTx/>
                <a:latin typeface="+mj-ea"/>
                <a:ea typeface="+mn-ea"/>
                <a:cs typeface="+mn-cs"/>
              </a:rPr>
              <a:t>Frequency-band </a:t>
            </a:r>
            <a:r>
              <a:rPr kumimoji="1" lang="en-US" altLang="zh-CN" sz="2800" b="1" i="0" u="none" strike="noStrike" kern="1200" cap="none" spc="0" normalizeH="0" baseline="0" noProof="0" dirty="0" err="1" smtClean="0">
                <a:ln>
                  <a:noFill/>
                </a:ln>
                <a:solidFill>
                  <a:schemeClr val="bg2"/>
                </a:solidFill>
                <a:effectLst/>
                <a:uLnTx/>
                <a:uFillTx/>
                <a:latin typeface="+mj-ea"/>
                <a:ea typeface="+mn-ea"/>
                <a:cs typeface="+mn-cs"/>
              </a:rPr>
              <a:t>Transmitssion</a:t>
            </a:r>
            <a:r>
              <a:rPr kumimoji="1" lang="en-US" altLang="zh-CN" sz="2800" b="1" i="0" u="none" strike="noStrike" kern="1200" cap="none" spc="0" normalizeH="0" baseline="0" noProof="0" dirty="0" smtClean="0">
                <a:ln>
                  <a:noFill/>
                </a:ln>
                <a:solidFill>
                  <a:schemeClr val="bg2"/>
                </a:solidFill>
                <a:effectLst/>
                <a:uLnTx/>
                <a:uFillTx/>
                <a:latin typeface="+mj-ea"/>
                <a:ea typeface="+mn-ea"/>
                <a:cs typeface="+mn-cs"/>
              </a:rPr>
              <a:t> </a:t>
            </a:r>
            <a:r>
              <a:rPr kumimoji="1" lang="zh-CN" altLang="en-US" sz="2800" b="1" i="0" u="none" strike="noStrike" kern="1200" cap="none" spc="0" normalizeH="0" baseline="0" noProof="0" dirty="0" smtClean="0">
                <a:ln>
                  <a:noFill/>
                </a:ln>
                <a:solidFill>
                  <a:schemeClr val="bg2"/>
                </a:solidFill>
                <a:effectLst/>
                <a:uLnTx/>
                <a:uFillTx/>
                <a:latin typeface="+mj-ea"/>
                <a:ea typeface="+mn-ea"/>
                <a:cs typeface="+mn-cs"/>
              </a:rPr>
              <a:t>）</a:t>
            </a:r>
            <a:endParaRPr kumimoji="1" lang="en-US" altLang="zh-CN" sz="2800" b="1" i="0" u="none" strike="noStrike" kern="1200" cap="none" spc="0" normalizeH="0" baseline="0" noProof="0" dirty="0">
              <a:ln>
                <a:noFill/>
              </a:ln>
              <a:solidFill>
                <a:schemeClr val="bg2"/>
              </a:solidFill>
              <a:effectLst/>
              <a:uLnTx/>
              <a:uFillTx/>
              <a:latin typeface="+mj-ea"/>
              <a:ea typeface="+mj-ea"/>
              <a:cs typeface="+mn-cs"/>
            </a:endParaRPr>
          </a:p>
          <a:p>
            <a:pPr marL="742950" marR="0" lvl="1" indent="-285750" algn="l" defTabSz="914400" rtl="0" eaLnBrk="1" fontAlgn="base" latinLnBrk="0" hangingPunct="1">
              <a:lnSpc>
                <a:spcPct val="120000"/>
              </a:lnSpc>
              <a:spcBef>
                <a:spcPts val="600"/>
              </a:spcBef>
              <a:spcAft>
                <a:spcPct val="0"/>
              </a:spcAft>
              <a:buClr>
                <a:srgbClr val="003399"/>
              </a:buClr>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mn-ea"/>
                <a:cs typeface="+mn-cs"/>
              </a:rPr>
              <a:t>基带信号经过调制后送到通信线路上的传输方式</a:t>
            </a:r>
            <a:endParaRPr kumimoji="1" lang="zh-CN" altLang="en-US" sz="2400" b="1" i="0" u="none" strike="noStrike" kern="1200" cap="none" spc="0" normalizeH="0" baseline="0" noProof="0" dirty="0">
              <a:ln>
                <a:noFill/>
              </a:ln>
              <a:solidFill>
                <a:srgbClr val="003399"/>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43">
                                            <p:txEl>
                                              <p:charRg st="0" end="25"/>
                                            </p:txEl>
                                          </p:spTgt>
                                        </p:tgtEl>
                                        <p:attrNameLst>
                                          <p:attrName>style.visibility</p:attrName>
                                        </p:attrNameLst>
                                      </p:cBhvr>
                                      <p:to>
                                        <p:strVal val="visible"/>
                                      </p:to>
                                    </p:set>
                                    <p:animEffect transition="in" filter="blinds(horizontal)">
                                      <p:cBhvr>
                                        <p:cTn id="7" dur="500"/>
                                        <p:tgtEl>
                                          <p:spTgt spid="368643">
                                            <p:txEl>
                                              <p:charRg st="0" end="2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8643">
                                            <p:txEl>
                                              <p:charRg st="25" end="43"/>
                                            </p:txEl>
                                          </p:spTgt>
                                        </p:tgtEl>
                                        <p:attrNameLst>
                                          <p:attrName>style.visibility</p:attrName>
                                        </p:attrNameLst>
                                      </p:cBhvr>
                                      <p:to>
                                        <p:strVal val="visible"/>
                                      </p:to>
                                    </p:set>
                                    <p:animEffect transition="in" filter="blinds(horizontal)">
                                      <p:cBhvr>
                                        <p:cTn id="10" dur="500"/>
                                        <p:tgtEl>
                                          <p:spTgt spid="368643">
                                            <p:txEl>
                                              <p:charRg st="25" end="4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8643">
                                            <p:txEl>
                                              <p:charRg st="43" end="74"/>
                                            </p:txEl>
                                          </p:spTgt>
                                        </p:tgtEl>
                                        <p:attrNameLst>
                                          <p:attrName>style.visibility</p:attrName>
                                        </p:attrNameLst>
                                      </p:cBhvr>
                                      <p:to>
                                        <p:strVal val="visible"/>
                                      </p:to>
                                    </p:set>
                                    <p:animEffect transition="in" filter="blinds(horizontal)">
                                      <p:cBhvr>
                                        <p:cTn id="15" dur="500"/>
                                        <p:tgtEl>
                                          <p:spTgt spid="368643">
                                            <p:txEl>
                                              <p:charRg st="43" end="7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68643">
                                            <p:txEl>
                                              <p:charRg st="74" end="94"/>
                                            </p:txEl>
                                          </p:spTgt>
                                        </p:tgtEl>
                                        <p:attrNameLst>
                                          <p:attrName>style.visibility</p:attrName>
                                        </p:attrNameLst>
                                      </p:cBhvr>
                                      <p:to>
                                        <p:strVal val="visible"/>
                                      </p:to>
                                    </p:set>
                                    <p:animEffect transition="in" filter="blinds(horizontal)">
                                      <p:cBhvr>
                                        <p:cTn id="18" dur="500"/>
                                        <p:tgtEl>
                                          <p:spTgt spid="368643">
                                            <p:txEl>
                                              <p:charRg st="74" end="9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8643">
                                            <p:txEl>
                                              <p:charRg st="94" end="116"/>
                                            </p:txEl>
                                          </p:spTgt>
                                        </p:tgtEl>
                                        <p:attrNameLst>
                                          <p:attrName>style.visibility</p:attrName>
                                        </p:attrNameLst>
                                      </p:cBhvr>
                                      <p:to>
                                        <p:strVal val="visible"/>
                                      </p:to>
                                    </p:set>
                                    <p:animEffect transition="in" filter="blinds(horizontal)">
                                      <p:cBhvr>
                                        <p:cTn id="21" dur="500"/>
                                        <p:tgtEl>
                                          <p:spTgt spid="368643">
                                            <p:txEl>
                                              <p:charRg st="94" end="116"/>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68643">
                                            <p:txEl>
                                              <p:charRg st="116" end="137"/>
                                            </p:txEl>
                                          </p:spTgt>
                                        </p:tgtEl>
                                        <p:attrNameLst>
                                          <p:attrName>style.visibility</p:attrName>
                                        </p:attrNameLst>
                                      </p:cBhvr>
                                      <p:to>
                                        <p:strVal val="visible"/>
                                      </p:to>
                                    </p:set>
                                    <p:animEffect transition="in" filter="blinds(horizontal)">
                                      <p:cBhvr>
                                        <p:cTn id="24" dur="500"/>
                                        <p:tgtEl>
                                          <p:spTgt spid="368643">
                                            <p:txEl>
                                              <p:charRg st="116" end="13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68643">
                                            <p:txEl>
                                              <p:charRg st="137" end="173"/>
                                            </p:txEl>
                                          </p:spTgt>
                                        </p:tgtEl>
                                        <p:attrNameLst>
                                          <p:attrName>style.visibility</p:attrName>
                                        </p:attrNameLst>
                                      </p:cBhvr>
                                      <p:to>
                                        <p:strVal val="visible"/>
                                      </p:to>
                                    </p:set>
                                    <p:animEffect transition="in" filter="blinds(horizontal)">
                                      <p:cBhvr>
                                        <p:cTn id="29" dur="500"/>
                                        <p:tgtEl>
                                          <p:spTgt spid="368643">
                                            <p:txEl>
                                              <p:charRg st="137" end="173"/>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68643">
                                            <p:txEl>
                                              <p:charRg st="173" end="195"/>
                                            </p:txEl>
                                          </p:spTgt>
                                        </p:tgtEl>
                                        <p:attrNameLst>
                                          <p:attrName>style.visibility</p:attrName>
                                        </p:attrNameLst>
                                      </p:cBhvr>
                                      <p:to>
                                        <p:strVal val="visible"/>
                                      </p:to>
                                    </p:set>
                                    <p:animEffect transition="in" filter="blinds(horizontal)">
                                      <p:cBhvr>
                                        <p:cTn id="32" dur="500"/>
                                        <p:tgtEl>
                                          <p:spTgt spid="368643">
                                            <p:txEl>
                                              <p:charRg st="173" end="1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0" y="549275"/>
            <a:ext cx="8826500" cy="287338"/>
          </a:xfrm>
          <a:ln/>
        </p:spPr>
        <p:txBody>
          <a:bodyPr vert="horz" wrap="square" lIns="92075" tIns="46038" rIns="92075" bIns="46038" anchor="ctr" anchorCtr="0"/>
          <a:p>
            <a:pPr eaLnBrk="1" hangingPunct="1"/>
            <a:r>
              <a:rPr lang="zh-CN" altLang="en-US" sz="2800" dirty="0">
                <a:latin typeface="黑体" panose="02010609060101010101" pitchFamily="49" charset="-122"/>
              </a:rPr>
              <a:t>数字数据的基带传输  </a:t>
            </a:r>
            <a:endParaRPr lang="zh-CN" altLang="en-US" sz="2800" dirty="0">
              <a:latin typeface="黑体" panose="02010609060101010101" pitchFamily="49" charset="-122"/>
            </a:endParaRPr>
          </a:p>
        </p:txBody>
      </p:sp>
      <p:sp>
        <p:nvSpPr>
          <p:cNvPr id="96259" name="Rectangle 3"/>
          <p:cNvSpPr>
            <a:spLocks noGrp="1"/>
          </p:cNvSpPr>
          <p:nvPr>
            <p:ph idx="1" hasCustomPrompt="1"/>
          </p:nvPr>
        </p:nvSpPr>
        <p:spPr>
          <a:xfrm>
            <a:off x="684213" y="1268413"/>
            <a:ext cx="8283575" cy="4171950"/>
          </a:xfrm>
          <a:ln/>
        </p:spPr>
        <p:txBody>
          <a:bodyPr vert="horz" wrap="square" lIns="91440" tIns="45720" rIns="91440" bIns="45720" anchor="t" anchorCtr="0"/>
          <a:p>
            <a:pPr eaLnBrk="1" hangingPunct="1">
              <a:lnSpc>
                <a:spcPct val="90000"/>
              </a:lnSpc>
              <a:buNone/>
            </a:pPr>
            <a:endParaRPr lang="en-US" altLang="zh-CN" sz="2400" dirty="0">
              <a:latin typeface="宋体" panose="02010600030101010101" pitchFamily="2" charset="-122"/>
            </a:endParaRPr>
          </a:p>
          <a:p>
            <a:pPr eaLnBrk="1" hangingPunct="1">
              <a:lnSpc>
                <a:spcPct val="90000"/>
              </a:lnSpc>
            </a:pPr>
            <a:r>
              <a:rPr lang="zh-CN" altLang="en-US" sz="2800" dirty="0">
                <a:solidFill>
                  <a:schemeClr val="hlink"/>
                </a:solidFill>
                <a:latin typeface="宋体" panose="02010600030101010101" pitchFamily="2" charset="-122"/>
              </a:rPr>
              <a:t>基带传输</a:t>
            </a:r>
            <a:r>
              <a:rPr lang="zh-CN" altLang="en-US" sz="2800" b="0" dirty="0">
                <a:latin typeface="宋体" panose="02010600030101010101" pitchFamily="2" charset="-122"/>
              </a:rPr>
              <a:t>：在传输时直接使用基带信号。</a:t>
            </a:r>
            <a:endParaRPr lang="zh-CN" altLang="en-US" sz="2800" b="0" dirty="0">
              <a:latin typeface="宋体" panose="02010600030101010101" pitchFamily="2" charset="-122"/>
            </a:endParaRPr>
          </a:p>
          <a:p>
            <a:pPr lvl="1" eaLnBrk="1" hangingPunct="1"/>
            <a:r>
              <a:rPr lang="zh-CN" altLang="en-US" dirty="0">
                <a:latin typeface="宋体" panose="02010600030101010101" pitchFamily="2" charset="-122"/>
              </a:rPr>
              <a:t>基带传输是一种最简单最基本的传输方式，一般用低电平表示“</a:t>
            </a:r>
            <a:r>
              <a:rPr lang="en-US" altLang="zh-CN" dirty="0">
                <a:latin typeface="宋体" panose="02010600030101010101" pitchFamily="2" charset="-122"/>
              </a:rPr>
              <a:t>0”</a:t>
            </a:r>
            <a:r>
              <a:rPr lang="zh-CN" altLang="en-US" dirty="0">
                <a:latin typeface="宋体" panose="02010600030101010101" pitchFamily="2" charset="-122"/>
              </a:rPr>
              <a:t>，高电平表示“</a:t>
            </a:r>
            <a:r>
              <a:rPr lang="en-US" altLang="zh-CN" dirty="0">
                <a:latin typeface="宋体" panose="02010600030101010101" pitchFamily="2" charset="-122"/>
              </a:rPr>
              <a:t>1”</a:t>
            </a:r>
            <a:r>
              <a:rPr lang="zh-CN" altLang="en-US" dirty="0">
                <a:latin typeface="宋体" panose="02010600030101010101" pitchFamily="2" charset="-122"/>
              </a:rPr>
              <a:t>。</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适用范围：低速和高速的各种情况。</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限制：因基带信号所占的频率成分很宽，所以对传输线路有一定的要求。</a:t>
            </a:r>
            <a:endParaRPr lang="zh-CN" altLang="en-US" dirty="0">
              <a:latin typeface="宋体" panose="02010600030101010101" pitchFamily="2" charset="-122"/>
            </a:endParaRPr>
          </a:p>
          <a:p>
            <a:pPr lvl="1" eaLnBrk="1" hangingPunct="1">
              <a:lnSpc>
                <a:spcPct val="90000"/>
              </a:lnSpc>
            </a:pPr>
            <a:endParaRPr lang="zh-CN" altLang="en-US" dirty="0">
              <a:latin typeface="宋体" panose="02010600030101010101" pitchFamily="2" charset="-122"/>
            </a:endParaRPr>
          </a:p>
          <a:p>
            <a:pPr eaLnBrk="1" hangingPunct="1">
              <a:lnSpc>
                <a:spcPct val="90000"/>
              </a:lnSpc>
            </a:pPr>
            <a:r>
              <a:rPr lang="zh-CN" altLang="en-US" sz="2800" dirty="0">
                <a:solidFill>
                  <a:schemeClr val="hlink"/>
                </a:solidFill>
                <a:latin typeface="宋体" panose="02010600030101010101" pitchFamily="2" charset="-122"/>
              </a:rPr>
              <a:t>核心内容：编码方式</a:t>
            </a:r>
            <a:endParaRPr lang="zh-CN" altLang="en-US" sz="2800" dirty="0">
              <a:solidFill>
                <a:schemeClr val="hlink"/>
              </a:solidFill>
              <a:latin typeface="宋体" panose="02010600030101010101" pitchFamily="2" charset="-122"/>
            </a:endParaRPr>
          </a:p>
          <a:p>
            <a:pPr lvl="1" eaLnBrk="1" hangingPunct="1">
              <a:lnSpc>
                <a:spcPct val="90000"/>
              </a:lnSpc>
              <a:buNone/>
            </a:pPr>
            <a:endParaRPr lang="zh-CN" altLang="en-US" dirty="0">
              <a:latin typeface="宋体" panose="02010600030101010101" pitchFamily="2" charset="-122"/>
            </a:endParaRPr>
          </a:p>
          <a:p>
            <a:pPr eaLnBrk="1" hangingPunct="1">
              <a:lnSpc>
                <a:spcPct val="90000"/>
              </a:lnSpc>
              <a:buNone/>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charRg st="1" end="2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59">
                                            <p:txEl>
                                              <p:charRg st="20" end="6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259">
                                            <p:txEl>
                                              <p:charRg st="61" end="7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259">
                                            <p:txEl>
                                              <p:charRg st="78" end="1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259">
                                            <p:txEl>
                                              <p:charRg st="112"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xfrm>
            <a:off x="179388" y="328613"/>
            <a:ext cx="8826500" cy="508000"/>
          </a:xfrm>
          <a:ln/>
        </p:spPr>
        <p:txBody>
          <a:bodyPr vert="horz" wrap="square" lIns="92075" tIns="46038" rIns="92075" bIns="46038" anchor="ctr" anchorCtr="0"/>
          <a:p>
            <a:pPr eaLnBrk="1" hangingPunct="1"/>
            <a:r>
              <a:rPr lang="en-US" altLang="zh-CN" sz="2800" dirty="0">
                <a:latin typeface="黑体" panose="02010609060101010101" pitchFamily="49" charset="-122"/>
              </a:rPr>
              <a:t>7.3 </a:t>
            </a:r>
            <a:r>
              <a:rPr lang="zh-CN" altLang="en-US" sz="2800" dirty="0">
                <a:latin typeface="黑体" panose="02010609060101010101" pitchFamily="49" charset="-122"/>
              </a:rPr>
              <a:t>数据编码  </a:t>
            </a:r>
            <a:endParaRPr lang="zh-CN" altLang="en-US" sz="2800" dirty="0">
              <a:latin typeface="黑体" panose="02010609060101010101" pitchFamily="49" charset="-122"/>
            </a:endParaRPr>
          </a:p>
        </p:txBody>
      </p:sp>
      <p:graphicFrame>
        <p:nvGraphicFramePr>
          <p:cNvPr id="29699" name="Object 5"/>
          <p:cNvGraphicFramePr>
            <a:graphicFrameLocks noChangeAspect="1"/>
          </p:cNvGraphicFramePr>
          <p:nvPr/>
        </p:nvGraphicFramePr>
        <p:xfrm>
          <a:off x="971550" y="938213"/>
          <a:ext cx="4800600" cy="6019800"/>
        </p:xfrm>
        <a:graphic>
          <a:graphicData uri="http://schemas.openxmlformats.org/presentationml/2006/ole">
            <mc:AlternateContent xmlns:mc="http://schemas.openxmlformats.org/markup-compatibility/2006">
              <mc:Choice xmlns:v="urn:schemas-microsoft-com:vml" Requires="v">
                <p:oleObj spid="_x0000_s3078" name="" r:id="rId1" imgW="4686300" imgH="7561580" progId="Word.Picture.8">
                  <p:embed/>
                </p:oleObj>
              </mc:Choice>
              <mc:Fallback>
                <p:oleObj name="" r:id="rId1" imgW="4686300" imgH="7561580" progId="Word.Picture.8">
                  <p:embed/>
                  <p:pic>
                    <p:nvPicPr>
                      <p:cNvPr id="0" name="图片 3077"/>
                      <p:cNvPicPr/>
                      <p:nvPr/>
                    </p:nvPicPr>
                    <p:blipFill>
                      <a:blip r:embed="rId2"/>
                      <a:stretch>
                        <a:fillRect/>
                      </a:stretch>
                    </p:blipFill>
                    <p:spPr>
                      <a:xfrm>
                        <a:off x="971550" y="938213"/>
                        <a:ext cx="4800600" cy="6019800"/>
                      </a:xfrm>
                      <a:prstGeom prst="rect">
                        <a:avLst/>
                      </a:prstGeom>
                      <a:noFill/>
                      <a:ln w="38100">
                        <a:noFill/>
                        <a:miter/>
                      </a:ln>
                    </p:spPr>
                  </p:pic>
                </p:oleObj>
              </mc:Fallback>
            </mc:AlternateContent>
          </a:graphicData>
        </a:graphic>
      </p:graphicFrame>
      <p:sp>
        <p:nvSpPr>
          <p:cNvPr id="29700" name="Text Box 6"/>
          <p:cNvSpPr txBox="1"/>
          <p:nvPr/>
        </p:nvSpPr>
        <p:spPr>
          <a:xfrm>
            <a:off x="6305550" y="1319213"/>
            <a:ext cx="1219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spcBef>
                <a:spcPct val="50000"/>
              </a:spcBef>
              <a:buClrTx/>
              <a:buFontTx/>
              <a:buNone/>
            </a:pPr>
            <a:r>
              <a:rPr lang="en-US" altLang="zh-CN" sz="2400" b="0" dirty="0">
                <a:solidFill>
                  <a:schemeClr val="tx1"/>
                </a:solidFill>
              </a:rPr>
              <a:t>NRZ</a:t>
            </a:r>
            <a:endParaRPr lang="en-US" altLang="zh-CN" sz="2400" b="0" dirty="0">
              <a:solidFill>
                <a:schemeClr val="tx1"/>
              </a:solidFill>
            </a:endParaRPr>
          </a:p>
        </p:txBody>
      </p:sp>
      <p:sp>
        <p:nvSpPr>
          <p:cNvPr id="29701" name="Text Box 7"/>
          <p:cNvSpPr txBox="1"/>
          <p:nvPr/>
        </p:nvSpPr>
        <p:spPr>
          <a:xfrm>
            <a:off x="6305550" y="2081213"/>
            <a:ext cx="1600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spcBef>
                <a:spcPct val="50000"/>
              </a:spcBef>
              <a:buClrTx/>
              <a:buFontTx/>
              <a:buNone/>
            </a:pPr>
            <a:r>
              <a:rPr lang="zh-CN" altLang="en-US" sz="2400" b="0" dirty="0">
                <a:solidFill>
                  <a:schemeClr val="tx1"/>
                </a:solidFill>
              </a:rPr>
              <a:t>曼彻斯特</a:t>
            </a:r>
            <a:endParaRPr lang="zh-CN" altLang="en-US" sz="2400" b="0" dirty="0">
              <a:solidFill>
                <a:schemeClr val="tx1"/>
              </a:solidFill>
            </a:endParaRPr>
          </a:p>
        </p:txBody>
      </p:sp>
      <p:sp>
        <p:nvSpPr>
          <p:cNvPr id="29702" name="Text Box 8"/>
          <p:cNvSpPr txBox="1"/>
          <p:nvPr/>
        </p:nvSpPr>
        <p:spPr>
          <a:xfrm>
            <a:off x="6305550" y="3148013"/>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spcBef>
                <a:spcPct val="50000"/>
              </a:spcBef>
              <a:buClrTx/>
              <a:buFontTx/>
              <a:buNone/>
            </a:pPr>
            <a:r>
              <a:rPr lang="zh-CN" altLang="en-US" sz="2400" b="0" dirty="0">
                <a:solidFill>
                  <a:schemeClr val="tx1"/>
                </a:solidFill>
              </a:rPr>
              <a:t>差分曼彻斯特</a:t>
            </a:r>
            <a:endParaRPr lang="zh-CN" altLang="en-US" sz="2400" b="0" dirty="0">
              <a:solidFill>
                <a:schemeClr val="tx1"/>
              </a:solidFill>
            </a:endParaRPr>
          </a:p>
        </p:txBody>
      </p:sp>
      <p:sp>
        <p:nvSpPr>
          <p:cNvPr id="29703" name="Text Box 9"/>
          <p:cNvSpPr txBox="1"/>
          <p:nvPr/>
        </p:nvSpPr>
        <p:spPr>
          <a:xfrm>
            <a:off x="6305550" y="4519613"/>
            <a:ext cx="2438400" cy="457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spcBef>
                <a:spcPct val="50000"/>
              </a:spcBef>
              <a:buClrTx/>
              <a:buFontTx/>
              <a:buNone/>
            </a:pPr>
            <a:r>
              <a:rPr lang="zh-CN" altLang="en-US" sz="2400" b="0" dirty="0">
                <a:solidFill>
                  <a:schemeClr val="tx1"/>
                </a:solidFill>
              </a:rPr>
              <a:t>逢“</a:t>
            </a:r>
            <a:r>
              <a:rPr lang="en-US" altLang="zh-CN" sz="2400" b="0" dirty="0">
                <a:solidFill>
                  <a:schemeClr val="tx1"/>
                </a:solidFill>
              </a:rPr>
              <a:t>1”</a:t>
            </a:r>
            <a:r>
              <a:rPr lang="zh-CN" altLang="en-US" sz="2400" b="0" dirty="0">
                <a:solidFill>
                  <a:schemeClr val="tx1"/>
                </a:solidFill>
              </a:rPr>
              <a:t>变化</a:t>
            </a:r>
            <a:r>
              <a:rPr lang="en-US" altLang="zh-CN" sz="2400" b="0" dirty="0">
                <a:solidFill>
                  <a:schemeClr val="tx1"/>
                </a:solidFill>
              </a:rPr>
              <a:t>NRZ</a:t>
            </a:r>
            <a:endParaRPr lang="en-US" altLang="zh-CN" sz="2400" b="0" dirty="0">
              <a:solidFill>
                <a:schemeClr val="tx1"/>
              </a:solidFill>
            </a:endParaRPr>
          </a:p>
        </p:txBody>
      </p:sp>
      <p:sp>
        <p:nvSpPr>
          <p:cNvPr id="29704" name="Text Box 10"/>
          <p:cNvSpPr txBox="1"/>
          <p:nvPr/>
        </p:nvSpPr>
        <p:spPr>
          <a:xfrm>
            <a:off x="6305550" y="5967413"/>
            <a:ext cx="2438400" cy="457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spcBef>
                <a:spcPct val="50000"/>
              </a:spcBef>
              <a:buClrTx/>
              <a:buFontTx/>
              <a:buNone/>
            </a:pPr>
            <a:r>
              <a:rPr lang="zh-CN" altLang="en-US" sz="2400" b="0" dirty="0">
                <a:solidFill>
                  <a:schemeClr val="tx1"/>
                </a:solidFill>
              </a:rPr>
              <a:t>逢“</a:t>
            </a:r>
            <a:r>
              <a:rPr lang="en-US" altLang="zh-CN" sz="2400" b="0" dirty="0">
                <a:solidFill>
                  <a:schemeClr val="tx1"/>
                </a:solidFill>
              </a:rPr>
              <a:t>0”</a:t>
            </a:r>
            <a:r>
              <a:rPr lang="zh-CN" altLang="en-US" sz="2400" b="0" dirty="0">
                <a:solidFill>
                  <a:schemeClr val="tx1"/>
                </a:solidFill>
              </a:rPr>
              <a:t>变化</a:t>
            </a:r>
            <a:r>
              <a:rPr lang="en-US" altLang="zh-CN" sz="2400" b="0" dirty="0">
                <a:solidFill>
                  <a:schemeClr val="tx1"/>
                </a:solidFill>
              </a:rPr>
              <a:t>NRZ</a:t>
            </a:r>
            <a:endParaRPr lang="en-US" altLang="zh-CN" sz="2400" b="0" dirty="0">
              <a:solidFill>
                <a:schemeClr val="tx1"/>
              </a:solidFill>
            </a:endParaRPr>
          </a:p>
        </p:txBody>
      </p:sp>
      <p:graphicFrame>
        <p:nvGraphicFramePr>
          <p:cNvPr id="29705" name="Object 11"/>
          <p:cNvGraphicFramePr>
            <a:graphicFrameLocks noChangeAspect="1"/>
          </p:cNvGraphicFramePr>
          <p:nvPr/>
        </p:nvGraphicFramePr>
        <p:xfrm>
          <a:off x="5772150" y="2919413"/>
          <a:ext cx="290513" cy="965200"/>
        </p:xfrm>
        <a:graphic>
          <a:graphicData uri="http://schemas.openxmlformats.org/presentationml/2006/ole">
            <mc:AlternateContent xmlns:mc="http://schemas.openxmlformats.org/markup-compatibility/2006">
              <mc:Choice xmlns:v="urn:schemas-microsoft-com:vml" Requires="v">
                <p:oleObj spid="_x0000_s3080" name="" r:id="rId3" imgW="292100" imgH="965200" progId="Equation.3">
                  <p:embed/>
                </p:oleObj>
              </mc:Choice>
              <mc:Fallback>
                <p:oleObj name="" r:id="rId3" imgW="292100" imgH="965200" progId="Equation.3">
                  <p:embed/>
                  <p:pic>
                    <p:nvPicPr>
                      <p:cNvPr id="0" name="图片 3079"/>
                      <p:cNvPicPr/>
                      <p:nvPr/>
                    </p:nvPicPr>
                    <p:blipFill>
                      <a:blip r:embed="rId4"/>
                      <a:stretch>
                        <a:fillRect/>
                      </a:stretch>
                    </p:blipFill>
                    <p:spPr>
                      <a:xfrm>
                        <a:off x="5772150" y="2919413"/>
                        <a:ext cx="290513" cy="965200"/>
                      </a:xfrm>
                      <a:prstGeom prst="rect">
                        <a:avLst/>
                      </a:prstGeom>
                      <a:noFill/>
                      <a:ln w="38100">
                        <a:noFill/>
                        <a:miter/>
                      </a:ln>
                    </p:spPr>
                  </p:pic>
                </p:oleObj>
              </mc:Fallback>
            </mc:AlternateContent>
          </a:graphicData>
        </a:graphic>
      </p:graphicFrame>
      <p:graphicFrame>
        <p:nvGraphicFramePr>
          <p:cNvPr id="29706" name="Object 12"/>
          <p:cNvGraphicFramePr>
            <a:graphicFrameLocks noChangeAspect="1"/>
          </p:cNvGraphicFramePr>
          <p:nvPr/>
        </p:nvGraphicFramePr>
        <p:xfrm>
          <a:off x="5772150" y="5738813"/>
          <a:ext cx="290513" cy="965200"/>
        </p:xfrm>
        <a:graphic>
          <a:graphicData uri="http://schemas.openxmlformats.org/presentationml/2006/ole">
            <mc:AlternateContent xmlns:mc="http://schemas.openxmlformats.org/markup-compatibility/2006">
              <mc:Choice xmlns:v="urn:schemas-microsoft-com:vml" Requires="v">
                <p:oleObj spid="_x0000_s3079" name="" r:id="rId5" imgW="292100" imgH="965200" progId="Equation.3">
                  <p:embed/>
                </p:oleObj>
              </mc:Choice>
              <mc:Fallback>
                <p:oleObj name="" r:id="rId5" imgW="292100" imgH="965200" progId="Equation.3">
                  <p:embed/>
                  <p:pic>
                    <p:nvPicPr>
                      <p:cNvPr id="0" name="图片 3078"/>
                      <p:cNvPicPr/>
                      <p:nvPr/>
                    </p:nvPicPr>
                    <p:blipFill>
                      <a:blip r:embed="rId4"/>
                      <a:stretch>
                        <a:fillRect/>
                      </a:stretch>
                    </p:blipFill>
                    <p:spPr>
                      <a:xfrm>
                        <a:off x="5772150" y="5738813"/>
                        <a:ext cx="290513" cy="965200"/>
                      </a:xfrm>
                      <a:prstGeom prst="rect">
                        <a:avLst/>
                      </a:prstGeom>
                      <a:noFill/>
                      <a:ln w="38100">
                        <a:noFill/>
                        <a:miter/>
                      </a:ln>
                    </p:spPr>
                  </p:pic>
                </p:oleObj>
              </mc:Fallback>
            </mc:AlternateContent>
          </a:graphicData>
        </a:graphic>
      </p:graphicFrame>
      <p:graphicFrame>
        <p:nvGraphicFramePr>
          <p:cNvPr id="29707" name="Object 13"/>
          <p:cNvGraphicFramePr>
            <a:graphicFrameLocks noChangeAspect="1"/>
          </p:cNvGraphicFramePr>
          <p:nvPr/>
        </p:nvGraphicFramePr>
        <p:xfrm>
          <a:off x="5772150" y="4291013"/>
          <a:ext cx="290513" cy="965200"/>
        </p:xfrm>
        <a:graphic>
          <a:graphicData uri="http://schemas.openxmlformats.org/presentationml/2006/ole">
            <mc:AlternateContent xmlns:mc="http://schemas.openxmlformats.org/markup-compatibility/2006">
              <mc:Choice xmlns:v="urn:schemas-microsoft-com:vml" Requires="v">
                <p:oleObj spid="_x0000_s3081" name="" r:id="rId6" imgW="292100" imgH="965200" progId="Equation.3">
                  <p:embed/>
                </p:oleObj>
              </mc:Choice>
              <mc:Fallback>
                <p:oleObj name="" r:id="rId6" imgW="292100" imgH="965200" progId="Equation.3">
                  <p:embed/>
                  <p:pic>
                    <p:nvPicPr>
                      <p:cNvPr id="0" name="图片 3080"/>
                      <p:cNvPicPr/>
                      <p:nvPr/>
                    </p:nvPicPr>
                    <p:blipFill>
                      <a:blip r:embed="rId4"/>
                      <a:stretch>
                        <a:fillRect/>
                      </a:stretch>
                    </p:blipFill>
                    <p:spPr>
                      <a:xfrm>
                        <a:off x="5772150" y="4291013"/>
                        <a:ext cx="290513" cy="965200"/>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1692275" y="260350"/>
            <a:ext cx="7696200" cy="720725"/>
          </a:xfrm>
          <a:ln/>
        </p:spPr>
        <p:txBody>
          <a:bodyPr vert="horz" wrap="square" lIns="92075" tIns="46038" rIns="92075" bIns="46038" anchor="ctr" anchorCtr="0"/>
          <a:p>
            <a:pPr eaLnBrk="1" hangingPunct="1"/>
            <a:r>
              <a:rPr lang="zh-CN" altLang="en-US" sz="2800" dirty="0">
                <a:latin typeface="黑体" panose="02010609060101010101" pitchFamily="49" charset="-122"/>
              </a:rPr>
              <a:t>数字数据模拟传输（频带传输）</a:t>
            </a:r>
            <a:endParaRPr lang="zh-CN" altLang="en-US" sz="2800" dirty="0">
              <a:latin typeface="黑体" panose="02010609060101010101" pitchFamily="49" charset="-122"/>
            </a:endParaRPr>
          </a:p>
        </p:txBody>
      </p:sp>
      <p:sp>
        <p:nvSpPr>
          <p:cNvPr id="100355" name="Rectangle 3"/>
          <p:cNvSpPr>
            <a:spLocks noGrp="1"/>
          </p:cNvSpPr>
          <p:nvPr>
            <p:ph idx="1" hasCustomPrompt="1"/>
          </p:nvPr>
        </p:nvSpPr>
        <p:spPr>
          <a:xfrm>
            <a:off x="611188" y="1341438"/>
            <a:ext cx="8382000" cy="4876800"/>
          </a:xfrm>
          <a:ln/>
        </p:spPr>
        <p:txBody>
          <a:bodyPr vert="horz" wrap="square" lIns="91440" tIns="45720" rIns="91440" bIns="45720" anchor="t" anchorCtr="0"/>
          <a:p>
            <a:pPr eaLnBrk="1" hangingPunct="1">
              <a:spcBef>
                <a:spcPts val="1800"/>
              </a:spcBef>
              <a:buClr>
                <a:schemeClr val="accent2"/>
              </a:buClr>
            </a:pPr>
            <a:r>
              <a:rPr lang="zh-CN" altLang="en-US" sz="2800" dirty="0">
                <a:solidFill>
                  <a:srgbClr val="FF0066"/>
                </a:solidFill>
              </a:rPr>
              <a:t>频带传输</a:t>
            </a:r>
            <a:r>
              <a:rPr lang="zh-CN" altLang="en-US" sz="2800" dirty="0">
                <a:solidFill>
                  <a:srgbClr val="003399"/>
                </a:solidFill>
              </a:rPr>
              <a:t>：指在一定频率范围内的线路上，进行载波传输。用基带信号对载波进行调制，使其变为适合于线路传送的信号。</a:t>
            </a:r>
            <a:endParaRPr lang="zh-CN" altLang="en-US" sz="2800" dirty="0">
              <a:solidFill>
                <a:srgbClr val="003399"/>
              </a:solidFill>
            </a:endParaRPr>
          </a:p>
          <a:p>
            <a:pPr eaLnBrk="1" hangingPunct="1">
              <a:spcBef>
                <a:spcPts val="1800"/>
              </a:spcBef>
              <a:buClr>
                <a:schemeClr val="accent2"/>
              </a:buClr>
            </a:pPr>
            <a:r>
              <a:rPr lang="zh-CN" altLang="en-US" sz="2800" dirty="0">
                <a:solidFill>
                  <a:srgbClr val="FF0066"/>
                </a:solidFill>
              </a:rPr>
              <a:t>调制（</a:t>
            </a:r>
            <a:r>
              <a:rPr lang="en-US" altLang="zh-CN" sz="2800" dirty="0">
                <a:solidFill>
                  <a:srgbClr val="FF0066"/>
                </a:solidFill>
              </a:rPr>
              <a:t>Modulation</a:t>
            </a:r>
            <a:r>
              <a:rPr lang="zh-CN" altLang="en-US" sz="2800" dirty="0">
                <a:solidFill>
                  <a:srgbClr val="FF0066"/>
                </a:solidFill>
              </a:rPr>
              <a:t>）</a:t>
            </a:r>
            <a:r>
              <a:rPr lang="zh-CN" altLang="en-US" sz="2800" dirty="0">
                <a:solidFill>
                  <a:srgbClr val="003399"/>
                </a:solidFill>
              </a:rPr>
              <a:t>：用基带脉冲对载波信号的某些参量进行控制，使这些参量随基带脉冲变化。</a:t>
            </a:r>
            <a:endParaRPr lang="zh-CN" altLang="en-US" sz="2800" dirty="0">
              <a:solidFill>
                <a:srgbClr val="003399"/>
              </a:solidFill>
            </a:endParaRPr>
          </a:p>
          <a:p>
            <a:pPr eaLnBrk="1" hangingPunct="1">
              <a:spcBef>
                <a:spcPts val="1800"/>
              </a:spcBef>
              <a:buClr>
                <a:schemeClr val="accent2"/>
              </a:buClr>
            </a:pPr>
            <a:r>
              <a:rPr lang="zh-CN" altLang="en-US" sz="2800" dirty="0">
                <a:solidFill>
                  <a:srgbClr val="FF0066"/>
                </a:solidFill>
              </a:rPr>
              <a:t>解调（</a:t>
            </a:r>
            <a:r>
              <a:rPr lang="en-US" altLang="zh-CN" sz="2800" dirty="0">
                <a:solidFill>
                  <a:srgbClr val="FF0066"/>
                </a:solidFill>
              </a:rPr>
              <a:t>Demodulation</a:t>
            </a:r>
            <a:r>
              <a:rPr lang="zh-CN" altLang="en-US" sz="2800" dirty="0">
                <a:solidFill>
                  <a:srgbClr val="FF0066"/>
                </a:solidFill>
              </a:rPr>
              <a:t>）</a:t>
            </a:r>
            <a:r>
              <a:rPr lang="zh-CN" altLang="en-US" sz="2800" dirty="0">
                <a:solidFill>
                  <a:srgbClr val="003399"/>
                </a:solidFill>
              </a:rPr>
              <a:t>：调制的反变换。</a:t>
            </a:r>
            <a:endParaRPr lang="zh-CN" altLang="en-US" sz="2800" dirty="0">
              <a:solidFill>
                <a:srgbClr val="003399"/>
              </a:solidFill>
            </a:endParaRPr>
          </a:p>
          <a:p>
            <a:pPr eaLnBrk="1" hangingPunct="1">
              <a:spcBef>
                <a:spcPts val="1800"/>
              </a:spcBef>
              <a:buClr>
                <a:schemeClr val="accent2"/>
              </a:buClr>
            </a:pPr>
            <a:r>
              <a:rPr lang="zh-CN" altLang="en-US" sz="2800" dirty="0">
                <a:solidFill>
                  <a:srgbClr val="003399"/>
                </a:solidFill>
              </a:rPr>
              <a:t>调制解调器</a:t>
            </a:r>
            <a:r>
              <a:rPr lang="en-US" altLang="zh-CN" sz="2800" dirty="0">
                <a:solidFill>
                  <a:srgbClr val="003399"/>
                </a:solidFill>
              </a:rPr>
              <a:t>MODEM</a:t>
            </a:r>
            <a:r>
              <a:rPr lang="zh-CN" altLang="en-US" sz="2800" dirty="0">
                <a:solidFill>
                  <a:srgbClr val="003399"/>
                </a:solidFill>
              </a:rPr>
              <a:t>（</a:t>
            </a:r>
            <a:r>
              <a:rPr lang="en-US" altLang="zh-CN" sz="2800" dirty="0">
                <a:solidFill>
                  <a:srgbClr val="003399"/>
                </a:solidFill>
              </a:rPr>
              <a:t>modulation-demodulation)</a:t>
            </a:r>
            <a:r>
              <a:rPr lang="en-US" altLang="zh-CN" sz="2800" i="1" dirty="0">
                <a:solidFill>
                  <a:srgbClr val="003399"/>
                </a:solidFill>
              </a:rPr>
              <a:t>	</a:t>
            </a:r>
            <a:endParaRPr lang="en-US" altLang="zh-CN" sz="2800" i="1"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charRg st="0" end="5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355">
                                            <p:txEl>
                                              <p:charRg st="55" end="10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355">
                                            <p:txEl>
                                              <p:charRg st="104" end="12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355">
                                            <p:txEl>
                                              <p:charRg st="129" end="1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ldLvl="2"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ln/>
        </p:spPr>
        <p:txBody>
          <a:bodyPr vert="horz" wrap="square" lIns="92075" tIns="46038" rIns="92075" bIns="46038" anchor="ctr" anchorCtr="0"/>
          <a:p>
            <a:pPr eaLnBrk="1" hangingPunct="1"/>
            <a:r>
              <a:rPr lang="zh-CN" altLang="en-US" dirty="0">
                <a:latin typeface="黑体" panose="02010609060101010101" pitchFamily="49" charset="-122"/>
              </a:rPr>
              <a:t>调制解调器</a:t>
            </a:r>
            <a:r>
              <a:rPr lang="zh-CN" altLang="en-US" sz="3600" dirty="0"/>
              <a:t> </a:t>
            </a:r>
            <a:endParaRPr lang="zh-CN" altLang="en-US" sz="3600" dirty="0"/>
          </a:p>
        </p:txBody>
      </p:sp>
      <p:sp>
        <p:nvSpPr>
          <p:cNvPr id="605187" name="Rectangle 3"/>
          <p:cNvSpPr>
            <a:spLocks noGrp="1"/>
          </p:cNvSpPr>
          <p:nvPr>
            <p:ph idx="1" hasCustomPrompt="1"/>
          </p:nvPr>
        </p:nvSpPr>
        <p:spPr>
          <a:xfrm>
            <a:off x="755650" y="1628775"/>
            <a:ext cx="7772400" cy="4114800"/>
          </a:xfrm>
          <a:ln/>
        </p:spPr>
        <p:txBody>
          <a:bodyPr vert="horz" wrap="square" lIns="91440" tIns="45720" rIns="91440" bIns="45720" anchor="t" anchorCtr="0"/>
          <a:p>
            <a:pPr eaLnBrk="1" hangingPunct="1">
              <a:lnSpc>
                <a:spcPct val="120000"/>
              </a:lnSpc>
              <a:spcBef>
                <a:spcPts val="1200"/>
              </a:spcBef>
            </a:pPr>
            <a:r>
              <a:rPr lang="zh-CN" altLang="en-US" sz="2800" dirty="0"/>
              <a:t>调制器的主要作用就是个</a:t>
            </a:r>
            <a:r>
              <a:rPr lang="zh-CN" altLang="en-US" sz="2800" dirty="0">
                <a:solidFill>
                  <a:schemeClr val="hlink"/>
                </a:solidFill>
              </a:rPr>
              <a:t>波形变换器</a:t>
            </a:r>
            <a:r>
              <a:rPr lang="zh-CN" altLang="en-US" sz="2800" dirty="0"/>
              <a:t>，它将基带数字信号的波形变换成适合于模拟信道传输的波形</a:t>
            </a:r>
            <a:endParaRPr lang="zh-CN" altLang="en-US" sz="2800" dirty="0"/>
          </a:p>
          <a:p>
            <a:pPr lvl="1" eaLnBrk="1" hangingPunct="1">
              <a:lnSpc>
                <a:spcPct val="120000"/>
              </a:lnSpc>
              <a:spcBef>
                <a:spcPts val="1200"/>
              </a:spcBef>
            </a:pPr>
            <a:r>
              <a:rPr lang="zh-CN" altLang="en-US" sz="2400" dirty="0"/>
              <a:t> 注意：这并不改变数据的内容</a:t>
            </a:r>
            <a:endParaRPr lang="zh-CN" altLang="en-US" sz="2400" dirty="0"/>
          </a:p>
          <a:p>
            <a:pPr eaLnBrk="1" hangingPunct="1">
              <a:lnSpc>
                <a:spcPct val="120000"/>
              </a:lnSpc>
              <a:spcBef>
                <a:spcPts val="1200"/>
              </a:spcBef>
            </a:pPr>
            <a:r>
              <a:rPr lang="zh-CN" altLang="en-US" sz="2800" dirty="0"/>
              <a:t>解调器的作用就是个</a:t>
            </a:r>
            <a:r>
              <a:rPr lang="zh-CN" altLang="en-US" sz="2800" dirty="0">
                <a:solidFill>
                  <a:schemeClr val="hlink"/>
                </a:solidFill>
              </a:rPr>
              <a:t>波形识别器</a:t>
            </a:r>
            <a:r>
              <a:rPr lang="zh-CN" altLang="en-US" sz="2800" dirty="0"/>
              <a:t>，它将经过调制器变换过的模拟信号恢复成原来的数字信号。若识别不正确，则要产生误码。 </a:t>
            </a:r>
            <a:endParaRPr lang="zh-CN" altLang="en-US" sz="2800" dirty="0"/>
          </a:p>
          <a:p>
            <a:pPr eaLnBrk="1" hangingPunct="1"/>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5187">
                                            <p:txEl>
                                              <p:charRg st="0" end="4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5187">
                                            <p:txEl>
                                              <p:charRg st="44" end="5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5187">
                                            <p:txEl>
                                              <p:charRg st="59" end="1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1331913" y="260350"/>
            <a:ext cx="7696200" cy="720725"/>
          </a:xfrm>
          <a:ln/>
        </p:spPr>
        <p:txBody>
          <a:bodyPr vert="horz" wrap="square" lIns="92075" tIns="46038" rIns="92075" bIns="46038" anchor="ctr" anchorCtr="0"/>
          <a:p>
            <a:pPr marL="838200" indent="-838200" eaLnBrk="1" hangingPunct="1"/>
            <a:r>
              <a:rPr lang="zh-CN" altLang="en-US" dirty="0">
                <a:latin typeface="黑体" panose="02010609060101010101" pitchFamily="49" charset="-122"/>
              </a:rPr>
              <a:t>常用的调制技术</a:t>
            </a:r>
            <a:endParaRPr lang="zh-CN" altLang="en-US" dirty="0">
              <a:latin typeface="黑体" panose="02010609060101010101" pitchFamily="49" charset="-122"/>
            </a:endParaRPr>
          </a:p>
        </p:txBody>
      </p:sp>
      <p:sp>
        <p:nvSpPr>
          <p:cNvPr id="596995" name="Rectangle 3"/>
          <p:cNvSpPr>
            <a:spLocks noGrp="1"/>
          </p:cNvSpPr>
          <p:nvPr>
            <p:ph idx="1" hasCustomPrompt="1"/>
          </p:nvPr>
        </p:nvSpPr>
        <p:spPr>
          <a:xfrm>
            <a:off x="684213" y="1412875"/>
            <a:ext cx="7772400" cy="4114800"/>
          </a:xfrm>
          <a:ln/>
        </p:spPr>
        <p:txBody>
          <a:bodyPr vert="horz" wrap="square" lIns="91440" tIns="45720" rIns="91440" bIns="45720" anchor="t" anchorCtr="0"/>
          <a:p>
            <a:pPr marL="609600" indent="-609600" eaLnBrk="1" hangingPunct="1">
              <a:lnSpc>
                <a:spcPct val="110000"/>
              </a:lnSpc>
              <a:spcBef>
                <a:spcPct val="30000"/>
              </a:spcBef>
            </a:pPr>
            <a:r>
              <a:rPr lang="zh-CN" altLang="en-US" dirty="0"/>
              <a:t>载波 </a:t>
            </a:r>
            <a:r>
              <a:rPr lang="en-US" altLang="zh-CN" dirty="0"/>
              <a:t>Asin(</a:t>
            </a:r>
            <a:r>
              <a:rPr lang="en-US" altLang="zh-CN" dirty="0">
                <a:sym typeface="Symbol" panose="05050102010706020507" pitchFamily="18" charset="2"/>
              </a:rPr>
              <a:t>t + )</a:t>
            </a:r>
            <a:r>
              <a:rPr lang="zh-CN" altLang="en-US" dirty="0">
                <a:sym typeface="Symbol" panose="05050102010706020507" pitchFamily="18" charset="2"/>
              </a:rPr>
              <a:t>表征参数</a:t>
            </a:r>
            <a:r>
              <a:rPr lang="zh-CN" altLang="zh-CN" dirty="0">
                <a:sym typeface="Symbol" panose="05050102010706020507" pitchFamily="18" charset="2"/>
              </a:rPr>
              <a:t>：幅度、频率、相位</a:t>
            </a:r>
            <a:endParaRPr lang="zh-CN" altLang="en-US" dirty="0">
              <a:sym typeface="Symbol" panose="05050102010706020507" pitchFamily="18" charset="2"/>
            </a:endParaRPr>
          </a:p>
          <a:p>
            <a:pPr marL="990600" lvl="1" indent="-533400" eaLnBrk="1" hangingPunct="1">
              <a:lnSpc>
                <a:spcPct val="110000"/>
              </a:lnSpc>
              <a:spcBef>
                <a:spcPct val="30000"/>
              </a:spcBef>
            </a:pPr>
            <a:r>
              <a:rPr lang="zh-CN" altLang="en-US" dirty="0"/>
              <a:t>幅移键控法 </a:t>
            </a:r>
            <a:r>
              <a:rPr lang="en-US" altLang="zh-CN" dirty="0"/>
              <a:t>Amplitude-shift keying (ASK)</a:t>
            </a:r>
            <a:endParaRPr lang="en-US" altLang="zh-CN" dirty="0"/>
          </a:p>
          <a:p>
            <a:pPr marL="990600" lvl="1" indent="-533400" eaLnBrk="1" hangingPunct="1">
              <a:lnSpc>
                <a:spcPct val="110000"/>
              </a:lnSpc>
              <a:spcBef>
                <a:spcPct val="30000"/>
              </a:spcBef>
            </a:pPr>
            <a:r>
              <a:rPr lang="zh-CN" altLang="en-US" dirty="0"/>
              <a:t>频移键控法 </a:t>
            </a:r>
            <a:r>
              <a:rPr lang="en-US" altLang="zh-CN" dirty="0"/>
              <a:t>Frequency-shift keying (FSK)</a:t>
            </a:r>
            <a:endParaRPr lang="en-US" altLang="zh-CN" dirty="0"/>
          </a:p>
          <a:p>
            <a:pPr marL="990600" lvl="1" indent="-533400" eaLnBrk="1" hangingPunct="1">
              <a:lnSpc>
                <a:spcPct val="110000"/>
              </a:lnSpc>
              <a:spcBef>
                <a:spcPct val="30000"/>
              </a:spcBef>
            </a:pPr>
            <a:r>
              <a:rPr lang="zh-CN" altLang="en-US" dirty="0"/>
              <a:t>相移键控法 </a:t>
            </a:r>
            <a:r>
              <a:rPr lang="en-US" altLang="zh-CN" dirty="0"/>
              <a:t>Phase-shift keying (PSK)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6995">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6995">
                                            <p:txEl>
                                              <p:charRg st="29" end="6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6995">
                                            <p:txEl>
                                              <p:charRg st="64" end="9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6995">
                                            <p:txEl>
                                              <p:charRg st="99" end="1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p:nvPr/>
        </p:nvSpPr>
        <p:spPr>
          <a:xfrm>
            <a:off x="0" y="914400"/>
            <a:ext cx="9144000" cy="533400"/>
          </a:xfrm>
          <a:prstGeom prst="rect">
            <a:avLst/>
          </a:prstGeom>
          <a:solidFill>
            <a:schemeClr val="bg1"/>
          </a:solidFill>
          <a:ln w="19050">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36867" name="Rectangle 3"/>
          <p:cNvSpPr/>
          <p:nvPr/>
        </p:nvSpPr>
        <p:spPr>
          <a:xfrm>
            <a:off x="0" y="20431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aphicFrame>
        <p:nvGraphicFramePr>
          <p:cNvPr id="36868" name="Object 4"/>
          <p:cNvGraphicFramePr>
            <a:graphicFrameLocks noChangeAspect="1"/>
          </p:cNvGraphicFramePr>
          <p:nvPr/>
        </p:nvGraphicFramePr>
        <p:xfrm>
          <a:off x="179388" y="1196975"/>
          <a:ext cx="8497887" cy="5286375"/>
        </p:xfrm>
        <a:graphic>
          <a:graphicData uri="http://schemas.openxmlformats.org/presentationml/2006/ole">
            <mc:AlternateContent xmlns:mc="http://schemas.openxmlformats.org/markup-compatibility/2006">
              <mc:Choice xmlns:v="urn:schemas-microsoft-com:vml" Requires="v">
                <p:oleObj spid="_x0000_s3076" name="" r:id="rId1" imgW="4865370" imgH="3138170" progId="Visio.Drawing.11">
                  <p:embed/>
                </p:oleObj>
              </mc:Choice>
              <mc:Fallback>
                <p:oleObj name="" r:id="rId1" imgW="4865370" imgH="3138170" progId="Visio.Drawing.11">
                  <p:embed/>
                  <p:pic>
                    <p:nvPicPr>
                      <p:cNvPr id="0" name="图片 3075"/>
                      <p:cNvPicPr/>
                      <p:nvPr/>
                    </p:nvPicPr>
                    <p:blipFill>
                      <a:blip r:embed="rId2"/>
                      <a:stretch>
                        <a:fillRect/>
                      </a:stretch>
                    </p:blipFill>
                    <p:spPr>
                      <a:xfrm>
                        <a:off x="179388" y="1196975"/>
                        <a:ext cx="8497887" cy="5286375"/>
                      </a:xfrm>
                      <a:prstGeom prst="rect">
                        <a:avLst/>
                      </a:prstGeom>
                      <a:noFill/>
                      <a:ln w="38100">
                        <a:noFill/>
                        <a:miter/>
                      </a:ln>
                    </p:spPr>
                  </p:pic>
                </p:oleObj>
              </mc:Fallback>
            </mc:AlternateContent>
          </a:graphicData>
        </a:graphic>
      </p:graphicFrame>
      <p:sp>
        <p:nvSpPr>
          <p:cNvPr id="36869" name="Rectangle 5"/>
          <p:cNvSpPr/>
          <p:nvPr/>
        </p:nvSpPr>
        <p:spPr>
          <a:xfrm>
            <a:off x="4859338" y="260350"/>
            <a:ext cx="4095750"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eaLnBrk="1" hangingPunct="1">
              <a:spcBef>
                <a:spcPct val="0"/>
              </a:spcBef>
              <a:buClrTx/>
              <a:buFontTx/>
              <a:buNone/>
            </a:pPr>
            <a:r>
              <a:rPr lang="zh-CN" altLang="en-US" sz="2800" b="0" dirty="0">
                <a:solidFill>
                  <a:schemeClr val="bg1"/>
                </a:solidFill>
              </a:rPr>
              <a:t>三种调制方法的调制波形</a:t>
            </a:r>
            <a:endParaRPr lang="zh-CN" altLang="en-US" sz="2800" b="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ln/>
        </p:spPr>
        <p:txBody>
          <a:bodyPr vert="horz" wrap="square" lIns="92075" tIns="46038" rIns="92075" bIns="46038" anchor="ctr" anchorCtr="0"/>
          <a:p>
            <a:pPr eaLnBrk="1" hangingPunct="1"/>
            <a:r>
              <a:rPr lang="zh-CN" altLang="en-US" sz="3800" dirty="0"/>
              <a:t>第七章  数据通信与物理层</a:t>
            </a:r>
            <a:endParaRPr lang="zh-CN" altLang="en-US" sz="3800" dirty="0"/>
          </a:p>
        </p:txBody>
      </p:sp>
      <p:sp>
        <p:nvSpPr>
          <p:cNvPr id="15363" name="Rectangle 3"/>
          <p:cNvSpPr>
            <a:spLocks noGrp="1" noChangeArrowheads="1"/>
          </p:cNvSpPr>
          <p:nvPr>
            <p:ph idx="1" hasCustomPrompt="1"/>
          </p:nvPr>
        </p:nvSpPr>
        <p:spPr>
          <a:xfrm>
            <a:off x="1835150" y="1341438"/>
            <a:ext cx="5016500" cy="4391025"/>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ts val="600"/>
              </a:spcBef>
              <a:spcAft>
                <a:spcPct val="0"/>
              </a:spcAft>
              <a:buClrTx/>
              <a:buSzTx/>
              <a:buFont typeface="Wingdings" panose="05000000000000000000" pitchFamily="2" charset="2"/>
              <a:buChar char="l"/>
              <a:defRPr/>
            </a:pPr>
            <a:r>
              <a:rPr kumimoji="1" lang="zh-CN" altLang="en-US" sz="3000" b="0" i="0" u="none" strike="noStrike" kern="1200" cap="none" spc="0" normalizeH="0" baseline="0" noProof="0" dirty="0" smtClean="0">
                <a:ln>
                  <a:noFill/>
                </a:ln>
                <a:solidFill>
                  <a:srgbClr val="002060"/>
                </a:solidFill>
                <a:effectLst/>
                <a:uLnTx/>
                <a:uFillTx/>
                <a:latin typeface="+mj-ea"/>
                <a:ea typeface="+mj-ea"/>
                <a:cs typeface="+mn-cs"/>
              </a:rPr>
              <a:t>数据通信的理论基础</a:t>
            </a:r>
            <a:endParaRPr kumimoji="1" lang="zh-CN" altLang="en-US" sz="3000" b="0" i="0" u="none" strike="noStrike" kern="1200" cap="none" spc="0" normalizeH="0" baseline="0" noProof="0" dirty="0" smtClean="0">
              <a:ln>
                <a:noFill/>
              </a:ln>
              <a:solidFill>
                <a:srgbClr val="002060"/>
              </a:solidFill>
              <a:effectLst/>
              <a:uLnTx/>
              <a:uFillTx/>
              <a:latin typeface="+mj-ea"/>
              <a:ea typeface="+mj-ea"/>
              <a:cs typeface="+mn-cs"/>
            </a:endParaRPr>
          </a:p>
          <a:p>
            <a:pPr marL="609600" marR="0" lvl="0" indent="-609600" algn="l" defTabSz="914400" rtl="0" eaLnBrk="1" fontAlgn="base" latinLnBrk="0" hangingPunct="1">
              <a:lnSpc>
                <a:spcPct val="100000"/>
              </a:lnSpc>
              <a:spcBef>
                <a:spcPts val="600"/>
              </a:spcBef>
              <a:spcAft>
                <a:spcPct val="0"/>
              </a:spcAft>
              <a:buClrTx/>
              <a:buSzTx/>
              <a:buFont typeface="Wingdings" panose="05000000000000000000" pitchFamily="2" charset="2"/>
              <a:buChar char="l"/>
              <a:defRPr/>
            </a:pPr>
            <a:r>
              <a:rPr kumimoji="1" lang="zh-CN" altLang="en-US" sz="3000" b="0" i="0" u="none" strike="noStrike" kern="1200" cap="none" spc="0" normalizeH="0" baseline="0" noProof="0" dirty="0" smtClean="0">
                <a:ln>
                  <a:noFill/>
                </a:ln>
                <a:solidFill>
                  <a:srgbClr val="002060"/>
                </a:solidFill>
                <a:effectLst/>
                <a:uLnTx/>
                <a:uFillTx/>
                <a:latin typeface="+mj-ea"/>
                <a:ea typeface="+mj-ea"/>
                <a:cs typeface="+mn-cs"/>
              </a:rPr>
              <a:t>数据通信系统模型</a:t>
            </a:r>
            <a:endParaRPr kumimoji="1" lang="en-US" altLang="zh-CN" sz="3000" b="0" i="0" u="none" strike="noStrike" kern="1200" cap="none" spc="0" normalizeH="0" baseline="0" noProof="0" dirty="0" smtClean="0">
              <a:ln>
                <a:noFill/>
              </a:ln>
              <a:solidFill>
                <a:srgbClr val="002060"/>
              </a:solidFill>
              <a:effectLst/>
              <a:uLnTx/>
              <a:uFillTx/>
              <a:latin typeface="+mj-ea"/>
              <a:ea typeface="+mj-ea"/>
              <a:cs typeface="+mn-cs"/>
            </a:endParaRPr>
          </a:p>
          <a:p>
            <a:pPr marL="609600" marR="0" lvl="0" indent="-609600" algn="l" defTabSz="914400" rtl="0" eaLnBrk="1" fontAlgn="base" latinLnBrk="0" hangingPunct="1">
              <a:lnSpc>
                <a:spcPct val="100000"/>
              </a:lnSpc>
              <a:spcBef>
                <a:spcPts val="600"/>
              </a:spcBef>
              <a:spcAft>
                <a:spcPct val="0"/>
              </a:spcAft>
              <a:buClrTx/>
              <a:buSzTx/>
              <a:buFont typeface="Wingdings" panose="05000000000000000000" pitchFamily="2" charset="2"/>
              <a:buChar char="l"/>
              <a:defRPr/>
            </a:pPr>
            <a:r>
              <a:rPr kumimoji="1" lang="zh-CN" altLang="en-US" sz="3000" b="0" i="0" u="none" strike="noStrike" kern="1200" cap="none" spc="0" normalizeH="0" baseline="0" noProof="0" dirty="0">
                <a:ln>
                  <a:noFill/>
                </a:ln>
                <a:solidFill>
                  <a:srgbClr val="002060"/>
                </a:solidFill>
                <a:effectLst/>
                <a:uLnTx/>
                <a:uFillTx/>
                <a:latin typeface="+mj-ea"/>
                <a:ea typeface="+mj-ea"/>
                <a:cs typeface="+mn-cs"/>
              </a:rPr>
              <a:t>数据编码</a:t>
            </a:r>
            <a:endParaRPr kumimoji="1" lang="zh-CN" altLang="en-US" sz="3000" b="0" i="0" u="none" strike="noStrike" kern="1200" cap="none" spc="0" normalizeH="0" baseline="0" noProof="0" dirty="0">
              <a:ln>
                <a:noFill/>
              </a:ln>
              <a:solidFill>
                <a:srgbClr val="002060"/>
              </a:solidFill>
              <a:effectLst/>
              <a:uLnTx/>
              <a:uFillTx/>
              <a:latin typeface="+mj-ea"/>
              <a:ea typeface="+mj-ea"/>
              <a:cs typeface="+mn-cs"/>
            </a:endParaRPr>
          </a:p>
          <a:p>
            <a:pPr marL="609600" marR="0" lvl="0" indent="-609600" algn="l" defTabSz="914400" rtl="0" eaLnBrk="1" fontAlgn="base" latinLnBrk="0" hangingPunct="1">
              <a:lnSpc>
                <a:spcPct val="100000"/>
              </a:lnSpc>
              <a:spcBef>
                <a:spcPts val="600"/>
              </a:spcBef>
              <a:spcAft>
                <a:spcPct val="0"/>
              </a:spcAft>
              <a:buClrTx/>
              <a:buSzTx/>
              <a:buFont typeface="Wingdings" panose="05000000000000000000" pitchFamily="2" charset="2"/>
              <a:buChar char="l"/>
              <a:defRPr/>
            </a:pPr>
            <a:r>
              <a:rPr kumimoji="1" lang="zh-CN" altLang="en-US" sz="3000" b="0" i="0" u="none" strike="noStrike" kern="1200" cap="none" spc="0" normalizeH="0" baseline="0" noProof="0" dirty="0" smtClean="0">
                <a:ln>
                  <a:noFill/>
                </a:ln>
                <a:solidFill>
                  <a:srgbClr val="002060"/>
                </a:solidFill>
                <a:effectLst/>
                <a:uLnTx/>
                <a:uFillTx/>
                <a:latin typeface="+mj-ea"/>
                <a:ea typeface="+mj-ea"/>
                <a:cs typeface="+mn-cs"/>
              </a:rPr>
              <a:t>传输介质</a:t>
            </a:r>
            <a:endParaRPr kumimoji="1" lang="zh-CN" altLang="en-US" sz="3000" b="0" i="0" u="none" strike="noStrike" kern="1200" cap="none" spc="0" normalizeH="0" baseline="0" noProof="0" dirty="0" smtClean="0">
              <a:ln>
                <a:noFill/>
              </a:ln>
              <a:solidFill>
                <a:srgbClr val="002060"/>
              </a:solidFill>
              <a:effectLst/>
              <a:uLnTx/>
              <a:uFillTx/>
              <a:latin typeface="+mj-ea"/>
              <a:ea typeface="+mj-ea"/>
              <a:cs typeface="+mn-cs"/>
            </a:endParaRPr>
          </a:p>
          <a:p>
            <a:pPr marL="609600" marR="0" lvl="0" indent="-609600" algn="l" defTabSz="914400" rtl="0" eaLnBrk="1" fontAlgn="base" latinLnBrk="0" hangingPunct="1">
              <a:lnSpc>
                <a:spcPct val="100000"/>
              </a:lnSpc>
              <a:spcBef>
                <a:spcPts val="600"/>
              </a:spcBef>
              <a:spcAft>
                <a:spcPct val="0"/>
              </a:spcAft>
              <a:buClrTx/>
              <a:buSzTx/>
              <a:buFont typeface="Wingdings" panose="05000000000000000000" pitchFamily="2" charset="2"/>
              <a:buChar char="l"/>
              <a:defRPr/>
            </a:pPr>
            <a:r>
              <a:rPr kumimoji="1" lang="zh-CN" altLang="en-US" sz="3000" b="0" i="0" u="none" strike="noStrike" kern="1200" cap="none" spc="0" normalizeH="0" baseline="0" noProof="0" dirty="0" smtClean="0">
                <a:ln>
                  <a:noFill/>
                </a:ln>
                <a:solidFill>
                  <a:srgbClr val="002060"/>
                </a:solidFill>
                <a:effectLst/>
                <a:uLnTx/>
                <a:uFillTx/>
                <a:latin typeface="+mj-ea"/>
                <a:ea typeface="+mj-ea"/>
                <a:cs typeface="+mn-cs"/>
              </a:rPr>
              <a:t>信道复用技术 </a:t>
            </a:r>
            <a:endParaRPr kumimoji="1" lang="zh-CN" altLang="en-US" sz="3000" b="0" i="0" u="none" strike="noStrike" kern="1200" cap="none" spc="0" normalizeH="0" baseline="0" noProof="0" dirty="0" smtClean="0">
              <a:ln>
                <a:noFill/>
              </a:ln>
              <a:solidFill>
                <a:srgbClr val="002060"/>
              </a:solidFill>
              <a:effectLst/>
              <a:uLnTx/>
              <a:uFillTx/>
              <a:latin typeface="+mj-ea"/>
              <a:ea typeface="+mj-ea"/>
              <a:cs typeface="+mn-cs"/>
            </a:endParaRPr>
          </a:p>
          <a:p>
            <a:pPr marL="609600" marR="0" lvl="0" indent="-609600" algn="l" defTabSz="914400" rtl="0" eaLnBrk="1" fontAlgn="base" latinLnBrk="0" hangingPunct="1">
              <a:lnSpc>
                <a:spcPct val="100000"/>
              </a:lnSpc>
              <a:spcBef>
                <a:spcPts val="600"/>
              </a:spcBef>
              <a:spcAft>
                <a:spcPct val="0"/>
              </a:spcAft>
              <a:buClrTx/>
              <a:buSzTx/>
              <a:buFont typeface="Wingdings" panose="05000000000000000000" pitchFamily="2" charset="2"/>
              <a:buChar char="l"/>
              <a:defRPr/>
            </a:pPr>
            <a:r>
              <a:rPr kumimoji="1" lang="zh-CN" altLang="en-US" sz="3000" b="0" i="0" u="none" strike="noStrike" kern="1200" cap="none" spc="0" normalizeH="0" baseline="0" noProof="0" dirty="0" smtClean="0">
                <a:ln>
                  <a:noFill/>
                </a:ln>
                <a:solidFill>
                  <a:srgbClr val="002060"/>
                </a:solidFill>
                <a:effectLst/>
                <a:uLnTx/>
                <a:uFillTx/>
                <a:latin typeface="+mj-ea"/>
                <a:ea typeface="+mj-ea"/>
                <a:cs typeface="+mn-cs"/>
              </a:rPr>
              <a:t>数据交换技术 </a:t>
            </a:r>
            <a:endParaRPr kumimoji="1" lang="zh-CN" altLang="en-US" sz="3000" b="0" i="0" u="none" strike="noStrike" kern="1200" cap="none" spc="0" normalizeH="0" baseline="0" noProof="0" dirty="0" smtClean="0">
              <a:ln>
                <a:noFill/>
              </a:ln>
              <a:solidFill>
                <a:srgbClr val="002060"/>
              </a:solidFill>
              <a:effectLst/>
              <a:uLnTx/>
              <a:uFillTx/>
              <a:latin typeface="+mj-ea"/>
              <a:ea typeface="+mj-ea"/>
              <a:cs typeface="+mn-cs"/>
            </a:endParaRPr>
          </a:p>
          <a:p>
            <a:pPr marL="609600" marR="0" lvl="0" indent="-609600" algn="l" defTabSz="914400" rtl="0" eaLnBrk="1" fontAlgn="base" latinLnBrk="0" hangingPunct="1">
              <a:lnSpc>
                <a:spcPct val="100000"/>
              </a:lnSpc>
              <a:spcBef>
                <a:spcPts val="600"/>
              </a:spcBef>
              <a:spcAft>
                <a:spcPct val="0"/>
              </a:spcAft>
              <a:buClrTx/>
              <a:buSzTx/>
              <a:buFont typeface="Wingdings" panose="05000000000000000000" pitchFamily="2" charset="2"/>
              <a:buChar char="l"/>
              <a:defRPr/>
            </a:pPr>
            <a:r>
              <a:rPr kumimoji="1" lang="zh-CN" altLang="en-US" sz="3000" b="0" i="0" u="none" strike="noStrike" kern="1200" cap="none" spc="0" normalizeH="0" baseline="0" noProof="0" dirty="0" smtClean="0">
                <a:ln>
                  <a:noFill/>
                </a:ln>
                <a:solidFill>
                  <a:srgbClr val="002060"/>
                </a:solidFill>
                <a:effectLst/>
                <a:uLnTx/>
                <a:uFillTx/>
                <a:latin typeface="+mj-ea"/>
                <a:ea typeface="+mj-ea"/>
                <a:cs typeface="+mn-cs"/>
              </a:rPr>
              <a:t>物理层规程</a:t>
            </a:r>
            <a:endParaRPr kumimoji="1" lang="en-US" altLang="zh-CN" sz="3000" b="0" i="0" u="none" strike="noStrike" kern="1200" cap="none" spc="0" normalizeH="0" baseline="0" noProof="0" dirty="0" smtClean="0">
              <a:ln>
                <a:noFill/>
              </a:ln>
              <a:solidFill>
                <a:srgbClr val="002060"/>
              </a:solidFill>
              <a:effectLst/>
              <a:uLnTx/>
              <a:uFillTx/>
              <a:latin typeface="+mj-ea"/>
              <a:ea typeface="+mj-ea"/>
              <a:cs typeface="+mn-cs"/>
            </a:endParaRPr>
          </a:p>
          <a:p>
            <a:pPr marL="609600" marR="0" lvl="0" indent="-609600" algn="l" defTabSz="914400" rtl="0" eaLnBrk="1" fontAlgn="base" latinLnBrk="0" hangingPunct="1">
              <a:lnSpc>
                <a:spcPct val="100000"/>
              </a:lnSpc>
              <a:spcBef>
                <a:spcPts val="600"/>
              </a:spcBef>
              <a:spcAft>
                <a:spcPct val="0"/>
              </a:spcAft>
              <a:buClrTx/>
              <a:buSzTx/>
              <a:buFont typeface="Wingdings" panose="05000000000000000000" pitchFamily="2" charset="2"/>
              <a:buChar char="l"/>
              <a:defRPr/>
            </a:pPr>
            <a:r>
              <a:rPr kumimoji="1" lang="zh-CN" altLang="en-US" sz="3000" b="0" i="0" u="none" strike="noStrike" kern="1200" cap="none" spc="0" normalizeH="0" baseline="0" noProof="0" dirty="0" smtClean="0">
                <a:ln>
                  <a:noFill/>
                </a:ln>
                <a:solidFill>
                  <a:srgbClr val="002060"/>
                </a:solidFill>
                <a:effectLst/>
                <a:uLnTx/>
                <a:uFillTx/>
                <a:latin typeface="+mj-ea"/>
                <a:ea typeface="+mj-ea"/>
                <a:cs typeface="+mn-cs"/>
              </a:rPr>
              <a:t>数字传输系统</a:t>
            </a:r>
            <a:endParaRPr kumimoji="1" lang="en-US" altLang="zh-CN" sz="2400" b="0" i="0" u="none" strike="noStrike" kern="1200" cap="none" spc="0" normalizeH="0" baseline="0" noProof="0" dirty="0" smtClean="0">
              <a:ln>
                <a:noFill/>
              </a:ln>
              <a:solidFill>
                <a:schemeClr val="bg2"/>
              </a:solidFill>
              <a:effectLst/>
              <a:uLnTx/>
              <a:uFillTx/>
              <a:latin typeface="+mj-ea"/>
              <a:ea typeface="+mj-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xfrm>
            <a:off x="395288" y="188913"/>
            <a:ext cx="8567737" cy="720725"/>
          </a:xfrm>
          <a:ln/>
        </p:spPr>
        <p:txBody>
          <a:bodyPr vert="horz" wrap="square" lIns="92075" tIns="46038" rIns="92075" bIns="46038" anchor="ctr" anchorCtr="0"/>
          <a:p>
            <a:pPr marL="838200" indent="-838200" eaLnBrk="1" hangingPunct="1"/>
            <a:r>
              <a:rPr lang="zh-CN" altLang="en-US" dirty="0">
                <a:latin typeface="黑体" panose="02010609060101010101" pitchFamily="49" charset="-122"/>
              </a:rPr>
              <a:t>模拟数据数字化编码</a:t>
            </a:r>
            <a:endParaRPr lang="zh-CN" altLang="en-US" dirty="0">
              <a:latin typeface="黑体" panose="02010609060101010101" pitchFamily="49" charset="-122"/>
            </a:endParaRPr>
          </a:p>
        </p:txBody>
      </p:sp>
      <p:sp>
        <p:nvSpPr>
          <p:cNvPr id="600067" name="Rectangle 3"/>
          <p:cNvSpPr>
            <a:spLocks noGrp="1" noChangeArrowheads="1"/>
          </p:cNvSpPr>
          <p:nvPr>
            <p:ph idx="1" hasCustomPrompt="1"/>
          </p:nvPr>
        </p:nvSpPr>
        <p:spPr>
          <a:xfrm>
            <a:off x="468313" y="1268413"/>
            <a:ext cx="8459788"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ts val="60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rPr>
              <a:t>模拟数据数字传输核心是解决模拟信号数字化问题</a:t>
            </a:r>
            <a:endParaRPr kumimoji="1" lang="en-US" altLang="zh-CN"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endParaRPr>
          </a:p>
          <a:p>
            <a:pPr marL="342900" marR="0" lvl="1" indent="-342900" algn="l" defTabSz="914400" rtl="0" eaLnBrk="1" fontAlgn="base" latinLnBrk="0" hangingPunct="1">
              <a:lnSpc>
                <a:spcPct val="100000"/>
              </a:lnSpc>
              <a:spcBef>
                <a:spcPts val="1200"/>
              </a:spcBef>
              <a:spcAft>
                <a:spcPts val="600"/>
              </a:spcAft>
              <a:buClr>
                <a:srgbClr val="3366FF"/>
              </a:buClr>
              <a:buSzTx/>
              <a:buFont typeface="Wingdings" panose="05000000000000000000" pitchFamily="2" charset="2"/>
              <a:buChar char="l"/>
              <a:defRPr/>
            </a:pPr>
            <a:r>
              <a:rPr kumimoji="1" lang="en-US" altLang="zh-CN" sz="2800" b="1" i="0" u="none" strike="noStrike" kern="1200" cap="none" spc="0" normalizeH="0" baseline="0" noProof="0" dirty="0" err="1" smtClean="0">
                <a:ln>
                  <a:noFill/>
                </a:ln>
                <a:solidFill>
                  <a:schemeClr val="bg2"/>
                </a:solidFill>
                <a:effectLst/>
                <a:uLnTx/>
                <a:uFillTx/>
                <a:latin typeface="宋体" panose="02010600030101010101" pitchFamily="2" charset="-122"/>
                <a:ea typeface="+mn-ea"/>
                <a:cs typeface="+mn-cs"/>
              </a:rPr>
              <a:t>Nyquist</a:t>
            </a:r>
            <a:r>
              <a:rPr kumimoji="1" lang="zh-CN" altLang="en-US"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rPr>
              <a:t>采样定理</a:t>
            </a:r>
            <a:endParaRPr kumimoji="1" lang="en-US" altLang="zh-CN"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endParaRPr>
          </a:p>
          <a:p>
            <a:pPr marL="742950" marR="0" lvl="2" indent="-342900" algn="l" defTabSz="914400" rtl="0" eaLnBrk="1" fontAlgn="base" latinLnBrk="0" hangingPunct="1">
              <a:lnSpc>
                <a:spcPct val="100000"/>
              </a:lnSpc>
              <a:spcBef>
                <a:spcPts val="600"/>
              </a:spcBef>
              <a:spcAft>
                <a:spcPts val="0"/>
              </a:spcAft>
              <a:buClr>
                <a:srgbClr val="3366FF"/>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rPr>
              <a:t>采样频率大于</a:t>
            </a:r>
            <a:r>
              <a:rPr kumimoji="1" lang="en-US" altLang="zh-CN" sz="24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rPr>
              <a:t>2</a:t>
            </a:r>
            <a:r>
              <a:rPr kumimoji="1" lang="zh-CN" altLang="en-US" sz="24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rPr>
              <a:t>倍信号最高频率</a:t>
            </a:r>
            <a:endParaRPr kumimoji="1" lang="en-US" altLang="zh-CN" sz="24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endParaRPr>
          </a:p>
          <a:p>
            <a:pPr marL="342900" marR="0" lvl="1" indent="-342900" algn="l" defTabSz="914400" rtl="0" eaLnBrk="1" fontAlgn="base" latinLnBrk="0" hangingPunct="1">
              <a:lnSpc>
                <a:spcPct val="100000"/>
              </a:lnSpc>
              <a:spcBef>
                <a:spcPts val="1200"/>
              </a:spcBef>
              <a:spcAft>
                <a:spcPts val="60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rPr>
              <a:t>脉冲代码调制</a:t>
            </a:r>
            <a:r>
              <a:rPr kumimoji="1" lang="en-US" altLang="zh-CN"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rPr>
              <a:t>PCM</a:t>
            </a:r>
            <a:r>
              <a:rPr kumimoji="1" lang="zh-CN" altLang="en-US"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rPr>
              <a:t>（</a:t>
            </a:r>
            <a:r>
              <a:rPr kumimoji="1" lang="en-US" altLang="zh-CN"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rPr>
              <a:t>Pulse Code Modulation</a:t>
            </a:r>
            <a:r>
              <a:rPr kumimoji="1" lang="zh-CN" altLang="en-US"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rPr>
              <a:t>）</a:t>
            </a:r>
            <a:endParaRPr kumimoji="1" lang="zh-CN" altLang="en-US"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将模拟信号振幅分成多级（</a:t>
            </a:r>
            <a:r>
              <a:rPr kumimoji="1" lang="en-US" altLang="zh-CN"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2</a:t>
            </a:r>
            <a:r>
              <a:rPr kumimoji="1" lang="en-US" altLang="zh-CN" sz="2400" b="1" i="0" u="none" strike="noStrike" kern="1200" cap="none" spc="0" normalizeH="0" baseline="30000" noProof="0" dirty="0" smtClean="0">
                <a:ln>
                  <a:noFill/>
                </a:ln>
                <a:solidFill>
                  <a:srgbClr val="003399"/>
                </a:solidFill>
                <a:effectLst/>
                <a:uLnTx/>
                <a:uFillTx/>
                <a:latin typeface="宋体" panose="02010600030101010101" pitchFamily="2" charset="-122"/>
                <a:ea typeface="+mn-ea"/>
                <a:cs typeface="+mn-cs"/>
              </a:rPr>
              <a:t>n</a:t>
            </a:r>
            <a:r>
              <a:rPr kumimoji="1" lang="zh-CN" altLang="en-US"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a:t>
            </a:r>
            <a:r>
              <a:rPr kumimoji="1" lang="zh-CN" altLang="zh-CN"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每一级用 </a:t>
            </a:r>
            <a:r>
              <a:rPr kumimoji="1" lang="en-US" altLang="zh-CN"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n </a:t>
            </a:r>
            <a:r>
              <a:rPr kumimoji="1" lang="zh-CN" altLang="en-US"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位表示。例如：贝尔系统的 </a:t>
            </a:r>
            <a:r>
              <a:rPr kumimoji="1" lang="en-US" altLang="zh-CN"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T1 </a:t>
            </a:r>
            <a:r>
              <a:rPr kumimoji="1" lang="zh-CN" altLang="en-US"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载波将模拟信号分成</a:t>
            </a:r>
            <a:r>
              <a:rPr kumimoji="1" lang="en-US" altLang="zh-CN"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128</a:t>
            </a:r>
            <a:r>
              <a:rPr kumimoji="1" lang="zh-CN" altLang="en-US"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级，每次采样用</a:t>
            </a:r>
            <a:r>
              <a:rPr kumimoji="1" lang="en-US" altLang="zh-CN"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7</a:t>
            </a:r>
            <a:r>
              <a:rPr kumimoji="1" lang="zh-CN" altLang="en-US"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位二进制数表示。</a:t>
            </a:r>
            <a:endParaRPr kumimoji="1" lang="zh-CN" altLang="en-US"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ts val="1200"/>
              </a:spcBef>
              <a:spcAft>
                <a:spcPts val="60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rPr>
              <a:t>差分脉冲代码调制</a:t>
            </a:r>
            <a:endParaRPr kumimoji="1" lang="zh-CN" altLang="en-US" sz="2800" b="1" i="0" u="none" strike="noStrike" kern="1200" cap="none" spc="0" normalizeH="0" baseline="0" noProof="0" dirty="0" smtClean="0">
              <a:ln>
                <a:noFill/>
              </a:ln>
              <a:solidFill>
                <a:schemeClr val="bg2"/>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rPr>
              <a:t>不是将振幅值直接数字化，而是根据前后两个采样值的差进行编码，输出二进制数字。</a:t>
            </a:r>
            <a:endParaRPr kumimoji="1" lang="zh-CN" altLang="en-US" sz="2400" b="1" i="0" u="none" strike="noStrike" kern="1200" cap="none" spc="0" normalizeH="0" baseline="0" noProof="0" dirty="0" smtClean="0">
              <a:ln>
                <a:noFill/>
              </a:ln>
              <a:solidFill>
                <a:srgbClr val="003399"/>
              </a:solidFill>
              <a:effectLst/>
              <a:uLnTx/>
              <a:uFillTx/>
              <a:latin typeface="宋体" panose="02010600030101010101"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0067">
                                            <p:txEl>
                                              <p:charRg st="0" end="23"/>
                                            </p:txEl>
                                          </p:spTgt>
                                        </p:tgtEl>
                                        <p:attrNameLst>
                                          <p:attrName>style.visibility</p:attrName>
                                        </p:attrNameLst>
                                      </p:cBhvr>
                                      <p:to>
                                        <p:strVal val="visible"/>
                                      </p:to>
                                    </p:set>
                                    <p:animEffect transition="in" filter="blinds(horizontal)">
                                      <p:cBhvr>
                                        <p:cTn id="7" dur="500"/>
                                        <p:tgtEl>
                                          <p:spTgt spid="600067">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0067">
                                            <p:txEl>
                                              <p:charRg st="23" end="35"/>
                                            </p:txEl>
                                          </p:spTgt>
                                        </p:tgtEl>
                                        <p:attrNameLst>
                                          <p:attrName>style.visibility</p:attrName>
                                        </p:attrNameLst>
                                      </p:cBhvr>
                                      <p:to>
                                        <p:strVal val="visible"/>
                                      </p:to>
                                    </p:set>
                                    <p:animEffect transition="in" filter="blinds(horizontal)">
                                      <p:cBhvr>
                                        <p:cTn id="12" dur="500"/>
                                        <p:tgtEl>
                                          <p:spTgt spid="600067">
                                            <p:txEl>
                                              <p:charRg st="23" end="35"/>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00067">
                                            <p:txEl>
                                              <p:charRg st="35" end="50"/>
                                            </p:txEl>
                                          </p:spTgt>
                                        </p:tgtEl>
                                        <p:attrNameLst>
                                          <p:attrName>style.visibility</p:attrName>
                                        </p:attrNameLst>
                                      </p:cBhvr>
                                      <p:to>
                                        <p:strVal val="visible"/>
                                      </p:to>
                                    </p:set>
                                    <p:animEffect transition="in" filter="blinds(horizontal)">
                                      <p:cBhvr>
                                        <p:cTn id="15" dur="500"/>
                                        <p:tgtEl>
                                          <p:spTgt spid="600067">
                                            <p:txEl>
                                              <p:charRg st="35" end="5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00067">
                                            <p:txEl>
                                              <p:charRg st="50" end="83"/>
                                            </p:txEl>
                                          </p:spTgt>
                                        </p:tgtEl>
                                        <p:attrNameLst>
                                          <p:attrName>style.visibility</p:attrName>
                                        </p:attrNameLst>
                                      </p:cBhvr>
                                      <p:to>
                                        <p:strVal val="visible"/>
                                      </p:to>
                                    </p:set>
                                    <p:animEffect transition="in" filter="blinds(horizontal)">
                                      <p:cBhvr>
                                        <p:cTn id="18" dur="500"/>
                                        <p:tgtEl>
                                          <p:spTgt spid="600067">
                                            <p:txEl>
                                              <p:charRg st="50" end="8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00067">
                                            <p:txEl>
                                              <p:charRg st="83" end="151"/>
                                            </p:txEl>
                                          </p:spTgt>
                                        </p:tgtEl>
                                        <p:attrNameLst>
                                          <p:attrName>style.visibility</p:attrName>
                                        </p:attrNameLst>
                                      </p:cBhvr>
                                      <p:to>
                                        <p:strVal val="visible"/>
                                      </p:to>
                                    </p:set>
                                    <p:animEffect transition="in" filter="blinds(horizontal)">
                                      <p:cBhvr>
                                        <p:cTn id="21" dur="500"/>
                                        <p:tgtEl>
                                          <p:spTgt spid="600067">
                                            <p:txEl>
                                              <p:charRg st="83" end="15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00067">
                                            <p:txEl>
                                              <p:charRg st="151" end="160"/>
                                            </p:txEl>
                                          </p:spTgt>
                                        </p:tgtEl>
                                        <p:attrNameLst>
                                          <p:attrName>style.visibility</p:attrName>
                                        </p:attrNameLst>
                                      </p:cBhvr>
                                      <p:to>
                                        <p:strVal val="visible"/>
                                      </p:to>
                                    </p:set>
                                    <p:animEffect transition="in" filter="blinds(horizontal)">
                                      <p:cBhvr>
                                        <p:cTn id="26" dur="500"/>
                                        <p:tgtEl>
                                          <p:spTgt spid="600067">
                                            <p:txEl>
                                              <p:charRg st="151" end="160"/>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00067">
                                            <p:txEl>
                                              <p:charRg st="160" end="199"/>
                                            </p:txEl>
                                          </p:spTgt>
                                        </p:tgtEl>
                                        <p:attrNameLst>
                                          <p:attrName>style.visibility</p:attrName>
                                        </p:attrNameLst>
                                      </p:cBhvr>
                                      <p:to>
                                        <p:strVal val="visible"/>
                                      </p:to>
                                    </p:set>
                                    <p:animEffect transition="in" filter="blinds(horizontal)">
                                      <p:cBhvr>
                                        <p:cTn id="29" dur="500"/>
                                        <p:tgtEl>
                                          <p:spTgt spid="600067">
                                            <p:txEl>
                                              <p:charRg st="160"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938"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3082" name="" r:id="rId1" imgW="4565650" imgH="3424555" progId="PowerPoint.Slide.8">
                  <p:embed/>
                </p:oleObj>
              </mc:Choice>
              <mc:Fallback>
                <p:oleObj name="" r:id="rId1" imgW="4565650" imgH="3424555" progId="PowerPoint.Slide.8">
                  <p:embed/>
                  <p:pic>
                    <p:nvPicPr>
                      <p:cNvPr id="0" name="图片 3081"/>
                      <p:cNvPicPr/>
                      <p:nvPr/>
                    </p:nvPicPr>
                    <p:blipFill>
                      <a:blip r:embed="rId2"/>
                      <a:stretch>
                        <a:fillRect/>
                      </a:stretch>
                    </p:blipFill>
                    <p:spPr>
                      <a:xfrm>
                        <a:off x="0" y="0"/>
                        <a:ext cx="9144000" cy="6858000"/>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ln/>
        </p:spPr>
        <p:txBody>
          <a:bodyPr vert="horz" wrap="square" lIns="92075" tIns="46038" rIns="92075" bIns="46038" anchor="ctr" anchorCtr="0"/>
          <a:p>
            <a:pPr eaLnBrk="1" hangingPunct="1"/>
            <a:r>
              <a:rPr lang="en-US" altLang="zh-CN" dirty="0">
                <a:latin typeface="黑体" panose="02010609060101010101" pitchFamily="49" charset="-122"/>
              </a:rPr>
              <a:t>7.4 </a:t>
            </a:r>
            <a:r>
              <a:rPr lang="zh-CN" altLang="en-US" dirty="0">
                <a:latin typeface="黑体" panose="02010609060101010101" pitchFamily="49" charset="-122"/>
              </a:rPr>
              <a:t>传输介质</a:t>
            </a:r>
            <a:endParaRPr lang="zh-CN" altLang="en-US" dirty="0">
              <a:latin typeface="黑体" panose="02010609060101010101" pitchFamily="49" charset="-122"/>
            </a:endParaRPr>
          </a:p>
        </p:txBody>
      </p:sp>
      <p:pic>
        <p:nvPicPr>
          <p:cNvPr id="40963" name="Picture 2" descr="https://images.91160.com/news/other/201608/2016081218144882033.gif"/>
          <p:cNvPicPr>
            <a:picLocks noChangeAspect="1"/>
          </p:cNvPicPr>
          <p:nvPr/>
        </p:nvPicPr>
        <p:blipFill>
          <a:blip r:embed="rId1"/>
          <a:stretch>
            <a:fillRect/>
          </a:stretch>
        </p:blipFill>
        <p:spPr>
          <a:xfrm>
            <a:off x="755650" y="1268413"/>
            <a:ext cx="7848600" cy="4757737"/>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ln/>
        </p:spPr>
        <p:txBody>
          <a:bodyPr vert="horz" wrap="square" lIns="92075" tIns="46038" rIns="92075" bIns="46038" anchor="ctr" anchorCtr="0"/>
          <a:p>
            <a:pPr eaLnBrk="1" hangingPunct="1"/>
            <a:r>
              <a:rPr lang="zh-CN" altLang="en-US" dirty="0">
                <a:latin typeface="黑体" panose="02010609060101010101" pitchFamily="49" charset="-122"/>
              </a:rPr>
              <a:t>信道极限容量</a:t>
            </a:r>
            <a:endParaRPr lang="zh-CN" altLang="en-US" dirty="0">
              <a:latin typeface="黑体" panose="02010609060101010101" pitchFamily="49" charset="-122"/>
            </a:endParaRPr>
          </a:p>
        </p:txBody>
      </p:sp>
      <p:sp>
        <p:nvSpPr>
          <p:cNvPr id="478212" name="Rectangle 4"/>
          <p:cNvSpPr>
            <a:spLocks noChangeArrowheads="1"/>
          </p:cNvSpPr>
          <p:nvPr/>
        </p:nvSpPr>
        <p:spPr bwMode="auto">
          <a:xfrm>
            <a:off x="395288" y="1484313"/>
            <a:ext cx="8382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3366FF"/>
              </a:buClr>
              <a:buFont typeface="Wingdings" panose="05000000000000000000" pitchFamily="2" charset="2"/>
              <a:buChar char="l"/>
              <a:defRPr kumimoji="1" sz="3200" b="1">
                <a:solidFill>
                  <a:schemeClr val="bg2"/>
                </a:solidFill>
                <a:latin typeface="Times New Roman" panose="02020603050405020304" pitchFamily="18" charset="0"/>
                <a:ea typeface="宋体" panose="02010600030101010101" pitchFamily="2" charset="-122"/>
              </a:defRPr>
            </a:lvl1pPr>
            <a:lvl2pPr marL="444500" indent="-444500">
              <a:spcBef>
                <a:spcPct val="20000"/>
              </a:spcBef>
              <a:buClr>
                <a:srgbClr val="003399"/>
              </a:buClr>
              <a:buFont typeface="Wingdings" panose="05000000000000000000" pitchFamily="2" charset="2"/>
              <a:buChar char="ü"/>
              <a:defRPr kumimoji="1" sz="2800" b="1">
                <a:solidFill>
                  <a:srgbClr val="003399"/>
                </a:solidFill>
                <a:latin typeface="Times New Roman" panose="02020603050405020304" pitchFamily="18" charset="0"/>
                <a:ea typeface="宋体" panose="02010600030101010101" pitchFamily="2" charset="-122"/>
              </a:defRPr>
            </a:lvl2pPr>
            <a:lvl3pPr marL="838200" indent="-457200">
              <a:spcBef>
                <a:spcPct val="20000"/>
              </a:spcBef>
              <a:buClr>
                <a:srgbClr val="CC6600"/>
              </a:buClr>
              <a:buFont typeface="Wingdings" panose="05000000000000000000" pitchFamily="2" charset="2"/>
              <a:buChar char="q"/>
              <a:defRPr kumimoji="1" sz="2400" b="1">
                <a:solidFill>
                  <a:srgbClr val="CC6600"/>
                </a:solidFill>
                <a:latin typeface="Times New Roman" panose="02020603050405020304" pitchFamily="18" charset="0"/>
                <a:ea typeface="宋体" panose="02010600030101010101" pitchFamily="2" charset="-122"/>
              </a:defRPr>
            </a:lvl3pPr>
            <a:lvl4pPr marL="1752600" indent="-381000">
              <a:spcBef>
                <a:spcPct val="20000"/>
              </a:spcBef>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209800" indent="-381000">
              <a:spcBef>
                <a:spcPct val="20000"/>
              </a:spcBef>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marL="444500" marR="0" lvl="1" indent="-4445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信道带宽是有限的，对应的数据速率也是有限的</a:t>
            </a:r>
            <a:endParaRPr kumimoji="1"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698500" marR="0" lvl="1" indent="-342900" algn="l" defTabSz="914400" rtl="0" eaLnBrk="0" fontAlgn="base" latinLnBrk="0" hangingPunct="0">
              <a:lnSpc>
                <a:spcPct val="110000"/>
              </a:lnSpc>
              <a:spcBef>
                <a:spcPts val="1200"/>
              </a:spcBef>
              <a:spcAft>
                <a:spcPct val="0"/>
              </a:spcAft>
              <a:buClr>
                <a:srgbClr val="003399"/>
              </a:buClr>
              <a:buSzPct val="65000"/>
              <a:buFont typeface="Wingdings" panose="05000000000000000000" pitchFamily="2" charset="2"/>
              <a:buChar char="ü"/>
              <a:defRPr/>
            </a:pPr>
            <a:r>
              <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早在</a:t>
            </a:r>
            <a:r>
              <a:rPr kumimoji="1"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1924</a:t>
            </a:r>
            <a:r>
              <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年，</a:t>
            </a:r>
            <a:r>
              <a:rPr kumimoji="1" lang="zh-CN" altLang="en-US" sz="2400" b="1" i="0" u="none" strike="noStrike" kern="1200" cap="none" spc="0" normalizeH="0" baseline="0" noProof="0" dirty="0" smtClean="0">
                <a:ln>
                  <a:noFill/>
                </a:ln>
                <a:solidFill>
                  <a:srgbClr val="FF9900"/>
                </a:solidFill>
                <a:effectLst/>
                <a:uLnTx/>
                <a:uFillTx/>
                <a:latin typeface="Arial" panose="020B0604020202020204" pitchFamily="34" charset="0"/>
                <a:ea typeface="宋体" panose="02010600030101010101" pitchFamily="2" charset="-122"/>
                <a:cs typeface="+mn-cs"/>
              </a:rPr>
              <a:t>尼奎斯特</a:t>
            </a:r>
            <a:r>
              <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就认识到这一限制，并推导出</a:t>
            </a:r>
            <a:r>
              <a:rPr kumimoji="1" lang="zh-CN" altLang="en-US" sz="2400" b="1" i="0" u="none" strike="noStrike" kern="1200" cap="none" spc="0" normalizeH="0" baseline="0" noProof="0" dirty="0" smtClean="0">
                <a:ln>
                  <a:noFill/>
                </a:ln>
                <a:solidFill>
                  <a:srgbClr val="FF0066"/>
                </a:solidFill>
                <a:effectLst/>
                <a:uLnTx/>
                <a:uFillTx/>
                <a:latin typeface="Arial" panose="020B0604020202020204" pitchFamily="34" charset="0"/>
                <a:ea typeface="宋体" panose="02010600030101010101" pitchFamily="2" charset="-122"/>
                <a:cs typeface="+mn-cs"/>
              </a:rPr>
              <a:t>有限带宽</a:t>
            </a:r>
            <a:r>
              <a:rPr kumimoji="1" lang="zh-CN" altLang="en-US" sz="2400" b="1" i="0" u="none" strike="noStrike" kern="1200" cap="none" spc="0" normalizeH="0" baseline="0" noProof="0" dirty="0" smtClean="0">
                <a:ln>
                  <a:noFill/>
                </a:ln>
                <a:solidFill>
                  <a:srgbClr val="FF9900"/>
                </a:solidFill>
                <a:effectLst/>
                <a:uLnTx/>
                <a:uFillTx/>
                <a:latin typeface="Arial" panose="020B0604020202020204" pitchFamily="34" charset="0"/>
                <a:ea typeface="宋体" panose="02010600030101010101" pitchFamily="2" charset="-122"/>
                <a:cs typeface="+mn-cs"/>
              </a:rPr>
              <a:t>无噪声</a:t>
            </a:r>
            <a:r>
              <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信道的</a:t>
            </a:r>
            <a:r>
              <a:rPr kumimoji="1" lang="zh-CN" altLang="en-US" sz="2400" b="1" i="0" u="none" strike="noStrike" kern="1200" cap="none" spc="0" normalizeH="0" baseline="0" noProof="0" dirty="0" smtClean="0">
                <a:ln>
                  <a:noFill/>
                </a:ln>
                <a:solidFill>
                  <a:schemeClr val="hlink"/>
                </a:solidFill>
                <a:effectLst/>
                <a:uLnTx/>
                <a:uFillTx/>
                <a:latin typeface="Arial" panose="020B0604020202020204" pitchFamily="34" charset="0"/>
                <a:ea typeface="宋体" panose="02010600030101010101" pitchFamily="2" charset="-122"/>
                <a:cs typeface="+mn-cs"/>
              </a:rPr>
              <a:t>最大数据传输速率</a:t>
            </a:r>
            <a:r>
              <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的表达式；</a:t>
            </a:r>
            <a:endPar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698500" marR="0" lvl="1" indent="-342900" algn="l" defTabSz="914400" rtl="0" eaLnBrk="0" fontAlgn="base" latinLnBrk="0" hangingPunct="0">
              <a:lnSpc>
                <a:spcPct val="110000"/>
              </a:lnSpc>
              <a:spcBef>
                <a:spcPts val="1200"/>
              </a:spcBef>
              <a:spcAft>
                <a:spcPct val="0"/>
              </a:spcAft>
              <a:buClr>
                <a:srgbClr val="003399"/>
              </a:buClr>
              <a:buSzPct val="65000"/>
              <a:buFont typeface="Wingdings" panose="05000000000000000000" pitchFamily="2" charset="2"/>
              <a:buChar char="ü"/>
              <a:defRPr/>
            </a:pPr>
            <a:r>
              <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尼奎斯特证明：如果一个任意信号通过带宽为</a:t>
            </a:r>
            <a:r>
              <a:rPr kumimoji="1" lang="en-US" altLang="zh-CN" sz="2400" b="1" i="0" u="none" strike="noStrike" kern="1200" cap="none" spc="0" normalizeH="0" baseline="0" noProof="0" dirty="0" smtClean="0">
                <a:ln>
                  <a:noFill/>
                </a:ln>
                <a:solidFill>
                  <a:schemeClr val="hlink"/>
                </a:solidFill>
                <a:effectLst/>
                <a:uLnTx/>
                <a:uFillTx/>
                <a:latin typeface="Arial" panose="020B0604020202020204" pitchFamily="34" charset="0"/>
                <a:ea typeface="宋体" panose="02010600030101010101" pitchFamily="2" charset="-122"/>
                <a:cs typeface="+mn-cs"/>
              </a:rPr>
              <a:t>H</a:t>
            </a:r>
            <a:r>
              <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的低通滤波器，那么每秒采样</a:t>
            </a:r>
            <a:r>
              <a:rPr kumimoji="1" lang="en-US" altLang="zh-CN" sz="2400" b="1" i="0" u="none" strike="noStrike" kern="1200" cap="none" spc="0" normalizeH="0" baseline="0" noProof="0" dirty="0" smtClean="0">
                <a:ln>
                  <a:noFill/>
                </a:ln>
                <a:solidFill>
                  <a:schemeClr val="hlink"/>
                </a:solidFill>
                <a:effectLst/>
                <a:uLnTx/>
                <a:uFillTx/>
                <a:latin typeface="Arial" panose="020B0604020202020204" pitchFamily="34" charset="0"/>
                <a:ea typeface="宋体" panose="02010600030101010101" pitchFamily="2" charset="-122"/>
                <a:cs typeface="+mn-cs"/>
              </a:rPr>
              <a:t>2H</a:t>
            </a:r>
            <a:r>
              <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就能完整地重现通过这个滤波器的信号。</a:t>
            </a:r>
            <a:endPar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698500" marR="0" lvl="1" indent="-342900" algn="l" defTabSz="914400" rtl="0" eaLnBrk="0" fontAlgn="base" latinLnBrk="0" hangingPunct="0">
              <a:lnSpc>
                <a:spcPct val="110000"/>
              </a:lnSpc>
              <a:spcBef>
                <a:spcPts val="1200"/>
              </a:spcBef>
              <a:spcAft>
                <a:spcPct val="0"/>
              </a:spcAft>
              <a:buClr>
                <a:srgbClr val="003399"/>
              </a:buClr>
              <a:buSzPct val="65000"/>
              <a:buFont typeface="Wingdings" panose="05000000000000000000" pitchFamily="2" charset="2"/>
              <a:buChar char="ü"/>
              <a:defRPr/>
            </a:pPr>
            <a:r>
              <a:rPr kumimoji="1"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1948</a:t>
            </a:r>
            <a:r>
              <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年，香</a:t>
            </a:r>
            <a:r>
              <a:rPr kumimoji="1" lang="zh-CN" altLang="en-US" sz="2400" b="1" i="0" u="none" strike="noStrike" kern="1200" cap="none" spc="0" normalizeH="0" baseline="0" noProof="0" dirty="0" smtClean="0">
                <a:ln>
                  <a:noFill/>
                </a:ln>
                <a:solidFill>
                  <a:srgbClr val="FF9900"/>
                </a:solidFill>
                <a:effectLst/>
                <a:uLnTx/>
                <a:uFillTx/>
                <a:latin typeface="Arial" panose="020B0604020202020204" pitchFamily="34" charset="0"/>
                <a:ea typeface="宋体" panose="02010600030101010101" pitchFamily="2" charset="-122"/>
                <a:cs typeface="+mn-cs"/>
              </a:rPr>
              <a:t>农</a:t>
            </a:r>
            <a:r>
              <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进一步把尼奎斯特的结论扩展到</a:t>
            </a:r>
            <a:r>
              <a:rPr kumimoji="1" lang="zh-CN" altLang="en-US" sz="2400" b="1" i="0" u="none" strike="noStrike" kern="1200" cap="none" spc="0" normalizeH="0" baseline="0" noProof="0" dirty="0" smtClean="0">
                <a:ln>
                  <a:noFill/>
                </a:ln>
                <a:solidFill>
                  <a:schemeClr val="hlink"/>
                </a:solidFill>
                <a:effectLst/>
                <a:uLnTx/>
                <a:uFillTx/>
                <a:latin typeface="Arial" panose="020B0604020202020204" pitchFamily="34" charset="0"/>
                <a:ea typeface="宋体" panose="02010600030101010101" pitchFamily="2" charset="-122"/>
                <a:cs typeface="+mn-cs"/>
              </a:rPr>
              <a:t>随机（动态）噪声</a:t>
            </a:r>
            <a:r>
              <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影响的信道。</a:t>
            </a:r>
            <a:endParaRPr kumimoji="1"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44500" marR="0" lvl="1" indent="-4445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l"/>
              <a:defRPr/>
            </a:pPr>
            <a:endPar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609600" marR="0" lvl="0" indent="-6096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defRPr/>
            </a:pPr>
            <a:endParaRPr kumimoji="1" lang="zh-CN" altLang="en-US" sz="2600" b="1" i="0" u="none" strike="noStrike" kern="1200" cap="none" spc="0" normalizeH="0" baseline="0" noProof="0" dirty="0" smtClean="0">
              <a:ln>
                <a:noFill/>
              </a:ln>
              <a:solidFill>
                <a:schemeClr val="bg2"/>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defRPr/>
            </a:pPr>
            <a:endParaRPr kumimoji="1" lang="en-US" altLang="zh-CN" sz="2000" b="1" i="0" u="none" strike="noStrike" kern="1200" cap="none" spc="0" normalizeH="0" baseline="0" noProof="0" dirty="0" smtClean="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8212">
                                            <p:txEl>
                                              <p:charRg st="0" end="2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8212">
                                            <p:txEl>
                                              <p:charRg st="22" end="7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8212">
                                            <p:txEl>
                                              <p:charRg st="71" end="12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8212">
                                            <p:txEl>
                                              <p:charRg st="126" end="16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nvSpPr>
        <p:spPr>
          <a:xfrm>
            <a:off x="609600" y="381000"/>
            <a:ext cx="7315200" cy="6858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r" defTabSz="762000" eaLnBrk="1" hangingPunct="1">
              <a:spcBef>
                <a:spcPct val="0"/>
              </a:spcBef>
              <a:buClr>
                <a:srgbClr val="FFFF66"/>
              </a:buClr>
              <a:buNone/>
            </a:pPr>
            <a:endParaRPr lang="zh-CN" altLang="zh-CN" b="0" dirty="0">
              <a:solidFill>
                <a:schemeClr val="bg1"/>
              </a:solidFill>
              <a:latin typeface="Arial" panose="020B0604020202020204" pitchFamily="34" charset="0"/>
              <a:ea typeface="黑体" panose="02010609060101010101" pitchFamily="49" charset="-122"/>
            </a:endParaRPr>
          </a:p>
        </p:txBody>
      </p:sp>
      <p:grpSp>
        <p:nvGrpSpPr>
          <p:cNvPr id="2" name="组合 1"/>
          <p:cNvGrpSpPr/>
          <p:nvPr/>
        </p:nvGrpSpPr>
        <p:grpSpPr>
          <a:xfrm>
            <a:off x="1258888" y="1196975"/>
            <a:ext cx="7885112" cy="1006475"/>
            <a:chOff x="1258888" y="1196975"/>
            <a:chExt cx="7885112" cy="1006475"/>
          </a:xfrm>
        </p:grpSpPr>
        <p:sp>
          <p:nvSpPr>
            <p:cNvPr id="43017" name="Rectangle 4"/>
            <p:cNvSpPr/>
            <p:nvPr/>
          </p:nvSpPr>
          <p:spPr>
            <a:xfrm>
              <a:off x="1258888" y="1412875"/>
              <a:ext cx="666750" cy="457200"/>
            </a:xfrm>
            <a:prstGeom prst="rect">
              <a:avLst/>
            </a:prstGeom>
            <a:solidFill>
              <a:srgbClr val="FFFF66"/>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2400" dirty="0">
                  <a:latin typeface="Arial" panose="020B0604020202020204" pitchFamily="34" charset="0"/>
                </a:rPr>
                <a:t>C =</a:t>
              </a:r>
              <a:endParaRPr lang="en-US" altLang="zh-CN" sz="2400" dirty="0">
                <a:latin typeface="Arial" panose="020B0604020202020204" pitchFamily="34" charset="0"/>
              </a:endParaRPr>
            </a:p>
          </p:txBody>
        </p:sp>
        <p:sp>
          <p:nvSpPr>
            <p:cNvPr id="43018" name="Rectangle 5"/>
            <p:cNvSpPr/>
            <p:nvPr/>
          </p:nvSpPr>
          <p:spPr>
            <a:xfrm>
              <a:off x="1914525" y="1412875"/>
              <a:ext cx="1655763" cy="457200"/>
            </a:xfrm>
            <a:prstGeom prst="rect">
              <a:avLst/>
            </a:prstGeom>
            <a:solidFill>
              <a:srgbClr val="FFFF66"/>
            </a:solid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2400" dirty="0">
                  <a:latin typeface="Arial" panose="020B0604020202020204" pitchFamily="34" charset="0"/>
                </a:rPr>
                <a:t>2H</a:t>
              </a:r>
              <a:r>
                <a:rPr lang="en-US" altLang="zh-CN" sz="2400" dirty="0">
                  <a:solidFill>
                    <a:schemeClr val="tx1"/>
                  </a:solidFill>
                  <a:latin typeface="Arial" panose="020B0604020202020204" pitchFamily="34" charset="0"/>
                </a:rPr>
                <a:t> </a:t>
              </a:r>
              <a:r>
                <a:rPr lang="en-US" altLang="zh-CN" sz="2400" dirty="0">
                  <a:latin typeface="Arial" panose="020B0604020202020204" pitchFamily="34" charset="0"/>
                </a:rPr>
                <a:t>log</a:t>
              </a:r>
              <a:r>
                <a:rPr lang="en-US" altLang="zh-CN" sz="2400" baseline="-30000" dirty="0">
                  <a:latin typeface="Arial" panose="020B0604020202020204" pitchFamily="34" charset="0"/>
                </a:rPr>
                <a:t>2 </a:t>
              </a:r>
              <a:r>
                <a:rPr lang="en-US" altLang="zh-CN" sz="2400" dirty="0">
                  <a:latin typeface="Arial" panose="020B0604020202020204" pitchFamily="34" charset="0"/>
                </a:rPr>
                <a:t>V</a:t>
              </a:r>
              <a:endParaRPr lang="en-US" altLang="zh-CN" sz="2400" dirty="0">
                <a:latin typeface="Arial" panose="020B0604020202020204" pitchFamily="34" charset="0"/>
              </a:endParaRPr>
            </a:p>
          </p:txBody>
        </p:sp>
        <p:sp>
          <p:nvSpPr>
            <p:cNvPr id="43019" name="Rectangle 6"/>
            <p:cNvSpPr/>
            <p:nvPr/>
          </p:nvSpPr>
          <p:spPr>
            <a:xfrm>
              <a:off x="4572000" y="1196975"/>
              <a:ext cx="4572000" cy="10064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2000" i="1" dirty="0">
                  <a:solidFill>
                    <a:schemeClr val="tx1"/>
                  </a:solidFill>
                  <a:latin typeface="Arial" panose="020B0604020202020204" pitchFamily="34" charset="0"/>
                </a:rPr>
                <a:t>C =  </a:t>
              </a:r>
              <a:r>
                <a:rPr lang="zh-CN" altLang="en-US" sz="2000" i="1" dirty="0">
                  <a:solidFill>
                    <a:schemeClr val="tx1"/>
                  </a:solidFill>
                  <a:latin typeface="Arial" panose="020B0604020202020204" pitchFamily="34" charset="0"/>
                </a:rPr>
                <a:t>最大数据传输率，单位</a:t>
              </a:r>
              <a:r>
                <a:rPr lang="en-US" altLang="zh-CN" sz="2000" i="1" dirty="0">
                  <a:solidFill>
                    <a:schemeClr val="tx1"/>
                  </a:solidFill>
                  <a:latin typeface="Arial" panose="020B0604020202020204" pitchFamily="34" charset="0"/>
                </a:rPr>
                <a:t>b/s</a:t>
              </a:r>
              <a:r>
                <a:rPr lang="zh-CN" altLang="en-US" sz="2000" i="1" dirty="0">
                  <a:solidFill>
                    <a:schemeClr val="tx1"/>
                  </a:solidFill>
                  <a:latin typeface="Arial" panose="020B0604020202020204" pitchFamily="34" charset="0"/>
                </a:rPr>
                <a:t>或</a:t>
              </a:r>
              <a:r>
                <a:rPr lang="en-US" altLang="zh-CN" sz="2000" i="1" dirty="0">
                  <a:solidFill>
                    <a:schemeClr val="tx1"/>
                  </a:solidFill>
                  <a:latin typeface="Arial" panose="020B0604020202020204" pitchFamily="34" charset="0"/>
                </a:rPr>
                <a:t>bps</a:t>
              </a:r>
              <a:endParaRPr lang="en-US" altLang="zh-CN" sz="2000" i="1" dirty="0">
                <a:solidFill>
                  <a:schemeClr val="tx1"/>
                </a:solidFill>
                <a:latin typeface="Arial" panose="020B0604020202020204" pitchFamily="34" charset="0"/>
              </a:endParaRPr>
            </a:p>
            <a:p>
              <a:pPr marL="0" lvl="0" indent="0">
                <a:spcBef>
                  <a:spcPct val="0"/>
                </a:spcBef>
                <a:buClrTx/>
                <a:buFontTx/>
                <a:buNone/>
              </a:pPr>
              <a:r>
                <a:rPr lang="en-US" altLang="zh-CN" sz="2000" i="1" dirty="0">
                  <a:solidFill>
                    <a:schemeClr val="tx1"/>
                  </a:solidFill>
                  <a:latin typeface="Arial" panose="020B0604020202020204" pitchFamily="34" charset="0"/>
                </a:rPr>
                <a:t>H = </a:t>
              </a:r>
              <a:r>
                <a:rPr lang="zh-CN" altLang="en-US" sz="2000" i="1" dirty="0">
                  <a:solidFill>
                    <a:schemeClr val="tx1"/>
                  </a:solidFill>
                  <a:latin typeface="Arial" panose="020B0604020202020204" pitchFamily="34" charset="0"/>
                </a:rPr>
                <a:t>带宽，单位</a:t>
              </a:r>
              <a:r>
                <a:rPr lang="en-US" altLang="zh-CN" sz="2000" i="1" dirty="0">
                  <a:solidFill>
                    <a:schemeClr val="tx1"/>
                  </a:solidFill>
                  <a:latin typeface="Arial" panose="020B0604020202020204" pitchFamily="34" charset="0"/>
                </a:rPr>
                <a:t>Hz</a:t>
              </a:r>
              <a:endParaRPr lang="en-US" altLang="zh-CN" sz="2000" i="1" dirty="0">
                <a:solidFill>
                  <a:schemeClr val="tx1"/>
                </a:solidFill>
                <a:latin typeface="Arial" panose="020B0604020202020204" pitchFamily="34" charset="0"/>
              </a:endParaRPr>
            </a:p>
            <a:p>
              <a:pPr marL="0" lvl="0" indent="0">
                <a:spcBef>
                  <a:spcPct val="0"/>
                </a:spcBef>
                <a:buClrTx/>
                <a:buFontTx/>
                <a:buNone/>
              </a:pPr>
              <a:r>
                <a:rPr lang="en-US" altLang="zh-CN" sz="2000" i="1" dirty="0">
                  <a:solidFill>
                    <a:schemeClr val="tx1"/>
                  </a:solidFill>
                  <a:latin typeface="Arial" panose="020B0604020202020204" pitchFamily="34" charset="0"/>
                </a:rPr>
                <a:t>V = </a:t>
              </a:r>
              <a:r>
                <a:rPr lang="zh-CN" altLang="en-US" sz="2000" i="1" dirty="0">
                  <a:solidFill>
                    <a:schemeClr val="tx1"/>
                  </a:solidFill>
                  <a:latin typeface="Arial" panose="020B0604020202020204" pitchFamily="34" charset="0"/>
                </a:rPr>
                <a:t>信号电平级数</a:t>
              </a:r>
              <a:endParaRPr lang="zh-CN" altLang="en-US" sz="2000" dirty="0">
                <a:solidFill>
                  <a:schemeClr val="tx1"/>
                </a:solidFill>
                <a:latin typeface="Arial" panose="020B0604020202020204" pitchFamily="34" charset="0"/>
              </a:endParaRPr>
            </a:p>
          </p:txBody>
        </p:sp>
      </p:grpSp>
      <p:grpSp>
        <p:nvGrpSpPr>
          <p:cNvPr id="3" name="组合 2"/>
          <p:cNvGrpSpPr/>
          <p:nvPr/>
        </p:nvGrpSpPr>
        <p:grpSpPr>
          <a:xfrm>
            <a:off x="1331913" y="2349500"/>
            <a:ext cx="7007225" cy="2590800"/>
            <a:chOff x="1331913" y="2349500"/>
            <a:chExt cx="7007225" cy="2590800"/>
          </a:xfrm>
        </p:grpSpPr>
        <p:sp>
          <p:nvSpPr>
            <p:cNvPr id="43015" name="Rectangle 3"/>
            <p:cNvSpPr/>
            <p:nvPr/>
          </p:nvSpPr>
          <p:spPr>
            <a:xfrm>
              <a:off x="4500563" y="2349500"/>
              <a:ext cx="3838575" cy="2590800"/>
            </a:xfrm>
            <a:prstGeom prst="rect">
              <a:avLst/>
            </a:prstGeom>
            <a:solidFill>
              <a:srgbClr val="FFFF99"/>
            </a:solidFill>
            <a:ln w="9525">
              <a:noFill/>
            </a:ln>
            <a:effectLst>
              <a:outerShdw dist="71842" dir="2699999" algn="ctr" rotWithShape="0">
                <a:schemeClr val="bg2"/>
              </a:outerShdw>
            </a:effectLst>
          </p:spPr>
          <p:txBody>
            <a:bodyPr lIns="92075" tIns="46038" rIns="92075" bIns="46038"/>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defTabSz="762000" eaLnBrk="1" hangingPunct="1">
                <a:buNone/>
              </a:pPr>
              <a:r>
                <a:rPr lang="en-US" altLang="zh-CN" sz="2000" dirty="0"/>
                <a:t>V              </a:t>
              </a:r>
              <a:r>
                <a:rPr lang="zh-CN" altLang="en-US" sz="2000" dirty="0"/>
                <a:t>最大数据率 </a:t>
              </a:r>
              <a:r>
                <a:rPr lang="en-US" altLang="zh-CN" sz="2000" dirty="0"/>
                <a:t>(C) </a:t>
              </a:r>
              <a:endParaRPr lang="en-US" altLang="zh-CN" sz="900" dirty="0"/>
            </a:p>
            <a:p>
              <a:pPr marL="342900" lvl="0" indent="-342900" defTabSz="762000" eaLnBrk="1" hangingPunct="1">
                <a:buNone/>
              </a:pPr>
              <a:r>
                <a:rPr lang="en-US" altLang="zh-CN" sz="2000" dirty="0"/>
                <a:t> 2                  6000 bps </a:t>
              </a:r>
              <a:endParaRPr lang="en-US" altLang="zh-CN" sz="2000" dirty="0"/>
            </a:p>
            <a:p>
              <a:pPr marL="342900" lvl="0" indent="-342900" defTabSz="762000" eaLnBrk="1" hangingPunct="1">
                <a:buNone/>
              </a:pPr>
              <a:r>
                <a:rPr lang="en-US" altLang="zh-CN" sz="2000" dirty="0"/>
                <a:t> 4                12000 bps</a:t>
              </a:r>
              <a:endParaRPr lang="en-US" altLang="zh-CN" sz="2000" dirty="0"/>
            </a:p>
            <a:p>
              <a:pPr marL="342900" lvl="0" indent="-342900" defTabSz="762000" eaLnBrk="1" hangingPunct="1">
                <a:buNone/>
              </a:pPr>
              <a:r>
                <a:rPr lang="en-US" altLang="zh-CN" sz="2000" dirty="0"/>
                <a:t> 8                18000 bps</a:t>
              </a:r>
              <a:endParaRPr lang="en-US" altLang="zh-CN" sz="2000" dirty="0"/>
            </a:p>
            <a:p>
              <a:pPr marL="342900" lvl="0" indent="-342900" defTabSz="762000" eaLnBrk="1" hangingPunct="1">
                <a:buNone/>
              </a:pPr>
              <a:r>
                <a:rPr lang="en-US" altLang="zh-CN" sz="2000" dirty="0"/>
                <a:t>16               24000 bps</a:t>
              </a:r>
              <a:endParaRPr lang="en-US" altLang="zh-CN" sz="2000" dirty="0"/>
            </a:p>
            <a:p>
              <a:pPr marL="342900" lvl="0" indent="-342900" defTabSz="762000" eaLnBrk="1" hangingPunct="1">
                <a:buNone/>
              </a:pPr>
              <a:r>
                <a:rPr lang="en-US" altLang="zh-CN" sz="2000" dirty="0"/>
                <a:t>32               30000 bps</a:t>
              </a:r>
              <a:endParaRPr lang="en-US" altLang="zh-CN" sz="2000" dirty="0"/>
            </a:p>
            <a:p>
              <a:pPr marL="342900" lvl="0" indent="-342900" defTabSz="762000" eaLnBrk="1" hangingPunct="1">
                <a:buNone/>
              </a:pPr>
              <a:r>
                <a:rPr lang="en-US" altLang="zh-CN" sz="2000" dirty="0"/>
                <a:t>64               36000 bps</a:t>
              </a:r>
              <a:r>
                <a:rPr lang="en-US" altLang="zh-CN" sz="2000" dirty="0">
                  <a:solidFill>
                    <a:schemeClr val="tx2"/>
                  </a:solidFill>
                </a:rPr>
                <a:t>             </a:t>
              </a:r>
              <a:endParaRPr lang="en-US" altLang="zh-CN" sz="2000" dirty="0">
                <a:solidFill>
                  <a:schemeClr val="tx2"/>
                </a:solidFill>
              </a:endParaRPr>
            </a:p>
          </p:txBody>
        </p:sp>
        <p:sp>
          <p:nvSpPr>
            <p:cNvPr id="43016" name="Rectangle 7"/>
            <p:cNvSpPr/>
            <p:nvPr/>
          </p:nvSpPr>
          <p:spPr>
            <a:xfrm>
              <a:off x="1331913" y="2492375"/>
              <a:ext cx="2824162" cy="14319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buClrTx/>
                <a:buFontTx/>
                <a:buNone/>
              </a:pPr>
              <a:r>
                <a:rPr lang="zh-CN" altLang="en-US" sz="2000" dirty="0">
                  <a:solidFill>
                    <a:schemeClr val="tx1"/>
                  </a:solidFill>
                  <a:latin typeface="Arial" panose="020B0604020202020204" pitchFamily="34" charset="0"/>
                </a:rPr>
                <a:t>例如：</a:t>
              </a:r>
              <a:endParaRPr lang="zh-CN" altLang="en-US" sz="2000" dirty="0">
                <a:solidFill>
                  <a:schemeClr val="tx1"/>
                </a:solidFill>
                <a:latin typeface="Arial" panose="020B0604020202020204" pitchFamily="34" charset="0"/>
              </a:endParaRPr>
            </a:p>
            <a:p>
              <a:pPr marL="0" lvl="0" indent="0" defTabSz="762000">
                <a:buClrTx/>
                <a:buFontTx/>
                <a:buNone/>
              </a:pPr>
              <a:r>
                <a:rPr lang="zh-CN" altLang="en-US" sz="2000" dirty="0">
                  <a:solidFill>
                    <a:schemeClr val="tx1"/>
                  </a:solidFill>
                  <a:latin typeface="Arial" panose="020B0604020202020204" pitchFamily="34" charset="0"/>
                </a:rPr>
                <a:t>话音级线路</a:t>
              </a:r>
              <a:r>
                <a:rPr lang="en-US" altLang="zh-CN" sz="2000" dirty="0">
                  <a:solidFill>
                    <a:schemeClr val="tx1"/>
                  </a:solidFill>
                  <a:latin typeface="Arial" panose="020B0604020202020204" pitchFamily="34" charset="0"/>
                </a:rPr>
                <a:t>(3000 Hz)</a:t>
              </a:r>
              <a:endParaRPr lang="en-US" altLang="zh-CN" sz="2400" dirty="0">
                <a:solidFill>
                  <a:schemeClr val="tx1"/>
                </a:solidFill>
                <a:latin typeface="Arial" panose="020B0604020202020204" pitchFamily="34" charset="0"/>
              </a:endParaRPr>
            </a:p>
            <a:p>
              <a:pPr marL="0" lvl="0" indent="0" defTabSz="762000">
                <a:buClrTx/>
                <a:buFontTx/>
                <a:buNone/>
              </a:pPr>
              <a:r>
                <a:rPr lang="zh-CN" altLang="en-US" sz="2000" dirty="0">
                  <a:solidFill>
                    <a:schemeClr val="tx1"/>
                  </a:solidFill>
                  <a:latin typeface="Arial" panose="020B0604020202020204" pitchFamily="34" charset="0"/>
                </a:rPr>
                <a:t>的信道容量计算，如右图所示。</a:t>
              </a:r>
              <a:endParaRPr lang="zh-CN" altLang="en-US" sz="2000" dirty="0">
                <a:solidFill>
                  <a:schemeClr val="tx1"/>
                </a:solidFill>
                <a:latin typeface="Arial" panose="020B0604020202020204" pitchFamily="34" charset="0"/>
              </a:endParaRPr>
            </a:p>
          </p:txBody>
        </p:sp>
      </p:grpSp>
      <p:sp>
        <p:nvSpPr>
          <p:cNvPr id="506888" name="Text Box 8"/>
          <p:cNvSpPr txBox="1"/>
          <p:nvPr/>
        </p:nvSpPr>
        <p:spPr>
          <a:xfrm>
            <a:off x="1042988" y="5373688"/>
            <a:ext cx="7532687" cy="584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0"/>
              </a:spcBef>
              <a:buClrTx/>
              <a:buFontTx/>
              <a:buNone/>
            </a:pPr>
            <a:r>
              <a:rPr lang="en-US" altLang="zh-CN" i="1" dirty="0">
                <a:solidFill>
                  <a:srgbClr val="003399"/>
                </a:solidFill>
                <a:latin typeface="CordiaUPC" pitchFamily="34" charset="-34"/>
              </a:rPr>
              <a:t>Nyquist</a:t>
            </a:r>
            <a:r>
              <a:rPr lang="zh-CN" altLang="en-US" sz="2000" i="1" dirty="0">
                <a:solidFill>
                  <a:srgbClr val="003399"/>
                </a:solidFill>
                <a:latin typeface="CordiaUPC" pitchFamily="34" charset="-34"/>
              </a:rPr>
              <a:t>公式为估算已知带宽无噪声信道的最高速率提供了依据</a:t>
            </a:r>
            <a:r>
              <a:rPr lang="zh-CN" altLang="en-US" sz="2000" dirty="0">
                <a:solidFill>
                  <a:srgbClr val="003399"/>
                </a:solidFill>
                <a:latin typeface="CordiaUPC" pitchFamily="34" charset="-34"/>
              </a:rPr>
              <a:t>。</a:t>
            </a:r>
            <a:endParaRPr lang="zh-CN" altLang="en-US" sz="2000" dirty="0">
              <a:solidFill>
                <a:srgbClr val="003399"/>
              </a:solidFill>
              <a:latin typeface="CordiaUPC" pitchFamily="34" charset="-34"/>
            </a:endParaRPr>
          </a:p>
        </p:txBody>
      </p:sp>
      <p:sp>
        <p:nvSpPr>
          <p:cNvPr id="43014" name="Text Box 9"/>
          <p:cNvSpPr txBox="1"/>
          <p:nvPr/>
        </p:nvSpPr>
        <p:spPr>
          <a:xfrm>
            <a:off x="2863850" y="333375"/>
            <a:ext cx="6280150" cy="57943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r" defTabSz="762000">
              <a:spcBef>
                <a:spcPct val="0"/>
              </a:spcBef>
              <a:buClrTx/>
              <a:buFontTx/>
              <a:buNone/>
            </a:pPr>
            <a:r>
              <a:rPr lang="en-US" altLang="zh-CN" b="0" dirty="0">
                <a:solidFill>
                  <a:schemeClr val="bg1"/>
                </a:solidFill>
                <a:latin typeface="黑体" panose="02010609060101010101" pitchFamily="49" charset="-122"/>
                <a:ea typeface="黑体" panose="02010609060101010101" pitchFamily="49" charset="-122"/>
              </a:rPr>
              <a:t>Nyquist </a:t>
            </a:r>
            <a:r>
              <a:rPr lang="zh-CN" altLang="en-US" b="0" dirty="0">
                <a:solidFill>
                  <a:schemeClr val="bg1"/>
                </a:solidFill>
                <a:latin typeface="黑体" panose="02010609060101010101" pitchFamily="49" charset="-122"/>
                <a:ea typeface="黑体" panose="02010609060101010101" pitchFamily="49" charset="-122"/>
              </a:rPr>
              <a:t>公式：用于理想低通信道</a:t>
            </a:r>
            <a:endParaRPr lang="zh-CN" altLang="en-US" b="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6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7906" name="Rectangle 2"/>
          <p:cNvSpPr/>
          <p:nvPr/>
        </p:nvSpPr>
        <p:spPr>
          <a:xfrm>
            <a:off x="1673225" y="1443038"/>
            <a:ext cx="4016375" cy="922337"/>
          </a:xfrm>
          <a:prstGeom prst="rect">
            <a:avLst/>
          </a:prstGeom>
          <a:solidFill>
            <a:srgbClr val="FFFF99"/>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algn="ctr" eaLnBrk="1" hangingPunct="1"/>
            <a:endParaRPr lang="zh-CN" altLang="zh-CN" sz="2800" b="0" dirty="0">
              <a:solidFill>
                <a:schemeClr val="accent2"/>
              </a:solidFill>
              <a:ea typeface="黑体" panose="02010609060101010101" pitchFamily="49" charset="-122"/>
            </a:endParaRPr>
          </a:p>
        </p:txBody>
      </p:sp>
      <p:sp>
        <p:nvSpPr>
          <p:cNvPr id="44035" name="Rectangle 3"/>
          <p:cNvSpPr/>
          <p:nvPr/>
        </p:nvSpPr>
        <p:spPr>
          <a:xfrm>
            <a:off x="1233488" y="115888"/>
            <a:ext cx="7910512" cy="9144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r" defTabSz="762000" eaLnBrk="1" hangingPunct="1">
              <a:spcBef>
                <a:spcPct val="0"/>
              </a:spcBef>
              <a:buClrTx/>
              <a:buFontTx/>
              <a:buNone/>
            </a:pPr>
            <a:r>
              <a:rPr lang="en-US" altLang="zh-CN" b="0" dirty="0">
                <a:solidFill>
                  <a:schemeClr val="bg1"/>
                </a:solidFill>
                <a:latin typeface="黑体" panose="02010609060101010101" pitchFamily="49" charset="-122"/>
                <a:ea typeface="黑体" panose="02010609060101010101" pitchFamily="49" charset="-122"/>
              </a:rPr>
              <a:t>Shannel</a:t>
            </a:r>
            <a:r>
              <a:rPr lang="zh-CN" altLang="en-US" b="0" dirty="0">
                <a:solidFill>
                  <a:schemeClr val="bg1"/>
                </a:solidFill>
                <a:latin typeface="黑体" panose="02010609060101010101" pitchFamily="49" charset="-122"/>
                <a:ea typeface="黑体" panose="02010609060101010101" pitchFamily="49" charset="-122"/>
              </a:rPr>
              <a:t>公式：高斯噪声干扰信道</a:t>
            </a:r>
            <a:endParaRPr lang="zh-CN" altLang="en-US" b="0" dirty="0">
              <a:solidFill>
                <a:schemeClr val="bg1"/>
              </a:solidFill>
              <a:latin typeface="黑体" panose="02010609060101010101" pitchFamily="49" charset="-122"/>
              <a:ea typeface="黑体" panose="02010609060101010101" pitchFamily="49" charset="-122"/>
            </a:endParaRPr>
          </a:p>
        </p:txBody>
      </p:sp>
      <p:sp>
        <p:nvSpPr>
          <p:cNvPr id="507908" name="Rectangle 4"/>
          <p:cNvSpPr/>
          <p:nvPr/>
        </p:nvSpPr>
        <p:spPr>
          <a:xfrm>
            <a:off x="1597025" y="2738438"/>
            <a:ext cx="4800600" cy="3810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defTabSz="762000" eaLnBrk="1" hangingPunct="1">
              <a:buNone/>
            </a:pPr>
            <a:r>
              <a:rPr lang="en-US" altLang="zh-CN" sz="2400" dirty="0"/>
              <a:t>S/N</a:t>
            </a:r>
            <a:r>
              <a:rPr lang="en-US" altLang="zh-CN" sz="2400" baseline="-25000" dirty="0"/>
              <a:t>dB</a:t>
            </a:r>
            <a:r>
              <a:rPr lang="en-US" altLang="zh-CN" sz="2400" dirty="0"/>
              <a:t> </a:t>
            </a:r>
            <a:r>
              <a:rPr lang="zh-CN" altLang="en-US" sz="2400" dirty="0"/>
              <a:t>信噪比（</a:t>
            </a:r>
            <a:r>
              <a:rPr lang="en-US" altLang="zh-CN" sz="2400" dirty="0"/>
              <a:t>dB</a:t>
            </a:r>
            <a:r>
              <a:rPr lang="zh-CN" altLang="en-US" sz="2400" dirty="0"/>
              <a:t>分贝）的定义</a:t>
            </a:r>
            <a:endParaRPr lang="zh-CN" altLang="en-US" sz="2400" dirty="0"/>
          </a:p>
        </p:txBody>
      </p:sp>
      <p:sp>
        <p:nvSpPr>
          <p:cNvPr id="44037" name="Rectangle 5"/>
          <p:cNvSpPr/>
          <p:nvPr/>
        </p:nvSpPr>
        <p:spPr>
          <a:xfrm>
            <a:off x="2130425" y="1747838"/>
            <a:ext cx="6667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2400" dirty="0">
                <a:latin typeface="Arial" panose="020B0604020202020204" pitchFamily="34" charset="0"/>
              </a:rPr>
              <a:t>C =</a:t>
            </a:r>
            <a:endParaRPr lang="en-US" altLang="zh-CN" sz="2400" dirty="0">
              <a:latin typeface="Arial" panose="020B0604020202020204" pitchFamily="34" charset="0"/>
            </a:endParaRPr>
          </a:p>
        </p:txBody>
      </p:sp>
      <p:sp>
        <p:nvSpPr>
          <p:cNvPr id="44038" name="Rectangle 6"/>
          <p:cNvSpPr/>
          <p:nvPr/>
        </p:nvSpPr>
        <p:spPr>
          <a:xfrm>
            <a:off x="2816225" y="1747838"/>
            <a:ext cx="257968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2400" dirty="0">
                <a:latin typeface="Arial" panose="020B0604020202020204" pitchFamily="34" charset="0"/>
              </a:rPr>
              <a:t>H log</a:t>
            </a:r>
            <a:r>
              <a:rPr lang="en-US" altLang="zh-CN" sz="2400" baseline="-30000" dirty="0">
                <a:latin typeface="Arial" panose="020B0604020202020204" pitchFamily="34" charset="0"/>
              </a:rPr>
              <a:t>2</a:t>
            </a:r>
            <a:r>
              <a:rPr lang="en-US" altLang="zh-CN" sz="2400" dirty="0">
                <a:latin typeface="Arial" panose="020B0604020202020204" pitchFamily="34" charset="0"/>
              </a:rPr>
              <a:t> (1+ </a:t>
            </a:r>
            <a:r>
              <a:rPr lang="en-US" altLang="zh-CN" sz="2000" dirty="0"/>
              <a:t>S/N</a:t>
            </a:r>
            <a:endParaRPr lang="en-US" altLang="zh-CN" sz="2000" dirty="0"/>
          </a:p>
        </p:txBody>
      </p:sp>
      <p:sp>
        <p:nvSpPr>
          <p:cNvPr id="44039" name="Rectangle 7"/>
          <p:cNvSpPr/>
          <p:nvPr/>
        </p:nvSpPr>
        <p:spPr>
          <a:xfrm>
            <a:off x="4721225" y="1747838"/>
            <a:ext cx="2857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0"/>
              </a:spcBef>
              <a:buClrTx/>
              <a:buFontTx/>
              <a:buNone/>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507912" name="Rectangle 8"/>
          <p:cNvSpPr/>
          <p:nvPr/>
        </p:nvSpPr>
        <p:spPr>
          <a:xfrm>
            <a:off x="1673225" y="3271838"/>
            <a:ext cx="4114800" cy="533400"/>
          </a:xfrm>
          <a:prstGeom prst="rect">
            <a:avLst/>
          </a:prstGeom>
          <a:solidFill>
            <a:srgbClr val="FFFF99"/>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defTabSz="762000">
              <a:spcBef>
                <a:spcPct val="0"/>
              </a:spcBef>
              <a:buClrTx/>
              <a:buFontTx/>
              <a:buNone/>
            </a:pPr>
            <a:r>
              <a:rPr lang="en-US" altLang="zh-CN" sz="2400" dirty="0">
                <a:latin typeface="Arial" panose="020B0604020202020204" pitchFamily="34" charset="0"/>
              </a:rPr>
              <a:t>S/N</a:t>
            </a:r>
            <a:r>
              <a:rPr lang="en-US" altLang="zh-CN" sz="2400" baseline="-25000" dirty="0">
                <a:latin typeface="Arial" panose="020B0604020202020204" pitchFamily="34" charset="0"/>
              </a:rPr>
              <a:t>dB</a:t>
            </a:r>
            <a:r>
              <a:rPr lang="en-US" altLang="zh-CN" sz="2400" dirty="0">
                <a:latin typeface="Arial" panose="020B0604020202020204" pitchFamily="34" charset="0"/>
              </a:rPr>
              <a:t> = 10 log</a:t>
            </a:r>
            <a:r>
              <a:rPr lang="en-US" altLang="zh-CN" sz="2400" baseline="-30000" dirty="0">
                <a:latin typeface="Arial" panose="020B0604020202020204" pitchFamily="34" charset="0"/>
              </a:rPr>
              <a:t>10</a:t>
            </a:r>
            <a:r>
              <a:rPr lang="en-US" altLang="zh-CN" sz="2400" baseline="-30000" dirty="0">
                <a:solidFill>
                  <a:schemeClr val="tx1"/>
                </a:solidFill>
                <a:latin typeface="Arial" panose="020B0604020202020204" pitchFamily="34" charset="0"/>
              </a:rPr>
              <a:t> </a:t>
            </a:r>
            <a:r>
              <a:rPr lang="en-US" altLang="zh-CN" sz="2400" u="sng" dirty="0">
                <a:latin typeface="Arial" panose="020B0604020202020204" pitchFamily="34" charset="0"/>
              </a:rPr>
              <a:t>S/N</a:t>
            </a:r>
            <a:endParaRPr lang="en-US" altLang="zh-CN" sz="2400" u="sng" dirty="0">
              <a:latin typeface="Arial" panose="020B0604020202020204" pitchFamily="34" charset="0"/>
            </a:endParaRPr>
          </a:p>
        </p:txBody>
      </p:sp>
      <p:sp>
        <p:nvSpPr>
          <p:cNvPr id="507913" name="Text Box 9"/>
          <p:cNvSpPr txBox="1"/>
          <p:nvPr/>
        </p:nvSpPr>
        <p:spPr>
          <a:xfrm>
            <a:off x="530225" y="5045075"/>
            <a:ext cx="7713663" cy="884238"/>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0"/>
              </a:spcBef>
              <a:buClrTx/>
              <a:buFontTx/>
              <a:buNone/>
            </a:pPr>
            <a:r>
              <a:rPr lang="zh-CN" altLang="en-US" sz="2800" i="1" dirty="0">
                <a:solidFill>
                  <a:srgbClr val="003399"/>
                </a:solidFill>
                <a:latin typeface="CordiaUPC" pitchFamily="34" charset="-34"/>
              </a:rPr>
              <a:t>例</a:t>
            </a:r>
            <a:r>
              <a:rPr lang="zh-CN" altLang="en-US" sz="2400" i="1" dirty="0">
                <a:solidFill>
                  <a:srgbClr val="003399"/>
                </a:solidFill>
                <a:latin typeface="CordiaUPC" pitchFamily="34" charset="-34"/>
              </a:rPr>
              <a:t>：信道带宽</a:t>
            </a:r>
            <a:r>
              <a:rPr lang="en-US" altLang="zh-CN" sz="2400" i="1" dirty="0">
                <a:solidFill>
                  <a:srgbClr val="003399"/>
                </a:solidFill>
                <a:latin typeface="CordiaUPC" pitchFamily="34" charset="-34"/>
              </a:rPr>
              <a:t>W=3KHz</a:t>
            </a:r>
            <a:r>
              <a:rPr lang="zh-CN" altLang="en-US" sz="2400" i="1" dirty="0">
                <a:solidFill>
                  <a:srgbClr val="003399"/>
                </a:solidFill>
                <a:latin typeface="CordiaUPC" pitchFamily="34" charset="-34"/>
              </a:rPr>
              <a:t>，信噪比为</a:t>
            </a:r>
            <a:r>
              <a:rPr lang="en-US" altLang="zh-CN" sz="2400" i="1" dirty="0">
                <a:solidFill>
                  <a:srgbClr val="003399"/>
                </a:solidFill>
                <a:latin typeface="CordiaUPC" pitchFamily="34" charset="-34"/>
              </a:rPr>
              <a:t>30dB</a:t>
            </a:r>
            <a:r>
              <a:rPr lang="zh-CN" altLang="en-US" sz="2400" i="1" dirty="0">
                <a:solidFill>
                  <a:srgbClr val="003399"/>
                </a:solidFill>
                <a:latin typeface="CordiaUPC" pitchFamily="34" charset="-34"/>
              </a:rPr>
              <a:t>（</a:t>
            </a:r>
            <a:r>
              <a:rPr lang="en-US" altLang="zh-CN" sz="2400" i="1" dirty="0">
                <a:solidFill>
                  <a:srgbClr val="003399"/>
                </a:solidFill>
                <a:latin typeface="CordiaUPC" pitchFamily="34" charset="-34"/>
              </a:rPr>
              <a:t>S/N=1000</a:t>
            </a:r>
            <a:r>
              <a:rPr lang="zh-CN" altLang="en-US" sz="2400" i="1" dirty="0">
                <a:solidFill>
                  <a:srgbClr val="003399"/>
                </a:solidFill>
                <a:latin typeface="CordiaUPC" pitchFamily="34" charset="-34"/>
              </a:rPr>
              <a:t>），</a:t>
            </a:r>
            <a:endParaRPr lang="zh-CN" altLang="en-US" sz="2400" i="1" dirty="0">
              <a:solidFill>
                <a:srgbClr val="003399"/>
              </a:solidFill>
              <a:latin typeface="CordiaUPC" pitchFamily="34" charset="-34"/>
            </a:endParaRPr>
          </a:p>
          <a:p>
            <a:pPr marL="0" lvl="0" indent="0" defTabSz="762000">
              <a:spcBef>
                <a:spcPct val="0"/>
              </a:spcBef>
              <a:buClrTx/>
              <a:buFontTx/>
              <a:buNone/>
            </a:pPr>
            <a:r>
              <a:rPr lang="zh-CN" altLang="en-US" sz="2400" i="1" dirty="0">
                <a:solidFill>
                  <a:srgbClr val="003399"/>
                </a:solidFill>
                <a:latin typeface="CordiaUPC" pitchFamily="34" charset="-34"/>
              </a:rPr>
              <a:t>	则	</a:t>
            </a:r>
            <a:r>
              <a:rPr lang="en-US" altLang="zh-CN" sz="2400" i="1" dirty="0">
                <a:solidFill>
                  <a:srgbClr val="003399"/>
                </a:solidFill>
                <a:latin typeface="CordiaUPC" pitchFamily="34" charset="-34"/>
              </a:rPr>
              <a:t>C=3000*log</a:t>
            </a:r>
            <a:r>
              <a:rPr lang="en-US" altLang="zh-CN" sz="2400" i="1" baseline="-25000" dirty="0">
                <a:solidFill>
                  <a:srgbClr val="003399"/>
                </a:solidFill>
                <a:latin typeface="CordiaUPC" pitchFamily="34" charset="-34"/>
              </a:rPr>
              <a:t>2</a:t>
            </a:r>
            <a:r>
              <a:rPr lang="en-US" altLang="zh-CN" sz="2400" i="1" dirty="0">
                <a:solidFill>
                  <a:srgbClr val="003399"/>
                </a:solidFill>
                <a:latin typeface="CordiaUPC" pitchFamily="34" charset="-34"/>
              </a:rPr>
              <a:t>(1+1000) ≈30Kbps</a:t>
            </a:r>
            <a:endParaRPr lang="en-US" altLang="zh-CN" sz="2400" i="1" dirty="0">
              <a:solidFill>
                <a:srgbClr val="003399"/>
              </a:solidFill>
              <a:latin typeface="CordiaUPC" pitchFamily="34" charset="-34"/>
            </a:endParaRPr>
          </a:p>
        </p:txBody>
      </p:sp>
      <p:sp>
        <p:nvSpPr>
          <p:cNvPr id="507914" name="Text Box 10"/>
          <p:cNvSpPr txBox="1"/>
          <p:nvPr/>
        </p:nvSpPr>
        <p:spPr>
          <a:xfrm>
            <a:off x="5940425" y="1595438"/>
            <a:ext cx="2971800" cy="854075"/>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50000"/>
              </a:spcBef>
              <a:buClrTx/>
              <a:buFontTx/>
              <a:buNone/>
            </a:pPr>
            <a:r>
              <a:rPr lang="en-US" altLang="zh-CN" sz="2000" dirty="0">
                <a:solidFill>
                  <a:schemeClr val="tx1"/>
                </a:solidFill>
                <a:latin typeface="CordiaUPC" pitchFamily="34" charset="-34"/>
              </a:rPr>
              <a:t>C = </a:t>
            </a:r>
            <a:r>
              <a:rPr lang="zh-CN" altLang="en-US" sz="2000" dirty="0">
                <a:solidFill>
                  <a:schemeClr val="tx1"/>
                </a:solidFill>
                <a:latin typeface="CordiaUPC" pitchFamily="34" charset="-34"/>
              </a:rPr>
              <a:t>传输率，单位</a:t>
            </a:r>
            <a:r>
              <a:rPr lang="en-US" altLang="zh-CN" sz="2000" dirty="0">
                <a:solidFill>
                  <a:schemeClr val="tx1"/>
                </a:solidFill>
                <a:latin typeface="CordiaUPC" pitchFamily="34" charset="-34"/>
              </a:rPr>
              <a:t>b/s</a:t>
            </a:r>
            <a:endParaRPr lang="en-US" altLang="zh-CN" sz="2000" dirty="0">
              <a:solidFill>
                <a:schemeClr val="tx1"/>
              </a:solidFill>
              <a:latin typeface="CordiaUPC" pitchFamily="34" charset="-34"/>
            </a:endParaRPr>
          </a:p>
          <a:p>
            <a:pPr marL="0" lvl="0" indent="0" defTabSz="762000">
              <a:spcBef>
                <a:spcPct val="50000"/>
              </a:spcBef>
              <a:buClrTx/>
              <a:buFontTx/>
              <a:buNone/>
            </a:pPr>
            <a:r>
              <a:rPr lang="en-US" altLang="zh-CN" sz="2000" dirty="0">
                <a:solidFill>
                  <a:schemeClr val="tx1"/>
                </a:solidFill>
                <a:latin typeface="CordiaUPC" pitchFamily="34" charset="-34"/>
              </a:rPr>
              <a:t>H = </a:t>
            </a:r>
            <a:r>
              <a:rPr lang="zh-CN" altLang="en-US" sz="2000" dirty="0">
                <a:solidFill>
                  <a:schemeClr val="tx1"/>
                </a:solidFill>
                <a:latin typeface="CordiaUPC" pitchFamily="34" charset="-34"/>
              </a:rPr>
              <a:t>带宽，单位</a:t>
            </a:r>
            <a:r>
              <a:rPr lang="en-US" altLang="zh-CN" sz="2000" dirty="0">
                <a:solidFill>
                  <a:schemeClr val="tx1"/>
                </a:solidFill>
                <a:latin typeface="CordiaUPC" pitchFamily="34" charset="-34"/>
              </a:rPr>
              <a:t>Hz</a:t>
            </a:r>
            <a:endParaRPr lang="en-US" altLang="zh-CN" sz="2000" dirty="0">
              <a:solidFill>
                <a:schemeClr val="tx1"/>
              </a:solidFill>
              <a:latin typeface="CordiaUPC" pitchFamily="34" charset="-34"/>
            </a:endParaRPr>
          </a:p>
        </p:txBody>
      </p:sp>
      <p:graphicFrame>
        <p:nvGraphicFramePr>
          <p:cNvPr id="507915" name="Object 11"/>
          <p:cNvGraphicFramePr>
            <a:graphicFrameLocks noChangeAspect="1"/>
          </p:cNvGraphicFramePr>
          <p:nvPr/>
        </p:nvGraphicFramePr>
        <p:xfrm>
          <a:off x="2740025" y="3881438"/>
          <a:ext cx="3063875" cy="873125"/>
        </p:xfrm>
        <a:graphic>
          <a:graphicData uri="http://schemas.openxmlformats.org/presentationml/2006/ole">
            <mc:AlternateContent xmlns:mc="http://schemas.openxmlformats.org/markup-compatibility/2006">
              <mc:Choice xmlns:v="urn:schemas-microsoft-com:vml" Requires="v">
                <p:oleObj spid="_x0000_s3083" name="" r:id="rId1" imgW="965200" imgH="393700" progId="Equation.3">
                  <p:embed/>
                </p:oleObj>
              </mc:Choice>
              <mc:Fallback>
                <p:oleObj name="" r:id="rId1" imgW="965200" imgH="393700" progId="Equation.3">
                  <p:embed/>
                  <p:pic>
                    <p:nvPicPr>
                      <p:cNvPr id="0" name="图片 3082"/>
                      <p:cNvPicPr/>
                      <p:nvPr/>
                    </p:nvPicPr>
                    <p:blipFill>
                      <a:blip r:embed="rId2"/>
                      <a:stretch>
                        <a:fillRect/>
                      </a:stretch>
                    </p:blipFill>
                    <p:spPr>
                      <a:xfrm>
                        <a:off x="2740025" y="3881438"/>
                        <a:ext cx="3063875" cy="873125"/>
                      </a:xfrm>
                      <a:prstGeom prst="rect">
                        <a:avLst/>
                      </a:prstGeom>
                      <a:solidFill>
                        <a:srgbClr val="FFFF99"/>
                      </a:solidFill>
                      <a:ln w="38100">
                        <a:noFill/>
                        <a:miter/>
                      </a:ln>
                    </p:spPr>
                  </p:pic>
                </p:oleObj>
              </mc:Fallback>
            </mc:AlternateContent>
          </a:graphicData>
        </a:graphic>
      </p:graphicFrame>
      <p:sp>
        <p:nvSpPr>
          <p:cNvPr id="507916" name="Rectangle 12"/>
          <p:cNvSpPr/>
          <p:nvPr/>
        </p:nvSpPr>
        <p:spPr>
          <a:xfrm>
            <a:off x="1673225" y="3879850"/>
            <a:ext cx="1066800" cy="871538"/>
          </a:xfrm>
          <a:prstGeom prst="rect">
            <a:avLst/>
          </a:prstGeom>
          <a:solidFill>
            <a:srgbClr val="FFFF99"/>
          </a:solidFill>
          <a:ln w="12700">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defTabSz="762000">
              <a:spcBef>
                <a:spcPct val="0"/>
              </a:spcBef>
              <a:buClrTx/>
              <a:buFontTx/>
              <a:buNone/>
            </a:pPr>
            <a:r>
              <a:rPr lang="en-US" altLang="zh-CN" sz="2400" dirty="0">
                <a:solidFill>
                  <a:schemeClr val="tx1"/>
                </a:solidFill>
                <a:latin typeface="CordiaUPC" pitchFamily="34" charset="-34"/>
              </a:rPr>
              <a:t>   </a:t>
            </a:r>
            <a:r>
              <a:rPr lang="zh-CN" altLang="en-US" sz="2800" dirty="0">
                <a:latin typeface="CordiaUPC" pitchFamily="34" charset="-34"/>
              </a:rPr>
              <a:t>即：</a:t>
            </a:r>
            <a:endParaRPr lang="zh-CN" altLang="en-US" sz="2800" dirty="0">
              <a:latin typeface="CordiaUPC" pitchFamily="34" charset="-34"/>
            </a:endParaRPr>
          </a:p>
        </p:txBody>
      </p:sp>
      <p:sp>
        <p:nvSpPr>
          <p:cNvPr id="507917" name="Text Box 13"/>
          <p:cNvSpPr txBox="1"/>
          <p:nvPr/>
        </p:nvSpPr>
        <p:spPr>
          <a:xfrm>
            <a:off x="5940425" y="3500438"/>
            <a:ext cx="2971800" cy="854075"/>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50000"/>
              </a:spcBef>
              <a:buClrTx/>
              <a:buFontTx/>
              <a:buNone/>
            </a:pPr>
            <a:r>
              <a:rPr lang="en-US" altLang="zh-CN" sz="2000" dirty="0">
                <a:solidFill>
                  <a:schemeClr val="tx1"/>
                </a:solidFill>
                <a:latin typeface="CordiaUPC" pitchFamily="34" charset="-34"/>
              </a:rPr>
              <a:t>S = </a:t>
            </a:r>
            <a:r>
              <a:rPr lang="zh-CN" altLang="en-US" sz="2000" dirty="0">
                <a:solidFill>
                  <a:schemeClr val="tx1"/>
                </a:solidFill>
                <a:latin typeface="CordiaUPC" pitchFamily="34" charset="-34"/>
              </a:rPr>
              <a:t>信号功率</a:t>
            </a:r>
            <a:endParaRPr lang="zh-CN" altLang="en-US" sz="2000" dirty="0">
              <a:solidFill>
                <a:schemeClr val="tx1"/>
              </a:solidFill>
              <a:latin typeface="CordiaUPC" pitchFamily="34" charset="-34"/>
            </a:endParaRPr>
          </a:p>
          <a:p>
            <a:pPr marL="0" lvl="0" indent="0" defTabSz="762000">
              <a:spcBef>
                <a:spcPct val="50000"/>
              </a:spcBef>
              <a:buClrTx/>
              <a:buFontTx/>
              <a:buNone/>
            </a:pPr>
            <a:r>
              <a:rPr lang="en-US" altLang="zh-CN" sz="2000" dirty="0">
                <a:solidFill>
                  <a:schemeClr val="tx1"/>
                </a:solidFill>
                <a:latin typeface="CordiaUPC" pitchFamily="34" charset="-34"/>
              </a:rPr>
              <a:t>N = </a:t>
            </a:r>
            <a:r>
              <a:rPr lang="zh-CN" altLang="en-US" sz="2000" dirty="0">
                <a:solidFill>
                  <a:schemeClr val="tx1"/>
                </a:solidFill>
                <a:latin typeface="CordiaUPC" pitchFamily="34" charset="-34"/>
              </a:rPr>
              <a:t>噪声功率</a:t>
            </a:r>
            <a:endParaRPr lang="zh-CN" altLang="en-US" sz="2000" dirty="0">
              <a:solidFill>
                <a:schemeClr val="tx1"/>
              </a:solidFill>
              <a:latin typeface="CordiaUPC" pitchFamily="34"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79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790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79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79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79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79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7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6" grpId="0" animBg="1"/>
      <p:bldP spid="507908" grpId="0"/>
      <p:bldP spid="507912" grpId="0" animBg="1"/>
      <p:bldP spid="507913" grpId="0"/>
      <p:bldP spid="507914" grpId="0"/>
      <p:bldP spid="507916" grpId="0" animBg="1"/>
      <p:bldP spid="5079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2"/>
          <p:cNvSpPr txBox="1"/>
          <p:nvPr/>
        </p:nvSpPr>
        <p:spPr>
          <a:xfrm>
            <a:off x="1524000" y="333375"/>
            <a:ext cx="7620000" cy="584200"/>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r" defTabSz="762000">
              <a:spcBef>
                <a:spcPct val="0"/>
              </a:spcBef>
              <a:buClrTx/>
              <a:buFontTx/>
              <a:buNone/>
            </a:pPr>
            <a:r>
              <a:rPr lang="en-US" altLang="zh-CN" b="0" dirty="0">
                <a:solidFill>
                  <a:schemeClr val="bg1"/>
                </a:solidFill>
                <a:latin typeface="黑体" panose="02010609060101010101" pitchFamily="49" charset="-122"/>
                <a:ea typeface="黑体" panose="02010609060101010101" pitchFamily="49" charset="-122"/>
              </a:rPr>
              <a:t>Nyquist</a:t>
            </a:r>
            <a:r>
              <a:rPr lang="zh-CN" altLang="en-US" b="0" dirty="0">
                <a:solidFill>
                  <a:schemeClr val="bg1"/>
                </a:solidFill>
                <a:latin typeface="黑体" panose="02010609060101010101" pitchFamily="49" charset="-122"/>
                <a:ea typeface="黑体" panose="02010609060101010101" pitchFamily="49" charset="-122"/>
              </a:rPr>
              <a:t>公式和</a:t>
            </a:r>
            <a:r>
              <a:rPr lang="en-US" altLang="zh-CN" b="0" dirty="0">
                <a:solidFill>
                  <a:schemeClr val="bg1"/>
                </a:solidFill>
                <a:latin typeface="黑体" panose="02010609060101010101" pitchFamily="49" charset="-122"/>
                <a:ea typeface="黑体" panose="02010609060101010101" pitchFamily="49" charset="-122"/>
              </a:rPr>
              <a:t>Shannel</a:t>
            </a:r>
            <a:r>
              <a:rPr lang="zh-CN" altLang="en-US" b="0" dirty="0">
                <a:solidFill>
                  <a:schemeClr val="bg1"/>
                </a:solidFill>
                <a:latin typeface="黑体" panose="02010609060101010101" pitchFamily="49" charset="-122"/>
                <a:ea typeface="黑体" panose="02010609060101010101" pitchFamily="49" charset="-122"/>
              </a:rPr>
              <a:t>公式的比较</a:t>
            </a:r>
            <a:endParaRPr lang="zh-CN" altLang="en-US" b="0" dirty="0">
              <a:solidFill>
                <a:schemeClr val="bg1"/>
              </a:solidFill>
              <a:latin typeface="黑体" panose="02010609060101010101" pitchFamily="49" charset="-122"/>
              <a:ea typeface="黑体" panose="02010609060101010101" pitchFamily="49" charset="-122"/>
            </a:endParaRPr>
          </a:p>
        </p:txBody>
      </p:sp>
      <p:sp>
        <p:nvSpPr>
          <p:cNvPr id="509955" name="Text Box 3"/>
          <p:cNvSpPr txBox="1"/>
          <p:nvPr/>
        </p:nvSpPr>
        <p:spPr>
          <a:xfrm>
            <a:off x="827088" y="1412875"/>
            <a:ext cx="8153400" cy="4748213"/>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ts val="1200"/>
              </a:spcBef>
              <a:buClrTx/>
              <a:buFontTx/>
              <a:buNone/>
            </a:pPr>
            <a:r>
              <a:rPr lang="en-US" altLang="zh-CN" sz="2600" dirty="0">
                <a:solidFill>
                  <a:srgbClr val="003399"/>
                </a:solidFill>
                <a:latin typeface="Arial" panose="020B0604020202020204" pitchFamily="34" charset="0"/>
              </a:rPr>
              <a:t>●</a:t>
            </a:r>
            <a:r>
              <a:rPr lang="en-US" altLang="zh-CN" dirty="0">
                <a:solidFill>
                  <a:srgbClr val="003399"/>
                </a:solidFill>
                <a:latin typeface="Arial" panose="020B0604020202020204" pitchFamily="34" charset="0"/>
              </a:rPr>
              <a:t> Nyquist</a:t>
            </a:r>
            <a:r>
              <a:rPr lang="zh-CN" altLang="en-US" dirty="0">
                <a:solidFill>
                  <a:srgbClr val="003399"/>
                </a:solidFill>
                <a:latin typeface="Arial" panose="020B0604020202020204" pitchFamily="34" charset="0"/>
              </a:rPr>
              <a:t>公式 </a:t>
            </a:r>
            <a:r>
              <a:rPr lang="en-US" altLang="zh-CN" dirty="0">
                <a:solidFill>
                  <a:srgbClr val="003399"/>
                </a:solidFill>
                <a:latin typeface="Arial" panose="020B0604020202020204" pitchFamily="34" charset="0"/>
              </a:rPr>
              <a:t>C = 2H log</a:t>
            </a:r>
            <a:r>
              <a:rPr lang="en-US" altLang="zh-CN" baseline="-25000" dirty="0">
                <a:solidFill>
                  <a:srgbClr val="003399"/>
                </a:solidFill>
                <a:latin typeface="Arial" panose="020B0604020202020204" pitchFamily="34" charset="0"/>
              </a:rPr>
              <a:t>2</a:t>
            </a:r>
            <a:r>
              <a:rPr lang="en-US" altLang="zh-CN" dirty="0">
                <a:solidFill>
                  <a:srgbClr val="003399"/>
                </a:solidFill>
                <a:latin typeface="Arial" panose="020B0604020202020204" pitchFamily="34" charset="0"/>
              </a:rPr>
              <a:t>V</a:t>
            </a:r>
            <a:endParaRPr lang="en-US" altLang="zh-CN" dirty="0">
              <a:solidFill>
                <a:srgbClr val="003399"/>
              </a:solidFill>
              <a:latin typeface="Arial" panose="020B0604020202020204" pitchFamily="34" charset="0"/>
            </a:endParaRPr>
          </a:p>
          <a:p>
            <a:pPr marL="742950" lvl="1" indent="-285750" defTabSz="762000">
              <a:spcBef>
                <a:spcPts val="1200"/>
              </a:spcBef>
              <a:buClrTx/>
              <a:buFont typeface="Wingdings" panose="05000000000000000000" pitchFamily="2" charset="2"/>
              <a:buChar char="ü"/>
            </a:pPr>
            <a:r>
              <a:rPr lang="zh-CN" altLang="en-US" dirty="0">
                <a:solidFill>
                  <a:schemeClr val="tx1"/>
                </a:solidFill>
                <a:latin typeface="Arial" panose="020B0604020202020204" pitchFamily="34" charset="0"/>
              </a:rPr>
              <a:t>数据传输率</a:t>
            </a:r>
            <a:r>
              <a:rPr lang="en-US" altLang="zh-CN" dirty="0">
                <a:solidFill>
                  <a:schemeClr val="tx1"/>
                </a:solidFill>
                <a:latin typeface="Arial" panose="020B0604020202020204" pitchFamily="34" charset="0"/>
              </a:rPr>
              <a:t>C</a:t>
            </a:r>
            <a:r>
              <a:rPr lang="zh-CN" altLang="en-US" dirty="0">
                <a:solidFill>
                  <a:schemeClr val="tx1"/>
                </a:solidFill>
                <a:latin typeface="Arial" panose="020B0604020202020204" pitchFamily="34" charset="0"/>
              </a:rPr>
              <a:t>随信号编码级数增加而增加。</a:t>
            </a:r>
            <a:endParaRPr lang="zh-CN" altLang="en-US" dirty="0">
              <a:solidFill>
                <a:schemeClr val="tx1"/>
              </a:solidFill>
              <a:latin typeface="Arial" panose="020B0604020202020204" pitchFamily="34" charset="0"/>
            </a:endParaRPr>
          </a:p>
          <a:p>
            <a:pPr marL="0" lvl="0" indent="0" defTabSz="762000">
              <a:spcBef>
                <a:spcPts val="3000"/>
              </a:spcBef>
              <a:buClrTx/>
              <a:buNone/>
            </a:pPr>
            <a:r>
              <a:rPr lang="zh-CN" altLang="en-US" sz="2600" dirty="0">
                <a:solidFill>
                  <a:srgbClr val="003399"/>
                </a:solidFill>
                <a:latin typeface="Arial" panose="020B0604020202020204" pitchFamily="34" charset="0"/>
              </a:rPr>
              <a:t>● </a:t>
            </a:r>
            <a:r>
              <a:rPr lang="en-US" altLang="zh-CN" dirty="0">
                <a:solidFill>
                  <a:srgbClr val="003399"/>
                </a:solidFill>
                <a:latin typeface="Arial" panose="020B0604020202020204" pitchFamily="34" charset="0"/>
              </a:rPr>
              <a:t>Shannel</a:t>
            </a:r>
            <a:r>
              <a:rPr lang="zh-CN" altLang="en-US" dirty="0">
                <a:solidFill>
                  <a:srgbClr val="003399"/>
                </a:solidFill>
                <a:latin typeface="Arial" panose="020B0604020202020204" pitchFamily="34" charset="0"/>
              </a:rPr>
              <a:t>公式 </a:t>
            </a:r>
            <a:r>
              <a:rPr lang="en-US" altLang="zh-CN" dirty="0">
                <a:solidFill>
                  <a:srgbClr val="003399"/>
                </a:solidFill>
                <a:latin typeface="Arial" panose="020B0604020202020204" pitchFamily="34" charset="0"/>
              </a:rPr>
              <a:t>C = H log2(1+S/N)</a:t>
            </a:r>
            <a:endParaRPr lang="en-US" altLang="zh-CN" dirty="0">
              <a:solidFill>
                <a:srgbClr val="003399"/>
              </a:solidFill>
              <a:latin typeface="Arial" panose="020B0604020202020204" pitchFamily="34" charset="0"/>
            </a:endParaRPr>
          </a:p>
          <a:p>
            <a:pPr marL="742950" lvl="1" indent="-285750" defTabSz="762000">
              <a:lnSpc>
                <a:spcPct val="120000"/>
              </a:lnSpc>
              <a:spcBef>
                <a:spcPts val="600"/>
              </a:spcBef>
              <a:buClrTx/>
              <a:buFont typeface="Wingdings" panose="05000000000000000000" pitchFamily="2" charset="2"/>
              <a:buChar char="ü"/>
            </a:pPr>
            <a:r>
              <a:rPr lang="zh-CN" altLang="en-US" dirty="0">
                <a:solidFill>
                  <a:schemeClr val="tx1"/>
                </a:solidFill>
                <a:latin typeface="Arial" panose="020B0604020202020204" pitchFamily="34" charset="0"/>
              </a:rPr>
              <a:t>无论采样频率多高，信号编码分多少级，此公式给出了信道能达到的最高传输速率。</a:t>
            </a:r>
            <a:endParaRPr lang="en-US" altLang="zh-CN" dirty="0">
              <a:solidFill>
                <a:schemeClr val="tx1"/>
              </a:solidFill>
              <a:latin typeface="Arial" panose="020B0604020202020204" pitchFamily="34" charset="0"/>
            </a:endParaRPr>
          </a:p>
          <a:p>
            <a:pPr marL="742950" lvl="1" indent="-285750" defTabSz="762000">
              <a:lnSpc>
                <a:spcPct val="120000"/>
              </a:lnSpc>
              <a:spcBef>
                <a:spcPts val="600"/>
              </a:spcBef>
              <a:buClrTx/>
              <a:buFont typeface="Wingdings" panose="05000000000000000000" pitchFamily="2" charset="2"/>
              <a:buChar char="ü"/>
            </a:pPr>
            <a:r>
              <a:rPr lang="zh-CN" altLang="en-US" dirty="0">
                <a:solidFill>
                  <a:schemeClr val="tx1"/>
                </a:solidFill>
                <a:latin typeface="Arial" panose="020B0604020202020204" pitchFamily="34" charset="0"/>
              </a:rPr>
              <a:t>即噪声的存在将使编码级数不可能无限增加。</a:t>
            </a:r>
            <a:endParaRPr lang="zh-CN" altLang="en-US" dirty="0">
              <a:solidFill>
                <a:schemeClr val="tx1"/>
              </a:solidFill>
              <a:latin typeface="Arial" panose="020B0604020202020204" pitchFamily="34" charset="0"/>
            </a:endParaRPr>
          </a:p>
          <a:p>
            <a:pPr marL="0" lvl="0" indent="0" defTabSz="762000">
              <a:lnSpc>
                <a:spcPct val="120000"/>
              </a:lnSpc>
              <a:spcBef>
                <a:spcPct val="0"/>
              </a:spcBef>
              <a:buClrTx/>
              <a:buFontTx/>
              <a:buNone/>
            </a:pPr>
            <a:endParaRPr lang="zh-CN" altLang="en-US" sz="2600" dirty="0">
              <a:solidFill>
                <a:srgbClr val="003399"/>
              </a:solidFill>
              <a:latin typeface="Arial" panose="020B0604020202020204" pitchFamily="34" charset="0"/>
            </a:endParaRPr>
          </a:p>
          <a:p>
            <a:pPr marL="0" lvl="0" indent="0" defTabSz="762000">
              <a:lnSpc>
                <a:spcPct val="120000"/>
              </a:lnSpc>
              <a:spcBef>
                <a:spcPct val="0"/>
              </a:spcBef>
              <a:buClrTx/>
              <a:buFontTx/>
              <a:buNone/>
            </a:pPr>
            <a:endParaRPr lang="en-US" altLang="zh-CN" sz="2800" i="1" dirty="0">
              <a:solidFill>
                <a:srgbClr val="FFFF66"/>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955">
                                            <p:txEl>
                                              <p:charRg st="25" end="4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955">
                                            <p:txEl>
                                              <p:charRg st="45" end="7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9955">
                                            <p:txEl>
                                              <p:charRg st="75" end="1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9955">
                                            <p:txEl>
                                              <p:charRg st="113" end="1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ln/>
        </p:spPr>
        <p:txBody>
          <a:bodyPr vert="horz" wrap="square" lIns="92075" tIns="46038" rIns="92075" bIns="46038" anchor="ctr" anchorCtr="0"/>
          <a:p>
            <a:pPr eaLnBrk="1" hangingPunct="1"/>
            <a:r>
              <a:rPr lang="zh-CN" altLang="en-US" dirty="0">
                <a:latin typeface="黑体" panose="02010609060101010101" pitchFamily="49" charset="-122"/>
              </a:rPr>
              <a:t>传输介质分类</a:t>
            </a:r>
            <a:endParaRPr lang="zh-CN" altLang="en-US" dirty="0">
              <a:latin typeface="黑体" panose="02010609060101010101" pitchFamily="49" charset="-122"/>
            </a:endParaRPr>
          </a:p>
        </p:txBody>
      </p:sp>
      <p:sp>
        <p:nvSpPr>
          <p:cNvPr id="478212" name="Rectangle 4"/>
          <p:cNvSpPr/>
          <p:nvPr/>
        </p:nvSpPr>
        <p:spPr>
          <a:xfrm>
            <a:off x="395288" y="1484313"/>
            <a:ext cx="8382000" cy="4876800"/>
          </a:xfrm>
          <a:prstGeom prst="rect">
            <a:avLst/>
          </a:prstGeom>
          <a:noFill/>
          <a:ln w="9525">
            <a:noFill/>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444500" lvl="1" indent="-444500" eaLnBrk="1" hangingPunct="1">
              <a:buClr>
                <a:schemeClr val="accent2"/>
              </a:buClr>
              <a:buFont typeface="Wingdings" panose="05000000000000000000" pitchFamily="2" charset="2"/>
              <a:buChar char="l"/>
            </a:pPr>
            <a:r>
              <a:rPr lang="zh-CN" altLang="en-US" sz="3200" dirty="0">
                <a:solidFill>
                  <a:schemeClr val="tx1"/>
                </a:solidFill>
              </a:rPr>
              <a:t>有线介质</a:t>
            </a:r>
            <a:endParaRPr lang="zh-CN" altLang="en-US" sz="3200" dirty="0">
              <a:solidFill>
                <a:schemeClr val="tx1"/>
              </a:solidFill>
            </a:endParaRPr>
          </a:p>
          <a:p>
            <a:pPr marL="838200" lvl="2" indent="-457200" eaLnBrk="1" hangingPunct="1">
              <a:spcBef>
                <a:spcPts val="1200"/>
              </a:spcBef>
              <a:buFont typeface="Wingdings" panose="05000000000000000000" pitchFamily="2" charset="2"/>
              <a:buChar char="ü"/>
            </a:pPr>
            <a:r>
              <a:rPr lang="zh-CN" altLang="en-US" dirty="0">
                <a:solidFill>
                  <a:schemeClr val="tx1"/>
                </a:solidFill>
              </a:rPr>
              <a:t>同轴电缆、双绞线、光纤等。</a:t>
            </a:r>
            <a:endParaRPr lang="zh-CN" altLang="en-US" dirty="0">
              <a:solidFill>
                <a:schemeClr val="tx1"/>
              </a:solidFill>
            </a:endParaRPr>
          </a:p>
          <a:p>
            <a:pPr marL="838200" lvl="2" indent="-457200" eaLnBrk="1" hangingPunct="1">
              <a:spcBef>
                <a:spcPts val="1200"/>
              </a:spcBef>
              <a:buFont typeface="Wingdings" panose="05000000000000000000" pitchFamily="2" charset="2"/>
              <a:buChar char="ü"/>
            </a:pPr>
            <a:r>
              <a:rPr lang="zh-CN" altLang="en-US" dirty="0">
                <a:solidFill>
                  <a:schemeClr val="tx1"/>
                </a:solidFill>
              </a:rPr>
              <a:t>特点：需布线，抗干扰性好</a:t>
            </a:r>
            <a:endParaRPr lang="zh-CN" altLang="en-US" dirty="0">
              <a:solidFill>
                <a:schemeClr val="tx1"/>
              </a:solidFill>
            </a:endParaRPr>
          </a:p>
          <a:p>
            <a:pPr marL="444500" lvl="1" indent="-444500" eaLnBrk="1" hangingPunct="1">
              <a:spcBef>
                <a:spcPts val="1800"/>
              </a:spcBef>
              <a:spcAft>
                <a:spcPts val="600"/>
              </a:spcAft>
              <a:buClr>
                <a:schemeClr val="accent2"/>
              </a:buClr>
              <a:buFont typeface="Wingdings" panose="05000000000000000000" pitchFamily="2" charset="2"/>
              <a:buChar char="l"/>
            </a:pPr>
            <a:r>
              <a:rPr lang="zh-CN" altLang="en-US" sz="3200" dirty="0">
                <a:solidFill>
                  <a:schemeClr val="tx1"/>
                </a:solidFill>
              </a:rPr>
              <a:t>无线介质</a:t>
            </a:r>
            <a:r>
              <a:rPr lang="zh-CN" altLang="en-US" sz="3200" i="1" dirty="0">
                <a:solidFill>
                  <a:schemeClr val="tx1"/>
                </a:solidFill>
              </a:rPr>
              <a:t>  </a:t>
            </a:r>
            <a:endParaRPr lang="zh-CN" altLang="en-US" sz="3200" i="1" dirty="0">
              <a:solidFill>
                <a:schemeClr val="tx1"/>
              </a:solidFill>
            </a:endParaRPr>
          </a:p>
          <a:p>
            <a:pPr marL="838200" lvl="2" indent="-457200" eaLnBrk="1" hangingPunct="1">
              <a:spcBef>
                <a:spcPts val="1200"/>
              </a:spcBef>
              <a:buFont typeface="Wingdings" panose="05000000000000000000" pitchFamily="2" charset="2"/>
              <a:buChar char="ü"/>
            </a:pPr>
            <a:r>
              <a:rPr lang="zh-CN" altLang="en-US" dirty="0">
                <a:solidFill>
                  <a:schemeClr val="tx1"/>
                </a:solidFill>
              </a:rPr>
              <a:t>通过大气进行各种形式的传播，如：微波、红外线、卫星信道等。</a:t>
            </a:r>
            <a:endParaRPr lang="zh-CN" altLang="en-US" dirty="0">
              <a:solidFill>
                <a:schemeClr val="tx1"/>
              </a:solidFill>
            </a:endParaRPr>
          </a:p>
          <a:p>
            <a:pPr marL="838200" lvl="2" indent="-457200" eaLnBrk="1" hangingPunct="1">
              <a:spcBef>
                <a:spcPts val="1200"/>
              </a:spcBef>
              <a:buFont typeface="Wingdings" panose="05000000000000000000" pitchFamily="2" charset="2"/>
              <a:buChar char="ü"/>
            </a:pPr>
            <a:r>
              <a:rPr lang="zh-CN" altLang="en-US" dirty="0">
                <a:solidFill>
                  <a:schemeClr val="tx1"/>
                </a:solidFill>
              </a:rPr>
              <a:t>特点：无需布线，抗干扰性差</a:t>
            </a:r>
            <a:endParaRPr lang="zh-CN" altLang="en-US" dirty="0">
              <a:solidFill>
                <a:schemeClr val="tx1"/>
              </a:solidFill>
            </a:endParaRPr>
          </a:p>
          <a:p>
            <a:pPr marL="609600" lvl="0" indent="-609600" eaLnBrk="1" hangingPunct="1">
              <a:buNone/>
            </a:pPr>
            <a:endParaRPr lang="zh-CN" altLang="en-US" sz="2600" dirty="0"/>
          </a:p>
          <a:p>
            <a:pPr marL="609600" lvl="0" indent="-609600" eaLnBrk="1" hangingPunct="1">
              <a:buNone/>
            </a:pP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8212">
                                            <p:txEl>
                                              <p:charRg st="0"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8212">
                                            <p:txEl>
                                              <p:charRg st="5" end="1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8212">
                                            <p:txEl>
                                              <p:charRg st="19" end="3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8212">
                                            <p:txEl>
                                              <p:charRg st="32" end="3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8212">
                                            <p:txEl>
                                              <p:charRg st="39" end="6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8212">
                                            <p:txEl>
                                              <p:charRg st="69" end="8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ln/>
        </p:spPr>
        <p:txBody>
          <a:bodyPr vert="horz" wrap="square" lIns="92075" tIns="46038" rIns="92075" bIns="46038" anchor="ctr" anchorCtr="0"/>
          <a:p>
            <a:pPr eaLnBrk="1" hangingPunct="1"/>
            <a:r>
              <a:rPr lang="zh-CN" altLang="en-US" dirty="0">
                <a:latin typeface="黑体" panose="02010609060101010101" pitchFamily="49" charset="-122"/>
              </a:rPr>
              <a:t>双绞线</a:t>
            </a:r>
            <a:endParaRPr lang="zh-CN" altLang="en-US" dirty="0">
              <a:latin typeface="黑体" panose="02010609060101010101" pitchFamily="49" charset="-122"/>
            </a:endParaRPr>
          </a:p>
        </p:txBody>
      </p:sp>
      <p:grpSp>
        <p:nvGrpSpPr>
          <p:cNvPr id="479236" name="Group 4"/>
          <p:cNvGrpSpPr/>
          <p:nvPr/>
        </p:nvGrpSpPr>
        <p:grpSpPr>
          <a:xfrm>
            <a:off x="468313" y="2224088"/>
            <a:ext cx="2160587" cy="2613025"/>
            <a:chOff x="478" y="1320"/>
            <a:chExt cx="2773" cy="2126"/>
          </a:xfrm>
        </p:grpSpPr>
        <p:grpSp>
          <p:nvGrpSpPr>
            <p:cNvPr id="49157" name="Group 5"/>
            <p:cNvGrpSpPr/>
            <p:nvPr/>
          </p:nvGrpSpPr>
          <p:grpSpPr>
            <a:xfrm>
              <a:off x="2101" y="2297"/>
              <a:ext cx="1150" cy="1149"/>
              <a:chOff x="2101" y="2297"/>
              <a:chExt cx="1150" cy="1149"/>
            </a:xfrm>
          </p:grpSpPr>
          <p:sp>
            <p:nvSpPr>
              <p:cNvPr id="49185" name="Freeform 6"/>
              <p:cNvSpPr/>
              <p:nvPr/>
            </p:nvSpPr>
            <p:spPr>
              <a:xfrm>
                <a:off x="2101" y="2584"/>
                <a:ext cx="1150" cy="862"/>
              </a:xfrm>
              <a:custGeom>
                <a:avLst/>
                <a:gdLst/>
                <a:ahLst/>
                <a:cxnLst>
                  <a:cxn ang="0">
                    <a:pos x="0" y="743"/>
                  </a:cxn>
                  <a:cxn ang="0">
                    <a:pos x="41" y="775"/>
                  </a:cxn>
                  <a:cxn ang="0">
                    <a:pos x="87" y="802"/>
                  </a:cxn>
                  <a:cxn ang="0">
                    <a:pos x="135" y="823"/>
                  </a:cxn>
                  <a:cxn ang="0">
                    <a:pos x="188" y="840"/>
                  </a:cxn>
                  <a:cxn ang="0">
                    <a:pos x="241" y="852"/>
                  </a:cxn>
                  <a:cxn ang="0">
                    <a:pos x="295" y="860"/>
                  </a:cxn>
                  <a:cxn ang="0">
                    <a:pos x="351" y="861"/>
                  </a:cxn>
                  <a:cxn ang="0">
                    <a:pos x="405" y="856"/>
                  </a:cxn>
                  <a:cxn ang="0">
                    <a:pos x="459" y="847"/>
                  </a:cxn>
                  <a:cxn ang="0">
                    <a:pos x="512" y="832"/>
                  </a:cxn>
                  <a:cxn ang="0">
                    <a:pos x="562" y="813"/>
                  </a:cxn>
                  <a:cxn ang="0">
                    <a:pos x="609" y="789"/>
                  </a:cxn>
                  <a:cxn ang="0">
                    <a:pos x="648" y="761"/>
                  </a:cxn>
                  <a:cxn ang="0">
                    <a:pos x="689" y="737"/>
                  </a:cxn>
                  <a:cxn ang="0">
                    <a:pos x="734" y="718"/>
                  </a:cxn>
                  <a:cxn ang="0">
                    <a:pos x="780" y="705"/>
                  </a:cxn>
                  <a:cxn ang="0">
                    <a:pos x="830" y="697"/>
                  </a:cxn>
                  <a:cxn ang="0">
                    <a:pos x="879" y="694"/>
                  </a:cxn>
                  <a:cxn ang="0">
                    <a:pos x="929" y="697"/>
                  </a:cxn>
                  <a:cxn ang="0">
                    <a:pos x="976" y="705"/>
                  </a:cxn>
                  <a:cxn ang="0">
                    <a:pos x="1024" y="718"/>
                  </a:cxn>
                  <a:cxn ang="0">
                    <a:pos x="1069" y="737"/>
                  </a:cxn>
                  <a:cxn ang="0">
                    <a:pos x="1111" y="761"/>
                  </a:cxn>
                  <a:cxn ang="0">
                    <a:pos x="1149" y="789"/>
                  </a:cxn>
                  <a:cxn ang="0">
                    <a:pos x="1149" y="0"/>
                  </a:cxn>
                  <a:cxn ang="0">
                    <a:pos x="0" y="0"/>
                  </a:cxn>
                  <a:cxn ang="0">
                    <a:pos x="0" y="743"/>
                  </a:cxn>
                </a:cxnLst>
                <a:pathLst>
                  <a:path w="1150" h="862">
                    <a:moveTo>
                      <a:pt x="0" y="743"/>
                    </a:moveTo>
                    <a:lnTo>
                      <a:pt x="41" y="775"/>
                    </a:lnTo>
                    <a:lnTo>
                      <a:pt x="87" y="802"/>
                    </a:lnTo>
                    <a:lnTo>
                      <a:pt x="135" y="823"/>
                    </a:lnTo>
                    <a:lnTo>
                      <a:pt x="188" y="840"/>
                    </a:lnTo>
                    <a:lnTo>
                      <a:pt x="241" y="852"/>
                    </a:lnTo>
                    <a:lnTo>
                      <a:pt x="295" y="860"/>
                    </a:lnTo>
                    <a:lnTo>
                      <a:pt x="351" y="861"/>
                    </a:lnTo>
                    <a:lnTo>
                      <a:pt x="405" y="856"/>
                    </a:lnTo>
                    <a:lnTo>
                      <a:pt x="459" y="847"/>
                    </a:lnTo>
                    <a:lnTo>
                      <a:pt x="512" y="832"/>
                    </a:lnTo>
                    <a:lnTo>
                      <a:pt x="562" y="813"/>
                    </a:lnTo>
                    <a:lnTo>
                      <a:pt x="609" y="789"/>
                    </a:lnTo>
                    <a:lnTo>
                      <a:pt x="648" y="761"/>
                    </a:lnTo>
                    <a:lnTo>
                      <a:pt x="689" y="737"/>
                    </a:lnTo>
                    <a:lnTo>
                      <a:pt x="734" y="718"/>
                    </a:lnTo>
                    <a:lnTo>
                      <a:pt x="780" y="705"/>
                    </a:lnTo>
                    <a:lnTo>
                      <a:pt x="830" y="697"/>
                    </a:lnTo>
                    <a:lnTo>
                      <a:pt x="879" y="694"/>
                    </a:lnTo>
                    <a:lnTo>
                      <a:pt x="929" y="697"/>
                    </a:lnTo>
                    <a:lnTo>
                      <a:pt x="976" y="705"/>
                    </a:lnTo>
                    <a:lnTo>
                      <a:pt x="1024" y="718"/>
                    </a:lnTo>
                    <a:lnTo>
                      <a:pt x="1069" y="737"/>
                    </a:lnTo>
                    <a:lnTo>
                      <a:pt x="1111" y="761"/>
                    </a:lnTo>
                    <a:lnTo>
                      <a:pt x="1149" y="789"/>
                    </a:lnTo>
                    <a:lnTo>
                      <a:pt x="1149" y="0"/>
                    </a:lnTo>
                    <a:lnTo>
                      <a:pt x="0" y="0"/>
                    </a:lnTo>
                    <a:lnTo>
                      <a:pt x="0" y="743"/>
                    </a:lnTo>
                  </a:path>
                </a:pathLst>
              </a:custGeom>
              <a:gradFill rotWithShape="0">
                <a:gsLst>
                  <a:gs pos="0">
                    <a:srgbClr val="008EB2">
                      <a:alpha val="100000"/>
                    </a:srgbClr>
                  </a:gs>
                  <a:gs pos="100000">
                    <a:srgbClr val="00CCFF">
                      <a:alpha val="100000"/>
                    </a:srgbClr>
                  </a:gs>
                </a:gsLst>
                <a:lin ang="0" scaled="1"/>
                <a:tileRect/>
              </a:gradFill>
              <a:ln w="12699" cap="rnd" cmpd="sng">
                <a:solidFill>
                  <a:srgbClr val="000000">
                    <a:alpha val="100000"/>
                  </a:srgbClr>
                </a:solidFill>
                <a:prstDash val="solid"/>
                <a:round/>
                <a:headEnd type="none" w="med" len="med"/>
                <a:tailEnd type="none" w="med" len="med"/>
              </a:ln>
            </p:spPr>
            <p:txBody>
              <a:bodyPr/>
              <a:p>
                <a:endParaRPr lang="zh-CN" altLang="en-US"/>
              </a:p>
            </p:txBody>
          </p:sp>
          <p:sp>
            <p:nvSpPr>
              <p:cNvPr id="49186" name="Freeform 7"/>
              <p:cNvSpPr/>
              <p:nvPr/>
            </p:nvSpPr>
            <p:spPr>
              <a:xfrm>
                <a:off x="2101" y="2297"/>
                <a:ext cx="1150" cy="575"/>
              </a:xfrm>
              <a:custGeom>
                <a:avLst/>
                <a:gdLst/>
                <a:ahLst/>
                <a:cxnLst>
                  <a:cxn ang="0">
                    <a:pos x="0" y="287"/>
                  </a:cxn>
                  <a:cxn ang="0">
                    <a:pos x="3" y="257"/>
                  </a:cxn>
                  <a:cxn ang="0">
                    <a:pos x="11" y="227"/>
                  </a:cxn>
                  <a:cxn ang="0">
                    <a:pos x="27" y="198"/>
                  </a:cxn>
                  <a:cxn ang="0">
                    <a:pos x="49" y="169"/>
                  </a:cxn>
                  <a:cxn ang="0">
                    <a:pos x="76" y="144"/>
                  </a:cxn>
                  <a:cxn ang="0">
                    <a:pos x="108" y="118"/>
                  </a:cxn>
                  <a:cxn ang="0">
                    <a:pos x="147" y="94"/>
                  </a:cxn>
                  <a:cxn ang="0">
                    <a:pos x="190" y="74"/>
                  </a:cxn>
                  <a:cxn ang="0">
                    <a:pos x="236" y="55"/>
                  </a:cxn>
                  <a:cxn ang="0">
                    <a:pos x="287" y="39"/>
                  </a:cxn>
                  <a:cxn ang="0">
                    <a:pos x="340" y="24"/>
                  </a:cxn>
                  <a:cxn ang="0">
                    <a:pos x="396" y="13"/>
                  </a:cxn>
                  <a:cxn ang="0">
                    <a:pos x="455" y="7"/>
                  </a:cxn>
                  <a:cxn ang="0">
                    <a:pos x="514" y="2"/>
                  </a:cxn>
                  <a:cxn ang="0">
                    <a:pos x="574" y="0"/>
                  </a:cxn>
                  <a:cxn ang="0">
                    <a:pos x="633" y="2"/>
                  </a:cxn>
                  <a:cxn ang="0">
                    <a:pos x="692" y="7"/>
                  </a:cxn>
                  <a:cxn ang="0">
                    <a:pos x="751" y="13"/>
                  </a:cxn>
                  <a:cxn ang="0">
                    <a:pos x="807" y="24"/>
                  </a:cxn>
                  <a:cxn ang="0">
                    <a:pos x="862" y="39"/>
                  </a:cxn>
                  <a:cxn ang="0">
                    <a:pos x="911" y="55"/>
                  </a:cxn>
                  <a:cxn ang="0">
                    <a:pos x="959" y="74"/>
                  </a:cxn>
                  <a:cxn ang="0">
                    <a:pos x="1000" y="94"/>
                  </a:cxn>
                  <a:cxn ang="0">
                    <a:pos x="1039" y="118"/>
                  </a:cxn>
                  <a:cxn ang="0">
                    <a:pos x="1071" y="144"/>
                  </a:cxn>
                  <a:cxn ang="0">
                    <a:pos x="1099" y="169"/>
                  </a:cxn>
                  <a:cxn ang="0">
                    <a:pos x="1120" y="198"/>
                  </a:cxn>
                  <a:cxn ang="0">
                    <a:pos x="1136" y="227"/>
                  </a:cxn>
                  <a:cxn ang="0">
                    <a:pos x="1146" y="257"/>
                  </a:cxn>
                  <a:cxn ang="0">
                    <a:pos x="1149" y="287"/>
                  </a:cxn>
                  <a:cxn ang="0">
                    <a:pos x="1146" y="316"/>
                  </a:cxn>
                  <a:cxn ang="0">
                    <a:pos x="1136" y="346"/>
                  </a:cxn>
                  <a:cxn ang="0">
                    <a:pos x="1120" y="375"/>
                  </a:cxn>
                  <a:cxn ang="0">
                    <a:pos x="1099" y="404"/>
                  </a:cxn>
                  <a:cxn ang="0">
                    <a:pos x="1071" y="431"/>
                  </a:cxn>
                  <a:cxn ang="0">
                    <a:pos x="1039" y="455"/>
                  </a:cxn>
                  <a:cxn ang="0">
                    <a:pos x="1000" y="479"/>
                  </a:cxn>
                  <a:cxn ang="0">
                    <a:pos x="959" y="499"/>
                  </a:cxn>
                  <a:cxn ang="0">
                    <a:pos x="911" y="518"/>
                  </a:cxn>
                  <a:cxn ang="0">
                    <a:pos x="862" y="536"/>
                  </a:cxn>
                  <a:cxn ang="0">
                    <a:pos x="807" y="549"/>
                  </a:cxn>
                  <a:cxn ang="0">
                    <a:pos x="751" y="560"/>
                  </a:cxn>
                  <a:cxn ang="0">
                    <a:pos x="692" y="568"/>
                  </a:cxn>
                  <a:cxn ang="0">
                    <a:pos x="633" y="573"/>
                  </a:cxn>
                  <a:cxn ang="0">
                    <a:pos x="574" y="574"/>
                  </a:cxn>
                  <a:cxn ang="0">
                    <a:pos x="514" y="573"/>
                  </a:cxn>
                  <a:cxn ang="0">
                    <a:pos x="455" y="568"/>
                  </a:cxn>
                  <a:cxn ang="0">
                    <a:pos x="396" y="560"/>
                  </a:cxn>
                  <a:cxn ang="0">
                    <a:pos x="340" y="549"/>
                  </a:cxn>
                  <a:cxn ang="0">
                    <a:pos x="287" y="536"/>
                  </a:cxn>
                  <a:cxn ang="0">
                    <a:pos x="236" y="518"/>
                  </a:cxn>
                  <a:cxn ang="0">
                    <a:pos x="190" y="499"/>
                  </a:cxn>
                  <a:cxn ang="0">
                    <a:pos x="147" y="479"/>
                  </a:cxn>
                  <a:cxn ang="0">
                    <a:pos x="108" y="455"/>
                  </a:cxn>
                  <a:cxn ang="0">
                    <a:pos x="76" y="431"/>
                  </a:cxn>
                  <a:cxn ang="0">
                    <a:pos x="49" y="404"/>
                  </a:cxn>
                  <a:cxn ang="0">
                    <a:pos x="27" y="375"/>
                  </a:cxn>
                  <a:cxn ang="0">
                    <a:pos x="11" y="346"/>
                  </a:cxn>
                  <a:cxn ang="0">
                    <a:pos x="3" y="316"/>
                  </a:cxn>
                  <a:cxn ang="0">
                    <a:pos x="0" y="287"/>
                  </a:cxn>
                </a:cxnLst>
                <a:pathLst>
                  <a:path w="1150" h="575">
                    <a:moveTo>
                      <a:pt x="0" y="287"/>
                    </a:moveTo>
                    <a:lnTo>
                      <a:pt x="3" y="257"/>
                    </a:lnTo>
                    <a:lnTo>
                      <a:pt x="11" y="227"/>
                    </a:lnTo>
                    <a:lnTo>
                      <a:pt x="27" y="198"/>
                    </a:lnTo>
                    <a:lnTo>
                      <a:pt x="49" y="169"/>
                    </a:lnTo>
                    <a:lnTo>
                      <a:pt x="76" y="144"/>
                    </a:lnTo>
                    <a:lnTo>
                      <a:pt x="108" y="118"/>
                    </a:lnTo>
                    <a:lnTo>
                      <a:pt x="147" y="94"/>
                    </a:lnTo>
                    <a:lnTo>
                      <a:pt x="190" y="74"/>
                    </a:lnTo>
                    <a:lnTo>
                      <a:pt x="236" y="55"/>
                    </a:lnTo>
                    <a:lnTo>
                      <a:pt x="287" y="39"/>
                    </a:lnTo>
                    <a:lnTo>
                      <a:pt x="340" y="24"/>
                    </a:lnTo>
                    <a:lnTo>
                      <a:pt x="396" y="13"/>
                    </a:lnTo>
                    <a:lnTo>
                      <a:pt x="455" y="7"/>
                    </a:lnTo>
                    <a:lnTo>
                      <a:pt x="514" y="2"/>
                    </a:lnTo>
                    <a:lnTo>
                      <a:pt x="574" y="0"/>
                    </a:lnTo>
                    <a:lnTo>
                      <a:pt x="633" y="2"/>
                    </a:lnTo>
                    <a:lnTo>
                      <a:pt x="692" y="7"/>
                    </a:lnTo>
                    <a:lnTo>
                      <a:pt x="751" y="13"/>
                    </a:lnTo>
                    <a:lnTo>
                      <a:pt x="807" y="24"/>
                    </a:lnTo>
                    <a:lnTo>
                      <a:pt x="862" y="39"/>
                    </a:lnTo>
                    <a:lnTo>
                      <a:pt x="911" y="55"/>
                    </a:lnTo>
                    <a:lnTo>
                      <a:pt x="959" y="74"/>
                    </a:lnTo>
                    <a:lnTo>
                      <a:pt x="1000" y="94"/>
                    </a:lnTo>
                    <a:lnTo>
                      <a:pt x="1039" y="118"/>
                    </a:lnTo>
                    <a:lnTo>
                      <a:pt x="1071" y="144"/>
                    </a:lnTo>
                    <a:lnTo>
                      <a:pt x="1099" y="169"/>
                    </a:lnTo>
                    <a:lnTo>
                      <a:pt x="1120" y="198"/>
                    </a:lnTo>
                    <a:lnTo>
                      <a:pt x="1136" y="227"/>
                    </a:lnTo>
                    <a:lnTo>
                      <a:pt x="1146" y="257"/>
                    </a:lnTo>
                    <a:lnTo>
                      <a:pt x="1149" y="287"/>
                    </a:lnTo>
                    <a:lnTo>
                      <a:pt x="1146" y="316"/>
                    </a:lnTo>
                    <a:lnTo>
                      <a:pt x="1136" y="346"/>
                    </a:lnTo>
                    <a:lnTo>
                      <a:pt x="1120" y="375"/>
                    </a:lnTo>
                    <a:lnTo>
                      <a:pt x="1099" y="404"/>
                    </a:lnTo>
                    <a:lnTo>
                      <a:pt x="1071" y="431"/>
                    </a:lnTo>
                    <a:lnTo>
                      <a:pt x="1039" y="455"/>
                    </a:lnTo>
                    <a:lnTo>
                      <a:pt x="1000" y="479"/>
                    </a:lnTo>
                    <a:lnTo>
                      <a:pt x="959" y="499"/>
                    </a:lnTo>
                    <a:lnTo>
                      <a:pt x="911" y="518"/>
                    </a:lnTo>
                    <a:lnTo>
                      <a:pt x="862" y="536"/>
                    </a:lnTo>
                    <a:lnTo>
                      <a:pt x="807" y="549"/>
                    </a:lnTo>
                    <a:lnTo>
                      <a:pt x="751" y="560"/>
                    </a:lnTo>
                    <a:lnTo>
                      <a:pt x="692" y="568"/>
                    </a:lnTo>
                    <a:lnTo>
                      <a:pt x="633" y="573"/>
                    </a:lnTo>
                    <a:lnTo>
                      <a:pt x="574" y="574"/>
                    </a:lnTo>
                    <a:lnTo>
                      <a:pt x="514" y="573"/>
                    </a:lnTo>
                    <a:lnTo>
                      <a:pt x="455" y="568"/>
                    </a:lnTo>
                    <a:lnTo>
                      <a:pt x="396" y="560"/>
                    </a:lnTo>
                    <a:lnTo>
                      <a:pt x="340" y="549"/>
                    </a:lnTo>
                    <a:lnTo>
                      <a:pt x="287" y="536"/>
                    </a:lnTo>
                    <a:lnTo>
                      <a:pt x="236" y="518"/>
                    </a:lnTo>
                    <a:lnTo>
                      <a:pt x="190" y="499"/>
                    </a:lnTo>
                    <a:lnTo>
                      <a:pt x="147" y="479"/>
                    </a:lnTo>
                    <a:lnTo>
                      <a:pt x="108" y="455"/>
                    </a:lnTo>
                    <a:lnTo>
                      <a:pt x="76" y="431"/>
                    </a:lnTo>
                    <a:lnTo>
                      <a:pt x="49" y="404"/>
                    </a:lnTo>
                    <a:lnTo>
                      <a:pt x="27" y="375"/>
                    </a:lnTo>
                    <a:lnTo>
                      <a:pt x="11" y="346"/>
                    </a:lnTo>
                    <a:lnTo>
                      <a:pt x="3" y="316"/>
                    </a:lnTo>
                    <a:lnTo>
                      <a:pt x="0" y="287"/>
                    </a:lnTo>
                  </a:path>
                </a:pathLst>
              </a:custGeom>
              <a:gradFill rotWithShape="0">
                <a:gsLst>
                  <a:gs pos="0">
                    <a:srgbClr val="00CCFF">
                      <a:alpha val="100000"/>
                    </a:srgbClr>
                  </a:gs>
                  <a:gs pos="100000">
                    <a:srgbClr val="008EB2">
                      <a:alpha val="100000"/>
                    </a:srgbClr>
                  </a:gs>
                </a:gsLst>
                <a:lin ang="0" scaled="1"/>
                <a:tileRect/>
              </a:gradFill>
              <a:ln w="12699" cap="rnd" cmpd="sng">
                <a:solidFill>
                  <a:srgbClr val="000000">
                    <a:alpha val="100000"/>
                  </a:srgbClr>
                </a:solidFill>
                <a:prstDash val="solid"/>
                <a:round/>
                <a:headEnd type="none" w="med" len="med"/>
                <a:tailEnd type="none" w="med" len="med"/>
              </a:ln>
            </p:spPr>
            <p:txBody>
              <a:bodyPr/>
              <a:p>
                <a:endParaRPr lang="zh-CN" altLang="en-US"/>
              </a:p>
            </p:txBody>
          </p:sp>
        </p:grpSp>
        <p:grpSp>
          <p:nvGrpSpPr>
            <p:cNvPr id="49158" name="Group 8"/>
            <p:cNvGrpSpPr/>
            <p:nvPr/>
          </p:nvGrpSpPr>
          <p:grpSpPr>
            <a:xfrm>
              <a:off x="2244" y="1975"/>
              <a:ext cx="863" cy="803"/>
              <a:chOff x="2244" y="1975"/>
              <a:chExt cx="863" cy="803"/>
            </a:xfrm>
          </p:grpSpPr>
          <p:sp>
            <p:nvSpPr>
              <p:cNvPr id="49183" name="Freeform 9"/>
              <p:cNvSpPr/>
              <p:nvPr/>
            </p:nvSpPr>
            <p:spPr>
              <a:xfrm>
                <a:off x="2244" y="2208"/>
                <a:ext cx="863" cy="570"/>
              </a:xfrm>
              <a:custGeom>
                <a:avLst/>
                <a:gdLst/>
                <a:ahLst/>
                <a:cxnLst>
                  <a:cxn ang="0">
                    <a:pos x="0" y="386"/>
                  </a:cxn>
                  <a:cxn ang="0">
                    <a:pos x="48" y="429"/>
                  </a:cxn>
                  <a:cxn ang="0">
                    <a:pos x="99" y="469"/>
                  </a:cxn>
                  <a:cxn ang="0">
                    <a:pos x="155" y="502"/>
                  </a:cxn>
                  <a:cxn ang="0">
                    <a:pos x="214" y="527"/>
                  </a:cxn>
                  <a:cxn ang="0">
                    <a:pos x="275" y="548"/>
                  </a:cxn>
                  <a:cxn ang="0">
                    <a:pos x="336" y="562"/>
                  </a:cxn>
                  <a:cxn ang="0">
                    <a:pos x="399" y="569"/>
                  </a:cxn>
                  <a:cxn ang="0">
                    <a:pos x="462" y="569"/>
                  </a:cxn>
                  <a:cxn ang="0">
                    <a:pos x="525" y="562"/>
                  </a:cxn>
                  <a:cxn ang="0">
                    <a:pos x="588" y="548"/>
                  </a:cxn>
                  <a:cxn ang="0">
                    <a:pos x="648" y="527"/>
                  </a:cxn>
                  <a:cxn ang="0">
                    <a:pos x="706" y="502"/>
                  </a:cxn>
                  <a:cxn ang="0">
                    <a:pos x="762" y="469"/>
                  </a:cxn>
                  <a:cxn ang="0">
                    <a:pos x="813" y="429"/>
                  </a:cxn>
                  <a:cxn ang="0">
                    <a:pos x="862" y="386"/>
                  </a:cxn>
                  <a:cxn ang="0">
                    <a:pos x="862" y="0"/>
                  </a:cxn>
                  <a:cxn ang="0">
                    <a:pos x="0" y="0"/>
                  </a:cxn>
                  <a:cxn ang="0">
                    <a:pos x="0" y="386"/>
                  </a:cxn>
                </a:cxnLst>
                <a:pathLst>
                  <a:path w="863" h="570">
                    <a:moveTo>
                      <a:pt x="0" y="386"/>
                    </a:moveTo>
                    <a:lnTo>
                      <a:pt x="48" y="429"/>
                    </a:lnTo>
                    <a:lnTo>
                      <a:pt x="99" y="469"/>
                    </a:lnTo>
                    <a:lnTo>
                      <a:pt x="155" y="502"/>
                    </a:lnTo>
                    <a:lnTo>
                      <a:pt x="214" y="527"/>
                    </a:lnTo>
                    <a:lnTo>
                      <a:pt x="275" y="548"/>
                    </a:lnTo>
                    <a:lnTo>
                      <a:pt x="336" y="562"/>
                    </a:lnTo>
                    <a:lnTo>
                      <a:pt x="399" y="569"/>
                    </a:lnTo>
                    <a:lnTo>
                      <a:pt x="462" y="569"/>
                    </a:lnTo>
                    <a:lnTo>
                      <a:pt x="525" y="562"/>
                    </a:lnTo>
                    <a:lnTo>
                      <a:pt x="588" y="548"/>
                    </a:lnTo>
                    <a:lnTo>
                      <a:pt x="648" y="527"/>
                    </a:lnTo>
                    <a:lnTo>
                      <a:pt x="706" y="502"/>
                    </a:lnTo>
                    <a:lnTo>
                      <a:pt x="762" y="469"/>
                    </a:lnTo>
                    <a:lnTo>
                      <a:pt x="813" y="429"/>
                    </a:lnTo>
                    <a:lnTo>
                      <a:pt x="862" y="386"/>
                    </a:lnTo>
                    <a:lnTo>
                      <a:pt x="862" y="0"/>
                    </a:lnTo>
                    <a:lnTo>
                      <a:pt x="0" y="0"/>
                    </a:lnTo>
                    <a:lnTo>
                      <a:pt x="0" y="386"/>
                    </a:lnTo>
                  </a:path>
                </a:pathLst>
              </a:custGeom>
              <a:gradFill rotWithShape="0">
                <a:gsLst>
                  <a:gs pos="0">
                    <a:srgbClr val="FF9900">
                      <a:alpha val="100000"/>
                    </a:srgbClr>
                  </a:gs>
                  <a:gs pos="100000">
                    <a:srgbClr val="B26B00">
                      <a:alpha val="100000"/>
                    </a:srgbClr>
                  </a:gs>
                </a:gsLst>
                <a:lin ang="0" scaled="1"/>
                <a:tileRect/>
              </a:gradFill>
              <a:ln w="12699" cap="rnd" cmpd="sng">
                <a:solidFill>
                  <a:srgbClr val="000000">
                    <a:alpha val="100000"/>
                  </a:srgbClr>
                </a:solidFill>
                <a:prstDash val="solid"/>
                <a:round/>
                <a:headEnd type="none" w="med" len="med"/>
                <a:tailEnd type="none" w="med" len="med"/>
              </a:ln>
            </p:spPr>
            <p:txBody>
              <a:bodyPr/>
              <a:p>
                <a:endParaRPr lang="zh-CN" altLang="en-US"/>
              </a:p>
            </p:txBody>
          </p:sp>
          <p:sp>
            <p:nvSpPr>
              <p:cNvPr id="49184" name="Freeform 10"/>
              <p:cNvSpPr/>
              <p:nvPr/>
            </p:nvSpPr>
            <p:spPr>
              <a:xfrm>
                <a:off x="2244" y="1975"/>
                <a:ext cx="863" cy="437"/>
              </a:xfrm>
              <a:custGeom>
                <a:avLst/>
                <a:gdLst/>
                <a:ahLst/>
                <a:cxnLst>
                  <a:cxn ang="0">
                    <a:pos x="0" y="216"/>
                  </a:cxn>
                  <a:cxn ang="0">
                    <a:pos x="4" y="191"/>
                  </a:cxn>
                  <a:cxn ang="0">
                    <a:pos x="12" y="165"/>
                  </a:cxn>
                  <a:cxn ang="0">
                    <a:pos x="27" y="140"/>
                  </a:cxn>
                  <a:cxn ang="0">
                    <a:pos x="50" y="115"/>
                  </a:cxn>
                  <a:cxn ang="0">
                    <a:pos x="75" y="93"/>
                  </a:cxn>
                  <a:cxn ang="0">
                    <a:pos x="109" y="72"/>
                  </a:cxn>
                  <a:cxn ang="0">
                    <a:pos x="146" y="53"/>
                  </a:cxn>
                  <a:cxn ang="0">
                    <a:pos x="185" y="38"/>
                  </a:cxn>
                  <a:cxn ang="0">
                    <a:pos x="230" y="24"/>
                  </a:cxn>
                  <a:cxn ang="0">
                    <a:pos x="278" y="14"/>
                  </a:cxn>
                  <a:cxn ang="0">
                    <a:pos x="328" y="5"/>
                  </a:cxn>
                  <a:cxn ang="0">
                    <a:pos x="379" y="2"/>
                  </a:cxn>
                  <a:cxn ang="0">
                    <a:pos x="431" y="0"/>
                  </a:cxn>
                  <a:cxn ang="0">
                    <a:pos x="482" y="2"/>
                  </a:cxn>
                  <a:cxn ang="0">
                    <a:pos x="533" y="5"/>
                  </a:cxn>
                  <a:cxn ang="0">
                    <a:pos x="583" y="14"/>
                  </a:cxn>
                  <a:cxn ang="0">
                    <a:pos x="631" y="24"/>
                  </a:cxn>
                  <a:cxn ang="0">
                    <a:pos x="675" y="38"/>
                  </a:cxn>
                  <a:cxn ang="0">
                    <a:pos x="717" y="53"/>
                  </a:cxn>
                  <a:cxn ang="0">
                    <a:pos x="754" y="72"/>
                  </a:cxn>
                  <a:cxn ang="0">
                    <a:pos x="786" y="93"/>
                  </a:cxn>
                  <a:cxn ang="0">
                    <a:pos x="813" y="115"/>
                  </a:cxn>
                  <a:cxn ang="0">
                    <a:pos x="833" y="140"/>
                  </a:cxn>
                  <a:cxn ang="0">
                    <a:pos x="849" y="165"/>
                  </a:cxn>
                  <a:cxn ang="0">
                    <a:pos x="859" y="191"/>
                  </a:cxn>
                  <a:cxn ang="0">
                    <a:pos x="862" y="216"/>
                  </a:cxn>
                  <a:cxn ang="0">
                    <a:pos x="859" y="242"/>
                  </a:cxn>
                  <a:cxn ang="0">
                    <a:pos x="849" y="268"/>
                  </a:cxn>
                  <a:cxn ang="0">
                    <a:pos x="833" y="294"/>
                  </a:cxn>
                  <a:cxn ang="0">
                    <a:pos x="813" y="318"/>
                  </a:cxn>
                  <a:cxn ang="0">
                    <a:pos x="786" y="341"/>
                  </a:cxn>
                  <a:cxn ang="0">
                    <a:pos x="754" y="361"/>
                  </a:cxn>
                  <a:cxn ang="0">
                    <a:pos x="717" y="380"/>
                  </a:cxn>
                  <a:cxn ang="0">
                    <a:pos x="675" y="396"/>
                  </a:cxn>
                  <a:cxn ang="0">
                    <a:pos x="631" y="410"/>
                  </a:cxn>
                  <a:cxn ang="0">
                    <a:pos x="583" y="421"/>
                  </a:cxn>
                  <a:cxn ang="0">
                    <a:pos x="533" y="428"/>
                  </a:cxn>
                  <a:cxn ang="0">
                    <a:pos x="482" y="433"/>
                  </a:cxn>
                  <a:cxn ang="0">
                    <a:pos x="431" y="436"/>
                  </a:cxn>
                  <a:cxn ang="0">
                    <a:pos x="379" y="433"/>
                  </a:cxn>
                  <a:cxn ang="0">
                    <a:pos x="328" y="428"/>
                  </a:cxn>
                  <a:cxn ang="0">
                    <a:pos x="278" y="421"/>
                  </a:cxn>
                  <a:cxn ang="0">
                    <a:pos x="230" y="410"/>
                  </a:cxn>
                  <a:cxn ang="0">
                    <a:pos x="185" y="396"/>
                  </a:cxn>
                  <a:cxn ang="0">
                    <a:pos x="146" y="380"/>
                  </a:cxn>
                  <a:cxn ang="0">
                    <a:pos x="109" y="361"/>
                  </a:cxn>
                  <a:cxn ang="0">
                    <a:pos x="75" y="341"/>
                  </a:cxn>
                  <a:cxn ang="0">
                    <a:pos x="50" y="318"/>
                  </a:cxn>
                  <a:cxn ang="0">
                    <a:pos x="27" y="294"/>
                  </a:cxn>
                  <a:cxn ang="0">
                    <a:pos x="12" y="268"/>
                  </a:cxn>
                  <a:cxn ang="0">
                    <a:pos x="4" y="242"/>
                  </a:cxn>
                  <a:cxn ang="0">
                    <a:pos x="0" y="216"/>
                  </a:cxn>
                </a:cxnLst>
                <a:pathLst>
                  <a:path w="863" h="437">
                    <a:moveTo>
                      <a:pt x="0" y="216"/>
                    </a:moveTo>
                    <a:lnTo>
                      <a:pt x="4" y="191"/>
                    </a:lnTo>
                    <a:lnTo>
                      <a:pt x="12" y="165"/>
                    </a:lnTo>
                    <a:lnTo>
                      <a:pt x="27" y="140"/>
                    </a:lnTo>
                    <a:lnTo>
                      <a:pt x="50" y="115"/>
                    </a:lnTo>
                    <a:lnTo>
                      <a:pt x="75" y="93"/>
                    </a:lnTo>
                    <a:lnTo>
                      <a:pt x="109" y="72"/>
                    </a:lnTo>
                    <a:lnTo>
                      <a:pt x="146" y="53"/>
                    </a:lnTo>
                    <a:lnTo>
                      <a:pt x="185" y="38"/>
                    </a:lnTo>
                    <a:lnTo>
                      <a:pt x="230" y="24"/>
                    </a:lnTo>
                    <a:lnTo>
                      <a:pt x="278" y="14"/>
                    </a:lnTo>
                    <a:lnTo>
                      <a:pt x="328" y="5"/>
                    </a:lnTo>
                    <a:lnTo>
                      <a:pt x="379" y="2"/>
                    </a:lnTo>
                    <a:lnTo>
                      <a:pt x="431" y="0"/>
                    </a:lnTo>
                    <a:lnTo>
                      <a:pt x="482" y="2"/>
                    </a:lnTo>
                    <a:lnTo>
                      <a:pt x="533" y="5"/>
                    </a:lnTo>
                    <a:lnTo>
                      <a:pt x="583" y="14"/>
                    </a:lnTo>
                    <a:lnTo>
                      <a:pt x="631" y="24"/>
                    </a:lnTo>
                    <a:lnTo>
                      <a:pt x="675" y="38"/>
                    </a:lnTo>
                    <a:lnTo>
                      <a:pt x="717" y="53"/>
                    </a:lnTo>
                    <a:lnTo>
                      <a:pt x="754" y="72"/>
                    </a:lnTo>
                    <a:lnTo>
                      <a:pt x="786" y="93"/>
                    </a:lnTo>
                    <a:lnTo>
                      <a:pt x="813" y="115"/>
                    </a:lnTo>
                    <a:lnTo>
                      <a:pt x="833" y="140"/>
                    </a:lnTo>
                    <a:lnTo>
                      <a:pt x="849" y="165"/>
                    </a:lnTo>
                    <a:lnTo>
                      <a:pt x="859" y="191"/>
                    </a:lnTo>
                    <a:lnTo>
                      <a:pt x="862" y="216"/>
                    </a:lnTo>
                    <a:lnTo>
                      <a:pt x="859" y="242"/>
                    </a:lnTo>
                    <a:lnTo>
                      <a:pt x="849" y="268"/>
                    </a:lnTo>
                    <a:lnTo>
                      <a:pt x="833" y="294"/>
                    </a:lnTo>
                    <a:lnTo>
                      <a:pt x="813" y="318"/>
                    </a:lnTo>
                    <a:lnTo>
                      <a:pt x="786" y="341"/>
                    </a:lnTo>
                    <a:lnTo>
                      <a:pt x="754" y="361"/>
                    </a:lnTo>
                    <a:lnTo>
                      <a:pt x="717" y="380"/>
                    </a:lnTo>
                    <a:lnTo>
                      <a:pt x="675" y="396"/>
                    </a:lnTo>
                    <a:lnTo>
                      <a:pt x="631" y="410"/>
                    </a:lnTo>
                    <a:lnTo>
                      <a:pt x="583" y="421"/>
                    </a:lnTo>
                    <a:lnTo>
                      <a:pt x="533" y="428"/>
                    </a:lnTo>
                    <a:lnTo>
                      <a:pt x="482" y="433"/>
                    </a:lnTo>
                    <a:lnTo>
                      <a:pt x="431" y="436"/>
                    </a:lnTo>
                    <a:lnTo>
                      <a:pt x="379" y="433"/>
                    </a:lnTo>
                    <a:lnTo>
                      <a:pt x="328" y="428"/>
                    </a:lnTo>
                    <a:lnTo>
                      <a:pt x="278" y="421"/>
                    </a:lnTo>
                    <a:lnTo>
                      <a:pt x="230" y="410"/>
                    </a:lnTo>
                    <a:lnTo>
                      <a:pt x="185" y="396"/>
                    </a:lnTo>
                    <a:lnTo>
                      <a:pt x="146" y="380"/>
                    </a:lnTo>
                    <a:lnTo>
                      <a:pt x="109" y="361"/>
                    </a:lnTo>
                    <a:lnTo>
                      <a:pt x="75" y="341"/>
                    </a:lnTo>
                    <a:lnTo>
                      <a:pt x="50" y="318"/>
                    </a:lnTo>
                    <a:lnTo>
                      <a:pt x="27" y="294"/>
                    </a:lnTo>
                    <a:lnTo>
                      <a:pt x="12" y="268"/>
                    </a:lnTo>
                    <a:lnTo>
                      <a:pt x="4" y="242"/>
                    </a:lnTo>
                    <a:lnTo>
                      <a:pt x="0" y="216"/>
                    </a:lnTo>
                  </a:path>
                </a:pathLst>
              </a:custGeom>
              <a:gradFill rotWithShape="0">
                <a:gsLst>
                  <a:gs pos="0">
                    <a:srgbClr val="B26B00">
                      <a:alpha val="100000"/>
                    </a:srgbClr>
                  </a:gs>
                  <a:gs pos="100000">
                    <a:srgbClr val="FF9900">
                      <a:alpha val="100000"/>
                    </a:srgbClr>
                  </a:gs>
                </a:gsLst>
                <a:lin ang="0" scaled="1"/>
                <a:tileRect/>
              </a:gradFill>
              <a:ln w="12699" cap="rnd" cmpd="sng">
                <a:solidFill>
                  <a:srgbClr val="000000">
                    <a:alpha val="100000"/>
                  </a:srgbClr>
                </a:solidFill>
                <a:prstDash val="solid"/>
                <a:round/>
                <a:headEnd type="none" w="med" len="med"/>
                <a:tailEnd type="none" w="med" len="med"/>
              </a:ln>
            </p:spPr>
            <p:txBody>
              <a:bodyPr/>
              <a:p>
                <a:endParaRPr lang="zh-CN" altLang="en-US"/>
              </a:p>
            </p:txBody>
          </p:sp>
        </p:grpSp>
        <p:grpSp>
          <p:nvGrpSpPr>
            <p:cNvPr id="49159" name="Group 11"/>
            <p:cNvGrpSpPr/>
            <p:nvPr/>
          </p:nvGrpSpPr>
          <p:grpSpPr>
            <a:xfrm>
              <a:off x="2741" y="1765"/>
              <a:ext cx="219" cy="492"/>
              <a:chOff x="2741" y="1765"/>
              <a:chExt cx="219" cy="492"/>
            </a:xfrm>
          </p:grpSpPr>
          <p:sp>
            <p:nvSpPr>
              <p:cNvPr id="49181" name="Freeform 12"/>
              <p:cNvSpPr/>
              <p:nvPr/>
            </p:nvSpPr>
            <p:spPr>
              <a:xfrm>
                <a:off x="2741" y="1845"/>
                <a:ext cx="219" cy="412"/>
              </a:xfrm>
              <a:custGeom>
                <a:avLst/>
                <a:gdLst/>
                <a:ahLst/>
                <a:cxnLst>
                  <a:cxn ang="0">
                    <a:pos x="0" y="353"/>
                  </a:cxn>
                  <a:cxn ang="0">
                    <a:pos x="11" y="371"/>
                  </a:cxn>
                  <a:cxn ang="0">
                    <a:pos x="27" y="384"/>
                  </a:cxn>
                  <a:cxn ang="0">
                    <a:pos x="48" y="397"/>
                  </a:cxn>
                  <a:cxn ang="0">
                    <a:pos x="70" y="407"/>
                  </a:cxn>
                  <a:cxn ang="0">
                    <a:pos x="95" y="411"/>
                  </a:cxn>
                  <a:cxn ang="0">
                    <a:pos x="121" y="411"/>
                  </a:cxn>
                  <a:cxn ang="0">
                    <a:pos x="146" y="407"/>
                  </a:cxn>
                  <a:cxn ang="0">
                    <a:pos x="168" y="397"/>
                  </a:cxn>
                  <a:cxn ang="0">
                    <a:pos x="189" y="384"/>
                  </a:cxn>
                  <a:cxn ang="0">
                    <a:pos x="205" y="371"/>
                  </a:cxn>
                  <a:cxn ang="0">
                    <a:pos x="218" y="353"/>
                  </a:cxn>
                  <a:cxn ang="0">
                    <a:pos x="218" y="0"/>
                  </a:cxn>
                  <a:cxn ang="0">
                    <a:pos x="0" y="0"/>
                  </a:cxn>
                  <a:cxn ang="0">
                    <a:pos x="0" y="353"/>
                  </a:cxn>
                </a:cxnLst>
                <a:pathLst>
                  <a:path w="219" h="412">
                    <a:moveTo>
                      <a:pt x="0" y="353"/>
                    </a:moveTo>
                    <a:lnTo>
                      <a:pt x="11" y="371"/>
                    </a:lnTo>
                    <a:lnTo>
                      <a:pt x="27" y="384"/>
                    </a:lnTo>
                    <a:lnTo>
                      <a:pt x="48" y="397"/>
                    </a:lnTo>
                    <a:lnTo>
                      <a:pt x="70" y="407"/>
                    </a:lnTo>
                    <a:lnTo>
                      <a:pt x="95" y="411"/>
                    </a:lnTo>
                    <a:lnTo>
                      <a:pt x="121" y="411"/>
                    </a:lnTo>
                    <a:lnTo>
                      <a:pt x="146" y="407"/>
                    </a:lnTo>
                    <a:lnTo>
                      <a:pt x="168" y="397"/>
                    </a:lnTo>
                    <a:lnTo>
                      <a:pt x="189" y="384"/>
                    </a:lnTo>
                    <a:lnTo>
                      <a:pt x="205" y="371"/>
                    </a:lnTo>
                    <a:lnTo>
                      <a:pt x="218" y="353"/>
                    </a:lnTo>
                    <a:lnTo>
                      <a:pt x="218" y="0"/>
                    </a:lnTo>
                    <a:lnTo>
                      <a:pt x="0" y="0"/>
                    </a:lnTo>
                    <a:lnTo>
                      <a:pt x="0" y="353"/>
                    </a:lnTo>
                  </a:path>
                </a:pathLst>
              </a:custGeom>
              <a:gradFill rotWithShape="0">
                <a:gsLst>
                  <a:gs pos="0">
                    <a:srgbClr val="FFCC00">
                      <a:alpha val="100000"/>
                    </a:srgbClr>
                  </a:gs>
                  <a:gs pos="100000">
                    <a:srgbClr val="B28E00">
                      <a:alpha val="100000"/>
                    </a:srgbClr>
                  </a:gs>
                </a:gsLst>
                <a:lin ang="0" scaled="1"/>
                <a:tileRect/>
              </a:gradFill>
              <a:ln w="12699" cap="rnd" cmpd="sng">
                <a:solidFill>
                  <a:srgbClr val="000000">
                    <a:alpha val="100000"/>
                  </a:srgbClr>
                </a:solidFill>
                <a:prstDash val="solid"/>
                <a:round/>
                <a:headEnd type="none" w="med" len="med"/>
                <a:tailEnd type="none" w="med" len="med"/>
              </a:ln>
            </p:spPr>
            <p:txBody>
              <a:bodyPr/>
              <a:p>
                <a:endParaRPr lang="zh-CN" altLang="en-US"/>
              </a:p>
            </p:txBody>
          </p:sp>
          <p:sp>
            <p:nvSpPr>
              <p:cNvPr id="49182" name="Freeform 13"/>
              <p:cNvSpPr/>
              <p:nvPr/>
            </p:nvSpPr>
            <p:spPr>
              <a:xfrm>
                <a:off x="2741" y="1765"/>
                <a:ext cx="219" cy="141"/>
              </a:xfrm>
              <a:custGeom>
                <a:avLst/>
                <a:gdLst/>
                <a:ahLst/>
                <a:cxnLst>
                  <a:cxn ang="0">
                    <a:pos x="0" y="70"/>
                  </a:cxn>
                  <a:cxn ang="0">
                    <a:pos x="3" y="51"/>
                  </a:cxn>
                  <a:cxn ang="0">
                    <a:pos x="11" y="36"/>
                  </a:cxn>
                  <a:cxn ang="0">
                    <a:pos x="27" y="22"/>
                  </a:cxn>
                  <a:cxn ang="0">
                    <a:pos x="46" y="12"/>
                  </a:cxn>
                  <a:cxn ang="0">
                    <a:pos x="69" y="3"/>
                  </a:cxn>
                  <a:cxn ang="0">
                    <a:pos x="95" y="0"/>
                  </a:cxn>
                  <a:cxn ang="0">
                    <a:pos x="121" y="0"/>
                  </a:cxn>
                  <a:cxn ang="0">
                    <a:pos x="147" y="3"/>
                  </a:cxn>
                  <a:cxn ang="0">
                    <a:pos x="170" y="12"/>
                  </a:cxn>
                  <a:cxn ang="0">
                    <a:pos x="190" y="22"/>
                  </a:cxn>
                  <a:cxn ang="0">
                    <a:pos x="205" y="36"/>
                  </a:cxn>
                  <a:cxn ang="0">
                    <a:pos x="214" y="51"/>
                  </a:cxn>
                  <a:cxn ang="0">
                    <a:pos x="218" y="70"/>
                  </a:cxn>
                  <a:cxn ang="0">
                    <a:pos x="214" y="86"/>
                  </a:cxn>
                  <a:cxn ang="0">
                    <a:pos x="205" y="101"/>
                  </a:cxn>
                  <a:cxn ang="0">
                    <a:pos x="190" y="115"/>
                  </a:cxn>
                  <a:cxn ang="0">
                    <a:pos x="170" y="127"/>
                  </a:cxn>
                  <a:cxn ang="0">
                    <a:pos x="147" y="135"/>
                  </a:cxn>
                  <a:cxn ang="0">
                    <a:pos x="121" y="140"/>
                  </a:cxn>
                  <a:cxn ang="0">
                    <a:pos x="95" y="140"/>
                  </a:cxn>
                  <a:cxn ang="0">
                    <a:pos x="69" y="135"/>
                  </a:cxn>
                  <a:cxn ang="0">
                    <a:pos x="46" y="127"/>
                  </a:cxn>
                  <a:cxn ang="0">
                    <a:pos x="27" y="115"/>
                  </a:cxn>
                  <a:cxn ang="0">
                    <a:pos x="11" y="101"/>
                  </a:cxn>
                  <a:cxn ang="0">
                    <a:pos x="3" y="86"/>
                  </a:cxn>
                  <a:cxn ang="0">
                    <a:pos x="0" y="70"/>
                  </a:cxn>
                </a:cxnLst>
                <a:pathLst>
                  <a:path w="219" h="141">
                    <a:moveTo>
                      <a:pt x="0" y="70"/>
                    </a:moveTo>
                    <a:lnTo>
                      <a:pt x="3" y="51"/>
                    </a:lnTo>
                    <a:lnTo>
                      <a:pt x="11" y="36"/>
                    </a:lnTo>
                    <a:lnTo>
                      <a:pt x="27" y="22"/>
                    </a:lnTo>
                    <a:lnTo>
                      <a:pt x="46" y="12"/>
                    </a:lnTo>
                    <a:lnTo>
                      <a:pt x="69" y="3"/>
                    </a:lnTo>
                    <a:lnTo>
                      <a:pt x="95" y="0"/>
                    </a:lnTo>
                    <a:lnTo>
                      <a:pt x="121" y="0"/>
                    </a:lnTo>
                    <a:lnTo>
                      <a:pt x="147" y="3"/>
                    </a:lnTo>
                    <a:lnTo>
                      <a:pt x="170" y="12"/>
                    </a:lnTo>
                    <a:lnTo>
                      <a:pt x="190" y="22"/>
                    </a:lnTo>
                    <a:lnTo>
                      <a:pt x="205" y="36"/>
                    </a:lnTo>
                    <a:lnTo>
                      <a:pt x="214" y="51"/>
                    </a:lnTo>
                    <a:lnTo>
                      <a:pt x="218" y="70"/>
                    </a:lnTo>
                    <a:lnTo>
                      <a:pt x="214" y="86"/>
                    </a:lnTo>
                    <a:lnTo>
                      <a:pt x="205" y="101"/>
                    </a:lnTo>
                    <a:lnTo>
                      <a:pt x="190" y="115"/>
                    </a:lnTo>
                    <a:lnTo>
                      <a:pt x="170" y="127"/>
                    </a:lnTo>
                    <a:lnTo>
                      <a:pt x="147" y="135"/>
                    </a:lnTo>
                    <a:lnTo>
                      <a:pt x="121" y="140"/>
                    </a:lnTo>
                    <a:lnTo>
                      <a:pt x="95" y="140"/>
                    </a:lnTo>
                    <a:lnTo>
                      <a:pt x="69" y="135"/>
                    </a:lnTo>
                    <a:lnTo>
                      <a:pt x="46" y="127"/>
                    </a:lnTo>
                    <a:lnTo>
                      <a:pt x="27" y="115"/>
                    </a:lnTo>
                    <a:lnTo>
                      <a:pt x="11" y="101"/>
                    </a:lnTo>
                    <a:lnTo>
                      <a:pt x="3" y="86"/>
                    </a:lnTo>
                    <a:lnTo>
                      <a:pt x="0" y="70"/>
                    </a:lnTo>
                  </a:path>
                </a:pathLst>
              </a:custGeom>
              <a:gradFill rotWithShape="0">
                <a:gsLst>
                  <a:gs pos="0">
                    <a:srgbClr val="B28E00">
                      <a:alpha val="100000"/>
                    </a:srgbClr>
                  </a:gs>
                  <a:gs pos="100000">
                    <a:srgbClr val="FFCC00">
                      <a:alpha val="100000"/>
                    </a:srgbClr>
                  </a:gs>
                </a:gsLst>
                <a:lin ang="0" scaled="1"/>
                <a:tileRect/>
              </a:gradFill>
              <a:ln w="12699" cap="rnd" cmpd="sng">
                <a:solidFill>
                  <a:srgbClr val="000000">
                    <a:alpha val="100000"/>
                  </a:srgbClr>
                </a:solidFill>
                <a:prstDash val="solid"/>
                <a:round/>
                <a:headEnd type="none" w="med" len="med"/>
                <a:tailEnd type="none" w="med" len="med"/>
              </a:ln>
            </p:spPr>
            <p:txBody>
              <a:bodyPr/>
              <a:p>
                <a:endParaRPr lang="zh-CN" altLang="en-US"/>
              </a:p>
            </p:txBody>
          </p:sp>
        </p:grpSp>
        <p:grpSp>
          <p:nvGrpSpPr>
            <p:cNvPr id="49160" name="Group 14"/>
            <p:cNvGrpSpPr/>
            <p:nvPr/>
          </p:nvGrpSpPr>
          <p:grpSpPr>
            <a:xfrm>
              <a:off x="2388" y="1772"/>
              <a:ext cx="219" cy="492"/>
              <a:chOff x="2388" y="1772"/>
              <a:chExt cx="219" cy="492"/>
            </a:xfrm>
          </p:grpSpPr>
          <p:sp>
            <p:nvSpPr>
              <p:cNvPr id="49179" name="Freeform 15"/>
              <p:cNvSpPr/>
              <p:nvPr/>
            </p:nvSpPr>
            <p:spPr>
              <a:xfrm>
                <a:off x="2388" y="1852"/>
                <a:ext cx="219" cy="412"/>
              </a:xfrm>
              <a:custGeom>
                <a:avLst/>
                <a:gdLst/>
                <a:ahLst/>
                <a:cxnLst>
                  <a:cxn ang="0">
                    <a:pos x="0" y="353"/>
                  </a:cxn>
                  <a:cxn ang="0">
                    <a:pos x="11" y="371"/>
                  </a:cxn>
                  <a:cxn ang="0">
                    <a:pos x="27" y="384"/>
                  </a:cxn>
                  <a:cxn ang="0">
                    <a:pos x="48" y="397"/>
                  </a:cxn>
                  <a:cxn ang="0">
                    <a:pos x="70" y="407"/>
                  </a:cxn>
                  <a:cxn ang="0">
                    <a:pos x="95" y="411"/>
                  </a:cxn>
                  <a:cxn ang="0">
                    <a:pos x="121" y="411"/>
                  </a:cxn>
                  <a:cxn ang="0">
                    <a:pos x="146" y="407"/>
                  </a:cxn>
                  <a:cxn ang="0">
                    <a:pos x="168" y="397"/>
                  </a:cxn>
                  <a:cxn ang="0">
                    <a:pos x="189" y="384"/>
                  </a:cxn>
                  <a:cxn ang="0">
                    <a:pos x="205" y="371"/>
                  </a:cxn>
                  <a:cxn ang="0">
                    <a:pos x="218" y="353"/>
                  </a:cxn>
                  <a:cxn ang="0">
                    <a:pos x="218" y="0"/>
                  </a:cxn>
                  <a:cxn ang="0">
                    <a:pos x="0" y="0"/>
                  </a:cxn>
                  <a:cxn ang="0">
                    <a:pos x="0" y="353"/>
                  </a:cxn>
                </a:cxnLst>
                <a:pathLst>
                  <a:path w="219" h="412">
                    <a:moveTo>
                      <a:pt x="0" y="353"/>
                    </a:moveTo>
                    <a:lnTo>
                      <a:pt x="11" y="371"/>
                    </a:lnTo>
                    <a:lnTo>
                      <a:pt x="27" y="384"/>
                    </a:lnTo>
                    <a:lnTo>
                      <a:pt x="48" y="397"/>
                    </a:lnTo>
                    <a:lnTo>
                      <a:pt x="70" y="407"/>
                    </a:lnTo>
                    <a:lnTo>
                      <a:pt x="95" y="411"/>
                    </a:lnTo>
                    <a:lnTo>
                      <a:pt x="121" y="411"/>
                    </a:lnTo>
                    <a:lnTo>
                      <a:pt x="146" y="407"/>
                    </a:lnTo>
                    <a:lnTo>
                      <a:pt x="168" y="397"/>
                    </a:lnTo>
                    <a:lnTo>
                      <a:pt x="189" y="384"/>
                    </a:lnTo>
                    <a:lnTo>
                      <a:pt x="205" y="371"/>
                    </a:lnTo>
                    <a:lnTo>
                      <a:pt x="218" y="353"/>
                    </a:lnTo>
                    <a:lnTo>
                      <a:pt x="218" y="0"/>
                    </a:lnTo>
                    <a:lnTo>
                      <a:pt x="0" y="0"/>
                    </a:lnTo>
                    <a:lnTo>
                      <a:pt x="0" y="353"/>
                    </a:lnTo>
                  </a:path>
                </a:pathLst>
              </a:custGeom>
              <a:gradFill rotWithShape="0">
                <a:gsLst>
                  <a:gs pos="0">
                    <a:srgbClr val="FFCC00">
                      <a:alpha val="100000"/>
                    </a:srgbClr>
                  </a:gs>
                  <a:gs pos="100000">
                    <a:srgbClr val="B28E00">
                      <a:alpha val="100000"/>
                    </a:srgbClr>
                  </a:gs>
                </a:gsLst>
                <a:lin ang="0" scaled="1"/>
                <a:tileRect/>
              </a:gradFill>
              <a:ln w="12699" cap="rnd" cmpd="sng">
                <a:solidFill>
                  <a:srgbClr val="000000">
                    <a:alpha val="100000"/>
                  </a:srgbClr>
                </a:solidFill>
                <a:prstDash val="solid"/>
                <a:round/>
                <a:headEnd type="none" w="med" len="med"/>
                <a:tailEnd type="none" w="med" len="med"/>
              </a:ln>
            </p:spPr>
            <p:txBody>
              <a:bodyPr/>
              <a:p>
                <a:endParaRPr lang="zh-CN" altLang="en-US"/>
              </a:p>
            </p:txBody>
          </p:sp>
          <p:sp>
            <p:nvSpPr>
              <p:cNvPr id="49180" name="Freeform 16"/>
              <p:cNvSpPr/>
              <p:nvPr/>
            </p:nvSpPr>
            <p:spPr>
              <a:xfrm>
                <a:off x="2388" y="1772"/>
                <a:ext cx="219" cy="141"/>
              </a:xfrm>
              <a:custGeom>
                <a:avLst/>
                <a:gdLst/>
                <a:ahLst/>
                <a:cxnLst>
                  <a:cxn ang="0">
                    <a:pos x="0" y="70"/>
                  </a:cxn>
                  <a:cxn ang="0">
                    <a:pos x="3" y="51"/>
                  </a:cxn>
                  <a:cxn ang="0">
                    <a:pos x="11" y="36"/>
                  </a:cxn>
                  <a:cxn ang="0">
                    <a:pos x="27" y="22"/>
                  </a:cxn>
                  <a:cxn ang="0">
                    <a:pos x="46" y="12"/>
                  </a:cxn>
                  <a:cxn ang="0">
                    <a:pos x="69" y="3"/>
                  </a:cxn>
                  <a:cxn ang="0">
                    <a:pos x="95" y="0"/>
                  </a:cxn>
                  <a:cxn ang="0">
                    <a:pos x="121" y="0"/>
                  </a:cxn>
                  <a:cxn ang="0">
                    <a:pos x="147" y="3"/>
                  </a:cxn>
                  <a:cxn ang="0">
                    <a:pos x="170" y="12"/>
                  </a:cxn>
                  <a:cxn ang="0">
                    <a:pos x="190" y="22"/>
                  </a:cxn>
                  <a:cxn ang="0">
                    <a:pos x="205" y="36"/>
                  </a:cxn>
                  <a:cxn ang="0">
                    <a:pos x="214" y="51"/>
                  </a:cxn>
                  <a:cxn ang="0">
                    <a:pos x="218" y="70"/>
                  </a:cxn>
                  <a:cxn ang="0">
                    <a:pos x="214" y="86"/>
                  </a:cxn>
                  <a:cxn ang="0">
                    <a:pos x="205" y="101"/>
                  </a:cxn>
                  <a:cxn ang="0">
                    <a:pos x="190" y="115"/>
                  </a:cxn>
                  <a:cxn ang="0">
                    <a:pos x="170" y="127"/>
                  </a:cxn>
                  <a:cxn ang="0">
                    <a:pos x="147" y="135"/>
                  </a:cxn>
                  <a:cxn ang="0">
                    <a:pos x="121" y="140"/>
                  </a:cxn>
                  <a:cxn ang="0">
                    <a:pos x="95" y="140"/>
                  </a:cxn>
                  <a:cxn ang="0">
                    <a:pos x="69" y="135"/>
                  </a:cxn>
                  <a:cxn ang="0">
                    <a:pos x="46" y="127"/>
                  </a:cxn>
                  <a:cxn ang="0">
                    <a:pos x="27" y="115"/>
                  </a:cxn>
                  <a:cxn ang="0">
                    <a:pos x="11" y="101"/>
                  </a:cxn>
                  <a:cxn ang="0">
                    <a:pos x="3" y="86"/>
                  </a:cxn>
                  <a:cxn ang="0">
                    <a:pos x="0" y="70"/>
                  </a:cxn>
                </a:cxnLst>
                <a:pathLst>
                  <a:path w="219" h="141">
                    <a:moveTo>
                      <a:pt x="0" y="70"/>
                    </a:moveTo>
                    <a:lnTo>
                      <a:pt x="3" y="51"/>
                    </a:lnTo>
                    <a:lnTo>
                      <a:pt x="11" y="36"/>
                    </a:lnTo>
                    <a:lnTo>
                      <a:pt x="27" y="22"/>
                    </a:lnTo>
                    <a:lnTo>
                      <a:pt x="46" y="12"/>
                    </a:lnTo>
                    <a:lnTo>
                      <a:pt x="69" y="3"/>
                    </a:lnTo>
                    <a:lnTo>
                      <a:pt x="95" y="0"/>
                    </a:lnTo>
                    <a:lnTo>
                      <a:pt x="121" y="0"/>
                    </a:lnTo>
                    <a:lnTo>
                      <a:pt x="147" y="3"/>
                    </a:lnTo>
                    <a:lnTo>
                      <a:pt x="170" y="12"/>
                    </a:lnTo>
                    <a:lnTo>
                      <a:pt x="190" y="22"/>
                    </a:lnTo>
                    <a:lnTo>
                      <a:pt x="205" y="36"/>
                    </a:lnTo>
                    <a:lnTo>
                      <a:pt x="214" y="51"/>
                    </a:lnTo>
                    <a:lnTo>
                      <a:pt x="218" y="70"/>
                    </a:lnTo>
                    <a:lnTo>
                      <a:pt x="214" y="86"/>
                    </a:lnTo>
                    <a:lnTo>
                      <a:pt x="205" y="101"/>
                    </a:lnTo>
                    <a:lnTo>
                      <a:pt x="190" y="115"/>
                    </a:lnTo>
                    <a:lnTo>
                      <a:pt x="170" y="127"/>
                    </a:lnTo>
                    <a:lnTo>
                      <a:pt x="147" y="135"/>
                    </a:lnTo>
                    <a:lnTo>
                      <a:pt x="121" y="140"/>
                    </a:lnTo>
                    <a:lnTo>
                      <a:pt x="95" y="140"/>
                    </a:lnTo>
                    <a:lnTo>
                      <a:pt x="69" y="135"/>
                    </a:lnTo>
                    <a:lnTo>
                      <a:pt x="46" y="127"/>
                    </a:lnTo>
                    <a:lnTo>
                      <a:pt x="27" y="115"/>
                    </a:lnTo>
                    <a:lnTo>
                      <a:pt x="11" y="101"/>
                    </a:lnTo>
                    <a:lnTo>
                      <a:pt x="3" y="86"/>
                    </a:lnTo>
                    <a:lnTo>
                      <a:pt x="0" y="70"/>
                    </a:lnTo>
                  </a:path>
                </a:pathLst>
              </a:custGeom>
              <a:gradFill rotWithShape="0">
                <a:gsLst>
                  <a:gs pos="0">
                    <a:srgbClr val="B28E00">
                      <a:alpha val="100000"/>
                    </a:srgbClr>
                  </a:gs>
                  <a:gs pos="100000">
                    <a:srgbClr val="FFCC00">
                      <a:alpha val="100000"/>
                    </a:srgbClr>
                  </a:gs>
                </a:gsLst>
                <a:lin ang="0" scaled="1"/>
                <a:tileRect/>
              </a:gradFill>
              <a:ln w="12699" cap="rnd" cmpd="sng">
                <a:solidFill>
                  <a:srgbClr val="000000">
                    <a:alpha val="100000"/>
                  </a:srgbClr>
                </a:solidFill>
                <a:prstDash val="solid"/>
                <a:round/>
                <a:headEnd type="none" w="med" len="med"/>
                <a:tailEnd type="none" w="med" len="med"/>
              </a:ln>
            </p:spPr>
            <p:txBody>
              <a:bodyPr/>
              <a:p>
                <a:endParaRPr lang="zh-CN" altLang="en-US"/>
              </a:p>
            </p:txBody>
          </p:sp>
        </p:grpSp>
        <p:grpSp>
          <p:nvGrpSpPr>
            <p:cNvPr id="49161" name="Group 17"/>
            <p:cNvGrpSpPr/>
            <p:nvPr/>
          </p:nvGrpSpPr>
          <p:grpSpPr>
            <a:xfrm>
              <a:off x="2422" y="1413"/>
              <a:ext cx="138" cy="440"/>
              <a:chOff x="2422" y="1413"/>
              <a:chExt cx="138" cy="440"/>
            </a:xfrm>
          </p:grpSpPr>
          <p:sp>
            <p:nvSpPr>
              <p:cNvPr id="49177" name="Freeform 18"/>
              <p:cNvSpPr/>
              <p:nvPr/>
            </p:nvSpPr>
            <p:spPr>
              <a:xfrm>
                <a:off x="2441" y="1413"/>
                <a:ext cx="92" cy="432"/>
              </a:xfrm>
              <a:custGeom>
                <a:avLst/>
                <a:gdLst/>
                <a:ahLst/>
                <a:cxnLst>
                  <a:cxn ang="0">
                    <a:pos x="91" y="431"/>
                  </a:cxn>
                  <a:cxn ang="0">
                    <a:pos x="91" y="359"/>
                  </a:cxn>
                  <a:cxn ang="0">
                    <a:pos x="87" y="324"/>
                  </a:cxn>
                  <a:cxn ang="0">
                    <a:pos x="83" y="289"/>
                  </a:cxn>
                  <a:cxn ang="0">
                    <a:pos x="71" y="255"/>
                  </a:cxn>
                  <a:cxn ang="0">
                    <a:pos x="59" y="222"/>
                  </a:cxn>
                  <a:cxn ang="0">
                    <a:pos x="24" y="155"/>
                  </a:cxn>
                  <a:cxn ang="0">
                    <a:pos x="11" y="123"/>
                  </a:cxn>
                  <a:cxn ang="0">
                    <a:pos x="3" y="88"/>
                  </a:cxn>
                  <a:cxn ang="0">
                    <a:pos x="0" y="53"/>
                  </a:cxn>
                  <a:cxn ang="0">
                    <a:pos x="0" y="0"/>
                  </a:cxn>
                </a:cxnLst>
                <a:pathLst>
                  <a:path w="92" h="432">
                    <a:moveTo>
                      <a:pt x="91" y="431"/>
                    </a:moveTo>
                    <a:lnTo>
                      <a:pt x="91" y="359"/>
                    </a:lnTo>
                    <a:lnTo>
                      <a:pt x="87" y="324"/>
                    </a:lnTo>
                    <a:lnTo>
                      <a:pt x="83" y="289"/>
                    </a:lnTo>
                    <a:lnTo>
                      <a:pt x="71" y="255"/>
                    </a:lnTo>
                    <a:lnTo>
                      <a:pt x="59" y="222"/>
                    </a:lnTo>
                    <a:lnTo>
                      <a:pt x="24" y="155"/>
                    </a:lnTo>
                    <a:lnTo>
                      <a:pt x="11" y="123"/>
                    </a:lnTo>
                    <a:lnTo>
                      <a:pt x="3" y="88"/>
                    </a:lnTo>
                    <a:lnTo>
                      <a:pt x="0" y="53"/>
                    </a:lnTo>
                    <a:lnTo>
                      <a:pt x="0" y="0"/>
                    </a:lnTo>
                  </a:path>
                </a:pathLst>
              </a:custGeom>
              <a:noFill/>
              <a:ln w="25399" cap="rnd" cmpd="sng">
                <a:solidFill>
                  <a:srgbClr val="FF9900">
                    <a:alpha val="100000"/>
                  </a:srgbClr>
                </a:solidFill>
                <a:prstDash val="solid"/>
                <a:round/>
                <a:headEnd type="none" w="sm" len="sm"/>
                <a:tailEnd type="none" w="sm" len="sm"/>
              </a:ln>
            </p:spPr>
            <p:txBody>
              <a:bodyPr/>
              <a:p>
                <a:endParaRPr lang="zh-CN" altLang="en-US"/>
              </a:p>
            </p:txBody>
          </p:sp>
          <p:sp>
            <p:nvSpPr>
              <p:cNvPr id="49178" name="Freeform 19"/>
              <p:cNvSpPr/>
              <p:nvPr/>
            </p:nvSpPr>
            <p:spPr>
              <a:xfrm>
                <a:off x="2422" y="1511"/>
                <a:ext cx="138" cy="342"/>
              </a:xfrm>
              <a:custGeom>
                <a:avLst/>
                <a:gdLst/>
                <a:ahLst/>
                <a:cxnLst>
                  <a:cxn ang="0">
                    <a:pos x="19" y="1"/>
                  </a:cxn>
                  <a:cxn ang="0">
                    <a:pos x="30" y="0"/>
                  </a:cxn>
                  <a:cxn ang="0">
                    <a:pos x="41" y="1"/>
                  </a:cxn>
                  <a:cxn ang="0">
                    <a:pos x="51" y="8"/>
                  </a:cxn>
                  <a:cxn ang="0">
                    <a:pos x="57" y="17"/>
                  </a:cxn>
                  <a:cxn ang="0">
                    <a:pos x="100" y="114"/>
                  </a:cxn>
                  <a:cxn ang="0">
                    <a:pos x="116" y="157"/>
                  </a:cxn>
                  <a:cxn ang="0">
                    <a:pos x="127" y="204"/>
                  </a:cxn>
                  <a:cxn ang="0">
                    <a:pos x="127" y="204"/>
                  </a:cxn>
                  <a:cxn ang="0">
                    <a:pos x="134" y="250"/>
                  </a:cxn>
                  <a:cxn ang="0">
                    <a:pos x="137" y="294"/>
                  </a:cxn>
                  <a:cxn ang="0">
                    <a:pos x="137" y="314"/>
                  </a:cxn>
                  <a:cxn ang="0">
                    <a:pos x="134" y="325"/>
                  </a:cxn>
                  <a:cxn ang="0">
                    <a:pos x="129" y="333"/>
                  </a:cxn>
                  <a:cxn ang="0">
                    <a:pos x="119" y="339"/>
                  </a:cxn>
                  <a:cxn ang="0">
                    <a:pos x="110" y="341"/>
                  </a:cxn>
                  <a:cxn ang="0">
                    <a:pos x="110" y="341"/>
                  </a:cxn>
                  <a:cxn ang="0">
                    <a:pos x="98" y="339"/>
                  </a:cxn>
                  <a:cxn ang="0">
                    <a:pos x="90" y="333"/>
                  </a:cxn>
                  <a:cxn ang="0">
                    <a:pos x="84" y="325"/>
                  </a:cxn>
                  <a:cxn ang="0">
                    <a:pos x="83" y="314"/>
                  </a:cxn>
                  <a:cxn ang="0">
                    <a:pos x="83" y="287"/>
                  </a:cxn>
                  <a:cxn ang="0">
                    <a:pos x="79" y="250"/>
                  </a:cxn>
                  <a:cxn ang="0">
                    <a:pos x="73" y="212"/>
                  </a:cxn>
                  <a:cxn ang="0">
                    <a:pos x="73" y="212"/>
                  </a:cxn>
                  <a:cxn ang="0">
                    <a:pos x="63" y="177"/>
                  </a:cxn>
                  <a:cxn ang="0">
                    <a:pos x="49" y="140"/>
                  </a:cxn>
                  <a:cxn ang="0">
                    <a:pos x="19" y="65"/>
                  </a:cxn>
                  <a:cxn ang="0">
                    <a:pos x="1" y="28"/>
                  </a:cxn>
                  <a:cxn ang="0">
                    <a:pos x="1" y="28"/>
                  </a:cxn>
                  <a:cxn ang="0">
                    <a:pos x="0" y="19"/>
                  </a:cxn>
                  <a:cxn ang="0">
                    <a:pos x="3" y="9"/>
                  </a:cxn>
                  <a:cxn ang="0">
                    <a:pos x="12" y="3"/>
                  </a:cxn>
                  <a:cxn ang="0">
                    <a:pos x="19" y="1"/>
                  </a:cxn>
                </a:cxnLst>
                <a:pathLst>
                  <a:path w="138" h="342">
                    <a:moveTo>
                      <a:pt x="19" y="1"/>
                    </a:moveTo>
                    <a:lnTo>
                      <a:pt x="30" y="0"/>
                    </a:lnTo>
                    <a:lnTo>
                      <a:pt x="41" y="1"/>
                    </a:lnTo>
                    <a:lnTo>
                      <a:pt x="51" y="8"/>
                    </a:lnTo>
                    <a:lnTo>
                      <a:pt x="57" y="17"/>
                    </a:lnTo>
                    <a:lnTo>
                      <a:pt x="100" y="114"/>
                    </a:lnTo>
                    <a:lnTo>
                      <a:pt x="116" y="157"/>
                    </a:lnTo>
                    <a:lnTo>
                      <a:pt x="127" y="204"/>
                    </a:lnTo>
                    <a:lnTo>
                      <a:pt x="134" y="250"/>
                    </a:lnTo>
                    <a:lnTo>
                      <a:pt x="137" y="294"/>
                    </a:lnTo>
                    <a:lnTo>
                      <a:pt x="137" y="314"/>
                    </a:lnTo>
                    <a:lnTo>
                      <a:pt x="134" y="325"/>
                    </a:lnTo>
                    <a:lnTo>
                      <a:pt x="129" y="333"/>
                    </a:lnTo>
                    <a:lnTo>
                      <a:pt x="119" y="339"/>
                    </a:lnTo>
                    <a:lnTo>
                      <a:pt x="110" y="341"/>
                    </a:lnTo>
                    <a:lnTo>
                      <a:pt x="98" y="339"/>
                    </a:lnTo>
                    <a:lnTo>
                      <a:pt x="90" y="333"/>
                    </a:lnTo>
                    <a:lnTo>
                      <a:pt x="84" y="325"/>
                    </a:lnTo>
                    <a:lnTo>
                      <a:pt x="83" y="314"/>
                    </a:lnTo>
                    <a:lnTo>
                      <a:pt x="83" y="287"/>
                    </a:lnTo>
                    <a:lnTo>
                      <a:pt x="79" y="250"/>
                    </a:lnTo>
                    <a:lnTo>
                      <a:pt x="73" y="212"/>
                    </a:lnTo>
                    <a:lnTo>
                      <a:pt x="63" y="177"/>
                    </a:lnTo>
                    <a:lnTo>
                      <a:pt x="49" y="140"/>
                    </a:lnTo>
                    <a:lnTo>
                      <a:pt x="19" y="65"/>
                    </a:lnTo>
                    <a:lnTo>
                      <a:pt x="1" y="28"/>
                    </a:lnTo>
                    <a:lnTo>
                      <a:pt x="0" y="19"/>
                    </a:lnTo>
                    <a:lnTo>
                      <a:pt x="3" y="9"/>
                    </a:lnTo>
                    <a:lnTo>
                      <a:pt x="12" y="3"/>
                    </a:lnTo>
                    <a:lnTo>
                      <a:pt x="19" y="1"/>
                    </a:lnTo>
                  </a:path>
                </a:pathLst>
              </a:custGeom>
              <a:gradFill rotWithShape="0">
                <a:gsLst>
                  <a:gs pos="0">
                    <a:srgbClr val="248E24">
                      <a:alpha val="100000"/>
                    </a:srgbClr>
                  </a:gs>
                  <a:gs pos="100000">
                    <a:srgbClr val="33CC33">
                      <a:alpha val="100000"/>
                    </a:srgbClr>
                  </a:gs>
                </a:gsLst>
                <a:lin ang="5400000" scaled="1"/>
                <a:tileRect/>
              </a:gradFill>
              <a:ln w="12699" cap="rnd" cmpd="sng">
                <a:solidFill>
                  <a:srgbClr val="000000">
                    <a:alpha val="100000"/>
                  </a:srgbClr>
                </a:solidFill>
                <a:prstDash val="solid"/>
                <a:round/>
                <a:headEnd type="none" w="med" len="med"/>
                <a:tailEnd type="none" w="med" len="med"/>
              </a:ln>
            </p:spPr>
            <p:txBody>
              <a:bodyPr/>
              <a:p>
                <a:endParaRPr lang="zh-CN" altLang="en-US"/>
              </a:p>
            </p:txBody>
          </p:sp>
        </p:grpSp>
        <p:grpSp>
          <p:nvGrpSpPr>
            <p:cNvPr id="49162" name="Group 20"/>
            <p:cNvGrpSpPr/>
            <p:nvPr/>
          </p:nvGrpSpPr>
          <p:grpSpPr>
            <a:xfrm>
              <a:off x="2433" y="1413"/>
              <a:ext cx="136" cy="440"/>
              <a:chOff x="2433" y="1413"/>
              <a:chExt cx="136" cy="440"/>
            </a:xfrm>
          </p:grpSpPr>
          <p:sp>
            <p:nvSpPr>
              <p:cNvPr id="49175" name="Freeform 21"/>
              <p:cNvSpPr/>
              <p:nvPr/>
            </p:nvSpPr>
            <p:spPr>
              <a:xfrm>
                <a:off x="2460" y="1413"/>
                <a:ext cx="90" cy="432"/>
              </a:xfrm>
              <a:custGeom>
                <a:avLst/>
                <a:gdLst/>
                <a:ahLst/>
                <a:cxnLst>
                  <a:cxn ang="0">
                    <a:pos x="0" y="431"/>
                  </a:cxn>
                  <a:cxn ang="0">
                    <a:pos x="0" y="359"/>
                  </a:cxn>
                  <a:cxn ang="0">
                    <a:pos x="1" y="324"/>
                  </a:cxn>
                  <a:cxn ang="0">
                    <a:pos x="8" y="289"/>
                  </a:cxn>
                  <a:cxn ang="0">
                    <a:pos x="17" y="255"/>
                  </a:cxn>
                  <a:cxn ang="0">
                    <a:pos x="32" y="222"/>
                  </a:cxn>
                  <a:cxn ang="0">
                    <a:pos x="65" y="155"/>
                  </a:cxn>
                  <a:cxn ang="0">
                    <a:pos x="78" y="123"/>
                  </a:cxn>
                  <a:cxn ang="0">
                    <a:pos x="86" y="88"/>
                  </a:cxn>
                  <a:cxn ang="0">
                    <a:pos x="89" y="53"/>
                  </a:cxn>
                  <a:cxn ang="0">
                    <a:pos x="89" y="0"/>
                  </a:cxn>
                </a:cxnLst>
                <a:pathLst>
                  <a:path w="90" h="432">
                    <a:moveTo>
                      <a:pt x="0" y="431"/>
                    </a:moveTo>
                    <a:lnTo>
                      <a:pt x="0" y="359"/>
                    </a:lnTo>
                    <a:lnTo>
                      <a:pt x="1" y="324"/>
                    </a:lnTo>
                    <a:lnTo>
                      <a:pt x="8" y="289"/>
                    </a:lnTo>
                    <a:lnTo>
                      <a:pt x="17" y="255"/>
                    </a:lnTo>
                    <a:lnTo>
                      <a:pt x="32" y="222"/>
                    </a:lnTo>
                    <a:lnTo>
                      <a:pt x="65" y="155"/>
                    </a:lnTo>
                    <a:lnTo>
                      <a:pt x="78" y="123"/>
                    </a:lnTo>
                    <a:lnTo>
                      <a:pt x="86" y="88"/>
                    </a:lnTo>
                    <a:lnTo>
                      <a:pt x="89" y="53"/>
                    </a:lnTo>
                    <a:lnTo>
                      <a:pt x="89" y="0"/>
                    </a:lnTo>
                  </a:path>
                </a:pathLst>
              </a:custGeom>
              <a:noFill/>
              <a:ln w="25399" cap="rnd" cmpd="sng">
                <a:solidFill>
                  <a:srgbClr val="FF9900">
                    <a:alpha val="100000"/>
                  </a:srgbClr>
                </a:solidFill>
                <a:prstDash val="solid"/>
                <a:round/>
                <a:headEnd type="none" w="sm" len="sm"/>
                <a:tailEnd type="none" w="sm" len="sm"/>
              </a:ln>
            </p:spPr>
            <p:txBody>
              <a:bodyPr/>
              <a:p>
                <a:endParaRPr lang="zh-CN" altLang="en-US"/>
              </a:p>
            </p:txBody>
          </p:sp>
          <p:sp>
            <p:nvSpPr>
              <p:cNvPr id="49176" name="Freeform 22"/>
              <p:cNvSpPr/>
              <p:nvPr/>
            </p:nvSpPr>
            <p:spPr>
              <a:xfrm>
                <a:off x="2433" y="1511"/>
                <a:ext cx="136" cy="342"/>
              </a:xfrm>
              <a:custGeom>
                <a:avLst/>
                <a:gdLst/>
                <a:ahLst/>
                <a:cxnLst>
                  <a:cxn ang="0">
                    <a:pos x="116" y="1"/>
                  </a:cxn>
                  <a:cxn ang="0">
                    <a:pos x="105" y="0"/>
                  </a:cxn>
                  <a:cxn ang="0">
                    <a:pos x="94" y="1"/>
                  </a:cxn>
                  <a:cxn ang="0">
                    <a:pos x="84" y="8"/>
                  </a:cxn>
                  <a:cxn ang="0">
                    <a:pos x="78" y="17"/>
                  </a:cxn>
                  <a:cxn ang="0">
                    <a:pos x="36" y="114"/>
                  </a:cxn>
                  <a:cxn ang="0">
                    <a:pos x="20" y="157"/>
                  </a:cxn>
                  <a:cxn ang="0">
                    <a:pos x="8" y="204"/>
                  </a:cxn>
                  <a:cxn ang="0">
                    <a:pos x="8" y="204"/>
                  </a:cxn>
                  <a:cxn ang="0">
                    <a:pos x="1" y="250"/>
                  </a:cxn>
                  <a:cxn ang="0">
                    <a:pos x="0" y="294"/>
                  </a:cxn>
                  <a:cxn ang="0">
                    <a:pos x="0" y="314"/>
                  </a:cxn>
                  <a:cxn ang="0">
                    <a:pos x="1" y="325"/>
                  </a:cxn>
                  <a:cxn ang="0">
                    <a:pos x="8" y="333"/>
                  </a:cxn>
                  <a:cxn ang="0">
                    <a:pos x="16" y="339"/>
                  </a:cxn>
                  <a:cxn ang="0">
                    <a:pos x="27" y="341"/>
                  </a:cxn>
                  <a:cxn ang="0">
                    <a:pos x="27" y="341"/>
                  </a:cxn>
                  <a:cxn ang="0">
                    <a:pos x="36" y="339"/>
                  </a:cxn>
                  <a:cxn ang="0">
                    <a:pos x="46" y="333"/>
                  </a:cxn>
                  <a:cxn ang="0">
                    <a:pos x="51" y="325"/>
                  </a:cxn>
                  <a:cxn ang="0">
                    <a:pos x="54" y="314"/>
                  </a:cxn>
                  <a:cxn ang="0">
                    <a:pos x="54" y="287"/>
                  </a:cxn>
                  <a:cxn ang="0">
                    <a:pos x="56" y="250"/>
                  </a:cxn>
                  <a:cxn ang="0">
                    <a:pos x="62" y="212"/>
                  </a:cxn>
                  <a:cxn ang="0">
                    <a:pos x="62" y="212"/>
                  </a:cxn>
                  <a:cxn ang="0">
                    <a:pos x="73" y="177"/>
                  </a:cxn>
                  <a:cxn ang="0">
                    <a:pos x="86" y="140"/>
                  </a:cxn>
                  <a:cxn ang="0">
                    <a:pos x="118" y="65"/>
                  </a:cxn>
                  <a:cxn ang="0">
                    <a:pos x="134" y="28"/>
                  </a:cxn>
                  <a:cxn ang="0">
                    <a:pos x="134" y="28"/>
                  </a:cxn>
                  <a:cxn ang="0">
                    <a:pos x="135" y="19"/>
                  </a:cxn>
                  <a:cxn ang="0">
                    <a:pos x="132" y="9"/>
                  </a:cxn>
                  <a:cxn ang="0">
                    <a:pos x="124" y="3"/>
                  </a:cxn>
                  <a:cxn ang="0">
                    <a:pos x="116" y="1"/>
                  </a:cxn>
                </a:cxnLst>
                <a:pathLst>
                  <a:path w="136" h="342">
                    <a:moveTo>
                      <a:pt x="116" y="1"/>
                    </a:moveTo>
                    <a:lnTo>
                      <a:pt x="105" y="0"/>
                    </a:lnTo>
                    <a:lnTo>
                      <a:pt x="94" y="1"/>
                    </a:lnTo>
                    <a:lnTo>
                      <a:pt x="84" y="8"/>
                    </a:lnTo>
                    <a:lnTo>
                      <a:pt x="78" y="17"/>
                    </a:lnTo>
                    <a:lnTo>
                      <a:pt x="36" y="114"/>
                    </a:lnTo>
                    <a:lnTo>
                      <a:pt x="20" y="157"/>
                    </a:lnTo>
                    <a:lnTo>
                      <a:pt x="8" y="204"/>
                    </a:lnTo>
                    <a:lnTo>
                      <a:pt x="1" y="250"/>
                    </a:lnTo>
                    <a:lnTo>
                      <a:pt x="0" y="294"/>
                    </a:lnTo>
                    <a:lnTo>
                      <a:pt x="0" y="314"/>
                    </a:lnTo>
                    <a:lnTo>
                      <a:pt x="1" y="325"/>
                    </a:lnTo>
                    <a:lnTo>
                      <a:pt x="8" y="333"/>
                    </a:lnTo>
                    <a:lnTo>
                      <a:pt x="16" y="339"/>
                    </a:lnTo>
                    <a:lnTo>
                      <a:pt x="27" y="341"/>
                    </a:lnTo>
                    <a:lnTo>
                      <a:pt x="36" y="339"/>
                    </a:lnTo>
                    <a:lnTo>
                      <a:pt x="46" y="333"/>
                    </a:lnTo>
                    <a:lnTo>
                      <a:pt x="51" y="325"/>
                    </a:lnTo>
                    <a:lnTo>
                      <a:pt x="54" y="314"/>
                    </a:lnTo>
                    <a:lnTo>
                      <a:pt x="54" y="287"/>
                    </a:lnTo>
                    <a:lnTo>
                      <a:pt x="56" y="250"/>
                    </a:lnTo>
                    <a:lnTo>
                      <a:pt x="62" y="212"/>
                    </a:lnTo>
                    <a:lnTo>
                      <a:pt x="73" y="177"/>
                    </a:lnTo>
                    <a:lnTo>
                      <a:pt x="86" y="140"/>
                    </a:lnTo>
                    <a:lnTo>
                      <a:pt x="118" y="65"/>
                    </a:lnTo>
                    <a:lnTo>
                      <a:pt x="134" y="28"/>
                    </a:lnTo>
                    <a:lnTo>
                      <a:pt x="135" y="19"/>
                    </a:lnTo>
                    <a:lnTo>
                      <a:pt x="132" y="9"/>
                    </a:lnTo>
                    <a:lnTo>
                      <a:pt x="124" y="3"/>
                    </a:lnTo>
                    <a:lnTo>
                      <a:pt x="116" y="1"/>
                    </a:lnTo>
                  </a:path>
                </a:pathLst>
              </a:custGeom>
              <a:gradFill rotWithShape="0">
                <a:gsLst>
                  <a:gs pos="0">
                    <a:srgbClr val="B20024">
                      <a:alpha val="100000"/>
                    </a:srgbClr>
                  </a:gs>
                  <a:gs pos="100000">
                    <a:srgbClr val="FF0033">
                      <a:alpha val="100000"/>
                    </a:srgbClr>
                  </a:gs>
                </a:gsLst>
                <a:lin ang="5400000" scaled="1"/>
                <a:tileRect/>
              </a:gradFill>
              <a:ln w="12699" cap="rnd" cmpd="sng">
                <a:solidFill>
                  <a:schemeClr val="tx1">
                    <a:alpha val="100000"/>
                  </a:schemeClr>
                </a:solidFill>
                <a:prstDash val="solid"/>
                <a:round/>
                <a:headEnd type="none" w="med" len="med"/>
                <a:tailEnd type="none" w="med" len="med"/>
              </a:ln>
            </p:spPr>
            <p:txBody>
              <a:bodyPr/>
              <a:p>
                <a:endParaRPr lang="zh-CN" altLang="en-US"/>
              </a:p>
            </p:txBody>
          </p:sp>
        </p:grpSp>
        <p:grpSp>
          <p:nvGrpSpPr>
            <p:cNvPr id="49163" name="Group 23"/>
            <p:cNvGrpSpPr/>
            <p:nvPr/>
          </p:nvGrpSpPr>
          <p:grpSpPr>
            <a:xfrm>
              <a:off x="2782" y="1413"/>
              <a:ext cx="138" cy="440"/>
              <a:chOff x="2782" y="1413"/>
              <a:chExt cx="138" cy="440"/>
            </a:xfrm>
          </p:grpSpPr>
          <p:sp>
            <p:nvSpPr>
              <p:cNvPr id="49173" name="Freeform 24"/>
              <p:cNvSpPr/>
              <p:nvPr/>
            </p:nvSpPr>
            <p:spPr>
              <a:xfrm>
                <a:off x="2809" y="1413"/>
                <a:ext cx="91" cy="432"/>
              </a:xfrm>
              <a:custGeom>
                <a:avLst/>
                <a:gdLst/>
                <a:ahLst/>
                <a:cxnLst>
                  <a:cxn ang="0">
                    <a:pos x="0" y="431"/>
                  </a:cxn>
                  <a:cxn ang="0">
                    <a:pos x="0" y="359"/>
                  </a:cxn>
                  <a:cxn ang="0">
                    <a:pos x="2" y="324"/>
                  </a:cxn>
                  <a:cxn ang="0">
                    <a:pos x="8" y="289"/>
                  </a:cxn>
                  <a:cxn ang="0">
                    <a:pos x="18" y="255"/>
                  </a:cxn>
                  <a:cxn ang="0">
                    <a:pos x="32" y="222"/>
                  </a:cxn>
                  <a:cxn ang="0">
                    <a:pos x="66" y="155"/>
                  </a:cxn>
                  <a:cxn ang="0">
                    <a:pos x="79" y="123"/>
                  </a:cxn>
                  <a:cxn ang="0">
                    <a:pos x="88" y="88"/>
                  </a:cxn>
                  <a:cxn ang="0">
                    <a:pos x="90" y="53"/>
                  </a:cxn>
                  <a:cxn ang="0">
                    <a:pos x="90" y="0"/>
                  </a:cxn>
                </a:cxnLst>
                <a:pathLst>
                  <a:path w="91" h="432">
                    <a:moveTo>
                      <a:pt x="0" y="431"/>
                    </a:moveTo>
                    <a:lnTo>
                      <a:pt x="0" y="359"/>
                    </a:lnTo>
                    <a:lnTo>
                      <a:pt x="2" y="324"/>
                    </a:lnTo>
                    <a:lnTo>
                      <a:pt x="8" y="289"/>
                    </a:lnTo>
                    <a:lnTo>
                      <a:pt x="18" y="255"/>
                    </a:lnTo>
                    <a:lnTo>
                      <a:pt x="32" y="222"/>
                    </a:lnTo>
                    <a:lnTo>
                      <a:pt x="66" y="155"/>
                    </a:lnTo>
                    <a:lnTo>
                      <a:pt x="79" y="123"/>
                    </a:lnTo>
                    <a:lnTo>
                      <a:pt x="88" y="88"/>
                    </a:lnTo>
                    <a:lnTo>
                      <a:pt x="90" y="53"/>
                    </a:lnTo>
                    <a:lnTo>
                      <a:pt x="90" y="0"/>
                    </a:lnTo>
                  </a:path>
                </a:pathLst>
              </a:custGeom>
              <a:noFill/>
              <a:ln w="25399" cap="rnd" cmpd="sng">
                <a:solidFill>
                  <a:srgbClr val="FF9900">
                    <a:alpha val="100000"/>
                  </a:srgbClr>
                </a:solidFill>
                <a:prstDash val="solid"/>
                <a:round/>
                <a:headEnd type="none" w="sm" len="sm"/>
                <a:tailEnd type="none" w="sm" len="sm"/>
              </a:ln>
            </p:spPr>
            <p:txBody>
              <a:bodyPr/>
              <a:p>
                <a:endParaRPr lang="zh-CN" altLang="en-US"/>
              </a:p>
            </p:txBody>
          </p:sp>
          <p:sp>
            <p:nvSpPr>
              <p:cNvPr id="49174" name="Freeform 25"/>
              <p:cNvSpPr/>
              <p:nvPr/>
            </p:nvSpPr>
            <p:spPr>
              <a:xfrm>
                <a:off x="2782" y="1511"/>
                <a:ext cx="138" cy="342"/>
              </a:xfrm>
              <a:custGeom>
                <a:avLst/>
                <a:gdLst/>
                <a:ahLst/>
                <a:cxnLst>
                  <a:cxn ang="0">
                    <a:pos x="117" y="1"/>
                  </a:cxn>
                  <a:cxn ang="0">
                    <a:pos x="106" y="0"/>
                  </a:cxn>
                  <a:cxn ang="0">
                    <a:pos x="94" y="1"/>
                  </a:cxn>
                  <a:cxn ang="0">
                    <a:pos x="85" y="8"/>
                  </a:cxn>
                  <a:cxn ang="0">
                    <a:pos x="78" y="17"/>
                  </a:cxn>
                  <a:cxn ang="0">
                    <a:pos x="37" y="114"/>
                  </a:cxn>
                  <a:cxn ang="0">
                    <a:pos x="21" y="157"/>
                  </a:cxn>
                  <a:cxn ang="0">
                    <a:pos x="10" y="204"/>
                  </a:cxn>
                  <a:cxn ang="0">
                    <a:pos x="10" y="204"/>
                  </a:cxn>
                  <a:cxn ang="0">
                    <a:pos x="3" y="250"/>
                  </a:cxn>
                  <a:cxn ang="0">
                    <a:pos x="0" y="294"/>
                  </a:cxn>
                  <a:cxn ang="0">
                    <a:pos x="0" y="314"/>
                  </a:cxn>
                  <a:cxn ang="0">
                    <a:pos x="2" y="325"/>
                  </a:cxn>
                  <a:cxn ang="0">
                    <a:pos x="8" y="333"/>
                  </a:cxn>
                  <a:cxn ang="0">
                    <a:pos x="18" y="339"/>
                  </a:cxn>
                  <a:cxn ang="0">
                    <a:pos x="27" y="341"/>
                  </a:cxn>
                  <a:cxn ang="0">
                    <a:pos x="27" y="341"/>
                  </a:cxn>
                  <a:cxn ang="0">
                    <a:pos x="37" y="339"/>
                  </a:cxn>
                  <a:cxn ang="0">
                    <a:pos x="46" y="333"/>
                  </a:cxn>
                  <a:cxn ang="0">
                    <a:pos x="53" y="325"/>
                  </a:cxn>
                  <a:cxn ang="0">
                    <a:pos x="54" y="314"/>
                  </a:cxn>
                  <a:cxn ang="0">
                    <a:pos x="54" y="287"/>
                  </a:cxn>
                  <a:cxn ang="0">
                    <a:pos x="56" y="250"/>
                  </a:cxn>
                  <a:cxn ang="0">
                    <a:pos x="64" y="212"/>
                  </a:cxn>
                  <a:cxn ang="0">
                    <a:pos x="64" y="212"/>
                  </a:cxn>
                  <a:cxn ang="0">
                    <a:pos x="74" y="177"/>
                  </a:cxn>
                  <a:cxn ang="0">
                    <a:pos x="86" y="140"/>
                  </a:cxn>
                  <a:cxn ang="0">
                    <a:pos x="118" y="65"/>
                  </a:cxn>
                  <a:cxn ang="0">
                    <a:pos x="136" y="28"/>
                  </a:cxn>
                  <a:cxn ang="0">
                    <a:pos x="136" y="28"/>
                  </a:cxn>
                  <a:cxn ang="0">
                    <a:pos x="137" y="19"/>
                  </a:cxn>
                  <a:cxn ang="0">
                    <a:pos x="133" y="9"/>
                  </a:cxn>
                  <a:cxn ang="0">
                    <a:pos x="125" y="3"/>
                  </a:cxn>
                  <a:cxn ang="0">
                    <a:pos x="117" y="1"/>
                  </a:cxn>
                </a:cxnLst>
                <a:pathLst>
                  <a:path w="138" h="342">
                    <a:moveTo>
                      <a:pt x="117" y="1"/>
                    </a:moveTo>
                    <a:lnTo>
                      <a:pt x="106" y="0"/>
                    </a:lnTo>
                    <a:lnTo>
                      <a:pt x="94" y="1"/>
                    </a:lnTo>
                    <a:lnTo>
                      <a:pt x="85" y="8"/>
                    </a:lnTo>
                    <a:lnTo>
                      <a:pt x="78" y="17"/>
                    </a:lnTo>
                    <a:lnTo>
                      <a:pt x="37" y="114"/>
                    </a:lnTo>
                    <a:lnTo>
                      <a:pt x="21" y="157"/>
                    </a:lnTo>
                    <a:lnTo>
                      <a:pt x="10" y="204"/>
                    </a:lnTo>
                    <a:lnTo>
                      <a:pt x="3" y="250"/>
                    </a:lnTo>
                    <a:lnTo>
                      <a:pt x="0" y="294"/>
                    </a:lnTo>
                    <a:lnTo>
                      <a:pt x="0" y="314"/>
                    </a:lnTo>
                    <a:lnTo>
                      <a:pt x="2" y="325"/>
                    </a:lnTo>
                    <a:lnTo>
                      <a:pt x="8" y="333"/>
                    </a:lnTo>
                    <a:lnTo>
                      <a:pt x="18" y="339"/>
                    </a:lnTo>
                    <a:lnTo>
                      <a:pt x="27" y="341"/>
                    </a:lnTo>
                    <a:lnTo>
                      <a:pt x="37" y="339"/>
                    </a:lnTo>
                    <a:lnTo>
                      <a:pt x="46" y="333"/>
                    </a:lnTo>
                    <a:lnTo>
                      <a:pt x="53" y="325"/>
                    </a:lnTo>
                    <a:lnTo>
                      <a:pt x="54" y="314"/>
                    </a:lnTo>
                    <a:lnTo>
                      <a:pt x="54" y="287"/>
                    </a:lnTo>
                    <a:lnTo>
                      <a:pt x="56" y="250"/>
                    </a:lnTo>
                    <a:lnTo>
                      <a:pt x="64" y="212"/>
                    </a:lnTo>
                    <a:lnTo>
                      <a:pt x="74" y="177"/>
                    </a:lnTo>
                    <a:lnTo>
                      <a:pt x="86" y="140"/>
                    </a:lnTo>
                    <a:lnTo>
                      <a:pt x="118" y="65"/>
                    </a:lnTo>
                    <a:lnTo>
                      <a:pt x="136" y="28"/>
                    </a:lnTo>
                    <a:lnTo>
                      <a:pt x="137" y="19"/>
                    </a:lnTo>
                    <a:lnTo>
                      <a:pt x="133" y="9"/>
                    </a:lnTo>
                    <a:lnTo>
                      <a:pt x="125" y="3"/>
                    </a:lnTo>
                    <a:lnTo>
                      <a:pt x="117" y="1"/>
                    </a:lnTo>
                  </a:path>
                </a:pathLst>
              </a:custGeom>
              <a:gradFill rotWithShape="0">
                <a:gsLst>
                  <a:gs pos="0">
                    <a:srgbClr val="B20024">
                      <a:alpha val="100000"/>
                    </a:srgbClr>
                  </a:gs>
                  <a:gs pos="100000">
                    <a:srgbClr val="FF0033">
                      <a:alpha val="100000"/>
                    </a:srgbClr>
                  </a:gs>
                </a:gsLst>
                <a:lin ang="5400000" scaled="1"/>
                <a:tileRect/>
              </a:gradFill>
              <a:ln w="12699" cap="rnd" cmpd="sng">
                <a:solidFill>
                  <a:schemeClr val="tx1">
                    <a:alpha val="100000"/>
                  </a:schemeClr>
                </a:solidFill>
                <a:prstDash val="solid"/>
                <a:round/>
                <a:headEnd type="none" w="med" len="med"/>
                <a:tailEnd type="none" w="med" len="med"/>
              </a:ln>
            </p:spPr>
            <p:txBody>
              <a:bodyPr/>
              <a:p>
                <a:endParaRPr lang="zh-CN" altLang="en-US"/>
              </a:p>
            </p:txBody>
          </p:sp>
        </p:grpSp>
        <p:grpSp>
          <p:nvGrpSpPr>
            <p:cNvPr id="49164" name="Group 26"/>
            <p:cNvGrpSpPr/>
            <p:nvPr/>
          </p:nvGrpSpPr>
          <p:grpSpPr>
            <a:xfrm>
              <a:off x="2790" y="1413"/>
              <a:ext cx="137" cy="440"/>
              <a:chOff x="2790" y="1413"/>
              <a:chExt cx="137" cy="440"/>
            </a:xfrm>
          </p:grpSpPr>
          <p:sp>
            <p:nvSpPr>
              <p:cNvPr id="49171" name="Freeform 27"/>
              <p:cNvSpPr/>
              <p:nvPr/>
            </p:nvSpPr>
            <p:spPr>
              <a:xfrm>
                <a:off x="2809" y="1413"/>
                <a:ext cx="91" cy="432"/>
              </a:xfrm>
              <a:custGeom>
                <a:avLst/>
                <a:gdLst/>
                <a:ahLst/>
                <a:cxnLst>
                  <a:cxn ang="0">
                    <a:pos x="90" y="431"/>
                  </a:cxn>
                  <a:cxn ang="0">
                    <a:pos x="90" y="359"/>
                  </a:cxn>
                  <a:cxn ang="0">
                    <a:pos x="88" y="324"/>
                  </a:cxn>
                  <a:cxn ang="0">
                    <a:pos x="82" y="289"/>
                  </a:cxn>
                  <a:cxn ang="0">
                    <a:pos x="72" y="255"/>
                  </a:cxn>
                  <a:cxn ang="0">
                    <a:pos x="58" y="222"/>
                  </a:cxn>
                  <a:cxn ang="0">
                    <a:pos x="24" y="155"/>
                  </a:cxn>
                  <a:cxn ang="0">
                    <a:pos x="12" y="123"/>
                  </a:cxn>
                  <a:cxn ang="0">
                    <a:pos x="4" y="88"/>
                  </a:cxn>
                  <a:cxn ang="0">
                    <a:pos x="0" y="53"/>
                  </a:cxn>
                  <a:cxn ang="0">
                    <a:pos x="0" y="0"/>
                  </a:cxn>
                </a:cxnLst>
                <a:pathLst>
                  <a:path w="91" h="432">
                    <a:moveTo>
                      <a:pt x="90" y="431"/>
                    </a:moveTo>
                    <a:lnTo>
                      <a:pt x="90" y="359"/>
                    </a:lnTo>
                    <a:lnTo>
                      <a:pt x="88" y="324"/>
                    </a:lnTo>
                    <a:lnTo>
                      <a:pt x="82" y="289"/>
                    </a:lnTo>
                    <a:lnTo>
                      <a:pt x="72" y="255"/>
                    </a:lnTo>
                    <a:lnTo>
                      <a:pt x="58" y="222"/>
                    </a:lnTo>
                    <a:lnTo>
                      <a:pt x="24" y="155"/>
                    </a:lnTo>
                    <a:lnTo>
                      <a:pt x="12" y="123"/>
                    </a:lnTo>
                    <a:lnTo>
                      <a:pt x="4" y="88"/>
                    </a:lnTo>
                    <a:lnTo>
                      <a:pt x="0" y="53"/>
                    </a:lnTo>
                    <a:lnTo>
                      <a:pt x="0" y="0"/>
                    </a:lnTo>
                  </a:path>
                </a:pathLst>
              </a:custGeom>
              <a:noFill/>
              <a:ln w="25399" cap="rnd" cmpd="sng">
                <a:solidFill>
                  <a:srgbClr val="FF9900">
                    <a:alpha val="100000"/>
                  </a:srgbClr>
                </a:solidFill>
                <a:prstDash val="solid"/>
                <a:round/>
                <a:headEnd type="none" w="sm" len="sm"/>
                <a:tailEnd type="none" w="sm" len="sm"/>
              </a:ln>
            </p:spPr>
            <p:txBody>
              <a:bodyPr/>
              <a:p>
                <a:endParaRPr lang="zh-CN" altLang="en-US"/>
              </a:p>
            </p:txBody>
          </p:sp>
          <p:sp>
            <p:nvSpPr>
              <p:cNvPr id="49172" name="Freeform 28"/>
              <p:cNvSpPr/>
              <p:nvPr/>
            </p:nvSpPr>
            <p:spPr>
              <a:xfrm>
                <a:off x="2790" y="1511"/>
                <a:ext cx="137" cy="342"/>
              </a:xfrm>
              <a:custGeom>
                <a:avLst/>
                <a:gdLst/>
                <a:ahLst/>
                <a:cxnLst>
                  <a:cxn ang="0">
                    <a:pos x="19" y="1"/>
                  </a:cxn>
                  <a:cxn ang="0">
                    <a:pos x="31" y="0"/>
                  </a:cxn>
                  <a:cxn ang="0">
                    <a:pos x="42" y="1"/>
                  </a:cxn>
                  <a:cxn ang="0">
                    <a:pos x="51" y="8"/>
                  </a:cxn>
                  <a:cxn ang="0">
                    <a:pos x="58" y="17"/>
                  </a:cxn>
                  <a:cxn ang="0">
                    <a:pos x="99" y="114"/>
                  </a:cxn>
                  <a:cxn ang="0">
                    <a:pos x="115" y="157"/>
                  </a:cxn>
                  <a:cxn ang="0">
                    <a:pos x="128" y="204"/>
                  </a:cxn>
                  <a:cxn ang="0">
                    <a:pos x="128" y="204"/>
                  </a:cxn>
                  <a:cxn ang="0">
                    <a:pos x="134" y="250"/>
                  </a:cxn>
                  <a:cxn ang="0">
                    <a:pos x="136" y="294"/>
                  </a:cxn>
                  <a:cxn ang="0">
                    <a:pos x="136" y="314"/>
                  </a:cxn>
                  <a:cxn ang="0">
                    <a:pos x="134" y="325"/>
                  </a:cxn>
                  <a:cxn ang="0">
                    <a:pos x="128" y="333"/>
                  </a:cxn>
                  <a:cxn ang="0">
                    <a:pos x="120" y="339"/>
                  </a:cxn>
                  <a:cxn ang="0">
                    <a:pos x="109" y="341"/>
                  </a:cxn>
                  <a:cxn ang="0">
                    <a:pos x="109" y="341"/>
                  </a:cxn>
                  <a:cxn ang="0">
                    <a:pos x="99" y="339"/>
                  </a:cxn>
                  <a:cxn ang="0">
                    <a:pos x="90" y="333"/>
                  </a:cxn>
                  <a:cxn ang="0">
                    <a:pos x="85" y="325"/>
                  </a:cxn>
                  <a:cxn ang="0">
                    <a:pos x="82" y="314"/>
                  </a:cxn>
                  <a:cxn ang="0">
                    <a:pos x="82" y="287"/>
                  </a:cxn>
                  <a:cxn ang="0">
                    <a:pos x="80" y="250"/>
                  </a:cxn>
                  <a:cxn ang="0">
                    <a:pos x="74" y="212"/>
                  </a:cxn>
                  <a:cxn ang="0">
                    <a:pos x="74" y="212"/>
                  </a:cxn>
                  <a:cxn ang="0">
                    <a:pos x="62" y="177"/>
                  </a:cxn>
                  <a:cxn ang="0">
                    <a:pos x="50" y="140"/>
                  </a:cxn>
                  <a:cxn ang="0">
                    <a:pos x="18" y="65"/>
                  </a:cxn>
                  <a:cxn ang="0">
                    <a:pos x="2" y="28"/>
                  </a:cxn>
                  <a:cxn ang="0">
                    <a:pos x="2" y="28"/>
                  </a:cxn>
                  <a:cxn ang="0">
                    <a:pos x="0" y="19"/>
                  </a:cxn>
                  <a:cxn ang="0">
                    <a:pos x="3" y="9"/>
                  </a:cxn>
                  <a:cxn ang="0">
                    <a:pos x="11" y="3"/>
                  </a:cxn>
                  <a:cxn ang="0">
                    <a:pos x="19" y="1"/>
                  </a:cxn>
                </a:cxnLst>
                <a:pathLst>
                  <a:path w="137" h="342">
                    <a:moveTo>
                      <a:pt x="19" y="1"/>
                    </a:moveTo>
                    <a:lnTo>
                      <a:pt x="31" y="0"/>
                    </a:lnTo>
                    <a:lnTo>
                      <a:pt x="42" y="1"/>
                    </a:lnTo>
                    <a:lnTo>
                      <a:pt x="51" y="8"/>
                    </a:lnTo>
                    <a:lnTo>
                      <a:pt x="58" y="17"/>
                    </a:lnTo>
                    <a:lnTo>
                      <a:pt x="99" y="114"/>
                    </a:lnTo>
                    <a:lnTo>
                      <a:pt x="115" y="157"/>
                    </a:lnTo>
                    <a:lnTo>
                      <a:pt x="128" y="204"/>
                    </a:lnTo>
                    <a:lnTo>
                      <a:pt x="134" y="250"/>
                    </a:lnTo>
                    <a:lnTo>
                      <a:pt x="136" y="294"/>
                    </a:lnTo>
                    <a:lnTo>
                      <a:pt x="136" y="314"/>
                    </a:lnTo>
                    <a:lnTo>
                      <a:pt x="134" y="325"/>
                    </a:lnTo>
                    <a:lnTo>
                      <a:pt x="128" y="333"/>
                    </a:lnTo>
                    <a:lnTo>
                      <a:pt x="120" y="339"/>
                    </a:lnTo>
                    <a:lnTo>
                      <a:pt x="109" y="341"/>
                    </a:lnTo>
                    <a:lnTo>
                      <a:pt x="99" y="339"/>
                    </a:lnTo>
                    <a:lnTo>
                      <a:pt x="90" y="333"/>
                    </a:lnTo>
                    <a:lnTo>
                      <a:pt x="85" y="325"/>
                    </a:lnTo>
                    <a:lnTo>
                      <a:pt x="82" y="314"/>
                    </a:lnTo>
                    <a:lnTo>
                      <a:pt x="82" y="287"/>
                    </a:lnTo>
                    <a:lnTo>
                      <a:pt x="80" y="250"/>
                    </a:lnTo>
                    <a:lnTo>
                      <a:pt x="74" y="212"/>
                    </a:lnTo>
                    <a:lnTo>
                      <a:pt x="62" y="177"/>
                    </a:lnTo>
                    <a:lnTo>
                      <a:pt x="50" y="140"/>
                    </a:lnTo>
                    <a:lnTo>
                      <a:pt x="18" y="65"/>
                    </a:lnTo>
                    <a:lnTo>
                      <a:pt x="2" y="28"/>
                    </a:lnTo>
                    <a:lnTo>
                      <a:pt x="0" y="19"/>
                    </a:lnTo>
                    <a:lnTo>
                      <a:pt x="3" y="9"/>
                    </a:lnTo>
                    <a:lnTo>
                      <a:pt x="11" y="3"/>
                    </a:lnTo>
                    <a:lnTo>
                      <a:pt x="19" y="1"/>
                    </a:lnTo>
                  </a:path>
                </a:pathLst>
              </a:custGeom>
              <a:gradFill rotWithShape="0">
                <a:gsLst>
                  <a:gs pos="0">
                    <a:srgbClr val="248E24">
                      <a:alpha val="100000"/>
                    </a:srgbClr>
                  </a:gs>
                  <a:gs pos="100000">
                    <a:srgbClr val="33CC33">
                      <a:alpha val="100000"/>
                    </a:srgbClr>
                  </a:gs>
                </a:gsLst>
                <a:lin ang="5400000" scaled="1"/>
                <a:tileRect/>
              </a:gradFill>
              <a:ln w="12699" cap="rnd" cmpd="sng">
                <a:solidFill>
                  <a:srgbClr val="000000">
                    <a:alpha val="100000"/>
                  </a:srgbClr>
                </a:solidFill>
                <a:prstDash val="solid"/>
                <a:round/>
                <a:headEnd type="none" w="med" len="med"/>
                <a:tailEnd type="none" w="med" len="med"/>
              </a:ln>
            </p:spPr>
            <p:txBody>
              <a:bodyPr/>
              <a:p>
                <a:endParaRPr lang="zh-CN" altLang="en-US"/>
              </a:p>
            </p:txBody>
          </p:sp>
        </p:grpSp>
        <p:sp>
          <p:nvSpPr>
            <p:cNvPr id="49165" name="Rectangle 29"/>
            <p:cNvSpPr/>
            <p:nvPr/>
          </p:nvSpPr>
          <p:spPr>
            <a:xfrm>
              <a:off x="478" y="1320"/>
              <a:ext cx="1253" cy="1834"/>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r" defTabSz="762000">
                <a:lnSpc>
                  <a:spcPct val="85000"/>
                </a:lnSpc>
                <a:spcBef>
                  <a:spcPct val="50000"/>
                </a:spcBef>
                <a:buClrTx/>
                <a:buFontTx/>
                <a:buNone/>
              </a:pPr>
              <a:r>
                <a:rPr lang="zh-CN" altLang="en-US" sz="2000" dirty="0">
                  <a:solidFill>
                    <a:schemeClr val="accent2"/>
                  </a:solidFill>
                  <a:latin typeface="Arial Narrow" panose="020B0606020202030204" pitchFamily="34" charset="0"/>
                </a:rPr>
                <a:t>内导体芯线</a:t>
              </a:r>
              <a:endParaRPr lang="zh-CN" altLang="en-US" sz="2000" dirty="0">
                <a:solidFill>
                  <a:schemeClr val="accent2"/>
                </a:solidFill>
                <a:latin typeface="Arial Narrow" panose="020B0606020202030204" pitchFamily="34" charset="0"/>
              </a:endParaRPr>
            </a:p>
            <a:p>
              <a:pPr marL="0" lvl="0" indent="0" algn="r" defTabSz="762000">
                <a:lnSpc>
                  <a:spcPct val="85000"/>
                </a:lnSpc>
                <a:spcBef>
                  <a:spcPct val="50000"/>
                </a:spcBef>
                <a:buClrTx/>
                <a:buFontTx/>
                <a:buNone/>
              </a:pPr>
              <a:r>
                <a:rPr lang="zh-CN" altLang="en-US" sz="2000" dirty="0">
                  <a:solidFill>
                    <a:schemeClr val="accent2"/>
                  </a:solidFill>
                  <a:latin typeface="Arial Narrow" panose="020B0606020202030204" pitchFamily="34" charset="0"/>
                </a:rPr>
                <a:t>绝缘</a:t>
              </a:r>
              <a:endParaRPr lang="zh-CN" altLang="en-US" sz="2000" dirty="0">
                <a:solidFill>
                  <a:schemeClr val="accent2"/>
                </a:solidFill>
                <a:latin typeface="Arial Narrow" panose="020B0606020202030204" pitchFamily="34" charset="0"/>
              </a:endParaRPr>
            </a:p>
            <a:p>
              <a:pPr marL="0" lvl="0" indent="0" algn="r" defTabSz="762000">
                <a:lnSpc>
                  <a:spcPct val="85000"/>
                </a:lnSpc>
                <a:spcBef>
                  <a:spcPct val="50000"/>
                </a:spcBef>
                <a:buClrTx/>
                <a:buFontTx/>
                <a:buNone/>
              </a:pPr>
              <a:r>
                <a:rPr lang="zh-CN" altLang="en-US" sz="2000" dirty="0">
                  <a:solidFill>
                    <a:schemeClr val="accent2"/>
                  </a:solidFill>
                  <a:latin typeface="Arial Narrow" panose="020B0606020202030204" pitchFamily="34" charset="0"/>
                </a:rPr>
                <a:t>箔屏蔽</a:t>
              </a:r>
              <a:endParaRPr lang="zh-CN" altLang="en-US" sz="2000" dirty="0">
                <a:solidFill>
                  <a:schemeClr val="accent2"/>
                </a:solidFill>
                <a:latin typeface="Arial Narrow" panose="020B0606020202030204" pitchFamily="34" charset="0"/>
              </a:endParaRPr>
            </a:p>
            <a:p>
              <a:pPr marL="0" lvl="0" indent="0" algn="r" defTabSz="762000">
                <a:lnSpc>
                  <a:spcPct val="85000"/>
                </a:lnSpc>
                <a:spcBef>
                  <a:spcPct val="50000"/>
                </a:spcBef>
                <a:buClrTx/>
                <a:buFontTx/>
                <a:buNone/>
              </a:pPr>
              <a:r>
                <a:rPr lang="zh-CN" altLang="en-US" sz="2000" dirty="0">
                  <a:solidFill>
                    <a:schemeClr val="accent2"/>
                  </a:solidFill>
                  <a:latin typeface="Arial Narrow" panose="020B0606020202030204" pitchFamily="34" charset="0"/>
                </a:rPr>
                <a:t>铜屏蔽</a:t>
              </a:r>
              <a:endParaRPr lang="zh-CN" altLang="en-US" sz="2000" dirty="0">
                <a:solidFill>
                  <a:schemeClr val="accent2"/>
                </a:solidFill>
                <a:latin typeface="Arial Narrow" panose="020B0606020202030204" pitchFamily="34" charset="0"/>
              </a:endParaRPr>
            </a:p>
            <a:p>
              <a:pPr marL="0" lvl="0" indent="0" algn="r" defTabSz="762000">
                <a:lnSpc>
                  <a:spcPct val="85000"/>
                </a:lnSpc>
                <a:spcBef>
                  <a:spcPct val="50000"/>
                </a:spcBef>
                <a:buClrTx/>
                <a:buFontTx/>
                <a:buNone/>
              </a:pPr>
              <a:r>
                <a:rPr lang="zh-CN" altLang="en-US" sz="2000" dirty="0">
                  <a:solidFill>
                    <a:schemeClr val="accent2"/>
                  </a:solidFill>
                  <a:latin typeface="Arial Narrow" panose="020B0606020202030204" pitchFamily="34" charset="0"/>
                </a:rPr>
                <a:t>外套</a:t>
              </a:r>
              <a:endParaRPr lang="zh-CN" altLang="en-US" sz="2000" dirty="0">
                <a:solidFill>
                  <a:schemeClr val="accent2"/>
                </a:solidFill>
                <a:latin typeface="Arial Narrow" panose="020B0606020202030204" pitchFamily="34" charset="0"/>
              </a:endParaRPr>
            </a:p>
          </p:txBody>
        </p:sp>
        <p:sp>
          <p:nvSpPr>
            <p:cNvPr id="49166" name="Line 30"/>
            <p:cNvSpPr/>
            <p:nvPr/>
          </p:nvSpPr>
          <p:spPr>
            <a:xfrm>
              <a:off x="1749" y="1988"/>
              <a:ext cx="626" cy="9"/>
            </a:xfrm>
            <a:prstGeom prst="line">
              <a:avLst/>
            </a:prstGeom>
            <a:ln w="50799" cap="flat" cmpd="sng">
              <a:solidFill>
                <a:srgbClr val="99FF99"/>
              </a:solidFill>
              <a:prstDash val="solid"/>
              <a:headEnd type="none" w="sm" len="sm"/>
              <a:tailEnd type="stealth" w="med" len="med"/>
            </a:ln>
          </p:spPr>
        </p:sp>
        <p:sp>
          <p:nvSpPr>
            <p:cNvPr id="49167" name="Line 31"/>
            <p:cNvSpPr/>
            <p:nvPr/>
          </p:nvSpPr>
          <p:spPr>
            <a:xfrm>
              <a:off x="1749" y="2699"/>
              <a:ext cx="283" cy="1"/>
            </a:xfrm>
            <a:prstGeom prst="line">
              <a:avLst/>
            </a:prstGeom>
            <a:ln w="50799" cap="flat" cmpd="sng">
              <a:solidFill>
                <a:srgbClr val="99FF99"/>
              </a:solidFill>
              <a:prstDash val="solid"/>
              <a:headEnd type="none" w="sm" len="sm"/>
              <a:tailEnd type="stealth" w="med" len="med"/>
            </a:ln>
          </p:spPr>
        </p:sp>
        <p:sp>
          <p:nvSpPr>
            <p:cNvPr id="49168" name="Line 32"/>
            <p:cNvSpPr/>
            <p:nvPr/>
          </p:nvSpPr>
          <p:spPr>
            <a:xfrm>
              <a:off x="1741" y="1740"/>
              <a:ext cx="634" cy="0"/>
            </a:xfrm>
            <a:prstGeom prst="line">
              <a:avLst/>
            </a:prstGeom>
            <a:ln w="50799" cap="flat" cmpd="sng">
              <a:solidFill>
                <a:srgbClr val="99FF99"/>
              </a:solidFill>
              <a:prstDash val="solid"/>
              <a:headEnd type="none" w="sm" len="sm"/>
              <a:tailEnd type="stealth" w="med" len="med"/>
            </a:ln>
          </p:spPr>
        </p:sp>
        <p:sp>
          <p:nvSpPr>
            <p:cNvPr id="49169" name="Line 33"/>
            <p:cNvSpPr/>
            <p:nvPr/>
          </p:nvSpPr>
          <p:spPr>
            <a:xfrm flipV="1">
              <a:off x="1732" y="2340"/>
              <a:ext cx="480" cy="9"/>
            </a:xfrm>
            <a:prstGeom prst="line">
              <a:avLst/>
            </a:prstGeom>
            <a:ln w="50799" cap="flat" cmpd="sng">
              <a:solidFill>
                <a:srgbClr val="99FF99"/>
              </a:solidFill>
              <a:prstDash val="solid"/>
              <a:headEnd type="none" w="sm" len="sm"/>
              <a:tailEnd type="stealth" w="med" len="med"/>
            </a:ln>
          </p:spPr>
        </p:sp>
        <p:sp>
          <p:nvSpPr>
            <p:cNvPr id="49170" name="Line 34"/>
            <p:cNvSpPr/>
            <p:nvPr/>
          </p:nvSpPr>
          <p:spPr>
            <a:xfrm flipV="1">
              <a:off x="1742" y="1449"/>
              <a:ext cx="641" cy="3"/>
            </a:xfrm>
            <a:prstGeom prst="line">
              <a:avLst/>
            </a:prstGeom>
            <a:ln w="50799" cap="flat" cmpd="sng">
              <a:solidFill>
                <a:srgbClr val="99FF99"/>
              </a:solidFill>
              <a:prstDash val="solid"/>
              <a:headEnd type="none" w="sm" len="sm"/>
              <a:tailEnd type="stealth" w="med" len="med"/>
            </a:ln>
          </p:spPr>
        </p:sp>
      </p:grpSp>
      <p:sp>
        <p:nvSpPr>
          <p:cNvPr id="479268" name="Rectangle 36"/>
          <p:cNvSpPr/>
          <p:nvPr/>
        </p:nvSpPr>
        <p:spPr>
          <a:xfrm>
            <a:off x="3087688" y="1419225"/>
            <a:ext cx="5688012" cy="4222750"/>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55600" lvl="1" indent="-355600" eaLnBrk="1" hangingPunct="1">
              <a:lnSpc>
                <a:spcPct val="110000"/>
              </a:lnSpc>
              <a:spcBef>
                <a:spcPts val="1200"/>
              </a:spcBef>
              <a:buClr>
                <a:srgbClr val="3366FF"/>
              </a:buClr>
              <a:buFont typeface="Wingdings" panose="05000000000000000000" pitchFamily="2" charset="2"/>
              <a:buChar char="l"/>
            </a:pPr>
            <a:r>
              <a:rPr lang="zh-CN" altLang="en-US" sz="2400" dirty="0">
                <a:latin typeface="仿宋_GB2312" pitchFamily="49" charset="-122"/>
                <a:ea typeface="仿宋_GB2312" pitchFamily="49" charset="-122"/>
              </a:rPr>
              <a:t>由按</a:t>
            </a:r>
            <a:r>
              <a:rPr lang="zh-CN" altLang="en-US" dirty="0">
                <a:latin typeface="仿宋_GB2312" pitchFamily="49" charset="-122"/>
                <a:ea typeface="仿宋_GB2312" pitchFamily="49" charset="-122"/>
              </a:rPr>
              <a:t>螺旋结构</a:t>
            </a:r>
            <a:r>
              <a:rPr lang="zh-CN" altLang="en-US" sz="2400" dirty="0">
                <a:latin typeface="仿宋_GB2312" pitchFamily="49" charset="-122"/>
                <a:ea typeface="仿宋_GB2312" pitchFamily="49" charset="-122"/>
              </a:rPr>
              <a:t>排列的两根绝缘线构成。线为</a:t>
            </a:r>
            <a:r>
              <a:rPr lang="zh-CN" altLang="en-US" sz="2400" dirty="0">
                <a:solidFill>
                  <a:schemeClr val="hlink"/>
                </a:solidFill>
                <a:latin typeface="仿宋_GB2312" pitchFamily="49" charset="-122"/>
                <a:ea typeface="仿宋_GB2312" pitchFamily="49" charset="-122"/>
              </a:rPr>
              <a:t>铜线</a:t>
            </a:r>
            <a:r>
              <a:rPr lang="zh-CN" altLang="en-US" sz="2400" dirty="0">
                <a:latin typeface="仿宋_GB2312" pitchFamily="49" charset="-122"/>
                <a:ea typeface="仿宋_GB2312" pitchFamily="49" charset="-122"/>
              </a:rPr>
              <a:t>或铜包钢。</a:t>
            </a:r>
            <a:endParaRPr lang="zh-CN" altLang="en-US" sz="2400" dirty="0">
              <a:latin typeface="仿宋_GB2312" pitchFamily="49" charset="-122"/>
              <a:ea typeface="仿宋_GB2312" pitchFamily="49" charset="-122"/>
            </a:endParaRPr>
          </a:p>
          <a:p>
            <a:pPr marL="355600" lvl="1" indent="-355600" eaLnBrk="1" hangingPunct="1">
              <a:buClr>
                <a:srgbClr val="3366FF"/>
              </a:buClr>
              <a:buFont typeface="Wingdings" panose="05000000000000000000" pitchFamily="2" charset="2"/>
              <a:buChar char="l"/>
            </a:pPr>
            <a:r>
              <a:rPr lang="zh-CN" altLang="en-US" sz="2400" dirty="0">
                <a:latin typeface="仿宋_GB2312" pitchFamily="49" charset="-122"/>
                <a:ea typeface="仿宋_GB2312" pitchFamily="49" charset="-122"/>
              </a:rPr>
              <a:t>双绞线既可以传输</a:t>
            </a:r>
            <a:r>
              <a:rPr lang="zh-CN" altLang="en-US" sz="2400" dirty="0">
                <a:solidFill>
                  <a:srgbClr val="FF9900"/>
                </a:solidFill>
                <a:latin typeface="仿宋_GB2312" pitchFamily="49" charset="-122"/>
                <a:ea typeface="仿宋_GB2312" pitchFamily="49" charset="-122"/>
              </a:rPr>
              <a:t>模拟信号</a:t>
            </a:r>
            <a:r>
              <a:rPr lang="zh-CN" altLang="en-US" sz="2400" dirty="0">
                <a:latin typeface="仿宋_GB2312" pitchFamily="49" charset="-122"/>
                <a:ea typeface="仿宋_GB2312" pitchFamily="49" charset="-122"/>
              </a:rPr>
              <a:t>，也可以传输</a:t>
            </a:r>
            <a:r>
              <a:rPr lang="zh-CN" altLang="en-US" sz="2400" dirty="0">
                <a:solidFill>
                  <a:srgbClr val="FF9900"/>
                </a:solidFill>
                <a:latin typeface="仿宋_GB2312" pitchFamily="49" charset="-122"/>
                <a:ea typeface="仿宋_GB2312" pitchFamily="49" charset="-122"/>
              </a:rPr>
              <a:t>数字信号</a:t>
            </a:r>
            <a:r>
              <a:rPr lang="zh-CN" altLang="en-US" sz="2400" dirty="0">
                <a:latin typeface="仿宋_GB2312" pitchFamily="49" charset="-122"/>
                <a:ea typeface="仿宋_GB2312" pitchFamily="49" charset="-122"/>
              </a:rPr>
              <a:t>。</a:t>
            </a:r>
            <a:endParaRPr lang="zh-CN" altLang="en-US" sz="2400" dirty="0">
              <a:latin typeface="仿宋_GB2312" pitchFamily="49" charset="-122"/>
              <a:ea typeface="仿宋_GB2312" pitchFamily="49" charset="-122"/>
            </a:endParaRPr>
          </a:p>
          <a:p>
            <a:pPr marL="355600" lvl="1" indent="-355600" eaLnBrk="1" hangingPunct="1">
              <a:buClr>
                <a:srgbClr val="3366FF"/>
              </a:buClr>
              <a:buFont typeface="Wingdings" panose="05000000000000000000" pitchFamily="2" charset="2"/>
              <a:buChar char="l"/>
            </a:pPr>
            <a:r>
              <a:rPr lang="zh-CN" altLang="en-US" sz="2400" dirty="0">
                <a:latin typeface="仿宋_GB2312" pitchFamily="49" charset="-122"/>
                <a:ea typeface="仿宋_GB2312" pitchFamily="49" charset="-122"/>
              </a:rPr>
              <a:t>具体带宽取决于铜线的粗细、传输的距离和采用的技术。</a:t>
            </a:r>
            <a:endParaRPr lang="zh-CN" altLang="en-US" sz="2400" dirty="0">
              <a:latin typeface="仿宋_GB2312" pitchFamily="49" charset="-122"/>
              <a:ea typeface="仿宋_GB2312" pitchFamily="49" charset="-122"/>
            </a:endParaRPr>
          </a:p>
          <a:p>
            <a:pPr marL="355600" lvl="1" indent="-355600" eaLnBrk="1" hangingPunct="1">
              <a:buClr>
                <a:srgbClr val="3366FF"/>
              </a:buClr>
              <a:buFont typeface="Wingdings" panose="05000000000000000000" pitchFamily="2" charset="2"/>
              <a:buChar char="l"/>
            </a:pPr>
            <a:r>
              <a:rPr lang="zh-CN" altLang="en-US" sz="2400" dirty="0">
                <a:latin typeface="仿宋_GB2312" pitchFamily="49" charset="-122"/>
                <a:ea typeface="仿宋_GB2312" pitchFamily="49" charset="-122"/>
              </a:rPr>
              <a:t>多采用</a:t>
            </a:r>
            <a:r>
              <a:rPr lang="zh-CN" altLang="en-US" sz="2400" dirty="0">
                <a:solidFill>
                  <a:srgbClr val="FF9900"/>
                </a:solidFill>
                <a:latin typeface="仿宋_GB2312" pitchFamily="49" charset="-122"/>
                <a:ea typeface="仿宋_GB2312" pitchFamily="49" charset="-122"/>
              </a:rPr>
              <a:t>点到点</a:t>
            </a:r>
            <a:r>
              <a:rPr lang="zh-CN" altLang="en-US" sz="2400" dirty="0">
                <a:latin typeface="仿宋_GB2312" pitchFamily="49" charset="-122"/>
                <a:ea typeface="仿宋_GB2312" pitchFamily="49" charset="-122"/>
              </a:rPr>
              <a:t>的连接方式。</a:t>
            </a:r>
            <a:endParaRPr lang="zh-CN" altLang="en-US" sz="2400" dirty="0">
              <a:latin typeface="仿宋_GB2312" pitchFamily="49" charset="-122"/>
              <a:ea typeface="仿宋_GB2312" pitchFamily="49" charset="-122"/>
            </a:endParaRPr>
          </a:p>
          <a:p>
            <a:pPr marL="355600" lvl="1" indent="-355600" eaLnBrk="1" hangingPunct="1">
              <a:buClr>
                <a:srgbClr val="3366FF"/>
              </a:buClr>
              <a:buFont typeface="Wingdings" panose="05000000000000000000" pitchFamily="2" charset="2"/>
              <a:buChar char="l"/>
            </a:pPr>
            <a:r>
              <a:rPr lang="zh-CN" altLang="en-US" sz="2400" dirty="0">
                <a:latin typeface="仿宋_GB2312" pitchFamily="49" charset="-122"/>
                <a:ea typeface="仿宋_GB2312" pitchFamily="49" charset="-122"/>
              </a:rPr>
              <a:t>抗干扰性取决于适当的屏蔽和线对的扭曲程度，在低频传输时接近于同轴电缆，高频传输时</a:t>
            </a:r>
            <a:r>
              <a:rPr lang="zh-CN" altLang="en-US" sz="2400" dirty="0">
                <a:solidFill>
                  <a:srgbClr val="FF9900"/>
                </a:solidFill>
                <a:latin typeface="仿宋_GB2312" pitchFamily="49" charset="-122"/>
                <a:ea typeface="仿宋_GB2312" pitchFamily="49" charset="-122"/>
              </a:rPr>
              <a:t>劣于</a:t>
            </a:r>
            <a:r>
              <a:rPr lang="zh-CN" altLang="en-US" sz="2400" dirty="0">
                <a:latin typeface="仿宋_GB2312" pitchFamily="49" charset="-122"/>
                <a:ea typeface="仿宋_GB2312" pitchFamily="49" charset="-122"/>
              </a:rPr>
              <a:t>其他有线介质。</a:t>
            </a:r>
            <a:endParaRPr lang="zh-CN" altLang="en-US" sz="2400" dirty="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9236"/>
                                        </p:tgtEl>
                                        <p:attrNameLst>
                                          <p:attrName>style.visibility</p:attrName>
                                        </p:attrNameLst>
                                      </p:cBhvr>
                                      <p:to>
                                        <p:strVal val="visible"/>
                                      </p:to>
                                    </p:set>
                                    <p:anim calcmode="lin" valueType="num">
                                      <p:cBhvr additive="base">
                                        <p:cTn id="7" dur="500" fill="hold"/>
                                        <p:tgtEl>
                                          <p:spTgt spid="479236"/>
                                        </p:tgtEl>
                                        <p:attrNameLst>
                                          <p:attrName>ppt_x</p:attrName>
                                        </p:attrNameLst>
                                      </p:cBhvr>
                                      <p:tavLst>
                                        <p:tav tm="0">
                                          <p:val>
                                            <p:strVal val="0-#ppt_w/2"/>
                                          </p:val>
                                        </p:tav>
                                        <p:tav tm="100000">
                                          <p:val>
                                            <p:strVal val="#ppt_x"/>
                                          </p:val>
                                        </p:tav>
                                      </p:tavLst>
                                    </p:anim>
                                    <p:anim calcmode="lin" valueType="num">
                                      <p:cBhvr additive="base">
                                        <p:cTn id="8" dur="500" fill="hold"/>
                                        <p:tgtEl>
                                          <p:spTgt spid="4792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9268">
                                            <p:txEl>
                                              <p:charRg st="0" end="2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9268">
                                            <p:txEl>
                                              <p:charRg st="27" end="5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9268">
                                            <p:txEl>
                                              <p:charRg st="51" end="7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9268">
                                            <p:txEl>
                                              <p:charRg st="77" end="9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9268">
                                            <p:txEl>
                                              <p:charRg st="90" end="1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82" name="Rectangle 2"/>
          <p:cNvSpPr/>
          <p:nvPr/>
        </p:nvSpPr>
        <p:spPr>
          <a:xfrm>
            <a:off x="900113" y="1774825"/>
            <a:ext cx="3124200" cy="1066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eaLnBrk="1" hangingPunct="1">
              <a:buNone/>
            </a:pPr>
            <a:r>
              <a:rPr lang="en-US" altLang="zh-CN" sz="2400" dirty="0">
                <a:solidFill>
                  <a:schemeClr val="accent2"/>
                </a:solidFill>
              </a:rPr>
              <a:t>STP</a:t>
            </a:r>
            <a:r>
              <a:rPr lang="zh-CN" altLang="en-US" sz="2400" dirty="0">
                <a:solidFill>
                  <a:schemeClr val="accent2"/>
                </a:solidFill>
              </a:rPr>
              <a:t>：</a:t>
            </a:r>
            <a:r>
              <a:rPr lang="zh-CN" altLang="en-US" sz="2400" dirty="0">
                <a:solidFill>
                  <a:schemeClr val="accent2"/>
                </a:solidFill>
                <a:ea typeface="楷体_GB2312" pitchFamily="49" charset="-122"/>
              </a:rPr>
              <a:t>以铝箔屏蔽以减少干扰和串音</a:t>
            </a:r>
            <a:endParaRPr lang="zh-CN" altLang="en-US" sz="2400" dirty="0">
              <a:solidFill>
                <a:schemeClr val="accent2"/>
              </a:solidFill>
              <a:ea typeface="楷体_GB2312" pitchFamily="49" charset="-122"/>
            </a:endParaRPr>
          </a:p>
        </p:txBody>
      </p:sp>
      <p:pic>
        <p:nvPicPr>
          <p:cNvPr id="481283" name="Picture 3"/>
          <p:cNvPicPr/>
          <p:nvPr/>
        </p:nvPicPr>
        <p:blipFill>
          <a:blip r:embed="rId1"/>
          <a:stretch>
            <a:fillRect/>
          </a:stretch>
        </p:blipFill>
        <p:spPr>
          <a:xfrm>
            <a:off x="1042988" y="3070225"/>
            <a:ext cx="2952750" cy="2898775"/>
          </a:xfrm>
          <a:prstGeom prst="rect">
            <a:avLst/>
          </a:prstGeom>
          <a:noFill/>
          <a:ln w="50799" cap="flat" cmpd="sng">
            <a:solidFill>
              <a:schemeClr val="tx1"/>
            </a:solidFill>
            <a:prstDash val="solid"/>
            <a:miter/>
            <a:headEnd type="none" w="med" len="med"/>
            <a:tailEnd type="none" w="med" len="med"/>
          </a:ln>
        </p:spPr>
      </p:pic>
      <p:sp>
        <p:nvSpPr>
          <p:cNvPr id="481284" name="Text Box 4"/>
          <p:cNvSpPr txBox="1"/>
          <p:nvPr/>
        </p:nvSpPr>
        <p:spPr>
          <a:xfrm>
            <a:off x="4284663" y="1557338"/>
            <a:ext cx="4464050" cy="1333500"/>
          </a:xfrm>
          <a:prstGeom prst="rect">
            <a:avLst/>
          </a:prstGeom>
          <a:noFill/>
          <a:ln w="12699">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742950" lvl="1" indent="-285750" eaLnBrk="1" hangingPunct="1">
              <a:buClr>
                <a:srgbClr val="3366FF"/>
              </a:buClr>
              <a:buNone/>
            </a:pPr>
            <a:r>
              <a:rPr lang="en-US" altLang="zh-CN" sz="2400" dirty="0">
                <a:solidFill>
                  <a:schemeClr val="accent2"/>
                </a:solidFill>
                <a:ea typeface="楷体_GB2312" pitchFamily="49" charset="-122"/>
              </a:rPr>
              <a:t>UTP</a:t>
            </a:r>
            <a:r>
              <a:rPr lang="zh-CN" altLang="en-US" sz="2400" dirty="0">
                <a:solidFill>
                  <a:schemeClr val="accent2"/>
                </a:solidFill>
                <a:ea typeface="楷体_GB2312" pitchFamily="49" charset="-122"/>
              </a:rPr>
              <a:t>：</a:t>
            </a:r>
            <a:r>
              <a:rPr lang="en-US" altLang="zh-CN" sz="2400" dirty="0">
                <a:solidFill>
                  <a:schemeClr val="accent2"/>
                </a:solidFill>
                <a:ea typeface="楷体_GB2312" pitchFamily="49" charset="-122"/>
              </a:rPr>
              <a:t>3</a:t>
            </a:r>
            <a:r>
              <a:rPr lang="zh-CN" altLang="en-US" sz="2400" dirty="0">
                <a:solidFill>
                  <a:schemeClr val="accent2"/>
                </a:solidFill>
                <a:ea typeface="楷体_GB2312" pitchFamily="49" charset="-122"/>
              </a:rPr>
              <a:t>类、</a:t>
            </a:r>
            <a:r>
              <a:rPr lang="en-US" altLang="zh-CN" sz="2400" dirty="0">
                <a:solidFill>
                  <a:schemeClr val="accent2"/>
                </a:solidFill>
                <a:ea typeface="楷体_GB2312" pitchFamily="49" charset="-122"/>
              </a:rPr>
              <a:t>5</a:t>
            </a:r>
            <a:r>
              <a:rPr lang="zh-CN" altLang="en-US" sz="2400" dirty="0">
                <a:solidFill>
                  <a:schemeClr val="accent2"/>
                </a:solidFill>
                <a:ea typeface="楷体_GB2312" pitchFamily="49" charset="-122"/>
              </a:rPr>
              <a:t>类、</a:t>
            </a:r>
            <a:r>
              <a:rPr lang="en-US" altLang="zh-CN" sz="2400" dirty="0">
                <a:solidFill>
                  <a:schemeClr val="accent2"/>
                </a:solidFill>
                <a:ea typeface="楷体_GB2312" pitchFamily="49" charset="-122"/>
              </a:rPr>
              <a:t>6</a:t>
            </a:r>
            <a:r>
              <a:rPr lang="zh-CN" altLang="en-US" sz="2400" dirty="0">
                <a:solidFill>
                  <a:schemeClr val="accent2"/>
                </a:solidFill>
                <a:ea typeface="楷体_GB2312" pitchFamily="49" charset="-122"/>
              </a:rPr>
              <a:t>类等</a:t>
            </a:r>
            <a:endParaRPr lang="zh-CN" altLang="en-US" sz="2400" dirty="0">
              <a:solidFill>
                <a:schemeClr val="accent2"/>
              </a:solidFill>
              <a:ea typeface="楷体_GB2312" pitchFamily="49" charset="-122"/>
            </a:endParaRPr>
          </a:p>
          <a:p>
            <a:pPr marL="742950" lvl="1" indent="-285750" eaLnBrk="1" hangingPunct="1">
              <a:buClr>
                <a:srgbClr val="3366FF"/>
              </a:buClr>
              <a:buNone/>
            </a:pPr>
            <a:r>
              <a:rPr lang="zh-CN" altLang="en-US" sz="2400" dirty="0">
                <a:solidFill>
                  <a:schemeClr val="accent2"/>
                </a:solidFill>
                <a:ea typeface="楷体_GB2312" pitchFamily="49" charset="-122"/>
              </a:rPr>
              <a:t>（</a:t>
            </a:r>
            <a:r>
              <a:rPr lang="en-US" altLang="zh-CN" sz="2400" dirty="0">
                <a:solidFill>
                  <a:schemeClr val="accent2"/>
                </a:solidFill>
                <a:ea typeface="楷体_GB2312" pitchFamily="49" charset="-122"/>
              </a:rPr>
              <a:t>16M</a:t>
            </a:r>
            <a:r>
              <a:rPr lang="zh-CN" altLang="en-US" sz="2400" dirty="0">
                <a:solidFill>
                  <a:schemeClr val="accent2"/>
                </a:solidFill>
                <a:ea typeface="楷体_GB2312" pitchFamily="49" charset="-122"/>
              </a:rPr>
              <a:t>、</a:t>
            </a:r>
            <a:r>
              <a:rPr lang="en-US" altLang="zh-CN" sz="2400" dirty="0">
                <a:solidFill>
                  <a:schemeClr val="accent2"/>
                </a:solidFill>
                <a:ea typeface="楷体_GB2312" pitchFamily="49" charset="-122"/>
              </a:rPr>
              <a:t>155M</a:t>
            </a:r>
            <a:r>
              <a:rPr lang="zh-CN" altLang="en-US" sz="2400" dirty="0">
                <a:solidFill>
                  <a:schemeClr val="accent2"/>
                </a:solidFill>
                <a:ea typeface="楷体_GB2312" pitchFamily="49" charset="-122"/>
              </a:rPr>
              <a:t>、</a:t>
            </a:r>
            <a:r>
              <a:rPr lang="en-US" altLang="zh-CN" sz="2400" dirty="0">
                <a:solidFill>
                  <a:schemeClr val="accent2"/>
                </a:solidFill>
                <a:ea typeface="楷体_GB2312" pitchFamily="49" charset="-122"/>
              </a:rPr>
              <a:t>200M</a:t>
            </a:r>
            <a:r>
              <a:rPr lang="zh-CN" altLang="en-US" sz="2400" dirty="0">
                <a:solidFill>
                  <a:schemeClr val="accent2"/>
                </a:solidFill>
                <a:ea typeface="楷体_GB2312" pitchFamily="49" charset="-122"/>
              </a:rPr>
              <a:t>）</a:t>
            </a:r>
            <a:endParaRPr lang="zh-CN" altLang="en-US" sz="2400" dirty="0">
              <a:solidFill>
                <a:schemeClr val="accent2"/>
              </a:solidFill>
              <a:ea typeface="楷体_GB2312" pitchFamily="49" charset="-122"/>
            </a:endParaRPr>
          </a:p>
          <a:p>
            <a:pPr marL="742950" lvl="1" indent="-285750" eaLnBrk="1" hangingPunct="1">
              <a:buClr>
                <a:srgbClr val="3366FF"/>
              </a:buClr>
              <a:buNone/>
            </a:pPr>
            <a:r>
              <a:rPr lang="zh-CN" altLang="en-US" sz="2400" dirty="0">
                <a:solidFill>
                  <a:schemeClr val="accent2"/>
                </a:solidFill>
                <a:ea typeface="楷体_GB2312" pitchFamily="49" charset="-122"/>
              </a:rPr>
              <a:t>双绞线外没有任何附加屏蔽</a:t>
            </a:r>
            <a:endParaRPr lang="zh-CN" altLang="en-US" sz="2400" dirty="0">
              <a:solidFill>
                <a:schemeClr val="accent2"/>
              </a:solidFill>
              <a:ea typeface="楷体_GB2312" pitchFamily="49" charset="-122"/>
            </a:endParaRPr>
          </a:p>
        </p:txBody>
      </p:sp>
      <p:pic>
        <p:nvPicPr>
          <p:cNvPr id="481285" name="Picture 5"/>
          <p:cNvPicPr/>
          <p:nvPr/>
        </p:nvPicPr>
        <p:blipFill>
          <a:blip r:embed="rId2"/>
          <a:stretch>
            <a:fillRect/>
          </a:stretch>
        </p:blipFill>
        <p:spPr>
          <a:xfrm>
            <a:off x="5148263" y="3070225"/>
            <a:ext cx="2992437" cy="2941638"/>
          </a:xfrm>
          <a:prstGeom prst="rect">
            <a:avLst/>
          </a:prstGeom>
          <a:noFill/>
          <a:ln w="50799" cap="flat" cmpd="sng">
            <a:solidFill>
              <a:schemeClr val="tx1"/>
            </a:solidFill>
            <a:prstDash val="solid"/>
            <a:miter/>
            <a:headEnd type="none" w="med" len="med"/>
            <a:tailEnd type="none" w="med" len="med"/>
          </a:ln>
        </p:spPr>
      </p:pic>
      <p:sp>
        <p:nvSpPr>
          <p:cNvPr id="51206" name="Rectangle 7"/>
          <p:cNvSpPr>
            <a:spLocks noGrp="1"/>
          </p:cNvSpPr>
          <p:nvPr>
            <p:ph type="title"/>
          </p:nvPr>
        </p:nvSpPr>
        <p:spPr>
          <a:xfrm>
            <a:off x="1447800" y="188913"/>
            <a:ext cx="7696200" cy="720725"/>
          </a:xfrm>
          <a:ln/>
        </p:spPr>
        <p:txBody>
          <a:bodyPr vert="horz" wrap="square" lIns="92075" tIns="46038" rIns="92075" bIns="46038" anchor="ctr" anchorCtr="0"/>
          <a:p>
            <a:pPr eaLnBrk="1" hangingPunct="1"/>
            <a:r>
              <a:rPr lang="zh-CN" altLang="en-US" dirty="0">
                <a:latin typeface="黑体" panose="02010609060101010101" pitchFamily="49" charset="-122"/>
              </a:rPr>
              <a:t>双绞线的分类</a:t>
            </a:r>
            <a:endParaRPr lang="zh-CN" altLang="en-US"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2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2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2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2" grpId="0"/>
      <p:bldP spid="4812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ln/>
        </p:spPr>
        <p:txBody>
          <a:bodyPr vert="horz" wrap="square" lIns="92075" tIns="46038" rIns="92075" bIns="46038" anchor="ctr" anchorCtr="0"/>
          <a:p>
            <a:pPr eaLnBrk="1" hangingPunct="1"/>
            <a:r>
              <a:rPr lang="en-US" altLang="zh-CN" dirty="0"/>
              <a:t>7.1 </a:t>
            </a:r>
            <a:r>
              <a:rPr lang="zh-CN" altLang="en-US" dirty="0"/>
              <a:t>数据通信的理论基础  </a:t>
            </a:r>
            <a:endParaRPr lang="zh-CN" altLang="en-US" dirty="0"/>
          </a:p>
        </p:txBody>
      </p:sp>
      <p:sp>
        <p:nvSpPr>
          <p:cNvPr id="260099" name="Rectangle 3"/>
          <p:cNvSpPr>
            <a:spLocks noGrp="1"/>
          </p:cNvSpPr>
          <p:nvPr>
            <p:ph idx="1" hasCustomPrompt="1"/>
          </p:nvPr>
        </p:nvSpPr>
        <p:spPr>
          <a:xfrm>
            <a:off x="827088" y="2492375"/>
            <a:ext cx="7848600" cy="3671888"/>
          </a:xfrm>
          <a:ln/>
        </p:spPr>
        <p:txBody>
          <a:bodyPr vert="horz" wrap="square" lIns="91440" tIns="45720" rIns="91440" bIns="45720" anchor="t" anchorCtr="0"/>
          <a:p>
            <a:pPr marL="452755" lvl="1" indent="-452755" eaLnBrk="1" hangingPunct="1">
              <a:lnSpc>
                <a:spcPct val="120000"/>
              </a:lnSpc>
              <a:buFont typeface="Wingdings" panose="05000000000000000000" pitchFamily="2" charset="2"/>
              <a:buChar char="l"/>
            </a:pPr>
            <a:r>
              <a:rPr lang="zh-CN" altLang="en-US" sz="2400" dirty="0">
                <a:solidFill>
                  <a:srgbClr val="002060"/>
                </a:solidFill>
                <a:latin typeface="Arial" panose="020B0604020202020204" pitchFamily="34" charset="0"/>
              </a:rPr>
              <a:t>传输介质上是利用电压、电流、光信号等物理量的变化来传送二进制位流。</a:t>
            </a:r>
            <a:endParaRPr lang="zh-CN" altLang="en-US" sz="2400" dirty="0">
              <a:solidFill>
                <a:srgbClr val="002060"/>
              </a:solidFill>
              <a:latin typeface="Arial" panose="020B0604020202020204" pitchFamily="34" charset="0"/>
            </a:endParaRPr>
          </a:p>
          <a:p>
            <a:pPr marL="452755" lvl="1" indent="-452755" eaLnBrk="1" hangingPunct="1">
              <a:lnSpc>
                <a:spcPct val="120000"/>
              </a:lnSpc>
              <a:buFont typeface="Wingdings" panose="05000000000000000000" pitchFamily="2" charset="2"/>
              <a:buChar char="l"/>
            </a:pPr>
            <a:r>
              <a:rPr lang="zh-CN" altLang="en-US" sz="2400" dirty="0">
                <a:solidFill>
                  <a:srgbClr val="002060"/>
                </a:solidFill>
                <a:latin typeface="Arial" panose="020B0604020202020204" pitchFamily="34" charset="0"/>
              </a:rPr>
              <a:t>可将电压、电流等表示成为时间的单值函数</a:t>
            </a:r>
            <a:r>
              <a:rPr lang="en-US" altLang="zh-CN" sz="2400" dirty="0">
                <a:solidFill>
                  <a:srgbClr val="002060"/>
                </a:solidFill>
                <a:latin typeface="Arial" panose="020B0604020202020204" pitchFamily="34" charset="0"/>
              </a:rPr>
              <a:t>f(t)</a:t>
            </a:r>
            <a:r>
              <a:rPr lang="zh-CN" altLang="en-US" sz="2400" dirty="0">
                <a:solidFill>
                  <a:srgbClr val="002060"/>
                </a:solidFill>
                <a:latin typeface="Arial" panose="020B0604020202020204" pitchFamily="34" charset="0"/>
              </a:rPr>
              <a:t>。</a:t>
            </a:r>
            <a:endParaRPr lang="zh-CN" altLang="en-US" sz="2400" dirty="0">
              <a:solidFill>
                <a:srgbClr val="002060"/>
              </a:solidFill>
              <a:latin typeface="Arial" panose="020B0604020202020204" pitchFamily="34" charset="0"/>
            </a:endParaRPr>
          </a:p>
          <a:p>
            <a:pPr marL="452755" lvl="1" indent="-452755" eaLnBrk="1" hangingPunct="1">
              <a:lnSpc>
                <a:spcPct val="120000"/>
              </a:lnSpc>
              <a:buFont typeface="Wingdings" panose="05000000000000000000" pitchFamily="2" charset="2"/>
              <a:buChar char="l"/>
            </a:pPr>
            <a:r>
              <a:rPr lang="zh-CN" altLang="en-US" sz="2400" dirty="0">
                <a:solidFill>
                  <a:srgbClr val="002060"/>
                </a:solidFill>
                <a:latin typeface="Arial" panose="020B0604020202020204" pitchFamily="34" charset="0"/>
              </a:rPr>
              <a:t>这样就可以用数学的方法来描述信号的变化，并对其进行数学分析。</a:t>
            </a:r>
            <a:endParaRPr lang="zh-CN" altLang="en-US" sz="2400" dirty="0">
              <a:solidFill>
                <a:srgbClr val="002060"/>
              </a:solidFill>
            </a:endParaRPr>
          </a:p>
          <a:p>
            <a:pPr marL="452755" lvl="1" indent="-452755" eaLnBrk="1" hangingPunct="1">
              <a:lnSpc>
                <a:spcPct val="120000"/>
              </a:lnSpc>
              <a:buFont typeface="Wingdings" panose="05000000000000000000" pitchFamily="2" charset="2"/>
              <a:buChar char="l"/>
            </a:pPr>
            <a:r>
              <a:rPr lang="en-US" altLang="zh-CN" sz="2400" dirty="0">
                <a:solidFill>
                  <a:srgbClr val="002060"/>
                </a:solidFill>
                <a:latin typeface="Arial" panose="020B0604020202020204" pitchFamily="34" charset="0"/>
              </a:rPr>
              <a:t>19</a:t>
            </a:r>
            <a:r>
              <a:rPr lang="zh-CN" altLang="en-US" sz="2400" dirty="0">
                <a:solidFill>
                  <a:srgbClr val="002060"/>
                </a:solidFill>
                <a:latin typeface="Arial" panose="020B0604020202020204" pitchFamily="34" charset="0"/>
              </a:rPr>
              <a:t>世纪中叶，法国数学家傅立叶证明，任何正常的周期为</a:t>
            </a:r>
            <a:r>
              <a:rPr lang="en-US" altLang="zh-CN" sz="2400" dirty="0">
                <a:solidFill>
                  <a:srgbClr val="002060"/>
                </a:solidFill>
                <a:latin typeface="Arial" panose="020B0604020202020204" pitchFamily="34" charset="0"/>
              </a:rPr>
              <a:t>T</a:t>
            </a:r>
            <a:r>
              <a:rPr lang="zh-CN" altLang="en-US" sz="2400" dirty="0">
                <a:solidFill>
                  <a:srgbClr val="002060"/>
                </a:solidFill>
                <a:latin typeface="Arial" panose="020B0604020202020204" pitchFamily="34" charset="0"/>
              </a:rPr>
              <a:t>的函数</a:t>
            </a:r>
            <a:r>
              <a:rPr lang="en-US" altLang="zh-CN" sz="2400" dirty="0">
                <a:solidFill>
                  <a:srgbClr val="002060"/>
                </a:solidFill>
                <a:latin typeface="Arial" panose="020B0604020202020204" pitchFamily="34" charset="0"/>
              </a:rPr>
              <a:t>g(t)</a:t>
            </a:r>
            <a:r>
              <a:rPr lang="zh-CN" altLang="en-US" sz="2400" dirty="0">
                <a:solidFill>
                  <a:srgbClr val="002060"/>
                </a:solidFill>
                <a:latin typeface="Arial" panose="020B0604020202020204" pitchFamily="34" charset="0"/>
              </a:rPr>
              <a:t>，都可以由无限个正弦和余弦函数组成（不同频段的谐波） 。</a:t>
            </a:r>
            <a:endParaRPr lang="zh-CN" altLang="en-US" sz="2400" dirty="0">
              <a:solidFill>
                <a:srgbClr val="002060"/>
              </a:solidFill>
              <a:latin typeface="Arial" panose="020B0604020202020204" pitchFamily="34" charset="0"/>
            </a:endParaRPr>
          </a:p>
          <a:p>
            <a:pPr marL="609600" indent="-609600" eaLnBrk="1" hangingPunct="1">
              <a:lnSpc>
                <a:spcPct val="80000"/>
              </a:lnSpc>
              <a:buNone/>
            </a:pPr>
            <a:endParaRPr lang="zh-CN" altLang="en-US" sz="2400" dirty="0">
              <a:solidFill>
                <a:srgbClr val="0066CC"/>
              </a:solidFill>
              <a:latin typeface="Arial" panose="020B0604020202020204" pitchFamily="34" charset="0"/>
            </a:endParaRPr>
          </a:p>
          <a:p>
            <a:pPr marL="609600" indent="-609600" eaLnBrk="1" hangingPunct="1">
              <a:lnSpc>
                <a:spcPct val="80000"/>
              </a:lnSpc>
              <a:buFont typeface="Wingdings" panose="05000000000000000000" pitchFamily="2" charset="2"/>
              <a:buChar char="n"/>
            </a:pPr>
            <a:endParaRPr lang="en-US" altLang="zh-CN" sz="2400" dirty="0"/>
          </a:p>
        </p:txBody>
      </p:sp>
      <p:grpSp>
        <p:nvGrpSpPr>
          <p:cNvPr id="260103" name="Group 7"/>
          <p:cNvGrpSpPr/>
          <p:nvPr/>
        </p:nvGrpSpPr>
        <p:grpSpPr>
          <a:xfrm>
            <a:off x="971550" y="1125538"/>
            <a:ext cx="7416800" cy="1079500"/>
            <a:chOff x="912" y="1008"/>
            <a:chExt cx="3984" cy="912"/>
          </a:xfrm>
        </p:grpSpPr>
        <p:sp>
          <p:nvSpPr>
            <p:cNvPr id="7173" name="AutoShape 8"/>
            <p:cNvSpPr/>
            <p:nvPr/>
          </p:nvSpPr>
          <p:spPr>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tileRect/>
            </a:gradFill>
            <a:ln w="38100" cap="flat" cmpd="sng">
              <a:solidFill>
                <a:srgbClr val="FFFFFF"/>
              </a:solidFill>
              <a:prstDash val="solid"/>
              <a:headEnd type="none" w="med" len="med"/>
              <a:tailEnd type="none" w="med" len="med"/>
            </a:ln>
            <a:effectLst>
              <a:outerShdw dist="135003" dir="2928844"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7174" name="Group 9"/>
            <p:cNvGrpSpPr/>
            <p:nvPr/>
          </p:nvGrpSpPr>
          <p:grpSpPr>
            <a:xfrm>
              <a:off x="994" y="1092"/>
              <a:ext cx="773" cy="746"/>
              <a:chOff x="994" y="1092"/>
              <a:chExt cx="773" cy="746"/>
            </a:xfrm>
          </p:grpSpPr>
          <p:sp>
            <p:nvSpPr>
              <p:cNvPr id="260106" name="AutoShape 10"/>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260107" name="Freeform 11"/>
              <p:cNvSpPr/>
              <p:nvPr/>
            </p:nvSpPr>
            <p:spPr bwMode="gray">
              <a:xfrm>
                <a:off x="1047" y="1142"/>
                <a:ext cx="385"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7178" name="Text Box 12"/>
              <p:cNvSpPr txBox="1"/>
              <p:nvPr/>
            </p:nvSpPr>
            <p:spPr>
              <a:xfrm>
                <a:off x="994" y="1311"/>
                <a:ext cx="757" cy="38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r>
                  <a:rPr lang="zh-CN" altLang="en-US" sz="2400" dirty="0">
                    <a:solidFill>
                      <a:schemeClr val="hlink"/>
                    </a:solidFill>
                    <a:ea typeface="黑体" panose="02010609060101010101" pitchFamily="49" charset="-122"/>
                  </a:rPr>
                  <a:t>主要内容</a:t>
                </a:r>
                <a:endParaRPr lang="zh-CN" altLang="en-US" sz="2400" dirty="0">
                  <a:solidFill>
                    <a:schemeClr val="hlink"/>
                  </a:solidFill>
                  <a:ea typeface="黑体" panose="02010609060101010101" pitchFamily="49" charset="-122"/>
                </a:endParaRPr>
              </a:p>
            </p:txBody>
          </p:sp>
        </p:grpSp>
        <p:sp>
          <p:nvSpPr>
            <p:cNvPr id="7175" name="Text Box 13"/>
            <p:cNvSpPr txBox="1"/>
            <p:nvPr/>
          </p:nvSpPr>
          <p:spPr>
            <a:xfrm>
              <a:off x="1872" y="1149"/>
              <a:ext cx="2928" cy="694"/>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zh-CN" altLang="en-US" sz="2400" dirty="0">
                  <a:solidFill>
                    <a:schemeClr val="accent2"/>
                  </a:solidFill>
                </a:rPr>
                <a:t>信号在通信信道上传输时的数学表示及其所受到的限制。</a:t>
              </a:r>
              <a:endParaRPr lang="zh-CN" altLang="en-US" sz="2400" dirty="0">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0099">
                                            <p:txEl>
                                              <p:charRg st="0" end="3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0099">
                                            <p:txEl>
                                              <p:charRg st="34" end="5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0099">
                                            <p:txEl>
                                              <p:charRg st="59" end="9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0099">
                                            <p:txEl>
                                              <p:charRg st="90" end="15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3250" name="Picture 2" descr="剥线钳"/>
          <p:cNvPicPr>
            <a:picLocks noChangeAspect="1"/>
          </p:cNvPicPr>
          <p:nvPr/>
        </p:nvPicPr>
        <p:blipFill>
          <a:blip r:embed="rId1"/>
          <a:stretch>
            <a:fillRect/>
          </a:stretch>
        </p:blipFill>
        <p:spPr>
          <a:xfrm>
            <a:off x="684213" y="3284538"/>
            <a:ext cx="4648200" cy="3074987"/>
          </a:xfrm>
          <a:prstGeom prst="rect">
            <a:avLst/>
          </a:prstGeom>
          <a:noFill/>
          <a:ln w="9525">
            <a:noFill/>
          </a:ln>
        </p:spPr>
      </p:pic>
      <p:pic>
        <p:nvPicPr>
          <p:cNvPr id="53251" name="Picture 3" descr="水晶头"/>
          <p:cNvPicPr>
            <a:picLocks noChangeAspect="1"/>
          </p:cNvPicPr>
          <p:nvPr/>
        </p:nvPicPr>
        <p:blipFill>
          <a:blip r:embed="rId2"/>
          <a:stretch>
            <a:fillRect/>
          </a:stretch>
        </p:blipFill>
        <p:spPr>
          <a:xfrm>
            <a:off x="2268538" y="620713"/>
            <a:ext cx="4514850" cy="1543050"/>
          </a:xfrm>
          <a:prstGeom prst="rect">
            <a:avLst/>
          </a:prstGeom>
          <a:noFill/>
          <a:ln w="9525">
            <a:noFill/>
          </a:ln>
        </p:spPr>
      </p:pic>
      <p:pic>
        <p:nvPicPr>
          <p:cNvPr id="53252" name="Picture 4" descr="网线模块"/>
          <p:cNvPicPr>
            <a:picLocks noChangeAspect="1"/>
          </p:cNvPicPr>
          <p:nvPr/>
        </p:nvPicPr>
        <p:blipFill>
          <a:blip r:embed="rId3"/>
          <a:stretch>
            <a:fillRect/>
          </a:stretch>
        </p:blipFill>
        <p:spPr>
          <a:xfrm>
            <a:off x="6300788" y="3933825"/>
            <a:ext cx="1981200" cy="1928813"/>
          </a:xfrm>
          <a:prstGeom prst="rect">
            <a:avLst/>
          </a:prstGeom>
          <a:noFill/>
          <a:ln w="9525">
            <a:noFill/>
          </a:ln>
        </p:spPr>
      </p:pic>
      <p:sp>
        <p:nvSpPr>
          <p:cNvPr id="483333" name="Text Box 5"/>
          <p:cNvSpPr txBox="1">
            <a:spLocks noChangeArrowheads="1"/>
          </p:cNvSpPr>
          <p:nvPr/>
        </p:nvSpPr>
        <p:spPr bwMode="auto">
          <a:xfrm>
            <a:off x="6856413" y="1295400"/>
            <a:ext cx="1408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R="0" algn="ctr" defTabSz="914400" eaLnBrk="1" hangingPunct="1">
              <a:spcBef>
                <a:spcPct val="50000"/>
              </a:spcBef>
              <a:buClrTx/>
              <a:buSzTx/>
              <a:buFontTx/>
              <a:buNone/>
              <a:defRPr/>
            </a:pPr>
            <a:r>
              <a:rPr kumimoji="0" lang="zh-CN" altLang="en-US" sz="3200" kern="1200" cap="none" spc="0" normalizeH="0" baseline="0" noProof="0">
                <a:solidFill>
                  <a:schemeClr val="tx1"/>
                </a:solidFill>
                <a:effectLst>
                  <a:outerShdw blurRad="38100" dist="38100" dir="2700000" algn="tl">
                    <a:srgbClr val="C0C0C0"/>
                  </a:outerShdw>
                </a:effectLst>
                <a:latin typeface="Garamond" panose="02020404030301010803" pitchFamily="18" charset="0"/>
                <a:ea typeface="楷体_GB2312" pitchFamily="49" charset="-122"/>
                <a:cs typeface="+mn-cs"/>
              </a:rPr>
              <a:t>水晶头</a:t>
            </a:r>
            <a:endParaRPr kumimoji="0" lang="zh-CN" altLang="en-US" sz="3200" kern="1200" cap="none" spc="0" normalizeH="0" baseline="0" noProof="0">
              <a:solidFill>
                <a:schemeClr val="tx1"/>
              </a:solidFill>
              <a:effectLst>
                <a:outerShdw blurRad="38100" dist="38100" dir="2700000" algn="tl">
                  <a:srgbClr val="C0C0C0"/>
                </a:outerShdw>
              </a:effectLst>
              <a:latin typeface="Garamond" panose="02020404030301010803" pitchFamily="18" charset="0"/>
              <a:ea typeface="楷体_GB2312" pitchFamily="49" charset="-122"/>
              <a:cs typeface="+mn-cs"/>
            </a:endParaRPr>
          </a:p>
        </p:txBody>
      </p:sp>
      <p:sp>
        <p:nvSpPr>
          <p:cNvPr id="483334" name="Text Box 6"/>
          <p:cNvSpPr txBox="1">
            <a:spLocks noChangeArrowheads="1"/>
          </p:cNvSpPr>
          <p:nvPr/>
        </p:nvSpPr>
        <p:spPr bwMode="auto">
          <a:xfrm>
            <a:off x="1979613" y="2590800"/>
            <a:ext cx="1408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R="0" algn="ctr" defTabSz="914400" eaLnBrk="1" hangingPunct="1">
              <a:spcBef>
                <a:spcPct val="50000"/>
              </a:spcBef>
              <a:buClrTx/>
              <a:buSzTx/>
              <a:buFontTx/>
              <a:buNone/>
              <a:defRPr/>
            </a:pPr>
            <a:r>
              <a:rPr kumimoji="0" lang="zh-CN" altLang="en-US" sz="3200" kern="1200" cap="none" spc="0" normalizeH="0" baseline="0" noProof="0">
                <a:solidFill>
                  <a:schemeClr val="tx1"/>
                </a:solidFill>
                <a:effectLst>
                  <a:outerShdw blurRad="38100" dist="38100" dir="2700000" algn="tl">
                    <a:srgbClr val="C0C0C0"/>
                  </a:outerShdw>
                </a:effectLst>
                <a:latin typeface="Garamond" panose="02020404030301010803" pitchFamily="18" charset="0"/>
                <a:ea typeface="楷体_GB2312" pitchFamily="49" charset="-122"/>
                <a:cs typeface="+mn-cs"/>
              </a:rPr>
              <a:t>剥线钳</a:t>
            </a:r>
            <a:endParaRPr kumimoji="0" lang="zh-CN" altLang="en-US" sz="3200" kern="1200" cap="none" spc="0" normalizeH="0" baseline="0" noProof="0">
              <a:solidFill>
                <a:schemeClr val="tx1"/>
              </a:solidFill>
              <a:effectLst>
                <a:outerShdw blurRad="38100" dist="38100" dir="2700000" algn="tl">
                  <a:srgbClr val="C0C0C0"/>
                </a:outerShdw>
              </a:effectLst>
              <a:latin typeface="Garamond" panose="02020404030301010803" pitchFamily="18" charset="0"/>
              <a:ea typeface="楷体_GB2312" pitchFamily="49" charset="-122"/>
              <a:cs typeface="+mn-cs"/>
            </a:endParaRPr>
          </a:p>
        </p:txBody>
      </p:sp>
      <p:sp>
        <p:nvSpPr>
          <p:cNvPr id="483335" name="Text Box 7"/>
          <p:cNvSpPr txBox="1">
            <a:spLocks noChangeArrowheads="1"/>
          </p:cNvSpPr>
          <p:nvPr/>
        </p:nvSpPr>
        <p:spPr bwMode="auto">
          <a:xfrm>
            <a:off x="6372225" y="3141663"/>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R="0" algn="ctr" defTabSz="914400" eaLnBrk="1" hangingPunct="1">
              <a:spcBef>
                <a:spcPct val="50000"/>
              </a:spcBef>
              <a:buClrTx/>
              <a:buSzTx/>
              <a:buFontTx/>
              <a:buNone/>
              <a:defRPr/>
            </a:pPr>
            <a:r>
              <a:rPr kumimoji="0" lang="zh-CN" altLang="en-US" sz="3200" kern="1200" cap="none" spc="0" normalizeH="0" baseline="0" noProof="0">
                <a:solidFill>
                  <a:schemeClr val="tx1"/>
                </a:solidFill>
                <a:effectLst>
                  <a:outerShdw blurRad="38100" dist="38100" dir="2700000" algn="tl">
                    <a:srgbClr val="C0C0C0"/>
                  </a:outerShdw>
                </a:effectLst>
                <a:latin typeface="Garamond" panose="02020404030301010803" pitchFamily="18" charset="0"/>
                <a:ea typeface="楷体_GB2312" pitchFamily="49" charset="-122"/>
                <a:cs typeface="+mn-cs"/>
              </a:rPr>
              <a:t>网线模块</a:t>
            </a:r>
            <a:endParaRPr kumimoji="0" lang="zh-CN" altLang="en-US" sz="3200" kern="1200" cap="none" spc="0" normalizeH="0" baseline="0" noProof="0">
              <a:solidFill>
                <a:schemeClr val="tx1"/>
              </a:solidFill>
              <a:effectLst>
                <a:outerShdw blurRad="38100" dist="38100" dir="2700000" algn="tl">
                  <a:srgbClr val="C0C0C0"/>
                </a:outerShdw>
              </a:effectLst>
              <a:latin typeface="Garamond" panose="02020404030301010803" pitchFamily="18" charset="0"/>
              <a:ea typeface="楷体_GB2312" pitchFamily="49"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a:xfrm>
            <a:off x="3881438" y="260350"/>
            <a:ext cx="5262562" cy="720725"/>
          </a:xfrm>
          <a:ln/>
        </p:spPr>
        <p:txBody>
          <a:bodyPr vert="horz" wrap="square" lIns="92075" tIns="46038" rIns="92075" bIns="46038" anchor="ctr" anchorCtr="0"/>
          <a:p>
            <a:pPr eaLnBrk="1" hangingPunct="1"/>
            <a:r>
              <a:rPr lang="zh-CN" altLang="en-US" dirty="0">
                <a:latin typeface="黑体" panose="02010609060101010101" pitchFamily="49" charset="-122"/>
              </a:rPr>
              <a:t>同轴电缆</a:t>
            </a:r>
            <a:endParaRPr lang="zh-CN" altLang="en-US" dirty="0">
              <a:latin typeface="黑体" panose="02010609060101010101" pitchFamily="49" charset="-122"/>
            </a:endParaRPr>
          </a:p>
        </p:txBody>
      </p:sp>
      <p:sp>
        <p:nvSpPr>
          <p:cNvPr id="484355" name="Rectangle 3"/>
          <p:cNvSpPr>
            <a:spLocks noGrp="1"/>
          </p:cNvSpPr>
          <p:nvPr>
            <p:ph type="body" sz="half" idx="1" hasCustomPrompt="1"/>
          </p:nvPr>
        </p:nvSpPr>
        <p:spPr>
          <a:xfrm>
            <a:off x="323850" y="1052513"/>
            <a:ext cx="8640763" cy="4525962"/>
          </a:xfrm>
          <a:ln/>
        </p:spPr>
        <p:txBody>
          <a:bodyPr vert="horz" wrap="square" lIns="91440" tIns="45720" rIns="91440" bIns="45720" anchor="t" anchorCtr="0"/>
          <a:p>
            <a:pPr marL="609600" indent="-609600" eaLnBrk="1" hangingPunct="1">
              <a:spcBef>
                <a:spcPts val="1200"/>
              </a:spcBef>
              <a:buClr>
                <a:schemeClr val="accent2"/>
              </a:buClr>
              <a:buSzTx/>
              <a:buFont typeface="Wingdings" panose="05000000000000000000" pitchFamily="2" charset="2"/>
            </a:pPr>
            <a:r>
              <a:rPr lang="zh-CN" altLang="en-US" sz="2400" dirty="0">
                <a:latin typeface="仿宋_GB2312" pitchFamily="49" charset="-122"/>
                <a:sym typeface="Symbol" panose="05050102010706020507" pitchFamily="18" charset="2"/>
              </a:rPr>
              <a:t>同轴电缆</a:t>
            </a:r>
            <a:r>
              <a:rPr lang="zh-CN" altLang="en-US" sz="2400" dirty="0">
                <a:latin typeface="仿宋_GB2312" pitchFamily="49" charset="-122"/>
              </a:rPr>
              <a:t>结构是一个空心外部导体围裹着一个内部导体。</a:t>
            </a:r>
            <a:endParaRPr lang="zh-CN" altLang="en-US" sz="2400" dirty="0">
              <a:latin typeface="仿宋_GB2312" pitchFamily="49" charset="-122"/>
            </a:endParaRPr>
          </a:p>
          <a:p>
            <a:pPr marL="609600" indent="-609600" eaLnBrk="1" hangingPunct="1">
              <a:spcBef>
                <a:spcPts val="1200"/>
              </a:spcBef>
              <a:buClr>
                <a:schemeClr val="accent2"/>
              </a:buClr>
              <a:buSzTx/>
              <a:buFont typeface="Wingdings" panose="05000000000000000000" pitchFamily="2" charset="2"/>
            </a:pPr>
            <a:r>
              <a:rPr lang="zh-CN" altLang="en-US" sz="2400" dirty="0">
                <a:latin typeface="仿宋_GB2312" pitchFamily="49" charset="-122"/>
              </a:rPr>
              <a:t>同轴电缆按阻抗可分为：</a:t>
            </a:r>
            <a:endParaRPr lang="zh-CN" altLang="en-US" sz="2400" dirty="0">
              <a:latin typeface="仿宋_GB2312" pitchFamily="49" charset="-122"/>
            </a:endParaRPr>
          </a:p>
          <a:p>
            <a:pPr marL="990600" lvl="1" indent="-533400" eaLnBrk="1" hangingPunct="1">
              <a:spcBef>
                <a:spcPts val="1200"/>
              </a:spcBef>
              <a:buClr>
                <a:schemeClr val="accent2"/>
              </a:buClr>
              <a:buFont typeface="Wingdings" panose="05000000000000000000" pitchFamily="2" charset="2"/>
              <a:buChar char="Ø"/>
            </a:pPr>
            <a:r>
              <a:rPr lang="en-US" altLang="zh-CN" sz="2200" dirty="0">
                <a:latin typeface="仿宋_GB2312" pitchFamily="49" charset="-122"/>
              </a:rPr>
              <a:t>75</a:t>
            </a:r>
            <a:r>
              <a:rPr lang="en-US" altLang="zh-CN" sz="2200" dirty="0">
                <a:latin typeface="仿宋_GB2312" pitchFamily="49" charset="-122"/>
                <a:sym typeface="Symbol" panose="05050102010706020507" pitchFamily="18" charset="2"/>
              </a:rPr>
              <a:t></a:t>
            </a:r>
            <a:r>
              <a:rPr lang="zh-CN" altLang="en-US" sz="2200" dirty="0">
                <a:latin typeface="仿宋_GB2312" pitchFamily="49" charset="-122"/>
                <a:sym typeface="Symbol" panose="05050102010706020507" pitchFamily="18" charset="2"/>
              </a:rPr>
              <a:t>同轴电缆：即</a:t>
            </a:r>
            <a:r>
              <a:rPr lang="en-US" altLang="zh-CN" sz="2200" dirty="0">
                <a:latin typeface="仿宋_GB2312" pitchFamily="49" charset="-122"/>
                <a:sym typeface="Symbol" panose="05050102010706020507" pitchFamily="18" charset="2"/>
              </a:rPr>
              <a:t>CATV</a:t>
            </a:r>
            <a:r>
              <a:rPr lang="zh-CN" altLang="en-US" sz="2200" dirty="0">
                <a:latin typeface="仿宋_GB2312" pitchFamily="49" charset="-122"/>
                <a:sym typeface="Symbol" panose="05050102010706020507" pitchFamily="18" charset="2"/>
              </a:rPr>
              <a:t>电缆。宽带宽（</a:t>
            </a:r>
            <a:r>
              <a:rPr lang="en-US" altLang="zh-CN" sz="2200" dirty="0">
                <a:latin typeface="仿宋_GB2312" pitchFamily="49" charset="-122"/>
                <a:sym typeface="Symbol" panose="05050102010706020507" pitchFamily="18" charset="2"/>
              </a:rPr>
              <a:t>300~400MHz</a:t>
            </a:r>
            <a:r>
              <a:rPr lang="zh-CN" altLang="en-US" sz="2200" dirty="0">
                <a:latin typeface="仿宋_GB2312" pitchFamily="49" charset="-122"/>
                <a:sym typeface="Symbol" panose="05050102010706020507" pitchFamily="18" charset="2"/>
              </a:rPr>
              <a:t>），适于传输模拟信号，传输距离可达几十公里。</a:t>
            </a:r>
            <a:endParaRPr lang="zh-CN" altLang="en-US" sz="2200" dirty="0">
              <a:latin typeface="仿宋_GB2312" pitchFamily="49" charset="-122"/>
              <a:sym typeface="Symbol" panose="05050102010706020507" pitchFamily="18" charset="2"/>
            </a:endParaRPr>
          </a:p>
          <a:p>
            <a:pPr marL="990600" lvl="1" indent="-533400" eaLnBrk="1" hangingPunct="1">
              <a:spcBef>
                <a:spcPts val="1200"/>
              </a:spcBef>
              <a:buClr>
                <a:schemeClr val="accent2"/>
              </a:buClr>
              <a:buFont typeface="Wingdings" panose="05000000000000000000" pitchFamily="2" charset="2"/>
              <a:buChar char="Ø"/>
            </a:pPr>
            <a:r>
              <a:rPr lang="en-US" altLang="zh-CN" sz="2200" dirty="0">
                <a:latin typeface="仿宋_GB2312" pitchFamily="49" charset="-122"/>
                <a:sym typeface="Symbol" panose="05050102010706020507" pitchFamily="18" charset="2"/>
              </a:rPr>
              <a:t>50</a:t>
            </a:r>
            <a:r>
              <a:rPr lang="zh-CN" altLang="en-US" sz="2200" dirty="0">
                <a:latin typeface="仿宋_GB2312" pitchFamily="49" charset="-122"/>
                <a:sym typeface="Symbol" panose="05050102010706020507" pitchFamily="18" charset="2"/>
              </a:rPr>
              <a:t>同轴电缆：仅用于传输数字信号，传输距离可达几公里，又可分为：细缆（</a:t>
            </a:r>
            <a:r>
              <a:rPr lang="en-US" altLang="zh-CN" sz="2200" dirty="0">
                <a:latin typeface="仿宋_GB2312" pitchFamily="49" charset="-122"/>
                <a:sym typeface="Symbol" panose="05050102010706020507" pitchFamily="18" charset="2"/>
              </a:rPr>
              <a:t>10Base2, 1.02mm</a:t>
            </a:r>
            <a:r>
              <a:rPr lang="zh-CN" altLang="en-US" sz="2200" dirty="0">
                <a:latin typeface="仿宋_GB2312" pitchFamily="49" charset="-122"/>
                <a:sym typeface="Symbol" panose="05050102010706020507" pitchFamily="18" charset="2"/>
              </a:rPr>
              <a:t>）和粗缆 </a:t>
            </a:r>
            <a:r>
              <a:rPr lang="en-US" altLang="zh-CN" sz="2200" dirty="0">
                <a:latin typeface="仿宋_GB2312" pitchFamily="49" charset="-122"/>
                <a:sym typeface="Symbol" panose="05050102010706020507" pitchFamily="18" charset="2"/>
              </a:rPr>
              <a:t>(10Base5, 2.54mm</a:t>
            </a:r>
            <a:r>
              <a:rPr lang="zh-CN" altLang="en-US" sz="2200" dirty="0">
                <a:latin typeface="仿宋_GB2312" pitchFamily="49" charset="-122"/>
                <a:sym typeface="Symbol" panose="05050102010706020507" pitchFamily="18" charset="2"/>
              </a:rPr>
              <a:t>）。</a:t>
            </a:r>
            <a:endParaRPr lang="zh-CN" altLang="en-US" sz="2200" dirty="0">
              <a:latin typeface="仿宋_GB2312" pitchFamily="49" charset="-122"/>
            </a:endParaRPr>
          </a:p>
          <a:p>
            <a:pPr marL="609600" indent="-609600" eaLnBrk="1" hangingPunct="1">
              <a:spcBef>
                <a:spcPts val="1200"/>
              </a:spcBef>
              <a:buClr>
                <a:schemeClr val="accent2"/>
              </a:buClr>
              <a:buSzTx/>
              <a:buFont typeface="Wingdings" panose="05000000000000000000" pitchFamily="2" charset="2"/>
            </a:pPr>
            <a:r>
              <a:rPr lang="zh-CN" altLang="en-US" sz="2400" dirty="0">
                <a:latin typeface="仿宋_GB2312" pitchFamily="49" charset="-122"/>
              </a:rPr>
              <a:t>一般采用</a:t>
            </a:r>
            <a:r>
              <a:rPr lang="zh-CN" altLang="en-US" sz="2400" dirty="0">
                <a:solidFill>
                  <a:srgbClr val="FF9900"/>
                </a:solidFill>
                <a:latin typeface="仿宋_GB2312" pitchFamily="49" charset="-122"/>
              </a:rPr>
              <a:t>多点</a:t>
            </a:r>
            <a:r>
              <a:rPr lang="zh-CN" altLang="en-US" sz="2400" dirty="0">
                <a:latin typeface="仿宋_GB2312" pitchFamily="49" charset="-122"/>
              </a:rPr>
              <a:t>连接方式。</a:t>
            </a:r>
            <a:endParaRPr lang="zh-CN" altLang="en-US" sz="2400" dirty="0">
              <a:latin typeface="仿宋_GB2312" pitchFamily="49" charset="-122"/>
            </a:endParaRPr>
          </a:p>
          <a:p>
            <a:pPr marL="609600" indent="-609600" eaLnBrk="1" hangingPunct="1">
              <a:spcBef>
                <a:spcPts val="1200"/>
              </a:spcBef>
              <a:buClr>
                <a:schemeClr val="accent2"/>
              </a:buClr>
              <a:buSzTx/>
              <a:buFont typeface="Wingdings" panose="05000000000000000000" pitchFamily="2" charset="2"/>
            </a:pPr>
            <a:r>
              <a:rPr lang="zh-CN" altLang="en-US" sz="2400" dirty="0">
                <a:latin typeface="仿宋_GB2312" pitchFamily="49" charset="-122"/>
              </a:rPr>
              <a:t>抗干扰性和价格介于双绞线和光纤之间。</a:t>
            </a:r>
            <a:endParaRPr lang="zh-CN" altLang="en-US" sz="2400" dirty="0">
              <a:latin typeface="仿宋_GB2312" pitchFamily="49" charset="-122"/>
            </a:endParaRPr>
          </a:p>
        </p:txBody>
      </p:sp>
      <p:pic>
        <p:nvPicPr>
          <p:cNvPr id="484357" name="Picture 5" descr="184162"/>
          <p:cNvPicPr>
            <a:picLocks noChangeAspect="1"/>
          </p:cNvPicPr>
          <p:nvPr/>
        </p:nvPicPr>
        <p:blipFill>
          <a:blip r:embed="rId1"/>
          <a:stretch>
            <a:fillRect/>
          </a:stretch>
        </p:blipFill>
        <p:spPr>
          <a:xfrm>
            <a:off x="6588125" y="4365625"/>
            <a:ext cx="2087563" cy="1562100"/>
          </a:xfrm>
          <a:prstGeom prst="rect">
            <a:avLst/>
          </a:prstGeom>
          <a:noFill/>
          <a:ln w="9525">
            <a:noFill/>
          </a:ln>
        </p:spPr>
      </p:pic>
      <p:pic>
        <p:nvPicPr>
          <p:cNvPr id="484359" name="Picture 7"/>
          <p:cNvPicPr>
            <a:picLocks noGrp="1" noChangeAspect="1"/>
          </p:cNvPicPr>
          <p:nvPr>
            <p:ph sz="half" idx="2" hasCustomPrompt="1"/>
          </p:nvPr>
        </p:nvPicPr>
        <p:blipFill>
          <a:blip r:embed="rId2"/>
          <a:srcRect/>
          <a:stretch>
            <a:fillRect/>
          </a:stretch>
        </p:blipFill>
        <p:spPr>
          <a:xfrm>
            <a:off x="1331913" y="5313363"/>
            <a:ext cx="4679950" cy="995362"/>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4355">
                                            <p:txEl>
                                              <p:charRg st="0" end="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43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4355">
                                            <p:txEl>
                                              <p:charRg st="26" end="3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4355">
                                            <p:txEl>
                                              <p:charRg st="38" end="9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4355">
                                            <p:txEl>
                                              <p:charRg st="91" end="16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4355">
                                            <p:txEl>
                                              <p:charRg st="166" end="17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4355">
                                            <p:txEl>
                                              <p:charRg st="178" end="1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xfrm>
            <a:off x="4159250" y="260350"/>
            <a:ext cx="4984750" cy="681038"/>
          </a:xfrm>
          <a:ln/>
        </p:spPr>
        <p:txBody>
          <a:bodyPr vert="horz" wrap="square" lIns="92075" tIns="46038" rIns="92075" bIns="46038" anchor="ctr" anchorCtr="0"/>
          <a:p>
            <a:pPr eaLnBrk="1" hangingPunct="1"/>
            <a:r>
              <a:rPr lang="zh-CN" altLang="en-US" dirty="0"/>
              <a:t>光纤结构</a:t>
            </a:r>
            <a:endParaRPr lang="zh-CN" altLang="en-US" dirty="0"/>
          </a:p>
        </p:txBody>
      </p:sp>
      <p:sp>
        <p:nvSpPr>
          <p:cNvPr id="486403" name="Rectangle 3"/>
          <p:cNvSpPr>
            <a:spLocks noGrp="1"/>
          </p:cNvSpPr>
          <p:nvPr>
            <p:ph type="body" sz="half" idx="1" hasCustomPrompt="1"/>
          </p:nvPr>
        </p:nvSpPr>
        <p:spPr>
          <a:xfrm>
            <a:off x="611188" y="1196975"/>
            <a:ext cx="8353425" cy="3168650"/>
          </a:xfrm>
          <a:ln/>
        </p:spPr>
        <p:txBody>
          <a:bodyPr vert="horz" wrap="square" lIns="91440" tIns="45720" rIns="91440" bIns="45720" anchor="t" anchorCtr="0"/>
          <a:p>
            <a:pPr marL="609600" indent="-609600" eaLnBrk="1" hangingPunct="1">
              <a:spcBef>
                <a:spcPts val="1200"/>
              </a:spcBef>
              <a:buClr>
                <a:schemeClr val="accent2"/>
              </a:buClr>
              <a:buSzPct val="80000"/>
              <a:buFont typeface="Wingdings" panose="05000000000000000000" pitchFamily="2" charset="2"/>
            </a:pPr>
            <a:r>
              <a:rPr lang="zh-CN" altLang="en-US" sz="2400" dirty="0"/>
              <a:t>由三个同心部分组成：</a:t>
            </a:r>
            <a:r>
              <a:rPr lang="zh-CN" altLang="en-US" sz="2400" dirty="0">
                <a:solidFill>
                  <a:srgbClr val="FF6600"/>
                </a:solidFill>
              </a:rPr>
              <a:t>纤芯、包层和护套</a:t>
            </a:r>
            <a:r>
              <a:rPr lang="zh-CN" altLang="en-US" sz="2400" dirty="0"/>
              <a:t>。</a:t>
            </a:r>
            <a:endParaRPr lang="zh-CN" altLang="en-US" sz="2400" dirty="0"/>
          </a:p>
          <a:p>
            <a:pPr marL="609600" indent="-609600" eaLnBrk="1" hangingPunct="1">
              <a:spcBef>
                <a:spcPts val="1200"/>
              </a:spcBef>
              <a:buClr>
                <a:schemeClr val="accent2"/>
              </a:buClr>
              <a:buSzPct val="80000"/>
              <a:buFont typeface="Wingdings" panose="05000000000000000000" pitchFamily="2" charset="2"/>
            </a:pPr>
            <a:r>
              <a:rPr lang="zh-CN" altLang="en-US" sz="2400" dirty="0"/>
              <a:t>纤芯可由</a:t>
            </a:r>
            <a:r>
              <a:rPr lang="zh-CN" altLang="en-US" sz="2400" dirty="0">
                <a:solidFill>
                  <a:srgbClr val="FF6600"/>
                </a:solidFill>
              </a:rPr>
              <a:t>塑料、玻璃或超高纯石英玻璃</a:t>
            </a:r>
            <a:r>
              <a:rPr lang="zh-CN" altLang="en-US" sz="2400" dirty="0"/>
              <a:t>组成</a:t>
            </a:r>
            <a:endParaRPr lang="zh-CN" altLang="en-US" sz="2400" dirty="0"/>
          </a:p>
          <a:p>
            <a:pPr marL="723900" lvl="1" indent="-266700" eaLnBrk="1" hangingPunct="1">
              <a:spcBef>
                <a:spcPts val="1200"/>
              </a:spcBef>
              <a:buClr>
                <a:schemeClr val="accent2"/>
              </a:buClr>
              <a:buSzPct val="80000"/>
              <a:buFont typeface="Wingdings" panose="05000000000000000000" pitchFamily="2" charset="2"/>
            </a:pPr>
            <a:r>
              <a:rPr lang="zh-CN" altLang="en-US" sz="2400" dirty="0"/>
              <a:t>不同的材料构成的光线的损耗、传输距离和价格也不同。</a:t>
            </a:r>
            <a:endParaRPr lang="zh-CN" altLang="en-US" sz="2400" dirty="0"/>
          </a:p>
          <a:p>
            <a:pPr marL="609600" indent="-609600" eaLnBrk="1" hangingPunct="1">
              <a:spcBef>
                <a:spcPts val="1200"/>
              </a:spcBef>
              <a:buClr>
                <a:schemeClr val="accent2"/>
              </a:buClr>
              <a:buSzPct val="80000"/>
              <a:buFont typeface="Wingdings" panose="05000000000000000000" pitchFamily="2" charset="2"/>
            </a:pPr>
            <a:r>
              <a:rPr lang="zh-CN" altLang="en-US" sz="2400" dirty="0"/>
              <a:t>光纤通过光信号的有无来表示</a:t>
            </a:r>
            <a:r>
              <a:rPr lang="zh-CN" altLang="en-US" sz="2400" dirty="0">
                <a:solidFill>
                  <a:srgbClr val="FF6600"/>
                </a:solidFill>
              </a:rPr>
              <a:t>二进制信号</a:t>
            </a:r>
            <a:r>
              <a:rPr lang="en-US" altLang="zh-CN" sz="2400" dirty="0">
                <a:solidFill>
                  <a:srgbClr val="FF6600"/>
                </a:solidFill>
              </a:rPr>
              <a:t>0</a:t>
            </a:r>
            <a:r>
              <a:rPr lang="zh-CN" altLang="en-US" sz="2400" dirty="0">
                <a:solidFill>
                  <a:srgbClr val="FF6600"/>
                </a:solidFill>
              </a:rPr>
              <a:t>和</a:t>
            </a:r>
            <a:r>
              <a:rPr lang="en-US" altLang="zh-CN" sz="2400" dirty="0">
                <a:solidFill>
                  <a:srgbClr val="FF6600"/>
                </a:solidFill>
              </a:rPr>
              <a:t>1</a:t>
            </a:r>
            <a:endParaRPr lang="en-US" altLang="zh-CN" sz="2400" dirty="0">
              <a:solidFill>
                <a:srgbClr val="FF6600"/>
              </a:solidFill>
            </a:endParaRPr>
          </a:p>
          <a:p>
            <a:pPr marL="609600" indent="-609600" eaLnBrk="1" hangingPunct="1">
              <a:spcBef>
                <a:spcPts val="1200"/>
              </a:spcBef>
              <a:buClr>
                <a:schemeClr val="accent2"/>
              </a:buClr>
              <a:buSzPct val="80000"/>
              <a:buFont typeface="Wingdings" panose="05000000000000000000" pitchFamily="2" charset="2"/>
            </a:pPr>
            <a:r>
              <a:rPr lang="zh-CN" altLang="en-US" sz="2400" dirty="0"/>
              <a:t>发送方需要</a:t>
            </a:r>
            <a:r>
              <a:rPr lang="zh-CN" altLang="en-US" sz="2400" dirty="0">
                <a:solidFill>
                  <a:srgbClr val="FF6600"/>
                </a:solidFill>
              </a:rPr>
              <a:t>电光转换设备</a:t>
            </a:r>
            <a:r>
              <a:rPr lang="zh-CN" altLang="en-US" sz="2400" dirty="0"/>
              <a:t>，接收方需要光电转换设备。</a:t>
            </a:r>
            <a:endParaRPr lang="zh-CN" altLang="en-US" sz="2400" dirty="0"/>
          </a:p>
          <a:p>
            <a:pPr marL="609600" indent="-609600" eaLnBrk="1" hangingPunct="1">
              <a:spcBef>
                <a:spcPts val="1200"/>
              </a:spcBef>
              <a:buClr>
                <a:schemeClr val="accent2"/>
              </a:buClr>
              <a:buSzPct val="80000"/>
              <a:buFont typeface="Wingdings" panose="05000000000000000000" pitchFamily="2" charset="2"/>
            </a:pPr>
            <a:r>
              <a:rPr lang="zh-CN" altLang="en-US" sz="2400" dirty="0"/>
              <a:t>布线中直接使用的是</a:t>
            </a:r>
            <a:r>
              <a:rPr lang="zh-CN" altLang="en-US" sz="2400" dirty="0">
                <a:solidFill>
                  <a:srgbClr val="FF6600"/>
                </a:solidFill>
              </a:rPr>
              <a:t>光缆</a:t>
            </a:r>
            <a:r>
              <a:rPr lang="zh-CN" altLang="en-US" sz="2400" dirty="0"/>
              <a:t>，一根光缆由多根光纤组成</a:t>
            </a:r>
            <a:endParaRPr lang="en-US" altLang="zh-CN" sz="2400" dirty="0"/>
          </a:p>
        </p:txBody>
      </p:sp>
      <p:pic>
        <p:nvPicPr>
          <p:cNvPr id="486405" name="Picture 5" descr="184176"/>
          <p:cNvPicPr>
            <a:picLocks noChangeAspect="1"/>
          </p:cNvPicPr>
          <p:nvPr/>
        </p:nvPicPr>
        <p:blipFill>
          <a:blip r:embed="rId1"/>
          <a:stretch>
            <a:fillRect/>
          </a:stretch>
        </p:blipFill>
        <p:spPr>
          <a:xfrm>
            <a:off x="6516688" y="4724400"/>
            <a:ext cx="2257425" cy="1390650"/>
          </a:xfrm>
          <a:prstGeom prst="rect">
            <a:avLst/>
          </a:prstGeom>
          <a:noFill/>
          <a:ln w="9525">
            <a:noFill/>
          </a:ln>
        </p:spPr>
      </p:pic>
      <p:pic>
        <p:nvPicPr>
          <p:cNvPr id="486407" name="Picture 7"/>
          <p:cNvPicPr>
            <a:picLocks noGrp="1" noChangeAspect="1"/>
          </p:cNvPicPr>
          <p:nvPr>
            <p:ph sz="half" idx="2" hasCustomPrompt="1"/>
          </p:nvPr>
        </p:nvPicPr>
        <p:blipFill>
          <a:blip r:embed="rId2"/>
          <a:srcRect/>
          <a:stretch>
            <a:fillRect/>
          </a:stretch>
        </p:blipFill>
        <p:spPr>
          <a:xfrm>
            <a:off x="601663" y="4724400"/>
            <a:ext cx="5724525" cy="1833563"/>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6403">
                                            <p:txEl>
                                              <p:charRg st="0" end="2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64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6403">
                                            <p:txEl>
                                              <p:charRg st="20" end="4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6403">
                                            <p:txEl>
                                              <p:charRg st="40" end="6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6403">
                                            <p:txEl>
                                              <p:charRg st="66" end="8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6403">
                                            <p:txEl>
                                              <p:charRg st="88" end="1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6403">
                                            <p:txEl>
                                              <p:charRg st="113" end="1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p:nvPr/>
        </p:nvSpPr>
        <p:spPr>
          <a:xfrm>
            <a:off x="2667000" y="260350"/>
            <a:ext cx="6477000" cy="5334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r" eaLnBrk="1" hangingPunct="1">
              <a:spcBef>
                <a:spcPct val="0"/>
              </a:spcBef>
              <a:buClrTx/>
              <a:buFontTx/>
              <a:buNone/>
            </a:pPr>
            <a:r>
              <a:rPr lang="zh-CN" altLang="en-US" b="0" dirty="0">
                <a:solidFill>
                  <a:schemeClr val="bg1"/>
                </a:solidFill>
                <a:latin typeface="黑体" panose="02010609060101010101" pitchFamily="49" charset="-122"/>
                <a:ea typeface="黑体" panose="02010609060101010101" pitchFamily="49" charset="-122"/>
              </a:rPr>
              <a:t>光纤传送模式</a:t>
            </a:r>
            <a:endParaRPr lang="en-US" altLang="zh-CN" b="0" dirty="0">
              <a:solidFill>
                <a:schemeClr val="bg1"/>
              </a:solidFill>
              <a:latin typeface="黑体" panose="02010609060101010101" pitchFamily="49" charset="-122"/>
              <a:ea typeface="黑体" panose="02010609060101010101" pitchFamily="49" charset="-122"/>
            </a:endParaRPr>
          </a:p>
        </p:txBody>
      </p:sp>
      <p:grpSp>
        <p:nvGrpSpPr>
          <p:cNvPr id="3" name="组合 2"/>
          <p:cNvGrpSpPr/>
          <p:nvPr/>
        </p:nvGrpSpPr>
        <p:grpSpPr>
          <a:xfrm>
            <a:off x="536575" y="1560513"/>
            <a:ext cx="7964488" cy="2019300"/>
            <a:chOff x="536575" y="1560513"/>
            <a:chExt cx="7964488" cy="2019300"/>
          </a:xfrm>
        </p:grpSpPr>
        <p:grpSp>
          <p:nvGrpSpPr>
            <p:cNvPr id="58395" name="Group 3"/>
            <p:cNvGrpSpPr/>
            <p:nvPr/>
          </p:nvGrpSpPr>
          <p:grpSpPr>
            <a:xfrm>
              <a:off x="2139950" y="1560513"/>
              <a:ext cx="4860925" cy="1709737"/>
              <a:chOff x="1311" y="1056"/>
              <a:chExt cx="3062" cy="1077"/>
            </a:xfrm>
          </p:grpSpPr>
          <p:grpSp>
            <p:nvGrpSpPr>
              <p:cNvPr id="58409" name="Group 4"/>
              <p:cNvGrpSpPr/>
              <p:nvPr/>
            </p:nvGrpSpPr>
            <p:grpSpPr>
              <a:xfrm>
                <a:off x="1444" y="1341"/>
                <a:ext cx="2929" cy="792"/>
                <a:chOff x="1444" y="1341"/>
                <a:chExt cx="2929" cy="792"/>
              </a:xfrm>
            </p:grpSpPr>
            <p:sp>
              <p:nvSpPr>
                <p:cNvPr id="490501" name="Freeform 5"/>
                <p:cNvSpPr/>
                <p:nvPr/>
              </p:nvSpPr>
              <p:spPr bwMode="auto">
                <a:xfrm>
                  <a:off x="2178" y="1431"/>
                  <a:ext cx="1464" cy="360"/>
                </a:xfrm>
                <a:custGeom>
                  <a:avLst/>
                  <a:gdLst>
                    <a:gd name="T0" fmla="*/ 0 w 1464"/>
                    <a:gd name="T1" fmla="*/ 359 h 360"/>
                    <a:gd name="T2" fmla="*/ 1463 w 1464"/>
                    <a:gd name="T3" fmla="*/ 359 h 360"/>
                    <a:gd name="T4" fmla="*/ 1463 w 1464"/>
                    <a:gd name="T5" fmla="*/ 0 h 360"/>
                    <a:gd name="T6" fmla="*/ 0 w 1464"/>
                    <a:gd name="T7" fmla="*/ 0 h 360"/>
                    <a:gd name="T8" fmla="*/ 0 w 1464"/>
                    <a:gd name="T9" fmla="*/ 359 h 360"/>
                  </a:gdLst>
                  <a:ahLst/>
                  <a:cxnLst>
                    <a:cxn ang="0">
                      <a:pos x="T0" y="T1"/>
                    </a:cxn>
                    <a:cxn ang="0">
                      <a:pos x="T2" y="T3"/>
                    </a:cxn>
                    <a:cxn ang="0">
                      <a:pos x="T4" y="T5"/>
                    </a:cxn>
                    <a:cxn ang="0">
                      <a:pos x="T6" y="T7"/>
                    </a:cxn>
                    <a:cxn ang="0">
                      <a:pos x="T8" y="T9"/>
                    </a:cxn>
                  </a:cxnLst>
                  <a:rect l="0" t="0" r="r" b="b"/>
                  <a:pathLst>
                    <a:path w="1464" h="360">
                      <a:moveTo>
                        <a:pt x="0" y="359"/>
                      </a:moveTo>
                      <a:lnTo>
                        <a:pt x="1463" y="359"/>
                      </a:lnTo>
                      <a:lnTo>
                        <a:pt x="1463" y="0"/>
                      </a:lnTo>
                      <a:lnTo>
                        <a:pt x="0" y="0"/>
                      </a:lnTo>
                      <a:lnTo>
                        <a:pt x="0" y="359"/>
                      </a:lnTo>
                    </a:path>
                  </a:pathLst>
                </a:custGeom>
                <a:gradFill rotWithShape="0">
                  <a:gsLst>
                    <a:gs pos="0">
                      <a:schemeClr val="tx1"/>
                    </a:gs>
                    <a:gs pos="50000">
                      <a:schemeClr val="tx1">
                        <a:gamma/>
                        <a:tint val="70196"/>
                        <a:invGamma/>
                      </a:schemeClr>
                    </a:gs>
                    <a:gs pos="100000">
                      <a:schemeClr val="tx1"/>
                    </a:gs>
                  </a:gsLst>
                  <a:lin ang="5400000" scaled="1"/>
                </a:gradFill>
                <a:ln w="25399"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490502" name="Freeform 6"/>
                <p:cNvSpPr/>
                <p:nvPr/>
              </p:nvSpPr>
              <p:spPr bwMode="auto">
                <a:xfrm>
                  <a:off x="2055" y="1551"/>
                  <a:ext cx="124" cy="121"/>
                </a:xfrm>
                <a:custGeom>
                  <a:avLst/>
                  <a:gdLst>
                    <a:gd name="T0" fmla="*/ 0 w 124"/>
                    <a:gd name="T1" fmla="*/ 120 h 121"/>
                    <a:gd name="T2" fmla="*/ 123 w 124"/>
                    <a:gd name="T3" fmla="*/ 120 h 121"/>
                    <a:gd name="T4" fmla="*/ 123 w 124"/>
                    <a:gd name="T5" fmla="*/ 0 h 121"/>
                    <a:gd name="T6" fmla="*/ 0 w 124"/>
                    <a:gd name="T7" fmla="*/ 0 h 121"/>
                    <a:gd name="T8" fmla="*/ 0 w 124"/>
                    <a:gd name="T9" fmla="*/ 120 h 121"/>
                  </a:gdLst>
                  <a:ahLst/>
                  <a:cxnLst>
                    <a:cxn ang="0">
                      <a:pos x="T0" y="T1"/>
                    </a:cxn>
                    <a:cxn ang="0">
                      <a:pos x="T2" y="T3"/>
                    </a:cxn>
                    <a:cxn ang="0">
                      <a:pos x="T4" y="T5"/>
                    </a:cxn>
                    <a:cxn ang="0">
                      <a:pos x="T6" y="T7"/>
                    </a:cxn>
                    <a:cxn ang="0">
                      <a:pos x="T8" y="T9"/>
                    </a:cxn>
                  </a:cxnLst>
                  <a:rect l="0" t="0" r="r" b="b"/>
                  <a:pathLst>
                    <a:path w="124" h="121">
                      <a:moveTo>
                        <a:pt x="0" y="120"/>
                      </a:moveTo>
                      <a:lnTo>
                        <a:pt x="123" y="120"/>
                      </a:lnTo>
                      <a:lnTo>
                        <a:pt x="123" y="0"/>
                      </a:lnTo>
                      <a:lnTo>
                        <a:pt x="0" y="0"/>
                      </a:lnTo>
                      <a:lnTo>
                        <a:pt x="0" y="120"/>
                      </a:lnTo>
                    </a:path>
                  </a:pathLst>
                </a:custGeom>
                <a:gradFill rotWithShape="0">
                  <a:gsLst>
                    <a:gs pos="0">
                      <a:srgbClr val="660066"/>
                    </a:gs>
                    <a:gs pos="50000">
                      <a:schemeClr val="hlink"/>
                    </a:gs>
                    <a:gs pos="100000">
                      <a:srgbClr val="660066"/>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490503" name="Freeform 7"/>
                <p:cNvSpPr/>
                <p:nvPr/>
              </p:nvSpPr>
              <p:spPr bwMode="auto">
                <a:xfrm>
                  <a:off x="3641" y="1551"/>
                  <a:ext cx="121" cy="121"/>
                </a:xfrm>
                <a:custGeom>
                  <a:avLst/>
                  <a:gdLst>
                    <a:gd name="T0" fmla="*/ 0 w 121"/>
                    <a:gd name="T1" fmla="*/ 120 h 121"/>
                    <a:gd name="T2" fmla="*/ 120 w 121"/>
                    <a:gd name="T3" fmla="*/ 120 h 121"/>
                    <a:gd name="T4" fmla="*/ 120 w 121"/>
                    <a:gd name="T5" fmla="*/ 0 h 121"/>
                    <a:gd name="T6" fmla="*/ 0 w 121"/>
                    <a:gd name="T7" fmla="*/ 0 h 121"/>
                    <a:gd name="T8" fmla="*/ 0 w 121"/>
                    <a:gd name="T9" fmla="*/ 120 h 121"/>
                  </a:gdLst>
                  <a:ahLst/>
                  <a:cxnLst>
                    <a:cxn ang="0">
                      <a:pos x="T0" y="T1"/>
                    </a:cxn>
                    <a:cxn ang="0">
                      <a:pos x="T2" y="T3"/>
                    </a:cxn>
                    <a:cxn ang="0">
                      <a:pos x="T4" y="T5"/>
                    </a:cxn>
                    <a:cxn ang="0">
                      <a:pos x="T6" y="T7"/>
                    </a:cxn>
                    <a:cxn ang="0">
                      <a:pos x="T8" y="T9"/>
                    </a:cxn>
                  </a:cxnLst>
                  <a:rect l="0" t="0" r="r" b="b"/>
                  <a:pathLst>
                    <a:path w="121" h="121">
                      <a:moveTo>
                        <a:pt x="0" y="120"/>
                      </a:moveTo>
                      <a:lnTo>
                        <a:pt x="120" y="120"/>
                      </a:lnTo>
                      <a:lnTo>
                        <a:pt x="120" y="0"/>
                      </a:lnTo>
                      <a:lnTo>
                        <a:pt x="0" y="0"/>
                      </a:lnTo>
                      <a:lnTo>
                        <a:pt x="0" y="120"/>
                      </a:lnTo>
                    </a:path>
                  </a:pathLst>
                </a:custGeom>
                <a:gradFill rotWithShape="0">
                  <a:gsLst>
                    <a:gs pos="0">
                      <a:srgbClr val="660066"/>
                    </a:gs>
                    <a:gs pos="50000">
                      <a:schemeClr val="hlink"/>
                    </a:gs>
                    <a:gs pos="100000">
                      <a:srgbClr val="660066"/>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58414" name="Freeform 8"/>
                <p:cNvSpPr/>
                <p:nvPr/>
              </p:nvSpPr>
              <p:spPr>
                <a:xfrm>
                  <a:off x="2178" y="1521"/>
                  <a:ext cx="1464" cy="179"/>
                </a:xfrm>
                <a:custGeom>
                  <a:avLst/>
                  <a:gdLst/>
                  <a:ahLst/>
                  <a:cxnLst>
                    <a:cxn ang="0">
                      <a:pos x="0" y="178"/>
                    </a:cxn>
                    <a:cxn ang="0">
                      <a:pos x="1463" y="178"/>
                    </a:cxn>
                    <a:cxn ang="0">
                      <a:pos x="1463" y="0"/>
                    </a:cxn>
                    <a:cxn ang="0">
                      <a:pos x="0" y="0"/>
                    </a:cxn>
                    <a:cxn ang="0">
                      <a:pos x="0" y="178"/>
                    </a:cxn>
                  </a:cxnLst>
                  <a:pathLst>
                    <a:path w="1464" h="179">
                      <a:moveTo>
                        <a:pt x="0" y="178"/>
                      </a:moveTo>
                      <a:lnTo>
                        <a:pt x="1463" y="178"/>
                      </a:lnTo>
                      <a:lnTo>
                        <a:pt x="1463" y="0"/>
                      </a:lnTo>
                      <a:lnTo>
                        <a:pt x="0" y="0"/>
                      </a:lnTo>
                      <a:lnTo>
                        <a:pt x="0" y="178"/>
                      </a:lnTo>
                    </a:path>
                  </a:pathLst>
                </a:custGeom>
                <a:solidFill>
                  <a:schemeClr val="bg1">
                    <a:alpha val="100000"/>
                  </a:schemeClr>
                </a:solidFill>
                <a:ln w="12699" cap="rnd" cmpd="sng">
                  <a:solidFill>
                    <a:schemeClr val="tx1">
                      <a:alpha val="100000"/>
                    </a:schemeClr>
                  </a:solidFill>
                  <a:prstDash val="solid"/>
                  <a:round/>
                  <a:headEnd type="none" w="sm" len="sm"/>
                  <a:tailEnd type="none" w="sm" len="sm"/>
                </a:ln>
              </p:spPr>
              <p:txBody>
                <a:bodyPr/>
                <a:p>
                  <a:endParaRPr lang="zh-CN" altLang="en-US"/>
                </a:p>
              </p:txBody>
            </p:sp>
            <p:sp>
              <p:nvSpPr>
                <p:cNvPr id="58415" name="Freeform 9"/>
                <p:cNvSpPr/>
                <p:nvPr/>
              </p:nvSpPr>
              <p:spPr>
                <a:xfrm>
                  <a:off x="1444" y="1551"/>
                  <a:ext cx="367" cy="240"/>
                </a:xfrm>
                <a:custGeom>
                  <a:avLst/>
                  <a:gdLst/>
                  <a:ahLst/>
                  <a:cxnLst>
                    <a:cxn ang="0">
                      <a:pos x="0" y="239"/>
                    </a:cxn>
                    <a:cxn ang="0">
                      <a:pos x="122" y="239"/>
                    </a:cxn>
                    <a:cxn ang="0">
                      <a:pos x="122" y="0"/>
                    </a:cxn>
                    <a:cxn ang="0">
                      <a:pos x="244" y="0"/>
                    </a:cxn>
                    <a:cxn ang="0">
                      <a:pos x="244" y="239"/>
                    </a:cxn>
                    <a:cxn ang="0">
                      <a:pos x="366" y="239"/>
                    </a:cxn>
                  </a:cxnLst>
                  <a:pathLst>
                    <a:path w="367" h="240">
                      <a:moveTo>
                        <a:pt x="0" y="239"/>
                      </a:moveTo>
                      <a:lnTo>
                        <a:pt x="122" y="239"/>
                      </a:lnTo>
                      <a:lnTo>
                        <a:pt x="122" y="0"/>
                      </a:lnTo>
                      <a:lnTo>
                        <a:pt x="244" y="0"/>
                      </a:lnTo>
                      <a:lnTo>
                        <a:pt x="244" y="239"/>
                      </a:lnTo>
                      <a:lnTo>
                        <a:pt x="366" y="239"/>
                      </a:lnTo>
                    </a:path>
                  </a:pathLst>
                </a:custGeom>
                <a:noFill/>
                <a:ln w="25400" cap="rnd" cmpd="sng">
                  <a:solidFill>
                    <a:srgbClr val="003399">
                      <a:alpha val="100000"/>
                    </a:srgbClr>
                  </a:solidFill>
                  <a:prstDash val="solid"/>
                  <a:round/>
                  <a:headEnd type="none" w="sm" len="sm"/>
                  <a:tailEnd type="none" w="sm" len="sm"/>
                </a:ln>
              </p:spPr>
              <p:txBody>
                <a:bodyPr/>
                <a:p>
                  <a:endParaRPr lang="zh-CN" altLang="en-US"/>
                </a:p>
              </p:txBody>
            </p:sp>
            <p:sp>
              <p:nvSpPr>
                <p:cNvPr id="58416" name="Freeform 10"/>
                <p:cNvSpPr/>
                <p:nvPr/>
              </p:nvSpPr>
              <p:spPr>
                <a:xfrm>
                  <a:off x="3885" y="1610"/>
                  <a:ext cx="488" cy="184"/>
                </a:xfrm>
                <a:custGeom>
                  <a:avLst/>
                  <a:gdLst/>
                  <a:ahLst/>
                  <a:cxnLst>
                    <a:cxn ang="0">
                      <a:pos x="0" y="183"/>
                    </a:cxn>
                    <a:cxn ang="0">
                      <a:pos x="60" y="180"/>
                    </a:cxn>
                    <a:cxn ang="0">
                      <a:pos x="79" y="177"/>
                    </a:cxn>
                    <a:cxn ang="0">
                      <a:pos x="99" y="171"/>
                    </a:cxn>
                    <a:cxn ang="0">
                      <a:pos x="116" y="160"/>
                    </a:cxn>
                    <a:cxn ang="0">
                      <a:pos x="132" y="147"/>
                    </a:cxn>
                    <a:cxn ang="0">
                      <a:pos x="144" y="129"/>
                    </a:cxn>
                    <a:cxn ang="0">
                      <a:pos x="155" y="111"/>
                    </a:cxn>
                    <a:cxn ang="0">
                      <a:pos x="162" y="89"/>
                    </a:cxn>
                    <a:cxn ang="0">
                      <a:pos x="164" y="68"/>
                    </a:cxn>
                    <a:cxn ang="0">
                      <a:pos x="171" y="48"/>
                    </a:cxn>
                    <a:cxn ang="0">
                      <a:pos x="182" y="29"/>
                    </a:cxn>
                    <a:cxn ang="0">
                      <a:pos x="197" y="15"/>
                    </a:cxn>
                    <a:cxn ang="0">
                      <a:pos x="214" y="5"/>
                    </a:cxn>
                    <a:cxn ang="0">
                      <a:pos x="232" y="0"/>
                    </a:cxn>
                    <a:cxn ang="0">
                      <a:pos x="253" y="0"/>
                    </a:cxn>
                    <a:cxn ang="0">
                      <a:pos x="271" y="5"/>
                    </a:cxn>
                    <a:cxn ang="0">
                      <a:pos x="289" y="15"/>
                    </a:cxn>
                    <a:cxn ang="0">
                      <a:pos x="304" y="29"/>
                    </a:cxn>
                    <a:cxn ang="0">
                      <a:pos x="315" y="48"/>
                    </a:cxn>
                    <a:cxn ang="0">
                      <a:pos x="321" y="68"/>
                    </a:cxn>
                    <a:cxn ang="0">
                      <a:pos x="325" y="89"/>
                    </a:cxn>
                    <a:cxn ang="0">
                      <a:pos x="332" y="111"/>
                    </a:cxn>
                    <a:cxn ang="0">
                      <a:pos x="341" y="129"/>
                    </a:cxn>
                    <a:cxn ang="0">
                      <a:pos x="354" y="147"/>
                    </a:cxn>
                    <a:cxn ang="0">
                      <a:pos x="369" y="160"/>
                    </a:cxn>
                    <a:cxn ang="0">
                      <a:pos x="387" y="171"/>
                    </a:cxn>
                    <a:cxn ang="0">
                      <a:pos x="405" y="177"/>
                    </a:cxn>
                    <a:cxn ang="0">
                      <a:pos x="426" y="180"/>
                    </a:cxn>
                    <a:cxn ang="0">
                      <a:pos x="487" y="180"/>
                    </a:cxn>
                  </a:cxnLst>
                  <a:pathLst>
                    <a:path w="488" h="184">
                      <a:moveTo>
                        <a:pt x="0" y="183"/>
                      </a:moveTo>
                      <a:lnTo>
                        <a:pt x="60" y="180"/>
                      </a:lnTo>
                      <a:lnTo>
                        <a:pt x="79" y="177"/>
                      </a:lnTo>
                      <a:lnTo>
                        <a:pt x="99" y="171"/>
                      </a:lnTo>
                      <a:lnTo>
                        <a:pt x="116" y="160"/>
                      </a:lnTo>
                      <a:lnTo>
                        <a:pt x="132" y="147"/>
                      </a:lnTo>
                      <a:lnTo>
                        <a:pt x="144" y="129"/>
                      </a:lnTo>
                      <a:lnTo>
                        <a:pt x="155" y="111"/>
                      </a:lnTo>
                      <a:lnTo>
                        <a:pt x="162" y="89"/>
                      </a:lnTo>
                      <a:lnTo>
                        <a:pt x="164" y="68"/>
                      </a:lnTo>
                      <a:lnTo>
                        <a:pt x="171" y="48"/>
                      </a:lnTo>
                      <a:lnTo>
                        <a:pt x="182" y="29"/>
                      </a:lnTo>
                      <a:lnTo>
                        <a:pt x="197" y="15"/>
                      </a:lnTo>
                      <a:lnTo>
                        <a:pt x="214" y="5"/>
                      </a:lnTo>
                      <a:lnTo>
                        <a:pt x="232" y="0"/>
                      </a:lnTo>
                      <a:lnTo>
                        <a:pt x="253" y="0"/>
                      </a:lnTo>
                      <a:lnTo>
                        <a:pt x="271" y="5"/>
                      </a:lnTo>
                      <a:lnTo>
                        <a:pt x="289" y="15"/>
                      </a:lnTo>
                      <a:lnTo>
                        <a:pt x="304" y="29"/>
                      </a:lnTo>
                      <a:lnTo>
                        <a:pt x="315" y="48"/>
                      </a:lnTo>
                      <a:lnTo>
                        <a:pt x="321" y="68"/>
                      </a:lnTo>
                      <a:lnTo>
                        <a:pt x="325" y="89"/>
                      </a:lnTo>
                      <a:lnTo>
                        <a:pt x="332" y="111"/>
                      </a:lnTo>
                      <a:lnTo>
                        <a:pt x="341" y="129"/>
                      </a:lnTo>
                      <a:lnTo>
                        <a:pt x="354" y="147"/>
                      </a:lnTo>
                      <a:lnTo>
                        <a:pt x="369" y="160"/>
                      </a:lnTo>
                      <a:lnTo>
                        <a:pt x="387" y="171"/>
                      </a:lnTo>
                      <a:lnTo>
                        <a:pt x="405" y="177"/>
                      </a:lnTo>
                      <a:lnTo>
                        <a:pt x="426" y="180"/>
                      </a:lnTo>
                      <a:lnTo>
                        <a:pt x="487" y="180"/>
                      </a:lnTo>
                    </a:path>
                  </a:pathLst>
                </a:custGeom>
                <a:noFill/>
                <a:ln w="25399" cap="rnd" cmpd="sng">
                  <a:solidFill>
                    <a:srgbClr val="FF66FF">
                      <a:alpha val="100000"/>
                    </a:srgbClr>
                  </a:solidFill>
                  <a:prstDash val="solid"/>
                  <a:round/>
                  <a:headEnd type="none" w="sm" len="sm"/>
                  <a:tailEnd type="none" w="sm" len="sm"/>
                </a:ln>
              </p:spPr>
              <p:txBody>
                <a:bodyPr/>
                <a:p>
                  <a:endParaRPr lang="zh-CN" altLang="en-US"/>
                </a:p>
              </p:txBody>
            </p:sp>
            <p:sp>
              <p:nvSpPr>
                <p:cNvPr id="58417" name="Line 11"/>
                <p:cNvSpPr/>
                <p:nvPr/>
              </p:nvSpPr>
              <p:spPr>
                <a:xfrm flipH="1">
                  <a:off x="2178" y="1610"/>
                  <a:ext cx="1463" cy="0"/>
                </a:xfrm>
                <a:prstGeom prst="line">
                  <a:avLst/>
                </a:prstGeom>
                <a:ln w="12699" cap="flat" cmpd="sng">
                  <a:solidFill>
                    <a:srgbClr val="FF0033"/>
                  </a:solidFill>
                  <a:prstDash val="solid"/>
                  <a:headEnd type="none" w="sm" len="sm"/>
                  <a:tailEnd type="none" w="sm" len="sm"/>
                </a:ln>
              </p:spPr>
            </p:sp>
            <p:sp>
              <p:nvSpPr>
                <p:cNvPr id="58418" name="Freeform 12"/>
                <p:cNvSpPr/>
                <p:nvPr/>
              </p:nvSpPr>
              <p:spPr>
                <a:xfrm>
                  <a:off x="2178" y="1521"/>
                  <a:ext cx="733" cy="179"/>
                </a:xfrm>
                <a:custGeom>
                  <a:avLst/>
                  <a:gdLst/>
                  <a:ahLst/>
                  <a:cxnLst>
                    <a:cxn ang="0">
                      <a:pos x="732" y="89"/>
                    </a:cxn>
                    <a:cxn ang="0">
                      <a:pos x="365" y="178"/>
                    </a:cxn>
                    <a:cxn ang="0">
                      <a:pos x="0" y="89"/>
                    </a:cxn>
                    <a:cxn ang="0">
                      <a:pos x="365" y="0"/>
                    </a:cxn>
                    <a:cxn ang="0">
                      <a:pos x="732" y="89"/>
                    </a:cxn>
                  </a:cxnLst>
                  <a:pathLst>
                    <a:path w="733" h="179">
                      <a:moveTo>
                        <a:pt x="732" y="89"/>
                      </a:moveTo>
                      <a:lnTo>
                        <a:pt x="365" y="178"/>
                      </a:lnTo>
                      <a:lnTo>
                        <a:pt x="0" y="89"/>
                      </a:lnTo>
                      <a:lnTo>
                        <a:pt x="365" y="0"/>
                      </a:lnTo>
                      <a:lnTo>
                        <a:pt x="732" y="89"/>
                      </a:lnTo>
                    </a:path>
                  </a:pathLst>
                </a:custGeom>
                <a:no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19" name="Freeform 13"/>
                <p:cNvSpPr/>
                <p:nvPr/>
              </p:nvSpPr>
              <p:spPr>
                <a:xfrm>
                  <a:off x="2910" y="1521"/>
                  <a:ext cx="732" cy="179"/>
                </a:xfrm>
                <a:custGeom>
                  <a:avLst/>
                  <a:gdLst/>
                  <a:ahLst/>
                  <a:cxnLst>
                    <a:cxn ang="0">
                      <a:pos x="0" y="89"/>
                    </a:cxn>
                    <a:cxn ang="0">
                      <a:pos x="365" y="0"/>
                    </a:cxn>
                    <a:cxn ang="0">
                      <a:pos x="731" y="89"/>
                    </a:cxn>
                    <a:cxn ang="0">
                      <a:pos x="365" y="178"/>
                    </a:cxn>
                    <a:cxn ang="0">
                      <a:pos x="0" y="89"/>
                    </a:cxn>
                  </a:cxnLst>
                  <a:pathLst>
                    <a:path w="732" h="179">
                      <a:moveTo>
                        <a:pt x="0" y="89"/>
                      </a:moveTo>
                      <a:lnTo>
                        <a:pt x="365" y="0"/>
                      </a:lnTo>
                      <a:lnTo>
                        <a:pt x="731" y="89"/>
                      </a:lnTo>
                      <a:lnTo>
                        <a:pt x="365" y="178"/>
                      </a:lnTo>
                      <a:lnTo>
                        <a:pt x="0" y="89"/>
                      </a:lnTo>
                    </a:path>
                  </a:pathLst>
                </a:custGeom>
                <a:no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20" name="Line 14"/>
                <p:cNvSpPr/>
                <p:nvPr/>
              </p:nvSpPr>
              <p:spPr>
                <a:xfrm>
                  <a:off x="2178" y="1610"/>
                  <a:ext cx="182" cy="180"/>
                </a:xfrm>
                <a:prstGeom prst="line">
                  <a:avLst/>
                </a:prstGeom>
                <a:ln w="12699" cap="flat" cmpd="sng">
                  <a:solidFill>
                    <a:srgbClr val="FF0033"/>
                  </a:solidFill>
                  <a:prstDash val="solid"/>
                  <a:headEnd type="none" w="sm" len="sm"/>
                  <a:tailEnd type="none" w="sm" len="sm"/>
                </a:ln>
              </p:spPr>
            </p:sp>
            <p:sp>
              <p:nvSpPr>
                <p:cNvPr id="58421" name="Freeform 15"/>
                <p:cNvSpPr/>
                <p:nvPr/>
              </p:nvSpPr>
              <p:spPr>
                <a:xfrm>
                  <a:off x="2831" y="1341"/>
                  <a:ext cx="111" cy="539"/>
                </a:xfrm>
                <a:custGeom>
                  <a:avLst/>
                  <a:gdLst/>
                  <a:ahLst/>
                  <a:cxnLst>
                    <a:cxn ang="0">
                      <a:pos x="54" y="538"/>
                    </a:cxn>
                    <a:cxn ang="0">
                      <a:pos x="99" y="538"/>
                    </a:cxn>
                    <a:cxn ang="0">
                      <a:pos x="78" y="518"/>
                    </a:cxn>
                    <a:cxn ang="0">
                      <a:pos x="62" y="493"/>
                    </a:cxn>
                    <a:cxn ang="0">
                      <a:pos x="51" y="468"/>
                    </a:cxn>
                    <a:cxn ang="0">
                      <a:pos x="42" y="442"/>
                    </a:cxn>
                    <a:cxn ang="0">
                      <a:pos x="38" y="414"/>
                    </a:cxn>
                    <a:cxn ang="0">
                      <a:pos x="40" y="386"/>
                    </a:cxn>
                    <a:cxn ang="0">
                      <a:pos x="44" y="358"/>
                    </a:cxn>
                    <a:cxn ang="0">
                      <a:pos x="53" y="331"/>
                    </a:cxn>
                    <a:cxn ang="0">
                      <a:pos x="67" y="306"/>
                    </a:cxn>
                    <a:cxn ang="0">
                      <a:pos x="83" y="284"/>
                    </a:cxn>
                    <a:cxn ang="0">
                      <a:pos x="96" y="244"/>
                    </a:cxn>
                    <a:cxn ang="0">
                      <a:pos x="105" y="204"/>
                    </a:cxn>
                    <a:cxn ang="0">
                      <a:pos x="110" y="163"/>
                    </a:cxn>
                    <a:cxn ang="0">
                      <a:pos x="110" y="120"/>
                    </a:cxn>
                    <a:cxn ang="0">
                      <a:pos x="105" y="79"/>
                    </a:cxn>
                    <a:cxn ang="0">
                      <a:pos x="96" y="39"/>
                    </a:cxn>
                    <a:cxn ang="0">
                      <a:pos x="83" y="0"/>
                    </a:cxn>
                    <a:cxn ang="0">
                      <a:pos x="40" y="0"/>
                    </a:cxn>
                    <a:cxn ang="0">
                      <a:pos x="56" y="30"/>
                    </a:cxn>
                    <a:cxn ang="0">
                      <a:pos x="69" y="64"/>
                    </a:cxn>
                    <a:cxn ang="0">
                      <a:pos x="77" y="99"/>
                    </a:cxn>
                    <a:cxn ang="0">
                      <a:pos x="78" y="133"/>
                    </a:cxn>
                    <a:cxn ang="0">
                      <a:pos x="77" y="170"/>
                    </a:cxn>
                    <a:cxn ang="0">
                      <a:pos x="69" y="204"/>
                    </a:cxn>
                    <a:cxn ang="0">
                      <a:pos x="56" y="237"/>
                    </a:cxn>
                    <a:cxn ang="0">
                      <a:pos x="40" y="269"/>
                    </a:cxn>
                    <a:cxn ang="0">
                      <a:pos x="22" y="296"/>
                    </a:cxn>
                    <a:cxn ang="0">
                      <a:pos x="10" y="326"/>
                    </a:cxn>
                    <a:cxn ang="0">
                      <a:pos x="4" y="358"/>
                    </a:cxn>
                    <a:cxn ang="0">
                      <a:pos x="0" y="390"/>
                    </a:cxn>
                    <a:cxn ang="0">
                      <a:pos x="2" y="422"/>
                    </a:cxn>
                    <a:cxn ang="0">
                      <a:pos x="9" y="454"/>
                    </a:cxn>
                    <a:cxn ang="0">
                      <a:pos x="20" y="484"/>
                    </a:cxn>
                    <a:cxn ang="0">
                      <a:pos x="34" y="512"/>
                    </a:cxn>
                    <a:cxn ang="0">
                      <a:pos x="54" y="538"/>
                    </a:cxn>
                  </a:cxnLst>
                  <a:pathLst>
                    <a:path w="111" h="539">
                      <a:moveTo>
                        <a:pt x="54" y="538"/>
                      </a:moveTo>
                      <a:lnTo>
                        <a:pt x="99" y="538"/>
                      </a:lnTo>
                      <a:lnTo>
                        <a:pt x="78" y="518"/>
                      </a:lnTo>
                      <a:lnTo>
                        <a:pt x="62" y="493"/>
                      </a:lnTo>
                      <a:lnTo>
                        <a:pt x="51" y="468"/>
                      </a:lnTo>
                      <a:lnTo>
                        <a:pt x="42" y="442"/>
                      </a:lnTo>
                      <a:lnTo>
                        <a:pt x="38" y="414"/>
                      </a:lnTo>
                      <a:lnTo>
                        <a:pt x="40" y="386"/>
                      </a:lnTo>
                      <a:lnTo>
                        <a:pt x="44" y="358"/>
                      </a:lnTo>
                      <a:lnTo>
                        <a:pt x="53" y="331"/>
                      </a:lnTo>
                      <a:lnTo>
                        <a:pt x="67" y="306"/>
                      </a:lnTo>
                      <a:lnTo>
                        <a:pt x="83" y="284"/>
                      </a:lnTo>
                      <a:lnTo>
                        <a:pt x="96" y="244"/>
                      </a:lnTo>
                      <a:lnTo>
                        <a:pt x="105" y="204"/>
                      </a:lnTo>
                      <a:lnTo>
                        <a:pt x="110" y="163"/>
                      </a:lnTo>
                      <a:lnTo>
                        <a:pt x="110" y="120"/>
                      </a:lnTo>
                      <a:lnTo>
                        <a:pt x="105" y="79"/>
                      </a:lnTo>
                      <a:lnTo>
                        <a:pt x="96" y="39"/>
                      </a:lnTo>
                      <a:lnTo>
                        <a:pt x="83" y="0"/>
                      </a:lnTo>
                      <a:lnTo>
                        <a:pt x="40" y="0"/>
                      </a:lnTo>
                      <a:lnTo>
                        <a:pt x="56" y="30"/>
                      </a:lnTo>
                      <a:lnTo>
                        <a:pt x="69" y="64"/>
                      </a:lnTo>
                      <a:lnTo>
                        <a:pt x="77" y="99"/>
                      </a:lnTo>
                      <a:lnTo>
                        <a:pt x="78" y="133"/>
                      </a:lnTo>
                      <a:lnTo>
                        <a:pt x="77" y="170"/>
                      </a:lnTo>
                      <a:lnTo>
                        <a:pt x="69" y="204"/>
                      </a:lnTo>
                      <a:lnTo>
                        <a:pt x="56" y="237"/>
                      </a:lnTo>
                      <a:lnTo>
                        <a:pt x="40" y="269"/>
                      </a:lnTo>
                      <a:lnTo>
                        <a:pt x="22" y="296"/>
                      </a:lnTo>
                      <a:lnTo>
                        <a:pt x="10" y="326"/>
                      </a:lnTo>
                      <a:lnTo>
                        <a:pt x="4" y="358"/>
                      </a:lnTo>
                      <a:lnTo>
                        <a:pt x="0" y="390"/>
                      </a:lnTo>
                      <a:lnTo>
                        <a:pt x="2" y="422"/>
                      </a:lnTo>
                      <a:lnTo>
                        <a:pt x="9" y="454"/>
                      </a:lnTo>
                      <a:lnTo>
                        <a:pt x="20" y="484"/>
                      </a:lnTo>
                      <a:lnTo>
                        <a:pt x="34" y="512"/>
                      </a:lnTo>
                      <a:lnTo>
                        <a:pt x="54" y="538"/>
                      </a:lnTo>
                    </a:path>
                  </a:pathLst>
                </a:custGeom>
                <a:solidFill>
                  <a:schemeClr val="accent2">
                    <a:alpha val="100000"/>
                  </a:schemeClr>
                </a:solidFill>
                <a:ln w="9525">
                  <a:noFill/>
                </a:ln>
              </p:spPr>
              <p:txBody>
                <a:bodyPr/>
                <a:p>
                  <a:endParaRPr lang="zh-CN" altLang="en-US"/>
                </a:p>
              </p:txBody>
            </p:sp>
            <p:sp>
              <p:nvSpPr>
                <p:cNvPr id="58422" name="Line 16"/>
                <p:cNvSpPr/>
                <p:nvPr/>
              </p:nvSpPr>
              <p:spPr>
                <a:xfrm flipH="1">
                  <a:off x="2178" y="1431"/>
                  <a:ext cx="182" cy="179"/>
                </a:xfrm>
                <a:prstGeom prst="line">
                  <a:avLst/>
                </a:prstGeom>
                <a:ln w="12699" cap="flat" cmpd="sng">
                  <a:solidFill>
                    <a:srgbClr val="FF0033"/>
                  </a:solidFill>
                  <a:prstDash val="solid"/>
                  <a:headEnd type="none" w="sm" len="sm"/>
                  <a:tailEnd type="none" w="sm" len="sm"/>
                </a:ln>
              </p:spPr>
            </p:sp>
            <p:sp>
              <p:nvSpPr>
                <p:cNvPr id="58423" name="Freeform 17"/>
                <p:cNvSpPr/>
                <p:nvPr/>
              </p:nvSpPr>
              <p:spPr>
                <a:xfrm>
                  <a:off x="2404" y="1595"/>
                  <a:ext cx="32" cy="31"/>
                </a:xfrm>
                <a:custGeom>
                  <a:avLst/>
                  <a:gdLst/>
                  <a:ahLst/>
                  <a:cxnLst>
                    <a:cxn ang="0">
                      <a:pos x="0" y="30"/>
                    </a:cxn>
                    <a:cxn ang="0">
                      <a:pos x="31" y="15"/>
                    </a:cxn>
                    <a:cxn ang="0">
                      <a:pos x="0" y="0"/>
                    </a:cxn>
                    <a:cxn ang="0">
                      <a:pos x="5" y="10"/>
                    </a:cxn>
                    <a:cxn ang="0">
                      <a:pos x="5" y="21"/>
                    </a:cxn>
                    <a:cxn ang="0">
                      <a:pos x="0" y="30"/>
                    </a:cxn>
                  </a:cxnLst>
                  <a:pathLst>
                    <a:path w="32" h="31">
                      <a:moveTo>
                        <a:pt x="0" y="30"/>
                      </a:moveTo>
                      <a:lnTo>
                        <a:pt x="31" y="15"/>
                      </a:lnTo>
                      <a:lnTo>
                        <a:pt x="0" y="0"/>
                      </a:lnTo>
                      <a:lnTo>
                        <a:pt x="5" y="10"/>
                      </a:lnTo>
                      <a:lnTo>
                        <a:pt x="5" y="21"/>
                      </a:lnTo>
                      <a:lnTo>
                        <a:pt x="0" y="30"/>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24" name="Freeform 18"/>
                <p:cNvSpPr/>
                <p:nvPr/>
              </p:nvSpPr>
              <p:spPr>
                <a:xfrm>
                  <a:off x="3364" y="1595"/>
                  <a:ext cx="32" cy="31"/>
                </a:xfrm>
                <a:custGeom>
                  <a:avLst/>
                  <a:gdLst/>
                  <a:ahLst/>
                  <a:cxnLst>
                    <a:cxn ang="0">
                      <a:pos x="0" y="30"/>
                    </a:cxn>
                    <a:cxn ang="0">
                      <a:pos x="31" y="15"/>
                    </a:cxn>
                    <a:cxn ang="0">
                      <a:pos x="0" y="0"/>
                    </a:cxn>
                    <a:cxn ang="0">
                      <a:pos x="4" y="10"/>
                    </a:cxn>
                    <a:cxn ang="0">
                      <a:pos x="4" y="21"/>
                    </a:cxn>
                    <a:cxn ang="0">
                      <a:pos x="0" y="30"/>
                    </a:cxn>
                  </a:cxnLst>
                  <a:pathLst>
                    <a:path w="32" h="31">
                      <a:moveTo>
                        <a:pt x="0" y="30"/>
                      </a:moveTo>
                      <a:lnTo>
                        <a:pt x="31" y="15"/>
                      </a:lnTo>
                      <a:lnTo>
                        <a:pt x="0" y="0"/>
                      </a:lnTo>
                      <a:lnTo>
                        <a:pt x="4" y="10"/>
                      </a:lnTo>
                      <a:lnTo>
                        <a:pt x="4" y="21"/>
                      </a:lnTo>
                      <a:lnTo>
                        <a:pt x="0" y="30"/>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25" name="Freeform 19"/>
                <p:cNvSpPr/>
                <p:nvPr/>
              </p:nvSpPr>
              <p:spPr>
                <a:xfrm>
                  <a:off x="2298" y="1567"/>
                  <a:ext cx="33" cy="29"/>
                </a:xfrm>
                <a:custGeom>
                  <a:avLst/>
                  <a:gdLst/>
                  <a:ahLst/>
                  <a:cxnLst>
                    <a:cxn ang="0">
                      <a:pos x="6" y="28"/>
                    </a:cxn>
                    <a:cxn ang="0">
                      <a:pos x="32" y="6"/>
                    </a:cxn>
                    <a:cxn ang="0">
                      <a:pos x="0" y="0"/>
                    </a:cxn>
                    <a:cxn ang="0">
                      <a:pos x="6" y="7"/>
                    </a:cxn>
                    <a:cxn ang="0">
                      <a:pos x="9" y="18"/>
                    </a:cxn>
                    <a:cxn ang="0">
                      <a:pos x="6" y="28"/>
                    </a:cxn>
                  </a:cxnLst>
                  <a:pathLst>
                    <a:path w="33" h="29">
                      <a:moveTo>
                        <a:pt x="6" y="28"/>
                      </a:moveTo>
                      <a:lnTo>
                        <a:pt x="32" y="6"/>
                      </a:lnTo>
                      <a:lnTo>
                        <a:pt x="0" y="0"/>
                      </a:lnTo>
                      <a:lnTo>
                        <a:pt x="6" y="7"/>
                      </a:lnTo>
                      <a:lnTo>
                        <a:pt x="9" y="18"/>
                      </a:lnTo>
                      <a:lnTo>
                        <a:pt x="6" y="28"/>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26" name="Freeform 20"/>
                <p:cNvSpPr/>
                <p:nvPr/>
              </p:nvSpPr>
              <p:spPr>
                <a:xfrm>
                  <a:off x="2206" y="1551"/>
                  <a:ext cx="32" cy="33"/>
                </a:xfrm>
                <a:custGeom>
                  <a:avLst/>
                  <a:gdLst/>
                  <a:ahLst/>
                  <a:cxnLst>
                    <a:cxn ang="0">
                      <a:pos x="20" y="32"/>
                    </a:cxn>
                    <a:cxn ang="0">
                      <a:pos x="31" y="0"/>
                    </a:cxn>
                    <a:cxn ang="0">
                      <a:pos x="0" y="10"/>
                    </a:cxn>
                    <a:cxn ang="0">
                      <a:pos x="8" y="14"/>
                    </a:cxn>
                    <a:cxn ang="0">
                      <a:pos x="16" y="21"/>
                    </a:cxn>
                    <a:cxn ang="0">
                      <a:pos x="20" y="32"/>
                    </a:cxn>
                  </a:cxnLst>
                  <a:pathLst>
                    <a:path w="32" h="33">
                      <a:moveTo>
                        <a:pt x="20" y="32"/>
                      </a:moveTo>
                      <a:lnTo>
                        <a:pt x="31" y="0"/>
                      </a:lnTo>
                      <a:lnTo>
                        <a:pt x="0" y="10"/>
                      </a:lnTo>
                      <a:lnTo>
                        <a:pt x="8" y="14"/>
                      </a:lnTo>
                      <a:lnTo>
                        <a:pt x="16" y="21"/>
                      </a:lnTo>
                      <a:lnTo>
                        <a:pt x="20" y="32"/>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27" name="Freeform 21"/>
                <p:cNvSpPr/>
                <p:nvPr/>
              </p:nvSpPr>
              <p:spPr>
                <a:xfrm>
                  <a:off x="2298" y="1460"/>
                  <a:ext cx="33" cy="32"/>
                </a:xfrm>
                <a:custGeom>
                  <a:avLst/>
                  <a:gdLst/>
                  <a:ahLst/>
                  <a:cxnLst>
                    <a:cxn ang="0">
                      <a:pos x="21" y="31"/>
                    </a:cxn>
                    <a:cxn ang="0">
                      <a:pos x="32" y="0"/>
                    </a:cxn>
                    <a:cxn ang="0">
                      <a:pos x="0" y="10"/>
                    </a:cxn>
                    <a:cxn ang="0">
                      <a:pos x="9" y="14"/>
                    </a:cxn>
                    <a:cxn ang="0">
                      <a:pos x="18" y="20"/>
                    </a:cxn>
                    <a:cxn ang="0">
                      <a:pos x="21" y="31"/>
                    </a:cxn>
                  </a:cxnLst>
                  <a:pathLst>
                    <a:path w="33" h="32">
                      <a:moveTo>
                        <a:pt x="21" y="31"/>
                      </a:moveTo>
                      <a:lnTo>
                        <a:pt x="32" y="0"/>
                      </a:lnTo>
                      <a:lnTo>
                        <a:pt x="0" y="10"/>
                      </a:lnTo>
                      <a:lnTo>
                        <a:pt x="9" y="14"/>
                      </a:lnTo>
                      <a:lnTo>
                        <a:pt x="18" y="20"/>
                      </a:lnTo>
                      <a:lnTo>
                        <a:pt x="21" y="31"/>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28" name="Freeform 22"/>
                <p:cNvSpPr/>
                <p:nvPr/>
              </p:nvSpPr>
              <p:spPr>
                <a:xfrm>
                  <a:off x="2206" y="1638"/>
                  <a:ext cx="32" cy="34"/>
                </a:xfrm>
                <a:custGeom>
                  <a:avLst/>
                  <a:gdLst/>
                  <a:ahLst/>
                  <a:cxnLst>
                    <a:cxn ang="0">
                      <a:pos x="20" y="0"/>
                    </a:cxn>
                    <a:cxn ang="0">
                      <a:pos x="31" y="33"/>
                    </a:cxn>
                    <a:cxn ang="0">
                      <a:pos x="0" y="21"/>
                    </a:cxn>
                    <a:cxn ang="0">
                      <a:pos x="8" y="18"/>
                    </a:cxn>
                    <a:cxn ang="0">
                      <a:pos x="16" y="9"/>
                    </a:cxn>
                    <a:cxn ang="0">
                      <a:pos x="20" y="0"/>
                    </a:cxn>
                  </a:cxnLst>
                  <a:pathLst>
                    <a:path w="32" h="34">
                      <a:moveTo>
                        <a:pt x="20" y="0"/>
                      </a:moveTo>
                      <a:lnTo>
                        <a:pt x="31" y="33"/>
                      </a:lnTo>
                      <a:lnTo>
                        <a:pt x="0" y="21"/>
                      </a:lnTo>
                      <a:lnTo>
                        <a:pt x="8" y="18"/>
                      </a:lnTo>
                      <a:lnTo>
                        <a:pt x="16" y="9"/>
                      </a:lnTo>
                      <a:lnTo>
                        <a:pt x="20" y="0"/>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29" name="Freeform 23"/>
                <p:cNvSpPr/>
                <p:nvPr/>
              </p:nvSpPr>
              <p:spPr>
                <a:xfrm>
                  <a:off x="2298" y="1730"/>
                  <a:ext cx="33" cy="33"/>
                </a:xfrm>
                <a:custGeom>
                  <a:avLst/>
                  <a:gdLst/>
                  <a:ahLst/>
                  <a:cxnLst>
                    <a:cxn ang="0">
                      <a:pos x="21" y="0"/>
                    </a:cxn>
                    <a:cxn ang="0">
                      <a:pos x="32" y="32"/>
                    </a:cxn>
                    <a:cxn ang="0">
                      <a:pos x="0" y="21"/>
                    </a:cxn>
                    <a:cxn ang="0">
                      <a:pos x="9" y="17"/>
                    </a:cxn>
                    <a:cxn ang="0">
                      <a:pos x="18" y="9"/>
                    </a:cxn>
                    <a:cxn ang="0">
                      <a:pos x="21" y="0"/>
                    </a:cxn>
                  </a:cxnLst>
                  <a:pathLst>
                    <a:path w="33" h="33">
                      <a:moveTo>
                        <a:pt x="21" y="0"/>
                      </a:moveTo>
                      <a:lnTo>
                        <a:pt x="32" y="32"/>
                      </a:lnTo>
                      <a:lnTo>
                        <a:pt x="0" y="21"/>
                      </a:lnTo>
                      <a:lnTo>
                        <a:pt x="9" y="17"/>
                      </a:lnTo>
                      <a:lnTo>
                        <a:pt x="18" y="9"/>
                      </a:lnTo>
                      <a:lnTo>
                        <a:pt x="21" y="0"/>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30" name="Freeform 24"/>
                <p:cNvSpPr/>
                <p:nvPr/>
              </p:nvSpPr>
              <p:spPr>
                <a:xfrm>
                  <a:off x="2298" y="1626"/>
                  <a:ext cx="33" cy="30"/>
                </a:xfrm>
                <a:custGeom>
                  <a:avLst/>
                  <a:gdLst/>
                  <a:ahLst/>
                  <a:cxnLst>
                    <a:cxn ang="0">
                      <a:pos x="6" y="0"/>
                    </a:cxn>
                    <a:cxn ang="0">
                      <a:pos x="32" y="22"/>
                    </a:cxn>
                    <a:cxn ang="0">
                      <a:pos x="0" y="29"/>
                    </a:cxn>
                    <a:cxn ang="0">
                      <a:pos x="6" y="20"/>
                    </a:cxn>
                    <a:cxn ang="0">
                      <a:pos x="9" y="11"/>
                    </a:cxn>
                    <a:cxn ang="0">
                      <a:pos x="6" y="0"/>
                    </a:cxn>
                  </a:cxnLst>
                  <a:pathLst>
                    <a:path w="33" h="30">
                      <a:moveTo>
                        <a:pt x="6" y="0"/>
                      </a:moveTo>
                      <a:lnTo>
                        <a:pt x="32" y="22"/>
                      </a:lnTo>
                      <a:lnTo>
                        <a:pt x="0" y="29"/>
                      </a:lnTo>
                      <a:lnTo>
                        <a:pt x="6" y="20"/>
                      </a:lnTo>
                      <a:lnTo>
                        <a:pt x="9" y="11"/>
                      </a:lnTo>
                      <a:lnTo>
                        <a:pt x="6" y="0"/>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31" name="Freeform 25"/>
                <p:cNvSpPr/>
                <p:nvPr/>
              </p:nvSpPr>
              <p:spPr>
                <a:xfrm>
                  <a:off x="2708" y="1551"/>
                  <a:ext cx="35" cy="29"/>
                </a:xfrm>
                <a:custGeom>
                  <a:avLst/>
                  <a:gdLst/>
                  <a:ahLst/>
                  <a:cxnLst>
                    <a:cxn ang="0">
                      <a:pos x="8" y="0"/>
                    </a:cxn>
                    <a:cxn ang="0">
                      <a:pos x="34" y="21"/>
                    </a:cxn>
                    <a:cxn ang="0">
                      <a:pos x="0" y="28"/>
                    </a:cxn>
                    <a:cxn ang="0">
                      <a:pos x="6" y="19"/>
                    </a:cxn>
                    <a:cxn ang="0">
                      <a:pos x="10" y="9"/>
                    </a:cxn>
                    <a:cxn ang="0">
                      <a:pos x="8" y="0"/>
                    </a:cxn>
                  </a:cxnLst>
                  <a:pathLst>
                    <a:path w="35" h="29">
                      <a:moveTo>
                        <a:pt x="8" y="0"/>
                      </a:moveTo>
                      <a:lnTo>
                        <a:pt x="34" y="21"/>
                      </a:lnTo>
                      <a:lnTo>
                        <a:pt x="0" y="28"/>
                      </a:lnTo>
                      <a:lnTo>
                        <a:pt x="6" y="19"/>
                      </a:lnTo>
                      <a:lnTo>
                        <a:pt x="10" y="9"/>
                      </a:lnTo>
                      <a:lnTo>
                        <a:pt x="8" y="0"/>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32" name="Freeform 26"/>
                <p:cNvSpPr/>
                <p:nvPr/>
              </p:nvSpPr>
              <p:spPr>
                <a:xfrm>
                  <a:off x="2708" y="1641"/>
                  <a:ext cx="35" cy="31"/>
                </a:xfrm>
                <a:custGeom>
                  <a:avLst/>
                  <a:gdLst/>
                  <a:ahLst/>
                  <a:cxnLst>
                    <a:cxn ang="0">
                      <a:pos x="8" y="30"/>
                    </a:cxn>
                    <a:cxn ang="0">
                      <a:pos x="34" y="6"/>
                    </a:cxn>
                    <a:cxn ang="0">
                      <a:pos x="0" y="0"/>
                    </a:cxn>
                    <a:cxn ang="0">
                      <a:pos x="6" y="8"/>
                    </a:cxn>
                    <a:cxn ang="0">
                      <a:pos x="10" y="18"/>
                    </a:cxn>
                    <a:cxn ang="0">
                      <a:pos x="8" y="30"/>
                    </a:cxn>
                  </a:cxnLst>
                  <a:pathLst>
                    <a:path w="35" h="31">
                      <a:moveTo>
                        <a:pt x="8" y="30"/>
                      </a:moveTo>
                      <a:lnTo>
                        <a:pt x="34" y="6"/>
                      </a:lnTo>
                      <a:lnTo>
                        <a:pt x="0" y="0"/>
                      </a:lnTo>
                      <a:lnTo>
                        <a:pt x="6" y="8"/>
                      </a:lnTo>
                      <a:lnTo>
                        <a:pt x="10" y="18"/>
                      </a:lnTo>
                      <a:lnTo>
                        <a:pt x="8" y="30"/>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33" name="Freeform 27"/>
                <p:cNvSpPr/>
                <p:nvPr/>
              </p:nvSpPr>
              <p:spPr>
                <a:xfrm>
                  <a:off x="3012" y="1565"/>
                  <a:ext cx="34" cy="31"/>
                </a:xfrm>
                <a:custGeom>
                  <a:avLst/>
                  <a:gdLst/>
                  <a:ahLst/>
                  <a:cxnLst>
                    <a:cxn ang="0">
                      <a:pos x="7" y="30"/>
                    </a:cxn>
                    <a:cxn ang="0">
                      <a:pos x="33" y="6"/>
                    </a:cxn>
                    <a:cxn ang="0">
                      <a:pos x="0" y="0"/>
                    </a:cxn>
                    <a:cxn ang="0">
                      <a:pos x="6" y="8"/>
                    </a:cxn>
                    <a:cxn ang="0">
                      <a:pos x="9" y="18"/>
                    </a:cxn>
                    <a:cxn ang="0">
                      <a:pos x="7" y="30"/>
                    </a:cxn>
                  </a:cxnLst>
                  <a:pathLst>
                    <a:path w="34" h="31">
                      <a:moveTo>
                        <a:pt x="7" y="30"/>
                      </a:moveTo>
                      <a:lnTo>
                        <a:pt x="33" y="6"/>
                      </a:lnTo>
                      <a:lnTo>
                        <a:pt x="0" y="0"/>
                      </a:lnTo>
                      <a:lnTo>
                        <a:pt x="6" y="8"/>
                      </a:lnTo>
                      <a:lnTo>
                        <a:pt x="9" y="18"/>
                      </a:lnTo>
                      <a:lnTo>
                        <a:pt x="7" y="30"/>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34" name="Freeform 28"/>
                <p:cNvSpPr/>
                <p:nvPr/>
              </p:nvSpPr>
              <p:spPr>
                <a:xfrm>
                  <a:off x="3012" y="1625"/>
                  <a:ext cx="34" cy="31"/>
                </a:xfrm>
                <a:custGeom>
                  <a:avLst/>
                  <a:gdLst/>
                  <a:ahLst/>
                  <a:cxnLst>
                    <a:cxn ang="0">
                      <a:pos x="7" y="0"/>
                    </a:cxn>
                    <a:cxn ang="0">
                      <a:pos x="33" y="23"/>
                    </a:cxn>
                    <a:cxn ang="0">
                      <a:pos x="0" y="30"/>
                    </a:cxn>
                    <a:cxn ang="0">
                      <a:pos x="6" y="21"/>
                    </a:cxn>
                    <a:cxn ang="0">
                      <a:pos x="9" y="11"/>
                    </a:cxn>
                    <a:cxn ang="0">
                      <a:pos x="7" y="0"/>
                    </a:cxn>
                  </a:cxnLst>
                  <a:pathLst>
                    <a:path w="34" h="31">
                      <a:moveTo>
                        <a:pt x="7" y="0"/>
                      </a:moveTo>
                      <a:lnTo>
                        <a:pt x="33" y="23"/>
                      </a:lnTo>
                      <a:lnTo>
                        <a:pt x="0" y="30"/>
                      </a:lnTo>
                      <a:lnTo>
                        <a:pt x="6" y="21"/>
                      </a:lnTo>
                      <a:lnTo>
                        <a:pt x="9" y="11"/>
                      </a:lnTo>
                      <a:lnTo>
                        <a:pt x="7" y="0"/>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35" name="Freeform 29"/>
                <p:cNvSpPr/>
                <p:nvPr/>
              </p:nvSpPr>
              <p:spPr>
                <a:xfrm>
                  <a:off x="3457" y="1551"/>
                  <a:ext cx="34" cy="29"/>
                </a:xfrm>
                <a:custGeom>
                  <a:avLst/>
                  <a:gdLst/>
                  <a:ahLst/>
                  <a:cxnLst>
                    <a:cxn ang="0">
                      <a:pos x="6" y="0"/>
                    </a:cxn>
                    <a:cxn ang="0">
                      <a:pos x="33" y="21"/>
                    </a:cxn>
                    <a:cxn ang="0">
                      <a:pos x="0" y="28"/>
                    </a:cxn>
                    <a:cxn ang="0">
                      <a:pos x="6" y="19"/>
                    </a:cxn>
                    <a:cxn ang="0">
                      <a:pos x="9" y="9"/>
                    </a:cxn>
                    <a:cxn ang="0">
                      <a:pos x="6" y="0"/>
                    </a:cxn>
                  </a:cxnLst>
                  <a:pathLst>
                    <a:path w="34" h="29">
                      <a:moveTo>
                        <a:pt x="6" y="0"/>
                      </a:moveTo>
                      <a:lnTo>
                        <a:pt x="33" y="21"/>
                      </a:lnTo>
                      <a:lnTo>
                        <a:pt x="0" y="28"/>
                      </a:lnTo>
                      <a:lnTo>
                        <a:pt x="6" y="19"/>
                      </a:lnTo>
                      <a:lnTo>
                        <a:pt x="9" y="9"/>
                      </a:lnTo>
                      <a:lnTo>
                        <a:pt x="6" y="0"/>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58436" name="Freeform 30"/>
                <p:cNvSpPr/>
                <p:nvPr/>
              </p:nvSpPr>
              <p:spPr>
                <a:xfrm>
                  <a:off x="3457" y="1641"/>
                  <a:ext cx="34" cy="31"/>
                </a:xfrm>
                <a:custGeom>
                  <a:avLst/>
                  <a:gdLst/>
                  <a:ahLst/>
                  <a:cxnLst>
                    <a:cxn ang="0">
                      <a:pos x="6" y="30"/>
                    </a:cxn>
                    <a:cxn ang="0">
                      <a:pos x="33" y="6"/>
                    </a:cxn>
                    <a:cxn ang="0">
                      <a:pos x="0" y="0"/>
                    </a:cxn>
                    <a:cxn ang="0">
                      <a:pos x="6" y="8"/>
                    </a:cxn>
                    <a:cxn ang="0">
                      <a:pos x="9" y="18"/>
                    </a:cxn>
                    <a:cxn ang="0">
                      <a:pos x="6" y="30"/>
                    </a:cxn>
                  </a:cxnLst>
                  <a:pathLst>
                    <a:path w="34" h="31">
                      <a:moveTo>
                        <a:pt x="6" y="30"/>
                      </a:moveTo>
                      <a:lnTo>
                        <a:pt x="33" y="6"/>
                      </a:lnTo>
                      <a:lnTo>
                        <a:pt x="0" y="0"/>
                      </a:lnTo>
                      <a:lnTo>
                        <a:pt x="6" y="8"/>
                      </a:lnTo>
                      <a:lnTo>
                        <a:pt x="9" y="18"/>
                      </a:lnTo>
                      <a:lnTo>
                        <a:pt x="6" y="30"/>
                      </a:lnTo>
                    </a:path>
                  </a:pathLst>
                </a:custGeom>
                <a:solidFill>
                  <a:srgbClr val="FF0033">
                    <a:alpha val="100000"/>
                  </a:srgbClr>
                </a:solidFill>
                <a:ln w="12699" cap="rnd" cmpd="sng">
                  <a:solidFill>
                    <a:srgbClr val="FF0033">
                      <a:alpha val="100000"/>
                    </a:srgbClr>
                  </a:solidFill>
                  <a:prstDash val="solid"/>
                  <a:round/>
                  <a:headEnd type="none" w="med" len="med"/>
                  <a:tailEnd type="none" w="med" len="med"/>
                </a:ln>
              </p:spPr>
              <p:txBody>
                <a:bodyPr/>
                <a:p>
                  <a:endParaRPr lang="zh-CN" altLang="en-US"/>
                </a:p>
              </p:txBody>
            </p:sp>
            <p:sp>
              <p:nvSpPr>
                <p:cNvPr id="490527" name="Rectangle 31"/>
                <p:cNvSpPr>
                  <a:spLocks noChangeArrowheads="1"/>
                </p:cNvSpPr>
                <p:nvPr/>
              </p:nvSpPr>
              <p:spPr bwMode="auto">
                <a:xfrm>
                  <a:off x="2162" y="1883"/>
                  <a:ext cx="12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2000" b="1" i="1" u="none" strike="noStrike" kern="1200" cap="none" spc="0" normalizeH="0" baseline="0" noProof="0" smtClean="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1" lang="zh-CN" altLang="en-US" sz="2000" b="1" i="1"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多模 </a:t>
                  </a:r>
                  <a:r>
                    <a:rPr kumimoji="1" lang="en-US" altLang="zh-CN" sz="2000" b="1" i="1" u="none" strike="noStrike" kern="1200" cap="none" spc="0" normalizeH="0" baseline="0" noProof="0" smtClean="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MMF</a:t>
                  </a:r>
                  <a:r>
                    <a:rPr kumimoji="1" lang="en-US" altLang="zh-CN" sz="2000" b="1" i="1" u="none" strike="noStrike" kern="1200" cap="none" spc="0" normalizeH="0" baseline="0" noProof="0" smtClean="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endParaRPr kumimoji="1" lang="en-US" altLang="zh-CN" sz="2000" b="1" i="1" u="none" strike="noStrike" kern="1200" cap="none" spc="0" normalizeH="0" baseline="0" noProof="0" smtClean="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sp>
            <p:nvSpPr>
              <p:cNvPr id="490528" name="Rectangle 32"/>
              <p:cNvSpPr>
                <a:spLocks noChangeArrowheads="1"/>
              </p:cNvSpPr>
              <p:nvPr/>
            </p:nvSpPr>
            <p:spPr bwMode="auto">
              <a:xfrm>
                <a:off x="1311" y="1056"/>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输入电信号</a:t>
                </a:r>
                <a:endParaRPr kumimoji="1" lang="zh-CN" altLang="en-US" sz="18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sp>
          <p:nvSpPr>
            <p:cNvPr id="490529" name="Rectangle 33"/>
            <p:cNvSpPr>
              <a:spLocks noChangeArrowheads="1"/>
            </p:cNvSpPr>
            <p:nvPr/>
          </p:nvSpPr>
          <p:spPr bwMode="auto">
            <a:xfrm>
              <a:off x="6084888" y="1560513"/>
              <a:ext cx="1335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输出电信号</a:t>
              </a:r>
              <a:endParaRPr kumimoji="1" lang="zh-CN" altLang="en-US" sz="18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90543" name="Rectangle 47"/>
            <p:cNvSpPr>
              <a:spLocks noChangeArrowheads="1"/>
            </p:cNvSpPr>
            <p:nvPr/>
          </p:nvSpPr>
          <p:spPr bwMode="auto">
            <a:xfrm>
              <a:off x="6119813" y="2832100"/>
              <a:ext cx="2381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zh-CN" altLang="en-US" sz="2000" b="0" i="0" u="none" strike="noStrike" kern="1200" cap="none" spc="0" normalizeH="0" baseline="0" noProof="0" smtClean="0">
                  <a:ln>
                    <a:noFill/>
                  </a:ln>
                  <a:solidFill>
                    <a:srgbClr val="003399"/>
                  </a:solidFill>
                  <a:effectLst>
                    <a:outerShdw blurRad="38100" dist="38100" dir="2700000" algn="tl">
                      <a:srgbClr val="C0C0C0"/>
                    </a:outerShdw>
                  </a:effectLst>
                  <a:uLnTx/>
                  <a:uFillTx/>
                  <a:ea typeface="宋体" panose="02010600030101010101" pitchFamily="2" charset="-122"/>
                  <a:cs typeface="+mn-cs"/>
                </a:rPr>
                <a:t>波长 </a:t>
              </a:r>
              <a:r>
                <a:rPr kumimoji="1" lang="en-US" altLang="zh-CN" sz="2000" b="0" i="0" u="none" strike="noStrike" kern="1200" cap="none" spc="0" normalizeH="0" baseline="0" noProof="0" smtClean="0">
                  <a:ln>
                    <a:noFill/>
                  </a:ln>
                  <a:solidFill>
                    <a:srgbClr val="003399"/>
                  </a:solidFill>
                  <a:effectLst>
                    <a:outerShdw blurRad="38100" dist="38100" dir="2700000" algn="tl">
                      <a:srgbClr val="C0C0C0"/>
                    </a:outerShdw>
                  </a:effectLst>
                  <a:uLnTx/>
                  <a:uFillTx/>
                  <a:ea typeface="宋体" panose="02010600030101010101" pitchFamily="2" charset="-122"/>
                  <a:cs typeface="+mn-cs"/>
                </a:rPr>
                <a:t>: 850,1300nm</a:t>
              </a:r>
              <a:endParaRPr kumimoji="1" lang="en-US" altLang="zh-CN" sz="2000" b="0" i="0" u="none" strike="noStrike" kern="1200" cap="none" spc="0" normalizeH="0" baseline="0" noProof="0" smtClean="0">
                <a:ln>
                  <a:noFill/>
                </a:ln>
                <a:solidFill>
                  <a:srgbClr val="003399"/>
                </a:solidFill>
                <a:effectLst>
                  <a:outerShdw blurRad="38100" dist="38100" dir="2700000" algn="tl">
                    <a:srgbClr val="C0C0C0"/>
                  </a:outerShdw>
                </a:effectLst>
                <a:uLnTx/>
                <a:uFillTx/>
                <a:ea typeface="宋体" panose="02010600030101010101" pitchFamily="2" charset="-122"/>
                <a:cs typeface="+mn-cs"/>
              </a:endParaRPr>
            </a:p>
          </p:txBody>
        </p:sp>
        <p:grpSp>
          <p:nvGrpSpPr>
            <p:cNvPr id="58398" name="Group 48"/>
            <p:cNvGrpSpPr/>
            <p:nvPr/>
          </p:nvGrpSpPr>
          <p:grpSpPr>
            <a:xfrm>
              <a:off x="536575" y="1563688"/>
              <a:ext cx="1643063" cy="1233487"/>
              <a:chOff x="275" y="1073"/>
              <a:chExt cx="1035" cy="777"/>
            </a:xfrm>
          </p:grpSpPr>
          <p:grpSp>
            <p:nvGrpSpPr>
              <p:cNvPr id="58400" name="Group 49"/>
              <p:cNvGrpSpPr/>
              <p:nvPr/>
            </p:nvGrpSpPr>
            <p:grpSpPr>
              <a:xfrm>
                <a:off x="275" y="1342"/>
                <a:ext cx="787" cy="508"/>
                <a:chOff x="275" y="1342"/>
                <a:chExt cx="787" cy="508"/>
              </a:xfrm>
            </p:grpSpPr>
            <p:grpSp>
              <p:nvGrpSpPr>
                <p:cNvPr id="58402" name="Group 50"/>
                <p:cNvGrpSpPr/>
                <p:nvPr/>
              </p:nvGrpSpPr>
              <p:grpSpPr>
                <a:xfrm>
                  <a:off x="732" y="1520"/>
                  <a:ext cx="330" cy="330"/>
                  <a:chOff x="732" y="1520"/>
                  <a:chExt cx="330" cy="330"/>
                </a:xfrm>
              </p:grpSpPr>
              <p:sp>
                <p:nvSpPr>
                  <p:cNvPr id="58406" name="Freeform 51"/>
                  <p:cNvSpPr/>
                  <p:nvPr/>
                </p:nvSpPr>
                <p:spPr>
                  <a:xfrm>
                    <a:off x="732" y="1520"/>
                    <a:ext cx="330" cy="330"/>
                  </a:xfrm>
                  <a:custGeom>
                    <a:avLst/>
                    <a:gdLst/>
                    <a:ahLst/>
                    <a:cxnLst>
                      <a:cxn ang="0">
                        <a:pos x="329" y="0"/>
                      </a:cxn>
                      <a:cxn ang="0">
                        <a:pos x="0" y="0"/>
                      </a:cxn>
                      <a:cxn ang="0">
                        <a:pos x="0" y="329"/>
                      </a:cxn>
                      <a:cxn ang="0">
                        <a:pos x="293" y="329"/>
                      </a:cxn>
                      <a:cxn ang="0">
                        <a:pos x="302" y="329"/>
                      </a:cxn>
                    </a:cxnLst>
                    <a:pathLst>
                      <a:path w="330" h="330">
                        <a:moveTo>
                          <a:pt x="329" y="0"/>
                        </a:moveTo>
                        <a:lnTo>
                          <a:pt x="0" y="0"/>
                        </a:lnTo>
                        <a:lnTo>
                          <a:pt x="0" y="329"/>
                        </a:lnTo>
                        <a:lnTo>
                          <a:pt x="293" y="329"/>
                        </a:lnTo>
                        <a:lnTo>
                          <a:pt x="302" y="329"/>
                        </a:lnTo>
                      </a:path>
                    </a:pathLst>
                  </a:custGeom>
                  <a:noFill/>
                  <a:ln w="25399" cap="rnd" cmpd="sng">
                    <a:solidFill>
                      <a:schemeClr val="bg2">
                        <a:alpha val="100000"/>
                      </a:schemeClr>
                    </a:solidFill>
                    <a:prstDash val="solid"/>
                    <a:round/>
                    <a:headEnd type="none" w="sm" len="sm"/>
                    <a:tailEnd type="none" w="sm" len="sm"/>
                  </a:ln>
                </p:spPr>
                <p:txBody>
                  <a:bodyPr/>
                  <a:p>
                    <a:endParaRPr lang="zh-CN" altLang="en-US"/>
                  </a:p>
                </p:txBody>
              </p:sp>
              <p:sp>
                <p:nvSpPr>
                  <p:cNvPr id="58407" name="Line 52"/>
                  <p:cNvSpPr/>
                  <p:nvPr/>
                </p:nvSpPr>
                <p:spPr>
                  <a:xfrm>
                    <a:off x="732" y="1765"/>
                    <a:ext cx="239" cy="0"/>
                  </a:xfrm>
                  <a:prstGeom prst="line">
                    <a:avLst/>
                  </a:prstGeom>
                  <a:ln w="25399" cap="flat" cmpd="sng">
                    <a:solidFill>
                      <a:schemeClr val="bg2"/>
                    </a:solidFill>
                    <a:prstDash val="solid"/>
                    <a:headEnd type="none" w="sm" len="sm"/>
                    <a:tailEnd type="none" w="sm" len="sm"/>
                  </a:ln>
                </p:spPr>
              </p:sp>
              <p:sp>
                <p:nvSpPr>
                  <p:cNvPr id="58408" name="Line 53"/>
                  <p:cNvSpPr/>
                  <p:nvPr/>
                </p:nvSpPr>
                <p:spPr>
                  <a:xfrm>
                    <a:off x="740" y="1604"/>
                    <a:ext cx="231" cy="0"/>
                  </a:xfrm>
                  <a:prstGeom prst="line">
                    <a:avLst/>
                  </a:prstGeom>
                  <a:ln w="25399" cap="flat" cmpd="sng">
                    <a:solidFill>
                      <a:schemeClr val="bg2"/>
                    </a:solidFill>
                    <a:prstDash val="solid"/>
                    <a:headEnd type="none" w="sm" len="sm"/>
                    <a:tailEnd type="none" w="sm" len="sm"/>
                  </a:ln>
                </p:spPr>
              </p:sp>
            </p:grpSp>
            <p:sp>
              <p:nvSpPr>
                <p:cNvPr id="58403" name="Freeform 54"/>
                <p:cNvSpPr/>
                <p:nvPr/>
              </p:nvSpPr>
              <p:spPr>
                <a:xfrm>
                  <a:off x="519" y="1549"/>
                  <a:ext cx="107" cy="292"/>
                </a:xfrm>
                <a:custGeom>
                  <a:avLst/>
                  <a:gdLst/>
                  <a:ahLst/>
                  <a:cxnLst>
                    <a:cxn ang="0">
                      <a:pos x="106" y="0"/>
                    </a:cxn>
                    <a:cxn ang="0">
                      <a:pos x="106" y="70"/>
                    </a:cxn>
                    <a:cxn ang="0">
                      <a:pos x="0" y="70"/>
                    </a:cxn>
                    <a:cxn ang="0">
                      <a:pos x="0" y="211"/>
                    </a:cxn>
                    <a:cxn ang="0">
                      <a:pos x="106" y="211"/>
                    </a:cxn>
                    <a:cxn ang="0">
                      <a:pos x="106" y="291"/>
                    </a:cxn>
                  </a:cxnLst>
                  <a:pathLst>
                    <a:path w="107" h="292">
                      <a:moveTo>
                        <a:pt x="106" y="0"/>
                      </a:moveTo>
                      <a:lnTo>
                        <a:pt x="106" y="70"/>
                      </a:lnTo>
                      <a:lnTo>
                        <a:pt x="0" y="70"/>
                      </a:lnTo>
                      <a:lnTo>
                        <a:pt x="0" y="211"/>
                      </a:lnTo>
                      <a:lnTo>
                        <a:pt x="106" y="211"/>
                      </a:lnTo>
                      <a:lnTo>
                        <a:pt x="106" y="291"/>
                      </a:lnTo>
                    </a:path>
                  </a:pathLst>
                </a:custGeom>
                <a:noFill/>
                <a:ln w="25399" cap="rnd" cmpd="sng">
                  <a:solidFill>
                    <a:schemeClr val="hlink">
                      <a:alpha val="100000"/>
                    </a:schemeClr>
                  </a:solidFill>
                  <a:prstDash val="solid"/>
                  <a:round/>
                  <a:headEnd type="none" w="sm" len="sm"/>
                  <a:tailEnd type="none" w="sm" len="sm"/>
                </a:ln>
              </p:spPr>
              <p:txBody>
                <a:bodyPr/>
                <a:p>
                  <a:endParaRPr lang="zh-CN" altLang="en-US"/>
                </a:p>
              </p:txBody>
            </p:sp>
            <p:sp>
              <p:nvSpPr>
                <p:cNvPr id="490551" name="Rectangle 55"/>
                <p:cNvSpPr>
                  <a:spLocks noChangeArrowheads="1"/>
                </p:cNvSpPr>
                <p:nvPr/>
              </p:nvSpPr>
              <p:spPr bwMode="auto">
                <a:xfrm>
                  <a:off x="517" y="1342"/>
                  <a:ext cx="2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CordiaUPC" pitchFamily="34" charset="-34"/>
                      <a:ea typeface="宋体" panose="02010600030101010101" pitchFamily="2" charset="-122"/>
                      <a:cs typeface="+mn-cs"/>
                    </a:rPr>
                    <a:t>h2</a:t>
                  </a:r>
                  <a:endParaRPr kumimoji="1" lang="en-US" altLang="zh-CN" sz="18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CordiaUPC" pitchFamily="34" charset="-34"/>
                    <a:ea typeface="宋体" panose="02010600030101010101" pitchFamily="2" charset="-122"/>
                    <a:cs typeface="+mn-cs"/>
                  </a:endParaRPr>
                </a:p>
              </p:txBody>
            </p:sp>
            <p:sp>
              <p:nvSpPr>
                <p:cNvPr id="490552" name="Rectangle 56"/>
                <p:cNvSpPr>
                  <a:spLocks noChangeArrowheads="1"/>
                </p:cNvSpPr>
                <p:nvPr/>
              </p:nvSpPr>
              <p:spPr bwMode="auto">
                <a:xfrm>
                  <a:off x="275" y="1565"/>
                  <a:ext cx="2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CordiaUPC" pitchFamily="34" charset="-34"/>
                      <a:ea typeface="宋体" panose="02010600030101010101" pitchFamily="2" charset="-122"/>
                      <a:cs typeface="+mn-cs"/>
                    </a:rPr>
                    <a:t>h1</a:t>
                  </a:r>
                  <a:endParaRPr kumimoji="1" lang="en-US" altLang="zh-CN" sz="18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CordiaUPC" pitchFamily="34" charset="-34"/>
                    <a:ea typeface="宋体" panose="02010600030101010101" pitchFamily="2" charset="-122"/>
                    <a:cs typeface="+mn-cs"/>
                  </a:endParaRPr>
                </a:p>
              </p:txBody>
            </p:sp>
          </p:grpSp>
          <p:sp>
            <p:nvSpPr>
              <p:cNvPr id="490553" name="Rectangle 57"/>
              <p:cNvSpPr>
                <a:spLocks noChangeArrowheads="1"/>
              </p:cNvSpPr>
              <p:nvPr/>
            </p:nvSpPr>
            <p:spPr bwMode="auto">
              <a:xfrm>
                <a:off x="429" y="1073"/>
                <a:ext cx="8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芯</a:t>
                </a:r>
                <a:r>
                  <a:rPr kumimoji="1" lang="en-US" altLang="zh-CN" sz="18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1" lang="zh-CN" altLang="en-US" sz="18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封套特性</a:t>
                </a:r>
                <a:endParaRPr kumimoji="1" lang="zh-CN" altLang="en-US" sz="1800" b="0"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sp>
          <p:nvSpPr>
            <p:cNvPr id="58399" name="Text Box 66"/>
            <p:cNvSpPr txBox="1"/>
            <p:nvPr/>
          </p:nvSpPr>
          <p:spPr>
            <a:xfrm>
              <a:off x="2843213" y="3213100"/>
              <a:ext cx="3294062" cy="366713"/>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defTabSz="762000">
                <a:spcBef>
                  <a:spcPct val="0"/>
                </a:spcBef>
                <a:buClrTx/>
                <a:buFontTx/>
                <a:buNone/>
              </a:pPr>
              <a:r>
                <a:rPr lang="zh-CN" altLang="en-US" sz="1800" dirty="0">
                  <a:solidFill>
                    <a:schemeClr val="tx1"/>
                  </a:solidFill>
                  <a:latin typeface="CordiaUPC" pitchFamily="34" charset="-34"/>
                </a:rPr>
                <a:t>多束光线以不同的反射角传播</a:t>
              </a:r>
              <a:endParaRPr lang="zh-CN" altLang="en-US" sz="1800" dirty="0">
                <a:solidFill>
                  <a:schemeClr val="tx1"/>
                </a:solidFill>
                <a:latin typeface="CordiaUPC" pitchFamily="34" charset="-34"/>
              </a:endParaRPr>
            </a:p>
          </p:txBody>
        </p:sp>
      </p:grpSp>
      <p:grpSp>
        <p:nvGrpSpPr>
          <p:cNvPr id="2" name="组合 1"/>
          <p:cNvGrpSpPr/>
          <p:nvPr/>
        </p:nvGrpSpPr>
        <p:grpSpPr>
          <a:xfrm>
            <a:off x="481013" y="3975100"/>
            <a:ext cx="8124825" cy="1814513"/>
            <a:chOff x="481013" y="3975100"/>
            <a:chExt cx="8124825" cy="1814513"/>
          </a:xfrm>
        </p:grpSpPr>
        <p:grpSp>
          <p:nvGrpSpPr>
            <p:cNvPr id="58373" name="Group 34"/>
            <p:cNvGrpSpPr/>
            <p:nvPr/>
          </p:nvGrpSpPr>
          <p:grpSpPr>
            <a:xfrm>
              <a:off x="2309813" y="4127500"/>
              <a:ext cx="4672012" cy="1262063"/>
              <a:chOff x="1452" y="3166"/>
              <a:chExt cx="2943" cy="795"/>
            </a:xfrm>
          </p:grpSpPr>
          <p:sp>
            <p:nvSpPr>
              <p:cNvPr id="490531" name="Freeform 35"/>
              <p:cNvSpPr/>
              <p:nvPr/>
            </p:nvSpPr>
            <p:spPr bwMode="auto">
              <a:xfrm>
                <a:off x="2134" y="3253"/>
                <a:ext cx="1541" cy="353"/>
              </a:xfrm>
              <a:custGeom>
                <a:avLst/>
                <a:gdLst>
                  <a:gd name="T0" fmla="*/ 0 w 1541"/>
                  <a:gd name="T1" fmla="*/ 352 h 353"/>
                  <a:gd name="T2" fmla="*/ 1540 w 1541"/>
                  <a:gd name="T3" fmla="*/ 352 h 353"/>
                  <a:gd name="T4" fmla="*/ 1540 w 1541"/>
                  <a:gd name="T5" fmla="*/ 0 h 353"/>
                  <a:gd name="T6" fmla="*/ 0 w 1541"/>
                  <a:gd name="T7" fmla="*/ 0 h 353"/>
                  <a:gd name="T8" fmla="*/ 0 w 1541"/>
                  <a:gd name="T9" fmla="*/ 352 h 353"/>
                </a:gdLst>
                <a:ahLst/>
                <a:cxnLst>
                  <a:cxn ang="0">
                    <a:pos x="T0" y="T1"/>
                  </a:cxn>
                  <a:cxn ang="0">
                    <a:pos x="T2" y="T3"/>
                  </a:cxn>
                  <a:cxn ang="0">
                    <a:pos x="T4" y="T5"/>
                  </a:cxn>
                  <a:cxn ang="0">
                    <a:pos x="T6" y="T7"/>
                  </a:cxn>
                  <a:cxn ang="0">
                    <a:pos x="T8" y="T9"/>
                  </a:cxn>
                </a:cxnLst>
                <a:rect l="0" t="0" r="r" b="b"/>
                <a:pathLst>
                  <a:path w="1541" h="353">
                    <a:moveTo>
                      <a:pt x="0" y="352"/>
                    </a:moveTo>
                    <a:lnTo>
                      <a:pt x="1540" y="352"/>
                    </a:lnTo>
                    <a:lnTo>
                      <a:pt x="1540" y="0"/>
                    </a:lnTo>
                    <a:lnTo>
                      <a:pt x="0" y="0"/>
                    </a:lnTo>
                    <a:lnTo>
                      <a:pt x="0" y="352"/>
                    </a:lnTo>
                  </a:path>
                </a:pathLst>
              </a:custGeom>
              <a:gradFill rotWithShape="0">
                <a:gsLst>
                  <a:gs pos="0">
                    <a:schemeClr val="tx2"/>
                  </a:gs>
                  <a:gs pos="50000">
                    <a:schemeClr val="tx2">
                      <a:gamma/>
                      <a:tint val="60000"/>
                      <a:invGamma/>
                    </a:schemeClr>
                  </a:gs>
                  <a:gs pos="100000">
                    <a:schemeClr val="tx2"/>
                  </a:gs>
                </a:gsLst>
                <a:lin ang="5400000" scaled="1"/>
              </a:gradFill>
              <a:ln w="12699"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58385" name="Freeform 36"/>
              <p:cNvSpPr/>
              <p:nvPr/>
            </p:nvSpPr>
            <p:spPr>
              <a:xfrm>
                <a:off x="2134" y="3403"/>
                <a:ext cx="1541" cy="52"/>
              </a:xfrm>
              <a:custGeom>
                <a:avLst/>
                <a:gdLst/>
                <a:ahLst/>
                <a:cxnLst>
                  <a:cxn ang="0">
                    <a:pos x="0" y="51"/>
                  </a:cxn>
                  <a:cxn ang="0">
                    <a:pos x="1540" y="51"/>
                  </a:cxn>
                  <a:cxn ang="0">
                    <a:pos x="1540" y="0"/>
                  </a:cxn>
                  <a:cxn ang="0">
                    <a:pos x="0" y="0"/>
                  </a:cxn>
                  <a:cxn ang="0">
                    <a:pos x="0" y="51"/>
                  </a:cxn>
                </a:cxnLst>
                <a:pathLst>
                  <a:path w="1541" h="52">
                    <a:moveTo>
                      <a:pt x="0" y="51"/>
                    </a:moveTo>
                    <a:lnTo>
                      <a:pt x="1540" y="51"/>
                    </a:lnTo>
                    <a:lnTo>
                      <a:pt x="1540" y="0"/>
                    </a:lnTo>
                    <a:lnTo>
                      <a:pt x="0" y="0"/>
                    </a:lnTo>
                    <a:lnTo>
                      <a:pt x="0" y="51"/>
                    </a:lnTo>
                  </a:path>
                </a:pathLst>
              </a:custGeom>
              <a:solidFill>
                <a:schemeClr val="bg1">
                  <a:alpha val="100000"/>
                </a:schemeClr>
              </a:solidFill>
              <a:ln w="12699" cap="rnd" cmpd="sng">
                <a:solidFill>
                  <a:srgbClr val="000000">
                    <a:alpha val="100000"/>
                  </a:srgbClr>
                </a:solidFill>
                <a:prstDash val="solid"/>
                <a:round/>
                <a:headEnd type="none" w="sm" len="sm"/>
                <a:tailEnd type="none" w="sm" len="sm"/>
              </a:ln>
            </p:spPr>
            <p:txBody>
              <a:bodyPr/>
              <a:p>
                <a:endParaRPr lang="zh-CN" altLang="en-US"/>
              </a:p>
            </p:txBody>
          </p:sp>
          <p:sp>
            <p:nvSpPr>
              <p:cNvPr id="58386" name="Freeform 37"/>
              <p:cNvSpPr/>
              <p:nvPr/>
            </p:nvSpPr>
            <p:spPr>
              <a:xfrm>
                <a:off x="2006" y="3371"/>
                <a:ext cx="129" cy="118"/>
              </a:xfrm>
              <a:custGeom>
                <a:avLst/>
                <a:gdLst/>
                <a:ahLst/>
                <a:cxnLst>
                  <a:cxn ang="0">
                    <a:pos x="0" y="117"/>
                  </a:cxn>
                  <a:cxn ang="0">
                    <a:pos x="128" y="117"/>
                  </a:cxn>
                  <a:cxn ang="0">
                    <a:pos x="128" y="0"/>
                  </a:cxn>
                  <a:cxn ang="0">
                    <a:pos x="0" y="0"/>
                  </a:cxn>
                  <a:cxn ang="0">
                    <a:pos x="0" y="117"/>
                  </a:cxn>
                </a:cxnLst>
                <a:pathLst>
                  <a:path w="129" h="118">
                    <a:moveTo>
                      <a:pt x="0" y="117"/>
                    </a:moveTo>
                    <a:lnTo>
                      <a:pt x="128" y="117"/>
                    </a:lnTo>
                    <a:lnTo>
                      <a:pt x="128" y="0"/>
                    </a:lnTo>
                    <a:lnTo>
                      <a:pt x="0" y="0"/>
                    </a:lnTo>
                    <a:lnTo>
                      <a:pt x="0" y="117"/>
                    </a:lnTo>
                  </a:path>
                </a:pathLst>
              </a:custGeom>
              <a:gradFill rotWithShape="0">
                <a:gsLst>
                  <a:gs pos="0">
                    <a:srgbClr val="660066">
                      <a:alpha val="100000"/>
                    </a:srgbClr>
                  </a:gs>
                  <a:gs pos="50000">
                    <a:srgbClr val="FFCCFF">
                      <a:alpha val="100000"/>
                    </a:srgbClr>
                  </a:gs>
                  <a:gs pos="100000">
                    <a:srgbClr val="660066">
                      <a:alpha val="100000"/>
                    </a:srgbClr>
                  </a:gs>
                </a:gsLst>
                <a:lin ang="5400000" scaled="1"/>
                <a:tileRect/>
              </a:gradFill>
              <a:ln w="9525">
                <a:noFill/>
              </a:ln>
            </p:spPr>
            <p:txBody>
              <a:bodyPr/>
              <a:p>
                <a:endParaRPr lang="zh-CN" altLang="en-US"/>
              </a:p>
            </p:txBody>
          </p:sp>
          <p:sp>
            <p:nvSpPr>
              <p:cNvPr id="58387" name="Freeform 38"/>
              <p:cNvSpPr/>
              <p:nvPr/>
            </p:nvSpPr>
            <p:spPr>
              <a:xfrm>
                <a:off x="3674" y="3371"/>
                <a:ext cx="129" cy="118"/>
              </a:xfrm>
              <a:custGeom>
                <a:avLst/>
                <a:gdLst/>
                <a:ahLst/>
                <a:cxnLst>
                  <a:cxn ang="0">
                    <a:pos x="0" y="117"/>
                  </a:cxn>
                  <a:cxn ang="0">
                    <a:pos x="128" y="117"/>
                  </a:cxn>
                  <a:cxn ang="0">
                    <a:pos x="128" y="0"/>
                  </a:cxn>
                  <a:cxn ang="0">
                    <a:pos x="0" y="0"/>
                  </a:cxn>
                  <a:cxn ang="0">
                    <a:pos x="0" y="117"/>
                  </a:cxn>
                </a:cxnLst>
                <a:pathLst>
                  <a:path w="129" h="118">
                    <a:moveTo>
                      <a:pt x="0" y="117"/>
                    </a:moveTo>
                    <a:lnTo>
                      <a:pt x="128" y="117"/>
                    </a:lnTo>
                    <a:lnTo>
                      <a:pt x="128" y="0"/>
                    </a:lnTo>
                    <a:lnTo>
                      <a:pt x="0" y="0"/>
                    </a:lnTo>
                    <a:lnTo>
                      <a:pt x="0" y="117"/>
                    </a:lnTo>
                  </a:path>
                </a:pathLst>
              </a:custGeom>
              <a:gradFill rotWithShape="0">
                <a:gsLst>
                  <a:gs pos="0">
                    <a:srgbClr val="660066">
                      <a:alpha val="100000"/>
                    </a:srgbClr>
                  </a:gs>
                  <a:gs pos="50000">
                    <a:srgbClr val="FFCCFF">
                      <a:alpha val="100000"/>
                    </a:srgbClr>
                  </a:gs>
                  <a:gs pos="100000">
                    <a:srgbClr val="660066">
                      <a:alpha val="100000"/>
                    </a:srgbClr>
                  </a:gs>
                </a:gsLst>
                <a:lin ang="5400000" scaled="1"/>
                <a:tileRect/>
              </a:gradFill>
              <a:ln w="9525">
                <a:noFill/>
              </a:ln>
            </p:spPr>
            <p:txBody>
              <a:bodyPr/>
              <a:p>
                <a:endParaRPr lang="zh-CN" altLang="en-US"/>
              </a:p>
            </p:txBody>
          </p:sp>
          <p:sp>
            <p:nvSpPr>
              <p:cNvPr id="58388" name="Freeform 39"/>
              <p:cNvSpPr/>
              <p:nvPr/>
            </p:nvSpPr>
            <p:spPr>
              <a:xfrm>
                <a:off x="1452" y="3314"/>
                <a:ext cx="385" cy="253"/>
              </a:xfrm>
              <a:custGeom>
                <a:avLst/>
                <a:gdLst/>
                <a:ahLst/>
                <a:cxnLst>
                  <a:cxn ang="0">
                    <a:pos x="0" y="252"/>
                  </a:cxn>
                  <a:cxn ang="0">
                    <a:pos x="128" y="252"/>
                  </a:cxn>
                  <a:cxn ang="0">
                    <a:pos x="128" y="0"/>
                  </a:cxn>
                  <a:cxn ang="0">
                    <a:pos x="256" y="0"/>
                  </a:cxn>
                  <a:cxn ang="0">
                    <a:pos x="256" y="252"/>
                  </a:cxn>
                  <a:cxn ang="0">
                    <a:pos x="384" y="252"/>
                  </a:cxn>
                </a:cxnLst>
                <a:pathLst>
                  <a:path w="385" h="253">
                    <a:moveTo>
                      <a:pt x="0" y="252"/>
                    </a:moveTo>
                    <a:lnTo>
                      <a:pt x="128" y="252"/>
                    </a:lnTo>
                    <a:lnTo>
                      <a:pt x="128" y="0"/>
                    </a:lnTo>
                    <a:lnTo>
                      <a:pt x="256" y="0"/>
                    </a:lnTo>
                    <a:lnTo>
                      <a:pt x="256" y="252"/>
                    </a:lnTo>
                    <a:lnTo>
                      <a:pt x="384" y="252"/>
                    </a:lnTo>
                  </a:path>
                </a:pathLst>
              </a:custGeom>
              <a:noFill/>
              <a:ln w="25400" cap="rnd" cmpd="sng">
                <a:solidFill>
                  <a:srgbClr val="003399">
                    <a:alpha val="100000"/>
                  </a:srgbClr>
                </a:solidFill>
                <a:prstDash val="solid"/>
                <a:round/>
                <a:headEnd type="none" w="sm" len="sm"/>
                <a:tailEnd type="none" w="sm" len="sm"/>
              </a:ln>
            </p:spPr>
            <p:txBody>
              <a:bodyPr/>
              <a:p>
                <a:endParaRPr lang="zh-CN" altLang="en-US"/>
              </a:p>
            </p:txBody>
          </p:sp>
          <p:sp>
            <p:nvSpPr>
              <p:cNvPr id="58389" name="Freeform 40"/>
              <p:cNvSpPr/>
              <p:nvPr/>
            </p:nvSpPr>
            <p:spPr>
              <a:xfrm>
                <a:off x="3991" y="3382"/>
                <a:ext cx="404" cy="224"/>
              </a:xfrm>
              <a:custGeom>
                <a:avLst/>
                <a:gdLst/>
                <a:ahLst/>
                <a:cxnLst>
                  <a:cxn ang="0">
                    <a:pos x="0" y="223"/>
                  </a:cxn>
                  <a:cxn ang="0">
                    <a:pos x="50" y="220"/>
                  </a:cxn>
                  <a:cxn ang="0">
                    <a:pos x="68" y="217"/>
                  </a:cxn>
                  <a:cxn ang="0">
                    <a:pos x="85" y="207"/>
                  </a:cxn>
                  <a:cxn ang="0">
                    <a:pos x="101" y="195"/>
                  </a:cxn>
                  <a:cxn ang="0">
                    <a:pos x="116" y="178"/>
                  </a:cxn>
                  <a:cxn ang="0">
                    <a:pos x="128" y="155"/>
                  </a:cxn>
                  <a:cxn ang="0">
                    <a:pos x="138" y="133"/>
                  </a:cxn>
                  <a:cxn ang="0">
                    <a:pos x="145" y="106"/>
                  </a:cxn>
                  <a:cxn ang="0">
                    <a:pos x="151" y="79"/>
                  </a:cxn>
                  <a:cxn ang="0">
                    <a:pos x="152" y="57"/>
                  </a:cxn>
                  <a:cxn ang="0">
                    <a:pos x="158" y="39"/>
                  </a:cxn>
                  <a:cxn ang="0">
                    <a:pos x="165" y="22"/>
                  </a:cxn>
                  <a:cxn ang="0">
                    <a:pos x="176" y="9"/>
                  </a:cxn>
                  <a:cxn ang="0">
                    <a:pos x="187" y="1"/>
                  </a:cxn>
                  <a:cxn ang="0">
                    <a:pos x="201" y="0"/>
                  </a:cxn>
                  <a:cxn ang="0">
                    <a:pos x="215" y="1"/>
                  </a:cxn>
                  <a:cxn ang="0">
                    <a:pos x="226" y="9"/>
                  </a:cxn>
                  <a:cxn ang="0">
                    <a:pos x="237" y="22"/>
                  </a:cxn>
                  <a:cxn ang="0">
                    <a:pos x="244" y="39"/>
                  </a:cxn>
                  <a:cxn ang="0">
                    <a:pos x="249" y="57"/>
                  </a:cxn>
                  <a:cxn ang="0">
                    <a:pos x="252" y="79"/>
                  </a:cxn>
                  <a:cxn ang="0">
                    <a:pos x="257" y="110"/>
                  </a:cxn>
                  <a:cxn ang="0">
                    <a:pos x="267" y="139"/>
                  </a:cxn>
                  <a:cxn ang="0">
                    <a:pos x="279" y="165"/>
                  </a:cxn>
                  <a:cxn ang="0">
                    <a:pos x="295" y="187"/>
                  </a:cxn>
                  <a:cxn ang="0">
                    <a:pos x="312" y="202"/>
                  </a:cxn>
                  <a:cxn ang="0">
                    <a:pos x="331" y="215"/>
                  </a:cxn>
                  <a:cxn ang="0">
                    <a:pos x="352" y="220"/>
                  </a:cxn>
                  <a:cxn ang="0">
                    <a:pos x="403" y="220"/>
                  </a:cxn>
                </a:cxnLst>
                <a:pathLst>
                  <a:path w="404" h="224">
                    <a:moveTo>
                      <a:pt x="0" y="223"/>
                    </a:moveTo>
                    <a:lnTo>
                      <a:pt x="50" y="220"/>
                    </a:lnTo>
                    <a:lnTo>
                      <a:pt x="68" y="217"/>
                    </a:lnTo>
                    <a:lnTo>
                      <a:pt x="85" y="207"/>
                    </a:lnTo>
                    <a:lnTo>
                      <a:pt x="101" y="195"/>
                    </a:lnTo>
                    <a:lnTo>
                      <a:pt x="116" y="178"/>
                    </a:lnTo>
                    <a:lnTo>
                      <a:pt x="128" y="155"/>
                    </a:lnTo>
                    <a:lnTo>
                      <a:pt x="138" y="133"/>
                    </a:lnTo>
                    <a:lnTo>
                      <a:pt x="145" y="106"/>
                    </a:lnTo>
                    <a:lnTo>
                      <a:pt x="151" y="79"/>
                    </a:lnTo>
                    <a:lnTo>
                      <a:pt x="152" y="57"/>
                    </a:lnTo>
                    <a:lnTo>
                      <a:pt x="158" y="39"/>
                    </a:lnTo>
                    <a:lnTo>
                      <a:pt x="165" y="22"/>
                    </a:lnTo>
                    <a:lnTo>
                      <a:pt x="176" y="9"/>
                    </a:lnTo>
                    <a:lnTo>
                      <a:pt x="187" y="1"/>
                    </a:lnTo>
                    <a:lnTo>
                      <a:pt x="201" y="0"/>
                    </a:lnTo>
                    <a:lnTo>
                      <a:pt x="215" y="1"/>
                    </a:lnTo>
                    <a:lnTo>
                      <a:pt x="226" y="9"/>
                    </a:lnTo>
                    <a:lnTo>
                      <a:pt x="237" y="22"/>
                    </a:lnTo>
                    <a:lnTo>
                      <a:pt x="244" y="39"/>
                    </a:lnTo>
                    <a:lnTo>
                      <a:pt x="249" y="57"/>
                    </a:lnTo>
                    <a:lnTo>
                      <a:pt x="252" y="79"/>
                    </a:lnTo>
                    <a:lnTo>
                      <a:pt x="257" y="110"/>
                    </a:lnTo>
                    <a:lnTo>
                      <a:pt x="267" y="139"/>
                    </a:lnTo>
                    <a:lnTo>
                      <a:pt x="279" y="165"/>
                    </a:lnTo>
                    <a:lnTo>
                      <a:pt x="295" y="187"/>
                    </a:lnTo>
                    <a:lnTo>
                      <a:pt x="312" y="202"/>
                    </a:lnTo>
                    <a:lnTo>
                      <a:pt x="331" y="215"/>
                    </a:lnTo>
                    <a:lnTo>
                      <a:pt x="352" y="220"/>
                    </a:lnTo>
                    <a:lnTo>
                      <a:pt x="403" y="220"/>
                    </a:lnTo>
                  </a:path>
                </a:pathLst>
              </a:custGeom>
              <a:noFill/>
              <a:ln w="25399" cap="rnd" cmpd="sng">
                <a:solidFill>
                  <a:srgbClr val="FF33FF">
                    <a:alpha val="100000"/>
                  </a:srgbClr>
                </a:solidFill>
                <a:prstDash val="solid"/>
                <a:round/>
                <a:headEnd type="none" w="sm" len="sm"/>
                <a:tailEnd type="none" w="sm" len="sm"/>
              </a:ln>
            </p:spPr>
            <p:txBody>
              <a:bodyPr/>
              <a:p>
                <a:endParaRPr lang="zh-CN" altLang="en-US"/>
              </a:p>
            </p:txBody>
          </p:sp>
          <p:sp>
            <p:nvSpPr>
              <p:cNvPr id="58390" name="Freeform 41"/>
              <p:cNvSpPr/>
              <p:nvPr/>
            </p:nvSpPr>
            <p:spPr>
              <a:xfrm>
                <a:off x="3289" y="3415"/>
                <a:ext cx="32" cy="31"/>
              </a:xfrm>
              <a:custGeom>
                <a:avLst/>
                <a:gdLst/>
                <a:ahLst/>
                <a:cxnLst>
                  <a:cxn ang="0">
                    <a:pos x="0" y="30"/>
                  </a:cxn>
                  <a:cxn ang="0">
                    <a:pos x="31" y="14"/>
                  </a:cxn>
                  <a:cxn ang="0">
                    <a:pos x="0" y="0"/>
                  </a:cxn>
                  <a:cxn ang="0">
                    <a:pos x="6" y="7"/>
                  </a:cxn>
                  <a:cxn ang="0">
                    <a:pos x="7" y="14"/>
                  </a:cxn>
                  <a:cxn ang="0">
                    <a:pos x="6" y="23"/>
                  </a:cxn>
                  <a:cxn ang="0">
                    <a:pos x="0" y="30"/>
                  </a:cxn>
                </a:cxnLst>
                <a:pathLst>
                  <a:path w="32" h="31">
                    <a:moveTo>
                      <a:pt x="0" y="30"/>
                    </a:moveTo>
                    <a:lnTo>
                      <a:pt x="31" y="14"/>
                    </a:lnTo>
                    <a:lnTo>
                      <a:pt x="0" y="0"/>
                    </a:lnTo>
                    <a:lnTo>
                      <a:pt x="6" y="7"/>
                    </a:lnTo>
                    <a:lnTo>
                      <a:pt x="7" y="14"/>
                    </a:lnTo>
                    <a:lnTo>
                      <a:pt x="6" y="23"/>
                    </a:lnTo>
                    <a:lnTo>
                      <a:pt x="0" y="30"/>
                    </a:lnTo>
                  </a:path>
                </a:pathLst>
              </a:custGeom>
              <a:solidFill>
                <a:srgbClr val="FF3300">
                  <a:alpha val="100000"/>
                </a:srgbClr>
              </a:solidFill>
              <a:ln w="12699" cap="rnd" cmpd="sng">
                <a:solidFill>
                  <a:srgbClr val="FF3300">
                    <a:alpha val="100000"/>
                  </a:srgbClr>
                </a:solidFill>
                <a:prstDash val="solid"/>
                <a:round/>
                <a:headEnd type="none" w="med" len="med"/>
                <a:tailEnd type="none" w="med" len="med"/>
              </a:ln>
            </p:spPr>
            <p:txBody>
              <a:bodyPr/>
              <a:p>
                <a:endParaRPr lang="zh-CN" altLang="en-US"/>
              </a:p>
            </p:txBody>
          </p:sp>
          <p:sp>
            <p:nvSpPr>
              <p:cNvPr id="58391" name="Line 42"/>
              <p:cNvSpPr/>
              <p:nvPr/>
            </p:nvSpPr>
            <p:spPr>
              <a:xfrm>
                <a:off x="2129" y="3429"/>
                <a:ext cx="1540" cy="0"/>
              </a:xfrm>
              <a:prstGeom prst="line">
                <a:avLst/>
              </a:prstGeom>
              <a:ln w="12699" cap="flat" cmpd="sng">
                <a:solidFill>
                  <a:srgbClr val="FF3300"/>
                </a:solidFill>
                <a:prstDash val="solid"/>
                <a:headEnd type="none" w="sm" len="sm"/>
                <a:tailEnd type="none" w="sm" len="sm"/>
              </a:ln>
            </p:spPr>
          </p:sp>
          <p:sp>
            <p:nvSpPr>
              <p:cNvPr id="58392" name="Freeform 43"/>
              <p:cNvSpPr/>
              <p:nvPr/>
            </p:nvSpPr>
            <p:spPr>
              <a:xfrm>
                <a:off x="2432" y="3415"/>
                <a:ext cx="34" cy="31"/>
              </a:xfrm>
              <a:custGeom>
                <a:avLst/>
                <a:gdLst/>
                <a:ahLst/>
                <a:cxnLst>
                  <a:cxn ang="0">
                    <a:pos x="0" y="30"/>
                  </a:cxn>
                  <a:cxn ang="0">
                    <a:pos x="33" y="14"/>
                  </a:cxn>
                  <a:cxn ang="0">
                    <a:pos x="0" y="0"/>
                  </a:cxn>
                  <a:cxn ang="0">
                    <a:pos x="6" y="7"/>
                  </a:cxn>
                  <a:cxn ang="0">
                    <a:pos x="9" y="14"/>
                  </a:cxn>
                  <a:cxn ang="0">
                    <a:pos x="6" y="23"/>
                  </a:cxn>
                  <a:cxn ang="0">
                    <a:pos x="0" y="30"/>
                  </a:cxn>
                </a:cxnLst>
                <a:pathLst>
                  <a:path w="34" h="31">
                    <a:moveTo>
                      <a:pt x="0" y="30"/>
                    </a:moveTo>
                    <a:lnTo>
                      <a:pt x="33" y="14"/>
                    </a:lnTo>
                    <a:lnTo>
                      <a:pt x="0" y="0"/>
                    </a:lnTo>
                    <a:lnTo>
                      <a:pt x="6" y="7"/>
                    </a:lnTo>
                    <a:lnTo>
                      <a:pt x="9" y="14"/>
                    </a:lnTo>
                    <a:lnTo>
                      <a:pt x="6" y="23"/>
                    </a:lnTo>
                    <a:lnTo>
                      <a:pt x="0" y="30"/>
                    </a:lnTo>
                  </a:path>
                </a:pathLst>
              </a:custGeom>
              <a:solidFill>
                <a:srgbClr val="FF3300">
                  <a:alpha val="100000"/>
                </a:srgbClr>
              </a:solidFill>
              <a:ln w="12699" cap="rnd" cmpd="sng">
                <a:solidFill>
                  <a:srgbClr val="FF3300">
                    <a:alpha val="100000"/>
                  </a:srgbClr>
                </a:solidFill>
                <a:prstDash val="solid"/>
                <a:round/>
                <a:headEnd type="none" w="med" len="med"/>
                <a:tailEnd type="none" w="med" len="med"/>
              </a:ln>
            </p:spPr>
            <p:txBody>
              <a:bodyPr/>
              <a:p>
                <a:endParaRPr lang="zh-CN" altLang="en-US"/>
              </a:p>
            </p:txBody>
          </p:sp>
          <p:sp>
            <p:nvSpPr>
              <p:cNvPr id="58393" name="Freeform 44"/>
              <p:cNvSpPr/>
              <p:nvPr/>
            </p:nvSpPr>
            <p:spPr>
              <a:xfrm>
                <a:off x="2846" y="3166"/>
                <a:ext cx="117" cy="529"/>
              </a:xfrm>
              <a:custGeom>
                <a:avLst/>
                <a:gdLst/>
                <a:ahLst/>
                <a:cxnLst>
                  <a:cxn ang="0">
                    <a:pos x="57" y="528"/>
                  </a:cxn>
                  <a:cxn ang="0">
                    <a:pos x="104" y="528"/>
                  </a:cxn>
                  <a:cxn ang="0">
                    <a:pos x="82" y="507"/>
                  </a:cxn>
                  <a:cxn ang="0">
                    <a:pos x="65" y="485"/>
                  </a:cxn>
                  <a:cxn ang="0">
                    <a:pos x="52" y="460"/>
                  </a:cxn>
                  <a:cxn ang="0">
                    <a:pos x="44" y="434"/>
                  </a:cxn>
                  <a:cxn ang="0">
                    <a:pos x="39" y="407"/>
                  </a:cxn>
                  <a:cxn ang="0">
                    <a:pos x="41" y="378"/>
                  </a:cxn>
                  <a:cxn ang="0">
                    <a:pos x="47" y="351"/>
                  </a:cxn>
                  <a:cxn ang="0">
                    <a:pos x="55" y="325"/>
                  </a:cxn>
                  <a:cxn ang="0">
                    <a:pos x="69" y="301"/>
                  </a:cxn>
                  <a:cxn ang="0">
                    <a:pos x="88" y="279"/>
                  </a:cxn>
                  <a:cxn ang="0">
                    <a:pos x="102" y="240"/>
                  </a:cxn>
                  <a:cxn ang="0">
                    <a:pos x="111" y="199"/>
                  </a:cxn>
                  <a:cxn ang="0">
                    <a:pos x="116" y="159"/>
                  </a:cxn>
                  <a:cxn ang="0">
                    <a:pos x="116" y="119"/>
                  </a:cxn>
                  <a:cxn ang="0">
                    <a:pos x="111" y="78"/>
                  </a:cxn>
                  <a:cxn ang="0">
                    <a:pos x="102" y="38"/>
                  </a:cxn>
                  <a:cxn ang="0">
                    <a:pos x="88" y="0"/>
                  </a:cxn>
                  <a:cxn ang="0">
                    <a:pos x="41" y="0"/>
                  </a:cxn>
                  <a:cxn ang="0">
                    <a:pos x="59" y="30"/>
                  </a:cxn>
                  <a:cxn ang="0">
                    <a:pos x="72" y="63"/>
                  </a:cxn>
                  <a:cxn ang="0">
                    <a:pos x="81" y="96"/>
                  </a:cxn>
                  <a:cxn ang="0">
                    <a:pos x="84" y="132"/>
                  </a:cxn>
                  <a:cxn ang="0">
                    <a:pos x="81" y="167"/>
                  </a:cxn>
                  <a:cxn ang="0">
                    <a:pos x="72" y="201"/>
                  </a:cxn>
                  <a:cxn ang="0">
                    <a:pos x="59" y="233"/>
                  </a:cxn>
                  <a:cxn ang="0">
                    <a:pos x="41" y="263"/>
                  </a:cxn>
                  <a:cxn ang="0">
                    <a:pos x="24" y="291"/>
                  </a:cxn>
                  <a:cxn ang="0">
                    <a:pos x="11" y="321"/>
                  </a:cxn>
                  <a:cxn ang="0">
                    <a:pos x="2" y="351"/>
                  </a:cxn>
                  <a:cxn ang="0">
                    <a:pos x="0" y="382"/>
                  </a:cxn>
                  <a:cxn ang="0">
                    <a:pos x="1" y="415"/>
                  </a:cxn>
                  <a:cxn ang="0">
                    <a:pos x="8" y="445"/>
                  </a:cxn>
                  <a:cxn ang="0">
                    <a:pos x="20" y="475"/>
                  </a:cxn>
                  <a:cxn ang="0">
                    <a:pos x="35" y="502"/>
                  </a:cxn>
                  <a:cxn ang="0">
                    <a:pos x="57" y="528"/>
                  </a:cxn>
                </a:cxnLst>
                <a:pathLst>
                  <a:path w="117" h="529">
                    <a:moveTo>
                      <a:pt x="57" y="528"/>
                    </a:moveTo>
                    <a:lnTo>
                      <a:pt x="104" y="528"/>
                    </a:lnTo>
                    <a:lnTo>
                      <a:pt x="82" y="507"/>
                    </a:lnTo>
                    <a:lnTo>
                      <a:pt x="65" y="485"/>
                    </a:lnTo>
                    <a:lnTo>
                      <a:pt x="52" y="460"/>
                    </a:lnTo>
                    <a:lnTo>
                      <a:pt x="44" y="434"/>
                    </a:lnTo>
                    <a:lnTo>
                      <a:pt x="39" y="407"/>
                    </a:lnTo>
                    <a:lnTo>
                      <a:pt x="41" y="378"/>
                    </a:lnTo>
                    <a:lnTo>
                      <a:pt x="47" y="351"/>
                    </a:lnTo>
                    <a:lnTo>
                      <a:pt x="55" y="325"/>
                    </a:lnTo>
                    <a:lnTo>
                      <a:pt x="69" y="301"/>
                    </a:lnTo>
                    <a:lnTo>
                      <a:pt x="88" y="279"/>
                    </a:lnTo>
                    <a:lnTo>
                      <a:pt x="102" y="240"/>
                    </a:lnTo>
                    <a:lnTo>
                      <a:pt x="111" y="199"/>
                    </a:lnTo>
                    <a:lnTo>
                      <a:pt x="116" y="159"/>
                    </a:lnTo>
                    <a:lnTo>
                      <a:pt x="116" y="119"/>
                    </a:lnTo>
                    <a:lnTo>
                      <a:pt x="111" y="78"/>
                    </a:lnTo>
                    <a:lnTo>
                      <a:pt x="102" y="38"/>
                    </a:lnTo>
                    <a:lnTo>
                      <a:pt x="88" y="0"/>
                    </a:lnTo>
                    <a:lnTo>
                      <a:pt x="41" y="0"/>
                    </a:lnTo>
                    <a:lnTo>
                      <a:pt x="59" y="30"/>
                    </a:lnTo>
                    <a:lnTo>
                      <a:pt x="72" y="63"/>
                    </a:lnTo>
                    <a:lnTo>
                      <a:pt x="81" y="96"/>
                    </a:lnTo>
                    <a:lnTo>
                      <a:pt x="84" y="132"/>
                    </a:lnTo>
                    <a:lnTo>
                      <a:pt x="81" y="167"/>
                    </a:lnTo>
                    <a:lnTo>
                      <a:pt x="72" y="201"/>
                    </a:lnTo>
                    <a:lnTo>
                      <a:pt x="59" y="233"/>
                    </a:lnTo>
                    <a:lnTo>
                      <a:pt x="41" y="263"/>
                    </a:lnTo>
                    <a:lnTo>
                      <a:pt x="24" y="291"/>
                    </a:lnTo>
                    <a:lnTo>
                      <a:pt x="11" y="321"/>
                    </a:lnTo>
                    <a:lnTo>
                      <a:pt x="2" y="351"/>
                    </a:lnTo>
                    <a:lnTo>
                      <a:pt x="0" y="382"/>
                    </a:lnTo>
                    <a:lnTo>
                      <a:pt x="1" y="415"/>
                    </a:lnTo>
                    <a:lnTo>
                      <a:pt x="8" y="445"/>
                    </a:lnTo>
                    <a:lnTo>
                      <a:pt x="20" y="475"/>
                    </a:lnTo>
                    <a:lnTo>
                      <a:pt x="35" y="502"/>
                    </a:lnTo>
                    <a:lnTo>
                      <a:pt x="57" y="528"/>
                    </a:lnTo>
                  </a:path>
                </a:pathLst>
              </a:custGeom>
              <a:solidFill>
                <a:srgbClr val="3333FF">
                  <a:alpha val="100000"/>
                </a:srgbClr>
              </a:solidFill>
              <a:ln w="9525">
                <a:noFill/>
              </a:ln>
            </p:spPr>
            <p:txBody>
              <a:bodyPr/>
              <a:p>
                <a:endParaRPr lang="zh-CN" altLang="en-US"/>
              </a:p>
            </p:txBody>
          </p:sp>
          <p:sp>
            <p:nvSpPr>
              <p:cNvPr id="490541" name="Rectangle 45"/>
              <p:cNvSpPr>
                <a:spLocks noChangeArrowheads="1"/>
              </p:cNvSpPr>
              <p:nvPr/>
            </p:nvSpPr>
            <p:spPr bwMode="auto">
              <a:xfrm>
                <a:off x="2479" y="3711"/>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zh-CN" altLang="en-US" sz="2000" b="1" i="1"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单模 </a:t>
                </a:r>
                <a:r>
                  <a:rPr kumimoji="1" lang="en-US" altLang="zh-CN" sz="2000" b="1" i="1" u="none" strike="noStrike" kern="1200" cap="none" spc="0" normalizeH="0" baseline="0" noProof="0" smtClean="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SMF</a:t>
                </a:r>
                <a:r>
                  <a:rPr kumimoji="1" lang="en-US" altLang="zh-CN" sz="2000" b="1" i="1"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endParaRPr kumimoji="1" lang="en-US" altLang="zh-CN" sz="1400" b="0"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sp>
          <p:nvSpPr>
            <p:cNvPr id="490542" name="Rectangle 46"/>
            <p:cNvSpPr>
              <a:spLocks noChangeArrowheads="1"/>
            </p:cNvSpPr>
            <p:nvPr/>
          </p:nvSpPr>
          <p:spPr bwMode="auto">
            <a:xfrm>
              <a:off x="5891213" y="5041900"/>
              <a:ext cx="271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smtClean="0">
                  <a:ln>
                    <a:noFill/>
                  </a:ln>
                  <a:solidFill>
                    <a:srgbClr val="FF9900"/>
                  </a:solidFill>
                  <a:effectLst>
                    <a:outerShdw blurRad="38100" dist="38100" dir="2700000" algn="tl">
                      <a:srgbClr val="C0C0C0"/>
                    </a:outerShdw>
                  </a:effectLst>
                  <a:uLnTx/>
                  <a:uFillTx/>
                  <a:ea typeface="宋体" panose="02010600030101010101" pitchFamily="2" charset="-122"/>
                  <a:cs typeface="+mn-cs"/>
                </a:rPr>
                <a:t>   </a:t>
              </a:r>
              <a:r>
                <a:rPr kumimoji="1" lang="zh-CN" altLang="en-US" sz="2000" b="0" i="0" u="none" strike="noStrike" kern="1200" cap="none" spc="0" normalizeH="0" baseline="0" noProof="0" smtClean="0">
                  <a:ln>
                    <a:noFill/>
                  </a:ln>
                  <a:solidFill>
                    <a:srgbClr val="003399"/>
                  </a:solidFill>
                  <a:effectLst>
                    <a:outerShdw blurRad="38100" dist="38100" dir="2700000" algn="tl">
                      <a:srgbClr val="C0C0C0"/>
                    </a:outerShdw>
                  </a:effectLst>
                  <a:uLnTx/>
                  <a:uFillTx/>
                  <a:ea typeface="宋体" panose="02010600030101010101" pitchFamily="2" charset="-122"/>
                  <a:cs typeface="+mn-cs"/>
                </a:rPr>
                <a:t>波长</a:t>
              </a:r>
              <a:r>
                <a:rPr kumimoji="1" lang="en-US" altLang="zh-CN" sz="2000" b="0" i="0" u="none" strike="noStrike" kern="1200" cap="none" spc="0" normalizeH="0" baseline="0" noProof="0" smtClean="0">
                  <a:ln>
                    <a:noFill/>
                  </a:ln>
                  <a:solidFill>
                    <a:srgbClr val="003399"/>
                  </a:solidFill>
                  <a:effectLst>
                    <a:outerShdw blurRad="38100" dist="38100" dir="2700000" algn="tl">
                      <a:srgbClr val="C0C0C0"/>
                    </a:outerShdw>
                  </a:effectLst>
                  <a:uLnTx/>
                  <a:uFillTx/>
                  <a:ea typeface="宋体" panose="02010600030101010101" pitchFamily="2" charset="-122"/>
                  <a:cs typeface="+mn-cs"/>
                </a:rPr>
                <a:t>: 1300,1550 nm</a:t>
              </a:r>
              <a:endParaRPr kumimoji="1" lang="en-US" altLang="zh-CN" sz="2000" b="0" i="0" u="none" strike="noStrike" kern="1200" cap="none" spc="0" normalizeH="0" baseline="0" noProof="0" smtClean="0">
                <a:ln>
                  <a:noFill/>
                </a:ln>
                <a:solidFill>
                  <a:srgbClr val="003399"/>
                </a:solidFill>
                <a:effectLst>
                  <a:outerShdw blurRad="38100" dist="38100" dir="2700000" algn="tl">
                    <a:srgbClr val="C0C0C0"/>
                  </a:outerShdw>
                </a:effectLst>
                <a:uLnTx/>
                <a:uFillTx/>
                <a:ea typeface="宋体" panose="02010600030101010101" pitchFamily="2" charset="-122"/>
                <a:cs typeface="+mn-cs"/>
              </a:endParaRPr>
            </a:p>
          </p:txBody>
        </p:sp>
        <p:grpSp>
          <p:nvGrpSpPr>
            <p:cNvPr id="58375" name="Group 58"/>
            <p:cNvGrpSpPr/>
            <p:nvPr/>
          </p:nvGrpSpPr>
          <p:grpSpPr>
            <a:xfrm>
              <a:off x="481013" y="3975100"/>
              <a:ext cx="1981200" cy="1619250"/>
              <a:chOff x="192" y="2408"/>
              <a:chExt cx="1248" cy="1020"/>
            </a:xfrm>
          </p:grpSpPr>
          <p:sp>
            <p:nvSpPr>
              <p:cNvPr id="58377" name="Freeform 59"/>
              <p:cNvSpPr/>
              <p:nvPr/>
            </p:nvSpPr>
            <p:spPr>
              <a:xfrm>
                <a:off x="676" y="2611"/>
                <a:ext cx="330" cy="330"/>
              </a:xfrm>
              <a:custGeom>
                <a:avLst/>
                <a:gdLst/>
                <a:ahLst/>
                <a:cxnLst>
                  <a:cxn ang="0">
                    <a:pos x="329" y="0"/>
                  </a:cxn>
                  <a:cxn ang="0">
                    <a:pos x="0" y="0"/>
                  </a:cxn>
                  <a:cxn ang="0">
                    <a:pos x="0" y="329"/>
                  </a:cxn>
                  <a:cxn ang="0">
                    <a:pos x="293" y="329"/>
                  </a:cxn>
                  <a:cxn ang="0">
                    <a:pos x="302" y="329"/>
                  </a:cxn>
                </a:cxnLst>
                <a:pathLst>
                  <a:path w="330" h="330">
                    <a:moveTo>
                      <a:pt x="329" y="0"/>
                    </a:moveTo>
                    <a:lnTo>
                      <a:pt x="0" y="0"/>
                    </a:lnTo>
                    <a:lnTo>
                      <a:pt x="0" y="329"/>
                    </a:lnTo>
                    <a:lnTo>
                      <a:pt x="293" y="329"/>
                    </a:lnTo>
                    <a:lnTo>
                      <a:pt x="302" y="329"/>
                    </a:lnTo>
                  </a:path>
                </a:pathLst>
              </a:custGeom>
              <a:noFill/>
              <a:ln w="25399" cap="rnd" cmpd="sng">
                <a:solidFill>
                  <a:schemeClr val="bg2">
                    <a:alpha val="100000"/>
                  </a:schemeClr>
                </a:solidFill>
                <a:prstDash val="solid"/>
                <a:round/>
                <a:headEnd type="none" w="sm" len="sm"/>
                <a:tailEnd type="none" w="sm" len="sm"/>
              </a:ln>
            </p:spPr>
            <p:txBody>
              <a:bodyPr/>
              <a:p>
                <a:endParaRPr lang="zh-CN" altLang="en-US"/>
              </a:p>
            </p:txBody>
          </p:sp>
          <p:sp>
            <p:nvSpPr>
              <p:cNvPr id="58378" name="Line 60"/>
              <p:cNvSpPr/>
              <p:nvPr/>
            </p:nvSpPr>
            <p:spPr>
              <a:xfrm>
                <a:off x="676" y="2807"/>
                <a:ext cx="239" cy="0"/>
              </a:xfrm>
              <a:prstGeom prst="line">
                <a:avLst/>
              </a:prstGeom>
              <a:ln w="25399" cap="flat" cmpd="sng">
                <a:solidFill>
                  <a:schemeClr val="bg2"/>
                </a:solidFill>
                <a:prstDash val="solid"/>
                <a:headEnd type="none" w="sm" len="sm"/>
                <a:tailEnd type="none" w="sm" len="sm"/>
              </a:ln>
            </p:spPr>
          </p:sp>
          <p:sp>
            <p:nvSpPr>
              <p:cNvPr id="58379" name="Line 61"/>
              <p:cNvSpPr/>
              <p:nvPr/>
            </p:nvSpPr>
            <p:spPr>
              <a:xfrm>
                <a:off x="677" y="2746"/>
                <a:ext cx="231" cy="0"/>
              </a:xfrm>
              <a:prstGeom prst="line">
                <a:avLst/>
              </a:prstGeom>
              <a:ln w="25399" cap="flat" cmpd="sng">
                <a:solidFill>
                  <a:schemeClr val="bg2"/>
                </a:solidFill>
                <a:prstDash val="solid"/>
                <a:headEnd type="none" w="sm" len="sm"/>
                <a:tailEnd type="none" w="sm" len="sm"/>
              </a:ln>
            </p:spPr>
          </p:sp>
          <p:sp>
            <p:nvSpPr>
              <p:cNvPr id="58380" name="Freeform 62"/>
              <p:cNvSpPr/>
              <p:nvPr/>
            </p:nvSpPr>
            <p:spPr>
              <a:xfrm>
                <a:off x="416" y="2628"/>
                <a:ext cx="133" cy="295"/>
              </a:xfrm>
              <a:custGeom>
                <a:avLst/>
                <a:gdLst/>
                <a:ahLst/>
                <a:cxnLst>
                  <a:cxn ang="0">
                    <a:pos x="132" y="0"/>
                  </a:cxn>
                  <a:cxn ang="0">
                    <a:pos x="132" y="102"/>
                  </a:cxn>
                  <a:cxn ang="0">
                    <a:pos x="0" y="102"/>
                  </a:cxn>
                  <a:cxn ang="0">
                    <a:pos x="0" y="180"/>
                  </a:cxn>
                  <a:cxn ang="0">
                    <a:pos x="132" y="180"/>
                  </a:cxn>
                  <a:cxn ang="0">
                    <a:pos x="132" y="294"/>
                  </a:cxn>
                </a:cxnLst>
                <a:pathLst>
                  <a:path w="133" h="295">
                    <a:moveTo>
                      <a:pt x="132" y="0"/>
                    </a:moveTo>
                    <a:lnTo>
                      <a:pt x="132" y="102"/>
                    </a:lnTo>
                    <a:lnTo>
                      <a:pt x="0" y="102"/>
                    </a:lnTo>
                    <a:lnTo>
                      <a:pt x="0" y="180"/>
                    </a:lnTo>
                    <a:lnTo>
                      <a:pt x="132" y="180"/>
                    </a:lnTo>
                    <a:lnTo>
                      <a:pt x="132" y="294"/>
                    </a:lnTo>
                  </a:path>
                </a:pathLst>
              </a:custGeom>
              <a:noFill/>
              <a:ln w="25399" cap="rnd" cmpd="sng">
                <a:solidFill>
                  <a:schemeClr val="hlink">
                    <a:alpha val="100000"/>
                  </a:schemeClr>
                </a:solidFill>
                <a:prstDash val="solid"/>
                <a:round/>
                <a:headEnd type="none" w="sm" len="sm"/>
                <a:tailEnd type="none" w="sm" len="sm"/>
              </a:ln>
            </p:spPr>
            <p:txBody>
              <a:bodyPr/>
              <a:p>
                <a:endParaRPr lang="zh-CN" altLang="en-US"/>
              </a:p>
            </p:txBody>
          </p:sp>
          <p:sp>
            <p:nvSpPr>
              <p:cNvPr id="490559" name="Rectangle 63"/>
              <p:cNvSpPr>
                <a:spLocks noChangeArrowheads="1"/>
              </p:cNvSpPr>
              <p:nvPr/>
            </p:nvSpPr>
            <p:spPr bwMode="auto">
              <a:xfrm>
                <a:off x="215" y="2636"/>
                <a:ext cx="2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CordiaUPC" pitchFamily="34" charset="-34"/>
                    <a:ea typeface="宋体" panose="02010600030101010101" pitchFamily="2" charset="-122"/>
                    <a:cs typeface="+mn-cs"/>
                  </a:rPr>
                  <a:t>h1</a:t>
                </a:r>
                <a:endParaRPr kumimoji="1" lang="en-US" altLang="zh-CN" sz="18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CordiaUPC" pitchFamily="34" charset="-34"/>
                  <a:ea typeface="宋体" panose="02010600030101010101" pitchFamily="2" charset="-122"/>
                  <a:cs typeface="+mn-cs"/>
                </a:endParaRPr>
              </a:p>
            </p:txBody>
          </p:sp>
          <p:sp>
            <p:nvSpPr>
              <p:cNvPr id="490560" name="Rectangle 64"/>
              <p:cNvSpPr>
                <a:spLocks noChangeArrowheads="1"/>
              </p:cNvSpPr>
              <p:nvPr/>
            </p:nvSpPr>
            <p:spPr bwMode="auto">
              <a:xfrm>
                <a:off x="437" y="2408"/>
                <a:ext cx="2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8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CordiaUPC" pitchFamily="34" charset="-34"/>
                    <a:ea typeface="宋体" panose="02010600030101010101" pitchFamily="2" charset="-122"/>
                    <a:cs typeface="+mn-cs"/>
                  </a:rPr>
                  <a:t>h2</a:t>
                </a:r>
                <a:endParaRPr kumimoji="1" lang="en-US" altLang="zh-CN" sz="18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CordiaUPC" pitchFamily="34" charset="-34"/>
                  <a:ea typeface="宋体" panose="02010600030101010101" pitchFamily="2" charset="-122"/>
                  <a:cs typeface="+mn-cs"/>
                </a:endParaRPr>
              </a:p>
            </p:txBody>
          </p:sp>
          <p:sp>
            <p:nvSpPr>
              <p:cNvPr id="58383" name="Text Box 65"/>
              <p:cNvSpPr txBox="1"/>
              <p:nvPr/>
            </p:nvSpPr>
            <p:spPr>
              <a:xfrm>
                <a:off x="192" y="3024"/>
                <a:ext cx="1248" cy="404"/>
              </a:xfrm>
              <a:prstGeom prst="rect">
                <a:avLst/>
              </a:prstGeom>
              <a:noFill/>
              <a:ln w="12699">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50000"/>
                  </a:spcBef>
                  <a:buClrTx/>
                  <a:buFontTx/>
                  <a:buNone/>
                </a:pPr>
                <a:r>
                  <a:rPr lang="zh-CN" altLang="en-US" sz="1800" b="0" dirty="0">
                    <a:solidFill>
                      <a:schemeClr val="bg1"/>
                    </a:solidFill>
                    <a:latin typeface="CordiaUPC" pitchFamily="34" charset="-34"/>
                  </a:rPr>
                  <a:t>光纤的直径减小到一个光波波长</a:t>
                </a:r>
                <a:endParaRPr lang="zh-CN" altLang="en-US" sz="1800" b="0" dirty="0">
                  <a:solidFill>
                    <a:schemeClr val="bg1"/>
                  </a:solidFill>
                  <a:latin typeface="CordiaUPC" pitchFamily="34" charset="-34"/>
                </a:endParaRPr>
              </a:p>
            </p:txBody>
          </p:sp>
        </p:grpSp>
        <p:sp>
          <p:nvSpPr>
            <p:cNvPr id="58376" name="Text Box 67"/>
            <p:cNvSpPr txBox="1"/>
            <p:nvPr/>
          </p:nvSpPr>
          <p:spPr>
            <a:xfrm>
              <a:off x="3224213" y="5422900"/>
              <a:ext cx="2427287" cy="366713"/>
            </a:xfrm>
            <a:prstGeom prst="rect">
              <a:avLst/>
            </a:prstGeom>
            <a:noFill/>
            <a:ln w="12700">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defTabSz="762000">
                <a:spcBef>
                  <a:spcPct val="0"/>
                </a:spcBef>
                <a:buClrTx/>
                <a:buFontTx/>
                <a:buNone/>
              </a:pPr>
              <a:r>
                <a:rPr lang="zh-CN" altLang="en-US" sz="1800" dirty="0">
                  <a:solidFill>
                    <a:schemeClr val="tx1"/>
                  </a:solidFill>
                  <a:latin typeface="CordiaUPC" pitchFamily="34" charset="-34"/>
                </a:rPr>
                <a:t>单束光线沿直线传播</a:t>
              </a:r>
              <a:endParaRPr lang="zh-CN" altLang="en-US" sz="1800" dirty="0">
                <a:solidFill>
                  <a:schemeClr val="tx1"/>
                </a:solidFill>
                <a:latin typeface="CordiaUPC" pitchFamily="34" charset="-3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4" name="图片 3"/>
          <p:cNvPicPr>
            <a:picLocks noChangeAspect="1"/>
          </p:cNvPicPr>
          <p:nvPr/>
        </p:nvPicPr>
        <p:blipFill>
          <a:blip r:embed="rId1"/>
          <a:stretch>
            <a:fillRect/>
          </a:stretch>
        </p:blipFill>
        <p:spPr>
          <a:xfrm>
            <a:off x="971550" y="1341438"/>
            <a:ext cx="7272338" cy="4464050"/>
          </a:xfrm>
          <a:prstGeom prst="rect">
            <a:avLst/>
          </a:prstGeom>
          <a:noFill/>
          <a:ln w="9525">
            <a:noFill/>
          </a:ln>
        </p:spPr>
      </p:pic>
      <p:sp>
        <p:nvSpPr>
          <p:cNvPr id="59395" name="Rectangle 3"/>
          <p:cNvSpPr>
            <a:spLocks noGrp="1"/>
          </p:cNvSpPr>
          <p:nvPr>
            <p:ph type="title"/>
          </p:nvPr>
        </p:nvSpPr>
        <p:spPr>
          <a:xfrm>
            <a:off x="4132263" y="260350"/>
            <a:ext cx="4984750" cy="681038"/>
          </a:xfrm>
          <a:ln/>
        </p:spPr>
        <p:txBody>
          <a:bodyPr vert="horz" wrap="square" lIns="92075" tIns="46038" rIns="92075" bIns="46038" anchor="ctr" anchorCtr="0"/>
          <a:p>
            <a:pPr eaLnBrk="1" hangingPunct="1"/>
            <a:r>
              <a:rPr lang="zh-CN" altLang="en-US" dirty="0"/>
              <a:t>光纤衰减窗口</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9474" name="Rectangle 2"/>
          <p:cNvSpPr>
            <a:spLocks noGrp="1" noChangeArrowheads="1"/>
          </p:cNvSpPr>
          <p:nvPr>
            <p:ph idx="1" hasCustomPrompt="1"/>
          </p:nvPr>
        </p:nvSpPr>
        <p:spPr>
          <a:xfrm>
            <a:off x="250825" y="1125538"/>
            <a:ext cx="8382000" cy="4876800"/>
          </a:xfrm>
        </p:spPr>
        <p:txBody>
          <a:bodyPr vert="horz" wrap="square" lIns="91440" tIns="45720" rIns="91440" bIns="45720" numCol="1" anchor="t" anchorCtr="0" compatLnSpc="1"/>
          <a:lstStyle/>
          <a:p>
            <a:pPr marL="590550" marR="0" lvl="0" indent="-533400" algn="l" defTabSz="914400" rtl="0" eaLnBrk="1" fontAlgn="base" latinLnBrk="0" hangingPunct="1">
              <a:lnSpc>
                <a:spcPct val="120000"/>
              </a:lnSpc>
              <a:spcBef>
                <a:spcPts val="1200"/>
              </a:spcBef>
              <a:spcAft>
                <a:spcPts val="0"/>
              </a:spcAft>
              <a:buClr>
                <a:srgbClr val="3366FF"/>
              </a:buClr>
              <a:buSzPct val="85000"/>
              <a:buFont typeface="Wingdings" panose="05000000000000000000" pitchFamily="2" charset="2"/>
              <a:buChar char="l"/>
              <a:defRPr/>
            </a:pPr>
            <a:r>
              <a:rPr kumimoji="1" lang="zh-CN" altLang="zh-CN" sz="2800" b="1" i="0" u="none" strike="noStrike" kern="1200" cap="none" spc="0" normalizeH="0" baseline="0" noProof="0" dirty="0" smtClean="0">
                <a:ln>
                  <a:noFill/>
                </a:ln>
                <a:solidFill>
                  <a:schemeClr val="bg2"/>
                </a:solidFill>
                <a:effectLst/>
                <a:uLnTx/>
                <a:uFillTx/>
                <a:latin typeface="+mn-lt"/>
                <a:ea typeface="+mn-ea"/>
                <a:cs typeface="+mn-cs"/>
              </a:rPr>
              <a:t>光纤传输特性不是平坦的，对不同频率的光衰减程度不尽相同</a:t>
            </a:r>
            <a:endParaRPr kumimoji="1" lang="en-US" altLang="zh-CN" sz="2800" b="1" i="0" u="none" strike="noStrike" kern="1200" cap="none" spc="0" normalizeH="0" baseline="0" noProof="0" dirty="0" smtClean="0">
              <a:ln>
                <a:noFill/>
              </a:ln>
              <a:solidFill>
                <a:schemeClr val="bg2"/>
              </a:solidFill>
              <a:effectLst/>
              <a:uLnTx/>
              <a:uFillTx/>
              <a:latin typeface="+mn-lt"/>
              <a:ea typeface="+mn-ea"/>
              <a:cs typeface="+mn-cs"/>
              <a:sym typeface="Symbol" panose="05050102010706020507" pitchFamily="18" charset="2"/>
            </a:endParaRPr>
          </a:p>
          <a:p>
            <a:pPr marL="590550" marR="0" lvl="0" indent="-533400" algn="l" defTabSz="914400" rtl="0" eaLnBrk="1" fontAlgn="base" latinLnBrk="0" hangingPunct="1">
              <a:lnSpc>
                <a:spcPct val="120000"/>
              </a:lnSpc>
              <a:spcBef>
                <a:spcPts val="1200"/>
              </a:spcBef>
              <a:spcAft>
                <a:spcPts val="0"/>
              </a:spcAft>
              <a:buClr>
                <a:srgbClr val="3366FF"/>
              </a:buClr>
              <a:buSzPct val="85000"/>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n-lt"/>
                <a:ea typeface="+mn-ea"/>
                <a:cs typeface="+mn-cs"/>
                <a:sym typeface="Symbol" panose="05050102010706020507" pitchFamily="18" charset="2"/>
              </a:rPr>
              <a:t>常用三个波长窗口（光纤波段）</a:t>
            </a:r>
            <a:endParaRPr kumimoji="1" lang="zh-CN" altLang="en-US" sz="2800" b="1" i="0" u="none" strike="noStrike" kern="1200" cap="none" spc="0" normalizeH="0" baseline="0" noProof="0" dirty="0" smtClean="0">
              <a:ln>
                <a:noFill/>
              </a:ln>
              <a:solidFill>
                <a:schemeClr val="bg2"/>
              </a:solidFill>
              <a:effectLst/>
              <a:uLnTx/>
              <a:uFillTx/>
              <a:latin typeface="+mn-lt"/>
              <a:ea typeface="+mn-ea"/>
              <a:cs typeface="+mn-cs"/>
              <a:sym typeface="Symbol" panose="05050102010706020507" pitchFamily="18" charset="2"/>
            </a:endParaRPr>
          </a:p>
          <a:p>
            <a:pPr marL="971550" marR="0" lvl="1" indent="-457200" algn="l" defTabSz="914400" rtl="0" eaLnBrk="1" fontAlgn="base" latinLnBrk="0" hangingPunct="1">
              <a:lnSpc>
                <a:spcPct val="120000"/>
              </a:lnSpc>
              <a:spcBef>
                <a:spcPts val="1200"/>
              </a:spcBef>
              <a:spcAft>
                <a:spcPts val="0"/>
              </a:spcAft>
              <a:buClr>
                <a:srgbClr val="003399"/>
              </a:buClr>
              <a:buSzTx/>
              <a:buFont typeface="Wingdings" panose="05000000000000000000" pitchFamily="2" charset="2"/>
              <a:buChar char="ü"/>
              <a:defRPr/>
            </a:pPr>
            <a:r>
              <a:rPr kumimoji="1" lang="en-US" altLang="zh-CN"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850m</a:t>
            </a:r>
            <a:r>
              <a:rPr kumimoji="1" lang="zh-CN" altLang="en-US"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：衰减（</a:t>
            </a:r>
            <a:r>
              <a:rPr kumimoji="1" lang="en-US" altLang="zh-CN"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attenuation)</a:t>
            </a:r>
            <a:r>
              <a:rPr kumimoji="1" lang="zh-CN" altLang="en-US"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大，传输速率和距离受限制，但价格便宜；</a:t>
            </a:r>
            <a:endParaRPr kumimoji="1" lang="zh-CN" altLang="en-US"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endParaRPr>
          </a:p>
          <a:p>
            <a:pPr marL="971550" marR="0" lvl="1" indent="-457200" algn="l" defTabSz="914400" rtl="0" eaLnBrk="1" fontAlgn="base" latinLnBrk="0" hangingPunct="1">
              <a:lnSpc>
                <a:spcPct val="120000"/>
              </a:lnSpc>
              <a:spcBef>
                <a:spcPts val="1200"/>
              </a:spcBef>
              <a:spcAft>
                <a:spcPts val="0"/>
              </a:spcAft>
              <a:buClr>
                <a:srgbClr val="003399"/>
              </a:buClr>
              <a:buSzTx/>
              <a:buFont typeface="Wingdings" panose="05000000000000000000" pitchFamily="2" charset="2"/>
              <a:buChar char="ü"/>
              <a:defRPr/>
            </a:pPr>
            <a:r>
              <a:rPr kumimoji="1" lang="en-US" altLang="zh-CN"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1310nm</a:t>
            </a:r>
            <a:r>
              <a:rPr kumimoji="1" lang="zh-CN" altLang="en-US"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：衰减小，无色散（</a:t>
            </a:r>
            <a:r>
              <a:rPr kumimoji="1" lang="en-US" altLang="zh-CN"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dispersion</a:t>
            </a:r>
            <a:r>
              <a:rPr kumimoji="1" lang="zh-CN" altLang="en-US"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）补偿、功率放大情况下，最大传</a:t>
            </a:r>
            <a:r>
              <a:rPr kumimoji="1" lang="en-US" altLang="zh-CN"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40km</a:t>
            </a:r>
            <a:r>
              <a:rPr kumimoji="1" lang="zh-CN" altLang="en-US"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（最坏情况）；</a:t>
            </a:r>
            <a:endParaRPr kumimoji="1" lang="zh-CN" altLang="en-US"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endParaRPr>
          </a:p>
          <a:p>
            <a:pPr marL="971550" marR="0" lvl="1" indent="-457200" algn="l" defTabSz="914400" rtl="0" eaLnBrk="1" fontAlgn="base" latinLnBrk="0" hangingPunct="1">
              <a:lnSpc>
                <a:spcPct val="120000"/>
              </a:lnSpc>
              <a:spcBef>
                <a:spcPts val="1200"/>
              </a:spcBef>
              <a:spcAft>
                <a:spcPts val="0"/>
              </a:spcAft>
              <a:buClr>
                <a:srgbClr val="003399"/>
              </a:buClr>
              <a:buSzTx/>
              <a:buFont typeface="Wingdings" panose="05000000000000000000" pitchFamily="2" charset="2"/>
              <a:buChar char="ü"/>
              <a:defRPr/>
            </a:pPr>
            <a:r>
              <a:rPr kumimoji="1" lang="en-US" altLang="zh-CN"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1550nm</a:t>
            </a:r>
            <a:r>
              <a:rPr kumimoji="1" lang="zh-CN" altLang="en-US"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：衰减小，无色散补偿、功率放大情况下，最大传</a:t>
            </a:r>
            <a:r>
              <a:rPr kumimoji="1" lang="en-US" altLang="zh-CN"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80km</a:t>
            </a:r>
            <a:r>
              <a:rPr kumimoji="1" lang="zh-CN" altLang="en-US"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rPr>
              <a:t>（最坏情况）</a:t>
            </a:r>
            <a:endParaRPr kumimoji="1" lang="zh-CN" altLang="en-US" sz="2400" b="1" i="0" u="none" strike="noStrike" kern="1200" cap="none" spc="0" normalizeH="0" baseline="0" noProof="0" dirty="0" smtClean="0">
              <a:ln>
                <a:noFill/>
              </a:ln>
              <a:solidFill>
                <a:srgbClr val="000066"/>
              </a:solidFill>
              <a:effectLst/>
              <a:uLnTx/>
              <a:uFillTx/>
              <a:latin typeface="+mn-lt"/>
              <a:ea typeface="+mn-ea"/>
              <a:cs typeface="+mn-cs"/>
              <a:sym typeface="Symbol" panose="05050102010706020507" pitchFamily="18" charset="2"/>
            </a:endParaRPr>
          </a:p>
          <a:p>
            <a:pPr marL="609600" marR="0" lvl="0" indent="-6096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defRPr/>
            </a:pPr>
            <a:endParaRPr kumimoji="1" lang="en-US" altLang="zh-CN" sz="2400" b="1" i="0" u="none" strike="noStrike" kern="1200" cap="none" spc="0" normalizeH="0" baseline="0" noProof="0" dirty="0" smtClean="0">
              <a:ln>
                <a:noFill/>
              </a:ln>
              <a:solidFill>
                <a:srgbClr val="000066"/>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ln/>
        </p:spPr>
        <p:txBody>
          <a:bodyPr vert="horz" wrap="square" lIns="92075" tIns="46038" rIns="92075" bIns="46038" anchor="ctr" anchorCtr="0"/>
          <a:p>
            <a:pPr eaLnBrk="1" hangingPunct="1"/>
            <a:r>
              <a:rPr lang="zh-CN" altLang="en-US" dirty="0">
                <a:latin typeface="黑体" panose="02010609060101010101" pitchFamily="49" charset="-122"/>
              </a:rPr>
              <a:t>无线介质</a:t>
            </a:r>
            <a:endParaRPr lang="zh-CN" altLang="en-US" dirty="0">
              <a:latin typeface="黑体" panose="02010609060101010101" pitchFamily="49" charset="-122"/>
            </a:endParaRPr>
          </a:p>
        </p:txBody>
      </p:sp>
      <p:sp>
        <p:nvSpPr>
          <p:cNvPr id="62467" name="Text Box 3"/>
          <p:cNvSpPr txBox="1"/>
          <p:nvPr/>
        </p:nvSpPr>
        <p:spPr>
          <a:xfrm>
            <a:off x="1187450" y="908050"/>
            <a:ext cx="7181850" cy="508793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457200" lvl="1" indent="0">
              <a:lnSpc>
                <a:spcPct val="90000"/>
              </a:lnSpc>
              <a:spcBef>
                <a:spcPct val="30000"/>
              </a:spcBef>
              <a:buClr>
                <a:schemeClr val="tx1"/>
              </a:buClr>
              <a:buFontTx/>
              <a:buNone/>
            </a:pPr>
            <a:endParaRPr lang="en-US" altLang="zh-CN" dirty="0">
              <a:latin typeface="Arial" panose="020B0604020202020204" pitchFamily="34" charset="0"/>
            </a:endParaRPr>
          </a:p>
          <a:p>
            <a:pPr marL="457200" lvl="1" indent="0">
              <a:lnSpc>
                <a:spcPct val="90000"/>
              </a:lnSpc>
              <a:spcBef>
                <a:spcPct val="30000"/>
              </a:spcBef>
              <a:buFont typeface="Wingdings" panose="05000000000000000000" pitchFamily="2" charset="2"/>
              <a:buChar char="l"/>
            </a:pPr>
            <a:r>
              <a:rPr lang="en-US" altLang="zh-CN" sz="3600" dirty="0">
                <a:latin typeface="仿宋_GB2312" pitchFamily="49" charset="-122"/>
                <a:ea typeface="仿宋_GB2312" pitchFamily="49" charset="-122"/>
              </a:rPr>
              <a:t>  </a:t>
            </a:r>
            <a:r>
              <a:rPr lang="zh-CN" altLang="en-US" sz="3600" dirty="0">
                <a:latin typeface="仿宋_GB2312" pitchFamily="49" charset="-122"/>
                <a:ea typeface="仿宋_GB2312" pitchFamily="49" charset="-122"/>
              </a:rPr>
              <a:t>电磁频谱</a:t>
            </a:r>
            <a:endParaRPr lang="zh-CN" altLang="en-US" sz="3600" dirty="0">
              <a:latin typeface="仿宋_GB2312" pitchFamily="49" charset="-122"/>
              <a:ea typeface="仿宋_GB2312" pitchFamily="49" charset="-122"/>
            </a:endParaRPr>
          </a:p>
          <a:p>
            <a:pPr marL="457200" lvl="1" indent="0">
              <a:lnSpc>
                <a:spcPct val="90000"/>
              </a:lnSpc>
              <a:spcBef>
                <a:spcPct val="30000"/>
              </a:spcBef>
              <a:buFont typeface="Wingdings" panose="05000000000000000000" pitchFamily="2" charset="2"/>
              <a:buChar char="l"/>
            </a:pPr>
            <a:r>
              <a:rPr lang="zh-CN" altLang="en-US" sz="3600" dirty="0">
                <a:latin typeface="仿宋_GB2312" pitchFamily="49" charset="-122"/>
                <a:ea typeface="仿宋_GB2312" pitchFamily="49" charset="-122"/>
              </a:rPr>
              <a:t>  无线电传输</a:t>
            </a:r>
            <a:endParaRPr lang="zh-CN" altLang="en-US" sz="3600" dirty="0">
              <a:latin typeface="仿宋_GB2312" pitchFamily="49" charset="-122"/>
              <a:ea typeface="仿宋_GB2312" pitchFamily="49" charset="-122"/>
            </a:endParaRPr>
          </a:p>
          <a:p>
            <a:pPr marL="457200" lvl="1" indent="0">
              <a:lnSpc>
                <a:spcPct val="90000"/>
              </a:lnSpc>
              <a:spcBef>
                <a:spcPct val="30000"/>
              </a:spcBef>
              <a:buFont typeface="Wingdings" panose="05000000000000000000" pitchFamily="2" charset="2"/>
              <a:buChar char="l"/>
            </a:pPr>
            <a:r>
              <a:rPr lang="zh-CN" altLang="en-US" sz="3600" dirty="0">
                <a:latin typeface="仿宋_GB2312" pitchFamily="49" charset="-122"/>
                <a:ea typeface="仿宋_GB2312" pitchFamily="49" charset="-122"/>
              </a:rPr>
              <a:t>  微波传输</a:t>
            </a:r>
            <a:endParaRPr lang="zh-CN" altLang="en-US" sz="3600" dirty="0">
              <a:latin typeface="仿宋_GB2312" pitchFamily="49" charset="-122"/>
              <a:ea typeface="仿宋_GB2312" pitchFamily="49" charset="-122"/>
            </a:endParaRPr>
          </a:p>
          <a:p>
            <a:pPr marL="457200" lvl="1" indent="0">
              <a:lnSpc>
                <a:spcPct val="90000"/>
              </a:lnSpc>
              <a:spcBef>
                <a:spcPct val="30000"/>
              </a:spcBef>
              <a:buFont typeface="Wingdings" panose="05000000000000000000" pitchFamily="2" charset="2"/>
              <a:buChar char="l"/>
            </a:pPr>
            <a:r>
              <a:rPr lang="zh-CN" altLang="en-US" sz="3600" dirty="0">
                <a:latin typeface="仿宋_GB2312" pitchFamily="49" charset="-122"/>
                <a:ea typeface="仿宋_GB2312" pitchFamily="49" charset="-122"/>
              </a:rPr>
              <a:t>  红外线和毫米波</a:t>
            </a:r>
            <a:endParaRPr lang="zh-CN" altLang="en-US" sz="3600" dirty="0">
              <a:latin typeface="仿宋_GB2312" pitchFamily="49" charset="-122"/>
              <a:ea typeface="仿宋_GB2312" pitchFamily="49" charset="-122"/>
            </a:endParaRPr>
          </a:p>
          <a:p>
            <a:pPr marL="457200" lvl="1" indent="0">
              <a:lnSpc>
                <a:spcPct val="90000"/>
              </a:lnSpc>
              <a:spcBef>
                <a:spcPct val="30000"/>
              </a:spcBef>
              <a:buFont typeface="Wingdings" panose="05000000000000000000" pitchFamily="2" charset="2"/>
              <a:buChar char="l"/>
            </a:pPr>
            <a:r>
              <a:rPr lang="zh-CN" altLang="en-US" sz="3600" dirty="0">
                <a:latin typeface="仿宋_GB2312" pitchFamily="49" charset="-122"/>
                <a:ea typeface="仿宋_GB2312" pitchFamily="49" charset="-122"/>
              </a:rPr>
              <a:t>  光波传输</a:t>
            </a:r>
            <a:endParaRPr lang="zh-CN" altLang="en-US" sz="3600" dirty="0">
              <a:latin typeface="仿宋_GB2312" pitchFamily="49" charset="-122"/>
              <a:ea typeface="仿宋_GB2312" pitchFamily="49" charset="-122"/>
            </a:endParaRPr>
          </a:p>
          <a:p>
            <a:pPr marL="457200" lvl="1" indent="0">
              <a:lnSpc>
                <a:spcPct val="90000"/>
              </a:lnSpc>
              <a:spcBef>
                <a:spcPct val="30000"/>
              </a:spcBef>
              <a:buFont typeface="Wingdings" panose="05000000000000000000" pitchFamily="2" charset="2"/>
              <a:buChar char="l"/>
            </a:pPr>
            <a:r>
              <a:rPr lang="zh-CN" altLang="en-US" sz="3600" dirty="0">
                <a:latin typeface="仿宋_GB2312" pitchFamily="49" charset="-122"/>
                <a:ea typeface="仿宋_GB2312" pitchFamily="49" charset="-122"/>
              </a:rPr>
              <a:t>  卫星通信</a:t>
            </a:r>
            <a:endParaRPr lang="zh-CN" altLang="en-US" sz="3600" dirty="0">
              <a:latin typeface="仿宋_GB2312" pitchFamily="49" charset="-122"/>
              <a:ea typeface="仿宋_GB2312" pitchFamily="49" charset="-122"/>
            </a:endParaRPr>
          </a:p>
          <a:p>
            <a:pPr marL="0" lvl="0" indent="0">
              <a:lnSpc>
                <a:spcPct val="90000"/>
              </a:lnSpc>
              <a:spcBef>
                <a:spcPct val="30000"/>
              </a:spcBef>
              <a:buClr>
                <a:srgbClr val="003399"/>
              </a:buClr>
              <a:buFont typeface="Wingdings" panose="05000000000000000000" pitchFamily="2" charset="2"/>
              <a:buChar char="l"/>
            </a:pPr>
            <a:endParaRPr lang="en-US" altLang="zh-CN" sz="3600" dirty="0">
              <a:solidFill>
                <a:srgbClr val="003399"/>
              </a:solidFill>
              <a:latin typeface="仿宋_GB2312" pitchFamily="49" charset="-122"/>
              <a:ea typeface="仿宋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ln/>
        </p:spPr>
        <p:txBody>
          <a:bodyPr vert="horz" wrap="square" lIns="92075" tIns="46038" rIns="92075" bIns="46038" anchor="ctr" anchorCtr="0"/>
          <a:p>
            <a:pPr eaLnBrk="1" hangingPunct="1"/>
            <a:r>
              <a:rPr lang="zh-CN" altLang="en-US" dirty="0"/>
              <a:t>无线电</a:t>
            </a:r>
            <a:endParaRPr lang="zh-CN" altLang="en-US" dirty="0"/>
          </a:p>
        </p:txBody>
      </p:sp>
      <p:sp>
        <p:nvSpPr>
          <p:cNvPr id="63491" name="Rectangle 125"/>
          <p:cNvSpPr/>
          <p:nvPr/>
        </p:nvSpPr>
        <p:spPr>
          <a:xfrm>
            <a:off x="4114800" y="2133600"/>
            <a:ext cx="3810000" cy="82708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eaLnBrk="1" hangingPunct="1"/>
            <a:r>
              <a:rPr lang="zh-CN" altLang="en-US" sz="2400" dirty="0">
                <a:solidFill>
                  <a:srgbClr val="FF9933"/>
                </a:solidFill>
              </a:rPr>
              <a:t>固定终端点（基站）和终端之间是无线链路</a:t>
            </a:r>
            <a:endParaRPr lang="zh-CN" altLang="en-US" sz="2400" dirty="0">
              <a:solidFill>
                <a:srgbClr val="FF9933"/>
              </a:solidFill>
            </a:endParaRPr>
          </a:p>
        </p:txBody>
      </p:sp>
      <p:grpSp>
        <p:nvGrpSpPr>
          <p:cNvPr id="63492" name="Group 126"/>
          <p:cNvGrpSpPr/>
          <p:nvPr/>
        </p:nvGrpSpPr>
        <p:grpSpPr>
          <a:xfrm>
            <a:off x="1331913" y="4213225"/>
            <a:ext cx="387350" cy="509588"/>
            <a:chOff x="570" y="2657"/>
            <a:chExt cx="244" cy="321"/>
          </a:xfrm>
        </p:grpSpPr>
        <p:sp>
          <p:nvSpPr>
            <p:cNvPr id="63607" name="Rectangle 127"/>
            <p:cNvSpPr/>
            <p:nvPr/>
          </p:nvSpPr>
          <p:spPr>
            <a:xfrm>
              <a:off x="570" y="2789"/>
              <a:ext cx="244" cy="189"/>
            </a:xfrm>
            <a:prstGeom prst="rect">
              <a:avLst/>
            </a:prstGeom>
            <a:solidFill>
              <a:srgbClr val="FFCC99"/>
            </a:solidFill>
            <a:ln w="25399" cap="flat" cmpd="sng">
              <a:solidFill>
                <a:schemeClr val="tx1"/>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defTabSz="762000">
                <a:spcBef>
                  <a:spcPct val="0"/>
                </a:spcBef>
                <a:buClrTx/>
                <a:buFontTx/>
                <a:buNone/>
              </a:pPr>
              <a:r>
                <a:rPr lang="en-US" altLang="zh-CN" sz="1200" dirty="0">
                  <a:solidFill>
                    <a:schemeClr val="tx1"/>
                  </a:solidFill>
                  <a:latin typeface="Arial Narrow" panose="020B0606020202030204" pitchFamily="34" charset="0"/>
                </a:rPr>
                <a:t>BS</a:t>
              </a:r>
              <a:endParaRPr lang="en-US" altLang="zh-CN" sz="1200" dirty="0">
                <a:solidFill>
                  <a:schemeClr val="tx1"/>
                </a:solidFill>
                <a:latin typeface="Arial Narrow" panose="020B0606020202030204" pitchFamily="34" charset="0"/>
              </a:endParaRPr>
            </a:p>
          </p:txBody>
        </p:sp>
        <p:sp>
          <p:nvSpPr>
            <p:cNvPr id="63608" name="Line 128"/>
            <p:cNvSpPr/>
            <p:nvPr/>
          </p:nvSpPr>
          <p:spPr>
            <a:xfrm flipV="1">
              <a:off x="571" y="2657"/>
              <a:ext cx="63" cy="132"/>
            </a:xfrm>
            <a:prstGeom prst="line">
              <a:avLst/>
            </a:prstGeom>
            <a:ln w="25399" cap="flat" cmpd="sng">
              <a:solidFill>
                <a:schemeClr val="tx1"/>
              </a:solidFill>
              <a:prstDash val="solid"/>
              <a:headEnd type="none" w="sm" len="sm"/>
              <a:tailEnd type="none" w="sm" len="sm"/>
            </a:ln>
          </p:spPr>
        </p:sp>
        <p:sp>
          <p:nvSpPr>
            <p:cNvPr id="63609" name="Line 129"/>
            <p:cNvSpPr/>
            <p:nvPr/>
          </p:nvSpPr>
          <p:spPr>
            <a:xfrm flipH="1" flipV="1">
              <a:off x="634" y="2657"/>
              <a:ext cx="63" cy="124"/>
            </a:xfrm>
            <a:prstGeom prst="line">
              <a:avLst/>
            </a:prstGeom>
            <a:ln w="25399" cap="flat" cmpd="sng">
              <a:solidFill>
                <a:schemeClr val="tx1"/>
              </a:solidFill>
              <a:prstDash val="solid"/>
              <a:headEnd type="none" w="sm" len="sm"/>
              <a:tailEnd type="none" w="sm" len="sm"/>
            </a:ln>
          </p:spPr>
        </p:sp>
      </p:grpSp>
      <p:sp>
        <p:nvSpPr>
          <p:cNvPr id="63493" name="Rectangle 130"/>
          <p:cNvSpPr/>
          <p:nvPr/>
        </p:nvSpPr>
        <p:spPr>
          <a:xfrm>
            <a:off x="1989138" y="4402138"/>
            <a:ext cx="695325" cy="3968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0"/>
              </a:spcBef>
              <a:buClrTx/>
              <a:buFontTx/>
              <a:buNone/>
            </a:pPr>
            <a:r>
              <a:rPr lang="zh-CN" altLang="en-US" sz="2000" i="1" dirty="0">
                <a:solidFill>
                  <a:schemeClr val="bg1"/>
                </a:solidFill>
                <a:latin typeface="Arial" panose="020B0604020202020204" pitchFamily="34" charset="0"/>
              </a:rPr>
              <a:t>基站</a:t>
            </a:r>
            <a:endParaRPr lang="zh-CN" altLang="en-US" sz="2000" b="0" dirty="0">
              <a:solidFill>
                <a:schemeClr val="bg1"/>
              </a:solidFill>
              <a:latin typeface="Arial" panose="020B0604020202020204" pitchFamily="34" charset="0"/>
            </a:endParaRPr>
          </a:p>
        </p:txBody>
      </p:sp>
      <p:sp>
        <p:nvSpPr>
          <p:cNvPr id="63494" name="Rectangle 131"/>
          <p:cNvSpPr/>
          <p:nvPr/>
        </p:nvSpPr>
        <p:spPr>
          <a:xfrm>
            <a:off x="1973263" y="5257800"/>
            <a:ext cx="2298700" cy="3968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0"/>
              </a:spcBef>
              <a:buClrTx/>
              <a:buFontTx/>
              <a:buNone/>
            </a:pPr>
            <a:r>
              <a:rPr lang="en-US" altLang="zh-CN" sz="2000" i="1" dirty="0">
                <a:solidFill>
                  <a:schemeClr val="bg1"/>
                </a:solidFill>
                <a:latin typeface="Arial" panose="020B0604020202020204" pitchFamily="34" charset="0"/>
              </a:rPr>
              <a:t> </a:t>
            </a:r>
            <a:r>
              <a:rPr lang="zh-CN" altLang="en-US" sz="2000" i="1" dirty="0">
                <a:solidFill>
                  <a:schemeClr val="bg1"/>
                </a:solidFill>
                <a:latin typeface="Arial" panose="020B0604020202020204" pitchFamily="34" charset="0"/>
              </a:rPr>
              <a:t>用户计算机和终端</a:t>
            </a:r>
            <a:endParaRPr lang="zh-CN" altLang="en-US" sz="2000" i="1" dirty="0">
              <a:solidFill>
                <a:schemeClr val="bg1"/>
              </a:solidFill>
              <a:latin typeface="Arial" panose="020B0604020202020204" pitchFamily="34" charset="0"/>
            </a:endParaRPr>
          </a:p>
        </p:txBody>
      </p:sp>
      <p:sp>
        <p:nvSpPr>
          <p:cNvPr id="63495" name="Oval 132"/>
          <p:cNvSpPr/>
          <p:nvPr/>
        </p:nvSpPr>
        <p:spPr>
          <a:xfrm>
            <a:off x="838200" y="1676400"/>
            <a:ext cx="2797175" cy="2519363"/>
          </a:xfrm>
          <a:prstGeom prst="ellipse">
            <a:avLst/>
          </a:prstGeom>
          <a:solidFill>
            <a:srgbClr val="FFFF99"/>
          </a:solidFill>
          <a:ln w="25400" cap="flat"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endParaRPr lang="zh-CN" altLang="zh-CN" sz="2400" b="0" dirty="0">
              <a:solidFill>
                <a:schemeClr val="tx1"/>
              </a:solidFill>
            </a:endParaRPr>
          </a:p>
        </p:txBody>
      </p:sp>
      <p:grpSp>
        <p:nvGrpSpPr>
          <p:cNvPr id="63496" name="Group 133"/>
          <p:cNvGrpSpPr/>
          <p:nvPr/>
        </p:nvGrpSpPr>
        <p:grpSpPr>
          <a:xfrm>
            <a:off x="2014538" y="3025775"/>
            <a:ext cx="403225" cy="508000"/>
            <a:chOff x="1000" y="1909"/>
            <a:chExt cx="254" cy="320"/>
          </a:xfrm>
        </p:grpSpPr>
        <p:sp>
          <p:nvSpPr>
            <p:cNvPr id="63604" name="Rectangle 134"/>
            <p:cNvSpPr/>
            <p:nvPr/>
          </p:nvSpPr>
          <p:spPr>
            <a:xfrm>
              <a:off x="1000" y="2040"/>
              <a:ext cx="254" cy="189"/>
            </a:xfrm>
            <a:prstGeom prst="rect">
              <a:avLst/>
            </a:prstGeom>
            <a:solidFill>
              <a:srgbClr val="FFCC99"/>
            </a:solidFill>
            <a:ln w="25399" cap="flat" cmpd="sng">
              <a:solidFill>
                <a:schemeClr val="tx1"/>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defTabSz="762000">
                <a:spcBef>
                  <a:spcPct val="0"/>
                </a:spcBef>
                <a:buClrTx/>
                <a:buFontTx/>
                <a:buNone/>
              </a:pPr>
              <a:r>
                <a:rPr lang="en-US" altLang="zh-CN" sz="1200" dirty="0">
                  <a:solidFill>
                    <a:schemeClr val="tx1"/>
                  </a:solidFill>
                  <a:latin typeface="Arial Narrow" panose="020B0606020202030204" pitchFamily="34" charset="0"/>
                </a:rPr>
                <a:t>BS</a:t>
              </a:r>
              <a:endParaRPr lang="en-US" altLang="zh-CN" sz="1200" dirty="0">
                <a:solidFill>
                  <a:schemeClr val="tx1"/>
                </a:solidFill>
                <a:latin typeface="Arial Narrow" panose="020B0606020202030204" pitchFamily="34" charset="0"/>
              </a:endParaRPr>
            </a:p>
          </p:txBody>
        </p:sp>
        <p:sp>
          <p:nvSpPr>
            <p:cNvPr id="63605" name="Line 135"/>
            <p:cNvSpPr/>
            <p:nvPr/>
          </p:nvSpPr>
          <p:spPr>
            <a:xfrm flipV="1">
              <a:off x="1002" y="1909"/>
              <a:ext cx="65" cy="130"/>
            </a:xfrm>
            <a:prstGeom prst="line">
              <a:avLst/>
            </a:prstGeom>
            <a:ln w="25399" cap="flat" cmpd="sng">
              <a:solidFill>
                <a:schemeClr val="tx1"/>
              </a:solidFill>
              <a:prstDash val="solid"/>
              <a:headEnd type="none" w="sm" len="sm"/>
              <a:tailEnd type="none" w="sm" len="sm"/>
            </a:ln>
          </p:spPr>
        </p:sp>
        <p:sp>
          <p:nvSpPr>
            <p:cNvPr id="63606" name="Line 136"/>
            <p:cNvSpPr/>
            <p:nvPr/>
          </p:nvSpPr>
          <p:spPr>
            <a:xfrm flipH="1" flipV="1">
              <a:off x="1067" y="1909"/>
              <a:ext cx="64" cy="123"/>
            </a:xfrm>
            <a:prstGeom prst="line">
              <a:avLst/>
            </a:prstGeom>
            <a:ln w="25399" cap="flat" cmpd="sng">
              <a:solidFill>
                <a:schemeClr val="tx1"/>
              </a:solidFill>
              <a:prstDash val="solid"/>
              <a:headEnd type="none" w="sm" len="sm"/>
              <a:tailEnd type="none" w="sm" len="sm"/>
            </a:ln>
          </p:spPr>
        </p:sp>
      </p:grpSp>
      <p:sp>
        <p:nvSpPr>
          <p:cNvPr id="63497" name="Freeform 137"/>
          <p:cNvSpPr/>
          <p:nvPr/>
        </p:nvSpPr>
        <p:spPr>
          <a:xfrm>
            <a:off x="1492250" y="3038475"/>
            <a:ext cx="554038" cy="385763"/>
          </a:xfrm>
          <a:custGeom>
            <a:avLst/>
            <a:gdLst/>
            <a:ahLst/>
            <a:cxnLst>
              <a:cxn ang="0">
                <a:pos x="0" y="2147483646"/>
              </a:cxn>
              <a:cxn ang="0">
                <a:pos x="2147483646" y="2147483646"/>
              </a:cxn>
              <a:cxn ang="0">
                <a:pos x="2147483646" y="2147483646"/>
              </a:cxn>
              <a:cxn ang="0">
                <a:pos x="2147483646" y="0"/>
              </a:cxn>
              <a:cxn ang="0">
                <a:pos x="2147483646" y="2147483646"/>
              </a:cxn>
              <a:cxn ang="0">
                <a:pos x="2147483646" y="2147483646"/>
              </a:cxn>
              <a:cxn ang="0">
                <a:pos x="0" y="2147483646"/>
              </a:cxn>
            </a:cxnLst>
            <a:pathLst>
              <a:path w="349" h="243">
                <a:moveTo>
                  <a:pt x="0" y="242"/>
                </a:moveTo>
                <a:lnTo>
                  <a:pt x="165" y="79"/>
                </a:lnTo>
                <a:lnTo>
                  <a:pt x="190" y="128"/>
                </a:lnTo>
                <a:lnTo>
                  <a:pt x="348" y="0"/>
                </a:lnTo>
                <a:lnTo>
                  <a:pt x="181" y="163"/>
                </a:lnTo>
                <a:lnTo>
                  <a:pt x="157" y="113"/>
                </a:lnTo>
                <a:lnTo>
                  <a:pt x="0" y="242"/>
                </a:lnTo>
              </a:path>
            </a:pathLst>
          </a:custGeom>
          <a:solidFill>
            <a:srgbClr val="FF0033">
              <a:alpha val="100000"/>
            </a:srgbClr>
          </a:solidFill>
          <a:ln w="25399" cap="rnd" cmpd="sng">
            <a:solidFill>
              <a:srgbClr val="FF0033">
                <a:alpha val="100000"/>
              </a:srgbClr>
            </a:solidFill>
            <a:prstDash val="solid"/>
            <a:round/>
            <a:headEnd type="none" w="med" len="med"/>
            <a:tailEnd type="none" w="med" len="med"/>
          </a:ln>
        </p:spPr>
        <p:txBody>
          <a:bodyPr/>
          <a:p>
            <a:endParaRPr lang="zh-CN" altLang="en-US"/>
          </a:p>
        </p:txBody>
      </p:sp>
      <p:sp>
        <p:nvSpPr>
          <p:cNvPr id="63498" name="Freeform 138"/>
          <p:cNvSpPr/>
          <p:nvPr/>
        </p:nvSpPr>
        <p:spPr>
          <a:xfrm>
            <a:off x="1317625" y="2740025"/>
            <a:ext cx="741363" cy="233363"/>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0" y="0"/>
              </a:cxn>
            </a:cxnLst>
            <a:pathLst>
              <a:path w="467" h="147">
                <a:moveTo>
                  <a:pt x="0" y="0"/>
                </a:moveTo>
                <a:lnTo>
                  <a:pt x="264" y="33"/>
                </a:lnTo>
                <a:lnTo>
                  <a:pt x="238" y="94"/>
                </a:lnTo>
                <a:lnTo>
                  <a:pt x="466" y="146"/>
                </a:lnTo>
                <a:lnTo>
                  <a:pt x="199" y="113"/>
                </a:lnTo>
                <a:lnTo>
                  <a:pt x="226" y="51"/>
                </a:lnTo>
                <a:lnTo>
                  <a:pt x="0" y="0"/>
                </a:lnTo>
              </a:path>
            </a:pathLst>
          </a:custGeom>
          <a:solidFill>
            <a:srgbClr val="FF0033">
              <a:alpha val="100000"/>
            </a:srgbClr>
          </a:solidFill>
          <a:ln w="25399" cap="rnd" cmpd="sng">
            <a:solidFill>
              <a:srgbClr val="FF0033">
                <a:alpha val="100000"/>
              </a:srgbClr>
            </a:solidFill>
            <a:prstDash val="solid"/>
            <a:round/>
            <a:headEnd type="none" w="med" len="med"/>
            <a:tailEnd type="none" w="med" len="med"/>
          </a:ln>
        </p:spPr>
        <p:txBody>
          <a:bodyPr/>
          <a:p>
            <a:endParaRPr lang="zh-CN" altLang="en-US"/>
          </a:p>
        </p:txBody>
      </p:sp>
      <p:sp>
        <p:nvSpPr>
          <p:cNvPr id="63499" name="Freeform 139"/>
          <p:cNvSpPr/>
          <p:nvPr/>
        </p:nvSpPr>
        <p:spPr>
          <a:xfrm>
            <a:off x="2022475" y="2327275"/>
            <a:ext cx="155575" cy="620713"/>
          </a:xfrm>
          <a:custGeom>
            <a:avLst/>
            <a:gdLst/>
            <a:ahLst/>
            <a:cxnLst>
              <a:cxn ang="0">
                <a:pos x="2147483646" y="0"/>
              </a:cxn>
              <a:cxn ang="0">
                <a:pos x="2147483646" y="2147483646"/>
              </a:cxn>
              <a:cxn ang="0">
                <a:pos x="2147483646" y="2147483646"/>
              </a:cxn>
              <a:cxn ang="0">
                <a:pos x="2147483646" y="2147483646"/>
              </a:cxn>
              <a:cxn ang="0">
                <a:pos x="0" y="2147483646"/>
              </a:cxn>
              <a:cxn ang="0">
                <a:pos x="2147483646" y="2147483646"/>
              </a:cxn>
              <a:cxn ang="0">
                <a:pos x="2147483646" y="0"/>
              </a:cxn>
            </a:cxnLst>
            <a:pathLst>
              <a:path w="98" h="391">
                <a:moveTo>
                  <a:pt x="33" y="0"/>
                </a:moveTo>
                <a:lnTo>
                  <a:pt x="97" y="207"/>
                </a:lnTo>
                <a:lnTo>
                  <a:pt x="31" y="205"/>
                </a:lnTo>
                <a:lnTo>
                  <a:pt x="64" y="390"/>
                </a:lnTo>
                <a:lnTo>
                  <a:pt x="0" y="181"/>
                </a:lnTo>
                <a:lnTo>
                  <a:pt x="67" y="184"/>
                </a:lnTo>
                <a:lnTo>
                  <a:pt x="33" y="0"/>
                </a:lnTo>
              </a:path>
            </a:pathLst>
          </a:custGeom>
          <a:solidFill>
            <a:srgbClr val="FF0033">
              <a:alpha val="100000"/>
            </a:srgbClr>
          </a:solidFill>
          <a:ln w="25399" cap="rnd" cmpd="sng">
            <a:solidFill>
              <a:srgbClr val="FF0033">
                <a:alpha val="100000"/>
              </a:srgbClr>
            </a:solidFill>
            <a:prstDash val="solid"/>
            <a:round/>
            <a:headEnd type="none" w="med" len="med"/>
            <a:tailEnd type="none" w="med" len="med"/>
          </a:ln>
        </p:spPr>
        <p:txBody>
          <a:bodyPr/>
          <a:p>
            <a:endParaRPr lang="zh-CN" altLang="en-US"/>
          </a:p>
        </p:txBody>
      </p:sp>
      <p:sp>
        <p:nvSpPr>
          <p:cNvPr id="63500" name="Freeform 140"/>
          <p:cNvSpPr/>
          <p:nvPr/>
        </p:nvSpPr>
        <p:spPr>
          <a:xfrm>
            <a:off x="2211388" y="2581275"/>
            <a:ext cx="538162" cy="434975"/>
          </a:xfrm>
          <a:custGeom>
            <a:avLst/>
            <a:gdLst/>
            <a:ahLst/>
            <a:cxnLst>
              <a:cxn ang="0">
                <a:pos x="2147483646" y="0"/>
              </a:cxn>
              <a:cxn ang="0">
                <a:pos x="2147483646" y="2147483646"/>
              </a:cxn>
              <a:cxn ang="0">
                <a:pos x="2147483646" y="2147483646"/>
              </a:cxn>
              <a:cxn ang="0">
                <a:pos x="0" y="2147483646"/>
              </a:cxn>
              <a:cxn ang="0">
                <a:pos x="2147483646" y="2147483646"/>
              </a:cxn>
              <a:cxn ang="0">
                <a:pos x="2147483646" y="2147483646"/>
              </a:cxn>
              <a:cxn ang="0">
                <a:pos x="2147483646" y="0"/>
              </a:cxn>
            </a:cxnLst>
            <a:pathLst>
              <a:path w="339" h="274">
                <a:moveTo>
                  <a:pt x="338" y="0"/>
                </a:moveTo>
                <a:lnTo>
                  <a:pt x="179" y="195"/>
                </a:lnTo>
                <a:lnTo>
                  <a:pt x="152" y="123"/>
                </a:lnTo>
                <a:lnTo>
                  <a:pt x="0" y="273"/>
                </a:lnTo>
                <a:lnTo>
                  <a:pt x="159" y="76"/>
                </a:lnTo>
                <a:lnTo>
                  <a:pt x="187" y="149"/>
                </a:lnTo>
                <a:lnTo>
                  <a:pt x="338" y="0"/>
                </a:lnTo>
              </a:path>
            </a:pathLst>
          </a:custGeom>
          <a:solidFill>
            <a:srgbClr val="FF0033">
              <a:alpha val="100000"/>
            </a:srgbClr>
          </a:solidFill>
          <a:ln w="25399" cap="rnd" cmpd="sng">
            <a:solidFill>
              <a:srgbClr val="FF0033">
                <a:alpha val="100000"/>
              </a:srgbClr>
            </a:solidFill>
            <a:prstDash val="solid"/>
            <a:round/>
            <a:headEnd type="none" w="med" len="med"/>
            <a:tailEnd type="none" w="med" len="med"/>
          </a:ln>
        </p:spPr>
        <p:txBody>
          <a:bodyPr/>
          <a:p>
            <a:endParaRPr lang="zh-CN" altLang="en-US"/>
          </a:p>
        </p:txBody>
      </p:sp>
      <p:sp>
        <p:nvSpPr>
          <p:cNvPr id="63501" name="Freeform 141"/>
          <p:cNvSpPr/>
          <p:nvPr/>
        </p:nvSpPr>
        <p:spPr>
          <a:xfrm>
            <a:off x="2270125" y="3038475"/>
            <a:ext cx="554038" cy="385763"/>
          </a:xfrm>
          <a:custGeom>
            <a:avLst/>
            <a:gdLst/>
            <a:ahLst/>
            <a:cxnLst>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Lst>
            <a:pathLst>
              <a:path w="349" h="243">
                <a:moveTo>
                  <a:pt x="348" y="242"/>
                </a:moveTo>
                <a:lnTo>
                  <a:pt x="182" y="80"/>
                </a:lnTo>
                <a:lnTo>
                  <a:pt x="157" y="129"/>
                </a:lnTo>
                <a:lnTo>
                  <a:pt x="0" y="0"/>
                </a:lnTo>
                <a:lnTo>
                  <a:pt x="166" y="164"/>
                </a:lnTo>
                <a:lnTo>
                  <a:pt x="191" y="114"/>
                </a:lnTo>
                <a:lnTo>
                  <a:pt x="348" y="242"/>
                </a:lnTo>
              </a:path>
            </a:pathLst>
          </a:custGeom>
          <a:solidFill>
            <a:srgbClr val="FF0033">
              <a:alpha val="100000"/>
            </a:srgbClr>
          </a:solidFill>
          <a:ln w="25399" cap="rnd" cmpd="sng">
            <a:solidFill>
              <a:srgbClr val="FF0033">
                <a:alpha val="100000"/>
              </a:srgbClr>
            </a:solidFill>
            <a:prstDash val="solid"/>
            <a:round/>
            <a:headEnd type="none" w="med" len="med"/>
            <a:tailEnd type="none" w="med" len="med"/>
          </a:ln>
        </p:spPr>
        <p:txBody>
          <a:bodyPr/>
          <a:p>
            <a:endParaRPr lang="zh-CN" altLang="en-US"/>
          </a:p>
        </p:txBody>
      </p:sp>
      <p:sp>
        <p:nvSpPr>
          <p:cNvPr id="569486" name="Rectangle 142"/>
          <p:cNvSpPr>
            <a:spLocks noChangeArrowheads="1"/>
          </p:cNvSpPr>
          <p:nvPr/>
        </p:nvSpPr>
        <p:spPr bwMode="auto">
          <a:xfrm>
            <a:off x="2971800" y="1371600"/>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基站覆盖的无线电区域</a:t>
            </a:r>
            <a:endParaRPr kumimoji="1" lang="zh-CN" altLang="en-US" sz="2400" b="1"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3503" name="Line 143"/>
          <p:cNvSpPr/>
          <p:nvPr/>
        </p:nvSpPr>
        <p:spPr>
          <a:xfrm flipH="1">
            <a:off x="3144838" y="1835150"/>
            <a:ext cx="222250" cy="269875"/>
          </a:xfrm>
          <a:prstGeom prst="line">
            <a:avLst/>
          </a:prstGeom>
          <a:ln w="25399" cap="flat" cmpd="sng">
            <a:solidFill>
              <a:srgbClr val="00CCFF"/>
            </a:solidFill>
            <a:prstDash val="solid"/>
            <a:headEnd type="none" w="sm" len="sm"/>
            <a:tailEnd type="stealth" w="med" len="med"/>
          </a:ln>
        </p:spPr>
      </p:sp>
      <p:grpSp>
        <p:nvGrpSpPr>
          <p:cNvPr id="63504" name="Group 144"/>
          <p:cNvGrpSpPr/>
          <p:nvPr/>
        </p:nvGrpSpPr>
        <p:grpSpPr>
          <a:xfrm>
            <a:off x="4976813" y="3665538"/>
            <a:ext cx="3024187" cy="1657350"/>
            <a:chOff x="3135" y="2309"/>
            <a:chExt cx="1905" cy="1044"/>
          </a:xfrm>
        </p:grpSpPr>
        <p:grpSp>
          <p:nvGrpSpPr>
            <p:cNvPr id="63513" name="Group 145"/>
            <p:cNvGrpSpPr/>
            <p:nvPr/>
          </p:nvGrpSpPr>
          <p:grpSpPr>
            <a:xfrm>
              <a:off x="3295" y="2319"/>
              <a:ext cx="424" cy="414"/>
              <a:chOff x="3295" y="2319"/>
              <a:chExt cx="424" cy="414"/>
            </a:xfrm>
          </p:grpSpPr>
          <p:sp>
            <p:nvSpPr>
              <p:cNvPr id="63598" name="Oval 146"/>
              <p:cNvSpPr/>
              <p:nvPr/>
            </p:nvSpPr>
            <p:spPr>
              <a:xfrm>
                <a:off x="3295" y="231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99" name="Group 147"/>
              <p:cNvGrpSpPr/>
              <p:nvPr/>
            </p:nvGrpSpPr>
            <p:grpSpPr>
              <a:xfrm>
                <a:off x="3404" y="2461"/>
                <a:ext cx="145" cy="192"/>
                <a:chOff x="3404" y="2461"/>
                <a:chExt cx="145" cy="192"/>
              </a:xfrm>
            </p:grpSpPr>
            <p:sp>
              <p:nvSpPr>
                <p:cNvPr id="63601" name="Rectangle 148"/>
                <p:cNvSpPr/>
                <p:nvPr/>
              </p:nvSpPr>
              <p:spPr>
                <a:xfrm>
                  <a:off x="3406" y="254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602" name="Line 149"/>
                <p:cNvSpPr/>
                <p:nvPr/>
              </p:nvSpPr>
              <p:spPr>
                <a:xfrm flipV="1">
                  <a:off x="3404" y="2461"/>
                  <a:ext cx="38" cy="80"/>
                </a:xfrm>
                <a:prstGeom prst="line">
                  <a:avLst/>
                </a:prstGeom>
                <a:ln w="25399" cap="flat" cmpd="sng">
                  <a:solidFill>
                    <a:schemeClr val="tx1"/>
                  </a:solidFill>
                  <a:prstDash val="solid"/>
                  <a:headEnd type="none" w="sm" len="sm"/>
                  <a:tailEnd type="none" w="sm" len="sm"/>
                </a:ln>
              </p:spPr>
            </p:sp>
            <p:sp>
              <p:nvSpPr>
                <p:cNvPr id="63603" name="Line 150"/>
                <p:cNvSpPr/>
                <p:nvPr/>
              </p:nvSpPr>
              <p:spPr>
                <a:xfrm flipH="1" flipV="1">
                  <a:off x="3442" y="2461"/>
                  <a:ext cx="39" cy="75"/>
                </a:xfrm>
                <a:prstGeom prst="line">
                  <a:avLst/>
                </a:prstGeom>
                <a:ln w="25399" cap="flat" cmpd="sng">
                  <a:solidFill>
                    <a:schemeClr val="tx1"/>
                  </a:solidFill>
                  <a:prstDash val="solid"/>
                  <a:headEnd type="none" w="sm" len="sm"/>
                  <a:tailEnd type="none" w="sm" len="sm"/>
                </a:ln>
              </p:spPr>
            </p:sp>
          </p:grpSp>
          <p:sp>
            <p:nvSpPr>
              <p:cNvPr id="569495" name="Rectangle 151"/>
              <p:cNvSpPr>
                <a:spLocks noChangeArrowheads="1"/>
              </p:cNvSpPr>
              <p:nvPr/>
            </p:nvSpPr>
            <p:spPr bwMode="auto">
              <a:xfrm>
                <a:off x="3469" y="238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14" name="Group 152"/>
            <p:cNvGrpSpPr/>
            <p:nvPr/>
          </p:nvGrpSpPr>
          <p:grpSpPr>
            <a:xfrm>
              <a:off x="3675" y="2309"/>
              <a:ext cx="424" cy="414"/>
              <a:chOff x="3675" y="2309"/>
              <a:chExt cx="424" cy="414"/>
            </a:xfrm>
          </p:grpSpPr>
          <p:sp>
            <p:nvSpPr>
              <p:cNvPr id="63592" name="Oval 153"/>
              <p:cNvSpPr/>
              <p:nvPr/>
            </p:nvSpPr>
            <p:spPr>
              <a:xfrm>
                <a:off x="3675" y="230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93" name="Group 154"/>
              <p:cNvGrpSpPr/>
              <p:nvPr/>
            </p:nvGrpSpPr>
            <p:grpSpPr>
              <a:xfrm>
                <a:off x="3784" y="2451"/>
                <a:ext cx="145" cy="192"/>
                <a:chOff x="3784" y="2451"/>
                <a:chExt cx="145" cy="192"/>
              </a:xfrm>
            </p:grpSpPr>
            <p:sp>
              <p:nvSpPr>
                <p:cNvPr id="63595" name="Rectangle 155"/>
                <p:cNvSpPr/>
                <p:nvPr/>
              </p:nvSpPr>
              <p:spPr>
                <a:xfrm>
                  <a:off x="3786" y="253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96" name="Line 156"/>
                <p:cNvSpPr/>
                <p:nvPr/>
              </p:nvSpPr>
              <p:spPr>
                <a:xfrm flipV="1">
                  <a:off x="3784" y="2451"/>
                  <a:ext cx="38" cy="80"/>
                </a:xfrm>
                <a:prstGeom prst="line">
                  <a:avLst/>
                </a:prstGeom>
                <a:ln w="25399" cap="flat" cmpd="sng">
                  <a:solidFill>
                    <a:schemeClr val="tx1"/>
                  </a:solidFill>
                  <a:prstDash val="solid"/>
                  <a:headEnd type="none" w="sm" len="sm"/>
                  <a:tailEnd type="none" w="sm" len="sm"/>
                </a:ln>
              </p:spPr>
            </p:sp>
            <p:sp>
              <p:nvSpPr>
                <p:cNvPr id="63597" name="Line 157"/>
                <p:cNvSpPr/>
                <p:nvPr/>
              </p:nvSpPr>
              <p:spPr>
                <a:xfrm flipH="1" flipV="1">
                  <a:off x="3822" y="2451"/>
                  <a:ext cx="39" cy="75"/>
                </a:xfrm>
                <a:prstGeom prst="line">
                  <a:avLst/>
                </a:prstGeom>
                <a:ln w="25399" cap="flat" cmpd="sng">
                  <a:solidFill>
                    <a:schemeClr val="tx1"/>
                  </a:solidFill>
                  <a:prstDash val="solid"/>
                  <a:headEnd type="none" w="sm" len="sm"/>
                  <a:tailEnd type="none" w="sm" len="sm"/>
                </a:ln>
              </p:spPr>
            </p:sp>
          </p:grpSp>
          <p:sp>
            <p:nvSpPr>
              <p:cNvPr id="569502" name="Rectangle 158"/>
              <p:cNvSpPr>
                <a:spLocks noChangeArrowheads="1"/>
              </p:cNvSpPr>
              <p:nvPr/>
            </p:nvSpPr>
            <p:spPr bwMode="auto">
              <a:xfrm>
                <a:off x="3849" y="237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15" name="Group 159"/>
            <p:cNvGrpSpPr/>
            <p:nvPr/>
          </p:nvGrpSpPr>
          <p:grpSpPr>
            <a:xfrm>
              <a:off x="4055" y="2309"/>
              <a:ext cx="424" cy="414"/>
              <a:chOff x="4055" y="2309"/>
              <a:chExt cx="424" cy="414"/>
            </a:xfrm>
          </p:grpSpPr>
          <p:sp>
            <p:nvSpPr>
              <p:cNvPr id="63586" name="Oval 160"/>
              <p:cNvSpPr/>
              <p:nvPr/>
            </p:nvSpPr>
            <p:spPr>
              <a:xfrm>
                <a:off x="4055" y="230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87" name="Group 161"/>
              <p:cNvGrpSpPr/>
              <p:nvPr/>
            </p:nvGrpSpPr>
            <p:grpSpPr>
              <a:xfrm>
                <a:off x="4164" y="2451"/>
                <a:ext cx="145" cy="192"/>
                <a:chOff x="4164" y="2451"/>
                <a:chExt cx="145" cy="192"/>
              </a:xfrm>
            </p:grpSpPr>
            <p:sp>
              <p:nvSpPr>
                <p:cNvPr id="63589" name="Rectangle 162"/>
                <p:cNvSpPr/>
                <p:nvPr/>
              </p:nvSpPr>
              <p:spPr>
                <a:xfrm>
                  <a:off x="4166" y="253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90" name="Line 163"/>
                <p:cNvSpPr/>
                <p:nvPr/>
              </p:nvSpPr>
              <p:spPr>
                <a:xfrm flipV="1">
                  <a:off x="4164" y="2451"/>
                  <a:ext cx="38" cy="80"/>
                </a:xfrm>
                <a:prstGeom prst="line">
                  <a:avLst/>
                </a:prstGeom>
                <a:ln w="25399" cap="flat" cmpd="sng">
                  <a:solidFill>
                    <a:schemeClr val="tx1"/>
                  </a:solidFill>
                  <a:prstDash val="solid"/>
                  <a:headEnd type="none" w="sm" len="sm"/>
                  <a:tailEnd type="none" w="sm" len="sm"/>
                </a:ln>
              </p:spPr>
            </p:sp>
            <p:sp>
              <p:nvSpPr>
                <p:cNvPr id="63591" name="Line 164"/>
                <p:cNvSpPr/>
                <p:nvPr/>
              </p:nvSpPr>
              <p:spPr>
                <a:xfrm flipH="1" flipV="1">
                  <a:off x="4202" y="2451"/>
                  <a:ext cx="39" cy="75"/>
                </a:xfrm>
                <a:prstGeom prst="line">
                  <a:avLst/>
                </a:prstGeom>
                <a:ln w="25399" cap="flat" cmpd="sng">
                  <a:solidFill>
                    <a:schemeClr val="tx1"/>
                  </a:solidFill>
                  <a:prstDash val="solid"/>
                  <a:headEnd type="none" w="sm" len="sm"/>
                  <a:tailEnd type="none" w="sm" len="sm"/>
                </a:ln>
              </p:spPr>
            </p:sp>
          </p:grpSp>
          <p:sp>
            <p:nvSpPr>
              <p:cNvPr id="569509" name="Rectangle 165"/>
              <p:cNvSpPr>
                <a:spLocks noChangeArrowheads="1"/>
              </p:cNvSpPr>
              <p:nvPr/>
            </p:nvSpPr>
            <p:spPr bwMode="auto">
              <a:xfrm>
                <a:off x="4229" y="237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16" name="Group 166"/>
            <p:cNvGrpSpPr/>
            <p:nvPr/>
          </p:nvGrpSpPr>
          <p:grpSpPr>
            <a:xfrm>
              <a:off x="4436" y="2309"/>
              <a:ext cx="424" cy="414"/>
              <a:chOff x="4436" y="2309"/>
              <a:chExt cx="424" cy="414"/>
            </a:xfrm>
          </p:grpSpPr>
          <p:sp>
            <p:nvSpPr>
              <p:cNvPr id="63580" name="Oval 167"/>
              <p:cNvSpPr/>
              <p:nvPr/>
            </p:nvSpPr>
            <p:spPr>
              <a:xfrm>
                <a:off x="4436" y="230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81" name="Group 168"/>
              <p:cNvGrpSpPr/>
              <p:nvPr/>
            </p:nvGrpSpPr>
            <p:grpSpPr>
              <a:xfrm>
                <a:off x="4545" y="2451"/>
                <a:ext cx="145" cy="192"/>
                <a:chOff x="4545" y="2451"/>
                <a:chExt cx="145" cy="192"/>
              </a:xfrm>
            </p:grpSpPr>
            <p:sp>
              <p:nvSpPr>
                <p:cNvPr id="63583" name="Rectangle 169"/>
                <p:cNvSpPr/>
                <p:nvPr/>
              </p:nvSpPr>
              <p:spPr>
                <a:xfrm>
                  <a:off x="4547" y="253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84" name="Line 170"/>
                <p:cNvSpPr/>
                <p:nvPr/>
              </p:nvSpPr>
              <p:spPr>
                <a:xfrm flipV="1">
                  <a:off x="4545" y="2451"/>
                  <a:ext cx="38" cy="80"/>
                </a:xfrm>
                <a:prstGeom prst="line">
                  <a:avLst/>
                </a:prstGeom>
                <a:ln w="25399" cap="flat" cmpd="sng">
                  <a:solidFill>
                    <a:schemeClr val="tx1"/>
                  </a:solidFill>
                  <a:prstDash val="solid"/>
                  <a:headEnd type="none" w="sm" len="sm"/>
                  <a:tailEnd type="none" w="sm" len="sm"/>
                </a:ln>
              </p:spPr>
            </p:sp>
            <p:sp>
              <p:nvSpPr>
                <p:cNvPr id="63585" name="Line 171"/>
                <p:cNvSpPr/>
                <p:nvPr/>
              </p:nvSpPr>
              <p:spPr>
                <a:xfrm flipH="1" flipV="1">
                  <a:off x="4583" y="2451"/>
                  <a:ext cx="39" cy="75"/>
                </a:xfrm>
                <a:prstGeom prst="line">
                  <a:avLst/>
                </a:prstGeom>
                <a:ln w="25399" cap="flat" cmpd="sng">
                  <a:solidFill>
                    <a:schemeClr val="tx1"/>
                  </a:solidFill>
                  <a:prstDash val="solid"/>
                  <a:headEnd type="none" w="sm" len="sm"/>
                  <a:tailEnd type="none" w="sm" len="sm"/>
                </a:ln>
              </p:spPr>
            </p:sp>
          </p:grpSp>
          <p:sp>
            <p:nvSpPr>
              <p:cNvPr id="569516" name="Rectangle 172"/>
              <p:cNvSpPr>
                <a:spLocks noChangeArrowheads="1"/>
              </p:cNvSpPr>
              <p:nvPr/>
            </p:nvSpPr>
            <p:spPr bwMode="auto">
              <a:xfrm>
                <a:off x="4610" y="237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17" name="Group 173"/>
            <p:cNvGrpSpPr/>
            <p:nvPr/>
          </p:nvGrpSpPr>
          <p:grpSpPr>
            <a:xfrm>
              <a:off x="3135" y="2649"/>
              <a:ext cx="424" cy="414"/>
              <a:chOff x="3135" y="2649"/>
              <a:chExt cx="424" cy="414"/>
            </a:xfrm>
          </p:grpSpPr>
          <p:sp>
            <p:nvSpPr>
              <p:cNvPr id="63574" name="Oval 174"/>
              <p:cNvSpPr/>
              <p:nvPr/>
            </p:nvSpPr>
            <p:spPr>
              <a:xfrm>
                <a:off x="3135" y="264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75" name="Group 175"/>
              <p:cNvGrpSpPr/>
              <p:nvPr/>
            </p:nvGrpSpPr>
            <p:grpSpPr>
              <a:xfrm>
                <a:off x="3244" y="2791"/>
                <a:ext cx="145" cy="192"/>
                <a:chOff x="3244" y="2791"/>
                <a:chExt cx="145" cy="192"/>
              </a:xfrm>
            </p:grpSpPr>
            <p:sp>
              <p:nvSpPr>
                <p:cNvPr id="63577" name="Rectangle 176"/>
                <p:cNvSpPr/>
                <p:nvPr/>
              </p:nvSpPr>
              <p:spPr>
                <a:xfrm>
                  <a:off x="3246" y="287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78" name="Line 177"/>
                <p:cNvSpPr/>
                <p:nvPr/>
              </p:nvSpPr>
              <p:spPr>
                <a:xfrm flipV="1">
                  <a:off x="3244" y="2791"/>
                  <a:ext cx="38" cy="80"/>
                </a:xfrm>
                <a:prstGeom prst="line">
                  <a:avLst/>
                </a:prstGeom>
                <a:ln w="25399" cap="flat" cmpd="sng">
                  <a:solidFill>
                    <a:schemeClr val="tx1"/>
                  </a:solidFill>
                  <a:prstDash val="solid"/>
                  <a:headEnd type="none" w="sm" len="sm"/>
                  <a:tailEnd type="none" w="sm" len="sm"/>
                </a:ln>
              </p:spPr>
            </p:sp>
            <p:sp>
              <p:nvSpPr>
                <p:cNvPr id="63579" name="Line 178"/>
                <p:cNvSpPr/>
                <p:nvPr/>
              </p:nvSpPr>
              <p:spPr>
                <a:xfrm flipH="1" flipV="1">
                  <a:off x="3282" y="2791"/>
                  <a:ext cx="39" cy="75"/>
                </a:xfrm>
                <a:prstGeom prst="line">
                  <a:avLst/>
                </a:prstGeom>
                <a:ln w="25399" cap="flat" cmpd="sng">
                  <a:solidFill>
                    <a:schemeClr val="tx1"/>
                  </a:solidFill>
                  <a:prstDash val="solid"/>
                  <a:headEnd type="none" w="sm" len="sm"/>
                  <a:tailEnd type="none" w="sm" len="sm"/>
                </a:ln>
              </p:spPr>
            </p:sp>
          </p:grpSp>
          <p:sp>
            <p:nvSpPr>
              <p:cNvPr id="569523" name="Rectangle 179"/>
              <p:cNvSpPr>
                <a:spLocks noChangeArrowheads="1"/>
              </p:cNvSpPr>
              <p:nvPr/>
            </p:nvSpPr>
            <p:spPr bwMode="auto">
              <a:xfrm>
                <a:off x="3309" y="271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18" name="Group 180"/>
            <p:cNvGrpSpPr/>
            <p:nvPr/>
          </p:nvGrpSpPr>
          <p:grpSpPr>
            <a:xfrm>
              <a:off x="3495" y="2629"/>
              <a:ext cx="424" cy="414"/>
              <a:chOff x="3495" y="2629"/>
              <a:chExt cx="424" cy="414"/>
            </a:xfrm>
          </p:grpSpPr>
          <p:sp>
            <p:nvSpPr>
              <p:cNvPr id="63568" name="Oval 181"/>
              <p:cNvSpPr/>
              <p:nvPr/>
            </p:nvSpPr>
            <p:spPr>
              <a:xfrm>
                <a:off x="3495" y="262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69" name="Group 182"/>
              <p:cNvGrpSpPr/>
              <p:nvPr/>
            </p:nvGrpSpPr>
            <p:grpSpPr>
              <a:xfrm>
                <a:off x="3604" y="2771"/>
                <a:ext cx="145" cy="192"/>
                <a:chOff x="3604" y="2771"/>
                <a:chExt cx="145" cy="192"/>
              </a:xfrm>
            </p:grpSpPr>
            <p:sp>
              <p:nvSpPr>
                <p:cNvPr id="63571" name="Rectangle 183"/>
                <p:cNvSpPr/>
                <p:nvPr/>
              </p:nvSpPr>
              <p:spPr>
                <a:xfrm>
                  <a:off x="3606" y="285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72" name="Line 184"/>
                <p:cNvSpPr/>
                <p:nvPr/>
              </p:nvSpPr>
              <p:spPr>
                <a:xfrm flipV="1">
                  <a:off x="3604" y="2771"/>
                  <a:ext cx="38" cy="80"/>
                </a:xfrm>
                <a:prstGeom prst="line">
                  <a:avLst/>
                </a:prstGeom>
                <a:ln w="25399" cap="flat" cmpd="sng">
                  <a:solidFill>
                    <a:schemeClr val="tx1"/>
                  </a:solidFill>
                  <a:prstDash val="solid"/>
                  <a:headEnd type="none" w="sm" len="sm"/>
                  <a:tailEnd type="none" w="sm" len="sm"/>
                </a:ln>
              </p:spPr>
            </p:sp>
            <p:sp>
              <p:nvSpPr>
                <p:cNvPr id="63573" name="Line 185"/>
                <p:cNvSpPr/>
                <p:nvPr/>
              </p:nvSpPr>
              <p:spPr>
                <a:xfrm flipH="1" flipV="1">
                  <a:off x="3642" y="2771"/>
                  <a:ext cx="39" cy="75"/>
                </a:xfrm>
                <a:prstGeom prst="line">
                  <a:avLst/>
                </a:prstGeom>
                <a:ln w="25399" cap="flat" cmpd="sng">
                  <a:solidFill>
                    <a:schemeClr val="tx1"/>
                  </a:solidFill>
                  <a:prstDash val="solid"/>
                  <a:headEnd type="none" w="sm" len="sm"/>
                  <a:tailEnd type="none" w="sm" len="sm"/>
                </a:ln>
              </p:spPr>
            </p:sp>
          </p:grpSp>
          <p:sp>
            <p:nvSpPr>
              <p:cNvPr id="569530" name="Rectangle 186"/>
              <p:cNvSpPr>
                <a:spLocks noChangeArrowheads="1"/>
              </p:cNvSpPr>
              <p:nvPr/>
            </p:nvSpPr>
            <p:spPr bwMode="auto">
              <a:xfrm>
                <a:off x="3669" y="269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19" name="Group 187"/>
            <p:cNvGrpSpPr/>
            <p:nvPr/>
          </p:nvGrpSpPr>
          <p:grpSpPr>
            <a:xfrm>
              <a:off x="3865" y="2619"/>
              <a:ext cx="424" cy="414"/>
              <a:chOff x="3865" y="2619"/>
              <a:chExt cx="424" cy="414"/>
            </a:xfrm>
          </p:grpSpPr>
          <p:sp>
            <p:nvSpPr>
              <p:cNvPr id="63562" name="Oval 188"/>
              <p:cNvSpPr/>
              <p:nvPr/>
            </p:nvSpPr>
            <p:spPr>
              <a:xfrm>
                <a:off x="3865" y="261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63" name="Group 189"/>
              <p:cNvGrpSpPr/>
              <p:nvPr/>
            </p:nvGrpSpPr>
            <p:grpSpPr>
              <a:xfrm>
                <a:off x="3974" y="2761"/>
                <a:ext cx="145" cy="192"/>
                <a:chOff x="3974" y="2761"/>
                <a:chExt cx="145" cy="192"/>
              </a:xfrm>
            </p:grpSpPr>
            <p:sp>
              <p:nvSpPr>
                <p:cNvPr id="63565" name="Rectangle 190"/>
                <p:cNvSpPr/>
                <p:nvPr/>
              </p:nvSpPr>
              <p:spPr>
                <a:xfrm>
                  <a:off x="3976" y="284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66" name="Line 191"/>
                <p:cNvSpPr/>
                <p:nvPr/>
              </p:nvSpPr>
              <p:spPr>
                <a:xfrm flipV="1">
                  <a:off x="3974" y="2761"/>
                  <a:ext cx="38" cy="80"/>
                </a:xfrm>
                <a:prstGeom prst="line">
                  <a:avLst/>
                </a:prstGeom>
                <a:ln w="25399" cap="flat" cmpd="sng">
                  <a:solidFill>
                    <a:schemeClr val="tx1"/>
                  </a:solidFill>
                  <a:prstDash val="solid"/>
                  <a:headEnd type="none" w="sm" len="sm"/>
                  <a:tailEnd type="none" w="sm" len="sm"/>
                </a:ln>
              </p:spPr>
            </p:sp>
            <p:sp>
              <p:nvSpPr>
                <p:cNvPr id="63567" name="Line 192"/>
                <p:cNvSpPr/>
                <p:nvPr/>
              </p:nvSpPr>
              <p:spPr>
                <a:xfrm flipH="1" flipV="1">
                  <a:off x="4012" y="2761"/>
                  <a:ext cx="39" cy="75"/>
                </a:xfrm>
                <a:prstGeom prst="line">
                  <a:avLst/>
                </a:prstGeom>
                <a:ln w="25399" cap="flat" cmpd="sng">
                  <a:solidFill>
                    <a:schemeClr val="tx1"/>
                  </a:solidFill>
                  <a:prstDash val="solid"/>
                  <a:headEnd type="none" w="sm" len="sm"/>
                  <a:tailEnd type="none" w="sm" len="sm"/>
                </a:ln>
              </p:spPr>
            </p:sp>
          </p:grpSp>
          <p:sp>
            <p:nvSpPr>
              <p:cNvPr id="569537" name="Rectangle 193"/>
              <p:cNvSpPr>
                <a:spLocks noChangeArrowheads="1"/>
              </p:cNvSpPr>
              <p:nvPr/>
            </p:nvSpPr>
            <p:spPr bwMode="auto">
              <a:xfrm>
                <a:off x="4039" y="268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20" name="Group 194"/>
            <p:cNvGrpSpPr/>
            <p:nvPr/>
          </p:nvGrpSpPr>
          <p:grpSpPr>
            <a:xfrm>
              <a:off x="4245" y="2619"/>
              <a:ext cx="424" cy="414"/>
              <a:chOff x="4245" y="2619"/>
              <a:chExt cx="424" cy="414"/>
            </a:xfrm>
          </p:grpSpPr>
          <p:sp>
            <p:nvSpPr>
              <p:cNvPr id="63556" name="Oval 195"/>
              <p:cNvSpPr/>
              <p:nvPr/>
            </p:nvSpPr>
            <p:spPr>
              <a:xfrm>
                <a:off x="4245" y="261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57" name="Group 196"/>
              <p:cNvGrpSpPr/>
              <p:nvPr/>
            </p:nvGrpSpPr>
            <p:grpSpPr>
              <a:xfrm>
                <a:off x="4354" y="2761"/>
                <a:ext cx="145" cy="192"/>
                <a:chOff x="4354" y="2761"/>
                <a:chExt cx="145" cy="192"/>
              </a:xfrm>
            </p:grpSpPr>
            <p:sp>
              <p:nvSpPr>
                <p:cNvPr id="63559" name="Rectangle 197"/>
                <p:cNvSpPr/>
                <p:nvPr/>
              </p:nvSpPr>
              <p:spPr>
                <a:xfrm>
                  <a:off x="4356" y="284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60" name="Line 198"/>
                <p:cNvSpPr/>
                <p:nvPr/>
              </p:nvSpPr>
              <p:spPr>
                <a:xfrm flipV="1">
                  <a:off x="4354" y="2761"/>
                  <a:ext cx="38" cy="80"/>
                </a:xfrm>
                <a:prstGeom prst="line">
                  <a:avLst/>
                </a:prstGeom>
                <a:ln w="25399" cap="flat" cmpd="sng">
                  <a:solidFill>
                    <a:schemeClr val="tx1"/>
                  </a:solidFill>
                  <a:prstDash val="solid"/>
                  <a:headEnd type="none" w="sm" len="sm"/>
                  <a:tailEnd type="none" w="sm" len="sm"/>
                </a:ln>
              </p:spPr>
            </p:sp>
            <p:sp>
              <p:nvSpPr>
                <p:cNvPr id="63561" name="Line 199"/>
                <p:cNvSpPr/>
                <p:nvPr/>
              </p:nvSpPr>
              <p:spPr>
                <a:xfrm flipH="1" flipV="1">
                  <a:off x="4392" y="2761"/>
                  <a:ext cx="39" cy="75"/>
                </a:xfrm>
                <a:prstGeom prst="line">
                  <a:avLst/>
                </a:prstGeom>
                <a:ln w="25399" cap="flat" cmpd="sng">
                  <a:solidFill>
                    <a:schemeClr val="tx1"/>
                  </a:solidFill>
                  <a:prstDash val="solid"/>
                  <a:headEnd type="none" w="sm" len="sm"/>
                  <a:tailEnd type="none" w="sm" len="sm"/>
                </a:ln>
              </p:spPr>
            </p:sp>
          </p:grpSp>
          <p:sp>
            <p:nvSpPr>
              <p:cNvPr id="569544" name="Rectangle 200"/>
              <p:cNvSpPr>
                <a:spLocks noChangeArrowheads="1"/>
              </p:cNvSpPr>
              <p:nvPr/>
            </p:nvSpPr>
            <p:spPr bwMode="auto">
              <a:xfrm>
                <a:off x="4419" y="268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21" name="Group 201"/>
            <p:cNvGrpSpPr/>
            <p:nvPr/>
          </p:nvGrpSpPr>
          <p:grpSpPr>
            <a:xfrm>
              <a:off x="4616" y="2619"/>
              <a:ext cx="424" cy="414"/>
              <a:chOff x="4616" y="2619"/>
              <a:chExt cx="424" cy="414"/>
            </a:xfrm>
          </p:grpSpPr>
          <p:sp>
            <p:nvSpPr>
              <p:cNvPr id="63550" name="Oval 202"/>
              <p:cNvSpPr/>
              <p:nvPr/>
            </p:nvSpPr>
            <p:spPr>
              <a:xfrm>
                <a:off x="4616" y="261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51" name="Group 203"/>
              <p:cNvGrpSpPr/>
              <p:nvPr/>
            </p:nvGrpSpPr>
            <p:grpSpPr>
              <a:xfrm>
                <a:off x="4725" y="2761"/>
                <a:ext cx="145" cy="192"/>
                <a:chOff x="4725" y="2761"/>
                <a:chExt cx="145" cy="192"/>
              </a:xfrm>
            </p:grpSpPr>
            <p:sp>
              <p:nvSpPr>
                <p:cNvPr id="63553" name="Rectangle 204"/>
                <p:cNvSpPr/>
                <p:nvPr/>
              </p:nvSpPr>
              <p:spPr>
                <a:xfrm>
                  <a:off x="4727" y="284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54" name="Line 205"/>
                <p:cNvSpPr/>
                <p:nvPr/>
              </p:nvSpPr>
              <p:spPr>
                <a:xfrm flipV="1">
                  <a:off x="4725" y="2761"/>
                  <a:ext cx="38" cy="80"/>
                </a:xfrm>
                <a:prstGeom prst="line">
                  <a:avLst/>
                </a:prstGeom>
                <a:ln w="25399" cap="flat" cmpd="sng">
                  <a:solidFill>
                    <a:schemeClr val="tx1"/>
                  </a:solidFill>
                  <a:prstDash val="solid"/>
                  <a:headEnd type="none" w="sm" len="sm"/>
                  <a:tailEnd type="none" w="sm" len="sm"/>
                </a:ln>
              </p:spPr>
            </p:sp>
            <p:sp>
              <p:nvSpPr>
                <p:cNvPr id="63555" name="Line 206"/>
                <p:cNvSpPr/>
                <p:nvPr/>
              </p:nvSpPr>
              <p:spPr>
                <a:xfrm flipH="1" flipV="1">
                  <a:off x="4763" y="2761"/>
                  <a:ext cx="39" cy="75"/>
                </a:xfrm>
                <a:prstGeom prst="line">
                  <a:avLst/>
                </a:prstGeom>
                <a:ln w="25399" cap="flat" cmpd="sng">
                  <a:solidFill>
                    <a:schemeClr val="tx1"/>
                  </a:solidFill>
                  <a:prstDash val="solid"/>
                  <a:headEnd type="none" w="sm" len="sm"/>
                  <a:tailEnd type="none" w="sm" len="sm"/>
                </a:ln>
              </p:spPr>
            </p:sp>
          </p:grpSp>
          <p:sp>
            <p:nvSpPr>
              <p:cNvPr id="569551" name="Rectangle 207"/>
              <p:cNvSpPr>
                <a:spLocks noChangeArrowheads="1"/>
              </p:cNvSpPr>
              <p:nvPr/>
            </p:nvSpPr>
            <p:spPr bwMode="auto">
              <a:xfrm>
                <a:off x="4790" y="268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22" name="Group 208"/>
            <p:cNvGrpSpPr/>
            <p:nvPr/>
          </p:nvGrpSpPr>
          <p:grpSpPr>
            <a:xfrm>
              <a:off x="4436" y="2919"/>
              <a:ext cx="424" cy="414"/>
              <a:chOff x="4436" y="2919"/>
              <a:chExt cx="424" cy="414"/>
            </a:xfrm>
          </p:grpSpPr>
          <p:sp>
            <p:nvSpPr>
              <p:cNvPr id="63544" name="Oval 209"/>
              <p:cNvSpPr/>
              <p:nvPr/>
            </p:nvSpPr>
            <p:spPr>
              <a:xfrm>
                <a:off x="4436" y="291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45" name="Group 210"/>
              <p:cNvGrpSpPr/>
              <p:nvPr/>
            </p:nvGrpSpPr>
            <p:grpSpPr>
              <a:xfrm>
                <a:off x="4545" y="3061"/>
                <a:ext cx="145" cy="192"/>
                <a:chOff x="4545" y="3061"/>
                <a:chExt cx="145" cy="192"/>
              </a:xfrm>
            </p:grpSpPr>
            <p:sp>
              <p:nvSpPr>
                <p:cNvPr id="63547" name="Rectangle 211"/>
                <p:cNvSpPr/>
                <p:nvPr/>
              </p:nvSpPr>
              <p:spPr>
                <a:xfrm>
                  <a:off x="4547" y="314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48" name="Line 212"/>
                <p:cNvSpPr/>
                <p:nvPr/>
              </p:nvSpPr>
              <p:spPr>
                <a:xfrm flipV="1">
                  <a:off x="4545" y="3061"/>
                  <a:ext cx="38" cy="80"/>
                </a:xfrm>
                <a:prstGeom prst="line">
                  <a:avLst/>
                </a:prstGeom>
                <a:ln w="25399" cap="flat" cmpd="sng">
                  <a:solidFill>
                    <a:schemeClr val="tx1"/>
                  </a:solidFill>
                  <a:prstDash val="solid"/>
                  <a:headEnd type="none" w="sm" len="sm"/>
                  <a:tailEnd type="none" w="sm" len="sm"/>
                </a:ln>
              </p:spPr>
            </p:sp>
            <p:sp>
              <p:nvSpPr>
                <p:cNvPr id="63549" name="Line 213"/>
                <p:cNvSpPr/>
                <p:nvPr/>
              </p:nvSpPr>
              <p:spPr>
                <a:xfrm flipH="1" flipV="1">
                  <a:off x="4583" y="3061"/>
                  <a:ext cx="39" cy="75"/>
                </a:xfrm>
                <a:prstGeom prst="line">
                  <a:avLst/>
                </a:prstGeom>
                <a:ln w="25399" cap="flat" cmpd="sng">
                  <a:solidFill>
                    <a:schemeClr val="tx1"/>
                  </a:solidFill>
                  <a:prstDash val="solid"/>
                  <a:headEnd type="none" w="sm" len="sm"/>
                  <a:tailEnd type="none" w="sm" len="sm"/>
                </a:ln>
              </p:spPr>
            </p:sp>
          </p:grpSp>
          <p:sp>
            <p:nvSpPr>
              <p:cNvPr id="569558" name="Rectangle 214"/>
              <p:cNvSpPr>
                <a:spLocks noChangeArrowheads="1"/>
              </p:cNvSpPr>
              <p:nvPr/>
            </p:nvSpPr>
            <p:spPr bwMode="auto">
              <a:xfrm>
                <a:off x="4610" y="298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23" name="Group 215"/>
            <p:cNvGrpSpPr/>
            <p:nvPr/>
          </p:nvGrpSpPr>
          <p:grpSpPr>
            <a:xfrm>
              <a:off x="3325" y="2939"/>
              <a:ext cx="424" cy="414"/>
              <a:chOff x="3325" y="2939"/>
              <a:chExt cx="424" cy="414"/>
            </a:xfrm>
          </p:grpSpPr>
          <p:sp>
            <p:nvSpPr>
              <p:cNvPr id="63538" name="Oval 216"/>
              <p:cNvSpPr/>
              <p:nvPr/>
            </p:nvSpPr>
            <p:spPr>
              <a:xfrm>
                <a:off x="3325" y="293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39" name="Group 217"/>
              <p:cNvGrpSpPr/>
              <p:nvPr/>
            </p:nvGrpSpPr>
            <p:grpSpPr>
              <a:xfrm>
                <a:off x="3434" y="3081"/>
                <a:ext cx="145" cy="192"/>
                <a:chOff x="3434" y="3081"/>
                <a:chExt cx="145" cy="192"/>
              </a:xfrm>
            </p:grpSpPr>
            <p:sp>
              <p:nvSpPr>
                <p:cNvPr id="63541" name="Rectangle 218"/>
                <p:cNvSpPr/>
                <p:nvPr/>
              </p:nvSpPr>
              <p:spPr>
                <a:xfrm>
                  <a:off x="3436" y="316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42" name="Line 219"/>
                <p:cNvSpPr/>
                <p:nvPr/>
              </p:nvSpPr>
              <p:spPr>
                <a:xfrm flipV="1">
                  <a:off x="3434" y="3081"/>
                  <a:ext cx="38" cy="80"/>
                </a:xfrm>
                <a:prstGeom prst="line">
                  <a:avLst/>
                </a:prstGeom>
                <a:ln w="25399" cap="flat" cmpd="sng">
                  <a:solidFill>
                    <a:schemeClr val="tx1"/>
                  </a:solidFill>
                  <a:prstDash val="solid"/>
                  <a:headEnd type="none" w="sm" len="sm"/>
                  <a:tailEnd type="none" w="sm" len="sm"/>
                </a:ln>
              </p:spPr>
            </p:sp>
            <p:sp>
              <p:nvSpPr>
                <p:cNvPr id="63543" name="Line 220"/>
                <p:cNvSpPr/>
                <p:nvPr/>
              </p:nvSpPr>
              <p:spPr>
                <a:xfrm flipH="1" flipV="1">
                  <a:off x="3472" y="3081"/>
                  <a:ext cx="39" cy="75"/>
                </a:xfrm>
                <a:prstGeom prst="line">
                  <a:avLst/>
                </a:prstGeom>
                <a:ln w="25399" cap="flat" cmpd="sng">
                  <a:solidFill>
                    <a:schemeClr val="tx1"/>
                  </a:solidFill>
                  <a:prstDash val="solid"/>
                  <a:headEnd type="none" w="sm" len="sm"/>
                  <a:tailEnd type="none" w="sm" len="sm"/>
                </a:ln>
              </p:spPr>
            </p:sp>
          </p:grpSp>
          <p:sp>
            <p:nvSpPr>
              <p:cNvPr id="569565" name="Rectangle 221"/>
              <p:cNvSpPr>
                <a:spLocks noChangeArrowheads="1"/>
              </p:cNvSpPr>
              <p:nvPr/>
            </p:nvSpPr>
            <p:spPr bwMode="auto">
              <a:xfrm>
                <a:off x="3499" y="300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24" name="Group 222"/>
            <p:cNvGrpSpPr/>
            <p:nvPr/>
          </p:nvGrpSpPr>
          <p:grpSpPr>
            <a:xfrm>
              <a:off x="3695" y="2939"/>
              <a:ext cx="424" cy="414"/>
              <a:chOff x="3695" y="2939"/>
              <a:chExt cx="424" cy="414"/>
            </a:xfrm>
          </p:grpSpPr>
          <p:sp>
            <p:nvSpPr>
              <p:cNvPr id="63532" name="Oval 223"/>
              <p:cNvSpPr/>
              <p:nvPr/>
            </p:nvSpPr>
            <p:spPr>
              <a:xfrm>
                <a:off x="3695" y="293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33" name="Group 224"/>
              <p:cNvGrpSpPr/>
              <p:nvPr/>
            </p:nvGrpSpPr>
            <p:grpSpPr>
              <a:xfrm>
                <a:off x="3804" y="3081"/>
                <a:ext cx="145" cy="192"/>
                <a:chOff x="3804" y="3081"/>
                <a:chExt cx="145" cy="192"/>
              </a:xfrm>
            </p:grpSpPr>
            <p:sp>
              <p:nvSpPr>
                <p:cNvPr id="63535" name="Rectangle 225"/>
                <p:cNvSpPr/>
                <p:nvPr/>
              </p:nvSpPr>
              <p:spPr>
                <a:xfrm>
                  <a:off x="3806" y="316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36" name="Line 226"/>
                <p:cNvSpPr/>
                <p:nvPr/>
              </p:nvSpPr>
              <p:spPr>
                <a:xfrm flipV="1">
                  <a:off x="3804" y="3081"/>
                  <a:ext cx="38" cy="80"/>
                </a:xfrm>
                <a:prstGeom prst="line">
                  <a:avLst/>
                </a:prstGeom>
                <a:ln w="25399" cap="flat" cmpd="sng">
                  <a:solidFill>
                    <a:schemeClr val="tx1"/>
                  </a:solidFill>
                  <a:prstDash val="solid"/>
                  <a:headEnd type="none" w="sm" len="sm"/>
                  <a:tailEnd type="none" w="sm" len="sm"/>
                </a:ln>
              </p:spPr>
            </p:sp>
            <p:sp>
              <p:nvSpPr>
                <p:cNvPr id="63537" name="Line 227"/>
                <p:cNvSpPr/>
                <p:nvPr/>
              </p:nvSpPr>
              <p:spPr>
                <a:xfrm flipH="1" flipV="1">
                  <a:off x="3842" y="3081"/>
                  <a:ext cx="39" cy="75"/>
                </a:xfrm>
                <a:prstGeom prst="line">
                  <a:avLst/>
                </a:prstGeom>
                <a:ln w="25399" cap="flat" cmpd="sng">
                  <a:solidFill>
                    <a:schemeClr val="tx1"/>
                  </a:solidFill>
                  <a:prstDash val="solid"/>
                  <a:headEnd type="none" w="sm" len="sm"/>
                  <a:tailEnd type="none" w="sm" len="sm"/>
                </a:ln>
              </p:spPr>
            </p:sp>
          </p:grpSp>
          <p:sp>
            <p:nvSpPr>
              <p:cNvPr id="569572" name="Rectangle 228"/>
              <p:cNvSpPr>
                <a:spLocks noChangeArrowheads="1"/>
              </p:cNvSpPr>
              <p:nvPr/>
            </p:nvSpPr>
            <p:spPr bwMode="auto">
              <a:xfrm>
                <a:off x="3869" y="300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63525" name="Group 229"/>
            <p:cNvGrpSpPr/>
            <p:nvPr/>
          </p:nvGrpSpPr>
          <p:grpSpPr>
            <a:xfrm>
              <a:off x="4065" y="2929"/>
              <a:ext cx="424" cy="414"/>
              <a:chOff x="4065" y="2929"/>
              <a:chExt cx="424" cy="414"/>
            </a:xfrm>
          </p:grpSpPr>
          <p:sp>
            <p:nvSpPr>
              <p:cNvPr id="63526" name="Oval 230"/>
              <p:cNvSpPr/>
              <p:nvPr/>
            </p:nvSpPr>
            <p:spPr>
              <a:xfrm>
                <a:off x="4065" y="2929"/>
                <a:ext cx="424" cy="414"/>
              </a:xfrm>
              <a:prstGeom prst="ellipse">
                <a:avLst/>
              </a:prstGeom>
              <a:noFill/>
              <a:ln w="25399"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3527" name="Group 231"/>
              <p:cNvGrpSpPr/>
              <p:nvPr/>
            </p:nvGrpSpPr>
            <p:grpSpPr>
              <a:xfrm>
                <a:off x="4174" y="3071"/>
                <a:ext cx="145" cy="192"/>
                <a:chOff x="4174" y="3071"/>
                <a:chExt cx="145" cy="192"/>
              </a:xfrm>
            </p:grpSpPr>
            <p:sp>
              <p:nvSpPr>
                <p:cNvPr id="63529" name="Rectangle 232"/>
                <p:cNvSpPr/>
                <p:nvPr/>
              </p:nvSpPr>
              <p:spPr>
                <a:xfrm>
                  <a:off x="4176" y="3154"/>
                  <a:ext cx="143" cy="109"/>
                </a:xfrm>
                <a:prstGeom prst="rect">
                  <a:avLst/>
                </a:prstGeom>
                <a:solidFill>
                  <a:srgbClr val="FFCC99"/>
                </a:solidFill>
                <a:ln w="253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3530" name="Line 233"/>
                <p:cNvSpPr/>
                <p:nvPr/>
              </p:nvSpPr>
              <p:spPr>
                <a:xfrm flipV="1">
                  <a:off x="4174" y="3071"/>
                  <a:ext cx="38" cy="80"/>
                </a:xfrm>
                <a:prstGeom prst="line">
                  <a:avLst/>
                </a:prstGeom>
                <a:ln w="25399" cap="flat" cmpd="sng">
                  <a:solidFill>
                    <a:schemeClr val="tx1"/>
                  </a:solidFill>
                  <a:prstDash val="solid"/>
                  <a:headEnd type="none" w="sm" len="sm"/>
                  <a:tailEnd type="none" w="sm" len="sm"/>
                </a:ln>
              </p:spPr>
            </p:sp>
            <p:sp>
              <p:nvSpPr>
                <p:cNvPr id="63531" name="Line 234"/>
                <p:cNvSpPr/>
                <p:nvPr/>
              </p:nvSpPr>
              <p:spPr>
                <a:xfrm flipH="1" flipV="1">
                  <a:off x="4212" y="3071"/>
                  <a:ext cx="39" cy="75"/>
                </a:xfrm>
                <a:prstGeom prst="line">
                  <a:avLst/>
                </a:prstGeom>
                <a:ln w="25399" cap="flat" cmpd="sng">
                  <a:solidFill>
                    <a:schemeClr val="tx1"/>
                  </a:solidFill>
                  <a:prstDash val="solid"/>
                  <a:headEnd type="none" w="sm" len="sm"/>
                  <a:tailEnd type="none" w="sm" len="sm"/>
                </a:ln>
              </p:spPr>
            </p:sp>
          </p:grpSp>
          <p:sp>
            <p:nvSpPr>
              <p:cNvPr id="569579" name="Rectangle 235"/>
              <p:cNvSpPr>
                <a:spLocks noChangeArrowheads="1"/>
              </p:cNvSpPr>
              <p:nvPr/>
            </p:nvSpPr>
            <p:spPr bwMode="auto">
              <a:xfrm>
                <a:off x="4239" y="2991"/>
                <a:ext cx="2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a:t>
                </a:r>
                <a:r>
                  <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1" lang="en-US" altLang="zh-CN" sz="1400" b="1" i="0" u="none" strike="noStrike" kern="1200" cap="none" spc="0" normalizeH="0" baseline="-2500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sp>
        <p:nvSpPr>
          <p:cNvPr id="63505" name="Rectangle 236"/>
          <p:cNvSpPr/>
          <p:nvPr/>
        </p:nvSpPr>
        <p:spPr>
          <a:xfrm>
            <a:off x="5257800" y="5638800"/>
            <a:ext cx="2763838" cy="3968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0"/>
              </a:spcBef>
              <a:buClrTx/>
              <a:buFontTx/>
              <a:buNone/>
            </a:pPr>
            <a:r>
              <a:rPr lang="en-US" altLang="zh-CN" sz="2000" b="0" dirty="0">
                <a:solidFill>
                  <a:schemeClr val="bg1"/>
                </a:solidFill>
                <a:latin typeface="Arial" panose="020B0604020202020204" pitchFamily="34" charset="0"/>
              </a:rPr>
              <a:t>F</a:t>
            </a:r>
            <a:r>
              <a:rPr lang="en-US" altLang="zh-CN" sz="2000" b="0" baseline="-25000" dirty="0">
                <a:solidFill>
                  <a:schemeClr val="bg1"/>
                </a:solidFill>
                <a:latin typeface="Arial" panose="020B0604020202020204" pitchFamily="34" charset="0"/>
              </a:rPr>
              <a:t>1</a:t>
            </a:r>
            <a:r>
              <a:rPr lang="en-US" altLang="zh-CN" sz="2000" b="0" dirty="0">
                <a:solidFill>
                  <a:schemeClr val="bg1"/>
                </a:solidFill>
                <a:latin typeface="Arial" panose="020B0604020202020204" pitchFamily="34" charset="0"/>
              </a:rPr>
              <a:t>, F</a:t>
            </a:r>
            <a:r>
              <a:rPr lang="en-US" altLang="zh-CN" sz="2000" b="0" baseline="-25000" dirty="0">
                <a:solidFill>
                  <a:schemeClr val="bg1"/>
                </a:solidFill>
                <a:latin typeface="Arial" panose="020B0604020202020204" pitchFamily="34" charset="0"/>
              </a:rPr>
              <a:t>2</a:t>
            </a:r>
            <a:r>
              <a:rPr lang="en-US" altLang="zh-CN" sz="2000" b="0" dirty="0">
                <a:solidFill>
                  <a:schemeClr val="bg1"/>
                </a:solidFill>
                <a:latin typeface="Arial" panose="020B0604020202020204" pitchFamily="34" charset="0"/>
              </a:rPr>
              <a:t>, F</a:t>
            </a:r>
            <a:r>
              <a:rPr lang="en-US" altLang="zh-CN" sz="2000" b="0" baseline="-25000" dirty="0">
                <a:solidFill>
                  <a:schemeClr val="bg1"/>
                </a:solidFill>
                <a:latin typeface="Arial" panose="020B0604020202020204" pitchFamily="34" charset="0"/>
              </a:rPr>
              <a:t>3</a:t>
            </a:r>
            <a:r>
              <a:rPr lang="en-US" altLang="zh-CN" sz="2000" b="0" dirty="0">
                <a:solidFill>
                  <a:schemeClr val="bg1"/>
                </a:solidFill>
                <a:latin typeface="Arial" panose="020B0604020202020204" pitchFamily="34" charset="0"/>
              </a:rPr>
              <a:t> = </a:t>
            </a:r>
            <a:r>
              <a:rPr lang="zh-CN" altLang="en-US" sz="2000" b="0" dirty="0">
                <a:solidFill>
                  <a:schemeClr val="bg1"/>
                </a:solidFill>
                <a:latin typeface="Arial" panose="020B0604020202020204" pitchFamily="34" charset="0"/>
              </a:rPr>
              <a:t>使用的频率</a:t>
            </a:r>
            <a:endParaRPr lang="zh-CN" altLang="en-US" sz="2000" b="0" dirty="0">
              <a:solidFill>
                <a:schemeClr val="bg1"/>
              </a:solidFill>
              <a:latin typeface="Arial" panose="020B0604020202020204" pitchFamily="34" charset="0"/>
            </a:endParaRPr>
          </a:p>
        </p:txBody>
      </p:sp>
      <p:pic>
        <p:nvPicPr>
          <p:cNvPr id="63506" name="Picture 237"/>
          <p:cNvPicPr/>
          <p:nvPr/>
        </p:nvPicPr>
        <p:blipFill>
          <a:blip r:embed="rId1"/>
          <a:stretch>
            <a:fillRect/>
          </a:stretch>
        </p:blipFill>
        <p:spPr>
          <a:xfrm>
            <a:off x="2747963" y="1960563"/>
            <a:ext cx="427037" cy="898525"/>
          </a:xfrm>
          <a:prstGeom prst="rect">
            <a:avLst/>
          </a:prstGeom>
          <a:noFill/>
          <a:ln w="9525">
            <a:noFill/>
          </a:ln>
        </p:spPr>
      </p:pic>
      <p:pic>
        <p:nvPicPr>
          <p:cNvPr id="63507" name="Picture 238"/>
          <p:cNvPicPr/>
          <p:nvPr/>
        </p:nvPicPr>
        <p:blipFill>
          <a:blip r:embed="rId1"/>
          <a:stretch>
            <a:fillRect/>
          </a:stretch>
        </p:blipFill>
        <p:spPr>
          <a:xfrm>
            <a:off x="1744663" y="1733550"/>
            <a:ext cx="427037" cy="898525"/>
          </a:xfrm>
          <a:prstGeom prst="rect">
            <a:avLst/>
          </a:prstGeom>
          <a:noFill/>
          <a:ln w="9525">
            <a:noFill/>
          </a:ln>
        </p:spPr>
      </p:pic>
      <p:pic>
        <p:nvPicPr>
          <p:cNvPr id="63508" name="Picture 239"/>
          <p:cNvPicPr/>
          <p:nvPr/>
        </p:nvPicPr>
        <p:blipFill>
          <a:blip r:embed="rId1"/>
          <a:stretch>
            <a:fillRect/>
          </a:stretch>
        </p:blipFill>
        <p:spPr>
          <a:xfrm>
            <a:off x="2784475" y="3000375"/>
            <a:ext cx="427038" cy="898525"/>
          </a:xfrm>
          <a:prstGeom prst="rect">
            <a:avLst/>
          </a:prstGeom>
          <a:noFill/>
          <a:ln w="9525">
            <a:noFill/>
          </a:ln>
        </p:spPr>
      </p:pic>
      <p:pic>
        <p:nvPicPr>
          <p:cNvPr id="63509" name="Picture 240"/>
          <p:cNvPicPr/>
          <p:nvPr/>
        </p:nvPicPr>
        <p:blipFill>
          <a:blip r:embed="rId2"/>
          <a:stretch>
            <a:fillRect/>
          </a:stretch>
        </p:blipFill>
        <p:spPr>
          <a:xfrm>
            <a:off x="1016000" y="2432050"/>
            <a:ext cx="473075" cy="436563"/>
          </a:xfrm>
          <a:prstGeom prst="rect">
            <a:avLst/>
          </a:prstGeom>
          <a:noFill/>
          <a:ln w="9525">
            <a:noFill/>
          </a:ln>
        </p:spPr>
      </p:pic>
      <p:pic>
        <p:nvPicPr>
          <p:cNvPr id="63510" name="Picture 241"/>
          <p:cNvPicPr/>
          <p:nvPr/>
        </p:nvPicPr>
        <p:blipFill>
          <a:blip r:embed="rId2"/>
          <a:stretch>
            <a:fillRect/>
          </a:stretch>
        </p:blipFill>
        <p:spPr>
          <a:xfrm>
            <a:off x="1144588" y="3227388"/>
            <a:ext cx="436562" cy="403225"/>
          </a:xfrm>
          <a:prstGeom prst="rect">
            <a:avLst/>
          </a:prstGeom>
          <a:noFill/>
          <a:ln w="9525">
            <a:noFill/>
          </a:ln>
        </p:spPr>
      </p:pic>
      <p:pic>
        <p:nvPicPr>
          <p:cNvPr id="63511" name="Picture 242"/>
          <p:cNvPicPr/>
          <p:nvPr/>
        </p:nvPicPr>
        <p:blipFill>
          <a:blip r:embed="rId1"/>
          <a:stretch>
            <a:fillRect/>
          </a:stretch>
        </p:blipFill>
        <p:spPr>
          <a:xfrm>
            <a:off x="1006475" y="4894263"/>
            <a:ext cx="427038" cy="898525"/>
          </a:xfrm>
          <a:prstGeom prst="rect">
            <a:avLst/>
          </a:prstGeom>
          <a:noFill/>
          <a:ln w="9525">
            <a:noFill/>
          </a:ln>
        </p:spPr>
      </p:pic>
      <p:pic>
        <p:nvPicPr>
          <p:cNvPr id="63512" name="Picture 243"/>
          <p:cNvPicPr/>
          <p:nvPr/>
        </p:nvPicPr>
        <p:blipFill>
          <a:blip r:embed="rId2"/>
          <a:stretch>
            <a:fillRect/>
          </a:stretch>
        </p:blipFill>
        <p:spPr>
          <a:xfrm>
            <a:off x="1504950" y="5238750"/>
            <a:ext cx="436563" cy="40322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ln/>
        </p:spPr>
        <p:txBody>
          <a:bodyPr vert="horz" wrap="square" lIns="92075" tIns="46038" rIns="92075" bIns="46038" anchor="ctr" anchorCtr="0"/>
          <a:p>
            <a:pPr eaLnBrk="1" hangingPunct="1"/>
            <a:r>
              <a:rPr lang="zh-CN" altLang="en-US" dirty="0"/>
              <a:t>地面微波接力</a:t>
            </a:r>
            <a:endParaRPr lang="zh-CN" altLang="en-US" dirty="0"/>
          </a:p>
        </p:txBody>
      </p:sp>
      <p:sp>
        <p:nvSpPr>
          <p:cNvPr id="64515" name="Rectangle 5"/>
          <p:cNvSpPr/>
          <p:nvPr/>
        </p:nvSpPr>
        <p:spPr>
          <a:xfrm>
            <a:off x="533400" y="1524000"/>
            <a:ext cx="3810000" cy="8032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eaLnBrk="1" hangingPunct="1"/>
            <a:r>
              <a:rPr lang="zh-CN" altLang="en-US" sz="2400" dirty="0">
                <a:solidFill>
                  <a:srgbClr val="003399"/>
                </a:solidFill>
              </a:rPr>
              <a:t>两个地面站之间传送</a:t>
            </a:r>
            <a:endParaRPr lang="zh-CN" altLang="en-US" sz="2400" dirty="0">
              <a:solidFill>
                <a:srgbClr val="003399"/>
              </a:solidFill>
            </a:endParaRPr>
          </a:p>
          <a:p>
            <a:pPr marL="342900" lvl="0" indent="-342900" eaLnBrk="1" hangingPunct="1"/>
            <a:r>
              <a:rPr lang="zh-CN" altLang="en-US" sz="2400" dirty="0">
                <a:solidFill>
                  <a:srgbClr val="003399"/>
                </a:solidFill>
              </a:rPr>
              <a:t>距离：</a:t>
            </a:r>
            <a:r>
              <a:rPr lang="en-US" altLang="zh-CN" sz="2400" dirty="0">
                <a:solidFill>
                  <a:srgbClr val="003399"/>
                </a:solidFill>
              </a:rPr>
              <a:t>50 -100 km</a:t>
            </a:r>
            <a:endParaRPr lang="en-US" altLang="zh-CN" sz="2400" dirty="0">
              <a:solidFill>
                <a:srgbClr val="003399"/>
              </a:solidFill>
            </a:endParaRPr>
          </a:p>
        </p:txBody>
      </p:sp>
      <p:sp>
        <p:nvSpPr>
          <p:cNvPr id="64516" name="Arc 6"/>
          <p:cNvSpPr/>
          <p:nvPr/>
        </p:nvSpPr>
        <p:spPr>
          <a:xfrm rot="10800000">
            <a:off x="1181100" y="4365625"/>
            <a:ext cx="7296150" cy="1443038"/>
          </a:xfrm>
          <a:custGeom>
            <a:avLst/>
            <a:gdLst/>
            <a:ahLst/>
            <a:cxnLst>
              <a:cxn ang="0">
                <a:pos x="2147483646" y="2147483646"/>
              </a:cxn>
              <a:cxn ang="0">
                <a:pos x="0" y="2147483646"/>
              </a:cxn>
              <a:cxn ang="0">
                <a:pos x="2147483646" y="0"/>
              </a:cxn>
            </a:cxnLst>
            <a:pathLst>
              <a:path w="42642" h="21600" fill="none">
                <a:moveTo>
                  <a:pt x="42641" y="3779"/>
                </a:moveTo>
                <a:cubicBezTo>
                  <a:pt x="40809" y="14089"/>
                  <a:pt x="31846" y="21599"/>
                  <a:pt x="21375" y="21599"/>
                </a:cubicBezTo>
                <a:cubicBezTo>
                  <a:pt x="10647" y="21599"/>
                  <a:pt x="1545" y="13727"/>
                  <a:pt x="0" y="3111"/>
                </a:cubicBezTo>
              </a:path>
              <a:path w="42642" h="21600" stroke="0">
                <a:moveTo>
                  <a:pt x="42641" y="3779"/>
                </a:moveTo>
                <a:cubicBezTo>
                  <a:pt x="40809" y="14089"/>
                  <a:pt x="31846" y="21599"/>
                  <a:pt x="21375" y="21599"/>
                </a:cubicBezTo>
                <a:cubicBezTo>
                  <a:pt x="10647" y="21599"/>
                  <a:pt x="1545" y="13727"/>
                  <a:pt x="0" y="3111"/>
                </a:cubicBezTo>
                <a:lnTo>
                  <a:pt x="21375" y="0"/>
                </a:lnTo>
                <a:lnTo>
                  <a:pt x="42641" y="3779"/>
                </a:lnTo>
                <a:close/>
              </a:path>
            </a:pathLst>
          </a:custGeom>
          <a:gradFill rotWithShape="0">
            <a:gsLst>
              <a:gs pos="0">
                <a:srgbClr val="660033">
                  <a:alpha val="100000"/>
                </a:srgbClr>
              </a:gs>
              <a:gs pos="100000">
                <a:srgbClr val="FFCC99">
                  <a:alpha val="100000"/>
                </a:srgbClr>
              </a:gs>
            </a:gsLst>
            <a:lin ang="5400000" scaled="1"/>
            <a:tileRect/>
          </a:gradFill>
          <a:ln w="25399" cap="rnd" cmpd="sng">
            <a:solidFill>
              <a:srgbClr val="660033">
                <a:alpha val="100000"/>
              </a:srgbClr>
            </a:solidFill>
            <a:prstDash val="solid"/>
            <a:round/>
            <a:headEnd type="none" w="med" len="med"/>
            <a:tailEnd type="none" w="med" len="med"/>
          </a:ln>
        </p:spPr>
        <p:txBody>
          <a:bodyPr/>
          <a:p>
            <a:endParaRPr lang="zh-CN" altLang="en-US"/>
          </a:p>
        </p:txBody>
      </p:sp>
      <p:sp>
        <p:nvSpPr>
          <p:cNvPr id="570375" name="Rectangle 7"/>
          <p:cNvSpPr>
            <a:spLocks noChangeArrowheads="1"/>
          </p:cNvSpPr>
          <p:nvPr/>
        </p:nvSpPr>
        <p:spPr bwMode="auto">
          <a:xfrm>
            <a:off x="4591050" y="4876800"/>
            <a:ext cx="99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地球</a:t>
            </a:r>
            <a:endParaRPr kumimoji="1" lang="zh-CN" altLang="en-US" sz="24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4518" name="Rectangle 8"/>
          <p:cNvSpPr/>
          <p:nvPr/>
        </p:nvSpPr>
        <p:spPr>
          <a:xfrm rot="-1320000">
            <a:off x="1492250" y="4103688"/>
            <a:ext cx="1541463" cy="234950"/>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endParaRPr lang="zh-CN" altLang="zh-CN" sz="2400" b="0" dirty="0">
              <a:solidFill>
                <a:srgbClr val="003399"/>
              </a:solidFill>
            </a:endParaRPr>
          </a:p>
        </p:txBody>
      </p:sp>
      <p:sp>
        <p:nvSpPr>
          <p:cNvPr id="64519" name="Rectangle 9"/>
          <p:cNvSpPr/>
          <p:nvPr/>
        </p:nvSpPr>
        <p:spPr>
          <a:xfrm rot="1320000" flipH="1">
            <a:off x="6621463" y="4132263"/>
            <a:ext cx="1539875" cy="234950"/>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endParaRPr lang="zh-CN" altLang="zh-CN" sz="2400" b="0" dirty="0">
              <a:solidFill>
                <a:srgbClr val="003399"/>
              </a:solidFill>
            </a:endParaRPr>
          </a:p>
        </p:txBody>
      </p:sp>
      <p:sp>
        <p:nvSpPr>
          <p:cNvPr id="64520" name="Rectangle 10"/>
          <p:cNvSpPr/>
          <p:nvPr/>
        </p:nvSpPr>
        <p:spPr>
          <a:xfrm flipH="1">
            <a:off x="4051300" y="3721100"/>
            <a:ext cx="1541463" cy="234950"/>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endParaRPr lang="zh-CN" altLang="zh-CN" sz="2400" b="0" dirty="0">
              <a:solidFill>
                <a:srgbClr val="003399"/>
              </a:solidFill>
            </a:endParaRPr>
          </a:p>
        </p:txBody>
      </p:sp>
      <p:sp>
        <p:nvSpPr>
          <p:cNvPr id="64521" name="Line 11"/>
          <p:cNvSpPr/>
          <p:nvPr/>
        </p:nvSpPr>
        <p:spPr>
          <a:xfrm flipH="1">
            <a:off x="1427163" y="3681413"/>
            <a:ext cx="1368425" cy="512762"/>
          </a:xfrm>
          <a:prstGeom prst="line">
            <a:avLst/>
          </a:prstGeom>
          <a:ln w="50799" cap="flat" cmpd="sng">
            <a:solidFill>
              <a:srgbClr val="FF33CC"/>
            </a:solidFill>
            <a:prstDash val="solid"/>
            <a:headEnd type="stealth" w="med" len="med"/>
            <a:tailEnd type="stealth" w="med" len="med"/>
          </a:ln>
        </p:spPr>
      </p:sp>
      <p:sp>
        <p:nvSpPr>
          <p:cNvPr id="64522" name="Line 12"/>
          <p:cNvSpPr/>
          <p:nvPr/>
        </p:nvSpPr>
        <p:spPr>
          <a:xfrm>
            <a:off x="6838950" y="3695700"/>
            <a:ext cx="1368425" cy="511175"/>
          </a:xfrm>
          <a:prstGeom prst="line">
            <a:avLst/>
          </a:prstGeom>
          <a:ln w="50799" cap="flat" cmpd="sng">
            <a:solidFill>
              <a:srgbClr val="FF33CC"/>
            </a:solidFill>
            <a:prstDash val="solid"/>
            <a:headEnd type="stealth" w="med" len="med"/>
            <a:tailEnd type="stealth" w="med" len="med"/>
          </a:ln>
        </p:spPr>
      </p:sp>
      <p:sp>
        <p:nvSpPr>
          <p:cNvPr id="64523" name="Line 13"/>
          <p:cNvSpPr/>
          <p:nvPr/>
        </p:nvSpPr>
        <p:spPr>
          <a:xfrm>
            <a:off x="4108450" y="3559175"/>
            <a:ext cx="1465263" cy="6350"/>
          </a:xfrm>
          <a:prstGeom prst="line">
            <a:avLst/>
          </a:prstGeom>
          <a:ln w="50799" cap="flat" cmpd="sng">
            <a:solidFill>
              <a:srgbClr val="FF33CC"/>
            </a:solidFill>
            <a:prstDash val="solid"/>
            <a:headEnd type="stealth" w="med" len="med"/>
            <a:tailEnd type="stealth" w="med" len="med"/>
          </a:ln>
        </p:spPr>
      </p:sp>
      <p:sp>
        <p:nvSpPr>
          <p:cNvPr id="64524" name="Rectangle 14"/>
          <p:cNvSpPr/>
          <p:nvPr/>
        </p:nvSpPr>
        <p:spPr>
          <a:xfrm flipH="1">
            <a:off x="4876800" y="1524000"/>
            <a:ext cx="785813" cy="157163"/>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endParaRPr lang="zh-CN" altLang="zh-CN" sz="2400" b="0" dirty="0">
              <a:solidFill>
                <a:srgbClr val="003399"/>
              </a:solidFill>
            </a:endParaRPr>
          </a:p>
        </p:txBody>
      </p:sp>
      <p:sp>
        <p:nvSpPr>
          <p:cNvPr id="570383" name="Rectangle 15"/>
          <p:cNvSpPr>
            <a:spLocks noChangeArrowheads="1"/>
          </p:cNvSpPr>
          <p:nvPr/>
        </p:nvSpPr>
        <p:spPr bwMode="auto">
          <a:xfrm>
            <a:off x="5781675" y="1430338"/>
            <a:ext cx="2617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地面站之间的直视线路 </a:t>
            </a:r>
            <a:endParaRPr kumimoji="1" lang="zh-CN" altLang="en-US" sz="18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70384" name="Rectangle 16"/>
          <p:cNvSpPr>
            <a:spLocks noChangeArrowheads="1"/>
          </p:cNvSpPr>
          <p:nvPr/>
        </p:nvSpPr>
        <p:spPr bwMode="auto">
          <a:xfrm>
            <a:off x="5749925" y="2200275"/>
            <a:ext cx="1658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微波传送塔</a:t>
            </a:r>
            <a:endParaRPr kumimoji="1" lang="zh-CN" altLang="en-US" sz="18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nvGrpSpPr>
          <p:cNvPr id="64527" name="Group 17"/>
          <p:cNvGrpSpPr/>
          <p:nvPr/>
        </p:nvGrpSpPr>
        <p:grpSpPr>
          <a:xfrm>
            <a:off x="919163" y="4203700"/>
            <a:ext cx="949325" cy="1220788"/>
            <a:chOff x="579" y="2648"/>
            <a:chExt cx="598" cy="769"/>
          </a:xfrm>
        </p:grpSpPr>
        <p:sp>
          <p:nvSpPr>
            <p:cNvPr id="64640" name="Freeform 18"/>
            <p:cNvSpPr/>
            <p:nvPr/>
          </p:nvSpPr>
          <p:spPr>
            <a:xfrm>
              <a:off x="762" y="3219"/>
              <a:ext cx="38" cy="194"/>
            </a:xfrm>
            <a:custGeom>
              <a:avLst/>
              <a:gdLst/>
              <a:ahLst/>
              <a:cxnLst>
                <a:cxn ang="0">
                  <a:pos x="37" y="193"/>
                </a:cxn>
                <a:cxn ang="0">
                  <a:pos x="35" y="6"/>
                </a:cxn>
                <a:cxn ang="0">
                  <a:pos x="13" y="0"/>
                </a:cxn>
                <a:cxn ang="0">
                  <a:pos x="0" y="87"/>
                </a:cxn>
                <a:cxn ang="0">
                  <a:pos x="10" y="180"/>
                </a:cxn>
                <a:cxn ang="0">
                  <a:pos x="37" y="193"/>
                </a:cxn>
                <a:cxn ang="0">
                  <a:pos x="37" y="193"/>
                </a:cxn>
              </a:cxnLst>
              <a:pathLst>
                <a:path w="38" h="194">
                  <a:moveTo>
                    <a:pt x="37" y="193"/>
                  </a:moveTo>
                  <a:lnTo>
                    <a:pt x="35" y="6"/>
                  </a:lnTo>
                  <a:lnTo>
                    <a:pt x="13" y="0"/>
                  </a:lnTo>
                  <a:lnTo>
                    <a:pt x="0" y="87"/>
                  </a:lnTo>
                  <a:lnTo>
                    <a:pt x="10" y="180"/>
                  </a:lnTo>
                  <a:lnTo>
                    <a:pt x="37" y="193"/>
                  </a:lnTo>
                </a:path>
              </a:pathLst>
            </a:custGeom>
            <a:solidFill>
              <a:srgbClr val="FFFFFF">
                <a:alpha val="100000"/>
              </a:srgbClr>
            </a:solidFill>
            <a:ln w="9525">
              <a:noFill/>
            </a:ln>
          </p:spPr>
          <p:txBody>
            <a:bodyPr/>
            <a:p>
              <a:endParaRPr lang="zh-CN" altLang="en-US"/>
            </a:p>
          </p:txBody>
        </p:sp>
        <p:sp>
          <p:nvSpPr>
            <p:cNvPr id="64641" name="Freeform 19"/>
            <p:cNvSpPr/>
            <p:nvPr/>
          </p:nvSpPr>
          <p:spPr>
            <a:xfrm>
              <a:off x="579" y="2742"/>
              <a:ext cx="440" cy="432"/>
            </a:xfrm>
            <a:custGeom>
              <a:avLst/>
              <a:gdLst/>
              <a:ahLst/>
              <a:cxnLst>
                <a:cxn ang="0">
                  <a:pos x="170" y="328"/>
                </a:cxn>
                <a:cxn ang="0">
                  <a:pos x="234" y="405"/>
                </a:cxn>
                <a:cxn ang="0">
                  <a:pos x="284" y="424"/>
                </a:cxn>
                <a:cxn ang="0">
                  <a:pos x="319" y="431"/>
                </a:cxn>
                <a:cxn ang="0">
                  <a:pos x="355" y="427"/>
                </a:cxn>
                <a:cxn ang="0">
                  <a:pos x="385" y="406"/>
                </a:cxn>
                <a:cxn ang="0">
                  <a:pos x="400" y="376"/>
                </a:cxn>
                <a:cxn ang="0">
                  <a:pos x="408" y="337"/>
                </a:cxn>
                <a:cxn ang="0">
                  <a:pos x="407" y="293"/>
                </a:cxn>
                <a:cxn ang="0">
                  <a:pos x="406" y="257"/>
                </a:cxn>
                <a:cxn ang="0">
                  <a:pos x="400" y="216"/>
                </a:cxn>
                <a:cxn ang="0">
                  <a:pos x="391" y="187"/>
                </a:cxn>
                <a:cxn ang="0">
                  <a:pos x="439" y="163"/>
                </a:cxn>
                <a:cxn ang="0">
                  <a:pos x="439" y="144"/>
                </a:cxn>
                <a:cxn ang="0">
                  <a:pos x="421" y="124"/>
                </a:cxn>
                <a:cxn ang="0">
                  <a:pos x="372" y="139"/>
                </a:cxn>
                <a:cxn ang="0">
                  <a:pos x="362" y="105"/>
                </a:cxn>
                <a:cxn ang="0">
                  <a:pos x="337" y="68"/>
                </a:cxn>
                <a:cxn ang="0">
                  <a:pos x="307" y="35"/>
                </a:cxn>
                <a:cxn ang="0">
                  <a:pos x="266" y="8"/>
                </a:cxn>
                <a:cxn ang="0">
                  <a:pos x="231" y="0"/>
                </a:cxn>
                <a:cxn ang="0">
                  <a:pos x="193" y="0"/>
                </a:cxn>
                <a:cxn ang="0">
                  <a:pos x="164" y="17"/>
                </a:cxn>
                <a:cxn ang="0">
                  <a:pos x="146" y="47"/>
                </a:cxn>
                <a:cxn ang="0">
                  <a:pos x="132" y="112"/>
                </a:cxn>
                <a:cxn ang="0">
                  <a:pos x="129" y="199"/>
                </a:cxn>
                <a:cxn ang="0">
                  <a:pos x="133" y="278"/>
                </a:cxn>
                <a:cxn ang="0">
                  <a:pos x="59" y="325"/>
                </a:cxn>
                <a:cxn ang="0">
                  <a:pos x="58" y="341"/>
                </a:cxn>
                <a:cxn ang="0">
                  <a:pos x="46" y="347"/>
                </a:cxn>
                <a:cxn ang="0">
                  <a:pos x="36" y="338"/>
                </a:cxn>
                <a:cxn ang="0">
                  <a:pos x="0" y="356"/>
                </a:cxn>
                <a:cxn ang="0">
                  <a:pos x="5" y="374"/>
                </a:cxn>
                <a:cxn ang="0">
                  <a:pos x="34" y="375"/>
                </a:cxn>
                <a:cxn ang="0">
                  <a:pos x="72" y="345"/>
                </a:cxn>
                <a:cxn ang="0">
                  <a:pos x="79" y="330"/>
                </a:cxn>
                <a:cxn ang="0">
                  <a:pos x="134" y="296"/>
                </a:cxn>
                <a:cxn ang="0">
                  <a:pos x="170" y="328"/>
                </a:cxn>
                <a:cxn ang="0">
                  <a:pos x="170" y="328"/>
                </a:cxn>
              </a:cxnLst>
              <a:pathLst>
                <a:path w="440" h="432">
                  <a:moveTo>
                    <a:pt x="170" y="328"/>
                  </a:moveTo>
                  <a:lnTo>
                    <a:pt x="234" y="405"/>
                  </a:lnTo>
                  <a:lnTo>
                    <a:pt x="284" y="424"/>
                  </a:lnTo>
                  <a:lnTo>
                    <a:pt x="319" y="431"/>
                  </a:lnTo>
                  <a:lnTo>
                    <a:pt x="355" y="427"/>
                  </a:lnTo>
                  <a:lnTo>
                    <a:pt x="385" y="406"/>
                  </a:lnTo>
                  <a:lnTo>
                    <a:pt x="400" y="376"/>
                  </a:lnTo>
                  <a:lnTo>
                    <a:pt x="408" y="337"/>
                  </a:lnTo>
                  <a:lnTo>
                    <a:pt x="407" y="293"/>
                  </a:lnTo>
                  <a:lnTo>
                    <a:pt x="406" y="257"/>
                  </a:lnTo>
                  <a:lnTo>
                    <a:pt x="400" y="216"/>
                  </a:lnTo>
                  <a:lnTo>
                    <a:pt x="391" y="187"/>
                  </a:lnTo>
                  <a:lnTo>
                    <a:pt x="439" y="163"/>
                  </a:lnTo>
                  <a:lnTo>
                    <a:pt x="439" y="144"/>
                  </a:lnTo>
                  <a:lnTo>
                    <a:pt x="421" y="124"/>
                  </a:lnTo>
                  <a:lnTo>
                    <a:pt x="372" y="139"/>
                  </a:lnTo>
                  <a:lnTo>
                    <a:pt x="362" y="105"/>
                  </a:lnTo>
                  <a:lnTo>
                    <a:pt x="337" y="68"/>
                  </a:lnTo>
                  <a:lnTo>
                    <a:pt x="307" y="35"/>
                  </a:lnTo>
                  <a:lnTo>
                    <a:pt x="266" y="8"/>
                  </a:lnTo>
                  <a:lnTo>
                    <a:pt x="231" y="0"/>
                  </a:lnTo>
                  <a:lnTo>
                    <a:pt x="193" y="0"/>
                  </a:lnTo>
                  <a:lnTo>
                    <a:pt x="164" y="17"/>
                  </a:lnTo>
                  <a:lnTo>
                    <a:pt x="146" y="47"/>
                  </a:lnTo>
                  <a:lnTo>
                    <a:pt x="132" y="112"/>
                  </a:lnTo>
                  <a:lnTo>
                    <a:pt x="129" y="199"/>
                  </a:lnTo>
                  <a:lnTo>
                    <a:pt x="133" y="278"/>
                  </a:lnTo>
                  <a:lnTo>
                    <a:pt x="59" y="325"/>
                  </a:lnTo>
                  <a:lnTo>
                    <a:pt x="58" y="341"/>
                  </a:lnTo>
                  <a:lnTo>
                    <a:pt x="46" y="347"/>
                  </a:lnTo>
                  <a:lnTo>
                    <a:pt x="36" y="338"/>
                  </a:lnTo>
                  <a:lnTo>
                    <a:pt x="0" y="356"/>
                  </a:lnTo>
                  <a:lnTo>
                    <a:pt x="5" y="374"/>
                  </a:lnTo>
                  <a:lnTo>
                    <a:pt x="34" y="375"/>
                  </a:lnTo>
                  <a:lnTo>
                    <a:pt x="72" y="345"/>
                  </a:lnTo>
                  <a:lnTo>
                    <a:pt x="79" y="330"/>
                  </a:lnTo>
                  <a:lnTo>
                    <a:pt x="134" y="296"/>
                  </a:lnTo>
                  <a:lnTo>
                    <a:pt x="170" y="328"/>
                  </a:lnTo>
                </a:path>
              </a:pathLst>
            </a:custGeom>
            <a:solidFill>
              <a:srgbClr val="FFFFFF">
                <a:alpha val="100000"/>
              </a:srgbClr>
            </a:solidFill>
            <a:ln w="9525">
              <a:noFill/>
            </a:ln>
          </p:spPr>
          <p:txBody>
            <a:bodyPr/>
            <a:p>
              <a:endParaRPr lang="zh-CN" altLang="en-US"/>
            </a:p>
          </p:txBody>
        </p:sp>
        <p:sp>
          <p:nvSpPr>
            <p:cNvPr id="64642" name="Freeform 20"/>
            <p:cNvSpPr/>
            <p:nvPr/>
          </p:nvSpPr>
          <p:spPr>
            <a:xfrm>
              <a:off x="763" y="2916"/>
              <a:ext cx="201" cy="229"/>
            </a:xfrm>
            <a:custGeom>
              <a:avLst/>
              <a:gdLst/>
              <a:ahLst/>
              <a:cxnLst>
                <a:cxn ang="0">
                  <a:pos x="120" y="48"/>
                </a:cxn>
                <a:cxn ang="0">
                  <a:pos x="120" y="56"/>
                </a:cxn>
                <a:cxn ang="0">
                  <a:pos x="194" y="110"/>
                </a:cxn>
                <a:cxn ang="0">
                  <a:pos x="191" y="121"/>
                </a:cxn>
                <a:cxn ang="0">
                  <a:pos x="118" y="74"/>
                </a:cxn>
                <a:cxn ang="0">
                  <a:pos x="116" y="103"/>
                </a:cxn>
                <a:cxn ang="0">
                  <a:pos x="100" y="141"/>
                </a:cxn>
                <a:cxn ang="0">
                  <a:pos x="58" y="165"/>
                </a:cxn>
                <a:cxn ang="0">
                  <a:pos x="17" y="131"/>
                </a:cxn>
                <a:cxn ang="0">
                  <a:pos x="0" y="100"/>
                </a:cxn>
                <a:cxn ang="0">
                  <a:pos x="13" y="133"/>
                </a:cxn>
                <a:cxn ang="0">
                  <a:pos x="28" y="155"/>
                </a:cxn>
                <a:cxn ang="0">
                  <a:pos x="51" y="182"/>
                </a:cxn>
                <a:cxn ang="0">
                  <a:pos x="72" y="199"/>
                </a:cxn>
                <a:cxn ang="0">
                  <a:pos x="123" y="225"/>
                </a:cxn>
                <a:cxn ang="0">
                  <a:pos x="147" y="228"/>
                </a:cxn>
                <a:cxn ang="0">
                  <a:pos x="172" y="221"/>
                </a:cxn>
                <a:cxn ang="0">
                  <a:pos x="190" y="200"/>
                </a:cxn>
                <a:cxn ang="0">
                  <a:pos x="195" y="168"/>
                </a:cxn>
                <a:cxn ang="0">
                  <a:pos x="200" y="131"/>
                </a:cxn>
                <a:cxn ang="0">
                  <a:pos x="197" y="79"/>
                </a:cxn>
                <a:cxn ang="0">
                  <a:pos x="186" y="19"/>
                </a:cxn>
                <a:cxn ang="0">
                  <a:pos x="174" y="0"/>
                </a:cxn>
                <a:cxn ang="0">
                  <a:pos x="133" y="19"/>
                </a:cxn>
                <a:cxn ang="0">
                  <a:pos x="120" y="48"/>
                </a:cxn>
                <a:cxn ang="0">
                  <a:pos x="120" y="48"/>
                </a:cxn>
              </a:cxnLst>
              <a:pathLst>
                <a:path w="201" h="229">
                  <a:moveTo>
                    <a:pt x="120" y="48"/>
                  </a:moveTo>
                  <a:lnTo>
                    <a:pt x="120" y="56"/>
                  </a:lnTo>
                  <a:lnTo>
                    <a:pt x="194" y="110"/>
                  </a:lnTo>
                  <a:lnTo>
                    <a:pt x="191" y="121"/>
                  </a:lnTo>
                  <a:lnTo>
                    <a:pt x="118" y="74"/>
                  </a:lnTo>
                  <a:lnTo>
                    <a:pt x="116" y="103"/>
                  </a:lnTo>
                  <a:lnTo>
                    <a:pt x="100" y="141"/>
                  </a:lnTo>
                  <a:lnTo>
                    <a:pt x="58" y="165"/>
                  </a:lnTo>
                  <a:lnTo>
                    <a:pt x="17" y="131"/>
                  </a:lnTo>
                  <a:lnTo>
                    <a:pt x="0" y="100"/>
                  </a:lnTo>
                  <a:lnTo>
                    <a:pt x="13" y="133"/>
                  </a:lnTo>
                  <a:lnTo>
                    <a:pt x="28" y="155"/>
                  </a:lnTo>
                  <a:lnTo>
                    <a:pt x="51" y="182"/>
                  </a:lnTo>
                  <a:lnTo>
                    <a:pt x="72" y="199"/>
                  </a:lnTo>
                  <a:lnTo>
                    <a:pt x="123" y="225"/>
                  </a:lnTo>
                  <a:lnTo>
                    <a:pt x="147" y="228"/>
                  </a:lnTo>
                  <a:lnTo>
                    <a:pt x="172" y="221"/>
                  </a:lnTo>
                  <a:lnTo>
                    <a:pt x="190" y="200"/>
                  </a:lnTo>
                  <a:lnTo>
                    <a:pt x="195" y="168"/>
                  </a:lnTo>
                  <a:lnTo>
                    <a:pt x="200" y="131"/>
                  </a:lnTo>
                  <a:lnTo>
                    <a:pt x="197" y="79"/>
                  </a:lnTo>
                  <a:lnTo>
                    <a:pt x="186" y="19"/>
                  </a:lnTo>
                  <a:lnTo>
                    <a:pt x="174" y="0"/>
                  </a:lnTo>
                  <a:lnTo>
                    <a:pt x="133" y="19"/>
                  </a:lnTo>
                  <a:lnTo>
                    <a:pt x="120" y="48"/>
                  </a:lnTo>
                </a:path>
              </a:pathLst>
            </a:custGeom>
            <a:solidFill>
              <a:srgbClr val="CCCCFF">
                <a:alpha val="100000"/>
              </a:srgbClr>
            </a:solidFill>
            <a:ln w="9525">
              <a:noFill/>
            </a:ln>
          </p:spPr>
          <p:txBody>
            <a:bodyPr/>
            <a:p>
              <a:endParaRPr lang="zh-CN" altLang="en-US"/>
            </a:p>
          </p:txBody>
        </p:sp>
        <p:sp>
          <p:nvSpPr>
            <p:cNvPr id="64643" name="Freeform 21"/>
            <p:cNvSpPr/>
            <p:nvPr/>
          </p:nvSpPr>
          <p:spPr>
            <a:xfrm>
              <a:off x="703" y="2762"/>
              <a:ext cx="223" cy="411"/>
            </a:xfrm>
            <a:custGeom>
              <a:avLst/>
              <a:gdLst/>
              <a:ahLst/>
              <a:cxnLst>
                <a:cxn ang="0">
                  <a:pos x="51" y="0"/>
                </a:cxn>
                <a:cxn ang="0">
                  <a:pos x="26" y="22"/>
                </a:cxn>
                <a:cxn ang="0">
                  <a:pos x="11" y="63"/>
                </a:cxn>
                <a:cxn ang="0">
                  <a:pos x="3" y="121"/>
                </a:cxn>
                <a:cxn ang="0">
                  <a:pos x="0" y="169"/>
                </a:cxn>
                <a:cxn ang="0">
                  <a:pos x="5" y="231"/>
                </a:cxn>
                <a:cxn ang="0">
                  <a:pos x="18" y="293"/>
                </a:cxn>
                <a:cxn ang="0">
                  <a:pos x="85" y="350"/>
                </a:cxn>
                <a:cxn ang="0">
                  <a:pos x="148" y="402"/>
                </a:cxn>
                <a:cxn ang="0">
                  <a:pos x="200" y="410"/>
                </a:cxn>
                <a:cxn ang="0">
                  <a:pos x="222" y="407"/>
                </a:cxn>
                <a:cxn ang="0">
                  <a:pos x="188" y="401"/>
                </a:cxn>
                <a:cxn ang="0">
                  <a:pos x="151" y="387"/>
                </a:cxn>
                <a:cxn ang="0">
                  <a:pos x="109" y="355"/>
                </a:cxn>
                <a:cxn ang="0">
                  <a:pos x="74" y="309"/>
                </a:cxn>
                <a:cxn ang="0">
                  <a:pos x="30" y="204"/>
                </a:cxn>
                <a:cxn ang="0">
                  <a:pos x="20" y="107"/>
                </a:cxn>
                <a:cxn ang="0">
                  <a:pos x="26" y="43"/>
                </a:cxn>
                <a:cxn ang="0">
                  <a:pos x="51" y="0"/>
                </a:cxn>
                <a:cxn ang="0">
                  <a:pos x="51" y="0"/>
                </a:cxn>
              </a:cxnLst>
              <a:pathLst>
                <a:path w="223" h="411">
                  <a:moveTo>
                    <a:pt x="51" y="0"/>
                  </a:moveTo>
                  <a:lnTo>
                    <a:pt x="26" y="22"/>
                  </a:lnTo>
                  <a:lnTo>
                    <a:pt x="11" y="63"/>
                  </a:lnTo>
                  <a:lnTo>
                    <a:pt x="3" y="121"/>
                  </a:lnTo>
                  <a:lnTo>
                    <a:pt x="0" y="169"/>
                  </a:lnTo>
                  <a:lnTo>
                    <a:pt x="5" y="231"/>
                  </a:lnTo>
                  <a:lnTo>
                    <a:pt x="18" y="293"/>
                  </a:lnTo>
                  <a:lnTo>
                    <a:pt x="85" y="350"/>
                  </a:lnTo>
                  <a:lnTo>
                    <a:pt x="148" y="402"/>
                  </a:lnTo>
                  <a:lnTo>
                    <a:pt x="200" y="410"/>
                  </a:lnTo>
                  <a:lnTo>
                    <a:pt x="222" y="407"/>
                  </a:lnTo>
                  <a:lnTo>
                    <a:pt x="188" y="401"/>
                  </a:lnTo>
                  <a:lnTo>
                    <a:pt x="151" y="387"/>
                  </a:lnTo>
                  <a:lnTo>
                    <a:pt x="109" y="355"/>
                  </a:lnTo>
                  <a:lnTo>
                    <a:pt x="74" y="309"/>
                  </a:lnTo>
                  <a:lnTo>
                    <a:pt x="30" y="204"/>
                  </a:lnTo>
                  <a:lnTo>
                    <a:pt x="20" y="107"/>
                  </a:lnTo>
                  <a:lnTo>
                    <a:pt x="26" y="43"/>
                  </a:lnTo>
                  <a:lnTo>
                    <a:pt x="51" y="0"/>
                  </a:lnTo>
                </a:path>
              </a:pathLst>
            </a:custGeom>
            <a:solidFill>
              <a:srgbClr val="A3A3D6">
                <a:alpha val="100000"/>
              </a:srgbClr>
            </a:solidFill>
            <a:ln w="9525">
              <a:noFill/>
            </a:ln>
          </p:spPr>
          <p:txBody>
            <a:bodyPr/>
            <a:p>
              <a:endParaRPr lang="zh-CN" altLang="en-US"/>
            </a:p>
          </p:txBody>
        </p:sp>
        <p:sp>
          <p:nvSpPr>
            <p:cNvPr id="64644" name="Freeform 22"/>
            <p:cNvSpPr/>
            <p:nvPr/>
          </p:nvSpPr>
          <p:spPr>
            <a:xfrm>
              <a:off x="767" y="3285"/>
              <a:ext cx="34" cy="129"/>
            </a:xfrm>
            <a:custGeom>
              <a:avLst/>
              <a:gdLst/>
              <a:ahLst/>
              <a:cxnLst>
                <a:cxn ang="0">
                  <a:pos x="0" y="124"/>
                </a:cxn>
                <a:cxn ang="0">
                  <a:pos x="33" y="128"/>
                </a:cxn>
                <a:cxn ang="0">
                  <a:pos x="18" y="0"/>
                </a:cxn>
                <a:cxn ang="0">
                  <a:pos x="0" y="8"/>
                </a:cxn>
                <a:cxn ang="0">
                  <a:pos x="0" y="124"/>
                </a:cxn>
                <a:cxn ang="0">
                  <a:pos x="0" y="124"/>
                </a:cxn>
              </a:cxnLst>
              <a:pathLst>
                <a:path w="34" h="129">
                  <a:moveTo>
                    <a:pt x="0" y="124"/>
                  </a:moveTo>
                  <a:lnTo>
                    <a:pt x="33" y="128"/>
                  </a:lnTo>
                  <a:lnTo>
                    <a:pt x="18" y="0"/>
                  </a:lnTo>
                  <a:lnTo>
                    <a:pt x="0" y="8"/>
                  </a:lnTo>
                  <a:lnTo>
                    <a:pt x="0" y="124"/>
                  </a:lnTo>
                </a:path>
              </a:pathLst>
            </a:custGeom>
            <a:solidFill>
              <a:srgbClr val="A3A3D6">
                <a:alpha val="100000"/>
              </a:srgbClr>
            </a:solidFill>
            <a:ln w="9525">
              <a:noFill/>
            </a:ln>
          </p:spPr>
          <p:txBody>
            <a:bodyPr/>
            <a:p>
              <a:endParaRPr lang="zh-CN" altLang="en-US"/>
            </a:p>
          </p:txBody>
        </p:sp>
        <p:sp>
          <p:nvSpPr>
            <p:cNvPr id="64645" name="Freeform 23"/>
            <p:cNvSpPr/>
            <p:nvPr/>
          </p:nvSpPr>
          <p:spPr>
            <a:xfrm>
              <a:off x="742" y="2779"/>
              <a:ext cx="202" cy="152"/>
            </a:xfrm>
            <a:custGeom>
              <a:avLst/>
              <a:gdLst/>
              <a:ahLst/>
              <a:cxnLst>
                <a:cxn ang="0">
                  <a:pos x="1" y="129"/>
                </a:cxn>
                <a:cxn ang="0">
                  <a:pos x="8" y="95"/>
                </a:cxn>
                <a:cxn ang="0">
                  <a:pos x="23" y="72"/>
                </a:cxn>
                <a:cxn ang="0">
                  <a:pos x="40" y="63"/>
                </a:cxn>
                <a:cxn ang="0">
                  <a:pos x="83" y="63"/>
                </a:cxn>
                <a:cxn ang="0">
                  <a:pos x="115" y="84"/>
                </a:cxn>
                <a:cxn ang="0">
                  <a:pos x="136" y="117"/>
                </a:cxn>
                <a:cxn ang="0">
                  <a:pos x="143" y="151"/>
                </a:cxn>
                <a:cxn ang="0">
                  <a:pos x="181" y="134"/>
                </a:cxn>
                <a:cxn ang="0">
                  <a:pos x="181" y="117"/>
                </a:cxn>
                <a:cxn ang="0">
                  <a:pos x="201" y="105"/>
                </a:cxn>
                <a:cxn ang="0">
                  <a:pos x="174" y="50"/>
                </a:cxn>
                <a:cxn ang="0">
                  <a:pos x="104" y="5"/>
                </a:cxn>
                <a:cxn ang="0">
                  <a:pos x="24" y="0"/>
                </a:cxn>
                <a:cxn ang="0">
                  <a:pos x="4" y="38"/>
                </a:cxn>
                <a:cxn ang="0">
                  <a:pos x="0" y="75"/>
                </a:cxn>
                <a:cxn ang="0">
                  <a:pos x="1" y="129"/>
                </a:cxn>
                <a:cxn ang="0">
                  <a:pos x="1" y="129"/>
                </a:cxn>
              </a:cxnLst>
              <a:pathLst>
                <a:path w="202" h="152">
                  <a:moveTo>
                    <a:pt x="1" y="129"/>
                  </a:moveTo>
                  <a:lnTo>
                    <a:pt x="8" y="95"/>
                  </a:lnTo>
                  <a:lnTo>
                    <a:pt x="23" y="72"/>
                  </a:lnTo>
                  <a:lnTo>
                    <a:pt x="40" y="63"/>
                  </a:lnTo>
                  <a:lnTo>
                    <a:pt x="83" y="63"/>
                  </a:lnTo>
                  <a:lnTo>
                    <a:pt x="115" y="84"/>
                  </a:lnTo>
                  <a:lnTo>
                    <a:pt x="136" y="117"/>
                  </a:lnTo>
                  <a:lnTo>
                    <a:pt x="143" y="151"/>
                  </a:lnTo>
                  <a:lnTo>
                    <a:pt x="181" y="134"/>
                  </a:lnTo>
                  <a:lnTo>
                    <a:pt x="181" y="117"/>
                  </a:lnTo>
                  <a:lnTo>
                    <a:pt x="201" y="105"/>
                  </a:lnTo>
                  <a:lnTo>
                    <a:pt x="174" y="50"/>
                  </a:lnTo>
                  <a:lnTo>
                    <a:pt x="104" y="5"/>
                  </a:lnTo>
                  <a:lnTo>
                    <a:pt x="24" y="0"/>
                  </a:lnTo>
                  <a:lnTo>
                    <a:pt x="4" y="38"/>
                  </a:lnTo>
                  <a:lnTo>
                    <a:pt x="0" y="75"/>
                  </a:lnTo>
                  <a:lnTo>
                    <a:pt x="1" y="129"/>
                  </a:lnTo>
                </a:path>
              </a:pathLst>
            </a:custGeom>
            <a:solidFill>
              <a:srgbClr val="CCCCFF">
                <a:alpha val="100000"/>
              </a:srgbClr>
            </a:solidFill>
            <a:ln w="9525">
              <a:noFill/>
            </a:ln>
          </p:spPr>
          <p:txBody>
            <a:bodyPr/>
            <a:p>
              <a:endParaRPr lang="zh-CN" altLang="en-US"/>
            </a:p>
          </p:txBody>
        </p:sp>
        <p:sp>
          <p:nvSpPr>
            <p:cNvPr id="64646" name="Freeform 24"/>
            <p:cNvSpPr/>
            <p:nvPr/>
          </p:nvSpPr>
          <p:spPr>
            <a:xfrm>
              <a:off x="944" y="2883"/>
              <a:ext cx="73" cy="41"/>
            </a:xfrm>
            <a:custGeom>
              <a:avLst/>
              <a:gdLst/>
              <a:ahLst/>
              <a:cxnLst>
                <a:cxn ang="0">
                  <a:pos x="0" y="26"/>
                </a:cxn>
                <a:cxn ang="0">
                  <a:pos x="41" y="0"/>
                </a:cxn>
                <a:cxn ang="0">
                  <a:pos x="64" y="5"/>
                </a:cxn>
                <a:cxn ang="0">
                  <a:pos x="72" y="21"/>
                </a:cxn>
                <a:cxn ang="0">
                  <a:pos x="4" y="40"/>
                </a:cxn>
                <a:cxn ang="0">
                  <a:pos x="0" y="26"/>
                </a:cxn>
                <a:cxn ang="0">
                  <a:pos x="0" y="26"/>
                </a:cxn>
              </a:cxnLst>
              <a:pathLst>
                <a:path w="73" h="41">
                  <a:moveTo>
                    <a:pt x="0" y="26"/>
                  </a:moveTo>
                  <a:lnTo>
                    <a:pt x="41" y="0"/>
                  </a:lnTo>
                  <a:lnTo>
                    <a:pt x="64" y="5"/>
                  </a:lnTo>
                  <a:lnTo>
                    <a:pt x="72" y="21"/>
                  </a:lnTo>
                  <a:lnTo>
                    <a:pt x="4" y="40"/>
                  </a:lnTo>
                  <a:lnTo>
                    <a:pt x="0" y="26"/>
                  </a:lnTo>
                </a:path>
              </a:pathLst>
            </a:custGeom>
            <a:solidFill>
              <a:srgbClr val="A3A3D6">
                <a:alpha val="100000"/>
              </a:srgbClr>
            </a:solidFill>
            <a:ln w="9525">
              <a:noFill/>
            </a:ln>
          </p:spPr>
          <p:txBody>
            <a:bodyPr/>
            <a:p>
              <a:endParaRPr lang="zh-CN" altLang="en-US"/>
            </a:p>
          </p:txBody>
        </p:sp>
        <p:sp>
          <p:nvSpPr>
            <p:cNvPr id="64647" name="Freeform 25"/>
            <p:cNvSpPr/>
            <p:nvPr/>
          </p:nvSpPr>
          <p:spPr>
            <a:xfrm>
              <a:off x="930" y="2878"/>
              <a:ext cx="90" cy="63"/>
            </a:xfrm>
            <a:custGeom>
              <a:avLst/>
              <a:gdLst/>
              <a:ahLst/>
              <a:cxnLst>
                <a:cxn ang="0">
                  <a:pos x="0" y="27"/>
                </a:cxn>
                <a:cxn ang="0">
                  <a:pos x="2" y="39"/>
                </a:cxn>
                <a:cxn ang="0">
                  <a:pos x="9" y="54"/>
                </a:cxn>
                <a:cxn ang="0">
                  <a:pos x="24" y="62"/>
                </a:cxn>
                <a:cxn ang="0">
                  <a:pos x="89" y="28"/>
                </a:cxn>
                <a:cxn ang="0">
                  <a:pos x="69" y="23"/>
                </a:cxn>
                <a:cxn ang="0">
                  <a:pos x="62" y="16"/>
                </a:cxn>
                <a:cxn ang="0">
                  <a:pos x="11" y="37"/>
                </a:cxn>
                <a:cxn ang="0">
                  <a:pos x="49" y="0"/>
                </a:cxn>
                <a:cxn ang="0">
                  <a:pos x="0" y="27"/>
                </a:cxn>
                <a:cxn ang="0">
                  <a:pos x="0" y="27"/>
                </a:cxn>
              </a:cxnLst>
              <a:pathLst>
                <a:path w="90" h="63">
                  <a:moveTo>
                    <a:pt x="0" y="27"/>
                  </a:moveTo>
                  <a:lnTo>
                    <a:pt x="2" y="39"/>
                  </a:lnTo>
                  <a:lnTo>
                    <a:pt x="9" y="54"/>
                  </a:lnTo>
                  <a:lnTo>
                    <a:pt x="24" y="62"/>
                  </a:lnTo>
                  <a:lnTo>
                    <a:pt x="89" y="28"/>
                  </a:lnTo>
                  <a:lnTo>
                    <a:pt x="69" y="23"/>
                  </a:lnTo>
                  <a:lnTo>
                    <a:pt x="62" y="16"/>
                  </a:lnTo>
                  <a:lnTo>
                    <a:pt x="11" y="37"/>
                  </a:lnTo>
                  <a:lnTo>
                    <a:pt x="49" y="0"/>
                  </a:lnTo>
                  <a:lnTo>
                    <a:pt x="0" y="27"/>
                  </a:lnTo>
                </a:path>
              </a:pathLst>
            </a:custGeom>
            <a:solidFill>
              <a:srgbClr val="000000">
                <a:alpha val="100000"/>
              </a:srgbClr>
            </a:solidFill>
            <a:ln w="9525">
              <a:noFill/>
            </a:ln>
          </p:spPr>
          <p:txBody>
            <a:bodyPr/>
            <a:p>
              <a:endParaRPr lang="zh-CN" altLang="en-US"/>
            </a:p>
          </p:txBody>
        </p:sp>
        <p:sp>
          <p:nvSpPr>
            <p:cNvPr id="64648" name="Freeform 26"/>
            <p:cNvSpPr/>
            <p:nvPr/>
          </p:nvSpPr>
          <p:spPr>
            <a:xfrm>
              <a:off x="994" y="2873"/>
              <a:ext cx="27" cy="29"/>
            </a:xfrm>
            <a:custGeom>
              <a:avLst/>
              <a:gdLst/>
              <a:ahLst/>
              <a:cxnLst>
                <a:cxn ang="0">
                  <a:pos x="0" y="0"/>
                </a:cxn>
                <a:cxn ang="0">
                  <a:pos x="13" y="4"/>
                </a:cxn>
                <a:cxn ang="0">
                  <a:pos x="22" y="15"/>
                </a:cxn>
                <a:cxn ang="0">
                  <a:pos x="26" y="28"/>
                </a:cxn>
                <a:cxn ang="0">
                  <a:pos x="9" y="20"/>
                </a:cxn>
                <a:cxn ang="0">
                  <a:pos x="0" y="0"/>
                </a:cxn>
                <a:cxn ang="0">
                  <a:pos x="0" y="0"/>
                </a:cxn>
              </a:cxnLst>
              <a:pathLst>
                <a:path w="27" h="29">
                  <a:moveTo>
                    <a:pt x="0" y="0"/>
                  </a:moveTo>
                  <a:lnTo>
                    <a:pt x="13" y="4"/>
                  </a:lnTo>
                  <a:lnTo>
                    <a:pt x="22" y="15"/>
                  </a:lnTo>
                  <a:lnTo>
                    <a:pt x="26" y="28"/>
                  </a:lnTo>
                  <a:lnTo>
                    <a:pt x="9" y="20"/>
                  </a:lnTo>
                  <a:lnTo>
                    <a:pt x="0" y="0"/>
                  </a:lnTo>
                </a:path>
              </a:pathLst>
            </a:custGeom>
            <a:solidFill>
              <a:srgbClr val="000000">
                <a:alpha val="100000"/>
              </a:srgbClr>
            </a:solidFill>
            <a:ln w="9525">
              <a:noFill/>
            </a:ln>
          </p:spPr>
          <p:txBody>
            <a:bodyPr/>
            <a:p>
              <a:endParaRPr lang="zh-CN" altLang="en-US"/>
            </a:p>
          </p:txBody>
        </p:sp>
        <p:sp>
          <p:nvSpPr>
            <p:cNvPr id="64649" name="Freeform 27"/>
            <p:cNvSpPr/>
            <p:nvPr/>
          </p:nvSpPr>
          <p:spPr>
            <a:xfrm>
              <a:off x="698" y="2781"/>
              <a:ext cx="199" cy="393"/>
            </a:xfrm>
            <a:custGeom>
              <a:avLst/>
              <a:gdLst/>
              <a:ahLst/>
              <a:cxnLst>
                <a:cxn ang="0">
                  <a:pos x="16" y="80"/>
                </a:cxn>
                <a:cxn ang="0">
                  <a:pos x="17" y="102"/>
                </a:cxn>
                <a:cxn ang="0">
                  <a:pos x="20" y="141"/>
                </a:cxn>
                <a:cxn ang="0">
                  <a:pos x="28" y="191"/>
                </a:cxn>
                <a:cxn ang="0">
                  <a:pos x="48" y="245"/>
                </a:cxn>
                <a:cxn ang="0">
                  <a:pos x="71" y="296"/>
                </a:cxn>
                <a:cxn ang="0">
                  <a:pos x="111" y="344"/>
                </a:cxn>
                <a:cxn ang="0">
                  <a:pos x="153" y="372"/>
                </a:cxn>
                <a:cxn ang="0">
                  <a:pos x="198" y="392"/>
                </a:cxn>
                <a:cxn ang="0">
                  <a:pos x="149" y="385"/>
                </a:cxn>
                <a:cxn ang="0">
                  <a:pos x="102" y="365"/>
                </a:cxn>
                <a:cxn ang="0">
                  <a:pos x="61" y="324"/>
                </a:cxn>
                <a:cxn ang="0">
                  <a:pos x="21" y="285"/>
                </a:cxn>
                <a:cxn ang="0">
                  <a:pos x="6" y="257"/>
                </a:cxn>
                <a:cxn ang="0">
                  <a:pos x="0" y="191"/>
                </a:cxn>
                <a:cxn ang="0">
                  <a:pos x="1" y="125"/>
                </a:cxn>
                <a:cxn ang="0">
                  <a:pos x="6" y="81"/>
                </a:cxn>
                <a:cxn ang="0">
                  <a:pos x="15" y="38"/>
                </a:cxn>
                <a:cxn ang="0">
                  <a:pos x="34" y="0"/>
                </a:cxn>
                <a:cxn ang="0">
                  <a:pos x="21" y="48"/>
                </a:cxn>
                <a:cxn ang="0">
                  <a:pos x="16" y="80"/>
                </a:cxn>
                <a:cxn ang="0">
                  <a:pos x="16" y="80"/>
                </a:cxn>
              </a:cxnLst>
              <a:pathLst>
                <a:path w="199" h="393">
                  <a:moveTo>
                    <a:pt x="16" y="80"/>
                  </a:moveTo>
                  <a:lnTo>
                    <a:pt x="17" y="102"/>
                  </a:lnTo>
                  <a:lnTo>
                    <a:pt x="20" y="141"/>
                  </a:lnTo>
                  <a:lnTo>
                    <a:pt x="28" y="191"/>
                  </a:lnTo>
                  <a:lnTo>
                    <a:pt x="48" y="245"/>
                  </a:lnTo>
                  <a:lnTo>
                    <a:pt x="71" y="296"/>
                  </a:lnTo>
                  <a:lnTo>
                    <a:pt x="111" y="344"/>
                  </a:lnTo>
                  <a:lnTo>
                    <a:pt x="153" y="372"/>
                  </a:lnTo>
                  <a:lnTo>
                    <a:pt x="198" y="392"/>
                  </a:lnTo>
                  <a:lnTo>
                    <a:pt x="149" y="385"/>
                  </a:lnTo>
                  <a:lnTo>
                    <a:pt x="102" y="365"/>
                  </a:lnTo>
                  <a:lnTo>
                    <a:pt x="61" y="324"/>
                  </a:lnTo>
                  <a:lnTo>
                    <a:pt x="21" y="285"/>
                  </a:lnTo>
                  <a:lnTo>
                    <a:pt x="6" y="257"/>
                  </a:lnTo>
                  <a:lnTo>
                    <a:pt x="0" y="191"/>
                  </a:lnTo>
                  <a:lnTo>
                    <a:pt x="1" y="125"/>
                  </a:lnTo>
                  <a:lnTo>
                    <a:pt x="6" y="81"/>
                  </a:lnTo>
                  <a:lnTo>
                    <a:pt x="15" y="38"/>
                  </a:lnTo>
                  <a:lnTo>
                    <a:pt x="34" y="0"/>
                  </a:lnTo>
                  <a:lnTo>
                    <a:pt x="21" y="48"/>
                  </a:lnTo>
                  <a:lnTo>
                    <a:pt x="16" y="80"/>
                  </a:lnTo>
                </a:path>
              </a:pathLst>
            </a:custGeom>
            <a:solidFill>
              <a:srgbClr val="000000">
                <a:alpha val="100000"/>
              </a:srgbClr>
            </a:solidFill>
            <a:ln w="9525">
              <a:noFill/>
            </a:ln>
          </p:spPr>
          <p:txBody>
            <a:bodyPr/>
            <a:p>
              <a:endParaRPr lang="zh-CN" altLang="en-US"/>
            </a:p>
          </p:txBody>
        </p:sp>
        <p:sp>
          <p:nvSpPr>
            <p:cNvPr id="64650" name="Freeform 28"/>
            <p:cNvSpPr/>
            <p:nvPr/>
          </p:nvSpPr>
          <p:spPr>
            <a:xfrm>
              <a:off x="778" y="2921"/>
              <a:ext cx="182" cy="176"/>
            </a:xfrm>
            <a:custGeom>
              <a:avLst/>
              <a:gdLst/>
              <a:ahLst/>
              <a:cxnLst>
                <a:cxn ang="0">
                  <a:pos x="107" y="16"/>
                </a:cxn>
                <a:cxn ang="0">
                  <a:pos x="0" y="78"/>
                </a:cxn>
                <a:cxn ang="0">
                  <a:pos x="3" y="85"/>
                </a:cxn>
                <a:cxn ang="0">
                  <a:pos x="68" y="57"/>
                </a:cxn>
                <a:cxn ang="0">
                  <a:pos x="25" y="159"/>
                </a:cxn>
                <a:cxn ang="0">
                  <a:pos x="45" y="175"/>
                </a:cxn>
                <a:cxn ang="0">
                  <a:pos x="80" y="57"/>
                </a:cxn>
                <a:cxn ang="0">
                  <a:pos x="181" y="132"/>
                </a:cxn>
                <a:cxn ang="0">
                  <a:pos x="181" y="114"/>
                </a:cxn>
                <a:cxn ang="0">
                  <a:pos x="92" y="45"/>
                </a:cxn>
                <a:cxn ang="0">
                  <a:pos x="166" y="10"/>
                </a:cxn>
                <a:cxn ang="0">
                  <a:pos x="160" y="0"/>
                </a:cxn>
                <a:cxn ang="0">
                  <a:pos x="107" y="29"/>
                </a:cxn>
                <a:cxn ang="0">
                  <a:pos x="107" y="16"/>
                </a:cxn>
                <a:cxn ang="0">
                  <a:pos x="107" y="16"/>
                </a:cxn>
              </a:cxnLst>
              <a:pathLst>
                <a:path w="182" h="176">
                  <a:moveTo>
                    <a:pt x="107" y="16"/>
                  </a:moveTo>
                  <a:lnTo>
                    <a:pt x="0" y="78"/>
                  </a:lnTo>
                  <a:lnTo>
                    <a:pt x="3" y="85"/>
                  </a:lnTo>
                  <a:lnTo>
                    <a:pt x="68" y="57"/>
                  </a:lnTo>
                  <a:lnTo>
                    <a:pt x="25" y="159"/>
                  </a:lnTo>
                  <a:lnTo>
                    <a:pt x="45" y="175"/>
                  </a:lnTo>
                  <a:lnTo>
                    <a:pt x="80" y="57"/>
                  </a:lnTo>
                  <a:lnTo>
                    <a:pt x="181" y="132"/>
                  </a:lnTo>
                  <a:lnTo>
                    <a:pt x="181" y="114"/>
                  </a:lnTo>
                  <a:lnTo>
                    <a:pt x="92" y="45"/>
                  </a:lnTo>
                  <a:lnTo>
                    <a:pt x="166" y="10"/>
                  </a:lnTo>
                  <a:lnTo>
                    <a:pt x="160" y="0"/>
                  </a:lnTo>
                  <a:lnTo>
                    <a:pt x="107" y="29"/>
                  </a:lnTo>
                  <a:lnTo>
                    <a:pt x="107" y="16"/>
                  </a:lnTo>
                </a:path>
              </a:pathLst>
            </a:custGeom>
            <a:solidFill>
              <a:srgbClr val="000000">
                <a:alpha val="100000"/>
              </a:srgbClr>
            </a:solidFill>
            <a:ln w="9525">
              <a:noFill/>
            </a:ln>
          </p:spPr>
          <p:txBody>
            <a:bodyPr/>
            <a:p>
              <a:endParaRPr lang="zh-CN" altLang="en-US"/>
            </a:p>
          </p:txBody>
        </p:sp>
        <p:sp>
          <p:nvSpPr>
            <p:cNvPr id="64651" name="Freeform 29"/>
            <p:cNvSpPr/>
            <p:nvPr/>
          </p:nvSpPr>
          <p:spPr>
            <a:xfrm>
              <a:off x="785" y="2928"/>
              <a:ext cx="200" cy="237"/>
            </a:xfrm>
            <a:custGeom>
              <a:avLst/>
              <a:gdLst/>
              <a:ahLst/>
              <a:cxnLst>
                <a:cxn ang="0">
                  <a:pos x="172" y="7"/>
                </a:cxn>
                <a:cxn ang="0">
                  <a:pos x="180" y="36"/>
                </a:cxn>
                <a:cxn ang="0">
                  <a:pos x="185" y="74"/>
                </a:cxn>
                <a:cxn ang="0">
                  <a:pos x="185" y="119"/>
                </a:cxn>
                <a:cxn ang="0">
                  <a:pos x="184" y="152"/>
                </a:cxn>
                <a:cxn ang="0">
                  <a:pos x="174" y="192"/>
                </a:cxn>
                <a:cxn ang="0">
                  <a:pos x="151" y="218"/>
                </a:cxn>
                <a:cxn ang="0">
                  <a:pos x="119" y="218"/>
                </a:cxn>
                <a:cxn ang="0">
                  <a:pos x="83" y="199"/>
                </a:cxn>
                <a:cxn ang="0">
                  <a:pos x="45" y="175"/>
                </a:cxn>
                <a:cxn ang="0">
                  <a:pos x="0" y="135"/>
                </a:cxn>
                <a:cxn ang="0">
                  <a:pos x="48" y="189"/>
                </a:cxn>
                <a:cxn ang="0">
                  <a:pos x="87" y="214"/>
                </a:cxn>
                <a:cxn ang="0">
                  <a:pos x="128" y="231"/>
                </a:cxn>
                <a:cxn ang="0">
                  <a:pos x="155" y="236"/>
                </a:cxn>
                <a:cxn ang="0">
                  <a:pos x="175" y="222"/>
                </a:cxn>
                <a:cxn ang="0">
                  <a:pos x="191" y="186"/>
                </a:cxn>
                <a:cxn ang="0">
                  <a:pos x="199" y="140"/>
                </a:cxn>
                <a:cxn ang="0">
                  <a:pos x="198" y="83"/>
                </a:cxn>
                <a:cxn ang="0">
                  <a:pos x="190" y="32"/>
                </a:cxn>
                <a:cxn ang="0">
                  <a:pos x="178" y="0"/>
                </a:cxn>
                <a:cxn ang="0">
                  <a:pos x="172" y="7"/>
                </a:cxn>
                <a:cxn ang="0">
                  <a:pos x="172" y="7"/>
                </a:cxn>
              </a:cxnLst>
              <a:pathLst>
                <a:path w="200" h="237">
                  <a:moveTo>
                    <a:pt x="172" y="7"/>
                  </a:moveTo>
                  <a:lnTo>
                    <a:pt x="180" y="36"/>
                  </a:lnTo>
                  <a:lnTo>
                    <a:pt x="185" y="74"/>
                  </a:lnTo>
                  <a:lnTo>
                    <a:pt x="185" y="119"/>
                  </a:lnTo>
                  <a:lnTo>
                    <a:pt x="184" y="152"/>
                  </a:lnTo>
                  <a:lnTo>
                    <a:pt x="174" y="192"/>
                  </a:lnTo>
                  <a:lnTo>
                    <a:pt x="151" y="218"/>
                  </a:lnTo>
                  <a:lnTo>
                    <a:pt x="119" y="218"/>
                  </a:lnTo>
                  <a:lnTo>
                    <a:pt x="83" y="199"/>
                  </a:lnTo>
                  <a:lnTo>
                    <a:pt x="45" y="175"/>
                  </a:lnTo>
                  <a:lnTo>
                    <a:pt x="0" y="135"/>
                  </a:lnTo>
                  <a:lnTo>
                    <a:pt x="48" y="189"/>
                  </a:lnTo>
                  <a:lnTo>
                    <a:pt x="87" y="214"/>
                  </a:lnTo>
                  <a:lnTo>
                    <a:pt x="128" y="231"/>
                  </a:lnTo>
                  <a:lnTo>
                    <a:pt x="155" y="236"/>
                  </a:lnTo>
                  <a:lnTo>
                    <a:pt x="175" y="222"/>
                  </a:lnTo>
                  <a:lnTo>
                    <a:pt x="191" y="186"/>
                  </a:lnTo>
                  <a:lnTo>
                    <a:pt x="199" y="140"/>
                  </a:lnTo>
                  <a:lnTo>
                    <a:pt x="198" y="83"/>
                  </a:lnTo>
                  <a:lnTo>
                    <a:pt x="190" y="32"/>
                  </a:lnTo>
                  <a:lnTo>
                    <a:pt x="178" y="0"/>
                  </a:lnTo>
                  <a:lnTo>
                    <a:pt x="172" y="7"/>
                  </a:lnTo>
                </a:path>
              </a:pathLst>
            </a:custGeom>
            <a:solidFill>
              <a:srgbClr val="000000">
                <a:alpha val="100000"/>
              </a:srgbClr>
            </a:solidFill>
            <a:ln w="9525">
              <a:noFill/>
            </a:ln>
          </p:spPr>
          <p:txBody>
            <a:bodyPr/>
            <a:p>
              <a:endParaRPr lang="zh-CN" altLang="en-US"/>
            </a:p>
          </p:txBody>
        </p:sp>
        <p:sp>
          <p:nvSpPr>
            <p:cNvPr id="64652" name="Freeform 30"/>
            <p:cNvSpPr/>
            <p:nvPr/>
          </p:nvSpPr>
          <p:spPr>
            <a:xfrm>
              <a:off x="761" y="3096"/>
              <a:ext cx="40" cy="321"/>
            </a:xfrm>
            <a:custGeom>
              <a:avLst/>
              <a:gdLst/>
              <a:ahLst/>
              <a:cxnLst>
                <a:cxn ang="0">
                  <a:pos x="8" y="0"/>
                </a:cxn>
                <a:cxn ang="0">
                  <a:pos x="26" y="22"/>
                </a:cxn>
                <a:cxn ang="0">
                  <a:pos x="26" y="111"/>
                </a:cxn>
                <a:cxn ang="0">
                  <a:pos x="39" y="120"/>
                </a:cxn>
                <a:cxn ang="0">
                  <a:pos x="39" y="316"/>
                </a:cxn>
                <a:cxn ang="0">
                  <a:pos x="31" y="163"/>
                </a:cxn>
                <a:cxn ang="0">
                  <a:pos x="12" y="188"/>
                </a:cxn>
                <a:cxn ang="0">
                  <a:pos x="8" y="314"/>
                </a:cxn>
                <a:cxn ang="0">
                  <a:pos x="0" y="320"/>
                </a:cxn>
                <a:cxn ang="0">
                  <a:pos x="0" y="122"/>
                </a:cxn>
                <a:cxn ang="0">
                  <a:pos x="8" y="113"/>
                </a:cxn>
                <a:cxn ang="0">
                  <a:pos x="8" y="0"/>
                </a:cxn>
                <a:cxn ang="0">
                  <a:pos x="8" y="0"/>
                </a:cxn>
              </a:cxnLst>
              <a:pathLst>
                <a:path w="40" h="321">
                  <a:moveTo>
                    <a:pt x="8" y="0"/>
                  </a:moveTo>
                  <a:lnTo>
                    <a:pt x="26" y="22"/>
                  </a:lnTo>
                  <a:lnTo>
                    <a:pt x="26" y="111"/>
                  </a:lnTo>
                  <a:lnTo>
                    <a:pt x="39" y="120"/>
                  </a:lnTo>
                  <a:lnTo>
                    <a:pt x="39" y="316"/>
                  </a:lnTo>
                  <a:lnTo>
                    <a:pt x="31" y="163"/>
                  </a:lnTo>
                  <a:lnTo>
                    <a:pt x="12" y="188"/>
                  </a:lnTo>
                  <a:lnTo>
                    <a:pt x="8" y="314"/>
                  </a:lnTo>
                  <a:lnTo>
                    <a:pt x="0" y="320"/>
                  </a:lnTo>
                  <a:lnTo>
                    <a:pt x="0" y="122"/>
                  </a:lnTo>
                  <a:lnTo>
                    <a:pt x="8" y="113"/>
                  </a:lnTo>
                  <a:lnTo>
                    <a:pt x="8" y="0"/>
                  </a:lnTo>
                </a:path>
              </a:pathLst>
            </a:custGeom>
            <a:solidFill>
              <a:srgbClr val="000000">
                <a:alpha val="100000"/>
              </a:srgbClr>
            </a:solidFill>
            <a:ln w="9525">
              <a:noFill/>
            </a:ln>
          </p:spPr>
          <p:txBody>
            <a:bodyPr/>
            <a:p>
              <a:endParaRPr lang="zh-CN" altLang="en-US"/>
            </a:p>
          </p:txBody>
        </p:sp>
        <p:sp>
          <p:nvSpPr>
            <p:cNvPr id="64653" name="Freeform 31"/>
            <p:cNvSpPr/>
            <p:nvPr/>
          </p:nvSpPr>
          <p:spPr>
            <a:xfrm>
              <a:off x="585" y="3035"/>
              <a:ext cx="130" cy="96"/>
            </a:xfrm>
            <a:custGeom>
              <a:avLst/>
              <a:gdLst/>
              <a:ahLst/>
              <a:cxnLst>
                <a:cxn ang="0">
                  <a:pos x="123" y="0"/>
                </a:cxn>
                <a:cxn ang="0">
                  <a:pos x="61" y="35"/>
                </a:cxn>
                <a:cxn ang="0">
                  <a:pos x="59" y="53"/>
                </a:cxn>
                <a:cxn ang="0">
                  <a:pos x="39" y="62"/>
                </a:cxn>
                <a:cxn ang="0">
                  <a:pos x="31" y="57"/>
                </a:cxn>
                <a:cxn ang="0">
                  <a:pos x="1" y="75"/>
                </a:cxn>
                <a:cxn ang="0">
                  <a:pos x="0" y="87"/>
                </a:cxn>
                <a:cxn ang="0">
                  <a:pos x="16" y="95"/>
                </a:cxn>
                <a:cxn ang="0">
                  <a:pos x="48" y="78"/>
                </a:cxn>
                <a:cxn ang="0">
                  <a:pos x="50" y="68"/>
                </a:cxn>
                <a:cxn ang="0">
                  <a:pos x="74" y="57"/>
                </a:cxn>
                <a:cxn ang="0">
                  <a:pos x="76" y="37"/>
                </a:cxn>
                <a:cxn ang="0">
                  <a:pos x="129" y="10"/>
                </a:cxn>
                <a:cxn ang="0">
                  <a:pos x="123" y="0"/>
                </a:cxn>
                <a:cxn ang="0">
                  <a:pos x="123" y="0"/>
                </a:cxn>
              </a:cxnLst>
              <a:pathLst>
                <a:path w="130" h="96">
                  <a:moveTo>
                    <a:pt x="123" y="0"/>
                  </a:moveTo>
                  <a:lnTo>
                    <a:pt x="61" y="35"/>
                  </a:lnTo>
                  <a:lnTo>
                    <a:pt x="59" y="53"/>
                  </a:lnTo>
                  <a:lnTo>
                    <a:pt x="39" y="62"/>
                  </a:lnTo>
                  <a:lnTo>
                    <a:pt x="31" y="57"/>
                  </a:lnTo>
                  <a:lnTo>
                    <a:pt x="1" y="75"/>
                  </a:lnTo>
                  <a:lnTo>
                    <a:pt x="0" y="87"/>
                  </a:lnTo>
                  <a:lnTo>
                    <a:pt x="16" y="95"/>
                  </a:lnTo>
                  <a:lnTo>
                    <a:pt x="48" y="78"/>
                  </a:lnTo>
                  <a:lnTo>
                    <a:pt x="50" y="68"/>
                  </a:lnTo>
                  <a:lnTo>
                    <a:pt x="74" y="57"/>
                  </a:lnTo>
                  <a:lnTo>
                    <a:pt x="76" y="37"/>
                  </a:lnTo>
                  <a:lnTo>
                    <a:pt x="129" y="10"/>
                  </a:lnTo>
                  <a:lnTo>
                    <a:pt x="123" y="0"/>
                  </a:lnTo>
                </a:path>
              </a:pathLst>
            </a:custGeom>
            <a:solidFill>
              <a:srgbClr val="000000">
                <a:alpha val="100000"/>
              </a:srgbClr>
            </a:solidFill>
            <a:ln w="9525">
              <a:noFill/>
            </a:ln>
          </p:spPr>
          <p:txBody>
            <a:bodyPr/>
            <a:p>
              <a:endParaRPr lang="zh-CN" altLang="en-US"/>
            </a:p>
          </p:txBody>
        </p:sp>
        <p:sp>
          <p:nvSpPr>
            <p:cNvPr id="64654" name="Freeform 32"/>
            <p:cNvSpPr/>
            <p:nvPr/>
          </p:nvSpPr>
          <p:spPr>
            <a:xfrm>
              <a:off x="735" y="2750"/>
              <a:ext cx="215" cy="208"/>
            </a:xfrm>
            <a:custGeom>
              <a:avLst/>
              <a:gdLst/>
              <a:ahLst/>
              <a:cxnLst>
                <a:cxn ang="0">
                  <a:pos x="2" y="147"/>
                </a:cxn>
                <a:cxn ang="0">
                  <a:pos x="0" y="98"/>
                </a:cxn>
                <a:cxn ang="0">
                  <a:pos x="6" y="51"/>
                </a:cxn>
                <a:cxn ang="0">
                  <a:pos x="22" y="19"/>
                </a:cxn>
                <a:cxn ang="0">
                  <a:pos x="47" y="3"/>
                </a:cxn>
                <a:cxn ang="0">
                  <a:pos x="77" y="0"/>
                </a:cxn>
                <a:cxn ang="0">
                  <a:pos x="111" y="8"/>
                </a:cxn>
                <a:cxn ang="0">
                  <a:pos x="152" y="38"/>
                </a:cxn>
                <a:cxn ang="0">
                  <a:pos x="196" y="92"/>
                </a:cxn>
                <a:cxn ang="0">
                  <a:pos x="214" y="133"/>
                </a:cxn>
                <a:cxn ang="0">
                  <a:pos x="204" y="136"/>
                </a:cxn>
                <a:cxn ang="0">
                  <a:pos x="181" y="103"/>
                </a:cxn>
                <a:cxn ang="0">
                  <a:pos x="153" y="79"/>
                </a:cxn>
                <a:cxn ang="0">
                  <a:pos x="124" y="58"/>
                </a:cxn>
                <a:cxn ang="0">
                  <a:pos x="79" y="43"/>
                </a:cxn>
                <a:cxn ang="0">
                  <a:pos x="27" y="57"/>
                </a:cxn>
                <a:cxn ang="0">
                  <a:pos x="14" y="83"/>
                </a:cxn>
                <a:cxn ang="0">
                  <a:pos x="9" y="127"/>
                </a:cxn>
                <a:cxn ang="0">
                  <a:pos x="9" y="207"/>
                </a:cxn>
                <a:cxn ang="0">
                  <a:pos x="2" y="147"/>
                </a:cxn>
                <a:cxn ang="0">
                  <a:pos x="2" y="147"/>
                </a:cxn>
              </a:cxnLst>
              <a:pathLst>
                <a:path w="215" h="208">
                  <a:moveTo>
                    <a:pt x="2" y="147"/>
                  </a:moveTo>
                  <a:lnTo>
                    <a:pt x="0" y="98"/>
                  </a:lnTo>
                  <a:lnTo>
                    <a:pt x="6" y="51"/>
                  </a:lnTo>
                  <a:lnTo>
                    <a:pt x="22" y="19"/>
                  </a:lnTo>
                  <a:lnTo>
                    <a:pt x="47" y="3"/>
                  </a:lnTo>
                  <a:lnTo>
                    <a:pt x="77" y="0"/>
                  </a:lnTo>
                  <a:lnTo>
                    <a:pt x="111" y="8"/>
                  </a:lnTo>
                  <a:lnTo>
                    <a:pt x="152" y="38"/>
                  </a:lnTo>
                  <a:lnTo>
                    <a:pt x="196" y="92"/>
                  </a:lnTo>
                  <a:lnTo>
                    <a:pt x="214" y="133"/>
                  </a:lnTo>
                  <a:lnTo>
                    <a:pt x="204" y="136"/>
                  </a:lnTo>
                  <a:lnTo>
                    <a:pt x="181" y="103"/>
                  </a:lnTo>
                  <a:lnTo>
                    <a:pt x="153" y="79"/>
                  </a:lnTo>
                  <a:lnTo>
                    <a:pt x="124" y="58"/>
                  </a:lnTo>
                  <a:lnTo>
                    <a:pt x="79" y="43"/>
                  </a:lnTo>
                  <a:lnTo>
                    <a:pt x="27" y="57"/>
                  </a:lnTo>
                  <a:lnTo>
                    <a:pt x="14" y="83"/>
                  </a:lnTo>
                  <a:lnTo>
                    <a:pt x="9" y="127"/>
                  </a:lnTo>
                  <a:lnTo>
                    <a:pt x="9" y="207"/>
                  </a:lnTo>
                  <a:lnTo>
                    <a:pt x="2" y="147"/>
                  </a:lnTo>
                </a:path>
              </a:pathLst>
            </a:custGeom>
            <a:solidFill>
              <a:srgbClr val="000000">
                <a:alpha val="100000"/>
              </a:srgbClr>
            </a:solidFill>
            <a:ln w="9525">
              <a:noFill/>
            </a:ln>
          </p:spPr>
          <p:txBody>
            <a:bodyPr/>
            <a:p>
              <a:endParaRPr lang="zh-CN" altLang="en-US"/>
            </a:p>
          </p:txBody>
        </p:sp>
        <p:sp>
          <p:nvSpPr>
            <p:cNvPr id="64655" name="Freeform 33"/>
            <p:cNvSpPr/>
            <p:nvPr/>
          </p:nvSpPr>
          <p:spPr>
            <a:xfrm>
              <a:off x="911" y="2711"/>
              <a:ext cx="198" cy="401"/>
            </a:xfrm>
            <a:custGeom>
              <a:avLst/>
              <a:gdLst/>
              <a:ahLst/>
              <a:cxnLst>
                <a:cxn ang="0">
                  <a:pos x="0" y="0"/>
                </a:cxn>
                <a:cxn ang="0">
                  <a:pos x="96" y="65"/>
                </a:cxn>
                <a:cxn ang="0">
                  <a:pos x="139" y="113"/>
                </a:cxn>
                <a:cxn ang="0">
                  <a:pos x="165" y="180"/>
                </a:cxn>
                <a:cxn ang="0">
                  <a:pos x="175" y="255"/>
                </a:cxn>
                <a:cxn ang="0">
                  <a:pos x="168" y="340"/>
                </a:cxn>
                <a:cxn ang="0">
                  <a:pos x="153" y="400"/>
                </a:cxn>
                <a:cxn ang="0">
                  <a:pos x="185" y="336"/>
                </a:cxn>
                <a:cxn ang="0">
                  <a:pos x="197" y="244"/>
                </a:cxn>
                <a:cxn ang="0">
                  <a:pos x="183" y="149"/>
                </a:cxn>
                <a:cxn ang="0">
                  <a:pos x="145" y="81"/>
                </a:cxn>
                <a:cxn ang="0">
                  <a:pos x="87" y="33"/>
                </a:cxn>
                <a:cxn ang="0">
                  <a:pos x="0" y="0"/>
                </a:cxn>
                <a:cxn ang="0">
                  <a:pos x="0" y="0"/>
                </a:cxn>
              </a:cxnLst>
              <a:pathLst>
                <a:path w="198" h="401">
                  <a:moveTo>
                    <a:pt x="0" y="0"/>
                  </a:moveTo>
                  <a:lnTo>
                    <a:pt x="96" y="65"/>
                  </a:lnTo>
                  <a:lnTo>
                    <a:pt x="139" y="113"/>
                  </a:lnTo>
                  <a:lnTo>
                    <a:pt x="165" y="180"/>
                  </a:lnTo>
                  <a:lnTo>
                    <a:pt x="175" y="255"/>
                  </a:lnTo>
                  <a:lnTo>
                    <a:pt x="168" y="340"/>
                  </a:lnTo>
                  <a:lnTo>
                    <a:pt x="153" y="400"/>
                  </a:lnTo>
                  <a:lnTo>
                    <a:pt x="185" y="336"/>
                  </a:lnTo>
                  <a:lnTo>
                    <a:pt x="197" y="244"/>
                  </a:lnTo>
                  <a:lnTo>
                    <a:pt x="183" y="149"/>
                  </a:lnTo>
                  <a:lnTo>
                    <a:pt x="145" y="81"/>
                  </a:lnTo>
                  <a:lnTo>
                    <a:pt x="87" y="33"/>
                  </a:lnTo>
                  <a:lnTo>
                    <a:pt x="0" y="0"/>
                  </a:lnTo>
                </a:path>
              </a:pathLst>
            </a:custGeom>
            <a:solidFill>
              <a:srgbClr val="000000">
                <a:alpha val="100000"/>
              </a:srgbClr>
            </a:solidFill>
            <a:ln w="9525">
              <a:noFill/>
            </a:ln>
          </p:spPr>
          <p:txBody>
            <a:bodyPr/>
            <a:p>
              <a:endParaRPr lang="zh-CN" altLang="en-US"/>
            </a:p>
          </p:txBody>
        </p:sp>
        <p:sp>
          <p:nvSpPr>
            <p:cNvPr id="64656" name="Freeform 34"/>
            <p:cNvSpPr/>
            <p:nvPr/>
          </p:nvSpPr>
          <p:spPr>
            <a:xfrm>
              <a:off x="920" y="2648"/>
              <a:ext cx="257" cy="447"/>
            </a:xfrm>
            <a:custGeom>
              <a:avLst/>
              <a:gdLst/>
              <a:ahLst/>
              <a:cxnLst>
                <a:cxn ang="0">
                  <a:pos x="0" y="0"/>
                </a:cxn>
                <a:cxn ang="0">
                  <a:pos x="96" y="31"/>
                </a:cxn>
                <a:cxn ang="0">
                  <a:pos x="183" y="101"/>
                </a:cxn>
                <a:cxn ang="0">
                  <a:pos x="226" y="170"/>
                </a:cxn>
                <a:cxn ang="0">
                  <a:pos x="252" y="254"/>
                </a:cxn>
                <a:cxn ang="0">
                  <a:pos x="256" y="354"/>
                </a:cxn>
                <a:cxn ang="0">
                  <a:pos x="234" y="446"/>
                </a:cxn>
                <a:cxn ang="0">
                  <a:pos x="239" y="331"/>
                </a:cxn>
                <a:cxn ang="0">
                  <a:pos x="226" y="228"/>
                </a:cxn>
                <a:cxn ang="0">
                  <a:pos x="180" y="129"/>
                </a:cxn>
                <a:cxn ang="0">
                  <a:pos x="96" y="50"/>
                </a:cxn>
                <a:cxn ang="0">
                  <a:pos x="0" y="0"/>
                </a:cxn>
                <a:cxn ang="0">
                  <a:pos x="0" y="0"/>
                </a:cxn>
              </a:cxnLst>
              <a:pathLst>
                <a:path w="257" h="447">
                  <a:moveTo>
                    <a:pt x="0" y="0"/>
                  </a:moveTo>
                  <a:lnTo>
                    <a:pt x="96" y="31"/>
                  </a:lnTo>
                  <a:lnTo>
                    <a:pt x="183" y="101"/>
                  </a:lnTo>
                  <a:lnTo>
                    <a:pt x="226" y="170"/>
                  </a:lnTo>
                  <a:lnTo>
                    <a:pt x="252" y="254"/>
                  </a:lnTo>
                  <a:lnTo>
                    <a:pt x="256" y="354"/>
                  </a:lnTo>
                  <a:lnTo>
                    <a:pt x="234" y="446"/>
                  </a:lnTo>
                  <a:lnTo>
                    <a:pt x="239" y="331"/>
                  </a:lnTo>
                  <a:lnTo>
                    <a:pt x="226" y="228"/>
                  </a:lnTo>
                  <a:lnTo>
                    <a:pt x="180" y="129"/>
                  </a:lnTo>
                  <a:lnTo>
                    <a:pt x="96" y="50"/>
                  </a:lnTo>
                  <a:lnTo>
                    <a:pt x="0" y="0"/>
                  </a:lnTo>
                </a:path>
              </a:pathLst>
            </a:custGeom>
            <a:solidFill>
              <a:srgbClr val="000000">
                <a:alpha val="100000"/>
              </a:srgbClr>
            </a:solidFill>
            <a:ln w="9525">
              <a:noFill/>
            </a:ln>
          </p:spPr>
          <p:txBody>
            <a:bodyPr/>
            <a:p>
              <a:endParaRPr lang="zh-CN" altLang="en-US"/>
            </a:p>
          </p:txBody>
        </p:sp>
      </p:grpSp>
      <p:grpSp>
        <p:nvGrpSpPr>
          <p:cNvPr id="64528" name="Group 35"/>
          <p:cNvGrpSpPr/>
          <p:nvPr/>
        </p:nvGrpSpPr>
        <p:grpSpPr>
          <a:xfrm>
            <a:off x="7793038" y="4157663"/>
            <a:ext cx="949325" cy="1220787"/>
            <a:chOff x="4909" y="2619"/>
            <a:chExt cx="598" cy="769"/>
          </a:xfrm>
        </p:grpSpPr>
        <p:sp>
          <p:nvSpPr>
            <p:cNvPr id="64623" name="Freeform 36"/>
            <p:cNvSpPr/>
            <p:nvPr/>
          </p:nvSpPr>
          <p:spPr>
            <a:xfrm>
              <a:off x="5286" y="3189"/>
              <a:ext cx="38" cy="195"/>
            </a:xfrm>
            <a:custGeom>
              <a:avLst/>
              <a:gdLst/>
              <a:ahLst/>
              <a:cxnLst>
                <a:cxn ang="0">
                  <a:pos x="0" y="194"/>
                </a:cxn>
                <a:cxn ang="0">
                  <a:pos x="1" y="7"/>
                </a:cxn>
                <a:cxn ang="0">
                  <a:pos x="24" y="0"/>
                </a:cxn>
                <a:cxn ang="0">
                  <a:pos x="37" y="88"/>
                </a:cxn>
                <a:cxn ang="0">
                  <a:pos x="27" y="181"/>
                </a:cxn>
                <a:cxn ang="0">
                  <a:pos x="0" y="194"/>
                </a:cxn>
                <a:cxn ang="0">
                  <a:pos x="0" y="194"/>
                </a:cxn>
              </a:cxnLst>
              <a:pathLst>
                <a:path w="38" h="195">
                  <a:moveTo>
                    <a:pt x="0" y="194"/>
                  </a:moveTo>
                  <a:lnTo>
                    <a:pt x="1" y="7"/>
                  </a:lnTo>
                  <a:lnTo>
                    <a:pt x="24" y="0"/>
                  </a:lnTo>
                  <a:lnTo>
                    <a:pt x="37" y="88"/>
                  </a:lnTo>
                  <a:lnTo>
                    <a:pt x="27" y="181"/>
                  </a:lnTo>
                  <a:lnTo>
                    <a:pt x="0" y="194"/>
                  </a:lnTo>
                </a:path>
              </a:pathLst>
            </a:custGeom>
            <a:solidFill>
              <a:srgbClr val="FFFFFF">
                <a:alpha val="100000"/>
              </a:srgbClr>
            </a:solidFill>
            <a:ln w="9525">
              <a:noFill/>
            </a:ln>
          </p:spPr>
          <p:txBody>
            <a:bodyPr/>
            <a:p>
              <a:endParaRPr lang="zh-CN" altLang="en-US"/>
            </a:p>
          </p:txBody>
        </p:sp>
        <p:sp>
          <p:nvSpPr>
            <p:cNvPr id="64624" name="Freeform 37"/>
            <p:cNvSpPr/>
            <p:nvPr/>
          </p:nvSpPr>
          <p:spPr>
            <a:xfrm>
              <a:off x="5067" y="2712"/>
              <a:ext cx="440" cy="432"/>
            </a:xfrm>
            <a:custGeom>
              <a:avLst/>
              <a:gdLst/>
              <a:ahLst/>
              <a:cxnLst>
                <a:cxn ang="0">
                  <a:pos x="269" y="329"/>
                </a:cxn>
                <a:cxn ang="0">
                  <a:pos x="205" y="406"/>
                </a:cxn>
                <a:cxn ang="0">
                  <a:pos x="155" y="425"/>
                </a:cxn>
                <a:cxn ang="0">
                  <a:pos x="120" y="431"/>
                </a:cxn>
                <a:cxn ang="0">
                  <a:pos x="83" y="428"/>
                </a:cxn>
                <a:cxn ang="0">
                  <a:pos x="54" y="407"/>
                </a:cxn>
                <a:cxn ang="0">
                  <a:pos x="39" y="377"/>
                </a:cxn>
                <a:cxn ang="0">
                  <a:pos x="31" y="338"/>
                </a:cxn>
                <a:cxn ang="0">
                  <a:pos x="32" y="294"/>
                </a:cxn>
                <a:cxn ang="0">
                  <a:pos x="33" y="258"/>
                </a:cxn>
                <a:cxn ang="0">
                  <a:pos x="39" y="217"/>
                </a:cxn>
                <a:cxn ang="0">
                  <a:pos x="48" y="188"/>
                </a:cxn>
                <a:cxn ang="0">
                  <a:pos x="0" y="164"/>
                </a:cxn>
                <a:cxn ang="0">
                  <a:pos x="0" y="145"/>
                </a:cxn>
                <a:cxn ang="0">
                  <a:pos x="18" y="125"/>
                </a:cxn>
                <a:cxn ang="0">
                  <a:pos x="66" y="140"/>
                </a:cxn>
                <a:cxn ang="0">
                  <a:pos x="77" y="106"/>
                </a:cxn>
                <a:cxn ang="0">
                  <a:pos x="102" y="69"/>
                </a:cxn>
                <a:cxn ang="0">
                  <a:pos x="131" y="36"/>
                </a:cxn>
                <a:cxn ang="0">
                  <a:pos x="173" y="9"/>
                </a:cxn>
                <a:cxn ang="0">
                  <a:pos x="208" y="0"/>
                </a:cxn>
                <a:cxn ang="0">
                  <a:pos x="246" y="0"/>
                </a:cxn>
                <a:cxn ang="0">
                  <a:pos x="275" y="18"/>
                </a:cxn>
                <a:cxn ang="0">
                  <a:pos x="293" y="48"/>
                </a:cxn>
                <a:cxn ang="0">
                  <a:pos x="307" y="113"/>
                </a:cxn>
                <a:cxn ang="0">
                  <a:pos x="310" y="200"/>
                </a:cxn>
                <a:cxn ang="0">
                  <a:pos x="306" y="279"/>
                </a:cxn>
                <a:cxn ang="0">
                  <a:pos x="380" y="326"/>
                </a:cxn>
                <a:cxn ang="0">
                  <a:pos x="380" y="342"/>
                </a:cxn>
                <a:cxn ang="0">
                  <a:pos x="393" y="348"/>
                </a:cxn>
                <a:cxn ang="0">
                  <a:pos x="402" y="339"/>
                </a:cxn>
                <a:cxn ang="0">
                  <a:pos x="439" y="357"/>
                </a:cxn>
                <a:cxn ang="0">
                  <a:pos x="434" y="375"/>
                </a:cxn>
                <a:cxn ang="0">
                  <a:pos x="405" y="376"/>
                </a:cxn>
                <a:cxn ang="0">
                  <a:pos x="367" y="346"/>
                </a:cxn>
                <a:cxn ang="0">
                  <a:pos x="359" y="331"/>
                </a:cxn>
                <a:cxn ang="0">
                  <a:pos x="304" y="297"/>
                </a:cxn>
                <a:cxn ang="0">
                  <a:pos x="269" y="329"/>
                </a:cxn>
                <a:cxn ang="0">
                  <a:pos x="269" y="329"/>
                </a:cxn>
              </a:cxnLst>
              <a:pathLst>
                <a:path w="440" h="432">
                  <a:moveTo>
                    <a:pt x="269" y="329"/>
                  </a:moveTo>
                  <a:lnTo>
                    <a:pt x="205" y="406"/>
                  </a:lnTo>
                  <a:lnTo>
                    <a:pt x="155" y="425"/>
                  </a:lnTo>
                  <a:lnTo>
                    <a:pt x="120" y="431"/>
                  </a:lnTo>
                  <a:lnTo>
                    <a:pt x="83" y="428"/>
                  </a:lnTo>
                  <a:lnTo>
                    <a:pt x="54" y="407"/>
                  </a:lnTo>
                  <a:lnTo>
                    <a:pt x="39" y="377"/>
                  </a:lnTo>
                  <a:lnTo>
                    <a:pt x="31" y="338"/>
                  </a:lnTo>
                  <a:lnTo>
                    <a:pt x="32" y="294"/>
                  </a:lnTo>
                  <a:lnTo>
                    <a:pt x="33" y="258"/>
                  </a:lnTo>
                  <a:lnTo>
                    <a:pt x="39" y="217"/>
                  </a:lnTo>
                  <a:lnTo>
                    <a:pt x="48" y="188"/>
                  </a:lnTo>
                  <a:lnTo>
                    <a:pt x="0" y="164"/>
                  </a:lnTo>
                  <a:lnTo>
                    <a:pt x="0" y="145"/>
                  </a:lnTo>
                  <a:lnTo>
                    <a:pt x="18" y="125"/>
                  </a:lnTo>
                  <a:lnTo>
                    <a:pt x="66" y="140"/>
                  </a:lnTo>
                  <a:lnTo>
                    <a:pt x="77" y="106"/>
                  </a:lnTo>
                  <a:lnTo>
                    <a:pt x="102" y="69"/>
                  </a:lnTo>
                  <a:lnTo>
                    <a:pt x="131" y="36"/>
                  </a:lnTo>
                  <a:lnTo>
                    <a:pt x="173" y="9"/>
                  </a:lnTo>
                  <a:lnTo>
                    <a:pt x="208" y="0"/>
                  </a:lnTo>
                  <a:lnTo>
                    <a:pt x="246" y="0"/>
                  </a:lnTo>
                  <a:lnTo>
                    <a:pt x="275" y="18"/>
                  </a:lnTo>
                  <a:lnTo>
                    <a:pt x="293" y="48"/>
                  </a:lnTo>
                  <a:lnTo>
                    <a:pt x="307" y="113"/>
                  </a:lnTo>
                  <a:lnTo>
                    <a:pt x="310" y="200"/>
                  </a:lnTo>
                  <a:lnTo>
                    <a:pt x="306" y="279"/>
                  </a:lnTo>
                  <a:lnTo>
                    <a:pt x="380" y="326"/>
                  </a:lnTo>
                  <a:lnTo>
                    <a:pt x="380" y="342"/>
                  </a:lnTo>
                  <a:lnTo>
                    <a:pt x="393" y="348"/>
                  </a:lnTo>
                  <a:lnTo>
                    <a:pt x="402" y="339"/>
                  </a:lnTo>
                  <a:lnTo>
                    <a:pt x="439" y="357"/>
                  </a:lnTo>
                  <a:lnTo>
                    <a:pt x="434" y="375"/>
                  </a:lnTo>
                  <a:lnTo>
                    <a:pt x="405" y="376"/>
                  </a:lnTo>
                  <a:lnTo>
                    <a:pt x="367" y="346"/>
                  </a:lnTo>
                  <a:lnTo>
                    <a:pt x="359" y="331"/>
                  </a:lnTo>
                  <a:lnTo>
                    <a:pt x="304" y="297"/>
                  </a:lnTo>
                  <a:lnTo>
                    <a:pt x="269" y="329"/>
                  </a:lnTo>
                </a:path>
              </a:pathLst>
            </a:custGeom>
            <a:solidFill>
              <a:srgbClr val="FFFFFF">
                <a:alpha val="100000"/>
              </a:srgbClr>
            </a:solidFill>
            <a:ln w="9525">
              <a:noFill/>
            </a:ln>
          </p:spPr>
          <p:txBody>
            <a:bodyPr/>
            <a:p>
              <a:endParaRPr lang="zh-CN" altLang="en-US"/>
            </a:p>
          </p:txBody>
        </p:sp>
        <p:sp>
          <p:nvSpPr>
            <p:cNvPr id="64625" name="Freeform 38"/>
            <p:cNvSpPr/>
            <p:nvPr/>
          </p:nvSpPr>
          <p:spPr>
            <a:xfrm>
              <a:off x="5122" y="2887"/>
              <a:ext cx="201" cy="229"/>
            </a:xfrm>
            <a:custGeom>
              <a:avLst/>
              <a:gdLst/>
              <a:ahLst/>
              <a:cxnLst>
                <a:cxn ang="0">
                  <a:pos x="79" y="48"/>
                </a:cxn>
                <a:cxn ang="0">
                  <a:pos x="79" y="57"/>
                </a:cxn>
                <a:cxn ang="0">
                  <a:pos x="6" y="110"/>
                </a:cxn>
                <a:cxn ang="0">
                  <a:pos x="8" y="122"/>
                </a:cxn>
                <a:cxn ang="0">
                  <a:pos x="81" y="75"/>
                </a:cxn>
                <a:cxn ang="0">
                  <a:pos x="83" y="104"/>
                </a:cxn>
                <a:cxn ang="0">
                  <a:pos x="100" y="142"/>
                </a:cxn>
                <a:cxn ang="0">
                  <a:pos x="142" y="166"/>
                </a:cxn>
                <a:cxn ang="0">
                  <a:pos x="183" y="132"/>
                </a:cxn>
                <a:cxn ang="0">
                  <a:pos x="200" y="100"/>
                </a:cxn>
                <a:cxn ang="0">
                  <a:pos x="187" y="133"/>
                </a:cxn>
                <a:cxn ang="0">
                  <a:pos x="172" y="156"/>
                </a:cxn>
                <a:cxn ang="0">
                  <a:pos x="149" y="182"/>
                </a:cxn>
                <a:cxn ang="0">
                  <a:pos x="128" y="199"/>
                </a:cxn>
                <a:cxn ang="0">
                  <a:pos x="77" y="226"/>
                </a:cxn>
                <a:cxn ang="0">
                  <a:pos x="52" y="228"/>
                </a:cxn>
                <a:cxn ang="0">
                  <a:pos x="28" y="221"/>
                </a:cxn>
                <a:cxn ang="0">
                  <a:pos x="9" y="201"/>
                </a:cxn>
                <a:cxn ang="0">
                  <a:pos x="4" y="168"/>
                </a:cxn>
                <a:cxn ang="0">
                  <a:pos x="0" y="132"/>
                </a:cxn>
                <a:cxn ang="0">
                  <a:pos x="2" y="80"/>
                </a:cxn>
                <a:cxn ang="0">
                  <a:pos x="14" y="19"/>
                </a:cxn>
                <a:cxn ang="0">
                  <a:pos x="25" y="0"/>
                </a:cxn>
                <a:cxn ang="0">
                  <a:pos x="66" y="19"/>
                </a:cxn>
                <a:cxn ang="0">
                  <a:pos x="79" y="48"/>
                </a:cxn>
                <a:cxn ang="0">
                  <a:pos x="79" y="48"/>
                </a:cxn>
              </a:cxnLst>
              <a:pathLst>
                <a:path w="201" h="229">
                  <a:moveTo>
                    <a:pt x="79" y="48"/>
                  </a:moveTo>
                  <a:lnTo>
                    <a:pt x="79" y="57"/>
                  </a:lnTo>
                  <a:lnTo>
                    <a:pt x="6" y="110"/>
                  </a:lnTo>
                  <a:lnTo>
                    <a:pt x="8" y="122"/>
                  </a:lnTo>
                  <a:lnTo>
                    <a:pt x="81" y="75"/>
                  </a:lnTo>
                  <a:lnTo>
                    <a:pt x="83" y="104"/>
                  </a:lnTo>
                  <a:lnTo>
                    <a:pt x="100" y="142"/>
                  </a:lnTo>
                  <a:lnTo>
                    <a:pt x="142" y="166"/>
                  </a:lnTo>
                  <a:lnTo>
                    <a:pt x="183" y="132"/>
                  </a:lnTo>
                  <a:lnTo>
                    <a:pt x="200" y="100"/>
                  </a:lnTo>
                  <a:lnTo>
                    <a:pt x="187" y="133"/>
                  </a:lnTo>
                  <a:lnTo>
                    <a:pt x="172" y="156"/>
                  </a:lnTo>
                  <a:lnTo>
                    <a:pt x="149" y="182"/>
                  </a:lnTo>
                  <a:lnTo>
                    <a:pt x="128" y="199"/>
                  </a:lnTo>
                  <a:lnTo>
                    <a:pt x="77" y="226"/>
                  </a:lnTo>
                  <a:lnTo>
                    <a:pt x="52" y="228"/>
                  </a:lnTo>
                  <a:lnTo>
                    <a:pt x="28" y="221"/>
                  </a:lnTo>
                  <a:lnTo>
                    <a:pt x="9" y="201"/>
                  </a:lnTo>
                  <a:lnTo>
                    <a:pt x="4" y="168"/>
                  </a:lnTo>
                  <a:lnTo>
                    <a:pt x="0" y="132"/>
                  </a:lnTo>
                  <a:lnTo>
                    <a:pt x="2" y="80"/>
                  </a:lnTo>
                  <a:lnTo>
                    <a:pt x="14" y="19"/>
                  </a:lnTo>
                  <a:lnTo>
                    <a:pt x="25" y="0"/>
                  </a:lnTo>
                  <a:lnTo>
                    <a:pt x="66" y="19"/>
                  </a:lnTo>
                  <a:lnTo>
                    <a:pt x="79" y="48"/>
                  </a:lnTo>
                </a:path>
              </a:pathLst>
            </a:custGeom>
            <a:solidFill>
              <a:srgbClr val="CCCCFF">
                <a:alpha val="100000"/>
              </a:srgbClr>
            </a:solidFill>
            <a:ln w="9525">
              <a:noFill/>
            </a:ln>
          </p:spPr>
          <p:txBody>
            <a:bodyPr/>
            <a:p>
              <a:endParaRPr lang="zh-CN" altLang="en-US"/>
            </a:p>
          </p:txBody>
        </p:sp>
        <p:sp>
          <p:nvSpPr>
            <p:cNvPr id="64626" name="Freeform 39"/>
            <p:cNvSpPr/>
            <p:nvPr/>
          </p:nvSpPr>
          <p:spPr>
            <a:xfrm>
              <a:off x="5160" y="2733"/>
              <a:ext cx="223" cy="411"/>
            </a:xfrm>
            <a:custGeom>
              <a:avLst/>
              <a:gdLst/>
              <a:ahLst/>
              <a:cxnLst>
                <a:cxn ang="0">
                  <a:pos x="170" y="0"/>
                </a:cxn>
                <a:cxn ang="0">
                  <a:pos x="195" y="23"/>
                </a:cxn>
                <a:cxn ang="0">
                  <a:pos x="210" y="64"/>
                </a:cxn>
                <a:cxn ang="0">
                  <a:pos x="219" y="121"/>
                </a:cxn>
                <a:cxn ang="0">
                  <a:pos x="222" y="169"/>
                </a:cxn>
                <a:cxn ang="0">
                  <a:pos x="216" y="231"/>
                </a:cxn>
                <a:cxn ang="0">
                  <a:pos x="204" y="293"/>
                </a:cxn>
                <a:cxn ang="0">
                  <a:pos x="137" y="351"/>
                </a:cxn>
                <a:cxn ang="0">
                  <a:pos x="73" y="403"/>
                </a:cxn>
                <a:cxn ang="0">
                  <a:pos x="22" y="410"/>
                </a:cxn>
                <a:cxn ang="0">
                  <a:pos x="0" y="408"/>
                </a:cxn>
                <a:cxn ang="0">
                  <a:pos x="33" y="402"/>
                </a:cxn>
                <a:cxn ang="0">
                  <a:pos x="70" y="388"/>
                </a:cxn>
                <a:cxn ang="0">
                  <a:pos x="113" y="356"/>
                </a:cxn>
                <a:cxn ang="0">
                  <a:pos x="147" y="310"/>
                </a:cxn>
                <a:cxn ang="0">
                  <a:pos x="192" y="205"/>
                </a:cxn>
                <a:cxn ang="0">
                  <a:pos x="201" y="107"/>
                </a:cxn>
                <a:cxn ang="0">
                  <a:pos x="195" y="44"/>
                </a:cxn>
                <a:cxn ang="0">
                  <a:pos x="170" y="0"/>
                </a:cxn>
                <a:cxn ang="0">
                  <a:pos x="170" y="0"/>
                </a:cxn>
              </a:cxnLst>
              <a:pathLst>
                <a:path w="223" h="411">
                  <a:moveTo>
                    <a:pt x="170" y="0"/>
                  </a:moveTo>
                  <a:lnTo>
                    <a:pt x="195" y="23"/>
                  </a:lnTo>
                  <a:lnTo>
                    <a:pt x="210" y="64"/>
                  </a:lnTo>
                  <a:lnTo>
                    <a:pt x="219" y="121"/>
                  </a:lnTo>
                  <a:lnTo>
                    <a:pt x="222" y="169"/>
                  </a:lnTo>
                  <a:lnTo>
                    <a:pt x="216" y="231"/>
                  </a:lnTo>
                  <a:lnTo>
                    <a:pt x="204" y="293"/>
                  </a:lnTo>
                  <a:lnTo>
                    <a:pt x="137" y="351"/>
                  </a:lnTo>
                  <a:lnTo>
                    <a:pt x="73" y="403"/>
                  </a:lnTo>
                  <a:lnTo>
                    <a:pt x="22" y="410"/>
                  </a:lnTo>
                  <a:lnTo>
                    <a:pt x="0" y="408"/>
                  </a:lnTo>
                  <a:lnTo>
                    <a:pt x="33" y="402"/>
                  </a:lnTo>
                  <a:lnTo>
                    <a:pt x="70" y="388"/>
                  </a:lnTo>
                  <a:lnTo>
                    <a:pt x="113" y="356"/>
                  </a:lnTo>
                  <a:lnTo>
                    <a:pt x="147" y="310"/>
                  </a:lnTo>
                  <a:lnTo>
                    <a:pt x="192" y="205"/>
                  </a:lnTo>
                  <a:lnTo>
                    <a:pt x="201" y="107"/>
                  </a:lnTo>
                  <a:lnTo>
                    <a:pt x="195" y="44"/>
                  </a:lnTo>
                  <a:lnTo>
                    <a:pt x="170" y="0"/>
                  </a:lnTo>
                </a:path>
              </a:pathLst>
            </a:custGeom>
            <a:solidFill>
              <a:srgbClr val="A3A3D6">
                <a:alpha val="100000"/>
              </a:srgbClr>
            </a:solidFill>
            <a:ln w="9525">
              <a:noFill/>
            </a:ln>
          </p:spPr>
          <p:txBody>
            <a:bodyPr/>
            <a:p>
              <a:endParaRPr lang="zh-CN" altLang="en-US"/>
            </a:p>
          </p:txBody>
        </p:sp>
        <p:sp>
          <p:nvSpPr>
            <p:cNvPr id="64627" name="Freeform 40"/>
            <p:cNvSpPr/>
            <p:nvPr/>
          </p:nvSpPr>
          <p:spPr>
            <a:xfrm>
              <a:off x="5286" y="3256"/>
              <a:ext cx="34" cy="129"/>
            </a:xfrm>
            <a:custGeom>
              <a:avLst/>
              <a:gdLst/>
              <a:ahLst/>
              <a:cxnLst>
                <a:cxn ang="0">
                  <a:pos x="33" y="125"/>
                </a:cxn>
                <a:cxn ang="0">
                  <a:pos x="0" y="128"/>
                </a:cxn>
                <a:cxn ang="0">
                  <a:pos x="14" y="0"/>
                </a:cxn>
                <a:cxn ang="0">
                  <a:pos x="33" y="8"/>
                </a:cxn>
                <a:cxn ang="0">
                  <a:pos x="33" y="125"/>
                </a:cxn>
                <a:cxn ang="0">
                  <a:pos x="33" y="125"/>
                </a:cxn>
              </a:cxnLst>
              <a:pathLst>
                <a:path w="34" h="129">
                  <a:moveTo>
                    <a:pt x="33" y="125"/>
                  </a:moveTo>
                  <a:lnTo>
                    <a:pt x="0" y="128"/>
                  </a:lnTo>
                  <a:lnTo>
                    <a:pt x="14" y="0"/>
                  </a:lnTo>
                  <a:lnTo>
                    <a:pt x="33" y="8"/>
                  </a:lnTo>
                  <a:lnTo>
                    <a:pt x="33" y="125"/>
                  </a:lnTo>
                </a:path>
              </a:pathLst>
            </a:custGeom>
            <a:solidFill>
              <a:srgbClr val="A3A3D6">
                <a:alpha val="100000"/>
              </a:srgbClr>
            </a:solidFill>
            <a:ln w="9525">
              <a:noFill/>
            </a:ln>
          </p:spPr>
          <p:txBody>
            <a:bodyPr/>
            <a:p>
              <a:endParaRPr lang="zh-CN" altLang="en-US"/>
            </a:p>
          </p:txBody>
        </p:sp>
        <p:sp>
          <p:nvSpPr>
            <p:cNvPr id="64628" name="Freeform 41"/>
            <p:cNvSpPr/>
            <p:nvPr/>
          </p:nvSpPr>
          <p:spPr>
            <a:xfrm>
              <a:off x="5142" y="2749"/>
              <a:ext cx="202" cy="152"/>
            </a:xfrm>
            <a:custGeom>
              <a:avLst/>
              <a:gdLst/>
              <a:ahLst/>
              <a:cxnLst>
                <a:cxn ang="0">
                  <a:pos x="200" y="130"/>
                </a:cxn>
                <a:cxn ang="0">
                  <a:pos x="193" y="96"/>
                </a:cxn>
                <a:cxn ang="0">
                  <a:pos x="178" y="73"/>
                </a:cxn>
                <a:cxn ang="0">
                  <a:pos x="161" y="64"/>
                </a:cxn>
                <a:cxn ang="0">
                  <a:pos x="118" y="64"/>
                </a:cxn>
                <a:cxn ang="0">
                  <a:pos x="86" y="85"/>
                </a:cxn>
                <a:cxn ang="0">
                  <a:pos x="65" y="118"/>
                </a:cxn>
                <a:cxn ang="0">
                  <a:pos x="58" y="151"/>
                </a:cxn>
                <a:cxn ang="0">
                  <a:pos x="20" y="135"/>
                </a:cxn>
                <a:cxn ang="0">
                  <a:pos x="20" y="118"/>
                </a:cxn>
                <a:cxn ang="0">
                  <a:pos x="0" y="106"/>
                </a:cxn>
                <a:cxn ang="0">
                  <a:pos x="27" y="51"/>
                </a:cxn>
                <a:cxn ang="0">
                  <a:pos x="97" y="6"/>
                </a:cxn>
                <a:cxn ang="0">
                  <a:pos x="177" y="0"/>
                </a:cxn>
                <a:cxn ang="0">
                  <a:pos x="197" y="39"/>
                </a:cxn>
                <a:cxn ang="0">
                  <a:pos x="201" y="76"/>
                </a:cxn>
                <a:cxn ang="0">
                  <a:pos x="200" y="130"/>
                </a:cxn>
                <a:cxn ang="0">
                  <a:pos x="200" y="130"/>
                </a:cxn>
              </a:cxnLst>
              <a:pathLst>
                <a:path w="202" h="152">
                  <a:moveTo>
                    <a:pt x="200" y="130"/>
                  </a:moveTo>
                  <a:lnTo>
                    <a:pt x="193" y="96"/>
                  </a:lnTo>
                  <a:lnTo>
                    <a:pt x="178" y="73"/>
                  </a:lnTo>
                  <a:lnTo>
                    <a:pt x="161" y="64"/>
                  </a:lnTo>
                  <a:lnTo>
                    <a:pt x="118" y="64"/>
                  </a:lnTo>
                  <a:lnTo>
                    <a:pt x="86" y="85"/>
                  </a:lnTo>
                  <a:lnTo>
                    <a:pt x="65" y="118"/>
                  </a:lnTo>
                  <a:lnTo>
                    <a:pt x="58" y="151"/>
                  </a:lnTo>
                  <a:lnTo>
                    <a:pt x="20" y="135"/>
                  </a:lnTo>
                  <a:lnTo>
                    <a:pt x="20" y="118"/>
                  </a:lnTo>
                  <a:lnTo>
                    <a:pt x="0" y="106"/>
                  </a:lnTo>
                  <a:lnTo>
                    <a:pt x="27" y="51"/>
                  </a:lnTo>
                  <a:lnTo>
                    <a:pt x="97" y="6"/>
                  </a:lnTo>
                  <a:lnTo>
                    <a:pt x="177" y="0"/>
                  </a:lnTo>
                  <a:lnTo>
                    <a:pt x="197" y="39"/>
                  </a:lnTo>
                  <a:lnTo>
                    <a:pt x="201" y="76"/>
                  </a:lnTo>
                  <a:lnTo>
                    <a:pt x="200" y="130"/>
                  </a:lnTo>
                </a:path>
              </a:pathLst>
            </a:custGeom>
            <a:solidFill>
              <a:srgbClr val="CCCCFF">
                <a:alpha val="100000"/>
              </a:srgbClr>
            </a:solidFill>
            <a:ln w="9525">
              <a:noFill/>
            </a:ln>
          </p:spPr>
          <p:txBody>
            <a:bodyPr/>
            <a:p>
              <a:endParaRPr lang="zh-CN" altLang="en-US"/>
            </a:p>
          </p:txBody>
        </p:sp>
        <p:sp>
          <p:nvSpPr>
            <p:cNvPr id="64629" name="Freeform 42"/>
            <p:cNvSpPr/>
            <p:nvPr/>
          </p:nvSpPr>
          <p:spPr>
            <a:xfrm>
              <a:off x="5069" y="2854"/>
              <a:ext cx="73" cy="41"/>
            </a:xfrm>
            <a:custGeom>
              <a:avLst/>
              <a:gdLst/>
              <a:ahLst/>
              <a:cxnLst>
                <a:cxn ang="0">
                  <a:pos x="72" y="26"/>
                </a:cxn>
                <a:cxn ang="0">
                  <a:pos x="30" y="0"/>
                </a:cxn>
                <a:cxn ang="0">
                  <a:pos x="7" y="6"/>
                </a:cxn>
                <a:cxn ang="0">
                  <a:pos x="0" y="21"/>
                </a:cxn>
                <a:cxn ang="0">
                  <a:pos x="67" y="40"/>
                </a:cxn>
                <a:cxn ang="0">
                  <a:pos x="72" y="26"/>
                </a:cxn>
                <a:cxn ang="0">
                  <a:pos x="72" y="26"/>
                </a:cxn>
              </a:cxnLst>
              <a:pathLst>
                <a:path w="73" h="41">
                  <a:moveTo>
                    <a:pt x="72" y="26"/>
                  </a:moveTo>
                  <a:lnTo>
                    <a:pt x="30" y="0"/>
                  </a:lnTo>
                  <a:lnTo>
                    <a:pt x="7" y="6"/>
                  </a:lnTo>
                  <a:lnTo>
                    <a:pt x="0" y="21"/>
                  </a:lnTo>
                  <a:lnTo>
                    <a:pt x="67" y="40"/>
                  </a:lnTo>
                  <a:lnTo>
                    <a:pt x="72" y="26"/>
                  </a:lnTo>
                </a:path>
              </a:pathLst>
            </a:custGeom>
            <a:solidFill>
              <a:srgbClr val="A3A3D6">
                <a:alpha val="100000"/>
              </a:srgbClr>
            </a:solidFill>
            <a:ln w="9525">
              <a:noFill/>
            </a:ln>
          </p:spPr>
          <p:txBody>
            <a:bodyPr/>
            <a:p>
              <a:endParaRPr lang="zh-CN" altLang="en-US"/>
            </a:p>
          </p:txBody>
        </p:sp>
        <p:sp>
          <p:nvSpPr>
            <p:cNvPr id="64630" name="Freeform 43"/>
            <p:cNvSpPr/>
            <p:nvPr/>
          </p:nvSpPr>
          <p:spPr>
            <a:xfrm>
              <a:off x="5066" y="2849"/>
              <a:ext cx="91" cy="63"/>
            </a:xfrm>
            <a:custGeom>
              <a:avLst/>
              <a:gdLst/>
              <a:ahLst/>
              <a:cxnLst>
                <a:cxn ang="0">
                  <a:pos x="90" y="27"/>
                </a:cxn>
                <a:cxn ang="0">
                  <a:pos x="87" y="40"/>
                </a:cxn>
                <a:cxn ang="0">
                  <a:pos x="80" y="55"/>
                </a:cxn>
                <a:cxn ang="0">
                  <a:pos x="65" y="62"/>
                </a:cxn>
                <a:cxn ang="0">
                  <a:pos x="0" y="29"/>
                </a:cxn>
                <a:cxn ang="0">
                  <a:pos x="20" y="24"/>
                </a:cxn>
                <a:cxn ang="0">
                  <a:pos x="27" y="16"/>
                </a:cxn>
                <a:cxn ang="0">
                  <a:pos x="78" y="37"/>
                </a:cxn>
                <a:cxn ang="0">
                  <a:pos x="40" y="0"/>
                </a:cxn>
                <a:cxn ang="0">
                  <a:pos x="90" y="27"/>
                </a:cxn>
                <a:cxn ang="0">
                  <a:pos x="90" y="27"/>
                </a:cxn>
              </a:cxnLst>
              <a:pathLst>
                <a:path w="91" h="63">
                  <a:moveTo>
                    <a:pt x="90" y="27"/>
                  </a:moveTo>
                  <a:lnTo>
                    <a:pt x="87" y="40"/>
                  </a:lnTo>
                  <a:lnTo>
                    <a:pt x="80" y="55"/>
                  </a:lnTo>
                  <a:lnTo>
                    <a:pt x="65" y="62"/>
                  </a:lnTo>
                  <a:lnTo>
                    <a:pt x="0" y="29"/>
                  </a:lnTo>
                  <a:lnTo>
                    <a:pt x="20" y="24"/>
                  </a:lnTo>
                  <a:lnTo>
                    <a:pt x="27" y="16"/>
                  </a:lnTo>
                  <a:lnTo>
                    <a:pt x="78" y="37"/>
                  </a:lnTo>
                  <a:lnTo>
                    <a:pt x="40" y="0"/>
                  </a:lnTo>
                  <a:lnTo>
                    <a:pt x="90" y="27"/>
                  </a:lnTo>
                </a:path>
              </a:pathLst>
            </a:custGeom>
            <a:solidFill>
              <a:srgbClr val="000000">
                <a:alpha val="100000"/>
              </a:srgbClr>
            </a:solidFill>
            <a:ln w="9525">
              <a:noFill/>
            </a:ln>
          </p:spPr>
          <p:txBody>
            <a:bodyPr/>
            <a:p>
              <a:endParaRPr lang="zh-CN" altLang="en-US"/>
            </a:p>
          </p:txBody>
        </p:sp>
        <p:sp>
          <p:nvSpPr>
            <p:cNvPr id="64631" name="Freeform 44"/>
            <p:cNvSpPr/>
            <p:nvPr/>
          </p:nvSpPr>
          <p:spPr>
            <a:xfrm>
              <a:off x="5065" y="2844"/>
              <a:ext cx="27" cy="29"/>
            </a:xfrm>
            <a:custGeom>
              <a:avLst/>
              <a:gdLst/>
              <a:ahLst/>
              <a:cxnLst>
                <a:cxn ang="0">
                  <a:pos x="26" y="0"/>
                </a:cxn>
                <a:cxn ang="0">
                  <a:pos x="12" y="5"/>
                </a:cxn>
                <a:cxn ang="0">
                  <a:pos x="4" y="16"/>
                </a:cxn>
                <a:cxn ang="0">
                  <a:pos x="0" y="28"/>
                </a:cxn>
                <a:cxn ang="0">
                  <a:pos x="16" y="21"/>
                </a:cxn>
                <a:cxn ang="0">
                  <a:pos x="26" y="0"/>
                </a:cxn>
                <a:cxn ang="0">
                  <a:pos x="26" y="0"/>
                </a:cxn>
              </a:cxnLst>
              <a:pathLst>
                <a:path w="27" h="29">
                  <a:moveTo>
                    <a:pt x="26" y="0"/>
                  </a:moveTo>
                  <a:lnTo>
                    <a:pt x="12" y="5"/>
                  </a:lnTo>
                  <a:lnTo>
                    <a:pt x="4" y="16"/>
                  </a:lnTo>
                  <a:lnTo>
                    <a:pt x="0" y="28"/>
                  </a:lnTo>
                  <a:lnTo>
                    <a:pt x="16" y="21"/>
                  </a:lnTo>
                  <a:lnTo>
                    <a:pt x="26" y="0"/>
                  </a:lnTo>
                </a:path>
              </a:pathLst>
            </a:custGeom>
            <a:solidFill>
              <a:srgbClr val="000000">
                <a:alpha val="100000"/>
              </a:srgbClr>
            </a:solidFill>
            <a:ln w="9525">
              <a:noFill/>
            </a:ln>
          </p:spPr>
          <p:txBody>
            <a:bodyPr/>
            <a:p>
              <a:endParaRPr lang="zh-CN" altLang="en-US"/>
            </a:p>
          </p:txBody>
        </p:sp>
        <p:sp>
          <p:nvSpPr>
            <p:cNvPr id="64632" name="Freeform 45"/>
            <p:cNvSpPr/>
            <p:nvPr/>
          </p:nvSpPr>
          <p:spPr>
            <a:xfrm>
              <a:off x="5189" y="2752"/>
              <a:ext cx="199" cy="393"/>
            </a:xfrm>
            <a:custGeom>
              <a:avLst/>
              <a:gdLst/>
              <a:ahLst/>
              <a:cxnLst>
                <a:cxn ang="0">
                  <a:pos x="182" y="80"/>
                </a:cxn>
                <a:cxn ang="0">
                  <a:pos x="181" y="103"/>
                </a:cxn>
                <a:cxn ang="0">
                  <a:pos x="177" y="142"/>
                </a:cxn>
                <a:cxn ang="0">
                  <a:pos x="169" y="191"/>
                </a:cxn>
                <a:cxn ang="0">
                  <a:pos x="149" y="246"/>
                </a:cxn>
                <a:cxn ang="0">
                  <a:pos x="127" y="297"/>
                </a:cxn>
                <a:cxn ang="0">
                  <a:pos x="86" y="345"/>
                </a:cxn>
                <a:cxn ang="0">
                  <a:pos x="45" y="372"/>
                </a:cxn>
                <a:cxn ang="0">
                  <a:pos x="0" y="392"/>
                </a:cxn>
                <a:cxn ang="0">
                  <a:pos x="48" y="386"/>
                </a:cxn>
                <a:cxn ang="0">
                  <a:pos x="95" y="365"/>
                </a:cxn>
                <a:cxn ang="0">
                  <a:pos x="137" y="325"/>
                </a:cxn>
                <a:cxn ang="0">
                  <a:pos x="176" y="285"/>
                </a:cxn>
                <a:cxn ang="0">
                  <a:pos x="191" y="258"/>
                </a:cxn>
                <a:cxn ang="0">
                  <a:pos x="198" y="192"/>
                </a:cxn>
                <a:cxn ang="0">
                  <a:pos x="197" y="126"/>
                </a:cxn>
                <a:cxn ang="0">
                  <a:pos x="191" y="82"/>
                </a:cxn>
                <a:cxn ang="0">
                  <a:pos x="182" y="39"/>
                </a:cxn>
                <a:cxn ang="0">
                  <a:pos x="164" y="0"/>
                </a:cxn>
                <a:cxn ang="0">
                  <a:pos x="176" y="49"/>
                </a:cxn>
                <a:cxn ang="0">
                  <a:pos x="182" y="80"/>
                </a:cxn>
                <a:cxn ang="0">
                  <a:pos x="182" y="80"/>
                </a:cxn>
              </a:cxnLst>
              <a:pathLst>
                <a:path w="199" h="393">
                  <a:moveTo>
                    <a:pt x="182" y="80"/>
                  </a:moveTo>
                  <a:lnTo>
                    <a:pt x="181" y="103"/>
                  </a:lnTo>
                  <a:lnTo>
                    <a:pt x="177" y="142"/>
                  </a:lnTo>
                  <a:lnTo>
                    <a:pt x="169" y="191"/>
                  </a:lnTo>
                  <a:lnTo>
                    <a:pt x="149" y="246"/>
                  </a:lnTo>
                  <a:lnTo>
                    <a:pt x="127" y="297"/>
                  </a:lnTo>
                  <a:lnTo>
                    <a:pt x="86" y="345"/>
                  </a:lnTo>
                  <a:lnTo>
                    <a:pt x="45" y="372"/>
                  </a:lnTo>
                  <a:lnTo>
                    <a:pt x="0" y="392"/>
                  </a:lnTo>
                  <a:lnTo>
                    <a:pt x="48" y="386"/>
                  </a:lnTo>
                  <a:lnTo>
                    <a:pt x="95" y="365"/>
                  </a:lnTo>
                  <a:lnTo>
                    <a:pt x="137" y="325"/>
                  </a:lnTo>
                  <a:lnTo>
                    <a:pt x="176" y="285"/>
                  </a:lnTo>
                  <a:lnTo>
                    <a:pt x="191" y="258"/>
                  </a:lnTo>
                  <a:lnTo>
                    <a:pt x="198" y="192"/>
                  </a:lnTo>
                  <a:lnTo>
                    <a:pt x="197" y="126"/>
                  </a:lnTo>
                  <a:lnTo>
                    <a:pt x="191" y="82"/>
                  </a:lnTo>
                  <a:lnTo>
                    <a:pt x="182" y="39"/>
                  </a:lnTo>
                  <a:lnTo>
                    <a:pt x="164" y="0"/>
                  </a:lnTo>
                  <a:lnTo>
                    <a:pt x="176" y="49"/>
                  </a:lnTo>
                  <a:lnTo>
                    <a:pt x="182" y="80"/>
                  </a:lnTo>
                </a:path>
              </a:pathLst>
            </a:custGeom>
            <a:solidFill>
              <a:srgbClr val="000000">
                <a:alpha val="100000"/>
              </a:srgbClr>
            </a:solidFill>
            <a:ln w="9525">
              <a:noFill/>
            </a:ln>
          </p:spPr>
          <p:txBody>
            <a:bodyPr/>
            <a:p>
              <a:endParaRPr lang="zh-CN" altLang="en-US"/>
            </a:p>
          </p:txBody>
        </p:sp>
        <p:sp>
          <p:nvSpPr>
            <p:cNvPr id="64633" name="Freeform 46"/>
            <p:cNvSpPr/>
            <p:nvPr/>
          </p:nvSpPr>
          <p:spPr>
            <a:xfrm>
              <a:off x="5126" y="2892"/>
              <a:ext cx="183" cy="176"/>
            </a:xfrm>
            <a:custGeom>
              <a:avLst/>
              <a:gdLst/>
              <a:ahLst/>
              <a:cxnLst>
                <a:cxn ang="0">
                  <a:pos x="74" y="17"/>
                </a:cxn>
                <a:cxn ang="0">
                  <a:pos x="182" y="78"/>
                </a:cxn>
                <a:cxn ang="0">
                  <a:pos x="178" y="86"/>
                </a:cxn>
                <a:cxn ang="0">
                  <a:pos x="113" y="57"/>
                </a:cxn>
                <a:cxn ang="0">
                  <a:pos x="156" y="160"/>
                </a:cxn>
                <a:cxn ang="0">
                  <a:pos x="136" y="175"/>
                </a:cxn>
                <a:cxn ang="0">
                  <a:pos x="101" y="57"/>
                </a:cxn>
                <a:cxn ang="0">
                  <a:pos x="0" y="132"/>
                </a:cxn>
                <a:cxn ang="0">
                  <a:pos x="0" y="115"/>
                </a:cxn>
                <a:cxn ang="0">
                  <a:pos x="89" y="46"/>
                </a:cxn>
                <a:cxn ang="0">
                  <a:pos x="15" y="10"/>
                </a:cxn>
                <a:cxn ang="0">
                  <a:pos x="21" y="0"/>
                </a:cxn>
                <a:cxn ang="0">
                  <a:pos x="74" y="29"/>
                </a:cxn>
                <a:cxn ang="0">
                  <a:pos x="74" y="17"/>
                </a:cxn>
                <a:cxn ang="0">
                  <a:pos x="74" y="17"/>
                </a:cxn>
              </a:cxnLst>
              <a:pathLst>
                <a:path w="183" h="176">
                  <a:moveTo>
                    <a:pt x="74" y="17"/>
                  </a:moveTo>
                  <a:lnTo>
                    <a:pt x="182" y="78"/>
                  </a:lnTo>
                  <a:lnTo>
                    <a:pt x="178" y="86"/>
                  </a:lnTo>
                  <a:lnTo>
                    <a:pt x="113" y="57"/>
                  </a:lnTo>
                  <a:lnTo>
                    <a:pt x="156" y="160"/>
                  </a:lnTo>
                  <a:lnTo>
                    <a:pt x="136" y="175"/>
                  </a:lnTo>
                  <a:lnTo>
                    <a:pt x="101" y="57"/>
                  </a:lnTo>
                  <a:lnTo>
                    <a:pt x="0" y="132"/>
                  </a:lnTo>
                  <a:lnTo>
                    <a:pt x="0" y="115"/>
                  </a:lnTo>
                  <a:lnTo>
                    <a:pt x="89" y="46"/>
                  </a:lnTo>
                  <a:lnTo>
                    <a:pt x="15" y="10"/>
                  </a:lnTo>
                  <a:lnTo>
                    <a:pt x="21" y="0"/>
                  </a:lnTo>
                  <a:lnTo>
                    <a:pt x="74" y="29"/>
                  </a:lnTo>
                  <a:lnTo>
                    <a:pt x="74" y="17"/>
                  </a:lnTo>
                </a:path>
              </a:pathLst>
            </a:custGeom>
            <a:solidFill>
              <a:srgbClr val="000000">
                <a:alpha val="100000"/>
              </a:srgbClr>
            </a:solidFill>
            <a:ln w="9525">
              <a:noFill/>
            </a:ln>
          </p:spPr>
          <p:txBody>
            <a:bodyPr/>
            <a:p>
              <a:endParaRPr lang="zh-CN" altLang="en-US"/>
            </a:p>
          </p:txBody>
        </p:sp>
        <p:sp>
          <p:nvSpPr>
            <p:cNvPr id="64634" name="Freeform 47"/>
            <p:cNvSpPr/>
            <p:nvPr/>
          </p:nvSpPr>
          <p:spPr>
            <a:xfrm>
              <a:off x="5101" y="2899"/>
              <a:ext cx="200" cy="237"/>
            </a:xfrm>
            <a:custGeom>
              <a:avLst/>
              <a:gdLst/>
              <a:ahLst/>
              <a:cxnLst>
                <a:cxn ang="0">
                  <a:pos x="27" y="8"/>
                </a:cxn>
                <a:cxn ang="0">
                  <a:pos x="19" y="37"/>
                </a:cxn>
                <a:cxn ang="0">
                  <a:pos x="13" y="75"/>
                </a:cxn>
                <a:cxn ang="0">
                  <a:pos x="13" y="120"/>
                </a:cxn>
                <a:cxn ang="0">
                  <a:pos x="15" y="153"/>
                </a:cxn>
                <a:cxn ang="0">
                  <a:pos x="25" y="192"/>
                </a:cxn>
                <a:cxn ang="0">
                  <a:pos x="48" y="219"/>
                </a:cxn>
                <a:cxn ang="0">
                  <a:pos x="80" y="219"/>
                </a:cxn>
                <a:cxn ang="0">
                  <a:pos x="116" y="199"/>
                </a:cxn>
                <a:cxn ang="0">
                  <a:pos x="154" y="175"/>
                </a:cxn>
                <a:cxn ang="0">
                  <a:pos x="199" y="136"/>
                </a:cxn>
                <a:cxn ang="0">
                  <a:pos x="151" y="189"/>
                </a:cxn>
                <a:cxn ang="0">
                  <a:pos x="112" y="214"/>
                </a:cxn>
                <a:cxn ang="0">
                  <a:pos x="71" y="232"/>
                </a:cxn>
                <a:cxn ang="0">
                  <a:pos x="44" y="236"/>
                </a:cxn>
                <a:cxn ang="0">
                  <a:pos x="24" y="222"/>
                </a:cxn>
                <a:cxn ang="0">
                  <a:pos x="7" y="187"/>
                </a:cxn>
                <a:cxn ang="0">
                  <a:pos x="0" y="140"/>
                </a:cxn>
                <a:cxn ang="0">
                  <a:pos x="1" y="84"/>
                </a:cxn>
                <a:cxn ang="0">
                  <a:pos x="9" y="33"/>
                </a:cxn>
                <a:cxn ang="0">
                  <a:pos x="21" y="0"/>
                </a:cxn>
                <a:cxn ang="0">
                  <a:pos x="27" y="8"/>
                </a:cxn>
                <a:cxn ang="0">
                  <a:pos x="27" y="8"/>
                </a:cxn>
              </a:cxnLst>
              <a:pathLst>
                <a:path w="200" h="237">
                  <a:moveTo>
                    <a:pt x="27" y="8"/>
                  </a:moveTo>
                  <a:lnTo>
                    <a:pt x="19" y="37"/>
                  </a:lnTo>
                  <a:lnTo>
                    <a:pt x="13" y="75"/>
                  </a:lnTo>
                  <a:lnTo>
                    <a:pt x="13" y="120"/>
                  </a:lnTo>
                  <a:lnTo>
                    <a:pt x="15" y="153"/>
                  </a:lnTo>
                  <a:lnTo>
                    <a:pt x="25" y="192"/>
                  </a:lnTo>
                  <a:lnTo>
                    <a:pt x="48" y="219"/>
                  </a:lnTo>
                  <a:lnTo>
                    <a:pt x="80" y="219"/>
                  </a:lnTo>
                  <a:lnTo>
                    <a:pt x="116" y="199"/>
                  </a:lnTo>
                  <a:lnTo>
                    <a:pt x="154" y="175"/>
                  </a:lnTo>
                  <a:lnTo>
                    <a:pt x="199" y="136"/>
                  </a:lnTo>
                  <a:lnTo>
                    <a:pt x="151" y="189"/>
                  </a:lnTo>
                  <a:lnTo>
                    <a:pt x="112" y="214"/>
                  </a:lnTo>
                  <a:lnTo>
                    <a:pt x="71" y="232"/>
                  </a:lnTo>
                  <a:lnTo>
                    <a:pt x="44" y="236"/>
                  </a:lnTo>
                  <a:lnTo>
                    <a:pt x="24" y="222"/>
                  </a:lnTo>
                  <a:lnTo>
                    <a:pt x="7" y="187"/>
                  </a:lnTo>
                  <a:lnTo>
                    <a:pt x="0" y="140"/>
                  </a:lnTo>
                  <a:lnTo>
                    <a:pt x="1" y="84"/>
                  </a:lnTo>
                  <a:lnTo>
                    <a:pt x="9" y="33"/>
                  </a:lnTo>
                  <a:lnTo>
                    <a:pt x="21" y="0"/>
                  </a:lnTo>
                  <a:lnTo>
                    <a:pt x="27" y="8"/>
                  </a:lnTo>
                </a:path>
              </a:pathLst>
            </a:custGeom>
            <a:solidFill>
              <a:srgbClr val="000000">
                <a:alpha val="100000"/>
              </a:srgbClr>
            </a:solidFill>
            <a:ln w="9525">
              <a:noFill/>
            </a:ln>
          </p:spPr>
          <p:txBody>
            <a:bodyPr/>
            <a:p>
              <a:endParaRPr lang="zh-CN" altLang="en-US"/>
            </a:p>
          </p:txBody>
        </p:sp>
        <p:sp>
          <p:nvSpPr>
            <p:cNvPr id="64635" name="Freeform 48"/>
            <p:cNvSpPr/>
            <p:nvPr/>
          </p:nvSpPr>
          <p:spPr>
            <a:xfrm>
              <a:off x="5285" y="3067"/>
              <a:ext cx="40" cy="321"/>
            </a:xfrm>
            <a:custGeom>
              <a:avLst/>
              <a:gdLst/>
              <a:ahLst/>
              <a:cxnLst>
                <a:cxn ang="0">
                  <a:pos x="30" y="0"/>
                </a:cxn>
                <a:cxn ang="0">
                  <a:pos x="13" y="22"/>
                </a:cxn>
                <a:cxn ang="0">
                  <a:pos x="13" y="111"/>
                </a:cxn>
                <a:cxn ang="0">
                  <a:pos x="0" y="121"/>
                </a:cxn>
                <a:cxn ang="0">
                  <a:pos x="0" y="317"/>
                </a:cxn>
                <a:cxn ang="0">
                  <a:pos x="8" y="163"/>
                </a:cxn>
                <a:cxn ang="0">
                  <a:pos x="27" y="188"/>
                </a:cxn>
                <a:cxn ang="0">
                  <a:pos x="30" y="315"/>
                </a:cxn>
                <a:cxn ang="0">
                  <a:pos x="39" y="320"/>
                </a:cxn>
                <a:cxn ang="0">
                  <a:pos x="39" y="122"/>
                </a:cxn>
                <a:cxn ang="0">
                  <a:pos x="30" y="113"/>
                </a:cxn>
                <a:cxn ang="0">
                  <a:pos x="30" y="0"/>
                </a:cxn>
                <a:cxn ang="0">
                  <a:pos x="30" y="0"/>
                </a:cxn>
              </a:cxnLst>
              <a:pathLst>
                <a:path w="40" h="321">
                  <a:moveTo>
                    <a:pt x="30" y="0"/>
                  </a:moveTo>
                  <a:lnTo>
                    <a:pt x="13" y="22"/>
                  </a:lnTo>
                  <a:lnTo>
                    <a:pt x="13" y="111"/>
                  </a:lnTo>
                  <a:lnTo>
                    <a:pt x="0" y="121"/>
                  </a:lnTo>
                  <a:lnTo>
                    <a:pt x="0" y="317"/>
                  </a:lnTo>
                  <a:lnTo>
                    <a:pt x="8" y="163"/>
                  </a:lnTo>
                  <a:lnTo>
                    <a:pt x="27" y="188"/>
                  </a:lnTo>
                  <a:lnTo>
                    <a:pt x="30" y="315"/>
                  </a:lnTo>
                  <a:lnTo>
                    <a:pt x="39" y="320"/>
                  </a:lnTo>
                  <a:lnTo>
                    <a:pt x="39" y="122"/>
                  </a:lnTo>
                  <a:lnTo>
                    <a:pt x="30" y="113"/>
                  </a:lnTo>
                  <a:lnTo>
                    <a:pt x="30" y="0"/>
                  </a:lnTo>
                </a:path>
              </a:pathLst>
            </a:custGeom>
            <a:solidFill>
              <a:srgbClr val="000000">
                <a:alpha val="100000"/>
              </a:srgbClr>
            </a:solidFill>
            <a:ln w="9525">
              <a:noFill/>
            </a:ln>
          </p:spPr>
          <p:txBody>
            <a:bodyPr/>
            <a:p>
              <a:endParaRPr lang="zh-CN" altLang="en-US"/>
            </a:p>
          </p:txBody>
        </p:sp>
        <p:sp>
          <p:nvSpPr>
            <p:cNvPr id="64636" name="Freeform 49"/>
            <p:cNvSpPr/>
            <p:nvPr/>
          </p:nvSpPr>
          <p:spPr>
            <a:xfrm>
              <a:off x="5372" y="3005"/>
              <a:ext cx="130" cy="96"/>
            </a:xfrm>
            <a:custGeom>
              <a:avLst/>
              <a:gdLst/>
              <a:ahLst/>
              <a:cxnLst>
                <a:cxn ang="0">
                  <a:pos x="5" y="0"/>
                </a:cxn>
                <a:cxn ang="0">
                  <a:pos x="67" y="36"/>
                </a:cxn>
                <a:cxn ang="0">
                  <a:pos x="69" y="54"/>
                </a:cxn>
                <a:cxn ang="0">
                  <a:pos x="89" y="63"/>
                </a:cxn>
                <a:cxn ang="0">
                  <a:pos x="97" y="58"/>
                </a:cxn>
                <a:cxn ang="0">
                  <a:pos x="127" y="76"/>
                </a:cxn>
                <a:cxn ang="0">
                  <a:pos x="129" y="88"/>
                </a:cxn>
                <a:cxn ang="0">
                  <a:pos x="112" y="95"/>
                </a:cxn>
                <a:cxn ang="0">
                  <a:pos x="80" y="79"/>
                </a:cxn>
                <a:cxn ang="0">
                  <a:pos x="78" y="69"/>
                </a:cxn>
                <a:cxn ang="0">
                  <a:pos x="54" y="58"/>
                </a:cxn>
                <a:cxn ang="0">
                  <a:pos x="52" y="38"/>
                </a:cxn>
                <a:cxn ang="0">
                  <a:pos x="0" y="11"/>
                </a:cxn>
                <a:cxn ang="0">
                  <a:pos x="5" y="0"/>
                </a:cxn>
                <a:cxn ang="0">
                  <a:pos x="5" y="0"/>
                </a:cxn>
              </a:cxnLst>
              <a:pathLst>
                <a:path w="130" h="96">
                  <a:moveTo>
                    <a:pt x="5" y="0"/>
                  </a:moveTo>
                  <a:lnTo>
                    <a:pt x="67" y="36"/>
                  </a:lnTo>
                  <a:lnTo>
                    <a:pt x="69" y="54"/>
                  </a:lnTo>
                  <a:lnTo>
                    <a:pt x="89" y="63"/>
                  </a:lnTo>
                  <a:lnTo>
                    <a:pt x="97" y="58"/>
                  </a:lnTo>
                  <a:lnTo>
                    <a:pt x="127" y="76"/>
                  </a:lnTo>
                  <a:lnTo>
                    <a:pt x="129" y="88"/>
                  </a:lnTo>
                  <a:lnTo>
                    <a:pt x="112" y="95"/>
                  </a:lnTo>
                  <a:lnTo>
                    <a:pt x="80" y="79"/>
                  </a:lnTo>
                  <a:lnTo>
                    <a:pt x="78" y="69"/>
                  </a:lnTo>
                  <a:lnTo>
                    <a:pt x="54" y="58"/>
                  </a:lnTo>
                  <a:lnTo>
                    <a:pt x="52" y="38"/>
                  </a:lnTo>
                  <a:lnTo>
                    <a:pt x="0" y="11"/>
                  </a:lnTo>
                  <a:lnTo>
                    <a:pt x="5" y="0"/>
                  </a:lnTo>
                </a:path>
              </a:pathLst>
            </a:custGeom>
            <a:solidFill>
              <a:srgbClr val="000000">
                <a:alpha val="100000"/>
              </a:srgbClr>
            </a:solidFill>
            <a:ln w="9525">
              <a:noFill/>
            </a:ln>
          </p:spPr>
          <p:txBody>
            <a:bodyPr/>
            <a:p>
              <a:endParaRPr lang="zh-CN" altLang="en-US"/>
            </a:p>
          </p:txBody>
        </p:sp>
        <p:sp>
          <p:nvSpPr>
            <p:cNvPr id="64637" name="Freeform 50"/>
            <p:cNvSpPr/>
            <p:nvPr/>
          </p:nvSpPr>
          <p:spPr>
            <a:xfrm>
              <a:off x="5136" y="2720"/>
              <a:ext cx="215" cy="208"/>
            </a:xfrm>
            <a:custGeom>
              <a:avLst/>
              <a:gdLst/>
              <a:ahLst/>
              <a:cxnLst>
                <a:cxn ang="0">
                  <a:pos x="211" y="148"/>
                </a:cxn>
                <a:cxn ang="0">
                  <a:pos x="214" y="99"/>
                </a:cxn>
                <a:cxn ang="0">
                  <a:pos x="208" y="52"/>
                </a:cxn>
                <a:cxn ang="0">
                  <a:pos x="191" y="20"/>
                </a:cxn>
                <a:cxn ang="0">
                  <a:pos x="167" y="4"/>
                </a:cxn>
                <a:cxn ang="0">
                  <a:pos x="136" y="0"/>
                </a:cxn>
                <a:cxn ang="0">
                  <a:pos x="102" y="9"/>
                </a:cxn>
                <a:cxn ang="0">
                  <a:pos x="62" y="39"/>
                </a:cxn>
                <a:cxn ang="0">
                  <a:pos x="17" y="93"/>
                </a:cxn>
                <a:cxn ang="0">
                  <a:pos x="0" y="134"/>
                </a:cxn>
                <a:cxn ang="0">
                  <a:pos x="10" y="137"/>
                </a:cxn>
                <a:cxn ang="0">
                  <a:pos x="32" y="104"/>
                </a:cxn>
                <a:cxn ang="0">
                  <a:pos x="60" y="80"/>
                </a:cxn>
                <a:cxn ang="0">
                  <a:pos x="89" y="59"/>
                </a:cxn>
                <a:cxn ang="0">
                  <a:pos x="134" y="44"/>
                </a:cxn>
                <a:cxn ang="0">
                  <a:pos x="187" y="58"/>
                </a:cxn>
                <a:cxn ang="0">
                  <a:pos x="200" y="84"/>
                </a:cxn>
                <a:cxn ang="0">
                  <a:pos x="204" y="128"/>
                </a:cxn>
                <a:cxn ang="0">
                  <a:pos x="204" y="207"/>
                </a:cxn>
                <a:cxn ang="0">
                  <a:pos x="211" y="148"/>
                </a:cxn>
                <a:cxn ang="0">
                  <a:pos x="211" y="148"/>
                </a:cxn>
              </a:cxnLst>
              <a:pathLst>
                <a:path w="215" h="208">
                  <a:moveTo>
                    <a:pt x="211" y="148"/>
                  </a:moveTo>
                  <a:lnTo>
                    <a:pt x="214" y="99"/>
                  </a:lnTo>
                  <a:lnTo>
                    <a:pt x="208" y="52"/>
                  </a:lnTo>
                  <a:lnTo>
                    <a:pt x="191" y="20"/>
                  </a:lnTo>
                  <a:lnTo>
                    <a:pt x="167" y="4"/>
                  </a:lnTo>
                  <a:lnTo>
                    <a:pt x="136" y="0"/>
                  </a:lnTo>
                  <a:lnTo>
                    <a:pt x="102" y="9"/>
                  </a:lnTo>
                  <a:lnTo>
                    <a:pt x="62" y="39"/>
                  </a:lnTo>
                  <a:lnTo>
                    <a:pt x="17" y="93"/>
                  </a:lnTo>
                  <a:lnTo>
                    <a:pt x="0" y="134"/>
                  </a:lnTo>
                  <a:lnTo>
                    <a:pt x="10" y="137"/>
                  </a:lnTo>
                  <a:lnTo>
                    <a:pt x="32" y="104"/>
                  </a:lnTo>
                  <a:lnTo>
                    <a:pt x="60" y="80"/>
                  </a:lnTo>
                  <a:lnTo>
                    <a:pt x="89" y="59"/>
                  </a:lnTo>
                  <a:lnTo>
                    <a:pt x="134" y="44"/>
                  </a:lnTo>
                  <a:lnTo>
                    <a:pt x="187" y="58"/>
                  </a:lnTo>
                  <a:lnTo>
                    <a:pt x="200" y="84"/>
                  </a:lnTo>
                  <a:lnTo>
                    <a:pt x="204" y="128"/>
                  </a:lnTo>
                  <a:lnTo>
                    <a:pt x="204" y="207"/>
                  </a:lnTo>
                  <a:lnTo>
                    <a:pt x="211" y="148"/>
                  </a:lnTo>
                </a:path>
              </a:pathLst>
            </a:custGeom>
            <a:solidFill>
              <a:srgbClr val="000000">
                <a:alpha val="100000"/>
              </a:srgbClr>
            </a:solidFill>
            <a:ln w="9525">
              <a:noFill/>
            </a:ln>
          </p:spPr>
          <p:txBody>
            <a:bodyPr/>
            <a:p>
              <a:endParaRPr lang="zh-CN" altLang="en-US"/>
            </a:p>
          </p:txBody>
        </p:sp>
        <p:sp>
          <p:nvSpPr>
            <p:cNvPr id="64638" name="Freeform 51"/>
            <p:cNvSpPr/>
            <p:nvPr/>
          </p:nvSpPr>
          <p:spPr>
            <a:xfrm>
              <a:off x="4977" y="2682"/>
              <a:ext cx="198" cy="401"/>
            </a:xfrm>
            <a:custGeom>
              <a:avLst/>
              <a:gdLst/>
              <a:ahLst/>
              <a:cxnLst>
                <a:cxn ang="0">
                  <a:pos x="197" y="0"/>
                </a:cxn>
                <a:cxn ang="0">
                  <a:pos x="101" y="66"/>
                </a:cxn>
                <a:cxn ang="0">
                  <a:pos x="58" y="113"/>
                </a:cxn>
                <a:cxn ang="0">
                  <a:pos x="32" y="180"/>
                </a:cxn>
                <a:cxn ang="0">
                  <a:pos x="22" y="256"/>
                </a:cxn>
                <a:cxn ang="0">
                  <a:pos x="28" y="341"/>
                </a:cxn>
                <a:cxn ang="0">
                  <a:pos x="44" y="400"/>
                </a:cxn>
                <a:cxn ang="0">
                  <a:pos x="12" y="336"/>
                </a:cxn>
                <a:cxn ang="0">
                  <a:pos x="0" y="244"/>
                </a:cxn>
                <a:cxn ang="0">
                  <a:pos x="13" y="149"/>
                </a:cxn>
                <a:cxn ang="0">
                  <a:pos x="51" y="82"/>
                </a:cxn>
                <a:cxn ang="0">
                  <a:pos x="110" y="33"/>
                </a:cxn>
                <a:cxn ang="0">
                  <a:pos x="197" y="0"/>
                </a:cxn>
                <a:cxn ang="0">
                  <a:pos x="197" y="0"/>
                </a:cxn>
              </a:cxnLst>
              <a:pathLst>
                <a:path w="198" h="401">
                  <a:moveTo>
                    <a:pt x="197" y="0"/>
                  </a:moveTo>
                  <a:lnTo>
                    <a:pt x="101" y="66"/>
                  </a:lnTo>
                  <a:lnTo>
                    <a:pt x="58" y="113"/>
                  </a:lnTo>
                  <a:lnTo>
                    <a:pt x="32" y="180"/>
                  </a:lnTo>
                  <a:lnTo>
                    <a:pt x="22" y="256"/>
                  </a:lnTo>
                  <a:lnTo>
                    <a:pt x="28" y="341"/>
                  </a:lnTo>
                  <a:lnTo>
                    <a:pt x="44" y="400"/>
                  </a:lnTo>
                  <a:lnTo>
                    <a:pt x="12" y="336"/>
                  </a:lnTo>
                  <a:lnTo>
                    <a:pt x="0" y="244"/>
                  </a:lnTo>
                  <a:lnTo>
                    <a:pt x="13" y="149"/>
                  </a:lnTo>
                  <a:lnTo>
                    <a:pt x="51" y="82"/>
                  </a:lnTo>
                  <a:lnTo>
                    <a:pt x="110" y="33"/>
                  </a:lnTo>
                  <a:lnTo>
                    <a:pt x="197" y="0"/>
                  </a:lnTo>
                </a:path>
              </a:pathLst>
            </a:custGeom>
            <a:solidFill>
              <a:srgbClr val="000000">
                <a:alpha val="100000"/>
              </a:srgbClr>
            </a:solidFill>
            <a:ln w="9525">
              <a:noFill/>
            </a:ln>
          </p:spPr>
          <p:txBody>
            <a:bodyPr/>
            <a:p>
              <a:endParaRPr lang="zh-CN" altLang="en-US"/>
            </a:p>
          </p:txBody>
        </p:sp>
        <p:sp>
          <p:nvSpPr>
            <p:cNvPr id="64639" name="Freeform 52"/>
            <p:cNvSpPr/>
            <p:nvPr/>
          </p:nvSpPr>
          <p:spPr>
            <a:xfrm>
              <a:off x="4909" y="2619"/>
              <a:ext cx="257" cy="447"/>
            </a:xfrm>
            <a:custGeom>
              <a:avLst/>
              <a:gdLst/>
              <a:ahLst/>
              <a:cxnLst>
                <a:cxn ang="0">
                  <a:pos x="256" y="0"/>
                </a:cxn>
                <a:cxn ang="0">
                  <a:pos x="160" y="31"/>
                </a:cxn>
                <a:cxn ang="0">
                  <a:pos x="72" y="101"/>
                </a:cxn>
                <a:cxn ang="0">
                  <a:pos x="29" y="170"/>
                </a:cxn>
                <a:cxn ang="0">
                  <a:pos x="3" y="255"/>
                </a:cxn>
                <a:cxn ang="0">
                  <a:pos x="0" y="354"/>
                </a:cxn>
                <a:cxn ang="0">
                  <a:pos x="21" y="446"/>
                </a:cxn>
                <a:cxn ang="0">
                  <a:pos x="16" y="331"/>
                </a:cxn>
                <a:cxn ang="0">
                  <a:pos x="29" y="229"/>
                </a:cxn>
                <a:cxn ang="0">
                  <a:pos x="76" y="129"/>
                </a:cxn>
                <a:cxn ang="0">
                  <a:pos x="160" y="51"/>
                </a:cxn>
                <a:cxn ang="0">
                  <a:pos x="256" y="0"/>
                </a:cxn>
                <a:cxn ang="0">
                  <a:pos x="256" y="0"/>
                </a:cxn>
              </a:cxnLst>
              <a:pathLst>
                <a:path w="257" h="447">
                  <a:moveTo>
                    <a:pt x="256" y="0"/>
                  </a:moveTo>
                  <a:lnTo>
                    <a:pt x="160" y="31"/>
                  </a:lnTo>
                  <a:lnTo>
                    <a:pt x="72" y="101"/>
                  </a:lnTo>
                  <a:lnTo>
                    <a:pt x="29" y="170"/>
                  </a:lnTo>
                  <a:lnTo>
                    <a:pt x="3" y="255"/>
                  </a:lnTo>
                  <a:lnTo>
                    <a:pt x="0" y="354"/>
                  </a:lnTo>
                  <a:lnTo>
                    <a:pt x="21" y="446"/>
                  </a:lnTo>
                  <a:lnTo>
                    <a:pt x="16" y="331"/>
                  </a:lnTo>
                  <a:lnTo>
                    <a:pt x="29" y="229"/>
                  </a:lnTo>
                  <a:lnTo>
                    <a:pt x="76" y="129"/>
                  </a:lnTo>
                  <a:lnTo>
                    <a:pt x="160" y="51"/>
                  </a:lnTo>
                  <a:lnTo>
                    <a:pt x="256" y="0"/>
                  </a:lnTo>
                </a:path>
              </a:pathLst>
            </a:custGeom>
            <a:solidFill>
              <a:srgbClr val="000000">
                <a:alpha val="100000"/>
              </a:srgbClr>
            </a:solidFill>
            <a:ln w="9525">
              <a:noFill/>
            </a:ln>
          </p:spPr>
          <p:txBody>
            <a:bodyPr/>
            <a:p>
              <a:endParaRPr lang="zh-CN" altLang="en-US"/>
            </a:p>
          </p:txBody>
        </p:sp>
      </p:grpSp>
      <p:grpSp>
        <p:nvGrpSpPr>
          <p:cNvPr id="64529" name="Group 53"/>
          <p:cNvGrpSpPr/>
          <p:nvPr/>
        </p:nvGrpSpPr>
        <p:grpSpPr>
          <a:xfrm>
            <a:off x="4999038" y="1966913"/>
            <a:ext cx="582612" cy="806450"/>
            <a:chOff x="3138" y="1474"/>
            <a:chExt cx="367" cy="508"/>
          </a:xfrm>
        </p:grpSpPr>
        <p:sp>
          <p:nvSpPr>
            <p:cNvPr id="64606" name="Freeform 54"/>
            <p:cNvSpPr/>
            <p:nvPr/>
          </p:nvSpPr>
          <p:spPr>
            <a:xfrm>
              <a:off x="3250" y="1851"/>
              <a:ext cx="24" cy="128"/>
            </a:xfrm>
            <a:custGeom>
              <a:avLst/>
              <a:gdLst/>
              <a:ahLst/>
              <a:cxnLst>
                <a:cxn ang="0">
                  <a:pos x="23" y="127"/>
                </a:cxn>
                <a:cxn ang="0">
                  <a:pos x="22" y="3"/>
                </a:cxn>
                <a:cxn ang="0">
                  <a:pos x="8" y="0"/>
                </a:cxn>
                <a:cxn ang="0">
                  <a:pos x="0" y="57"/>
                </a:cxn>
                <a:cxn ang="0">
                  <a:pos x="6" y="119"/>
                </a:cxn>
                <a:cxn ang="0">
                  <a:pos x="23" y="127"/>
                </a:cxn>
                <a:cxn ang="0">
                  <a:pos x="23" y="127"/>
                </a:cxn>
              </a:cxnLst>
              <a:pathLst>
                <a:path w="24" h="128">
                  <a:moveTo>
                    <a:pt x="23" y="127"/>
                  </a:moveTo>
                  <a:lnTo>
                    <a:pt x="22" y="3"/>
                  </a:lnTo>
                  <a:lnTo>
                    <a:pt x="8" y="0"/>
                  </a:lnTo>
                  <a:lnTo>
                    <a:pt x="0" y="57"/>
                  </a:lnTo>
                  <a:lnTo>
                    <a:pt x="6" y="119"/>
                  </a:lnTo>
                  <a:lnTo>
                    <a:pt x="23" y="127"/>
                  </a:lnTo>
                </a:path>
              </a:pathLst>
            </a:custGeom>
            <a:solidFill>
              <a:srgbClr val="FFFFFF">
                <a:alpha val="100000"/>
              </a:srgbClr>
            </a:solidFill>
            <a:ln w="9525">
              <a:noFill/>
            </a:ln>
          </p:spPr>
          <p:txBody>
            <a:bodyPr/>
            <a:p>
              <a:endParaRPr lang="zh-CN" altLang="en-US"/>
            </a:p>
          </p:txBody>
        </p:sp>
        <p:sp>
          <p:nvSpPr>
            <p:cNvPr id="64607" name="Freeform 55"/>
            <p:cNvSpPr/>
            <p:nvPr/>
          </p:nvSpPr>
          <p:spPr>
            <a:xfrm>
              <a:off x="3138" y="1536"/>
              <a:ext cx="270" cy="286"/>
            </a:xfrm>
            <a:custGeom>
              <a:avLst/>
              <a:gdLst/>
              <a:ahLst/>
              <a:cxnLst>
                <a:cxn ang="0">
                  <a:pos x="104" y="217"/>
                </a:cxn>
                <a:cxn ang="0">
                  <a:pos x="143" y="268"/>
                </a:cxn>
                <a:cxn ang="0">
                  <a:pos x="174" y="280"/>
                </a:cxn>
                <a:cxn ang="0">
                  <a:pos x="195" y="285"/>
                </a:cxn>
                <a:cxn ang="0">
                  <a:pos x="218" y="282"/>
                </a:cxn>
                <a:cxn ang="0">
                  <a:pos x="236" y="268"/>
                </a:cxn>
                <a:cxn ang="0">
                  <a:pos x="245" y="248"/>
                </a:cxn>
                <a:cxn ang="0">
                  <a:pos x="250" y="223"/>
                </a:cxn>
                <a:cxn ang="0">
                  <a:pos x="249" y="194"/>
                </a:cxn>
                <a:cxn ang="0">
                  <a:pos x="248" y="170"/>
                </a:cxn>
                <a:cxn ang="0">
                  <a:pos x="245" y="142"/>
                </a:cxn>
                <a:cxn ang="0">
                  <a:pos x="239" y="123"/>
                </a:cxn>
                <a:cxn ang="0">
                  <a:pos x="269" y="108"/>
                </a:cxn>
                <a:cxn ang="0">
                  <a:pos x="269" y="95"/>
                </a:cxn>
                <a:cxn ang="0">
                  <a:pos x="258" y="82"/>
                </a:cxn>
                <a:cxn ang="0">
                  <a:pos x="228" y="92"/>
                </a:cxn>
                <a:cxn ang="0">
                  <a:pos x="221" y="70"/>
                </a:cxn>
                <a:cxn ang="0">
                  <a:pos x="206" y="45"/>
                </a:cxn>
                <a:cxn ang="0">
                  <a:pos x="188" y="23"/>
                </a:cxn>
                <a:cxn ang="0">
                  <a:pos x="163" y="5"/>
                </a:cxn>
                <a:cxn ang="0">
                  <a:pos x="141" y="0"/>
                </a:cxn>
                <a:cxn ang="0">
                  <a:pos x="118" y="0"/>
                </a:cxn>
                <a:cxn ang="0">
                  <a:pos x="100" y="11"/>
                </a:cxn>
                <a:cxn ang="0">
                  <a:pos x="89" y="31"/>
                </a:cxn>
                <a:cxn ang="0">
                  <a:pos x="81" y="74"/>
                </a:cxn>
                <a:cxn ang="0">
                  <a:pos x="79" y="131"/>
                </a:cxn>
                <a:cxn ang="0">
                  <a:pos x="81" y="183"/>
                </a:cxn>
                <a:cxn ang="0">
                  <a:pos x="36" y="215"/>
                </a:cxn>
                <a:cxn ang="0">
                  <a:pos x="36" y="225"/>
                </a:cxn>
                <a:cxn ang="0">
                  <a:pos x="28" y="229"/>
                </a:cxn>
                <a:cxn ang="0">
                  <a:pos x="22" y="223"/>
                </a:cxn>
                <a:cxn ang="0">
                  <a:pos x="0" y="236"/>
                </a:cxn>
                <a:cxn ang="0">
                  <a:pos x="3" y="247"/>
                </a:cxn>
                <a:cxn ang="0">
                  <a:pos x="21" y="248"/>
                </a:cxn>
                <a:cxn ang="0">
                  <a:pos x="44" y="228"/>
                </a:cxn>
                <a:cxn ang="0">
                  <a:pos x="48" y="218"/>
                </a:cxn>
                <a:cxn ang="0">
                  <a:pos x="82" y="195"/>
                </a:cxn>
                <a:cxn ang="0">
                  <a:pos x="104" y="217"/>
                </a:cxn>
                <a:cxn ang="0">
                  <a:pos x="104" y="217"/>
                </a:cxn>
              </a:cxnLst>
              <a:pathLst>
                <a:path w="270" h="286">
                  <a:moveTo>
                    <a:pt x="104" y="217"/>
                  </a:moveTo>
                  <a:lnTo>
                    <a:pt x="143" y="268"/>
                  </a:lnTo>
                  <a:lnTo>
                    <a:pt x="174" y="280"/>
                  </a:lnTo>
                  <a:lnTo>
                    <a:pt x="195" y="285"/>
                  </a:lnTo>
                  <a:lnTo>
                    <a:pt x="218" y="282"/>
                  </a:lnTo>
                  <a:lnTo>
                    <a:pt x="236" y="268"/>
                  </a:lnTo>
                  <a:lnTo>
                    <a:pt x="245" y="248"/>
                  </a:lnTo>
                  <a:lnTo>
                    <a:pt x="250" y="223"/>
                  </a:lnTo>
                  <a:lnTo>
                    <a:pt x="249" y="194"/>
                  </a:lnTo>
                  <a:lnTo>
                    <a:pt x="248" y="170"/>
                  </a:lnTo>
                  <a:lnTo>
                    <a:pt x="245" y="142"/>
                  </a:lnTo>
                  <a:lnTo>
                    <a:pt x="239" y="123"/>
                  </a:lnTo>
                  <a:lnTo>
                    <a:pt x="269" y="108"/>
                  </a:lnTo>
                  <a:lnTo>
                    <a:pt x="269" y="95"/>
                  </a:lnTo>
                  <a:lnTo>
                    <a:pt x="258" y="82"/>
                  </a:lnTo>
                  <a:lnTo>
                    <a:pt x="228" y="92"/>
                  </a:lnTo>
                  <a:lnTo>
                    <a:pt x="221" y="70"/>
                  </a:lnTo>
                  <a:lnTo>
                    <a:pt x="206" y="45"/>
                  </a:lnTo>
                  <a:lnTo>
                    <a:pt x="188" y="23"/>
                  </a:lnTo>
                  <a:lnTo>
                    <a:pt x="163" y="5"/>
                  </a:lnTo>
                  <a:lnTo>
                    <a:pt x="141" y="0"/>
                  </a:lnTo>
                  <a:lnTo>
                    <a:pt x="118" y="0"/>
                  </a:lnTo>
                  <a:lnTo>
                    <a:pt x="100" y="11"/>
                  </a:lnTo>
                  <a:lnTo>
                    <a:pt x="89" y="31"/>
                  </a:lnTo>
                  <a:lnTo>
                    <a:pt x="81" y="74"/>
                  </a:lnTo>
                  <a:lnTo>
                    <a:pt x="79" y="131"/>
                  </a:lnTo>
                  <a:lnTo>
                    <a:pt x="81" y="183"/>
                  </a:lnTo>
                  <a:lnTo>
                    <a:pt x="36" y="215"/>
                  </a:lnTo>
                  <a:lnTo>
                    <a:pt x="36" y="225"/>
                  </a:lnTo>
                  <a:lnTo>
                    <a:pt x="28" y="229"/>
                  </a:lnTo>
                  <a:lnTo>
                    <a:pt x="22" y="223"/>
                  </a:lnTo>
                  <a:lnTo>
                    <a:pt x="0" y="236"/>
                  </a:lnTo>
                  <a:lnTo>
                    <a:pt x="3" y="247"/>
                  </a:lnTo>
                  <a:lnTo>
                    <a:pt x="21" y="248"/>
                  </a:lnTo>
                  <a:lnTo>
                    <a:pt x="44" y="228"/>
                  </a:lnTo>
                  <a:lnTo>
                    <a:pt x="48" y="218"/>
                  </a:lnTo>
                  <a:lnTo>
                    <a:pt x="82" y="195"/>
                  </a:lnTo>
                  <a:lnTo>
                    <a:pt x="104" y="217"/>
                  </a:lnTo>
                </a:path>
              </a:pathLst>
            </a:custGeom>
            <a:solidFill>
              <a:srgbClr val="FFFFFF">
                <a:alpha val="100000"/>
              </a:srgbClr>
            </a:solidFill>
            <a:ln w="9525">
              <a:noFill/>
            </a:ln>
          </p:spPr>
          <p:txBody>
            <a:bodyPr/>
            <a:p>
              <a:endParaRPr lang="zh-CN" altLang="en-US"/>
            </a:p>
          </p:txBody>
        </p:sp>
        <p:sp>
          <p:nvSpPr>
            <p:cNvPr id="64608" name="Freeform 56"/>
            <p:cNvSpPr/>
            <p:nvPr/>
          </p:nvSpPr>
          <p:spPr>
            <a:xfrm>
              <a:off x="3251" y="1651"/>
              <a:ext cx="123" cy="151"/>
            </a:xfrm>
            <a:custGeom>
              <a:avLst/>
              <a:gdLst/>
              <a:ahLst/>
              <a:cxnLst>
                <a:cxn ang="0">
                  <a:pos x="73" y="31"/>
                </a:cxn>
                <a:cxn ang="0">
                  <a:pos x="73" y="37"/>
                </a:cxn>
                <a:cxn ang="0">
                  <a:pos x="118" y="72"/>
                </a:cxn>
                <a:cxn ang="0">
                  <a:pos x="116" y="80"/>
                </a:cxn>
                <a:cxn ang="0">
                  <a:pos x="72" y="49"/>
                </a:cxn>
                <a:cxn ang="0">
                  <a:pos x="71" y="68"/>
                </a:cxn>
                <a:cxn ang="0">
                  <a:pos x="61" y="93"/>
                </a:cxn>
                <a:cxn ang="0">
                  <a:pos x="35" y="109"/>
                </a:cxn>
                <a:cxn ang="0">
                  <a:pos x="10" y="86"/>
                </a:cxn>
                <a:cxn ang="0">
                  <a:pos x="0" y="66"/>
                </a:cxn>
                <a:cxn ang="0">
                  <a:pos x="7" y="87"/>
                </a:cxn>
                <a:cxn ang="0">
                  <a:pos x="17" y="102"/>
                </a:cxn>
                <a:cxn ang="0">
                  <a:pos x="31" y="119"/>
                </a:cxn>
                <a:cxn ang="0">
                  <a:pos x="44" y="131"/>
                </a:cxn>
                <a:cxn ang="0">
                  <a:pos x="75" y="148"/>
                </a:cxn>
                <a:cxn ang="0">
                  <a:pos x="90" y="150"/>
                </a:cxn>
                <a:cxn ang="0">
                  <a:pos x="105" y="145"/>
                </a:cxn>
                <a:cxn ang="0">
                  <a:pos x="116" y="132"/>
                </a:cxn>
                <a:cxn ang="0">
                  <a:pos x="119" y="110"/>
                </a:cxn>
                <a:cxn ang="0">
                  <a:pos x="122" y="86"/>
                </a:cxn>
                <a:cxn ang="0">
                  <a:pos x="120" y="52"/>
                </a:cxn>
                <a:cxn ang="0">
                  <a:pos x="113" y="12"/>
                </a:cxn>
                <a:cxn ang="0">
                  <a:pos x="106" y="0"/>
                </a:cxn>
                <a:cxn ang="0">
                  <a:pos x="81" y="12"/>
                </a:cxn>
                <a:cxn ang="0">
                  <a:pos x="73" y="31"/>
                </a:cxn>
                <a:cxn ang="0">
                  <a:pos x="73" y="31"/>
                </a:cxn>
              </a:cxnLst>
              <a:pathLst>
                <a:path w="123" h="151">
                  <a:moveTo>
                    <a:pt x="73" y="31"/>
                  </a:moveTo>
                  <a:lnTo>
                    <a:pt x="73" y="37"/>
                  </a:lnTo>
                  <a:lnTo>
                    <a:pt x="118" y="72"/>
                  </a:lnTo>
                  <a:lnTo>
                    <a:pt x="116" y="80"/>
                  </a:lnTo>
                  <a:lnTo>
                    <a:pt x="72" y="49"/>
                  </a:lnTo>
                  <a:lnTo>
                    <a:pt x="71" y="68"/>
                  </a:lnTo>
                  <a:lnTo>
                    <a:pt x="61" y="93"/>
                  </a:lnTo>
                  <a:lnTo>
                    <a:pt x="35" y="109"/>
                  </a:lnTo>
                  <a:lnTo>
                    <a:pt x="10" y="86"/>
                  </a:lnTo>
                  <a:lnTo>
                    <a:pt x="0" y="66"/>
                  </a:lnTo>
                  <a:lnTo>
                    <a:pt x="7" y="87"/>
                  </a:lnTo>
                  <a:lnTo>
                    <a:pt x="17" y="102"/>
                  </a:lnTo>
                  <a:lnTo>
                    <a:pt x="31" y="119"/>
                  </a:lnTo>
                  <a:lnTo>
                    <a:pt x="44" y="131"/>
                  </a:lnTo>
                  <a:lnTo>
                    <a:pt x="75" y="148"/>
                  </a:lnTo>
                  <a:lnTo>
                    <a:pt x="90" y="150"/>
                  </a:lnTo>
                  <a:lnTo>
                    <a:pt x="105" y="145"/>
                  </a:lnTo>
                  <a:lnTo>
                    <a:pt x="116" y="132"/>
                  </a:lnTo>
                  <a:lnTo>
                    <a:pt x="119" y="110"/>
                  </a:lnTo>
                  <a:lnTo>
                    <a:pt x="122" y="86"/>
                  </a:lnTo>
                  <a:lnTo>
                    <a:pt x="120" y="52"/>
                  </a:lnTo>
                  <a:lnTo>
                    <a:pt x="113" y="12"/>
                  </a:lnTo>
                  <a:lnTo>
                    <a:pt x="106" y="0"/>
                  </a:lnTo>
                  <a:lnTo>
                    <a:pt x="81" y="12"/>
                  </a:lnTo>
                  <a:lnTo>
                    <a:pt x="73" y="31"/>
                  </a:lnTo>
                </a:path>
              </a:pathLst>
            </a:custGeom>
            <a:solidFill>
              <a:srgbClr val="CCCCFF">
                <a:alpha val="100000"/>
              </a:srgbClr>
            </a:solidFill>
            <a:ln w="9525">
              <a:noFill/>
            </a:ln>
          </p:spPr>
          <p:txBody>
            <a:bodyPr/>
            <a:p>
              <a:endParaRPr lang="zh-CN" altLang="en-US"/>
            </a:p>
          </p:txBody>
        </p:sp>
        <p:sp>
          <p:nvSpPr>
            <p:cNvPr id="64609" name="Freeform 57"/>
            <p:cNvSpPr/>
            <p:nvPr/>
          </p:nvSpPr>
          <p:spPr>
            <a:xfrm>
              <a:off x="3214" y="1549"/>
              <a:ext cx="137" cy="272"/>
            </a:xfrm>
            <a:custGeom>
              <a:avLst/>
              <a:gdLst/>
              <a:ahLst/>
              <a:cxnLst>
                <a:cxn ang="0">
                  <a:pos x="31" y="0"/>
                </a:cxn>
                <a:cxn ang="0">
                  <a:pos x="16" y="15"/>
                </a:cxn>
                <a:cxn ang="0">
                  <a:pos x="7" y="41"/>
                </a:cxn>
                <a:cxn ang="0">
                  <a:pos x="1" y="79"/>
                </a:cxn>
                <a:cxn ang="0">
                  <a:pos x="0" y="111"/>
                </a:cxn>
                <a:cxn ang="0">
                  <a:pos x="3" y="152"/>
                </a:cxn>
                <a:cxn ang="0">
                  <a:pos x="11" y="193"/>
                </a:cxn>
                <a:cxn ang="0">
                  <a:pos x="52" y="231"/>
                </a:cxn>
                <a:cxn ang="0">
                  <a:pos x="91" y="266"/>
                </a:cxn>
                <a:cxn ang="0">
                  <a:pos x="122" y="271"/>
                </a:cxn>
                <a:cxn ang="0">
                  <a:pos x="136" y="269"/>
                </a:cxn>
                <a:cxn ang="0">
                  <a:pos x="115" y="265"/>
                </a:cxn>
                <a:cxn ang="0">
                  <a:pos x="93" y="256"/>
                </a:cxn>
                <a:cxn ang="0">
                  <a:pos x="66" y="235"/>
                </a:cxn>
                <a:cxn ang="0">
                  <a:pos x="45" y="204"/>
                </a:cxn>
                <a:cxn ang="0">
                  <a:pos x="18" y="135"/>
                </a:cxn>
                <a:cxn ang="0">
                  <a:pos x="12" y="70"/>
                </a:cxn>
                <a:cxn ang="0">
                  <a:pos x="16" y="28"/>
                </a:cxn>
                <a:cxn ang="0">
                  <a:pos x="31" y="0"/>
                </a:cxn>
                <a:cxn ang="0">
                  <a:pos x="31" y="0"/>
                </a:cxn>
              </a:cxnLst>
              <a:pathLst>
                <a:path w="137" h="272">
                  <a:moveTo>
                    <a:pt x="31" y="0"/>
                  </a:moveTo>
                  <a:lnTo>
                    <a:pt x="16" y="15"/>
                  </a:lnTo>
                  <a:lnTo>
                    <a:pt x="7" y="41"/>
                  </a:lnTo>
                  <a:lnTo>
                    <a:pt x="1" y="79"/>
                  </a:lnTo>
                  <a:lnTo>
                    <a:pt x="0" y="111"/>
                  </a:lnTo>
                  <a:lnTo>
                    <a:pt x="3" y="152"/>
                  </a:lnTo>
                  <a:lnTo>
                    <a:pt x="11" y="193"/>
                  </a:lnTo>
                  <a:lnTo>
                    <a:pt x="52" y="231"/>
                  </a:lnTo>
                  <a:lnTo>
                    <a:pt x="91" y="266"/>
                  </a:lnTo>
                  <a:lnTo>
                    <a:pt x="122" y="271"/>
                  </a:lnTo>
                  <a:lnTo>
                    <a:pt x="136" y="269"/>
                  </a:lnTo>
                  <a:lnTo>
                    <a:pt x="115" y="265"/>
                  </a:lnTo>
                  <a:lnTo>
                    <a:pt x="93" y="256"/>
                  </a:lnTo>
                  <a:lnTo>
                    <a:pt x="66" y="235"/>
                  </a:lnTo>
                  <a:lnTo>
                    <a:pt x="45" y="204"/>
                  </a:lnTo>
                  <a:lnTo>
                    <a:pt x="18" y="135"/>
                  </a:lnTo>
                  <a:lnTo>
                    <a:pt x="12" y="70"/>
                  </a:lnTo>
                  <a:lnTo>
                    <a:pt x="16" y="28"/>
                  </a:lnTo>
                  <a:lnTo>
                    <a:pt x="31" y="0"/>
                  </a:lnTo>
                </a:path>
              </a:pathLst>
            </a:custGeom>
            <a:solidFill>
              <a:srgbClr val="A3A3D6">
                <a:alpha val="100000"/>
              </a:srgbClr>
            </a:solidFill>
            <a:ln w="9525">
              <a:noFill/>
            </a:ln>
          </p:spPr>
          <p:txBody>
            <a:bodyPr/>
            <a:p>
              <a:endParaRPr lang="zh-CN" altLang="en-US"/>
            </a:p>
          </p:txBody>
        </p:sp>
        <p:sp>
          <p:nvSpPr>
            <p:cNvPr id="64610" name="Freeform 58"/>
            <p:cNvSpPr/>
            <p:nvPr/>
          </p:nvSpPr>
          <p:spPr>
            <a:xfrm>
              <a:off x="3253" y="1895"/>
              <a:ext cx="21" cy="85"/>
            </a:xfrm>
            <a:custGeom>
              <a:avLst/>
              <a:gdLst/>
              <a:ahLst/>
              <a:cxnLst>
                <a:cxn ang="0">
                  <a:pos x="0" y="81"/>
                </a:cxn>
                <a:cxn ang="0">
                  <a:pos x="20" y="84"/>
                </a:cxn>
                <a:cxn ang="0">
                  <a:pos x="10" y="0"/>
                </a:cxn>
                <a:cxn ang="0">
                  <a:pos x="0" y="5"/>
                </a:cxn>
                <a:cxn ang="0">
                  <a:pos x="0" y="81"/>
                </a:cxn>
                <a:cxn ang="0">
                  <a:pos x="0" y="81"/>
                </a:cxn>
              </a:cxnLst>
              <a:pathLst>
                <a:path w="21" h="85">
                  <a:moveTo>
                    <a:pt x="0" y="81"/>
                  </a:moveTo>
                  <a:lnTo>
                    <a:pt x="20" y="84"/>
                  </a:lnTo>
                  <a:lnTo>
                    <a:pt x="10" y="0"/>
                  </a:lnTo>
                  <a:lnTo>
                    <a:pt x="0" y="5"/>
                  </a:lnTo>
                  <a:lnTo>
                    <a:pt x="0" y="81"/>
                  </a:lnTo>
                </a:path>
              </a:pathLst>
            </a:custGeom>
            <a:solidFill>
              <a:srgbClr val="A3A3D6">
                <a:alpha val="100000"/>
              </a:srgbClr>
            </a:solidFill>
            <a:ln w="9525">
              <a:noFill/>
            </a:ln>
          </p:spPr>
          <p:txBody>
            <a:bodyPr/>
            <a:p>
              <a:endParaRPr lang="zh-CN" altLang="en-US"/>
            </a:p>
          </p:txBody>
        </p:sp>
        <p:sp>
          <p:nvSpPr>
            <p:cNvPr id="64611" name="Freeform 59"/>
            <p:cNvSpPr/>
            <p:nvPr/>
          </p:nvSpPr>
          <p:spPr>
            <a:xfrm>
              <a:off x="3238" y="1560"/>
              <a:ext cx="124" cy="101"/>
            </a:xfrm>
            <a:custGeom>
              <a:avLst/>
              <a:gdLst/>
              <a:ahLst/>
              <a:cxnLst>
                <a:cxn ang="0">
                  <a:pos x="0" y="85"/>
                </a:cxn>
                <a:cxn ang="0">
                  <a:pos x="5" y="63"/>
                </a:cxn>
                <a:cxn ang="0">
                  <a:pos x="14" y="48"/>
                </a:cxn>
                <a:cxn ang="0">
                  <a:pos x="25" y="41"/>
                </a:cxn>
                <a:cxn ang="0">
                  <a:pos x="50" y="41"/>
                </a:cxn>
                <a:cxn ang="0">
                  <a:pos x="70" y="55"/>
                </a:cxn>
                <a:cxn ang="0">
                  <a:pos x="83" y="77"/>
                </a:cxn>
                <a:cxn ang="0">
                  <a:pos x="87" y="100"/>
                </a:cxn>
                <a:cxn ang="0">
                  <a:pos x="110" y="89"/>
                </a:cxn>
                <a:cxn ang="0">
                  <a:pos x="110" y="77"/>
                </a:cxn>
                <a:cxn ang="0">
                  <a:pos x="123" y="69"/>
                </a:cxn>
                <a:cxn ang="0">
                  <a:pos x="106" y="33"/>
                </a:cxn>
                <a:cxn ang="0">
                  <a:pos x="63" y="3"/>
                </a:cxn>
                <a:cxn ang="0">
                  <a:pos x="15" y="0"/>
                </a:cxn>
                <a:cxn ang="0">
                  <a:pos x="2" y="25"/>
                </a:cxn>
                <a:cxn ang="0">
                  <a:pos x="0" y="49"/>
                </a:cxn>
                <a:cxn ang="0">
                  <a:pos x="0" y="85"/>
                </a:cxn>
                <a:cxn ang="0">
                  <a:pos x="0" y="85"/>
                </a:cxn>
              </a:cxnLst>
              <a:pathLst>
                <a:path w="124" h="101">
                  <a:moveTo>
                    <a:pt x="0" y="85"/>
                  </a:moveTo>
                  <a:lnTo>
                    <a:pt x="5" y="63"/>
                  </a:lnTo>
                  <a:lnTo>
                    <a:pt x="14" y="48"/>
                  </a:lnTo>
                  <a:lnTo>
                    <a:pt x="25" y="41"/>
                  </a:lnTo>
                  <a:lnTo>
                    <a:pt x="50" y="41"/>
                  </a:lnTo>
                  <a:lnTo>
                    <a:pt x="70" y="55"/>
                  </a:lnTo>
                  <a:lnTo>
                    <a:pt x="83" y="77"/>
                  </a:lnTo>
                  <a:lnTo>
                    <a:pt x="87" y="100"/>
                  </a:lnTo>
                  <a:lnTo>
                    <a:pt x="110" y="89"/>
                  </a:lnTo>
                  <a:lnTo>
                    <a:pt x="110" y="77"/>
                  </a:lnTo>
                  <a:lnTo>
                    <a:pt x="123" y="69"/>
                  </a:lnTo>
                  <a:lnTo>
                    <a:pt x="106" y="33"/>
                  </a:lnTo>
                  <a:lnTo>
                    <a:pt x="63" y="3"/>
                  </a:lnTo>
                  <a:lnTo>
                    <a:pt x="15" y="0"/>
                  </a:lnTo>
                  <a:lnTo>
                    <a:pt x="2" y="25"/>
                  </a:lnTo>
                  <a:lnTo>
                    <a:pt x="0" y="49"/>
                  </a:lnTo>
                  <a:lnTo>
                    <a:pt x="0" y="85"/>
                  </a:lnTo>
                </a:path>
              </a:pathLst>
            </a:custGeom>
            <a:solidFill>
              <a:srgbClr val="CCCCFF">
                <a:alpha val="100000"/>
              </a:srgbClr>
            </a:solidFill>
            <a:ln w="9525">
              <a:noFill/>
            </a:ln>
          </p:spPr>
          <p:txBody>
            <a:bodyPr/>
            <a:p>
              <a:endParaRPr lang="zh-CN" altLang="en-US"/>
            </a:p>
          </p:txBody>
        </p:sp>
        <p:sp>
          <p:nvSpPr>
            <p:cNvPr id="64612" name="Freeform 60"/>
            <p:cNvSpPr/>
            <p:nvPr/>
          </p:nvSpPr>
          <p:spPr>
            <a:xfrm>
              <a:off x="3362" y="1629"/>
              <a:ext cx="45" cy="28"/>
            </a:xfrm>
            <a:custGeom>
              <a:avLst/>
              <a:gdLst/>
              <a:ahLst/>
              <a:cxnLst>
                <a:cxn ang="0">
                  <a:pos x="0" y="17"/>
                </a:cxn>
                <a:cxn ang="0">
                  <a:pos x="25" y="0"/>
                </a:cxn>
                <a:cxn ang="0">
                  <a:pos x="39" y="4"/>
                </a:cxn>
                <a:cxn ang="0">
                  <a:pos x="44" y="14"/>
                </a:cxn>
                <a:cxn ang="0">
                  <a:pos x="2" y="27"/>
                </a:cxn>
                <a:cxn ang="0">
                  <a:pos x="0" y="17"/>
                </a:cxn>
                <a:cxn ang="0">
                  <a:pos x="0" y="17"/>
                </a:cxn>
              </a:cxnLst>
              <a:pathLst>
                <a:path w="45" h="28">
                  <a:moveTo>
                    <a:pt x="0" y="17"/>
                  </a:moveTo>
                  <a:lnTo>
                    <a:pt x="25" y="0"/>
                  </a:lnTo>
                  <a:lnTo>
                    <a:pt x="39" y="4"/>
                  </a:lnTo>
                  <a:lnTo>
                    <a:pt x="44" y="14"/>
                  </a:lnTo>
                  <a:lnTo>
                    <a:pt x="2" y="27"/>
                  </a:lnTo>
                  <a:lnTo>
                    <a:pt x="0" y="17"/>
                  </a:lnTo>
                </a:path>
              </a:pathLst>
            </a:custGeom>
            <a:solidFill>
              <a:srgbClr val="A3A3D6">
                <a:alpha val="100000"/>
              </a:srgbClr>
            </a:solidFill>
            <a:ln w="9525">
              <a:noFill/>
            </a:ln>
          </p:spPr>
          <p:txBody>
            <a:bodyPr/>
            <a:p>
              <a:endParaRPr lang="zh-CN" altLang="en-US"/>
            </a:p>
          </p:txBody>
        </p:sp>
        <p:sp>
          <p:nvSpPr>
            <p:cNvPr id="64613" name="Freeform 61"/>
            <p:cNvSpPr/>
            <p:nvPr/>
          </p:nvSpPr>
          <p:spPr>
            <a:xfrm>
              <a:off x="3353" y="1626"/>
              <a:ext cx="56" cy="42"/>
            </a:xfrm>
            <a:custGeom>
              <a:avLst/>
              <a:gdLst/>
              <a:ahLst/>
              <a:cxnLst>
                <a:cxn ang="0">
                  <a:pos x="0" y="17"/>
                </a:cxn>
                <a:cxn ang="0">
                  <a:pos x="1" y="26"/>
                </a:cxn>
                <a:cxn ang="0">
                  <a:pos x="5" y="36"/>
                </a:cxn>
                <a:cxn ang="0">
                  <a:pos x="14" y="41"/>
                </a:cxn>
                <a:cxn ang="0">
                  <a:pos x="55" y="18"/>
                </a:cxn>
                <a:cxn ang="0">
                  <a:pos x="43" y="15"/>
                </a:cxn>
                <a:cxn ang="0">
                  <a:pos x="38" y="10"/>
                </a:cxn>
                <a:cxn ang="0">
                  <a:pos x="7" y="24"/>
                </a:cxn>
                <a:cxn ang="0">
                  <a:pos x="30" y="0"/>
                </a:cxn>
                <a:cxn ang="0">
                  <a:pos x="0" y="17"/>
                </a:cxn>
                <a:cxn ang="0">
                  <a:pos x="0" y="17"/>
                </a:cxn>
              </a:cxnLst>
              <a:pathLst>
                <a:path w="56" h="42">
                  <a:moveTo>
                    <a:pt x="0" y="17"/>
                  </a:moveTo>
                  <a:lnTo>
                    <a:pt x="1" y="26"/>
                  </a:lnTo>
                  <a:lnTo>
                    <a:pt x="5" y="36"/>
                  </a:lnTo>
                  <a:lnTo>
                    <a:pt x="14" y="41"/>
                  </a:lnTo>
                  <a:lnTo>
                    <a:pt x="55" y="18"/>
                  </a:lnTo>
                  <a:lnTo>
                    <a:pt x="43" y="15"/>
                  </a:lnTo>
                  <a:lnTo>
                    <a:pt x="38" y="10"/>
                  </a:lnTo>
                  <a:lnTo>
                    <a:pt x="7" y="24"/>
                  </a:lnTo>
                  <a:lnTo>
                    <a:pt x="30" y="0"/>
                  </a:lnTo>
                  <a:lnTo>
                    <a:pt x="0" y="17"/>
                  </a:lnTo>
                </a:path>
              </a:pathLst>
            </a:custGeom>
            <a:solidFill>
              <a:srgbClr val="000000">
                <a:alpha val="100000"/>
              </a:srgbClr>
            </a:solidFill>
            <a:ln w="9525">
              <a:noFill/>
            </a:ln>
          </p:spPr>
          <p:txBody>
            <a:bodyPr/>
            <a:p>
              <a:endParaRPr lang="zh-CN" altLang="en-US"/>
            </a:p>
          </p:txBody>
        </p:sp>
        <p:sp>
          <p:nvSpPr>
            <p:cNvPr id="64614" name="Freeform 62"/>
            <p:cNvSpPr/>
            <p:nvPr/>
          </p:nvSpPr>
          <p:spPr>
            <a:xfrm>
              <a:off x="3392" y="1623"/>
              <a:ext cx="17" cy="19"/>
            </a:xfrm>
            <a:custGeom>
              <a:avLst/>
              <a:gdLst/>
              <a:ahLst/>
              <a:cxnLst>
                <a:cxn ang="0">
                  <a:pos x="0" y="0"/>
                </a:cxn>
                <a:cxn ang="0">
                  <a:pos x="8" y="3"/>
                </a:cxn>
                <a:cxn ang="0">
                  <a:pos x="13" y="10"/>
                </a:cxn>
                <a:cxn ang="0">
                  <a:pos x="16" y="18"/>
                </a:cxn>
                <a:cxn ang="0">
                  <a:pos x="5" y="13"/>
                </a:cxn>
                <a:cxn ang="0">
                  <a:pos x="0" y="0"/>
                </a:cxn>
                <a:cxn ang="0">
                  <a:pos x="0" y="0"/>
                </a:cxn>
              </a:cxnLst>
              <a:pathLst>
                <a:path w="17" h="19">
                  <a:moveTo>
                    <a:pt x="0" y="0"/>
                  </a:moveTo>
                  <a:lnTo>
                    <a:pt x="8" y="3"/>
                  </a:lnTo>
                  <a:lnTo>
                    <a:pt x="13" y="10"/>
                  </a:lnTo>
                  <a:lnTo>
                    <a:pt x="16" y="18"/>
                  </a:lnTo>
                  <a:lnTo>
                    <a:pt x="5" y="13"/>
                  </a:lnTo>
                  <a:lnTo>
                    <a:pt x="0" y="0"/>
                  </a:lnTo>
                </a:path>
              </a:pathLst>
            </a:custGeom>
            <a:solidFill>
              <a:srgbClr val="000000">
                <a:alpha val="100000"/>
              </a:srgbClr>
            </a:solidFill>
            <a:ln w="9525">
              <a:noFill/>
            </a:ln>
          </p:spPr>
          <p:txBody>
            <a:bodyPr/>
            <a:p>
              <a:endParaRPr lang="zh-CN" altLang="en-US"/>
            </a:p>
          </p:txBody>
        </p:sp>
        <p:sp>
          <p:nvSpPr>
            <p:cNvPr id="64615" name="Freeform 63"/>
            <p:cNvSpPr/>
            <p:nvPr/>
          </p:nvSpPr>
          <p:spPr>
            <a:xfrm>
              <a:off x="3211" y="1562"/>
              <a:ext cx="122" cy="260"/>
            </a:xfrm>
            <a:custGeom>
              <a:avLst/>
              <a:gdLst/>
              <a:ahLst/>
              <a:cxnLst>
                <a:cxn ang="0">
                  <a:pos x="9" y="52"/>
                </a:cxn>
                <a:cxn ang="0">
                  <a:pos x="10" y="67"/>
                </a:cxn>
                <a:cxn ang="0">
                  <a:pos x="12" y="93"/>
                </a:cxn>
                <a:cxn ang="0">
                  <a:pos x="17" y="126"/>
                </a:cxn>
                <a:cxn ang="0">
                  <a:pos x="29" y="162"/>
                </a:cxn>
                <a:cxn ang="0">
                  <a:pos x="43" y="195"/>
                </a:cxn>
                <a:cxn ang="0">
                  <a:pos x="68" y="227"/>
                </a:cxn>
                <a:cxn ang="0">
                  <a:pos x="93" y="245"/>
                </a:cxn>
                <a:cxn ang="0">
                  <a:pos x="121" y="259"/>
                </a:cxn>
                <a:cxn ang="0">
                  <a:pos x="91" y="254"/>
                </a:cxn>
                <a:cxn ang="0">
                  <a:pos x="62" y="241"/>
                </a:cxn>
                <a:cxn ang="0">
                  <a:pos x="37" y="214"/>
                </a:cxn>
                <a:cxn ang="0">
                  <a:pos x="13" y="188"/>
                </a:cxn>
                <a:cxn ang="0">
                  <a:pos x="3" y="170"/>
                </a:cxn>
                <a:cxn ang="0">
                  <a:pos x="0" y="126"/>
                </a:cxn>
                <a:cxn ang="0">
                  <a:pos x="0" y="82"/>
                </a:cxn>
                <a:cxn ang="0">
                  <a:pos x="3" y="53"/>
                </a:cxn>
                <a:cxn ang="0">
                  <a:pos x="9" y="25"/>
                </a:cxn>
                <a:cxn ang="0">
                  <a:pos x="20" y="0"/>
                </a:cxn>
                <a:cxn ang="0">
                  <a:pos x="13" y="32"/>
                </a:cxn>
                <a:cxn ang="0">
                  <a:pos x="9" y="52"/>
                </a:cxn>
                <a:cxn ang="0">
                  <a:pos x="9" y="52"/>
                </a:cxn>
              </a:cxnLst>
              <a:pathLst>
                <a:path w="122" h="260">
                  <a:moveTo>
                    <a:pt x="9" y="52"/>
                  </a:moveTo>
                  <a:lnTo>
                    <a:pt x="10" y="67"/>
                  </a:lnTo>
                  <a:lnTo>
                    <a:pt x="12" y="93"/>
                  </a:lnTo>
                  <a:lnTo>
                    <a:pt x="17" y="126"/>
                  </a:lnTo>
                  <a:lnTo>
                    <a:pt x="29" y="162"/>
                  </a:lnTo>
                  <a:lnTo>
                    <a:pt x="43" y="195"/>
                  </a:lnTo>
                  <a:lnTo>
                    <a:pt x="68" y="227"/>
                  </a:lnTo>
                  <a:lnTo>
                    <a:pt x="93" y="245"/>
                  </a:lnTo>
                  <a:lnTo>
                    <a:pt x="121" y="259"/>
                  </a:lnTo>
                  <a:lnTo>
                    <a:pt x="91" y="254"/>
                  </a:lnTo>
                  <a:lnTo>
                    <a:pt x="62" y="241"/>
                  </a:lnTo>
                  <a:lnTo>
                    <a:pt x="37" y="214"/>
                  </a:lnTo>
                  <a:lnTo>
                    <a:pt x="13" y="188"/>
                  </a:lnTo>
                  <a:lnTo>
                    <a:pt x="3" y="170"/>
                  </a:lnTo>
                  <a:lnTo>
                    <a:pt x="0" y="126"/>
                  </a:lnTo>
                  <a:lnTo>
                    <a:pt x="0" y="82"/>
                  </a:lnTo>
                  <a:lnTo>
                    <a:pt x="3" y="53"/>
                  </a:lnTo>
                  <a:lnTo>
                    <a:pt x="9" y="25"/>
                  </a:lnTo>
                  <a:lnTo>
                    <a:pt x="20" y="0"/>
                  </a:lnTo>
                  <a:lnTo>
                    <a:pt x="13" y="32"/>
                  </a:lnTo>
                  <a:lnTo>
                    <a:pt x="9" y="52"/>
                  </a:lnTo>
                </a:path>
              </a:pathLst>
            </a:custGeom>
            <a:solidFill>
              <a:srgbClr val="000000">
                <a:alpha val="100000"/>
              </a:srgbClr>
            </a:solidFill>
            <a:ln w="9525">
              <a:noFill/>
            </a:ln>
          </p:spPr>
          <p:txBody>
            <a:bodyPr/>
            <a:p>
              <a:endParaRPr lang="zh-CN" altLang="en-US"/>
            </a:p>
          </p:txBody>
        </p:sp>
        <p:sp>
          <p:nvSpPr>
            <p:cNvPr id="64616" name="Freeform 64"/>
            <p:cNvSpPr/>
            <p:nvPr/>
          </p:nvSpPr>
          <p:spPr>
            <a:xfrm>
              <a:off x="3260" y="1654"/>
              <a:ext cx="112" cy="117"/>
            </a:xfrm>
            <a:custGeom>
              <a:avLst/>
              <a:gdLst/>
              <a:ahLst/>
              <a:cxnLst>
                <a:cxn ang="0">
                  <a:pos x="65" y="11"/>
                </a:cxn>
                <a:cxn ang="0">
                  <a:pos x="0" y="51"/>
                </a:cxn>
                <a:cxn ang="0">
                  <a:pos x="2" y="56"/>
                </a:cxn>
                <a:cxn ang="0">
                  <a:pos x="42" y="37"/>
                </a:cxn>
                <a:cxn ang="0">
                  <a:pos x="15" y="105"/>
                </a:cxn>
                <a:cxn ang="0">
                  <a:pos x="27" y="116"/>
                </a:cxn>
                <a:cxn ang="0">
                  <a:pos x="49" y="37"/>
                </a:cxn>
                <a:cxn ang="0">
                  <a:pos x="111" y="87"/>
                </a:cxn>
                <a:cxn ang="0">
                  <a:pos x="111" y="76"/>
                </a:cxn>
                <a:cxn ang="0">
                  <a:pos x="56" y="30"/>
                </a:cxn>
                <a:cxn ang="0">
                  <a:pos x="101" y="6"/>
                </a:cxn>
                <a:cxn ang="0">
                  <a:pos x="98" y="0"/>
                </a:cxn>
                <a:cxn ang="0">
                  <a:pos x="65" y="19"/>
                </a:cxn>
                <a:cxn ang="0">
                  <a:pos x="65" y="11"/>
                </a:cxn>
                <a:cxn ang="0">
                  <a:pos x="65" y="11"/>
                </a:cxn>
              </a:cxnLst>
              <a:pathLst>
                <a:path w="112" h="117">
                  <a:moveTo>
                    <a:pt x="65" y="11"/>
                  </a:moveTo>
                  <a:lnTo>
                    <a:pt x="0" y="51"/>
                  </a:lnTo>
                  <a:lnTo>
                    <a:pt x="2" y="56"/>
                  </a:lnTo>
                  <a:lnTo>
                    <a:pt x="42" y="37"/>
                  </a:lnTo>
                  <a:lnTo>
                    <a:pt x="15" y="105"/>
                  </a:lnTo>
                  <a:lnTo>
                    <a:pt x="27" y="116"/>
                  </a:lnTo>
                  <a:lnTo>
                    <a:pt x="49" y="37"/>
                  </a:lnTo>
                  <a:lnTo>
                    <a:pt x="111" y="87"/>
                  </a:lnTo>
                  <a:lnTo>
                    <a:pt x="111" y="76"/>
                  </a:lnTo>
                  <a:lnTo>
                    <a:pt x="56" y="30"/>
                  </a:lnTo>
                  <a:lnTo>
                    <a:pt x="101" y="6"/>
                  </a:lnTo>
                  <a:lnTo>
                    <a:pt x="98" y="0"/>
                  </a:lnTo>
                  <a:lnTo>
                    <a:pt x="65" y="19"/>
                  </a:lnTo>
                  <a:lnTo>
                    <a:pt x="65" y="11"/>
                  </a:lnTo>
                </a:path>
              </a:pathLst>
            </a:custGeom>
            <a:solidFill>
              <a:srgbClr val="000000">
                <a:alpha val="100000"/>
              </a:srgbClr>
            </a:solidFill>
            <a:ln w="9525">
              <a:noFill/>
            </a:ln>
          </p:spPr>
          <p:txBody>
            <a:bodyPr/>
            <a:p>
              <a:endParaRPr lang="zh-CN" altLang="en-US"/>
            </a:p>
          </p:txBody>
        </p:sp>
        <p:sp>
          <p:nvSpPr>
            <p:cNvPr id="64617" name="Freeform 65"/>
            <p:cNvSpPr/>
            <p:nvPr/>
          </p:nvSpPr>
          <p:spPr>
            <a:xfrm>
              <a:off x="3264" y="1659"/>
              <a:ext cx="123" cy="157"/>
            </a:xfrm>
            <a:custGeom>
              <a:avLst/>
              <a:gdLst/>
              <a:ahLst/>
              <a:cxnLst>
                <a:cxn ang="0">
                  <a:pos x="105" y="4"/>
                </a:cxn>
                <a:cxn ang="0">
                  <a:pos x="110" y="24"/>
                </a:cxn>
                <a:cxn ang="0">
                  <a:pos x="113" y="49"/>
                </a:cxn>
                <a:cxn ang="0">
                  <a:pos x="113" y="79"/>
                </a:cxn>
                <a:cxn ang="0">
                  <a:pos x="113" y="101"/>
                </a:cxn>
                <a:cxn ang="0">
                  <a:pos x="106" y="127"/>
                </a:cxn>
                <a:cxn ang="0">
                  <a:pos x="93" y="144"/>
                </a:cxn>
                <a:cxn ang="0">
                  <a:pos x="73" y="144"/>
                </a:cxn>
                <a:cxn ang="0">
                  <a:pos x="50" y="131"/>
                </a:cxn>
                <a:cxn ang="0">
                  <a:pos x="28" y="115"/>
                </a:cxn>
                <a:cxn ang="0">
                  <a:pos x="0" y="89"/>
                </a:cxn>
                <a:cxn ang="0">
                  <a:pos x="29" y="124"/>
                </a:cxn>
                <a:cxn ang="0">
                  <a:pos x="53" y="141"/>
                </a:cxn>
                <a:cxn ang="0">
                  <a:pos x="78" y="153"/>
                </a:cxn>
                <a:cxn ang="0">
                  <a:pos x="95" y="156"/>
                </a:cxn>
                <a:cxn ang="0">
                  <a:pos x="107" y="146"/>
                </a:cxn>
                <a:cxn ang="0">
                  <a:pos x="117" y="123"/>
                </a:cxn>
                <a:cxn ang="0">
                  <a:pos x="122" y="92"/>
                </a:cxn>
                <a:cxn ang="0">
                  <a:pos x="121" y="55"/>
                </a:cxn>
                <a:cxn ang="0">
                  <a:pos x="116" y="21"/>
                </a:cxn>
                <a:cxn ang="0">
                  <a:pos x="109" y="0"/>
                </a:cxn>
                <a:cxn ang="0">
                  <a:pos x="105" y="4"/>
                </a:cxn>
                <a:cxn ang="0">
                  <a:pos x="105" y="4"/>
                </a:cxn>
              </a:cxnLst>
              <a:pathLst>
                <a:path w="123" h="157">
                  <a:moveTo>
                    <a:pt x="105" y="4"/>
                  </a:moveTo>
                  <a:lnTo>
                    <a:pt x="110" y="24"/>
                  </a:lnTo>
                  <a:lnTo>
                    <a:pt x="113" y="49"/>
                  </a:lnTo>
                  <a:lnTo>
                    <a:pt x="113" y="79"/>
                  </a:lnTo>
                  <a:lnTo>
                    <a:pt x="113" y="101"/>
                  </a:lnTo>
                  <a:lnTo>
                    <a:pt x="106" y="127"/>
                  </a:lnTo>
                  <a:lnTo>
                    <a:pt x="93" y="144"/>
                  </a:lnTo>
                  <a:lnTo>
                    <a:pt x="73" y="144"/>
                  </a:lnTo>
                  <a:lnTo>
                    <a:pt x="50" y="131"/>
                  </a:lnTo>
                  <a:lnTo>
                    <a:pt x="28" y="115"/>
                  </a:lnTo>
                  <a:lnTo>
                    <a:pt x="0" y="89"/>
                  </a:lnTo>
                  <a:lnTo>
                    <a:pt x="29" y="124"/>
                  </a:lnTo>
                  <a:lnTo>
                    <a:pt x="53" y="141"/>
                  </a:lnTo>
                  <a:lnTo>
                    <a:pt x="78" y="153"/>
                  </a:lnTo>
                  <a:lnTo>
                    <a:pt x="95" y="156"/>
                  </a:lnTo>
                  <a:lnTo>
                    <a:pt x="107" y="146"/>
                  </a:lnTo>
                  <a:lnTo>
                    <a:pt x="117" y="123"/>
                  </a:lnTo>
                  <a:lnTo>
                    <a:pt x="122" y="92"/>
                  </a:lnTo>
                  <a:lnTo>
                    <a:pt x="121" y="55"/>
                  </a:lnTo>
                  <a:lnTo>
                    <a:pt x="116" y="21"/>
                  </a:lnTo>
                  <a:lnTo>
                    <a:pt x="109" y="0"/>
                  </a:lnTo>
                  <a:lnTo>
                    <a:pt x="105" y="4"/>
                  </a:lnTo>
                </a:path>
              </a:pathLst>
            </a:custGeom>
            <a:solidFill>
              <a:srgbClr val="000000">
                <a:alpha val="100000"/>
              </a:srgbClr>
            </a:solidFill>
            <a:ln w="9525">
              <a:noFill/>
            </a:ln>
          </p:spPr>
          <p:txBody>
            <a:bodyPr/>
            <a:p>
              <a:endParaRPr lang="zh-CN" altLang="en-US"/>
            </a:p>
          </p:txBody>
        </p:sp>
        <p:sp>
          <p:nvSpPr>
            <p:cNvPr id="64618" name="Freeform 66"/>
            <p:cNvSpPr/>
            <p:nvPr/>
          </p:nvSpPr>
          <p:spPr>
            <a:xfrm>
              <a:off x="3250" y="1770"/>
              <a:ext cx="24" cy="212"/>
            </a:xfrm>
            <a:custGeom>
              <a:avLst/>
              <a:gdLst/>
              <a:ahLst/>
              <a:cxnLst>
                <a:cxn ang="0">
                  <a:pos x="5" y="0"/>
                </a:cxn>
                <a:cxn ang="0">
                  <a:pos x="15" y="14"/>
                </a:cxn>
                <a:cxn ang="0">
                  <a:pos x="15" y="73"/>
                </a:cxn>
                <a:cxn ang="0">
                  <a:pos x="23" y="79"/>
                </a:cxn>
                <a:cxn ang="0">
                  <a:pos x="23" y="208"/>
                </a:cxn>
                <a:cxn ang="0">
                  <a:pos x="18" y="107"/>
                </a:cxn>
                <a:cxn ang="0">
                  <a:pos x="7" y="124"/>
                </a:cxn>
                <a:cxn ang="0">
                  <a:pos x="5" y="207"/>
                </a:cxn>
                <a:cxn ang="0">
                  <a:pos x="0" y="211"/>
                </a:cxn>
                <a:cxn ang="0">
                  <a:pos x="0" y="80"/>
                </a:cxn>
                <a:cxn ang="0">
                  <a:pos x="5" y="74"/>
                </a:cxn>
                <a:cxn ang="0">
                  <a:pos x="5" y="0"/>
                </a:cxn>
                <a:cxn ang="0">
                  <a:pos x="5" y="0"/>
                </a:cxn>
              </a:cxnLst>
              <a:pathLst>
                <a:path w="24" h="212">
                  <a:moveTo>
                    <a:pt x="5" y="0"/>
                  </a:moveTo>
                  <a:lnTo>
                    <a:pt x="15" y="14"/>
                  </a:lnTo>
                  <a:lnTo>
                    <a:pt x="15" y="73"/>
                  </a:lnTo>
                  <a:lnTo>
                    <a:pt x="23" y="79"/>
                  </a:lnTo>
                  <a:lnTo>
                    <a:pt x="23" y="208"/>
                  </a:lnTo>
                  <a:lnTo>
                    <a:pt x="18" y="107"/>
                  </a:lnTo>
                  <a:lnTo>
                    <a:pt x="7" y="124"/>
                  </a:lnTo>
                  <a:lnTo>
                    <a:pt x="5" y="207"/>
                  </a:lnTo>
                  <a:lnTo>
                    <a:pt x="0" y="211"/>
                  </a:lnTo>
                  <a:lnTo>
                    <a:pt x="0" y="80"/>
                  </a:lnTo>
                  <a:lnTo>
                    <a:pt x="5" y="74"/>
                  </a:lnTo>
                  <a:lnTo>
                    <a:pt x="5" y="0"/>
                  </a:lnTo>
                </a:path>
              </a:pathLst>
            </a:custGeom>
            <a:solidFill>
              <a:srgbClr val="000000">
                <a:alpha val="100000"/>
              </a:srgbClr>
            </a:solidFill>
            <a:ln w="9525">
              <a:noFill/>
            </a:ln>
          </p:spPr>
          <p:txBody>
            <a:bodyPr/>
            <a:p>
              <a:endParaRPr lang="zh-CN" altLang="en-US"/>
            </a:p>
          </p:txBody>
        </p:sp>
        <p:sp>
          <p:nvSpPr>
            <p:cNvPr id="64619" name="Freeform 67"/>
            <p:cNvSpPr/>
            <p:nvPr/>
          </p:nvSpPr>
          <p:spPr>
            <a:xfrm>
              <a:off x="3142" y="1729"/>
              <a:ext cx="80" cy="64"/>
            </a:xfrm>
            <a:custGeom>
              <a:avLst/>
              <a:gdLst/>
              <a:ahLst/>
              <a:cxnLst>
                <a:cxn ang="0">
                  <a:pos x="75" y="0"/>
                </a:cxn>
                <a:cxn ang="0">
                  <a:pos x="37" y="23"/>
                </a:cxn>
                <a:cxn ang="0">
                  <a:pos x="36" y="35"/>
                </a:cxn>
                <a:cxn ang="0">
                  <a:pos x="24" y="41"/>
                </a:cxn>
                <a:cxn ang="0">
                  <a:pos x="19" y="38"/>
                </a:cxn>
                <a:cxn ang="0">
                  <a:pos x="1" y="49"/>
                </a:cxn>
                <a:cxn ang="0">
                  <a:pos x="0" y="58"/>
                </a:cxn>
                <a:cxn ang="0">
                  <a:pos x="9" y="63"/>
                </a:cxn>
                <a:cxn ang="0">
                  <a:pos x="29" y="52"/>
                </a:cxn>
                <a:cxn ang="0">
                  <a:pos x="31" y="45"/>
                </a:cxn>
                <a:cxn ang="0">
                  <a:pos x="45" y="38"/>
                </a:cxn>
                <a:cxn ang="0">
                  <a:pos x="46" y="25"/>
                </a:cxn>
                <a:cxn ang="0">
                  <a:pos x="79" y="7"/>
                </a:cxn>
                <a:cxn ang="0">
                  <a:pos x="75" y="0"/>
                </a:cxn>
                <a:cxn ang="0">
                  <a:pos x="75" y="0"/>
                </a:cxn>
              </a:cxnLst>
              <a:pathLst>
                <a:path w="80" h="64">
                  <a:moveTo>
                    <a:pt x="75" y="0"/>
                  </a:moveTo>
                  <a:lnTo>
                    <a:pt x="37" y="23"/>
                  </a:lnTo>
                  <a:lnTo>
                    <a:pt x="36" y="35"/>
                  </a:lnTo>
                  <a:lnTo>
                    <a:pt x="24" y="41"/>
                  </a:lnTo>
                  <a:lnTo>
                    <a:pt x="19" y="38"/>
                  </a:lnTo>
                  <a:lnTo>
                    <a:pt x="1" y="49"/>
                  </a:lnTo>
                  <a:lnTo>
                    <a:pt x="0" y="58"/>
                  </a:lnTo>
                  <a:lnTo>
                    <a:pt x="9" y="63"/>
                  </a:lnTo>
                  <a:lnTo>
                    <a:pt x="29" y="52"/>
                  </a:lnTo>
                  <a:lnTo>
                    <a:pt x="31" y="45"/>
                  </a:lnTo>
                  <a:lnTo>
                    <a:pt x="45" y="38"/>
                  </a:lnTo>
                  <a:lnTo>
                    <a:pt x="46" y="25"/>
                  </a:lnTo>
                  <a:lnTo>
                    <a:pt x="79" y="7"/>
                  </a:lnTo>
                  <a:lnTo>
                    <a:pt x="75" y="0"/>
                  </a:lnTo>
                </a:path>
              </a:pathLst>
            </a:custGeom>
            <a:solidFill>
              <a:srgbClr val="000000">
                <a:alpha val="100000"/>
              </a:srgbClr>
            </a:solidFill>
            <a:ln w="9525">
              <a:noFill/>
            </a:ln>
          </p:spPr>
          <p:txBody>
            <a:bodyPr/>
            <a:p>
              <a:endParaRPr lang="zh-CN" altLang="en-US"/>
            </a:p>
          </p:txBody>
        </p:sp>
        <p:sp>
          <p:nvSpPr>
            <p:cNvPr id="64620" name="Freeform 68"/>
            <p:cNvSpPr/>
            <p:nvPr/>
          </p:nvSpPr>
          <p:spPr>
            <a:xfrm>
              <a:off x="3234" y="1541"/>
              <a:ext cx="132" cy="138"/>
            </a:xfrm>
            <a:custGeom>
              <a:avLst/>
              <a:gdLst/>
              <a:ahLst/>
              <a:cxnLst>
                <a:cxn ang="0">
                  <a:pos x="1" y="97"/>
                </a:cxn>
                <a:cxn ang="0">
                  <a:pos x="0" y="65"/>
                </a:cxn>
                <a:cxn ang="0">
                  <a:pos x="3" y="34"/>
                </a:cxn>
                <a:cxn ang="0">
                  <a:pos x="14" y="13"/>
                </a:cxn>
                <a:cxn ang="0">
                  <a:pos x="28" y="2"/>
                </a:cxn>
                <a:cxn ang="0">
                  <a:pos x="47" y="0"/>
                </a:cxn>
                <a:cxn ang="0">
                  <a:pos x="68" y="5"/>
                </a:cxn>
                <a:cxn ang="0">
                  <a:pos x="93" y="25"/>
                </a:cxn>
                <a:cxn ang="0">
                  <a:pos x="120" y="60"/>
                </a:cxn>
                <a:cxn ang="0">
                  <a:pos x="131" y="88"/>
                </a:cxn>
                <a:cxn ang="0">
                  <a:pos x="124" y="90"/>
                </a:cxn>
                <a:cxn ang="0">
                  <a:pos x="111" y="68"/>
                </a:cxn>
                <a:cxn ang="0">
                  <a:pos x="94" y="52"/>
                </a:cxn>
                <a:cxn ang="0">
                  <a:pos x="76" y="38"/>
                </a:cxn>
                <a:cxn ang="0">
                  <a:pos x="48" y="28"/>
                </a:cxn>
                <a:cxn ang="0">
                  <a:pos x="16" y="37"/>
                </a:cxn>
                <a:cxn ang="0">
                  <a:pos x="8" y="55"/>
                </a:cxn>
                <a:cxn ang="0">
                  <a:pos x="5" y="84"/>
                </a:cxn>
                <a:cxn ang="0">
                  <a:pos x="5" y="137"/>
                </a:cxn>
                <a:cxn ang="0">
                  <a:pos x="1" y="97"/>
                </a:cxn>
                <a:cxn ang="0">
                  <a:pos x="1" y="97"/>
                </a:cxn>
              </a:cxnLst>
              <a:pathLst>
                <a:path w="132" h="138">
                  <a:moveTo>
                    <a:pt x="1" y="97"/>
                  </a:moveTo>
                  <a:lnTo>
                    <a:pt x="0" y="65"/>
                  </a:lnTo>
                  <a:lnTo>
                    <a:pt x="3" y="34"/>
                  </a:lnTo>
                  <a:lnTo>
                    <a:pt x="14" y="13"/>
                  </a:lnTo>
                  <a:lnTo>
                    <a:pt x="28" y="2"/>
                  </a:lnTo>
                  <a:lnTo>
                    <a:pt x="47" y="0"/>
                  </a:lnTo>
                  <a:lnTo>
                    <a:pt x="68" y="5"/>
                  </a:lnTo>
                  <a:lnTo>
                    <a:pt x="93" y="25"/>
                  </a:lnTo>
                  <a:lnTo>
                    <a:pt x="120" y="60"/>
                  </a:lnTo>
                  <a:lnTo>
                    <a:pt x="131" y="88"/>
                  </a:lnTo>
                  <a:lnTo>
                    <a:pt x="124" y="90"/>
                  </a:lnTo>
                  <a:lnTo>
                    <a:pt x="111" y="68"/>
                  </a:lnTo>
                  <a:lnTo>
                    <a:pt x="94" y="52"/>
                  </a:lnTo>
                  <a:lnTo>
                    <a:pt x="76" y="38"/>
                  </a:lnTo>
                  <a:lnTo>
                    <a:pt x="48" y="28"/>
                  </a:lnTo>
                  <a:lnTo>
                    <a:pt x="16" y="37"/>
                  </a:lnTo>
                  <a:lnTo>
                    <a:pt x="8" y="55"/>
                  </a:lnTo>
                  <a:lnTo>
                    <a:pt x="5" y="84"/>
                  </a:lnTo>
                  <a:lnTo>
                    <a:pt x="5" y="137"/>
                  </a:lnTo>
                  <a:lnTo>
                    <a:pt x="1" y="97"/>
                  </a:lnTo>
                </a:path>
              </a:pathLst>
            </a:custGeom>
            <a:solidFill>
              <a:srgbClr val="000000">
                <a:alpha val="100000"/>
              </a:srgbClr>
            </a:solidFill>
            <a:ln w="9525">
              <a:noFill/>
            </a:ln>
          </p:spPr>
          <p:txBody>
            <a:bodyPr/>
            <a:p>
              <a:endParaRPr lang="zh-CN" altLang="en-US"/>
            </a:p>
          </p:txBody>
        </p:sp>
        <p:sp>
          <p:nvSpPr>
            <p:cNvPr id="64621" name="Freeform 69"/>
            <p:cNvSpPr/>
            <p:nvPr/>
          </p:nvSpPr>
          <p:spPr>
            <a:xfrm>
              <a:off x="3342" y="1516"/>
              <a:ext cx="121" cy="265"/>
            </a:xfrm>
            <a:custGeom>
              <a:avLst/>
              <a:gdLst/>
              <a:ahLst/>
              <a:cxnLst>
                <a:cxn ang="0">
                  <a:pos x="0" y="0"/>
                </a:cxn>
                <a:cxn ang="0">
                  <a:pos x="58" y="43"/>
                </a:cxn>
                <a:cxn ang="0">
                  <a:pos x="84" y="74"/>
                </a:cxn>
                <a:cxn ang="0">
                  <a:pos x="100" y="118"/>
                </a:cxn>
                <a:cxn ang="0">
                  <a:pos x="106" y="168"/>
                </a:cxn>
                <a:cxn ang="0">
                  <a:pos x="102" y="224"/>
                </a:cxn>
                <a:cxn ang="0">
                  <a:pos x="93" y="264"/>
                </a:cxn>
                <a:cxn ang="0">
                  <a:pos x="112" y="221"/>
                </a:cxn>
                <a:cxn ang="0">
                  <a:pos x="120" y="161"/>
                </a:cxn>
                <a:cxn ang="0">
                  <a:pos x="112" y="98"/>
                </a:cxn>
                <a:cxn ang="0">
                  <a:pos x="88" y="54"/>
                </a:cxn>
                <a:cxn ang="0">
                  <a:pos x="53" y="21"/>
                </a:cxn>
                <a:cxn ang="0">
                  <a:pos x="0" y="0"/>
                </a:cxn>
                <a:cxn ang="0">
                  <a:pos x="0" y="0"/>
                </a:cxn>
              </a:cxnLst>
              <a:pathLst>
                <a:path w="121" h="265">
                  <a:moveTo>
                    <a:pt x="0" y="0"/>
                  </a:moveTo>
                  <a:lnTo>
                    <a:pt x="58" y="43"/>
                  </a:lnTo>
                  <a:lnTo>
                    <a:pt x="84" y="74"/>
                  </a:lnTo>
                  <a:lnTo>
                    <a:pt x="100" y="118"/>
                  </a:lnTo>
                  <a:lnTo>
                    <a:pt x="106" y="168"/>
                  </a:lnTo>
                  <a:lnTo>
                    <a:pt x="102" y="224"/>
                  </a:lnTo>
                  <a:lnTo>
                    <a:pt x="93" y="264"/>
                  </a:lnTo>
                  <a:lnTo>
                    <a:pt x="112" y="221"/>
                  </a:lnTo>
                  <a:lnTo>
                    <a:pt x="120" y="161"/>
                  </a:lnTo>
                  <a:lnTo>
                    <a:pt x="112" y="98"/>
                  </a:lnTo>
                  <a:lnTo>
                    <a:pt x="88" y="54"/>
                  </a:lnTo>
                  <a:lnTo>
                    <a:pt x="53" y="21"/>
                  </a:lnTo>
                  <a:lnTo>
                    <a:pt x="0" y="0"/>
                  </a:lnTo>
                </a:path>
              </a:pathLst>
            </a:custGeom>
            <a:solidFill>
              <a:srgbClr val="000000">
                <a:alpha val="100000"/>
              </a:srgbClr>
            </a:solidFill>
            <a:ln w="9525">
              <a:noFill/>
            </a:ln>
          </p:spPr>
          <p:txBody>
            <a:bodyPr/>
            <a:p>
              <a:endParaRPr lang="zh-CN" altLang="en-US"/>
            </a:p>
          </p:txBody>
        </p:sp>
        <p:sp>
          <p:nvSpPr>
            <p:cNvPr id="64622" name="Freeform 70"/>
            <p:cNvSpPr/>
            <p:nvPr/>
          </p:nvSpPr>
          <p:spPr>
            <a:xfrm>
              <a:off x="3347" y="1474"/>
              <a:ext cx="158" cy="295"/>
            </a:xfrm>
            <a:custGeom>
              <a:avLst/>
              <a:gdLst/>
              <a:ahLst/>
              <a:cxnLst>
                <a:cxn ang="0">
                  <a:pos x="0" y="0"/>
                </a:cxn>
                <a:cxn ang="0">
                  <a:pos x="58" y="20"/>
                </a:cxn>
                <a:cxn ang="0">
                  <a:pos x="112" y="66"/>
                </a:cxn>
                <a:cxn ang="0">
                  <a:pos x="138" y="112"/>
                </a:cxn>
                <a:cxn ang="0">
                  <a:pos x="155" y="168"/>
                </a:cxn>
                <a:cxn ang="0">
                  <a:pos x="157" y="233"/>
                </a:cxn>
                <a:cxn ang="0">
                  <a:pos x="143" y="294"/>
                </a:cxn>
                <a:cxn ang="0">
                  <a:pos x="147" y="218"/>
                </a:cxn>
                <a:cxn ang="0">
                  <a:pos x="138" y="150"/>
                </a:cxn>
                <a:cxn ang="0">
                  <a:pos x="110" y="85"/>
                </a:cxn>
                <a:cxn ang="0">
                  <a:pos x="58" y="33"/>
                </a:cxn>
                <a:cxn ang="0">
                  <a:pos x="0" y="0"/>
                </a:cxn>
                <a:cxn ang="0">
                  <a:pos x="0" y="0"/>
                </a:cxn>
              </a:cxnLst>
              <a:pathLst>
                <a:path w="158" h="295">
                  <a:moveTo>
                    <a:pt x="0" y="0"/>
                  </a:moveTo>
                  <a:lnTo>
                    <a:pt x="58" y="20"/>
                  </a:lnTo>
                  <a:lnTo>
                    <a:pt x="112" y="66"/>
                  </a:lnTo>
                  <a:lnTo>
                    <a:pt x="138" y="112"/>
                  </a:lnTo>
                  <a:lnTo>
                    <a:pt x="155" y="168"/>
                  </a:lnTo>
                  <a:lnTo>
                    <a:pt x="157" y="233"/>
                  </a:lnTo>
                  <a:lnTo>
                    <a:pt x="143" y="294"/>
                  </a:lnTo>
                  <a:lnTo>
                    <a:pt x="147" y="218"/>
                  </a:lnTo>
                  <a:lnTo>
                    <a:pt x="138" y="150"/>
                  </a:lnTo>
                  <a:lnTo>
                    <a:pt x="110" y="85"/>
                  </a:lnTo>
                  <a:lnTo>
                    <a:pt x="58" y="33"/>
                  </a:lnTo>
                  <a:lnTo>
                    <a:pt x="0" y="0"/>
                  </a:lnTo>
                </a:path>
              </a:pathLst>
            </a:custGeom>
            <a:solidFill>
              <a:srgbClr val="000000">
                <a:alpha val="100000"/>
              </a:srgbClr>
            </a:solidFill>
            <a:ln w="9525">
              <a:noFill/>
            </a:ln>
          </p:spPr>
          <p:txBody>
            <a:bodyPr/>
            <a:p>
              <a:endParaRPr lang="zh-CN" altLang="en-US"/>
            </a:p>
          </p:txBody>
        </p:sp>
      </p:grpSp>
      <p:grpSp>
        <p:nvGrpSpPr>
          <p:cNvPr id="64530" name="Group 71"/>
          <p:cNvGrpSpPr/>
          <p:nvPr/>
        </p:nvGrpSpPr>
        <p:grpSpPr>
          <a:xfrm>
            <a:off x="2730500" y="3449638"/>
            <a:ext cx="993775" cy="962025"/>
            <a:chOff x="1720" y="2173"/>
            <a:chExt cx="626" cy="606"/>
          </a:xfrm>
        </p:grpSpPr>
        <p:grpSp>
          <p:nvGrpSpPr>
            <p:cNvPr id="64587" name="Group 72"/>
            <p:cNvGrpSpPr/>
            <p:nvPr/>
          </p:nvGrpSpPr>
          <p:grpSpPr>
            <a:xfrm>
              <a:off x="2171" y="2458"/>
              <a:ext cx="40" cy="321"/>
              <a:chOff x="2171" y="2458"/>
              <a:chExt cx="40" cy="321"/>
            </a:xfrm>
          </p:grpSpPr>
          <p:sp>
            <p:nvSpPr>
              <p:cNvPr id="64603" name="Freeform 73"/>
              <p:cNvSpPr/>
              <p:nvPr/>
            </p:nvSpPr>
            <p:spPr>
              <a:xfrm>
                <a:off x="2172" y="2581"/>
                <a:ext cx="38" cy="194"/>
              </a:xfrm>
              <a:custGeom>
                <a:avLst/>
                <a:gdLst/>
                <a:ahLst/>
                <a:cxnLst>
                  <a:cxn ang="0">
                    <a:pos x="0" y="193"/>
                  </a:cxn>
                  <a:cxn ang="0">
                    <a:pos x="1" y="6"/>
                  </a:cxn>
                  <a:cxn ang="0">
                    <a:pos x="24" y="0"/>
                  </a:cxn>
                  <a:cxn ang="0">
                    <a:pos x="37" y="87"/>
                  </a:cxn>
                  <a:cxn ang="0">
                    <a:pos x="27" y="180"/>
                  </a:cxn>
                  <a:cxn ang="0">
                    <a:pos x="0" y="193"/>
                  </a:cxn>
                  <a:cxn ang="0">
                    <a:pos x="0" y="193"/>
                  </a:cxn>
                </a:cxnLst>
                <a:pathLst>
                  <a:path w="38" h="194">
                    <a:moveTo>
                      <a:pt x="0" y="193"/>
                    </a:moveTo>
                    <a:lnTo>
                      <a:pt x="1" y="6"/>
                    </a:lnTo>
                    <a:lnTo>
                      <a:pt x="24" y="0"/>
                    </a:lnTo>
                    <a:lnTo>
                      <a:pt x="37" y="87"/>
                    </a:lnTo>
                    <a:lnTo>
                      <a:pt x="27" y="180"/>
                    </a:lnTo>
                    <a:lnTo>
                      <a:pt x="0" y="193"/>
                    </a:lnTo>
                  </a:path>
                </a:pathLst>
              </a:custGeom>
              <a:solidFill>
                <a:srgbClr val="FFFFFF">
                  <a:alpha val="100000"/>
                </a:srgbClr>
              </a:solidFill>
              <a:ln w="9525">
                <a:noFill/>
              </a:ln>
            </p:spPr>
            <p:txBody>
              <a:bodyPr/>
              <a:p>
                <a:endParaRPr lang="zh-CN" altLang="en-US"/>
              </a:p>
            </p:txBody>
          </p:sp>
          <p:sp>
            <p:nvSpPr>
              <p:cNvPr id="64604" name="Freeform 74"/>
              <p:cNvSpPr/>
              <p:nvPr/>
            </p:nvSpPr>
            <p:spPr>
              <a:xfrm>
                <a:off x="2171" y="2647"/>
                <a:ext cx="35" cy="129"/>
              </a:xfrm>
              <a:custGeom>
                <a:avLst/>
                <a:gdLst/>
                <a:ahLst/>
                <a:cxnLst>
                  <a:cxn ang="0">
                    <a:pos x="34" y="125"/>
                  </a:cxn>
                  <a:cxn ang="0">
                    <a:pos x="0" y="128"/>
                  </a:cxn>
                  <a:cxn ang="0">
                    <a:pos x="15" y="0"/>
                  </a:cxn>
                  <a:cxn ang="0">
                    <a:pos x="34" y="8"/>
                  </a:cxn>
                  <a:cxn ang="0">
                    <a:pos x="34" y="125"/>
                  </a:cxn>
                  <a:cxn ang="0">
                    <a:pos x="34" y="125"/>
                  </a:cxn>
                </a:cxnLst>
                <a:pathLst>
                  <a:path w="35" h="129">
                    <a:moveTo>
                      <a:pt x="34" y="125"/>
                    </a:moveTo>
                    <a:lnTo>
                      <a:pt x="0" y="128"/>
                    </a:lnTo>
                    <a:lnTo>
                      <a:pt x="15" y="0"/>
                    </a:lnTo>
                    <a:lnTo>
                      <a:pt x="34" y="8"/>
                    </a:lnTo>
                    <a:lnTo>
                      <a:pt x="34" y="125"/>
                    </a:lnTo>
                  </a:path>
                </a:pathLst>
              </a:custGeom>
              <a:solidFill>
                <a:srgbClr val="A3A3D6">
                  <a:alpha val="100000"/>
                </a:srgbClr>
              </a:solidFill>
              <a:ln w="9525">
                <a:noFill/>
              </a:ln>
            </p:spPr>
            <p:txBody>
              <a:bodyPr/>
              <a:p>
                <a:endParaRPr lang="zh-CN" altLang="en-US"/>
              </a:p>
            </p:txBody>
          </p:sp>
          <p:sp>
            <p:nvSpPr>
              <p:cNvPr id="64605" name="Freeform 75"/>
              <p:cNvSpPr/>
              <p:nvPr/>
            </p:nvSpPr>
            <p:spPr>
              <a:xfrm>
                <a:off x="2171" y="2458"/>
                <a:ext cx="40" cy="321"/>
              </a:xfrm>
              <a:custGeom>
                <a:avLst/>
                <a:gdLst/>
                <a:ahLst/>
                <a:cxnLst>
                  <a:cxn ang="0">
                    <a:pos x="30" y="0"/>
                  </a:cxn>
                  <a:cxn ang="0">
                    <a:pos x="13" y="22"/>
                  </a:cxn>
                  <a:cxn ang="0">
                    <a:pos x="13" y="111"/>
                  </a:cxn>
                  <a:cxn ang="0">
                    <a:pos x="0" y="121"/>
                  </a:cxn>
                  <a:cxn ang="0">
                    <a:pos x="0" y="317"/>
                  </a:cxn>
                  <a:cxn ang="0">
                    <a:pos x="8" y="163"/>
                  </a:cxn>
                  <a:cxn ang="0">
                    <a:pos x="27" y="188"/>
                  </a:cxn>
                  <a:cxn ang="0">
                    <a:pos x="30" y="315"/>
                  </a:cxn>
                  <a:cxn ang="0">
                    <a:pos x="39" y="320"/>
                  </a:cxn>
                  <a:cxn ang="0">
                    <a:pos x="39" y="122"/>
                  </a:cxn>
                  <a:cxn ang="0">
                    <a:pos x="30" y="113"/>
                  </a:cxn>
                  <a:cxn ang="0">
                    <a:pos x="30" y="0"/>
                  </a:cxn>
                  <a:cxn ang="0">
                    <a:pos x="30" y="0"/>
                  </a:cxn>
                </a:cxnLst>
                <a:pathLst>
                  <a:path w="40" h="321">
                    <a:moveTo>
                      <a:pt x="30" y="0"/>
                    </a:moveTo>
                    <a:lnTo>
                      <a:pt x="13" y="22"/>
                    </a:lnTo>
                    <a:lnTo>
                      <a:pt x="13" y="111"/>
                    </a:lnTo>
                    <a:lnTo>
                      <a:pt x="0" y="121"/>
                    </a:lnTo>
                    <a:lnTo>
                      <a:pt x="0" y="317"/>
                    </a:lnTo>
                    <a:lnTo>
                      <a:pt x="8" y="163"/>
                    </a:lnTo>
                    <a:lnTo>
                      <a:pt x="27" y="188"/>
                    </a:lnTo>
                    <a:lnTo>
                      <a:pt x="30" y="315"/>
                    </a:lnTo>
                    <a:lnTo>
                      <a:pt x="39" y="320"/>
                    </a:lnTo>
                    <a:lnTo>
                      <a:pt x="39" y="122"/>
                    </a:lnTo>
                    <a:lnTo>
                      <a:pt x="30" y="113"/>
                    </a:lnTo>
                    <a:lnTo>
                      <a:pt x="30" y="0"/>
                    </a:lnTo>
                  </a:path>
                </a:pathLst>
              </a:custGeom>
              <a:solidFill>
                <a:srgbClr val="000000">
                  <a:alpha val="100000"/>
                </a:srgbClr>
              </a:solidFill>
              <a:ln w="9525">
                <a:noFill/>
              </a:ln>
            </p:spPr>
            <p:txBody>
              <a:bodyPr/>
              <a:p>
                <a:endParaRPr lang="zh-CN" altLang="en-US"/>
              </a:p>
            </p:txBody>
          </p:sp>
        </p:grpSp>
        <p:grpSp>
          <p:nvGrpSpPr>
            <p:cNvPr id="64588" name="Group 76"/>
            <p:cNvGrpSpPr/>
            <p:nvPr/>
          </p:nvGrpSpPr>
          <p:grpSpPr>
            <a:xfrm>
              <a:off x="1720" y="2173"/>
              <a:ext cx="626" cy="531"/>
              <a:chOff x="1720" y="2173"/>
              <a:chExt cx="626" cy="531"/>
            </a:xfrm>
          </p:grpSpPr>
          <p:sp>
            <p:nvSpPr>
              <p:cNvPr id="64589" name="Freeform 77"/>
              <p:cNvSpPr/>
              <p:nvPr/>
            </p:nvSpPr>
            <p:spPr>
              <a:xfrm>
                <a:off x="1877" y="2173"/>
                <a:ext cx="465" cy="425"/>
              </a:xfrm>
              <a:custGeom>
                <a:avLst/>
                <a:gdLst/>
                <a:ahLst/>
                <a:cxnLst>
                  <a:cxn ang="0">
                    <a:pos x="319" y="212"/>
                  </a:cxn>
                  <a:cxn ang="0">
                    <a:pos x="334" y="311"/>
                  </a:cxn>
                  <a:cxn ang="0">
                    <a:pos x="314" y="361"/>
                  </a:cxn>
                  <a:cxn ang="0">
                    <a:pos x="296" y="392"/>
                  </a:cxn>
                  <a:cxn ang="0">
                    <a:pos x="268" y="417"/>
                  </a:cxn>
                  <a:cxn ang="0">
                    <a:pos x="233" y="424"/>
                  </a:cxn>
                  <a:cxn ang="0">
                    <a:pos x="201" y="415"/>
                  </a:cxn>
                  <a:cxn ang="0">
                    <a:pos x="167" y="395"/>
                  </a:cxn>
                  <a:cxn ang="0">
                    <a:pos x="135" y="365"/>
                  </a:cxn>
                  <a:cxn ang="0">
                    <a:pos x="109" y="340"/>
                  </a:cxn>
                  <a:cxn ang="0">
                    <a:pos x="82" y="308"/>
                  </a:cxn>
                  <a:cxn ang="0">
                    <a:pos x="67" y="282"/>
                  </a:cxn>
                  <a:cxn ang="0">
                    <a:pos x="17" y="302"/>
                  </a:cxn>
                  <a:cxn ang="0">
                    <a:pos x="2" y="289"/>
                  </a:cxn>
                  <a:cxn ang="0">
                    <a:pos x="0" y="262"/>
                  </a:cxn>
                  <a:cxn ang="0">
                    <a:pos x="43" y="237"/>
                  </a:cxn>
                  <a:cxn ang="0">
                    <a:pos x="25" y="206"/>
                  </a:cxn>
                  <a:cxn ang="0">
                    <a:pos x="14" y="162"/>
                  </a:cxn>
                  <a:cxn ang="0">
                    <a:pos x="9" y="119"/>
                  </a:cxn>
                  <a:cxn ang="0">
                    <a:pos x="17" y="69"/>
                  </a:cxn>
                  <a:cxn ang="0">
                    <a:pos x="34" y="37"/>
                  </a:cxn>
                  <a:cxn ang="0">
                    <a:pos x="59" y="9"/>
                  </a:cxn>
                  <a:cxn ang="0">
                    <a:pos x="92" y="0"/>
                  </a:cxn>
                  <a:cxn ang="0">
                    <a:pos x="126" y="6"/>
                  </a:cxn>
                  <a:cxn ang="0">
                    <a:pos x="184" y="39"/>
                  </a:cxn>
                  <a:cxn ang="0">
                    <a:pos x="251" y="95"/>
                  </a:cxn>
                  <a:cxn ang="0">
                    <a:pos x="307" y="151"/>
                  </a:cxn>
                  <a:cxn ang="0">
                    <a:pos x="391" y="128"/>
                  </a:cxn>
                  <a:cxn ang="0">
                    <a:pos x="403" y="138"/>
                  </a:cxn>
                  <a:cxn ang="0">
                    <a:pos x="416" y="133"/>
                  </a:cxn>
                  <a:cxn ang="0">
                    <a:pos x="416" y="120"/>
                  </a:cxn>
                  <a:cxn ang="0">
                    <a:pos x="454" y="105"/>
                  </a:cxn>
                  <a:cxn ang="0">
                    <a:pos x="464" y="120"/>
                  </a:cxn>
                  <a:cxn ang="0">
                    <a:pos x="445" y="143"/>
                  </a:cxn>
                  <a:cxn ang="0">
                    <a:pos x="397" y="151"/>
                  </a:cxn>
                  <a:cxn ang="0">
                    <a:pos x="381" y="147"/>
                  </a:cxn>
                  <a:cxn ang="0">
                    <a:pos x="319" y="165"/>
                  </a:cxn>
                  <a:cxn ang="0">
                    <a:pos x="319" y="212"/>
                  </a:cxn>
                  <a:cxn ang="0">
                    <a:pos x="319" y="212"/>
                  </a:cxn>
                </a:cxnLst>
                <a:pathLst>
                  <a:path w="465" h="425">
                    <a:moveTo>
                      <a:pt x="319" y="212"/>
                    </a:moveTo>
                    <a:lnTo>
                      <a:pt x="334" y="311"/>
                    </a:lnTo>
                    <a:lnTo>
                      <a:pt x="314" y="361"/>
                    </a:lnTo>
                    <a:lnTo>
                      <a:pt x="296" y="392"/>
                    </a:lnTo>
                    <a:lnTo>
                      <a:pt x="268" y="417"/>
                    </a:lnTo>
                    <a:lnTo>
                      <a:pt x="233" y="424"/>
                    </a:lnTo>
                    <a:lnTo>
                      <a:pt x="201" y="415"/>
                    </a:lnTo>
                    <a:lnTo>
                      <a:pt x="167" y="395"/>
                    </a:lnTo>
                    <a:lnTo>
                      <a:pt x="135" y="365"/>
                    </a:lnTo>
                    <a:lnTo>
                      <a:pt x="109" y="340"/>
                    </a:lnTo>
                    <a:lnTo>
                      <a:pt x="82" y="308"/>
                    </a:lnTo>
                    <a:lnTo>
                      <a:pt x="67" y="282"/>
                    </a:lnTo>
                    <a:lnTo>
                      <a:pt x="17" y="302"/>
                    </a:lnTo>
                    <a:lnTo>
                      <a:pt x="2" y="289"/>
                    </a:lnTo>
                    <a:lnTo>
                      <a:pt x="0" y="262"/>
                    </a:lnTo>
                    <a:lnTo>
                      <a:pt x="43" y="237"/>
                    </a:lnTo>
                    <a:lnTo>
                      <a:pt x="25" y="206"/>
                    </a:lnTo>
                    <a:lnTo>
                      <a:pt x="14" y="162"/>
                    </a:lnTo>
                    <a:lnTo>
                      <a:pt x="9" y="119"/>
                    </a:lnTo>
                    <a:lnTo>
                      <a:pt x="17" y="69"/>
                    </a:lnTo>
                    <a:lnTo>
                      <a:pt x="34" y="37"/>
                    </a:lnTo>
                    <a:lnTo>
                      <a:pt x="59" y="9"/>
                    </a:lnTo>
                    <a:lnTo>
                      <a:pt x="92" y="0"/>
                    </a:lnTo>
                    <a:lnTo>
                      <a:pt x="126" y="6"/>
                    </a:lnTo>
                    <a:lnTo>
                      <a:pt x="184" y="39"/>
                    </a:lnTo>
                    <a:lnTo>
                      <a:pt x="251" y="95"/>
                    </a:lnTo>
                    <a:lnTo>
                      <a:pt x="307" y="151"/>
                    </a:lnTo>
                    <a:lnTo>
                      <a:pt x="391" y="128"/>
                    </a:lnTo>
                    <a:lnTo>
                      <a:pt x="403" y="138"/>
                    </a:lnTo>
                    <a:lnTo>
                      <a:pt x="416" y="133"/>
                    </a:lnTo>
                    <a:lnTo>
                      <a:pt x="416" y="120"/>
                    </a:lnTo>
                    <a:lnTo>
                      <a:pt x="454" y="105"/>
                    </a:lnTo>
                    <a:lnTo>
                      <a:pt x="464" y="120"/>
                    </a:lnTo>
                    <a:lnTo>
                      <a:pt x="445" y="143"/>
                    </a:lnTo>
                    <a:lnTo>
                      <a:pt x="397" y="151"/>
                    </a:lnTo>
                    <a:lnTo>
                      <a:pt x="381" y="147"/>
                    </a:lnTo>
                    <a:lnTo>
                      <a:pt x="319" y="165"/>
                    </a:lnTo>
                    <a:lnTo>
                      <a:pt x="319" y="212"/>
                    </a:lnTo>
                  </a:path>
                </a:pathLst>
              </a:custGeom>
              <a:solidFill>
                <a:srgbClr val="FFFFFF">
                  <a:alpha val="100000"/>
                </a:srgbClr>
              </a:solidFill>
              <a:ln w="9525">
                <a:noFill/>
              </a:ln>
            </p:spPr>
            <p:txBody>
              <a:bodyPr/>
              <a:p>
                <a:endParaRPr lang="zh-CN" altLang="en-US"/>
              </a:p>
            </p:txBody>
          </p:sp>
          <p:sp>
            <p:nvSpPr>
              <p:cNvPr id="64590" name="Freeform 78"/>
              <p:cNvSpPr/>
              <p:nvPr/>
            </p:nvSpPr>
            <p:spPr>
              <a:xfrm>
                <a:off x="1955" y="2359"/>
                <a:ext cx="220" cy="211"/>
              </a:xfrm>
              <a:custGeom>
                <a:avLst/>
                <a:gdLst/>
                <a:ahLst/>
                <a:cxnLst>
                  <a:cxn ang="0">
                    <a:pos x="72" y="56"/>
                  </a:cxn>
                  <a:cxn ang="0">
                    <a:pos x="79" y="62"/>
                  </a:cxn>
                  <a:cxn ang="0">
                    <a:pos x="69" y="151"/>
                  </a:cxn>
                  <a:cxn ang="0">
                    <a:pos x="80" y="158"/>
                  </a:cxn>
                  <a:cxn ang="0">
                    <a:pos x="94" y="72"/>
                  </a:cxn>
                  <a:cxn ang="0">
                    <a:pos x="116" y="90"/>
                  </a:cxn>
                  <a:cxn ang="0">
                    <a:pos x="156" y="103"/>
                  </a:cxn>
                  <a:cxn ang="0">
                    <a:pos x="202" y="88"/>
                  </a:cxn>
                  <a:cxn ang="0">
                    <a:pos x="204" y="35"/>
                  </a:cxn>
                  <a:cxn ang="0">
                    <a:pos x="192" y="0"/>
                  </a:cxn>
                  <a:cxn ang="0">
                    <a:pos x="208" y="32"/>
                  </a:cxn>
                  <a:cxn ang="0">
                    <a:pos x="215" y="59"/>
                  </a:cxn>
                  <a:cxn ang="0">
                    <a:pos x="219" y="93"/>
                  </a:cxn>
                  <a:cxn ang="0">
                    <a:pos x="217" y="120"/>
                  </a:cxn>
                  <a:cxn ang="0">
                    <a:pos x="203" y="176"/>
                  </a:cxn>
                  <a:cxn ang="0">
                    <a:pos x="188" y="196"/>
                  </a:cxn>
                  <a:cxn ang="0">
                    <a:pos x="167" y="209"/>
                  </a:cxn>
                  <a:cxn ang="0">
                    <a:pos x="139" y="210"/>
                  </a:cxn>
                  <a:cxn ang="0">
                    <a:pos x="111" y="192"/>
                  </a:cxn>
                  <a:cxn ang="0">
                    <a:pos x="82" y="171"/>
                  </a:cxn>
                  <a:cxn ang="0">
                    <a:pos x="44" y="134"/>
                  </a:cxn>
                  <a:cxn ang="0">
                    <a:pos x="7" y="84"/>
                  </a:cxn>
                  <a:cxn ang="0">
                    <a:pos x="0" y="64"/>
                  </a:cxn>
                  <a:cxn ang="0">
                    <a:pos x="42" y="46"/>
                  </a:cxn>
                  <a:cxn ang="0">
                    <a:pos x="72" y="56"/>
                  </a:cxn>
                  <a:cxn ang="0">
                    <a:pos x="72" y="56"/>
                  </a:cxn>
                </a:cxnLst>
                <a:pathLst>
                  <a:path w="220" h="211">
                    <a:moveTo>
                      <a:pt x="72" y="56"/>
                    </a:moveTo>
                    <a:lnTo>
                      <a:pt x="79" y="62"/>
                    </a:lnTo>
                    <a:lnTo>
                      <a:pt x="69" y="151"/>
                    </a:lnTo>
                    <a:lnTo>
                      <a:pt x="80" y="158"/>
                    </a:lnTo>
                    <a:lnTo>
                      <a:pt x="94" y="72"/>
                    </a:lnTo>
                    <a:lnTo>
                      <a:pt x="116" y="90"/>
                    </a:lnTo>
                    <a:lnTo>
                      <a:pt x="156" y="103"/>
                    </a:lnTo>
                    <a:lnTo>
                      <a:pt x="202" y="88"/>
                    </a:lnTo>
                    <a:lnTo>
                      <a:pt x="204" y="35"/>
                    </a:lnTo>
                    <a:lnTo>
                      <a:pt x="192" y="0"/>
                    </a:lnTo>
                    <a:lnTo>
                      <a:pt x="208" y="32"/>
                    </a:lnTo>
                    <a:lnTo>
                      <a:pt x="215" y="59"/>
                    </a:lnTo>
                    <a:lnTo>
                      <a:pt x="219" y="93"/>
                    </a:lnTo>
                    <a:lnTo>
                      <a:pt x="217" y="120"/>
                    </a:lnTo>
                    <a:lnTo>
                      <a:pt x="203" y="176"/>
                    </a:lnTo>
                    <a:lnTo>
                      <a:pt x="188" y="196"/>
                    </a:lnTo>
                    <a:lnTo>
                      <a:pt x="167" y="209"/>
                    </a:lnTo>
                    <a:lnTo>
                      <a:pt x="139" y="210"/>
                    </a:lnTo>
                    <a:lnTo>
                      <a:pt x="111" y="192"/>
                    </a:lnTo>
                    <a:lnTo>
                      <a:pt x="82" y="171"/>
                    </a:lnTo>
                    <a:lnTo>
                      <a:pt x="44" y="134"/>
                    </a:lnTo>
                    <a:lnTo>
                      <a:pt x="7" y="84"/>
                    </a:lnTo>
                    <a:lnTo>
                      <a:pt x="0" y="64"/>
                    </a:lnTo>
                    <a:lnTo>
                      <a:pt x="42" y="46"/>
                    </a:lnTo>
                    <a:lnTo>
                      <a:pt x="72" y="56"/>
                    </a:lnTo>
                  </a:path>
                </a:pathLst>
              </a:custGeom>
              <a:solidFill>
                <a:srgbClr val="CCCCFF">
                  <a:alpha val="100000"/>
                </a:srgbClr>
              </a:solidFill>
              <a:ln w="9525">
                <a:noFill/>
              </a:ln>
            </p:spPr>
            <p:txBody>
              <a:bodyPr/>
              <a:p>
                <a:endParaRPr lang="zh-CN" altLang="en-US"/>
              </a:p>
            </p:txBody>
          </p:sp>
          <p:sp>
            <p:nvSpPr>
              <p:cNvPr id="64591" name="Freeform 79"/>
              <p:cNvSpPr/>
              <p:nvPr/>
            </p:nvSpPr>
            <p:spPr>
              <a:xfrm>
                <a:off x="1963" y="2180"/>
                <a:ext cx="242" cy="404"/>
              </a:xfrm>
              <a:custGeom>
                <a:avLst/>
                <a:gdLst/>
                <a:ahLst/>
                <a:cxnLst>
                  <a:cxn ang="0">
                    <a:pos x="0" y="4"/>
                  </a:cxn>
                  <a:cxn ang="0">
                    <a:pos x="34" y="0"/>
                  </a:cxn>
                  <a:cxn ang="0">
                    <a:pos x="75" y="17"/>
                  </a:cxn>
                  <a:cxn ang="0">
                    <a:pos x="123" y="48"/>
                  </a:cxn>
                  <a:cxn ang="0">
                    <a:pos x="161" y="78"/>
                  </a:cxn>
                  <a:cxn ang="0">
                    <a:pos x="203" y="124"/>
                  </a:cxn>
                  <a:cxn ang="0">
                    <a:pos x="241" y="174"/>
                  </a:cxn>
                  <a:cxn ang="0">
                    <a:pos x="239" y="263"/>
                  </a:cxn>
                  <a:cxn ang="0">
                    <a:pos x="235" y="345"/>
                  </a:cxn>
                  <a:cxn ang="0">
                    <a:pos x="206" y="388"/>
                  </a:cxn>
                  <a:cxn ang="0">
                    <a:pos x="190" y="403"/>
                  </a:cxn>
                  <a:cxn ang="0">
                    <a:pos x="207" y="374"/>
                  </a:cxn>
                  <a:cxn ang="0">
                    <a:pos x="222" y="337"/>
                  </a:cxn>
                  <a:cxn ang="0">
                    <a:pos x="227" y="284"/>
                  </a:cxn>
                  <a:cxn ang="0">
                    <a:pos x="215" y="228"/>
                  </a:cxn>
                  <a:cxn ang="0">
                    <a:pos x="167" y="124"/>
                  </a:cxn>
                  <a:cxn ang="0">
                    <a:pos x="101" y="52"/>
                  </a:cxn>
                  <a:cxn ang="0">
                    <a:pos x="50" y="14"/>
                  </a:cxn>
                  <a:cxn ang="0">
                    <a:pos x="0" y="4"/>
                  </a:cxn>
                  <a:cxn ang="0">
                    <a:pos x="0" y="4"/>
                  </a:cxn>
                </a:cxnLst>
                <a:pathLst>
                  <a:path w="242" h="404">
                    <a:moveTo>
                      <a:pt x="0" y="4"/>
                    </a:moveTo>
                    <a:lnTo>
                      <a:pt x="34" y="0"/>
                    </a:lnTo>
                    <a:lnTo>
                      <a:pt x="75" y="17"/>
                    </a:lnTo>
                    <a:lnTo>
                      <a:pt x="123" y="48"/>
                    </a:lnTo>
                    <a:lnTo>
                      <a:pt x="161" y="78"/>
                    </a:lnTo>
                    <a:lnTo>
                      <a:pt x="203" y="124"/>
                    </a:lnTo>
                    <a:lnTo>
                      <a:pt x="241" y="174"/>
                    </a:lnTo>
                    <a:lnTo>
                      <a:pt x="239" y="263"/>
                    </a:lnTo>
                    <a:lnTo>
                      <a:pt x="235" y="345"/>
                    </a:lnTo>
                    <a:lnTo>
                      <a:pt x="206" y="388"/>
                    </a:lnTo>
                    <a:lnTo>
                      <a:pt x="190" y="403"/>
                    </a:lnTo>
                    <a:lnTo>
                      <a:pt x="207" y="374"/>
                    </a:lnTo>
                    <a:lnTo>
                      <a:pt x="222" y="337"/>
                    </a:lnTo>
                    <a:lnTo>
                      <a:pt x="227" y="284"/>
                    </a:lnTo>
                    <a:lnTo>
                      <a:pt x="215" y="228"/>
                    </a:lnTo>
                    <a:lnTo>
                      <a:pt x="167" y="124"/>
                    </a:lnTo>
                    <a:lnTo>
                      <a:pt x="101" y="52"/>
                    </a:lnTo>
                    <a:lnTo>
                      <a:pt x="50" y="14"/>
                    </a:lnTo>
                    <a:lnTo>
                      <a:pt x="0" y="4"/>
                    </a:lnTo>
                  </a:path>
                </a:pathLst>
              </a:custGeom>
              <a:solidFill>
                <a:srgbClr val="A3A3D6">
                  <a:alpha val="100000"/>
                </a:srgbClr>
              </a:solidFill>
              <a:ln w="9525">
                <a:noFill/>
              </a:ln>
            </p:spPr>
            <p:txBody>
              <a:bodyPr/>
              <a:p>
                <a:endParaRPr lang="zh-CN" altLang="en-US"/>
              </a:p>
            </p:txBody>
          </p:sp>
          <p:sp>
            <p:nvSpPr>
              <p:cNvPr id="64592" name="Freeform 80"/>
              <p:cNvSpPr/>
              <p:nvPr/>
            </p:nvSpPr>
            <p:spPr>
              <a:xfrm>
                <a:off x="1905" y="2202"/>
                <a:ext cx="176" cy="208"/>
              </a:xfrm>
              <a:custGeom>
                <a:avLst/>
                <a:gdLst/>
                <a:ahLst/>
                <a:cxnLst>
                  <a:cxn ang="0">
                    <a:pos x="175" y="70"/>
                  </a:cxn>
                  <a:cxn ang="0">
                    <a:pos x="145" y="53"/>
                  </a:cxn>
                  <a:cxn ang="0">
                    <a:pos x="118" y="49"/>
                  </a:cxn>
                  <a:cxn ang="0">
                    <a:pos x="100" y="55"/>
                  </a:cxn>
                  <a:cxn ang="0">
                    <a:pos x="71" y="87"/>
                  </a:cxn>
                  <a:cxn ang="0">
                    <a:pos x="65" y="125"/>
                  </a:cxn>
                  <a:cxn ang="0">
                    <a:pos x="76" y="163"/>
                  </a:cxn>
                  <a:cxn ang="0">
                    <a:pos x="95" y="190"/>
                  </a:cxn>
                  <a:cxn ang="0">
                    <a:pos x="58" y="207"/>
                  </a:cxn>
                  <a:cxn ang="0">
                    <a:pos x="45" y="196"/>
                  </a:cxn>
                  <a:cxn ang="0">
                    <a:pos x="23" y="203"/>
                  </a:cxn>
                  <a:cxn ang="0">
                    <a:pos x="0" y="146"/>
                  </a:cxn>
                  <a:cxn ang="0">
                    <a:pos x="14" y="64"/>
                  </a:cxn>
                  <a:cxn ang="0">
                    <a:pos x="63" y="0"/>
                  </a:cxn>
                  <a:cxn ang="0">
                    <a:pos x="105" y="12"/>
                  </a:cxn>
                  <a:cxn ang="0">
                    <a:pos x="135" y="33"/>
                  </a:cxn>
                  <a:cxn ang="0">
                    <a:pos x="175" y="70"/>
                  </a:cxn>
                  <a:cxn ang="0">
                    <a:pos x="175" y="70"/>
                  </a:cxn>
                </a:cxnLst>
                <a:pathLst>
                  <a:path w="176" h="208">
                    <a:moveTo>
                      <a:pt x="175" y="70"/>
                    </a:moveTo>
                    <a:lnTo>
                      <a:pt x="145" y="53"/>
                    </a:lnTo>
                    <a:lnTo>
                      <a:pt x="118" y="49"/>
                    </a:lnTo>
                    <a:lnTo>
                      <a:pt x="100" y="55"/>
                    </a:lnTo>
                    <a:lnTo>
                      <a:pt x="71" y="87"/>
                    </a:lnTo>
                    <a:lnTo>
                      <a:pt x="65" y="125"/>
                    </a:lnTo>
                    <a:lnTo>
                      <a:pt x="76" y="163"/>
                    </a:lnTo>
                    <a:lnTo>
                      <a:pt x="95" y="190"/>
                    </a:lnTo>
                    <a:lnTo>
                      <a:pt x="58" y="207"/>
                    </a:lnTo>
                    <a:lnTo>
                      <a:pt x="45" y="196"/>
                    </a:lnTo>
                    <a:lnTo>
                      <a:pt x="23" y="203"/>
                    </a:lnTo>
                    <a:lnTo>
                      <a:pt x="0" y="146"/>
                    </a:lnTo>
                    <a:lnTo>
                      <a:pt x="14" y="64"/>
                    </a:lnTo>
                    <a:lnTo>
                      <a:pt x="63" y="0"/>
                    </a:lnTo>
                    <a:lnTo>
                      <a:pt x="105" y="12"/>
                    </a:lnTo>
                    <a:lnTo>
                      <a:pt x="135" y="33"/>
                    </a:lnTo>
                    <a:lnTo>
                      <a:pt x="175" y="70"/>
                    </a:lnTo>
                  </a:path>
                </a:pathLst>
              </a:custGeom>
              <a:solidFill>
                <a:srgbClr val="CCCCFF">
                  <a:alpha val="100000"/>
                </a:srgbClr>
              </a:solidFill>
              <a:ln w="9525">
                <a:noFill/>
              </a:ln>
            </p:spPr>
            <p:txBody>
              <a:bodyPr/>
              <a:p>
                <a:endParaRPr lang="zh-CN" altLang="en-US"/>
              </a:p>
            </p:txBody>
          </p:sp>
          <p:sp>
            <p:nvSpPr>
              <p:cNvPr id="64593" name="Freeform 81"/>
              <p:cNvSpPr/>
              <p:nvPr/>
            </p:nvSpPr>
            <p:spPr>
              <a:xfrm>
                <a:off x="1888" y="2422"/>
                <a:ext cx="66" cy="52"/>
              </a:xfrm>
              <a:custGeom>
                <a:avLst/>
                <a:gdLst/>
                <a:ahLst/>
                <a:cxnLst>
                  <a:cxn ang="0">
                    <a:pos x="58" y="0"/>
                  </a:cxn>
                  <a:cxn ang="0">
                    <a:pos x="11" y="14"/>
                  </a:cxn>
                  <a:cxn ang="0">
                    <a:pos x="0" y="35"/>
                  </a:cxn>
                  <a:cxn ang="0">
                    <a:pos x="6" y="51"/>
                  </a:cxn>
                  <a:cxn ang="0">
                    <a:pos x="65" y="13"/>
                  </a:cxn>
                  <a:cxn ang="0">
                    <a:pos x="58" y="0"/>
                  </a:cxn>
                  <a:cxn ang="0">
                    <a:pos x="58" y="0"/>
                  </a:cxn>
                </a:cxnLst>
                <a:pathLst>
                  <a:path w="66" h="52">
                    <a:moveTo>
                      <a:pt x="58" y="0"/>
                    </a:moveTo>
                    <a:lnTo>
                      <a:pt x="11" y="14"/>
                    </a:lnTo>
                    <a:lnTo>
                      <a:pt x="0" y="35"/>
                    </a:lnTo>
                    <a:lnTo>
                      <a:pt x="6" y="51"/>
                    </a:lnTo>
                    <a:lnTo>
                      <a:pt x="65" y="13"/>
                    </a:lnTo>
                    <a:lnTo>
                      <a:pt x="58" y="0"/>
                    </a:lnTo>
                  </a:path>
                </a:pathLst>
              </a:custGeom>
              <a:solidFill>
                <a:srgbClr val="A3A3D6">
                  <a:alpha val="100000"/>
                </a:srgbClr>
              </a:solidFill>
              <a:ln w="9525">
                <a:noFill/>
              </a:ln>
            </p:spPr>
            <p:txBody>
              <a:bodyPr/>
              <a:p>
                <a:endParaRPr lang="zh-CN" altLang="en-US"/>
              </a:p>
            </p:txBody>
          </p:sp>
          <p:sp>
            <p:nvSpPr>
              <p:cNvPr id="64594" name="Freeform 82"/>
              <p:cNvSpPr/>
              <p:nvPr/>
            </p:nvSpPr>
            <p:spPr>
              <a:xfrm>
                <a:off x="1895" y="2409"/>
                <a:ext cx="73" cy="68"/>
              </a:xfrm>
              <a:custGeom>
                <a:avLst/>
                <a:gdLst/>
                <a:ahLst/>
                <a:cxnLst>
                  <a:cxn ang="0">
                    <a:pos x="58" y="0"/>
                  </a:cxn>
                  <a:cxn ang="0">
                    <a:pos x="66" y="10"/>
                  </a:cxn>
                  <a:cxn ang="0">
                    <a:pos x="72" y="26"/>
                  </a:cxn>
                  <a:cxn ang="0">
                    <a:pos x="67" y="42"/>
                  </a:cxn>
                  <a:cxn ang="0">
                    <a:pos x="0" y="67"/>
                  </a:cxn>
                  <a:cxn ang="0">
                    <a:pos x="9" y="50"/>
                  </a:cxn>
                  <a:cxn ang="0">
                    <a:pos x="8" y="39"/>
                  </a:cxn>
                  <a:cxn ang="0">
                    <a:pos x="58" y="15"/>
                  </a:cxn>
                  <a:cxn ang="0">
                    <a:pos x="5" y="19"/>
                  </a:cxn>
                  <a:cxn ang="0">
                    <a:pos x="58" y="0"/>
                  </a:cxn>
                  <a:cxn ang="0">
                    <a:pos x="58" y="0"/>
                  </a:cxn>
                </a:cxnLst>
                <a:pathLst>
                  <a:path w="73" h="68">
                    <a:moveTo>
                      <a:pt x="58" y="0"/>
                    </a:moveTo>
                    <a:lnTo>
                      <a:pt x="66" y="10"/>
                    </a:lnTo>
                    <a:lnTo>
                      <a:pt x="72" y="26"/>
                    </a:lnTo>
                    <a:lnTo>
                      <a:pt x="67" y="42"/>
                    </a:lnTo>
                    <a:lnTo>
                      <a:pt x="0" y="67"/>
                    </a:lnTo>
                    <a:lnTo>
                      <a:pt x="9" y="50"/>
                    </a:lnTo>
                    <a:lnTo>
                      <a:pt x="8" y="39"/>
                    </a:lnTo>
                    <a:lnTo>
                      <a:pt x="58" y="15"/>
                    </a:lnTo>
                    <a:lnTo>
                      <a:pt x="5" y="19"/>
                    </a:lnTo>
                    <a:lnTo>
                      <a:pt x="58" y="0"/>
                    </a:lnTo>
                  </a:path>
                </a:pathLst>
              </a:custGeom>
              <a:solidFill>
                <a:srgbClr val="000000">
                  <a:alpha val="100000"/>
                </a:srgbClr>
              </a:solidFill>
              <a:ln w="9525">
                <a:noFill/>
              </a:ln>
            </p:spPr>
            <p:txBody>
              <a:bodyPr/>
              <a:p>
                <a:endParaRPr lang="zh-CN" altLang="en-US"/>
              </a:p>
            </p:txBody>
          </p:sp>
          <p:sp>
            <p:nvSpPr>
              <p:cNvPr id="64595" name="Freeform 83"/>
              <p:cNvSpPr/>
              <p:nvPr/>
            </p:nvSpPr>
            <p:spPr>
              <a:xfrm>
                <a:off x="1880" y="2435"/>
                <a:ext cx="17" cy="40"/>
              </a:xfrm>
              <a:custGeom>
                <a:avLst/>
                <a:gdLst/>
                <a:ahLst/>
                <a:cxnLst>
                  <a:cxn ang="0">
                    <a:pos x="6" y="0"/>
                  </a:cxn>
                  <a:cxn ang="0">
                    <a:pos x="0" y="14"/>
                  </a:cxn>
                  <a:cxn ang="0">
                    <a:pos x="3" y="27"/>
                  </a:cxn>
                  <a:cxn ang="0">
                    <a:pos x="9" y="39"/>
                  </a:cxn>
                  <a:cxn ang="0">
                    <a:pos x="16" y="22"/>
                  </a:cxn>
                  <a:cxn ang="0">
                    <a:pos x="6" y="0"/>
                  </a:cxn>
                  <a:cxn ang="0">
                    <a:pos x="6" y="0"/>
                  </a:cxn>
                </a:cxnLst>
                <a:pathLst>
                  <a:path w="17" h="40">
                    <a:moveTo>
                      <a:pt x="6" y="0"/>
                    </a:moveTo>
                    <a:lnTo>
                      <a:pt x="0" y="14"/>
                    </a:lnTo>
                    <a:lnTo>
                      <a:pt x="3" y="27"/>
                    </a:lnTo>
                    <a:lnTo>
                      <a:pt x="9" y="39"/>
                    </a:lnTo>
                    <a:lnTo>
                      <a:pt x="16" y="22"/>
                    </a:lnTo>
                    <a:lnTo>
                      <a:pt x="6" y="0"/>
                    </a:lnTo>
                  </a:path>
                </a:pathLst>
              </a:custGeom>
              <a:solidFill>
                <a:srgbClr val="000000">
                  <a:alpha val="100000"/>
                </a:srgbClr>
              </a:solidFill>
              <a:ln w="9525">
                <a:noFill/>
              </a:ln>
            </p:spPr>
            <p:txBody>
              <a:bodyPr/>
              <a:p>
                <a:endParaRPr lang="zh-CN" altLang="en-US"/>
              </a:p>
            </p:txBody>
          </p:sp>
          <p:sp>
            <p:nvSpPr>
              <p:cNvPr id="64596" name="Freeform 84"/>
              <p:cNvSpPr/>
              <p:nvPr/>
            </p:nvSpPr>
            <p:spPr>
              <a:xfrm>
                <a:off x="1993" y="2179"/>
                <a:ext cx="226" cy="385"/>
              </a:xfrm>
              <a:custGeom>
                <a:avLst/>
                <a:gdLst/>
                <a:ahLst/>
                <a:cxnLst>
                  <a:cxn ang="0">
                    <a:pos x="71" y="40"/>
                  </a:cxn>
                  <a:cxn ang="0">
                    <a:pos x="88" y="56"/>
                  </a:cxn>
                  <a:cxn ang="0">
                    <a:pos x="114" y="86"/>
                  </a:cxn>
                  <a:cxn ang="0">
                    <a:pos x="145" y="124"/>
                  </a:cxn>
                  <a:cxn ang="0">
                    <a:pos x="173" y="176"/>
                  </a:cxn>
                  <a:cxn ang="0">
                    <a:pos x="196" y="226"/>
                  </a:cxn>
                  <a:cxn ang="0">
                    <a:pos x="204" y="289"/>
                  </a:cxn>
                  <a:cxn ang="0">
                    <a:pos x="197" y="338"/>
                  </a:cxn>
                  <a:cxn ang="0">
                    <a:pos x="181" y="384"/>
                  </a:cxn>
                  <a:cxn ang="0">
                    <a:pos x="209" y="345"/>
                  </a:cxn>
                  <a:cxn ang="0">
                    <a:pos x="225" y="296"/>
                  </a:cxn>
                  <a:cxn ang="0">
                    <a:pos x="223" y="238"/>
                  </a:cxn>
                  <a:cxn ang="0">
                    <a:pos x="220" y="182"/>
                  </a:cxn>
                  <a:cxn ang="0">
                    <a:pos x="210" y="153"/>
                  </a:cxn>
                  <a:cxn ang="0">
                    <a:pos x="165" y="103"/>
                  </a:cxn>
                  <a:cxn ang="0">
                    <a:pos x="116" y="60"/>
                  </a:cxn>
                  <a:cxn ang="0">
                    <a:pos x="79" y="35"/>
                  </a:cxn>
                  <a:cxn ang="0">
                    <a:pos x="41" y="13"/>
                  </a:cxn>
                  <a:cxn ang="0">
                    <a:pos x="0" y="0"/>
                  </a:cxn>
                  <a:cxn ang="0">
                    <a:pos x="44" y="24"/>
                  </a:cxn>
                  <a:cxn ang="0">
                    <a:pos x="71" y="40"/>
                  </a:cxn>
                  <a:cxn ang="0">
                    <a:pos x="71" y="40"/>
                  </a:cxn>
                </a:cxnLst>
                <a:pathLst>
                  <a:path w="226" h="385">
                    <a:moveTo>
                      <a:pt x="71" y="40"/>
                    </a:moveTo>
                    <a:lnTo>
                      <a:pt x="88" y="56"/>
                    </a:lnTo>
                    <a:lnTo>
                      <a:pt x="114" y="86"/>
                    </a:lnTo>
                    <a:lnTo>
                      <a:pt x="145" y="124"/>
                    </a:lnTo>
                    <a:lnTo>
                      <a:pt x="173" y="176"/>
                    </a:lnTo>
                    <a:lnTo>
                      <a:pt x="196" y="226"/>
                    </a:lnTo>
                    <a:lnTo>
                      <a:pt x="204" y="289"/>
                    </a:lnTo>
                    <a:lnTo>
                      <a:pt x="197" y="338"/>
                    </a:lnTo>
                    <a:lnTo>
                      <a:pt x="181" y="384"/>
                    </a:lnTo>
                    <a:lnTo>
                      <a:pt x="209" y="345"/>
                    </a:lnTo>
                    <a:lnTo>
                      <a:pt x="225" y="296"/>
                    </a:lnTo>
                    <a:lnTo>
                      <a:pt x="223" y="238"/>
                    </a:lnTo>
                    <a:lnTo>
                      <a:pt x="220" y="182"/>
                    </a:lnTo>
                    <a:lnTo>
                      <a:pt x="210" y="153"/>
                    </a:lnTo>
                    <a:lnTo>
                      <a:pt x="165" y="103"/>
                    </a:lnTo>
                    <a:lnTo>
                      <a:pt x="116" y="60"/>
                    </a:lnTo>
                    <a:lnTo>
                      <a:pt x="79" y="35"/>
                    </a:lnTo>
                    <a:lnTo>
                      <a:pt x="41" y="13"/>
                    </a:lnTo>
                    <a:lnTo>
                      <a:pt x="0" y="0"/>
                    </a:lnTo>
                    <a:lnTo>
                      <a:pt x="44" y="24"/>
                    </a:lnTo>
                    <a:lnTo>
                      <a:pt x="71" y="40"/>
                    </a:lnTo>
                  </a:path>
                </a:pathLst>
              </a:custGeom>
              <a:solidFill>
                <a:srgbClr val="000000">
                  <a:alpha val="100000"/>
                </a:srgbClr>
              </a:solidFill>
              <a:ln w="9525">
                <a:noFill/>
              </a:ln>
            </p:spPr>
            <p:txBody>
              <a:bodyPr/>
              <a:p>
                <a:endParaRPr lang="zh-CN" altLang="en-US"/>
              </a:p>
            </p:txBody>
          </p:sp>
          <p:sp>
            <p:nvSpPr>
              <p:cNvPr id="64597" name="Freeform 85"/>
              <p:cNvSpPr/>
              <p:nvPr/>
            </p:nvSpPr>
            <p:spPr>
              <a:xfrm>
                <a:off x="1959" y="2358"/>
                <a:ext cx="210" cy="173"/>
              </a:xfrm>
              <a:custGeom>
                <a:avLst/>
                <a:gdLst/>
                <a:ahLst/>
                <a:cxnLst>
                  <a:cxn ang="0">
                    <a:pos x="48" y="40"/>
                  </a:cxn>
                  <a:cxn ang="0">
                    <a:pos x="166" y="0"/>
                  </a:cxn>
                  <a:cxn ang="0">
                    <a:pos x="169" y="9"/>
                  </a:cxn>
                  <a:cxn ang="0">
                    <a:pos x="104" y="38"/>
                  </a:cxn>
                  <a:cxn ang="0">
                    <a:pos x="209" y="75"/>
                  </a:cxn>
                  <a:cxn ang="0">
                    <a:pos x="207" y="100"/>
                  </a:cxn>
                  <a:cxn ang="0">
                    <a:pos x="96" y="47"/>
                  </a:cxn>
                  <a:cxn ang="0">
                    <a:pos x="84" y="172"/>
                  </a:cxn>
                  <a:cxn ang="0">
                    <a:pos x="71" y="161"/>
                  </a:cxn>
                  <a:cxn ang="0">
                    <a:pos x="80" y="48"/>
                  </a:cxn>
                  <a:cxn ang="0">
                    <a:pos x="3" y="79"/>
                  </a:cxn>
                  <a:cxn ang="0">
                    <a:pos x="0" y="68"/>
                  </a:cxn>
                  <a:cxn ang="0">
                    <a:pos x="57" y="48"/>
                  </a:cxn>
                  <a:cxn ang="0">
                    <a:pos x="48" y="40"/>
                  </a:cxn>
                  <a:cxn ang="0">
                    <a:pos x="48" y="40"/>
                  </a:cxn>
                </a:cxnLst>
                <a:pathLst>
                  <a:path w="210" h="173">
                    <a:moveTo>
                      <a:pt x="48" y="40"/>
                    </a:moveTo>
                    <a:lnTo>
                      <a:pt x="166" y="0"/>
                    </a:lnTo>
                    <a:lnTo>
                      <a:pt x="169" y="9"/>
                    </a:lnTo>
                    <a:lnTo>
                      <a:pt x="104" y="38"/>
                    </a:lnTo>
                    <a:lnTo>
                      <a:pt x="209" y="75"/>
                    </a:lnTo>
                    <a:lnTo>
                      <a:pt x="207" y="100"/>
                    </a:lnTo>
                    <a:lnTo>
                      <a:pt x="96" y="47"/>
                    </a:lnTo>
                    <a:lnTo>
                      <a:pt x="84" y="172"/>
                    </a:lnTo>
                    <a:lnTo>
                      <a:pt x="71" y="161"/>
                    </a:lnTo>
                    <a:lnTo>
                      <a:pt x="80" y="48"/>
                    </a:lnTo>
                    <a:lnTo>
                      <a:pt x="3" y="79"/>
                    </a:lnTo>
                    <a:lnTo>
                      <a:pt x="0" y="68"/>
                    </a:lnTo>
                    <a:lnTo>
                      <a:pt x="57" y="48"/>
                    </a:lnTo>
                    <a:lnTo>
                      <a:pt x="48" y="40"/>
                    </a:lnTo>
                  </a:path>
                </a:pathLst>
              </a:custGeom>
              <a:solidFill>
                <a:srgbClr val="000000">
                  <a:alpha val="100000"/>
                </a:srgbClr>
              </a:solidFill>
              <a:ln w="9525">
                <a:noFill/>
              </a:ln>
            </p:spPr>
            <p:txBody>
              <a:bodyPr/>
              <a:p>
                <a:endParaRPr lang="zh-CN" altLang="en-US"/>
              </a:p>
            </p:txBody>
          </p:sp>
          <p:sp>
            <p:nvSpPr>
              <p:cNvPr id="64598" name="Freeform 86"/>
              <p:cNvSpPr/>
              <p:nvPr/>
            </p:nvSpPr>
            <p:spPr>
              <a:xfrm>
                <a:off x="1948" y="2408"/>
                <a:ext cx="228" cy="189"/>
              </a:xfrm>
              <a:custGeom>
                <a:avLst/>
                <a:gdLst/>
                <a:ahLst/>
                <a:cxnLst>
                  <a:cxn ang="0">
                    <a:pos x="9" y="42"/>
                  </a:cxn>
                  <a:cxn ang="0">
                    <a:pos x="26" y="67"/>
                  </a:cxn>
                  <a:cxn ang="0">
                    <a:pos x="50" y="97"/>
                  </a:cxn>
                  <a:cxn ang="0">
                    <a:pos x="83" y="127"/>
                  </a:cxn>
                  <a:cxn ang="0">
                    <a:pos x="109" y="148"/>
                  </a:cxn>
                  <a:cxn ang="0">
                    <a:pos x="145" y="167"/>
                  </a:cxn>
                  <a:cxn ang="0">
                    <a:pos x="180" y="168"/>
                  </a:cxn>
                  <a:cxn ang="0">
                    <a:pos x="202" y="144"/>
                  </a:cxn>
                  <a:cxn ang="0">
                    <a:pos x="211" y="104"/>
                  </a:cxn>
                  <a:cxn ang="0">
                    <a:pos x="219" y="59"/>
                  </a:cxn>
                  <a:cxn ang="0">
                    <a:pos x="220" y="0"/>
                  </a:cxn>
                  <a:cxn ang="0">
                    <a:pos x="227" y="71"/>
                  </a:cxn>
                  <a:cxn ang="0">
                    <a:pos x="219" y="117"/>
                  </a:cxn>
                  <a:cxn ang="0">
                    <a:pos x="205" y="159"/>
                  </a:cxn>
                  <a:cxn ang="0">
                    <a:pos x="190" y="182"/>
                  </a:cxn>
                  <a:cxn ang="0">
                    <a:pos x="166" y="188"/>
                  </a:cxn>
                  <a:cxn ang="0">
                    <a:pos x="129" y="177"/>
                  </a:cxn>
                  <a:cxn ang="0">
                    <a:pos x="89" y="150"/>
                  </a:cxn>
                  <a:cxn ang="0">
                    <a:pos x="49" y="112"/>
                  </a:cxn>
                  <a:cxn ang="0">
                    <a:pos x="16" y="72"/>
                  </a:cxn>
                  <a:cxn ang="0">
                    <a:pos x="0" y="41"/>
                  </a:cxn>
                  <a:cxn ang="0">
                    <a:pos x="9" y="42"/>
                  </a:cxn>
                  <a:cxn ang="0">
                    <a:pos x="9" y="42"/>
                  </a:cxn>
                </a:cxnLst>
                <a:pathLst>
                  <a:path w="228" h="189">
                    <a:moveTo>
                      <a:pt x="9" y="42"/>
                    </a:moveTo>
                    <a:lnTo>
                      <a:pt x="26" y="67"/>
                    </a:lnTo>
                    <a:lnTo>
                      <a:pt x="50" y="97"/>
                    </a:lnTo>
                    <a:lnTo>
                      <a:pt x="83" y="127"/>
                    </a:lnTo>
                    <a:lnTo>
                      <a:pt x="109" y="148"/>
                    </a:lnTo>
                    <a:lnTo>
                      <a:pt x="145" y="167"/>
                    </a:lnTo>
                    <a:lnTo>
                      <a:pt x="180" y="168"/>
                    </a:lnTo>
                    <a:lnTo>
                      <a:pt x="202" y="144"/>
                    </a:lnTo>
                    <a:lnTo>
                      <a:pt x="211" y="104"/>
                    </a:lnTo>
                    <a:lnTo>
                      <a:pt x="219" y="59"/>
                    </a:lnTo>
                    <a:lnTo>
                      <a:pt x="220" y="0"/>
                    </a:lnTo>
                    <a:lnTo>
                      <a:pt x="227" y="71"/>
                    </a:lnTo>
                    <a:lnTo>
                      <a:pt x="219" y="117"/>
                    </a:lnTo>
                    <a:lnTo>
                      <a:pt x="205" y="159"/>
                    </a:lnTo>
                    <a:lnTo>
                      <a:pt x="190" y="182"/>
                    </a:lnTo>
                    <a:lnTo>
                      <a:pt x="166" y="188"/>
                    </a:lnTo>
                    <a:lnTo>
                      <a:pt x="129" y="177"/>
                    </a:lnTo>
                    <a:lnTo>
                      <a:pt x="89" y="150"/>
                    </a:lnTo>
                    <a:lnTo>
                      <a:pt x="49" y="112"/>
                    </a:lnTo>
                    <a:lnTo>
                      <a:pt x="16" y="72"/>
                    </a:lnTo>
                    <a:lnTo>
                      <a:pt x="0" y="41"/>
                    </a:lnTo>
                    <a:lnTo>
                      <a:pt x="9" y="42"/>
                    </a:lnTo>
                  </a:path>
                </a:pathLst>
              </a:custGeom>
              <a:solidFill>
                <a:srgbClr val="000000">
                  <a:alpha val="100000"/>
                </a:srgbClr>
              </a:solidFill>
              <a:ln w="9525">
                <a:noFill/>
              </a:ln>
            </p:spPr>
            <p:txBody>
              <a:bodyPr/>
              <a:p>
                <a:endParaRPr lang="zh-CN" altLang="en-US"/>
              </a:p>
            </p:txBody>
          </p:sp>
          <p:sp>
            <p:nvSpPr>
              <p:cNvPr id="64599" name="Freeform 87"/>
              <p:cNvSpPr/>
              <p:nvPr/>
            </p:nvSpPr>
            <p:spPr>
              <a:xfrm>
                <a:off x="2197" y="2291"/>
                <a:ext cx="149" cy="52"/>
              </a:xfrm>
              <a:custGeom>
                <a:avLst/>
                <a:gdLst/>
                <a:ahLst/>
                <a:cxnLst>
                  <a:cxn ang="0">
                    <a:pos x="0" y="40"/>
                  </a:cxn>
                  <a:cxn ang="0">
                    <a:pos x="68" y="18"/>
                  </a:cxn>
                  <a:cxn ang="0">
                    <a:pos x="83" y="28"/>
                  </a:cxn>
                  <a:cxn ang="0">
                    <a:pos x="103" y="19"/>
                  </a:cxn>
                  <a:cxn ang="0">
                    <a:pos x="105" y="10"/>
                  </a:cxn>
                  <a:cxn ang="0">
                    <a:pos x="138" y="0"/>
                  </a:cxn>
                  <a:cxn ang="0">
                    <a:pos x="148" y="7"/>
                  </a:cxn>
                  <a:cxn ang="0">
                    <a:pos x="142" y="24"/>
                  </a:cxn>
                  <a:cxn ang="0">
                    <a:pos x="109" y="37"/>
                  </a:cxn>
                  <a:cxn ang="0">
                    <a:pos x="100" y="32"/>
                  </a:cxn>
                  <a:cxn ang="0">
                    <a:pos x="76" y="42"/>
                  </a:cxn>
                  <a:cxn ang="0">
                    <a:pos x="60" y="30"/>
                  </a:cxn>
                  <a:cxn ang="0">
                    <a:pos x="4" y="51"/>
                  </a:cxn>
                  <a:cxn ang="0">
                    <a:pos x="0" y="40"/>
                  </a:cxn>
                  <a:cxn ang="0">
                    <a:pos x="0" y="40"/>
                  </a:cxn>
                </a:cxnLst>
                <a:pathLst>
                  <a:path w="149" h="52">
                    <a:moveTo>
                      <a:pt x="0" y="40"/>
                    </a:moveTo>
                    <a:lnTo>
                      <a:pt x="68" y="18"/>
                    </a:lnTo>
                    <a:lnTo>
                      <a:pt x="83" y="28"/>
                    </a:lnTo>
                    <a:lnTo>
                      <a:pt x="103" y="19"/>
                    </a:lnTo>
                    <a:lnTo>
                      <a:pt x="105" y="10"/>
                    </a:lnTo>
                    <a:lnTo>
                      <a:pt x="138" y="0"/>
                    </a:lnTo>
                    <a:lnTo>
                      <a:pt x="148" y="7"/>
                    </a:lnTo>
                    <a:lnTo>
                      <a:pt x="142" y="24"/>
                    </a:lnTo>
                    <a:lnTo>
                      <a:pt x="109" y="37"/>
                    </a:lnTo>
                    <a:lnTo>
                      <a:pt x="100" y="32"/>
                    </a:lnTo>
                    <a:lnTo>
                      <a:pt x="76" y="42"/>
                    </a:lnTo>
                    <a:lnTo>
                      <a:pt x="60" y="30"/>
                    </a:lnTo>
                    <a:lnTo>
                      <a:pt x="4" y="51"/>
                    </a:lnTo>
                    <a:lnTo>
                      <a:pt x="0" y="40"/>
                    </a:lnTo>
                  </a:path>
                </a:pathLst>
              </a:custGeom>
              <a:solidFill>
                <a:srgbClr val="000000">
                  <a:alpha val="100000"/>
                </a:srgbClr>
              </a:solidFill>
              <a:ln w="9525">
                <a:noFill/>
              </a:ln>
            </p:spPr>
            <p:txBody>
              <a:bodyPr/>
              <a:p>
                <a:endParaRPr lang="zh-CN" altLang="en-US"/>
              </a:p>
            </p:txBody>
          </p:sp>
          <p:sp>
            <p:nvSpPr>
              <p:cNvPr id="64600" name="Freeform 88"/>
              <p:cNvSpPr/>
              <p:nvPr/>
            </p:nvSpPr>
            <p:spPr>
              <a:xfrm>
                <a:off x="1894" y="2190"/>
                <a:ext cx="221" cy="220"/>
              </a:xfrm>
              <a:custGeom>
                <a:avLst/>
                <a:gdLst/>
                <a:ahLst/>
                <a:cxnLst>
                  <a:cxn ang="0">
                    <a:pos x="181" y="71"/>
                  </a:cxn>
                  <a:cxn ang="0">
                    <a:pos x="147" y="36"/>
                  </a:cxn>
                  <a:cxn ang="0">
                    <a:pos x="108" y="9"/>
                  </a:cxn>
                  <a:cxn ang="0">
                    <a:pos x="73" y="0"/>
                  </a:cxn>
                  <a:cxn ang="0">
                    <a:pos x="45" y="8"/>
                  </a:cxn>
                  <a:cxn ang="0">
                    <a:pos x="21" y="28"/>
                  </a:cxn>
                  <a:cxn ang="0">
                    <a:pos x="5" y="59"/>
                  </a:cxn>
                  <a:cxn ang="0">
                    <a:pos x="0" y="109"/>
                  </a:cxn>
                  <a:cxn ang="0">
                    <a:pos x="10" y="179"/>
                  </a:cxn>
                  <a:cxn ang="0">
                    <a:pos x="29" y="219"/>
                  </a:cxn>
                  <a:cxn ang="0">
                    <a:pos x="38" y="213"/>
                  </a:cxn>
                  <a:cxn ang="0">
                    <a:pos x="29" y="175"/>
                  </a:cxn>
                  <a:cxn ang="0">
                    <a:pos x="29" y="138"/>
                  </a:cxn>
                  <a:cxn ang="0">
                    <a:pos x="33" y="102"/>
                  </a:cxn>
                  <a:cxn ang="0">
                    <a:pos x="52" y="59"/>
                  </a:cxn>
                  <a:cxn ang="0">
                    <a:pos x="98" y="29"/>
                  </a:cxn>
                  <a:cxn ang="0">
                    <a:pos x="126" y="37"/>
                  </a:cxn>
                  <a:cxn ang="0">
                    <a:pos x="161" y="63"/>
                  </a:cxn>
                  <a:cxn ang="0">
                    <a:pos x="220" y="116"/>
                  </a:cxn>
                  <a:cxn ang="0">
                    <a:pos x="181" y="71"/>
                  </a:cxn>
                  <a:cxn ang="0">
                    <a:pos x="181" y="71"/>
                  </a:cxn>
                </a:cxnLst>
                <a:pathLst>
                  <a:path w="221" h="220">
                    <a:moveTo>
                      <a:pt x="181" y="71"/>
                    </a:moveTo>
                    <a:lnTo>
                      <a:pt x="147" y="36"/>
                    </a:lnTo>
                    <a:lnTo>
                      <a:pt x="108" y="9"/>
                    </a:lnTo>
                    <a:lnTo>
                      <a:pt x="73" y="0"/>
                    </a:lnTo>
                    <a:lnTo>
                      <a:pt x="45" y="8"/>
                    </a:lnTo>
                    <a:lnTo>
                      <a:pt x="21" y="28"/>
                    </a:lnTo>
                    <a:lnTo>
                      <a:pt x="5" y="59"/>
                    </a:lnTo>
                    <a:lnTo>
                      <a:pt x="0" y="109"/>
                    </a:lnTo>
                    <a:lnTo>
                      <a:pt x="10" y="179"/>
                    </a:lnTo>
                    <a:lnTo>
                      <a:pt x="29" y="219"/>
                    </a:lnTo>
                    <a:lnTo>
                      <a:pt x="38" y="213"/>
                    </a:lnTo>
                    <a:lnTo>
                      <a:pt x="29" y="175"/>
                    </a:lnTo>
                    <a:lnTo>
                      <a:pt x="29" y="138"/>
                    </a:lnTo>
                    <a:lnTo>
                      <a:pt x="33" y="102"/>
                    </a:lnTo>
                    <a:lnTo>
                      <a:pt x="52" y="59"/>
                    </a:lnTo>
                    <a:lnTo>
                      <a:pt x="98" y="29"/>
                    </a:lnTo>
                    <a:lnTo>
                      <a:pt x="126" y="37"/>
                    </a:lnTo>
                    <a:lnTo>
                      <a:pt x="161" y="63"/>
                    </a:lnTo>
                    <a:lnTo>
                      <a:pt x="220" y="116"/>
                    </a:lnTo>
                    <a:lnTo>
                      <a:pt x="181" y="71"/>
                    </a:lnTo>
                  </a:path>
                </a:pathLst>
              </a:custGeom>
              <a:solidFill>
                <a:srgbClr val="000000">
                  <a:alpha val="100000"/>
                </a:srgbClr>
              </a:solidFill>
              <a:ln w="9525">
                <a:noFill/>
              </a:ln>
            </p:spPr>
            <p:txBody>
              <a:bodyPr/>
              <a:p>
                <a:endParaRPr lang="zh-CN" altLang="en-US"/>
              </a:p>
            </p:txBody>
          </p:sp>
          <p:sp>
            <p:nvSpPr>
              <p:cNvPr id="64601" name="Freeform 89"/>
              <p:cNvSpPr/>
              <p:nvPr/>
            </p:nvSpPr>
            <p:spPr>
              <a:xfrm>
                <a:off x="1784" y="2265"/>
                <a:ext cx="233" cy="383"/>
              </a:xfrm>
              <a:custGeom>
                <a:avLst/>
                <a:gdLst/>
                <a:ahLst/>
                <a:cxnLst>
                  <a:cxn ang="0">
                    <a:pos x="37" y="0"/>
                  </a:cxn>
                  <a:cxn ang="0">
                    <a:pos x="22" y="116"/>
                  </a:cxn>
                  <a:cxn ang="0">
                    <a:pos x="28" y="179"/>
                  </a:cxn>
                  <a:cxn ang="0">
                    <a:pos x="60" y="243"/>
                  </a:cxn>
                  <a:cxn ang="0">
                    <a:pos x="110" y="302"/>
                  </a:cxn>
                  <a:cxn ang="0">
                    <a:pos x="177" y="354"/>
                  </a:cxn>
                  <a:cxn ang="0">
                    <a:pos x="232" y="382"/>
                  </a:cxn>
                  <a:cxn ang="0">
                    <a:pos x="163" y="363"/>
                  </a:cxn>
                  <a:cxn ang="0">
                    <a:pos x="87" y="310"/>
                  </a:cxn>
                  <a:cxn ang="0">
                    <a:pos x="25" y="237"/>
                  </a:cxn>
                  <a:cxn ang="0">
                    <a:pos x="0" y="164"/>
                  </a:cxn>
                  <a:cxn ang="0">
                    <a:pos x="3" y="87"/>
                  </a:cxn>
                  <a:cxn ang="0">
                    <a:pos x="37" y="0"/>
                  </a:cxn>
                  <a:cxn ang="0">
                    <a:pos x="37" y="0"/>
                  </a:cxn>
                </a:cxnLst>
                <a:pathLst>
                  <a:path w="233" h="383">
                    <a:moveTo>
                      <a:pt x="37" y="0"/>
                    </a:moveTo>
                    <a:lnTo>
                      <a:pt x="22" y="116"/>
                    </a:lnTo>
                    <a:lnTo>
                      <a:pt x="28" y="179"/>
                    </a:lnTo>
                    <a:lnTo>
                      <a:pt x="60" y="243"/>
                    </a:lnTo>
                    <a:lnTo>
                      <a:pt x="110" y="302"/>
                    </a:lnTo>
                    <a:lnTo>
                      <a:pt x="177" y="354"/>
                    </a:lnTo>
                    <a:lnTo>
                      <a:pt x="232" y="382"/>
                    </a:lnTo>
                    <a:lnTo>
                      <a:pt x="163" y="363"/>
                    </a:lnTo>
                    <a:lnTo>
                      <a:pt x="87" y="310"/>
                    </a:lnTo>
                    <a:lnTo>
                      <a:pt x="25" y="237"/>
                    </a:lnTo>
                    <a:lnTo>
                      <a:pt x="0" y="164"/>
                    </a:lnTo>
                    <a:lnTo>
                      <a:pt x="3" y="87"/>
                    </a:lnTo>
                    <a:lnTo>
                      <a:pt x="37" y="0"/>
                    </a:lnTo>
                  </a:path>
                </a:pathLst>
              </a:custGeom>
              <a:solidFill>
                <a:srgbClr val="000000">
                  <a:alpha val="100000"/>
                </a:srgbClr>
              </a:solidFill>
              <a:ln w="9525">
                <a:noFill/>
              </a:ln>
            </p:spPr>
            <p:txBody>
              <a:bodyPr/>
              <a:p>
                <a:endParaRPr lang="zh-CN" altLang="en-US"/>
              </a:p>
            </p:txBody>
          </p:sp>
          <p:sp>
            <p:nvSpPr>
              <p:cNvPr id="64602" name="Freeform 90"/>
              <p:cNvSpPr/>
              <p:nvPr/>
            </p:nvSpPr>
            <p:spPr>
              <a:xfrm>
                <a:off x="1720" y="2230"/>
                <a:ext cx="223" cy="474"/>
              </a:xfrm>
              <a:custGeom>
                <a:avLst/>
                <a:gdLst/>
                <a:ahLst/>
                <a:cxnLst>
                  <a:cxn ang="0">
                    <a:pos x="48" y="0"/>
                  </a:cxn>
                  <a:cxn ang="0">
                    <a:pos x="7" y="92"/>
                  </a:cxn>
                  <a:cxn ang="0">
                    <a:pos x="0" y="204"/>
                  </a:cxn>
                  <a:cxn ang="0">
                    <a:pos x="23" y="282"/>
                  </a:cxn>
                  <a:cxn ang="0">
                    <a:pos x="68" y="359"/>
                  </a:cxn>
                  <a:cxn ang="0">
                    <a:pos x="140" y="427"/>
                  </a:cxn>
                  <a:cxn ang="0">
                    <a:pos x="222" y="473"/>
                  </a:cxn>
                  <a:cxn ang="0">
                    <a:pos x="134" y="400"/>
                  </a:cxn>
                  <a:cxn ang="0">
                    <a:pos x="66" y="322"/>
                  </a:cxn>
                  <a:cxn ang="0">
                    <a:pos x="24" y="220"/>
                  </a:cxn>
                  <a:cxn ang="0">
                    <a:pos x="22" y="105"/>
                  </a:cxn>
                  <a:cxn ang="0">
                    <a:pos x="48" y="0"/>
                  </a:cxn>
                  <a:cxn ang="0">
                    <a:pos x="48" y="0"/>
                  </a:cxn>
                </a:cxnLst>
                <a:pathLst>
                  <a:path w="223" h="474">
                    <a:moveTo>
                      <a:pt x="48" y="0"/>
                    </a:moveTo>
                    <a:lnTo>
                      <a:pt x="7" y="92"/>
                    </a:lnTo>
                    <a:lnTo>
                      <a:pt x="0" y="204"/>
                    </a:lnTo>
                    <a:lnTo>
                      <a:pt x="23" y="282"/>
                    </a:lnTo>
                    <a:lnTo>
                      <a:pt x="68" y="359"/>
                    </a:lnTo>
                    <a:lnTo>
                      <a:pt x="140" y="427"/>
                    </a:lnTo>
                    <a:lnTo>
                      <a:pt x="222" y="473"/>
                    </a:lnTo>
                    <a:lnTo>
                      <a:pt x="134" y="400"/>
                    </a:lnTo>
                    <a:lnTo>
                      <a:pt x="66" y="322"/>
                    </a:lnTo>
                    <a:lnTo>
                      <a:pt x="24" y="220"/>
                    </a:lnTo>
                    <a:lnTo>
                      <a:pt x="22" y="105"/>
                    </a:lnTo>
                    <a:lnTo>
                      <a:pt x="48" y="0"/>
                    </a:lnTo>
                  </a:path>
                </a:pathLst>
              </a:custGeom>
              <a:solidFill>
                <a:srgbClr val="000000">
                  <a:alpha val="100000"/>
                </a:srgbClr>
              </a:solidFill>
              <a:ln w="9525">
                <a:noFill/>
              </a:ln>
            </p:spPr>
            <p:txBody>
              <a:bodyPr/>
              <a:p>
                <a:endParaRPr lang="zh-CN" altLang="en-US"/>
              </a:p>
            </p:txBody>
          </p:sp>
        </p:grpSp>
      </p:grpSp>
      <p:grpSp>
        <p:nvGrpSpPr>
          <p:cNvPr id="64531" name="Group 91"/>
          <p:cNvGrpSpPr/>
          <p:nvPr/>
        </p:nvGrpSpPr>
        <p:grpSpPr>
          <a:xfrm>
            <a:off x="5975350" y="3521075"/>
            <a:ext cx="993775" cy="962025"/>
            <a:chOff x="3764" y="2218"/>
            <a:chExt cx="626" cy="606"/>
          </a:xfrm>
        </p:grpSpPr>
        <p:grpSp>
          <p:nvGrpSpPr>
            <p:cNvPr id="64568" name="Group 92"/>
            <p:cNvGrpSpPr/>
            <p:nvPr/>
          </p:nvGrpSpPr>
          <p:grpSpPr>
            <a:xfrm>
              <a:off x="3899" y="2503"/>
              <a:ext cx="40" cy="321"/>
              <a:chOff x="3899" y="2503"/>
              <a:chExt cx="40" cy="321"/>
            </a:xfrm>
          </p:grpSpPr>
          <p:sp>
            <p:nvSpPr>
              <p:cNvPr id="64584" name="Freeform 93"/>
              <p:cNvSpPr/>
              <p:nvPr/>
            </p:nvSpPr>
            <p:spPr>
              <a:xfrm>
                <a:off x="3900" y="2626"/>
                <a:ext cx="38" cy="194"/>
              </a:xfrm>
              <a:custGeom>
                <a:avLst/>
                <a:gdLst/>
                <a:ahLst/>
                <a:cxnLst>
                  <a:cxn ang="0">
                    <a:pos x="37" y="193"/>
                  </a:cxn>
                  <a:cxn ang="0">
                    <a:pos x="36" y="6"/>
                  </a:cxn>
                  <a:cxn ang="0">
                    <a:pos x="13" y="0"/>
                  </a:cxn>
                  <a:cxn ang="0">
                    <a:pos x="0" y="87"/>
                  </a:cxn>
                  <a:cxn ang="0">
                    <a:pos x="10" y="180"/>
                  </a:cxn>
                  <a:cxn ang="0">
                    <a:pos x="37" y="193"/>
                  </a:cxn>
                  <a:cxn ang="0">
                    <a:pos x="37" y="193"/>
                  </a:cxn>
                </a:cxnLst>
                <a:pathLst>
                  <a:path w="38" h="194">
                    <a:moveTo>
                      <a:pt x="37" y="193"/>
                    </a:moveTo>
                    <a:lnTo>
                      <a:pt x="36" y="6"/>
                    </a:lnTo>
                    <a:lnTo>
                      <a:pt x="13" y="0"/>
                    </a:lnTo>
                    <a:lnTo>
                      <a:pt x="0" y="87"/>
                    </a:lnTo>
                    <a:lnTo>
                      <a:pt x="10" y="180"/>
                    </a:lnTo>
                    <a:lnTo>
                      <a:pt x="37" y="193"/>
                    </a:lnTo>
                  </a:path>
                </a:pathLst>
              </a:custGeom>
              <a:solidFill>
                <a:srgbClr val="FFFFFF">
                  <a:alpha val="100000"/>
                </a:srgbClr>
              </a:solidFill>
              <a:ln w="9525">
                <a:noFill/>
              </a:ln>
            </p:spPr>
            <p:txBody>
              <a:bodyPr/>
              <a:p>
                <a:endParaRPr lang="zh-CN" altLang="en-US"/>
              </a:p>
            </p:txBody>
          </p:sp>
          <p:sp>
            <p:nvSpPr>
              <p:cNvPr id="64585" name="Freeform 94"/>
              <p:cNvSpPr/>
              <p:nvPr/>
            </p:nvSpPr>
            <p:spPr>
              <a:xfrm>
                <a:off x="3904" y="2692"/>
                <a:ext cx="35" cy="129"/>
              </a:xfrm>
              <a:custGeom>
                <a:avLst/>
                <a:gdLst/>
                <a:ahLst/>
                <a:cxnLst>
                  <a:cxn ang="0">
                    <a:pos x="0" y="125"/>
                  </a:cxn>
                  <a:cxn ang="0">
                    <a:pos x="34" y="128"/>
                  </a:cxn>
                  <a:cxn ang="0">
                    <a:pos x="19" y="0"/>
                  </a:cxn>
                  <a:cxn ang="0">
                    <a:pos x="0" y="8"/>
                  </a:cxn>
                  <a:cxn ang="0">
                    <a:pos x="0" y="125"/>
                  </a:cxn>
                  <a:cxn ang="0">
                    <a:pos x="0" y="125"/>
                  </a:cxn>
                </a:cxnLst>
                <a:pathLst>
                  <a:path w="35" h="129">
                    <a:moveTo>
                      <a:pt x="0" y="125"/>
                    </a:moveTo>
                    <a:lnTo>
                      <a:pt x="34" y="128"/>
                    </a:lnTo>
                    <a:lnTo>
                      <a:pt x="19" y="0"/>
                    </a:lnTo>
                    <a:lnTo>
                      <a:pt x="0" y="8"/>
                    </a:lnTo>
                    <a:lnTo>
                      <a:pt x="0" y="125"/>
                    </a:lnTo>
                  </a:path>
                </a:pathLst>
              </a:custGeom>
              <a:solidFill>
                <a:srgbClr val="A3A3D6">
                  <a:alpha val="100000"/>
                </a:srgbClr>
              </a:solidFill>
              <a:ln w="9525">
                <a:noFill/>
              </a:ln>
            </p:spPr>
            <p:txBody>
              <a:bodyPr/>
              <a:p>
                <a:endParaRPr lang="zh-CN" altLang="en-US"/>
              </a:p>
            </p:txBody>
          </p:sp>
          <p:sp>
            <p:nvSpPr>
              <p:cNvPr id="64586" name="Freeform 95"/>
              <p:cNvSpPr/>
              <p:nvPr/>
            </p:nvSpPr>
            <p:spPr>
              <a:xfrm>
                <a:off x="3899" y="2503"/>
                <a:ext cx="40" cy="321"/>
              </a:xfrm>
              <a:custGeom>
                <a:avLst/>
                <a:gdLst/>
                <a:ahLst/>
                <a:cxnLst>
                  <a:cxn ang="0">
                    <a:pos x="9" y="0"/>
                  </a:cxn>
                  <a:cxn ang="0">
                    <a:pos x="26" y="22"/>
                  </a:cxn>
                  <a:cxn ang="0">
                    <a:pos x="26" y="111"/>
                  </a:cxn>
                  <a:cxn ang="0">
                    <a:pos x="39" y="121"/>
                  </a:cxn>
                  <a:cxn ang="0">
                    <a:pos x="39" y="317"/>
                  </a:cxn>
                  <a:cxn ang="0">
                    <a:pos x="31" y="163"/>
                  </a:cxn>
                  <a:cxn ang="0">
                    <a:pos x="12" y="188"/>
                  </a:cxn>
                  <a:cxn ang="0">
                    <a:pos x="9" y="315"/>
                  </a:cxn>
                  <a:cxn ang="0">
                    <a:pos x="0" y="320"/>
                  </a:cxn>
                  <a:cxn ang="0">
                    <a:pos x="0" y="122"/>
                  </a:cxn>
                  <a:cxn ang="0">
                    <a:pos x="9" y="113"/>
                  </a:cxn>
                  <a:cxn ang="0">
                    <a:pos x="9" y="0"/>
                  </a:cxn>
                  <a:cxn ang="0">
                    <a:pos x="9" y="0"/>
                  </a:cxn>
                </a:cxnLst>
                <a:pathLst>
                  <a:path w="40" h="321">
                    <a:moveTo>
                      <a:pt x="9" y="0"/>
                    </a:moveTo>
                    <a:lnTo>
                      <a:pt x="26" y="22"/>
                    </a:lnTo>
                    <a:lnTo>
                      <a:pt x="26" y="111"/>
                    </a:lnTo>
                    <a:lnTo>
                      <a:pt x="39" y="121"/>
                    </a:lnTo>
                    <a:lnTo>
                      <a:pt x="39" y="317"/>
                    </a:lnTo>
                    <a:lnTo>
                      <a:pt x="31" y="163"/>
                    </a:lnTo>
                    <a:lnTo>
                      <a:pt x="12" y="188"/>
                    </a:lnTo>
                    <a:lnTo>
                      <a:pt x="9" y="315"/>
                    </a:lnTo>
                    <a:lnTo>
                      <a:pt x="0" y="320"/>
                    </a:lnTo>
                    <a:lnTo>
                      <a:pt x="0" y="122"/>
                    </a:lnTo>
                    <a:lnTo>
                      <a:pt x="9" y="113"/>
                    </a:lnTo>
                    <a:lnTo>
                      <a:pt x="9" y="0"/>
                    </a:lnTo>
                  </a:path>
                </a:pathLst>
              </a:custGeom>
              <a:solidFill>
                <a:srgbClr val="000000">
                  <a:alpha val="100000"/>
                </a:srgbClr>
              </a:solidFill>
              <a:ln w="9525">
                <a:noFill/>
              </a:ln>
            </p:spPr>
            <p:txBody>
              <a:bodyPr/>
              <a:p>
                <a:endParaRPr lang="zh-CN" altLang="en-US"/>
              </a:p>
            </p:txBody>
          </p:sp>
        </p:grpSp>
        <p:grpSp>
          <p:nvGrpSpPr>
            <p:cNvPr id="64569" name="Group 96"/>
            <p:cNvGrpSpPr/>
            <p:nvPr/>
          </p:nvGrpSpPr>
          <p:grpSpPr>
            <a:xfrm>
              <a:off x="3764" y="2218"/>
              <a:ext cx="626" cy="531"/>
              <a:chOff x="3764" y="2218"/>
              <a:chExt cx="626" cy="531"/>
            </a:xfrm>
          </p:grpSpPr>
          <p:sp>
            <p:nvSpPr>
              <p:cNvPr id="64570" name="Freeform 97"/>
              <p:cNvSpPr/>
              <p:nvPr/>
            </p:nvSpPr>
            <p:spPr>
              <a:xfrm>
                <a:off x="3768" y="2218"/>
                <a:ext cx="465" cy="425"/>
              </a:xfrm>
              <a:custGeom>
                <a:avLst/>
                <a:gdLst/>
                <a:ahLst/>
                <a:cxnLst>
                  <a:cxn ang="0">
                    <a:pos x="145" y="212"/>
                  </a:cxn>
                  <a:cxn ang="0">
                    <a:pos x="130" y="311"/>
                  </a:cxn>
                  <a:cxn ang="0">
                    <a:pos x="150" y="361"/>
                  </a:cxn>
                  <a:cxn ang="0">
                    <a:pos x="168" y="392"/>
                  </a:cxn>
                  <a:cxn ang="0">
                    <a:pos x="196" y="417"/>
                  </a:cxn>
                  <a:cxn ang="0">
                    <a:pos x="231" y="424"/>
                  </a:cxn>
                  <a:cxn ang="0">
                    <a:pos x="263" y="415"/>
                  </a:cxn>
                  <a:cxn ang="0">
                    <a:pos x="297" y="395"/>
                  </a:cxn>
                  <a:cxn ang="0">
                    <a:pos x="329" y="365"/>
                  </a:cxn>
                  <a:cxn ang="0">
                    <a:pos x="355" y="340"/>
                  </a:cxn>
                  <a:cxn ang="0">
                    <a:pos x="382" y="308"/>
                  </a:cxn>
                  <a:cxn ang="0">
                    <a:pos x="397" y="282"/>
                  </a:cxn>
                  <a:cxn ang="0">
                    <a:pos x="447" y="302"/>
                  </a:cxn>
                  <a:cxn ang="0">
                    <a:pos x="462" y="289"/>
                  </a:cxn>
                  <a:cxn ang="0">
                    <a:pos x="464" y="262"/>
                  </a:cxn>
                  <a:cxn ang="0">
                    <a:pos x="421" y="237"/>
                  </a:cxn>
                  <a:cxn ang="0">
                    <a:pos x="439" y="206"/>
                  </a:cxn>
                  <a:cxn ang="0">
                    <a:pos x="450" y="162"/>
                  </a:cxn>
                  <a:cxn ang="0">
                    <a:pos x="455" y="119"/>
                  </a:cxn>
                  <a:cxn ang="0">
                    <a:pos x="447" y="69"/>
                  </a:cxn>
                  <a:cxn ang="0">
                    <a:pos x="430" y="37"/>
                  </a:cxn>
                  <a:cxn ang="0">
                    <a:pos x="405" y="9"/>
                  </a:cxn>
                  <a:cxn ang="0">
                    <a:pos x="372" y="0"/>
                  </a:cxn>
                  <a:cxn ang="0">
                    <a:pos x="338" y="6"/>
                  </a:cxn>
                  <a:cxn ang="0">
                    <a:pos x="280" y="39"/>
                  </a:cxn>
                  <a:cxn ang="0">
                    <a:pos x="213" y="95"/>
                  </a:cxn>
                  <a:cxn ang="0">
                    <a:pos x="157" y="151"/>
                  </a:cxn>
                  <a:cxn ang="0">
                    <a:pos x="73" y="128"/>
                  </a:cxn>
                  <a:cxn ang="0">
                    <a:pos x="61" y="138"/>
                  </a:cxn>
                  <a:cxn ang="0">
                    <a:pos x="48" y="133"/>
                  </a:cxn>
                  <a:cxn ang="0">
                    <a:pos x="48" y="120"/>
                  </a:cxn>
                  <a:cxn ang="0">
                    <a:pos x="10" y="105"/>
                  </a:cxn>
                  <a:cxn ang="0">
                    <a:pos x="0" y="120"/>
                  </a:cxn>
                  <a:cxn ang="0">
                    <a:pos x="19" y="143"/>
                  </a:cxn>
                  <a:cxn ang="0">
                    <a:pos x="67" y="151"/>
                  </a:cxn>
                  <a:cxn ang="0">
                    <a:pos x="83" y="147"/>
                  </a:cxn>
                  <a:cxn ang="0">
                    <a:pos x="145" y="165"/>
                  </a:cxn>
                  <a:cxn ang="0">
                    <a:pos x="145" y="212"/>
                  </a:cxn>
                  <a:cxn ang="0">
                    <a:pos x="145" y="212"/>
                  </a:cxn>
                </a:cxnLst>
                <a:pathLst>
                  <a:path w="465" h="425">
                    <a:moveTo>
                      <a:pt x="145" y="212"/>
                    </a:moveTo>
                    <a:lnTo>
                      <a:pt x="130" y="311"/>
                    </a:lnTo>
                    <a:lnTo>
                      <a:pt x="150" y="361"/>
                    </a:lnTo>
                    <a:lnTo>
                      <a:pt x="168" y="392"/>
                    </a:lnTo>
                    <a:lnTo>
                      <a:pt x="196" y="417"/>
                    </a:lnTo>
                    <a:lnTo>
                      <a:pt x="231" y="424"/>
                    </a:lnTo>
                    <a:lnTo>
                      <a:pt x="263" y="415"/>
                    </a:lnTo>
                    <a:lnTo>
                      <a:pt x="297" y="395"/>
                    </a:lnTo>
                    <a:lnTo>
                      <a:pt x="329" y="365"/>
                    </a:lnTo>
                    <a:lnTo>
                      <a:pt x="355" y="340"/>
                    </a:lnTo>
                    <a:lnTo>
                      <a:pt x="382" y="308"/>
                    </a:lnTo>
                    <a:lnTo>
                      <a:pt x="397" y="282"/>
                    </a:lnTo>
                    <a:lnTo>
                      <a:pt x="447" y="302"/>
                    </a:lnTo>
                    <a:lnTo>
                      <a:pt x="462" y="289"/>
                    </a:lnTo>
                    <a:lnTo>
                      <a:pt x="464" y="262"/>
                    </a:lnTo>
                    <a:lnTo>
                      <a:pt x="421" y="237"/>
                    </a:lnTo>
                    <a:lnTo>
                      <a:pt x="439" y="206"/>
                    </a:lnTo>
                    <a:lnTo>
                      <a:pt x="450" y="162"/>
                    </a:lnTo>
                    <a:lnTo>
                      <a:pt x="455" y="119"/>
                    </a:lnTo>
                    <a:lnTo>
                      <a:pt x="447" y="69"/>
                    </a:lnTo>
                    <a:lnTo>
                      <a:pt x="430" y="37"/>
                    </a:lnTo>
                    <a:lnTo>
                      <a:pt x="405" y="9"/>
                    </a:lnTo>
                    <a:lnTo>
                      <a:pt x="372" y="0"/>
                    </a:lnTo>
                    <a:lnTo>
                      <a:pt x="338" y="6"/>
                    </a:lnTo>
                    <a:lnTo>
                      <a:pt x="280" y="39"/>
                    </a:lnTo>
                    <a:lnTo>
                      <a:pt x="213" y="95"/>
                    </a:lnTo>
                    <a:lnTo>
                      <a:pt x="157" y="151"/>
                    </a:lnTo>
                    <a:lnTo>
                      <a:pt x="73" y="128"/>
                    </a:lnTo>
                    <a:lnTo>
                      <a:pt x="61" y="138"/>
                    </a:lnTo>
                    <a:lnTo>
                      <a:pt x="48" y="133"/>
                    </a:lnTo>
                    <a:lnTo>
                      <a:pt x="48" y="120"/>
                    </a:lnTo>
                    <a:lnTo>
                      <a:pt x="10" y="105"/>
                    </a:lnTo>
                    <a:lnTo>
                      <a:pt x="0" y="120"/>
                    </a:lnTo>
                    <a:lnTo>
                      <a:pt x="19" y="143"/>
                    </a:lnTo>
                    <a:lnTo>
                      <a:pt x="67" y="151"/>
                    </a:lnTo>
                    <a:lnTo>
                      <a:pt x="83" y="147"/>
                    </a:lnTo>
                    <a:lnTo>
                      <a:pt x="145" y="165"/>
                    </a:lnTo>
                    <a:lnTo>
                      <a:pt x="145" y="212"/>
                    </a:lnTo>
                  </a:path>
                </a:pathLst>
              </a:custGeom>
              <a:solidFill>
                <a:srgbClr val="FFFFFF">
                  <a:alpha val="100000"/>
                </a:srgbClr>
              </a:solidFill>
              <a:ln w="9525">
                <a:noFill/>
              </a:ln>
            </p:spPr>
            <p:txBody>
              <a:bodyPr/>
              <a:p>
                <a:endParaRPr lang="zh-CN" altLang="en-US"/>
              </a:p>
            </p:txBody>
          </p:sp>
          <p:sp>
            <p:nvSpPr>
              <p:cNvPr id="64571" name="Freeform 98"/>
              <p:cNvSpPr/>
              <p:nvPr/>
            </p:nvSpPr>
            <p:spPr>
              <a:xfrm>
                <a:off x="3935" y="2404"/>
                <a:ext cx="220" cy="211"/>
              </a:xfrm>
              <a:custGeom>
                <a:avLst/>
                <a:gdLst/>
                <a:ahLst/>
                <a:cxnLst>
                  <a:cxn ang="0">
                    <a:pos x="147" y="56"/>
                  </a:cxn>
                  <a:cxn ang="0">
                    <a:pos x="140" y="62"/>
                  </a:cxn>
                  <a:cxn ang="0">
                    <a:pos x="150" y="151"/>
                  </a:cxn>
                  <a:cxn ang="0">
                    <a:pos x="139" y="158"/>
                  </a:cxn>
                  <a:cxn ang="0">
                    <a:pos x="125" y="72"/>
                  </a:cxn>
                  <a:cxn ang="0">
                    <a:pos x="103" y="90"/>
                  </a:cxn>
                  <a:cxn ang="0">
                    <a:pos x="63" y="103"/>
                  </a:cxn>
                  <a:cxn ang="0">
                    <a:pos x="17" y="88"/>
                  </a:cxn>
                  <a:cxn ang="0">
                    <a:pos x="15" y="35"/>
                  </a:cxn>
                  <a:cxn ang="0">
                    <a:pos x="27" y="0"/>
                  </a:cxn>
                  <a:cxn ang="0">
                    <a:pos x="11" y="32"/>
                  </a:cxn>
                  <a:cxn ang="0">
                    <a:pos x="4" y="59"/>
                  </a:cxn>
                  <a:cxn ang="0">
                    <a:pos x="0" y="93"/>
                  </a:cxn>
                  <a:cxn ang="0">
                    <a:pos x="2" y="120"/>
                  </a:cxn>
                  <a:cxn ang="0">
                    <a:pos x="16" y="176"/>
                  </a:cxn>
                  <a:cxn ang="0">
                    <a:pos x="31" y="196"/>
                  </a:cxn>
                  <a:cxn ang="0">
                    <a:pos x="52" y="209"/>
                  </a:cxn>
                  <a:cxn ang="0">
                    <a:pos x="80" y="210"/>
                  </a:cxn>
                  <a:cxn ang="0">
                    <a:pos x="108" y="192"/>
                  </a:cxn>
                  <a:cxn ang="0">
                    <a:pos x="137" y="171"/>
                  </a:cxn>
                  <a:cxn ang="0">
                    <a:pos x="175" y="134"/>
                  </a:cxn>
                  <a:cxn ang="0">
                    <a:pos x="212" y="84"/>
                  </a:cxn>
                  <a:cxn ang="0">
                    <a:pos x="219" y="64"/>
                  </a:cxn>
                  <a:cxn ang="0">
                    <a:pos x="177" y="46"/>
                  </a:cxn>
                  <a:cxn ang="0">
                    <a:pos x="147" y="56"/>
                  </a:cxn>
                  <a:cxn ang="0">
                    <a:pos x="147" y="56"/>
                  </a:cxn>
                </a:cxnLst>
                <a:pathLst>
                  <a:path w="220" h="211">
                    <a:moveTo>
                      <a:pt x="147" y="56"/>
                    </a:moveTo>
                    <a:lnTo>
                      <a:pt x="140" y="62"/>
                    </a:lnTo>
                    <a:lnTo>
                      <a:pt x="150" y="151"/>
                    </a:lnTo>
                    <a:lnTo>
                      <a:pt x="139" y="158"/>
                    </a:lnTo>
                    <a:lnTo>
                      <a:pt x="125" y="72"/>
                    </a:lnTo>
                    <a:lnTo>
                      <a:pt x="103" y="90"/>
                    </a:lnTo>
                    <a:lnTo>
                      <a:pt x="63" y="103"/>
                    </a:lnTo>
                    <a:lnTo>
                      <a:pt x="17" y="88"/>
                    </a:lnTo>
                    <a:lnTo>
                      <a:pt x="15" y="35"/>
                    </a:lnTo>
                    <a:lnTo>
                      <a:pt x="27" y="0"/>
                    </a:lnTo>
                    <a:lnTo>
                      <a:pt x="11" y="32"/>
                    </a:lnTo>
                    <a:lnTo>
                      <a:pt x="4" y="59"/>
                    </a:lnTo>
                    <a:lnTo>
                      <a:pt x="0" y="93"/>
                    </a:lnTo>
                    <a:lnTo>
                      <a:pt x="2" y="120"/>
                    </a:lnTo>
                    <a:lnTo>
                      <a:pt x="16" y="176"/>
                    </a:lnTo>
                    <a:lnTo>
                      <a:pt x="31" y="196"/>
                    </a:lnTo>
                    <a:lnTo>
                      <a:pt x="52" y="209"/>
                    </a:lnTo>
                    <a:lnTo>
                      <a:pt x="80" y="210"/>
                    </a:lnTo>
                    <a:lnTo>
                      <a:pt x="108" y="192"/>
                    </a:lnTo>
                    <a:lnTo>
                      <a:pt x="137" y="171"/>
                    </a:lnTo>
                    <a:lnTo>
                      <a:pt x="175" y="134"/>
                    </a:lnTo>
                    <a:lnTo>
                      <a:pt x="212" y="84"/>
                    </a:lnTo>
                    <a:lnTo>
                      <a:pt x="219" y="64"/>
                    </a:lnTo>
                    <a:lnTo>
                      <a:pt x="177" y="46"/>
                    </a:lnTo>
                    <a:lnTo>
                      <a:pt x="147" y="56"/>
                    </a:lnTo>
                  </a:path>
                </a:pathLst>
              </a:custGeom>
              <a:solidFill>
                <a:srgbClr val="CCCCFF">
                  <a:alpha val="100000"/>
                </a:srgbClr>
              </a:solidFill>
              <a:ln w="9525">
                <a:noFill/>
              </a:ln>
            </p:spPr>
            <p:txBody>
              <a:bodyPr/>
              <a:p>
                <a:endParaRPr lang="zh-CN" altLang="en-US"/>
              </a:p>
            </p:txBody>
          </p:sp>
          <p:sp>
            <p:nvSpPr>
              <p:cNvPr id="64572" name="Freeform 99"/>
              <p:cNvSpPr/>
              <p:nvPr/>
            </p:nvSpPr>
            <p:spPr>
              <a:xfrm>
                <a:off x="3905" y="2225"/>
                <a:ext cx="242" cy="404"/>
              </a:xfrm>
              <a:custGeom>
                <a:avLst/>
                <a:gdLst/>
                <a:ahLst/>
                <a:cxnLst>
                  <a:cxn ang="0">
                    <a:pos x="241" y="4"/>
                  </a:cxn>
                  <a:cxn ang="0">
                    <a:pos x="207" y="0"/>
                  </a:cxn>
                  <a:cxn ang="0">
                    <a:pos x="166" y="17"/>
                  </a:cxn>
                  <a:cxn ang="0">
                    <a:pos x="118" y="48"/>
                  </a:cxn>
                  <a:cxn ang="0">
                    <a:pos x="80" y="78"/>
                  </a:cxn>
                  <a:cxn ang="0">
                    <a:pos x="38" y="124"/>
                  </a:cxn>
                  <a:cxn ang="0">
                    <a:pos x="0" y="174"/>
                  </a:cxn>
                  <a:cxn ang="0">
                    <a:pos x="2" y="263"/>
                  </a:cxn>
                  <a:cxn ang="0">
                    <a:pos x="6" y="345"/>
                  </a:cxn>
                  <a:cxn ang="0">
                    <a:pos x="35" y="388"/>
                  </a:cxn>
                  <a:cxn ang="0">
                    <a:pos x="51" y="403"/>
                  </a:cxn>
                  <a:cxn ang="0">
                    <a:pos x="34" y="374"/>
                  </a:cxn>
                  <a:cxn ang="0">
                    <a:pos x="19" y="337"/>
                  </a:cxn>
                  <a:cxn ang="0">
                    <a:pos x="14" y="284"/>
                  </a:cxn>
                  <a:cxn ang="0">
                    <a:pos x="26" y="228"/>
                  </a:cxn>
                  <a:cxn ang="0">
                    <a:pos x="74" y="124"/>
                  </a:cxn>
                  <a:cxn ang="0">
                    <a:pos x="140" y="52"/>
                  </a:cxn>
                  <a:cxn ang="0">
                    <a:pos x="191" y="14"/>
                  </a:cxn>
                  <a:cxn ang="0">
                    <a:pos x="241" y="4"/>
                  </a:cxn>
                  <a:cxn ang="0">
                    <a:pos x="241" y="4"/>
                  </a:cxn>
                </a:cxnLst>
                <a:pathLst>
                  <a:path w="242" h="404">
                    <a:moveTo>
                      <a:pt x="241" y="4"/>
                    </a:moveTo>
                    <a:lnTo>
                      <a:pt x="207" y="0"/>
                    </a:lnTo>
                    <a:lnTo>
                      <a:pt x="166" y="17"/>
                    </a:lnTo>
                    <a:lnTo>
                      <a:pt x="118" y="48"/>
                    </a:lnTo>
                    <a:lnTo>
                      <a:pt x="80" y="78"/>
                    </a:lnTo>
                    <a:lnTo>
                      <a:pt x="38" y="124"/>
                    </a:lnTo>
                    <a:lnTo>
                      <a:pt x="0" y="174"/>
                    </a:lnTo>
                    <a:lnTo>
                      <a:pt x="2" y="263"/>
                    </a:lnTo>
                    <a:lnTo>
                      <a:pt x="6" y="345"/>
                    </a:lnTo>
                    <a:lnTo>
                      <a:pt x="35" y="388"/>
                    </a:lnTo>
                    <a:lnTo>
                      <a:pt x="51" y="403"/>
                    </a:lnTo>
                    <a:lnTo>
                      <a:pt x="34" y="374"/>
                    </a:lnTo>
                    <a:lnTo>
                      <a:pt x="19" y="337"/>
                    </a:lnTo>
                    <a:lnTo>
                      <a:pt x="14" y="284"/>
                    </a:lnTo>
                    <a:lnTo>
                      <a:pt x="26" y="228"/>
                    </a:lnTo>
                    <a:lnTo>
                      <a:pt x="74" y="124"/>
                    </a:lnTo>
                    <a:lnTo>
                      <a:pt x="140" y="52"/>
                    </a:lnTo>
                    <a:lnTo>
                      <a:pt x="191" y="14"/>
                    </a:lnTo>
                    <a:lnTo>
                      <a:pt x="241" y="4"/>
                    </a:lnTo>
                  </a:path>
                </a:pathLst>
              </a:custGeom>
              <a:solidFill>
                <a:srgbClr val="A3A3D6">
                  <a:alpha val="100000"/>
                </a:srgbClr>
              </a:solidFill>
              <a:ln w="9525">
                <a:noFill/>
              </a:ln>
            </p:spPr>
            <p:txBody>
              <a:bodyPr/>
              <a:p>
                <a:endParaRPr lang="zh-CN" altLang="en-US"/>
              </a:p>
            </p:txBody>
          </p:sp>
          <p:sp>
            <p:nvSpPr>
              <p:cNvPr id="64573" name="Freeform 100"/>
              <p:cNvSpPr/>
              <p:nvPr/>
            </p:nvSpPr>
            <p:spPr>
              <a:xfrm>
                <a:off x="4029" y="2247"/>
                <a:ext cx="176" cy="208"/>
              </a:xfrm>
              <a:custGeom>
                <a:avLst/>
                <a:gdLst/>
                <a:ahLst/>
                <a:cxnLst>
                  <a:cxn ang="0">
                    <a:pos x="0" y="70"/>
                  </a:cxn>
                  <a:cxn ang="0">
                    <a:pos x="30" y="53"/>
                  </a:cxn>
                  <a:cxn ang="0">
                    <a:pos x="57" y="49"/>
                  </a:cxn>
                  <a:cxn ang="0">
                    <a:pos x="75" y="55"/>
                  </a:cxn>
                  <a:cxn ang="0">
                    <a:pos x="104" y="87"/>
                  </a:cxn>
                  <a:cxn ang="0">
                    <a:pos x="110" y="125"/>
                  </a:cxn>
                  <a:cxn ang="0">
                    <a:pos x="99" y="163"/>
                  </a:cxn>
                  <a:cxn ang="0">
                    <a:pos x="80" y="190"/>
                  </a:cxn>
                  <a:cxn ang="0">
                    <a:pos x="117" y="207"/>
                  </a:cxn>
                  <a:cxn ang="0">
                    <a:pos x="130" y="196"/>
                  </a:cxn>
                  <a:cxn ang="0">
                    <a:pos x="152" y="203"/>
                  </a:cxn>
                  <a:cxn ang="0">
                    <a:pos x="175" y="146"/>
                  </a:cxn>
                  <a:cxn ang="0">
                    <a:pos x="161" y="64"/>
                  </a:cxn>
                  <a:cxn ang="0">
                    <a:pos x="112" y="0"/>
                  </a:cxn>
                  <a:cxn ang="0">
                    <a:pos x="70" y="12"/>
                  </a:cxn>
                  <a:cxn ang="0">
                    <a:pos x="40" y="33"/>
                  </a:cxn>
                  <a:cxn ang="0">
                    <a:pos x="0" y="70"/>
                  </a:cxn>
                  <a:cxn ang="0">
                    <a:pos x="0" y="70"/>
                  </a:cxn>
                </a:cxnLst>
                <a:pathLst>
                  <a:path w="176" h="208">
                    <a:moveTo>
                      <a:pt x="0" y="70"/>
                    </a:moveTo>
                    <a:lnTo>
                      <a:pt x="30" y="53"/>
                    </a:lnTo>
                    <a:lnTo>
                      <a:pt x="57" y="49"/>
                    </a:lnTo>
                    <a:lnTo>
                      <a:pt x="75" y="55"/>
                    </a:lnTo>
                    <a:lnTo>
                      <a:pt x="104" y="87"/>
                    </a:lnTo>
                    <a:lnTo>
                      <a:pt x="110" y="125"/>
                    </a:lnTo>
                    <a:lnTo>
                      <a:pt x="99" y="163"/>
                    </a:lnTo>
                    <a:lnTo>
                      <a:pt x="80" y="190"/>
                    </a:lnTo>
                    <a:lnTo>
                      <a:pt x="117" y="207"/>
                    </a:lnTo>
                    <a:lnTo>
                      <a:pt x="130" y="196"/>
                    </a:lnTo>
                    <a:lnTo>
                      <a:pt x="152" y="203"/>
                    </a:lnTo>
                    <a:lnTo>
                      <a:pt x="175" y="146"/>
                    </a:lnTo>
                    <a:lnTo>
                      <a:pt x="161" y="64"/>
                    </a:lnTo>
                    <a:lnTo>
                      <a:pt x="112" y="0"/>
                    </a:lnTo>
                    <a:lnTo>
                      <a:pt x="70" y="12"/>
                    </a:lnTo>
                    <a:lnTo>
                      <a:pt x="40" y="33"/>
                    </a:lnTo>
                    <a:lnTo>
                      <a:pt x="0" y="70"/>
                    </a:lnTo>
                  </a:path>
                </a:pathLst>
              </a:custGeom>
              <a:solidFill>
                <a:srgbClr val="CCCCFF">
                  <a:alpha val="100000"/>
                </a:srgbClr>
              </a:solidFill>
              <a:ln w="9525">
                <a:noFill/>
              </a:ln>
            </p:spPr>
            <p:txBody>
              <a:bodyPr/>
              <a:p>
                <a:endParaRPr lang="zh-CN" altLang="en-US"/>
              </a:p>
            </p:txBody>
          </p:sp>
          <p:sp>
            <p:nvSpPr>
              <p:cNvPr id="64574" name="Freeform 101"/>
              <p:cNvSpPr/>
              <p:nvPr/>
            </p:nvSpPr>
            <p:spPr>
              <a:xfrm>
                <a:off x="4156" y="2467"/>
                <a:ext cx="66" cy="52"/>
              </a:xfrm>
              <a:custGeom>
                <a:avLst/>
                <a:gdLst/>
                <a:ahLst/>
                <a:cxnLst>
                  <a:cxn ang="0">
                    <a:pos x="7" y="0"/>
                  </a:cxn>
                  <a:cxn ang="0">
                    <a:pos x="54" y="14"/>
                  </a:cxn>
                  <a:cxn ang="0">
                    <a:pos x="65" y="35"/>
                  </a:cxn>
                  <a:cxn ang="0">
                    <a:pos x="59" y="51"/>
                  </a:cxn>
                  <a:cxn ang="0">
                    <a:pos x="0" y="13"/>
                  </a:cxn>
                  <a:cxn ang="0">
                    <a:pos x="7" y="0"/>
                  </a:cxn>
                  <a:cxn ang="0">
                    <a:pos x="7" y="0"/>
                  </a:cxn>
                </a:cxnLst>
                <a:pathLst>
                  <a:path w="66" h="52">
                    <a:moveTo>
                      <a:pt x="7" y="0"/>
                    </a:moveTo>
                    <a:lnTo>
                      <a:pt x="54" y="14"/>
                    </a:lnTo>
                    <a:lnTo>
                      <a:pt x="65" y="35"/>
                    </a:lnTo>
                    <a:lnTo>
                      <a:pt x="59" y="51"/>
                    </a:lnTo>
                    <a:lnTo>
                      <a:pt x="0" y="13"/>
                    </a:lnTo>
                    <a:lnTo>
                      <a:pt x="7" y="0"/>
                    </a:lnTo>
                  </a:path>
                </a:pathLst>
              </a:custGeom>
              <a:solidFill>
                <a:srgbClr val="A3A3D6">
                  <a:alpha val="100000"/>
                </a:srgbClr>
              </a:solidFill>
              <a:ln w="9525">
                <a:noFill/>
              </a:ln>
            </p:spPr>
            <p:txBody>
              <a:bodyPr/>
              <a:p>
                <a:endParaRPr lang="zh-CN" altLang="en-US"/>
              </a:p>
            </p:txBody>
          </p:sp>
          <p:sp>
            <p:nvSpPr>
              <p:cNvPr id="64575" name="Freeform 102"/>
              <p:cNvSpPr/>
              <p:nvPr/>
            </p:nvSpPr>
            <p:spPr>
              <a:xfrm>
                <a:off x="4142" y="2454"/>
                <a:ext cx="73" cy="68"/>
              </a:xfrm>
              <a:custGeom>
                <a:avLst/>
                <a:gdLst/>
                <a:ahLst/>
                <a:cxnLst>
                  <a:cxn ang="0">
                    <a:pos x="14" y="0"/>
                  </a:cxn>
                  <a:cxn ang="0">
                    <a:pos x="6" y="10"/>
                  </a:cxn>
                  <a:cxn ang="0">
                    <a:pos x="0" y="26"/>
                  </a:cxn>
                  <a:cxn ang="0">
                    <a:pos x="5" y="42"/>
                  </a:cxn>
                  <a:cxn ang="0">
                    <a:pos x="72" y="67"/>
                  </a:cxn>
                  <a:cxn ang="0">
                    <a:pos x="63" y="50"/>
                  </a:cxn>
                  <a:cxn ang="0">
                    <a:pos x="64" y="39"/>
                  </a:cxn>
                  <a:cxn ang="0">
                    <a:pos x="14" y="15"/>
                  </a:cxn>
                  <a:cxn ang="0">
                    <a:pos x="67" y="19"/>
                  </a:cxn>
                  <a:cxn ang="0">
                    <a:pos x="14" y="0"/>
                  </a:cxn>
                  <a:cxn ang="0">
                    <a:pos x="14" y="0"/>
                  </a:cxn>
                </a:cxnLst>
                <a:pathLst>
                  <a:path w="73" h="68">
                    <a:moveTo>
                      <a:pt x="14" y="0"/>
                    </a:moveTo>
                    <a:lnTo>
                      <a:pt x="6" y="10"/>
                    </a:lnTo>
                    <a:lnTo>
                      <a:pt x="0" y="26"/>
                    </a:lnTo>
                    <a:lnTo>
                      <a:pt x="5" y="42"/>
                    </a:lnTo>
                    <a:lnTo>
                      <a:pt x="72" y="67"/>
                    </a:lnTo>
                    <a:lnTo>
                      <a:pt x="63" y="50"/>
                    </a:lnTo>
                    <a:lnTo>
                      <a:pt x="64" y="39"/>
                    </a:lnTo>
                    <a:lnTo>
                      <a:pt x="14" y="15"/>
                    </a:lnTo>
                    <a:lnTo>
                      <a:pt x="67" y="19"/>
                    </a:lnTo>
                    <a:lnTo>
                      <a:pt x="14" y="0"/>
                    </a:lnTo>
                  </a:path>
                </a:pathLst>
              </a:custGeom>
              <a:solidFill>
                <a:srgbClr val="000000">
                  <a:alpha val="100000"/>
                </a:srgbClr>
              </a:solidFill>
              <a:ln w="9525">
                <a:noFill/>
              </a:ln>
            </p:spPr>
            <p:txBody>
              <a:bodyPr/>
              <a:p>
                <a:endParaRPr lang="zh-CN" altLang="en-US"/>
              </a:p>
            </p:txBody>
          </p:sp>
          <p:sp>
            <p:nvSpPr>
              <p:cNvPr id="64576" name="Freeform 103"/>
              <p:cNvSpPr/>
              <p:nvPr/>
            </p:nvSpPr>
            <p:spPr>
              <a:xfrm>
                <a:off x="4212" y="2480"/>
                <a:ext cx="17" cy="40"/>
              </a:xfrm>
              <a:custGeom>
                <a:avLst/>
                <a:gdLst/>
                <a:ahLst/>
                <a:cxnLst>
                  <a:cxn ang="0">
                    <a:pos x="10" y="0"/>
                  </a:cxn>
                  <a:cxn ang="0">
                    <a:pos x="16" y="14"/>
                  </a:cxn>
                  <a:cxn ang="0">
                    <a:pos x="13" y="27"/>
                  </a:cxn>
                  <a:cxn ang="0">
                    <a:pos x="7" y="39"/>
                  </a:cxn>
                  <a:cxn ang="0">
                    <a:pos x="0" y="22"/>
                  </a:cxn>
                  <a:cxn ang="0">
                    <a:pos x="10" y="0"/>
                  </a:cxn>
                  <a:cxn ang="0">
                    <a:pos x="10" y="0"/>
                  </a:cxn>
                </a:cxnLst>
                <a:pathLst>
                  <a:path w="17" h="40">
                    <a:moveTo>
                      <a:pt x="10" y="0"/>
                    </a:moveTo>
                    <a:lnTo>
                      <a:pt x="16" y="14"/>
                    </a:lnTo>
                    <a:lnTo>
                      <a:pt x="13" y="27"/>
                    </a:lnTo>
                    <a:lnTo>
                      <a:pt x="7" y="39"/>
                    </a:lnTo>
                    <a:lnTo>
                      <a:pt x="0" y="22"/>
                    </a:lnTo>
                    <a:lnTo>
                      <a:pt x="10" y="0"/>
                    </a:lnTo>
                  </a:path>
                </a:pathLst>
              </a:custGeom>
              <a:solidFill>
                <a:srgbClr val="000000">
                  <a:alpha val="100000"/>
                </a:srgbClr>
              </a:solidFill>
              <a:ln w="9525">
                <a:noFill/>
              </a:ln>
            </p:spPr>
            <p:txBody>
              <a:bodyPr/>
              <a:p>
                <a:endParaRPr lang="zh-CN" altLang="en-US"/>
              </a:p>
            </p:txBody>
          </p:sp>
          <p:sp>
            <p:nvSpPr>
              <p:cNvPr id="64577" name="Freeform 104"/>
              <p:cNvSpPr/>
              <p:nvPr/>
            </p:nvSpPr>
            <p:spPr>
              <a:xfrm>
                <a:off x="3891" y="2224"/>
                <a:ext cx="226" cy="385"/>
              </a:xfrm>
              <a:custGeom>
                <a:avLst/>
                <a:gdLst/>
                <a:ahLst/>
                <a:cxnLst>
                  <a:cxn ang="0">
                    <a:pos x="154" y="40"/>
                  </a:cxn>
                  <a:cxn ang="0">
                    <a:pos x="137" y="56"/>
                  </a:cxn>
                  <a:cxn ang="0">
                    <a:pos x="111" y="86"/>
                  </a:cxn>
                  <a:cxn ang="0">
                    <a:pos x="80" y="124"/>
                  </a:cxn>
                  <a:cxn ang="0">
                    <a:pos x="52" y="176"/>
                  </a:cxn>
                  <a:cxn ang="0">
                    <a:pos x="29" y="226"/>
                  </a:cxn>
                  <a:cxn ang="0">
                    <a:pos x="21" y="289"/>
                  </a:cxn>
                  <a:cxn ang="0">
                    <a:pos x="28" y="338"/>
                  </a:cxn>
                  <a:cxn ang="0">
                    <a:pos x="44" y="384"/>
                  </a:cxn>
                  <a:cxn ang="0">
                    <a:pos x="16" y="345"/>
                  </a:cxn>
                  <a:cxn ang="0">
                    <a:pos x="0" y="296"/>
                  </a:cxn>
                  <a:cxn ang="0">
                    <a:pos x="2" y="238"/>
                  </a:cxn>
                  <a:cxn ang="0">
                    <a:pos x="5" y="182"/>
                  </a:cxn>
                  <a:cxn ang="0">
                    <a:pos x="15" y="153"/>
                  </a:cxn>
                  <a:cxn ang="0">
                    <a:pos x="60" y="103"/>
                  </a:cxn>
                  <a:cxn ang="0">
                    <a:pos x="109" y="60"/>
                  </a:cxn>
                  <a:cxn ang="0">
                    <a:pos x="146" y="35"/>
                  </a:cxn>
                  <a:cxn ang="0">
                    <a:pos x="184" y="13"/>
                  </a:cxn>
                  <a:cxn ang="0">
                    <a:pos x="225" y="0"/>
                  </a:cxn>
                  <a:cxn ang="0">
                    <a:pos x="181" y="24"/>
                  </a:cxn>
                  <a:cxn ang="0">
                    <a:pos x="154" y="40"/>
                  </a:cxn>
                  <a:cxn ang="0">
                    <a:pos x="154" y="40"/>
                  </a:cxn>
                </a:cxnLst>
                <a:pathLst>
                  <a:path w="226" h="385">
                    <a:moveTo>
                      <a:pt x="154" y="40"/>
                    </a:moveTo>
                    <a:lnTo>
                      <a:pt x="137" y="56"/>
                    </a:lnTo>
                    <a:lnTo>
                      <a:pt x="111" y="86"/>
                    </a:lnTo>
                    <a:lnTo>
                      <a:pt x="80" y="124"/>
                    </a:lnTo>
                    <a:lnTo>
                      <a:pt x="52" y="176"/>
                    </a:lnTo>
                    <a:lnTo>
                      <a:pt x="29" y="226"/>
                    </a:lnTo>
                    <a:lnTo>
                      <a:pt x="21" y="289"/>
                    </a:lnTo>
                    <a:lnTo>
                      <a:pt x="28" y="338"/>
                    </a:lnTo>
                    <a:lnTo>
                      <a:pt x="44" y="384"/>
                    </a:lnTo>
                    <a:lnTo>
                      <a:pt x="16" y="345"/>
                    </a:lnTo>
                    <a:lnTo>
                      <a:pt x="0" y="296"/>
                    </a:lnTo>
                    <a:lnTo>
                      <a:pt x="2" y="238"/>
                    </a:lnTo>
                    <a:lnTo>
                      <a:pt x="5" y="182"/>
                    </a:lnTo>
                    <a:lnTo>
                      <a:pt x="15" y="153"/>
                    </a:lnTo>
                    <a:lnTo>
                      <a:pt x="60" y="103"/>
                    </a:lnTo>
                    <a:lnTo>
                      <a:pt x="109" y="60"/>
                    </a:lnTo>
                    <a:lnTo>
                      <a:pt x="146" y="35"/>
                    </a:lnTo>
                    <a:lnTo>
                      <a:pt x="184" y="13"/>
                    </a:lnTo>
                    <a:lnTo>
                      <a:pt x="225" y="0"/>
                    </a:lnTo>
                    <a:lnTo>
                      <a:pt x="181" y="24"/>
                    </a:lnTo>
                    <a:lnTo>
                      <a:pt x="154" y="40"/>
                    </a:lnTo>
                  </a:path>
                </a:pathLst>
              </a:custGeom>
              <a:solidFill>
                <a:srgbClr val="000000">
                  <a:alpha val="100000"/>
                </a:srgbClr>
              </a:solidFill>
              <a:ln w="9525">
                <a:noFill/>
              </a:ln>
            </p:spPr>
            <p:txBody>
              <a:bodyPr/>
              <a:p>
                <a:endParaRPr lang="zh-CN" altLang="en-US"/>
              </a:p>
            </p:txBody>
          </p:sp>
          <p:sp>
            <p:nvSpPr>
              <p:cNvPr id="64578" name="Freeform 105"/>
              <p:cNvSpPr/>
              <p:nvPr/>
            </p:nvSpPr>
            <p:spPr>
              <a:xfrm>
                <a:off x="3941" y="2403"/>
                <a:ext cx="210" cy="173"/>
              </a:xfrm>
              <a:custGeom>
                <a:avLst/>
                <a:gdLst/>
                <a:ahLst/>
                <a:cxnLst>
                  <a:cxn ang="0">
                    <a:pos x="161" y="40"/>
                  </a:cxn>
                  <a:cxn ang="0">
                    <a:pos x="43" y="0"/>
                  </a:cxn>
                  <a:cxn ang="0">
                    <a:pos x="40" y="9"/>
                  </a:cxn>
                  <a:cxn ang="0">
                    <a:pos x="105" y="38"/>
                  </a:cxn>
                  <a:cxn ang="0">
                    <a:pos x="0" y="75"/>
                  </a:cxn>
                  <a:cxn ang="0">
                    <a:pos x="2" y="100"/>
                  </a:cxn>
                  <a:cxn ang="0">
                    <a:pos x="113" y="47"/>
                  </a:cxn>
                  <a:cxn ang="0">
                    <a:pos x="125" y="172"/>
                  </a:cxn>
                  <a:cxn ang="0">
                    <a:pos x="138" y="161"/>
                  </a:cxn>
                  <a:cxn ang="0">
                    <a:pos x="129" y="48"/>
                  </a:cxn>
                  <a:cxn ang="0">
                    <a:pos x="206" y="79"/>
                  </a:cxn>
                  <a:cxn ang="0">
                    <a:pos x="209" y="68"/>
                  </a:cxn>
                  <a:cxn ang="0">
                    <a:pos x="152" y="48"/>
                  </a:cxn>
                  <a:cxn ang="0">
                    <a:pos x="161" y="40"/>
                  </a:cxn>
                  <a:cxn ang="0">
                    <a:pos x="161" y="40"/>
                  </a:cxn>
                </a:cxnLst>
                <a:pathLst>
                  <a:path w="210" h="173">
                    <a:moveTo>
                      <a:pt x="161" y="40"/>
                    </a:moveTo>
                    <a:lnTo>
                      <a:pt x="43" y="0"/>
                    </a:lnTo>
                    <a:lnTo>
                      <a:pt x="40" y="9"/>
                    </a:lnTo>
                    <a:lnTo>
                      <a:pt x="105" y="38"/>
                    </a:lnTo>
                    <a:lnTo>
                      <a:pt x="0" y="75"/>
                    </a:lnTo>
                    <a:lnTo>
                      <a:pt x="2" y="100"/>
                    </a:lnTo>
                    <a:lnTo>
                      <a:pt x="113" y="47"/>
                    </a:lnTo>
                    <a:lnTo>
                      <a:pt x="125" y="172"/>
                    </a:lnTo>
                    <a:lnTo>
                      <a:pt x="138" y="161"/>
                    </a:lnTo>
                    <a:lnTo>
                      <a:pt x="129" y="48"/>
                    </a:lnTo>
                    <a:lnTo>
                      <a:pt x="206" y="79"/>
                    </a:lnTo>
                    <a:lnTo>
                      <a:pt x="209" y="68"/>
                    </a:lnTo>
                    <a:lnTo>
                      <a:pt x="152" y="48"/>
                    </a:lnTo>
                    <a:lnTo>
                      <a:pt x="161" y="40"/>
                    </a:lnTo>
                  </a:path>
                </a:pathLst>
              </a:custGeom>
              <a:solidFill>
                <a:srgbClr val="000000">
                  <a:alpha val="100000"/>
                </a:srgbClr>
              </a:solidFill>
              <a:ln w="9525">
                <a:noFill/>
              </a:ln>
            </p:spPr>
            <p:txBody>
              <a:bodyPr/>
              <a:p>
                <a:endParaRPr lang="zh-CN" altLang="en-US"/>
              </a:p>
            </p:txBody>
          </p:sp>
          <p:sp>
            <p:nvSpPr>
              <p:cNvPr id="64579" name="Freeform 106"/>
              <p:cNvSpPr/>
              <p:nvPr/>
            </p:nvSpPr>
            <p:spPr>
              <a:xfrm>
                <a:off x="3934" y="2453"/>
                <a:ext cx="228" cy="189"/>
              </a:xfrm>
              <a:custGeom>
                <a:avLst/>
                <a:gdLst/>
                <a:ahLst/>
                <a:cxnLst>
                  <a:cxn ang="0">
                    <a:pos x="218" y="42"/>
                  </a:cxn>
                  <a:cxn ang="0">
                    <a:pos x="201" y="67"/>
                  </a:cxn>
                  <a:cxn ang="0">
                    <a:pos x="177" y="97"/>
                  </a:cxn>
                  <a:cxn ang="0">
                    <a:pos x="144" y="127"/>
                  </a:cxn>
                  <a:cxn ang="0">
                    <a:pos x="118" y="148"/>
                  </a:cxn>
                  <a:cxn ang="0">
                    <a:pos x="82" y="167"/>
                  </a:cxn>
                  <a:cxn ang="0">
                    <a:pos x="47" y="168"/>
                  </a:cxn>
                  <a:cxn ang="0">
                    <a:pos x="25" y="144"/>
                  </a:cxn>
                  <a:cxn ang="0">
                    <a:pos x="16" y="104"/>
                  </a:cxn>
                  <a:cxn ang="0">
                    <a:pos x="8" y="59"/>
                  </a:cxn>
                  <a:cxn ang="0">
                    <a:pos x="7" y="0"/>
                  </a:cxn>
                  <a:cxn ang="0">
                    <a:pos x="0" y="71"/>
                  </a:cxn>
                  <a:cxn ang="0">
                    <a:pos x="8" y="117"/>
                  </a:cxn>
                  <a:cxn ang="0">
                    <a:pos x="22" y="159"/>
                  </a:cxn>
                  <a:cxn ang="0">
                    <a:pos x="37" y="182"/>
                  </a:cxn>
                  <a:cxn ang="0">
                    <a:pos x="61" y="188"/>
                  </a:cxn>
                  <a:cxn ang="0">
                    <a:pos x="98" y="177"/>
                  </a:cxn>
                  <a:cxn ang="0">
                    <a:pos x="138" y="150"/>
                  </a:cxn>
                  <a:cxn ang="0">
                    <a:pos x="178" y="112"/>
                  </a:cxn>
                  <a:cxn ang="0">
                    <a:pos x="211" y="72"/>
                  </a:cxn>
                  <a:cxn ang="0">
                    <a:pos x="227" y="41"/>
                  </a:cxn>
                  <a:cxn ang="0">
                    <a:pos x="218" y="42"/>
                  </a:cxn>
                  <a:cxn ang="0">
                    <a:pos x="218" y="42"/>
                  </a:cxn>
                </a:cxnLst>
                <a:pathLst>
                  <a:path w="228" h="189">
                    <a:moveTo>
                      <a:pt x="218" y="42"/>
                    </a:moveTo>
                    <a:lnTo>
                      <a:pt x="201" y="67"/>
                    </a:lnTo>
                    <a:lnTo>
                      <a:pt x="177" y="97"/>
                    </a:lnTo>
                    <a:lnTo>
                      <a:pt x="144" y="127"/>
                    </a:lnTo>
                    <a:lnTo>
                      <a:pt x="118" y="148"/>
                    </a:lnTo>
                    <a:lnTo>
                      <a:pt x="82" y="167"/>
                    </a:lnTo>
                    <a:lnTo>
                      <a:pt x="47" y="168"/>
                    </a:lnTo>
                    <a:lnTo>
                      <a:pt x="25" y="144"/>
                    </a:lnTo>
                    <a:lnTo>
                      <a:pt x="16" y="104"/>
                    </a:lnTo>
                    <a:lnTo>
                      <a:pt x="8" y="59"/>
                    </a:lnTo>
                    <a:lnTo>
                      <a:pt x="7" y="0"/>
                    </a:lnTo>
                    <a:lnTo>
                      <a:pt x="0" y="71"/>
                    </a:lnTo>
                    <a:lnTo>
                      <a:pt x="8" y="117"/>
                    </a:lnTo>
                    <a:lnTo>
                      <a:pt x="22" y="159"/>
                    </a:lnTo>
                    <a:lnTo>
                      <a:pt x="37" y="182"/>
                    </a:lnTo>
                    <a:lnTo>
                      <a:pt x="61" y="188"/>
                    </a:lnTo>
                    <a:lnTo>
                      <a:pt x="98" y="177"/>
                    </a:lnTo>
                    <a:lnTo>
                      <a:pt x="138" y="150"/>
                    </a:lnTo>
                    <a:lnTo>
                      <a:pt x="178" y="112"/>
                    </a:lnTo>
                    <a:lnTo>
                      <a:pt x="211" y="72"/>
                    </a:lnTo>
                    <a:lnTo>
                      <a:pt x="227" y="41"/>
                    </a:lnTo>
                    <a:lnTo>
                      <a:pt x="218" y="42"/>
                    </a:lnTo>
                  </a:path>
                </a:pathLst>
              </a:custGeom>
              <a:solidFill>
                <a:srgbClr val="000000">
                  <a:alpha val="100000"/>
                </a:srgbClr>
              </a:solidFill>
              <a:ln w="9525">
                <a:noFill/>
              </a:ln>
            </p:spPr>
            <p:txBody>
              <a:bodyPr/>
              <a:p>
                <a:endParaRPr lang="zh-CN" altLang="en-US"/>
              </a:p>
            </p:txBody>
          </p:sp>
          <p:sp>
            <p:nvSpPr>
              <p:cNvPr id="64580" name="Freeform 107"/>
              <p:cNvSpPr/>
              <p:nvPr/>
            </p:nvSpPr>
            <p:spPr>
              <a:xfrm>
                <a:off x="3764" y="2336"/>
                <a:ext cx="149" cy="52"/>
              </a:xfrm>
              <a:custGeom>
                <a:avLst/>
                <a:gdLst/>
                <a:ahLst/>
                <a:cxnLst>
                  <a:cxn ang="0">
                    <a:pos x="148" y="40"/>
                  </a:cxn>
                  <a:cxn ang="0">
                    <a:pos x="80" y="18"/>
                  </a:cxn>
                  <a:cxn ang="0">
                    <a:pos x="65" y="28"/>
                  </a:cxn>
                  <a:cxn ang="0">
                    <a:pos x="45" y="19"/>
                  </a:cxn>
                  <a:cxn ang="0">
                    <a:pos x="43" y="10"/>
                  </a:cxn>
                  <a:cxn ang="0">
                    <a:pos x="10" y="0"/>
                  </a:cxn>
                  <a:cxn ang="0">
                    <a:pos x="0" y="7"/>
                  </a:cxn>
                  <a:cxn ang="0">
                    <a:pos x="6" y="24"/>
                  </a:cxn>
                  <a:cxn ang="0">
                    <a:pos x="39" y="37"/>
                  </a:cxn>
                  <a:cxn ang="0">
                    <a:pos x="48" y="32"/>
                  </a:cxn>
                  <a:cxn ang="0">
                    <a:pos x="72" y="42"/>
                  </a:cxn>
                  <a:cxn ang="0">
                    <a:pos x="88" y="30"/>
                  </a:cxn>
                  <a:cxn ang="0">
                    <a:pos x="144" y="51"/>
                  </a:cxn>
                  <a:cxn ang="0">
                    <a:pos x="148" y="40"/>
                  </a:cxn>
                  <a:cxn ang="0">
                    <a:pos x="148" y="40"/>
                  </a:cxn>
                </a:cxnLst>
                <a:pathLst>
                  <a:path w="149" h="52">
                    <a:moveTo>
                      <a:pt x="148" y="40"/>
                    </a:moveTo>
                    <a:lnTo>
                      <a:pt x="80" y="18"/>
                    </a:lnTo>
                    <a:lnTo>
                      <a:pt x="65" y="28"/>
                    </a:lnTo>
                    <a:lnTo>
                      <a:pt x="45" y="19"/>
                    </a:lnTo>
                    <a:lnTo>
                      <a:pt x="43" y="10"/>
                    </a:lnTo>
                    <a:lnTo>
                      <a:pt x="10" y="0"/>
                    </a:lnTo>
                    <a:lnTo>
                      <a:pt x="0" y="7"/>
                    </a:lnTo>
                    <a:lnTo>
                      <a:pt x="6" y="24"/>
                    </a:lnTo>
                    <a:lnTo>
                      <a:pt x="39" y="37"/>
                    </a:lnTo>
                    <a:lnTo>
                      <a:pt x="48" y="32"/>
                    </a:lnTo>
                    <a:lnTo>
                      <a:pt x="72" y="42"/>
                    </a:lnTo>
                    <a:lnTo>
                      <a:pt x="88" y="30"/>
                    </a:lnTo>
                    <a:lnTo>
                      <a:pt x="144" y="51"/>
                    </a:lnTo>
                    <a:lnTo>
                      <a:pt x="148" y="40"/>
                    </a:lnTo>
                  </a:path>
                </a:pathLst>
              </a:custGeom>
              <a:solidFill>
                <a:srgbClr val="000000">
                  <a:alpha val="100000"/>
                </a:srgbClr>
              </a:solidFill>
              <a:ln w="9525">
                <a:noFill/>
              </a:ln>
            </p:spPr>
            <p:txBody>
              <a:bodyPr/>
              <a:p>
                <a:endParaRPr lang="zh-CN" altLang="en-US"/>
              </a:p>
            </p:txBody>
          </p:sp>
          <p:sp>
            <p:nvSpPr>
              <p:cNvPr id="64581" name="Freeform 108"/>
              <p:cNvSpPr/>
              <p:nvPr/>
            </p:nvSpPr>
            <p:spPr>
              <a:xfrm>
                <a:off x="3995" y="2235"/>
                <a:ext cx="221" cy="220"/>
              </a:xfrm>
              <a:custGeom>
                <a:avLst/>
                <a:gdLst/>
                <a:ahLst/>
                <a:cxnLst>
                  <a:cxn ang="0">
                    <a:pos x="39" y="71"/>
                  </a:cxn>
                  <a:cxn ang="0">
                    <a:pos x="73" y="36"/>
                  </a:cxn>
                  <a:cxn ang="0">
                    <a:pos x="112" y="9"/>
                  </a:cxn>
                  <a:cxn ang="0">
                    <a:pos x="147" y="0"/>
                  </a:cxn>
                  <a:cxn ang="0">
                    <a:pos x="175" y="8"/>
                  </a:cxn>
                  <a:cxn ang="0">
                    <a:pos x="199" y="28"/>
                  </a:cxn>
                  <a:cxn ang="0">
                    <a:pos x="215" y="59"/>
                  </a:cxn>
                  <a:cxn ang="0">
                    <a:pos x="220" y="109"/>
                  </a:cxn>
                  <a:cxn ang="0">
                    <a:pos x="210" y="179"/>
                  </a:cxn>
                  <a:cxn ang="0">
                    <a:pos x="191" y="219"/>
                  </a:cxn>
                  <a:cxn ang="0">
                    <a:pos x="182" y="213"/>
                  </a:cxn>
                  <a:cxn ang="0">
                    <a:pos x="191" y="175"/>
                  </a:cxn>
                  <a:cxn ang="0">
                    <a:pos x="191" y="138"/>
                  </a:cxn>
                  <a:cxn ang="0">
                    <a:pos x="187" y="102"/>
                  </a:cxn>
                  <a:cxn ang="0">
                    <a:pos x="168" y="59"/>
                  </a:cxn>
                  <a:cxn ang="0">
                    <a:pos x="122" y="29"/>
                  </a:cxn>
                  <a:cxn ang="0">
                    <a:pos x="94" y="37"/>
                  </a:cxn>
                  <a:cxn ang="0">
                    <a:pos x="59" y="63"/>
                  </a:cxn>
                  <a:cxn ang="0">
                    <a:pos x="0" y="116"/>
                  </a:cxn>
                  <a:cxn ang="0">
                    <a:pos x="39" y="71"/>
                  </a:cxn>
                  <a:cxn ang="0">
                    <a:pos x="39" y="71"/>
                  </a:cxn>
                </a:cxnLst>
                <a:pathLst>
                  <a:path w="221" h="220">
                    <a:moveTo>
                      <a:pt x="39" y="71"/>
                    </a:moveTo>
                    <a:lnTo>
                      <a:pt x="73" y="36"/>
                    </a:lnTo>
                    <a:lnTo>
                      <a:pt x="112" y="9"/>
                    </a:lnTo>
                    <a:lnTo>
                      <a:pt x="147" y="0"/>
                    </a:lnTo>
                    <a:lnTo>
                      <a:pt x="175" y="8"/>
                    </a:lnTo>
                    <a:lnTo>
                      <a:pt x="199" y="28"/>
                    </a:lnTo>
                    <a:lnTo>
                      <a:pt x="215" y="59"/>
                    </a:lnTo>
                    <a:lnTo>
                      <a:pt x="220" y="109"/>
                    </a:lnTo>
                    <a:lnTo>
                      <a:pt x="210" y="179"/>
                    </a:lnTo>
                    <a:lnTo>
                      <a:pt x="191" y="219"/>
                    </a:lnTo>
                    <a:lnTo>
                      <a:pt x="182" y="213"/>
                    </a:lnTo>
                    <a:lnTo>
                      <a:pt x="191" y="175"/>
                    </a:lnTo>
                    <a:lnTo>
                      <a:pt x="191" y="138"/>
                    </a:lnTo>
                    <a:lnTo>
                      <a:pt x="187" y="102"/>
                    </a:lnTo>
                    <a:lnTo>
                      <a:pt x="168" y="59"/>
                    </a:lnTo>
                    <a:lnTo>
                      <a:pt x="122" y="29"/>
                    </a:lnTo>
                    <a:lnTo>
                      <a:pt x="94" y="37"/>
                    </a:lnTo>
                    <a:lnTo>
                      <a:pt x="59" y="63"/>
                    </a:lnTo>
                    <a:lnTo>
                      <a:pt x="0" y="116"/>
                    </a:lnTo>
                    <a:lnTo>
                      <a:pt x="39" y="71"/>
                    </a:lnTo>
                  </a:path>
                </a:pathLst>
              </a:custGeom>
              <a:solidFill>
                <a:srgbClr val="000000">
                  <a:alpha val="100000"/>
                </a:srgbClr>
              </a:solidFill>
              <a:ln w="9525">
                <a:noFill/>
              </a:ln>
            </p:spPr>
            <p:txBody>
              <a:bodyPr/>
              <a:p>
                <a:endParaRPr lang="zh-CN" altLang="en-US"/>
              </a:p>
            </p:txBody>
          </p:sp>
          <p:sp>
            <p:nvSpPr>
              <p:cNvPr id="64582" name="Freeform 109"/>
              <p:cNvSpPr/>
              <p:nvPr/>
            </p:nvSpPr>
            <p:spPr>
              <a:xfrm>
                <a:off x="4093" y="2310"/>
                <a:ext cx="233" cy="383"/>
              </a:xfrm>
              <a:custGeom>
                <a:avLst/>
                <a:gdLst/>
                <a:ahLst/>
                <a:cxnLst>
                  <a:cxn ang="0">
                    <a:pos x="195" y="0"/>
                  </a:cxn>
                  <a:cxn ang="0">
                    <a:pos x="210" y="116"/>
                  </a:cxn>
                  <a:cxn ang="0">
                    <a:pos x="204" y="179"/>
                  </a:cxn>
                  <a:cxn ang="0">
                    <a:pos x="172" y="243"/>
                  </a:cxn>
                  <a:cxn ang="0">
                    <a:pos x="122" y="302"/>
                  </a:cxn>
                  <a:cxn ang="0">
                    <a:pos x="55" y="354"/>
                  </a:cxn>
                  <a:cxn ang="0">
                    <a:pos x="0" y="382"/>
                  </a:cxn>
                  <a:cxn ang="0">
                    <a:pos x="69" y="363"/>
                  </a:cxn>
                  <a:cxn ang="0">
                    <a:pos x="145" y="310"/>
                  </a:cxn>
                  <a:cxn ang="0">
                    <a:pos x="207" y="237"/>
                  </a:cxn>
                  <a:cxn ang="0">
                    <a:pos x="232" y="164"/>
                  </a:cxn>
                  <a:cxn ang="0">
                    <a:pos x="229" y="87"/>
                  </a:cxn>
                  <a:cxn ang="0">
                    <a:pos x="195" y="0"/>
                  </a:cxn>
                  <a:cxn ang="0">
                    <a:pos x="195" y="0"/>
                  </a:cxn>
                </a:cxnLst>
                <a:pathLst>
                  <a:path w="233" h="383">
                    <a:moveTo>
                      <a:pt x="195" y="0"/>
                    </a:moveTo>
                    <a:lnTo>
                      <a:pt x="210" y="116"/>
                    </a:lnTo>
                    <a:lnTo>
                      <a:pt x="204" y="179"/>
                    </a:lnTo>
                    <a:lnTo>
                      <a:pt x="172" y="243"/>
                    </a:lnTo>
                    <a:lnTo>
                      <a:pt x="122" y="302"/>
                    </a:lnTo>
                    <a:lnTo>
                      <a:pt x="55" y="354"/>
                    </a:lnTo>
                    <a:lnTo>
                      <a:pt x="0" y="382"/>
                    </a:lnTo>
                    <a:lnTo>
                      <a:pt x="69" y="363"/>
                    </a:lnTo>
                    <a:lnTo>
                      <a:pt x="145" y="310"/>
                    </a:lnTo>
                    <a:lnTo>
                      <a:pt x="207" y="237"/>
                    </a:lnTo>
                    <a:lnTo>
                      <a:pt x="232" y="164"/>
                    </a:lnTo>
                    <a:lnTo>
                      <a:pt x="229" y="87"/>
                    </a:lnTo>
                    <a:lnTo>
                      <a:pt x="195" y="0"/>
                    </a:lnTo>
                  </a:path>
                </a:pathLst>
              </a:custGeom>
              <a:solidFill>
                <a:srgbClr val="000000">
                  <a:alpha val="100000"/>
                </a:srgbClr>
              </a:solidFill>
              <a:ln w="9525">
                <a:noFill/>
              </a:ln>
            </p:spPr>
            <p:txBody>
              <a:bodyPr/>
              <a:p>
                <a:endParaRPr lang="zh-CN" altLang="en-US"/>
              </a:p>
            </p:txBody>
          </p:sp>
          <p:sp>
            <p:nvSpPr>
              <p:cNvPr id="64583" name="Freeform 110"/>
              <p:cNvSpPr/>
              <p:nvPr/>
            </p:nvSpPr>
            <p:spPr>
              <a:xfrm>
                <a:off x="4167" y="2275"/>
                <a:ext cx="223" cy="474"/>
              </a:xfrm>
              <a:custGeom>
                <a:avLst/>
                <a:gdLst/>
                <a:ahLst/>
                <a:cxnLst>
                  <a:cxn ang="0">
                    <a:pos x="174" y="0"/>
                  </a:cxn>
                  <a:cxn ang="0">
                    <a:pos x="215" y="92"/>
                  </a:cxn>
                  <a:cxn ang="0">
                    <a:pos x="222" y="204"/>
                  </a:cxn>
                  <a:cxn ang="0">
                    <a:pos x="199" y="282"/>
                  </a:cxn>
                  <a:cxn ang="0">
                    <a:pos x="154" y="359"/>
                  </a:cxn>
                  <a:cxn ang="0">
                    <a:pos x="82" y="427"/>
                  </a:cxn>
                  <a:cxn ang="0">
                    <a:pos x="0" y="473"/>
                  </a:cxn>
                  <a:cxn ang="0">
                    <a:pos x="88" y="400"/>
                  </a:cxn>
                  <a:cxn ang="0">
                    <a:pos x="156" y="322"/>
                  </a:cxn>
                  <a:cxn ang="0">
                    <a:pos x="198" y="220"/>
                  </a:cxn>
                  <a:cxn ang="0">
                    <a:pos x="200" y="105"/>
                  </a:cxn>
                  <a:cxn ang="0">
                    <a:pos x="174" y="0"/>
                  </a:cxn>
                  <a:cxn ang="0">
                    <a:pos x="174" y="0"/>
                  </a:cxn>
                </a:cxnLst>
                <a:pathLst>
                  <a:path w="223" h="474">
                    <a:moveTo>
                      <a:pt x="174" y="0"/>
                    </a:moveTo>
                    <a:lnTo>
                      <a:pt x="215" y="92"/>
                    </a:lnTo>
                    <a:lnTo>
                      <a:pt x="222" y="204"/>
                    </a:lnTo>
                    <a:lnTo>
                      <a:pt x="199" y="282"/>
                    </a:lnTo>
                    <a:lnTo>
                      <a:pt x="154" y="359"/>
                    </a:lnTo>
                    <a:lnTo>
                      <a:pt x="82" y="427"/>
                    </a:lnTo>
                    <a:lnTo>
                      <a:pt x="0" y="473"/>
                    </a:lnTo>
                    <a:lnTo>
                      <a:pt x="88" y="400"/>
                    </a:lnTo>
                    <a:lnTo>
                      <a:pt x="156" y="322"/>
                    </a:lnTo>
                    <a:lnTo>
                      <a:pt x="198" y="220"/>
                    </a:lnTo>
                    <a:lnTo>
                      <a:pt x="200" y="105"/>
                    </a:lnTo>
                    <a:lnTo>
                      <a:pt x="174" y="0"/>
                    </a:lnTo>
                  </a:path>
                </a:pathLst>
              </a:custGeom>
              <a:solidFill>
                <a:srgbClr val="000000">
                  <a:alpha val="100000"/>
                </a:srgbClr>
              </a:solidFill>
              <a:ln w="9525">
                <a:noFill/>
              </a:ln>
            </p:spPr>
            <p:txBody>
              <a:bodyPr/>
              <a:p>
                <a:endParaRPr lang="zh-CN" altLang="en-US"/>
              </a:p>
            </p:txBody>
          </p:sp>
        </p:grpSp>
      </p:grpSp>
      <p:grpSp>
        <p:nvGrpSpPr>
          <p:cNvPr id="64532" name="Group 111"/>
          <p:cNvGrpSpPr/>
          <p:nvPr/>
        </p:nvGrpSpPr>
        <p:grpSpPr>
          <a:xfrm>
            <a:off x="5375275" y="3444875"/>
            <a:ext cx="1014413" cy="1001713"/>
            <a:chOff x="3386" y="2170"/>
            <a:chExt cx="639" cy="631"/>
          </a:xfrm>
        </p:grpSpPr>
        <p:sp>
          <p:nvSpPr>
            <p:cNvPr id="64551" name="Freeform 112"/>
            <p:cNvSpPr/>
            <p:nvPr/>
          </p:nvSpPr>
          <p:spPr>
            <a:xfrm>
              <a:off x="3824" y="2603"/>
              <a:ext cx="38" cy="194"/>
            </a:xfrm>
            <a:custGeom>
              <a:avLst/>
              <a:gdLst/>
              <a:ahLst/>
              <a:cxnLst>
                <a:cxn ang="0">
                  <a:pos x="0" y="193"/>
                </a:cxn>
                <a:cxn ang="0">
                  <a:pos x="1" y="6"/>
                </a:cxn>
                <a:cxn ang="0">
                  <a:pos x="24" y="0"/>
                </a:cxn>
                <a:cxn ang="0">
                  <a:pos x="37" y="87"/>
                </a:cxn>
                <a:cxn ang="0">
                  <a:pos x="27" y="180"/>
                </a:cxn>
                <a:cxn ang="0">
                  <a:pos x="0" y="193"/>
                </a:cxn>
                <a:cxn ang="0">
                  <a:pos x="0" y="193"/>
                </a:cxn>
              </a:cxnLst>
              <a:pathLst>
                <a:path w="38" h="194">
                  <a:moveTo>
                    <a:pt x="0" y="193"/>
                  </a:moveTo>
                  <a:lnTo>
                    <a:pt x="1" y="6"/>
                  </a:lnTo>
                  <a:lnTo>
                    <a:pt x="24" y="0"/>
                  </a:lnTo>
                  <a:lnTo>
                    <a:pt x="37" y="87"/>
                  </a:lnTo>
                  <a:lnTo>
                    <a:pt x="27" y="180"/>
                  </a:lnTo>
                  <a:lnTo>
                    <a:pt x="0" y="193"/>
                  </a:lnTo>
                </a:path>
              </a:pathLst>
            </a:custGeom>
            <a:solidFill>
              <a:srgbClr val="FFFFFF">
                <a:alpha val="100000"/>
              </a:srgbClr>
            </a:solidFill>
            <a:ln w="9525">
              <a:noFill/>
            </a:ln>
          </p:spPr>
          <p:txBody>
            <a:bodyPr/>
            <a:p>
              <a:endParaRPr lang="zh-CN" altLang="en-US"/>
            </a:p>
          </p:txBody>
        </p:sp>
        <p:sp>
          <p:nvSpPr>
            <p:cNvPr id="64552" name="Freeform 113"/>
            <p:cNvSpPr/>
            <p:nvPr/>
          </p:nvSpPr>
          <p:spPr>
            <a:xfrm>
              <a:off x="3823" y="2669"/>
              <a:ext cx="35" cy="129"/>
            </a:xfrm>
            <a:custGeom>
              <a:avLst/>
              <a:gdLst/>
              <a:ahLst/>
              <a:cxnLst>
                <a:cxn ang="0">
                  <a:pos x="34" y="125"/>
                </a:cxn>
                <a:cxn ang="0">
                  <a:pos x="0" y="128"/>
                </a:cxn>
                <a:cxn ang="0">
                  <a:pos x="15" y="0"/>
                </a:cxn>
                <a:cxn ang="0">
                  <a:pos x="34" y="8"/>
                </a:cxn>
                <a:cxn ang="0">
                  <a:pos x="34" y="125"/>
                </a:cxn>
                <a:cxn ang="0">
                  <a:pos x="34" y="125"/>
                </a:cxn>
              </a:cxnLst>
              <a:pathLst>
                <a:path w="35" h="129">
                  <a:moveTo>
                    <a:pt x="34" y="125"/>
                  </a:moveTo>
                  <a:lnTo>
                    <a:pt x="0" y="128"/>
                  </a:lnTo>
                  <a:lnTo>
                    <a:pt x="15" y="0"/>
                  </a:lnTo>
                  <a:lnTo>
                    <a:pt x="34" y="8"/>
                  </a:lnTo>
                  <a:lnTo>
                    <a:pt x="34" y="125"/>
                  </a:lnTo>
                </a:path>
              </a:pathLst>
            </a:custGeom>
            <a:solidFill>
              <a:srgbClr val="A3A3D6">
                <a:alpha val="100000"/>
              </a:srgbClr>
            </a:solidFill>
            <a:ln w="9525">
              <a:noFill/>
            </a:ln>
          </p:spPr>
          <p:txBody>
            <a:bodyPr/>
            <a:p>
              <a:endParaRPr lang="zh-CN" altLang="en-US"/>
            </a:p>
          </p:txBody>
        </p:sp>
        <p:sp>
          <p:nvSpPr>
            <p:cNvPr id="64553" name="Freeform 114"/>
            <p:cNvSpPr/>
            <p:nvPr/>
          </p:nvSpPr>
          <p:spPr>
            <a:xfrm>
              <a:off x="3823" y="2480"/>
              <a:ext cx="40" cy="321"/>
            </a:xfrm>
            <a:custGeom>
              <a:avLst/>
              <a:gdLst/>
              <a:ahLst/>
              <a:cxnLst>
                <a:cxn ang="0">
                  <a:pos x="30" y="0"/>
                </a:cxn>
                <a:cxn ang="0">
                  <a:pos x="13" y="22"/>
                </a:cxn>
                <a:cxn ang="0">
                  <a:pos x="13" y="111"/>
                </a:cxn>
                <a:cxn ang="0">
                  <a:pos x="0" y="121"/>
                </a:cxn>
                <a:cxn ang="0">
                  <a:pos x="0" y="317"/>
                </a:cxn>
                <a:cxn ang="0">
                  <a:pos x="8" y="163"/>
                </a:cxn>
                <a:cxn ang="0">
                  <a:pos x="27" y="188"/>
                </a:cxn>
                <a:cxn ang="0">
                  <a:pos x="30" y="315"/>
                </a:cxn>
                <a:cxn ang="0">
                  <a:pos x="39" y="320"/>
                </a:cxn>
                <a:cxn ang="0">
                  <a:pos x="39" y="122"/>
                </a:cxn>
                <a:cxn ang="0">
                  <a:pos x="30" y="113"/>
                </a:cxn>
                <a:cxn ang="0">
                  <a:pos x="30" y="0"/>
                </a:cxn>
                <a:cxn ang="0">
                  <a:pos x="30" y="0"/>
                </a:cxn>
              </a:cxnLst>
              <a:pathLst>
                <a:path w="40" h="321">
                  <a:moveTo>
                    <a:pt x="30" y="0"/>
                  </a:moveTo>
                  <a:lnTo>
                    <a:pt x="13" y="22"/>
                  </a:lnTo>
                  <a:lnTo>
                    <a:pt x="13" y="111"/>
                  </a:lnTo>
                  <a:lnTo>
                    <a:pt x="0" y="121"/>
                  </a:lnTo>
                  <a:lnTo>
                    <a:pt x="0" y="317"/>
                  </a:lnTo>
                  <a:lnTo>
                    <a:pt x="8" y="163"/>
                  </a:lnTo>
                  <a:lnTo>
                    <a:pt x="27" y="188"/>
                  </a:lnTo>
                  <a:lnTo>
                    <a:pt x="30" y="315"/>
                  </a:lnTo>
                  <a:lnTo>
                    <a:pt x="39" y="320"/>
                  </a:lnTo>
                  <a:lnTo>
                    <a:pt x="39" y="122"/>
                  </a:lnTo>
                  <a:lnTo>
                    <a:pt x="30" y="113"/>
                  </a:lnTo>
                  <a:lnTo>
                    <a:pt x="30" y="0"/>
                  </a:lnTo>
                </a:path>
              </a:pathLst>
            </a:custGeom>
            <a:solidFill>
              <a:srgbClr val="000000">
                <a:alpha val="100000"/>
              </a:srgbClr>
            </a:solidFill>
            <a:ln w="9525">
              <a:noFill/>
            </a:ln>
          </p:spPr>
          <p:txBody>
            <a:bodyPr/>
            <a:p>
              <a:endParaRPr lang="zh-CN" altLang="en-US"/>
            </a:p>
          </p:txBody>
        </p:sp>
        <p:sp>
          <p:nvSpPr>
            <p:cNvPr id="64554" name="Freeform 115"/>
            <p:cNvSpPr/>
            <p:nvPr/>
          </p:nvSpPr>
          <p:spPr>
            <a:xfrm>
              <a:off x="3531" y="2185"/>
              <a:ext cx="493" cy="456"/>
            </a:xfrm>
            <a:custGeom>
              <a:avLst/>
              <a:gdLst/>
              <a:ahLst/>
              <a:cxnLst>
                <a:cxn ang="0">
                  <a:pos x="323" y="282"/>
                </a:cxn>
                <a:cxn ang="0">
                  <a:pos x="302" y="380"/>
                </a:cxn>
                <a:cxn ang="0">
                  <a:pos x="265" y="420"/>
                </a:cxn>
                <a:cxn ang="0">
                  <a:pos x="238" y="443"/>
                </a:cxn>
                <a:cxn ang="0">
                  <a:pos x="203" y="455"/>
                </a:cxn>
                <a:cxn ang="0">
                  <a:pos x="167" y="450"/>
                </a:cxn>
                <a:cxn ang="0">
                  <a:pos x="140" y="430"/>
                </a:cxn>
                <a:cxn ang="0">
                  <a:pos x="115" y="399"/>
                </a:cxn>
                <a:cxn ang="0">
                  <a:pos x="97" y="360"/>
                </a:cxn>
                <a:cxn ang="0">
                  <a:pos x="81" y="327"/>
                </a:cxn>
                <a:cxn ang="0">
                  <a:pos x="68" y="288"/>
                </a:cxn>
                <a:cxn ang="0">
                  <a:pos x="63" y="258"/>
                </a:cxn>
                <a:cxn ang="0">
                  <a:pos x="9" y="259"/>
                </a:cxn>
                <a:cxn ang="0">
                  <a:pos x="0" y="241"/>
                </a:cxn>
                <a:cxn ang="0">
                  <a:pos x="8" y="215"/>
                </a:cxn>
                <a:cxn ang="0">
                  <a:pos x="57" y="207"/>
                </a:cxn>
                <a:cxn ang="0">
                  <a:pos x="51" y="172"/>
                </a:cxn>
                <a:cxn ang="0">
                  <a:pos x="56" y="126"/>
                </a:cxn>
                <a:cxn ang="0">
                  <a:pos x="67" y="85"/>
                </a:cxn>
                <a:cxn ang="0">
                  <a:pos x="92" y="41"/>
                </a:cxn>
                <a:cxn ang="0">
                  <a:pos x="120" y="18"/>
                </a:cxn>
                <a:cxn ang="0">
                  <a:pos x="153" y="0"/>
                </a:cxn>
                <a:cxn ang="0">
                  <a:pos x="187" y="3"/>
                </a:cxn>
                <a:cxn ang="0">
                  <a:pos x="217" y="21"/>
                </a:cxn>
                <a:cxn ang="0">
                  <a:pos x="260" y="73"/>
                </a:cxn>
                <a:cxn ang="0">
                  <a:pos x="302" y="149"/>
                </a:cxn>
                <a:cxn ang="0">
                  <a:pos x="334" y="221"/>
                </a:cxn>
                <a:cxn ang="0">
                  <a:pos x="421" y="230"/>
                </a:cxn>
                <a:cxn ang="0">
                  <a:pos x="428" y="244"/>
                </a:cxn>
                <a:cxn ang="0">
                  <a:pos x="442" y="244"/>
                </a:cxn>
                <a:cxn ang="0">
                  <a:pos x="447" y="232"/>
                </a:cxn>
                <a:cxn ang="0">
                  <a:pos x="488" y="231"/>
                </a:cxn>
                <a:cxn ang="0">
                  <a:pos x="492" y="249"/>
                </a:cxn>
                <a:cxn ang="0">
                  <a:pos x="466" y="263"/>
                </a:cxn>
                <a:cxn ang="0">
                  <a:pos x="418" y="254"/>
                </a:cxn>
                <a:cxn ang="0">
                  <a:pos x="405" y="244"/>
                </a:cxn>
                <a:cxn ang="0">
                  <a:pos x="340" y="239"/>
                </a:cxn>
                <a:cxn ang="0">
                  <a:pos x="323" y="282"/>
                </a:cxn>
                <a:cxn ang="0">
                  <a:pos x="323" y="282"/>
                </a:cxn>
              </a:cxnLst>
              <a:pathLst>
                <a:path w="493" h="456">
                  <a:moveTo>
                    <a:pt x="323" y="282"/>
                  </a:moveTo>
                  <a:lnTo>
                    <a:pt x="302" y="380"/>
                  </a:lnTo>
                  <a:lnTo>
                    <a:pt x="265" y="420"/>
                  </a:lnTo>
                  <a:lnTo>
                    <a:pt x="238" y="443"/>
                  </a:lnTo>
                  <a:lnTo>
                    <a:pt x="203" y="455"/>
                  </a:lnTo>
                  <a:lnTo>
                    <a:pt x="167" y="450"/>
                  </a:lnTo>
                  <a:lnTo>
                    <a:pt x="140" y="430"/>
                  </a:lnTo>
                  <a:lnTo>
                    <a:pt x="115" y="399"/>
                  </a:lnTo>
                  <a:lnTo>
                    <a:pt x="97" y="360"/>
                  </a:lnTo>
                  <a:lnTo>
                    <a:pt x="81" y="327"/>
                  </a:lnTo>
                  <a:lnTo>
                    <a:pt x="68" y="288"/>
                  </a:lnTo>
                  <a:lnTo>
                    <a:pt x="63" y="258"/>
                  </a:lnTo>
                  <a:lnTo>
                    <a:pt x="9" y="259"/>
                  </a:lnTo>
                  <a:lnTo>
                    <a:pt x="0" y="241"/>
                  </a:lnTo>
                  <a:lnTo>
                    <a:pt x="8" y="215"/>
                  </a:lnTo>
                  <a:lnTo>
                    <a:pt x="57" y="207"/>
                  </a:lnTo>
                  <a:lnTo>
                    <a:pt x="51" y="172"/>
                  </a:lnTo>
                  <a:lnTo>
                    <a:pt x="56" y="126"/>
                  </a:lnTo>
                  <a:lnTo>
                    <a:pt x="67" y="85"/>
                  </a:lnTo>
                  <a:lnTo>
                    <a:pt x="92" y="41"/>
                  </a:lnTo>
                  <a:lnTo>
                    <a:pt x="120" y="18"/>
                  </a:lnTo>
                  <a:lnTo>
                    <a:pt x="153" y="0"/>
                  </a:lnTo>
                  <a:lnTo>
                    <a:pt x="187" y="3"/>
                  </a:lnTo>
                  <a:lnTo>
                    <a:pt x="217" y="21"/>
                  </a:lnTo>
                  <a:lnTo>
                    <a:pt x="260" y="73"/>
                  </a:lnTo>
                  <a:lnTo>
                    <a:pt x="302" y="149"/>
                  </a:lnTo>
                  <a:lnTo>
                    <a:pt x="334" y="221"/>
                  </a:lnTo>
                  <a:lnTo>
                    <a:pt x="421" y="230"/>
                  </a:lnTo>
                  <a:lnTo>
                    <a:pt x="428" y="244"/>
                  </a:lnTo>
                  <a:lnTo>
                    <a:pt x="442" y="244"/>
                  </a:lnTo>
                  <a:lnTo>
                    <a:pt x="447" y="232"/>
                  </a:lnTo>
                  <a:lnTo>
                    <a:pt x="488" y="231"/>
                  </a:lnTo>
                  <a:lnTo>
                    <a:pt x="492" y="249"/>
                  </a:lnTo>
                  <a:lnTo>
                    <a:pt x="466" y="263"/>
                  </a:lnTo>
                  <a:lnTo>
                    <a:pt x="418" y="254"/>
                  </a:lnTo>
                  <a:lnTo>
                    <a:pt x="405" y="244"/>
                  </a:lnTo>
                  <a:lnTo>
                    <a:pt x="340" y="239"/>
                  </a:lnTo>
                  <a:lnTo>
                    <a:pt x="323" y="282"/>
                  </a:lnTo>
                </a:path>
              </a:pathLst>
            </a:custGeom>
            <a:solidFill>
              <a:srgbClr val="FFFFFF">
                <a:alpha val="100000"/>
              </a:srgbClr>
            </a:solidFill>
            <a:ln w="9525">
              <a:noFill/>
            </a:ln>
          </p:spPr>
          <p:txBody>
            <a:bodyPr/>
            <a:p>
              <a:endParaRPr lang="zh-CN" altLang="en-US"/>
            </a:p>
          </p:txBody>
        </p:sp>
        <p:sp>
          <p:nvSpPr>
            <p:cNvPr id="64555" name="Freeform 116"/>
            <p:cNvSpPr/>
            <p:nvPr/>
          </p:nvSpPr>
          <p:spPr>
            <a:xfrm>
              <a:off x="3616" y="2415"/>
              <a:ext cx="206" cy="198"/>
            </a:xfrm>
            <a:custGeom>
              <a:avLst/>
              <a:gdLst/>
              <a:ahLst/>
              <a:cxnLst>
                <a:cxn ang="0">
                  <a:pos x="70" y="21"/>
                </a:cxn>
                <a:cxn ang="0">
                  <a:pos x="74" y="28"/>
                </a:cxn>
                <a:cxn ang="0">
                  <a:pos x="33" y="108"/>
                </a:cxn>
                <a:cxn ang="0">
                  <a:pos x="41" y="118"/>
                </a:cxn>
                <a:cxn ang="0">
                  <a:pos x="84" y="43"/>
                </a:cxn>
                <a:cxn ang="0">
                  <a:pos x="99" y="68"/>
                </a:cxn>
                <a:cxn ang="0">
                  <a:pos x="132" y="94"/>
                </a:cxn>
                <a:cxn ang="0">
                  <a:pos x="180" y="97"/>
                </a:cxn>
                <a:cxn ang="0">
                  <a:pos x="200" y="48"/>
                </a:cxn>
                <a:cxn ang="0">
                  <a:pos x="202" y="11"/>
                </a:cxn>
                <a:cxn ang="0">
                  <a:pos x="205" y="46"/>
                </a:cxn>
                <a:cxn ang="0">
                  <a:pos x="203" y="74"/>
                </a:cxn>
                <a:cxn ang="0">
                  <a:pos x="194" y="108"/>
                </a:cxn>
                <a:cxn ang="0">
                  <a:pos x="182" y="132"/>
                </a:cxn>
                <a:cxn ang="0">
                  <a:pos x="149" y="180"/>
                </a:cxn>
                <a:cxn ang="0">
                  <a:pos x="128" y="192"/>
                </a:cxn>
                <a:cxn ang="0">
                  <a:pos x="104" y="197"/>
                </a:cxn>
                <a:cxn ang="0">
                  <a:pos x="77" y="188"/>
                </a:cxn>
                <a:cxn ang="0">
                  <a:pos x="57" y="161"/>
                </a:cxn>
                <a:cxn ang="0">
                  <a:pos x="38" y="131"/>
                </a:cxn>
                <a:cxn ang="0">
                  <a:pos x="15" y="83"/>
                </a:cxn>
                <a:cxn ang="0">
                  <a:pos x="0" y="23"/>
                </a:cxn>
                <a:cxn ang="0">
                  <a:pos x="0" y="2"/>
                </a:cxn>
                <a:cxn ang="0">
                  <a:pos x="45" y="0"/>
                </a:cxn>
                <a:cxn ang="0">
                  <a:pos x="70" y="21"/>
                </a:cxn>
                <a:cxn ang="0">
                  <a:pos x="70" y="21"/>
                </a:cxn>
              </a:cxnLst>
              <a:pathLst>
                <a:path w="206" h="198">
                  <a:moveTo>
                    <a:pt x="70" y="21"/>
                  </a:moveTo>
                  <a:lnTo>
                    <a:pt x="74" y="28"/>
                  </a:lnTo>
                  <a:lnTo>
                    <a:pt x="33" y="108"/>
                  </a:lnTo>
                  <a:lnTo>
                    <a:pt x="41" y="118"/>
                  </a:lnTo>
                  <a:lnTo>
                    <a:pt x="84" y="43"/>
                  </a:lnTo>
                  <a:lnTo>
                    <a:pt x="99" y="68"/>
                  </a:lnTo>
                  <a:lnTo>
                    <a:pt x="132" y="94"/>
                  </a:lnTo>
                  <a:lnTo>
                    <a:pt x="180" y="97"/>
                  </a:lnTo>
                  <a:lnTo>
                    <a:pt x="200" y="48"/>
                  </a:lnTo>
                  <a:lnTo>
                    <a:pt x="202" y="11"/>
                  </a:lnTo>
                  <a:lnTo>
                    <a:pt x="205" y="46"/>
                  </a:lnTo>
                  <a:lnTo>
                    <a:pt x="203" y="74"/>
                  </a:lnTo>
                  <a:lnTo>
                    <a:pt x="194" y="108"/>
                  </a:lnTo>
                  <a:lnTo>
                    <a:pt x="182" y="132"/>
                  </a:lnTo>
                  <a:lnTo>
                    <a:pt x="149" y="180"/>
                  </a:lnTo>
                  <a:lnTo>
                    <a:pt x="128" y="192"/>
                  </a:lnTo>
                  <a:lnTo>
                    <a:pt x="104" y="197"/>
                  </a:lnTo>
                  <a:lnTo>
                    <a:pt x="77" y="188"/>
                  </a:lnTo>
                  <a:lnTo>
                    <a:pt x="57" y="161"/>
                  </a:lnTo>
                  <a:lnTo>
                    <a:pt x="38" y="131"/>
                  </a:lnTo>
                  <a:lnTo>
                    <a:pt x="15" y="83"/>
                  </a:lnTo>
                  <a:lnTo>
                    <a:pt x="0" y="23"/>
                  </a:lnTo>
                  <a:lnTo>
                    <a:pt x="0" y="2"/>
                  </a:lnTo>
                  <a:lnTo>
                    <a:pt x="45" y="0"/>
                  </a:lnTo>
                  <a:lnTo>
                    <a:pt x="70" y="21"/>
                  </a:lnTo>
                </a:path>
              </a:pathLst>
            </a:custGeom>
            <a:solidFill>
              <a:srgbClr val="CCCCFF">
                <a:alpha val="100000"/>
              </a:srgbClr>
            </a:solidFill>
            <a:ln w="9525">
              <a:noFill/>
            </a:ln>
          </p:spPr>
          <p:txBody>
            <a:bodyPr/>
            <a:p>
              <a:endParaRPr lang="zh-CN" altLang="en-US"/>
            </a:p>
          </p:txBody>
        </p:sp>
        <p:sp>
          <p:nvSpPr>
            <p:cNvPr id="64556" name="Freeform 117"/>
            <p:cNvSpPr/>
            <p:nvPr/>
          </p:nvSpPr>
          <p:spPr>
            <a:xfrm>
              <a:off x="3709" y="2197"/>
              <a:ext cx="165" cy="441"/>
            </a:xfrm>
            <a:custGeom>
              <a:avLst/>
              <a:gdLst/>
              <a:ahLst/>
              <a:cxnLst>
                <a:cxn ang="0">
                  <a:pos x="0" y="0"/>
                </a:cxn>
                <a:cxn ang="0">
                  <a:pos x="33" y="8"/>
                </a:cxn>
                <a:cxn ang="0">
                  <a:pos x="65" y="38"/>
                </a:cxn>
                <a:cxn ang="0">
                  <a:pos x="99" y="85"/>
                </a:cxn>
                <a:cxn ang="0">
                  <a:pos x="124" y="127"/>
                </a:cxn>
                <a:cxn ang="0">
                  <a:pos x="146" y="184"/>
                </a:cxn>
                <a:cxn ang="0">
                  <a:pos x="164" y="245"/>
                </a:cxn>
                <a:cxn ang="0">
                  <a:pos x="130" y="327"/>
                </a:cxn>
                <a:cxn ang="0">
                  <a:pos x="97" y="402"/>
                </a:cxn>
                <a:cxn ang="0">
                  <a:pos x="55" y="432"/>
                </a:cxn>
                <a:cxn ang="0">
                  <a:pos x="34" y="440"/>
                </a:cxn>
                <a:cxn ang="0">
                  <a:pos x="61" y="419"/>
                </a:cxn>
                <a:cxn ang="0">
                  <a:pos x="88" y="390"/>
                </a:cxn>
                <a:cxn ang="0">
                  <a:pos x="111" y="342"/>
                </a:cxn>
                <a:cxn ang="0">
                  <a:pos x="120" y="286"/>
                </a:cxn>
                <a:cxn ang="0">
                  <a:pos x="113" y="172"/>
                </a:cxn>
                <a:cxn ang="0">
                  <a:pos x="77" y="80"/>
                </a:cxn>
                <a:cxn ang="0">
                  <a:pos x="43" y="27"/>
                </a:cxn>
                <a:cxn ang="0">
                  <a:pos x="0" y="0"/>
                </a:cxn>
                <a:cxn ang="0">
                  <a:pos x="0" y="0"/>
                </a:cxn>
              </a:cxnLst>
              <a:pathLst>
                <a:path w="165" h="441">
                  <a:moveTo>
                    <a:pt x="0" y="0"/>
                  </a:moveTo>
                  <a:lnTo>
                    <a:pt x="33" y="8"/>
                  </a:lnTo>
                  <a:lnTo>
                    <a:pt x="65" y="38"/>
                  </a:lnTo>
                  <a:lnTo>
                    <a:pt x="99" y="85"/>
                  </a:lnTo>
                  <a:lnTo>
                    <a:pt x="124" y="127"/>
                  </a:lnTo>
                  <a:lnTo>
                    <a:pt x="146" y="184"/>
                  </a:lnTo>
                  <a:lnTo>
                    <a:pt x="164" y="245"/>
                  </a:lnTo>
                  <a:lnTo>
                    <a:pt x="130" y="327"/>
                  </a:lnTo>
                  <a:lnTo>
                    <a:pt x="97" y="402"/>
                  </a:lnTo>
                  <a:lnTo>
                    <a:pt x="55" y="432"/>
                  </a:lnTo>
                  <a:lnTo>
                    <a:pt x="34" y="440"/>
                  </a:lnTo>
                  <a:lnTo>
                    <a:pt x="61" y="419"/>
                  </a:lnTo>
                  <a:lnTo>
                    <a:pt x="88" y="390"/>
                  </a:lnTo>
                  <a:lnTo>
                    <a:pt x="111" y="342"/>
                  </a:lnTo>
                  <a:lnTo>
                    <a:pt x="120" y="286"/>
                  </a:lnTo>
                  <a:lnTo>
                    <a:pt x="113" y="172"/>
                  </a:lnTo>
                  <a:lnTo>
                    <a:pt x="77" y="80"/>
                  </a:lnTo>
                  <a:lnTo>
                    <a:pt x="43" y="27"/>
                  </a:lnTo>
                  <a:lnTo>
                    <a:pt x="0" y="0"/>
                  </a:lnTo>
                </a:path>
              </a:pathLst>
            </a:custGeom>
            <a:solidFill>
              <a:srgbClr val="A3A3D6">
                <a:alpha val="100000"/>
              </a:srgbClr>
            </a:solidFill>
            <a:ln w="9525">
              <a:noFill/>
            </a:ln>
          </p:spPr>
          <p:txBody>
            <a:bodyPr/>
            <a:p>
              <a:endParaRPr lang="zh-CN" altLang="en-US"/>
            </a:p>
          </p:txBody>
        </p:sp>
        <p:sp>
          <p:nvSpPr>
            <p:cNvPr id="64557" name="Freeform 118"/>
            <p:cNvSpPr/>
            <p:nvPr/>
          </p:nvSpPr>
          <p:spPr>
            <a:xfrm>
              <a:off x="3596" y="2216"/>
              <a:ext cx="191" cy="192"/>
            </a:xfrm>
            <a:custGeom>
              <a:avLst/>
              <a:gdLst/>
              <a:ahLst/>
              <a:cxnLst>
                <a:cxn ang="0">
                  <a:pos x="190" y="104"/>
                </a:cxn>
                <a:cxn ang="0">
                  <a:pos x="169" y="78"/>
                </a:cxn>
                <a:cxn ang="0">
                  <a:pos x="145" y="65"/>
                </a:cxn>
                <a:cxn ang="0">
                  <a:pos x="126" y="64"/>
                </a:cxn>
                <a:cxn ang="0">
                  <a:pos x="87" y="83"/>
                </a:cxn>
                <a:cxn ang="0">
                  <a:pos x="68" y="117"/>
                </a:cxn>
                <a:cxn ang="0">
                  <a:pos x="65" y="156"/>
                </a:cxn>
                <a:cxn ang="0">
                  <a:pos x="73" y="188"/>
                </a:cxn>
                <a:cxn ang="0">
                  <a:pos x="32" y="191"/>
                </a:cxn>
                <a:cxn ang="0">
                  <a:pos x="24" y="176"/>
                </a:cxn>
                <a:cxn ang="0">
                  <a:pos x="1" y="174"/>
                </a:cxn>
                <a:cxn ang="0">
                  <a:pos x="0" y="113"/>
                </a:cxn>
                <a:cxn ang="0">
                  <a:pos x="42" y="41"/>
                </a:cxn>
                <a:cxn ang="0">
                  <a:pos x="111" y="0"/>
                </a:cxn>
                <a:cxn ang="0">
                  <a:pos x="146" y="25"/>
                </a:cxn>
                <a:cxn ang="0">
                  <a:pos x="167" y="56"/>
                </a:cxn>
                <a:cxn ang="0">
                  <a:pos x="190" y="104"/>
                </a:cxn>
                <a:cxn ang="0">
                  <a:pos x="190" y="104"/>
                </a:cxn>
              </a:cxnLst>
              <a:pathLst>
                <a:path w="191" h="192">
                  <a:moveTo>
                    <a:pt x="190" y="104"/>
                  </a:moveTo>
                  <a:lnTo>
                    <a:pt x="169" y="78"/>
                  </a:lnTo>
                  <a:lnTo>
                    <a:pt x="145" y="65"/>
                  </a:lnTo>
                  <a:lnTo>
                    <a:pt x="126" y="64"/>
                  </a:lnTo>
                  <a:lnTo>
                    <a:pt x="87" y="83"/>
                  </a:lnTo>
                  <a:lnTo>
                    <a:pt x="68" y="117"/>
                  </a:lnTo>
                  <a:lnTo>
                    <a:pt x="65" y="156"/>
                  </a:lnTo>
                  <a:lnTo>
                    <a:pt x="73" y="188"/>
                  </a:lnTo>
                  <a:lnTo>
                    <a:pt x="32" y="191"/>
                  </a:lnTo>
                  <a:lnTo>
                    <a:pt x="24" y="176"/>
                  </a:lnTo>
                  <a:lnTo>
                    <a:pt x="1" y="174"/>
                  </a:lnTo>
                  <a:lnTo>
                    <a:pt x="0" y="113"/>
                  </a:lnTo>
                  <a:lnTo>
                    <a:pt x="42" y="41"/>
                  </a:lnTo>
                  <a:lnTo>
                    <a:pt x="111" y="0"/>
                  </a:lnTo>
                  <a:lnTo>
                    <a:pt x="146" y="25"/>
                  </a:lnTo>
                  <a:lnTo>
                    <a:pt x="167" y="56"/>
                  </a:lnTo>
                  <a:lnTo>
                    <a:pt x="190" y="104"/>
                  </a:lnTo>
                </a:path>
              </a:pathLst>
            </a:custGeom>
            <a:solidFill>
              <a:srgbClr val="CCCCFF">
                <a:alpha val="100000"/>
              </a:srgbClr>
            </a:solidFill>
            <a:ln w="9525">
              <a:noFill/>
            </a:ln>
          </p:spPr>
          <p:txBody>
            <a:bodyPr/>
            <a:p>
              <a:endParaRPr lang="zh-CN" altLang="en-US"/>
            </a:p>
          </p:txBody>
        </p:sp>
        <p:sp>
          <p:nvSpPr>
            <p:cNvPr id="64558" name="Freeform 119"/>
            <p:cNvSpPr/>
            <p:nvPr/>
          </p:nvSpPr>
          <p:spPr>
            <a:xfrm>
              <a:off x="3541" y="2409"/>
              <a:ext cx="69" cy="34"/>
            </a:xfrm>
            <a:custGeom>
              <a:avLst/>
              <a:gdLst/>
              <a:ahLst/>
              <a:cxnLst>
                <a:cxn ang="0">
                  <a:pos x="66" y="4"/>
                </a:cxn>
                <a:cxn ang="0">
                  <a:pos x="17" y="0"/>
                </a:cxn>
                <a:cxn ang="0">
                  <a:pos x="0" y="16"/>
                </a:cxn>
                <a:cxn ang="0">
                  <a:pos x="0" y="33"/>
                </a:cxn>
                <a:cxn ang="0">
                  <a:pos x="68" y="18"/>
                </a:cxn>
                <a:cxn ang="0">
                  <a:pos x="66" y="4"/>
                </a:cxn>
                <a:cxn ang="0">
                  <a:pos x="66" y="4"/>
                </a:cxn>
              </a:cxnLst>
              <a:pathLst>
                <a:path w="69" h="34">
                  <a:moveTo>
                    <a:pt x="66" y="4"/>
                  </a:moveTo>
                  <a:lnTo>
                    <a:pt x="17" y="0"/>
                  </a:lnTo>
                  <a:lnTo>
                    <a:pt x="0" y="16"/>
                  </a:lnTo>
                  <a:lnTo>
                    <a:pt x="0" y="33"/>
                  </a:lnTo>
                  <a:lnTo>
                    <a:pt x="68" y="18"/>
                  </a:lnTo>
                  <a:lnTo>
                    <a:pt x="66" y="4"/>
                  </a:lnTo>
                </a:path>
              </a:pathLst>
            </a:custGeom>
            <a:solidFill>
              <a:srgbClr val="A3A3D6">
                <a:alpha val="100000"/>
              </a:srgbClr>
            </a:solidFill>
            <a:ln w="9525">
              <a:noFill/>
            </a:ln>
          </p:spPr>
          <p:txBody>
            <a:bodyPr/>
            <a:p>
              <a:endParaRPr lang="zh-CN" altLang="en-US"/>
            </a:p>
          </p:txBody>
        </p:sp>
        <p:sp>
          <p:nvSpPr>
            <p:cNvPr id="64559" name="Freeform 120"/>
            <p:cNvSpPr/>
            <p:nvPr/>
          </p:nvSpPr>
          <p:spPr>
            <a:xfrm>
              <a:off x="3541" y="2402"/>
              <a:ext cx="83" cy="45"/>
            </a:xfrm>
            <a:custGeom>
              <a:avLst/>
              <a:gdLst/>
              <a:ahLst/>
              <a:cxnLst>
                <a:cxn ang="0">
                  <a:pos x="78" y="1"/>
                </a:cxn>
                <a:cxn ang="0">
                  <a:pos x="82" y="13"/>
                </a:cxn>
                <a:cxn ang="0">
                  <a:pos x="82" y="30"/>
                </a:cxn>
                <a:cxn ang="0">
                  <a:pos x="71" y="44"/>
                </a:cxn>
                <a:cxn ang="0">
                  <a:pos x="0" y="43"/>
                </a:cxn>
                <a:cxn ang="0">
                  <a:pos x="14" y="31"/>
                </a:cxn>
                <a:cxn ang="0">
                  <a:pos x="18" y="20"/>
                </a:cxn>
                <a:cxn ang="0">
                  <a:pos x="73" y="16"/>
                </a:cxn>
                <a:cxn ang="0">
                  <a:pos x="22" y="0"/>
                </a:cxn>
                <a:cxn ang="0">
                  <a:pos x="78" y="1"/>
                </a:cxn>
                <a:cxn ang="0">
                  <a:pos x="78" y="1"/>
                </a:cxn>
              </a:cxnLst>
              <a:pathLst>
                <a:path w="83" h="45">
                  <a:moveTo>
                    <a:pt x="78" y="1"/>
                  </a:moveTo>
                  <a:lnTo>
                    <a:pt x="82" y="13"/>
                  </a:lnTo>
                  <a:lnTo>
                    <a:pt x="82" y="30"/>
                  </a:lnTo>
                  <a:lnTo>
                    <a:pt x="71" y="44"/>
                  </a:lnTo>
                  <a:lnTo>
                    <a:pt x="0" y="43"/>
                  </a:lnTo>
                  <a:lnTo>
                    <a:pt x="14" y="31"/>
                  </a:lnTo>
                  <a:lnTo>
                    <a:pt x="18" y="20"/>
                  </a:lnTo>
                  <a:lnTo>
                    <a:pt x="73" y="16"/>
                  </a:lnTo>
                  <a:lnTo>
                    <a:pt x="22" y="0"/>
                  </a:lnTo>
                  <a:lnTo>
                    <a:pt x="78" y="1"/>
                  </a:lnTo>
                </a:path>
              </a:pathLst>
            </a:custGeom>
            <a:solidFill>
              <a:srgbClr val="000000">
                <a:alpha val="100000"/>
              </a:srgbClr>
            </a:solidFill>
            <a:ln w="9525">
              <a:noFill/>
            </a:ln>
          </p:spPr>
          <p:txBody>
            <a:bodyPr/>
            <a:p>
              <a:endParaRPr lang="zh-CN" altLang="en-US"/>
            </a:p>
          </p:txBody>
        </p:sp>
        <p:sp>
          <p:nvSpPr>
            <p:cNvPr id="64560" name="Freeform 121"/>
            <p:cNvSpPr/>
            <p:nvPr/>
          </p:nvSpPr>
          <p:spPr>
            <a:xfrm>
              <a:off x="3535" y="2404"/>
              <a:ext cx="17" cy="38"/>
            </a:xfrm>
            <a:custGeom>
              <a:avLst/>
              <a:gdLst/>
              <a:ahLst/>
              <a:cxnLst>
                <a:cxn ang="0">
                  <a:pos x="14" y="0"/>
                </a:cxn>
                <a:cxn ang="0">
                  <a:pos x="2" y="10"/>
                </a:cxn>
                <a:cxn ang="0">
                  <a:pos x="0" y="24"/>
                </a:cxn>
                <a:cxn ang="0">
                  <a:pos x="3" y="37"/>
                </a:cxn>
                <a:cxn ang="0">
                  <a:pos x="16" y="24"/>
                </a:cxn>
                <a:cxn ang="0">
                  <a:pos x="14" y="0"/>
                </a:cxn>
                <a:cxn ang="0">
                  <a:pos x="14" y="0"/>
                </a:cxn>
              </a:cxnLst>
              <a:pathLst>
                <a:path w="17" h="38">
                  <a:moveTo>
                    <a:pt x="14" y="0"/>
                  </a:moveTo>
                  <a:lnTo>
                    <a:pt x="2" y="10"/>
                  </a:lnTo>
                  <a:lnTo>
                    <a:pt x="0" y="24"/>
                  </a:lnTo>
                  <a:lnTo>
                    <a:pt x="3" y="37"/>
                  </a:lnTo>
                  <a:lnTo>
                    <a:pt x="16" y="24"/>
                  </a:lnTo>
                  <a:lnTo>
                    <a:pt x="14" y="0"/>
                  </a:lnTo>
                </a:path>
              </a:pathLst>
            </a:custGeom>
            <a:solidFill>
              <a:srgbClr val="000000">
                <a:alpha val="100000"/>
              </a:srgbClr>
            </a:solidFill>
            <a:ln w="9525">
              <a:noFill/>
            </a:ln>
          </p:spPr>
          <p:txBody>
            <a:bodyPr/>
            <a:p>
              <a:endParaRPr lang="zh-CN" altLang="en-US"/>
            </a:p>
          </p:txBody>
        </p:sp>
        <p:sp>
          <p:nvSpPr>
            <p:cNvPr id="64561" name="Freeform 122"/>
            <p:cNvSpPr/>
            <p:nvPr/>
          </p:nvSpPr>
          <p:spPr>
            <a:xfrm>
              <a:off x="3738" y="2203"/>
              <a:ext cx="143" cy="424"/>
            </a:xfrm>
            <a:custGeom>
              <a:avLst/>
              <a:gdLst/>
              <a:ahLst/>
              <a:cxnLst>
                <a:cxn ang="0">
                  <a:pos x="53" y="63"/>
                </a:cxn>
                <a:cxn ang="0">
                  <a:pos x="63" y="83"/>
                </a:cxn>
                <a:cxn ang="0">
                  <a:pos x="76" y="120"/>
                </a:cxn>
                <a:cxn ang="0">
                  <a:pos x="92" y="168"/>
                </a:cxn>
                <a:cxn ang="0">
                  <a:pos x="99" y="226"/>
                </a:cxn>
                <a:cxn ang="0">
                  <a:pos x="103" y="281"/>
                </a:cxn>
                <a:cxn ang="0">
                  <a:pos x="88" y="343"/>
                </a:cxn>
                <a:cxn ang="0">
                  <a:pos x="63" y="386"/>
                </a:cxn>
                <a:cxn ang="0">
                  <a:pos x="32" y="423"/>
                </a:cxn>
                <a:cxn ang="0">
                  <a:pos x="72" y="397"/>
                </a:cxn>
                <a:cxn ang="0">
                  <a:pos x="105" y="357"/>
                </a:cxn>
                <a:cxn ang="0">
                  <a:pos x="123" y="302"/>
                </a:cxn>
                <a:cxn ang="0">
                  <a:pos x="141" y="248"/>
                </a:cxn>
                <a:cxn ang="0">
                  <a:pos x="142" y="218"/>
                </a:cxn>
                <a:cxn ang="0">
                  <a:pos x="118" y="155"/>
                </a:cxn>
                <a:cxn ang="0">
                  <a:pos x="88" y="97"/>
                </a:cxn>
                <a:cxn ang="0">
                  <a:pos x="62" y="60"/>
                </a:cxn>
                <a:cxn ang="0">
                  <a:pos x="35" y="26"/>
                </a:cxn>
                <a:cxn ang="0">
                  <a:pos x="0" y="0"/>
                </a:cxn>
                <a:cxn ang="0">
                  <a:pos x="33" y="38"/>
                </a:cxn>
                <a:cxn ang="0">
                  <a:pos x="53" y="63"/>
                </a:cxn>
                <a:cxn ang="0">
                  <a:pos x="53" y="63"/>
                </a:cxn>
              </a:cxnLst>
              <a:pathLst>
                <a:path w="143" h="424">
                  <a:moveTo>
                    <a:pt x="53" y="63"/>
                  </a:moveTo>
                  <a:lnTo>
                    <a:pt x="63" y="83"/>
                  </a:lnTo>
                  <a:lnTo>
                    <a:pt x="76" y="120"/>
                  </a:lnTo>
                  <a:lnTo>
                    <a:pt x="92" y="168"/>
                  </a:lnTo>
                  <a:lnTo>
                    <a:pt x="99" y="226"/>
                  </a:lnTo>
                  <a:lnTo>
                    <a:pt x="103" y="281"/>
                  </a:lnTo>
                  <a:lnTo>
                    <a:pt x="88" y="343"/>
                  </a:lnTo>
                  <a:lnTo>
                    <a:pt x="63" y="386"/>
                  </a:lnTo>
                  <a:lnTo>
                    <a:pt x="32" y="423"/>
                  </a:lnTo>
                  <a:lnTo>
                    <a:pt x="72" y="397"/>
                  </a:lnTo>
                  <a:lnTo>
                    <a:pt x="105" y="357"/>
                  </a:lnTo>
                  <a:lnTo>
                    <a:pt x="123" y="302"/>
                  </a:lnTo>
                  <a:lnTo>
                    <a:pt x="141" y="248"/>
                  </a:lnTo>
                  <a:lnTo>
                    <a:pt x="142" y="218"/>
                  </a:lnTo>
                  <a:lnTo>
                    <a:pt x="118" y="155"/>
                  </a:lnTo>
                  <a:lnTo>
                    <a:pt x="88" y="97"/>
                  </a:lnTo>
                  <a:lnTo>
                    <a:pt x="62" y="60"/>
                  </a:lnTo>
                  <a:lnTo>
                    <a:pt x="35" y="26"/>
                  </a:lnTo>
                  <a:lnTo>
                    <a:pt x="0" y="0"/>
                  </a:lnTo>
                  <a:lnTo>
                    <a:pt x="33" y="38"/>
                  </a:lnTo>
                  <a:lnTo>
                    <a:pt x="53" y="63"/>
                  </a:lnTo>
                </a:path>
              </a:pathLst>
            </a:custGeom>
            <a:solidFill>
              <a:srgbClr val="000000">
                <a:alpha val="100000"/>
              </a:srgbClr>
            </a:solidFill>
            <a:ln w="9525">
              <a:noFill/>
            </a:ln>
          </p:spPr>
          <p:txBody>
            <a:bodyPr/>
            <a:p>
              <a:endParaRPr lang="zh-CN" altLang="en-US"/>
            </a:p>
          </p:txBody>
        </p:sp>
        <p:sp>
          <p:nvSpPr>
            <p:cNvPr id="64562" name="Freeform 123"/>
            <p:cNvSpPr/>
            <p:nvPr/>
          </p:nvSpPr>
          <p:spPr>
            <a:xfrm>
              <a:off x="3617" y="2412"/>
              <a:ext cx="196" cy="137"/>
            </a:xfrm>
            <a:custGeom>
              <a:avLst/>
              <a:gdLst/>
              <a:ahLst/>
              <a:cxnLst>
                <a:cxn ang="0">
                  <a:pos x="57" y="0"/>
                </a:cxn>
                <a:cxn ang="0">
                  <a:pos x="180" y="5"/>
                </a:cxn>
                <a:cxn ang="0">
                  <a:pos x="181" y="14"/>
                </a:cxn>
                <a:cxn ang="0">
                  <a:pos x="109" y="18"/>
                </a:cxn>
                <a:cxn ang="0">
                  <a:pos x="195" y="91"/>
                </a:cxn>
                <a:cxn ang="0">
                  <a:pos x="183" y="113"/>
                </a:cxn>
                <a:cxn ang="0">
                  <a:pos x="99" y="24"/>
                </a:cxn>
                <a:cxn ang="0">
                  <a:pos x="43" y="136"/>
                </a:cxn>
                <a:cxn ang="0">
                  <a:pos x="34" y="121"/>
                </a:cxn>
                <a:cxn ang="0">
                  <a:pos x="83" y="19"/>
                </a:cxn>
                <a:cxn ang="0">
                  <a:pos x="0" y="21"/>
                </a:cxn>
                <a:cxn ang="0">
                  <a:pos x="2" y="9"/>
                </a:cxn>
                <a:cxn ang="0">
                  <a:pos x="62" y="11"/>
                </a:cxn>
                <a:cxn ang="0">
                  <a:pos x="57" y="0"/>
                </a:cxn>
                <a:cxn ang="0">
                  <a:pos x="57" y="0"/>
                </a:cxn>
              </a:cxnLst>
              <a:pathLst>
                <a:path w="196" h="137">
                  <a:moveTo>
                    <a:pt x="57" y="0"/>
                  </a:moveTo>
                  <a:lnTo>
                    <a:pt x="180" y="5"/>
                  </a:lnTo>
                  <a:lnTo>
                    <a:pt x="181" y="14"/>
                  </a:lnTo>
                  <a:lnTo>
                    <a:pt x="109" y="18"/>
                  </a:lnTo>
                  <a:lnTo>
                    <a:pt x="195" y="91"/>
                  </a:lnTo>
                  <a:lnTo>
                    <a:pt x="183" y="113"/>
                  </a:lnTo>
                  <a:lnTo>
                    <a:pt x="99" y="24"/>
                  </a:lnTo>
                  <a:lnTo>
                    <a:pt x="43" y="136"/>
                  </a:lnTo>
                  <a:lnTo>
                    <a:pt x="34" y="121"/>
                  </a:lnTo>
                  <a:lnTo>
                    <a:pt x="83" y="19"/>
                  </a:lnTo>
                  <a:lnTo>
                    <a:pt x="0" y="21"/>
                  </a:lnTo>
                  <a:lnTo>
                    <a:pt x="2" y="9"/>
                  </a:lnTo>
                  <a:lnTo>
                    <a:pt x="62" y="11"/>
                  </a:lnTo>
                  <a:lnTo>
                    <a:pt x="57" y="0"/>
                  </a:lnTo>
                </a:path>
              </a:pathLst>
            </a:custGeom>
            <a:solidFill>
              <a:srgbClr val="000000">
                <a:alpha val="100000"/>
              </a:srgbClr>
            </a:solidFill>
            <a:ln w="9525">
              <a:noFill/>
            </a:ln>
          </p:spPr>
          <p:txBody>
            <a:bodyPr/>
            <a:p>
              <a:endParaRPr lang="zh-CN" altLang="en-US"/>
            </a:p>
          </p:txBody>
        </p:sp>
        <p:sp>
          <p:nvSpPr>
            <p:cNvPr id="64563" name="Freeform 124"/>
            <p:cNvSpPr/>
            <p:nvPr/>
          </p:nvSpPr>
          <p:spPr>
            <a:xfrm>
              <a:off x="3599" y="2439"/>
              <a:ext cx="222" cy="200"/>
            </a:xfrm>
            <a:custGeom>
              <a:avLst/>
              <a:gdLst/>
              <a:ahLst/>
              <a:cxnLst>
                <a:cxn ang="0">
                  <a:pos x="9" y="4"/>
                </a:cxn>
                <a:cxn ang="0">
                  <a:pos x="16" y="33"/>
                </a:cxn>
                <a:cxn ang="0">
                  <a:pos x="28" y="70"/>
                </a:cxn>
                <a:cxn ang="0">
                  <a:pos x="48" y="109"/>
                </a:cxn>
                <a:cxn ang="0">
                  <a:pos x="64" y="138"/>
                </a:cxn>
                <a:cxn ang="0">
                  <a:pos x="91" y="169"/>
                </a:cxn>
                <a:cxn ang="0">
                  <a:pos x="123" y="183"/>
                </a:cxn>
                <a:cxn ang="0">
                  <a:pos x="153" y="169"/>
                </a:cxn>
                <a:cxn ang="0">
                  <a:pos x="176" y="134"/>
                </a:cxn>
                <a:cxn ang="0">
                  <a:pos x="199" y="95"/>
                </a:cxn>
                <a:cxn ang="0">
                  <a:pos x="221" y="40"/>
                </a:cxn>
                <a:cxn ang="0">
                  <a:pos x="202" y="109"/>
                </a:cxn>
                <a:cxn ang="0">
                  <a:pos x="178" y="149"/>
                </a:cxn>
                <a:cxn ang="0">
                  <a:pos x="150" y="184"/>
                </a:cxn>
                <a:cxn ang="0">
                  <a:pos x="128" y="199"/>
                </a:cxn>
                <a:cxn ang="0">
                  <a:pos x="103" y="196"/>
                </a:cxn>
                <a:cxn ang="0">
                  <a:pos x="73" y="173"/>
                </a:cxn>
                <a:cxn ang="0">
                  <a:pos x="45" y="133"/>
                </a:cxn>
                <a:cxn ang="0">
                  <a:pos x="22" y="83"/>
                </a:cxn>
                <a:cxn ang="0">
                  <a:pos x="5" y="34"/>
                </a:cxn>
                <a:cxn ang="0">
                  <a:pos x="0" y="0"/>
                </a:cxn>
                <a:cxn ang="0">
                  <a:pos x="9" y="4"/>
                </a:cxn>
                <a:cxn ang="0">
                  <a:pos x="9" y="4"/>
                </a:cxn>
              </a:cxnLst>
              <a:pathLst>
                <a:path w="222" h="200">
                  <a:moveTo>
                    <a:pt x="9" y="4"/>
                  </a:moveTo>
                  <a:lnTo>
                    <a:pt x="16" y="33"/>
                  </a:lnTo>
                  <a:lnTo>
                    <a:pt x="28" y="70"/>
                  </a:lnTo>
                  <a:lnTo>
                    <a:pt x="48" y="109"/>
                  </a:lnTo>
                  <a:lnTo>
                    <a:pt x="64" y="138"/>
                  </a:lnTo>
                  <a:lnTo>
                    <a:pt x="91" y="169"/>
                  </a:lnTo>
                  <a:lnTo>
                    <a:pt x="123" y="183"/>
                  </a:lnTo>
                  <a:lnTo>
                    <a:pt x="153" y="169"/>
                  </a:lnTo>
                  <a:lnTo>
                    <a:pt x="176" y="134"/>
                  </a:lnTo>
                  <a:lnTo>
                    <a:pt x="199" y="95"/>
                  </a:lnTo>
                  <a:lnTo>
                    <a:pt x="221" y="40"/>
                  </a:lnTo>
                  <a:lnTo>
                    <a:pt x="202" y="109"/>
                  </a:lnTo>
                  <a:lnTo>
                    <a:pt x="178" y="149"/>
                  </a:lnTo>
                  <a:lnTo>
                    <a:pt x="150" y="184"/>
                  </a:lnTo>
                  <a:lnTo>
                    <a:pt x="128" y="199"/>
                  </a:lnTo>
                  <a:lnTo>
                    <a:pt x="103" y="196"/>
                  </a:lnTo>
                  <a:lnTo>
                    <a:pt x="73" y="173"/>
                  </a:lnTo>
                  <a:lnTo>
                    <a:pt x="45" y="133"/>
                  </a:lnTo>
                  <a:lnTo>
                    <a:pt x="22" y="83"/>
                  </a:lnTo>
                  <a:lnTo>
                    <a:pt x="5" y="34"/>
                  </a:lnTo>
                  <a:lnTo>
                    <a:pt x="0" y="0"/>
                  </a:lnTo>
                  <a:lnTo>
                    <a:pt x="9" y="4"/>
                  </a:lnTo>
                </a:path>
              </a:pathLst>
            </a:custGeom>
            <a:solidFill>
              <a:srgbClr val="000000">
                <a:alpha val="100000"/>
              </a:srgbClr>
            </a:solidFill>
            <a:ln w="9525">
              <a:noFill/>
            </a:ln>
          </p:spPr>
          <p:txBody>
            <a:bodyPr/>
            <a:p>
              <a:endParaRPr lang="zh-CN" altLang="en-US"/>
            </a:p>
          </p:txBody>
        </p:sp>
        <p:sp>
          <p:nvSpPr>
            <p:cNvPr id="64564" name="Freeform 125"/>
            <p:cNvSpPr/>
            <p:nvPr/>
          </p:nvSpPr>
          <p:spPr>
            <a:xfrm>
              <a:off x="3875" y="2418"/>
              <a:ext cx="150" cy="37"/>
            </a:xfrm>
            <a:custGeom>
              <a:avLst/>
              <a:gdLst/>
              <a:ahLst/>
              <a:cxnLst>
                <a:cxn ang="0">
                  <a:pos x="0" y="0"/>
                </a:cxn>
                <a:cxn ang="0">
                  <a:pos x="72" y="4"/>
                </a:cxn>
                <a:cxn ang="0">
                  <a:pos x="81" y="19"/>
                </a:cxn>
                <a:cxn ang="0">
                  <a:pos x="104" y="17"/>
                </a:cxn>
                <a:cxn ang="0">
                  <a:pos x="108" y="9"/>
                </a:cxn>
                <a:cxn ang="0">
                  <a:pos x="143" y="12"/>
                </a:cxn>
                <a:cxn ang="0">
                  <a:pos x="149" y="22"/>
                </a:cxn>
                <a:cxn ang="0">
                  <a:pos x="138" y="36"/>
                </a:cxn>
                <a:cxn ang="0">
                  <a:pos x="102" y="36"/>
                </a:cxn>
                <a:cxn ang="0">
                  <a:pos x="96" y="29"/>
                </a:cxn>
                <a:cxn ang="0">
                  <a:pos x="70" y="29"/>
                </a:cxn>
                <a:cxn ang="0">
                  <a:pos x="59" y="12"/>
                </a:cxn>
                <a:cxn ang="0">
                  <a:pos x="0" y="12"/>
                </a:cxn>
                <a:cxn ang="0">
                  <a:pos x="0" y="0"/>
                </a:cxn>
                <a:cxn ang="0">
                  <a:pos x="0" y="0"/>
                </a:cxn>
              </a:cxnLst>
              <a:pathLst>
                <a:path w="150" h="37">
                  <a:moveTo>
                    <a:pt x="0" y="0"/>
                  </a:moveTo>
                  <a:lnTo>
                    <a:pt x="72" y="4"/>
                  </a:lnTo>
                  <a:lnTo>
                    <a:pt x="81" y="19"/>
                  </a:lnTo>
                  <a:lnTo>
                    <a:pt x="104" y="17"/>
                  </a:lnTo>
                  <a:lnTo>
                    <a:pt x="108" y="9"/>
                  </a:lnTo>
                  <a:lnTo>
                    <a:pt x="143" y="12"/>
                  </a:lnTo>
                  <a:lnTo>
                    <a:pt x="149" y="22"/>
                  </a:lnTo>
                  <a:lnTo>
                    <a:pt x="138" y="36"/>
                  </a:lnTo>
                  <a:lnTo>
                    <a:pt x="102" y="36"/>
                  </a:lnTo>
                  <a:lnTo>
                    <a:pt x="96" y="29"/>
                  </a:lnTo>
                  <a:lnTo>
                    <a:pt x="70" y="29"/>
                  </a:lnTo>
                  <a:lnTo>
                    <a:pt x="59" y="12"/>
                  </a:lnTo>
                  <a:lnTo>
                    <a:pt x="0" y="12"/>
                  </a:lnTo>
                  <a:lnTo>
                    <a:pt x="0" y="0"/>
                  </a:lnTo>
                </a:path>
              </a:pathLst>
            </a:custGeom>
            <a:solidFill>
              <a:srgbClr val="000000">
                <a:alpha val="100000"/>
              </a:srgbClr>
            </a:solidFill>
            <a:ln w="9525">
              <a:noFill/>
            </a:ln>
          </p:spPr>
          <p:txBody>
            <a:bodyPr/>
            <a:p>
              <a:endParaRPr lang="zh-CN" altLang="en-US"/>
            </a:p>
          </p:txBody>
        </p:sp>
        <p:sp>
          <p:nvSpPr>
            <p:cNvPr id="64565" name="Freeform 126"/>
            <p:cNvSpPr/>
            <p:nvPr/>
          </p:nvSpPr>
          <p:spPr>
            <a:xfrm>
              <a:off x="3588" y="2201"/>
              <a:ext cx="219" cy="192"/>
            </a:xfrm>
            <a:custGeom>
              <a:avLst/>
              <a:gdLst/>
              <a:ahLst/>
              <a:cxnLst>
                <a:cxn ang="0">
                  <a:pos x="198" y="107"/>
                </a:cxn>
                <a:cxn ang="0">
                  <a:pos x="179" y="63"/>
                </a:cxn>
                <a:cxn ang="0">
                  <a:pos x="152" y="24"/>
                </a:cxn>
                <a:cxn ang="0">
                  <a:pos x="122" y="3"/>
                </a:cxn>
                <a:cxn ang="0">
                  <a:pos x="93" y="0"/>
                </a:cxn>
                <a:cxn ang="0">
                  <a:pos x="64" y="10"/>
                </a:cxn>
                <a:cxn ang="0">
                  <a:pos x="38" y="33"/>
                </a:cxn>
                <a:cxn ang="0">
                  <a:pos x="16" y="79"/>
                </a:cxn>
                <a:cxn ang="0">
                  <a:pos x="0" y="148"/>
                </a:cxn>
                <a:cxn ang="0">
                  <a:pos x="3" y="191"/>
                </a:cxn>
                <a:cxn ang="0">
                  <a:pos x="14" y="189"/>
                </a:cxn>
                <a:cxn ang="0">
                  <a:pos x="19" y="150"/>
                </a:cxn>
                <a:cxn ang="0">
                  <a:pos x="32" y="116"/>
                </a:cxn>
                <a:cxn ang="0">
                  <a:pos x="48" y="84"/>
                </a:cxn>
                <a:cxn ang="0">
                  <a:pos x="82" y="50"/>
                </a:cxn>
                <a:cxn ang="0">
                  <a:pos x="136" y="39"/>
                </a:cxn>
                <a:cxn ang="0">
                  <a:pos x="158" y="56"/>
                </a:cxn>
                <a:cxn ang="0">
                  <a:pos x="182" y="93"/>
                </a:cxn>
                <a:cxn ang="0">
                  <a:pos x="218" y="164"/>
                </a:cxn>
                <a:cxn ang="0">
                  <a:pos x="198" y="107"/>
                </a:cxn>
                <a:cxn ang="0">
                  <a:pos x="198" y="107"/>
                </a:cxn>
              </a:cxnLst>
              <a:pathLst>
                <a:path w="219" h="192">
                  <a:moveTo>
                    <a:pt x="198" y="107"/>
                  </a:moveTo>
                  <a:lnTo>
                    <a:pt x="179" y="63"/>
                  </a:lnTo>
                  <a:lnTo>
                    <a:pt x="152" y="24"/>
                  </a:lnTo>
                  <a:lnTo>
                    <a:pt x="122" y="3"/>
                  </a:lnTo>
                  <a:lnTo>
                    <a:pt x="93" y="0"/>
                  </a:lnTo>
                  <a:lnTo>
                    <a:pt x="64" y="10"/>
                  </a:lnTo>
                  <a:lnTo>
                    <a:pt x="38" y="33"/>
                  </a:lnTo>
                  <a:lnTo>
                    <a:pt x="16" y="79"/>
                  </a:lnTo>
                  <a:lnTo>
                    <a:pt x="0" y="148"/>
                  </a:lnTo>
                  <a:lnTo>
                    <a:pt x="3" y="191"/>
                  </a:lnTo>
                  <a:lnTo>
                    <a:pt x="14" y="189"/>
                  </a:lnTo>
                  <a:lnTo>
                    <a:pt x="19" y="150"/>
                  </a:lnTo>
                  <a:lnTo>
                    <a:pt x="32" y="116"/>
                  </a:lnTo>
                  <a:lnTo>
                    <a:pt x="48" y="84"/>
                  </a:lnTo>
                  <a:lnTo>
                    <a:pt x="82" y="50"/>
                  </a:lnTo>
                  <a:lnTo>
                    <a:pt x="136" y="39"/>
                  </a:lnTo>
                  <a:lnTo>
                    <a:pt x="158" y="56"/>
                  </a:lnTo>
                  <a:lnTo>
                    <a:pt x="182" y="93"/>
                  </a:lnTo>
                  <a:lnTo>
                    <a:pt x="218" y="164"/>
                  </a:lnTo>
                  <a:lnTo>
                    <a:pt x="198" y="107"/>
                  </a:lnTo>
                </a:path>
              </a:pathLst>
            </a:custGeom>
            <a:solidFill>
              <a:srgbClr val="000000">
                <a:alpha val="100000"/>
              </a:srgbClr>
            </a:solidFill>
            <a:ln w="9525">
              <a:noFill/>
            </a:ln>
          </p:spPr>
          <p:txBody>
            <a:bodyPr/>
            <a:p>
              <a:endParaRPr lang="zh-CN" altLang="en-US"/>
            </a:p>
          </p:txBody>
        </p:sp>
        <p:sp>
          <p:nvSpPr>
            <p:cNvPr id="64566" name="Freeform 127"/>
            <p:cNvSpPr/>
            <p:nvPr/>
          </p:nvSpPr>
          <p:spPr>
            <a:xfrm>
              <a:off x="3451" y="2222"/>
              <a:ext cx="143" cy="427"/>
            </a:xfrm>
            <a:custGeom>
              <a:avLst/>
              <a:gdLst/>
              <a:ahLst/>
              <a:cxnLst>
                <a:cxn ang="0">
                  <a:pos x="97" y="0"/>
                </a:cxn>
                <a:cxn ang="0">
                  <a:pos x="41" y="102"/>
                </a:cxn>
                <a:cxn ang="0">
                  <a:pos x="24" y="163"/>
                </a:cxn>
                <a:cxn ang="0">
                  <a:pos x="31" y="234"/>
                </a:cxn>
                <a:cxn ang="0">
                  <a:pos x="56" y="307"/>
                </a:cxn>
                <a:cxn ang="0">
                  <a:pos x="100" y="380"/>
                </a:cxn>
                <a:cxn ang="0">
                  <a:pos x="142" y="426"/>
                </a:cxn>
                <a:cxn ang="0">
                  <a:pos x="84" y="384"/>
                </a:cxn>
                <a:cxn ang="0">
                  <a:pos x="32" y="307"/>
                </a:cxn>
                <a:cxn ang="0">
                  <a:pos x="0" y="216"/>
                </a:cxn>
                <a:cxn ang="0">
                  <a:pos x="3" y="139"/>
                </a:cxn>
                <a:cxn ang="0">
                  <a:pos x="34" y="68"/>
                </a:cxn>
                <a:cxn ang="0">
                  <a:pos x="97" y="0"/>
                </a:cxn>
                <a:cxn ang="0">
                  <a:pos x="97" y="0"/>
                </a:cxn>
              </a:cxnLst>
              <a:pathLst>
                <a:path w="143" h="427">
                  <a:moveTo>
                    <a:pt x="97" y="0"/>
                  </a:moveTo>
                  <a:lnTo>
                    <a:pt x="41" y="102"/>
                  </a:lnTo>
                  <a:lnTo>
                    <a:pt x="24" y="163"/>
                  </a:lnTo>
                  <a:lnTo>
                    <a:pt x="31" y="234"/>
                  </a:lnTo>
                  <a:lnTo>
                    <a:pt x="56" y="307"/>
                  </a:lnTo>
                  <a:lnTo>
                    <a:pt x="100" y="380"/>
                  </a:lnTo>
                  <a:lnTo>
                    <a:pt x="142" y="426"/>
                  </a:lnTo>
                  <a:lnTo>
                    <a:pt x="84" y="384"/>
                  </a:lnTo>
                  <a:lnTo>
                    <a:pt x="32" y="307"/>
                  </a:lnTo>
                  <a:lnTo>
                    <a:pt x="0" y="216"/>
                  </a:lnTo>
                  <a:lnTo>
                    <a:pt x="3" y="139"/>
                  </a:lnTo>
                  <a:lnTo>
                    <a:pt x="34" y="68"/>
                  </a:lnTo>
                  <a:lnTo>
                    <a:pt x="97" y="0"/>
                  </a:lnTo>
                </a:path>
              </a:pathLst>
            </a:custGeom>
            <a:solidFill>
              <a:srgbClr val="000000">
                <a:alpha val="100000"/>
              </a:srgbClr>
            </a:solidFill>
            <a:ln w="9525">
              <a:noFill/>
            </a:ln>
          </p:spPr>
          <p:txBody>
            <a:bodyPr/>
            <a:p>
              <a:endParaRPr lang="zh-CN" altLang="en-US"/>
            </a:p>
          </p:txBody>
        </p:sp>
        <p:sp>
          <p:nvSpPr>
            <p:cNvPr id="64567" name="Freeform 128"/>
            <p:cNvSpPr/>
            <p:nvPr/>
          </p:nvSpPr>
          <p:spPr>
            <a:xfrm>
              <a:off x="3386" y="2170"/>
              <a:ext cx="125" cy="504"/>
            </a:xfrm>
            <a:custGeom>
              <a:avLst/>
              <a:gdLst/>
              <a:ahLst/>
              <a:cxnLst>
                <a:cxn ang="0">
                  <a:pos x="124" y="0"/>
                </a:cxn>
                <a:cxn ang="0">
                  <a:pos x="53" y="71"/>
                </a:cxn>
                <a:cxn ang="0">
                  <a:pos x="7" y="173"/>
                </a:cxn>
                <a:cxn ang="0">
                  <a:pos x="0" y="254"/>
                </a:cxn>
                <a:cxn ang="0">
                  <a:pos x="15" y="342"/>
                </a:cxn>
                <a:cxn ang="0">
                  <a:pos x="57" y="431"/>
                </a:cxn>
                <a:cxn ang="0">
                  <a:pos x="117" y="503"/>
                </a:cxn>
                <a:cxn ang="0">
                  <a:pos x="62" y="404"/>
                </a:cxn>
                <a:cxn ang="0">
                  <a:pos x="25" y="307"/>
                </a:cxn>
                <a:cxn ang="0">
                  <a:pos x="23" y="196"/>
                </a:cxn>
                <a:cxn ang="0">
                  <a:pos x="63" y="89"/>
                </a:cxn>
                <a:cxn ang="0">
                  <a:pos x="124" y="0"/>
                </a:cxn>
                <a:cxn ang="0">
                  <a:pos x="124" y="0"/>
                </a:cxn>
              </a:cxnLst>
              <a:pathLst>
                <a:path w="125" h="504">
                  <a:moveTo>
                    <a:pt x="124" y="0"/>
                  </a:moveTo>
                  <a:lnTo>
                    <a:pt x="53" y="71"/>
                  </a:lnTo>
                  <a:lnTo>
                    <a:pt x="7" y="173"/>
                  </a:lnTo>
                  <a:lnTo>
                    <a:pt x="0" y="254"/>
                  </a:lnTo>
                  <a:lnTo>
                    <a:pt x="15" y="342"/>
                  </a:lnTo>
                  <a:lnTo>
                    <a:pt x="57" y="431"/>
                  </a:lnTo>
                  <a:lnTo>
                    <a:pt x="117" y="503"/>
                  </a:lnTo>
                  <a:lnTo>
                    <a:pt x="62" y="404"/>
                  </a:lnTo>
                  <a:lnTo>
                    <a:pt x="25" y="307"/>
                  </a:lnTo>
                  <a:lnTo>
                    <a:pt x="23" y="196"/>
                  </a:lnTo>
                  <a:lnTo>
                    <a:pt x="63" y="89"/>
                  </a:lnTo>
                  <a:lnTo>
                    <a:pt x="124" y="0"/>
                  </a:lnTo>
                </a:path>
              </a:pathLst>
            </a:custGeom>
            <a:solidFill>
              <a:srgbClr val="000000">
                <a:alpha val="100000"/>
              </a:srgbClr>
            </a:solidFill>
            <a:ln w="9525">
              <a:noFill/>
            </a:ln>
          </p:spPr>
          <p:txBody>
            <a:bodyPr/>
            <a:p>
              <a:endParaRPr lang="zh-CN" altLang="en-US"/>
            </a:p>
          </p:txBody>
        </p:sp>
      </p:grpSp>
      <p:grpSp>
        <p:nvGrpSpPr>
          <p:cNvPr id="64533" name="Group 129"/>
          <p:cNvGrpSpPr/>
          <p:nvPr/>
        </p:nvGrpSpPr>
        <p:grpSpPr>
          <a:xfrm>
            <a:off x="3257550" y="3371850"/>
            <a:ext cx="1014413" cy="1001713"/>
            <a:chOff x="2052" y="2124"/>
            <a:chExt cx="639" cy="631"/>
          </a:xfrm>
        </p:grpSpPr>
        <p:sp>
          <p:nvSpPr>
            <p:cNvPr id="64534" name="Freeform 130"/>
            <p:cNvSpPr/>
            <p:nvPr/>
          </p:nvSpPr>
          <p:spPr>
            <a:xfrm>
              <a:off x="2215" y="2557"/>
              <a:ext cx="38" cy="194"/>
            </a:xfrm>
            <a:custGeom>
              <a:avLst/>
              <a:gdLst/>
              <a:ahLst/>
              <a:cxnLst>
                <a:cxn ang="0">
                  <a:pos x="37" y="193"/>
                </a:cxn>
                <a:cxn ang="0">
                  <a:pos x="36" y="6"/>
                </a:cxn>
                <a:cxn ang="0">
                  <a:pos x="13" y="0"/>
                </a:cxn>
                <a:cxn ang="0">
                  <a:pos x="0" y="87"/>
                </a:cxn>
                <a:cxn ang="0">
                  <a:pos x="10" y="180"/>
                </a:cxn>
                <a:cxn ang="0">
                  <a:pos x="37" y="193"/>
                </a:cxn>
                <a:cxn ang="0">
                  <a:pos x="37" y="193"/>
                </a:cxn>
              </a:cxnLst>
              <a:pathLst>
                <a:path w="38" h="194">
                  <a:moveTo>
                    <a:pt x="37" y="193"/>
                  </a:moveTo>
                  <a:lnTo>
                    <a:pt x="36" y="6"/>
                  </a:lnTo>
                  <a:lnTo>
                    <a:pt x="13" y="0"/>
                  </a:lnTo>
                  <a:lnTo>
                    <a:pt x="0" y="87"/>
                  </a:lnTo>
                  <a:lnTo>
                    <a:pt x="10" y="180"/>
                  </a:lnTo>
                  <a:lnTo>
                    <a:pt x="37" y="193"/>
                  </a:lnTo>
                </a:path>
              </a:pathLst>
            </a:custGeom>
            <a:solidFill>
              <a:srgbClr val="FFFFFF">
                <a:alpha val="100000"/>
              </a:srgbClr>
            </a:solidFill>
            <a:ln w="9525">
              <a:noFill/>
            </a:ln>
          </p:spPr>
          <p:txBody>
            <a:bodyPr/>
            <a:p>
              <a:endParaRPr lang="zh-CN" altLang="en-US"/>
            </a:p>
          </p:txBody>
        </p:sp>
        <p:sp>
          <p:nvSpPr>
            <p:cNvPr id="64535" name="Freeform 131"/>
            <p:cNvSpPr/>
            <p:nvPr/>
          </p:nvSpPr>
          <p:spPr>
            <a:xfrm>
              <a:off x="2219" y="2623"/>
              <a:ext cx="35" cy="129"/>
            </a:xfrm>
            <a:custGeom>
              <a:avLst/>
              <a:gdLst/>
              <a:ahLst/>
              <a:cxnLst>
                <a:cxn ang="0">
                  <a:pos x="0" y="125"/>
                </a:cxn>
                <a:cxn ang="0">
                  <a:pos x="34" y="128"/>
                </a:cxn>
                <a:cxn ang="0">
                  <a:pos x="19" y="0"/>
                </a:cxn>
                <a:cxn ang="0">
                  <a:pos x="0" y="8"/>
                </a:cxn>
                <a:cxn ang="0">
                  <a:pos x="0" y="125"/>
                </a:cxn>
                <a:cxn ang="0">
                  <a:pos x="0" y="125"/>
                </a:cxn>
              </a:cxnLst>
              <a:pathLst>
                <a:path w="35" h="129">
                  <a:moveTo>
                    <a:pt x="0" y="125"/>
                  </a:moveTo>
                  <a:lnTo>
                    <a:pt x="34" y="128"/>
                  </a:lnTo>
                  <a:lnTo>
                    <a:pt x="19" y="0"/>
                  </a:lnTo>
                  <a:lnTo>
                    <a:pt x="0" y="8"/>
                  </a:lnTo>
                  <a:lnTo>
                    <a:pt x="0" y="125"/>
                  </a:lnTo>
                </a:path>
              </a:pathLst>
            </a:custGeom>
            <a:solidFill>
              <a:srgbClr val="A3A3D6">
                <a:alpha val="100000"/>
              </a:srgbClr>
            </a:solidFill>
            <a:ln w="9525">
              <a:noFill/>
            </a:ln>
          </p:spPr>
          <p:txBody>
            <a:bodyPr/>
            <a:p>
              <a:endParaRPr lang="zh-CN" altLang="en-US"/>
            </a:p>
          </p:txBody>
        </p:sp>
        <p:sp>
          <p:nvSpPr>
            <p:cNvPr id="64536" name="Freeform 132"/>
            <p:cNvSpPr/>
            <p:nvPr/>
          </p:nvSpPr>
          <p:spPr>
            <a:xfrm>
              <a:off x="2214" y="2434"/>
              <a:ext cx="40" cy="321"/>
            </a:xfrm>
            <a:custGeom>
              <a:avLst/>
              <a:gdLst/>
              <a:ahLst/>
              <a:cxnLst>
                <a:cxn ang="0">
                  <a:pos x="9" y="0"/>
                </a:cxn>
                <a:cxn ang="0">
                  <a:pos x="26" y="22"/>
                </a:cxn>
                <a:cxn ang="0">
                  <a:pos x="26" y="111"/>
                </a:cxn>
                <a:cxn ang="0">
                  <a:pos x="39" y="121"/>
                </a:cxn>
                <a:cxn ang="0">
                  <a:pos x="39" y="317"/>
                </a:cxn>
                <a:cxn ang="0">
                  <a:pos x="31" y="163"/>
                </a:cxn>
                <a:cxn ang="0">
                  <a:pos x="12" y="188"/>
                </a:cxn>
                <a:cxn ang="0">
                  <a:pos x="9" y="315"/>
                </a:cxn>
                <a:cxn ang="0">
                  <a:pos x="0" y="320"/>
                </a:cxn>
                <a:cxn ang="0">
                  <a:pos x="0" y="122"/>
                </a:cxn>
                <a:cxn ang="0">
                  <a:pos x="9" y="113"/>
                </a:cxn>
                <a:cxn ang="0">
                  <a:pos x="9" y="0"/>
                </a:cxn>
                <a:cxn ang="0">
                  <a:pos x="9" y="0"/>
                </a:cxn>
              </a:cxnLst>
              <a:pathLst>
                <a:path w="40" h="321">
                  <a:moveTo>
                    <a:pt x="9" y="0"/>
                  </a:moveTo>
                  <a:lnTo>
                    <a:pt x="26" y="22"/>
                  </a:lnTo>
                  <a:lnTo>
                    <a:pt x="26" y="111"/>
                  </a:lnTo>
                  <a:lnTo>
                    <a:pt x="39" y="121"/>
                  </a:lnTo>
                  <a:lnTo>
                    <a:pt x="39" y="317"/>
                  </a:lnTo>
                  <a:lnTo>
                    <a:pt x="31" y="163"/>
                  </a:lnTo>
                  <a:lnTo>
                    <a:pt x="12" y="188"/>
                  </a:lnTo>
                  <a:lnTo>
                    <a:pt x="9" y="315"/>
                  </a:lnTo>
                  <a:lnTo>
                    <a:pt x="0" y="320"/>
                  </a:lnTo>
                  <a:lnTo>
                    <a:pt x="0" y="122"/>
                  </a:lnTo>
                  <a:lnTo>
                    <a:pt x="9" y="113"/>
                  </a:lnTo>
                  <a:lnTo>
                    <a:pt x="9" y="0"/>
                  </a:lnTo>
                </a:path>
              </a:pathLst>
            </a:custGeom>
            <a:solidFill>
              <a:srgbClr val="000000">
                <a:alpha val="100000"/>
              </a:srgbClr>
            </a:solidFill>
            <a:ln w="9525">
              <a:noFill/>
            </a:ln>
          </p:spPr>
          <p:txBody>
            <a:bodyPr/>
            <a:p>
              <a:endParaRPr lang="zh-CN" altLang="en-US"/>
            </a:p>
          </p:txBody>
        </p:sp>
        <p:sp>
          <p:nvSpPr>
            <p:cNvPr id="64537" name="Freeform 133"/>
            <p:cNvSpPr/>
            <p:nvPr/>
          </p:nvSpPr>
          <p:spPr>
            <a:xfrm>
              <a:off x="2053" y="2139"/>
              <a:ext cx="493" cy="456"/>
            </a:xfrm>
            <a:custGeom>
              <a:avLst/>
              <a:gdLst/>
              <a:ahLst/>
              <a:cxnLst>
                <a:cxn ang="0">
                  <a:pos x="169" y="282"/>
                </a:cxn>
                <a:cxn ang="0">
                  <a:pos x="190" y="380"/>
                </a:cxn>
                <a:cxn ang="0">
                  <a:pos x="227" y="420"/>
                </a:cxn>
                <a:cxn ang="0">
                  <a:pos x="254" y="443"/>
                </a:cxn>
                <a:cxn ang="0">
                  <a:pos x="289" y="455"/>
                </a:cxn>
                <a:cxn ang="0">
                  <a:pos x="325" y="450"/>
                </a:cxn>
                <a:cxn ang="0">
                  <a:pos x="352" y="430"/>
                </a:cxn>
                <a:cxn ang="0">
                  <a:pos x="377" y="399"/>
                </a:cxn>
                <a:cxn ang="0">
                  <a:pos x="395" y="360"/>
                </a:cxn>
                <a:cxn ang="0">
                  <a:pos x="411" y="327"/>
                </a:cxn>
                <a:cxn ang="0">
                  <a:pos x="424" y="288"/>
                </a:cxn>
                <a:cxn ang="0">
                  <a:pos x="429" y="258"/>
                </a:cxn>
                <a:cxn ang="0">
                  <a:pos x="483" y="259"/>
                </a:cxn>
                <a:cxn ang="0">
                  <a:pos x="492" y="241"/>
                </a:cxn>
                <a:cxn ang="0">
                  <a:pos x="484" y="215"/>
                </a:cxn>
                <a:cxn ang="0">
                  <a:pos x="435" y="207"/>
                </a:cxn>
                <a:cxn ang="0">
                  <a:pos x="441" y="172"/>
                </a:cxn>
                <a:cxn ang="0">
                  <a:pos x="436" y="126"/>
                </a:cxn>
                <a:cxn ang="0">
                  <a:pos x="425" y="85"/>
                </a:cxn>
                <a:cxn ang="0">
                  <a:pos x="400" y="41"/>
                </a:cxn>
                <a:cxn ang="0">
                  <a:pos x="372" y="18"/>
                </a:cxn>
                <a:cxn ang="0">
                  <a:pos x="339" y="0"/>
                </a:cxn>
                <a:cxn ang="0">
                  <a:pos x="305" y="3"/>
                </a:cxn>
                <a:cxn ang="0">
                  <a:pos x="275" y="21"/>
                </a:cxn>
                <a:cxn ang="0">
                  <a:pos x="232" y="73"/>
                </a:cxn>
                <a:cxn ang="0">
                  <a:pos x="190" y="149"/>
                </a:cxn>
                <a:cxn ang="0">
                  <a:pos x="158" y="221"/>
                </a:cxn>
                <a:cxn ang="0">
                  <a:pos x="71" y="230"/>
                </a:cxn>
                <a:cxn ang="0">
                  <a:pos x="64" y="244"/>
                </a:cxn>
                <a:cxn ang="0">
                  <a:pos x="50" y="244"/>
                </a:cxn>
                <a:cxn ang="0">
                  <a:pos x="45" y="232"/>
                </a:cxn>
                <a:cxn ang="0">
                  <a:pos x="4" y="231"/>
                </a:cxn>
                <a:cxn ang="0">
                  <a:pos x="0" y="249"/>
                </a:cxn>
                <a:cxn ang="0">
                  <a:pos x="26" y="263"/>
                </a:cxn>
                <a:cxn ang="0">
                  <a:pos x="74" y="254"/>
                </a:cxn>
                <a:cxn ang="0">
                  <a:pos x="87" y="244"/>
                </a:cxn>
                <a:cxn ang="0">
                  <a:pos x="152" y="239"/>
                </a:cxn>
                <a:cxn ang="0">
                  <a:pos x="169" y="282"/>
                </a:cxn>
                <a:cxn ang="0">
                  <a:pos x="169" y="282"/>
                </a:cxn>
              </a:cxnLst>
              <a:pathLst>
                <a:path w="493" h="456">
                  <a:moveTo>
                    <a:pt x="169" y="282"/>
                  </a:moveTo>
                  <a:lnTo>
                    <a:pt x="190" y="380"/>
                  </a:lnTo>
                  <a:lnTo>
                    <a:pt x="227" y="420"/>
                  </a:lnTo>
                  <a:lnTo>
                    <a:pt x="254" y="443"/>
                  </a:lnTo>
                  <a:lnTo>
                    <a:pt x="289" y="455"/>
                  </a:lnTo>
                  <a:lnTo>
                    <a:pt x="325" y="450"/>
                  </a:lnTo>
                  <a:lnTo>
                    <a:pt x="352" y="430"/>
                  </a:lnTo>
                  <a:lnTo>
                    <a:pt x="377" y="399"/>
                  </a:lnTo>
                  <a:lnTo>
                    <a:pt x="395" y="360"/>
                  </a:lnTo>
                  <a:lnTo>
                    <a:pt x="411" y="327"/>
                  </a:lnTo>
                  <a:lnTo>
                    <a:pt x="424" y="288"/>
                  </a:lnTo>
                  <a:lnTo>
                    <a:pt x="429" y="258"/>
                  </a:lnTo>
                  <a:lnTo>
                    <a:pt x="483" y="259"/>
                  </a:lnTo>
                  <a:lnTo>
                    <a:pt x="492" y="241"/>
                  </a:lnTo>
                  <a:lnTo>
                    <a:pt x="484" y="215"/>
                  </a:lnTo>
                  <a:lnTo>
                    <a:pt x="435" y="207"/>
                  </a:lnTo>
                  <a:lnTo>
                    <a:pt x="441" y="172"/>
                  </a:lnTo>
                  <a:lnTo>
                    <a:pt x="436" y="126"/>
                  </a:lnTo>
                  <a:lnTo>
                    <a:pt x="425" y="85"/>
                  </a:lnTo>
                  <a:lnTo>
                    <a:pt x="400" y="41"/>
                  </a:lnTo>
                  <a:lnTo>
                    <a:pt x="372" y="18"/>
                  </a:lnTo>
                  <a:lnTo>
                    <a:pt x="339" y="0"/>
                  </a:lnTo>
                  <a:lnTo>
                    <a:pt x="305" y="3"/>
                  </a:lnTo>
                  <a:lnTo>
                    <a:pt x="275" y="21"/>
                  </a:lnTo>
                  <a:lnTo>
                    <a:pt x="232" y="73"/>
                  </a:lnTo>
                  <a:lnTo>
                    <a:pt x="190" y="149"/>
                  </a:lnTo>
                  <a:lnTo>
                    <a:pt x="158" y="221"/>
                  </a:lnTo>
                  <a:lnTo>
                    <a:pt x="71" y="230"/>
                  </a:lnTo>
                  <a:lnTo>
                    <a:pt x="64" y="244"/>
                  </a:lnTo>
                  <a:lnTo>
                    <a:pt x="50" y="244"/>
                  </a:lnTo>
                  <a:lnTo>
                    <a:pt x="45" y="232"/>
                  </a:lnTo>
                  <a:lnTo>
                    <a:pt x="4" y="231"/>
                  </a:lnTo>
                  <a:lnTo>
                    <a:pt x="0" y="249"/>
                  </a:lnTo>
                  <a:lnTo>
                    <a:pt x="26" y="263"/>
                  </a:lnTo>
                  <a:lnTo>
                    <a:pt x="74" y="254"/>
                  </a:lnTo>
                  <a:lnTo>
                    <a:pt x="87" y="244"/>
                  </a:lnTo>
                  <a:lnTo>
                    <a:pt x="152" y="239"/>
                  </a:lnTo>
                  <a:lnTo>
                    <a:pt x="169" y="282"/>
                  </a:lnTo>
                </a:path>
              </a:pathLst>
            </a:custGeom>
            <a:solidFill>
              <a:srgbClr val="FFFFFF">
                <a:alpha val="100000"/>
              </a:srgbClr>
            </a:solidFill>
            <a:ln w="9525">
              <a:noFill/>
            </a:ln>
          </p:spPr>
          <p:txBody>
            <a:bodyPr/>
            <a:p>
              <a:endParaRPr lang="zh-CN" altLang="en-US"/>
            </a:p>
          </p:txBody>
        </p:sp>
        <p:sp>
          <p:nvSpPr>
            <p:cNvPr id="64538" name="Freeform 134"/>
            <p:cNvSpPr/>
            <p:nvPr/>
          </p:nvSpPr>
          <p:spPr>
            <a:xfrm>
              <a:off x="2255" y="2369"/>
              <a:ext cx="206" cy="198"/>
            </a:xfrm>
            <a:custGeom>
              <a:avLst/>
              <a:gdLst/>
              <a:ahLst/>
              <a:cxnLst>
                <a:cxn ang="0">
                  <a:pos x="135" y="21"/>
                </a:cxn>
                <a:cxn ang="0">
                  <a:pos x="131" y="28"/>
                </a:cxn>
                <a:cxn ang="0">
                  <a:pos x="172" y="108"/>
                </a:cxn>
                <a:cxn ang="0">
                  <a:pos x="164" y="118"/>
                </a:cxn>
                <a:cxn ang="0">
                  <a:pos x="121" y="43"/>
                </a:cxn>
                <a:cxn ang="0">
                  <a:pos x="106" y="68"/>
                </a:cxn>
                <a:cxn ang="0">
                  <a:pos x="73" y="94"/>
                </a:cxn>
                <a:cxn ang="0">
                  <a:pos x="25" y="97"/>
                </a:cxn>
                <a:cxn ang="0">
                  <a:pos x="5" y="48"/>
                </a:cxn>
                <a:cxn ang="0">
                  <a:pos x="3" y="11"/>
                </a:cxn>
                <a:cxn ang="0">
                  <a:pos x="0" y="46"/>
                </a:cxn>
                <a:cxn ang="0">
                  <a:pos x="2" y="74"/>
                </a:cxn>
                <a:cxn ang="0">
                  <a:pos x="11" y="108"/>
                </a:cxn>
                <a:cxn ang="0">
                  <a:pos x="23" y="132"/>
                </a:cxn>
                <a:cxn ang="0">
                  <a:pos x="56" y="180"/>
                </a:cxn>
                <a:cxn ang="0">
                  <a:pos x="77" y="192"/>
                </a:cxn>
                <a:cxn ang="0">
                  <a:pos x="101" y="197"/>
                </a:cxn>
                <a:cxn ang="0">
                  <a:pos x="128" y="188"/>
                </a:cxn>
                <a:cxn ang="0">
                  <a:pos x="148" y="161"/>
                </a:cxn>
                <a:cxn ang="0">
                  <a:pos x="167" y="131"/>
                </a:cxn>
                <a:cxn ang="0">
                  <a:pos x="190" y="83"/>
                </a:cxn>
                <a:cxn ang="0">
                  <a:pos x="205" y="23"/>
                </a:cxn>
                <a:cxn ang="0">
                  <a:pos x="205" y="2"/>
                </a:cxn>
                <a:cxn ang="0">
                  <a:pos x="160" y="0"/>
                </a:cxn>
                <a:cxn ang="0">
                  <a:pos x="135" y="21"/>
                </a:cxn>
                <a:cxn ang="0">
                  <a:pos x="135" y="21"/>
                </a:cxn>
              </a:cxnLst>
              <a:pathLst>
                <a:path w="206" h="198">
                  <a:moveTo>
                    <a:pt x="135" y="21"/>
                  </a:moveTo>
                  <a:lnTo>
                    <a:pt x="131" y="28"/>
                  </a:lnTo>
                  <a:lnTo>
                    <a:pt x="172" y="108"/>
                  </a:lnTo>
                  <a:lnTo>
                    <a:pt x="164" y="118"/>
                  </a:lnTo>
                  <a:lnTo>
                    <a:pt x="121" y="43"/>
                  </a:lnTo>
                  <a:lnTo>
                    <a:pt x="106" y="68"/>
                  </a:lnTo>
                  <a:lnTo>
                    <a:pt x="73" y="94"/>
                  </a:lnTo>
                  <a:lnTo>
                    <a:pt x="25" y="97"/>
                  </a:lnTo>
                  <a:lnTo>
                    <a:pt x="5" y="48"/>
                  </a:lnTo>
                  <a:lnTo>
                    <a:pt x="3" y="11"/>
                  </a:lnTo>
                  <a:lnTo>
                    <a:pt x="0" y="46"/>
                  </a:lnTo>
                  <a:lnTo>
                    <a:pt x="2" y="74"/>
                  </a:lnTo>
                  <a:lnTo>
                    <a:pt x="11" y="108"/>
                  </a:lnTo>
                  <a:lnTo>
                    <a:pt x="23" y="132"/>
                  </a:lnTo>
                  <a:lnTo>
                    <a:pt x="56" y="180"/>
                  </a:lnTo>
                  <a:lnTo>
                    <a:pt x="77" y="192"/>
                  </a:lnTo>
                  <a:lnTo>
                    <a:pt x="101" y="197"/>
                  </a:lnTo>
                  <a:lnTo>
                    <a:pt x="128" y="188"/>
                  </a:lnTo>
                  <a:lnTo>
                    <a:pt x="148" y="161"/>
                  </a:lnTo>
                  <a:lnTo>
                    <a:pt x="167" y="131"/>
                  </a:lnTo>
                  <a:lnTo>
                    <a:pt x="190" y="83"/>
                  </a:lnTo>
                  <a:lnTo>
                    <a:pt x="205" y="23"/>
                  </a:lnTo>
                  <a:lnTo>
                    <a:pt x="205" y="2"/>
                  </a:lnTo>
                  <a:lnTo>
                    <a:pt x="160" y="0"/>
                  </a:lnTo>
                  <a:lnTo>
                    <a:pt x="135" y="21"/>
                  </a:lnTo>
                </a:path>
              </a:pathLst>
            </a:custGeom>
            <a:solidFill>
              <a:srgbClr val="CCCCFF">
                <a:alpha val="100000"/>
              </a:srgbClr>
            </a:solidFill>
            <a:ln w="9525">
              <a:noFill/>
            </a:ln>
          </p:spPr>
          <p:txBody>
            <a:bodyPr/>
            <a:p>
              <a:endParaRPr lang="zh-CN" altLang="en-US"/>
            </a:p>
          </p:txBody>
        </p:sp>
        <p:sp>
          <p:nvSpPr>
            <p:cNvPr id="64539" name="Freeform 135"/>
            <p:cNvSpPr/>
            <p:nvPr/>
          </p:nvSpPr>
          <p:spPr>
            <a:xfrm>
              <a:off x="2203" y="2151"/>
              <a:ext cx="165" cy="441"/>
            </a:xfrm>
            <a:custGeom>
              <a:avLst/>
              <a:gdLst/>
              <a:ahLst/>
              <a:cxnLst>
                <a:cxn ang="0">
                  <a:pos x="164" y="0"/>
                </a:cxn>
                <a:cxn ang="0">
                  <a:pos x="131" y="8"/>
                </a:cxn>
                <a:cxn ang="0">
                  <a:pos x="99" y="38"/>
                </a:cxn>
                <a:cxn ang="0">
                  <a:pos x="65" y="85"/>
                </a:cxn>
                <a:cxn ang="0">
                  <a:pos x="40" y="127"/>
                </a:cxn>
                <a:cxn ang="0">
                  <a:pos x="18" y="184"/>
                </a:cxn>
                <a:cxn ang="0">
                  <a:pos x="0" y="245"/>
                </a:cxn>
                <a:cxn ang="0">
                  <a:pos x="34" y="327"/>
                </a:cxn>
                <a:cxn ang="0">
                  <a:pos x="67" y="402"/>
                </a:cxn>
                <a:cxn ang="0">
                  <a:pos x="109" y="432"/>
                </a:cxn>
                <a:cxn ang="0">
                  <a:pos x="130" y="440"/>
                </a:cxn>
                <a:cxn ang="0">
                  <a:pos x="103" y="419"/>
                </a:cxn>
                <a:cxn ang="0">
                  <a:pos x="76" y="390"/>
                </a:cxn>
                <a:cxn ang="0">
                  <a:pos x="53" y="342"/>
                </a:cxn>
                <a:cxn ang="0">
                  <a:pos x="44" y="286"/>
                </a:cxn>
                <a:cxn ang="0">
                  <a:pos x="51" y="172"/>
                </a:cxn>
                <a:cxn ang="0">
                  <a:pos x="87" y="80"/>
                </a:cxn>
                <a:cxn ang="0">
                  <a:pos x="121" y="27"/>
                </a:cxn>
                <a:cxn ang="0">
                  <a:pos x="164" y="0"/>
                </a:cxn>
                <a:cxn ang="0">
                  <a:pos x="164" y="0"/>
                </a:cxn>
              </a:cxnLst>
              <a:pathLst>
                <a:path w="165" h="441">
                  <a:moveTo>
                    <a:pt x="164" y="0"/>
                  </a:moveTo>
                  <a:lnTo>
                    <a:pt x="131" y="8"/>
                  </a:lnTo>
                  <a:lnTo>
                    <a:pt x="99" y="38"/>
                  </a:lnTo>
                  <a:lnTo>
                    <a:pt x="65" y="85"/>
                  </a:lnTo>
                  <a:lnTo>
                    <a:pt x="40" y="127"/>
                  </a:lnTo>
                  <a:lnTo>
                    <a:pt x="18" y="184"/>
                  </a:lnTo>
                  <a:lnTo>
                    <a:pt x="0" y="245"/>
                  </a:lnTo>
                  <a:lnTo>
                    <a:pt x="34" y="327"/>
                  </a:lnTo>
                  <a:lnTo>
                    <a:pt x="67" y="402"/>
                  </a:lnTo>
                  <a:lnTo>
                    <a:pt x="109" y="432"/>
                  </a:lnTo>
                  <a:lnTo>
                    <a:pt x="130" y="440"/>
                  </a:lnTo>
                  <a:lnTo>
                    <a:pt x="103" y="419"/>
                  </a:lnTo>
                  <a:lnTo>
                    <a:pt x="76" y="390"/>
                  </a:lnTo>
                  <a:lnTo>
                    <a:pt x="53" y="342"/>
                  </a:lnTo>
                  <a:lnTo>
                    <a:pt x="44" y="286"/>
                  </a:lnTo>
                  <a:lnTo>
                    <a:pt x="51" y="172"/>
                  </a:lnTo>
                  <a:lnTo>
                    <a:pt x="87" y="80"/>
                  </a:lnTo>
                  <a:lnTo>
                    <a:pt x="121" y="27"/>
                  </a:lnTo>
                  <a:lnTo>
                    <a:pt x="164" y="0"/>
                  </a:lnTo>
                </a:path>
              </a:pathLst>
            </a:custGeom>
            <a:solidFill>
              <a:srgbClr val="A3A3D6">
                <a:alpha val="100000"/>
              </a:srgbClr>
            </a:solidFill>
            <a:ln w="9525">
              <a:noFill/>
            </a:ln>
          </p:spPr>
          <p:txBody>
            <a:bodyPr/>
            <a:p>
              <a:endParaRPr lang="zh-CN" altLang="en-US"/>
            </a:p>
          </p:txBody>
        </p:sp>
        <p:sp>
          <p:nvSpPr>
            <p:cNvPr id="64540" name="Freeform 136"/>
            <p:cNvSpPr/>
            <p:nvPr/>
          </p:nvSpPr>
          <p:spPr>
            <a:xfrm>
              <a:off x="2290" y="2170"/>
              <a:ext cx="191" cy="192"/>
            </a:xfrm>
            <a:custGeom>
              <a:avLst/>
              <a:gdLst/>
              <a:ahLst/>
              <a:cxnLst>
                <a:cxn ang="0">
                  <a:pos x="0" y="104"/>
                </a:cxn>
                <a:cxn ang="0">
                  <a:pos x="21" y="78"/>
                </a:cxn>
                <a:cxn ang="0">
                  <a:pos x="45" y="65"/>
                </a:cxn>
                <a:cxn ang="0">
                  <a:pos x="64" y="64"/>
                </a:cxn>
                <a:cxn ang="0">
                  <a:pos x="103" y="83"/>
                </a:cxn>
                <a:cxn ang="0">
                  <a:pos x="122" y="117"/>
                </a:cxn>
                <a:cxn ang="0">
                  <a:pos x="125" y="156"/>
                </a:cxn>
                <a:cxn ang="0">
                  <a:pos x="117" y="188"/>
                </a:cxn>
                <a:cxn ang="0">
                  <a:pos x="158" y="191"/>
                </a:cxn>
                <a:cxn ang="0">
                  <a:pos x="166" y="176"/>
                </a:cxn>
                <a:cxn ang="0">
                  <a:pos x="189" y="174"/>
                </a:cxn>
                <a:cxn ang="0">
                  <a:pos x="190" y="113"/>
                </a:cxn>
                <a:cxn ang="0">
                  <a:pos x="148" y="41"/>
                </a:cxn>
                <a:cxn ang="0">
                  <a:pos x="79" y="0"/>
                </a:cxn>
                <a:cxn ang="0">
                  <a:pos x="44" y="25"/>
                </a:cxn>
                <a:cxn ang="0">
                  <a:pos x="23" y="56"/>
                </a:cxn>
                <a:cxn ang="0">
                  <a:pos x="0" y="104"/>
                </a:cxn>
                <a:cxn ang="0">
                  <a:pos x="0" y="104"/>
                </a:cxn>
              </a:cxnLst>
              <a:pathLst>
                <a:path w="191" h="192">
                  <a:moveTo>
                    <a:pt x="0" y="104"/>
                  </a:moveTo>
                  <a:lnTo>
                    <a:pt x="21" y="78"/>
                  </a:lnTo>
                  <a:lnTo>
                    <a:pt x="45" y="65"/>
                  </a:lnTo>
                  <a:lnTo>
                    <a:pt x="64" y="64"/>
                  </a:lnTo>
                  <a:lnTo>
                    <a:pt x="103" y="83"/>
                  </a:lnTo>
                  <a:lnTo>
                    <a:pt x="122" y="117"/>
                  </a:lnTo>
                  <a:lnTo>
                    <a:pt x="125" y="156"/>
                  </a:lnTo>
                  <a:lnTo>
                    <a:pt x="117" y="188"/>
                  </a:lnTo>
                  <a:lnTo>
                    <a:pt x="158" y="191"/>
                  </a:lnTo>
                  <a:lnTo>
                    <a:pt x="166" y="176"/>
                  </a:lnTo>
                  <a:lnTo>
                    <a:pt x="189" y="174"/>
                  </a:lnTo>
                  <a:lnTo>
                    <a:pt x="190" y="113"/>
                  </a:lnTo>
                  <a:lnTo>
                    <a:pt x="148" y="41"/>
                  </a:lnTo>
                  <a:lnTo>
                    <a:pt x="79" y="0"/>
                  </a:lnTo>
                  <a:lnTo>
                    <a:pt x="44" y="25"/>
                  </a:lnTo>
                  <a:lnTo>
                    <a:pt x="23" y="56"/>
                  </a:lnTo>
                  <a:lnTo>
                    <a:pt x="0" y="104"/>
                  </a:lnTo>
                </a:path>
              </a:pathLst>
            </a:custGeom>
            <a:solidFill>
              <a:srgbClr val="CCCCFF">
                <a:alpha val="100000"/>
              </a:srgbClr>
            </a:solidFill>
            <a:ln w="9525">
              <a:noFill/>
            </a:ln>
          </p:spPr>
          <p:txBody>
            <a:bodyPr/>
            <a:p>
              <a:endParaRPr lang="zh-CN" altLang="en-US"/>
            </a:p>
          </p:txBody>
        </p:sp>
        <p:sp>
          <p:nvSpPr>
            <p:cNvPr id="64541" name="Freeform 137"/>
            <p:cNvSpPr/>
            <p:nvPr/>
          </p:nvSpPr>
          <p:spPr>
            <a:xfrm>
              <a:off x="2467" y="2363"/>
              <a:ext cx="69" cy="34"/>
            </a:xfrm>
            <a:custGeom>
              <a:avLst/>
              <a:gdLst/>
              <a:ahLst/>
              <a:cxnLst>
                <a:cxn ang="0">
                  <a:pos x="2" y="4"/>
                </a:cxn>
                <a:cxn ang="0">
                  <a:pos x="51" y="0"/>
                </a:cxn>
                <a:cxn ang="0">
                  <a:pos x="68" y="16"/>
                </a:cxn>
                <a:cxn ang="0">
                  <a:pos x="68" y="33"/>
                </a:cxn>
                <a:cxn ang="0">
                  <a:pos x="0" y="18"/>
                </a:cxn>
                <a:cxn ang="0">
                  <a:pos x="2" y="4"/>
                </a:cxn>
                <a:cxn ang="0">
                  <a:pos x="2" y="4"/>
                </a:cxn>
              </a:cxnLst>
              <a:pathLst>
                <a:path w="69" h="34">
                  <a:moveTo>
                    <a:pt x="2" y="4"/>
                  </a:moveTo>
                  <a:lnTo>
                    <a:pt x="51" y="0"/>
                  </a:lnTo>
                  <a:lnTo>
                    <a:pt x="68" y="16"/>
                  </a:lnTo>
                  <a:lnTo>
                    <a:pt x="68" y="33"/>
                  </a:lnTo>
                  <a:lnTo>
                    <a:pt x="0" y="18"/>
                  </a:lnTo>
                  <a:lnTo>
                    <a:pt x="2" y="4"/>
                  </a:lnTo>
                </a:path>
              </a:pathLst>
            </a:custGeom>
            <a:solidFill>
              <a:srgbClr val="A3A3D6">
                <a:alpha val="100000"/>
              </a:srgbClr>
            </a:solidFill>
            <a:ln w="9525">
              <a:noFill/>
            </a:ln>
          </p:spPr>
          <p:txBody>
            <a:bodyPr/>
            <a:p>
              <a:endParaRPr lang="zh-CN" altLang="en-US"/>
            </a:p>
          </p:txBody>
        </p:sp>
        <p:sp>
          <p:nvSpPr>
            <p:cNvPr id="64542" name="Freeform 138"/>
            <p:cNvSpPr/>
            <p:nvPr/>
          </p:nvSpPr>
          <p:spPr>
            <a:xfrm>
              <a:off x="2453" y="2356"/>
              <a:ext cx="83" cy="45"/>
            </a:xfrm>
            <a:custGeom>
              <a:avLst/>
              <a:gdLst/>
              <a:ahLst/>
              <a:cxnLst>
                <a:cxn ang="0">
                  <a:pos x="4" y="1"/>
                </a:cxn>
                <a:cxn ang="0">
                  <a:pos x="0" y="13"/>
                </a:cxn>
                <a:cxn ang="0">
                  <a:pos x="0" y="30"/>
                </a:cxn>
                <a:cxn ang="0">
                  <a:pos x="11" y="44"/>
                </a:cxn>
                <a:cxn ang="0">
                  <a:pos x="82" y="43"/>
                </a:cxn>
                <a:cxn ang="0">
                  <a:pos x="68" y="31"/>
                </a:cxn>
                <a:cxn ang="0">
                  <a:pos x="64" y="20"/>
                </a:cxn>
                <a:cxn ang="0">
                  <a:pos x="9" y="16"/>
                </a:cxn>
                <a:cxn ang="0">
                  <a:pos x="60" y="0"/>
                </a:cxn>
                <a:cxn ang="0">
                  <a:pos x="4" y="1"/>
                </a:cxn>
                <a:cxn ang="0">
                  <a:pos x="4" y="1"/>
                </a:cxn>
              </a:cxnLst>
              <a:pathLst>
                <a:path w="83" h="45">
                  <a:moveTo>
                    <a:pt x="4" y="1"/>
                  </a:moveTo>
                  <a:lnTo>
                    <a:pt x="0" y="13"/>
                  </a:lnTo>
                  <a:lnTo>
                    <a:pt x="0" y="30"/>
                  </a:lnTo>
                  <a:lnTo>
                    <a:pt x="11" y="44"/>
                  </a:lnTo>
                  <a:lnTo>
                    <a:pt x="82" y="43"/>
                  </a:lnTo>
                  <a:lnTo>
                    <a:pt x="68" y="31"/>
                  </a:lnTo>
                  <a:lnTo>
                    <a:pt x="64" y="20"/>
                  </a:lnTo>
                  <a:lnTo>
                    <a:pt x="9" y="16"/>
                  </a:lnTo>
                  <a:lnTo>
                    <a:pt x="60" y="0"/>
                  </a:lnTo>
                  <a:lnTo>
                    <a:pt x="4" y="1"/>
                  </a:lnTo>
                </a:path>
              </a:pathLst>
            </a:custGeom>
            <a:solidFill>
              <a:srgbClr val="000000">
                <a:alpha val="100000"/>
              </a:srgbClr>
            </a:solidFill>
            <a:ln w="9525">
              <a:noFill/>
            </a:ln>
          </p:spPr>
          <p:txBody>
            <a:bodyPr/>
            <a:p>
              <a:endParaRPr lang="zh-CN" altLang="en-US"/>
            </a:p>
          </p:txBody>
        </p:sp>
        <p:sp>
          <p:nvSpPr>
            <p:cNvPr id="64543" name="Freeform 139"/>
            <p:cNvSpPr/>
            <p:nvPr/>
          </p:nvSpPr>
          <p:spPr>
            <a:xfrm>
              <a:off x="2525" y="2358"/>
              <a:ext cx="17" cy="38"/>
            </a:xfrm>
            <a:custGeom>
              <a:avLst/>
              <a:gdLst/>
              <a:ahLst/>
              <a:cxnLst>
                <a:cxn ang="0">
                  <a:pos x="2" y="0"/>
                </a:cxn>
                <a:cxn ang="0">
                  <a:pos x="14" y="10"/>
                </a:cxn>
                <a:cxn ang="0">
                  <a:pos x="16" y="24"/>
                </a:cxn>
                <a:cxn ang="0">
                  <a:pos x="13" y="37"/>
                </a:cxn>
                <a:cxn ang="0">
                  <a:pos x="0" y="24"/>
                </a:cxn>
                <a:cxn ang="0">
                  <a:pos x="2" y="0"/>
                </a:cxn>
                <a:cxn ang="0">
                  <a:pos x="2" y="0"/>
                </a:cxn>
              </a:cxnLst>
              <a:pathLst>
                <a:path w="17" h="38">
                  <a:moveTo>
                    <a:pt x="2" y="0"/>
                  </a:moveTo>
                  <a:lnTo>
                    <a:pt x="14" y="10"/>
                  </a:lnTo>
                  <a:lnTo>
                    <a:pt x="16" y="24"/>
                  </a:lnTo>
                  <a:lnTo>
                    <a:pt x="13" y="37"/>
                  </a:lnTo>
                  <a:lnTo>
                    <a:pt x="0" y="24"/>
                  </a:lnTo>
                  <a:lnTo>
                    <a:pt x="2" y="0"/>
                  </a:lnTo>
                </a:path>
              </a:pathLst>
            </a:custGeom>
            <a:solidFill>
              <a:srgbClr val="000000">
                <a:alpha val="100000"/>
              </a:srgbClr>
            </a:solidFill>
            <a:ln w="9525">
              <a:noFill/>
            </a:ln>
          </p:spPr>
          <p:txBody>
            <a:bodyPr/>
            <a:p>
              <a:endParaRPr lang="zh-CN" altLang="en-US"/>
            </a:p>
          </p:txBody>
        </p:sp>
        <p:sp>
          <p:nvSpPr>
            <p:cNvPr id="64544" name="Freeform 140"/>
            <p:cNvSpPr/>
            <p:nvPr/>
          </p:nvSpPr>
          <p:spPr>
            <a:xfrm>
              <a:off x="2196" y="2157"/>
              <a:ext cx="143" cy="424"/>
            </a:xfrm>
            <a:custGeom>
              <a:avLst/>
              <a:gdLst/>
              <a:ahLst/>
              <a:cxnLst>
                <a:cxn ang="0">
                  <a:pos x="89" y="63"/>
                </a:cxn>
                <a:cxn ang="0">
                  <a:pos x="79" y="83"/>
                </a:cxn>
                <a:cxn ang="0">
                  <a:pos x="66" y="120"/>
                </a:cxn>
                <a:cxn ang="0">
                  <a:pos x="50" y="168"/>
                </a:cxn>
                <a:cxn ang="0">
                  <a:pos x="43" y="226"/>
                </a:cxn>
                <a:cxn ang="0">
                  <a:pos x="39" y="281"/>
                </a:cxn>
                <a:cxn ang="0">
                  <a:pos x="54" y="343"/>
                </a:cxn>
                <a:cxn ang="0">
                  <a:pos x="79" y="386"/>
                </a:cxn>
                <a:cxn ang="0">
                  <a:pos x="110" y="423"/>
                </a:cxn>
                <a:cxn ang="0">
                  <a:pos x="70" y="397"/>
                </a:cxn>
                <a:cxn ang="0">
                  <a:pos x="37" y="357"/>
                </a:cxn>
                <a:cxn ang="0">
                  <a:pos x="19" y="302"/>
                </a:cxn>
                <a:cxn ang="0">
                  <a:pos x="1" y="248"/>
                </a:cxn>
                <a:cxn ang="0">
                  <a:pos x="0" y="218"/>
                </a:cxn>
                <a:cxn ang="0">
                  <a:pos x="24" y="155"/>
                </a:cxn>
                <a:cxn ang="0">
                  <a:pos x="54" y="97"/>
                </a:cxn>
                <a:cxn ang="0">
                  <a:pos x="80" y="60"/>
                </a:cxn>
                <a:cxn ang="0">
                  <a:pos x="107" y="26"/>
                </a:cxn>
                <a:cxn ang="0">
                  <a:pos x="142" y="0"/>
                </a:cxn>
                <a:cxn ang="0">
                  <a:pos x="109" y="38"/>
                </a:cxn>
                <a:cxn ang="0">
                  <a:pos x="89" y="63"/>
                </a:cxn>
                <a:cxn ang="0">
                  <a:pos x="89" y="63"/>
                </a:cxn>
              </a:cxnLst>
              <a:pathLst>
                <a:path w="143" h="424">
                  <a:moveTo>
                    <a:pt x="89" y="63"/>
                  </a:moveTo>
                  <a:lnTo>
                    <a:pt x="79" y="83"/>
                  </a:lnTo>
                  <a:lnTo>
                    <a:pt x="66" y="120"/>
                  </a:lnTo>
                  <a:lnTo>
                    <a:pt x="50" y="168"/>
                  </a:lnTo>
                  <a:lnTo>
                    <a:pt x="43" y="226"/>
                  </a:lnTo>
                  <a:lnTo>
                    <a:pt x="39" y="281"/>
                  </a:lnTo>
                  <a:lnTo>
                    <a:pt x="54" y="343"/>
                  </a:lnTo>
                  <a:lnTo>
                    <a:pt x="79" y="386"/>
                  </a:lnTo>
                  <a:lnTo>
                    <a:pt x="110" y="423"/>
                  </a:lnTo>
                  <a:lnTo>
                    <a:pt x="70" y="397"/>
                  </a:lnTo>
                  <a:lnTo>
                    <a:pt x="37" y="357"/>
                  </a:lnTo>
                  <a:lnTo>
                    <a:pt x="19" y="302"/>
                  </a:lnTo>
                  <a:lnTo>
                    <a:pt x="1" y="248"/>
                  </a:lnTo>
                  <a:lnTo>
                    <a:pt x="0" y="218"/>
                  </a:lnTo>
                  <a:lnTo>
                    <a:pt x="24" y="155"/>
                  </a:lnTo>
                  <a:lnTo>
                    <a:pt x="54" y="97"/>
                  </a:lnTo>
                  <a:lnTo>
                    <a:pt x="80" y="60"/>
                  </a:lnTo>
                  <a:lnTo>
                    <a:pt x="107" y="26"/>
                  </a:lnTo>
                  <a:lnTo>
                    <a:pt x="142" y="0"/>
                  </a:lnTo>
                  <a:lnTo>
                    <a:pt x="109" y="38"/>
                  </a:lnTo>
                  <a:lnTo>
                    <a:pt x="89" y="63"/>
                  </a:lnTo>
                </a:path>
              </a:pathLst>
            </a:custGeom>
            <a:solidFill>
              <a:srgbClr val="000000">
                <a:alpha val="100000"/>
              </a:srgbClr>
            </a:solidFill>
            <a:ln w="9525">
              <a:noFill/>
            </a:ln>
          </p:spPr>
          <p:txBody>
            <a:bodyPr/>
            <a:p>
              <a:endParaRPr lang="zh-CN" altLang="en-US"/>
            </a:p>
          </p:txBody>
        </p:sp>
        <p:sp>
          <p:nvSpPr>
            <p:cNvPr id="64545" name="Freeform 141"/>
            <p:cNvSpPr/>
            <p:nvPr/>
          </p:nvSpPr>
          <p:spPr>
            <a:xfrm>
              <a:off x="2264" y="2366"/>
              <a:ext cx="196" cy="137"/>
            </a:xfrm>
            <a:custGeom>
              <a:avLst/>
              <a:gdLst/>
              <a:ahLst/>
              <a:cxnLst>
                <a:cxn ang="0">
                  <a:pos x="138" y="0"/>
                </a:cxn>
                <a:cxn ang="0">
                  <a:pos x="15" y="5"/>
                </a:cxn>
                <a:cxn ang="0">
                  <a:pos x="14" y="14"/>
                </a:cxn>
                <a:cxn ang="0">
                  <a:pos x="86" y="18"/>
                </a:cxn>
                <a:cxn ang="0">
                  <a:pos x="0" y="91"/>
                </a:cxn>
                <a:cxn ang="0">
                  <a:pos x="12" y="113"/>
                </a:cxn>
                <a:cxn ang="0">
                  <a:pos x="96" y="24"/>
                </a:cxn>
                <a:cxn ang="0">
                  <a:pos x="152" y="136"/>
                </a:cxn>
                <a:cxn ang="0">
                  <a:pos x="161" y="121"/>
                </a:cxn>
                <a:cxn ang="0">
                  <a:pos x="112" y="19"/>
                </a:cxn>
                <a:cxn ang="0">
                  <a:pos x="195" y="21"/>
                </a:cxn>
                <a:cxn ang="0">
                  <a:pos x="193" y="9"/>
                </a:cxn>
                <a:cxn ang="0">
                  <a:pos x="133" y="11"/>
                </a:cxn>
                <a:cxn ang="0">
                  <a:pos x="138" y="0"/>
                </a:cxn>
                <a:cxn ang="0">
                  <a:pos x="138" y="0"/>
                </a:cxn>
              </a:cxnLst>
              <a:pathLst>
                <a:path w="196" h="137">
                  <a:moveTo>
                    <a:pt x="138" y="0"/>
                  </a:moveTo>
                  <a:lnTo>
                    <a:pt x="15" y="5"/>
                  </a:lnTo>
                  <a:lnTo>
                    <a:pt x="14" y="14"/>
                  </a:lnTo>
                  <a:lnTo>
                    <a:pt x="86" y="18"/>
                  </a:lnTo>
                  <a:lnTo>
                    <a:pt x="0" y="91"/>
                  </a:lnTo>
                  <a:lnTo>
                    <a:pt x="12" y="113"/>
                  </a:lnTo>
                  <a:lnTo>
                    <a:pt x="96" y="24"/>
                  </a:lnTo>
                  <a:lnTo>
                    <a:pt x="152" y="136"/>
                  </a:lnTo>
                  <a:lnTo>
                    <a:pt x="161" y="121"/>
                  </a:lnTo>
                  <a:lnTo>
                    <a:pt x="112" y="19"/>
                  </a:lnTo>
                  <a:lnTo>
                    <a:pt x="195" y="21"/>
                  </a:lnTo>
                  <a:lnTo>
                    <a:pt x="193" y="9"/>
                  </a:lnTo>
                  <a:lnTo>
                    <a:pt x="133" y="11"/>
                  </a:lnTo>
                  <a:lnTo>
                    <a:pt x="138" y="0"/>
                  </a:lnTo>
                </a:path>
              </a:pathLst>
            </a:custGeom>
            <a:solidFill>
              <a:srgbClr val="000000">
                <a:alpha val="100000"/>
              </a:srgbClr>
            </a:solidFill>
            <a:ln w="9525">
              <a:noFill/>
            </a:ln>
          </p:spPr>
          <p:txBody>
            <a:bodyPr/>
            <a:p>
              <a:endParaRPr lang="zh-CN" altLang="en-US"/>
            </a:p>
          </p:txBody>
        </p:sp>
        <p:sp>
          <p:nvSpPr>
            <p:cNvPr id="64546" name="Freeform 142"/>
            <p:cNvSpPr/>
            <p:nvPr/>
          </p:nvSpPr>
          <p:spPr>
            <a:xfrm>
              <a:off x="2256" y="2393"/>
              <a:ext cx="222" cy="200"/>
            </a:xfrm>
            <a:custGeom>
              <a:avLst/>
              <a:gdLst/>
              <a:ahLst/>
              <a:cxnLst>
                <a:cxn ang="0">
                  <a:pos x="212" y="4"/>
                </a:cxn>
                <a:cxn ang="0">
                  <a:pos x="205" y="33"/>
                </a:cxn>
                <a:cxn ang="0">
                  <a:pos x="193" y="70"/>
                </a:cxn>
                <a:cxn ang="0">
                  <a:pos x="173" y="109"/>
                </a:cxn>
                <a:cxn ang="0">
                  <a:pos x="157" y="138"/>
                </a:cxn>
                <a:cxn ang="0">
                  <a:pos x="130" y="169"/>
                </a:cxn>
                <a:cxn ang="0">
                  <a:pos x="98" y="183"/>
                </a:cxn>
                <a:cxn ang="0">
                  <a:pos x="68" y="169"/>
                </a:cxn>
                <a:cxn ang="0">
                  <a:pos x="45" y="134"/>
                </a:cxn>
                <a:cxn ang="0">
                  <a:pos x="22" y="95"/>
                </a:cxn>
                <a:cxn ang="0">
                  <a:pos x="0" y="40"/>
                </a:cxn>
                <a:cxn ang="0">
                  <a:pos x="19" y="109"/>
                </a:cxn>
                <a:cxn ang="0">
                  <a:pos x="43" y="149"/>
                </a:cxn>
                <a:cxn ang="0">
                  <a:pos x="71" y="184"/>
                </a:cxn>
                <a:cxn ang="0">
                  <a:pos x="93" y="199"/>
                </a:cxn>
                <a:cxn ang="0">
                  <a:pos x="118" y="196"/>
                </a:cxn>
                <a:cxn ang="0">
                  <a:pos x="148" y="173"/>
                </a:cxn>
                <a:cxn ang="0">
                  <a:pos x="176" y="133"/>
                </a:cxn>
                <a:cxn ang="0">
                  <a:pos x="199" y="83"/>
                </a:cxn>
                <a:cxn ang="0">
                  <a:pos x="216" y="34"/>
                </a:cxn>
                <a:cxn ang="0">
                  <a:pos x="221" y="0"/>
                </a:cxn>
                <a:cxn ang="0">
                  <a:pos x="212" y="4"/>
                </a:cxn>
                <a:cxn ang="0">
                  <a:pos x="212" y="4"/>
                </a:cxn>
              </a:cxnLst>
              <a:pathLst>
                <a:path w="222" h="200">
                  <a:moveTo>
                    <a:pt x="212" y="4"/>
                  </a:moveTo>
                  <a:lnTo>
                    <a:pt x="205" y="33"/>
                  </a:lnTo>
                  <a:lnTo>
                    <a:pt x="193" y="70"/>
                  </a:lnTo>
                  <a:lnTo>
                    <a:pt x="173" y="109"/>
                  </a:lnTo>
                  <a:lnTo>
                    <a:pt x="157" y="138"/>
                  </a:lnTo>
                  <a:lnTo>
                    <a:pt x="130" y="169"/>
                  </a:lnTo>
                  <a:lnTo>
                    <a:pt x="98" y="183"/>
                  </a:lnTo>
                  <a:lnTo>
                    <a:pt x="68" y="169"/>
                  </a:lnTo>
                  <a:lnTo>
                    <a:pt x="45" y="134"/>
                  </a:lnTo>
                  <a:lnTo>
                    <a:pt x="22" y="95"/>
                  </a:lnTo>
                  <a:lnTo>
                    <a:pt x="0" y="40"/>
                  </a:lnTo>
                  <a:lnTo>
                    <a:pt x="19" y="109"/>
                  </a:lnTo>
                  <a:lnTo>
                    <a:pt x="43" y="149"/>
                  </a:lnTo>
                  <a:lnTo>
                    <a:pt x="71" y="184"/>
                  </a:lnTo>
                  <a:lnTo>
                    <a:pt x="93" y="199"/>
                  </a:lnTo>
                  <a:lnTo>
                    <a:pt x="118" y="196"/>
                  </a:lnTo>
                  <a:lnTo>
                    <a:pt x="148" y="173"/>
                  </a:lnTo>
                  <a:lnTo>
                    <a:pt x="176" y="133"/>
                  </a:lnTo>
                  <a:lnTo>
                    <a:pt x="199" y="83"/>
                  </a:lnTo>
                  <a:lnTo>
                    <a:pt x="216" y="34"/>
                  </a:lnTo>
                  <a:lnTo>
                    <a:pt x="221" y="0"/>
                  </a:lnTo>
                  <a:lnTo>
                    <a:pt x="212" y="4"/>
                  </a:lnTo>
                </a:path>
              </a:pathLst>
            </a:custGeom>
            <a:solidFill>
              <a:srgbClr val="000000">
                <a:alpha val="100000"/>
              </a:srgbClr>
            </a:solidFill>
            <a:ln w="9525">
              <a:noFill/>
            </a:ln>
          </p:spPr>
          <p:txBody>
            <a:bodyPr/>
            <a:p>
              <a:endParaRPr lang="zh-CN" altLang="en-US"/>
            </a:p>
          </p:txBody>
        </p:sp>
        <p:sp>
          <p:nvSpPr>
            <p:cNvPr id="64547" name="Freeform 143"/>
            <p:cNvSpPr/>
            <p:nvPr/>
          </p:nvSpPr>
          <p:spPr>
            <a:xfrm>
              <a:off x="2052" y="2372"/>
              <a:ext cx="150" cy="37"/>
            </a:xfrm>
            <a:custGeom>
              <a:avLst/>
              <a:gdLst/>
              <a:ahLst/>
              <a:cxnLst>
                <a:cxn ang="0">
                  <a:pos x="149" y="0"/>
                </a:cxn>
                <a:cxn ang="0">
                  <a:pos x="77" y="4"/>
                </a:cxn>
                <a:cxn ang="0">
                  <a:pos x="68" y="19"/>
                </a:cxn>
                <a:cxn ang="0">
                  <a:pos x="45" y="17"/>
                </a:cxn>
                <a:cxn ang="0">
                  <a:pos x="41" y="9"/>
                </a:cxn>
                <a:cxn ang="0">
                  <a:pos x="6" y="12"/>
                </a:cxn>
                <a:cxn ang="0">
                  <a:pos x="0" y="22"/>
                </a:cxn>
                <a:cxn ang="0">
                  <a:pos x="11" y="36"/>
                </a:cxn>
                <a:cxn ang="0">
                  <a:pos x="47" y="36"/>
                </a:cxn>
                <a:cxn ang="0">
                  <a:pos x="53" y="29"/>
                </a:cxn>
                <a:cxn ang="0">
                  <a:pos x="79" y="29"/>
                </a:cxn>
                <a:cxn ang="0">
                  <a:pos x="90" y="12"/>
                </a:cxn>
                <a:cxn ang="0">
                  <a:pos x="149" y="12"/>
                </a:cxn>
                <a:cxn ang="0">
                  <a:pos x="149" y="0"/>
                </a:cxn>
                <a:cxn ang="0">
                  <a:pos x="149" y="0"/>
                </a:cxn>
              </a:cxnLst>
              <a:pathLst>
                <a:path w="150" h="37">
                  <a:moveTo>
                    <a:pt x="149" y="0"/>
                  </a:moveTo>
                  <a:lnTo>
                    <a:pt x="77" y="4"/>
                  </a:lnTo>
                  <a:lnTo>
                    <a:pt x="68" y="19"/>
                  </a:lnTo>
                  <a:lnTo>
                    <a:pt x="45" y="17"/>
                  </a:lnTo>
                  <a:lnTo>
                    <a:pt x="41" y="9"/>
                  </a:lnTo>
                  <a:lnTo>
                    <a:pt x="6" y="12"/>
                  </a:lnTo>
                  <a:lnTo>
                    <a:pt x="0" y="22"/>
                  </a:lnTo>
                  <a:lnTo>
                    <a:pt x="11" y="36"/>
                  </a:lnTo>
                  <a:lnTo>
                    <a:pt x="47" y="36"/>
                  </a:lnTo>
                  <a:lnTo>
                    <a:pt x="53" y="29"/>
                  </a:lnTo>
                  <a:lnTo>
                    <a:pt x="79" y="29"/>
                  </a:lnTo>
                  <a:lnTo>
                    <a:pt x="90" y="12"/>
                  </a:lnTo>
                  <a:lnTo>
                    <a:pt x="149" y="12"/>
                  </a:lnTo>
                  <a:lnTo>
                    <a:pt x="149" y="0"/>
                  </a:lnTo>
                </a:path>
              </a:pathLst>
            </a:custGeom>
            <a:solidFill>
              <a:srgbClr val="000000">
                <a:alpha val="100000"/>
              </a:srgbClr>
            </a:solidFill>
            <a:ln w="9525">
              <a:noFill/>
            </a:ln>
          </p:spPr>
          <p:txBody>
            <a:bodyPr/>
            <a:p>
              <a:endParaRPr lang="zh-CN" altLang="en-US"/>
            </a:p>
          </p:txBody>
        </p:sp>
        <p:sp>
          <p:nvSpPr>
            <p:cNvPr id="64548" name="Freeform 144"/>
            <p:cNvSpPr/>
            <p:nvPr/>
          </p:nvSpPr>
          <p:spPr>
            <a:xfrm>
              <a:off x="2270" y="2155"/>
              <a:ext cx="219" cy="192"/>
            </a:xfrm>
            <a:custGeom>
              <a:avLst/>
              <a:gdLst/>
              <a:ahLst/>
              <a:cxnLst>
                <a:cxn ang="0">
                  <a:pos x="20" y="107"/>
                </a:cxn>
                <a:cxn ang="0">
                  <a:pos x="39" y="63"/>
                </a:cxn>
                <a:cxn ang="0">
                  <a:pos x="66" y="24"/>
                </a:cxn>
                <a:cxn ang="0">
                  <a:pos x="96" y="3"/>
                </a:cxn>
                <a:cxn ang="0">
                  <a:pos x="125" y="0"/>
                </a:cxn>
                <a:cxn ang="0">
                  <a:pos x="154" y="10"/>
                </a:cxn>
                <a:cxn ang="0">
                  <a:pos x="180" y="33"/>
                </a:cxn>
                <a:cxn ang="0">
                  <a:pos x="202" y="79"/>
                </a:cxn>
                <a:cxn ang="0">
                  <a:pos x="218" y="148"/>
                </a:cxn>
                <a:cxn ang="0">
                  <a:pos x="215" y="191"/>
                </a:cxn>
                <a:cxn ang="0">
                  <a:pos x="204" y="189"/>
                </a:cxn>
                <a:cxn ang="0">
                  <a:pos x="199" y="150"/>
                </a:cxn>
                <a:cxn ang="0">
                  <a:pos x="186" y="116"/>
                </a:cxn>
                <a:cxn ang="0">
                  <a:pos x="170" y="84"/>
                </a:cxn>
                <a:cxn ang="0">
                  <a:pos x="136" y="50"/>
                </a:cxn>
                <a:cxn ang="0">
                  <a:pos x="82" y="39"/>
                </a:cxn>
                <a:cxn ang="0">
                  <a:pos x="60" y="56"/>
                </a:cxn>
                <a:cxn ang="0">
                  <a:pos x="36" y="93"/>
                </a:cxn>
                <a:cxn ang="0">
                  <a:pos x="0" y="164"/>
                </a:cxn>
                <a:cxn ang="0">
                  <a:pos x="20" y="107"/>
                </a:cxn>
                <a:cxn ang="0">
                  <a:pos x="20" y="107"/>
                </a:cxn>
              </a:cxnLst>
              <a:pathLst>
                <a:path w="219" h="192">
                  <a:moveTo>
                    <a:pt x="20" y="107"/>
                  </a:moveTo>
                  <a:lnTo>
                    <a:pt x="39" y="63"/>
                  </a:lnTo>
                  <a:lnTo>
                    <a:pt x="66" y="24"/>
                  </a:lnTo>
                  <a:lnTo>
                    <a:pt x="96" y="3"/>
                  </a:lnTo>
                  <a:lnTo>
                    <a:pt x="125" y="0"/>
                  </a:lnTo>
                  <a:lnTo>
                    <a:pt x="154" y="10"/>
                  </a:lnTo>
                  <a:lnTo>
                    <a:pt x="180" y="33"/>
                  </a:lnTo>
                  <a:lnTo>
                    <a:pt x="202" y="79"/>
                  </a:lnTo>
                  <a:lnTo>
                    <a:pt x="218" y="148"/>
                  </a:lnTo>
                  <a:lnTo>
                    <a:pt x="215" y="191"/>
                  </a:lnTo>
                  <a:lnTo>
                    <a:pt x="204" y="189"/>
                  </a:lnTo>
                  <a:lnTo>
                    <a:pt x="199" y="150"/>
                  </a:lnTo>
                  <a:lnTo>
                    <a:pt x="186" y="116"/>
                  </a:lnTo>
                  <a:lnTo>
                    <a:pt x="170" y="84"/>
                  </a:lnTo>
                  <a:lnTo>
                    <a:pt x="136" y="50"/>
                  </a:lnTo>
                  <a:lnTo>
                    <a:pt x="82" y="39"/>
                  </a:lnTo>
                  <a:lnTo>
                    <a:pt x="60" y="56"/>
                  </a:lnTo>
                  <a:lnTo>
                    <a:pt x="36" y="93"/>
                  </a:lnTo>
                  <a:lnTo>
                    <a:pt x="0" y="164"/>
                  </a:lnTo>
                  <a:lnTo>
                    <a:pt x="20" y="107"/>
                  </a:lnTo>
                </a:path>
              </a:pathLst>
            </a:custGeom>
            <a:solidFill>
              <a:srgbClr val="000000">
                <a:alpha val="100000"/>
              </a:srgbClr>
            </a:solidFill>
            <a:ln w="9525">
              <a:noFill/>
            </a:ln>
          </p:spPr>
          <p:txBody>
            <a:bodyPr/>
            <a:p>
              <a:endParaRPr lang="zh-CN" altLang="en-US"/>
            </a:p>
          </p:txBody>
        </p:sp>
        <p:sp>
          <p:nvSpPr>
            <p:cNvPr id="64549" name="Freeform 145"/>
            <p:cNvSpPr/>
            <p:nvPr/>
          </p:nvSpPr>
          <p:spPr>
            <a:xfrm>
              <a:off x="2483" y="2176"/>
              <a:ext cx="143" cy="427"/>
            </a:xfrm>
            <a:custGeom>
              <a:avLst/>
              <a:gdLst/>
              <a:ahLst/>
              <a:cxnLst>
                <a:cxn ang="0">
                  <a:pos x="45" y="0"/>
                </a:cxn>
                <a:cxn ang="0">
                  <a:pos x="101" y="102"/>
                </a:cxn>
                <a:cxn ang="0">
                  <a:pos x="118" y="163"/>
                </a:cxn>
                <a:cxn ang="0">
                  <a:pos x="111" y="234"/>
                </a:cxn>
                <a:cxn ang="0">
                  <a:pos x="86" y="307"/>
                </a:cxn>
                <a:cxn ang="0">
                  <a:pos x="42" y="380"/>
                </a:cxn>
                <a:cxn ang="0">
                  <a:pos x="0" y="426"/>
                </a:cxn>
                <a:cxn ang="0">
                  <a:pos x="58" y="384"/>
                </a:cxn>
                <a:cxn ang="0">
                  <a:pos x="110" y="307"/>
                </a:cxn>
                <a:cxn ang="0">
                  <a:pos x="142" y="216"/>
                </a:cxn>
                <a:cxn ang="0">
                  <a:pos x="139" y="139"/>
                </a:cxn>
                <a:cxn ang="0">
                  <a:pos x="108" y="68"/>
                </a:cxn>
                <a:cxn ang="0">
                  <a:pos x="45" y="0"/>
                </a:cxn>
                <a:cxn ang="0">
                  <a:pos x="45" y="0"/>
                </a:cxn>
              </a:cxnLst>
              <a:pathLst>
                <a:path w="143" h="427">
                  <a:moveTo>
                    <a:pt x="45" y="0"/>
                  </a:moveTo>
                  <a:lnTo>
                    <a:pt x="101" y="102"/>
                  </a:lnTo>
                  <a:lnTo>
                    <a:pt x="118" y="163"/>
                  </a:lnTo>
                  <a:lnTo>
                    <a:pt x="111" y="234"/>
                  </a:lnTo>
                  <a:lnTo>
                    <a:pt x="86" y="307"/>
                  </a:lnTo>
                  <a:lnTo>
                    <a:pt x="42" y="380"/>
                  </a:lnTo>
                  <a:lnTo>
                    <a:pt x="0" y="426"/>
                  </a:lnTo>
                  <a:lnTo>
                    <a:pt x="58" y="384"/>
                  </a:lnTo>
                  <a:lnTo>
                    <a:pt x="110" y="307"/>
                  </a:lnTo>
                  <a:lnTo>
                    <a:pt x="142" y="216"/>
                  </a:lnTo>
                  <a:lnTo>
                    <a:pt x="139" y="139"/>
                  </a:lnTo>
                  <a:lnTo>
                    <a:pt x="108" y="68"/>
                  </a:lnTo>
                  <a:lnTo>
                    <a:pt x="45" y="0"/>
                  </a:lnTo>
                </a:path>
              </a:pathLst>
            </a:custGeom>
            <a:solidFill>
              <a:srgbClr val="000000">
                <a:alpha val="100000"/>
              </a:srgbClr>
            </a:solidFill>
            <a:ln w="9525">
              <a:noFill/>
            </a:ln>
          </p:spPr>
          <p:txBody>
            <a:bodyPr/>
            <a:p>
              <a:endParaRPr lang="zh-CN" altLang="en-US"/>
            </a:p>
          </p:txBody>
        </p:sp>
        <p:sp>
          <p:nvSpPr>
            <p:cNvPr id="64550" name="Freeform 146"/>
            <p:cNvSpPr/>
            <p:nvPr/>
          </p:nvSpPr>
          <p:spPr>
            <a:xfrm>
              <a:off x="2566" y="2124"/>
              <a:ext cx="125" cy="504"/>
            </a:xfrm>
            <a:custGeom>
              <a:avLst/>
              <a:gdLst/>
              <a:ahLst/>
              <a:cxnLst>
                <a:cxn ang="0">
                  <a:pos x="0" y="0"/>
                </a:cxn>
                <a:cxn ang="0">
                  <a:pos x="71" y="71"/>
                </a:cxn>
                <a:cxn ang="0">
                  <a:pos x="117" y="173"/>
                </a:cxn>
                <a:cxn ang="0">
                  <a:pos x="124" y="254"/>
                </a:cxn>
                <a:cxn ang="0">
                  <a:pos x="109" y="342"/>
                </a:cxn>
                <a:cxn ang="0">
                  <a:pos x="67" y="431"/>
                </a:cxn>
                <a:cxn ang="0">
                  <a:pos x="7" y="503"/>
                </a:cxn>
                <a:cxn ang="0">
                  <a:pos x="62" y="404"/>
                </a:cxn>
                <a:cxn ang="0">
                  <a:pos x="99" y="307"/>
                </a:cxn>
                <a:cxn ang="0">
                  <a:pos x="101" y="196"/>
                </a:cxn>
                <a:cxn ang="0">
                  <a:pos x="61" y="89"/>
                </a:cxn>
                <a:cxn ang="0">
                  <a:pos x="0" y="0"/>
                </a:cxn>
                <a:cxn ang="0">
                  <a:pos x="0" y="0"/>
                </a:cxn>
              </a:cxnLst>
              <a:pathLst>
                <a:path w="125" h="504">
                  <a:moveTo>
                    <a:pt x="0" y="0"/>
                  </a:moveTo>
                  <a:lnTo>
                    <a:pt x="71" y="71"/>
                  </a:lnTo>
                  <a:lnTo>
                    <a:pt x="117" y="173"/>
                  </a:lnTo>
                  <a:lnTo>
                    <a:pt x="124" y="254"/>
                  </a:lnTo>
                  <a:lnTo>
                    <a:pt x="109" y="342"/>
                  </a:lnTo>
                  <a:lnTo>
                    <a:pt x="67" y="431"/>
                  </a:lnTo>
                  <a:lnTo>
                    <a:pt x="7" y="503"/>
                  </a:lnTo>
                  <a:lnTo>
                    <a:pt x="62" y="404"/>
                  </a:lnTo>
                  <a:lnTo>
                    <a:pt x="99" y="307"/>
                  </a:lnTo>
                  <a:lnTo>
                    <a:pt x="101" y="196"/>
                  </a:lnTo>
                  <a:lnTo>
                    <a:pt x="61" y="89"/>
                  </a:lnTo>
                  <a:lnTo>
                    <a:pt x="0" y="0"/>
                  </a:lnTo>
                </a:path>
              </a:pathLst>
            </a:custGeom>
            <a:solidFill>
              <a:srgbClr val="000000">
                <a:alpha val="100000"/>
              </a:srgbClr>
            </a:solidFill>
            <a:ln w="9525">
              <a:noFill/>
            </a:ln>
          </p:spPr>
          <p:txBody>
            <a:bodyPr/>
            <a:p>
              <a:endParaRPr lang="zh-CN" alt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ln/>
        </p:spPr>
        <p:txBody>
          <a:bodyPr vert="horz" wrap="square" lIns="92075" tIns="46038" rIns="92075" bIns="46038" anchor="ctr" anchorCtr="0"/>
          <a:p>
            <a:pPr eaLnBrk="1" hangingPunct="1"/>
            <a:r>
              <a:rPr lang="zh-CN" altLang="en-US" dirty="0"/>
              <a:t>地球同步卫星</a:t>
            </a:r>
            <a:endParaRPr lang="zh-CN" altLang="en-US" dirty="0"/>
          </a:p>
        </p:txBody>
      </p:sp>
      <p:sp>
        <p:nvSpPr>
          <p:cNvPr id="65539" name="Rectangle 5"/>
          <p:cNvSpPr/>
          <p:nvPr/>
        </p:nvSpPr>
        <p:spPr>
          <a:xfrm>
            <a:off x="4572000" y="2205038"/>
            <a:ext cx="4319588" cy="1166812"/>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eaLnBrk="1" hangingPunct="1"/>
            <a:r>
              <a:rPr lang="zh-CN" altLang="en-US" sz="2800" dirty="0">
                <a:solidFill>
                  <a:schemeClr val="accent2"/>
                </a:solidFill>
              </a:rPr>
              <a:t>与地面站相对固定位置</a:t>
            </a:r>
            <a:endParaRPr lang="zh-CN" altLang="en-US" sz="2800" dirty="0">
              <a:solidFill>
                <a:schemeClr val="accent2"/>
              </a:solidFill>
            </a:endParaRPr>
          </a:p>
          <a:p>
            <a:pPr marL="342900" lvl="0" indent="-342900" eaLnBrk="1" hangingPunct="1"/>
            <a:r>
              <a:rPr lang="zh-CN" altLang="en-US" sz="2800" dirty="0">
                <a:solidFill>
                  <a:schemeClr val="accent2"/>
                </a:solidFill>
              </a:rPr>
              <a:t>使用</a:t>
            </a:r>
            <a:r>
              <a:rPr lang="en-US" altLang="zh-CN" sz="2800" dirty="0">
                <a:solidFill>
                  <a:schemeClr val="accent2"/>
                </a:solidFill>
              </a:rPr>
              <a:t>3</a:t>
            </a:r>
            <a:r>
              <a:rPr lang="zh-CN" altLang="en-US" sz="2800" dirty="0">
                <a:solidFill>
                  <a:schemeClr val="accent2"/>
                </a:solidFill>
              </a:rPr>
              <a:t>个卫星覆盖全球</a:t>
            </a:r>
            <a:endParaRPr lang="zh-CN" altLang="en-US" sz="2800" dirty="0">
              <a:solidFill>
                <a:schemeClr val="accent2"/>
              </a:solidFill>
            </a:endParaRPr>
          </a:p>
          <a:p>
            <a:pPr marL="342900" lvl="0" indent="-342900" eaLnBrk="1" hangingPunct="1"/>
            <a:r>
              <a:rPr lang="zh-CN" altLang="en-US" sz="2800" dirty="0">
                <a:solidFill>
                  <a:schemeClr val="accent2"/>
                </a:solidFill>
              </a:rPr>
              <a:t>传输延迟时间长</a:t>
            </a:r>
            <a:endParaRPr lang="zh-CN" altLang="en-US" sz="2800" dirty="0">
              <a:solidFill>
                <a:schemeClr val="accent2"/>
              </a:solidFill>
            </a:endParaRPr>
          </a:p>
        </p:txBody>
      </p:sp>
      <p:grpSp>
        <p:nvGrpSpPr>
          <p:cNvPr id="65540" name="Group 6"/>
          <p:cNvGrpSpPr/>
          <p:nvPr/>
        </p:nvGrpSpPr>
        <p:grpSpPr>
          <a:xfrm>
            <a:off x="250825" y="1557338"/>
            <a:ext cx="5219700" cy="3530600"/>
            <a:chOff x="224" y="1159"/>
            <a:chExt cx="3288" cy="2224"/>
          </a:xfrm>
        </p:grpSpPr>
        <p:grpSp>
          <p:nvGrpSpPr>
            <p:cNvPr id="65541" name="Group 7"/>
            <p:cNvGrpSpPr/>
            <p:nvPr/>
          </p:nvGrpSpPr>
          <p:grpSpPr>
            <a:xfrm>
              <a:off x="1517" y="2351"/>
              <a:ext cx="485" cy="486"/>
              <a:chOff x="1517" y="2351"/>
              <a:chExt cx="485" cy="486"/>
            </a:xfrm>
          </p:grpSpPr>
          <p:sp>
            <p:nvSpPr>
              <p:cNvPr id="65556" name="Freeform 8"/>
              <p:cNvSpPr/>
              <p:nvPr/>
            </p:nvSpPr>
            <p:spPr>
              <a:xfrm>
                <a:off x="1524" y="2359"/>
                <a:ext cx="470" cy="470"/>
              </a:xfrm>
              <a:custGeom>
                <a:avLst/>
                <a:gdLst/>
                <a:ahLst/>
                <a:cxnLst>
                  <a:cxn ang="0">
                    <a:pos x="137" y="23"/>
                  </a:cxn>
                  <a:cxn ang="0">
                    <a:pos x="158" y="13"/>
                  </a:cxn>
                  <a:cxn ang="0">
                    <a:pos x="181" y="7"/>
                  </a:cxn>
                  <a:cxn ang="0">
                    <a:pos x="204" y="2"/>
                  </a:cxn>
                  <a:cxn ang="0">
                    <a:pos x="226" y="0"/>
                  </a:cxn>
                  <a:cxn ang="0">
                    <a:pos x="249" y="0"/>
                  </a:cxn>
                  <a:cxn ang="0">
                    <a:pos x="271" y="3"/>
                  </a:cxn>
                  <a:cxn ang="0">
                    <a:pos x="293" y="8"/>
                  </a:cxn>
                  <a:cxn ang="0">
                    <a:pos x="316" y="15"/>
                  </a:cxn>
                  <a:cxn ang="0">
                    <a:pos x="336" y="23"/>
                  </a:cxn>
                  <a:cxn ang="0">
                    <a:pos x="355" y="34"/>
                  </a:cxn>
                  <a:cxn ang="0">
                    <a:pos x="375" y="46"/>
                  </a:cxn>
                  <a:cxn ang="0">
                    <a:pos x="392" y="61"/>
                  </a:cxn>
                  <a:cxn ang="0">
                    <a:pos x="408" y="77"/>
                  </a:cxn>
                  <a:cxn ang="0">
                    <a:pos x="422" y="94"/>
                  </a:cxn>
                  <a:cxn ang="0">
                    <a:pos x="435" y="115"/>
                  </a:cxn>
                  <a:cxn ang="0">
                    <a:pos x="453" y="147"/>
                  </a:cxn>
                  <a:cxn ang="0">
                    <a:pos x="466" y="191"/>
                  </a:cxn>
                  <a:cxn ang="0">
                    <a:pos x="469" y="238"/>
                  </a:cxn>
                  <a:cxn ang="0">
                    <a:pos x="464" y="282"/>
                  </a:cxn>
                  <a:cxn ang="0">
                    <a:pos x="451" y="325"/>
                  </a:cxn>
                  <a:cxn ang="0">
                    <a:pos x="429" y="365"/>
                  </a:cxn>
                  <a:cxn ang="0">
                    <a:pos x="400" y="400"/>
                  </a:cxn>
                  <a:cxn ang="0">
                    <a:pos x="363" y="431"/>
                  </a:cxn>
                  <a:cxn ang="0">
                    <a:pos x="333" y="448"/>
                  </a:cxn>
                  <a:cxn ang="0">
                    <a:pos x="311" y="456"/>
                  </a:cxn>
                  <a:cxn ang="0">
                    <a:pos x="288" y="462"/>
                  </a:cxn>
                  <a:cxn ang="0">
                    <a:pos x="266" y="467"/>
                  </a:cxn>
                  <a:cxn ang="0">
                    <a:pos x="242" y="469"/>
                  </a:cxn>
                  <a:cxn ang="0">
                    <a:pos x="220" y="469"/>
                  </a:cxn>
                  <a:cxn ang="0">
                    <a:pos x="197" y="466"/>
                  </a:cxn>
                  <a:cxn ang="0">
                    <a:pos x="175" y="462"/>
                  </a:cxn>
                  <a:cxn ang="0">
                    <a:pos x="154" y="455"/>
                  </a:cxn>
                  <a:cxn ang="0">
                    <a:pos x="134" y="447"/>
                  </a:cxn>
                  <a:cxn ang="0">
                    <a:pos x="113" y="435"/>
                  </a:cxn>
                  <a:cxn ang="0">
                    <a:pos x="94" y="423"/>
                  </a:cxn>
                  <a:cxn ang="0">
                    <a:pos x="78" y="408"/>
                  </a:cxn>
                  <a:cxn ang="0">
                    <a:pos x="60" y="392"/>
                  </a:cxn>
                  <a:cxn ang="0">
                    <a:pos x="46" y="373"/>
                  </a:cxn>
                  <a:cxn ang="0">
                    <a:pos x="33" y="354"/>
                  </a:cxn>
                  <a:cxn ang="0">
                    <a:pos x="17" y="322"/>
                  </a:cxn>
                  <a:cxn ang="0">
                    <a:pos x="4" y="278"/>
                  </a:cxn>
                  <a:cxn ang="0">
                    <a:pos x="0" y="231"/>
                  </a:cxn>
                  <a:cxn ang="0">
                    <a:pos x="4" y="187"/>
                  </a:cxn>
                  <a:cxn ang="0">
                    <a:pos x="19" y="144"/>
                  </a:cxn>
                  <a:cxn ang="0">
                    <a:pos x="39" y="104"/>
                  </a:cxn>
                  <a:cxn ang="0">
                    <a:pos x="68" y="69"/>
                  </a:cxn>
                  <a:cxn ang="0">
                    <a:pos x="105" y="38"/>
                  </a:cxn>
                </a:cxnLst>
                <a:pathLst>
                  <a:path w="470" h="470">
                    <a:moveTo>
                      <a:pt x="126" y="27"/>
                    </a:moveTo>
                    <a:lnTo>
                      <a:pt x="137" y="23"/>
                    </a:lnTo>
                    <a:lnTo>
                      <a:pt x="148" y="16"/>
                    </a:lnTo>
                    <a:lnTo>
                      <a:pt x="158" y="13"/>
                    </a:lnTo>
                    <a:lnTo>
                      <a:pt x="170" y="10"/>
                    </a:lnTo>
                    <a:lnTo>
                      <a:pt x="181" y="7"/>
                    </a:lnTo>
                    <a:lnTo>
                      <a:pt x="193" y="3"/>
                    </a:lnTo>
                    <a:lnTo>
                      <a:pt x="204" y="2"/>
                    </a:lnTo>
                    <a:lnTo>
                      <a:pt x="215" y="2"/>
                    </a:lnTo>
                    <a:lnTo>
                      <a:pt x="226" y="0"/>
                    </a:lnTo>
                    <a:lnTo>
                      <a:pt x="237" y="0"/>
                    </a:lnTo>
                    <a:lnTo>
                      <a:pt x="249" y="0"/>
                    </a:lnTo>
                    <a:lnTo>
                      <a:pt x="260" y="2"/>
                    </a:lnTo>
                    <a:lnTo>
                      <a:pt x="271" y="3"/>
                    </a:lnTo>
                    <a:lnTo>
                      <a:pt x="282" y="5"/>
                    </a:lnTo>
                    <a:lnTo>
                      <a:pt x="293" y="8"/>
                    </a:lnTo>
                    <a:lnTo>
                      <a:pt x="304" y="10"/>
                    </a:lnTo>
                    <a:lnTo>
                      <a:pt x="316" y="15"/>
                    </a:lnTo>
                    <a:lnTo>
                      <a:pt x="325" y="18"/>
                    </a:lnTo>
                    <a:lnTo>
                      <a:pt x="336" y="23"/>
                    </a:lnTo>
                    <a:lnTo>
                      <a:pt x="346" y="27"/>
                    </a:lnTo>
                    <a:lnTo>
                      <a:pt x="355" y="34"/>
                    </a:lnTo>
                    <a:lnTo>
                      <a:pt x="365" y="40"/>
                    </a:lnTo>
                    <a:lnTo>
                      <a:pt x="375" y="46"/>
                    </a:lnTo>
                    <a:lnTo>
                      <a:pt x="384" y="53"/>
                    </a:lnTo>
                    <a:lnTo>
                      <a:pt x="392" y="61"/>
                    </a:lnTo>
                    <a:lnTo>
                      <a:pt x="400" y="69"/>
                    </a:lnTo>
                    <a:lnTo>
                      <a:pt x="408" y="77"/>
                    </a:lnTo>
                    <a:lnTo>
                      <a:pt x="416" y="86"/>
                    </a:lnTo>
                    <a:lnTo>
                      <a:pt x="422" y="94"/>
                    </a:lnTo>
                    <a:lnTo>
                      <a:pt x="430" y="104"/>
                    </a:lnTo>
                    <a:lnTo>
                      <a:pt x="435" y="115"/>
                    </a:lnTo>
                    <a:lnTo>
                      <a:pt x="442" y="125"/>
                    </a:lnTo>
                    <a:lnTo>
                      <a:pt x="453" y="147"/>
                    </a:lnTo>
                    <a:lnTo>
                      <a:pt x="459" y="169"/>
                    </a:lnTo>
                    <a:lnTo>
                      <a:pt x="466" y="191"/>
                    </a:lnTo>
                    <a:lnTo>
                      <a:pt x="467" y="215"/>
                    </a:lnTo>
                    <a:lnTo>
                      <a:pt x="469" y="238"/>
                    </a:lnTo>
                    <a:lnTo>
                      <a:pt x="467" y="260"/>
                    </a:lnTo>
                    <a:lnTo>
                      <a:pt x="464" y="282"/>
                    </a:lnTo>
                    <a:lnTo>
                      <a:pt x="459" y="305"/>
                    </a:lnTo>
                    <a:lnTo>
                      <a:pt x="451" y="325"/>
                    </a:lnTo>
                    <a:lnTo>
                      <a:pt x="440" y="346"/>
                    </a:lnTo>
                    <a:lnTo>
                      <a:pt x="429" y="365"/>
                    </a:lnTo>
                    <a:lnTo>
                      <a:pt x="416" y="384"/>
                    </a:lnTo>
                    <a:lnTo>
                      <a:pt x="400" y="400"/>
                    </a:lnTo>
                    <a:lnTo>
                      <a:pt x="383" y="416"/>
                    </a:lnTo>
                    <a:lnTo>
                      <a:pt x="363" y="431"/>
                    </a:lnTo>
                    <a:lnTo>
                      <a:pt x="343" y="442"/>
                    </a:lnTo>
                    <a:lnTo>
                      <a:pt x="333" y="448"/>
                    </a:lnTo>
                    <a:lnTo>
                      <a:pt x="322" y="453"/>
                    </a:lnTo>
                    <a:lnTo>
                      <a:pt x="311" y="456"/>
                    </a:lnTo>
                    <a:lnTo>
                      <a:pt x="300" y="459"/>
                    </a:lnTo>
                    <a:lnTo>
                      <a:pt x="288" y="462"/>
                    </a:lnTo>
                    <a:lnTo>
                      <a:pt x="277" y="466"/>
                    </a:lnTo>
                    <a:lnTo>
                      <a:pt x="266" y="467"/>
                    </a:lnTo>
                    <a:lnTo>
                      <a:pt x="253" y="469"/>
                    </a:lnTo>
                    <a:lnTo>
                      <a:pt x="242" y="469"/>
                    </a:lnTo>
                    <a:lnTo>
                      <a:pt x="231" y="469"/>
                    </a:lnTo>
                    <a:lnTo>
                      <a:pt x="220" y="469"/>
                    </a:lnTo>
                    <a:lnTo>
                      <a:pt x="209" y="467"/>
                    </a:lnTo>
                    <a:lnTo>
                      <a:pt x="197" y="466"/>
                    </a:lnTo>
                    <a:lnTo>
                      <a:pt x="186" y="464"/>
                    </a:lnTo>
                    <a:lnTo>
                      <a:pt x="175" y="462"/>
                    </a:lnTo>
                    <a:lnTo>
                      <a:pt x="166" y="458"/>
                    </a:lnTo>
                    <a:lnTo>
                      <a:pt x="154" y="455"/>
                    </a:lnTo>
                    <a:lnTo>
                      <a:pt x="143" y="451"/>
                    </a:lnTo>
                    <a:lnTo>
                      <a:pt x="134" y="447"/>
                    </a:lnTo>
                    <a:lnTo>
                      <a:pt x="122" y="442"/>
                    </a:lnTo>
                    <a:lnTo>
                      <a:pt x="113" y="435"/>
                    </a:lnTo>
                    <a:lnTo>
                      <a:pt x="103" y="429"/>
                    </a:lnTo>
                    <a:lnTo>
                      <a:pt x="94" y="423"/>
                    </a:lnTo>
                    <a:lnTo>
                      <a:pt x="86" y="416"/>
                    </a:lnTo>
                    <a:lnTo>
                      <a:pt x="78" y="408"/>
                    </a:lnTo>
                    <a:lnTo>
                      <a:pt x="68" y="400"/>
                    </a:lnTo>
                    <a:lnTo>
                      <a:pt x="60" y="392"/>
                    </a:lnTo>
                    <a:lnTo>
                      <a:pt x="52" y="383"/>
                    </a:lnTo>
                    <a:lnTo>
                      <a:pt x="46" y="373"/>
                    </a:lnTo>
                    <a:lnTo>
                      <a:pt x="39" y="365"/>
                    </a:lnTo>
                    <a:lnTo>
                      <a:pt x="33" y="354"/>
                    </a:lnTo>
                    <a:lnTo>
                      <a:pt x="27" y="343"/>
                    </a:lnTo>
                    <a:lnTo>
                      <a:pt x="17" y="322"/>
                    </a:lnTo>
                    <a:lnTo>
                      <a:pt x="9" y="300"/>
                    </a:lnTo>
                    <a:lnTo>
                      <a:pt x="4" y="278"/>
                    </a:lnTo>
                    <a:lnTo>
                      <a:pt x="1" y="254"/>
                    </a:lnTo>
                    <a:lnTo>
                      <a:pt x="0" y="231"/>
                    </a:lnTo>
                    <a:lnTo>
                      <a:pt x="1" y="209"/>
                    </a:lnTo>
                    <a:lnTo>
                      <a:pt x="4" y="187"/>
                    </a:lnTo>
                    <a:lnTo>
                      <a:pt x="11" y="164"/>
                    </a:lnTo>
                    <a:lnTo>
                      <a:pt x="19" y="144"/>
                    </a:lnTo>
                    <a:lnTo>
                      <a:pt x="28" y="123"/>
                    </a:lnTo>
                    <a:lnTo>
                      <a:pt x="39" y="104"/>
                    </a:lnTo>
                    <a:lnTo>
                      <a:pt x="52" y="86"/>
                    </a:lnTo>
                    <a:lnTo>
                      <a:pt x="68" y="69"/>
                    </a:lnTo>
                    <a:lnTo>
                      <a:pt x="86" y="53"/>
                    </a:lnTo>
                    <a:lnTo>
                      <a:pt x="105" y="38"/>
                    </a:lnTo>
                    <a:lnTo>
                      <a:pt x="126" y="27"/>
                    </a:lnTo>
                  </a:path>
                </a:pathLst>
              </a:custGeom>
              <a:solidFill>
                <a:srgbClr val="33CCFF">
                  <a:alpha val="100000"/>
                </a:srgbClr>
              </a:solidFill>
              <a:ln w="9525">
                <a:noFill/>
              </a:ln>
            </p:spPr>
            <p:txBody>
              <a:bodyPr/>
              <a:p>
                <a:endParaRPr lang="zh-CN" altLang="en-US"/>
              </a:p>
            </p:txBody>
          </p:sp>
          <p:sp>
            <p:nvSpPr>
              <p:cNvPr id="65557" name="Freeform 9"/>
              <p:cNvSpPr/>
              <p:nvPr/>
            </p:nvSpPr>
            <p:spPr>
              <a:xfrm>
                <a:off x="1646" y="2351"/>
                <a:ext cx="327" cy="137"/>
              </a:xfrm>
              <a:custGeom>
                <a:avLst/>
                <a:gdLst/>
                <a:ahLst/>
                <a:cxnLst>
                  <a:cxn ang="0">
                    <a:pos x="326" y="131"/>
                  </a:cxn>
                  <a:cxn ang="0">
                    <a:pos x="313" y="109"/>
                  </a:cxn>
                  <a:cxn ang="0">
                    <a:pos x="299" y="89"/>
                  </a:cxn>
                  <a:cxn ang="0">
                    <a:pos x="283" y="72"/>
                  </a:cxn>
                  <a:cxn ang="0">
                    <a:pos x="265" y="56"/>
                  </a:cxn>
                  <a:cxn ang="0">
                    <a:pos x="246" y="42"/>
                  </a:cxn>
                  <a:cxn ang="0">
                    <a:pos x="227" y="29"/>
                  </a:cxn>
                  <a:cxn ang="0">
                    <a:pos x="206" y="19"/>
                  </a:cxn>
                  <a:cxn ang="0">
                    <a:pos x="184" y="11"/>
                  </a:cxn>
                  <a:cxn ang="0">
                    <a:pos x="162" y="5"/>
                  </a:cxn>
                  <a:cxn ang="0">
                    <a:pos x="139" y="2"/>
                  </a:cxn>
                  <a:cxn ang="0">
                    <a:pos x="115" y="0"/>
                  </a:cxn>
                  <a:cxn ang="0">
                    <a:pos x="93" y="2"/>
                  </a:cxn>
                  <a:cxn ang="0">
                    <a:pos x="69" y="5"/>
                  </a:cxn>
                  <a:cxn ang="0">
                    <a:pos x="45" y="10"/>
                  </a:cxn>
                  <a:cxn ang="0">
                    <a:pos x="23" y="18"/>
                  </a:cxn>
                  <a:cxn ang="0">
                    <a:pos x="0" y="29"/>
                  </a:cxn>
                  <a:cxn ang="0">
                    <a:pos x="18" y="37"/>
                  </a:cxn>
                  <a:cxn ang="0">
                    <a:pos x="39" y="27"/>
                  </a:cxn>
                  <a:cxn ang="0">
                    <a:pos x="61" y="21"/>
                  </a:cxn>
                  <a:cxn ang="0">
                    <a:pos x="82" y="18"/>
                  </a:cxn>
                  <a:cxn ang="0">
                    <a:pos x="104" y="16"/>
                  </a:cxn>
                  <a:cxn ang="0">
                    <a:pos x="127" y="16"/>
                  </a:cxn>
                  <a:cxn ang="0">
                    <a:pos x="149" y="18"/>
                  </a:cxn>
                  <a:cxn ang="0">
                    <a:pos x="170" y="23"/>
                  </a:cxn>
                  <a:cxn ang="0">
                    <a:pos x="190" y="29"/>
                  </a:cxn>
                  <a:cxn ang="0">
                    <a:pos x="211" y="37"/>
                  </a:cxn>
                  <a:cxn ang="0">
                    <a:pos x="230" y="48"/>
                  </a:cxn>
                  <a:cxn ang="0">
                    <a:pos x="248" y="61"/>
                  </a:cxn>
                  <a:cxn ang="0">
                    <a:pos x="265" y="74"/>
                  </a:cxn>
                  <a:cxn ang="0">
                    <a:pos x="281" y="89"/>
                  </a:cxn>
                  <a:cxn ang="0">
                    <a:pos x="296" y="107"/>
                  </a:cxn>
                  <a:cxn ang="0">
                    <a:pos x="308" y="126"/>
                  </a:cxn>
                  <a:cxn ang="0">
                    <a:pos x="313" y="136"/>
                  </a:cxn>
                </a:cxnLst>
                <a:pathLst>
                  <a:path w="327" h="137">
                    <a:moveTo>
                      <a:pt x="326" y="131"/>
                    </a:moveTo>
                    <a:lnTo>
                      <a:pt x="326" y="131"/>
                    </a:lnTo>
                    <a:lnTo>
                      <a:pt x="320" y="120"/>
                    </a:lnTo>
                    <a:lnTo>
                      <a:pt x="313" y="109"/>
                    </a:lnTo>
                    <a:lnTo>
                      <a:pt x="307" y="99"/>
                    </a:lnTo>
                    <a:lnTo>
                      <a:pt x="299" y="89"/>
                    </a:lnTo>
                    <a:lnTo>
                      <a:pt x="291" y="80"/>
                    </a:lnTo>
                    <a:lnTo>
                      <a:pt x="283" y="72"/>
                    </a:lnTo>
                    <a:lnTo>
                      <a:pt x="275" y="64"/>
                    </a:lnTo>
                    <a:lnTo>
                      <a:pt x="265" y="56"/>
                    </a:lnTo>
                    <a:lnTo>
                      <a:pt x="256" y="48"/>
                    </a:lnTo>
                    <a:lnTo>
                      <a:pt x="246" y="42"/>
                    </a:lnTo>
                    <a:lnTo>
                      <a:pt x="237" y="35"/>
                    </a:lnTo>
                    <a:lnTo>
                      <a:pt x="227" y="29"/>
                    </a:lnTo>
                    <a:lnTo>
                      <a:pt x="216" y="24"/>
                    </a:lnTo>
                    <a:lnTo>
                      <a:pt x="206" y="19"/>
                    </a:lnTo>
                    <a:lnTo>
                      <a:pt x="195" y="16"/>
                    </a:lnTo>
                    <a:lnTo>
                      <a:pt x="184" y="11"/>
                    </a:lnTo>
                    <a:lnTo>
                      <a:pt x="173" y="8"/>
                    </a:lnTo>
                    <a:lnTo>
                      <a:pt x="162" y="5"/>
                    </a:lnTo>
                    <a:lnTo>
                      <a:pt x="150" y="3"/>
                    </a:lnTo>
                    <a:lnTo>
                      <a:pt x="139" y="2"/>
                    </a:lnTo>
                    <a:lnTo>
                      <a:pt x="128" y="2"/>
                    </a:lnTo>
                    <a:lnTo>
                      <a:pt x="115" y="0"/>
                    </a:lnTo>
                    <a:lnTo>
                      <a:pt x="104" y="2"/>
                    </a:lnTo>
                    <a:lnTo>
                      <a:pt x="93" y="2"/>
                    </a:lnTo>
                    <a:lnTo>
                      <a:pt x="80" y="3"/>
                    </a:lnTo>
                    <a:lnTo>
                      <a:pt x="69" y="5"/>
                    </a:lnTo>
                    <a:lnTo>
                      <a:pt x="58" y="8"/>
                    </a:lnTo>
                    <a:lnTo>
                      <a:pt x="45" y="10"/>
                    </a:lnTo>
                    <a:lnTo>
                      <a:pt x="34" y="15"/>
                    </a:lnTo>
                    <a:lnTo>
                      <a:pt x="23" y="18"/>
                    </a:lnTo>
                    <a:lnTo>
                      <a:pt x="12" y="24"/>
                    </a:lnTo>
                    <a:lnTo>
                      <a:pt x="0" y="29"/>
                    </a:lnTo>
                    <a:lnTo>
                      <a:pt x="7" y="42"/>
                    </a:lnTo>
                    <a:lnTo>
                      <a:pt x="18" y="37"/>
                    </a:lnTo>
                    <a:lnTo>
                      <a:pt x="28" y="32"/>
                    </a:lnTo>
                    <a:lnTo>
                      <a:pt x="39" y="27"/>
                    </a:lnTo>
                    <a:lnTo>
                      <a:pt x="50" y="24"/>
                    </a:lnTo>
                    <a:lnTo>
                      <a:pt x="61" y="21"/>
                    </a:lnTo>
                    <a:lnTo>
                      <a:pt x="71" y="19"/>
                    </a:lnTo>
                    <a:lnTo>
                      <a:pt x="82" y="18"/>
                    </a:lnTo>
                    <a:lnTo>
                      <a:pt x="93" y="16"/>
                    </a:lnTo>
                    <a:lnTo>
                      <a:pt x="104" y="16"/>
                    </a:lnTo>
                    <a:lnTo>
                      <a:pt x="115" y="15"/>
                    </a:lnTo>
                    <a:lnTo>
                      <a:pt x="127" y="16"/>
                    </a:lnTo>
                    <a:lnTo>
                      <a:pt x="138" y="16"/>
                    </a:lnTo>
                    <a:lnTo>
                      <a:pt x="149" y="18"/>
                    </a:lnTo>
                    <a:lnTo>
                      <a:pt x="160" y="19"/>
                    </a:lnTo>
                    <a:lnTo>
                      <a:pt x="170" y="23"/>
                    </a:lnTo>
                    <a:lnTo>
                      <a:pt x="181" y="26"/>
                    </a:lnTo>
                    <a:lnTo>
                      <a:pt x="190" y="29"/>
                    </a:lnTo>
                    <a:lnTo>
                      <a:pt x="200" y="32"/>
                    </a:lnTo>
                    <a:lnTo>
                      <a:pt x="211" y="37"/>
                    </a:lnTo>
                    <a:lnTo>
                      <a:pt x="221" y="42"/>
                    </a:lnTo>
                    <a:lnTo>
                      <a:pt x="230" y="48"/>
                    </a:lnTo>
                    <a:lnTo>
                      <a:pt x="240" y="53"/>
                    </a:lnTo>
                    <a:lnTo>
                      <a:pt x="248" y="61"/>
                    </a:lnTo>
                    <a:lnTo>
                      <a:pt x="257" y="67"/>
                    </a:lnTo>
                    <a:lnTo>
                      <a:pt x="265" y="74"/>
                    </a:lnTo>
                    <a:lnTo>
                      <a:pt x="273" y="82"/>
                    </a:lnTo>
                    <a:lnTo>
                      <a:pt x="281" y="89"/>
                    </a:lnTo>
                    <a:lnTo>
                      <a:pt x="288" y="97"/>
                    </a:lnTo>
                    <a:lnTo>
                      <a:pt x="296" y="107"/>
                    </a:lnTo>
                    <a:lnTo>
                      <a:pt x="302" y="117"/>
                    </a:lnTo>
                    <a:lnTo>
                      <a:pt x="308" y="126"/>
                    </a:lnTo>
                    <a:lnTo>
                      <a:pt x="313" y="136"/>
                    </a:lnTo>
                    <a:lnTo>
                      <a:pt x="326" y="131"/>
                    </a:lnTo>
                  </a:path>
                </a:pathLst>
              </a:custGeom>
              <a:solidFill>
                <a:srgbClr val="006600">
                  <a:alpha val="100000"/>
                </a:srgbClr>
              </a:solidFill>
              <a:ln w="9525">
                <a:noFill/>
              </a:ln>
            </p:spPr>
            <p:txBody>
              <a:bodyPr/>
              <a:p>
                <a:endParaRPr lang="zh-CN" altLang="en-US"/>
              </a:p>
            </p:txBody>
          </p:sp>
          <p:sp>
            <p:nvSpPr>
              <p:cNvPr id="65558" name="Freeform 10"/>
              <p:cNvSpPr/>
              <p:nvPr/>
            </p:nvSpPr>
            <p:spPr>
              <a:xfrm>
                <a:off x="1863" y="2482"/>
                <a:ext cx="139" cy="326"/>
              </a:xfrm>
              <a:custGeom>
                <a:avLst/>
                <a:gdLst/>
                <a:ahLst/>
                <a:cxnLst>
                  <a:cxn ang="0">
                    <a:pos x="8" y="325"/>
                  </a:cxn>
                  <a:cxn ang="0">
                    <a:pos x="7" y="325"/>
                  </a:cxn>
                  <a:cxn ang="0">
                    <a:pos x="29" y="312"/>
                  </a:cxn>
                  <a:cxn ang="0">
                    <a:pos x="48" y="298"/>
                  </a:cxn>
                  <a:cxn ang="0">
                    <a:pos x="66" y="282"/>
                  </a:cxn>
                  <a:cxn ang="0">
                    <a:pos x="82" y="265"/>
                  </a:cxn>
                  <a:cxn ang="0">
                    <a:pos x="96" y="245"/>
                  </a:cxn>
                  <a:cxn ang="0">
                    <a:pos x="107" y="226"/>
                  </a:cxn>
                  <a:cxn ang="0">
                    <a:pos x="119" y="206"/>
                  </a:cxn>
                  <a:cxn ang="0">
                    <a:pos x="127" y="183"/>
                  </a:cxn>
                  <a:cxn ang="0">
                    <a:pos x="131" y="161"/>
                  </a:cxn>
                  <a:cxn ang="0">
                    <a:pos x="136" y="139"/>
                  </a:cxn>
                  <a:cxn ang="0">
                    <a:pos x="138" y="115"/>
                  </a:cxn>
                  <a:cxn ang="0">
                    <a:pos x="136" y="92"/>
                  </a:cxn>
                  <a:cxn ang="0">
                    <a:pos x="133" y="68"/>
                  </a:cxn>
                  <a:cxn ang="0">
                    <a:pos x="128" y="45"/>
                  </a:cxn>
                  <a:cxn ang="0">
                    <a:pos x="120" y="21"/>
                  </a:cxn>
                  <a:cxn ang="0">
                    <a:pos x="109" y="0"/>
                  </a:cxn>
                  <a:cxn ang="0">
                    <a:pos x="96" y="5"/>
                  </a:cxn>
                  <a:cxn ang="0">
                    <a:pos x="106" y="27"/>
                  </a:cxn>
                  <a:cxn ang="0">
                    <a:pos x="114" y="48"/>
                  </a:cxn>
                  <a:cxn ang="0">
                    <a:pos x="119" y="70"/>
                  </a:cxn>
                  <a:cxn ang="0">
                    <a:pos x="122" y="92"/>
                  </a:cxn>
                  <a:cxn ang="0">
                    <a:pos x="123" y="115"/>
                  </a:cxn>
                  <a:cxn ang="0">
                    <a:pos x="122" y="137"/>
                  </a:cxn>
                  <a:cxn ang="0">
                    <a:pos x="117" y="158"/>
                  </a:cxn>
                  <a:cxn ang="0">
                    <a:pos x="112" y="180"/>
                  </a:cxn>
                  <a:cxn ang="0">
                    <a:pos x="106" y="199"/>
                  </a:cxn>
                  <a:cxn ang="0">
                    <a:pos x="95" y="220"/>
                  </a:cxn>
                  <a:cxn ang="0">
                    <a:pos x="83" y="239"/>
                  </a:cxn>
                  <a:cxn ang="0">
                    <a:pos x="71" y="257"/>
                  </a:cxn>
                  <a:cxn ang="0">
                    <a:pos x="56" y="273"/>
                  </a:cxn>
                  <a:cxn ang="0">
                    <a:pos x="39" y="287"/>
                  </a:cxn>
                  <a:cxn ang="0">
                    <a:pos x="21" y="301"/>
                  </a:cxn>
                  <a:cxn ang="0">
                    <a:pos x="2" y="312"/>
                  </a:cxn>
                  <a:cxn ang="0">
                    <a:pos x="0" y="312"/>
                  </a:cxn>
                  <a:cxn ang="0">
                    <a:pos x="8" y="325"/>
                  </a:cxn>
                </a:cxnLst>
                <a:pathLst>
                  <a:path w="139" h="326">
                    <a:moveTo>
                      <a:pt x="8" y="325"/>
                    </a:moveTo>
                    <a:lnTo>
                      <a:pt x="7" y="325"/>
                    </a:lnTo>
                    <a:lnTo>
                      <a:pt x="29" y="312"/>
                    </a:lnTo>
                    <a:lnTo>
                      <a:pt x="48" y="298"/>
                    </a:lnTo>
                    <a:lnTo>
                      <a:pt x="66" y="282"/>
                    </a:lnTo>
                    <a:lnTo>
                      <a:pt x="82" y="265"/>
                    </a:lnTo>
                    <a:lnTo>
                      <a:pt x="96" y="245"/>
                    </a:lnTo>
                    <a:lnTo>
                      <a:pt x="107" y="226"/>
                    </a:lnTo>
                    <a:lnTo>
                      <a:pt x="119" y="206"/>
                    </a:lnTo>
                    <a:lnTo>
                      <a:pt x="127" y="183"/>
                    </a:lnTo>
                    <a:lnTo>
                      <a:pt x="131" y="161"/>
                    </a:lnTo>
                    <a:lnTo>
                      <a:pt x="136" y="139"/>
                    </a:lnTo>
                    <a:lnTo>
                      <a:pt x="138" y="115"/>
                    </a:lnTo>
                    <a:lnTo>
                      <a:pt x="136" y="92"/>
                    </a:lnTo>
                    <a:lnTo>
                      <a:pt x="133" y="68"/>
                    </a:lnTo>
                    <a:lnTo>
                      <a:pt x="128" y="45"/>
                    </a:lnTo>
                    <a:lnTo>
                      <a:pt x="120" y="21"/>
                    </a:lnTo>
                    <a:lnTo>
                      <a:pt x="109" y="0"/>
                    </a:lnTo>
                    <a:lnTo>
                      <a:pt x="96" y="5"/>
                    </a:lnTo>
                    <a:lnTo>
                      <a:pt x="106" y="27"/>
                    </a:lnTo>
                    <a:lnTo>
                      <a:pt x="114" y="48"/>
                    </a:lnTo>
                    <a:lnTo>
                      <a:pt x="119" y="70"/>
                    </a:lnTo>
                    <a:lnTo>
                      <a:pt x="122" y="92"/>
                    </a:lnTo>
                    <a:lnTo>
                      <a:pt x="123" y="115"/>
                    </a:lnTo>
                    <a:lnTo>
                      <a:pt x="122" y="137"/>
                    </a:lnTo>
                    <a:lnTo>
                      <a:pt x="117" y="158"/>
                    </a:lnTo>
                    <a:lnTo>
                      <a:pt x="112" y="180"/>
                    </a:lnTo>
                    <a:lnTo>
                      <a:pt x="106" y="199"/>
                    </a:lnTo>
                    <a:lnTo>
                      <a:pt x="95" y="220"/>
                    </a:lnTo>
                    <a:lnTo>
                      <a:pt x="83" y="239"/>
                    </a:lnTo>
                    <a:lnTo>
                      <a:pt x="71" y="257"/>
                    </a:lnTo>
                    <a:lnTo>
                      <a:pt x="56" y="273"/>
                    </a:lnTo>
                    <a:lnTo>
                      <a:pt x="39" y="287"/>
                    </a:lnTo>
                    <a:lnTo>
                      <a:pt x="21" y="301"/>
                    </a:lnTo>
                    <a:lnTo>
                      <a:pt x="2" y="312"/>
                    </a:lnTo>
                    <a:lnTo>
                      <a:pt x="0" y="312"/>
                    </a:lnTo>
                    <a:lnTo>
                      <a:pt x="8" y="325"/>
                    </a:lnTo>
                  </a:path>
                </a:pathLst>
              </a:custGeom>
              <a:solidFill>
                <a:srgbClr val="006600">
                  <a:alpha val="100000"/>
                </a:srgbClr>
              </a:solidFill>
              <a:ln w="9525">
                <a:noFill/>
              </a:ln>
            </p:spPr>
            <p:txBody>
              <a:bodyPr/>
              <a:p>
                <a:endParaRPr lang="zh-CN" altLang="en-US"/>
              </a:p>
            </p:txBody>
          </p:sp>
          <p:sp>
            <p:nvSpPr>
              <p:cNvPr id="65559" name="Freeform 11"/>
              <p:cNvSpPr/>
              <p:nvPr/>
            </p:nvSpPr>
            <p:spPr>
              <a:xfrm>
                <a:off x="1544" y="2700"/>
                <a:ext cx="328" cy="137"/>
              </a:xfrm>
              <a:custGeom>
                <a:avLst/>
                <a:gdLst/>
                <a:ahLst/>
                <a:cxnLst>
                  <a:cxn ang="0">
                    <a:pos x="0" y="5"/>
                  </a:cxn>
                  <a:cxn ang="0">
                    <a:pos x="13" y="27"/>
                  </a:cxn>
                  <a:cxn ang="0">
                    <a:pos x="27" y="47"/>
                  </a:cxn>
                  <a:cxn ang="0">
                    <a:pos x="43" y="64"/>
                  </a:cxn>
                  <a:cxn ang="0">
                    <a:pos x="61" y="80"/>
                  </a:cxn>
                  <a:cxn ang="0">
                    <a:pos x="80" y="94"/>
                  </a:cxn>
                  <a:cxn ang="0">
                    <a:pos x="99" y="107"/>
                  </a:cxn>
                  <a:cxn ang="0">
                    <a:pos x="122" y="117"/>
                  </a:cxn>
                  <a:cxn ang="0">
                    <a:pos x="142" y="125"/>
                  </a:cxn>
                  <a:cxn ang="0">
                    <a:pos x="165" y="131"/>
                  </a:cxn>
                  <a:cxn ang="0">
                    <a:pos x="189" y="134"/>
                  </a:cxn>
                  <a:cxn ang="0">
                    <a:pos x="211" y="136"/>
                  </a:cxn>
                  <a:cxn ang="0">
                    <a:pos x="235" y="134"/>
                  </a:cxn>
                  <a:cxn ang="0">
                    <a:pos x="259" y="131"/>
                  </a:cxn>
                  <a:cxn ang="0">
                    <a:pos x="281" y="126"/>
                  </a:cxn>
                  <a:cxn ang="0">
                    <a:pos x="304" y="118"/>
                  </a:cxn>
                  <a:cxn ang="0">
                    <a:pos x="327" y="107"/>
                  </a:cxn>
                  <a:cxn ang="0">
                    <a:pos x="310" y="101"/>
                  </a:cxn>
                  <a:cxn ang="0">
                    <a:pos x="289" y="109"/>
                  </a:cxn>
                  <a:cxn ang="0">
                    <a:pos x="267" y="115"/>
                  </a:cxn>
                  <a:cxn ang="0">
                    <a:pos x="244" y="118"/>
                  </a:cxn>
                  <a:cxn ang="0">
                    <a:pos x="222" y="121"/>
                  </a:cxn>
                  <a:cxn ang="0">
                    <a:pos x="200" y="120"/>
                  </a:cxn>
                  <a:cxn ang="0">
                    <a:pos x="179" y="118"/>
                  </a:cxn>
                  <a:cxn ang="0">
                    <a:pos x="157" y="114"/>
                  </a:cxn>
                  <a:cxn ang="0">
                    <a:pos x="136" y="107"/>
                  </a:cxn>
                  <a:cxn ang="0">
                    <a:pos x="117" y="99"/>
                  </a:cxn>
                  <a:cxn ang="0">
                    <a:pos x="98" y="88"/>
                  </a:cxn>
                  <a:cxn ang="0">
                    <a:pos x="78" y="77"/>
                  </a:cxn>
                  <a:cxn ang="0">
                    <a:pos x="63" y="62"/>
                  </a:cxn>
                  <a:cxn ang="0">
                    <a:pos x="47" y="47"/>
                  </a:cxn>
                  <a:cxn ang="0">
                    <a:pos x="32" y="29"/>
                  </a:cxn>
                  <a:cxn ang="0">
                    <a:pos x="19" y="10"/>
                  </a:cxn>
                  <a:cxn ang="0">
                    <a:pos x="13" y="0"/>
                  </a:cxn>
                </a:cxnLst>
                <a:pathLst>
                  <a:path w="328" h="137">
                    <a:moveTo>
                      <a:pt x="0" y="5"/>
                    </a:moveTo>
                    <a:lnTo>
                      <a:pt x="0" y="5"/>
                    </a:lnTo>
                    <a:lnTo>
                      <a:pt x="7" y="16"/>
                    </a:lnTo>
                    <a:lnTo>
                      <a:pt x="13" y="27"/>
                    </a:lnTo>
                    <a:lnTo>
                      <a:pt x="19" y="37"/>
                    </a:lnTo>
                    <a:lnTo>
                      <a:pt x="27" y="47"/>
                    </a:lnTo>
                    <a:lnTo>
                      <a:pt x="35" y="56"/>
                    </a:lnTo>
                    <a:lnTo>
                      <a:pt x="43" y="64"/>
                    </a:lnTo>
                    <a:lnTo>
                      <a:pt x="53" y="74"/>
                    </a:lnTo>
                    <a:lnTo>
                      <a:pt x="61" y="80"/>
                    </a:lnTo>
                    <a:lnTo>
                      <a:pt x="71" y="88"/>
                    </a:lnTo>
                    <a:lnTo>
                      <a:pt x="80" y="94"/>
                    </a:lnTo>
                    <a:lnTo>
                      <a:pt x="90" y="101"/>
                    </a:lnTo>
                    <a:lnTo>
                      <a:pt x="99" y="107"/>
                    </a:lnTo>
                    <a:lnTo>
                      <a:pt x="110" y="112"/>
                    </a:lnTo>
                    <a:lnTo>
                      <a:pt x="122" y="117"/>
                    </a:lnTo>
                    <a:lnTo>
                      <a:pt x="131" y="121"/>
                    </a:lnTo>
                    <a:lnTo>
                      <a:pt x="142" y="125"/>
                    </a:lnTo>
                    <a:lnTo>
                      <a:pt x="153" y="128"/>
                    </a:lnTo>
                    <a:lnTo>
                      <a:pt x="165" y="131"/>
                    </a:lnTo>
                    <a:lnTo>
                      <a:pt x="177" y="133"/>
                    </a:lnTo>
                    <a:lnTo>
                      <a:pt x="189" y="134"/>
                    </a:lnTo>
                    <a:lnTo>
                      <a:pt x="200" y="134"/>
                    </a:lnTo>
                    <a:lnTo>
                      <a:pt x="211" y="136"/>
                    </a:lnTo>
                    <a:lnTo>
                      <a:pt x="222" y="136"/>
                    </a:lnTo>
                    <a:lnTo>
                      <a:pt x="235" y="134"/>
                    </a:lnTo>
                    <a:lnTo>
                      <a:pt x="246" y="133"/>
                    </a:lnTo>
                    <a:lnTo>
                      <a:pt x="259" y="131"/>
                    </a:lnTo>
                    <a:lnTo>
                      <a:pt x="270" y="129"/>
                    </a:lnTo>
                    <a:lnTo>
                      <a:pt x="281" y="126"/>
                    </a:lnTo>
                    <a:lnTo>
                      <a:pt x="292" y="123"/>
                    </a:lnTo>
                    <a:lnTo>
                      <a:pt x="304" y="118"/>
                    </a:lnTo>
                    <a:lnTo>
                      <a:pt x="316" y="114"/>
                    </a:lnTo>
                    <a:lnTo>
                      <a:pt x="327" y="107"/>
                    </a:lnTo>
                    <a:lnTo>
                      <a:pt x="319" y="94"/>
                    </a:lnTo>
                    <a:lnTo>
                      <a:pt x="310" y="101"/>
                    </a:lnTo>
                    <a:lnTo>
                      <a:pt x="299" y="106"/>
                    </a:lnTo>
                    <a:lnTo>
                      <a:pt x="289" y="109"/>
                    </a:lnTo>
                    <a:lnTo>
                      <a:pt x="278" y="112"/>
                    </a:lnTo>
                    <a:lnTo>
                      <a:pt x="267" y="115"/>
                    </a:lnTo>
                    <a:lnTo>
                      <a:pt x="256" y="117"/>
                    </a:lnTo>
                    <a:lnTo>
                      <a:pt x="244" y="118"/>
                    </a:lnTo>
                    <a:lnTo>
                      <a:pt x="233" y="120"/>
                    </a:lnTo>
                    <a:lnTo>
                      <a:pt x="222" y="121"/>
                    </a:lnTo>
                    <a:lnTo>
                      <a:pt x="211" y="121"/>
                    </a:lnTo>
                    <a:lnTo>
                      <a:pt x="200" y="120"/>
                    </a:lnTo>
                    <a:lnTo>
                      <a:pt x="189" y="120"/>
                    </a:lnTo>
                    <a:lnTo>
                      <a:pt x="179" y="118"/>
                    </a:lnTo>
                    <a:lnTo>
                      <a:pt x="168" y="117"/>
                    </a:lnTo>
                    <a:lnTo>
                      <a:pt x="157" y="114"/>
                    </a:lnTo>
                    <a:lnTo>
                      <a:pt x="147" y="110"/>
                    </a:lnTo>
                    <a:lnTo>
                      <a:pt x="136" y="107"/>
                    </a:lnTo>
                    <a:lnTo>
                      <a:pt x="126" y="104"/>
                    </a:lnTo>
                    <a:lnTo>
                      <a:pt x="117" y="99"/>
                    </a:lnTo>
                    <a:lnTo>
                      <a:pt x="107" y="94"/>
                    </a:lnTo>
                    <a:lnTo>
                      <a:pt x="98" y="88"/>
                    </a:lnTo>
                    <a:lnTo>
                      <a:pt x="88" y="82"/>
                    </a:lnTo>
                    <a:lnTo>
                      <a:pt x="78" y="77"/>
                    </a:lnTo>
                    <a:lnTo>
                      <a:pt x="71" y="69"/>
                    </a:lnTo>
                    <a:lnTo>
                      <a:pt x="63" y="62"/>
                    </a:lnTo>
                    <a:lnTo>
                      <a:pt x="53" y="55"/>
                    </a:lnTo>
                    <a:lnTo>
                      <a:pt x="47" y="47"/>
                    </a:lnTo>
                    <a:lnTo>
                      <a:pt x="39" y="39"/>
                    </a:lnTo>
                    <a:lnTo>
                      <a:pt x="32" y="29"/>
                    </a:lnTo>
                    <a:lnTo>
                      <a:pt x="26" y="19"/>
                    </a:lnTo>
                    <a:lnTo>
                      <a:pt x="19" y="10"/>
                    </a:lnTo>
                    <a:lnTo>
                      <a:pt x="13" y="0"/>
                    </a:lnTo>
                    <a:lnTo>
                      <a:pt x="0" y="5"/>
                    </a:lnTo>
                  </a:path>
                </a:pathLst>
              </a:custGeom>
              <a:solidFill>
                <a:srgbClr val="006600">
                  <a:alpha val="100000"/>
                </a:srgbClr>
              </a:solidFill>
              <a:ln w="9525">
                <a:noFill/>
              </a:ln>
            </p:spPr>
            <p:txBody>
              <a:bodyPr/>
              <a:p>
                <a:endParaRPr lang="zh-CN" altLang="en-US"/>
              </a:p>
            </p:txBody>
          </p:sp>
          <p:sp>
            <p:nvSpPr>
              <p:cNvPr id="65560" name="Freeform 12"/>
              <p:cNvSpPr/>
              <p:nvPr/>
            </p:nvSpPr>
            <p:spPr>
              <a:xfrm>
                <a:off x="1517" y="2380"/>
                <a:ext cx="137" cy="326"/>
              </a:xfrm>
              <a:custGeom>
                <a:avLst/>
                <a:gdLst/>
                <a:ahLst/>
                <a:cxnLst>
                  <a:cxn ang="0">
                    <a:pos x="129" y="0"/>
                  </a:cxn>
                  <a:cxn ang="0">
                    <a:pos x="129" y="0"/>
                  </a:cxn>
                  <a:cxn ang="0">
                    <a:pos x="107" y="13"/>
                  </a:cxn>
                  <a:cxn ang="0">
                    <a:pos x="88" y="27"/>
                  </a:cxn>
                  <a:cxn ang="0">
                    <a:pos x="70" y="43"/>
                  </a:cxn>
                  <a:cxn ang="0">
                    <a:pos x="54" y="60"/>
                  </a:cxn>
                  <a:cxn ang="0">
                    <a:pos x="40" y="80"/>
                  </a:cxn>
                  <a:cxn ang="0">
                    <a:pos x="29" y="99"/>
                  </a:cxn>
                  <a:cxn ang="0">
                    <a:pos x="19" y="119"/>
                  </a:cxn>
                  <a:cxn ang="0">
                    <a:pos x="11" y="142"/>
                  </a:cxn>
                  <a:cxn ang="0">
                    <a:pos x="5" y="164"/>
                  </a:cxn>
                  <a:cxn ang="0">
                    <a:pos x="2" y="186"/>
                  </a:cxn>
                  <a:cxn ang="0">
                    <a:pos x="0" y="210"/>
                  </a:cxn>
                  <a:cxn ang="0">
                    <a:pos x="0" y="234"/>
                  </a:cxn>
                  <a:cxn ang="0">
                    <a:pos x="3" y="257"/>
                  </a:cxn>
                  <a:cxn ang="0">
                    <a:pos x="10" y="280"/>
                  </a:cxn>
                  <a:cxn ang="0">
                    <a:pos x="18" y="303"/>
                  </a:cxn>
                  <a:cxn ang="0">
                    <a:pos x="27" y="325"/>
                  </a:cxn>
                  <a:cxn ang="0">
                    <a:pos x="40" y="320"/>
                  </a:cxn>
                  <a:cxn ang="0">
                    <a:pos x="30" y="298"/>
                  </a:cxn>
                  <a:cxn ang="0">
                    <a:pos x="22" y="277"/>
                  </a:cxn>
                  <a:cxn ang="0">
                    <a:pos x="18" y="255"/>
                  </a:cxn>
                  <a:cxn ang="0">
                    <a:pos x="15" y="233"/>
                  </a:cxn>
                  <a:cxn ang="0">
                    <a:pos x="15" y="210"/>
                  </a:cxn>
                  <a:cxn ang="0">
                    <a:pos x="16" y="188"/>
                  </a:cxn>
                  <a:cxn ang="0">
                    <a:pos x="19" y="167"/>
                  </a:cxn>
                  <a:cxn ang="0">
                    <a:pos x="24" y="145"/>
                  </a:cxn>
                  <a:cxn ang="0">
                    <a:pos x="32" y="126"/>
                  </a:cxn>
                  <a:cxn ang="0">
                    <a:pos x="42" y="105"/>
                  </a:cxn>
                  <a:cxn ang="0">
                    <a:pos x="53" y="88"/>
                  </a:cxn>
                  <a:cxn ang="0">
                    <a:pos x="66" y="68"/>
                  </a:cxn>
                  <a:cxn ang="0">
                    <a:pos x="80" y="53"/>
                  </a:cxn>
                  <a:cxn ang="0">
                    <a:pos x="98" y="38"/>
                  </a:cxn>
                  <a:cxn ang="0">
                    <a:pos x="115" y="24"/>
                  </a:cxn>
                  <a:cxn ang="0">
                    <a:pos x="136" y="13"/>
                  </a:cxn>
                  <a:cxn ang="0">
                    <a:pos x="136" y="13"/>
                  </a:cxn>
                  <a:cxn ang="0">
                    <a:pos x="129" y="0"/>
                  </a:cxn>
                </a:cxnLst>
                <a:pathLst>
                  <a:path w="137" h="326">
                    <a:moveTo>
                      <a:pt x="129" y="0"/>
                    </a:moveTo>
                    <a:lnTo>
                      <a:pt x="129" y="0"/>
                    </a:lnTo>
                    <a:lnTo>
                      <a:pt x="107" y="13"/>
                    </a:lnTo>
                    <a:lnTo>
                      <a:pt x="88" y="27"/>
                    </a:lnTo>
                    <a:lnTo>
                      <a:pt x="70" y="43"/>
                    </a:lnTo>
                    <a:lnTo>
                      <a:pt x="54" y="60"/>
                    </a:lnTo>
                    <a:lnTo>
                      <a:pt x="40" y="80"/>
                    </a:lnTo>
                    <a:lnTo>
                      <a:pt x="29" y="99"/>
                    </a:lnTo>
                    <a:lnTo>
                      <a:pt x="19" y="119"/>
                    </a:lnTo>
                    <a:lnTo>
                      <a:pt x="11" y="142"/>
                    </a:lnTo>
                    <a:lnTo>
                      <a:pt x="5" y="164"/>
                    </a:lnTo>
                    <a:lnTo>
                      <a:pt x="2" y="186"/>
                    </a:lnTo>
                    <a:lnTo>
                      <a:pt x="0" y="210"/>
                    </a:lnTo>
                    <a:lnTo>
                      <a:pt x="0" y="234"/>
                    </a:lnTo>
                    <a:lnTo>
                      <a:pt x="3" y="257"/>
                    </a:lnTo>
                    <a:lnTo>
                      <a:pt x="10" y="280"/>
                    </a:lnTo>
                    <a:lnTo>
                      <a:pt x="18" y="303"/>
                    </a:lnTo>
                    <a:lnTo>
                      <a:pt x="27" y="325"/>
                    </a:lnTo>
                    <a:lnTo>
                      <a:pt x="40" y="320"/>
                    </a:lnTo>
                    <a:lnTo>
                      <a:pt x="30" y="298"/>
                    </a:lnTo>
                    <a:lnTo>
                      <a:pt x="22" y="277"/>
                    </a:lnTo>
                    <a:lnTo>
                      <a:pt x="18" y="255"/>
                    </a:lnTo>
                    <a:lnTo>
                      <a:pt x="15" y="233"/>
                    </a:lnTo>
                    <a:lnTo>
                      <a:pt x="15" y="210"/>
                    </a:lnTo>
                    <a:lnTo>
                      <a:pt x="16" y="188"/>
                    </a:lnTo>
                    <a:lnTo>
                      <a:pt x="19" y="167"/>
                    </a:lnTo>
                    <a:lnTo>
                      <a:pt x="24" y="145"/>
                    </a:lnTo>
                    <a:lnTo>
                      <a:pt x="32" y="126"/>
                    </a:lnTo>
                    <a:lnTo>
                      <a:pt x="42" y="105"/>
                    </a:lnTo>
                    <a:lnTo>
                      <a:pt x="53" y="88"/>
                    </a:lnTo>
                    <a:lnTo>
                      <a:pt x="66" y="68"/>
                    </a:lnTo>
                    <a:lnTo>
                      <a:pt x="80" y="53"/>
                    </a:lnTo>
                    <a:lnTo>
                      <a:pt x="98" y="38"/>
                    </a:lnTo>
                    <a:lnTo>
                      <a:pt x="115" y="24"/>
                    </a:lnTo>
                    <a:lnTo>
                      <a:pt x="136" y="13"/>
                    </a:lnTo>
                    <a:lnTo>
                      <a:pt x="129" y="0"/>
                    </a:lnTo>
                  </a:path>
                </a:pathLst>
              </a:custGeom>
              <a:solidFill>
                <a:srgbClr val="006600">
                  <a:alpha val="100000"/>
                </a:srgbClr>
              </a:solidFill>
              <a:ln w="9525">
                <a:noFill/>
              </a:ln>
            </p:spPr>
            <p:txBody>
              <a:bodyPr/>
              <a:p>
                <a:endParaRPr lang="zh-CN" altLang="en-US"/>
              </a:p>
            </p:txBody>
          </p:sp>
          <p:sp>
            <p:nvSpPr>
              <p:cNvPr id="65561" name="Freeform 13"/>
              <p:cNvSpPr/>
              <p:nvPr/>
            </p:nvSpPr>
            <p:spPr>
              <a:xfrm>
                <a:off x="1565" y="2423"/>
                <a:ext cx="17" cy="17"/>
              </a:xfrm>
              <a:custGeom>
                <a:avLst/>
                <a:gdLst/>
                <a:ahLst/>
                <a:cxnLst>
                  <a:cxn ang="0">
                    <a:pos x="12" y="3"/>
                  </a:cxn>
                  <a:cxn ang="0">
                    <a:pos x="12" y="0"/>
                  </a:cxn>
                  <a:cxn ang="0">
                    <a:pos x="0" y="13"/>
                  </a:cxn>
                  <a:cxn ang="0">
                    <a:pos x="3" y="16"/>
                  </a:cxn>
                  <a:cxn ang="0">
                    <a:pos x="16" y="3"/>
                  </a:cxn>
                  <a:cxn ang="0">
                    <a:pos x="13" y="0"/>
                  </a:cxn>
                  <a:cxn ang="0">
                    <a:pos x="16" y="3"/>
                  </a:cxn>
                  <a:cxn ang="0">
                    <a:pos x="16" y="2"/>
                  </a:cxn>
                  <a:cxn ang="0">
                    <a:pos x="13" y="0"/>
                  </a:cxn>
                  <a:cxn ang="0">
                    <a:pos x="12" y="3"/>
                  </a:cxn>
                </a:cxnLst>
                <a:pathLst>
                  <a:path w="17" h="17">
                    <a:moveTo>
                      <a:pt x="12" y="3"/>
                    </a:moveTo>
                    <a:lnTo>
                      <a:pt x="12" y="0"/>
                    </a:lnTo>
                    <a:lnTo>
                      <a:pt x="0" y="13"/>
                    </a:lnTo>
                    <a:lnTo>
                      <a:pt x="3" y="16"/>
                    </a:lnTo>
                    <a:lnTo>
                      <a:pt x="16" y="3"/>
                    </a:lnTo>
                    <a:lnTo>
                      <a:pt x="13" y="0"/>
                    </a:lnTo>
                    <a:lnTo>
                      <a:pt x="16" y="3"/>
                    </a:lnTo>
                    <a:lnTo>
                      <a:pt x="16" y="2"/>
                    </a:lnTo>
                    <a:lnTo>
                      <a:pt x="13" y="0"/>
                    </a:lnTo>
                    <a:lnTo>
                      <a:pt x="12" y="3"/>
                    </a:lnTo>
                  </a:path>
                </a:pathLst>
              </a:custGeom>
              <a:solidFill>
                <a:srgbClr val="006600">
                  <a:alpha val="100000"/>
                </a:srgbClr>
              </a:solidFill>
              <a:ln w="9525">
                <a:noFill/>
              </a:ln>
            </p:spPr>
            <p:txBody>
              <a:bodyPr/>
              <a:p>
                <a:endParaRPr lang="zh-CN" altLang="en-US"/>
              </a:p>
            </p:txBody>
          </p:sp>
          <p:sp>
            <p:nvSpPr>
              <p:cNvPr id="65562" name="Freeform 14"/>
              <p:cNvSpPr/>
              <p:nvPr/>
            </p:nvSpPr>
            <p:spPr>
              <a:xfrm>
                <a:off x="1950" y="2739"/>
                <a:ext cx="17" cy="17"/>
              </a:xfrm>
              <a:custGeom>
                <a:avLst/>
                <a:gdLst/>
                <a:ahLst/>
                <a:cxnLst>
                  <a:cxn ang="0">
                    <a:pos x="4" y="12"/>
                  </a:cxn>
                  <a:cxn ang="0">
                    <a:pos x="5" y="16"/>
                  </a:cxn>
                  <a:cxn ang="0">
                    <a:pos x="16" y="1"/>
                  </a:cxn>
                  <a:cxn ang="0">
                    <a:pos x="12" y="0"/>
                  </a:cxn>
                  <a:cxn ang="0">
                    <a:pos x="1" y="12"/>
                  </a:cxn>
                  <a:cxn ang="0">
                    <a:pos x="1" y="16"/>
                  </a:cxn>
                  <a:cxn ang="0">
                    <a:pos x="1" y="12"/>
                  </a:cxn>
                  <a:cxn ang="0">
                    <a:pos x="0" y="14"/>
                  </a:cxn>
                  <a:cxn ang="0">
                    <a:pos x="1" y="16"/>
                  </a:cxn>
                  <a:cxn ang="0">
                    <a:pos x="4" y="12"/>
                  </a:cxn>
                </a:cxnLst>
                <a:pathLst>
                  <a:path w="17" h="17">
                    <a:moveTo>
                      <a:pt x="4" y="12"/>
                    </a:moveTo>
                    <a:lnTo>
                      <a:pt x="5" y="16"/>
                    </a:lnTo>
                    <a:lnTo>
                      <a:pt x="16" y="1"/>
                    </a:lnTo>
                    <a:lnTo>
                      <a:pt x="12" y="0"/>
                    </a:lnTo>
                    <a:lnTo>
                      <a:pt x="1" y="12"/>
                    </a:lnTo>
                    <a:lnTo>
                      <a:pt x="1" y="16"/>
                    </a:lnTo>
                    <a:lnTo>
                      <a:pt x="1" y="12"/>
                    </a:lnTo>
                    <a:lnTo>
                      <a:pt x="0" y="14"/>
                    </a:lnTo>
                    <a:lnTo>
                      <a:pt x="1" y="16"/>
                    </a:lnTo>
                    <a:lnTo>
                      <a:pt x="4" y="12"/>
                    </a:lnTo>
                  </a:path>
                </a:pathLst>
              </a:custGeom>
              <a:solidFill>
                <a:srgbClr val="006600">
                  <a:alpha val="100000"/>
                </a:srgbClr>
              </a:solidFill>
              <a:ln w="9525">
                <a:noFill/>
              </a:ln>
            </p:spPr>
            <p:txBody>
              <a:bodyPr/>
              <a:p>
                <a:endParaRPr lang="zh-CN" altLang="en-US"/>
              </a:p>
            </p:txBody>
          </p:sp>
          <p:sp>
            <p:nvSpPr>
              <p:cNvPr id="65563" name="Freeform 15"/>
              <p:cNvSpPr/>
              <p:nvPr/>
            </p:nvSpPr>
            <p:spPr>
              <a:xfrm>
                <a:off x="1552" y="2421"/>
                <a:ext cx="421" cy="370"/>
              </a:xfrm>
              <a:custGeom>
                <a:avLst/>
                <a:gdLst/>
                <a:ahLst/>
                <a:cxnLst>
                  <a:cxn ang="0">
                    <a:pos x="27" y="61"/>
                  </a:cxn>
                  <a:cxn ang="0">
                    <a:pos x="48" y="56"/>
                  </a:cxn>
                  <a:cxn ang="0">
                    <a:pos x="67" y="67"/>
                  </a:cxn>
                  <a:cxn ang="0">
                    <a:pos x="96" y="64"/>
                  </a:cxn>
                  <a:cxn ang="0">
                    <a:pos x="118" y="51"/>
                  </a:cxn>
                  <a:cxn ang="0">
                    <a:pos x="90" y="53"/>
                  </a:cxn>
                  <a:cxn ang="0">
                    <a:pos x="107" y="45"/>
                  </a:cxn>
                  <a:cxn ang="0">
                    <a:pos x="118" y="35"/>
                  </a:cxn>
                  <a:cxn ang="0">
                    <a:pos x="142" y="53"/>
                  </a:cxn>
                  <a:cxn ang="0">
                    <a:pos x="141" y="71"/>
                  </a:cxn>
                  <a:cxn ang="0">
                    <a:pos x="168" y="90"/>
                  </a:cxn>
                  <a:cxn ang="0">
                    <a:pos x="169" y="71"/>
                  </a:cxn>
                  <a:cxn ang="0">
                    <a:pos x="171" y="48"/>
                  </a:cxn>
                  <a:cxn ang="0">
                    <a:pos x="155" y="43"/>
                  </a:cxn>
                  <a:cxn ang="0">
                    <a:pos x="142" y="32"/>
                  </a:cxn>
                  <a:cxn ang="0">
                    <a:pos x="155" y="24"/>
                  </a:cxn>
                  <a:cxn ang="0">
                    <a:pos x="182" y="43"/>
                  </a:cxn>
                  <a:cxn ang="0">
                    <a:pos x="192" y="53"/>
                  </a:cxn>
                  <a:cxn ang="0">
                    <a:pos x="214" y="48"/>
                  </a:cxn>
                  <a:cxn ang="0">
                    <a:pos x="235" y="63"/>
                  </a:cxn>
                  <a:cxn ang="0">
                    <a:pos x="219" y="77"/>
                  </a:cxn>
                  <a:cxn ang="0">
                    <a:pos x="236" y="88"/>
                  </a:cxn>
                  <a:cxn ang="0">
                    <a:pos x="222" y="109"/>
                  </a:cxn>
                  <a:cxn ang="0">
                    <a:pos x="228" y="153"/>
                  </a:cxn>
                  <a:cxn ang="0">
                    <a:pos x="232" y="180"/>
                  </a:cxn>
                  <a:cxn ang="0">
                    <a:pos x="200" y="176"/>
                  </a:cxn>
                  <a:cxn ang="0">
                    <a:pos x="195" y="219"/>
                  </a:cxn>
                  <a:cxn ang="0">
                    <a:pos x="225" y="214"/>
                  </a:cxn>
                  <a:cxn ang="0">
                    <a:pos x="243" y="214"/>
                  </a:cxn>
                  <a:cxn ang="0">
                    <a:pos x="259" y="225"/>
                  </a:cxn>
                  <a:cxn ang="0">
                    <a:pos x="280" y="220"/>
                  </a:cxn>
                  <a:cxn ang="0">
                    <a:pos x="302" y="198"/>
                  </a:cxn>
                  <a:cxn ang="0">
                    <a:pos x="332" y="182"/>
                  </a:cxn>
                  <a:cxn ang="0">
                    <a:pos x="363" y="176"/>
                  </a:cxn>
                  <a:cxn ang="0">
                    <a:pos x="388" y="174"/>
                  </a:cxn>
                  <a:cxn ang="0">
                    <a:pos x="418" y="195"/>
                  </a:cxn>
                  <a:cxn ang="0">
                    <a:pos x="414" y="254"/>
                  </a:cxn>
                  <a:cxn ang="0">
                    <a:pos x="382" y="310"/>
                  </a:cxn>
                  <a:cxn ang="0">
                    <a:pos x="356" y="346"/>
                  </a:cxn>
                  <a:cxn ang="0">
                    <a:pos x="335" y="367"/>
                  </a:cxn>
                  <a:cxn ang="0">
                    <a:pos x="342" y="303"/>
                  </a:cxn>
                  <a:cxn ang="0">
                    <a:pos x="297" y="290"/>
                  </a:cxn>
                  <a:cxn ang="0">
                    <a:pos x="286" y="254"/>
                  </a:cxn>
                  <a:cxn ang="0">
                    <a:pos x="267" y="241"/>
                  </a:cxn>
                  <a:cxn ang="0">
                    <a:pos x="225" y="238"/>
                  </a:cxn>
                  <a:cxn ang="0">
                    <a:pos x="195" y="249"/>
                  </a:cxn>
                  <a:cxn ang="0">
                    <a:pos x="160" y="246"/>
                  </a:cxn>
                  <a:cxn ang="0">
                    <a:pos x="136" y="217"/>
                  </a:cxn>
                  <a:cxn ang="0">
                    <a:pos x="110" y="212"/>
                  </a:cxn>
                  <a:cxn ang="0">
                    <a:pos x="134" y="233"/>
                  </a:cxn>
                  <a:cxn ang="0">
                    <a:pos x="106" y="228"/>
                  </a:cxn>
                  <a:cxn ang="0">
                    <a:pos x="82" y="188"/>
                  </a:cxn>
                  <a:cxn ang="0">
                    <a:pos x="74" y="153"/>
                  </a:cxn>
                  <a:cxn ang="0">
                    <a:pos x="55" y="126"/>
                  </a:cxn>
                  <a:cxn ang="0">
                    <a:pos x="66" y="126"/>
                  </a:cxn>
                  <a:cxn ang="0">
                    <a:pos x="58" y="110"/>
                  </a:cxn>
                  <a:cxn ang="0">
                    <a:pos x="29" y="102"/>
                  </a:cxn>
                  <a:cxn ang="0">
                    <a:pos x="23" y="88"/>
                  </a:cxn>
                  <a:cxn ang="0">
                    <a:pos x="15" y="69"/>
                  </a:cxn>
                  <a:cxn ang="0">
                    <a:pos x="8" y="55"/>
                  </a:cxn>
                </a:cxnLst>
                <a:pathLst>
                  <a:path w="421" h="370">
                    <a:moveTo>
                      <a:pt x="55" y="0"/>
                    </a:moveTo>
                    <a:lnTo>
                      <a:pt x="51" y="5"/>
                    </a:lnTo>
                    <a:lnTo>
                      <a:pt x="48" y="10"/>
                    </a:lnTo>
                    <a:lnTo>
                      <a:pt x="43" y="15"/>
                    </a:lnTo>
                    <a:lnTo>
                      <a:pt x="39" y="19"/>
                    </a:lnTo>
                    <a:lnTo>
                      <a:pt x="35" y="26"/>
                    </a:lnTo>
                    <a:lnTo>
                      <a:pt x="31" y="32"/>
                    </a:lnTo>
                    <a:lnTo>
                      <a:pt x="29" y="39"/>
                    </a:lnTo>
                    <a:lnTo>
                      <a:pt x="29" y="45"/>
                    </a:lnTo>
                    <a:lnTo>
                      <a:pt x="29" y="55"/>
                    </a:lnTo>
                    <a:lnTo>
                      <a:pt x="27" y="61"/>
                    </a:lnTo>
                    <a:lnTo>
                      <a:pt x="26" y="64"/>
                    </a:lnTo>
                    <a:lnTo>
                      <a:pt x="29" y="64"/>
                    </a:lnTo>
                    <a:lnTo>
                      <a:pt x="32" y="64"/>
                    </a:lnTo>
                    <a:lnTo>
                      <a:pt x="34" y="63"/>
                    </a:lnTo>
                    <a:lnTo>
                      <a:pt x="35" y="63"/>
                    </a:lnTo>
                    <a:lnTo>
                      <a:pt x="37" y="63"/>
                    </a:lnTo>
                    <a:lnTo>
                      <a:pt x="39" y="61"/>
                    </a:lnTo>
                    <a:lnTo>
                      <a:pt x="42" y="59"/>
                    </a:lnTo>
                    <a:lnTo>
                      <a:pt x="45" y="58"/>
                    </a:lnTo>
                    <a:lnTo>
                      <a:pt x="48" y="56"/>
                    </a:lnTo>
                    <a:lnTo>
                      <a:pt x="50" y="56"/>
                    </a:lnTo>
                    <a:lnTo>
                      <a:pt x="51" y="56"/>
                    </a:lnTo>
                    <a:lnTo>
                      <a:pt x="53" y="58"/>
                    </a:lnTo>
                    <a:lnTo>
                      <a:pt x="55" y="59"/>
                    </a:lnTo>
                    <a:lnTo>
                      <a:pt x="56" y="61"/>
                    </a:lnTo>
                    <a:lnTo>
                      <a:pt x="58" y="63"/>
                    </a:lnTo>
                    <a:lnTo>
                      <a:pt x="61" y="64"/>
                    </a:lnTo>
                    <a:lnTo>
                      <a:pt x="63" y="66"/>
                    </a:lnTo>
                    <a:lnTo>
                      <a:pt x="66" y="67"/>
                    </a:lnTo>
                    <a:lnTo>
                      <a:pt x="67" y="67"/>
                    </a:lnTo>
                    <a:lnTo>
                      <a:pt x="70" y="67"/>
                    </a:lnTo>
                    <a:lnTo>
                      <a:pt x="72" y="67"/>
                    </a:lnTo>
                    <a:lnTo>
                      <a:pt x="75" y="66"/>
                    </a:lnTo>
                    <a:lnTo>
                      <a:pt x="80" y="66"/>
                    </a:lnTo>
                    <a:lnTo>
                      <a:pt x="83" y="64"/>
                    </a:lnTo>
                    <a:lnTo>
                      <a:pt x="86" y="64"/>
                    </a:lnTo>
                    <a:lnTo>
                      <a:pt x="88" y="64"/>
                    </a:lnTo>
                    <a:lnTo>
                      <a:pt x="90" y="64"/>
                    </a:lnTo>
                    <a:lnTo>
                      <a:pt x="91" y="64"/>
                    </a:lnTo>
                    <a:lnTo>
                      <a:pt x="93" y="64"/>
                    </a:lnTo>
                    <a:lnTo>
                      <a:pt x="96" y="64"/>
                    </a:lnTo>
                    <a:lnTo>
                      <a:pt x="101" y="64"/>
                    </a:lnTo>
                    <a:lnTo>
                      <a:pt x="106" y="63"/>
                    </a:lnTo>
                    <a:lnTo>
                      <a:pt x="109" y="63"/>
                    </a:lnTo>
                    <a:lnTo>
                      <a:pt x="114" y="63"/>
                    </a:lnTo>
                    <a:lnTo>
                      <a:pt x="115" y="63"/>
                    </a:lnTo>
                    <a:lnTo>
                      <a:pt x="118" y="61"/>
                    </a:lnTo>
                    <a:lnTo>
                      <a:pt x="120" y="61"/>
                    </a:lnTo>
                    <a:lnTo>
                      <a:pt x="122" y="58"/>
                    </a:lnTo>
                    <a:lnTo>
                      <a:pt x="120" y="56"/>
                    </a:lnTo>
                    <a:lnTo>
                      <a:pt x="120" y="53"/>
                    </a:lnTo>
                    <a:lnTo>
                      <a:pt x="118" y="51"/>
                    </a:lnTo>
                    <a:lnTo>
                      <a:pt x="117" y="53"/>
                    </a:lnTo>
                    <a:lnTo>
                      <a:pt x="110" y="55"/>
                    </a:lnTo>
                    <a:lnTo>
                      <a:pt x="107" y="55"/>
                    </a:lnTo>
                    <a:lnTo>
                      <a:pt x="106" y="56"/>
                    </a:lnTo>
                    <a:lnTo>
                      <a:pt x="102" y="58"/>
                    </a:lnTo>
                    <a:lnTo>
                      <a:pt x="101" y="58"/>
                    </a:lnTo>
                    <a:lnTo>
                      <a:pt x="99" y="58"/>
                    </a:lnTo>
                    <a:lnTo>
                      <a:pt x="98" y="58"/>
                    </a:lnTo>
                    <a:lnTo>
                      <a:pt x="94" y="58"/>
                    </a:lnTo>
                    <a:lnTo>
                      <a:pt x="93" y="55"/>
                    </a:lnTo>
                    <a:lnTo>
                      <a:pt x="90" y="53"/>
                    </a:lnTo>
                    <a:lnTo>
                      <a:pt x="88" y="51"/>
                    </a:lnTo>
                    <a:lnTo>
                      <a:pt x="86" y="50"/>
                    </a:lnTo>
                    <a:lnTo>
                      <a:pt x="85" y="48"/>
                    </a:lnTo>
                    <a:lnTo>
                      <a:pt x="86" y="48"/>
                    </a:lnTo>
                    <a:lnTo>
                      <a:pt x="88" y="47"/>
                    </a:lnTo>
                    <a:lnTo>
                      <a:pt x="93" y="47"/>
                    </a:lnTo>
                    <a:lnTo>
                      <a:pt x="98" y="47"/>
                    </a:lnTo>
                    <a:lnTo>
                      <a:pt x="101" y="47"/>
                    </a:lnTo>
                    <a:lnTo>
                      <a:pt x="104" y="45"/>
                    </a:lnTo>
                    <a:lnTo>
                      <a:pt x="107" y="45"/>
                    </a:lnTo>
                    <a:lnTo>
                      <a:pt x="110" y="45"/>
                    </a:lnTo>
                    <a:lnTo>
                      <a:pt x="112" y="43"/>
                    </a:lnTo>
                    <a:lnTo>
                      <a:pt x="112" y="42"/>
                    </a:lnTo>
                    <a:lnTo>
                      <a:pt x="114" y="40"/>
                    </a:lnTo>
                    <a:lnTo>
                      <a:pt x="114" y="37"/>
                    </a:lnTo>
                    <a:lnTo>
                      <a:pt x="114" y="35"/>
                    </a:lnTo>
                    <a:lnTo>
                      <a:pt x="114" y="34"/>
                    </a:lnTo>
                    <a:lnTo>
                      <a:pt x="115" y="34"/>
                    </a:lnTo>
                    <a:lnTo>
                      <a:pt x="117" y="34"/>
                    </a:lnTo>
                    <a:lnTo>
                      <a:pt x="118" y="35"/>
                    </a:lnTo>
                    <a:lnTo>
                      <a:pt x="122" y="37"/>
                    </a:lnTo>
                    <a:lnTo>
                      <a:pt x="126" y="39"/>
                    </a:lnTo>
                    <a:lnTo>
                      <a:pt x="128" y="40"/>
                    </a:lnTo>
                    <a:lnTo>
                      <a:pt x="128" y="42"/>
                    </a:lnTo>
                    <a:lnTo>
                      <a:pt x="128" y="43"/>
                    </a:lnTo>
                    <a:lnTo>
                      <a:pt x="130" y="47"/>
                    </a:lnTo>
                    <a:lnTo>
                      <a:pt x="130" y="48"/>
                    </a:lnTo>
                    <a:lnTo>
                      <a:pt x="131" y="50"/>
                    </a:lnTo>
                    <a:lnTo>
                      <a:pt x="134" y="50"/>
                    </a:lnTo>
                    <a:lnTo>
                      <a:pt x="139" y="51"/>
                    </a:lnTo>
                    <a:lnTo>
                      <a:pt x="142" y="53"/>
                    </a:lnTo>
                    <a:lnTo>
                      <a:pt x="145" y="55"/>
                    </a:lnTo>
                    <a:lnTo>
                      <a:pt x="149" y="55"/>
                    </a:lnTo>
                    <a:lnTo>
                      <a:pt x="150" y="56"/>
                    </a:lnTo>
                    <a:lnTo>
                      <a:pt x="150" y="59"/>
                    </a:lnTo>
                    <a:lnTo>
                      <a:pt x="150" y="61"/>
                    </a:lnTo>
                    <a:lnTo>
                      <a:pt x="149" y="64"/>
                    </a:lnTo>
                    <a:lnTo>
                      <a:pt x="147" y="67"/>
                    </a:lnTo>
                    <a:lnTo>
                      <a:pt x="144" y="69"/>
                    </a:lnTo>
                    <a:lnTo>
                      <a:pt x="142" y="69"/>
                    </a:lnTo>
                    <a:lnTo>
                      <a:pt x="141" y="71"/>
                    </a:lnTo>
                    <a:lnTo>
                      <a:pt x="141" y="72"/>
                    </a:lnTo>
                    <a:lnTo>
                      <a:pt x="141" y="75"/>
                    </a:lnTo>
                    <a:lnTo>
                      <a:pt x="142" y="78"/>
                    </a:lnTo>
                    <a:lnTo>
                      <a:pt x="144" y="82"/>
                    </a:lnTo>
                    <a:lnTo>
                      <a:pt x="147" y="83"/>
                    </a:lnTo>
                    <a:lnTo>
                      <a:pt x="150" y="85"/>
                    </a:lnTo>
                    <a:lnTo>
                      <a:pt x="153" y="85"/>
                    </a:lnTo>
                    <a:lnTo>
                      <a:pt x="157" y="85"/>
                    </a:lnTo>
                    <a:lnTo>
                      <a:pt x="161" y="86"/>
                    </a:lnTo>
                    <a:lnTo>
                      <a:pt x="163" y="86"/>
                    </a:lnTo>
                    <a:lnTo>
                      <a:pt x="168" y="90"/>
                    </a:lnTo>
                    <a:lnTo>
                      <a:pt x="169" y="91"/>
                    </a:lnTo>
                    <a:lnTo>
                      <a:pt x="174" y="91"/>
                    </a:lnTo>
                    <a:lnTo>
                      <a:pt x="176" y="91"/>
                    </a:lnTo>
                    <a:lnTo>
                      <a:pt x="179" y="91"/>
                    </a:lnTo>
                    <a:lnTo>
                      <a:pt x="181" y="90"/>
                    </a:lnTo>
                    <a:lnTo>
                      <a:pt x="181" y="88"/>
                    </a:lnTo>
                    <a:lnTo>
                      <a:pt x="181" y="83"/>
                    </a:lnTo>
                    <a:lnTo>
                      <a:pt x="177" y="80"/>
                    </a:lnTo>
                    <a:lnTo>
                      <a:pt x="174" y="75"/>
                    </a:lnTo>
                    <a:lnTo>
                      <a:pt x="171" y="72"/>
                    </a:lnTo>
                    <a:lnTo>
                      <a:pt x="169" y="71"/>
                    </a:lnTo>
                    <a:lnTo>
                      <a:pt x="166" y="69"/>
                    </a:lnTo>
                    <a:lnTo>
                      <a:pt x="165" y="67"/>
                    </a:lnTo>
                    <a:lnTo>
                      <a:pt x="163" y="67"/>
                    </a:lnTo>
                    <a:lnTo>
                      <a:pt x="161" y="64"/>
                    </a:lnTo>
                    <a:lnTo>
                      <a:pt x="161" y="63"/>
                    </a:lnTo>
                    <a:lnTo>
                      <a:pt x="163" y="59"/>
                    </a:lnTo>
                    <a:lnTo>
                      <a:pt x="163" y="58"/>
                    </a:lnTo>
                    <a:lnTo>
                      <a:pt x="166" y="56"/>
                    </a:lnTo>
                    <a:lnTo>
                      <a:pt x="169" y="51"/>
                    </a:lnTo>
                    <a:lnTo>
                      <a:pt x="169" y="50"/>
                    </a:lnTo>
                    <a:lnTo>
                      <a:pt x="171" y="48"/>
                    </a:lnTo>
                    <a:lnTo>
                      <a:pt x="173" y="47"/>
                    </a:lnTo>
                    <a:lnTo>
                      <a:pt x="171" y="47"/>
                    </a:lnTo>
                    <a:lnTo>
                      <a:pt x="169" y="47"/>
                    </a:lnTo>
                    <a:lnTo>
                      <a:pt x="166" y="47"/>
                    </a:lnTo>
                    <a:lnTo>
                      <a:pt x="163" y="47"/>
                    </a:lnTo>
                    <a:lnTo>
                      <a:pt x="158" y="47"/>
                    </a:lnTo>
                    <a:lnTo>
                      <a:pt x="155" y="47"/>
                    </a:lnTo>
                    <a:lnTo>
                      <a:pt x="155" y="45"/>
                    </a:lnTo>
                    <a:lnTo>
                      <a:pt x="155" y="43"/>
                    </a:lnTo>
                    <a:lnTo>
                      <a:pt x="155" y="42"/>
                    </a:lnTo>
                    <a:lnTo>
                      <a:pt x="155" y="40"/>
                    </a:lnTo>
                    <a:lnTo>
                      <a:pt x="155" y="37"/>
                    </a:lnTo>
                    <a:lnTo>
                      <a:pt x="153" y="34"/>
                    </a:lnTo>
                    <a:lnTo>
                      <a:pt x="152" y="32"/>
                    </a:lnTo>
                    <a:lnTo>
                      <a:pt x="150" y="31"/>
                    </a:lnTo>
                    <a:lnTo>
                      <a:pt x="149" y="31"/>
                    </a:lnTo>
                    <a:lnTo>
                      <a:pt x="145" y="31"/>
                    </a:lnTo>
                    <a:lnTo>
                      <a:pt x="144" y="32"/>
                    </a:lnTo>
                    <a:lnTo>
                      <a:pt x="142" y="32"/>
                    </a:lnTo>
                    <a:lnTo>
                      <a:pt x="139" y="31"/>
                    </a:lnTo>
                    <a:lnTo>
                      <a:pt x="136" y="29"/>
                    </a:lnTo>
                    <a:lnTo>
                      <a:pt x="138" y="26"/>
                    </a:lnTo>
                    <a:lnTo>
                      <a:pt x="141" y="23"/>
                    </a:lnTo>
                    <a:lnTo>
                      <a:pt x="144" y="23"/>
                    </a:lnTo>
                    <a:lnTo>
                      <a:pt x="145" y="21"/>
                    </a:lnTo>
                    <a:lnTo>
                      <a:pt x="147" y="21"/>
                    </a:lnTo>
                    <a:lnTo>
                      <a:pt x="149" y="21"/>
                    </a:lnTo>
                    <a:lnTo>
                      <a:pt x="150" y="21"/>
                    </a:lnTo>
                    <a:lnTo>
                      <a:pt x="152" y="23"/>
                    </a:lnTo>
                    <a:lnTo>
                      <a:pt x="155" y="24"/>
                    </a:lnTo>
                    <a:lnTo>
                      <a:pt x="158" y="26"/>
                    </a:lnTo>
                    <a:lnTo>
                      <a:pt x="163" y="27"/>
                    </a:lnTo>
                    <a:lnTo>
                      <a:pt x="166" y="29"/>
                    </a:lnTo>
                    <a:lnTo>
                      <a:pt x="169" y="31"/>
                    </a:lnTo>
                    <a:lnTo>
                      <a:pt x="171" y="32"/>
                    </a:lnTo>
                    <a:lnTo>
                      <a:pt x="174" y="34"/>
                    </a:lnTo>
                    <a:lnTo>
                      <a:pt x="176" y="34"/>
                    </a:lnTo>
                    <a:lnTo>
                      <a:pt x="177" y="35"/>
                    </a:lnTo>
                    <a:lnTo>
                      <a:pt x="181" y="37"/>
                    </a:lnTo>
                    <a:lnTo>
                      <a:pt x="182" y="40"/>
                    </a:lnTo>
                    <a:lnTo>
                      <a:pt x="182" y="43"/>
                    </a:lnTo>
                    <a:lnTo>
                      <a:pt x="181" y="45"/>
                    </a:lnTo>
                    <a:lnTo>
                      <a:pt x="181" y="48"/>
                    </a:lnTo>
                    <a:lnTo>
                      <a:pt x="182" y="53"/>
                    </a:lnTo>
                    <a:lnTo>
                      <a:pt x="184" y="56"/>
                    </a:lnTo>
                    <a:lnTo>
                      <a:pt x="185" y="58"/>
                    </a:lnTo>
                    <a:lnTo>
                      <a:pt x="187" y="58"/>
                    </a:lnTo>
                    <a:lnTo>
                      <a:pt x="189" y="56"/>
                    </a:lnTo>
                    <a:lnTo>
                      <a:pt x="190" y="55"/>
                    </a:lnTo>
                    <a:lnTo>
                      <a:pt x="192" y="53"/>
                    </a:lnTo>
                    <a:lnTo>
                      <a:pt x="193" y="51"/>
                    </a:lnTo>
                    <a:lnTo>
                      <a:pt x="195" y="50"/>
                    </a:lnTo>
                    <a:lnTo>
                      <a:pt x="198" y="48"/>
                    </a:lnTo>
                    <a:lnTo>
                      <a:pt x="200" y="47"/>
                    </a:lnTo>
                    <a:lnTo>
                      <a:pt x="203" y="47"/>
                    </a:lnTo>
                    <a:lnTo>
                      <a:pt x="205" y="47"/>
                    </a:lnTo>
                    <a:lnTo>
                      <a:pt x="206" y="47"/>
                    </a:lnTo>
                    <a:lnTo>
                      <a:pt x="208" y="47"/>
                    </a:lnTo>
                    <a:lnTo>
                      <a:pt x="209" y="47"/>
                    </a:lnTo>
                    <a:lnTo>
                      <a:pt x="211" y="47"/>
                    </a:lnTo>
                    <a:lnTo>
                      <a:pt x="214" y="48"/>
                    </a:lnTo>
                    <a:lnTo>
                      <a:pt x="217" y="50"/>
                    </a:lnTo>
                    <a:lnTo>
                      <a:pt x="219" y="51"/>
                    </a:lnTo>
                    <a:lnTo>
                      <a:pt x="222" y="53"/>
                    </a:lnTo>
                    <a:lnTo>
                      <a:pt x="225" y="53"/>
                    </a:lnTo>
                    <a:lnTo>
                      <a:pt x="228" y="53"/>
                    </a:lnTo>
                    <a:lnTo>
                      <a:pt x="230" y="55"/>
                    </a:lnTo>
                    <a:lnTo>
                      <a:pt x="233" y="55"/>
                    </a:lnTo>
                    <a:lnTo>
                      <a:pt x="235" y="55"/>
                    </a:lnTo>
                    <a:lnTo>
                      <a:pt x="236" y="58"/>
                    </a:lnTo>
                    <a:lnTo>
                      <a:pt x="236" y="61"/>
                    </a:lnTo>
                    <a:lnTo>
                      <a:pt x="235" y="63"/>
                    </a:lnTo>
                    <a:lnTo>
                      <a:pt x="233" y="64"/>
                    </a:lnTo>
                    <a:lnTo>
                      <a:pt x="225" y="66"/>
                    </a:lnTo>
                    <a:lnTo>
                      <a:pt x="224" y="66"/>
                    </a:lnTo>
                    <a:lnTo>
                      <a:pt x="222" y="66"/>
                    </a:lnTo>
                    <a:lnTo>
                      <a:pt x="221" y="66"/>
                    </a:lnTo>
                    <a:lnTo>
                      <a:pt x="219" y="66"/>
                    </a:lnTo>
                    <a:lnTo>
                      <a:pt x="217" y="66"/>
                    </a:lnTo>
                    <a:lnTo>
                      <a:pt x="216" y="67"/>
                    </a:lnTo>
                    <a:lnTo>
                      <a:pt x="216" y="69"/>
                    </a:lnTo>
                    <a:lnTo>
                      <a:pt x="217" y="72"/>
                    </a:lnTo>
                    <a:lnTo>
                      <a:pt x="219" y="77"/>
                    </a:lnTo>
                    <a:lnTo>
                      <a:pt x="219" y="80"/>
                    </a:lnTo>
                    <a:lnTo>
                      <a:pt x="221" y="82"/>
                    </a:lnTo>
                    <a:lnTo>
                      <a:pt x="225" y="82"/>
                    </a:lnTo>
                    <a:lnTo>
                      <a:pt x="228" y="82"/>
                    </a:lnTo>
                    <a:lnTo>
                      <a:pt x="232" y="82"/>
                    </a:lnTo>
                    <a:lnTo>
                      <a:pt x="233" y="82"/>
                    </a:lnTo>
                    <a:lnTo>
                      <a:pt x="235" y="82"/>
                    </a:lnTo>
                    <a:lnTo>
                      <a:pt x="236" y="82"/>
                    </a:lnTo>
                    <a:lnTo>
                      <a:pt x="236" y="83"/>
                    </a:lnTo>
                    <a:lnTo>
                      <a:pt x="236" y="85"/>
                    </a:lnTo>
                    <a:lnTo>
                      <a:pt x="236" y="88"/>
                    </a:lnTo>
                    <a:lnTo>
                      <a:pt x="235" y="90"/>
                    </a:lnTo>
                    <a:lnTo>
                      <a:pt x="233" y="93"/>
                    </a:lnTo>
                    <a:lnTo>
                      <a:pt x="232" y="94"/>
                    </a:lnTo>
                    <a:lnTo>
                      <a:pt x="228" y="94"/>
                    </a:lnTo>
                    <a:lnTo>
                      <a:pt x="227" y="96"/>
                    </a:lnTo>
                    <a:lnTo>
                      <a:pt x="225" y="98"/>
                    </a:lnTo>
                    <a:lnTo>
                      <a:pt x="224" y="99"/>
                    </a:lnTo>
                    <a:lnTo>
                      <a:pt x="222" y="102"/>
                    </a:lnTo>
                    <a:lnTo>
                      <a:pt x="222" y="106"/>
                    </a:lnTo>
                    <a:lnTo>
                      <a:pt x="221" y="107"/>
                    </a:lnTo>
                    <a:lnTo>
                      <a:pt x="222" y="109"/>
                    </a:lnTo>
                    <a:lnTo>
                      <a:pt x="224" y="110"/>
                    </a:lnTo>
                    <a:lnTo>
                      <a:pt x="225" y="114"/>
                    </a:lnTo>
                    <a:lnTo>
                      <a:pt x="225" y="115"/>
                    </a:lnTo>
                    <a:lnTo>
                      <a:pt x="225" y="117"/>
                    </a:lnTo>
                    <a:lnTo>
                      <a:pt x="228" y="123"/>
                    </a:lnTo>
                    <a:lnTo>
                      <a:pt x="232" y="129"/>
                    </a:lnTo>
                    <a:lnTo>
                      <a:pt x="233" y="134"/>
                    </a:lnTo>
                    <a:lnTo>
                      <a:pt x="232" y="137"/>
                    </a:lnTo>
                    <a:lnTo>
                      <a:pt x="232" y="142"/>
                    </a:lnTo>
                    <a:lnTo>
                      <a:pt x="230" y="147"/>
                    </a:lnTo>
                    <a:lnTo>
                      <a:pt x="228" y="153"/>
                    </a:lnTo>
                    <a:lnTo>
                      <a:pt x="230" y="157"/>
                    </a:lnTo>
                    <a:lnTo>
                      <a:pt x="232" y="161"/>
                    </a:lnTo>
                    <a:lnTo>
                      <a:pt x="233" y="165"/>
                    </a:lnTo>
                    <a:lnTo>
                      <a:pt x="233" y="168"/>
                    </a:lnTo>
                    <a:lnTo>
                      <a:pt x="233" y="171"/>
                    </a:lnTo>
                    <a:lnTo>
                      <a:pt x="235" y="174"/>
                    </a:lnTo>
                    <a:lnTo>
                      <a:pt x="235" y="176"/>
                    </a:lnTo>
                    <a:lnTo>
                      <a:pt x="235" y="179"/>
                    </a:lnTo>
                    <a:lnTo>
                      <a:pt x="233" y="180"/>
                    </a:lnTo>
                    <a:lnTo>
                      <a:pt x="233" y="182"/>
                    </a:lnTo>
                    <a:lnTo>
                      <a:pt x="232" y="180"/>
                    </a:lnTo>
                    <a:lnTo>
                      <a:pt x="228" y="177"/>
                    </a:lnTo>
                    <a:lnTo>
                      <a:pt x="222" y="174"/>
                    </a:lnTo>
                    <a:lnTo>
                      <a:pt x="219" y="173"/>
                    </a:lnTo>
                    <a:lnTo>
                      <a:pt x="216" y="173"/>
                    </a:lnTo>
                    <a:lnTo>
                      <a:pt x="211" y="173"/>
                    </a:lnTo>
                    <a:lnTo>
                      <a:pt x="209" y="173"/>
                    </a:lnTo>
                    <a:lnTo>
                      <a:pt x="206" y="173"/>
                    </a:lnTo>
                    <a:lnTo>
                      <a:pt x="203" y="174"/>
                    </a:lnTo>
                    <a:lnTo>
                      <a:pt x="201" y="176"/>
                    </a:lnTo>
                    <a:lnTo>
                      <a:pt x="200" y="176"/>
                    </a:lnTo>
                    <a:lnTo>
                      <a:pt x="197" y="177"/>
                    </a:lnTo>
                    <a:lnTo>
                      <a:pt x="195" y="177"/>
                    </a:lnTo>
                    <a:lnTo>
                      <a:pt x="193" y="179"/>
                    </a:lnTo>
                    <a:lnTo>
                      <a:pt x="190" y="185"/>
                    </a:lnTo>
                    <a:lnTo>
                      <a:pt x="189" y="188"/>
                    </a:lnTo>
                    <a:lnTo>
                      <a:pt x="185" y="195"/>
                    </a:lnTo>
                    <a:lnTo>
                      <a:pt x="184" y="200"/>
                    </a:lnTo>
                    <a:lnTo>
                      <a:pt x="184" y="204"/>
                    </a:lnTo>
                    <a:lnTo>
                      <a:pt x="185" y="211"/>
                    </a:lnTo>
                    <a:lnTo>
                      <a:pt x="189" y="214"/>
                    </a:lnTo>
                    <a:lnTo>
                      <a:pt x="195" y="219"/>
                    </a:lnTo>
                    <a:lnTo>
                      <a:pt x="205" y="222"/>
                    </a:lnTo>
                    <a:lnTo>
                      <a:pt x="206" y="220"/>
                    </a:lnTo>
                    <a:lnTo>
                      <a:pt x="209" y="217"/>
                    </a:lnTo>
                    <a:lnTo>
                      <a:pt x="211" y="216"/>
                    </a:lnTo>
                    <a:lnTo>
                      <a:pt x="213" y="212"/>
                    </a:lnTo>
                    <a:lnTo>
                      <a:pt x="216" y="211"/>
                    </a:lnTo>
                    <a:lnTo>
                      <a:pt x="217" y="211"/>
                    </a:lnTo>
                    <a:lnTo>
                      <a:pt x="219" y="209"/>
                    </a:lnTo>
                    <a:lnTo>
                      <a:pt x="222" y="209"/>
                    </a:lnTo>
                    <a:lnTo>
                      <a:pt x="225" y="212"/>
                    </a:lnTo>
                    <a:lnTo>
                      <a:pt x="225" y="214"/>
                    </a:lnTo>
                    <a:lnTo>
                      <a:pt x="225" y="217"/>
                    </a:lnTo>
                    <a:lnTo>
                      <a:pt x="225" y="219"/>
                    </a:lnTo>
                    <a:lnTo>
                      <a:pt x="227" y="219"/>
                    </a:lnTo>
                    <a:lnTo>
                      <a:pt x="228" y="219"/>
                    </a:lnTo>
                    <a:lnTo>
                      <a:pt x="232" y="219"/>
                    </a:lnTo>
                    <a:lnTo>
                      <a:pt x="233" y="217"/>
                    </a:lnTo>
                    <a:lnTo>
                      <a:pt x="236" y="217"/>
                    </a:lnTo>
                    <a:lnTo>
                      <a:pt x="240" y="216"/>
                    </a:lnTo>
                    <a:lnTo>
                      <a:pt x="243" y="214"/>
                    </a:lnTo>
                    <a:lnTo>
                      <a:pt x="246" y="214"/>
                    </a:lnTo>
                    <a:lnTo>
                      <a:pt x="248" y="216"/>
                    </a:lnTo>
                    <a:lnTo>
                      <a:pt x="248" y="217"/>
                    </a:lnTo>
                    <a:lnTo>
                      <a:pt x="249" y="219"/>
                    </a:lnTo>
                    <a:lnTo>
                      <a:pt x="251" y="220"/>
                    </a:lnTo>
                    <a:lnTo>
                      <a:pt x="252" y="222"/>
                    </a:lnTo>
                    <a:lnTo>
                      <a:pt x="252" y="224"/>
                    </a:lnTo>
                    <a:lnTo>
                      <a:pt x="256" y="225"/>
                    </a:lnTo>
                    <a:lnTo>
                      <a:pt x="257" y="225"/>
                    </a:lnTo>
                    <a:lnTo>
                      <a:pt x="259" y="225"/>
                    </a:lnTo>
                    <a:lnTo>
                      <a:pt x="260" y="225"/>
                    </a:lnTo>
                    <a:lnTo>
                      <a:pt x="262" y="225"/>
                    </a:lnTo>
                    <a:lnTo>
                      <a:pt x="265" y="225"/>
                    </a:lnTo>
                    <a:lnTo>
                      <a:pt x="267" y="224"/>
                    </a:lnTo>
                    <a:lnTo>
                      <a:pt x="270" y="224"/>
                    </a:lnTo>
                    <a:lnTo>
                      <a:pt x="272" y="224"/>
                    </a:lnTo>
                    <a:lnTo>
                      <a:pt x="273" y="224"/>
                    </a:lnTo>
                    <a:lnTo>
                      <a:pt x="275" y="224"/>
                    </a:lnTo>
                    <a:lnTo>
                      <a:pt x="276" y="224"/>
                    </a:lnTo>
                    <a:lnTo>
                      <a:pt x="278" y="222"/>
                    </a:lnTo>
                    <a:lnTo>
                      <a:pt x="280" y="220"/>
                    </a:lnTo>
                    <a:lnTo>
                      <a:pt x="281" y="217"/>
                    </a:lnTo>
                    <a:lnTo>
                      <a:pt x="284" y="214"/>
                    </a:lnTo>
                    <a:lnTo>
                      <a:pt x="284" y="211"/>
                    </a:lnTo>
                    <a:lnTo>
                      <a:pt x="286" y="208"/>
                    </a:lnTo>
                    <a:lnTo>
                      <a:pt x="286" y="206"/>
                    </a:lnTo>
                    <a:lnTo>
                      <a:pt x="288" y="203"/>
                    </a:lnTo>
                    <a:lnTo>
                      <a:pt x="288" y="201"/>
                    </a:lnTo>
                    <a:lnTo>
                      <a:pt x="291" y="200"/>
                    </a:lnTo>
                    <a:lnTo>
                      <a:pt x="294" y="200"/>
                    </a:lnTo>
                    <a:lnTo>
                      <a:pt x="299" y="198"/>
                    </a:lnTo>
                    <a:lnTo>
                      <a:pt x="302" y="198"/>
                    </a:lnTo>
                    <a:lnTo>
                      <a:pt x="307" y="198"/>
                    </a:lnTo>
                    <a:lnTo>
                      <a:pt x="310" y="196"/>
                    </a:lnTo>
                    <a:lnTo>
                      <a:pt x="315" y="196"/>
                    </a:lnTo>
                    <a:lnTo>
                      <a:pt x="316" y="193"/>
                    </a:lnTo>
                    <a:lnTo>
                      <a:pt x="319" y="192"/>
                    </a:lnTo>
                    <a:lnTo>
                      <a:pt x="323" y="188"/>
                    </a:lnTo>
                    <a:lnTo>
                      <a:pt x="324" y="184"/>
                    </a:lnTo>
                    <a:lnTo>
                      <a:pt x="327" y="182"/>
                    </a:lnTo>
                    <a:lnTo>
                      <a:pt x="329" y="182"/>
                    </a:lnTo>
                    <a:lnTo>
                      <a:pt x="331" y="182"/>
                    </a:lnTo>
                    <a:lnTo>
                      <a:pt x="332" y="182"/>
                    </a:lnTo>
                    <a:lnTo>
                      <a:pt x="334" y="182"/>
                    </a:lnTo>
                    <a:lnTo>
                      <a:pt x="335" y="182"/>
                    </a:lnTo>
                    <a:lnTo>
                      <a:pt x="337" y="184"/>
                    </a:lnTo>
                    <a:lnTo>
                      <a:pt x="340" y="182"/>
                    </a:lnTo>
                    <a:lnTo>
                      <a:pt x="345" y="182"/>
                    </a:lnTo>
                    <a:lnTo>
                      <a:pt x="348" y="180"/>
                    </a:lnTo>
                    <a:lnTo>
                      <a:pt x="353" y="179"/>
                    </a:lnTo>
                    <a:lnTo>
                      <a:pt x="356" y="179"/>
                    </a:lnTo>
                    <a:lnTo>
                      <a:pt x="359" y="177"/>
                    </a:lnTo>
                    <a:lnTo>
                      <a:pt x="361" y="176"/>
                    </a:lnTo>
                    <a:lnTo>
                      <a:pt x="363" y="176"/>
                    </a:lnTo>
                    <a:lnTo>
                      <a:pt x="364" y="176"/>
                    </a:lnTo>
                    <a:lnTo>
                      <a:pt x="366" y="177"/>
                    </a:lnTo>
                    <a:lnTo>
                      <a:pt x="367" y="177"/>
                    </a:lnTo>
                    <a:lnTo>
                      <a:pt x="369" y="177"/>
                    </a:lnTo>
                    <a:lnTo>
                      <a:pt x="372" y="179"/>
                    </a:lnTo>
                    <a:lnTo>
                      <a:pt x="375" y="179"/>
                    </a:lnTo>
                    <a:lnTo>
                      <a:pt x="379" y="179"/>
                    </a:lnTo>
                    <a:lnTo>
                      <a:pt x="383" y="177"/>
                    </a:lnTo>
                    <a:lnTo>
                      <a:pt x="388" y="174"/>
                    </a:lnTo>
                    <a:lnTo>
                      <a:pt x="391" y="171"/>
                    </a:lnTo>
                    <a:lnTo>
                      <a:pt x="396" y="168"/>
                    </a:lnTo>
                    <a:lnTo>
                      <a:pt x="401" y="166"/>
                    </a:lnTo>
                    <a:lnTo>
                      <a:pt x="406" y="163"/>
                    </a:lnTo>
                    <a:lnTo>
                      <a:pt x="409" y="163"/>
                    </a:lnTo>
                    <a:lnTo>
                      <a:pt x="415" y="166"/>
                    </a:lnTo>
                    <a:lnTo>
                      <a:pt x="418" y="171"/>
                    </a:lnTo>
                    <a:lnTo>
                      <a:pt x="418" y="176"/>
                    </a:lnTo>
                    <a:lnTo>
                      <a:pt x="418" y="182"/>
                    </a:lnTo>
                    <a:lnTo>
                      <a:pt x="418" y="188"/>
                    </a:lnTo>
                    <a:lnTo>
                      <a:pt x="418" y="195"/>
                    </a:lnTo>
                    <a:lnTo>
                      <a:pt x="418" y="201"/>
                    </a:lnTo>
                    <a:lnTo>
                      <a:pt x="418" y="206"/>
                    </a:lnTo>
                    <a:lnTo>
                      <a:pt x="420" y="211"/>
                    </a:lnTo>
                    <a:lnTo>
                      <a:pt x="420" y="214"/>
                    </a:lnTo>
                    <a:lnTo>
                      <a:pt x="418" y="219"/>
                    </a:lnTo>
                    <a:lnTo>
                      <a:pt x="418" y="227"/>
                    </a:lnTo>
                    <a:lnTo>
                      <a:pt x="417" y="232"/>
                    </a:lnTo>
                    <a:lnTo>
                      <a:pt x="417" y="236"/>
                    </a:lnTo>
                    <a:lnTo>
                      <a:pt x="415" y="243"/>
                    </a:lnTo>
                    <a:lnTo>
                      <a:pt x="415" y="247"/>
                    </a:lnTo>
                    <a:lnTo>
                      <a:pt x="414" y="254"/>
                    </a:lnTo>
                    <a:lnTo>
                      <a:pt x="412" y="259"/>
                    </a:lnTo>
                    <a:lnTo>
                      <a:pt x="409" y="263"/>
                    </a:lnTo>
                    <a:lnTo>
                      <a:pt x="406" y="270"/>
                    </a:lnTo>
                    <a:lnTo>
                      <a:pt x="402" y="275"/>
                    </a:lnTo>
                    <a:lnTo>
                      <a:pt x="399" y="279"/>
                    </a:lnTo>
                    <a:lnTo>
                      <a:pt x="398" y="283"/>
                    </a:lnTo>
                    <a:lnTo>
                      <a:pt x="394" y="287"/>
                    </a:lnTo>
                    <a:lnTo>
                      <a:pt x="391" y="292"/>
                    </a:lnTo>
                    <a:lnTo>
                      <a:pt x="390" y="297"/>
                    </a:lnTo>
                    <a:lnTo>
                      <a:pt x="385" y="303"/>
                    </a:lnTo>
                    <a:lnTo>
                      <a:pt x="382" y="310"/>
                    </a:lnTo>
                    <a:lnTo>
                      <a:pt x="377" y="316"/>
                    </a:lnTo>
                    <a:lnTo>
                      <a:pt x="374" y="321"/>
                    </a:lnTo>
                    <a:lnTo>
                      <a:pt x="372" y="326"/>
                    </a:lnTo>
                    <a:lnTo>
                      <a:pt x="371" y="329"/>
                    </a:lnTo>
                    <a:lnTo>
                      <a:pt x="369" y="330"/>
                    </a:lnTo>
                    <a:lnTo>
                      <a:pt x="367" y="334"/>
                    </a:lnTo>
                    <a:lnTo>
                      <a:pt x="366" y="335"/>
                    </a:lnTo>
                    <a:lnTo>
                      <a:pt x="363" y="338"/>
                    </a:lnTo>
                    <a:lnTo>
                      <a:pt x="359" y="341"/>
                    </a:lnTo>
                    <a:lnTo>
                      <a:pt x="358" y="345"/>
                    </a:lnTo>
                    <a:lnTo>
                      <a:pt x="356" y="346"/>
                    </a:lnTo>
                    <a:lnTo>
                      <a:pt x="356" y="348"/>
                    </a:lnTo>
                    <a:lnTo>
                      <a:pt x="355" y="351"/>
                    </a:lnTo>
                    <a:lnTo>
                      <a:pt x="353" y="353"/>
                    </a:lnTo>
                    <a:lnTo>
                      <a:pt x="351" y="354"/>
                    </a:lnTo>
                    <a:lnTo>
                      <a:pt x="350" y="356"/>
                    </a:lnTo>
                    <a:lnTo>
                      <a:pt x="347" y="357"/>
                    </a:lnTo>
                    <a:lnTo>
                      <a:pt x="343" y="361"/>
                    </a:lnTo>
                    <a:lnTo>
                      <a:pt x="342" y="362"/>
                    </a:lnTo>
                    <a:lnTo>
                      <a:pt x="340" y="364"/>
                    </a:lnTo>
                    <a:lnTo>
                      <a:pt x="337" y="365"/>
                    </a:lnTo>
                    <a:lnTo>
                      <a:pt x="335" y="367"/>
                    </a:lnTo>
                    <a:lnTo>
                      <a:pt x="335" y="369"/>
                    </a:lnTo>
                    <a:lnTo>
                      <a:pt x="337" y="354"/>
                    </a:lnTo>
                    <a:lnTo>
                      <a:pt x="339" y="345"/>
                    </a:lnTo>
                    <a:lnTo>
                      <a:pt x="340" y="335"/>
                    </a:lnTo>
                    <a:lnTo>
                      <a:pt x="340" y="324"/>
                    </a:lnTo>
                    <a:lnTo>
                      <a:pt x="342" y="318"/>
                    </a:lnTo>
                    <a:lnTo>
                      <a:pt x="342" y="313"/>
                    </a:lnTo>
                    <a:lnTo>
                      <a:pt x="343" y="310"/>
                    </a:lnTo>
                    <a:lnTo>
                      <a:pt x="343" y="305"/>
                    </a:lnTo>
                    <a:lnTo>
                      <a:pt x="342" y="303"/>
                    </a:lnTo>
                    <a:lnTo>
                      <a:pt x="340" y="300"/>
                    </a:lnTo>
                    <a:lnTo>
                      <a:pt x="337" y="298"/>
                    </a:lnTo>
                    <a:lnTo>
                      <a:pt x="334" y="297"/>
                    </a:lnTo>
                    <a:lnTo>
                      <a:pt x="327" y="295"/>
                    </a:lnTo>
                    <a:lnTo>
                      <a:pt x="323" y="295"/>
                    </a:lnTo>
                    <a:lnTo>
                      <a:pt x="319" y="295"/>
                    </a:lnTo>
                    <a:lnTo>
                      <a:pt x="315" y="295"/>
                    </a:lnTo>
                    <a:lnTo>
                      <a:pt x="311" y="295"/>
                    </a:lnTo>
                    <a:lnTo>
                      <a:pt x="307" y="295"/>
                    </a:lnTo>
                    <a:lnTo>
                      <a:pt x="302" y="294"/>
                    </a:lnTo>
                    <a:lnTo>
                      <a:pt x="297" y="290"/>
                    </a:lnTo>
                    <a:lnTo>
                      <a:pt x="292" y="289"/>
                    </a:lnTo>
                    <a:lnTo>
                      <a:pt x="291" y="289"/>
                    </a:lnTo>
                    <a:lnTo>
                      <a:pt x="288" y="289"/>
                    </a:lnTo>
                    <a:lnTo>
                      <a:pt x="288" y="287"/>
                    </a:lnTo>
                    <a:lnTo>
                      <a:pt x="288" y="286"/>
                    </a:lnTo>
                    <a:lnTo>
                      <a:pt x="288" y="284"/>
                    </a:lnTo>
                    <a:lnTo>
                      <a:pt x="286" y="279"/>
                    </a:lnTo>
                    <a:lnTo>
                      <a:pt x="286" y="273"/>
                    </a:lnTo>
                    <a:lnTo>
                      <a:pt x="286" y="265"/>
                    </a:lnTo>
                    <a:lnTo>
                      <a:pt x="286" y="260"/>
                    </a:lnTo>
                    <a:lnTo>
                      <a:pt x="286" y="254"/>
                    </a:lnTo>
                    <a:lnTo>
                      <a:pt x="286" y="251"/>
                    </a:lnTo>
                    <a:lnTo>
                      <a:pt x="286" y="246"/>
                    </a:lnTo>
                    <a:lnTo>
                      <a:pt x="286" y="244"/>
                    </a:lnTo>
                    <a:lnTo>
                      <a:pt x="284" y="241"/>
                    </a:lnTo>
                    <a:lnTo>
                      <a:pt x="281" y="239"/>
                    </a:lnTo>
                    <a:lnTo>
                      <a:pt x="276" y="238"/>
                    </a:lnTo>
                    <a:lnTo>
                      <a:pt x="275" y="238"/>
                    </a:lnTo>
                    <a:lnTo>
                      <a:pt x="273" y="238"/>
                    </a:lnTo>
                    <a:lnTo>
                      <a:pt x="272" y="239"/>
                    </a:lnTo>
                    <a:lnTo>
                      <a:pt x="270" y="239"/>
                    </a:lnTo>
                    <a:lnTo>
                      <a:pt x="267" y="241"/>
                    </a:lnTo>
                    <a:lnTo>
                      <a:pt x="264" y="241"/>
                    </a:lnTo>
                    <a:lnTo>
                      <a:pt x="259" y="241"/>
                    </a:lnTo>
                    <a:lnTo>
                      <a:pt x="254" y="241"/>
                    </a:lnTo>
                    <a:lnTo>
                      <a:pt x="251" y="243"/>
                    </a:lnTo>
                    <a:lnTo>
                      <a:pt x="248" y="243"/>
                    </a:lnTo>
                    <a:lnTo>
                      <a:pt x="244" y="243"/>
                    </a:lnTo>
                    <a:lnTo>
                      <a:pt x="241" y="244"/>
                    </a:lnTo>
                    <a:lnTo>
                      <a:pt x="238" y="243"/>
                    </a:lnTo>
                    <a:lnTo>
                      <a:pt x="233" y="243"/>
                    </a:lnTo>
                    <a:lnTo>
                      <a:pt x="230" y="241"/>
                    </a:lnTo>
                    <a:lnTo>
                      <a:pt x="225" y="238"/>
                    </a:lnTo>
                    <a:lnTo>
                      <a:pt x="222" y="236"/>
                    </a:lnTo>
                    <a:lnTo>
                      <a:pt x="219" y="235"/>
                    </a:lnTo>
                    <a:lnTo>
                      <a:pt x="217" y="235"/>
                    </a:lnTo>
                    <a:lnTo>
                      <a:pt x="214" y="235"/>
                    </a:lnTo>
                    <a:lnTo>
                      <a:pt x="213" y="235"/>
                    </a:lnTo>
                    <a:lnTo>
                      <a:pt x="209" y="236"/>
                    </a:lnTo>
                    <a:lnTo>
                      <a:pt x="206" y="239"/>
                    </a:lnTo>
                    <a:lnTo>
                      <a:pt x="203" y="241"/>
                    </a:lnTo>
                    <a:lnTo>
                      <a:pt x="200" y="244"/>
                    </a:lnTo>
                    <a:lnTo>
                      <a:pt x="198" y="247"/>
                    </a:lnTo>
                    <a:lnTo>
                      <a:pt x="195" y="249"/>
                    </a:lnTo>
                    <a:lnTo>
                      <a:pt x="193" y="251"/>
                    </a:lnTo>
                    <a:lnTo>
                      <a:pt x="192" y="251"/>
                    </a:lnTo>
                    <a:lnTo>
                      <a:pt x="189" y="251"/>
                    </a:lnTo>
                    <a:lnTo>
                      <a:pt x="184" y="251"/>
                    </a:lnTo>
                    <a:lnTo>
                      <a:pt x="179" y="249"/>
                    </a:lnTo>
                    <a:lnTo>
                      <a:pt x="176" y="249"/>
                    </a:lnTo>
                    <a:lnTo>
                      <a:pt x="173" y="249"/>
                    </a:lnTo>
                    <a:lnTo>
                      <a:pt x="169" y="251"/>
                    </a:lnTo>
                    <a:lnTo>
                      <a:pt x="166" y="251"/>
                    </a:lnTo>
                    <a:lnTo>
                      <a:pt x="163" y="249"/>
                    </a:lnTo>
                    <a:lnTo>
                      <a:pt x="160" y="246"/>
                    </a:lnTo>
                    <a:lnTo>
                      <a:pt x="157" y="241"/>
                    </a:lnTo>
                    <a:lnTo>
                      <a:pt x="155" y="236"/>
                    </a:lnTo>
                    <a:lnTo>
                      <a:pt x="152" y="233"/>
                    </a:lnTo>
                    <a:lnTo>
                      <a:pt x="150" y="230"/>
                    </a:lnTo>
                    <a:lnTo>
                      <a:pt x="149" y="228"/>
                    </a:lnTo>
                    <a:lnTo>
                      <a:pt x="149" y="227"/>
                    </a:lnTo>
                    <a:lnTo>
                      <a:pt x="145" y="225"/>
                    </a:lnTo>
                    <a:lnTo>
                      <a:pt x="144" y="224"/>
                    </a:lnTo>
                    <a:lnTo>
                      <a:pt x="141" y="220"/>
                    </a:lnTo>
                    <a:lnTo>
                      <a:pt x="138" y="219"/>
                    </a:lnTo>
                    <a:lnTo>
                      <a:pt x="136" y="217"/>
                    </a:lnTo>
                    <a:lnTo>
                      <a:pt x="134" y="216"/>
                    </a:lnTo>
                    <a:lnTo>
                      <a:pt x="133" y="216"/>
                    </a:lnTo>
                    <a:lnTo>
                      <a:pt x="131" y="214"/>
                    </a:lnTo>
                    <a:lnTo>
                      <a:pt x="128" y="214"/>
                    </a:lnTo>
                    <a:lnTo>
                      <a:pt x="126" y="214"/>
                    </a:lnTo>
                    <a:lnTo>
                      <a:pt x="123" y="212"/>
                    </a:lnTo>
                    <a:lnTo>
                      <a:pt x="120" y="212"/>
                    </a:lnTo>
                    <a:lnTo>
                      <a:pt x="117" y="212"/>
                    </a:lnTo>
                    <a:lnTo>
                      <a:pt x="114" y="212"/>
                    </a:lnTo>
                    <a:lnTo>
                      <a:pt x="112" y="212"/>
                    </a:lnTo>
                    <a:lnTo>
                      <a:pt x="110" y="212"/>
                    </a:lnTo>
                    <a:lnTo>
                      <a:pt x="110" y="214"/>
                    </a:lnTo>
                    <a:lnTo>
                      <a:pt x="110" y="216"/>
                    </a:lnTo>
                    <a:lnTo>
                      <a:pt x="114" y="220"/>
                    </a:lnTo>
                    <a:lnTo>
                      <a:pt x="117" y="224"/>
                    </a:lnTo>
                    <a:lnTo>
                      <a:pt x="122" y="227"/>
                    </a:lnTo>
                    <a:lnTo>
                      <a:pt x="123" y="228"/>
                    </a:lnTo>
                    <a:lnTo>
                      <a:pt x="126" y="230"/>
                    </a:lnTo>
                    <a:lnTo>
                      <a:pt x="128" y="232"/>
                    </a:lnTo>
                    <a:lnTo>
                      <a:pt x="131" y="233"/>
                    </a:lnTo>
                    <a:lnTo>
                      <a:pt x="134" y="233"/>
                    </a:lnTo>
                    <a:lnTo>
                      <a:pt x="136" y="235"/>
                    </a:lnTo>
                    <a:lnTo>
                      <a:pt x="134" y="238"/>
                    </a:lnTo>
                    <a:lnTo>
                      <a:pt x="133" y="239"/>
                    </a:lnTo>
                    <a:lnTo>
                      <a:pt x="131" y="239"/>
                    </a:lnTo>
                    <a:lnTo>
                      <a:pt x="126" y="238"/>
                    </a:lnTo>
                    <a:lnTo>
                      <a:pt x="122" y="236"/>
                    </a:lnTo>
                    <a:lnTo>
                      <a:pt x="117" y="235"/>
                    </a:lnTo>
                    <a:lnTo>
                      <a:pt x="114" y="233"/>
                    </a:lnTo>
                    <a:lnTo>
                      <a:pt x="110" y="232"/>
                    </a:lnTo>
                    <a:lnTo>
                      <a:pt x="109" y="230"/>
                    </a:lnTo>
                    <a:lnTo>
                      <a:pt x="106" y="228"/>
                    </a:lnTo>
                    <a:lnTo>
                      <a:pt x="104" y="227"/>
                    </a:lnTo>
                    <a:lnTo>
                      <a:pt x="101" y="222"/>
                    </a:lnTo>
                    <a:lnTo>
                      <a:pt x="99" y="219"/>
                    </a:lnTo>
                    <a:lnTo>
                      <a:pt x="98" y="214"/>
                    </a:lnTo>
                    <a:lnTo>
                      <a:pt x="98" y="208"/>
                    </a:lnTo>
                    <a:lnTo>
                      <a:pt x="98" y="201"/>
                    </a:lnTo>
                    <a:lnTo>
                      <a:pt x="96" y="200"/>
                    </a:lnTo>
                    <a:lnTo>
                      <a:pt x="93" y="196"/>
                    </a:lnTo>
                    <a:lnTo>
                      <a:pt x="88" y="193"/>
                    </a:lnTo>
                    <a:lnTo>
                      <a:pt x="85" y="190"/>
                    </a:lnTo>
                    <a:lnTo>
                      <a:pt x="82" y="188"/>
                    </a:lnTo>
                    <a:lnTo>
                      <a:pt x="80" y="187"/>
                    </a:lnTo>
                    <a:lnTo>
                      <a:pt x="78" y="185"/>
                    </a:lnTo>
                    <a:lnTo>
                      <a:pt x="77" y="184"/>
                    </a:lnTo>
                    <a:lnTo>
                      <a:pt x="75" y="182"/>
                    </a:lnTo>
                    <a:lnTo>
                      <a:pt x="74" y="180"/>
                    </a:lnTo>
                    <a:lnTo>
                      <a:pt x="74" y="179"/>
                    </a:lnTo>
                    <a:lnTo>
                      <a:pt x="74" y="176"/>
                    </a:lnTo>
                    <a:lnTo>
                      <a:pt x="75" y="171"/>
                    </a:lnTo>
                    <a:lnTo>
                      <a:pt x="75" y="165"/>
                    </a:lnTo>
                    <a:lnTo>
                      <a:pt x="74" y="157"/>
                    </a:lnTo>
                    <a:lnTo>
                      <a:pt x="74" y="153"/>
                    </a:lnTo>
                    <a:lnTo>
                      <a:pt x="72" y="150"/>
                    </a:lnTo>
                    <a:lnTo>
                      <a:pt x="70" y="147"/>
                    </a:lnTo>
                    <a:lnTo>
                      <a:pt x="69" y="145"/>
                    </a:lnTo>
                    <a:lnTo>
                      <a:pt x="66" y="144"/>
                    </a:lnTo>
                    <a:lnTo>
                      <a:pt x="64" y="141"/>
                    </a:lnTo>
                    <a:lnTo>
                      <a:pt x="63" y="139"/>
                    </a:lnTo>
                    <a:lnTo>
                      <a:pt x="61" y="136"/>
                    </a:lnTo>
                    <a:lnTo>
                      <a:pt x="59" y="133"/>
                    </a:lnTo>
                    <a:lnTo>
                      <a:pt x="58" y="129"/>
                    </a:lnTo>
                    <a:lnTo>
                      <a:pt x="56" y="128"/>
                    </a:lnTo>
                    <a:lnTo>
                      <a:pt x="55" y="126"/>
                    </a:lnTo>
                    <a:lnTo>
                      <a:pt x="53" y="125"/>
                    </a:lnTo>
                    <a:lnTo>
                      <a:pt x="53" y="123"/>
                    </a:lnTo>
                    <a:lnTo>
                      <a:pt x="55" y="123"/>
                    </a:lnTo>
                    <a:lnTo>
                      <a:pt x="58" y="123"/>
                    </a:lnTo>
                    <a:lnTo>
                      <a:pt x="59" y="125"/>
                    </a:lnTo>
                    <a:lnTo>
                      <a:pt x="61" y="125"/>
                    </a:lnTo>
                    <a:lnTo>
                      <a:pt x="63" y="126"/>
                    </a:lnTo>
                    <a:lnTo>
                      <a:pt x="64" y="126"/>
                    </a:lnTo>
                    <a:lnTo>
                      <a:pt x="66" y="126"/>
                    </a:lnTo>
                    <a:lnTo>
                      <a:pt x="67" y="125"/>
                    </a:lnTo>
                    <a:lnTo>
                      <a:pt x="69" y="118"/>
                    </a:lnTo>
                    <a:lnTo>
                      <a:pt x="70" y="114"/>
                    </a:lnTo>
                    <a:lnTo>
                      <a:pt x="69" y="110"/>
                    </a:lnTo>
                    <a:lnTo>
                      <a:pt x="66" y="109"/>
                    </a:lnTo>
                    <a:lnTo>
                      <a:pt x="64" y="109"/>
                    </a:lnTo>
                    <a:lnTo>
                      <a:pt x="63" y="109"/>
                    </a:lnTo>
                    <a:lnTo>
                      <a:pt x="61" y="109"/>
                    </a:lnTo>
                    <a:lnTo>
                      <a:pt x="59" y="110"/>
                    </a:lnTo>
                    <a:lnTo>
                      <a:pt x="58" y="110"/>
                    </a:lnTo>
                    <a:lnTo>
                      <a:pt x="56" y="110"/>
                    </a:lnTo>
                    <a:lnTo>
                      <a:pt x="55" y="110"/>
                    </a:lnTo>
                    <a:lnTo>
                      <a:pt x="51" y="110"/>
                    </a:lnTo>
                    <a:lnTo>
                      <a:pt x="50" y="109"/>
                    </a:lnTo>
                    <a:lnTo>
                      <a:pt x="45" y="106"/>
                    </a:lnTo>
                    <a:lnTo>
                      <a:pt x="43" y="104"/>
                    </a:lnTo>
                    <a:lnTo>
                      <a:pt x="40" y="102"/>
                    </a:lnTo>
                    <a:lnTo>
                      <a:pt x="37" y="102"/>
                    </a:lnTo>
                    <a:lnTo>
                      <a:pt x="34" y="102"/>
                    </a:lnTo>
                    <a:lnTo>
                      <a:pt x="29" y="102"/>
                    </a:lnTo>
                    <a:lnTo>
                      <a:pt x="26" y="102"/>
                    </a:lnTo>
                    <a:lnTo>
                      <a:pt x="23" y="104"/>
                    </a:lnTo>
                    <a:lnTo>
                      <a:pt x="21" y="104"/>
                    </a:lnTo>
                    <a:lnTo>
                      <a:pt x="16" y="104"/>
                    </a:lnTo>
                    <a:lnTo>
                      <a:pt x="13" y="104"/>
                    </a:lnTo>
                    <a:lnTo>
                      <a:pt x="13" y="101"/>
                    </a:lnTo>
                    <a:lnTo>
                      <a:pt x="15" y="96"/>
                    </a:lnTo>
                    <a:lnTo>
                      <a:pt x="16" y="93"/>
                    </a:lnTo>
                    <a:lnTo>
                      <a:pt x="19" y="91"/>
                    </a:lnTo>
                    <a:lnTo>
                      <a:pt x="21" y="90"/>
                    </a:lnTo>
                    <a:lnTo>
                      <a:pt x="23" y="88"/>
                    </a:lnTo>
                    <a:lnTo>
                      <a:pt x="24" y="86"/>
                    </a:lnTo>
                    <a:lnTo>
                      <a:pt x="26" y="85"/>
                    </a:lnTo>
                    <a:lnTo>
                      <a:pt x="26" y="82"/>
                    </a:lnTo>
                    <a:lnTo>
                      <a:pt x="27" y="80"/>
                    </a:lnTo>
                    <a:lnTo>
                      <a:pt x="27" y="74"/>
                    </a:lnTo>
                    <a:lnTo>
                      <a:pt x="27" y="71"/>
                    </a:lnTo>
                    <a:lnTo>
                      <a:pt x="27" y="69"/>
                    </a:lnTo>
                    <a:lnTo>
                      <a:pt x="23" y="67"/>
                    </a:lnTo>
                    <a:lnTo>
                      <a:pt x="19" y="67"/>
                    </a:lnTo>
                    <a:lnTo>
                      <a:pt x="18" y="69"/>
                    </a:lnTo>
                    <a:lnTo>
                      <a:pt x="15" y="69"/>
                    </a:lnTo>
                    <a:lnTo>
                      <a:pt x="13" y="71"/>
                    </a:lnTo>
                    <a:lnTo>
                      <a:pt x="11" y="72"/>
                    </a:lnTo>
                    <a:lnTo>
                      <a:pt x="10" y="72"/>
                    </a:lnTo>
                    <a:lnTo>
                      <a:pt x="8" y="72"/>
                    </a:lnTo>
                    <a:lnTo>
                      <a:pt x="5" y="72"/>
                    </a:lnTo>
                    <a:lnTo>
                      <a:pt x="3" y="71"/>
                    </a:lnTo>
                    <a:lnTo>
                      <a:pt x="2" y="71"/>
                    </a:lnTo>
                    <a:lnTo>
                      <a:pt x="0" y="71"/>
                    </a:lnTo>
                    <a:lnTo>
                      <a:pt x="3" y="64"/>
                    </a:lnTo>
                    <a:lnTo>
                      <a:pt x="8" y="55"/>
                    </a:lnTo>
                    <a:lnTo>
                      <a:pt x="16" y="43"/>
                    </a:lnTo>
                    <a:lnTo>
                      <a:pt x="24" y="32"/>
                    </a:lnTo>
                    <a:lnTo>
                      <a:pt x="32" y="23"/>
                    </a:lnTo>
                    <a:lnTo>
                      <a:pt x="40" y="13"/>
                    </a:lnTo>
                    <a:lnTo>
                      <a:pt x="48" y="5"/>
                    </a:lnTo>
                    <a:lnTo>
                      <a:pt x="55" y="0"/>
                    </a:lnTo>
                  </a:path>
                </a:pathLst>
              </a:custGeom>
              <a:solidFill>
                <a:srgbClr val="006600">
                  <a:alpha val="100000"/>
                </a:srgbClr>
              </a:solidFill>
              <a:ln w="9525">
                <a:noFill/>
              </a:ln>
            </p:spPr>
            <p:txBody>
              <a:bodyPr/>
              <a:p>
                <a:endParaRPr lang="zh-CN" altLang="en-US"/>
              </a:p>
            </p:txBody>
          </p:sp>
          <p:sp>
            <p:nvSpPr>
              <p:cNvPr id="65564" name="Freeform 16"/>
              <p:cNvSpPr/>
              <p:nvPr/>
            </p:nvSpPr>
            <p:spPr>
              <a:xfrm>
                <a:off x="1677" y="2402"/>
                <a:ext cx="87" cy="47"/>
              </a:xfrm>
              <a:custGeom>
                <a:avLst/>
                <a:gdLst/>
                <a:ahLst/>
                <a:cxnLst>
                  <a:cxn ang="0">
                    <a:pos x="1" y="34"/>
                  </a:cxn>
                  <a:cxn ang="0">
                    <a:pos x="6" y="31"/>
                  </a:cxn>
                  <a:cxn ang="0">
                    <a:pos x="11" y="29"/>
                  </a:cxn>
                  <a:cxn ang="0">
                    <a:pos x="17" y="29"/>
                  </a:cxn>
                  <a:cxn ang="0">
                    <a:pos x="22" y="29"/>
                  </a:cxn>
                  <a:cxn ang="0">
                    <a:pos x="27" y="29"/>
                  </a:cxn>
                  <a:cxn ang="0">
                    <a:pos x="33" y="31"/>
                  </a:cxn>
                  <a:cxn ang="0">
                    <a:pos x="38" y="32"/>
                  </a:cxn>
                  <a:cxn ang="0">
                    <a:pos x="43" y="35"/>
                  </a:cxn>
                  <a:cxn ang="0">
                    <a:pos x="49" y="37"/>
                  </a:cxn>
                  <a:cxn ang="0">
                    <a:pos x="57" y="40"/>
                  </a:cxn>
                  <a:cxn ang="0">
                    <a:pos x="65" y="43"/>
                  </a:cxn>
                  <a:cxn ang="0">
                    <a:pos x="73" y="45"/>
                  </a:cxn>
                  <a:cxn ang="0">
                    <a:pos x="80" y="46"/>
                  </a:cxn>
                  <a:cxn ang="0">
                    <a:pos x="84" y="46"/>
                  </a:cxn>
                  <a:cxn ang="0">
                    <a:pos x="86" y="43"/>
                  </a:cxn>
                  <a:cxn ang="0">
                    <a:pos x="86" y="40"/>
                  </a:cxn>
                  <a:cxn ang="0">
                    <a:pos x="84" y="34"/>
                  </a:cxn>
                  <a:cxn ang="0">
                    <a:pos x="81" y="31"/>
                  </a:cxn>
                  <a:cxn ang="0">
                    <a:pos x="78" y="26"/>
                  </a:cxn>
                  <a:cxn ang="0">
                    <a:pos x="75" y="23"/>
                  </a:cxn>
                  <a:cxn ang="0">
                    <a:pos x="72" y="19"/>
                  </a:cxn>
                  <a:cxn ang="0">
                    <a:pos x="68" y="16"/>
                  </a:cxn>
                  <a:cxn ang="0">
                    <a:pos x="67" y="13"/>
                  </a:cxn>
                  <a:cxn ang="0">
                    <a:pos x="65" y="10"/>
                  </a:cxn>
                  <a:cxn ang="0">
                    <a:pos x="64" y="7"/>
                  </a:cxn>
                  <a:cxn ang="0">
                    <a:pos x="62" y="5"/>
                  </a:cxn>
                  <a:cxn ang="0">
                    <a:pos x="62" y="3"/>
                  </a:cxn>
                  <a:cxn ang="0">
                    <a:pos x="60" y="3"/>
                  </a:cxn>
                  <a:cxn ang="0">
                    <a:pos x="59" y="3"/>
                  </a:cxn>
                  <a:cxn ang="0">
                    <a:pos x="57" y="5"/>
                  </a:cxn>
                  <a:cxn ang="0">
                    <a:pos x="54" y="5"/>
                  </a:cxn>
                  <a:cxn ang="0">
                    <a:pos x="49" y="5"/>
                  </a:cxn>
                  <a:cxn ang="0">
                    <a:pos x="43" y="3"/>
                  </a:cxn>
                  <a:cxn ang="0">
                    <a:pos x="38" y="2"/>
                  </a:cxn>
                  <a:cxn ang="0">
                    <a:pos x="35" y="2"/>
                  </a:cxn>
                  <a:cxn ang="0">
                    <a:pos x="30" y="2"/>
                  </a:cxn>
                  <a:cxn ang="0">
                    <a:pos x="27" y="2"/>
                  </a:cxn>
                  <a:cxn ang="0">
                    <a:pos x="24" y="2"/>
                  </a:cxn>
                  <a:cxn ang="0">
                    <a:pos x="22" y="0"/>
                  </a:cxn>
                  <a:cxn ang="0">
                    <a:pos x="19" y="0"/>
                  </a:cxn>
                  <a:cxn ang="0">
                    <a:pos x="17" y="0"/>
                  </a:cxn>
                  <a:cxn ang="0">
                    <a:pos x="14" y="0"/>
                  </a:cxn>
                  <a:cxn ang="0">
                    <a:pos x="13" y="0"/>
                  </a:cxn>
                  <a:cxn ang="0">
                    <a:pos x="11" y="0"/>
                  </a:cxn>
                  <a:cxn ang="0">
                    <a:pos x="9" y="2"/>
                  </a:cxn>
                  <a:cxn ang="0">
                    <a:pos x="9" y="3"/>
                  </a:cxn>
                  <a:cxn ang="0">
                    <a:pos x="8" y="5"/>
                  </a:cxn>
                  <a:cxn ang="0">
                    <a:pos x="6" y="10"/>
                  </a:cxn>
                  <a:cxn ang="0">
                    <a:pos x="3" y="16"/>
                  </a:cxn>
                  <a:cxn ang="0">
                    <a:pos x="1" y="18"/>
                  </a:cxn>
                  <a:cxn ang="0">
                    <a:pos x="0" y="21"/>
                  </a:cxn>
                  <a:cxn ang="0">
                    <a:pos x="1" y="26"/>
                  </a:cxn>
                  <a:cxn ang="0">
                    <a:pos x="1" y="32"/>
                  </a:cxn>
                  <a:cxn ang="0">
                    <a:pos x="1" y="34"/>
                  </a:cxn>
                  <a:cxn ang="0">
                    <a:pos x="1" y="35"/>
                  </a:cxn>
                  <a:cxn ang="0">
                    <a:pos x="1" y="34"/>
                  </a:cxn>
                </a:cxnLst>
                <a:pathLst>
                  <a:path w="87" h="47">
                    <a:moveTo>
                      <a:pt x="1" y="34"/>
                    </a:moveTo>
                    <a:lnTo>
                      <a:pt x="6" y="31"/>
                    </a:lnTo>
                    <a:lnTo>
                      <a:pt x="11" y="29"/>
                    </a:lnTo>
                    <a:lnTo>
                      <a:pt x="17" y="29"/>
                    </a:lnTo>
                    <a:lnTo>
                      <a:pt x="22" y="29"/>
                    </a:lnTo>
                    <a:lnTo>
                      <a:pt x="27" y="29"/>
                    </a:lnTo>
                    <a:lnTo>
                      <a:pt x="33" y="31"/>
                    </a:lnTo>
                    <a:lnTo>
                      <a:pt x="38" y="32"/>
                    </a:lnTo>
                    <a:lnTo>
                      <a:pt x="43" y="35"/>
                    </a:lnTo>
                    <a:lnTo>
                      <a:pt x="49" y="37"/>
                    </a:lnTo>
                    <a:lnTo>
                      <a:pt x="57" y="40"/>
                    </a:lnTo>
                    <a:lnTo>
                      <a:pt x="65" y="43"/>
                    </a:lnTo>
                    <a:lnTo>
                      <a:pt x="73" y="45"/>
                    </a:lnTo>
                    <a:lnTo>
                      <a:pt x="80" y="46"/>
                    </a:lnTo>
                    <a:lnTo>
                      <a:pt x="84" y="46"/>
                    </a:lnTo>
                    <a:lnTo>
                      <a:pt x="86" y="43"/>
                    </a:lnTo>
                    <a:lnTo>
                      <a:pt x="86" y="40"/>
                    </a:lnTo>
                    <a:lnTo>
                      <a:pt x="84" y="34"/>
                    </a:lnTo>
                    <a:lnTo>
                      <a:pt x="81" y="31"/>
                    </a:lnTo>
                    <a:lnTo>
                      <a:pt x="78" y="26"/>
                    </a:lnTo>
                    <a:lnTo>
                      <a:pt x="75" y="23"/>
                    </a:lnTo>
                    <a:lnTo>
                      <a:pt x="72" y="19"/>
                    </a:lnTo>
                    <a:lnTo>
                      <a:pt x="68" y="16"/>
                    </a:lnTo>
                    <a:lnTo>
                      <a:pt x="67" y="13"/>
                    </a:lnTo>
                    <a:lnTo>
                      <a:pt x="65" y="10"/>
                    </a:lnTo>
                    <a:lnTo>
                      <a:pt x="64" y="7"/>
                    </a:lnTo>
                    <a:lnTo>
                      <a:pt x="62" y="5"/>
                    </a:lnTo>
                    <a:lnTo>
                      <a:pt x="62" y="3"/>
                    </a:lnTo>
                    <a:lnTo>
                      <a:pt x="60" y="3"/>
                    </a:lnTo>
                    <a:lnTo>
                      <a:pt x="59" y="3"/>
                    </a:lnTo>
                    <a:lnTo>
                      <a:pt x="57" y="5"/>
                    </a:lnTo>
                    <a:lnTo>
                      <a:pt x="54" y="5"/>
                    </a:lnTo>
                    <a:lnTo>
                      <a:pt x="49" y="5"/>
                    </a:lnTo>
                    <a:lnTo>
                      <a:pt x="43" y="3"/>
                    </a:lnTo>
                    <a:lnTo>
                      <a:pt x="38" y="2"/>
                    </a:lnTo>
                    <a:lnTo>
                      <a:pt x="35" y="2"/>
                    </a:lnTo>
                    <a:lnTo>
                      <a:pt x="30" y="2"/>
                    </a:lnTo>
                    <a:lnTo>
                      <a:pt x="27" y="2"/>
                    </a:lnTo>
                    <a:lnTo>
                      <a:pt x="24" y="2"/>
                    </a:lnTo>
                    <a:lnTo>
                      <a:pt x="22" y="0"/>
                    </a:lnTo>
                    <a:lnTo>
                      <a:pt x="19" y="0"/>
                    </a:lnTo>
                    <a:lnTo>
                      <a:pt x="17" y="0"/>
                    </a:lnTo>
                    <a:lnTo>
                      <a:pt x="14" y="0"/>
                    </a:lnTo>
                    <a:lnTo>
                      <a:pt x="13" y="0"/>
                    </a:lnTo>
                    <a:lnTo>
                      <a:pt x="11" y="0"/>
                    </a:lnTo>
                    <a:lnTo>
                      <a:pt x="9" y="2"/>
                    </a:lnTo>
                    <a:lnTo>
                      <a:pt x="9" y="3"/>
                    </a:lnTo>
                    <a:lnTo>
                      <a:pt x="8" y="5"/>
                    </a:lnTo>
                    <a:lnTo>
                      <a:pt x="6" y="10"/>
                    </a:lnTo>
                    <a:lnTo>
                      <a:pt x="3" y="16"/>
                    </a:lnTo>
                    <a:lnTo>
                      <a:pt x="1" y="18"/>
                    </a:lnTo>
                    <a:lnTo>
                      <a:pt x="0" y="21"/>
                    </a:lnTo>
                    <a:lnTo>
                      <a:pt x="1" y="26"/>
                    </a:lnTo>
                    <a:lnTo>
                      <a:pt x="1" y="32"/>
                    </a:lnTo>
                    <a:lnTo>
                      <a:pt x="1" y="34"/>
                    </a:lnTo>
                    <a:lnTo>
                      <a:pt x="1" y="35"/>
                    </a:lnTo>
                    <a:lnTo>
                      <a:pt x="1" y="34"/>
                    </a:lnTo>
                  </a:path>
                </a:pathLst>
              </a:custGeom>
              <a:solidFill>
                <a:srgbClr val="006600">
                  <a:alpha val="100000"/>
                </a:srgbClr>
              </a:solidFill>
              <a:ln w="9525">
                <a:noFill/>
              </a:ln>
            </p:spPr>
            <p:txBody>
              <a:bodyPr/>
              <a:p>
                <a:endParaRPr lang="zh-CN" altLang="en-US"/>
              </a:p>
            </p:txBody>
          </p:sp>
          <p:sp>
            <p:nvSpPr>
              <p:cNvPr id="65565" name="Freeform 17"/>
              <p:cNvSpPr/>
              <p:nvPr/>
            </p:nvSpPr>
            <p:spPr>
              <a:xfrm>
                <a:off x="1753" y="2399"/>
                <a:ext cx="19" cy="23"/>
              </a:xfrm>
              <a:custGeom>
                <a:avLst/>
                <a:gdLst/>
                <a:ahLst/>
                <a:cxnLst>
                  <a:cxn ang="0">
                    <a:pos x="2" y="0"/>
                  </a:cxn>
                  <a:cxn ang="0">
                    <a:pos x="4" y="0"/>
                  </a:cxn>
                  <a:cxn ang="0">
                    <a:pos x="5" y="0"/>
                  </a:cxn>
                  <a:cxn ang="0">
                    <a:pos x="7" y="2"/>
                  </a:cxn>
                  <a:cxn ang="0">
                    <a:pos x="8" y="2"/>
                  </a:cxn>
                  <a:cxn ang="0">
                    <a:pos x="10" y="2"/>
                  </a:cxn>
                  <a:cxn ang="0">
                    <a:pos x="12" y="3"/>
                  </a:cxn>
                  <a:cxn ang="0">
                    <a:pos x="13" y="3"/>
                  </a:cxn>
                  <a:cxn ang="0">
                    <a:pos x="16" y="3"/>
                  </a:cxn>
                  <a:cxn ang="0">
                    <a:pos x="18" y="5"/>
                  </a:cxn>
                  <a:cxn ang="0">
                    <a:pos x="18" y="10"/>
                  </a:cxn>
                  <a:cxn ang="0">
                    <a:pos x="16" y="13"/>
                  </a:cxn>
                  <a:cxn ang="0">
                    <a:pos x="16" y="14"/>
                  </a:cxn>
                  <a:cxn ang="0">
                    <a:pos x="8" y="22"/>
                  </a:cxn>
                  <a:cxn ang="0">
                    <a:pos x="7" y="21"/>
                  </a:cxn>
                  <a:cxn ang="0">
                    <a:pos x="5" y="19"/>
                  </a:cxn>
                  <a:cxn ang="0">
                    <a:pos x="2" y="18"/>
                  </a:cxn>
                  <a:cxn ang="0">
                    <a:pos x="0" y="14"/>
                  </a:cxn>
                  <a:cxn ang="0">
                    <a:pos x="0" y="10"/>
                  </a:cxn>
                  <a:cxn ang="0">
                    <a:pos x="0" y="5"/>
                  </a:cxn>
                  <a:cxn ang="0">
                    <a:pos x="2" y="2"/>
                  </a:cxn>
                  <a:cxn ang="0">
                    <a:pos x="2" y="0"/>
                  </a:cxn>
                </a:cxnLst>
                <a:pathLst>
                  <a:path w="19" h="23">
                    <a:moveTo>
                      <a:pt x="2" y="0"/>
                    </a:moveTo>
                    <a:lnTo>
                      <a:pt x="4" y="0"/>
                    </a:lnTo>
                    <a:lnTo>
                      <a:pt x="5" y="0"/>
                    </a:lnTo>
                    <a:lnTo>
                      <a:pt x="7" y="2"/>
                    </a:lnTo>
                    <a:lnTo>
                      <a:pt x="8" y="2"/>
                    </a:lnTo>
                    <a:lnTo>
                      <a:pt x="10" y="2"/>
                    </a:lnTo>
                    <a:lnTo>
                      <a:pt x="12" y="3"/>
                    </a:lnTo>
                    <a:lnTo>
                      <a:pt x="13" y="3"/>
                    </a:lnTo>
                    <a:lnTo>
                      <a:pt x="16" y="3"/>
                    </a:lnTo>
                    <a:lnTo>
                      <a:pt x="18" y="5"/>
                    </a:lnTo>
                    <a:lnTo>
                      <a:pt x="18" y="10"/>
                    </a:lnTo>
                    <a:lnTo>
                      <a:pt x="16" y="13"/>
                    </a:lnTo>
                    <a:lnTo>
                      <a:pt x="16" y="14"/>
                    </a:lnTo>
                    <a:lnTo>
                      <a:pt x="8" y="22"/>
                    </a:lnTo>
                    <a:lnTo>
                      <a:pt x="7" y="21"/>
                    </a:lnTo>
                    <a:lnTo>
                      <a:pt x="5" y="19"/>
                    </a:lnTo>
                    <a:lnTo>
                      <a:pt x="2" y="18"/>
                    </a:lnTo>
                    <a:lnTo>
                      <a:pt x="0" y="14"/>
                    </a:lnTo>
                    <a:lnTo>
                      <a:pt x="0" y="10"/>
                    </a:lnTo>
                    <a:lnTo>
                      <a:pt x="0" y="5"/>
                    </a:lnTo>
                    <a:lnTo>
                      <a:pt x="2" y="2"/>
                    </a:lnTo>
                    <a:lnTo>
                      <a:pt x="2" y="0"/>
                    </a:lnTo>
                  </a:path>
                </a:pathLst>
              </a:custGeom>
              <a:solidFill>
                <a:srgbClr val="006600">
                  <a:alpha val="100000"/>
                </a:srgbClr>
              </a:solidFill>
              <a:ln w="9525">
                <a:noFill/>
              </a:ln>
            </p:spPr>
            <p:txBody>
              <a:bodyPr/>
              <a:p>
                <a:endParaRPr lang="zh-CN" altLang="en-US"/>
              </a:p>
            </p:txBody>
          </p:sp>
          <p:sp>
            <p:nvSpPr>
              <p:cNvPr id="65566" name="Freeform 18"/>
              <p:cNvSpPr/>
              <p:nvPr/>
            </p:nvSpPr>
            <p:spPr>
              <a:xfrm>
                <a:off x="1704" y="2361"/>
                <a:ext cx="259" cy="132"/>
              </a:xfrm>
              <a:custGeom>
                <a:avLst/>
                <a:gdLst/>
                <a:ahLst/>
                <a:cxnLst>
                  <a:cxn ang="0">
                    <a:pos x="257" y="131"/>
                  </a:cxn>
                  <a:cxn ang="0">
                    <a:pos x="249" y="131"/>
                  </a:cxn>
                  <a:cxn ang="0">
                    <a:pos x="241" y="126"/>
                  </a:cxn>
                  <a:cxn ang="0">
                    <a:pos x="233" y="118"/>
                  </a:cxn>
                  <a:cxn ang="0">
                    <a:pos x="227" y="107"/>
                  </a:cxn>
                  <a:cxn ang="0">
                    <a:pos x="223" y="102"/>
                  </a:cxn>
                  <a:cxn ang="0">
                    <a:pos x="219" y="102"/>
                  </a:cxn>
                  <a:cxn ang="0">
                    <a:pos x="214" y="102"/>
                  </a:cxn>
                  <a:cxn ang="0">
                    <a:pos x="207" y="99"/>
                  </a:cxn>
                  <a:cxn ang="0">
                    <a:pos x="204" y="92"/>
                  </a:cxn>
                  <a:cxn ang="0">
                    <a:pos x="201" y="84"/>
                  </a:cxn>
                  <a:cxn ang="0">
                    <a:pos x="196" y="73"/>
                  </a:cxn>
                  <a:cxn ang="0">
                    <a:pos x="190" y="64"/>
                  </a:cxn>
                  <a:cxn ang="0">
                    <a:pos x="182" y="57"/>
                  </a:cxn>
                  <a:cxn ang="0">
                    <a:pos x="171" y="56"/>
                  </a:cxn>
                  <a:cxn ang="0">
                    <a:pos x="156" y="52"/>
                  </a:cxn>
                  <a:cxn ang="0">
                    <a:pos x="144" y="51"/>
                  </a:cxn>
                  <a:cxn ang="0">
                    <a:pos x="137" y="48"/>
                  </a:cxn>
                  <a:cxn ang="0">
                    <a:pos x="137" y="43"/>
                  </a:cxn>
                  <a:cxn ang="0">
                    <a:pos x="137" y="38"/>
                  </a:cxn>
                  <a:cxn ang="0">
                    <a:pos x="136" y="28"/>
                  </a:cxn>
                  <a:cxn ang="0">
                    <a:pos x="136" y="27"/>
                  </a:cxn>
                  <a:cxn ang="0">
                    <a:pos x="132" y="21"/>
                  </a:cxn>
                  <a:cxn ang="0">
                    <a:pos x="129" y="25"/>
                  </a:cxn>
                  <a:cxn ang="0">
                    <a:pos x="123" y="32"/>
                  </a:cxn>
                  <a:cxn ang="0">
                    <a:pos x="121" y="38"/>
                  </a:cxn>
                  <a:cxn ang="0">
                    <a:pos x="113" y="46"/>
                  </a:cxn>
                  <a:cxn ang="0">
                    <a:pos x="108" y="49"/>
                  </a:cxn>
                  <a:cxn ang="0">
                    <a:pos x="104" y="48"/>
                  </a:cxn>
                  <a:cxn ang="0">
                    <a:pos x="100" y="46"/>
                  </a:cxn>
                  <a:cxn ang="0">
                    <a:pos x="96" y="41"/>
                  </a:cxn>
                  <a:cxn ang="0">
                    <a:pos x="92" y="38"/>
                  </a:cxn>
                  <a:cxn ang="0">
                    <a:pos x="88" y="33"/>
                  </a:cxn>
                  <a:cxn ang="0">
                    <a:pos x="81" y="27"/>
                  </a:cxn>
                  <a:cxn ang="0">
                    <a:pos x="75" y="21"/>
                  </a:cxn>
                  <a:cxn ang="0">
                    <a:pos x="69" y="17"/>
                  </a:cxn>
                  <a:cxn ang="0">
                    <a:pos x="62" y="17"/>
                  </a:cxn>
                  <a:cxn ang="0">
                    <a:pos x="54" y="17"/>
                  </a:cxn>
                  <a:cxn ang="0">
                    <a:pos x="43" y="16"/>
                  </a:cxn>
                  <a:cxn ang="0">
                    <a:pos x="38" y="14"/>
                  </a:cxn>
                  <a:cxn ang="0">
                    <a:pos x="33" y="14"/>
                  </a:cxn>
                  <a:cxn ang="0">
                    <a:pos x="29" y="14"/>
                  </a:cxn>
                  <a:cxn ang="0">
                    <a:pos x="19" y="16"/>
                  </a:cxn>
                  <a:cxn ang="0">
                    <a:pos x="9" y="14"/>
                  </a:cxn>
                  <a:cxn ang="0">
                    <a:pos x="1" y="13"/>
                  </a:cxn>
                  <a:cxn ang="0">
                    <a:pos x="0" y="11"/>
                  </a:cxn>
                  <a:cxn ang="0">
                    <a:pos x="13" y="6"/>
                  </a:cxn>
                  <a:cxn ang="0">
                    <a:pos x="30" y="3"/>
                  </a:cxn>
                  <a:cxn ang="0">
                    <a:pos x="51" y="1"/>
                  </a:cxn>
                  <a:cxn ang="0">
                    <a:pos x="70" y="1"/>
                  </a:cxn>
                  <a:cxn ang="0">
                    <a:pos x="91" y="3"/>
                  </a:cxn>
                  <a:cxn ang="0">
                    <a:pos x="110" y="6"/>
                  </a:cxn>
                  <a:cxn ang="0">
                    <a:pos x="129" y="11"/>
                  </a:cxn>
                  <a:cxn ang="0">
                    <a:pos x="145" y="17"/>
                  </a:cxn>
                  <a:cxn ang="0">
                    <a:pos x="161" y="25"/>
                  </a:cxn>
                  <a:cxn ang="0">
                    <a:pos x="177" y="35"/>
                  </a:cxn>
                  <a:cxn ang="0">
                    <a:pos x="193" y="46"/>
                  </a:cxn>
                  <a:cxn ang="0">
                    <a:pos x="209" y="60"/>
                  </a:cxn>
                  <a:cxn ang="0">
                    <a:pos x="223" y="75"/>
                  </a:cxn>
                  <a:cxn ang="0">
                    <a:pos x="238" y="89"/>
                  </a:cxn>
                  <a:cxn ang="0">
                    <a:pos x="249" y="105"/>
                  </a:cxn>
                  <a:cxn ang="0">
                    <a:pos x="257" y="121"/>
                  </a:cxn>
                </a:cxnLst>
                <a:pathLst>
                  <a:path w="259" h="132">
                    <a:moveTo>
                      <a:pt x="258" y="129"/>
                    </a:moveTo>
                    <a:lnTo>
                      <a:pt x="257" y="131"/>
                    </a:lnTo>
                    <a:lnTo>
                      <a:pt x="254" y="131"/>
                    </a:lnTo>
                    <a:lnTo>
                      <a:pt x="249" y="131"/>
                    </a:lnTo>
                    <a:lnTo>
                      <a:pt x="246" y="129"/>
                    </a:lnTo>
                    <a:lnTo>
                      <a:pt x="241" y="126"/>
                    </a:lnTo>
                    <a:lnTo>
                      <a:pt x="236" y="123"/>
                    </a:lnTo>
                    <a:lnTo>
                      <a:pt x="233" y="118"/>
                    </a:lnTo>
                    <a:lnTo>
                      <a:pt x="230" y="111"/>
                    </a:lnTo>
                    <a:lnTo>
                      <a:pt x="227" y="107"/>
                    </a:lnTo>
                    <a:lnTo>
                      <a:pt x="225" y="103"/>
                    </a:lnTo>
                    <a:lnTo>
                      <a:pt x="223" y="102"/>
                    </a:lnTo>
                    <a:lnTo>
                      <a:pt x="220" y="102"/>
                    </a:lnTo>
                    <a:lnTo>
                      <a:pt x="219" y="102"/>
                    </a:lnTo>
                    <a:lnTo>
                      <a:pt x="215" y="102"/>
                    </a:lnTo>
                    <a:lnTo>
                      <a:pt x="214" y="102"/>
                    </a:lnTo>
                    <a:lnTo>
                      <a:pt x="211" y="102"/>
                    </a:lnTo>
                    <a:lnTo>
                      <a:pt x="207" y="99"/>
                    </a:lnTo>
                    <a:lnTo>
                      <a:pt x="206" y="95"/>
                    </a:lnTo>
                    <a:lnTo>
                      <a:pt x="204" y="92"/>
                    </a:lnTo>
                    <a:lnTo>
                      <a:pt x="203" y="89"/>
                    </a:lnTo>
                    <a:lnTo>
                      <a:pt x="201" y="84"/>
                    </a:lnTo>
                    <a:lnTo>
                      <a:pt x="199" y="79"/>
                    </a:lnTo>
                    <a:lnTo>
                      <a:pt x="196" y="73"/>
                    </a:lnTo>
                    <a:lnTo>
                      <a:pt x="193" y="68"/>
                    </a:lnTo>
                    <a:lnTo>
                      <a:pt x="190" y="64"/>
                    </a:lnTo>
                    <a:lnTo>
                      <a:pt x="185" y="60"/>
                    </a:lnTo>
                    <a:lnTo>
                      <a:pt x="182" y="57"/>
                    </a:lnTo>
                    <a:lnTo>
                      <a:pt x="175" y="57"/>
                    </a:lnTo>
                    <a:lnTo>
                      <a:pt x="171" y="56"/>
                    </a:lnTo>
                    <a:lnTo>
                      <a:pt x="164" y="54"/>
                    </a:lnTo>
                    <a:lnTo>
                      <a:pt x="156" y="52"/>
                    </a:lnTo>
                    <a:lnTo>
                      <a:pt x="150" y="51"/>
                    </a:lnTo>
                    <a:lnTo>
                      <a:pt x="144" y="51"/>
                    </a:lnTo>
                    <a:lnTo>
                      <a:pt x="139" y="49"/>
                    </a:lnTo>
                    <a:lnTo>
                      <a:pt x="137" y="48"/>
                    </a:lnTo>
                    <a:lnTo>
                      <a:pt x="137" y="46"/>
                    </a:lnTo>
                    <a:lnTo>
                      <a:pt x="137" y="43"/>
                    </a:lnTo>
                    <a:lnTo>
                      <a:pt x="137" y="41"/>
                    </a:lnTo>
                    <a:lnTo>
                      <a:pt x="137" y="38"/>
                    </a:lnTo>
                    <a:lnTo>
                      <a:pt x="137" y="33"/>
                    </a:lnTo>
                    <a:lnTo>
                      <a:pt x="136" y="28"/>
                    </a:lnTo>
                    <a:lnTo>
                      <a:pt x="136" y="27"/>
                    </a:lnTo>
                    <a:lnTo>
                      <a:pt x="134" y="24"/>
                    </a:lnTo>
                    <a:lnTo>
                      <a:pt x="132" y="21"/>
                    </a:lnTo>
                    <a:lnTo>
                      <a:pt x="131" y="22"/>
                    </a:lnTo>
                    <a:lnTo>
                      <a:pt x="129" y="25"/>
                    </a:lnTo>
                    <a:lnTo>
                      <a:pt x="126" y="28"/>
                    </a:lnTo>
                    <a:lnTo>
                      <a:pt x="123" y="32"/>
                    </a:lnTo>
                    <a:lnTo>
                      <a:pt x="123" y="35"/>
                    </a:lnTo>
                    <a:lnTo>
                      <a:pt x="121" y="38"/>
                    </a:lnTo>
                    <a:lnTo>
                      <a:pt x="116" y="43"/>
                    </a:lnTo>
                    <a:lnTo>
                      <a:pt x="113" y="46"/>
                    </a:lnTo>
                    <a:lnTo>
                      <a:pt x="110" y="48"/>
                    </a:lnTo>
                    <a:lnTo>
                      <a:pt x="108" y="49"/>
                    </a:lnTo>
                    <a:lnTo>
                      <a:pt x="107" y="49"/>
                    </a:lnTo>
                    <a:lnTo>
                      <a:pt x="104" y="48"/>
                    </a:lnTo>
                    <a:lnTo>
                      <a:pt x="102" y="48"/>
                    </a:lnTo>
                    <a:lnTo>
                      <a:pt x="100" y="46"/>
                    </a:lnTo>
                    <a:lnTo>
                      <a:pt x="99" y="43"/>
                    </a:lnTo>
                    <a:lnTo>
                      <a:pt x="96" y="41"/>
                    </a:lnTo>
                    <a:lnTo>
                      <a:pt x="94" y="40"/>
                    </a:lnTo>
                    <a:lnTo>
                      <a:pt x="92" y="38"/>
                    </a:lnTo>
                    <a:lnTo>
                      <a:pt x="89" y="35"/>
                    </a:lnTo>
                    <a:lnTo>
                      <a:pt x="88" y="33"/>
                    </a:lnTo>
                    <a:lnTo>
                      <a:pt x="84" y="30"/>
                    </a:lnTo>
                    <a:lnTo>
                      <a:pt x="81" y="27"/>
                    </a:lnTo>
                    <a:lnTo>
                      <a:pt x="78" y="24"/>
                    </a:lnTo>
                    <a:lnTo>
                      <a:pt x="75" y="21"/>
                    </a:lnTo>
                    <a:lnTo>
                      <a:pt x="72" y="19"/>
                    </a:lnTo>
                    <a:lnTo>
                      <a:pt x="69" y="17"/>
                    </a:lnTo>
                    <a:lnTo>
                      <a:pt x="65" y="17"/>
                    </a:lnTo>
                    <a:lnTo>
                      <a:pt x="62" y="17"/>
                    </a:lnTo>
                    <a:lnTo>
                      <a:pt x="59" y="17"/>
                    </a:lnTo>
                    <a:lnTo>
                      <a:pt x="54" y="17"/>
                    </a:lnTo>
                    <a:lnTo>
                      <a:pt x="48" y="16"/>
                    </a:lnTo>
                    <a:lnTo>
                      <a:pt x="43" y="16"/>
                    </a:lnTo>
                    <a:lnTo>
                      <a:pt x="40" y="14"/>
                    </a:lnTo>
                    <a:lnTo>
                      <a:pt x="38" y="14"/>
                    </a:lnTo>
                    <a:lnTo>
                      <a:pt x="37" y="14"/>
                    </a:lnTo>
                    <a:lnTo>
                      <a:pt x="33" y="14"/>
                    </a:lnTo>
                    <a:lnTo>
                      <a:pt x="32" y="14"/>
                    </a:lnTo>
                    <a:lnTo>
                      <a:pt x="29" y="14"/>
                    </a:lnTo>
                    <a:lnTo>
                      <a:pt x="25" y="14"/>
                    </a:lnTo>
                    <a:lnTo>
                      <a:pt x="19" y="16"/>
                    </a:lnTo>
                    <a:lnTo>
                      <a:pt x="14" y="14"/>
                    </a:lnTo>
                    <a:lnTo>
                      <a:pt x="9" y="14"/>
                    </a:lnTo>
                    <a:lnTo>
                      <a:pt x="5" y="14"/>
                    </a:lnTo>
                    <a:lnTo>
                      <a:pt x="1" y="13"/>
                    </a:lnTo>
                    <a:lnTo>
                      <a:pt x="0" y="11"/>
                    </a:lnTo>
                    <a:lnTo>
                      <a:pt x="3" y="9"/>
                    </a:lnTo>
                    <a:lnTo>
                      <a:pt x="13" y="6"/>
                    </a:lnTo>
                    <a:lnTo>
                      <a:pt x="21" y="5"/>
                    </a:lnTo>
                    <a:lnTo>
                      <a:pt x="30" y="3"/>
                    </a:lnTo>
                    <a:lnTo>
                      <a:pt x="40" y="1"/>
                    </a:lnTo>
                    <a:lnTo>
                      <a:pt x="51" y="1"/>
                    </a:lnTo>
                    <a:lnTo>
                      <a:pt x="61" y="0"/>
                    </a:lnTo>
                    <a:lnTo>
                      <a:pt x="70" y="1"/>
                    </a:lnTo>
                    <a:lnTo>
                      <a:pt x="81" y="1"/>
                    </a:lnTo>
                    <a:lnTo>
                      <a:pt x="91" y="3"/>
                    </a:lnTo>
                    <a:lnTo>
                      <a:pt x="100" y="5"/>
                    </a:lnTo>
                    <a:lnTo>
                      <a:pt x="110" y="6"/>
                    </a:lnTo>
                    <a:lnTo>
                      <a:pt x="120" y="8"/>
                    </a:lnTo>
                    <a:lnTo>
                      <a:pt x="129" y="11"/>
                    </a:lnTo>
                    <a:lnTo>
                      <a:pt x="137" y="14"/>
                    </a:lnTo>
                    <a:lnTo>
                      <a:pt x="145" y="17"/>
                    </a:lnTo>
                    <a:lnTo>
                      <a:pt x="153" y="21"/>
                    </a:lnTo>
                    <a:lnTo>
                      <a:pt x="161" y="25"/>
                    </a:lnTo>
                    <a:lnTo>
                      <a:pt x="169" y="30"/>
                    </a:lnTo>
                    <a:lnTo>
                      <a:pt x="177" y="35"/>
                    </a:lnTo>
                    <a:lnTo>
                      <a:pt x="185" y="40"/>
                    </a:lnTo>
                    <a:lnTo>
                      <a:pt x="193" y="46"/>
                    </a:lnTo>
                    <a:lnTo>
                      <a:pt x="201" y="52"/>
                    </a:lnTo>
                    <a:lnTo>
                      <a:pt x="209" y="60"/>
                    </a:lnTo>
                    <a:lnTo>
                      <a:pt x="217" y="67"/>
                    </a:lnTo>
                    <a:lnTo>
                      <a:pt x="223" y="75"/>
                    </a:lnTo>
                    <a:lnTo>
                      <a:pt x="231" y="83"/>
                    </a:lnTo>
                    <a:lnTo>
                      <a:pt x="238" y="89"/>
                    </a:lnTo>
                    <a:lnTo>
                      <a:pt x="242" y="97"/>
                    </a:lnTo>
                    <a:lnTo>
                      <a:pt x="249" y="105"/>
                    </a:lnTo>
                    <a:lnTo>
                      <a:pt x="254" y="113"/>
                    </a:lnTo>
                    <a:lnTo>
                      <a:pt x="257" y="121"/>
                    </a:lnTo>
                    <a:lnTo>
                      <a:pt x="258" y="129"/>
                    </a:lnTo>
                  </a:path>
                </a:pathLst>
              </a:custGeom>
              <a:solidFill>
                <a:srgbClr val="006600">
                  <a:alpha val="100000"/>
                </a:srgbClr>
              </a:solidFill>
              <a:ln w="9525">
                <a:noFill/>
              </a:ln>
            </p:spPr>
            <p:txBody>
              <a:bodyPr/>
              <a:p>
                <a:endParaRPr lang="zh-CN" altLang="en-US"/>
              </a:p>
            </p:txBody>
          </p:sp>
          <p:sp>
            <p:nvSpPr>
              <p:cNvPr id="65567" name="Freeform 19"/>
              <p:cNvSpPr/>
              <p:nvPr/>
            </p:nvSpPr>
            <p:spPr>
              <a:xfrm>
                <a:off x="1776" y="2578"/>
                <a:ext cx="93" cy="42"/>
              </a:xfrm>
              <a:custGeom>
                <a:avLst/>
                <a:gdLst/>
                <a:ahLst/>
                <a:cxnLst>
                  <a:cxn ang="0">
                    <a:pos x="1" y="39"/>
                  </a:cxn>
                  <a:cxn ang="0">
                    <a:pos x="1" y="36"/>
                  </a:cxn>
                  <a:cxn ang="0">
                    <a:pos x="6" y="30"/>
                  </a:cxn>
                  <a:cxn ang="0">
                    <a:pos x="14" y="25"/>
                  </a:cxn>
                  <a:cxn ang="0">
                    <a:pos x="22" y="25"/>
                  </a:cxn>
                  <a:cxn ang="0">
                    <a:pos x="25" y="25"/>
                  </a:cxn>
                  <a:cxn ang="0">
                    <a:pos x="28" y="27"/>
                  </a:cxn>
                  <a:cxn ang="0">
                    <a:pos x="33" y="28"/>
                  </a:cxn>
                  <a:cxn ang="0">
                    <a:pos x="40" y="28"/>
                  </a:cxn>
                  <a:cxn ang="0">
                    <a:pos x="46" y="27"/>
                  </a:cxn>
                  <a:cxn ang="0">
                    <a:pos x="49" y="25"/>
                  </a:cxn>
                  <a:cxn ang="0">
                    <a:pos x="51" y="23"/>
                  </a:cxn>
                  <a:cxn ang="0">
                    <a:pos x="56" y="20"/>
                  </a:cxn>
                  <a:cxn ang="0">
                    <a:pos x="57" y="22"/>
                  </a:cxn>
                  <a:cxn ang="0">
                    <a:pos x="59" y="27"/>
                  </a:cxn>
                  <a:cxn ang="0">
                    <a:pos x="65" y="22"/>
                  </a:cxn>
                  <a:cxn ang="0">
                    <a:pos x="70" y="12"/>
                  </a:cxn>
                  <a:cxn ang="0">
                    <a:pos x="72" y="8"/>
                  </a:cxn>
                  <a:cxn ang="0">
                    <a:pos x="75" y="4"/>
                  </a:cxn>
                  <a:cxn ang="0">
                    <a:pos x="80" y="1"/>
                  </a:cxn>
                  <a:cxn ang="0">
                    <a:pos x="89" y="0"/>
                  </a:cxn>
                  <a:cxn ang="0">
                    <a:pos x="91" y="4"/>
                  </a:cxn>
                  <a:cxn ang="0">
                    <a:pos x="86" y="11"/>
                  </a:cxn>
                  <a:cxn ang="0">
                    <a:pos x="81" y="16"/>
                  </a:cxn>
                  <a:cxn ang="0">
                    <a:pos x="76" y="19"/>
                  </a:cxn>
                  <a:cxn ang="0">
                    <a:pos x="73" y="19"/>
                  </a:cxn>
                  <a:cxn ang="0">
                    <a:pos x="70" y="20"/>
                  </a:cxn>
                  <a:cxn ang="0">
                    <a:pos x="68" y="22"/>
                  </a:cxn>
                  <a:cxn ang="0">
                    <a:pos x="64" y="25"/>
                  </a:cxn>
                  <a:cxn ang="0">
                    <a:pos x="59" y="28"/>
                  </a:cxn>
                  <a:cxn ang="0">
                    <a:pos x="56" y="31"/>
                  </a:cxn>
                  <a:cxn ang="0">
                    <a:pos x="51" y="33"/>
                  </a:cxn>
                  <a:cxn ang="0">
                    <a:pos x="46" y="36"/>
                  </a:cxn>
                  <a:cxn ang="0">
                    <a:pos x="43" y="39"/>
                  </a:cxn>
                  <a:cxn ang="0">
                    <a:pos x="40" y="41"/>
                  </a:cxn>
                  <a:cxn ang="0">
                    <a:pos x="36" y="41"/>
                  </a:cxn>
                  <a:cxn ang="0">
                    <a:pos x="28" y="39"/>
                  </a:cxn>
                  <a:cxn ang="0">
                    <a:pos x="27" y="35"/>
                  </a:cxn>
                  <a:cxn ang="0">
                    <a:pos x="32" y="31"/>
                  </a:cxn>
                  <a:cxn ang="0">
                    <a:pos x="32" y="30"/>
                  </a:cxn>
                  <a:cxn ang="0">
                    <a:pos x="28" y="30"/>
                  </a:cxn>
                  <a:cxn ang="0">
                    <a:pos x="24" y="31"/>
                  </a:cxn>
                  <a:cxn ang="0">
                    <a:pos x="17" y="35"/>
                  </a:cxn>
                  <a:cxn ang="0">
                    <a:pos x="14" y="36"/>
                  </a:cxn>
                  <a:cxn ang="0">
                    <a:pos x="9" y="38"/>
                  </a:cxn>
                  <a:cxn ang="0">
                    <a:pos x="6" y="39"/>
                  </a:cxn>
                </a:cxnLst>
                <a:pathLst>
                  <a:path w="93" h="42">
                    <a:moveTo>
                      <a:pt x="3" y="39"/>
                    </a:moveTo>
                    <a:lnTo>
                      <a:pt x="1" y="39"/>
                    </a:lnTo>
                    <a:lnTo>
                      <a:pt x="0" y="38"/>
                    </a:lnTo>
                    <a:lnTo>
                      <a:pt x="1" y="36"/>
                    </a:lnTo>
                    <a:lnTo>
                      <a:pt x="3" y="33"/>
                    </a:lnTo>
                    <a:lnTo>
                      <a:pt x="6" y="30"/>
                    </a:lnTo>
                    <a:lnTo>
                      <a:pt x="9" y="28"/>
                    </a:lnTo>
                    <a:lnTo>
                      <a:pt x="14" y="25"/>
                    </a:lnTo>
                    <a:lnTo>
                      <a:pt x="17" y="25"/>
                    </a:lnTo>
                    <a:lnTo>
                      <a:pt x="22" y="25"/>
                    </a:lnTo>
                    <a:lnTo>
                      <a:pt x="24" y="25"/>
                    </a:lnTo>
                    <a:lnTo>
                      <a:pt x="25" y="25"/>
                    </a:lnTo>
                    <a:lnTo>
                      <a:pt x="27" y="27"/>
                    </a:lnTo>
                    <a:lnTo>
                      <a:pt x="28" y="27"/>
                    </a:lnTo>
                    <a:lnTo>
                      <a:pt x="30" y="28"/>
                    </a:lnTo>
                    <a:lnTo>
                      <a:pt x="33" y="28"/>
                    </a:lnTo>
                    <a:lnTo>
                      <a:pt x="36" y="28"/>
                    </a:lnTo>
                    <a:lnTo>
                      <a:pt x="40" y="28"/>
                    </a:lnTo>
                    <a:lnTo>
                      <a:pt x="43" y="28"/>
                    </a:lnTo>
                    <a:lnTo>
                      <a:pt x="46" y="27"/>
                    </a:lnTo>
                    <a:lnTo>
                      <a:pt x="48" y="27"/>
                    </a:lnTo>
                    <a:lnTo>
                      <a:pt x="49" y="25"/>
                    </a:lnTo>
                    <a:lnTo>
                      <a:pt x="51" y="25"/>
                    </a:lnTo>
                    <a:lnTo>
                      <a:pt x="51" y="23"/>
                    </a:lnTo>
                    <a:lnTo>
                      <a:pt x="52" y="22"/>
                    </a:lnTo>
                    <a:lnTo>
                      <a:pt x="56" y="20"/>
                    </a:lnTo>
                    <a:lnTo>
                      <a:pt x="57" y="22"/>
                    </a:lnTo>
                    <a:lnTo>
                      <a:pt x="57" y="25"/>
                    </a:lnTo>
                    <a:lnTo>
                      <a:pt x="59" y="27"/>
                    </a:lnTo>
                    <a:lnTo>
                      <a:pt x="62" y="25"/>
                    </a:lnTo>
                    <a:lnTo>
                      <a:pt x="65" y="22"/>
                    </a:lnTo>
                    <a:lnTo>
                      <a:pt x="68" y="16"/>
                    </a:lnTo>
                    <a:lnTo>
                      <a:pt x="70" y="12"/>
                    </a:lnTo>
                    <a:lnTo>
                      <a:pt x="70" y="9"/>
                    </a:lnTo>
                    <a:lnTo>
                      <a:pt x="72" y="8"/>
                    </a:lnTo>
                    <a:lnTo>
                      <a:pt x="73" y="6"/>
                    </a:lnTo>
                    <a:lnTo>
                      <a:pt x="75" y="4"/>
                    </a:lnTo>
                    <a:lnTo>
                      <a:pt x="76" y="3"/>
                    </a:lnTo>
                    <a:lnTo>
                      <a:pt x="80" y="1"/>
                    </a:lnTo>
                    <a:lnTo>
                      <a:pt x="83" y="1"/>
                    </a:lnTo>
                    <a:lnTo>
                      <a:pt x="89" y="0"/>
                    </a:lnTo>
                    <a:lnTo>
                      <a:pt x="92" y="3"/>
                    </a:lnTo>
                    <a:lnTo>
                      <a:pt x="91" y="4"/>
                    </a:lnTo>
                    <a:lnTo>
                      <a:pt x="89" y="8"/>
                    </a:lnTo>
                    <a:lnTo>
                      <a:pt x="86" y="11"/>
                    </a:lnTo>
                    <a:lnTo>
                      <a:pt x="84" y="12"/>
                    </a:lnTo>
                    <a:lnTo>
                      <a:pt x="81" y="16"/>
                    </a:lnTo>
                    <a:lnTo>
                      <a:pt x="78" y="17"/>
                    </a:lnTo>
                    <a:lnTo>
                      <a:pt x="76" y="19"/>
                    </a:lnTo>
                    <a:lnTo>
                      <a:pt x="75" y="19"/>
                    </a:lnTo>
                    <a:lnTo>
                      <a:pt x="73" y="19"/>
                    </a:lnTo>
                    <a:lnTo>
                      <a:pt x="72" y="20"/>
                    </a:lnTo>
                    <a:lnTo>
                      <a:pt x="70" y="20"/>
                    </a:lnTo>
                    <a:lnTo>
                      <a:pt x="68" y="22"/>
                    </a:lnTo>
                    <a:lnTo>
                      <a:pt x="65" y="23"/>
                    </a:lnTo>
                    <a:lnTo>
                      <a:pt x="64" y="25"/>
                    </a:lnTo>
                    <a:lnTo>
                      <a:pt x="62" y="27"/>
                    </a:lnTo>
                    <a:lnTo>
                      <a:pt x="59" y="28"/>
                    </a:lnTo>
                    <a:lnTo>
                      <a:pt x="57" y="30"/>
                    </a:lnTo>
                    <a:lnTo>
                      <a:pt x="56" y="31"/>
                    </a:lnTo>
                    <a:lnTo>
                      <a:pt x="54" y="31"/>
                    </a:lnTo>
                    <a:lnTo>
                      <a:pt x="51" y="33"/>
                    </a:lnTo>
                    <a:lnTo>
                      <a:pt x="49" y="35"/>
                    </a:lnTo>
                    <a:lnTo>
                      <a:pt x="46" y="36"/>
                    </a:lnTo>
                    <a:lnTo>
                      <a:pt x="44" y="38"/>
                    </a:lnTo>
                    <a:lnTo>
                      <a:pt x="43" y="39"/>
                    </a:lnTo>
                    <a:lnTo>
                      <a:pt x="41" y="39"/>
                    </a:lnTo>
                    <a:lnTo>
                      <a:pt x="40" y="41"/>
                    </a:lnTo>
                    <a:lnTo>
                      <a:pt x="38" y="41"/>
                    </a:lnTo>
                    <a:lnTo>
                      <a:pt x="36" y="41"/>
                    </a:lnTo>
                    <a:lnTo>
                      <a:pt x="33" y="41"/>
                    </a:lnTo>
                    <a:lnTo>
                      <a:pt x="28" y="39"/>
                    </a:lnTo>
                    <a:lnTo>
                      <a:pt x="27" y="38"/>
                    </a:lnTo>
                    <a:lnTo>
                      <a:pt x="27" y="35"/>
                    </a:lnTo>
                    <a:lnTo>
                      <a:pt x="30" y="31"/>
                    </a:lnTo>
                    <a:lnTo>
                      <a:pt x="32" y="31"/>
                    </a:lnTo>
                    <a:lnTo>
                      <a:pt x="32" y="30"/>
                    </a:lnTo>
                    <a:lnTo>
                      <a:pt x="30" y="30"/>
                    </a:lnTo>
                    <a:lnTo>
                      <a:pt x="28" y="30"/>
                    </a:lnTo>
                    <a:lnTo>
                      <a:pt x="27" y="31"/>
                    </a:lnTo>
                    <a:lnTo>
                      <a:pt x="24" y="31"/>
                    </a:lnTo>
                    <a:lnTo>
                      <a:pt x="20" y="33"/>
                    </a:lnTo>
                    <a:lnTo>
                      <a:pt x="17" y="35"/>
                    </a:lnTo>
                    <a:lnTo>
                      <a:pt x="16" y="36"/>
                    </a:lnTo>
                    <a:lnTo>
                      <a:pt x="14" y="36"/>
                    </a:lnTo>
                    <a:lnTo>
                      <a:pt x="12" y="38"/>
                    </a:lnTo>
                    <a:lnTo>
                      <a:pt x="9" y="38"/>
                    </a:lnTo>
                    <a:lnTo>
                      <a:pt x="8" y="38"/>
                    </a:lnTo>
                    <a:lnTo>
                      <a:pt x="6" y="39"/>
                    </a:lnTo>
                    <a:lnTo>
                      <a:pt x="3" y="39"/>
                    </a:lnTo>
                  </a:path>
                </a:pathLst>
              </a:custGeom>
              <a:solidFill>
                <a:srgbClr val="006600">
                  <a:alpha val="100000"/>
                </a:srgbClr>
              </a:solidFill>
              <a:ln w="9525">
                <a:noFill/>
              </a:ln>
            </p:spPr>
            <p:txBody>
              <a:bodyPr/>
              <a:p>
                <a:endParaRPr lang="zh-CN" altLang="en-US"/>
              </a:p>
            </p:txBody>
          </p:sp>
          <p:sp>
            <p:nvSpPr>
              <p:cNvPr id="65568" name="Freeform 20"/>
              <p:cNvSpPr/>
              <p:nvPr/>
            </p:nvSpPr>
            <p:spPr>
              <a:xfrm>
                <a:off x="1616" y="2758"/>
                <a:ext cx="90" cy="55"/>
              </a:xfrm>
              <a:custGeom>
                <a:avLst/>
                <a:gdLst/>
                <a:ahLst/>
                <a:cxnLst>
                  <a:cxn ang="0">
                    <a:pos x="21" y="3"/>
                  </a:cxn>
                  <a:cxn ang="0">
                    <a:pos x="26" y="1"/>
                  </a:cxn>
                  <a:cxn ang="0">
                    <a:pos x="29" y="0"/>
                  </a:cxn>
                  <a:cxn ang="0">
                    <a:pos x="34" y="1"/>
                  </a:cxn>
                  <a:cxn ang="0">
                    <a:pos x="42" y="4"/>
                  </a:cxn>
                  <a:cxn ang="0">
                    <a:pos x="48" y="8"/>
                  </a:cxn>
                  <a:cxn ang="0">
                    <a:pos x="51" y="12"/>
                  </a:cxn>
                  <a:cxn ang="0">
                    <a:pos x="53" y="17"/>
                  </a:cxn>
                  <a:cxn ang="0">
                    <a:pos x="54" y="24"/>
                  </a:cxn>
                  <a:cxn ang="0">
                    <a:pos x="53" y="28"/>
                  </a:cxn>
                  <a:cxn ang="0">
                    <a:pos x="53" y="33"/>
                  </a:cxn>
                  <a:cxn ang="0">
                    <a:pos x="58" y="36"/>
                  </a:cxn>
                  <a:cxn ang="0">
                    <a:pos x="67" y="38"/>
                  </a:cxn>
                  <a:cxn ang="0">
                    <a:pos x="77" y="41"/>
                  </a:cxn>
                  <a:cxn ang="0">
                    <a:pos x="85" y="43"/>
                  </a:cxn>
                  <a:cxn ang="0">
                    <a:pos x="89" y="44"/>
                  </a:cxn>
                  <a:cxn ang="0">
                    <a:pos x="89" y="44"/>
                  </a:cxn>
                  <a:cxn ang="0">
                    <a:pos x="85" y="46"/>
                  </a:cxn>
                  <a:cxn ang="0">
                    <a:pos x="80" y="51"/>
                  </a:cxn>
                  <a:cxn ang="0">
                    <a:pos x="75" y="54"/>
                  </a:cxn>
                  <a:cxn ang="0">
                    <a:pos x="70" y="54"/>
                  </a:cxn>
                  <a:cxn ang="0">
                    <a:pos x="64" y="52"/>
                  </a:cxn>
                  <a:cxn ang="0">
                    <a:pos x="53" y="49"/>
                  </a:cxn>
                  <a:cxn ang="0">
                    <a:pos x="43" y="44"/>
                  </a:cxn>
                  <a:cxn ang="0">
                    <a:pos x="34" y="40"/>
                  </a:cxn>
                  <a:cxn ang="0">
                    <a:pos x="26" y="35"/>
                  </a:cxn>
                  <a:cxn ang="0">
                    <a:pos x="19" y="30"/>
                  </a:cxn>
                  <a:cxn ang="0">
                    <a:pos x="14" y="27"/>
                  </a:cxn>
                  <a:cxn ang="0">
                    <a:pos x="8" y="24"/>
                  </a:cxn>
                  <a:cxn ang="0">
                    <a:pos x="3" y="20"/>
                  </a:cxn>
                  <a:cxn ang="0">
                    <a:pos x="0" y="16"/>
                  </a:cxn>
                  <a:cxn ang="0">
                    <a:pos x="3" y="11"/>
                  </a:cxn>
                  <a:cxn ang="0">
                    <a:pos x="11" y="8"/>
                  </a:cxn>
                  <a:cxn ang="0">
                    <a:pos x="16" y="4"/>
                  </a:cxn>
                </a:cxnLst>
                <a:pathLst>
                  <a:path w="90" h="55">
                    <a:moveTo>
                      <a:pt x="16" y="4"/>
                    </a:moveTo>
                    <a:lnTo>
                      <a:pt x="21" y="3"/>
                    </a:lnTo>
                    <a:lnTo>
                      <a:pt x="22" y="1"/>
                    </a:lnTo>
                    <a:lnTo>
                      <a:pt x="26" y="1"/>
                    </a:lnTo>
                    <a:lnTo>
                      <a:pt x="27" y="0"/>
                    </a:lnTo>
                    <a:lnTo>
                      <a:pt x="29" y="0"/>
                    </a:lnTo>
                    <a:lnTo>
                      <a:pt x="32" y="0"/>
                    </a:lnTo>
                    <a:lnTo>
                      <a:pt x="34" y="1"/>
                    </a:lnTo>
                    <a:lnTo>
                      <a:pt x="38" y="3"/>
                    </a:lnTo>
                    <a:lnTo>
                      <a:pt x="42" y="4"/>
                    </a:lnTo>
                    <a:lnTo>
                      <a:pt x="45" y="6"/>
                    </a:lnTo>
                    <a:lnTo>
                      <a:pt x="48" y="8"/>
                    </a:lnTo>
                    <a:lnTo>
                      <a:pt x="50" y="9"/>
                    </a:lnTo>
                    <a:lnTo>
                      <a:pt x="51" y="12"/>
                    </a:lnTo>
                    <a:lnTo>
                      <a:pt x="53" y="14"/>
                    </a:lnTo>
                    <a:lnTo>
                      <a:pt x="53" y="17"/>
                    </a:lnTo>
                    <a:lnTo>
                      <a:pt x="54" y="20"/>
                    </a:lnTo>
                    <a:lnTo>
                      <a:pt x="54" y="24"/>
                    </a:lnTo>
                    <a:lnTo>
                      <a:pt x="54" y="27"/>
                    </a:lnTo>
                    <a:lnTo>
                      <a:pt x="53" y="28"/>
                    </a:lnTo>
                    <a:lnTo>
                      <a:pt x="53" y="30"/>
                    </a:lnTo>
                    <a:lnTo>
                      <a:pt x="53" y="33"/>
                    </a:lnTo>
                    <a:lnTo>
                      <a:pt x="54" y="35"/>
                    </a:lnTo>
                    <a:lnTo>
                      <a:pt x="58" y="36"/>
                    </a:lnTo>
                    <a:lnTo>
                      <a:pt x="61" y="36"/>
                    </a:lnTo>
                    <a:lnTo>
                      <a:pt x="67" y="38"/>
                    </a:lnTo>
                    <a:lnTo>
                      <a:pt x="72" y="40"/>
                    </a:lnTo>
                    <a:lnTo>
                      <a:pt x="77" y="41"/>
                    </a:lnTo>
                    <a:lnTo>
                      <a:pt x="80" y="43"/>
                    </a:lnTo>
                    <a:lnTo>
                      <a:pt x="85" y="43"/>
                    </a:lnTo>
                    <a:lnTo>
                      <a:pt x="86" y="44"/>
                    </a:lnTo>
                    <a:lnTo>
                      <a:pt x="89" y="44"/>
                    </a:lnTo>
                    <a:lnTo>
                      <a:pt x="88" y="44"/>
                    </a:lnTo>
                    <a:lnTo>
                      <a:pt x="85" y="46"/>
                    </a:lnTo>
                    <a:lnTo>
                      <a:pt x="81" y="49"/>
                    </a:lnTo>
                    <a:lnTo>
                      <a:pt x="80" y="51"/>
                    </a:lnTo>
                    <a:lnTo>
                      <a:pt x="77" y="52"/>
                    </a:lnTo>
                    <a:lnTo>
                      <a:pt x="75" y="54"/>
                    </a:lnTo>
                    <a:lnTo>
                      <a:pt x="72" y="54"/>
                    </a:lnTo>
                    <a:lnTo>
                      <a:pt x="70" y="54"/>
                    </a:lnTo>
                    <a:lnTo>
                      <a:pt x="67" y="54"/>
                    </a:lnTo>
                    <a:lnTo>
                      <a:pt x="64" y="52"/>
                    </a:lnTo>
                    <a:lnTo>
                      <a:pt x="59" y="51"/>
                    </a:lnTo>
                    <a:lnTo>
                      <a:pt x="53" y="49"/>
                    </a:lnTo>
                    <a:lnTo>
                      <a:pt x="48" y="46"/>
                    </a:lnTo>
                    <a:lnTo>
                      <a:pt x="43" y="44"/>
                    </a:lnTo>
                    <a:lnTo>
                      <a:pt x="38" y="43"/>
                    </a:lnTo>
                    <a:lnTo>
                      <a:pt x="34" y="40"/>
                    </a:lnTo>
                    <a:lnTo>
                      <a:pt x="29" y="38"/>
                    </a:lnTo>
                    <a:lnTo>
                      <a:pt x="26" y="35"/>
                    </a:lnTo>
                    <a:lnTo>
                      <a:pt x="22" y="33"/>
                    </a:lnTo>
                    <a:lnTo>
                      <a:pt x="19" y="30"/>
                    </a:lnTo>
                    <a:lnTo>
                      <a:pt x="16" y="28"/>
                    </a:lnTo>
                    <a:lnTo>
                      <a:pt x="14" y="27"/>
                    </a:lnTo>
                    <a:lnTo>
                      <a:pt x="11" y="25"/>
                    </a:lnTo>
                    <a:lnTo>
                      <a:pt x="8" y="24"/>
                    </a:lnTo>
                    <a:lnTo>
                      <a:pt x="5" y="22"/>
                    </a:lnTo>
                    <a:lnTo>
                      <a:pt x="3" y="20"/>
                    </a:lnTo>
                    <a:lnTo>
                      <a:pt x="2" y="19"/>
                    </a:lnTo>
                    <a:lnTo>
                      <a:pt x="0" y="16"/>
                    </a:lnTo>
                    <a:lnTo>
                      <a:pt x="2" y="14"/>
                    </a:lnTo>
                    <a:lnTo>
                      <a:pt x="3" y="11"/>
                    </a:lnTo>
                    <a:lnTo>
                      <a:pt x="8" y="9"/>
                    </a:lnTo>
                    <a:lnTo>
                      <a:pt x="11" y="8"/>
                    </a:lnTo>
                    <a:lnTo>
                      <a:pt x="14" y="6"/>
                    </a:lnTo>
                    <a:lnTo>
                      <a:pt x="16" y="4"/>
                    </a:lnTo>
                  </a:path>
                </a:pathLst>
              </a:custGeom>
              <a:solidFill>
                <a:srgbClr val="006600">
                  <a:alpha val="100000"/>
                </a:srgbClr>
              </a:solidFill>
              <a:ln w="9525">
                <a:noFill/>
              </a:ln>
            </p:spPr>
            <p:txBody>
              <a:bodyPr/>
              <a:p>
                <a:endParaRPr lang="zh-CN" altLang="en-US"/>
              </a:p>
            </p:txBody>
          </p:sp>
        </p:grpSp>
        <p:sp>
          <p:nvSpPr>
            <p:cNvPr id="65542" name="Line 21"/>
            <p:cNvSpPr/>
            <p:nvPr/>
          </p:nvSpPr>
          <p:spPr>
            <a:xfrm flipH="1">
              <a:off x="902" y="2456"/>
              <a:ext cx="671" cy="577"/>
            </a:xfrm>
            <a:prstGeom prst="line">
              <a:avLst/>
            </a:prstGeom>
            <a:ln w="12699" cap="flat" cmpd="sng">
              <a:solidFill>
                <a:srgbClr val="FF9900"/>
              </a:solidFill>
              <a:prstDash val="solid"/>
              <a:headEnd type="none" w="sm" len="sm"/>
              <a:tailEnd type="none" w="sm" len="sm"/>
            </a:ln>
          </p:spPr>
        </p:sp>
        <p:sp>
          <p:nvSpPr>
            <p:cNvPr id="65543" name="Line 22"/>
            <p:cNvSpPr/>
            <p:nvPr/>
          </p:nvSpPr>
          <p:spPr>
            <a:xfrm flipV="1">
              <a:off x="912" y="2819"/>
              <a:ext cx="896" cy="203"/>
            </a:xfrm>
            <a:prstGeom prst="line">
              <a:avLst/>
            </a:prstGeom>
            <a:ln w="12699" cap="flat" cmpd="sng">
              <a:solidFill>
                <a:srgbClr val="FF9900"/>
              </a:solidFill>
              <a:prstDash val="solid"/>
              <a:headEnd type="none" w="sm" len="sm"/>
              <a:tailEnd type="none" w="sm" len="sm"/>
            </a:ln>
          </p:spPr>
        </p:sp>
        <p:sp>
          <p:nvSpPr>
            <p:cNvPr id="65544" name="Line 23"/>
            <p:cNvSpPr/>
            <p:nvPr/>
          </p:nvSpPr>
          <p:spPr>
            <a:xfrm flipH="1" flipV="1">
              <a:off x="1776" y="2819"/>
              <a:ext cx="896" cy="203"/>
            </a:xfrm>
            <a:prstGeom prst="line">
              <a:avLst/>
            </a:prstGeom>
            <a:ln w="12699" cap="flat" cmpd="sng">
              <a:solidFill>
                <a:srgbClr val="FF9900"/>
              </a:solidFill>
              <a:prstDash val="solid"/>
              <a:headEnd type="none" w="sm" len="sm"/>
              <a:tailEnd type="none" w="sm" len="sm"/>
            </a:ln>
          </p:spPr>
        </p:sp>
        <p:sp>
          <p:nvSpPr>
            <p:cNvPr id="65545" name="Line 24"/>
            <p:cNvSpPr/>
            <p:nvPr/>
          </p:nvSpPr>
          <p:spPr>
            <a:xfrm flipH="1" flipV="1">
              <a:off x="1925" y="2456"/>
              <a:ext cx="779" cy="576"/>
            </a:xfrm>
            <a:prstGeom prst="line">
              <a:avLst/>
            </a:prstGeom>
            <a:ln w="12699" cap="flat" cmpd="sng">
              <a:solidFill>
                <a:srgbClr val="FF9900"/>
              </a:solidFill>
              <a:prstDash val="solid"/>
              <a:headEnd type="none" w="sm" len="sm"/>
              <a:tailEnd type="none" w="sm" len="sm"/>
            </a:ln>
          </p:spPr>
        </p:sp>
        <p:sp>
          <p:nvSpPr>
            <p:cNvPr id="65546" name="Line 25"/>
            <p:cNvSpPr/>
            <p:nvPr/>
          </p:nvSpPr>
          <p:spPr>
            <a:xfrm flipH="1">
              <a:off x="1573" y="1731"/>
              <a:ext cx="160" cy="715"/>
            </a:xfrm>
            <a:prstGeom prst="line">
              <a:avLst/>
            </a:prstGeom>
            <a:ln w="12699" cap="flat" cmpd="sng">
              <a:solidFill>
                <a:srgbClr val="FF9900"/>
              </a:solidFill>
              <a:prstDash val="solid"/>
              <a:headEnd type="none" w="sm" len="sm"/>
              <a:tailEnd type="none" w="sm" len="sm"/>
            </a:ln>
          </p:spPr>
        </p:sp>
        <p:sp>
          <p:nvSpPr>
            <p:cNvPr id="65547" name="Line 26"/>
            <p:cNvSpPr/>
            <p:nvPr/>
          </p:nvSpPr>
          <p:spPr>
            <a:xfrm>
              <a:off x="1733" y="1720"/>
              <a:ext cx="235" cy="758"/>
            </a:xfrm>
            <a:prstGeom prst="line">
              <a:avLst/>
            </a:prstGeom>
            <a:ln w="12699" cap="flat" cmpd="sng">
              <a:solidFill>
                <a:srgbClr val="FF9900"/>
              </a:solidFill>
              <a:prstDash val="solid"/>
              <a:headEnd type="none" w="sm" len="sm"/>
              <a:tailEnd type="none" w="sm" len="sm"/>
            </a:ln>
          </p:spPr>
        </p:sp>
        <p:sp>
          <p:nvSpPr>
            <p:cNvPr id="65548" name="Line 27"/>
            <p:cNvSpPr/>
            <p:nvPr/>
          </p:nvSpPr>
          <p:spPr>
            <a:xfrm>
              <a:off x="677" y="1496"/>
              <a:ext cx="278" cy="0"/>
            </a:xfrm>
            <a:prstGeom prst="line">
              <a:avLst/>
            </a:prstGeom>
            <a:ln w="25399" cap="flat" cmpd="sng">
              <a:solidFill>
                <a:schemeClr val="bg1"/>
              </a:solidFill>
              <a:prstDash val="solid"/>
              <a:headEnd type="none" w="sm" len="sm"/>
              <a:tailEnd type="none" w="sm" len="sm"/>
            </a:ln>
          </p:spPr>
        </p:sp>
        <p:sp>
          <p:nvSpPr>
            <p:cNvPr id="65549" name="Line 28"/>
            <p:cNvSpPr/>
            <p:nvPr/>
          </p:nvSpPr>
          <p:spPr>
            <a:xfrm>
              <a:off x="677" y="2557"/>
              <a:ext cx="278" cy="0"/>
            </a:xfrm>
            <a:prstGeom prst="line">
              <a:avLst/>
            </a:prstGeom>
            <a:ln w="25399" cap="flat" cmpd="sng">
              <a:solidFill>
                <a:schemeClr val="bg1"/>
              </a:solidFill>
              <a:prstDash val="solid"/>
              <a:headEnd type="none" w="sm" len="sm"/>
              <a:tailEnd type="none" w="sm" len="sm"/>
            </a:ln>
          </p:spPr>
        </p:sp>
        <p:sp>
          <p:nvSpPr>
            <p:cNvPr id="65550" name="Line 29"/>
            <p:cNvSpPr/>
            <p:nvPr/>
          </p:nvSpPr>
          <p:spPr>
            <a:xfrm>
              <a:off x="827" y="1496"/>
              <a:ext cx="2" cy="1057"/>
            </a:xfrm>
            <a:prstGeom prst="line">
              <a:avLst/>
            </a:prstGeom>
            <a:ln w="25399" cap="flat" cmpd="sng">
              <a:solidFill>
                <a:schemeClr val="bg1"/>
              </a:solidFill>
              <a:prstDash val="solid"/>
              <a:headEnd type="stealth" w="med" len="med"/>
              <a:tailEnd type="stealth" w="med" len="med"/>
            </a:ln>
          </p:spPr>
        </p:sp>
        <p:sp>
          <p:nvSpPr>
            <p:cNvPr id="571422" name="Rectangle 30"/>
            <p:cNvSpPr>
              <a:spLocks noChangeArrowheads="1"/>
            </p:cNvSpPr>
            <p:nvPr/>
          </p:nvSpPr>
          <p:spPr bwMode="auto">
            <a:xfrm>
              <a:off x="224" y="1771"/>
              <a:ext cx="45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en-US" altLang="zh-CN" sz="1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22,300</a:t>
              </a:r>
              <a:endParaRPr kumimoji="1" lang="en-US" altLang="zh-CN" sz="1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公里</a:t>
              </a:r>
              <a:endParaRPr kumimoji="1" lang="zh-CN" altLang="en-US" sz="1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71423" name="Rectangle 31"/>
            <p:cNvSpPr>
              <a:spLocks noChangeArrowheads="1"/>
            </p:cNvSpPr>
            <p:nvPr/>
          </p:nvSpPr>
          <p:spPr bwMode="auto">
            <a:xfrm>
              <a:off x="1533" y="288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20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地球</a:t>
              </a:r>
              <a:endParaRPr kumimoji="1" lang="zh-CN" altLang="en-US" sz="20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65553" name="Picture 32"/>
            <p:cNvPicPr/>
            <p:nvPr/>
          </p:nvPicPr>
          <p:blipFill>
            <a:blip r:embed="rId1"/>
            <a:stretch>
              <a:fillRect/>
            </a:stretch>
          </p:blipFill>
          <p:spPr>
            <a:xfrm>
              <a:off x="2411" y="2786"/>
              <a:ext cx="1101" cy="591"/>
            </a:xfrm>
            <a:prstGeom prst="rect">
              <a:avLst/>
            </a:prstGeom>
            <a:noFill/>
            <a:ln w="9525">
              <a:noFill/>
            </a:ln>
          </p:spPr>
        </p:pic>
        <p:pic>
          <p:nvPicPr>
            <p:cNvPr id="65554" name="Picture 33"/>
            <p:cNvPicPr/>
            <p:nvPr/>
          </p:nvPicPr>
          <p:blipFill>
            <a:blip r:embed="rId1"/>
            <a:stretch>
              <a:fillRect/>
            </a:stretch>
          </p:blipFill>
          <p:spPr>
            <a:xfrm>
              <a:off x="1334" y="1159"/>
              <a:ext cx="1101" cy="591"/>
            </a:xfrm>
            <a:prstGeom prst="rect">
              <a:avLst/>
            </a:prstGeom>
            <a:noFill/>
            <a:ln w="9525">
              <a:noFill/>
            </a:ln>
          </p:spPr>
        </p:pic>
        <p:pic>
          <p:nvPicPr>
            <p:cNvPr id="65555" name="Picture 34"/>
            <p:cNvPicPr/>
            <p:nvPr/>
          </p:nvPicPr>
          <p:blipFill>
            <a:blip r:embed="rId2"/>
            <a:stretch>
              <a:fillRect/>
            </a:stretch>
          </p:blipFill>
          <p:spPr>
            <a:xfrm>
              <a:off x="327" y="2786"/>
              <a:ext cx="1112" cy="597"/>
            </a:xfrm>
            <a:prstGeom prst="rect">
              <a:avLst/>
            </a:prstGeom>
            <a:noFill/>
            <a:ln w="9525">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914400" y="188913"/>
            <a:ext cx="8229600" cy="765175"/>
          </a:xfrm>
          <a:ln/>
        </p:spPr>
        <p:txBody>
          <a:bodyPr vert="horz" wrap="square" lIns="92075" tIns="46038" rIns="92075" bIns="46038" anchor="ctr" anchorCtr="0"/>
          <a:p>
            <a:pPr eaLnBrk="1" hangingPunct="1"/>
            <a:r>
              <a:rPr lang="zh-CN" altLang="en-US" dirty="0">
                <a:latin typeface="黑体" panose="02010609060101010101" pitchFamily="49" charset="-122"/>
              </a:rPr>
              <a:t>傅立叶分析</a:t>
            </a:r>
            <a:endParaRPr lang="zh-CN" altLang="en-US" dirty="0">
              <a:latin typeface="黑体" panose="02010609060101010101" pitchFamily="49" charset="-122"/>
            </a:endParaRPr>
          </a:p>
        </p:txBody>
      </p:sp>
      <p:sp>
        <p:nvSpPr>
          <p:cNvPr id="152579" name="Rectangle 3"/>
          <p:cNvSpPr>
            <a:spLocks noGrp="1"/>
          </p:cNvSpPr>
          <p:nvPr>
            <p:ph type="body" sz="half" idx="1" hasCustomPrompt="1"/>
          </p:nvPr>
        </p:nvSpPr>
        <p:spPr>
          <a:xfrm>
            <a:off x="684213" y="1419225"/>
            <a:ext cx="7626350" cy="4114800"/>
          </a:xfrm>
          <a:ln/>
        </p:spPr>
        <p:txBody>
          <a:bodyPr vert="horz" wrap="square" lIns="91440" tIns="45720" rIns="91440" bIns="45720" anchor="t" anchorCtr="0"/>
          <a:p>
            <a:pPr marL="0" indent="0" eaLnBrk="1" hangingPunct="1">
              <a:buClr>
                <a:srgbClr val="3366FF"/>
              </a:buClr>
              <a:buSzTx/>
              <a:buFont typeface="Wingdings" panose="05000000000000000000" pitchFamily="2" charset="2"/>
              <a:buNone/>
            </a:pPr>
            <a:r>
              <a:rPr lang="en-US" altLang="zh-CN" sz="2000" b="0" dirty="0"/>
              <a:t> </a:t>
            </a:r>
            <a:r>
              <a:rPr lang="en-US" altLang="zh-CN" sz="2000" dirty="0"/>
              <a:t>     </a:t>
            </a:r>
            <a:r>
              <a:rPr lang="zh-CN" altLang="en-US" sz="2400" dirty="0">
                <a:solidFill>
                  <a:srgbClr val="003399"/>
                </a:solidFill>
                <a:latin typeface="宋体" panose="02010600030101010101" pitchFamily="2" charset="-122"/>
              </a:rPr>
              <a:t>任何一个周期为</a:t>
            </a:r>
            <a:r>
              <a:rPr lang="en-US" altLang="zh-CN" sz="2400" dirty="0">
                <a:solidFill>
                  <a:srgbClr val="003399"/>
                </a:solidFill>
                <a:latin typeface="宋体" panose="02010600030101010101" pitchFamily="2" charset="-122"/>
              </a:rPr>
              <a:t>T</a:t>
            </a:r>
            <a:r>
              <a:rPr lang="zh-CN" altLang="en-US" sz="2400" dirty="0">
                <a:solidFill>
                  <a:srgbClr val="003399"/>
                </a:solidFill>
                <a:latin typeface="宋体" panose="02010600030101010101" pitchFamily="2" charset="-122"/>
              </a:rPr>
              <a:t>的有理周期性函数 </a:t>
            </a:r>
            <a:r>
              <a:rPr lang="en-US" altLang="zh-CN" sz="2400" dirty="0">
                <a:solidFill>
                  <a:srgbClr val="003399"/>
                </a:solidFill>
                <a:latin typeface="宋体" panose="02010600030101010101" pitchFamily="2" charset="-122"/>
              </a:rPr>
              <a:t>g(t)  </a:t>
            </a:r>
            <a:r>
              <a:rPr lang="zh-CN" altLang="zh-CN" sz="2400" dirty="0">
                <a:solidFill>
                  <a:srgbClr val="003399"/>
                </a:solidFill>
                <a:latin typeface="宋体" panose="02010600030101010101" pitchFamily="2" charset="-122"/>
              </a:rPr>
              <a:t>可分解为若干项（可能无限多项）正弦和余弦函数之和：</a:t>
            </a:r>
            <a:endParaRPr lang="zh-CN" altLang="zh-CN" sz="2400" dirty="0">
              <a:solidFill>
                <a:srgbClr val="003399"/>
              </a:solidFill>
              <a:latin typeface="宋体" panose="02010600030101010101" pitchFamily="2" charset="-122"/>
            </a:endParaRPr>
          </a:p>
          <a:p>
            <a:pPr marL="0" indent="0" eaLnBrk="1" hangingPunct="1">
              <a:lnSpc>
                <a:spcPct val="90000"/>
              </a:lnSpc>
              <a:buClr>
                <a:srgbClr val="3366FF"/>
              </a:buClr>
              <a:buSzTx/>
              <a:buFont typeface="Wingdings" panose="05000000000000000000" pitchFamily="2" charset="2"/>
              <a:buNone/>
            </a:pPr>
            <a:endParaRPr lang="zh-CN" altLang="en-US" sz="2400" dirty="0">
              <a:solidFill>
                <a:srgbClr val="003399"/>
              </a:solidFill>
              <a:latin typeface="宋体" panose="02010600030101010101" pitchFamily="2" charset="-122"/>
            </a:endParaRPr>
          </a:p>
          <a:p>
            <a:pPr marL="0" indent="0" eaLnBrk="1" hangingPunct="1">
              <a:lnSpc>
                <a:spcPct val="90000"/>
              </a:lnSpc>
              <a:buClr>
                <a:srgbClr val="3366FF"/>
              </a:buClr>
              <a:buSzTx/>
              <a:buFont typeface="Wingdings" panose="05000000000000000000" pitchFamily="2" charset="2"/>
              <a:buNone/>
            </a:pPr>
            <a:r>
              <a:rPr lang="zh-CN" altLang="en-US" sz="2400" dirty="0">
                <a:solidFill>
                  <a:srgbClr val="003399"/>
                </a:solidFill>
                <a:latin typeface="宋体" panose="02010600030101010101" pitchFamily="2" charset="-122"/>
              </a:rPr>
              <a:t>       </a:t>
            </a:r>
            <a:endParaRPr lang="zh-CN" altLang="en-US" sz="2400" dirty="0">
              <a:solidFill>
                <a:srgbClr val="003399"/>
              </a:solidFill>
              <a:latin typeface="宋体" panose="02010600030101010101" pitchFamily="2" charset="-122"/>
            </a:endParaRPr>
          </a:p>
          <a:p>
            <a:pPr marL="0" indent="0" eaLnBrk="1" hangingPunct="1">
              <a:lnSpc>
                <a:spcPct val="90000"/>
              </a:lnSpc>
              <a:buClr>
                <a:srgbClr val="3366FF"/>
              </a:buClr>
              <a:buSzTx/>
              <a:buFont typeface="Wingdings" panose="05000000000000000000" pitchFamily="2" charset="2"/>
              <a:buNone/>
            </a:pPr>
            <a:r>
              <a:rPr lang="zh-CN" altLang="en-US" sz="2400" dirty="0">
                <a:solidFill>
                  <a:srgbClr val="003399"/>
                </a:solidFill>
                <a:latin typeface="宋体" panose="02010600030101010101" pitchFamily="2" charset="-122"/>
              </a:rPr>
              <a:t>	</a:t>
            </a:r>
            <a:endParaRPr lang="zh-CN" altLang="en-US" sz="2400" dirty="0">
              <a:solidFill>
                <a:srgbClr val="003399"/>
              </a:solidFill>
              <a:latin typeface="宋体" panose="02010600030101010101" pitchFamily="2" charset="-122"/>
            </a:endParaRPr>
          </a:p>
          <a:p>
            <a:pPr marL="0" indent="0" eaLnBrk="1" hangingPunct="1">
              <a:lnSpc>
                <a:spcPct val="90000"/>
              </a:lnSpc>
              <a:buClr>
                <a:srgbClr val="3366FF"/>
              </a:buClr>
              <a:buSzTx/>
              <a:buFont typeface="Wingdings" panose="05000000000000000000" pitchFamily="2" charset="2"/>
              <a:buNone/>
            </a:pPr>
            <a:endParaRPr lang="zh-CN" altLang="en-US" sz="2400" b="0" dirty="0">
              <a:solidFill>
                <a:srgbClr val="003399"/>
              </a:solidFill>
              <a:latin typeface="宋体" panose="02010600030101010101" pitchFamily="2" charset="-122"/>
            </a:endParaRPr>
          </a:p>
          <a:p>
            <a:pPr marL="0" indent="0" eaLnBrk="1" hangingPunct="1">
              <a:spcBef>
                <a:spcPts val="1800"/>
              </a:spcBef>
              <a:buClr>
                <a:srgbClr val="3366FF"/>
              </a:buClr>
              <a:buSzTx/>
              <a:buFont typeface="Wingdings" panose="05000000000000000000" pitchFamily="2" charset="2"/>
              <a:buNone/>
            </a:pPr>
            <a:r>
              <a:rPr lang="zh-CN" altLang="en-US" sz="2400" dirty="0">
                <a:solidFill>
                  <a:srgbClr val="003399"/>
                </a:solidFill>
                <a:latin typeface="宋体" panose="02010600030101010101" pitchFamily="2" charset="-122"/>
              </a:rPr>
              <a:t>    其中： </a:t>
            </a:r>
            <a:r>
              <a:rPr lang="en-US" altLang="zh-CN" sz="2400" dirty="0">
                <a:solidFill>
                  <a:srgbClr val="003399"/>
                </a:solidFill>
                <a:latin typeface="宋体" panose="02010600030101010101" pitchFamily="2" charset="-122"/>
              </a:rPr>
              <a:t>f = 1/T</a:t>
            </a:r>
            <a:r>
              <a:rPr lang="zh-CN" altLang="en-US" sz="2400" dirty="0">
                <a:solidFill>
                  <a:srgbClr val="003399"/>
                </a:solidFill>
                <a:latin typeface="宋体" panose="02010600030101010101" pitchFamily="2" charset="-122"/>
              </a:rPr>
              <a:t>：</a:t>
            </a:r>
            <a:r>
              <a:rPr lang="zh-CN" altLang="zh-CN" sz="2400" dirty="0">
                <a:solidFill>
                  <a:srgbClr val="003399"/>
                </a:solidFill>
                <a:latin typeface="宋体" panose="02010600030101010101" pitchFamily="2" charset="-122"/>
              </a:rPr>
              <a:t>基本频率</a:t>
            </a:r>
            <a:r>
              <a:rPr lang="zh-CN" altLang="en-US" sz="2400" dirty="0">
                <a:solidFill>
                  <a:srgbClr val="003399"/>
                </a:solidFill>
                <a:latin typeface="宋体" panose="02010600030101010101" pitchFamily="2" charset="-122"/>
              </a:rPr>
              <a:t> 即一次谐波频率</a:t>
            </a:r>
            <a:endParaRPr lang="zh-CN" altLang="zh-CN" sz="2400" dirty="0">
              <a:solidFill>
                <a:srgbClr val="003399"/>
              </a:solidFill>
              <a:latin typeface="宋体" panose="02010600030101010101" pitchFamily="2" charset="-122"/>
            </a:endParaRPr>
          </a:p>
          <a:p>
            <a:pPr marL="0" indent="0" eaLnBrk="1" hangingPunct="1">
              <a:spcBef>
                <a:spcPts val="1800"/>
              </a:spcBef>
              <a:buClr>
                <a:srgbClr val="3366FF"/>
              </a:buClr>
              <a:buSzTx/>
              <a:buFont typeface="Wingdings" panose="05000000000000000000" pitchFamily="2" charset="2"/>
              <a:buNone/>
            </a:pPr>
            <a:r>
              <a:rPr lang="zh-CN" altLang="en-US" sz="2400" dirty="0">
                <a:solidFill>
                  <a:srgbClr val="003399"/>
                </a:solidFill>
                <a:latin typeface="宋体" panose="02010600030101010101" pitchFamily="2" charset="-122"/>
              </a:rPr>
              <a:t>           </a:t>
            </a:r>
            <a:r>
              <a:rPr lang="en-US" altLang="zh-CN" sz="2400" dirty="0">
                <a:solidFill>
                  <a:srgbClr val="003399"/>
                </a:solidFill>
                <a:latin typeface="宋体" panose="02010600030101010101" pitchFamily="2" charset="-122"/>
              </a:rPr>
              <a:t>a</a:t>
            </a:r>
            <a:r>
              <a:rPr lang="en-US" altLang="zh-CN" sz="2400" baseline="-25000" dirty="0">
                <a:solidFill>
                  <a:srgbClr val="003399"/>
                </a:solidFill>
                <a:latin typeface="宋体" panose="02010600030101010101" pitchFamily="2" charset="-122"/>
              </a:rPr>
              <a:t>n</a:t>
            </a:r>
            <a:r>
              <a:rPr lang="en-US" altLang="zh-CN" sz="2400" dirty="0">
                <a:solidFill>
                  <a:srgbClr val="003399"/>
                </a:solidFill>
                <a:latin typeface="宋体" panose="02010600030101010101" pitchFamily="2" charset="-122"/>
              </a:rPr>
              <a:t>, b</a:t>
            </a:r>
            <a:r>
              <a:rPr lang="en-US" altLang="zh-CN" sz="2400" baseline="-25000" dirty="0">
                <a:solidFill>
                  <a:srgbClr val="003399"/>
                </a:solidFill>
                <a:latin typeface="宋体" panose="02010600030101010101" pitchFamily="2" charset="-122"/>
              </a:rPr>
              <a:t>n </a:t>
            </a:r>
            <a:r>
              <a:rPr lang="zh-CN" altLang="en-US" sz="2400" dirty="0">
                <a:solidFill>
                  <a:srgbClr val="003399"/>
                </a:solidFill>
                <a:latin typeface="宋体" panose="02010600030101010101" pitchFamily="2" charset="-122"/>
              </a:rPr>
              <a:t>：</a:t>
            </a:r>
            <a:r>
              <a:rPr lang="en-US" altLang="zh-CN" sz="2400" dirty="0">
                <a:solidFill>
                  <a:srgbClr val="003399"/>
                </a:solidFill>
                <a:latin typeface="宋体" panose="02010600030101010101" pitchFamily="2" charset="-122"/>
              </a:rPr>
              <a:t>n</a:t>
            </a:r>
            <a:r>
              <a:rPr lang="zh-CN" altLang="zh-CN" sz="2400" dirty="0">
                <a:solidFill>
                  <a:srgbClr val="003399"/>
                </a:solidFill>
                <a:latin typeface="宋体" panose="02010600030101010101" pitchFamily="2" charset="-122"/>
              </a:rPr>
              <a:t>次谐波项的正弦和余弦振幅值</a:t>
            </a:r>
            <a:endParaRPr lang="zh-CN" altLang="en-US" sz="2400" dirty="0">
              <a:solidFill>
                <a:srgbClr val="003399"/>
              </a:solidFill>
              <a:latin typeface="宋体" panose="02010600030101010101" pitchFamily="2" charset="-122"/>
            </a:endParaRPr>
          </a:p>
        </p:txBody>
      </p:sp>
      <p:graphicFrame>
        <p:nvGraphicFramePr>
          <p:cNvPr id="152621" name="Object 45"/>
          <p:cNvGraphicFramePr>
            <a:graphicFrameLocks noChangeAspect="1"/>
          </p:cNvGraphicFramePr>
          <p:nvPr>
            <p:ph sz="half" idx="2" hasCustomPrompt="1"/>
          </p:nvPr>
        </p:nvGraphicFramePr>
        <p:xfrm>
          <a:off x="684213" y="2420938"/>
          <a:ext cx="8005762" cy="1277937"/>
        </p:xfrm>
        <a:graphic>
          <a:graphicData uri="http://schemas.openxmlformats.org/presentationml/2006/ole">
            <mc:AlternateContent xmlns:mc="http://schemas.openxmlformats.org/markup-compatibility/2006">
              <mc:Choice xmlns:v="urn:schemas-microsoft-com:vml" Requires="v">
                <p:oleObj spid="_x0000_s3078" name="" r:id="rId1" imgW="2794000" imgH="660400" progId="Equation.3">
                  <p:embed/>
                </p:oleObj>
              </mc:Choice>
              <mc:Fallback>
                <p:oleObj name="" r:id="rId1" imgW="2794000" imgH="660400" progId="Equation.3">
                  <p:embed/>
                  <p:pic>
                    <p:nvPicPr>
                      <p:cNvPr id="0" name="图片 3077"/>
                      <p:cNvPicPr/>
                      <p:nvPr/>
                    </p:nvPicPr>
                    <p:blipFill>
                      <a:blip r:embed="rId2"/>
                      <a:srcRect/>
                      <a:stretch>
                        <a:fillRect/>
                      </a:stretch>
                    </p:blipFill>
                    <p:spPr>
                      <a:xfrm>
                        <a:off x="684213" y="2420938"/>
                        <a:ext cx="8005762" cy="1277937"/>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9">
                                            <p:txEl>
                                              <p:charRg st="0" end="5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6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2579">
                                            <p:txEl>
                                              <p:charRg st="67" end="9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9">
                                            <p:txEl>
                                              <p:charRg st="96" end="1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a:ln/>
        </p:spPr>
        <p:txBody>
          <a:bodyPr vert="horz" wrap="square" lIns="92075" tIns="46038" rIns="92075" bIns="46038" anchor="ctr" anchorCtr="0"/>
          <a:p>
            <a:pPr eaLnBrk="1" hangingPunct="1"/>
            <a:r>
              <a:rPr lang="zh-CN" altLang="en-US" dirty="0"/>
              <a:t>传输介质选择因子</a:t>
            </a:r>
            <a:endParaRPr lang="zh-CN" altLang="en-US" dirty="0"/>
          </a:p>
        </p:txBody>
      </p:sp>
      <p:sp>
        <p:nvSpPr>
          <p:cNvPr id="578565" name="Freeform 5"/>
          <p:cNvSpPr>
            <a:spLocks noEditPoints="1"/>
          </p:cNvSpPr>
          <p:nvPr/>
        </p:nvSpPr>
        <p:spPr bwMode="gray">
          <a:xfrm rot="-1358056">
            <a:off x="1169988" y="2617788"/>
            <a:ext cx="6789738" cy="2517775"/>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a:noFill/>
          </a:ln>
          <a:extLst>
            <a:ext uri="{91240B29-F687-4F45-9708-019B960494DF}">
              <a14:hiddenLine xmlns:a14="http://schemas.microsoft.com/office/drawing/2010/main" w="0">
                <a:solidFill>
                  <a:srgbClr val="F7C16B"/>
                </a:solidFill>
                <a:prstDash val="solid"/>
                <a:round/>
              </a14:hiddenLine>
            </a:ext>
          </a:extLst>
        </p:spPr>
        <p:txBody>
          <a:body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66564" name="Oval 6"/>
          <p:cNvSpPr/>
          <p:nvPr/>
        </p:nvSpPr>
        <p:spPr>
          <a:xfrm>
            <a:off x="3876675" y="1844675"/>
            <a:ext cx="1273175" cy="1144588"/>
          </a:xfrm>
          <a:prstGeom prst="ellipse">
            <a:avLst/>
          </a:prstGeom>
          <a:gradFill rotWithShape="1">
            <a:gsLst>
              <a:gs pos="0">
                <a:srgbClr val="FFCCFF"/>
              </a:gs>
              <a:gs pos="100000">
                <a:srgbClr val="584658"/>
              </a:gs>
            </a:gsLst>
            <a:path path="shape">
              <a:fillToRect l="50000" t="50000" r="50000" b="50000"/>
            </a:path>
            <a:tileRect/>
          </a:gradFill>
          <a:ln w="9525">
            <a:noFill/>
          </a:ln>
          <a:effectLst>
            <a:prstShdw prst="shdw12" dist="76200" dir="10800000">
              <a:srgbClr val="001D3A">
                <a:alpha val="50000"/>
              </a:srgbClr>
            </a:prst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eaLnBrk="1" hangingPunct="1">
              <a:spcBef>
                <a:spcPct val="0"/>
              </a:spcBef>
              <a:buClrTx/>
              <a:buFontTx/>
              <a:buNone/>
            </a:pPr>
            <a:endParaRPr lang="zh-CN" altLang="zh-CN" sz="1400" b="0" dirty="0">
              <a:solidFill>
                <a:schemeClr val="tx1"/>
              </a:solidFill>
              <a:latin typeface="Arial" panose="020B0604020202020204" pitchFamily="34" charset="0"/>
            </a:endParaRPr>
          </a:p>
        </p:txBody>
      </p:sp>
      <p:sp>
        <p:nvSpPr>
          <p:cNvPr id="578567" name="Oval 7"/>
          <p:cNvSpPr>
            <a:spLocks noChangeArrowheads="1"/>
          </p:cNvSpPr>
          <p:nvPr/>
        </p:nvSpPr>
        <p:spPr bwMode="gray">
          <a:xfrm>
            <a:off x="1385888" y="3213100"/>
            <a:ext cx="1271588" cy="1144588"/>
          </a:xfrm>
          <a:prstGeom prst="ellipse">
            <a:avLst/>
          </a:prstGeom>
          <a:gradFill rotWithShape="1">
            <a:gsLst>
              <a:gs pos="0">
                <a:schemeClr val="accent1"/>
              </a:gs>
              <a:gs pos="100000">
                <a:schemeClr val="accent1">
                  <a:gamma/>
                  <a:shade val="31373"/>
                  <a:invGamma/>
                </a:schemeClr>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8568" name="Oval 8"/>
          <p:cNvSpPr>
            <a:spLocks noChangeArrowheads="1"/>
          </p:cNvSpPr>
          <p:nvPr/>
        </p:nvSpPr>
        <p:spPr bwMode="gray">
          <a:xfrm>
            <a:off x="2259013" y="4735513"/>
            <a:ext cx="1271588" cy="1144588"/>
          </a:xfrm>
          <a:prstGeom prst="ellipse">
            <a:avLst/>
          </a:prstGeom>
          <a:gradFill rotWithShape="1">
            <a:gsLst>
              <a:gs pos="0">
                <a:schemeClr val="accent2"/>
              </a:gs>
              <a:gs pos="100000">
                <a:schemeClr val="accent2">
                  <a:gamma/>
                  <a:shade val="35686"/>
                  <a:invGamma/>
                </a:schemeClr>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567" name="Oval 9"/>
          <p:cNvSpPr/>
          <p:nvPr/>
        </p:nvSpPr>
        <p:spPr>
          <a:xfrm>
            <a:off x="5010150" y="4170363"/>
            <a:ext cx="1271588" cy="1144587"/>
          </a:xfrm>
          <a:prstGeom prst="ellipse">
            <a:avLst/>
          </a:prstGeom>
          <a:gradFill rotWithShape="1">
            <a:gsLst>
              <a:gs pos="0">
                <a:srgbClr val="FFCC99"/>
              </a:gs>
              <a:gs pos="100000">
                <a:srgbClr val="5B4937"/>
              </a:gs>
            </a:gsLst>
            <a:path path="shape">
              <a:fillToRect l="50000" t="50000" r="50000" b="50000"/>
            </a:path>
            <a:tileRect/>
          </a:gradFill>
          <a:ln w="9525">
            <a:noFill/>
          </a:ln>
          <a:effectLst>
            <a:prstShdw prst="shdw12" dist="76200" dir="10800000">
              <a:srgbClr val="001D3A">
                <a:alpha val="50000"/>
              </a:srgbClr>
            </a:prst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eaLnBrk="1" hangingPunct="1">
              <a:spcBef>
                <a:spcPct val="0"/>
              </a:spcBef>
              <a:buClrTx/>
              <a:buFontTx/>
              <a:buNone/>
            </a:pPr>
            <a:endParaRPr lang="zh-CN" altLang="zh-CN" sz="1400" b="0" dirty="0">
              <a:solidFill>
                <a:schemeClr val="tx1"/>
              </a:solidFill>
              <a:latin typeface="Arial" panose="020B0604020202020204" pitchFamily="34" charset="0"/>
            </a:endParaRPr>
          </a:p>
        </p:txBody>
      </p:sp>
      <p:sp>
        <p:nvSpPr>
          <p:cNvPr id="578570" name="Oval 10"/>
          <p:cNvSpPr>
            <a:spLocks noChangeArrowheads="1"/>
          </p:cNvSpPr>
          <p:nvPr/>
        </p:nvSpPr>
        <p:spPr bwMode="gray">
          <a:xfrm>
            <a:off x="6819900" y="2049463"/>
            <a:ext cx="1203325" cy="1144588"/>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569" name="Text Box 11"/>
          <p:cNvSpPr txBox="1"/>
          <p:nvPr/>
        </p:nvSpPr>
        <p:spPr>
          <a:xfrm>
            <a:off x="1549400" y="3559175"/>
            <a:ext cx="946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zh-CN" altLang="en-US" sz="2000" b="0" dirty="0">
                <a:ea typeface="黑体" panose="02010609060101010101" pitchFamily="49" charset="-122"/>
              </a:rPr>
              <a:t>安全性</a:t>
            </a:r>
            <a:endParaRPr lang="zh-CN" altLang="en-US" sz="2000" b="0" dirty="0">
              <a:ea typeface="黑体" panose="02010609060101010101" pitchFamily="49" charset="-122"/>
            </a:endParaRPr>
          </a:p>
        </p:txBody>
      </p:sp>
      <p:sp>
        <p:nvSpPr>
          <p:cNvPr id="66570" name="Text Box 12"/>
          <p:cNvSpPr txBox="1"/>
          <p:nvPr/>
        </p:nvSpPr>
        <p:spPr>
          <a:xfrm>
            <a:off x="4114800" y="2190750"/>
            <a:ext cx="692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zh-CN" altLang="en-US" sz="2000" b="0" dirty="0">
                <a:ea typeface="黑体" panose="02010609060101010101" pitchFamily="49" charset="-122"/>
              </a:rPr>
              <a:t>费用</a:t>
            </a:r>
            <a:endParaRPr lang="zh-CN" altLang="en-US" sz="2000" b="0" dirty="0">
              <a:ea typeface="黑体" panose="02010609060101010101" pitchFamily="49" charset="-122"/>
            </a:endParaRPr>
          </a:p>
        </p:txBody>
      </p:sp>
      <p:sp>
        <p:nvSpPr>
          <p:cNvPr id="66571" name="Text Box 13"/>
          <p:cNvSpPr txBox="1"/>
          <p:nvPr/>
        </p:nvSpPr>
        <p:spPr>
          <a:xfrm>
            <a:off x="7021513" y="2439988"/>
            <a:ext cx="692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zh-CN" altLang="en-US" sz="2000" b="0" dirty="0">
                <a:ea typeface="黑体" panose="02010609060101010101" pitchFamily="49" charset="-122"/>
              </a:rPr>
              <a:t>速度</a:t>
            </a:r>
            <a:endParaRPr lang="zh-CN" altLang="en-US" sz="2000" b="0" dirty="0">
              <a:ea typeface="黑体" panose="02010609060101010101" pitchFamily="49" charset="-122"/>
            </a:endParaRPr>
          </a:p>
        </p:txBody>
      </p:sp>
      <p:sp>
        <p:nvSpPr>
          <p:cNvPr id="66572" name="Text Box 14"/>
          <p:cNvSpPr txBox="1"/>
          <p:nvPr/>
        </p:nvSpPr>
        <p:spPr>
          <a:xfrm>
            <a:off x="5219700" y="4365625"/>
            <a:ext cx="83502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buNone/>
            </a:pPr>
            <a:r>
              <a:rPr lang="zh-CN" altLang="en-US" sz="2000" b="0" dirty="0">
                <a:solidFill>
                  <a:schemeClr val="tx1"/>
                </a:solidFill>
                <a:ea typeface="黑体" panose="02010609060101010101" pitchFamily="49" charset="-122"/>
              </a:rPr>
              <a:t>信号衰减</a:t>
            </a:r>
            <a:endParaRPr lang="zh-CN" altLang="en-US" sz="2000" b="0" dirty="0">
              <a:solidFill>
                <a:schemeClr val="tx1"/>
              </a:solidFill>
              <a:ea typeface="黑体" panose="02010609060101010101" pitchFamily="49" charset="-122"/>
            </a:endParaRPr>
          </a:p>
        </p:txBody>
      </p:sp>
      <p:sp>
        <p:nvSpPr>
          <p:cNvPr id="66573" name="Text Box 15"/>
          <p:cNvSpPr txBox="1"/>
          <p:nvPr/>
        </p:nvSpPr>
        <p:spPr>
          <a:xfrm>
            <a:off x="2339975" y="5084763"/>
            <a:ext cx="1200150" cy="3984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buNone/>
            </a:pPr>
            <a:r>
              <a:rPr lang="zh-CN" altLang="en-US" sz="2000" b="0" dirty="0">
                <a:solidFill>
                  <a:schemeClr val="bg1"/>
                </a:solidFill>
                <a:ea typeface="黑体" panose="02010609060101010101" pitchFamily="49" charset="-122"/>
              </a:rPr>
              <a:t>电磁干扰</a:t>
            </a:r>
            <a:endParaRPr lang="zh-CN" altLang="en-US" sz="2000" b="0" dirty="0">
              <a:solidFill>
                <a:schemeClr val="bg1"/>
              </a:solidFill>
              <a:ea typeface="黑体" panose="02010609060101010101" pitchFamily="49" charset="-122"/>
            </a:endParaRPr>
          </a:p>
        </p:txBody>
      </p:sp>
      <p:sp>
        <p:nvSpPr>
          <p:cNvPr id="66574" name="Line 17"/>
          <p:cNvSpPr/>
          <p:nvPr/>
        </p:nvSpPr>
        <p:spPr>
          <a:xfrm>
            <a:off x="2517775" y="2255838"/>
            <a:ext cx="1812925" cy="1298575"/>
          </a:xfrm>
          <a:prstGeom prst="line">
            <a:avLst/>
          </a:prstGeom>
          <a:ln w="9525" cap="flat" cmpd="sng">
            <a:solidFill>
              <a:schemeClr val="tx1"/>
            </a:solidFill>
            <a:prstDash val="solid"/>
            <a:headEnd type="none" w="med" len="med"/>
            <a:tailEnd type="triangle" w="med" len="med"/>
          </a:ln>
        </p:spPr>
      </p:sp>
      <p:cxnSp>
        <p:nvCxnSpPr>
          <p:cNvPr id="66575" name="AutoShape 18"/>
          <p:cNvCxnSpPr/>
          <p:nvPr/>
        </p:nvCxnSpPr>
        <p:spPr>
          <a:xfrm flipH="1">
            <a:off x="608013" y="2255838"/>
            <a:ext cx="1922462" cy="0"/>
          </a:xfrm>
          <a:prstGeom prst="straightConnector1">
            <a:avLst/>
          </a:prstGeom>
          <a:ln w="9525" cap="flat" cmpd="sng">
            <a:solidFill>
              <a:schemeClr val="tx1"/>
            </a:solidFill>
            <a:prstDash val="solid"/>
            <a:headEnd type="none" w="med" len="med"/>
            <a:tailEnd type="none" w="med" len="med"/>
          </a:ln>
        </p:spPr>
      </p:cxnSp>
      <p:sp>
        <p:nvSpPr>
          <p:cNvPr id="66576" name="Text Box 19"/>
          <p:cNvSpPr txBox="1"/>
          <p:nvPr/>
        </p:nvSpPr>
        <p:spPr>
          <a:xfrm>
            <a:off x="468313" y="1844675"/>
            <a:ext cx="28082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zh-CN" altLang="en-US" sz="2400" dirty="0">
                <a:solidFill>
                  <a:srgbClr val="FF0066"/>
                </a:solidFill>
                <a:latin typeface="Verdana" panose="020B0604030504040204" pitchFamily="34" charset="0"/>
                <a:ea typeface="仿宋_GB2312" pitchFamily="49" charset="-122"/>
              </a:rPr>
              <a:t>传输介质的选择</a:t>
            </a:r>
            <a:endParaRPr lang="zh-CN" altLang="en-US" sz="2400" dirty="0">
              <a:solidFill>
                <a:srgbClr val="FF0066"/>
              </a:solidFill>
              <a:latin typeface="Verdana" panose="020B0604030504040204" pitchFamily="34" charset="0"/>
              <a:ea typeface="仿宋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ln/>
        </p:spPr>
        <p:txBody>
          <a:bodyPr vert="horz" wrap="square" lIns="92075" tIns="46038" rIns="92075" bIns="46038" anchor="ctr" anchorCtr="0"/>
          <a:p>
            <a:pPr eaLnBrk="1" hangingPunct="1"/>
            <a:r>
              <a:rPr lang="en-US" altLang="zh-CN" dirty="0">
                <a:latin typeface="黑体" panose="02010609060101010101" pitchFamily="49" charset="-122"/>
              </a:rPr>
              <a:t>7.5 </a:t>
            </a:r>
            <a:r>
              <a:rPr lang="zh-CN" altLang="en-US" dirty="0">
                <a:latin typeface="黑体" panose="02010609060101010101" pitchFamily="49" charset="-122"/>
              </a:rPr>
              <a:t>信道复用技术</a:t>
            </a:r>
            <a:endParaRPr lang="zh-CN" altLang="en-US" dirty="0">
              <a:latin typeface="黑体" panose="02010609060101010101" pitchFamily="49" charset="-122"/>
            </a:endParaRPr>
          </a:p>
        </p:txBody>
      </p:sp>
      <p:sp>
        <p:nvSpPr>
          <p:cNvPr id="536579" name="Rectangle 3"/>
          <p:cNvSpPr>
            <a:spLocks noGrp="1"/>
          </p:cNvSpPr>
          <p:nvPr>
            <p:ph idx="1" hasCustomPrompt="1"/>
          </p:nvPr>
        </p:nvSpPr>
        <p:spPr>
          <a:xfrm>
            <a:off x="684213" y="1176338"/>
            <a:ext cx="8229600" cy="1460500"/>
          </a:xfrm>
          <a:ln/>
        </p:spPr>
        <p:txBody>
          <a:bodyPr vert="horz" wrap="square" lIns="91440" tIns="45720" rIns="91440" bIns="45720" anchor="t" anchorCtr="0"/>
          <a:p>
            <a:pPr eaLnBrk="1" hangingPunct="1">
              <a:lnSpc>
                <a:spcPct val="110000"/>
              </a:lnSpc>
            </a:pPr>
            <a:r>
              <a:rPr lang="zh-CN" altLang="en-US" sz="2800" dirty="0">
                <a:latin typeface="黑体" panose="02010609060101010101" pitchFamily="49" charset="-122"/>
                <a:ea typeface="黑体" panose="02010609060101010101" pitchFamily="49" charset="-122"/>
              </a:rPr>
              <a:t>由于一条传输线路的能力</a:t>
            </a:r>
            <a:r>
              <a:rPr lang="zh-CN" altLang="en-US" sz="2800" dirty="0">
                <a:solidFill>
                  <a:schemeClr val="hlink"/>
                </a:solidFill>
                <a:latin typeface="黑体" panose="02010609060101010101" pitchFamily="49" charset="-122"/>
                <a:ea typeface="黑体" panose="02010609060101010101" pitchFamily="49" charset="-122"/>
              </a:rPr>
              <a:t>远远超过</a:t>
            </a:r>
            <a:r>
              <a:rPr lang="zh-CN" altLang="en-US" sz="2800" dirty="0">
                <a:latin typeface="黑体" panose="02010609060101010101" pitchFamily="49" charset="-122"/>
                <a:ea typeface="黑体" panose="02010609060101010101" pitchFamily="49" charset="-122"/>
              </a:rPr>
              <a:t>传输一个用户信号所需的能力，为了提高线路利用率，经常让多个信号</a:t>
            </a:r>
            <a:r>
              <a:rPr lang="zh-CN" altLang="en-US" sz="2800" dirty="0">
                <a:solidFill>
                  <a:schemeClr val="hlink"/>
                </a:solidFill>
                <a:latin typeface="黑体" panose="02010609060101010101" pitchFamily="49" charset="-122"/>
                <a:ea typeface="黑体" panose="02010609060101010101" pitchFamily="49" charset="-122"/>
              </a:rPr>
              <a:t>同时共用</a:t>
            </a:r>
            <a:r>
              <a:rPr lang="zh-CN" altLang="en-US" sz="2800" dirty="0">
                <a:latin typeface="黑体" panose="02010609060101010101" pitchFamily="49" charset="-122"/>
                <a:ea typeface="黑体" panose="02010609060101010101" pitchFamily="49" charset="-122"/>
              </a:rPr>
              <a:t>一条</a:t>
            </a:r>
            <a:r>
              <a:rPr lang="zh-CN" altLang="en-US" sz="2800" dirty="0">
                <a:solidFill>
                  <a:schemeClr val="hlink"/>
                </a:solidFill>
                <a:latin typeface="黑体" panose="02010609060101010101" pitchFamily="49" charset="-122"/>
                <a:ea typeface="黑体" panose="02010609060101010101" pitchFamily="49" charset="-122"/>
              </a:rPr>
              <a:t>物理线路</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Char char="§"/>
            </a:pPr>
            <a:endParaRPr lang="zh-CN" altLang="en-US" sz="2000" dirty="0"/>
          </a:p>
          <a:p>
            <a:pPr eaLnBrk="1" hangingPunct="1">
              <a:lnSpc>
                <a:spcPct val="80000"/>
              </a:lnSpc>
              <a:buNone/>
            </a:pPr>
            <a:r>
              <a:rPr lang="zh-CN" altLang="en-US" sz="1800" dirty="0"/>
              <a:t> </a:t>
            </a:r>
            <a:endParaRPr lang="zh-CN" altLang="en-US" sz="1800" dirty="0"/>
          </a:p>
        </p:txBody>
      </p:sp>
      <p:grpSp>
        <p:nvGrpSpPr>
          <p:cNvPr id="536580" name="Group 4"/>
          <p:cNvGrpSpPr/>
          <p:nvPr/>
        </p:nvGrpSpPr>
        <p:grpSpPr>
          <a:xfrm>
            <a:off x="2195513" y="2836863"/>
            <a:ext cx="4419600" cy="1319212"/>
            <a:chOff x="918" y="2100"/>
            <a:chExt cx="4079" cy="1557"/>
          </a:xfrm>
        </p:grpSpPr>
        <p:sp>
          <p:nvSpPr>
            <p:cNvPr id="67590" name="AutoShape 5"/>
            <p:cNvSpPr/>
            <p:nvPr/>
          </p:nvSpPr>
          <p:spPr>
            <a:xfrm rot="-5400000" flipH="1" flipV="1">
              <a:off x="3497" y="2320"/>
              <a:ext cx="932" cy="638"/>
            </a:xfrm>
            <a:custGeom>
              <a:avLst/>
              <a:gdLst>
                <a:gd name="txL" fmla="*/ 4496 w 21600"/>
                <a:gd name="txT" fmla="*/ 4503 h 21600"/>
                <a:gd name="txR" fmla="*/ 17104 w 21600"/>
                <a:gd name="txB" fmla="*/ 17097 h 21600"/>
              </a:gdLst>
              <a:ahLst/>
              <a:cxnLst>
                <a:cxn ang="0">
                  <a:pos x="0" y="0"/>
                </a:cxn>
                <a:cxn ang="0">
                  <a:pos x="0" y="0"/>
                </a:cxn>
                <a:cxn ang="0">
                  <a:pos x="0" y="0"/>
                </a:cxn>
                <a:cxn ang="0">
                  <a:pos x="0" y="0"/>
                </a:cxn>
              </a:cxnLst>
              <a:rect l="txL" t="txT" r="txR" b="txB"/>
              <a:pathLst>
                <a:path w="21600" h="21600">
                  <a:moveTo>
                    <a:pt x="0" y="0"/>
                  </a:moveTo>
                  <a:lnTo>
                    <a:pt x="5399" y="21600"/>
                  </a:lnTo>
                  <a:lnTo>
                    <a:pt x="16201" y="21600"/>
                  </a:lnTo>
                  <a:lnTo>
                    <a:pt x="21600" y="0"/>
                  </a:lnTo>
                  <a:lnTo>
                    <a:pt x="0" y="0"/>
                  </a:lnTo>
                  <a:close/>
                </a:path>
              </a:pathLst>
            </a:custGeom>
            <a:gradFill rotWithShape="0">
              <a:gsLst>
                <a:gs pos="0">
                  <a:srgbClr val="B28E00">
                    <a:alpha val="100000"/>
                  </a:srgbClr>
                </a:gs>
                <a:gs pos="100000">
                  <a:srgbClr val="FFCC00">
                    <a:alpha val="100000"/>
                  </a:srgbClr>
                </a:gs>
              </a:gsLst>
              <a:lin ang="0" scaled="1"/>
              <a:tileRect/>
            </a:gradFill>
            <a:ln w="12699" cap="flat" cmpd="sng">
              <a:solidFill>
                <a:schemeClr val="tx1">
                  <a:alpha val="100000"/>
                </a:schemeClr>
              </a:solidFill>
              <a:prstDash val="solid"/>
              <a:miter lim="800000"/>
              <a:headEnd type="none" w="med" len="med"/>
              <a:tailEnd type="none" w="med" len="med"/>
            </a:ln>
          </p:spPr>
          <p:txBody>
            <a:bodyPr/>
            <a:p>
              <a:endParaRPr lang="zh-CN" altLang="en-US"/>
            </a:p>
          </p:txBody>
        </p:sp>
        <p:sp>
          <p:nvSpPr>
            <p:cNvPr id="67591" name="Rectangle 6"/>
            <p:cNvSpPr/>
            <p:nvPr/>
          </p:nvSpPr>
          <p:spPr>
            <a:xfrm>
              <a:off x="3618" y="2544"/>
              <a:ext cx="764" cy="36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1400" dirty="0">
                  <a:solidFill>
                    <a:schemeClr val="bg1"/>
                  </a:solidFill>
                  <a:latin typeface="Arial" panose="020B0604020202020204" pitchFamily="34" charset="0"/>
                </a:rPr>
                <a:t>DEMUX</a:t>
              </a:r>
              <a:endParaRPr lang="en-US" altLang="zh-CN" sz="1400" dirty="0">
                <a:solidFill>
                  <a:schemeClr val="bg1"/>
                </a:solidFill>
                <a:latin typeface="Arial" panose="020B0604020202020204" pitchFamily="34" charset="0"/>
              </a:endParaRPr>
            </a:p>
          </p:txBody>
        </p:sp>
        <p:grpSp>
          <p:nvGrpSpPr>
            <p:cNvPr id="67592" name="Group 7"/>
            <p:cNvGrpSpPr/>
            <p:nvPr/>
          </p:nvGrpSpPr>
          <p:grpSpPr>
            <a:xfrm>
              <a:off x="924" y="2138"/>
              <a:ext cx="431" cy="289"/>
              <a:chOff x="616" y="1782"/>
              <a:chExt cx="431" cy="289"/>
            </a:xfrm>
          </p:grpSpPr>
          <p:sp>
            <p:nvSpPr>
              <p:cNvPr id="67666" name="Freeform 8"/>
              <p:cNvSpPr/>
              <p:nvPr/>
            </p:nvSpPr>
            <p:spPr>
              <a:xfrm>
                <a:off x="616" y="1782"/>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B7B79D">
                  <a:alpha val="100000"/>
                </a:srgbClr>
              </a:solidFill>
              <a:ln w="9525">
                <a:noFill/>
              </a:ln>
            </p:spPr>
            <p:txBody>
              <a:bodyPr/>
              <a:p>
                <a:endParaRPr lang="zh-CN" altLang="en-US"/>
              </a:p>
            </p:txBody>
          </p:sp>
          <p:sp>
            <p:nvSpPr>
              <p:cNvPr id="67667" name="Freeform 9"/>
              <p:cNvSpPr/>
              <p:nvPr/>
            </p:nvSpPr>
            <p:spPr>
              <a:xfrm>
                <a:off x="616" y="1782"/>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00B7A5">
                  <a:alpha val="100000"/>
                </a:srgbClr>
              </a:solidFill>
              <a:ln w="9525">
                <a:noFill/>
              </a:ln>
            </p:spPr>
            <p:txBody>
              <a:bodyPr/>
              <a:p>
                <a:endParaRPr lang="zh-CN" altLang="en-US"/>
              </a:p>
            </p:txBody>
          </p:sp>
          <p:sp>
            <p:nvSpPr>
              <p:cNvPr id="67668" name="Freeform 10"/>
              <p:cNvSpPr/>
              <p:nvPr/>
            </p:nvSpPr>
            <p:spPr>
              <a:xfrm>
                <a:off x="616" y="1884"/>
                <a:ext cx="431" cy="187"/>
              </a:xfrm>
              <a:custGeom>
                <a:avLst/>
                <a:gdLst/>
                <a:ahLst/>
                <a:cxnLst>
                  <a:cxn ang="0">
                    <a:pos x="0" y="0"/>
                  </a:cxn>
                  <a:cxn ang="0">
                    <a:pos x="430" y="0"/>
                  </a:cxn>
                  <a:cxn ang="0">
                    <a:pos x="430" y="186"/>
                  </a:cxn>
                  <a:cxn ang="0">
                    <a:pos x="0" y="186"/>
                  </a:cxn>
                  <a:cxn ang="0">
                    <a:pos x="0" y="0"/>
                  </a:cxn>
                </a:cxnLst>
                <a:pathLst>
                  <a:path w="431" h="187">
                    <a:moveTo>
                      <a:pt x="0" y="0"/>
                    </a:moveTo>
                    <a:lnTo>
                      <a:pt x="430" y="0"/>
                    </a:lnTo>
                    <a:lnTo>
                      <a:pt x="430" y="186"/>
                    </a:lnTo>
                    <a:lnTo>
                      <a:pt x="0" y="186"/>
                    </a:lnTo>
                    <a:lnTo>
                      <a:pt x="0" y="0"/>
                    </a:lnTo>
                  </a:path>
                </a:pathLst>
              </a:custGeom>
              <a:solidFill>
                <a:srgbClr val="00B7A5">
                  <a:alpha val="100000"/>
                </a:srgbClr>
              </a:solidFill>
              <a:ln w="9525">
                <a:noFill/>
              </a:ln>
            </p:spPr>
            <p:txBody>
              <a:bodyPr/>
              <a:p>
                <a:endParaRPr lang="zh-CN" altLang="en-US"/>
              </a:p>
            </p:txBody>
          </p:sp>
          <p:sp>
            <p:nvSpPr>
              <p:cNvPr id="67669" name="Line 11"/>
              <p:cNvSpPr/>
              <p:nvPr/>
            </p:nvSpPr>
            <p:spPr>
              <a:xfrm flipH="1">
                <a:off x="913" y="1944"/>
                <a:ext cx="100" cy="0"/>
              </a:xfrm>
              <a:prstGeom prst="line">
                <a:avLst/>
              </a:prstGeom>
              <a:ln w="12699" cap="flat" cmpd="sng">
                <a:solidFill>
                  <a:srgbClr val="000000"/>
                </a:solidFill>
                <a:prstDash val="solid"/>
                <a:headEnd type="none" w="sm" len="sm"/>
                <a:tailEnd type="none" w="sm" len="sm"/>
              </a:ln>
            </p:spPr>
          </p:sp>
          <p:sp>
            <p:nvSpPr>
              <p:cNvPr id="67670" name="Rectangle 12"/>
              <p:cNvSpPr/>
              <p:nvPr/>
            </p:nvSpPr>
            <p:spPr>
              <a:xfrm>
                <a:off x="659" y="1948"/>
                <a:ext cx="35"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71" name="Rectangle 13"/>
              <p:cNvSpPr/>
              <p:nvPr/>
            </p:nvSpPr>
            <p:spPr>
              <a:xfrm>
                <a:off x="742" y="1948"/>
                <a:ext cx="32"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72" name="Line 14"/>
              <p:cNvSpPr/>
              <p:nvPr/>
            </p:nvSpPr>
            <p:spPr>
              <a:xfrm flipH="1">
                <a:off x="913" y="2016"/>
                <a:ext cx="100" cy="0"/>
              </a:xfrm>
              <a:prstGeom prst="line">
                <a:avLst/>
              </a:prstGeom>
              <a:ln w="12699" cap="flat" cmpd="sng">
                <a:solidFill>
                  <a:srgbClr val="000000"/>
                </a:solidFill>
                <a:prstDash val="solid"/>
                <a:headEnd type="none" w="sm" len="sm"/>
                <a:tailEnd type="none" w="sm" len="sm"/>
              </a:ln>
            </p:spPr>
          </p:sp>
          <p:sp>
            <p:nvSpPr>
              <p:cNvPr id="67673" name="Line 15"/>
              <p:cNvSpPr/>
              <p:nvPr/>
            </p:nvSpPr>
            <p:spPr>
              <a:xfrm flipV="1">
                <a:off x="698" y="1800"/>
                <a:ext cx="40" cy="72"/>
              </a:xfrm>
              <a:prstGeom prst="line">
                <a:avLst/>
              </a:prstGeom>
              <a:ln w="12699" cap="flat" cmpd="sng">
                <a:solidFill>
                  <a:schemeClr val="tx1"/>
                </a:solidFill>
                <a:prstDash val="solid"/>
                <a:headEnd type="none" w="sm" len="sm"/>
                <a:tailEnd type="none" w="sm" len="sm"/>
              </a:ln>
            </p:spPr>
          </p:sp>
          <p:sp>
            <p:nvSpPr>
              <p:cNvPr id="67674" name="Line 16"/>
              <p:cNvSpPr/>
              <p:nvPr/>
            </p:nvSpPr>
            <p:spPr>
              <a:xfrm flipH="1" flipV="1">
                <a:off x="916" y="1788"/>
                <a:ext cx="26" cy="84"/>
              </a:xfrm>
              <a:prstGeom prst="line">
                <a:avLst/>
              </a:prstGeom>
              <a:ln w="12699" cap="flat" cmpd="sng">
                <a:solidFill>
                  <a:schemeClr val="tx1"/>
                </a:solidFill>
                <a:prstDash val="solid"/>
                <a:headEnd type="none" w="sm" len="sm"/>
                <a:tailEnd type="none" w="sm" len="sm"/>
              </a:ln>
            </p:spPr>
          </p:sp>
          <p:sp>
            <p:nvSpPr>
              <p:cNvPr id="67675" name="Line 17"/>
              <p:cNvSpPr/>
              <p:nvPr/>
            </p:nvSpPr>
            <p:spPr>
              <a:xfrm flipV="1">
                <a:off x="655" y="1800"/>
                <a:ext cx="43" cy="72"/>
              </a:xfrm>
              <a:prstGeom prst="line">
                <a:avLst/>
              </a:prstGeom>
              <a:ln w="12699" cap="flat" cmpd="sng">
                <a:solidFill>
                  <a:schemeClr val="tx1"/>
                </a:solidFill>
                <a:prstDash val="solid"/>
                <a:headEnd type="none" w="sm" len="sm"/>
                <a:tailEnd type="none" w="sm" len="sm"/>
              </a:ln>
            </p:spPr>
          </p:sp>
          <p:sp>
            <p:nvSpPr>
              <p:cNvPr id="67676" name="Line 18"/>
              <p:cNvSpPr/>
              <p:nvPr/>
            </p:nvSpPr>
            <p:spPr>
              <a:xfrm flipH="1" flipV="1">
                <a:off x="956" y="1788"/>
                <a:ext cx="29" cy="84"/>
              </a:xfrm>
              <a:prstGeom prst="line">
                <a:avLst/>
              </a:prstGeom>
              <a:ln w="12699" cap="flat" cmpd="sng">
                <a:solidFill>
                  <a:schemeClr val="tx1"/>
                </a:solidFill>
                <a:prstDash val="solid"/>
                <a:headEnd type="none" w="sm" len="sm"/>
                <a:tailEnd type="none" w="sm" len="sm"/>
              </a:ln>
            </p:spPr>
          </p:sp>
        </p:grpSp>
        <p:grpSp>
          <p:nvGrpSpPr>
            <p:cNvPr id="67593" name="Group 19"/>
            <p:cNvGrpSpPr/>
            <p:nvPr/>
          </p:nvGrpSpPr>
          <p:grpSpPr>
            <a:xfrm>
              <a:off x="924" y="2463"/>
              <a:ext cx="431" cy="289"/>
              <a:chOff x="616" y="2107"/>
              <a:chExt cx="431" cy="289"/>
            </a:xfrm>
          </p:grpSpPr>
          <p:sp>
            <p:nvSpPr>
              <p:cNvPr id="67655" name="Freeform 20"/>
              <p:cNvSpPr/>
              <p:nvPr/>
            </p:nvSpPr>
            <p:spPr>
              <a:xfrm>
                <a:off x="616" y="2107"/>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B7B79D">
                  <a:alpha val="100000"/>
                </a:srgbClr>
              </a:solidFill>
              <a:ln w="9525">
                <a:noFill/>
              </a:ln>
            </p:spPr>
            <p:txBody>
              <a:bodyPr/>
              <a:p>
                <a:endParaRPr lang="zh-CN" altLang="en-US"/>
              </a:p>
            </p:txBody>
          </p:sp>
          <p:sp>
            <p:nvSpPr>
              <p:cNvPr id="67656" name="Freeform 21"/>
              <p:cNvSpPr/>
              <p:nvPr/>
            </p:nvSpPr>
            <p:spPr>
              <a:xfrm>
                <a:off x="616" y="2107"/>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00B7A5">
                  <a:alpha val="100000"/>
                </a:srgbClr>
              </a:solidFill>
              <a:ln w="9525">
                <a:noFill/>
              </a:ln>
            </p:spPr>
            <p:txBody>
              <a:bodyPr/>
              <a:p>
                <a:endParaRPr lang="zh-CN" altLang="en-US"/>
              </a:p>
            </p:txBody>
          </p:sp>
          <p:sp>
            <p:nvSpPr>
              <p:cNvPr id="67657" name="Freeform 22"/>
              <p:cNvSpPr/>
              <p:nvPr/>
            </p:nvSpPr>
            <p:spPr>
              <a:xfrm>
                <a:off x="616" y="2209"/>
                <a:ext cx="431" cy="187"/>
              </a:xfrm>
              <a:custGeom>
                <a:avLst/>
                <a:gdLst/>
                <a:ahLst/>
                <a:cxnLst>
                  <a:cxn ang="0">
                    <a:pos x="0" y="0"/>
                  </a:cxn>
                  <a:cxn ang="0">
                    <a:pos x="430" y="0"/>
                  </a:cxn>
                  <a:cxn ang="0">
                    <a:pos x="430" y="186"/>
                  </a:cxn>
                  <a:cxn ang="0">
                    <a:pos x="0" y="186"/>
                  </a:cxn>
                  <a:cxn ang="0">
                    <a:pos x="0" y="0"/>
                  </a:cxn>
                </a:cxnLst>
                <a:pathLst>
                  <a:path w="431" h="187">
                    <a:moveTo>
                      <a:pt x="0" y="0"/>
                    </a:moveTo>
                    <a:lnTo>
                      <a:pt x="430" y="0"/>
                    </a:lnTo>
                    <a:lnTo>
                      <a:pt x="430" y="186"/>
                    </a:lnTo>
                    <a:lnTo>
                      <a:pt x="0" y="186"/>
                    </a:lnTo>
                    <a:lnTo>
                      <a:pt x="0" y="0"/>
                    </a:lnTo>
                  </a:path>
                </a:pathLst>
              </a:custGeom>
              <a:solidFill>
                <a:srgbClr val="00B7A5">
                  <a:alpha val="100000"/>
                </a:srgbClr>
              </a:solidFill>
              <a:ln w="9525">
                <a:noFill/>
              </a:ln>
            </p:spPr>
            <p:txBody>
              <a:bodyPr/>
              <a:p>
                <a:endParaRPr lang="zh-CN" altLang="en-US"/>
              </a:p>
            </p:txBody>
          </p:sp>
          <p:sp>
            <p:nvSpPr>
              <p:cNvPr id="67658" name="Line 23"/>
              <p:cNvSpPr/>
              <p:nvPr/>
            </p:nvSpPr>
            <p:spPr>
              <a:xfrm flipH="1">
                <a:off x="913" y="2269"/>
                <a:ext cx="100" cy="0"/>
              </a:xfrm>
              <a:prstGeom prst="line">
                <a:avLst/>
              </a:prstGeom>
              <a:ln w="12699" cap="flat" cmpd="sng">
                <a:solidFill>
                  <a:srgbClr val="000000"/>
                </a:solidFill>
                <a:prstDash val="solid"/>
                <a:headEnd type="none" w="sm" len="sm"/>
                <a:tailEnd type="none" w="sm" len="sm"/>
              </a:ln>
            </p:spPr>
          </p:sp>
          <p:sp>
            <p:nvSpPr>
              <p:cNvPr id="67659" name="Rectangle 24"/>
              <p:cNvSpPr/>
              <p:nvPr/>
            </p:nvSpPr>
            <p:spPr>
              <a:xfrm>
                <a:off x="659" y="2273"/>
                <a:ext cx="35"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60" name="Rectangle 25"/>
              <p:cNvSpPr/>
              <p:nvPr/>
            </p:nvSpPr>
            <p:spPr>
              <a:xfrm>
                <a:off x="742" y="2273"/>
                <a:ext cx="32"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61" name="Line 26"/>
              <p:cNvSpPr/>
              <p:nvPr/>
            </p:nvSpPr>
            <p:spPr>
              <a:xfrm flipH="1">
                <a:off x="913" y="2341"/>
                <a:ext cx="100" cy="0"/>
              </a:xfrm>
              <a:prstGeom prst="line">
                <a:avLst/>
              </a:prstGeom>
              <a:ln w="12699" cap="flat" cmpd="sng">
                <a:solidFill>
                  <a:srgbClr val="000000"/>
                </a:solidFill>
                <a:prstDash val="solid"/>
                <a:headEnd type="none" w="sm" len="sm"/>
                <a:tailEnd type="none" w="sm" len="sm"/>
              </a:ln>
            </p:spPr>
          </p:sp>
          <p:sp>
            <p:nvSpPr>
              <p:cNvPr id="67662" name="Line 27"/>
              <p:cNvSpPr/>
              <p:nvPr/>
            </p:nvSpPr>
            <p:spPr>
              <a:xfrm flipV="1">
                <a:off x="698" y="2125"/>
                <a:ext cx="40" cy="72"/>
              </a:xfrm>
              <a:prstGeom prst="line">
                <a:avLst/>
              </a:prstGeom>
              <a:ln w="12699" cap="flat" cmpd="sng">
                <a:solidFill>
                  <a:schemeClr val="tx1"/>
                </a:solidFill>
                <a:prstDash val="solid"/>
                <a:headEnd type="none" w="sm" len="sm"/>
                <a:tailEnd type="none" w="sm" len="sm"/>
              </a:ln>
            </p:spPr>
          </p:sp>
          <p:sp>
            <p:nvSpPr>
              <p:cNvPr id="67663" name="Line 28"/>
              <p:cNvSpPr/>
              <p:nvPr/>
            </p:nvSpPr>
            <p:spPr>
              <a:xfrm flipH="1" flipV="1">
                <a:off x="916" y="2113"/>
                <a:ext cx="26" cy="84"/>
              </a:xfrm>
              <a:prstGeom prst="line">
                <a:avLst/>
              </a:prstGeom>
              <a:ln w="12699" cap="flat" cmpd="sng">
                <a:solidFill>
                  <a:schemeClr val="tx1"/>
                </a:solidFill>
                <a:prstDash val="solid"/>
                <a:headEnd type="none" w="sm" len="sm"/>
                <a:tailEnd type="none" w="sm" len="sm"/>
              </a:ln>
            </p:spPr>
          </p:sp>
          <p:sp>
            <p:nvSpPr>
              <p:cNvPr id="67664" name="Line 29"/>
              <p:cNvSpPr/>
              <p:nvPr/>
            </p:nvSpPr>
            <p:spPr>
              <a:xfrm flipV="1">
                <a:off x="655" y="2125"/>
                <a:ext cx="43" cy="72"/>
              </a:xfrm>
              <a:prstGeom prst="line">
                <a:avLst/>
              </a:prstGeom>
              <a:ln w="12699" cap="flat" cmpd="sng">
                <a:solidFill>
                  <a:schemeClr val="tx1"/>
                </a:solidFill>
                <a:prstDash val="solid"/>
                <a:headEnd type="none" w="sm" len="sm"/>
                <a:tailEnd type="none" w="sm" len="sm"/>
              </a:ln>
            </p:spPr>
          </p:sp>
          <p:sp>
            <p:nvSpPr>
              <p:cNvPr id="67665" name="Line 30"/>
              <p:cNvSpPr/>
              <p:nvPr/>
            </p:nvSpPr>
            <p:spPr>
              <a:xfrm flipH="1" flipV="1">
                <a:off x="956" y="2113"/>
                <a:ext cx="29" cy="84"/>
              </a:xfrm>
              <a:prstGeom prst="line">
                <a:avLst/>
              </a:prstGeom>
              <a:ln w="12699" cap="flat" cmpd="sng">
                <a:solidFill>
                  <a:schemeClr val="tx1"/>
                </a:solidFill>
                <a:prstDash val="solid"/>
                <a:headEnd type="none" w="sm" len="sm"/>
                <a:tailEnd type="none" w="sm" len="sm"/>
              </a:ln>
            </p:spPr>
          </p:sp>
        </p:grpSp>
        <p:grpSp>
          <p:nvGrpSpPr>
            <p:cNvPr id="67594" name="Group 31"/>
            <p:cNvGrpSpPr/>
            <p:nvPr/>
          </p:nvGrpSpPr>
          <p:grpSpPr>
            <a:xfrm>
              <a:off x="918" y="2822"/>
              <a:ext cx="431" cy="289"/>
              <a:chOff x="610" y="2466"/>
              <a:chExt cx="431" cy="289"/>
            </a:xfrm>
          </p:grpSpPr>
          <p:sp>
            <p:nvSpPr>
              <p:cNvPr id="67644" name="Freeform 32"/>
              <p:cNvSpPr/>
              <p:nvPr/>
            </p:nvSpPr>
            <p:spPr>
              <a:xfrm>
                <a:off x="610" y="2466"/>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B7B79D">
                  <a:alpha val="100000"/>
                </a:srgbClr>
              </a:solidFill>
              <a:ln w="9525">
                <a:noFill/>
              </a:ln>
            </p:spPr>
            <p:txBody>
              <a:bodyPr/>
              <a:p>
                <a:endParaRPr lang="zh-CN" altLang="en-US"/>
              </a:p>
            </p:txBody>
          </p:sp>
          <p:sp>
            <p:nvSpPr>
              <p:cNvPr id="67645" name="Freeform 33"/>
              <p:cNvSpPr/>
              <p:nvPr/>
            </p:nvSpPr>
            <p:spPr>
              <a:xfrm>
                <a:off x="610" y="2466"/>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00B7A5">
                  <a:alpha val="100000"/>
                </a:srgbClr>
              </a:solidFill>
              <a:ln w="9525">
                <a:noFill/>
              </a:ln>
            </p:spPr>
            <p:txBody>
              <a:bodyPr/>
              <a:p>
                <a:endParaRPr lang="zh-CN" altLang="en-US"/>
              </a:p>
            </p:txBody>
          </p:sp>
          <p:sp>
            <p:nvSpPr>
              <p:cNvPr id="67646" name="Freeform 34"/>
              <p:cNvSpPr/>
              <p:nvPr/>
            </p:nvSpPr>
            <p:spPr>
              <a:xfrm>
                <a:off x="610" y="2568"/>
                <a:ext cx="431" cy="187"/>
              </a:xfrm>
              <a:custGeom>
                <a:avLst/>
                <a:gdLst/>
                <a:ahLst/>
                <a:cxnLst>
                  <a:cxn ang="0">
                    <a:pos x="0" y="0"/>
                  </a:cxn>
                  <a:cxn ang="0">
                    <a:pos x="430" y="0"/>
                  </a:cxn>
                  <a:cxn ang="0">
                    <a:pos x="430" y="186"/>
                  </a:cxn>
                  <a:cxn ang="0">
                    <a:pos x="0" y="186"/>
                  </a:cxn>
                  <a:cxn ang="0">
                    <a:pos x="0" y="0"/>
                  </a:cxn>
                </a:cxnLst>
                <a:pathLst>
                  <a:path w="431" h="187">
                    <a:moveTo>
                      <a:pt x="0" y="0"/>
                    </a:moveTo>
                    <a:lnTo>
                      <a:pt x="430" y="0"/>
                    </a:lnTo>
                    <a:lnTo>
                      <a:pt x="430" y="186"/>
                    </a:lnTo>
                    <a:lnTo>
                      <a:pt x="0" y="186"/>
                    </a:lnTo>
                    <a:lnTo>
                      <a:pt x="0" y="0"/>
                    </a:lnTo>
                  </a:path>
                </a:pathLst>
              </a:custGeom>
              <a:solidFill>
                <a:srgbClr val="00B7A5">
                  <a:alpha val="100000"/>
                </a:srgbClr>
              </a:solidFill>
              <a:ln w="9525">
                <a:noFill/>
              </a:ln>
            </p:spPr>
            <p:txBody>
              <a:bodyPr/>
              <a:p>
                <a:endParaRPr lang="zh-CN" altLang="en-US"/>
              </a:p>
            </p:txBody>
          </p:sp>
          <p:sp>
            <p:nvSpPr>
              <p:cNvPr id="67647" name="Line 35"/>
              <p:cNvSpPr/>
              <p:nvPr/>
            </p:nvSpPr>
            <p:spPr>
              <a:xfrm flipH="1">
                <a:off x="907" y="2628"/>
                <a:ext cx="100" cy="0"/>
              </a:xfrm>
              <a:prstGeom prst="line">
                <a:avLst/>
              </a:prstGeom>
              <a:ln w="12699" cap="flat" cmpd="sng">
                <a:solidFill>
                  <a:srgbClr val="000000"/>
                </a:solidFill>
                <a:prstDash val="solid"/>
                <a:headEnd type="none" w="sm" len="sm"/>
                <a:tailEnd type="none" w="sm" len="sm"/>
              </a:ln>
            </p:spPr>
          </p:sp>
          <p:sp>
            <p:nvSpPr>
              <p:cNvPr id="67648" name="Rectangle 36"/>
              <p:cNvSpPr/>
              <p:nvPr/>
            </p:nvSpPr>
            <p:spPr>
              <a:xfrm>
                <a:off x="653" y="2632"/>
                <a:ext cx="35"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49" name="Rectangle 37"/>
              <p:cNvSpPr/>
              <p:nvPr/>
            </p:nvSpPr>
            <p:spPr>
              <a:xfrm>
                <a:off x="736" y="2632"/>
                <a:ext cx="32"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50" name="Line 38"/>
              <p:cNvSpPr/>
              <p:nvPr/>
            </p:nvSpPr>
            <p:spPr>
              <a:xfrm flipH="1">
                <a:off x="907" y="2700"/>
                <a:ext cx="100" cy="0"/>
              </a:xfrm>
              <a:prstGeom prst="line">
                <a:avLst/>
              </a:prstGeom>
              <a:ln w="12699" cap="flat" cmpd="sng">
                <a:solidFill>
                  <a:srgbClr val="000000"/>
                </a:solidFill>
                <a:prstDash val="solid"/>
                <a:headEnd type="none" w="sm" len="sm"/>
                <a:tailEnd type="none" w="sm" len="sm"/>
              </a:ln>
            </p:spPr>
          </p:sp>
          <p:sp>
            <p:nvSpPr>
              <p:cNvPr id="67651" name="Line 39"/>
              <p:cNvSpPr/>
              <p:nvPr/>
            </p:nvSpPr>
            <p:spPr>
              <a:xfrm flipV="1">
                <a:off x="692" y="2484"/>
                <a:ext cx="40" cy="72"/>
              </a:xfrm>
              <a:prstGeom prst="line">
                <a:avLst/>
              </a:prstGeom>
              <a:ln w="12699" cap="flat" cmpd="sng">
                <a:solidFill>
                  <a:schemeClr val="tx1"/>
                </a:solidFill>
                <a:prstDash val="solid"/>
                <a:headEnd type="none" w="sm" len="sm"/>
                <a:tailEnd type="none" w="sm" len="sm"/>
              </a:ln>
            </p:spPr>
          </p:sp>
          <p:sp>
            <p:nvSpPr>
              <p:cNvPr id="67652" name="Line 40"/>
              <p:cNvSpPr/>
              <p:nvPr/>
            </p:nvSpPr>
            <p:spPr>
              <a:xfrm flipH="1" flipV="1">
                <a:off x="910" y="2472"/>
                <a:ext cx="26" cy="84"/>
              </a:xfrm>
              <a:prstGeom prst="line">
                <a:avLst/>
              </a:prstGeom>
              <a:ln w="12699" cap="flat" cmpd="sng">
                <a:solidFill>
                  <a:schemeClr val="tx1"/>
                </a:solidFill>
                <a:prstDash val="solid"/>
                <a:headEnd type="none" w="sm" len="sm"/>
                <a:tailEnd type="none" w="sm" len="sm"/>
              </a:ln>
            </p:spPr>
          </p:sp>
          <p:sp>
            <p:nvSpPr>
              <p:cNvPr id="67653" name="Line 41"/>
              <p:cNvSpPr/>
              <p:nvPr/>
            </p:nvSpPr>
            <p:spPr>
              <a:xfrm flipV="1">
                <a:off x="649" y="2484"/>
                <a:ext cx="43" cy="72"/>
              </a:xfrm>
              <a:prstGeom prst="line">
                <a:avLst/>
              </a:prstGeom>
              <a:ln w="12699" cap="flat" cmpd="sng">
                <a:solidFill>
                  <a:schemeClr val="tx1"/>
                </a:solidFill>
                <a:prstDash val="solid"/>
                <a:headEnd type="none" w="sm" len="sm"/>
                <a:tailEnd type="none" w="sm" len="sm"/>
              </a:ln>
            </p:spPr>
          </p:sp>
          <p:sp>
            <p:nvSpPr>
              <p:cNvPr id="67654" name="Line 42"/>
              <p:cNvSpPr/>
              <p:nvPr/>
            </p:nvSpPr>
            <p:spPr>
              <a:xfrm flipH="1" flipV="1">
                <a:off x="950" y="2472"/>
                <a:ext cx="29" cy="84"/>
              </a:xfrm>
              <a:prstGeom prst="line">
                <a:avLst/>
              </a:prstGeom>
              <a:ln w="12699" cap="flat" cmpd="sng">
                <a:solidFill>
                  <a:schemeClr val="tx1"/>
                </a:solidFill>
                <a:prstDash val="solid"/>
                <a:headEnd type="none" w="sm" len="sm"/>
                <a:tailEnd type="none" w="sm" len="sm"/>
              </a:ln>
            </p:spPr>
          </p:sp>
        </p:grpSp>
        <p:sp>
          <p:nvSpPr>
            <p:cNvPr id="67595" name="Line 43"/>
            <p:cNvSpPr/>
            <p:nvPr/>
          </p:nvSpPr>
          <p:spPr>
            <a:xfrm>
              <a:off x="1351" y="2311"/>
              <a:ext cx="250" cy="0"/>
            </a:xfrm>
            <a:prstGeom prst="line">
              <a:avLst/>
            </a:prstGeom>
            <a:ln w="25399" cap="flat" cmpd="sng">
              <a:solidFill>
                <a:srgbClr val="99FF33"/>
              </a:solidFill>
              <a:prstDash val="solid"/>
              <a:headEnd type="none" w="sm" len="sm"/>
              <a:tailEnd type="none" w="sm" len="sm"/>
            </a:ln>
          </p:spPr>
        </p:sp>
        <p:sp>
          <p:nvSpPr>
            <p:cNvPr id="67596" name="Line 44"/>
            <p:cNvSpPr/>
            <p:nvPr/>
          </p:nvSpPr>
          <p:spPr>
            <a:xfrm>
              <a:off x="1338" y="2656"/>
              <a:ext cx="250" cy="0"/>
            </a:xfrm>
            <a:prstGeom prst="line">
              <a:avLst/>
            </a:prstGeom>
            <a:ln w="25399" cap="flat" cmpd="sng">
              <a:solidFill>
                <a:srgbClr val="99FF33"/>
              </a:solidFill>
              <a:prstDash val="solid"/>
              <a:headEnd type="none" w="sm" len="sm"/>
              <a:tailEnd type="none" w="sm" len="sm"/>
            </a:ln>
          </p:spPr>
        </p:sp>
        <p:sp>
          <p:nvSpPr>
            <p:cNvPr id="67597" name="Line 45"/>
            <p:cNvSpPr/>
            <p:nvPr/>
          </p:nvSpPr>
          <p:spPr>
            <a:xfrm>
              <a:off x="1344" y="2983"/>
              <a:ext cx="250" cy="0"/>
            </a:xfrm>
            <a:prstGeom prst="line">
              <a:avLst/>
            </a:prstGeom>
            <a:ln w="25399" cap="flat" cmpd="sng">
              <a:solidFill>
                <a:srgbClr val="99FF33"/>
              </a:solidFill>
              <a:prstDash val="solid"/>
              <a:headEnd type="none" w="sm" len="sm"/>
              <a:tailEnd type="none" w="sm" len="sm"/>
            </a:ln>
          </p:spPr>
        </p:sp>
        <p:sp>
          <p:nvSpPr>
            <p:cNvPr id="67598" name="Rectangle 46"/>
            <p:cNvSpPr/>
            <p:nvPr/>
          </p:nvSpPr>
          <p:spPr>
            <a:xfrm>
              <a:off x="2220" y="2517"/>
              <a:ext cx="1405" cy="186"/>
            </a:xfrm>
            <a:prstGeom prst="rect">
              <a:avLst/>
            </a:prstGeom>
            <a:gradFill rotWithShape="0">
              <a:gsLst>
                <a:gs pos="0">
                  <a:srgbClr val="6BB224"/>
                </a:gs>
                <a:gs pos="50000">
                  <a:srgbClr val="99FF33"/>
                </a:gs>
                <a:gs pos="100000">
                  <a:srgbClr val="6BB224"/>
                </a:gs>
              </a:gsLst>
              <a:lin ang="5400000" scaled="1"/>
              <a:tileRect/>
            </a:gra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67599" name="Group 47"/>
            <p:cNvGrpSpPr/>
            <p:nvPr/>
          </p:nvGrpSpPr>
          <p:grpSpPr>
            <a:xfrm>
              <a:off x="4566" y="2100"/>
              <a:ext cx="431" cy="289"/>
              <a:chOff x="4258" y="1744"/>
              <a:chExt cx="431" cy="289"/>
            </a:xfrm>
          </p:grpSpPr>
          <p:sp>
            <p:nvSpPr>
              <p:cNvPr id="67633" name="Freeform 48"/>
              <p:cNvSpPr/>
              <p:nvPr/>
            </p:nvSpPr>
            <p:spPr>
              <a:xfrm>
                <a:off x="4258" y="1744"/>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B7B79D">
                  <a:alpha val="100000"/>
                </a:srgbClr>
              </a:solidFill>
              <a:ln w="9525">
                <a:noFill/>
              </a:ln>
            </p:spPr>
            <p:txBody>
              <a:bodyPr/>
              <a:p>
                <a:endParaRPr lang="zh-CN" altLang="en-US"/>
              </a:p>
            </p:txBody>
          </p:sp>
          <p:sp>
            <p:nvSpPr>
              <p:cNvPr id="67634" name="Freeform 49"/>
              <p:cNvSpPr/>
              <p:nvPr/>
            </p:nvSpPr>
            <p:spPr>
              <a:xfrm>
                <a:off x="4258" y="1744"/>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00B7A5">
                  <a:alpha val="100000"/>
                </a:srgbClr>
              </a:solidFill>
              <a:ln w="9525">
                <a:noFill/>
              </a:ln>
            </p:spPr>
            <p:txBody>
              <a:bodyPr/>
              <a:p>
                <a:endParaRPr lang="zh-CN" altLang="en-US"/>
              </a:p>
            </p:txBody>
          </p:sp>
          <p:sp>
            <p:nvSpPr>
              <p:cNvPr id="67635" name="Freeform 50"/>
              <p:cNvSpPr/>
              <p:nvPr/>
            </p:nvSpPr>
            <p:spPr>
              <a:xfrm>
                <a:off x="4258" y="1846"/>
                <a:ext cx="431" cy="187"/>
              </a:xfrm>
              <a:custGeom>
                <a:avLst/>
                <a:gdLst/>
                <a:ahLst/>
                <a:cxnLst>
                  <a:cxn ang="0">
                    <a:pos x="0" y="0"/>
                  </a:cxn>
                  <a:cxn ang="0">
                    <a:pos x="430" y="0"/>
                  </a:cxn>
                  <a:cxn ang="0">
                    <a:pos x="430" y="186"/>
                  </a:cxn>
                  <a:cxn ang="0">
                    <a:pos x="0" y="186"/>
                  </a:cxn>
                  <a:cxn ang="0">
                    <a:pos x="0" y="0"/>
                  </a:cxn>
                </a:cxnLst>
                <a:pathLst>
                  <a:path w="431" h="187">
                    <a:moveTo>
                      <a:pt x="0" y="0"/>
                    </a:moveTo>
                    <a:lnTo>
                      <a:pt x="430" y="0"/>
                    </a:lnTo>
                    <a:lnTo>
                      <a:pt x="430" y="186"/>
                    </a:lnTo>
                    <a:lnTo>
                      <a:pt x="0" y="186"/>
                    </a:lnTo>
                    <a:lnTo>
                      <a:pt x="0" y="0"/>
                    </a:lnTo>
                  </a:path>
                </a:pathLst>
              </a:custGeom>
              <a:solidFill>
                <a:srgbClr val="00B7A5">
                  <a:alpha val="100000"/>
                </a:srgbClr>
              </a:solidFill>
              <a:ln w="9525">
                <a:noFill/>
              </a:ln>
            </p:spPr>
            <p:txBody>
              <a:bodyPr/>
              <a:p>
                <a:endParaRPr lang="zh-CN" altLang="en-US"/>
              </a:p>
            </p:txBody>
          </p:sp>
          <p:sp>
            <p:nvSpPr>
              <p:cNvPr id="67636" name="Line 51"/>
              <p:cNvSpPr/>
              <p:nvPr/>
            </p:nvSpPr>
            <p:spPr>
              <a:xfrm flipH="1">
                <a:off x="4555" y="1906"/>
                <a:ext cx="100" cy="0"/>
              </a:xfrm>
              <a:prstGeom prst="line">
                <a:avLst/>
              </a:prstGeom>
              <a:ln w="12699" cap="flat" cmpd="sng">
                <a:solidFill>
                  <a:srgbClr val="000000"/>
                </a:solidFill>
                <a:prstDash val="solid"/>
                <a:headEnd type="none" w="sm" len="sm"/>
                <a:tailEnd type="none" w="sm" len="sm"/>
              </a:ln>
            </p:spPr>
          </p:sp>
          <p:sp>
            <p:nvSpPr>
              <p:cNvPr id="67637" name="Rectangle 52"/>
              <p:cNvSpPr/>
              <p:nvPr/>
            </p:nvSpPr>
            <p:spPr>
              <a:xfrm>
                <a:off x="4301" y="1910"/>
                <a:ext cx="35"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38" name="Rectangle 53"/>
              <p:cNvSpPr/>
              <p:nvPr/>
            </p:nvSpPr>
            <p:spPr>
              <a:xfrm>
                <a:off x="4384" y="1910"/>
                <a:ext cx="32"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39" name="Line 54"/>
              <p:cNvSpPr/>
              <p:nvPr/>
            </p:nvSpPr>
            <p:spPr>
              <a:xfrm flipH="1">
                <a:off x="4555" y="1978"/>
                <a:ext cx="100" cy="0"/>
              </a:xfrm>
              <a:prstGeom prst="line">
                <a:avLst/>
              </a:prstGeom>
              <a:ln w="12699" cap="flat" cmpd="sng">
                <a:solidFill>
                  <a:srgbClr val="000000"/>
                </a:solidFill>
                <a:prstDash val="solid"/>
                <a:headEnd type="none" w="sm" len="sm"/>
                <a:tailEnd type="none" w="sm" len="sm"/>
              </a:ln>
            </p:spPr>
          </p:sp>
          <p:sp>
            <p:nvSpPr>
              <p:cNvPr id="67640" name="Line 55"/>
              <p:cNvSpPr/>
              <p:nvPr/>
            </p:nvSpPr>
            <p:spPr>
              <a:xfrm flipV="1">
                <a:off x="4340" y="1762"/>
                <a:ext cx="40" cy="72"/>
              </a:xfrm>
              <a:prstGeom prst="line">
                <a:avLst/>
              </a:prstGeom>
              <a:ln w="12699" cap="flat" cmpd="sng">
                <a:solidFill>
                  <a:schemeClr val="tx1"/>
                </a:solidFill>
                <a:prstDash val="solid"/>
                <a:headEnd type="none" w="sm" len="sm"/>
                <a:tailEnd type="none" w="sm" len="sm"/>
              </a:ln>
            </p:spPr>
          </p:sp>
          <p:sp>
            <p:nvSpPr>
              <p:cNvPr id="67641" name="Line 56"/>
              <p:cNvSpPr/>
              <p:nvPr/>
            </p:nvSpPr>
            <p:spPr>
              <a:xfrm flipH="1" flipV="1">
                <a:off x="4558" y="1750"/>
                <a:ext cx="26" cy="84"/>
              </a:xfrm>
              <a:prstGeom prst="line">
                <a:avLst/>
              </a:prstGeom>
              <a:ln w="12699" cap="flat" cmpd="sng">
                <a:solidFill>
                  <a:schemeClr val="tx1"/>
                </a:solidFill>
                <a:prstDash val="solid"/>
                <a:headEnd type="none" w="sm" len="sm"/>
                <a:tailEnd type="none" w="sm" len="sm"/>
              </a:ln>
            </p:spPr>
          </p:sp>
          <p:sp>
            <p:nvSpPr>
              <p:cNvPr id="67642" name="Line 57"/>
              <p:cNvSpPr/>
              <p:nvPr/>
            </p:nvSpPr>
            <p:spPr>
              <a:xfrm flipV="1">
                <a:off x="4297" y="1762"/>
                <a:ext cx="43" cy="72"/>
              </a:xfrm>
              <a:prstGeom prst="line">
                <a:avLst/>
              </a:prstGeom>
              <a:ln w="12699" cap="flat" cmpd="sng">
                <a:solidFill>
                  <a:schemeClr val="tx1"/>
                </a:solidFill>
                <a:prstDash val="solid"/>
                <a:headEnd type="none" w="sm" len="sm"/>
                <a:tailEnd type="none" w="sm" len="sm"/>
              </a:ln>
            </p:spPr>
          </p:sp>
          <p:sp>
            <p:nvSpPr>
              <p:cNvPr id="67643" name="Line 58"/>
              <p:cNvSpPr/>
              <p:nvPr/>
            </p:nvSpPr>
            <p:spPr>
              <a:xfrm flipH="1" flipV="1">
                <a:off x="4598" y="1750"/>
                <a:ext cx="29" cy="84"/>
              </a:xfrm>
              <a:prstGeom prst="line">
                <a:avLst/>
              </a:prstGeom>
              <a:ln w="12699" cap="flat" cmpd="sng">
                <a:solidFill>
                  <a:schemeClr val="tx1"/>
                </a:solidFill>
                <a:prstDash val="solid"/>
                <a:headEnd type="none" w="sm" len="sm"/>
                <a:tailEnd type="none" w="sm" len="sm"/>
              </a:ln>
            </p:spPr>
          </p:sp>
        </p:grpSp>
        <p:grpSp>
          <p:nvGrpSpPr>
            <p:cNvPr id="67600" name="Group 59"/>
            <p:cNvGrpSpPr/>
            <p:nvPr/>
          </p:nvGrpSpPr>
          <p:grpSpPr>
            <a:xfrm>
              <a:off x="4566" y="2425"/>
              <a:ext cx="431" cy="289"/>
              <a:chOff x="4258" y="2069"/>
              <a:chExt cx="431" cy="289"/>
            </a:xfrm>
          </p:grpSpPr>
          <p:sp>
            <p:nvSpPr>
              <p:cNvPr id="67622" name="Freeform 60"/>
              <p:cNvSpPr/>
              <p:nvPr/>
            </p:nvSpPr>
            <p:spPr>
              <a:xfrm>
                <a:off x="4258" y="2069"/>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B7B79D">
                  <a:alpha val="100000"/>
                </a:srgbClr>
              </a:solidFill>
              <a:ln w="9525">
                <a:noFill/>
              </a:ln>
            </p:spPr>
            <p:txBody>
              <a:bodyPr/>
              <a:p>
                <a:endParaRPr lang="zh-CN" altLang="en-US"/>
              </a:p>
            </p:txBody>
          </p:sp>
          <p:sp>
            <p:nvSpPr>
              <p:cNvPr id="67623" name="Freeform 61"/>
              <p:cNvSpPr/>
              <p:nvPr/>
            </p:nvSpPr>
            <p:spPr>
              <a:xfrm>
                <a:off x="4258" y="2069"/>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00B7A5">
                  <a:alpha val="100000"/>
                </a:srgbClr>
              </a:solidFill>
              <a:ln w="9525">
                <a:noFill/>
              </a:ln>
            </p:spPr>
            <p:txBody>
              <a:bodyPr/>
              <a:p>
                <a:endParaRPr lang="zh-CN" altLang="en-US"/>
              </a:p>
            </p:txBody>
          </p:sp>
          <p:sp>
            <p:nvSpPr>
              <p:cNvPr id="67624" name="Freeform 62"/>
              <p:cNvSpPr/>
              <p:nvPr/>
            </p:nvSpPr>
            <p:spPr>
              <a:xfrm>
                <a:off x="4258" y="2171"/>
                <a:ext cx="431" cy="187"/>
              </a:xfrm>
              <a:custGeom>
                <a:avLst/>
                <a:gdLst/>
                <a:ahLst/>
                <a:cxnLst>
                  <a:cxn ang="0">
                    <a:pos x="0" y="0"/>
                  </a:cxn>
                  <a:cxn ang="0">
                    <a:pos x="430" y="0"/>
                  </a:cxn>
                  <a:cxn ang="0">
                    <a:pos x="430" y="186"/>
                  </a:cxn>
                  <a:cxn ang="0">
                    <a:pos x="0" y="186"/>
                  </a:cxn>
                  <a:cxn ang="0">
                    <a:pos x="0" y="0"/>
                  </a:cxn>
                </a:cxnLst>
                <a:pathLst>
                  <a:path w="431" h="187">
                    <a:moveTo>
                      <a:pt x="0" y="0"/>
                    </a:moveTo>
                    <a:lnTo>
                      <a:pt x="430" y="0"/>
                    </a:lnTo>
                    <a:lnTo>
                      <a:pt x="430" y="186"/>
                    </a:lnTo>
                    <a:lnTo>
                      <a:pt x="0" y="186"/>
                    </a:lnTo>
                    <a:lnTo>
                      <a:pt x="0" y="0"/>
                    </a:lnTo>
                  </a:path>
                </a:pathLst>
              </a:custGeom>
              <a:solidFill>
                <a:srgbClr val="00B7A5">
                  <a:alpha val="100000"/>
                </a:srgbClr>
              </a:solidFill>
              <a:ln w="9525">
                <a:noFill/>
              </a:ln>
            </p:spPr>
            <p:txBody>
              <a:bodyPr/>
              <a:p>
                <a:endParaRPr lang="zh-CN" altLang="en-US"/>
              </a:p>
            </p:txBody>
          </p:sp>
          <p:sp>
            <p:nvSpPr>
              <p:cNvPr id="67625" name="Line 63"/>
              <p:cNvSpPr/>
              <p:nvPr/>
            </p:nvSpPr>
            <p:spPr>
              <a:xfrm flipH="1">
                <a:off x="4555" y="2231"/>
                <a:ext cx="100" cy="0"/>
              </a:xfrm>
              <a:prstGeom prst="line">
                <a:avLst/>
              </a:prstGeom>
              <a:ln w="12699" cap="flat" cmpd="sng">
                <a:solidFill>
                  <a:srgbClr val="000000"/>
                </a:solidFill>
                <a:prstDash val="solid"/>
                <a:headEnd type="none" w="sm" len="sm"/>
                <a:tailEnd type="none" w="sm" len="sm"/>
              </a:ln>
            </p:spPr>
          </p:sp>
          <p:sp>
            <p:nvSpPr>
              <p:cNvPr id="67626" name="Rectangle 64"/>
              <p:cNvSpPr/>
              <p:nvPr/>
            </p:nvSpPr>
            <p:spPr>
              <a:xfrm>
                <a:off x="4301" y="2235"/>
                <a:ext cx="35"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27" name="Rectangle 65"/>
              <p:cNvSpPr/>
              <p:nvPr/>
            </p:nvSpPr>
            <p:spPr>
              <a:xfrm>
                <a:off x="4384" y="2235"/>
                <a:ext cx="32"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28" name="Line 66"/>
              <p:cNvSpPr/>
              <p:nvPr/>
            </p:nvSpPr>
            <p:spPr>
              <a:xfrm flipH="1">
                <a:off x="4555" y="2303"/>
                <a:ext cx="100" cy="0"/>
              </a:xfrm>
              <a:prstGeom prst="line">
                <a:avLst/>
              </a:prstGeom>
              <a:ln w="12699" cap="flat" cmpd="sng">
                <a:solidFill>
                  <a:srgbClr val="000000"/>
                </a:solidFill>
                <a:prstDash val="solid"/>
                <a:headEnd type="none" w="sm" len="sm"/>
                <a:tailEnd type="none" w="sm" len="sm"/>
              </a:ln>
            </p:spPr>
          </p:sp>
          <p:sp>
            <p:nvSpPr>
              <p:cNvPr id="67629" name="Line 67"/>
              <p:cNvSpPr/>
              <p:nvPr/>
            </p:nvSpPr>
            <p:spPr>
              <a:xfrm flipV="1">
                <a:off x="4340" y="2087"/>
                <a:ext cx="40" cy="72"/>
              </a:xfrm>
              <a:prstGeom prst="line">
                <a:avLst/>
              </a:prstGeom>
              <a:ln w="12699" cap="flat" cmpd="sng">
                <a:solidFill>
                  <a:schemeClr val="tx1"/>
                </a:solidFill>
                <a:prstDash val="solid"/>
                <a:headEnd type="none" w="sm" len="sm"/>
                <a:tailEnd type="none" w="sm" len="sm"/>
              </a:ln>
            </p:spPr>
          </p:sp>
          <p:sp>
            <p:nvSpPr>
              <p:cNvPr id="67630" name="Line 68"/>
              <p:cNvSpPr/>
              <p:nvPr/>
            </p:nvSpPr>
            <p:spPr>
              <a:xfrm flipH="1" flipV="1">
                <a:off x="4558" y="2075"/>
                <a:ext cx="26" cy="84"/>
              </a:xfrm>
              <a:prstGeom prst="line">
                <a:avLst/>
              </a:prstGeom>
              <a:ln w="12699" cap="flat" cmpd="sng">
                <a:solidFill>
                  <a:schemeClr val="tx1"/>
                </a:solidFill>
                <a:prstDash val="solid"/>
                <a:headEnd type="none" w="sm" len="sm"/>
                <a:tailEnd type="none" w="sm" len="sm"/>
              </a:ln>
            </p:spPr>
          </p:sp>
          <p:sp>
            <p:nvSpPr>
              <p:cNvPr id="67631" name="Line 69"/>
              <p:cNvSpPr/>
              <p:nvPr/>
            </p:nvSpPr>
            <p:spPr>
              <a:xfrm flipV="1">
                <a:off x="4297" y="2087"/>
                <a:ext cx="43" cy="72"/>
              </a:xfrm>
              <a:prstGeom prst="line">
                <a:avLst/>
              </a:prstGeom>
              <a:ln w="12699" cap="flat" cmpd="sng">
                <a:solidFill>
                  <a:schemeClr val="tx1"/>
                </a:solidFill>
                <a:prstDash val="solid"/>
                <a:headEnd type="none" w="sm" len="sm"/>
                <a:tailEnd type="none" w="sm" len="sm"/>
              </a:ln>
            </p:spPr>
          </p:sp>
          <p:sp>
            <p:nvSpPr>
              <p:cNvPr id="67632" name="Line 70"/>
              <p:cNvSpPr/>
              <p:nvPr/>
            </p:nvSpPr>
            <p:spPr>
              <a:xfrm flipH="1" flipV="1">
                <a:off x="4598" y="2075"/>
                <a:ext cx="29" cy="84"/>
              </a:xfrm>
              <a:prstGeom prst="line">
                <a:avLst/>
              </a:prstGeom>
              <a:ln w="12699" cap="flat" cmpd="sng">
                <a:solidFill>
                  <a:schemeClr val="tx1"/>
                </a:solidFill>
                <a:prstDash val="solid"/>
                <a:headEnd type="none" w="sm" len="sm"/>
                <a:tailEnd type="none" w="sm" len="sm"/>
              </a:ln>
            </p:spPr>
          </p:sp>
        </p:grpSp>
        <p:grpSp>
          <p:nvGrpSpPr>
            <p:cNvPr id="67601" name="Group 71"/>
            <p:cNvGrpSpPr/>
            <p:nvPr/>
          </p:nvGrpSpPr>
          <p:grpSpPr>
            <a:xfrm>
              <a:off x="4560" y="2784"/>
              <a:ext cx="431" cy="289"/>
              <a:chOff x="4252" y="2428"/>
              <a:chExt cx="431" cy="289"/>
            </a:xfrm>
          </p:grpSpPr>
          <p:sp>
            <p:nvSpPr>
              <p:cNvPr id="67611" name="Freeform 72"/>
              <p:cNvSpPr/>
              <p:nvPr/>
            </p:nvSpPr>
            <p:spPr>
              <a:xfrm>
                <a:off x="4252" y="2428"/>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B7B79D">
                  <a:alpha val="100000"/>
                </a:srgbClr>
              </a:solidFill>
              <a:ln w="9525">
                <a:noFill/>
              </a:ln>
            </p:spPr>
            <p:txBody>
              <a:bodyPr/>
              <a:p>
                <a:endParaRPr lang="zh-CN" altLang="en-US"/>
              </a:p>
            </p:txBody>
          </p:sp>
          <p:sp>
            <p:nvSpPr>
              <p:cNvPr id="67612" name="Freeform 73"/>
              <p:cNvSpPr/>
              <p:nvPr/>
            </p:nvSpPr>
            <p:spPr>
              <a:xfrm>
                <a:off x="4252" y="2428"/>
                <a:ext cx="431" cy="89"/>
              </a:xfrm>
              <a:custGeom>
                <a:avLst/>
                <a:gdLst/>
                <a:ahLst/>
                <a:cxnLst>
                  <a:cxn ang="0">
                    <a:pos x="0" y="88"/>
                  </a:cxn>
                  <a:cxn ang="0">
                    <a:pos x="50" y="0"/>
                  </a:cxn>
                  <a:cxn ang="0">
                    <a:pos x="380" y="0"/>
                  </a:cxn>
                  <a:cxn ang="0">
                    <a:pos x="430" y="88"/>
                  </a:cxn>
                  <a:cxn ang="0">
                    <a:pos x="0" y="88"/>
                  </a:cxn>
                </a:cxnLst>
                <a:pathLst>
                  <a:path w="431" h="89">
                    <a:moveTo>
                      <a:pt x="0" y="88"/>
                    </a:moveTo>
                    <a:lnTo>
                      <a:pt x="50" y="0"/>
                    </a:lnTo>
                    <a:lnTo>
                      <a:pt x="380" y="0"/>
                    </a:lnTo>
                    <a:lnTo>
                      <a:pt x="430" y="88"/>
                    </a:lnTo>
                    <a:lnTo>
                      <a:pt x="0" y="88"/>
                    </a:lnTo>
                  </a:path>
                </a:pathLst>
              </a:custGeom>
              <a:solidFill>
                <a:srgbClr val="00B7A5">
                  <a:alpha val="100000"/>
                </a:srgbClr>
              </a:solidFill>
              <a:ln w="9525">
                <a:noFill/>
              </a:ln>
            </p:spPr>
            <p:txBody>
              <a:bodyPr/>
              <a:p>
                <a:endParaRPr lang="zh-CN" altLang="en-US"/>
              </a:p>
            </p:txBody>
          </p:sp>
          <p:sp>
            <p:nvSpPr>
              <p:cNvPr id="67613" name="Freeform 74"/>
              <p:cNvSpPr/>
              <p:nvPr/>
            </p:nvSpPr>
            <p:spPr>
              <a:xfrm>
                <a:off x="4252" y="2530"/>
                <a:ext cx="431" cy="187"/>
              </a:xfrm>
              <a:custGeom>
                <a:avLst/>
                <a:gdLst/>
                <a:ahLst/>
                <a:cxnLst>
                  <a:cxn ang="0">
                    <a:pos x="0" y="0"/>
                  </a:cxn>
                  <a:cxn ang="0">
                    <a:pos x="430" y="0"/>
                  </a:cxn>
                  <a:cxn ang="0">
                    <a:pos x="430" y="186"/>
                  </a:cxn>
                  <a:cxn ang="0">
                    <a:pos x="0" y="186"/>
                  </a:cxn>
                  <a:cxn ang="0">
                    <a:pos x="0" y="0"/>
                  </a:cxn>
                </a:cxnLst>
                <a:pathLst>
                  <a:path w="431" h="187">
                    <a:moveTo>
                      <a:pt x="0" y="0"/>
                    </a:moveTo>
                    <a:lnTo>
                      <a:pt x="430" y="0"/>
                    </a:lnTo>
                    <a:lnTo>
                      <a:pt x="430" y="186"/>
                    </a:lnTo>
                    <a:lnTo>
                      <a:pt x="0" y="186"/>
                    </a:lnTo>
                    <a:lnTo>
                      <a:pt x="0" y="0"/>
                    </a:lnTo>
                  </a:path>
                </a:pathLst>
              </a:custGeom>
              <a:solidFill>
                <a:srgbClr val="00B7A5">
                  <a:alpha val="100000"/>
                </a:srgbClr>
              </a:solidFill>
              <a:ln w="9525">
                <a:noFill/>
              </a:ln>
            </p:spPr>
            <p:txBody>
              <a:bodyPr/>
              <a:p>
                <a:endParaRPr lang="zh-CN" altLang="en-US"/>
              </a:p>
            </p:txBody>
          </p:sp>
          <p:sp>
            <p:nvSpPr>
              <p:cNvPr id="67614" name="Line 75"/>
              <p:cNvSpPr/>
              <p:nvPr/>
            </p:nvSpPr>
            <p:spPr>
              <a:xfrm flipH="1">
                <a:off x="4549" y="2590"/>
                <a:ext cx="100" cy="0"/>
              </a:xfrm>
              <a:prstGeom prst="line">
                <a:avLst/>
              </a:prstGeom>
              <a:ln w="12699" cap="flat" cmpd="sng">
                <a:solidFill>
                  <a:srgbClr val="000000"/>
                </a:solidFill>
                <a:prstDash val="solid"/>
                <a:headEnd type="none" w="sm" len="sm"/>
                <a:tailEnd type="none" w="sm" len="sm"/>
              </a:ln>
            </p:spPr>
          </p:sp>
          <p:sp>
            <p:nvSpPr>
              <p:cNvPr id="67615" name="Rectangle 76"/>
              <p:cNvSpPr/>
              <p:nvPr/>
            </p:nvSpPr>
            <p:spPr>
              <a:xfrm>
                <a:off x="4295" y="2594"/>
                <a:ext cx="35"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16" name="Rectangle 77"/>
              <p:cNvSpPr/>
              <p:nvPr/>
            </p:nvSpPr>
            <p:spPr>
              <a:xfrm>
                <a:off x="4378" y="2594"/>
                <a:ext cx="32" cy="64"/>
              </a:xfrm>
              <a:prstGeom prst="rect">
                <a:avLst/>
              </a:prstGeom>
              <a:solidFill>
                <a:schemeClr val="accent1"/>
              </a:solidFill>
              <a:ln w="12699"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67617" name="Line 78"/>
              <p:cNvSpPr/>
              <p:nvPr/>
            </p:nvSpPr>
            <p:spPr>
              <a:xfrm flipH="1">
                <a:off x="4549" y="2662"/>
                <a:ext cx="100" cy="0"/>
              </a:xfrm>
              <a:prstGeom prst="line">
                <a:avLst/>
              </a:prstGeom>
              <a:ln w="12699" cap="flat" cmpd="sng">
                <a:solidFill>
                  <a:srgbClr val="000000"/>
                </a:solidFill>
                <a:prstDash val="solid"/>
                <a:headEnd type="none" w="sm" len="sm"/>
                <a:tailEnd type="none" w="sm" len="sm"/>
              </a:ln>
            </p:spPr>
          </p:sp>
          <p:sp>
            <p:nvSpPr>
              <p:cNvPr id="67618" name="Line 79"/>
              <p:cNvSpPr/>
              <p:nvPr/>
            </p:nvSpPr>
            <p:spPr>
              <a:xfrm flipV="1">
                <a:off x="4334" y="2446"/>
                <a:ext cx="40" cy="72"/>
              </a:xfrm>
              <a:prstGeom prst="line">
                <a:avLst/>
              </a:prstGeom>
              <a:ln w="12699" cap="flat" cmpd="sng">
                <a:solidFill>
                  <a:schemeClr val="tx1"/>
                </a:solidFill>
                <a:prstDash val="solid"/>
                <a:headEnd type="none" w="sm" len="sm"/>
                <a:tailEnd type="none" w="sm" len="sm"/>
              </a:ln>
            </p:spPr>
          </p:sp>
          <p:sp>
            <p:nvSpPr>
              <p:cNvPr id="67619" name="Line 80"/>
              <p:cNvSpPr/>
              <p:nvPr/>
            </p:nvSpPr>
            <p:spPr>
              <a:xfrm flipH="1" flipV="1">
                <a:off x="4552" y="2434"/>
                <a:ext cx="26" cy="84"/>
              </a:xfrm>
              <a:prstGeom prst="line">
                <a:avLst/>
              </a:prstGeom>
              <a:ln w="12699" cap="flat" cmpd="sng">
                <a:solidFill>
                  <a:schemeClr val="tx1"/>
                </a:solidFill>
                <a:prstDash val="solid"/>
                <a:headEnd type="none" w="sm" len="sm"/>
                <a:tailEnd type="none" w="sm" len="sm"/>
              </a:ln>
            </p:spPr>
          </p:sp>
          <p:sp>
            <p:nvSpPr>
              <p:cNvPr id="67620" name="Line 81"/>
              <p:cNvSpPr/>
              <p:nvPr/>
            </p:nvSpPr>
            <p:spPr>
              <a:xfrm flipV="1">
                <a:off x="4291" y="2446"/>
                <a:ext cx="43" cy="72"/>
              </a:xfrm>
              <a:prstGeom prst="line">
                <a:avLst/>
              </a:prstGeom>
              <a:ln w="12699" cap="flat" cmpd="sng">
                <a:solidFill>
                  <a:schemeClr val="tx1"/>
                </a:solidFill>
                <a:prstDash val="solid"/>
                <a:headEnd type="none" w="sm" len="sm"/>
                <a:tailEnd type="none" w="sm" len="sm"/>
              </a:ln>
            </p:spPr>
          </p:sp>
          <p:sp>
            <p:nvSpPr>
              <p:cNvPr id="67621" name="Line 82"/>
              <p:cNvSpPr/>
              <p:nvPr/>
            </p:nvSpPr>
            <p:spPr>
              <a:xfrm flipH="1" flipV="1">
                <a:off x="4592" y="2434"/>
                <a:ext cx="29" cy="84"/>
              </a:xfrm>
              <a:prstGeom prst="line">
                <a:avLst/>
              </a:prstGeom>
              <a:ln w="12699" cap="flat" cmpd="sng">
                <a:solidFill>
                  <a:schemeClr val="tx1"/>
                </a:solidFill>
                <a:prstDash val="solid"/>
                <a:headEnd type="none" w="sm" len="sm"/>
                <a:tailEnd type="none" w="sm" len="sm"/>
              </a:ln>
            </p:spPr>
          </p:sp>
        </p:grpSp>
        <p:sp>
          <p:nvSpPr>
            <p:cNvPr id="67602" name="Line 83"/>
            <p:cNvSpPr/>
            <p:nvPr/>
          </p:nvSpPr>
          <p:spPr>
            <a:xfrm>
              <a:off x="4301" y="2272"/>
              <a:ext cx="250" cy="0"/>
            </a:xfrm>
            <a:prstGeom prst="line">
              <a:avLst/>
            </a:prstGeom>
            <a:ln w="25399" cap="flat" cmpd="sng">
              <a:solidFill>
                <a:srgbClr val="99FF33"/>
              </a:solidFill>
              <a:prstDash val="solid"/>
              <a:headEnd type="none" w="sm" len="sm"/>
              <a:tailEnd type="none" w="sm" len="sm"/>
            </a:ln>
          </p:spPr>
        </p:sp>
        <p:sp>
          <p:nvSpPr>
            <p:cNvPr id="67603" name="Line 84"/>
            <p:cNvSpPr/>
            <p:nvPr/>
          </p:nvSpPr>
          <p:spPr>
            <a:xfrm>
              <a:off x="4288" y="2617"/>
              <a:ext cx="250" cy="0"/>
            </a:xfrm>
            <a:prstGeom prst="line">
              <a:avLst/>
            </a:prstGeom>
            <a:ln w="25399" cap="flat" cmpd="sng">
              <a:solidFill>
                <a:srgbClr val="99FF33"/>
              </a:solidFill>
              <a:prstDash val="solid"/>
              <a:headEnd type="none" w="sm" len="sm"/>
              <a:tailEnd type="none" w="sm" len="sm"/>
            </a:ln>
          </p:spPr>
        </p:sp>
        <p:sp>
          <p:nvSpPr>
            <p:cNvPr id="67604" name="Line 85"/>
            <p:cNvSpPr/>
            <p:nvPr/>
          </p:nvSpPr>
          <p:spPr>
            <a:xfrm>
              <a:off x="4294" y="2944"/>
              <a:ext cx="250" cy="0"/>
            </a:xfrm>
            <a:prstGeom prst="line">
              <a:avLst/>
            </a:prstGeom>
            <a:ln w="25399" cap="flat" cmpd="sng">
              <a:solidFill>
                <a:srgbClr val="99FF33"/>
              </a:solidFill>
              <a:prstDash val="solid"/>
              <a:headEnd type="none" w="sm" len="sm"/>
              <a:tailEnd type="none" w="sm" len="sm"/>
            </a:ln>
          </p:spPr>
        </p:sp>
        <p:sp>
          <p:nvSpPr>
            <p:cNvPr id="67605" name="Rectangle 86"/>
            <p:cNvSpPr/>
            <p:nvPr/>
          </p:nvSpPr>
          <p:spPr>
            <a:xfrm>
              <a:off x="1555" y="3189"/>
              <a:ext cx="878" cy="46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zh-CN" altLang="en-US" sz="2000" dirty="0">
                  <a:solidFill>
                    <a:srgbClr val="000066"/>
                  </a:solidFill>
                  <a:latin typeface="Arial" panose="020B0604020202020204" pitchFamily="34" charset="0"/>
                </a:rPr>
                <a:t>复用器</a:t>
              </a:r>
              <a:endParaRPr lang="zh-CN" altLang="en-US" sz="2000" dirty="0">
                <a:solidFill>
                  <a:srgbClr val="000066"/>
                </a:solidFill>
                <a:latin typeface="Arial" panose="020B0604020202020204" pitchFamily="34" charset="0"/>
              </a:endParaRPr>
            </a:p>
          </p:txBody>
        </p:sp>
        <p:sp>
          <p:nvSpPr>
            <p:cNvPr id="67606" name="Rectangle 87"/>
            <p:cNvSpPr/>
            <p:nvPr/>
          </p:nvSpPr>
          <p:spPr>
            <a:xfrm>
              <a:off x="3525" y="3189"/>
              <a:ext cx="1113" cy="46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zh-CN" altLang="en-US" sz="2000" dirty="0">
                  <a:solidFill>
                    <a:srgbClr val="000066"/>
                  </a:solidFill>
                  <a:latin typeface="Arial" panose="020B0604020202020204" pitchFamily="34" charset="0"/>
                </a:rPr>
                <a:t>解复用器</a:t>
              </a:r>
              <a:endParaRPr lang="zh-CN" altLang="en-US" sz="2000" dirty="0">
                <a:solidFill>
                  <a:srgbClr val="000066"/>
                </a:solidFill>
                <a:latin typeface="Arial" panose="020B0604020202020204" pitchFamily="34" charset="0"/>
              </a:endParaRPr>
            </a:p>
          </p:txBody>
        </p:sp>
        <p:sp>
          <p:nvSpPr>
            <p:cNvPr id="67607" name="Rectangle 88"/>
            <p:cNvSpPr/>
            <p:nvPr/>
          </p:nvSpPr>
          <p:spPr>
            <a:xfrm>
              <a:off x="2468" y="2227"/>
              <a:ext cx="1108" cy="469"/>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zh-CN" altLang="en-US" sz="2000" b="0" dirty="0">
                  <a:solidFill>
                    <a:srgbClr val="003399"/>
                  </a:solidFill>
                  <a:latin typeface="Arial" panose="020B0604020202020204" pitchFamily="34" charset="0"/>
                </a:rPr>
                <a:t>共享信道</a:t>
              </a:r>
              <a:endParaRPr lang="zh-CN" altLang="en-US" sz="2000" b="0" dirty="0">
                <a:solidFill>
                  <a:srgbClr val="003399"/>
                </a:solidFill>
                <a:latin typeface="Arial" panose="020B0604020202020204" pitchFamily="34" charset="0"/>
              </a:endParaRPr>
            </a:p>
          </p:txBody>
        </p:sp>
        <p:grpSp>
          <p:nvGrpSpPr>
            <p:cNvPr id="67608" name="Group 89"/>
            <p:cNvGrpSpPr/>
            <p:nvPr/>
          </p:nvGrpSpPr>
          <p:grpSpPr>
            <a:xfrm>
              <a:off x="1636" y="2142"/>
              <a:ext cx="550" cy="932"/>
              <a:chOff x="1328" y="1786"/>
              <a:chExt cx="550" cy="932"/>
            </a:xfrm>
          </p:grpSpPr>
          <p:sp>
            <p:nvSpPr>
              <p:cNvPr id="67609" name="AutoShape 90"/>
              <p:cNvSpPr/>
              <p:nvPr/>
            </p:nvSpPr>
            <p:spPr>
              <a:xfrm rot="5400000" flipV="1">
                <a:off x="1137" y="1977"/>
                <a:ext cx="932" cy="550"/>
              </a:xfrm>
              <a:custGeom>
                <a:avLst/>
                <a:gdLst>
                  <a:gd name="txL" fmla="*/ 4496 w 21600"/>
                  <a:gd name="txT" fmla="*/ 4516 h 21600"/>
                  <a:gd name="txR" fmla="*/ 17104 w 21600"/>
                  <a:gd name="txB" fmla="*/ 17084 h 21600"/>
                </a:gdLst>
                <a:ahLst/>
                <a:cxnLst>
                  <a:cxn ang="0">
                    <a:pos x="0" y="0"/>
                  </a:cxn>
                  <a:cxn ang="0">
                    <a:pos x="0" y="0"/>
                  </a:cxn>
                  <a:cxn ang="0">
                    <a:pos x="0" y="0"/>
                  </a:cxn>
                  <a:cxn ang="0">
                    <a:pos x="0" y="0"/>
                  </a:cxn>
                </a:cxnLst>
                <a:rect l="txL" t="txT" r="txR" b="txB"/>
                <a:pathLst>
                  <a:path w="21600" h="21600">
                    <a:moveTo>
                      <a:pt x="0" y="0"/>
                    </a:moveTo>
                    <a:lnTo>
                      <a:pt x="5399" y="21600"/>
                    </a:lnTo>
                    <a:lnTo>
                      <a:pt x="16201" y="21600"/>
                    </a:lnTo>
                    <a:lnTo>
                      <a:pt x="21600" y="0"/>
                    </a:lnTo>
                    <a:lnTo>
                      <a:pt x="0" y="0"/>
                    </a:lnTo>
                    <a:close/>
                  </a:path>
                </a:pathLst>
              </a:custGeom>
              <a:gradFill rotWithShape="0">
                <a:gsLst>
                  <a:gs pos="0">
                    <a:srgbClr val="FFCC00">
                      <a:alpha val="100000"/>
                    </a:srgbClr>
                  </a:gs>
                  <a:gs pos="100000">
                    <a:srgbClr val="B28E00">
                      <a:alpha val="100000"/>
                    </a:srgbClr>
                  </a:gs>
                </a:gsLst>
                <a:lin ang="0" scaled="1"/>
                <a:tileRect/>
              </a:gradFill>
              <a:ln w="12699" cap="flat" cmpd="sng">
                <a:solidFill>
                  <a:schemeClr val="tx1">
                    <a:alpha val="100000"/>
                  </a:schemeClr>
                </a:solidFill>
                <a:prstDash val="solid"/>
                <a:miter lim="800000"/>
                <a:headEnd type="none" w="med" len="med"/>
                <a:tailEnd type="none" w="med" len="med"/>
              </a:ln>
            </p:spPr>
            <p:txBody>
              <a:bodyPr/>
              <a:p>
                <a:endParaRPr lang="zh-CN" altLang="en-US"/>
              </a:p>
            </p:txBody>
          </p:sp>
          <p:sp>
            <p:nvSpPr>
              <p:cNvPr id="67610" name="Rectangle 91"/>
              <p:cNvSpPr/>
              <p:nvPr/>
            </p:nvSpPr>
            <p:spPr>
              <a:xfrm>
                <a:off x="1334" y="2143"/>
                <a:ext cx="535" cy="36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1400" dirty="0">
                    <a:solidFill>
                      <a:schemeClr val="bg1"/>
                    </a:solidFill>
                    <a:latin typeface="Arial" panose="020B0604020202020204" pitchFamily="34" charset="0"/>
                  </a:rPr>
                  <a:t>MUX</a:t>
                </a:r>
                <a:endParaRPr lang="en-US" altLang="zh-CN" sz="1400" dirty="0">
                  <a:solidFill>
                    <a:schemeClr val="bg1"/>
                  </a:solidFill>
                  <a:latin typeface="Arial" panose="020B0604020202020204" pitchFamily="34" charset="0"/>
                </a:endParaRPr>
              </a:p>
            </p:txBody>
          </p:sp>
        </p:grpSp>
      </p:grpSp>
      <p:sp>
        <p:nvSpPr>
          <p:cNvPr id="2" name="矩形 1"/>
          <p:cNvSpPr/>
          <p:nvPr/>
        </p:nvSpPr>
        <p:spPr>
          <a:xfrm>
            <a:off x="819150" y="4186238"/>
            <a:ext cx="7959725"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457200" lvl="0" indent="-457200" eaLnBrk="1" hangingPunct="1">
              <a:spcBef>
                <a:spcPts val="600"/>
              </a:spcBef>
              <a:buClrTx/>
            </a:pPr>
            <a:r>
              <a:rPr lang="zh-CN" altLang="en-US" sz="2800" dirty="0">
                <a:solidFill>
                  <a:schemeClr val="tx1"/>
                </a:solidFill>
                <a:latin typeface="黑体" panose="02010609060101010101" pitchFamily="49" charset="-122"/>
                <a:ea typeface="黑体" panose="02010609060101010101" pitchFamily="49" charset="-122"/>
              </a:rPr>
              <a:t>常用复用方法</a:t>
            </a:r>
            <a:endParaRPr lang="zh-CN" altLang="en-US" sz="2800" dirty="0">
              <a:solidFill>
                <a:schemeClr val="tx1"/>
              </a:solidFill>
              <a:latin typeface="黑体" panose="02010609060101010101" pitchFamily="49" charset="-122"/>
              <a:ea typeface="黑体" panose="02010609060101010101" pitchFamily="49" charset="-122"/>
            </a:endParaRPr>
          </a:p>
          <a:p>
            <a:pPr marL="800100" lvl="1" indent="-342900" eaLnBrk="1" hangingPunct="1">
              <a:spcBef>
                <a:spcPts val="600"/>
              </a:spcBef>
              <a:buClrTx/>
            </a:pPr>
            <a:r>
              <a:rPr lang="zh-CN" altLang="en-US" sz="2400" dirty="0">
                <a:solidFill>
                  <a:schemeClr val="hlink"/>
                </a:solidFill>
                <a:ea typeface="黑体" panose="02010609060101010101" pitchFamily="49" charset="-122"/>
              </a:rPr>
              <a:t>时分复用 </a:t>
            </a:r>
            <a:r>
              <a:rPr lang="en-US" altLang="zh-CN" sz="2400" dirty="0">
                <a:solidFill>
                  <a:schemeClr val="hlink"/>
                </a:solidFill>
                <a:ea typeface="黑体" panose="02010609060101010101" pitchFamily="49" charset="-122"/>
              </a:rPr>
              <a:t>TDM</a:t>
            </a:r>
            <a:r>
              <a:rPr lang="zh-CN" altLang="en-US" sz="2400" dirty="0">
                <a:solidFill>
                  <a:schemeClr val="accent2"/>
                </a:solidFill>
                <a:ea typeface="黑体" panose="02010609060101010101" pitchFamily="49" charset="-122"/>
              </a:rPr>
              <a:t>（</a:t>
            </a:r>
            <a:r>
              <a:rPr lang="en-US" altLang="zh-CN" sz="2400" dirty="0">
                <a:solidFill>
                  <a:schemeClr val="accent2"/>
                </a:solidFill>
                <a:ea typeface="黑体" panose="02010609060101010101" pitchFamily="49" charset="-122"/>
              </a:rPr>
              <a:t>Time Division Multiplexing</a:t>
            </a:r>
            <a:r>
              <a:rPr lang="zh-CN" altLang="en-US" sz="2400" dirty="0">
                <a:solidFill>
                  <a:schemeClr val="accent2"/>
                </a:solidFill>
                <a:ea typeface="黑体" panose="02010609060101010101" pitchFamily="49" charset="-122"/>
              </a:rPr>
              <a:t>）</a:t>
            </a:r>
            <a:endParaRPr lang="zh-CN" altLang="en-US" sz="2400" dirty="0">
              <a:solidFill>
                <a:schemeClr val="accent2"/>
              </a:solidFill>
              <a:ea typeface="黑体" panose="02010609060101010101" pitchFamily="49" charset="-122"/>
            </a:endParaRPr>
          </a:p>
          <a:p>
            <a:pPr marL="800100" lvl="1" indent="-342900" eaLnBrk="1" hangingPunct="1">
              <a:spcBef>
                <a:spcPts val="600"/>
              </a:spcBef>
              <a:buClrTx/>
            </a:pPr>
            <a:r>
              <a:rPr lang="zh-CN" altLang="en-US" sz="2400" dirty="0">
                <a:solidFill>
                  <a:schemeClr val="hlink"/>
                </a:solidFill>
                <a:ea typeface="黑体" panose="02010609060101010101" pitchFamily="49" charset="-122"/>
              </a:rPr>
              <a:t>频分复用 </a:t>
            </a:r>
            <a:r>
              <a:rPr lang="en-US" altLang="zh-CN" sz="2400" dirty="0">
                <a:solidFill>
                  <a:schemeClr val="hlink"/>
                </a:solidFill>
                <a:ea typeface="黑体" panose="02010609060101010101" pitchFamily="49" charset="-122"/>
              </a:rPr>
              <a:t>FDM</a:t>
            </a:r>
            <a:r>
              <a:rPr lang="zh-CN" altLang="en-US" sz="2400" dirty="0">
                <a:solidFill>
                  <a:schemeClr val="accent2"/>
                </a:solidFill>
                <a:ea typeface="黑体" panose="02010609060101010101" pitchFamily="49" charset="-122"/>
              </a:rPr>
              <a:t>（</a:t>
            </a:r>
            <a:r>
              <a:rPr lang="en-US" altLang="zh-CN" sz="2400" dirty="0">
                <a:solidFill>
                  <a:schemeClr val="accent2"/>
                </a:solidFill>
                <a:ea typeface="黑体" panose="02010609060101010101" pitchFamily="49" charset="-122"/>
              </a:rPr>
              <a:t>Frequency Division Multiplexing</a:t>
            </a:r>
            <a:endParaRPr lang="en-US" altLang="zh-CN" sz="2400" dirty="0">
              <a:solidFill>
                <a:schemeClr val="accent2"/>
              </a:solidFill>
              <a:ea typeface="黑体" panose="02010609060101010101" pitchFamily="49" charset="-122"/>
            </a:endParaRPr>
          </a:p>
          <a:p>
            <a:pPr marL="800100" lvl="1" indent="-342900" eaLnBrk="1" hangingPunct="1">
              <a:spcBef>
                <a:spcPts val="600"/>
              </a:spcBef>
              <a:buClrTx/>
            </a:pPr>
            <a:r>
              <a:rPr lang="zh-CN" altLang="en-US" sz="2400" dirty="0">
                <a:solidFill>
                  <a:schemeClr val="hlink"/>
                </a:solidFill>
                <a:ea typeface="黑体" panose="02010609060101010101" pitchFamily="49" charset="-122"/>
              </a:rPr>
              <a:t>波分复用 </a:t>
            </a:r>
            <a:r>
              <a:rPr lang="en-US" altLang="zh-CN" sz="2400" dirty="0">
                <a:solidFill>
                  <a:schemeClr val="hlink"/>
                </a:solidFill>
                <a:ea typeface="黑体" panose="02010609060101010101" pitchFamily="49" charset="-122"/>
              </a:rPr>
              <a:t>WDM</a:t>
            </a:r>
            <a:r>
              <a:rPr lang="zh-CN" altLang="en-US" sz="2400" dirty="0">
                <a:solidFill>
                  <a:schemeClr val="accent2"/>
                </a:solidFill>
                <a:ea typeface="黑体" panose="02010609060101010101" pitchFamily="49" charset="-122"/>
              </a:rPr>
              <a:t>（</a:t>
            </a:r>
            <a:r>
              <a:rPr lang="en-US" altLang="zh-CN" sz="2400" dirty="0">
                <a:solidFill>
                  <a:schemeClr val="accent2"/>
                </a:solidFill>
                <a:ea typeface="黑体" panose="02010609060101010101" pitchFamily="49" charset="-122"/>
              </a:rPr>
              <a:t>Wavelength Division Multiplexing</a:t>
            </a:r>
            <a:r>
              <a:rPr lang="zh-CN" altLang="en-US" sz="2400" dirty="0">
                <a:solidFill>
                  <a:schemeClr val="accent2"/>
                </a:solidFill>
                <a:ea typeface="黑体" panose="02010609060101010101" pitchFamily="49" charset="-122"/>
              </a:rPr>
              <a:t>）</a:t>
            </a:r>
            <a:endParaRPr lang="zh-CN" altLang="en-US" sz="2400" dirty="0">
              <a:solidFill>
                <a:schemeClr val="accent2"/>
              </a:solidFill>
              <a:ea typeface="黑体" panose="02010609060101010101" pitchFamily="49" charset="-122"/>
            </a:endParaRPr>
          </a:p>
          <a:p>
            <a:pPr marL="800100" lvl="1" indent="-342900" eaLnBrk="1" hangingPunct="1">
              <a:spcBef>
                <a:spcPts val="600"/>
              </a:spcBef>
              <a:buClrTx/>
            </a:pPr>
            <a:r>
              <a:rPr lang="zh-CN" altLang="en-US" sz="2400" dirty="0">
                <a:solidFill>
                  <a:schemeClr val="hlink"/>
                </a:solidFill>
                <a:ea typeface="黑体" panose="02010609060101010101" pitchFamily="49" charset="-122"/>
              </a:rPr>
              <a:t>码分复用 </a:t>
            </a:r>
            <a:r>
              <a:rPr lang="en-US" altLang="zh-CN" sz="2400" dirty="0">
                <a:solidFill>
                  <a:schemeClr val="hlink"/>
                </a:solidFill>
                <a:ea typeface="黑体" panose="02010609060101010101" pitchFamily="49" charset="-122"/>
              </a:rPr>
              <a:t>CDM</a:t>
            </a:r>
            <a:r>
              <a:rPr lang="zh-CN" altLang="en-US" sz="2400" dirty="0">
                <a:solidFill>
                  <a:schemeClr val="accent2"/>
                </a:solidFill>
                <a:ea typeface="黑体" panose="02010609060101010101" pitchFamily="49" charset="-122"/>
              </a:rPr>
              <a:t>（</a:t>
            </a:r>
            <a:r>
              <a:rPr lang="en-US" altLang="zh-CN" sz="2400" dirty="0">
                <a:solidFill>
                  <a:schemeClr val="accent2"/>
                </a:solidFill>
                <a:ea typeface="黑体" panose="02010609060101010101" pitchFamily="49" charset="-122"/>
              </a:rPr>
              <a:t>Code Division Multiplexing</a:t>
            </a:r>
            <a:r>
              <a:rPr lang="zh-CN" altLang="en-US" sz="2400" dirty="0">
                <a:solidFill>
                  <a:schemeClr val="accent2"/>
                </a:solidFill>
                <a:ea typeface="黑体" panose="02010609060101010101" pitchFamily="49" charset="-122"/>
              </a:rPr>
              <a:t>）</a:t>
            </a:r>
            <a:endParaRPr lang="zh-CN" altLang="en-US" sz="2400" dirty="0">
              <a:solidFill>
                <a:schemeClr val="accent2"/>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6579">
                                            <p:txEl>
                                              <p:charRg st="0" end="5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65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1447800" y="115888"/>
            <a:ext cx="7696200" cy="908050"/>
          </a:xfrm>
          <a:ln/>
        </p:spPr>
        <p:txBody>
          <a:bodyPr vert="horz" wrap="square" lIns="92075" tIns="46038" rIns="92075" bIns="46038" anchor="ctr" anchorCtr="0"/>
          <a:p>
            <a:pPr eaLnBrk="1" hangingPunct="1"/>
            <a:r>
              <a:rPr lang="zh-CN" altLang="en-US" dirty="0">
                <a:latin typeface="黑体" panose="02010609060101010101" pitchFamily="49" charset="-122"/>
              </a:rPr>
              <a:t>时分复用</a:t>
            </a:r>
            <a:r>
              <a:rPr lang="en-US" altLang="zh-CN" dirty="0">
                <a:latin typeface="黑体" panose="02010609060101010101" pitchFamily="49" charset="-122"/>
              </a:rPr>
              <a:t>TDM</a:t>
            </a:r>
            <a:endParaRPr lang="en-US" altLang="zh-CN" dirty="0">
              <a:latin typeface="黑体" panose="02010609060101010101" pitchFamily="49" charset="-122"/>
            </a:endParaRPr>
          </a:p>
        </p:txBody>
      </p:sp>
      <p:sp>
        <p:nvSpPr>
          <p:cNvPr id="538627" name="Rectangle 3"/>
          <p:cNvSpPr>
            <a:spLocks noGrp="1" noChangeArrowheads="1"/>
          </p:cNvSpPr>
          <p:nvPr>
            <p:ph idx="1" hasCustomPrompt="1"/>
          </p:nvPr>
        </p:nvSpPr>
        <p:spPr>
          <a:xfrm>
            <a:off x="323850" y="1125538"/>
            <a:ext cx="8640763" cy="4648200"/>
          </a:xfrm>
        </p:spPr>
        <p:txBody>
          <a:bodyPr vert="horz" wrap="square" lIns="91440" tIns="45720" rIns="91440" bIns="45720" numCol="1" anchor="t" anchorCtr="0" compatLnSpc="1"/>
          <a:lstStyle/>
          <a:p>
            <a:pPr marL="609600" marR="0" lvl="0" indent="-609600" algn="l" defTabSz="914400" rtl="0" eaLnBrk="1" fontAlgn="base" latinLnBrk="0" hangingPunct="1">
              <a:lnSpc>
                <a:spcPct val="120000"/>
              </a:lnSpc>
              <a:spcBef>
                <a:spcPct val="200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当传输介质的</a:t>
            </a:r>
            <a:r>
              <a:rPr kumimoji="1" lang="zh-CN" altLang="en-US" sz="2800" b="1" i="0" u="none" strike="noStrike" kern="1200" cap="none" spc="0" normalizeH="0" baseline="0" noProof="0" dirty="0" smtClean="0">
                <a:ln>
                  <a:noFill/>
                </a:ln>
                <a:solidFill>
                  <a:schemeClr val="hlink"/>
                </a:solidFill>
                <a:effectLst/>
                <a:uLnTx/>
                <a:uFillTx/>
                <a:latin typeface="+mj-ea"/>
                <a:ea typeface="+mj-ea"/>
                <a:cs typeface="+mn-cs"/>
              </a:rPr>
              <a:t>位传输率</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大于单个信号的要求时，为有效的利用传输系统将多个信号同时在一条传输线路上传输的技术叫时分复用。</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609600" marR="0" lvl="0" indent="-6096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时分复用实现</a:t>
            </a:r>
            <a:r>
              <a:rPr kumimoji="1" lang="zh-CN" altLang="en-US" sz="2800" b="1" i="0" u="none" strike="noStrike" kern="1200" cap="none" spc="0" normalizeH="0" baseline="0" noProof="0" dirty="0">
                <a:ln>
                  <a:noFill/>
                </a:ln>
                <a:solidFill>
                  <a:schemeClr val="bg2"/>
                </a:solidFill>
                <a:effectLst/>
                <a:uLnTx/>
                <a:uFillTx/>
                <a:latin typeface="+mj-ea"/>
                <a:ea typeface="+mj-ea"/>
                <a:cs typeface="+mn-cs"/>
              </a:rPr>
              <a:t>过程</a:t>
            </a:r>
            <a:endParaRPr kumimoji="1" lang="zh-CN" altLang="en-US" sz="2800" b="1" i="0" u="none" strike="noStrike" kern="1200" cap="none" spc="0" normalizeH="0" baseline="0" noProof="0" dirty="0">
              <a:ln>
                <a:noFill/>
              </a:ln>
              <a:solidFill>
                <a:schemeClr val="bg2"/>
              </a:solidFill>
              <a:effectLst/>
              <a:uLnTx/>
              <a:uFillTx/>
              <a:latin typeface="+mj-ea"/>
              <a:ea typeface="+mj-ea"/>
              <a:cs typeface="+mn-cs"/>
            </a:endParaRPr>
          </a:p>
          <a:p>
            <a:pPr marL="990600" marR="0" lvl="1" indent="-5334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传输时将时间分成等长的</a:t>
            </a:r>
            <a:r>
              <a:rPr kumimoji="1" lang="zh-CN" altLang="en-US" sz="2800" b="1" i="0" u="none" strike="noStrike" kern="1200" cap="none" spc="0" normalizeH="0" baseline="0" noProof="0" dirty="0" smtClean="0">
                <a:ln>
                  <a:noFill/>
                </a:ln>
                <a:solidFill>
                  <a:schemeClr val="hlink"/>
                </a:solidFill>
                <a:effectLst/>
                <a:uLnTx/>
                <a:uFillTx/>
                <a:latin typeface="+mn-lt"/>
                <a:ea typeface="+mn-ea"/>
                <a:cs typeface="+mn-cs"/>
              </a:rPr>
              <a:t>时间片</a:t>
            </a: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通过</a:t>
            </a:r>
            <a:r>
              <a:rPr kumimoji="1" lang="zh-CN" altLang="en-US" sz="2800" b="1" i="0" u="none" strike="noStrike" kern="1200" cap="none" spc="0" normalizeH="0" baseline="0" noProof="0" dirty="0" smtClean="0">
                <a:ln>
                  <a:noFill/>
                </a:ln>
                <a:solidFill>
                  <a:schemeClr val="hlink"/>
                </a:solidFill>
                <a:effectLst/>
                <a:uLnTx/>
                <a:uFillTx/>
                <a:latin typeface="+mn-lt"/>
                <a:ea typeface="+mn-ea"/>
                <a:cs typeface="+mn-cs"/>
              </a:rPr>
              <a:t>时间片轮转</a:t>
            </a: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方式将时间片依次分配给指定的信号；</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在接收方也通过</a:t>
            </a:r>
            <a:r>
              <a:rPr kumimoji="1" lang="zh-CN" altLang="en-US" sz="2800" b="1" i="0" u="none" strike="noStrike" kern="1200" cap="none" spc="0" normalizeH="0" baseline="0" noProof="0" dirty="0" smtClean="0">
                <a:ln>
                  <a:noFill/>
                </a:ln>
                <a:solidFill>
                  <a:schemeClr val="hlink"/>
                </a:solidFill>
                <a:effectLst/>
                <a:uLnTx/>
                <a:uFillTx/>
                <a:latin typeface="+mn-lt"/>
                <a:ea typeface="+mn-ea"/>
                <a:cs typeface="+mn-cs"/>
              </a:rPr>
              <a:t>时间片轮转</a:t>
            </a: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方式在指定的时间片依次接收指定的信号。</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27">
                                            <p:txEl>
                                              <p:charRg st="0" end="5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8627">
                                            <p:txEl>
                                              <p:charRg st="58" end="6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8627">
                                            <p:txEl>
                                              <p:charRg st="67" end="8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8627">
                                            <p:txEl>
                                              <p:charRg st="83" end="10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8627">
                                            <p:txEl>
                                              <p:charRg st="108" end="1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ln/>
        </p:spPr>
        <p:txBody>
          <a:bodyPr vert="horz" wrap="square" lIns="92075" tIns="46038" rIns="92075" bIns="46038" anchor="ctr" anchorCtr="0"/>
          <a:p>
            <a:pPr eaLnBrk="1" hangingPunct="1"/>
            <a:r>
              <a:rPr lang="en-US" altLang="zh-CN" dirty="0">
                <a:latin typeface="黑体" panose="02010609060101010101" pitchFamily="49" charset="-122"/>
              </a:rPr>
              <a:t>T1</a:t>
            </a:r>
            <a:r>
              <a:rPr lang="zh-CN" altLang="en-US" dirty="0">
                <a:latin typeface="黑体" panose="02010609060101010101" pitchFamily="49" charset="-122"/>
              </a:rPr>
              <a:t>网络中的</a:t>
            </a:r>
            <a:r>
              <a:rPr lang="en-US" altLang="zh-CN" dirty="0">
                <a:latin typeface="黑体" panose="02010609060101010101" pitchFamily="49" charset="-122"/>
              </a:rPr>
              <a:t>TDM</a:t>
            </a:r>
            <a:endParaRPr lang="en-US" altLang="zh-CN" dirty="0">
              <a:latin typeface="黑体" panose="02010609060101010101" pitchFamily="49" charset="-122"/>
            </a:endParaRPr>
          </a:p>
        </p:txBody>
      </p:sp>
      <p:pic>
        <p:nvPicPr>
          <p:cNvPr id="71683" name="Picture 4"/>
          <p:cNvPicPr>
            <a:picLocks noChangeAspect="1"/>
          </p:cNvPicPr>
          <p:nvPr/>
        </p:nvPicPr>
        <p:blipFill>
          <a:blip r:embed="rId1"/>
          <a:stretch>
            <a:fillRect/>
          </a:stretch>
        </p:blipFill>
        <p:spPr>
          <a:xfrm>
            <a:off x="323850" y="1557338"/>
            <a:ext cx="8640763" cy="4221162"/>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a:ln/>
        </p:spPr>
        <p:txBody>
          <a:bodyPr vert="horz" wrap="square" lIns="92075" tIns="46038" rIns="92075" bIns="46038" anchor="ctr" anchorCtr="0"/>
          <a:p>
            <a:pPr eaLnBrk="1" hangingPunct="1"/>
            <a:r>
              <a:rPr lang="zh-CN" altLang="en-US" dirty="0">
                <a:latin typeface="黑体" panose="02010609060101010101" pitchFamily="49" charset="-122"/>
              </a:rPr>
              <a:t>同步</a:t>
            </a:r>
            <a:r>
              <a:rPr lang="en-US" altLang="zh-CN" dirty="0">
                <a:latin typeface="黑体" panose="02010609060101010101" pitchFamily="49" charset="-122"/>
              </a:rPr>
              <a:t>TDM</a:t>
            </a:r>
            <a:r>
              <a:rPr lang="zh-CN" altLang="en-US" dirty="0">
                <a:latin typeface="黑体" panose="02010609060101010101" pitchFamily="49" charset="-122"/>
              </a:rPr>
              <a:t>与异步</a:t>
            </a:r>
            <a:r>
              <a:rPr lang="en-US" altLang="zh-CN" dirty="0">
                <a:latin typeface="黑体" panose="02010609060101010101" pitchFamily="49" charset="-122"/>
              </a:rPr>
              <a:t>TDM</a:t>
            </a:r>
            <a:endParaRPr lang="en-US" altLang="zh-CN" dirty="0">
              <a:latin typeface="黑体" panose="02010609060101010101" pitchFamily="49" charset="-122"/>
            </a:endParaRPr>
          </a:p>
        </p:txBody>
      </p:sp>
      <p:pic>
        <p:nvPicPr>
          <p:cNvPr id="559107" name="Picture 3"/>
          <p:cNvPicPr>
            <a:picLocks noChangeAspect="1"/>
          </p:cNvPicPr>
          <p:nvPr/>
        </p:nvPicPr>
        <p:blipFill>
          <a:blip r:embed="rId1"/>
          <a:stretch>
            <a:fillRect/>
          </a:stretch>
        </p:blipFill>
        <p:spPr>
          <a:xfrm>
            <a:off x="1403350" y="1341438"/>
            <a:ext cx="6481763" cy="2200275"/>
          </a:xfrm>
          <a:prstGeom prst="rect">
            <a:avLst/>
          </a:prstGeom>
          <a:noFill/>
          <a:ln w="9525">
            <a:noFill/>
          </a:ln>
        </p:spPr>
      </p:pic>
      <p:pic>
        <p:nvPicPr>
          <p:cNvPr id="559108" name="Picture 4"/>
          <p:cNvPicPr>
            <a:picLocks noChangeAspect="1"/>
          </p:cNvPicPr>
          <p:nvPr/>
        </p:nvPicPr>
        <p:blipFill>
          <a:blip r:embed="rId2"/>
          <a:stretch>
            <a:fillRect/>
          </a:stretch>
        </p:blipFill>
        <p:spPr>
          <a:xfrm>
            <a:off x="1403350" y="3573463"/>
            <a:ext cx="6553200" cy="26146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9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9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xfrm>
            <a:off x="1504950" y="-171450"/>
            <a:ext cx="7639050" cy="1389063"/>
          </a:xfrm>
          <a:ln/>
        </p:spPr>
        <p:txBody>
          <a:bodyPr vert="horz" wrap="square" lIns="92075" tIns="46038" rIns="92075" bIns="46038" anchor="ctr" anchorCtr="0"/>
          <a:p>
            <a:pPr eaLnBrk="1" hangingPunct="1"/>
            <a:r>
              <a:rPr lang="zh-CN" altLang="en-US" dirty="0">
                <a:latin typeface="黑体" panose="02010609060101010101" pitchFamily="49" charset="-122"/>
              </a:rPr>
              <a:t>频分复用</a:t>
            </a:r>
            <a:r>
              <a:rPr lang="en-US" altLang="zh-CN" dirty="0">
                <a:latin typeface="黑体" panose="02010609060101010101" pitchFamily="49" charset="-122"/>
              </a:rPr>
              <a:t>FDM</a:t>
            </a:r>
            <a:endParaRPr lang="en-US" altLang="zh-CN" dirty="0">
              <a:latin typeface="黑体" panose="02010609060101010101" pitchFamily="49" charset="-122"/>
            </a:endParaRPr>
          </a:p>
        </p:txBody>
      </p:sp>
      <p:sp>
        <p:nvSpPr>
          <p:cNvPr id="542723" name="Rectangle 3"/>
          <p:cNvSpPr>
            <a:spLocks noGrp="1" noChangeArrowheads="1"/>
          </p:cNvSpPr>
          <p:nvPr>
            <p:ph idx="1" hasCustomPrompt="1"/>
          </p:nvPr>
        </p:nvSpPr>
        <p:spPr>
          <a:xfrm>
            <a:off x="468313" y="1341438"/>
            <a:ext cx="8496300" cy="4357688"/>
          </a:xfrm>
        </p:spPr>
        <p:txBody>
          <a:bodyPr vert="horz" wrap="square" lIns="91440" tIns="45720" rIns="91440" bIns="45720" numCol="1" anchor="t" anchorCtr="0" compatLnSpc="1"/>
          <a:lstStyle/>
          <a:p>
            <a:pPr marL="609600" marR="0" lvl="0" indent="-609600" algn="l" defTabSz="914400" rtl="0" eaLnBrk="1" fontAlgn="base" latinLnBrk="0" hangingPunct="1">
              <a:lnSpc>
                <a:spcPct val="12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当传输介质的</a:t>
            </a:r>
            <a:r>
              <a:rPr kumimoji="1" lang="zh-CN" altLang="en-US" sz="2800" b="1" i="0" u="none" strike="noStrike" kern="1200" cap="none" spc="0" normalizeH="0" baseline="0" noProof="0" dirty="0" smtClean="0">
                <a:ln>
                  <a:noFill/>
                </a:ln>
                <a:solidFill>
                  <a:schemeClr val="hlink"/>
                </a:solidFill>
                <a:effectLst/>
                <a:uLnTx/>
                <a:uFillTx/>
                <a:latin typeface="+mj-ea"/>
                <a:ea typeface="+mj-ea"/>
                <a:cs typeface="+mn-cs"/>
              </a:rPr>
              <a:t>带宽</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大于单个信号的要求时，为有效的利用传输系统将多个信号同时在一条传输线路上传输的技术可以采用频分复用。</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609600" marR="0" lvl="0" indent="-609600" algn="l" defTabSz="914400"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频分复用</a:t>
            </a:r>
            <a:r>
              <a:rPr kumimoji="1" lang="zh-CN" altLang="en-US" sz="2800" b="1" i="0" u="none" strike="noStrike" kern="1200" cap="none" spc="0" normalizeH="0" baseline="0" noProof="0" dirty="0">
                <a:ln>
                  <a:noFill/>
                </a:ln>
                <a:solidFill>
                  <a:schemeClr val="bg2"/>
                </a:solidFill>
                <a:effectLst/>
                <a:uLnTx/>
                <a:uFillTx/>
                <a:latin typeface="+mj-ea"/>
                <a:ea typeface="+mj-ea"/>
                <a:cs typeface="+mn-cs"/>
              </a:rPr>
              <a:t>实现过程</a:t>
            </a:r>
            <a:endParaRPr kumimoji="1" lang="zh-CN" altLang="en-US" sz="2800" b="1" i="0" u="none" strike="noStrike" kern="1200" cap="none" spc="0" normalizeH="0" baseline="0" noProof="0" dirty="0">
              <a:ln>
                <a:noFill/>
              </a:ln>
              <a:solidFill>
                <a:schemeClr val="bg2"/>
              </a:solidFill>
              <a:effectLst/>
              <a:uLnTx/>
              <a:uFillTx/>
              <a:latin typeface="+mj-ea"/>
              <a:ea typeface="+mj-ea"/>
              <a:cs typeface="+mn-cs"/>
            </a:endParaRPr>
          </a:p>
          <a:p>
            <a:pPr marL="990600" marR="0" lvl="1" indent="-533400" algn="l" defTabSz="914400" rtl="0" eaLnBrk="1" fontAlgn="base" latinLnBrk="0" hangingPunct="1">
              <a:lnSpc>
                <a:spcPct val="100000"/>
              </a:lnSpc>
              <a:spcBef>
                <a:spcPts val="1200"/>
              </a:spcBef>
              <a:spcAft>
                <a:spcPct val="0"/>
              </a:spcAft>
              <a:buClr>
                <a:srgbClr val="003399"/>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通过</a:t>
            </a:r>
            <a:r>
              <a:rPr kumimoji="1" lang="zh-CN" altLang="en-US" sz="2400" b="1" i="0" u="none" strike="noStrike" kern="1200" cap="none" spc="0" normalizeH="0" baseline="0" noProof="0" dirty="0" smtClean="0">
                <a:ln>
                  <a:noFill/>
                </a:ln>
                <a:solidFill>
                  <a:schemeClr val="hlink"/>
                </a:solidFill>
                <a:effectLst/>
                <a:uLnTx/>
                <a:uFillTx/>
                <a:latin typeface="+mn-lt"/>
                <a:ea typeface="+mn-ea"/>
                <a:cs typeface="+mn-cs"/>
              </a:rPr>
              <a:t>调制</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将不同信号的频率调制到不同的频率范围；</a:t>
            </a:r>
            <a:endParaRPr kumimoji="1" lang="zh-CN" altLang="en-US" sz="2400" b="1" i="0" u="none" strike="noStrike" kern="1200" cap="none" spc="0" normalizeH="0" baseline="0" noProof="0" dirty="0" smtClean="0">
              <a:ln>
                <a:noFill/>
              </a:ln>
              <a:solidFill>
                <a:srgbClr val="003399"/>
              </a:solidFill>
              <a:effectLst/>
              <a:uLnTx/>
              <a:uFillTx/>
              <a:latin typeface="+mn-lt"/>
              <a:ea typeface="+mn-ea"/>
              <a:cs typeface="+mn-cs"/>
            </a:endParaRPr>
          </a:p>
          <a:p>
            <a:pPr marL="990600" marR="0" lvl="1" indent="-533400" algn="l" defTabSz="914400" rtl="0" eaLnBrk="1" fontAlgn="base" latinLnBrk="0" hangingPunct="1">
              <a:lnSpc>
                <a:spcPct val="100000"/>
              </a:lnSpc>
              <a:spcBef>
                <a:spcPts val="1200"/>
              </a:spcBef>
              <a:spcAft>
                <a:spcPct val="0"/>
              </a:spcAft>
              <a:buClr>
                <a:srgbClr val="003399"/>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将</a:t>
            </a:r>
            <a:r>
              <a:rPr kumimoji="1" lang="zh-CN" altLang="en-US" sz="2400" b="1" i="0" u="none" strike="noStrike" kern="1200" cap="none" spc="0" normalizeH="0" baseline="0" noProof="0" dirty="0" smtClean="0">
                <a:ln>
                  <a:noFill/>
                </a:ln>
                <a:solidFill>
                  <a:schemeClr val="hlink"/>
                </a:solidFill>
                <a:effectLst/>
                <a:uLnTx/>
                <a:uFillTx/>
                <a:latin typeface="+mn-lt"/>
                <a:ea typeface="+mn-ea"/>
                <a:cs typeface="+mn-cs"/>
              </a:rPr>
              <a:t>多路信号</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合成为一路</a:t>
            </a:r>
            <a:r>
              <a:rPr kumimoji="1" lang="zh-CN" altLang="en-US" sz="2400" b="1" i="0" u="none" strike="noStrike" kern="1200" cap="none" spc="0" normalizeH="0" baseline="0" noProof="0" dirty="0" smtClean="0">
                <a:ln>
                  <a:noFill/>
                </a:ln>
                <a:solidFill>
                  <a:schemeClr val="hlink"/>
                </a:solidFill>
                <a:effectLst/>
                <a:uLnTx/>
                <a:uFillTx/>
                <a:latin typeface="+mn-lt"/>
                <a:ea typeface="+mn-ea"/>
                <a:cs typeface="+mn-cs"/>
              </a:rPr>
              <a:t>频率范围更大</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的信号进行发送；</a:t>
            </a:r>
            <a:endParaRPr kumimoji="1" lang="zh-CN" altLang="en-US" sz="2400" b="1" i="0" u="none" strike="noStrike" kern="1200" cap="none" spc="0" normalizeH="0" baseline="0" noProof="0" dirty="0" smtClean="0">
              <a:ln>
                <a:noFill/>
              </a:ln>
              <a:solidFill>
                <a:srgbClr val="003399"/>
              </a:solidFill>
              <a:effectLst/>
              <a:uLnTx/>
              <a:uFillTx/>
              <a:latin typeface="+mn-lt"/>
              <a:ea typeface="+mn-ea"/>
              <a:cs typeface="+mn-cs"/>
            </a:endParaRPr>
          </a:p>
          <a:p>
            <a:pPr marL="990600" marR="0" lvl="1" indent="-533400" algn="l" defTabSz="914400" rtl="0" eaLnBrk="1" fontAlgn="base" latinLnBrk="0" hangingPunct="1">
              <a:lnSpc>
                <a:spcPct val="100000"/>
              </a:lnSpc>
              <a:spcBef>
                <a:spcPts val="1200"/>
              </a:spcBef>
              <a:spcAft>
                <a:spcPct val="0"/>
              </a:spcAft>
              <a:buClr>
                <a:srgbClr val="003399"/>
              </a:buClr>
              <a:buSzTx/>
              <a:buFont typeface="Wingdings" panose="05000000000000000000" pitchFamily="2" charset="2"/>
              <a:buChar char="ü"/>
              <a:defRPr/>
            </a:pP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在接收方再通过</a:t>
            </a:r>
            <a:r>
              <a:rPr kumimoji="1" lang="zh-CN" altLang="en-US" sz="2400" b="1" i="0" u="none" strike="noStrike" kern="1200" cap="none" spc="0" normalizeH="0" baseline="0" noProof="0" dirty="0" smtClean="0">
                <a:ln>
                  <a:noFill/>
                </a:ln>
                <a:solidFill>
                  <a:schemeClr val="hlink"/>
                </a:solidFill>
                <a:effectLst/>
                <a:uLnTx/>
                <a:uFillTx/>
                <a:latin typeface="+mn-lt"/>
                <a:ea typeface="+mn-ea"/>
                <a:cs typeface="+mn-cs"/>
              </a:rPr>
              <a:t>解调</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将信号重新还原成多路信号。</a:t>
            </a:r>
            <a:endParaRPr kumimoji="1" lang="zh-CN" altLang="en-US" sz="2400" b="1" i="0" u="none" strike="noStrike" kern="1200" cap="none" spc="0" normalizeH="0" baseline="0" noProof="0" dirty="0" smtClean="0">
              <a:ln>
                <a:noFill/>
              </a:ln>
              <a:solidFill>
                <a:srgbClr val="003399"/>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23">
                                            <p:txEl>
                                              <p:charRg st="0" end="5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23">
                                            <p:txEl>
                                              <p:charRg st="59" end="6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23">
                                            <p:txEl>
                                              <p:charRg st="68" end="9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23">
                                            <p:txEl>
                                              <p:charRg st="92" end="11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23">
                                            <p:txEl>
                                              <p:charRg st="117" end="1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6802" name="Picture 4"/>
          <p:cNvPicPr>
            <a:picLocks noChangeAspect="1"/>
          </p:cNvPicPr>
          <p:nvPr/>
        </p:nvPicPr>
        <p:blipFill>
          <a:blip r:embed="rId1"/>
          <a:stretch>
            <a:fillRect/>
          </a:stretch>
        </p:blipFill>
        <p:spPr>
          <a:xfrm>
            <a:off x="755650" y="1557338"/>
            <a:ext cx="8064500" cy="5046662"/>
          </a:xfrm>
          <a:prstGeom prst="rect">
            <a:avLst/>
          </a:prstGeom>
          <a:noFill/>
          <a:ln w="9525">
            <a:noFill/>
          </a:ln>
        </p:spPr>
      </p:pic>
      <p:sp>
        <p:nvSpPr>
          <p:cNvPr id="76803" name="Rectangle 2"/>
          <p:cNvSpPr>
            <a:spLocks noGrp="1"/>
          </p:cNvSpPr>
          <p:nvPr>
            <p:ph type="title"/>
          </p:nvPr>
        </p:nvSpPr>
        <p:spPr>
          <a:ln/>
        </p:spPr>
        <p:txBody>
          <a:bodyPr vert="horz" wrap="square" lIns="92075" tIns="46038" rIns="92075" bIns="46038" anchor="ctr" anchorCtr="0"/>
          <a:p>
            <a:pPr eaLnBrk="1" hangingPunct="1"/>
            <a:r>
              <a:rPr lang="zh-CN" altLang="en-US" dirty="0"/>
              <a:t>频分复用举例</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p:nvPr/>
        </p:nvSpPr>
        <p:spPr>
          <a:xfrm>
            <a:off x="1219200" y="188913"/>
            <a:ext cx="7924800" cy="69215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r" eaLnBrk="1" hangingPunct="1">
              <a:spcBef>
                <a:spcPct val="0"/>
              </a:spcBef>
              <a:buClrTx/>
              <a:buFontTx/>
              <a:buNone/>
            </a:pPr>
            <a:r>
              <a:rPr lang="en-US" altLang="zh-CN" b="0" dirty="0">
                <a:solidFill>
                  <a:schemeClr val="bg1"/>
                </a:solidFill>
                <a:latin typeface="黑体" panose="02010609060101010101" pitchFamily="49" charset="-122"/>
                <a:ea typeface="黑体" panose="02010609060101010101" pitchFamily="49" charset="-122"/>
              </a:rPr>
              <a:t> </a:t>
            </a:r>
            <a:r>
              <a:rPr lang="zh-CN" altLang="en-US" b="0" dirty="0">
                <a:solidFill>
                  <a:schemeClr val="bg1"/>
                </a:solidFill>
                <a:latin typeface="黑体" panose="02010609060101010101" pitchFamily="49" charset="-122"/>
                <a:ea typeface="黑体" panose="02010609060101010101" pitchFamily="49" charset="-122"/>
              </a:rPr>
              <a:t>波分复用</a:t>
            </a:r>
            <a:r>
              <a:rPr lang="en-US" altLang="zh-CN" b="0" dirty="0">
                <a:solidFill>
                  <a:schemeClr val="bg1"/>
                </a:solidFill>
                <a:latin typeface="黑体" panose="02010609060101010101" pitchFamily="49" charset="-122"/>
                <a:ea typeface="黑体" panose="02010609060101010101" pitchFamily="49" charset="-122"/>
              </a:rPr>
              <a:t>WDM</a:t>
            </a:r>
            <a:endParaRPr lang="en-US" altLang="zh-CN" b="0" dirty="0">
              <a:solidFill>
                <a:schemeClr val="bg1"/>
              </a:solidFill>
              <a:latin typeface="黑体" panose="02010609060101010101" pitchFamily="49" charset="-122"/>
              <a:ea typeface="黑体" panose="02010609060101010101" pitchFamily="49" charset="-122"/>
            </a:endParaRPr>
          </a:p>
        </p:txBody>
      </p:sp>
      <p:grpSp>
        <p:nvGrpSpPr>
          <p:cNvPr id="2" name="组合 1"/>
          <p:cNvGrpSpPr/>
          <p:nvPr/>
        </p:nvGrpSpPr>
        <p:grpSpPr>
          <a:xfrm>
            <a:off x="1116013" y="2644775"/>
            <a:ext cx="1349375" cy="3717925"/>
            <a:chOff x="912813" y="2492375"/>
            <a:chExt cx="1349375" cy="3717926"/>
          </a:xfrm>
        </p:grpSpPr>
        <p:sp>
          <p:nvSpPr>
            <p:cNvPr id="77857" name="Freeform 3"/>
            <p:cNvSpPr/>
            <p:nvPr/>
          </p:nvSpPr>
          <p:spPr>
            <a:xfrm>
              <a:off x="1419225" y="2768600"/>
              <a:ext cx="509588" cy="488950"/>
            </a:xfrm>
            <a:custGeom>
              <a:avLst/>
              <a:gdLst/>
              <a:ahLst/>
              <a:cxnLst>
                <a:cxn ang="0">
                  <a:pos x="0" y="0"/>
                </a:cxn>
                <a:cxn ang="0">
                  <a:pos x="0" y="2147483646"/>
                </a:cxn>
                <a:cxn ang="0">
                  <a:pos x="2147483646" y="2147483646"/>
                </a:cxn>
              </a:cxnLst>
              <a:pathLst>
                <a:path w="321" h="308">
                  <a:moveTo>
                    <a:pt x="0" y="0"/>
                  </a:moveTo>
                  <a:lnTo>
                    <a:pt x="0" y="307"/>
                  </a:lnTo>
                  <a:lnTo>
                    <a:pt x="320" y="307"/>
                  </a:lnTo>
                </a:path>
              </a:pathLst>
            </a:custGeom>
            <a:noFill/>
            <a:ln w="25399" cap="rnd" cmpd="sng">
              <a:solidFill>
                <a:srgbClr val="FF9900">
                  <a:alpha val="100000"/>
                </a:srgbClr>
              </a:solidFill>
              <a:prstDash val="solid"/>
              <a:round/>
              <a:headEnd type="none" w="sm" len="sm"/>
              <a:tailEnd type="none" w="sm" len="sm"/>
            </a:ln>
          </p:spPr>
          <p:txBody>
            <a:bodyPr/>
            <a:p>
              <a:endParaRPr lang="zh-CN" altLang="en-US"/>
            </a:p>
          </p:txBody>
        </p:sp>
        <p:sp>
          <p:nvSpPr>
            <p:cNvPr id="77858" name="Freeform 4"/>
            <p:cNvSpPr/>
            <p:nvPr/>
          </p:nvSpPr>
          <p:spPr>
            <a:xfrm>
              <a:off x="1492250" y="4070350"/>
              <a:ext cx="330200" cy="3556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08" h="224">
                  <a:moveTo>
                    <a:pt x="0" y="223"/>
                  </a:moveTo>
                  <a:lnTo>
                    <a:pt x="12" y="223"/>
                  </a:lnTo>
                  <a:lnTo>
                    <a:pt x="20" y="218"/>
                  </a:lnTo>
                  <a:lnTo>
                    <a:pt x="22" y="213"/>
                  </a:lnTo>
                  <a:lnTo>
                    <a:pt x="25" y="204"/>
                  </a:lnTo>
                  <a:lnTo>
                    <a:pt x="70" y="18"/>
                  </a:lnTo>
                  <a:lnTo>
                    <a:pt x="73" y="7"/>
                  </a:lnTo>
                  <a:lnTo>
                    <a:pt x="78" y="4"/>
                  </a:lnTo>
                  <a:lnTo>
                    <a:pt x="87" y="1"/>
                  </a:lnTo>
                  <a:lnTo>
                    <a:pt x="95" y="0"/>
                  </a:lnTo>
                  <a:lnTo>
                    <a:pt x="104" y="3"/>
                  </a:lnTo>
                  <a:lnTo>
                    <a:pt x="110" y="7"/>
                  </a:lnTo>
                  <a:lnTo>
                    <a:pt x="187" y="205"/>
                  </a:lnTo>
                  <a:lnTo>
                    <a:pt x="188" y="210"/>
                  </a:lnTo>
                  <a:lnTo>
                    <a:pt x="191" y="215"/>
                  </a:lnTo>
                  <a:lnTo>
                    <a:pt x="192" y="219"/>
                  </a:lnTo>
                  <a:lnTo>
                    <a:pt x="199" y="222"/>
                  </a:lnTo>
                  <a:lnTo>
                    <a:pt x="207" y="222"/>
                  </a:lnTo>
                </a:path>
              </a:pathLst>
            </a:custGeom>
            <a:noFill/>
            <a:ln w="12699" cap="rnd" cmpd="sng">
              <a:solidFill>
                <a:schemeClr val="hlink">
                  <a:alpha val="100000"/>
                </a:schemeClr>
              </a:solidFill>
              <a:prstDash val="solid"/>
              <a:round/>
              <a:headEnd type="none" w="sm" len="sm"/>
              <a:tailEnd type="none" w="sm" len="sm"/>
            </a:ln>
          </p:spPr>
          <p:txBody>
            <a:bodyPr/>
            <a:p>
              <a:endParaRPr lang="zh-CN" altLang="en-US"/>
            </a:p>
          </p:txBody>
        </p:sp>
        <p:sp>
          <p:nvSpPr>
            <p:cNvPr id="77859" name="Freeform 5"/>
            <p:cNvSpPr/>
            <p:nvPr/>
          </p:nvSpPr>
          <p:spPr>
            <a:xfrm>
              <a:off x="1436688" y="3987800"/>
              <a:ext cx="509587" cy="488950"/>
            </a:xfrm>
            <a:custGeom>
              <a:avLst/>
              <a:gdLst/>
              <a:ahLst/>
              <a:cxnLst>
                <a:cxn ang="0">
                  <a:pos x="0" y="0"/>
                </a:cxn>
                <a:cxn ang="0">
                  <a:pos x="0" y="2147483646"/>
                </a:cxn>
                <a:cxn ang="0">
                  <a:pos x="2147483646" y="2147483646"/>
                </a:cxn>
              </a:cxnLst>
              <a:pathLst>
                <a:path w="321" h="308">
                  <a:moveTo>
                    <a:pt x="0" y="0"/>
                  </a:moveTo>
                  <a:lnTo>
                    <a:pt x="0" y="307"/>
                  </a:lnTo>
                  <a:lnTo>
                    <a:pt x="320" y="307"/>
                  </a:lnTo>
                </a:path>
              </a:pathLst>
            </a:custGeom>
            <a:noFill/>
            <a:ln w="25399" cap="rnd" cmpd="sng">
              <a:solidFill>
                <a:srgbClr val="FF9900">
                  <a:alpha val="100000"/>
                </a:srgbClr>
              </a:solidFill>
              <a:prstDash val="solid"/>
              <a:round/>
              <a:headEnd type="none" w="sm" len="sm"/>
              <a:tailEnd type="none" w="sm" len="sm"/>
            </a:ln>
          </p:spPr>
          <p:txBody>
            <a:bodyPr/>
            <a:p>
              <a:endParaRPr lang="zh-CN" altLang="en-US"/>
            </a:p>
          </p:txBody>
        </p:sp>
        <p:sp>
          <p:nvSpPr>
            <p:cNvPr id="77860" name="Freeform 6"/>
            <p:cNvSpPr/>
            <p:nvPr/>
          </p:nvSpPr>
          <p:spPr>
            <a:xfrm>
              <a:off x="1408113" y="4960938"/>
              <a:ext cx="539750" cy="730250"/>
            </a:xfrm>
            <a:custGeom>
              <a:avLst/>
              <a:gdLst/>
              <a:ahLst/>
              <a:cxnLst>
                <a:cxn ang="0">
                  <a:pos x="0" y="0"/>
                </a:cxn>
                <a:cxn ang="0">
                  <a:pos x="0" y="2147483646"/>
                </a:cxn>
                <a:cxn ang="0">
                  <a:pos x="2147483646" y="2147483646"/>
                </a:cxn>
              </a:cxnLst>
              <a:pathLst>
                <a:path w="321" h="308">
                  <a:moveTo>
                    <a:pt x="0" y="0"/>
                  </a:moveTo>
                  <a:lnTo>
                    <a:pt x="0" y="307"/>
                  </a:lnTo>
                  <a:lnTo>
                    <a:pt x="320" y="307"/>
                  </a:lnTo>
                </a:path>
              </a:pathLst>
            </a:custGeom>
            <a:noFill/>
            <a:ln w="25399" cap="rnd" cmpd="sng">
              <a:solidFill>
                <a:srgbClr val="FF9900">
                  <a:alpha val="100000"/>
                </a:srgbClr>
              </a:solidFill>
              <a:prstDash val="solid"/>
              <a:round/>
              <a:headEnd type="none" w="sm" len="sm"/>
              <a:tailEnd type="none" w="sm" len="sm"/>
            </a:ln>
          </p:spPr>
          <p:txBody>
            <a:bodyPr/>
            <a:p>
              <a:endParaRPr lang="zh-CN" altLang="en-US"/>
            </a:p>
          </p:txBody>
        </p:sp>
        <p:sp>
          <p:nvSpPr>
            <p:cNvPr id="77861" name="Freeform 7"/>
            <p:cNvSpPr/>
            <p:nvPr/>
          </p:nvSpPr>
          <p:spPr>
            <a:xfrm>
              <a:off x="1504950" y="3055938"/>
              <a:ext cx="330200" cy="131762"/>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08" h="224">
                  <a:moveTo>
                    <a:pt x="0" y="223"/>
                  </a:moveTo>
                  <a:lnTo>
                    <a:pt x="12" y="223"/>
                  </a:lnTo>
                  <a:lnTo>
                    <a:pt x="20" y="218"/>
                  </a:lnTo>
                  <a:lnTo>
                    <a:pt x="22" y="213"/>
                  </a:lnTo>
                  <a:lnTo>
                    <a:pt x="25" y="204"/>
                  </a:lnTo>
                  <a:lnTo>
                    <a:pt x="70" y="18"/>
                  </a:lnTo>
                  <a:lnTo>
                    <a:pt x="73" y="7"/>
                  </a:lnTo>
                  <a:lnTo>
                    <a:pt x="78" y="4"/>
                  </a:lnTo>
                  <a:lnTo>
                    <a:pt x="87" y="1"/>
                  </a:lnTo>
                  <a:lnTo>
                    <a:pt x="95" y="0"/>
                  </a:lnTo>
                  <a:lnTo>
                    <a:pt x="104" y="3"/>
                  </a:lnTo>
                  <a:lnTo>
                    <a:pt x="110" y="7"/>
                  </a:lnTo>
                  <a:lnTo>
                    <a:pt x="187" y="205"/>
                  </a:lnTo>
                  <a:lnTo>
                    <a:pt x="188" y="210"/>
                  </a:lnTo>
                  <a:lnTo>
                    <a:pt x="191" y="215"/>
                  </a:lnTo>
                  <a:lnTo>
                    <a:pt x="192" y="219"/>
                  </a:lnTo>
                  <a:lnTo>
                    <a:pt x="199" y="222"/>
                  </a:lnTo>
                  <a:lnTo>
                    <a:pt x="207" y="222"/>
                  </a:lnTo>
                </a:path>
              </a:pathLst>
            </a:custGeom>
            <a:noFill/>
            <a:ln w="12699" cap="rnd" cmpd="sng">
              <a:solidFill>
                <a:srgbClr val="40FF40">
                  <a:alpha val="100000"/>
                </a:srgbClr>
              </a:solidFill>
              <a:prstDash val="solid"/>
              <a:round/>
              <a:headEnd type="none" w="sm" len="sm"/>
              <a:tailEnd type="none" w="sm" len="sm"/>
            </a:ln>
          </p:spPr>
          <p:txBody>
            <a:bodyPr/>
            <a:p>
              <a:endParaRPr lang="zh-CN" altLang="en-US"/>
            </a:p>
          </p:txBody>
        </p:sp>
        <p:sp>
          <p:nvSpPr>
            <p:cNvPr id="77862" name="Freeform 8"/>
            <p:cNvSpPr/>
            <p:nvPr/>
          </p:nvSpPr>
          <p:spPr>
            <a:xfrm>
              <a:off x="1503363" y="5113338"/>
              <a:ext cx="330200" cy="50165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08" h="224">
                  <a:moveTo>
                    <a:pt x="0" y="223"/>
                  </a:moveTo>
                  <a:lnTo>
                    <a:pt x="12" y="223"/>
                  </a:lnTo>
                  <a:lnTo>
                    <a:pt x="20" y="218"/>
                  </a:lnTo>
                  <a:lnTo>
                    <a:pt x="22" y="213"/>
                  </a:lnTo>
                  <a:lnTo>
                    <a:pt x="25" y="204"/>
                  </a:lnTo>
                  <a:lnTo>
                    <a:pt x="70" y="18"/>
                  </a:lnTo>
                  <a:lnTo>
                    <a:pt x="73" y="7"/>
                  </a:lnTo>
                  <a:lnTo>
                    <a:pt x="78" y="4"/>
                  </a:lnTo>
                  <a:lnTo>
                    <a:pt x="87" y="1"/>
                  </a:lnTo>
                  <a:lnTo>
                    <a:pt x="95" y="0"/>
                  </a:lnTo>
                  <a:lnTo>
                    <a:pt x="104" y="3"/>
                  </a:lnTo>
                  <a:lnTo>
                    <a:pt x="110" y="7"/>
                  </a:lnTo>
                  <a:lnTo>
                    <a:pt x="187" y="205"/>
                  </a:lnTo>
                  <a:lnTo>
                    <a:pt x="188" y="210"/>
                  </a:lnTo>
                  <a:lnTo>
                    <a:pt x="191" y="215"/>
                  </a:lnTo>
                  <a:lnTo>
                    <a:pt x="192" y="219"/>
                  </a:lnTo>
                  <a:lnTo>
                    <a:pt x="199" y="222"/>
                  </a:lnTo>
                  <a:lnTo>
                    <a:pt x="207" y="222"/>
                  </a:lnTo>
                </a:path>
              </a:pathLst>
            </a:custGeom>
            <a:noFill/>
            <a:ln w="12700" cap="rnd" cmpd="sng">
              <a:solidFill>
                <a:schemeClr val="tx1">
                  <a:alpha val="100000"/>
                </a:schemeClr>
              </a:solidFill>
              <a:prstDash val="solid"/>
              <a:round/>
              <a:headEnd type="none" w="sm" len="sm"/>
              <a:tailEnd type="none" w="sm" len="sm"/>
            </a:ln>
          </p:spPr>
          <p:txBody>
            <a:bodyPr/>
            <a:p>
              <a:endParaRPr lang="zh-CN" altLang="en-US"/>
            </a:p>
          </p:txBody>
        </p:sp>
        <p:sp>
          <p:nvSpPr>
            <p:cNvPr id="77863" name="Rectangle 9"/>
            <p:cNvSpPr/>
            <p:nvPr/>
          </p:nvSpPr>
          <p:spPr>
            <a:xfrm>
              <a:off x="1443038" y="3713163"/>
              <a:ext cx="390525" cy="33655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1600" dirty="0">
                  <a:solidFill>
                    <a:srgbClr val="003399"/>
                  </a:solidFill>
                  <a:latin typeface="仿宋_GB2312" pitchFamily="49" charset="-122"/>
                  <a:ea typeface="仿宋_GB2312" pitchFamily="49" charset="-122"/>
                </a:rPr>
                <a:t>F2</a:t>
              </a:r>
              <a:endParaRPr lang="en-US" altLang="zh-CN" sz="1600" dirty="0">
                <a:solidFill>
                  <a:srgbClr val="003399"/>
                </a:solidFill>
                <a:latin typeface="仿宋_GB2312" pitchFamily="49" charset="-122"/>
                <a:ea typeface="仿宋_GB2312" pitchFamily="49" charset="-122"/>
              </a:endParaRPr>
            </a:p>
          </p:txBody>
        </p:sp>
        <p:sp>
          <p:nvSpPr>
            <p:cNvPr id="77864" name="Rectangle 10"/>
            <p:cNvSpPr/>
            <p:nvPr/>
          </p:nvSpPr>
          <p:spPr>
            <a:xfrm>
              <a:off x="1403350" y="2492375"/>
              <a:ext cx="390525" cy="33655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1600" dirty="0">
                  <a:solidFill>
                    <a:srgbClr val="003399"/>
                  </a:solidFill>
                  <a:latin typeface="仿宋_GB2312" pitchFamily="49" charset="-122"/>
                  <a:ea typeface="仿宋_GB2312" pitchFamily="49" charset="-122"/>
                </a:rPr>
                <a:t>F1</a:t>
              </a:r>
              <a:endParaRPr lang="en-US" altLang="zh-CN" sz="1600" dirty="0">
                <a:solidFill>
                  <a:srgbClr val="003399"/>
                </a:solidFill>
                <a:latin typeface="仿宋_GB2312" pitchFamily="49" charset="-122"/>
                <a:ea typeface="仿宋_GB2312" pitchFamily="49" charset="-122"/>
              </a:endParaRPr>
            </a:p>
          </p:txBody>
        </p:sp>
        <p:sp>
          <p:nvSpPr>
            <p:cNvPr id="77865" name="Rectangle 11"/>
            <p:cNvSpPr/>
            <p:nvPr/>
          </p:nvSpPr>
          <p:spPr>
            <a:xfrm>
              <a:off x="1408113" y="4732338"/>
              <a:ext cx="390525" cy="33655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1600" dirty="0">
                  <a:solidFill>
                    <a:srgbClr val="003399"/>
                  </a:solidFill>
                  <a:latin typeface="仿宋_GB2312" pitchFamily="49" charset="-122"/>
                  <a:ea typeface="仿宋_GB2312" pitchFamily="49" charset="-122"/>
                </a:rPr>
                <a:t>F3</a:t>
              </a:r>
              <a:endParaRPr lang="en-US" altLang="zh-CN" sz="1600" dirty="0">
                <a:solidFill>
                  <a:srgbClr val="003399"/>
                </a:solidFill>
                <a:latin typeface="仿宋_GB2312" pitchFamily="49" charset="-122"/>
                <a:ea typeface="仿宋_GB2312" pitchFamily="49" charset="-122"/>
              </a:endParaRPr>
            </a:p>
          </p:txBody>
        </p:sp>
        <p:sp>
          <p:nvSpPr>
            <p:cNvPr id="77866" name="Rectangle 12"/>
            <p:cNvSpPr/>
            <p:nvPr/>
          </p:nvSpPr>
          <p:spPr>
            <a:xfrm>
              <a:off x="912813" y="5843588"/>
              <a:ext cx="1339850" cy="366713"/>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1800" dirty="0">
                  <a:solidFill>
                    <a:srgbClr val="003399"/>
                  </a:solidFill>
                  <a:latin typeface="仿宋_GB2312" pitchFamily="49" charset="-122"/>
                  <a:ea typeface="仿宋_GB2312" pitchFamily="49" charset="-122"/>
                </a:rPr>
                <a:t>      </a:t>
              </a:r>
              <a:r>
                <a:rPr lang="zh-CN" altLang="en-US" sz="1800" dirty="0">
                  <a:solidFill>
                    <a:srgbClr val="003399"/>
                  </a:solidFill>
                  <a:latin typeface="仿宋_GB2312" pitchFamily="49" charset="-122"/>
                  <a:ea typeface="仿宋_GB2312" pitchFamily="49" charset="-122"/>
                </a:rPr>
                <a:t>光谱</a:t>
              </a:r>
              <a:endParaRPr lang="zh-CN" altLang="en-US" sz="1800" dirty="0">
                <a:solidFill>
                  <a:srgbClr val="003399"/>
                </a:solidFill>
                <a:latin typeface="仿宋_GB2312" pitchFamily="49" charset="-122"/>
                <a:ea typeface="仿宋_GB2312" pitchFamily="49" charset="-122"/>
              </a:endParaRPr>
            </a:p>
          </p:txBody>
        </p:sp>
        <p:sp>
          <p:nvSpPr>
            <p:cNvPr id="77867" name="Text Box 39"/>
            <p:cNvSpPr txBox="1"/>
            <p:nvPr/>
          </p:nvSpPr>
          <p:spPr>
            <a:xfrm>
              <a:off x="1865313" y="3208338"/>
              <a:ext cx="304800" cy="336550"/>
            </a:xfrm>
            <a:prstGeom prst="rect">
              <a:avLst/>
            </a:prstGeom>
            <a:noFill/>
            <a:ln w="12699">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50000"/>
                </a:spcBef>
                <a:buClrTx/>
                <a:buFontTx/>
                <a:buNone/>
              </a:pPr>
              <a:r>
                <a:rPr lang="en-US" altLang="zh-CN" sz="1600" dirty="0">
                  <a:solidFill>
                    <a:srgbClr val="003399"/>
                  </a:solidFill>
                  <a:latin typeface="仿宋_GB2312" pitchFamily="49" charset="-122"/>
                  <a:ea typeface="仿宋_GB2312" pitchFamily="49" charset="-122"/>
                  <a:sym typeface="Symbol" panose="05050102010706020507" pitchFamily="18" charset="2"/>
                </a:rPr>
                <a:t></a:t>
              </a:r>
              <a:endParaRPr lang="en-US" altLang="zh-CN" sz="2400" dirty="0">
                <a:solidFill>
                  <a:srgbClr val="003399"/>
                </a:solidFill>
                <a:latin typeface="仿宋_GB2312" pitchFamily="49" charset="-122"/>
                <a:ea typeface="仿宋_GB2312" pitchFamily="49" charset="-122"/>
              </a:endParaRPr>
            </a:p>
          </p:txBody>
        </p:sp>
        <p:sp>
          <p:nvSpPr>
            <p:cNvPr id="77868" name="Rectangle 40"/>
            <p:cNvSpPr/>
            <p:nvPr/>
          </p:nvSpPr>
          <p:spPr>
            <a:xfrm>
              <a:off x="1865313" y="4427538"/>
              <a:ext cx="396875" cy="336550"/>
            </a:xfrm>
            <a:prstGeom prst="rect">
              <a:avLst/>
            </a:prstGeom>
            <a:noFill/>
            <a:ln w="12699">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0"/>
                </a:spcBef>
                <a:buClrTx/>
                <a:buFontTx/>
                <a:buNone/>
              </a:pPr>
              <a:r>
                <a:rPr lang="en-US" altLang="zh-CN" sz="1600" dirty="0">
                  <a:solidFill>
                    <a:srgbClr val="003399"/>
                  </a:solidFill>
                  <a:latin typeface="仿宋_GB2312" pitchFamily="49" charset="-122"/>
                  <a:ea typeface="仿宋_GB2312" pitchFamily="49" charset="-122"/>
                  <a:sym typeface="Symbol" panose="05050102010706020507" pitchFamily="18" charset="2"/>
                </a:rPr>
                <a:t> </a:t>
              </a:r>
              <a:endParaRPr lang="en-US" altLang="zh-CN" sz="1600" dirty="0">
                <a:solidFill>
                  <a:srgbClr val="003399"/>
                </a:solidFill>
                <a:latin typeface="仿宋_GB2312" pitchFamily="49" charset="-122"/>
                <a:ea typeface="仿宋_GB2312" pitchFamily="49" charset="-122"/>
                <a:sym typeface="Symbol" panose="05050102010706020507" pitchFamily="18" charset="2"/>
              </a:endParaRPr>
            </a:p>
          </p:txBody>
        </p:sp>
        <p:sp>
          <p:nvSpPr>
            <p:cNvPr id="77869" name="Rectangle 41"/>
            <p:cNvSpPr/>
            <p:nvPr/>
          </p:nvSpPr>
          <p:spPr>
            <a:xfrm>
              <a:off x="1874838" y="5521325"/>
              <a:ext cx="295275" cy="336550"/>
            </a:xfrm>
            <a:prstGeom prst="rect">
              <a:avLst/>
            </a:prstGeom>
            <a:noFill/>
            <a:ln w="12699">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0"/>
                </a:spcBef>
                <a:buClrTx/>
                <a:buFontTx/>
                <a:buNone/>
              </a:pPr>
              <a:r>
                <a:rPr lang="en-US" altLang="zh-CN" sz="1600" dirty="0">
                  <a:solidFill>
                    <a:srgbClr val="003399"/>
                  </a:solidFill>
                  <a:latin typeface="仿宋_GB2312" pitchFamily="49" charset="-122"/>
                  <a:ea typeface="仿宋_GB2312" pitchFamily="49" charset="-122"/>
                  <a:sym typeface="Symbol" panose="05050102010706020507" pitchFamily="18" charset="2"/>
                </a:rPr>
                <a:t></a:t>
              </a:r>
              <a:endParaRPr lang="en-US" altLang="zh-CN" sz="1600" dirty="0">
                <a:solidFill>
                  <a:srgbClr val="003399"/>
                </a:solidFill>
                <a:latin typeface="仿宋_GB2312" pitchFamily="49" charset="-122"/>
                <a:ea typeface="仿宋_GB2312" pitchFamily="49" charset="-122"/>
                <a:sym typeface="Symbol" panose="05050102010706020507" pitchFamily="18" charset="2"/>
              </a:endParaRPr>
            </a:p>
          </p:txBody>
        </p:sp>
      </p:grpSp>
      <p:grpSp>
        <p:nvGrpSpPr>
          <p:cNvPr id="3" name="组合 2"/>
          <p:cNvGrpSpPr/>
          <p:nvPr/>
        </p:nvGrpSpPr>
        <p:grpSpPr>
          <a:xfrm>
            <a:off x="2595563" y="3409950"/>
            <a:ext cx="5483225" cy="2801938"/>
            <a:chOff x="2627313" y="3055938"/>
            <a:chExt cx="5483225" cy="2801937"/>
          </a:xfrm>
        </p:grpSpPr>
        <p:sp>
          <p:nvSpPr>
            <p:cNvPr id="77830" name="Freeform 13"/>
            <p:cNvSpPr/>
            <p:nvPr/>
          </p:nvSpPr>
          <p:spPr>
            <a:xfrm>
              <a:off x="6056313" y="4657725"/>
              <a:ext cx="1574800" cy="582613"/>
            </a:xfrm>
            <a:custGeom>
              <a:avLst/>
              <a:gdLst/>
              <a:ahLst/>
              <a:cxnLst>
                <a:cxn ang="0">
                  <a:pos x="0" y="0"/>
                </a:cxn>
                <a:cxn ang="0">
                  <a:pos x="0" y="2147483646"/>
                </a:cxn>
                <a:cxn ang="0">
                  <a:pos x="2147483646" y="2147483646"/>
                </a:cxn>
              </a:cxnLst>
              <a:pathLst>
                <a:path w="992" h="367">
                  <a:moveTo>
                    <a:pt x="0" y="0"/>
                  </a:moveTo>
                  <a:lnTo>
                    <a:pt x="0" y="366"/>
                  </a:lnTo>
                  <a:lnTo>
                    <a:pt x="991" y="366"/>
                  </a:lnTo>
                </a:path>
              </a:pathLst>
            </a:custGeom>
            <a:noFill/>
            <a:ln w="25399" cap="rnd" cmpd="sng">
              <a:solidFill>
                <a:srgbClr val="FF9900">
                  <a:alpha val="100000"/>
                </a:srgbClr>
              </a:solidFill>
              <a:prstDash val="solid"/>
              <a:round/>
              <a:headEnd type="none" w="sm" len="sm"/>
              <a:tailEnd type="none" w="sm" len="sm"/>
            </a:ln>
          </p:spPr>
          <p:txBody>
            <a:bodyPr/>
            <a:p>
              <a:endParaRPr lang="zh-CN" altLang="en-US"/>
            </a:p>
          </p:txBody>
        </p:sp>
        <p:sp>
          <p:nvSpPr>
            <p:cNvPr id="77831" name="Freeform 14"/>
            <p:cNvSpPr/>
            <p:nvPr/>
          </p:nvSpPr>
          <p:spPr>
            <a:xfrm>
              <a:off x="6081713" y="5195888"/>
              <a:ext cx="55562" cy="80962"/>
            </a:xfrm>
            <a:custGeom>
              <a:avLst/>
              <a:gdLst/>
              <a:ahLst/>
              <a:cxnLst>
                <a:cxn ang="0">
                  <a:pos x="0" y="0"/>
                </a:cxn>
                <a:cxn ang="0">
                  <a:pos x="0" y="2147483646"/>
                </a:cxn>
                <a:cxn ang="0">
                  <a:pos x="2147483646" y="2147483646"/>
                </a:cxn>
                <a:cxn ang="0">
                  <a:pos x="2147483646" y="2147483646"/>
                </a:cxn>
              </a:cxnLst>
              <a:pathLst>
                <a:path w="35" h="51">
                  <a:moveTo>
                    <a:pt x="0" y="0"/>
                  </a:moveTo>
                  <a:lnTo>
                    <a:pt x="0" y="48"/>
                  </a:lnTo>
                  <a:lnTo>
                    <a:pt x="34" y="1"/>
                  </a:lnTo>
                  <a:lnTo>
                    <a:pt x="34" y="50"/>
                  </a:lnTo>
                </a:path>
              </a:pathLst>
            </a:custGeom>
            <a:noFill/>
            <a:ln w="12699" cap="rnd" cmpd="sng">
              <a:solidFill>
                <a:schemeClr val="hlink">
                  <a:alpha val="100000"/>
                </a:schemeClr>
              </a:solidFill>
              <a:prstDash val="solid"/>
              <a:round/>
              <a:headEnd type="none" w="sm" len="sm"/>
              <a:tailEnd type="none" w="sm" len="sm"/>
            </a:ln>
          </p:spPr>
          <p:txBody>
            <a:bodyPr/>
            <a:p>
              <a:endParaRPr lang="zh-CN" altLang="en-US"/>
            </a:p>
          </p:txBody>
        </p:sp>
        <p:sp>
          <p:nvSpPr>
            <p:cNvPr id="77832" name="Freeform 15"/>
            <p:cNvSpPr/>
            <p:nvPr/>
          </p:nvSpPr>
          <p:spPr>
            <a:xfrm>
              <a:off x="6191250" y="5037138"/>
              <a:ext cx="330200" cy="144462"/>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08" h="224">
                  <a:moveTo>
                    <a:pt x="0" y="223"/>
                  </a:moveTo>
                  <a:lnTo>
                    <a:pt x="12" y="223"/>
                  </a:lnTo>
                  <a:lnTo>
                    <a:pt x="20" y="218"/>
                  </a:lnTo>
                  <a:lnTo>
                    <a:pt x="22" y="213"/>
                  </a:lnTo>
                  <a:lnTo>
                    <a:pt x="25" y="204"/>
                  </a:lnTo>
                  <a:lnTo>
                    <a:pt x="70" y="18"/>
                  </a:lnTo>
                  <a:lnTo>
                    <a:pt x="73" y="7"/>
                  </a:lnTo>
                  <a:lnTo>
                    <a:pt x="78" y="4"/>
                  </a:lnTo>
                  <a:lnTo>
                    <a:pt x="87" y="1"/>
                  </a:lnTo>
                  <a:lnTo>
                    <a:pt x="95" y="0"/>
                  </a:lnTo>
                  <a:lnTo>
                    <a:pt x="104" y="3"/>
                  </a:lnTo>
                  <a:lnTo>
                    <a:pt x="110" y="7"/>
                  </a:lnTo>
                  <a:lnTo>
                    <a:pt x="187" y="205"/>
                  </a:lnTo>
                  <a:lnTo>
                    <a:pt x="188" y="210"/>
                  </a:lnTo>
                  <a:lnTo>
                    <a:pt x="191" y="215"/>
                  </a:lnTo>
                  <a:lnTo>
                    <a:pt x="192" y="219"/>
                  </a:lnTo>
                  <a:lnTo>
                    <a:pt x="199" y="222"/>
                  </a:lnTo>
                  <a:lnTo>
                    <a:pt x="207" y="222"/>
                  </a:lnTo>
                </a:path>
              </a:pathLst>
            </a:custGeom>
            <a:noFill/>
            <a:ln w="12699" cap="rnd" cmpd="sng">
              <a:solidFill>
                <a:srgbClr val="40FF40">
                  <a:alpha val="100000"/>
                </a:srgbClr>
              </a:solidFill>
              <a:prstDash val="solid"/>
              <a:round/>
              <a:headEnd type="none" w="sm" len="sm"/>
              <a:tailEnd type="none" w="sm" len="sm"/>
            </a:ln>
          </p:spPr>
          <p:txBody>
            <a:bodyPr/>
            <a:p>
              <a:endParaRPr lang="zh-CN" altLang="en-US"/>
            </a:p>
          </p:txBody>
        </p:sp>
        <p:sp>
          <p:nvSpPr>
            <p:cNvPr id="77833" name="Rectangle 16"/>
            <p:cNvSpPr/>
            <p:nvPr/>
          </p:nvSpPr>
          <p:spPr>
            <a:xfrm>
              <a:off x="6056313" y="4351338"/>
              <a:ext cx="361950" cy="3048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1400" dirty="0">
                  <a:solidFill>
                    <a:srgbClr val="003399"/>
                  </a:solidFill>
                  <a:latin typeface="仿宋_GB2312" pitchFamily="49" charset="-122"/>
                  <a:ea typeface="仿宋_GB2312" pitchFamily="49" charset="-122"/>
                </a:rPr>
                <a:t>F1</a:t>
              </a:r>
              <a:endParaRPr lang="en-US" altLang="zh-CN" sz="1400" dirty="0">
                <a:solidFill>
                  <a:srgbClr val="003399"/>
                </a:solidFill>
                <a:latin typeface="仿宋_GB2312" pitchFamily="49" charset="-122"/>
                <a:ea typeface="仿宋_GB2312" pitchFamily="49" charset="-122"/>
              </a:endParaRPr>
            </a:p>
          </p:txBody>
        </p:sp>
        <p:sp>
          <p:nvSpPr>
            <p:cNvPr id="77834" name="Freeform 17"/>
            <p:cNvSpPr/>
            <p:nvPr/>
          </p:nvSpPr>
          <p:spPr>
            <a:xfrm>
              <a:off x="6597650" y="4821238"/>
              <a:ext cx="330200" cy="3556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08" h="224">
                  <a:moveTo>
                    <a:pt x="0" y="223"/>
                  </a:moveTo>
                  <a:lnTo>
                    <a:pt x="12" y="223"/>
                  </a:lnTo>
                  <a:lnTo>
                    <a:pt x="20" y="218"/>
                  </a:lnTo>
                  <a:lnTo>
                    <a:pt x="22" y="213"/>
                  </a:lnTo>
                  <a:lnTo>
                    <a:pt x="25" y="204"/>
                  </a:lnTo>
                  <a:lnTo>
                    <a:pt x="70" y="18"/>
                  </a:lnTo>
                  <a:lnTo>
                    <a:pt x="73" y="7"/>
                  </a:lnTo>
                  <a:lnTo>
                    <a:pt x="78" y="4"/>
                  </a:lnTo>
                  <a:lnTo>
                    <a:pt x="87" y="1"/>
                  </a:lnTo>
                  <a:lnTo>
                    <a:pt x="95" y="0"/>
                  </a:lnTo>
                  <a:lnTo>
                    <a:pt x="104" y="3"/>
                  </a:lnTo>
                  <a:lnTo>
                    <a:pt x="110" y="7"/>
                  </a:lnTo>
                  <a:lnTo>
                    <a:pt x="187" y="205"/>
                  </a:lnTo>
                  <a:lnTo>
                    <a:pt x="188" y="210"/>
                  </a:lnTo>
                  <a:lnTo>
                    <a:pt x="191" y="215"/>
                  </a:lnTo>
                  <a:lnTo>
                    <a:pt x="192" y="219"/>
                  </a:lnTo>
                  <a:lnTo>
                    <a:pt x="199" y="222"/>
                  </a:lnTo>
                  <a:lnTo>
                    <a:pt x="207" y="222"/>
                  </a:lnTo>
                </a:path>
              </a:pathLst>
            </a:custGeom>
            <a:noFill/>
            <a:ln w="12699" cap="rnd" cmpd="sng">
              <a:solidFill>
                <a:schemeClr val="hlink">
                  <a:alpha val="100000"/>
                </a:schemeClr>
              </a:solidFill>
              <a:prstDash val="solid"/>
              <a:round/>
              <a:headEnd type="none" w="sm" len="sm"/>
              <a:tailEnd type="none" w="sm" len="sm"/>
            </a:ln>
          </p:spPr>
          <p:txBody>
            <a:bodyPr/>
            <a:p>
              <a:endParaRPr lang="zh-CN" altLang="en-US"/>
            </a:p>
          </p:txBody>
        </p:sp>
        <p:sp>
          <p:nvSpPr>
            <p:cNvPr id="77835" name="Rectangle 18"/>
            <p:cNvSpPr/>
            <p:nvPr/>
          </p:nvSpPr>
          <p:spPr>
            <a:xfrm>
              <a:off x="6513513" y="4351338"/>
              <a:ext cx="361950" cy="3048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1400" dirty="0">
                  <a:solidFill>
                    <a:srgbClr val="003399"/>
                  </a:solidFill>
                  <a:latin typeface="仿宋_GB2312" pitchFamily="49" charset="-122"/>
                  <a:ea typeface="仿宋_GB2312" pitchFamily="49" charset="-122"/>
                </a:rPr>
                <a:t>F2</a:t>
              </a:r>
              <a:endParaRPr lang="en-US" altLang="zh-CN" sz="1400" dirty="0">
                <a:solidFill>
                  <a:srgbClr val="003399"/>
                </a:solidFill>
                <a:latin typeface="仿宋_GB2312" pitchFamily="49" charset="-122"/>
                <a:ea typeface="仿宋_GB2312" pitchFamily="49" charset="-122"/>
              </a:endParaRPr>
            </a:p>
          </p:txBody>
        </p:sp>
        <p:sp>
          <p:nvSpPr>
            <p:cNvPr id="77836" name="Freeform 19"/>
            <p:cNvSpPr/>
            <p:nvPr/>
          </p:nvSpPr>
          <p:spPr>
            <a:xfrm>
              <a:off x="7005638" y="4656138"/>
              <a:ext cx="330200" cy="5207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08" h="224">
                  <a:moveTo>
                    <a:pt x="0" y="223"/>
                  </a:moveTo>
                  <a:lnTo>
                    <a:pt x="12" y="223"/>
                  </a:lnTo>
                  <a:lnTo>
                    <a:pt x="20" y="218"/>
                  </a:lnTo>
                  <a:lnTo>
                    <a:pt x="22" y="213"/>
                  </a:lnTo>
                  <a:lnTo>
                    <a:pt x="25" y="204"/>
                  </a:lnTo>
                  <a:lnTo>
                    <a:pt x="70" y="18"/>
                  </a:lnTo>
                  <a:lnTo>
                    <a:pt x="73" y="7"/>
                  </a:lnTo>
                  <a:lnTo>
                    <a:pt x="78" y="4"/>
                  </a:lnTo>
                  <a:lnTo>
                    <a:pt x="87" y="1"/>
                  </a:lnTo>
                  <a:lnTo>
                    <a:pt x="95" y="0"/>
                  </a:lnTo>
                  <a:lnTo>
                    <a:pt x="104" y="3"/>
                  </a:lnTo>
                  <a:lnTo>
                    <a:pt x="110" y="7"/>
                  </a:lnTo>
                  <a:lnTo>
                    <a:pt x="187" y="205"/>
                  </a:lnTo>
                  <a:lnTo>
                    <a:pt x="188" y="210"/>
                  </a:lnTo>
                  <a:lnTo>
                    <a:pt x="191" y="215"/>
                  </a:lnTo>
                  <a:lnTo>
                    <a:pt x="192" y="219"/>
                  </a:lnTo>
                  <a:lnTo>
                    <a:pt x="199" y="222"/>
                  </a:lnTo>
                  <a:lnTo>
                    <a:pt x="207" y="222"/>
                  </a:lnTo>
                </a:path>
              </a:pathLst>
            </a:custGeom>
            <a:noFill/>
            <a:ln w="12700" cap="rnd" cmpd="sng">
              <a:solidFill>
                <a:schemeClr val="tx1">
                  <a:alpha val="100000"/>
                </a:schemeClr>
              </a:solidFill>
              <a:prstDash val="solid"/>
              <a:round/>
              <a:headEnd type="none" w="sm" len="sm"/>
              <a:tailEnd type="none" w="sm" len="sm"/>
            </a:ln>
          </p:spPr>
          <p:txBody>
            <a:bodyPr/>
            <a:p>
              <a:endParaRPr lang="zh-CN" altLang="en-US"/>
            </a:p>
          </p:txBody>
        </p:sp>
        <p:sp>
          <p:nvSpPr>
            <p:cNvPr id="77837" name="Rectangle 20"/>
            <p:cNvSpPr/>
            <p:nvPr/>
          </p:nvSpPr>
          <p:spPr>
            <a:xfrm>
              <a:off x="6970713" y="4351338"/>
              <a:ext cx="361950" cy="3048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1400" dirty="0">
                  <a:solidFill>
                    <a:srgbClr val="003399"/>
                  </a:solidFill>
                  <a:latin typeface="仿宋_GB2312" pitchFamily="49" charset="-122"/>
                  <a:ea typeface="仿宋_GB2312" pitchFamily="49" charset="-122"/>
                </a:rPr>
                <a:t>F3</a:t>
              </a:r>
              <a:endParaRPr lang="en-US" altLang="zh-CN" sz="1400" dirty="0">
                <a:solidFill>
                  <a:srgbClr val="003399"/>
                </a:solidFill>
                <a:latin typeface="仿宋_GB2312" pitchFamily="49" charset="-122"/>
                <a:ea typeface="仿宋_GB2312" pitchFamily="49" charset="-122"/>
              </a:endParaRPr>
            </a:p>
          </p:txBody>
        </p:sp>
        <p:sp>
          <p:nvSpPr>
            <p:cNvPr id="77838" name="Line 21"/>
            <p:cNvSpPr/>
            <p:nvPr/>
          </p:nvSpPr>
          <p:spPr>
            <a:xfrm>
              <a:off x="6194425" y="5238750"/>
              <a:ext cx="0" cy="92075"/>
            </a:xfrm>
            <a:prstGeom prst="line">
              <a:avLst/>
            </a:prstGeom>
            <a:ln w="12699" cap="flat" cmpd="sng">
              <a:solidFill>
                <a:schemeClr val="tx1"/>
              </a:solidFill>
              <a:prstDash val="solid"/>
              <a:headEnd type="none" w="sm" len="sm"/>
              <a:tailEnd type="none" w="sm" len="sm"/>
            </a:ln>
          </p:spPr>
        </p:sp>
        <p:sp>
          <p:nvSpPr>
            <p:cNvPr id="77839" name="Line 22"/>
            <p:cNvSpPr/>
            <p:nvPr/>
          </p:nvSpPr>
          <p:spPr>
            <a:xfrm>
              <a:off x="6554788" y="5233988"/>
              <a:ext cx="0" cy="92075"/>
            </a:xfrm>
            <a:prstGeom prst="line">
              <a:avLst/>
            </a:prstGeom>
            <a:ln w="12699" cap="flat" cmpd="sng">
              <a:solidFill>
                <a:schemeClr val="tx1"/>
              </a:solidFill>
              <a:prstDash val="solid"/>
              <a:headEnd type="none" w="sm" len="sm"/>
              <a:tailEnd type="none" w="sm" len="sm"/>
            </a:ln>
          </p:spPr>
        </p:sp>
        <p:sp>
          <p:nvSpPr>
            <p:cNvPr id="77840" name="Line 23"/>
            <p:cNvSpPr/>
            <p:nvPr/>
          </p:nvSpPr>
          <p:spPr>
            <a:xfrm>
              <a:off x="6967538" y="5232400"/>
              <a:ext cx="0" cy="92075"/>
            </a:xfrm>
            <a:prstGeom prst="line">
              <a:avLst/>
            </a:prstGeom>
            <a:ln w="12699" cap="flat" cmpd="sng">
              <a:solidFill>
                <a:schemeClr val="tx1"/>
              </a:solidFill>
              <a:prstDash val="solid"/>
              <a:headEnd type="none" w="sm" len="sm"/>
              <a:tailEnd type="none" w="sm" len="sm"/>
            </a:ln>
          </p:spPr>
        </p:sp>
        <p:sp>
          <p:nvSpPr>
            <p:cNvPr id="77841" name="Line 24"/>
            <p:cNvSpPr/>
            <p:nvPr/>
          </p:nvSpPr>
          <p:spPr>
            <a:xfrm>
              <a:off x="7367588" y="5229225"/>
              <a:ext cx="0" cy="92075"/>
            </a:xfrm>
            <a:prstGeom prst="line">
              <a:avLst/>
            </a:prstGeom>
            <a:ln w="12699" cap="flat" cmpd="sng">
              <a:solidFill>
                <a:schemeClr val="tx1"/>
              </a:solidFill>
              <a:prstDash val="solid"/>
              <a:headEnd type="none" w="sm" len="sm"/>
              <a:tailEnd type="none" w="sm" len="sm"/>
            </a:ln>
          </p:spPr>
        </p:sp>
        <p:sp>
          <p:nvSpPr>
            <p:cNvPr id="77842" name="Rectangle 25"/>
            <p:cNvSpPr/>
            <p:nvPr/>
          </p:nvSpPr>
          <p:spPr>
            <a:xfrm>
              <a:off x="5522913" y="5491163"/>
              <a:ext cx="2200275" cy="36671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r>
                <a:rPr lang="zh-CN" altLang="en-US" sz="1800" dirty="0">
                  <a:solidFill>
                    <a:srgbClr val="003399"/>
                  </a:solidFill>
                  <a:latin typeface="仿宋_GB2312" pitchFamily="49" charset="-122"/>
                  <a:ea typeface="仿宋_GB2312" pitchFamily="49" charset="-122"/>
                </a:rPr>
                <a:t>共享光纤的光谱</a:t>
              </a:r>
              <a:endParaRPr lang="zh-CN" altLang="en-US" sz="1800" dirty="0">
                <a:solidFill>
                  <a:srgbClr val="003399"/>
                </a:solidFill>
                <a:latin typeface="仿宋_GB2312" pitchFamily="49" charset="-122"/>
                <a:ea typeface="仿宋_GB2312" pitchFamily="49" charset="-122"/>
              </a:endParaRPr>
            </a:p>
          </p:txBody>
        </p:sp>
        <p:sp>
          <p:nvSpPr>
            <p:cNvPr id="77843" name="Rectangle 26"/>
            <p:cNvSpPr/>
            <p:nvPr/>
          </p:nvSpPr>
          <p:spPr>
            <a:xfrm>
              <a:off x="7669213" y="4981575"/>
              <a:ext cx="441325"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en-US" altLang="zh-CN" sz="2400" i="1" dirty="0">
                  <a:solidFill>
                    <a:srgbClr val="003399"/>
                  </a:solidFill>
                  <a:latin typeface="仿宋_GB2312" pitchFamily="49" charset="-122"/>
                  <a:ea typeface="仿宋_GB2312" pitchFamily="49" charset="-122"/>
                  <a:sym typeface="Symbol" panose="05050102010706020507" pitchFamily="18" charset="2"/>
                </a:rPr>
                <a:t></a:t>
              </a:r>
              <a:endParaRPr lang="en-US" altLang="zh-CN" sz="2400" i="1" dirty="0">
                <a:solidFill>
                  <a:srgbClr val="003399"/>
                </a:solidFill>
                <a:latin typeface="仿宋_GB2312" pitchFamily="49" charset="-122"/>
                <a:ea typeface="仿宋_GB2312" pitchFamily="49" charset="-122"/>
              </a:endParaRPr>
            </a:p>
          </p:txBody>
        </p:sp>
        <p:sp>
          <p:nvSpPr>
            <p:cNvPr id="77844" name="AutoShape 27"/>
            <p:cNvSpPr/>
            <p:nvPr/>
          </p:nvSpPr>
          <p:spPr>
            <a:xfrm>
              <a:off x="3694113" y="3208338"/>
              <a:ext cx="1752600" cy="1905000"/>
            </a:xfrm>
            <a:prstGeom prst="triangle">
              <a:avLst>
                <a:gd name="adj" fmla="val 50000"/>
              </a:avLst>
            </a:prstGeom>
            <a:solidFill>
              <a:schemeClr val="accent1"/>
            </a:solidFill>
            <a:ln w="12699"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algn="ctr" eaLnBrk="1" hangingPunct="1"/>
              <a:endParaRPr lang="zh-CN" altLang="zh-CN" sz="2800" dirty="0">
                <a:solidFill>
                  <a:srgbClr val="003399"/>
                </a:solidFill>
                <a:latin typeface="仿宋_GB2312" pitchFamily="49" charset="-122"/>
                <a:ea typeface="仿宋_GB2312" pitchFamily="49" charset="-122"/>
              </a:endParaRPr>
            </a:p>
          </p:txBody>
        </p:sp>
        <p:sp>
          <p:nvSpPr>
            <p:cNvPr id="77845" name="Line 28"/>
            <p:cNvSpPr/>
            <p:nvPr/>
          </p:nvSpPr>
          <p:spPr>
            <a:xfrm>
              <a:off x="3313113" y="3284538"/>
              <a:ext cx="990600" cy="533400"/>
            </a:xfrm>
            <a:prstGeom prst="line">
              <a:avLst/>
            </a:prstGeom>
            <a:ln w="25400" cap="flat" cmpd="sng">
              <a:solidFill>
                <a:srgbClr val="FF9900"/>
              </a:solidFill>
              <a:prstDash val="solid"/>
              <a:headEnd type="none" w="sm" len="sm"/>
              <a:tailEnd type="none" w="sm" len="sm"/>
            </a:ln>
          </p:spPr>
        </p:sp>
        <p:sp>
          <p:nvSpPr>
            <p:cNvPr id="77846" name="Line 29"/>
            <p:cNvSpPr/>
            <p:nvPr/>
          </p:nvSpPr>
          <p:spPr>
            <a:xfrm flipV="1">
              <a:off x="3389313" y="4046538"/>
              <a:ext cx="838200" cy="0"/>
            </a:xfrm>
            <a:prstGeom prst="line">
              <a:avLst/>
            </a:prstGeom>
            <a:ln w="25400" cap="flat" cmpd="sng">
              <a:solidFill>
                <a:srgbClr val="FF9900"/>
              </a:solidFill>
              <a:prstDash val="solid"/>
              <a:headEnd type="none" w="sm" len="sm"/>
              <a:tailEnd type="none" w="sm" len="sm"/>
            </a:ln>
          </p:spPr>
        </p:sp>
        <p:sp>
          <p:nvSpPr>
            <p:cNvPr id="77847" name="Line 30"/>
            <p:cNvSpPr/>
            <p:nvPr/>
          </p:nvSpPr>
          <p:spPr>
            <a:xfrm>
              <a:off x="4303713" y="3817938"/>
              <a:ext cx="609600" cy="228600"/>
            </a:xfrm>
            <a:prstGeom prst="line">
              <a:avLst/>
            </a:prstGeom>
            <a:ln w="25400" cap="flat" cmpd="sng">
              <a:solidFill>
                <a:srgbClr val="FF9900"/>
              </a:solidFill>
              <a:prstDash val="solid"/>
              <a:headEnd type="none" w="sm" len="sm"/>
              <a:tailEnd type="none" w="sm" len="sm"/>
            </a:ln>
          </p:spPr>
        </p:sp>
        <p:sp>
          <p:nvSpPr>
            <p:cNvPr id="77848" name="Line 31"/>
            <p:cNvSpPr/>
            <p:nvPr/>
          </p:nvSpPr>
          <p:spPr>
            <a:xfrm>
              <a:off x="4227513" y="4046538"/>
              <a:ext cx="685800" cy="0"/>
            </a:xfrm>
            <a:prstGeom prst="line">
              <a:avLst/>
            </a:prstGeom>
            <a:ln w="25400" cap="flat" cmpd="sng">
              <a:solidFill>
                <a:srgbClr val="FF9900"/>
              </a:solidFill>
              <a:prstDash val="solid"/>
              <a:headEnd type="none" w="sm" len="sm"/>
              <a:tailEnd type="none" w="sm" len="sm"/>
            </a:ln>
          </p:spPr>
        </p:sp>
        <p:sp>
          <p:nvSpPr>
            <p:cNvPr id="77849" name="Line 32"/>
            <p:cNvSpPr/>
            <p:nvPr/>
          </p:nvSpPr>
          <p:spPr>
            <a:xfrm flipV="1">
              <a:off x="3389313" y="4351338"/>
              <a:ext cx="685800" cy="457200"/>
            </a:xfrm>
            <a:prstGeom prst="line">
              <a:avLst/>
            </a:prstGeom>
            <a:ln w="25400" cap="flat" cmpd="sng">
              <a:solidFill>
                <a:srgbClr val="FF9900"/>
              </a:solidFill>
              <a:prstDash val="solid"/>
              <a:headEnd type="none" w="sm" len="sm"/>
              <a:tailEnd type="none" w="sm" len="sm"/>
            </a:ln>
          </p:spPr>
        </p:sp>
        <p:sp>
          <p:nvSpPr>
            <p:cNvPr id="77850" name="Line 33"/>
            <p:cNvSpPr/>
            <p:nvPr/>
          </p:nvSpPr>
          <p:spPr>
            <a:xfrm flipV="1">
              <a:off x="4075113" y="4046538"/>
              <a:ext cx="914400" cy="304800"/>
            </a:xfrm>
            <a:prstGeom prst="line">
              <a:avLst/>
            </a:prstGeom>
            <a:ln w="25400" cap="flat" cmpd="sng">
              <a:solidFill>
                <a:srgbClr val="FF9900"/>
              </a:solidFill>
              <a:prstDash val="solid"/>
              <a:headEnd type="none" w="sm" len="sm"/>
              <a:tailEnd type="none" w="sm" len="sm"/>
            </a:ln>
          </p:spPr>
        </p:sp>
        <p:sp>
          <p:nvSpPr>
            <p:cNvPr id="77851" name="Line 34"/>
            <p:cNvSpPr/>
            <p:nvPr/>
          </p:nvSpPr>
          <p:spPr>
            <a:xfrm>
              <a:off x="4913313" y="4046538"/>
              <a:ext cx="2057400" cy="0"/>
            </a:xfrm>
            <a:prstGeom prst="line">
              <a:avLst/>
            </a:prstGeom>
            <a:ln w="25400" cap="flat" cmpd="sng">
              <a:solidFill>
                <a:srgbClr val="FF9900"/>
              </a:solidFill>
              <a:prstDash val="solid"/>
              <a:headEnd type="none" w="sm" len="sm"/>
              <a:tailEnd type="none" w="sm" len="sm"/>
            </a:ln>
          </p:spPr>
        </p:sp>
        <p:sp>
          <p:nvSpPr>
            <p:cNvPr id="77852" name="Text Box 35"/>
            <p:cNvSpPr txBox="1"/>
            <p:nvPr/>
          </p:nvSpPr>
          <p:spPr>
            <a:xfrm>
              <a:off x="2627313" y="3817938"/>
              <a:ext cx="762000" cy="336550"/>
            </a:xfrm>
            <a:prstGeom prst="rect">
              <a:avLst/>
            </a:prstGeom>
            <a:noFill/>
            <a:ln w="12699">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50000"/>
                </a:spcBef>
                <a:buClrTx/>
                <a:buFontTx/>
                <a:buNone/>
              </a:pPr>
              <a:r>
                <a:rPr lang="zh-CN" altLang="en-US" sz="1600" dirty="0">
                  <a:solidFill>
                    <a:srgbClr val="003399"/>
                  </a:solidFill>
                  <a:latin typeface="仿宋_GB2312" pitchFamily="49" charset="-122"/>
                  <a:ea typeface="仿宋_GB2312" pitchFamily="49" charset="-122"/>
                </a:rPr>
                <a:t>光纤</a:t>
              </a:r>
              <a:r>
                <a:rPr lang="en-US" altLang="zh-CN" sz="1600" dirty="0">
                  <a:solidFill>
                    <a:srgbClr val="003399"/>
                  </a:solidFill>
                  <a:latin typeface="仿宋_GB2312" pitchFamily="49" charset="-122"/>
                  <a:ea typeface="仿宋_GB2312" pitchFamily="49" charset="-122"/>
                </a:rPr>
                <a:t>2</a:t>
              </a:r>
              <a:endParaRPr lang="en-US" altLang="zh-CN" sz="2400" dirty="0">
                <a:solidFill>
                  <a:srgbClr val="003399"/>
                </a:solidFill>
                <a:latin typeface="仿宋_GB2312" pitchFamily="49" charset="-122"/>
                <a:ea typeface="仿宋_GB2312" pitchFamily="49" charset="-122"/>
              </a:endParaRPr>
            </a:p>
          </p:txBody>
        </p:sp>
        <p:sp>
          <p:nvSpPr>
            <p:cNvPr id="77853" name="Text Box 36"/>
            <p:cNvSpPr txBox="1"/>
            <p:nvPr/>
          </p:nvSpPr>
          <p:spPr>
            <a:xfrm>
              <a:off x="2627313" y="4656138"/>
              <a:ext cx="762000" cy="336550"/>
            </a:xfrm>
            <a:prstGeom prst="rect">
              <a:avLst/>
            </a:prstGeom>
            <a:noFill/>
            <a:ln w="12699">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50000"/>
                </a:spcBef>
                <a:buClrTx/>
                <a:buFontTx/>
                <a:buNone/>
              </a:pPr>
              <a:r>
                <a:rPr lang="zh-CN" altLang="en-US" sz="1600" dirty="0">
                  <a:solidFill>
                    <a:srgbClr val="003399"/>
                  </a:solidFill>
                  <a:latin typeface="仿宋_GB2312" pitchFamily="49" charset="-122"/>
                  <a:ea typeface="仿宋_GB2312" pitchFamily="49" charset="-122"/>
                </a:rPr>
                <a:t>光纤</a:t>
              </a:r>
              <a:r>
                <a:rPr lang="en-US" altLang="zh-CN" sz="1600" dirty="0">
                  <a:solidFill>
                    <a:srgbClr val="003399"/>
                  </a:solidFill>
                  <a:latin typeface="仿宋_GB2312" pitchFamily="49" charset="-122"/>
                  <a:ea typeface="仿宋_GB2312" pitchFamily="49" charset="-122"/>
                </a:rPr>
                <a:t>3</a:t>
              </a:r>
              <a:endParaRPr lang="en-US" altLang="zh-CN" sz="2400" dirty="0">
                <a:solidFill>
                  <a:srgbClr val="003399"/>
                </a:solidFill>
                <a:latin typeface="仿宋_GB2312" pitchFamily="49" charset="-122"/>
                <a:ea typeface="仿宋_GB2312" pitchFamily="49" charset="-122"/>
              </a:endParaRPr>
            </a:p>
          </p:txBody>
        </p:sp>
        <p:sp>
          <p:nvSpPr>
            <p:cNvPr id="77854" name="Text Box 37"/>
            <p:cNvSpPr txBox="1"/>
            <p:nvPr/>
          </p:nvSpPr>
          <p:spPr>
            <a:xfrm>
              <a:off x="2627313" y="3055938"/>
              <a:ext cx="762000" cy="336550"/>
            </a:xfrm>
            <a:prstGeom prst="rect">
              <a:avLst/>
            </a:prstGeom>
            <a:noFill/>
            <a:ln w="12699">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50000"/>
                </a:spcBef>
                <a:buClrTx/>
                <a:buFontTx/>
                <a:buNone/>
              </a:pPr>
              <a:r>
                <a:rPr lang="zh-CN" altLang="en-US" sz="1600" dirty="0">
                  <a:solidFill>
                    <a:srgbClr val="003399"/>
                  </a:solidFill>
                  <a:latin typeface="仿宋_GB2312" pitchFamily="49" charset="-122"/>
                  <a:ea typeface="仿宋_GB2312" pitchFamily="49" charset="-122"/>
                </a:rPr>
                <a:t>光纤</a:t>
              </a:r>
              <a:r>
                <a:rPr lang="en-US" altLang="zh-CN" sz="1600" dirty="0">
                  <a:solidFill>
                    <a:srgbClr val="003399"/>
                  </a:solidFill>
                  <a:latin typeface="仿宋_GB2312" pitchFamily="49" charset="-122"/>
                  <a:ea typeface="仿宋_GB2312" pitchFamily="49" charset="-122"/>
                </a:rPr>
                <a:t>1</a:t>
              </a:r>
              <a:endParaRPr lang="en-US" altLang="zh-CN" sz="2400" dirty="0">
                <a:solidFill>
                  <a:srgbClr val="003399"/>
                </a:solidFill>
                <a:latin typeface="仿宋_GB2312" pitchFamily="49" charset="-122"/>
                <a:ea typeface="仿宋_GB2312" pitchFamily="49" charset="-122"/>
              </a:endParaRPr>
            </a:p>
          </p:txBody>
        </p:sp>
        <p:sp>
          <p:nvSpPr>
            <p:cNvPr id="77855" name="Text Box 38"/>
            <p:cNvSpPr txBox="1"/>
            <p:nvPr/>
          </p:nvSpPr>
          <p:spPr>
            <a:xfrm>
              <a:off x="5446713" y="3741738"/>
              <a:ext cx="1143000" cy="336550"/>
            </a:xfrm>
            <a:prstGeom prst="rect">
              <a:avLst/>
            </a:prstGeom>
            <a:noFill/>
            <a:ln w="12699">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50000"/>
                </a:spcBef>
                <a:buClrTx/>
                <a:buFontTx/>
                <a:buNone/>
              </a:pPr>
              <a:r>
                <a:rPr lang="zh-CN" altLang="en-US" sz="1600" dirty="0">
                  <a:solidFill>
                    <a:srgbClr val="003399"/>
                  </a:solidFill>
                  <a:latin typeface="仿宋_GB2312" pitchFamily="49" charset="-122"/>
                  <a:ea typeface="仿宋_GB2312" pitchFamily="49" charset="-122"/>
                </a:rPr>
                <a:t>共享光纤</a:t>
              </a:r>
              <a:endParaRPr lang="zh-CN" altLang="en-US" sz="2400" dirty="0">
                <a:solidFill>
                  <a:srgbClr val="003399"/>
                </a:solidFill>
                <a:latin typeface="仿宋_GB2312" pitchFamily="49" charset="-122"/>
                <a:ea typeface="仿宋_GB2312" pitchFamily="49" charset="-122"/>
              </a:endParaRPr>
            </a:p>
          </p:txBody>
        </p:sp>
        <p:sp>
          <p:nvSpPr>
            <p:cNvPr id="77856" name="Text Box 42"/>
            <p:cNvSpPr txBox="1"/>
            <p:nvPr/>
          </p:nvSpPr>
          <p:spPr>
            <a:xfrm>
              <a:off x="3735388" y="4783138"/>
              <a:ext cx="1981200" cy="366712"/>
            </a:xfrm>
            <a:prstGeom prst="rect">
              <a:avLst/>
            </a:prstGeom>
            <a:noFill/>
            <a:ln w="12699">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defTabSz="762000">
                <a:spcBef>
                  <a:spcPct val="50000"/>
                </a:spcBef>
                <a:buClrTx/>
                <a:buFontTx/>
                <a:buNone/>
              </a:pPr>
              <a:r>
                <a:rPr lang="zh-CN" altLang="en-US" sz="1800" dirty="0">
                  <a:solidFill>
                    <a:srgbClr val="003399"/>
                  </a:solidFill>
                  <a:latin typeface="仿宋_GB2312" pitchFamily="49" charset="-122"/>
                  <a:ea typeface="仿宋_GB2312" pitchFamily="49" charset="-122"/>
                </a:rPr>
                <a:t>棱柱</a:t>
              </a:r>
              <a:r>
                <a:rPr lang="en-US" altLang="zh-CN" sz="1800" dirty="0">
                  <a:solidFill>
                    <a:srgbClr val="003399"/>
                  </a:solidFill>
                  <a:latin typeface="仿宋_GB2312" pitchFamily="49" charset="-122"/>
                  <a:ea typeface="仿宋_GB2312" pitchFamily="49" charset="-122"/>
                </a:rPr>
                <a:t>/</a:t>
              </a:r>
              <a:r>
                <a:rPr lang="zh-CN" altLang="en-US" sz="1800" dirty="0">
                  <a:solidFill>
                    <a:srgbClr val="003399"/>
                  </a:solidFill>
                  <a:latin typeface="仿宋_GB2312" pitchFamily="49" charset="-122"/>
                  <a:ea typeface="仿宋_GB2312" pitchFamily="49" charset="-122"/>
                </a:rPr>
                <a:t>衍射光栅</a:t>
              </a:r>
              <a:endParaRPr lang="zh-CN" altLang="en-US" sz="1800" dirty="0">
                <a:solidFill>
                  <a:srgbClr val="003399"/>
                </a:solidFill>
                <a:latin typeface="仿宋_GB2312" pitchFamily="49" charset="-122"/>
                <a:ea typeface="仿宋_GB2312" pitchFamily="49" charset="-122"/>
              </a:endParaRPr>
            </a:p>
          </p:txBody>
        </p:sp>
      </p:grpSp>
      <p:sp>
        <p:nvSpPr>
          <p:cNvPr id="546859" name="Text Box 43"/>
          <p:cNvSpPr txBox="1">
            <a:spLocks noChangeArrowheads="1"/>
          </p:cNvSpPr>
          <p:nvPr/>
        </p:nvSpPr>
        <p:spPr bwMode="auto">
          <a:xfrm>
            <a:off x="611188" y="1196975"/>
            <a:ext cx="7696200"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rgbClr val="3366FF"/>
              </a:buClr>
              <a:buFont typeface="Wingdings" panose="05000000000000000000" pitchFamily="2" charset="2"/>
              <a:buChar char="l"/>
              <a:defRPr kumimoji="1" sz="3200" b="1">
                <a:solidFill>
                  <a:schemeClr val="bg2"/>
                </a:solidFill>
                <a:latin typeface="Times New Roman" panose="02020603050405020304" pitchFamily="18" charset="0"/>
                <a:ea typeface="宋体" panose="02010600030101010101" pitchFamily="2" charset="-122"/>
              </a:defRPr>
            </a:lvl1pPr>
            <a:lvl2pPr marL="742950" indent="-285750" defTabSz="762000">
              <a:spcBef>
                <a:spcPct val="20000"/>
              </a:spcBef>
              <a:buClr>
                <a:srgbClr val="003399"/>
              </a:buClr>
              <a:buFont typeface="Wingdings" panose="05000000000000000000" pitchFamily="2" charset="2"/>
              <a:buChar char="ü"/>
              <a:defRPr kumimoji="1" sz="2800" b="1">
                <a:solidFill>
                  <a:srgbClr val="003399"/>
                </a:solidFill>
                <a:latin typeface="Times New Roman" panose="02020603050405020304" pitchFamily="18" charset="0"/>
                <a:ea typeface="宋体" panose="02010600030101010101" pitchFamily="2" charset="-122"/>
              </a:defRPr>
            </a:lvl2pPr>
            <a:lvl3pPr marL="1143000" indent="-228600" defTabSz="762000">
              <a:spcBef>
                <a:spcPct val="20000"/>
              </a:spcBef>
              <a:buClr>
                <a:srgbClr val="CC6600"/>
              </a:buClr>
              <a:buFont typeface="Wingdings" panose="05000000000000000000" pitchFamily="2" charset="2"/>
              <a:buChar char="q"/>
              <a:defRPr kumimoji="1" sz="2400" b="1">
                <a:solidFill>
                  <a:srgbClr val="CC6600"/>
                </a:solidFill>
                <a:latin typeface="Times New Roman" panose="02020603050405020304" pitchFamily="18" charset="0"/>
                <a:ea typeface="宋体" panose="02010600030101010101" pitchFamily="2" charset="-122"/>
              </a:defRPr>
            </a:lvl3pPr>
            <a:lvl4pPr marL="1600200" indent="-228600" defTabSz="762000">
              <a:spcBef>
                <a:spcPct val="20000"/>
              </a:spcBef>
              <a:buClr>
                <a:srgbClr val="256EFF"/>
              </a:buClr>
              <a:buChar char="–"/>
              <a:defRPr kumimoji="1" sz="2000" b="1">
                <a:solidFill>
                  <a:schemeClr val="bg2"/>
                </a:solidFill>
                <a:latin typeface="Times New Roman" panose="02020603050405020304" pitchFamily="18" charset="0"/>
                <a:ea typeface="宋体" panose="02010600030101010101" pitchFamily="2" charset="-122"/>
              </a:defRPr>
            </a:lvl4pPr>
            <a:lvl5pPr marL="2057400" indent="-228600" defTabSz="762000">
              <a:spcBef>
                <a:spcPct val="20000"/>
              </a:spcBef>
              <a:buClr>
                <a:srgbClr val="256EFF"/>
              </a:buClr>
              <a:buChar char="•"/>
              <a:defRPr kumimoji="1" sz="2000" b="1">
                <a:solidFill>
                  <a:schemeClr val="bg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lr>
                <a:srgbClr val="256EFF"/>
              </a:buClr>
              <a:buChar char="•"/>
              <a:defRPr kumimoji="1" sz="2000" b="1">
                <a:solidFill>
                  <a:schemeClr val="bg2"/>
                </a:solidFill>
                <a:latin typeface="Times New Roman" panose="02020603050405020304" pitchFamily="18" charset="0"/>
                <a:ea typeface="宋体" panose="02010600030101010101" pitchFamily="2" charset="-122"/>
              </a:defRPr>
            </a:lvl9pPr>
          </a:lstStyle>
          <a:p>
            <a:pPr marL="0" marR="0" lvl="0" indent="0" algn="just" defTabSz="762000" rtl="0" eaLnBrk="0" fontAlgn="base" latinLnBrk="0" hangingPunct="0">
              <a:lnSpc>
                <a:spcPct val="120000"/>
              </a:lnSpc>
              <a:spcBef>
                <a:spcPts val="1200"/>
              </a:spcBef>
              <a:spcAft>
                <a:spcPct val="0"/>
              </a:spcAft>
              <a:buClrTx/>
              <a:buSzTx/>
              <a:buFontTx/>
              <a:buNone/>
              <a:defRPr/>
            </a:pPr>
            <a:r>
              <a:rPr kumimoji="1" lang="zh-CN" altLang="en-US" sz="2800" b="1" i="0" u="none" strike="noStrike" kern="1200" cap="none" spc="0" normalizeH="0" baseline="0" noProof="0" dirty="0" smtClean="0">
                <a:ln>
                  <a:noFill/>
                </a:ln>
                <a:solidFill>
                  <a:srgbClr val="000066"/>
                </a:solidFill>
                <a:effectLst/>
                <a:uLnTx/>
                <a:uFillTx/>
                <a:latin typeface="+mj-ea"/>
                <a:ea typeface="+mj-ea"/>
                <a:cs typeface="+mn-cs"/>
              </a:rPr>
              <a:t>原理：整个波长频带被划分为若干个波长范围，每个用户占用一个波长范围来进行传输。是频分复印的特殊形式。</a:t>
            </a:r>
            <a:endParaRPr kumimoji="1" lang="zh-CN" altLang="en-US" sz="2800" b="1" i="0" u="none" strike="noStrike" kern="1200" cap="none" spc="0" normalizeH="0" baseline="0" noProof="0" dirty="0" smtClean="0">
              <a:ln>
                <a:noFill/>
              </a:ln>
              <a:solidFill>
                <a:srgbClr val="000066"/>
              </a:solidFill>
              <a:effectLst/>
              <a:uLnTx/>
              <a:uFillTx/>
              <a:latin typeface="+mj-ea"/>
              <a:ea typeface="+mj-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68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5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xfrm>
            <a:off x="1447800" y="260350"/>
            <a:ext cx="7696200" cy="627063"/>
          </a:xfrm>
          <a:ln/>
        </p:spPr>
        <p:txBody>
          <a:bodyPr vert="horz" wrap="square" lIns="92075" tIns="46038" rIns="92075" bIns="46038" anchor="ctr" anchorCtr="0"/>
          <a:p>
            <a:pPr eaLnBrk="1" hangingPunct="1"/>
            <a:r>
              <a:rPr lang="zh-CN" altLang="en-US" dirty="0">
                <a:latin typeface="黑体" panose="02010609060101010101" pitchFamily="49" charset="-122"/>
              </a:rPr>
              <a:t>码分复用</a:t>
            </a:r>
            <a:r>
              <a:rPr lang="en-US" altLang="zh-CN" dirty="0">
                <a:latin typeface="黑体" panose="02010609060101010101" pitchFamily="49" charset="-122"/>
              </a:rPr>
              <a:t>CDM</a:t>
            </a:r>
            <a:endParaRPr lang="en-US" altLang="zh-CN" dirty="0">
              <a:latin typeface="黑体" panose="02010609060101010101" pitchFamily="49" charset="-122"/>
            </a:endParaRPr>
          </a:p>
        </p:txBody>
      </p:sp>
      <p:sp>
        <p:nvSpPr>
          <p:cNvPr id="560131" name="Rectangle 3"/>
          <p:cNvSpPr>
            <a:spLocks noGrp="1"/>
          </p:cNvSpPr>
          <p:nvPr>
            <p:ph idx="1" hasCustomPrompt="1"/>
          </p:nvPr>
        </p:nvSpPr>
        <p:spPr>
          <a:xfrm>
            <a:off x="468313" y="1341438"/>
            <a:ext cx="8424862" cy="4962525"/>
          </a:xfrm>
          <a:ln/>
        </p:spPr>
        <p:txBody>
          <a:bodyPr vert="horz" wrap="square" lIns="91440" tIns="45720" rIns="91440" bIns="45720" anchor="t" anchorCtr="0"/>
          <a:p>
            <a:pPr eaLnBrk="1" hangingPunct="1">
              <a:lnSpc>
                <a:spcPct val="105000"/>
              </a:lnSpc>
            </a:pPr>
            <a:r>
              <a:rPr lang="zh-CN" altLang="en-US" sz="2800" dirty="0">
                <a:solidFill>
                  <a:srgbClr val="003399"/>
                </a:solidFill>
              </a:rPr>
              <a:t>内涵等同于</a:t>
            </a:r>
            <a:r>
              <a:rPr lang="en-US" altLang="zh-CN" sz="2800" dirty="0">
                <a:solidFill>
                  <a:srgbClr val="003399"/>
                </a:solidFill>
              </a:rPr>
              <a:t>CDMA</a:t>
            </a:r>
            <a:endParaRPr lang="en-US" altLang="zh-CN" sz="2800" dirty="0">
              <a:solidFill>
                <a:srgbClr val="003399"/>
              </a:solidFill>
            </a:endParaRPr>
          </a:p>
          <a:p>
            <a:pPr eaLnBrk="1" hangingPunct="1">
              <a:lnSpc>
                <a:spcPct val="105000"/>
              </a:lnSpc>
            </a:pPr>
            <a:r>
              <a:rPr lang="zh-CN" altLang="en-US" sz="2800" dirty="0">
                <a:solidFill>
                  <a:srgbClr val="003399"/>
                </a:solidFill>
              </a:rPr>
              <a:t>允许多个用户在同一时刻使用相同频带进行通信；</a:t>
            </a:r>
            <a:endParaRPr lang="zh-CN" altLang="en-US" sz="2800" dirty="0">
              <a:solidFill>
                <a:srgbClr val="003399"/>
              </a:solidFill>
            </a:endParaRPr>
          </a:p>
          <a:p>
            <a:pPr eaLnBrk="1" hangingPunct="1">
              <a:lnSpc>
                <a:spcPct val="105000"/>
              </a:lnSpc>
            </a:pPr>
            <a:r>
              <a:rPr lang="zh-CN" altLang="en-US" sz="2800" dirty="0">
                <a:solidFill>
                  <a:srgbClr val="003399"/>
                </a:solidFill>
              </a:rPr>
              <a:t>各用户使用经过特殊挑选的不同码型；</a:t>
            </a:r>
            <a:endParaRPr lang="zh-CN" altLang="en-US" sz="2800" dirty="0">
              <a:solidFill>
                <a:srgbClr val="003399"/>
              </a:solidFill>
            </a:endParaRPr>
          </a:p>
          <a:p>
            <a:pPr eaLnBrk="1" hangingPunct="1">
              <a:lnSpc>
                <a:spcPct val="105000"/>
              </a:lnSpc>
            </a:pPr>
            <a:r>
              <a:rPr lang="zh-CN" altLang="en-US" sz="2800" dirty="0">
                <a:solidFill>
                  <a:srgbClr val="003399"/>
                </a:solidFill>
              </a:rPr>
              <a:t>抗干扰能力强；</a:t>
            </a:r>
            <a:endParaRPr lang="zh-CN" altLang="en-US" sz="2800" dirty="0">
              <a:solidFill>
                <a:srgbClr val="003399"/>
              </a:solidFill>
            </a:endParaRPr>
          </a:p>
          <a:p>
            <a:pPr eaLnBrk="1" hangingPunct="1">
              <a:lnSpc>
                <a:spcPct val="105000"/>
              </a:lnSpc>
            </a:pPr>
            <a:r>
              <a:rPr lang="zh-CN" altLang="en-US" sz="2800" dirty="0">
                <a:solidFill>
                  <a:srgbClr val="003399"/>
                </a:solidFill>
              </a:rPr>
              <a:t>有效增大系统的通信容量</a:t>
            </a:r>
            <a:endParaRPr lang="zh-CN" altLang="en-US" sz="2800" dirty="0">
              <a:solidFill>
                <a:srgbClr val="003399"/>
              </a:solidFill>
            </a:endParaRPr>
          </a:p>
          <a:p>
            <a:pPr eaLnBrk="1" hangingPunct="1">
              <a:lnSpc>
                <a:spcPct val="105000"/>
              </a:lnSpc>
            </a:pPr>
            <a:r>
              <a:rPr lang="zh-CN" altLang="en-US" sz="2800" dirty="0">
                <a:solidFill>
                  <a:srgbClr val="003399"/>
                </a:solidFill>
              </a:rPr>
              <a:t>最初是用于军事通信，随着</a:t>
            </a:r>
            <a:r>
              <a:rPr lang="en-US" altLang="zh-CN" sz="2800" dirty="0">
                <a:solidFill>
                  <a:srgbClr val="003399"/>
                </a:solidFill>
              </a:rPr>
              <a:t>CDMA</a:t>
            </a:r>
            <a:r>
              <a:rPr lang="zh-CN" altLang="en-US" sz="2800" dirty="0">
                <a:solidFill>
                  <a:srgbClr val="003399"/>
                </a:solidFill>
              </a:rPr>
              <a:t>设备的价格和体积大幅度下降，现己广泛使用在民用移动通信中，特别是在无线局域网中。</a:t>
            </a:r>
            <a:endParaRPr lang="zh-CN" altLang="en-US" sz="28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1">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1">
                                            <p:txEl>
                                              <p:charRg st="10" end="3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1">
                                            <p:txEl>
                                              <p:charRg st="33" end="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0131">
                                            <p:txEl>
                                              <p:charRg st="51" end="5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0131">
                                            <p:txEl>
                                              <p:charRg st="59" end="7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0131">
                                            <p:txEl>
                                              <p:charRg st="71" end="1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ln/>
        </p:spPr>
        <p:txBody>
          <a:bodyPr vert="horz" wrap="square" lIns="92075" tIns="46038" rIns="92075" bIns="46038" anchor="ctr" anchorCtr="0"/>
          <a:p>
            <a:pPr eaLnBrk="1" hangingPunct="1"/>
            <a:r>
              <a:rPr lang="en-US" altLang="zh-CN" dirty="0">
                <a:latin typeface="黑体" panose="02010609060101010101" pitchFamily="49" charset="-122"/>
              </a:rPr>
              <a:t>CDMA</a:t>
            </a:r>
            <a:r>
              <a:rPr lang="zh-CN" altLang="en-US" dirty="0">
                <a:latin typeface="黑体" panose="02010609060101010101" pitchFamily="49" charset="-122"/>
              </a:rPr>
              <a:t>工作原理</a:t>
            </a:r>
            <a:endParaRPr lang="zh-CN" altLang="en-US" dirty="0">
              <a:latin typeface="黑体" panose="02010609060101010101" pitchFamily="49" charset="-122"/>
            </a:endParaRPr>
          </a:p>
        </p:txBody>
      </p:sp>
      <p:sp>
        <p:nvSpPr>
          <p:cNvPr id="561155" name="Rectangle 3"/>
          <p:cNvSpPr>
            <a:spLocks noGrp="1"/>
          </p:cNvSpPr>
          <p:nvPr>
            <p:ph idx="1" hasCustomPrompt="1"/>
          </p:nvPr>
        </p:nvSpPr>
        <p:spPr>
          <a:xfrm>
            <a:off x="468313" y="1341438"/>
            <a:ext cx="8229600" cy="4845050"/>
          </a:xfrm>
          <a:ln/>
        </p:spPr>
        <p:txBody>
          <a:bodyPr vert="horz" wrap="square" lIns="91440" tIns="45720" rIns="91440" bIns="45720" anchor="t" anchorCtr="0"/>
          <a:p>
            <a:pPr eaLnBrk="1" hangingPunct="1"/>
            <a:r>
              <a:rPr lang="zh-CN" altLang="en-US" sz="2800" dirty="0"/>
              <a:t>比特时间进一步划分为</a:t>
            </a:r>
            <a:r>
              <a:rPr lang="en-US" altLang="zh-CN" sz="2800" dirty="0"/>
              <a:t>m</a:t>
            </a:r>
            <a:r>
              <a:rPr lang="zh-CN" altLang="en-US" sz="2800" dirty="0"/>
              <a:t>（或</a:t>
            </a:r>
            <a:r>
              <a:rPr lang="en-US" altLang="zh-CN" sz="2800" dirty="0"/>
              <a:t>64</a:t>
            </a:r>
            <a:r>
              <a:rPr lang="zh-CN" altLang="en-US" sz="2800" dirty="0"/>
              <a:t>或</a:t>
            </a:r>
            <a:r>
              <a:rPr lang="en-US" altLang="zh-CN" sz="2800" dirty="0"/>
              <a:t>128</a:t>
            </a:r>
            <a:r>
              <a:rPr lang="zh-CN" altLang="en-US" sz="2800" dirty="0"/>
              <a:t>）个短的时间段，称为码片</a:t>
            </a:r>
            <a:r>
              <a:rPr lang="en-US" altLang="zh-CN" sz="2800" dirty="0"/>
              <a:t>(chip)</a:t>
            </a:r>
            <a:r>
              <a:rPr lang="zh-CN" altLang="en-US" sz="2800" dirty="0"/>
              <a:t>。</a:t>
            </a:r>
            <a:endParaRPr lang="zh-CN" altLang="en-US" sz="2800" dirty="0"/>
          </a:p>
          <a:p>
            <a:pPr eaLnBrk="1" hangingPunct="1"/>
            <a:r>
              <a:rPr lang="zh-CN" altLang="en-US" sz="2800" dirty="0"/>
              <a:t>每个站被指派一个唯一的</a:t>
            </a:r>
            <a:r>
              <a:rPr lang="en-US" altLang="zh-CN" sz="2800" dirty="0"/>
              <a:t>m </a:t>
            </a:r>
            <a:r>
              <a:rPr lang="zh-CN" altLang="en-US" sz="2800" dirty="0"/>
              <a:t>位码片序列</a:t>
            </a:r>
            <a:endParaRPr lang="zh-CN" altLang="en-US" sz="2800" dirty="0"/>
          </a:p>
          <a:p>
            <a:pPr lvl="1" eaLnBrk="1" hangingPunct="1"/>
            <a:r>
              <a:rPr lang="zh-CN" altLang="en-US" sz="2400" dirty="0"/>
              <a:t>发送比特</a:t>
            </a:r>
            <a:r>
              <a:rPr lang="en-US" altLang="zh-CN" sz="2400" dirty="0"/>
              <a:t>1</a:t>
            </a:r>
            <a:r>
              <a:rPr lang="zh-CN" altLang="en-US" sz="2400" dirty="0"/>
              <a:t>，则发送</a:t>
            </a:r>
            <a:r>
              <a:rPr lang="en-US" altLang="zh-CN" sz="2400" dirty="0"/>
              <a:t>m </a:t>
            </a:r>
            <a:r>
              <a:rPr lang="zh-CN" altLang="en-US" sz="2400" dirty="0"/>
              <a:t>位码片序列</a:t>
            </a:r>
            <a:endParaRPr lang="zh-CN" altLang="en-US" sz="2400" dirty="0"/>
          </a:p>
          <a:p>
            <a:pPr lvl="1" eaLnBrk="1" hangingPunct="1"/>
            <a:r>
              <a:rPr lang="zh-CN" altLang="en-US" sz="2400" dirty="0"/>
              <a:t>发送比特</a:t>
            </a:r>
            <a:r>
              <a:rPr lang="en-US" altLang="zh-CN" sz="2400" dirty="0"/>
              <a:t>0</a:t>
            </a:r>
            <a:r>
              <a:rPr lang="zh-CN" altLang="en-US" sz="2400" dirty="0"/>
              <a:t>，则发送码片序列的二进制反码</a:t>
            </a:r>
            <a:endParaRPr lang="zh-CN" altLang="en-US" sz="2400" dirty="0"/>
          </a:p>
          <a:p>
            <a:pPr eaLnBrk="1" hangingPunct="1"/>
            <a:r>
              <a:rPr lang="zh-CN" altLang="en-US" sz="2800" dirty="0"/>
              <a:t>任意两个码片序列（</a:t>
            </a:r>
            <a:r>
              <a:rPr lang="en-US" altLang="zh-CN" sz="2800" dirty="0"/>
              <a:t>S</a:t>
            </a:r>
            <a:r>
              <a:rPr lang="zh-CN" altLang="en-US" sz="2800" dirty="0"/>
              <a:t>，</a:t>
            </a:r>
            <a:r>
              <a:rPr lang="en-US" altLang="zh-CN" sz="2800" dirty="0"/>
              <a:t>T</a:t>
            </a:r>
            <a:r>
              <a:rPr lang="zh-CN" altLang="en-US" sz="2800" dirty="0"/>
              <a:t>）必须满足正交关系 </a:t>
            </a:r>
            <a:endParaRPr lang="zh-CN" altLang="en-US" sz="2800" dirty="0"/>
          </a:p>
          <a:p>
            <a:pPr lvl="1" eaLnBrk="1" hangingPunct="1"/>
            <a:r>
              <a:rPr lang="en-US" altLang="zh-CN" sz="2400" dirty="0"/>
              <a:t>S</a:t>
            </a:r>
            <a:r>
              <a:rPr lang="en-US" altLang="zh-CN" sz="2400" dirty="0">
                <a:latin typeface="宋体" panose="02010600030101010101" pitchFamily="2" charset="-122"/>
              </a:rPr>
              <a:t>·</a:t>
            </a:r>
            <a:r>
              <a:rPr lang="en-US" altLang="zh-CN" sz="2400" dirty="0"/>
              <a:t>T</a:t>
            </a:r>
            <a:r>
              <a:rPr lang="zh-CN" altLang="en-US" sz="2400" dirty="0"/>
              <a:t>＝</a:t>
            </a:r>
            <a:r>
              <a:rPr lang="en-US" altLang="zh-CN" sz="2400" dirty="0"/>
              <a:t>0</a:t>
            </a:r>
            <a:r>
              <a:rPr lang="zh-CN" altLang="en-US" sz="2400" dirty="0"/>
              <a:t>，</a:t>
            </a:r>
            <a:r>
              <a:rPr lang="en-US" altLang="zh-CN" sz="2400" dirty="0"/>
              <a:t>S</a:t>
            </a:r>
            <a:r>
              <a:rPr lang="en-US" altLang="zh-CN" sz="2400" dirty="0">
                <a:latin typeface="宋体" panose="02010600030101010101" pitchFamily="2" charset="-122"/>
              </a:rPr>
              <a:t>·</a:t>
            </a:r>
            <a:r>
              <a:rPr lang="en-US" altLang="zh-CN" sz="2400" dirty="0"/>
              <a:t>S</a:t>
            </a:r>
            <a:r>
              <a:rPr lang="zh-CN" altLang="en-US" sz="2400" dirty="0"/>
              <a:t>＝</a:t>
            </a:r>
            <a:r>
              <a:rPr lang="en-US" altLang="zh-CN" sz="2400" dirty="0"/>
              <a:t>1 </a:t>
            </a:r>
            <a:r>
              <a:rPr lang="zh-CN" altLang="en-US" sz="2400" dirty="0"/>
              <a:t>，</a:t>
            </a:r>
            <a:r>
              <a:rPr lang="en-US" altLang="zh-CN" sz="2400" dirty="0"/>
              <a:t>S</a:t>
            </a:r>
            <a:r>
              <a:rPr lang="en-US" altLang="zh-CN" sz="2400" dirty="0">
                <a:latin typeface="宋体" panose="02010600030101010101" pitchFamily="2" charset="-122"/>
              </a:rPr>
              <a:t>·</a:t>
            </a:r>
            <a:r>
              <a:rPr lang="en-US" altLang="zh-CN" sz="2400" dirty="0"/>
              <a:t>S</a:t>
            </a:r>
            <a:r>
              <a:rPr lang="en-US" altLang="zh-CN" sz="2400" dirty="0">
                <a:latin typeface="宋体" panose="02010600030101010101" pitchFamily="2" charset="-122"/>
              </a:rPr>
              <a:t>’</a:t>
            </a:r>
            <a:r>
              <a:rPr lang="zh-CN" altLang="en-US" sz="2400" dirty="0"/>
              <a:t>＝</a:t>
            </a:r>
            <a:r>
              <a:rPr lang="en-US" altLang="zh-CN" sz="2400" dirty="0"/>
              <a:t>-1 </a:t>
            </a:r>
            <a:r>
              <a:rPr lang="zh-CN" altLang="en-US" sz="2400" dirty="0"/>
              <a:t>，</a:t>
            </a:r>
            <a:r>
              <a:rPr lang="en-US" altLang="zh-CN" sz="2400" dirty="0"/>
              <a:t>S</a:t>
            </a:r>
            <a:r>
              <a:rPr lang="en-US" altLang="zh-CN" sz="2400" dirty="0">
                <a:latin typeface="宋体" panose="02010600030101010101" pitchFamily="2" charset="-122"/>
              </a:rPr>
              <a:t>·</a:t>
            </a:r>
            <a:r>
              <a:rPr lang="en-US" altLang="zh-CN" sz="2400" dirty="0"/>
              <a:t>T</a:t>
            </a:r>
            <a:r>
              <a:rPr lang="en-US" altLang="zh-CN" sz="2400" dirty="0">
                <a:latin typeface="宋体" panose="02010600030101010101" pitchFamily="2" charset="-122"/>
              </a:rPr>
              <a:t>’</a:t>
            </a:r>
            <a:r>
              <a:rPr lang="zh-CN" altLang="en-US" sz="2400" dirty="0"/>
              <a:t>＝</a:t>
            </a:r>
            <a:r>
              <a:rPr lang="en-US" altLang="zh-CN" sz="2400" dirty="0"/>
              <a:t>0</a:t>
            </a:r>
            <a:r>
              <a:rPr lang="en-US" altLang="zh-CN" dirty="0"/>
              <a:t>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5">
                                            <p:txEl>
                                              <p:charRg st="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1155">
                                            <p:txEl>
                                              <p:charRg st="39" end="5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1155">
                                            <p:txEl>
                                              <p:charRg st="58" end="7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1155">
                                            <p:txEl>
                                              <p:charRg st="75" end="9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1155">
                                            <p:txEl>
                                              <p:charRg st="95" end="11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1155">
                                            <p:txEl>
                                              <p:charRg st="118" end="14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3075"/>
          <p:cNvPicPr>
            <a:picLocks noChangeAspect="1"/>
          </p:cNvPicPr>
          <p:nvPr/>
        </p:nvPicPr>
        <p:blipFill>
          <a:blip r:embed="rId1"/>
          <a:stretch>
            <a:fillRect/>
          </a:stretch>
        </p:blipFill>
        <p:spPr>
          <a:xfrm>
            <a:off x="539750" y="260350"/>
            <a:ext cx="5135563" cy="6119813"/>
          </a:xfrm>
          <a:prstGeom prst="rect">
            <a:avLst/>
          </a:prstGeom>
          <a:noFill/>
          <a:ln w="9525">
            <a:noFill/>
          </a:ln>
        </p:spPr>
      </p:pic>
      <p:sp>
        <p:nvSpPr>
          <p:cNvPr id="10243" name="Rectangle 3076"/>
          <p:cNvSpPr/>
          <p:nvPr/>
        </p:nvSpPr>
        <p:spPr>
          <a:xfrm>
            <a:off x="5795963" y="1195388"/>
            <a:ext cx="2592387" cy="4249737"/>
          </a:xfrm>
          <a:prstGeom prst="rect">
            <a:avLst/>
          </a:prstGeom>
          <a:noFill/>
          <a:ln w="9525">
            <a:noFill/>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eaLnBrk="1" hangingPunct="1">
              <a:spcBef>
                <a:spcPts val="1800"/>
              </a:spcBef>
              <a:buClrTx/>
            </a:pPr>
            <a:r>
              <a:rPr lang="zh-CN" altLang="en-US" sz="2800" dirty="0">
                <a:solidFill>
                  <a:srgbClr val="000066"/>
                </a:solidFill>
                <a:latin typeface="Arial" panose="020B0604020202020204" pitchFamily="34" charset="0"/>
                <a:sym typeface="Symbol" panose="05050102010706020507" pitchFamily="18" charset="2"/>
              </a:rPr>
              <a:t>对不同傅立叶分量的衰减不同，因此引起输出的失真；</a:t>
            </a:r>
            <a:endParaRPr lang="zh-CN" altLang="en-US" sz="2800" dirty="0">
              <a:solidFill>
                <a:srgbClr val="000066"/>
              </a:solidFill>
              <a:latin typeface="Arial" panose="020B0604020202020204" pitchFamily="34" charset="0"/>
              <a:sym typeface="Symbol" panose="05050102010706020507" pitchFamily="18" charset="2"/>
            </a:endParaRPr>
          </a:p>
          <a:p>
            <a:pPr marL="342900" lvl="0" indent="-342900" eaLnBrk="1" hangingPunct="1">
              <a:spcBef>
                <a:spcPts val="1800"/>
              </a:spcBef>
              <a:buClrTx/>
            </a:pPr>
            <a:r>
              <a:rPr lang="zh-CN" altLang="en-US" sz="2800" dirty="0">
                <a:solidFill>
                  <a:srgbClr val="000066"/>
                </a:solidFill>
                <a:latin typeface="Arial" panose="020B0604020202020204" pitchFamily="34" charset="0"/>
                <a:sym typeface="Symbol" panose="05050102010706020507" pitchFamily="18" charset="2"/>
              </a:rPr>
              <a:t>通过信道的谐波次数越多，信号越逼真。</a:t>
            </a:r>
            <a:endParaRPr lang="zh-CN" altLang="en-US" sz="2800" dirty="0">
              <a:solidFill>
                <a:srgbClr val="000066"/>
              </a:solidFill>
              <a:latin typeface="Arial" panose="020B0604020202020204" pitchFamily="34" charset="0"/>
              <a:sym typeface="Symbol" panose="05050102010706020507" pitchFamily="18" charset="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a:ln/>
        </p:spPr>
        <p:txBody>
          <a:bodyPr vert="horz" wrap="square" lIns="92075" tIns="46038" rIns="92075" bIns="46038" anchor="ctr" anchorCtr="0"/>
          <a:p>
            <a:pPr eaLnBrk="1" hangingPunct="1"/>
            <a:r>
              <a:rPr lang="en-US" altLang="zh-CN" dirty="0">
                <a:latin typeface="黑体" panose="02010609060101010101" pitchFamily="49" charset="-122"/>
              </a:rPr>
              <a:t>7.6 </a:t>
            </a:r>
            <a:r>
              <a:rPr lang="zh-CN" altLang="en-US" dirty="0">
                <a:latin typeface="黑体" panose="02010609060101010101" pitchFamily="49" charset="-122"/>
              </a:rPr>
              <a:t>数据交换技术</a:t>
            </a:r>
            <a:r>
              <a:rPr lang="zh-CN" altLang="en-US" dirty="0"/>
              <a:t> </a:t>
            </a:r>
            <a:endParaRPr lang="zh-CN" altLang="en-US" dirty="0"/>
          </a:p>
        </p:txBody>
      </p:sp>
      <p:sp>
        <p:nvSpPr>
          <p:cNvPr id="130051" name="Rectangle 3"/>
          <p:cNvSpPr>
            <a:spLocks noGrp="1" noChangeArrowheads="1"/>
          </p:cNvSpPr>
          <p:nvPr>
            <p:ph type="body" sz="half" idx="1" hasCustomPrompt="1"/>
          </p:nvPr>
        </p:nvSpPr>
        <p:spPr>
          <a:xfrm>
            <a:off x="684213" y="1196975"/>
            <a:ext cx="8131175" cy="3960813"/>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ts val="600"/>
              </a:spcBef>
              <a:spcAft>
                <a:spcPct val="0"/>
              </a:spcAft>
              <a:buClr>
                <a:srgbClr val="3366FF"/>
              </a:buClr>
              <a:buSzTx/>
              <a:buFont typeface="Wingdings" panose="05000000000000000000" pitchFamily="2" charset="2"/>
              <a:buChar char="l"/>
              <a:defRPr/>
            </a:pPr>
            <a:r>
              <a:rPr kumimoji="1" lang="zh-CN" altLang="en-US" sz="2800" b="0" i="0" u="none" strike="noStrike" kern="1200" cap="none" spc="0" normalizeH="0" baseline="0" noProof="0" dirty="0" smtClean="0">
                <a:ln>
                  <a:noFill/>
                </a:ln>
                <a:solidFill>
                  <a:schemeClr val="bg2"/>
                </a:solidFill>
                <a:effectLst/>
                <a:uLnTx/>
                <a:uFillTx/>
                <a:latin typeface="+mj-ea"/>
                <a:ea typeface="+mj-ea"/>
                <a:cs typeface="+mn-cs"/>
              </a:rPr>
              <a:t>交换：</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在多结点通信网络中，为有效利用通信设备和线路，一般希望</a:t>
            </a:r>
            <a:r>
              <a:rPr kumimoji="1" lang="zh-CN" altLang="en-US" sz="2800" b="1" i="0" u="none" strike="noStrike" kern="1200" cap="none" spc="0" normalizeH="0" baseline="0" noProof="0" dirty="0" smtClean="0">
                <a:ln>
                  <a:noFill/>
                </a:ln>
                <a:solidFill>
                  <a:srgbClr val="FF0066"/>
                </a:solidFill>
                <a:effectLst/>
                <a:uLnTx/>
                <a:uFillTx/>
                <a:latin typeface="+mj-ea"/>
                <a:ea typeface="+mj-ea"/>
                <a:cs typeface="+mn-cs"/>
              </a:rPr>
              <a:t>动态地</a:t>
            </a:r>
            <a:r>
              <a:rPr kumimoji="1" lang="zh-CN" altLang="en-US" sz="2800" b="1" i="0" u="none" strike="noStrike" kern="1200" cap="none" spc="0" normalizeH="0" baseline="0" noProof="0" dirty="0" smtClean="0">
                <a:ln>
                  <a:noFill/>
                </a:ln>
                <a:solidFill>
                  <a:srgbClr val="003399"/>
                </a:solidFill>
                <a:effectLst/>
                <a:uLnTx/>
                <a:uFillTx/>
                <a:latin typeface="+mj-ea"/>
                <a:ea typeface="+mj-ea"/>
                <a:cs typeface="+mn-cs"/>
              </a:rPr>
              <a:t>设定通信双方间的线路</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a:t>
            </a:r>
            <a:r>
              <a:rPr kumimoji="1" lang="zh-CN" altLang="en-US" sz="2800" b="1" i="0" u="none" strike="noStrike" kern="1200" cap="none" spc="0" normalizeH="0" baseline="0" noProof="0" dirty="0" smtClean="0">
                <a:ln>
                  <a:noFill/>
                </a:ln>
                <a:solidFill>
                  <a:srgbClr val="FF0066"/>
                </a:solidFill>
                <a:effectLst/>
                <a:uLnTx/>
                <a:uFillTx/>
                <a:latin typeface="+mj-ea"/>
                <a:ea typeface="+mj-ea"/>
                <a:cs typeface="+mn-cs"/>
              </a:rPr>
              <a:t>动态地</a:t>
            </a:r>
            <a:r>
              <a:rPr kumimoji="1" lang="zh-CN" altLang="en-US" sz="2800" b="1" i="0" u="none" strike="noStrike" kern="1200" cap="none" spc="0" normalizeH="0" baseline="0" noProof="0" dirty="0" smtClean="0">
                <a:ln>
                  <a:noFill/>
                </a:ln>
                <a:solidFill>
                  <a:srgbClr val="003399"/>
                </a:solidFill>
                <a:effectLst/>
                <a:uLnTx/>
                <a:uFillTx/>
                <a:latin typeface="+mj-ea"/>
                <a:ea typeface="+mj-ea"/>
                <a:cs typeface="+mn-cs"/>
              </a:rPr>
              <a:t>接通或断开通信线路</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，称为“交换”。</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342900" marR="0" lvl="0" indent="-342900" algn="l" defTabSz="914400" rtl="0" eaLnBrk="1" fontAlgn="base" latinLnBrk="0" hangingPunct="1">
              <a:lnSpc>
                <a:spcPct val="100000"/>
              </a:lnSpc>
              <a:spcBef>
                <a:spcPts val="1200"/>
              </a:spcBef>
              <a:spcAft>
                <a:spcPts val="60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a:ln>
                  <a:noFill/>
                </a:ln>
                <a:solidFill>
                  <a:schemeClr val="bg2"/>
                </a:solidFill>
                <a:effectLst/>
                <a:uLnTx/>
                <a:uFillTx/>
                <a:latin typeface="+mj-ea"/>
                <a:ea typeface="+mj-ea"/>
                <a:cs typeface="+mn-cs"/>
              </a:rPr>
              <a:t>交换方式分类</a:t>
            </a:r>
            <a:endParaRPr kumimoji="1" lang="zh-CN" altLang="en-US" sz="2800" b="1" i="0" u="none" strike="noStrike" kern="1200" cap="none" spc="0" normalizeH="0" baseline="0" noProof="0" dirty="0">
              <a:ln>
                <a:noFill/>
              </a:ln>
              <a:solidFill>
                <a:schemeClr val="bg2"/>
              </a:solidFill>
              <a:effectLst/>
              <a:uLnTx/>
              <a:uFillTx/>
              <a:latin typeface="+mj-ea"/>
              <a:ea typeface="+mj-ea"/>
              <a:cs typeface="+mn-cs"/>
            </a:endParaRPr>
          </a:p>
          <a:p>
            <a:pPr marL="742950" marR="0" lvl="1" indent="-285750" algn="l" defTabSz="914400" rtl="0" eaLnBrk="1" fontAlgn="base" latinLnBrk="0" hangingPunct="1">
              <a:lnSpc>
                <a:spcPct val="100000"/>
              </a:lnSpc>
              <a:spcBef>
                <a:spcPct val="20000"/>
              </a:spcBef>
              <a:spcAft>
                <a:spcPct val="0"/>
              </a:spcAft>
              <a:buClr>
                <a:srgbClr val="003399"/>
              </a:buClr>
              <a:buSzPct val="95000"/>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电路交换</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3399"/>
              </a:buClr>
              <a:buSzPct val="95000"/>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存储交换：报文交换、分组交换、信元交换</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3399"/>
              </a:buClr>
              <a:buSzPct val="95000"/>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混合交换</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3366FF"/>
              </a:buClr>
              <a:buSzTx/>
              <a:buFont typeface="Wingdings" panose="05000000000000000000" pitchFamily="2" charset="2"/>
              <a:buNone/>
              <a:defRPr/>
            </a:pPr>
            <a:r>
              <a:rPr kumimoji="1" lang="zh-CN" altLang="en-US" sz="2000" b="1" i="0" u="none" strike="noStrike" kern="1200" cap="none" spc="0" normalizeH="0" baseline="0" noProof="0" dirty="0" smtClean="0">
                <a:ln>
                  <a:noFill/>
                </a:ln>
                <a:solidFill>
                  <a:schemeClr val="bg2"/>
                </a:solidFill>
                <a:effectLst/>
                <a:uLnTx/>
                <a:uFillTx/>
                <a:latin typeface="+mn-lt"/>
                <a:ea typeface="+mn-ea"/>
                <a:cs typeface="+mn-cs"/>
              </a:rPr>
              <a:t> </a:t>
            </a:r>
            <a:endParaRPr kumimoji="1" lang="zh-CN" altLang="en-US" sz="2000" b="1" i="0" u="none" strike="noStrike" kern="1200" cap="none" spc="0" normalizeH="0" baseline="0" noProof="0" dirty="0" smtClean="0">
              <a:ln>
                <a:noFill/>
              </a:ln>
              <a:solidFill>
                <a:schemeClr val="bg2"/>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1">
                                            <p:txEl>
                                              <p:charRg st="0" end="6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051">
                                            <p:txEl>
                                              <p:charRg st="65" end="7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051">
                                            <p:txEl>
                                              <p:charRg st="72" end="7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051">
                                            <p:txEl>
                                              <p:charRg st="77" end="9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051">
                                            <p:txEl>
                                              <p:charRg st="97" end="1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p:nvPr>
        </p:nvSpPr>
        <p:spPr>
          <a:xfrm>
            <a:off x="1116013" y="260350"/>
            <a:ext cx="8229600" cy="1143000"/>
          </a:xfrm>
          <a:ln/>
        </p:spPr>
        <p:txBody>
          <a:bodyPr vert="horz" wrap="square" lIns="91294" tIns="45647" rIns="91294" bIns="45647" anchor="t" anchorCtr="0"/>
          <a:p>
            <a:pPr eaLnBrk="1" hangingPunct="1"/>
            <a:r>
              <a:rPr lang="en-US" altLang="zh-CN" dirty="0">
                <a:latin typeface="黑体" panose="02010609060101010101" pitchFamily="49" charset="-122"/>
              </a:rPr>
              <a:t>  </a:t>
            </a:r>
            <a:r>
              <a:rPr lang="zh-CN" altLang="en-US" dirty="0">
                <a:latin typeface="黑体" panose="02010609060101010101" pitchFamily="49" charset="-122"/>
              </a:rPr>
              <a:t>电路交换（</a:t>
            </a:r>
            <a:r>
              <a:rPr lang="en-US" altLang="zh-CN" dirty="0">
                <a:latin typeface="黑体" panose="02010609060101010101" pitchFamily="49" charset="-122"/>
              </a:rPr>
              <a:t>circuit switching</a:t>
            </a:r>
            <a:r>
              <a:rPr lang="zh-CN" altLang="en-US" dirty="0">
                <a:latin typeface="黑体" panose="02010609060101010101" pitchFamily="49" charset="-122"/>
              </a:rPr>
              <a:t>）</a:t>
            </a:r>
            <a:endParaRPr lang="zh-CN" altLang="en-US" dirty="0">
              <a:latin typeface="黑体" panose="02010609060101010101" pitchFamily="49" charset="-122"/>
            </a:endParaRPr>
          </a:p>
        </p:txBody>
      </p:sp>
      <p:sp>
        <p:nvSpPr>
          <p:cNvPr id="131075" name="Rectangle 3"/>
          <p:cNvSpPr>
            <a:spLocks noGrp="1" noChangeArrowheads="1"/>
          </p:cNvSpPr>
          <p:nvPr>
            <p:ph idx="1" hasCustomPrompt="1"/>
          </p:nvPr>
        </p:nvSpPr>
        <p:spPr>
          <a:xfrm>
            <a:off x="574675" y="1196975"/>
            <a:ext cx="8569325" cy="4895850"/>
          </a:xfrm>
        </p:spPr>
        <p:txBody>
          <a:bodyPr vert="horz" wrap="square" lIns="91294" tIns="45647" rIns="91294" bIns="45647" numCol="1" anchor="t" anchorCtr="0" compatLnSpc="1"/>
          <a:lstStyle/>
          <a:p>
            <a:pPr marL="342900" marR="0" lvl="0" indent="-342900" algn="l" defTabSz="916305" rtl="0" eaLnBrk="1" fontAlgn="base" latinLnBrk="0" hangingPunct="1">
              <a:lnSpc>
                <a:spcPct val="100000"/>
              </a:lnSpc>
              <a:spcBef>
                <a:spcPts val="6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a:ln>
                  <a:noFill/>
                </a:ln>
                <a:solidFill>
                  <a:schemeClr val="bg2"/>
                </a:solidFill>
                <a:effectLst/>
                <a:uLnTx/>
                <a:uFillTx/>
                <a:latin typeface="+mj-ea"/>
                <a:ea typeface="+mj-ea"/>
                <a:cs typeface="+mn-cs"/>
              </a:rPr>
              <a:t>直接利用可切换的物理通信线路，连接通信双方。</a:t>
            </a:r>
            <a:endParaRPr kumimoji="1" lang="en-US" altLang="zh-CN" sz="2800" b="1" i="0" u="none" strike="noStrike" kern="1200" cap="none" spc="0" normalizeH="0" baseline="0" noProof="0" dirty="0">
              <a:ln>
                <a:noFill/>
              </a:ln>
              <a:solidFill>
                <a:schemeClr val="bg2"/>
              </a:solidFill>
              <a:effectLst/>
              <a:uLnTx/>
              <a:uFillTx/>
              <a:latin typeface="+mj-ea"/>
              <a:ea typeface="+mj-ea"/>
              <a:cs typeface="+mn-cs"/>
            </a:endParaRPr>
          </a:p>
          <a:p>
            <a:pPr marL="342900" marR="0" lvl="0" indent="-342900" algn="l" defTabSz="916305"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a:ln>
                  <a:noFill/>
                </a:ln>
                <a:solidFill>
                  <a:schemeClr val="bg2"/>
                </a:solidFill>
                <a:effectLst/>
                <a:uLnTx/>
                <a:uFillTx/>
                <a:latin typeface="+mj-ea"/>
                <a:ea typeface="+mj-ea"/>
                <a:cs typeface="+mn-cs"/>
              </a:rPr>
              <a:t>基本步骤</a:t>
            </a:r>
            <a:endParaRPr kumimoji="1" lang="zh-CN" altLang="en-US" sz="2800" b="1" i="0" u="none" strike="noStrike" kern="1200" cap="none" spc="0" normalizeH="0" baseline="0" noProof="0" dirty="0">
              <a:ln>
                <a:noFill/>
              </a:ln>
              <a:solidFill>
                <a:schemeClr val="bg2"/>
              </a:solidFill>
              <a:effectLst/>
              <a:uLnTx/>
              <a:uFillTx/>
              <a:latin typeface="+mj-ea"/>
              <a:ea typeface="+mj-ea"/>
              <a:cs typeface="+mn-cs"/>
            </a:endParaRPr>
          </a:p>
          <a:p>
            <a:pPr marL="838200" marR="0" lvl="1" indent="-381000" algn="l" defTabSz="916305" rtl="0" eaLnBrk="1" fontAlgn="base" latinLnBrk="0" hangingPunct="1">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建立电路</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838200" marR="0" lvl="1" indent="-381000" algn="l" defTabSz="916305" rtl="0" eaLnBrk="1" fontAlgn="base" latinLnBrk="0" hangingPunct="1">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传输数据</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838200" marR="0" lvl="1" indent="-381000" algn="l" defTabSz="916305" rtl="0" eaLnBrk="1" fontAlgn="base" latinLnBrk="0" hangingPunct="1">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拆除电路</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342900" marR="0" lvl="0" indent="-342900" algn="l" defTabSz="916305"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a:ln>
                  <a:noFill/>
                </a:ln>
                <a:solidFill>
                  <a:schemeClr val="bg2"/>
                </a:solidFill>
                <a:effectLst/>
                <a:uLnTx/>
                <a:uFillTx/>
                <a:latin typeface="+mj-ea"/>
                <a:ea typeface="+mj-ea"/>
                <a:cs typeface="+mn-cs"/>
              </a:rPr>
              <a:t>主要特点：</a:t>
            </a:r>
            <a:endParaRPr kumimoji="1" lang="zh-CN" altLang="en-US" sz="2800" b="1" i="0" u="none" strike="noStrike" kern="1200" cap="none" spc="0" normalizeH="0" baseline="0" noProof="0" dirty="0">
              <a:ln>
                <a:noFill/>
              </a:ln>
              <a:solidFill>
                <a:schemeClr val="bg2"/>
              </a:solidFill>
              <a:effectLst/>
              <a:uLnTx/>
              <a:uFillTx/>
              <a:latin typeface="+mj-ea"/>
              <a:ea typeface="+mj-ea"/>
              <a:cs typeface="+mn-cs"/>
            </a:endParaRPr>
          </a:p>
          <a:p>
            <a:pPr marL="838200" marR="0" lvl="1" indent="-381000" algn="l" defTabSz="916305" rtl="0" eaLnBrk="1" fontAlgn="base" latinLnBrk="0" hangingPunct="1">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在发送数据前，必须建立起点到点的</a:t>
            </a:r>
            <a:r>
              <a:rPr kumimoji="1" lang="zh-CN" altLang="en-US" sz="2800" b="1" i="0" u="none" strike="noStrike" kern="1200" cap="none" spc="0" normalizeH="0" baseline="0" noProof="0" dirty="0" smtClean="0">
                <a:ln>
                  <a:noFill/>
                </a:ln>
                <a:solidFill>
                  <a:schemeClr val="hlink"/>
                </a:solidFill>
                <a:effectLst/>
                <a:uLnTx/>
                <a:uFillTx/>
                <a:latin typeface="+mn-lt"/>
                <a:ea typeface="+mn-ea"/>
                <a:cs typeface="+mn-cs"/>
              </a:rPr>
              <a:t>临时</a:t>
            </a: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a:t>
            </a:r>
            <a:r>
              <a:rPr kumimoji="1" lang="zh-CN" altLang="en-US" sz="2800" b="1" i="0" u="none" strike="noStrike" kern="1200" cap="none" spc="0" normalizeH="0" baseline="0" noProof="0" dirty="0" smtClean="0">
                <a:ln>
                  <a:noFill/>
                </a:ln>
                <a:solidFill>
                  <a:schemeClr val="hlink"/>
                </a:solidFill>
                <a:effectLst/>
                <a:uLnTx/>
                <a:uFillTx/>
                <a:latin typeface="+mn-lt"/>
                <a:ea typeface="+mn-ea"/>
                <a:cs typeface="+mn-cs"/>
              </a:rPr>
              <a:t>专用</a:t>
            </a: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的</a:t>
            </a:r>
            <a:r>
              <a:rPr kumimoji="1" lang="zh-CN" altLang="en-US" sz="2800" b="1" i="0" u="none" strike="noStrike" kern="1200" cap="none" spc="0" normalizeH="0" baseline="0" noProof="0" dirty="0" smtClean="0">
                <a:ln>
                  <a:noFill/>
                </a:ln>
                <a:solidFill>
                  <a:schemeClr val="hlink"/>
                </a:solidFill>
                <a:effectLst/>
                <a:uLnTx/>
                <a:uFillTx/>
                <a:latin typeface="+mn-lt"/>
                <a:ea typeface="+mn-ea"/>
                <a:cs typeface="+mn-cs"/>
              </a:rPr>
              <a:t>物理通路</a:t>
            </a: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838200" marR="0" lvl="1" indent="-381000" algn="l" defTabSz="916305" rtl="0" eaLnBrk="1" fontAlgn="base" latinLnBrk="0" hangingPunct="1">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建立物理通路时间较长，数据传送延迟较短。</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457200" marR="0" lvl="0" indent="-457200" algn="l" defTabSz="916305" rtl="0" eaLnBrk="1" fontAlgn="base" latinLnBrk="0" hangingPunct="1">
              <a:lnSpc>
                <a:spcPct val="90000"/>
              </a:lnSpc>
              <a:spcBef>
                <a:spcPct val="20000"/>
              </a:spcBef>
              <a:spcAft>
                <a:spcPct val="0"/>
              </a:spcAft>
              <a:buClr>
                <a:srgbClr val="3366FF"/>
              </a:buClr>
              <a:buSzTx/>
              <a:buFont typeface="Wingdings" panose="05000000000000000000" pitchFamily="2" charset="2"/>
              <a:buNone/>
              <a:defRPr/>
            </a:pPr>
            <a:r>
              <a:rPr kumimoji="1" lang="zh-CN" altLang="en-US" sz="2800" b="1" i="0" u="none" strike="noStrike" kern="1200" cap="none" spc="0" normalizeH="0" baseline="0" noProof="0" dirty="0" smtClean="0">
                <a:ln>
                  <a:noFill/>
                </a:ln>
                <a:solidFill>
                  <a:schemeClr val="bg2"/>
                </a:solidFill>
                <a:effectLst/>
                <a:uLnTx/>
                <a:uFillTx/>
                <a:latin typeface="+mn-lt"/>
                <a:ea typeface="+mn-ea"/>
                <a:cs typeface="+mn-cs"/>
              </a:rPr>
              <a:t>     例： </a:t>
            </a:r>
            <a:r>
              <a:rPr kumimoji="1" lang="zh-CN" altLang="en-US" sz="2800" b="1" i="0" u="none" strike="noStrike" kern="1200" cap="none" spc="0" normalizeH="0" baseline="0" noProof="0" dirty="0">
                <a:ln>
                  <a:noFill/>
                </a:ln>
                <a:solidFill>
                  <a:srgbClr val="003399"/>
                </a:solidFill>
                <a:effectLst/>
                <a:uLnTx/>
                <a:uFillTx/>
                <a:latin typeface="+mn-lt"/>
                <a:ea typeface="+mn-ea"/>
                <a:cs typeface="+mn-cs"/>
              </a:rPr>
              <a:t>传统</a:t>
            </a: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电话网络 </a:t>
            </a:r>
            <a:r>
              <a:rPr kumimoji="1" lang="en-US" altLang="zh-CN" sz="2800" b="1" i="0" u="none" strike="noStrike" kern="1200" cap="none" spc="0" normalizeH="0" baseline="0" noProof="0" dirty="0" smtClean="0">
                <a:ln>
                  <a:noFill/>
                </a:ln>
                <a:solidFill>
                  <a:srgbClr val="003399"/>
                </a:solidFill>
                <a:effectLst/>
                <a:uLnTx/>
                <a:uFillTx/>
                <a:latin typeface="+mn-lt"/>
                <a:ea typeface="+mn-ea"/>
                <a:cs typeface="+mn-cs"/>
              </a:rPr>
              <a:t>Telephone networks</a:t>
            </a:r>
            <a:r>
              <a:rPr kumimoji="1" lang="en-US" altLang="zh-CN" sz="3200" b="1" i="0" u="none" strike="noStrike" kern="1200" cap="none" spc="0" normalizeH="0" baseline="0" noProof="0" dirty="0" smtClean="0">
                <a:ln>
                  <a:noFill/>
                </a:ln>
                <a:solidFill>
                  <a:schemeClr val="bg2"/>
                </a:solidFill>
                <a:effectLst/>
                <a:uLnTx/>
                <a:uFillTx/>
                <a:latin typeface="+mn-lt"/>
                <a:ea typeface="+mn-ea"/>
                <a:cs typeface="+mn-cs"/>
              </a:rPr>
              <a:t>         </a:t>
            </a:r>
            <a:endParaRPr kumimoji="1" lang="en-US" altLang="zh-CN" sz="3200" b="1" i="0" u="none" strike="noStrike" kern="1200" cap="none" spc="0" normalizeH="0" baseline="0" noProof="0" dirty="0" smtClean="0">
              <a:ln>
                <a:noFill/>
              </a:ln>
              <a:solidFill>
                <a:schemeClr val="bg2"/>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75">
                                            <p:txEl>
                                              <p:charRg st="23" end="2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075">
                                            <p:txEl>
                                              <p:charRg st="28" end="3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1075">
                                            <p:txEl>
                                              <p:charRg st="33" end="3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1075">
                                            <p:txEl>
                                              <p:charRg st="38" end="4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charRg st="43" end="4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075">
                                            <p:txEl>
                                              <p:charRg st="49" end="7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1075">
                                            <p:txEl>
                                              <p:charRg st="77" end="9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1075">
                                            <p:txEl>
                                              <p:charRg st="98" end="1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1030"/>
          <p:cNvSpPr/>
          <p:nvPr/>
        </p:nvSpPr>
        <p:spPr>
          <a:xfrm>
            <a:off x="0" y="294163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aphicFrame>
        <p:nvGraphicFramePr>
          <p:cNvPr id="86019" name="Object 1029"/>
          <p:cNvGraphicFramePr>
            <a:graphicFrameLocks noChangeAspect="1"/>
          </p:cNvGraphicFramePr>
          <p:nvPr/>
        </p:nvGraphicFramePr>
        <p:xfrm>
          <a:off x="0" y="1773238"/>
          <a:ext cx="9145588" cy="3078162"/>
        </p:xfrm>
        <a:graphic>
          <a:graphicData uri="http://schemas.openxmlformats.org/presentationml/2006/ole">
            <mc:AlternateContent xmlns:mc="http://schemas.openxmlformats.org/markup-compatibility/2006">
              <mc:Choice xmlns:v="urn:schemas-microsoft-com:vml" Requires="v">
                <p:oleObj spid="_x0000_s3084" name="" r:id="rId1" imgW="4391660" imgH="1490345" progId="Visio.Drawing.11">
                  <p:embed/>
                </p:oleObj>
              </mc:Choice>
              <mc:Fallback>
                <p:oleObj name="" r:id="rId1" imgW="4391660" imgH="1490345" progId="Visio.Drawing.11">
                  <p:embed/>
                  <p:pic>
                    <p:nvPicPr>
                      <p:cNvPr id="0" name="图片 3083"/>
                      <p:cNvPicPr/>
                      <p:nvPr/>
                    </p:nvPicPr>
                    <p:blipFill>
                      <a:blip r:embed="rId2"/>
                      <a:stretch>
                        <a:fillRect/>
                      </a:stretch>
                    </p:blipFill>
                    <p:spPr>
                      <a:xfrm>
                        <a:off x="0" y="1773238"/>
                        <a:ext cx="9145588" cy="3078162"/>
                      </a:xfrm>
                      <a:prstGeom prst="rect">
                        <a:avLst/>
                      </a:prstGeom>
                      <a:solidFill>
                        <a:schemeClr val="bg1"/>
                      </a:solidFill>
                      <a:ln w="38100">
                        <a:noFill/>
                        <a:miter/>
                      </a:ln>
                    </p:spPr>
                  </p:pic>
                </p:oleObj>
              </mc:Fallback>
            </mc:AlternateContent>
          </a:graphicData>
        </a:graphic>
      </p:graphicFrame>
      <p:sp>
        <p:nvSpPr>
          <p:cNvPr id="86020" name="Rectangle 1032"/>
          <p:cNvSpPr/>
          <p:nvPr/>
        </p:nvSpPr>
        <p:spPr>
          <a:xfrm>
            <a:off x="755650" y="260350"/>
            <a:ext cx="8229600" cy="1143000"/>
          </a:xfrm>
          <a:prstGeom prst="rect">
            <a:avLst/>
          </a:prstGeom>
          <a:noFill/>
          <a:ln w="9525">
            <a:noFill/>
          </a:ln>
          <a:effectLst>
            <a:outerShdw dist="17961" dir="2699999" algn="ctr" rotWithShape="0">
              <a:schemeClr val="bg2"/>
            </a:outerShdw>
          </a:effectLst>
        </p:spPr>
        <p:txBody>
          <a:bodyPr lIns="91294" tIns="45647" rIns="91294" bIns="45647"/>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r" eaLnBrk="1" hangingPunct="1">
              <a:spcBef>
                <a:spcPct val="0"/>
              </a:spcBef>
              <a:buClrTx/>
              <a:buFontTx/>
              <a:buNone/>
            </a:pPr>
            <a:r>
              <a:rPr lang="en-US" altLang="zh-CN" b="0" dirty="0">
                <a:solidFill>
                  <a:schemeClr val="bg1"/>
                </a:solidFill>
                <a:latin typeface="黑体" panose="02010609060101010101" pitchFamily="49" charset="-122"/>
                <a:ea typeface="黑体" panose="02010609060101010101" pitchFamily="49" charset="-122"/>
              </a:rPr>
              <a:t>  </a:t>
            </a:r>
            <a:r>
              <a:rPr lang="zh-CN" altLang="en-US" b="0" dirty="0">
                <a:solidFill>
                  <a:schemeClr val="bg1"/>
                </a:solidFill>
                <a:latin typeface="黑体" panose="02010609060101010101" pitchFamily="49" charset="-122"/>
                <a:ea typeface="黑体" panose="02010609060101010101" pitchFamily="49" charset="-122"/>
              </a:rPr>
              <a:t>电路交换示例</a:t>
            </a:r>
            <a:endParaRPr lang="zh-CN" altLang="en-US" b="0"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1331913" y="476250"/>
            <a:ext cx="8153400" cy="288925"/>
          </a:xfrm>
          <a:ln/>
        </p:spPr>
        <p:txBody>
          <a:bodyPr vert="horz" wrap="square" lIns="92075" tIns="46038" rIns="92075" bIns="46038" anchor="ctr" anchorCtr="0"/>
          <a:p>
            <a:pPr algn="l" eaLnBrk="1" hangingPunct="1"/>
            <a:r>
              <a:rPr lang="en-US" altLang="zh-CN" sz="2800" dirty="0">
                <a:latin typeface="黑体" panose="02010609060101010101" pitchFamily="49" charset="-122"/>
              </a:rPr>
              <a:t>          </a:t>
            </a:r>
            <a:r>
              <a:rPr lang="zh-CN" altLang="en-US" dirty="0">
                <a:latin typeface="黑体" panose="02010609060101010101" pitchFamily="49" charset="-122"/>
              </a:rPr>
              <a:t>报文交换（</a:t>
            </a:r>
            <a:r>
              <a:rPr lang="en-US" altLang="zh-CN" sz="3600" dirty="0">
                <a:latin typeface="黑体" panose="02010609060101010101" pitchFamily="49" charset="-122"/>
              </a:rPr>
              <a:t>message</a:t>
            </a:r>
            <a:r>
              <a:rPr lang="en-US" altLang="zh-CN" dirty="0">
                <a:latin typeface="黑体" panose="02010609060101010101" pitchFamily="49" charset="-122"/>
              </a:rPr>
              <a:t> switching</a:t>
            </a:r>
            <a:r>
              <a:rPr lang="zh-CN" altLang="en-US" dirty="0">
                <a:latin typeface="黑体" panose="02010609060101010101" pitchFamily="49" charset="-122"/>
              </a:rPr>
              <a:t>）</a:t>
            </a:r>
            <a:endParaRPr lang="zh-CN" altLang="en-US" dirty="0">
              <a:latin typeface="黑体" panose="02010609060101010101" pitchFamily="49" charset="-122"/>
            </a:endParaRPr>
          </a:p>
        </p:txBody>
      </p:sp>
      <p:sp>
        <p:nvSpPr>
          <p:cNvPr id="136195" name="Rectangle 3"/>
          <p:cNvSpPr>
            <a:spLocks noGrp="1" noChangeArrowheads="1"/>
          </p:cNvSpPr>
          <p:nvPr>
            <p:ph idx="1" hasCustomPrompt="1"/>
          </p:nvPr>
        </p:nvSpPr>
        <p:spPr>
          <a:xfrm>
            <a:off x="539750" y="1196975"/>
            <a:ext cx="8139113" cy="4968875"/>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rPr>
              <a:t>原理：信息以</a:t>
            </a:r>
            <a:r>
              <a:rPr kumimoji="1" lang="zh-CN" altLang="en-US" sz="2800" b="1" i="0" u="none" strike="noStrike" kern="1200" cap="none" spc="0" normalizeH="0" baseline="0" noProof="0" dirty="0" smtClean="0">
                <a:ln>
                  <a:noFill/>
                </a:ln>
                <a:solidFill>
                  <a:srgbClr val="FF6600"/>
                </a:solidFill>
                <a:effectLst/>
                <a:uLnTx/>
                <a:uFillTx/>
                <a:latin typeface="黑体" panose="02010609060101010101" pitchFamily="49" charset="-122"/>
                <a:ea typeface="黑体" panose="02010609060101010101" pitchFamily="49" charset="-122"/>
                <a:cs typeface="+mn-cs"/>
              </a:rPr>
              <a:t>报文</a:t>
            </a:r>
            <a:r>
              <a:rPr kumimoji="1" lang="zh-CN" altLang="en-US" sz="2800" b="1" i="0" u="none" strike="noStrike" kern="120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rPr>
              <a:t>（逻辑上完整的信息段）为单位进行</a:t>
            </a:r>
            <a:r>
              <a:rPr kumimoji="1" lang="zh-CN" altLang="en-US" sz="2800" b="1" i="0" u="none" strike="noStrike" kern="1200" cap="none" spc="0" normalizeH="0" baseline="0" noProof="0" dirty="0" smtClean="0">
                <a:ln>
                  <a:noFill/>
                </a:ln>
                <a:solidFill>
                  <a:srgbClr val="FF6600"/>
                </a:solidFill>
                <a:effectLst/>
                <a:uLnTx/>
                <a:uFillTx/>
                <a:latin typeface="黑体" panose="02010609060101010101" pitchFamily="49" charset="-122"/>
                <a:ea typeface="黑体" panose="02010609060101010101" pitchFamily="49" charset="-122"/>
                <a:cs typeface="+mn-cs"/>
              </a:rPr>
              <a:t>存储转发</a:t>
            </a:r>
            <a:r>
              <a:rPr kumimoji="1" lang="zh-CN" altLang="en-US" sz="2800" b="1" i="0" u="none" strike="noStrike" kern="120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rPr>
              <a:t>。</a:t>
            </a:r>
            <a:endParaRPr kumimoji="1" lang="zh-CN" altLang="en-US" sz="2800" b="1" i="0" u="none" strike="noStrike" kern="120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None/>
              <a:defRPr/>
            </a:pPr>
            <a:endParaRPr kumimoji="1" lang="zh-CN" altLang="en-US" sz="2800" b="1" i="0" u="none" strike="noStrike" kern="1200" cap="none" spc="0" normalizeH="0" baseline="0" noProof="0" dirty="0" smtClean="0">
              <a:ln>
                <a:noFill/>
              </a:ln>
              <a:solidFill>
                <a:schemeClr val="bg2"/>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dirty="0" smtClean="0">
              <a:ln>
                <a:noFill/>
              </a:ln>
              <a:solidFill>
                <a:schemeClr val="bg2"/>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dirty="0" smtClean="0">
              <a:ln>
                <a:noFill/>
              </a:ln>
              <a:solidFill>
                <a:schemeClr val="bg2"/>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dirty="0" smtClean="0">
              <a:ln>
                <a:noFill/>
              </a:ln>
              <a:solidFill>
                <a:schemeClr val="bg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特点：</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742950" marR="0" lvl="1" indent="-285750" algn="l" defTabSz="914400" rtl="0" eaLnBrk="1" fontAlgn="base" latinLnBrk="0" hangingPunct="1">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线路利用率高</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要求中间结点（网络通信设备）缓冲大</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延迟时间长</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bg2"/>
                </a:solidFill>
                <a:effectLst/>
                <a:uLnTx/>
                <a:uFillTx/>
                <a:latin typeface="+mn-lt"/>
                <a:ea typeface="+mn-ea"/>
                <a:cs typeface="+mn-cs"/>
              </a:rPr>
              <a:t> </a:t>
            </a:r>
            <a:endParaRPr kumimoji="1" lang="zh-CN" altLang="en-US" sz="2400" b="1" i="0" u="none" strike="noStrike" kern="1200" cap="none" spc="0" normalizeH="0" baseline="0" noProof="0" dirty="0" smtClean="0">
              <a:ln>
                <a:noFill/>
              </a:ln>
              <a:solidFill>
                <a:schemeClr val="bg2"/>
              </a:solidFill>
              <a:effectLst/>
              <a:uLnTx/>
              <a:uFillTx/>
              <a:latin typeface="+mn-lt"/>
              <a:ea typeface="+mn-ea"/>
              <a:cs typeface="+mn-cs"/>
            </a:endParaRPr>
          </a:p>
        </p:txBody>
      </p:sp>
      <p:sp>
        <p:nvSpPr>
          <p:cNvPr id="88068" name="Rectangle 3"/>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88069" name="Rectangle 6"/>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aphicFrame>
        <p:nvGraphicFramePr>
          <p:cNvPr id="458757" name="Object 5"/>
          <p:cNvGraphicFramePr>
            <a:graphicFrameLocks noChangeAspect="1"/>
          </p:cNvGraphicFramePr>
          <p:nvPr/>
        </p:nvGraphicFramePr>
        <p:xfrm>
          <a:off x="825500" y="2441575"/>
          <a:ext cx="7848600" cy="1635125"/>
        </p:xfrm>
        <a:graphic>
          <a:graphicData uri="http://schemas.openxmlformats.org/presentationml/2006/ole">
            <mc:AlternateContent xmlns:mc="http://schemas.openxmlformats.org/markup-compatibility/2006">
              <mc:Choice xmlns:v="urn:schemas-microsoft-com:vml" Requires="v">
                <p:oleObj spid="_x0000_s3085" name="" r:id="rId1" imgW="4662170" imgH="982345" progId="Visio.Drawing.11">
                  <p:embed/>
                </p:oleObj>
              </mc:Choice>
              <mc:Fallback>
                <p:oleObj name="" r:id="rId1" imgW="4662170" imgH="982345" progId="Visio.Drawing.11">
                  <p:embed/>
                  <p:pic>
                    <p:nvPicPr>
                      <p:cNvPr id="0" name="图片 3084"/>
                      <p:cNvPicPr/>
                      <p:nvPr/>
                    </p:nvPicPr>
                    <p:blipFill>
                      <a:blip r:embed="rId2"/>
                      <a:stretch>
                        <a:fillRect/>
                      </a:stretch>
                    </p:blipFill>
                    <p:spPr>
                      <a:xfrm>
                        <a:off x="825500" y="2441575"/>
                        <a:ext cx="7848600" cy="1635125"/>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5">
                                            <p:txEl>
                                              <p:charRg st="0"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7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195">
                                            <p:txEl>
                                              <p:charRg st="34" end="3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6195">
                                            <p:txEl>
                                              <p:charRg st="38" end="4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6195">
                                            <p:txEl>
                                              <p:charRg st="45" end="6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6195">
                                            <p:txEl>
                                              <p:charRg st="63" end="6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p:nvPr>
        </p:nvSpPr>
        <p:spPr>
          <a:xfrm>
            <a:off x="1187450" y="260350"/>
            <a:ext cx="8229600" cy="720725"/>
          </a:xfrm>
          <a:ln/>
        </p:spPr>
        <p:txBody>
          <a:bodyPr vert="horz" wrap="square" lIns="92075" tIns="46038" rIns="92075" bIns="46038" anchor="ctr" anchorCtr="0"/>
          <a:p>
            <a:pPr eaLnBrk="1" hangingPunct="1"/>
            <a:r>
              <a:rPr lang="en-US" altLang="zh-CN" dirty="0">
                <a:latin typeface="黑体" panose="02010609060101010101" pitchFamily="49" charset="-122"/>
              </a:rPr>
              <a:t> </a:t>
            </a:r>
            <a:r>
              <a:rPr lang="zh-CN" altLang="en-US" dirty="0">
                <a:latin typeface="黑体" panose="02010609060101010101" pitchFamily="49" charset="-122"/>
              </a:rPr>
              <a:t>分组交换（</a:t>
            </a:r>
            <a:r>
              <a:rPr lang="en-US" altLang="zh-CN" dirty="0">
                <a:latin typeface="黑体" panose="02010609060101010101" pitchFamily="49" charset="-122"/>
              </a:rPr>
              <a:t>packet switching</a:t>
            </a:r>
            <a:r>
              <a:rPr lang="zh-CN" altLang="en-US" dirty="0">
                <a:latin typeface="黑体" panose="02010609060101010101" pitchFamily="49" charset="-122"/>
              </a:rPr>
              <a:t>）</a:t>
            </a:r>
            <a:endParaRPr lang="zh-CN" altLang="en-US" dirty="0">
              <a:latin typeface="黑体" panose="02010609060101010101" pitchFamily="49" charset="-122"/>
            </a:endParaRPr>
          </a:p>
        </p:txBody>
      </p:sp>
      <p:sp>
        <p:nvSpPr>
          <p:cNvPr id="137219" name="Rectangle 3"/>
          <p:cNvSpPr>
            <a:spLocks noGrp="1" noChangeArrowheads="1"/>
          </p:cNvSpPr>
          <p:nvPr>
            <p:ph idx="1" hasCustomPrompt="1"/>
          </p:nvPr>
        </p:nvSpPr>
        <p:spPr>
          <a:xfrm>
            <a:off x="539750" y="1268413"/>
            <a:ext cx="82804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200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信息以</a:t>
            </a:r>
            <a:r>
              <a:rPr kumimoji="1" lang="zh-CN" altLang="en-US" sz="2800" b="1" i="0" u="none" strike="noStrike" kern="1200" cap="none" spc="0" normalizeH="0" baseline="0" noProof="0" dirty="0" smtClean="0">
                <a:ln>
                  <a:noFill/>
                </a:ln>
                <a:solidFill>
                  <a:srgbClr val="FF6600"/>
                </a:solidFill>
                <a:effectLst/>
                <a:uLnTx/>
                <a:uFillTx/>
                <a:latin typeface="+mj-ea"/>
                <a:ea typeface="+mj-ea"/>
                <a:cs typeface="+mn-cs"/>
              </a:rPr>
              <a:t>分组</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为单位进行存储转发。源结点把报文分为分组，在中间结点存储转发，目的结点把分组合成报文。</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342900" marR="0" lvl="0" indent="-342900" algn="l" defTabSz="914400" rtl="0" eaLnBrk="1" fontAlgn="base" latinLnBrk="0" hangingPunct="1">
              <a:lnSpc>
                <a:spcPct val="120000"/>
              </a:lnSpc>
              <a:spcBef>
                <a:spcPct val="200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分组：比报文还小的信息段，通常有</a:t>
            </a:r>
            <a:r>
              <a:rPr kumimoji="1" lang="zh-CN" altLang="en-US" sz="2800" b="1" i="0" u="none" strike="noStrike" kern="1200" cap="none" spc="0" normalizeH="0" baseline="0" noProof="0" dirty="0" smtClean="0">
                <a:ln>
                  <a:noFill/>
                </a:ln>
                <a:solidFill>
                  <a:srgbClr val="FF6600"/>
                </a:solidFill>
                <a:effectLst/>
                <a:uLnTx/>
                <a:uFillTx/>
                <a:latin typeface="+mj-ea"/>
                <a:ea typeface="+mj-ea"/>
                <a:cs typeface="+mn-cs"/>
              </a:rPr>
              <a:t>最大长度</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的限制</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342900" marR="0" lvl="0" indent="-342900" algn="l" defTabSz="914400" rtl="0" eaLnBrk="1" fontAlgn="base" latinLnBrk="0" hangingPunct="1">
              <a:lnSpc>
                <a:spcPct val="120000"/>
              </a:lnSpc>
              <a:spcBef>
                <a:spcPct val="200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信元：大小固定的信息段。</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742950" marR="0" lvl="1" indent="-28575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ü"/>
              <a:defRPr/>
            </a:pP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ü"/>
              <a:defRPr/>
            </a:pPr>
            <a:endParaRPr kumimoji="1" lang="en-US" altLang="zh-CN" sz="2800" b="1" i="0" u="none" strike="noStrike" kern="1200" cap="none" spc="0" normalizeH="0" baseline="0" noProof="0" dirty="0" smtClean="0">
              <a:ln>
                <a:noFill/>
              </a:ln>
              <a:solidFill>
                <a:srgbClr val="003399"/>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9">
                                            <p:txEl>
                                              <p:charRg st="0" end="4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219">
                                            <p:txEl>
                                              <p:charRg st="49" end="7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219">
                                            <p:txEl>
                                              <p:charRg st="73" end="8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3" name="Rectangle 3"/>
          <p:cNvSpPr>
            <a:spLocks noGrp="1" noChangeArrowheads="1"/>
          </p:cNvSpPr>
          <p:nvPr>
            <p:ph idx="1" hasCustomPrompt="1"/>
          </p:nvPr>
        </p:nvSpPr>
        <p:spPr>
          <a:xfrm>
            <a:off x="900113" y="1196975"/>
            <a:ext cx="7559675"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zh-CN" sz="2800" b="1" i="0" u="none" strike="noStrike" kern="1200" cap="none" spc="0" normalizeH="0" baseline="0" noProof="0" dirty="0" smtClean="0">
                <a:ln>
                  <a:noFill/>
                </a:ln>
                <a:solidFill>
                  <a:srgbClr val="003399"/>
                </a:solidFill>
                <a:effectLst/>
                <a:uLnTx/>
                <a:uFillTx/>
                <a:latin typeface="+mj-ea"/>
                <a:ea typeface="+mj-ea"/>
                <a:cs typeface="+mn-cs"/>
              </a:rPr>
              <a:t>网络</a:t>
            </a:r>
            <a:r>
              <a:rPr kumimoji="1" lang="zh-CN" altLang="en-US" sz="2800" b="1" i="0" u="none" strike="noStrike" kern="1200" cap="none" spc="0" normalizeH="0" baseline="0" noProof="0" dirty="0" smtClean="0">
                <a:ln>
                  <a:noFill/>
                </a:ln>
                <a:solidFill>
                  <a:srgbClr val="003399"/>
                </a:solidFill>
                <a:effectLst/>
                <a:uLnTx/>
                <a:uFillTx/>
                <a:latin typeface="+mj-ea"/>
                <a:ea typeface="+mj-ea"/>
                <a:cs typeface="+mn-cs"/>
              </a:rPr>
              <a:t>节</a:t>
            </a:r>
            <a:r>
              <a:rPr kumimoji="1" lang="zh-CN" altLang="zh-CN" sz="2800" b="1" i="0" u="none" strike="noStrike" kern="1200" cap="none" spc="0" normalizeH="0" baseline="0" noProof="0" dirty="0" smtClean="0">
                <a:ln>
                  <a:noFill/>
                </a:ln>
                <a:solidFill>
                  <a:srgbClr val="003399"/>
                </a:solidFill>
                <a:effectLst/>
                <a:uLnTx/>
                <a:uFillTx/>
                <a:latin typeface="+mj-ea"/>
                <a:ea typeface="+mj-ea"/>
                <a:cs typeface="+mn-cs"/>
              </a:rPr>
              <a:t>点设备中不预先分配资源；</a:t>
            </a:r>
            <a:endParaRPr kumimoji="1" lang="zh-CN" altLang="en-US" sz="2800" b="1" i="0" u="none" strike="noStrike" kern="1200" cap="none" spc="0" normalizeH="0" baseline="0" noProof="0" dirty="0" smtClean="0">
              <a:ln>
                <a:noFill/>
              </a:ln>
              <a:solidFill>
                <a:srgbClr val="003399"/>
              </a:solidFill>
              <a:effectLst/>
              <a:uLnTx/>
              <a:uFillTx/>
              <a:latin typeface="+mj-ea"/>
              <a:ea typeface="+mj-ea"/>
              <a:cs typeface="+mn-cs"/>
            </a:endParaRPr>
          </a:p>
          <a:p>
            <a:pPr marL="342900" marR="0" lvl="0" indent="-342900" algn="l" defTabSz="914400"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rgbClr val="003399"/>
                </a:solidFill>
                <a:effectLst/>
                <a:uLnTx/>
                <a:uFillTx/>
                <a:latin typeface="+mj-ea"/>
                <a:ea typeface="+mj-ea"/>
                <a:cs typeface="+mn-cs"/>
              </a:rPr>
              <a:t>线路利用率高；</a:t>
            </a:r>
            <a:endParaRPr kumimoji="1" lang="zh-CN" altLang="en-US" sz="2800" b="1" i="0" u="none" strike="noStrike" kern="1200" cap="none" spc="0" normalizeH="0" baseline="0" noProof="0" dirty="0" smtClean="0">
              <a:ln>
                <a:noFill/>
              </a:ln>
              <a:solidFill>
                <a:srgbClr val="003399"/>
              </a:solidFill>
              <a:effectLst/>
              <a:uLnTx/>
              <a:uFillTx/>
              <a:latin typeface="+mj-ea"/>
              <a:ea typeface="+mj-ea"/>
              <a:cs typeface="+mn-cs"/>
            </a:endParaRPr>
          </a:p>
          <a:p>
            <a:pPr marL="342900" marR="0" lvl="0" indent="-342900" algn="l" defTabSz="914400"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rgbClr val="003399"/>
                </a:solidFill>
                <a:effectLst/>
                <a:uLnTx/>
                <a:uFillTx/>
                <a:latin typeface="+mj-ea"/>
                <a:ea typeface="+mj-ea"/>
                <a:cs typeface="+mn-cs"/>
              </a:rPr>
              <a:t>结点存储器利用率高；</a:t>
            </a:r>
            <a:endParaRPr kumimoji="1" lang="zh-CN" altLang="en-US" sz="2800" b="1" i="0" u="none" strike="noStrike" kern="1200" cap="none" spc="0" normalizeH="0" baseline="0" noProof="0" dirty="0" smtClean="0">
              <a:ln>
                <a:noFill/>
              </a:ln>
              <a:solidFill>
                <a:srgbClr val="003399"/>
              </a:solidFill>
              <a:effectLst/>
              <a:uLnTx/>
              <a:uFillTx/>
              <a:latin typeface="+mj-ea"/>
              <a:ea typeface="+mj-ea"/>
              <a:cs typeface="+mn-cs"/>
            </a:endParaRPr>
          </a:p>
          <a:p>
            <a:pPr marL="342900" marR="0" lvl="0" indent="-342900" algn="l" defTabSz="914400"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rgbClr val="003399"/>
                </a:solidFill>
                <a:effectLst/>
                <a:uLnTx/>
                <a:uFillTx/>
                <a:latin typeface="+mj-ea"/>
                <a:ea typeface="+mj-ea"/>
                <a:cs typeface="+mn-cs"/>
              </a:rPr>
              <a:t>易于重传，可靠性高；</a:t>
            </a:r>
            <a:endParaRPr kumimoji="1" lang="zh-CN" altLang="en-US" sz="2800" b="1" i="0" u="none" strike="noStrike" kern="1200" cap="none" spc="0" normalizeH="0" baseline="0" noProof="0" dirty="0" smtClean="0">
              <a:ln>
                <a:noFill/>
              </a:ln>
              <a:solidFill>
                <a:srgbClr val="003399"/>
              </a:solidFill>
              <a:effectLst/>
              <a:uLnTx/>
              <a:uFillTx/>
              <a:latin typeface="+mj-ea"/>
              <a:ea typeface="+mj-ea"/>
              <a:cs typeface="+mn-cs"/>
            </a:endParaRPr>
          </a:p>
          <a:p>
            <a:pPr marL="342900" marR="0" lvl="0" indent="-342900" algn="l" defTabSz="914400"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rgbClr val="003399"/>
                </a:solidFill>
                <a:effectLst/>
                <a:uLnTx/>
                <a:uFillTx/>
                <a:latin typeface="+mj-ea"/>
                <a:ea typeface="+mj-ea"/>
                <a:cs typeface="+mn-cs"/>
              </a:rPr>
              <a:t>易于开始新的传输，让紧急信息优先通过；</a:t>
            </a:r>
            <a:endParaRPr kumimoji="1" lang="zh-CN" altLang="en-US" sz="2800" b="1" i="0" u="none" strike="noStrike" kern="1200" cap="none" spc="0" normalizeH="0" baseline="0" noProof="0" dirty="0" smtClean="0">
              <a:ln>
                <a:noFill/>
              </a:ln>
              <a:solidFill>
                <a:srgbClr val="003399"/>
              </a:solidFill>
              <a:effectLst/>
              <a:uLnTx/>
              <a:uFillTx/>
              <a:latin typeface="+mj-ea"/>
              <a:ea typeface="+mj-ea"/>
              <a:cs typeface="+mn-cs"/>
            </a:endParaRPr>
          </a:p>
          <a:p>
            <a:pPr marL="342900" marR="0" lvl="0" indent="-342900" algn="l" defTabSz="914400"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rgbClr val="003399"/>
                </a:solidFill>
                <a:effectLst/>
                <a:uLnTx/>
                <a:uFillTx/>
                <a:latin typeface="+mj-ea"/>
                <a:ea typeface="+mj-ea"/>
                <a:cs typeface="+mn-cs"/>
              </a:rPr>
              <a:t>额外信息增加。</a:t>
            </a:r>
            <a:endParaRPr kumimoji="1" lang="zh-CN" altLang="en-US" sz="2800" b="1" i="0" u="none" strike="noStrike" kern="1200" cap="none" spc="0" normalizeH="0" baseline="0" noProof="0" dirty="0" smtClean="0">
              <a:ln>
                <a:noFill/>
              </a:ln>
              <a:solidFill>
                <a:srgbClr val="003399"/>
              </a:solidFill>
              <a:effectLst/>
              <a:uLnTx/>
              <a:uFillTx/>
              <a:latin typeface="+mj-ea"/>
              <a:ea typeface="+mj-ea"/>
              <a:cs typeface="+mn-cs"/>
            </a:endParaRPr>
          </a:p>
          <a:p>
            <a:pPr marL="342900" marR="0" lvl="0" indent="-342900" algn="l" defTabSz="914400"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rgbClr val="000066"/>
                </a:solidFill>
                <a:effectLst/>
                <a:uLnTx/>
                <a:uFillTx/>
                <a:latin typeface="+mj-ea"/>
                <a:ea typeface="+mj-ea"/>
                <a:cs typeface="+mn-cs"/>
              </a:rPr>
              <a:t>分组交换具体类型：</a:t>
            </a:r>
            <a:r>
              <a:rPr kumimoji="1" lang="zh-CN" altLang="en-US" sz="2800" b="1" i="1" u="none" strike="noStrike" kern="1200" cap="none" spc="0" normalizeH="0" baseline="0" noProof="0" dirty="0" smtClean="0">
                <a:ln>
                  <a:noFill/>
                </a:ln>
                <a:solidFill>
                  <a:srgbClr val="000066"/>
                </a:solidFill>
                <a:effectLst/>
                <a:uLnTx/>
                <a:uFillTx/>
                <a:latin typeface="+mj-ea"/>
                <a:ea typeface="+mj-ea"/>
                <a:cs typeface="+mn-cs"/>
              </a:rPr>
              <a:t>数据报交换（</a:t>
            </a:r>
            <a:r>
              <a:rPr kumimoji="1" lang="en-US" altLang="zh-CN" sz="2800" b="1" i="1" u="none" strike="noStrike" kern="1200" cap="none" spc="0" normalizeH="0" baseline="0" noProof="0" dirty="0" smtClean="0">
                <a:ln>
                  <a:noFill/>
                </a:ln>
                <a:solidFill>
                  <a:srgbClr val="000066"/>
                </a:solidFill>
                <a:effectLst/>
                <a:uLnTx/>
                <a:uFillTx/>
                <a:latin typeface="+mj-ea"/>
                <a:ea typeface="+mj-ea"/>
                <a:cs typeface="+mn-cs"/>
              </a:rPr>
              <a:t>datagram</a:t>
            </a:r>
            <a:r>
              <a:rPr kumimoji="1" lang="zh-CN" altLang="en-US" sz="2800" b="1" i="1" u="none" strike="noStrike" kern="1200" cap="none" spc="0" normalizeH="0" baseline="0" noProof="0" dirty="0" smtClean="0">
                <a:ln>
                  <a:noFill/>
                </a:ln>
                <a:solidFill>
                  <a:srgbClr val="000066"/>
                </a:solidFill>
                <a:effectLst/>
                <a:uLnTx/>
                <a:uFillTx/>
                <a:latin typeface="+mj-ea"/>
                <a:ea typeface="+mj-ea"/>
                <a:cs typeface="+mn-cs"/>
              </a:rPr>
              <a:t>）</a:t>
            </a:r>
            <a:r>
              <a:rPr kumimoji="1" lang="zh-CN" altLang="en-US" sz="2800" b="1" i="0" u="none" strike="noStrike" kern="1200" cap="none" spc="0" normalizeH="0" baseline="0" noProof="0" dirty="0" smtClean="0">
                <a:ln>
                  <a:noFill/>
                </a:ln>
                <a:solidFill>
                  <a:srgbClr val="000066"/>
                </a:solidFill>
                <a:effectLst/>
                <a:uLnTx/>
                <a:uFillTx/>
                <a:latin typeface="+mj-ea"/>
                <a:ea typeface="+mj-ea"/>
                <a:cs typeface="+mn-cs"/>
              </a:rPr>
              <a:t>和</a:t>
            </a:r>
            <a:r>
              <a:rPr kumimoji="1" lang="zh-CN" altLang="en-US" sz="2800" b="1" i="1" u="none" strike="noStrike" kern="1200" cap="none" spc="0" normalizeH="0" baseline="0" noProof="0" dirty="0" smtClean="0">
                <a:ln>
                  <a:noFill/>
                </a:ln>
                <a:solidFill>
                  <a:srgbClr val="000066"/>
                </a:solidFill>
                <a:effectLst/>
                <a:uLnTx/>
                <a:uFillTx/>
                <a:latin typeface="+mj-ea"/>
                <a:ea typeface="+mj-ea"/>
                <a:cs typeface="+mn-cs"/>
              </a:rPr>
              <a:t>虚电路交换（</a:t>
            </a:r>
            <a:r>
              <a:rPr kumimoji="1" lang="en-US" altLang="zh-CN" sz="2800" b="1" i="1" u="none" strike="noStrike" kern="1200" cap="none" spc="0" normalizeH="0" baseline="0" noProof="0" dirty="0" smtClean="0">
                <a:ln>
                  <a:noFill/>
                </a:ln>
                <a:solidFill>
                  <a:srgbClr val="000066"/>
                </a:solidFill>
                <a:effectLst/>
                <a:uLnTx/>
                <a:uFillTx/>
                <a:latin typeface="+mj-ea"/>
                <a:ea typeface="+mj-ea"/>
                <a:cs typeface="+mn-cs"/>
              </a:rPr>
              <a:t>virtual circuit</a:t>
            </a:r>
            <a:r>
              <a:rPr kumimoji="1" lang="zh-CN" altLang="en-US" sz="2800" b="1" i="1" u="none" strike="noStrike" kern="1200" cap="none" spc="0" normalizeH="0" baseline="0" noProof="0" dirty="0" smtClean="0">
                <a:ln>
                  <a:noFill/>
                </a:ln>
                <a:solidFill>
                  <a:srgbClr val="000066"/>
                </a:solidFill>
                <a:effectLst/>
                <a:uLnTx/>
                <a:uFillTx/>
                <a:latin typeface="+mj-ea"/>
                <a:ea typeface="+mj-ea"/>
                <a:cs typeface="+mn-cs"/>
              </a:rPr>
              <a:t>）</a:t>
            </a:r>
            <a:endParaRPr kumimoji="1" lang="zh-CN" altLang="en-US" sz="2800" b="1" i="1" u="none" strike="noStrike" kern="1200" cap="none" spc="0" normalizeH="0" baseline="0" noProof="0" dirty="0" smtClean="0">
              <a:ln>
                <a:noFill/>
              </a:ln>
              <a:solidFill>
                <a:srgbClr val="000066"/>
              </a:solidFill>
              <a:effectLst/>
              <a:uLnTx/>
              <a:uFillTx/>
              <a:latin typeface="+mj-ea"/>
              <a:ea typeface="+mj-ea"/>
              <a:cs typeface="+mn-cs"/>
            </a:endParaRPr>
          </a:p>
        </p:txBody>
      </p:sp>
      <p:sp>
        <p:nvSpPr>
          <p:cNvPr id="92163" name="Rectangle 3"/>
          <p:cNvSpPr>
            <a:spLocks noGrp="1"/>
          </p:cNvSpPr>
          <p:nvPr>
            <p:ph type="title"/>
          </p:nvPr>
        </p:nvSpPr>
        <p:spPr>
          <a:xfrm>
            <a:off x="914400" y="188913"/>
            <a:ext cx="8229600" cy="720725"/>
          </a:xfrm>
          <a:ln/>
        </p:spPr>
        <p:txBody>
          <a:bodyPr vert="horz" wrap="square" lIns="92075" tIns="46038" rIns="92075" bIns="46038" anchor="ctr" anchorCtr="0"/>
          <a:p>
            <a:pPr eaLnBrk="1" hangingPunct="1"/>
            <a:r>
              <a:rPr lang="en-US" altLang="zh-CN" dirty="0">
                <a:latin typeface="黑体" panose="02010609060101010101" pitchFamily="49" charset="-122"/>
              </a:rPr>
              <a:t> </a:t>
            </a:r>
            <a:r>
              <a:rPr lang="zh-CN" altLang="en-US" dirty="0">
                <a:latin typeface="黑体" panose="02010609060101010101" pitchFamily="49" charset="-122"/>
              </a:rPr>
              <a:t>分组交换特点</a:t>
            </a:r>
            <a:endParaRPr lang="zh-CN" altLang="en-US"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3">
                                            <p:txEl>
                                              <p:charRg st="16" end="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3">
                                            <p:txEl>
                                              <p:charRg st="24" end="3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243">
                                            <p:txEl>
                                              <p:charRg st="35" end="4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43">
                                            <p:txEl>
                                              <p:charRg st="46" end="6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243">
                                            <p:txEl>
                                              <p:charRg st="66" end="7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8243">
                                            <p:txEl>
                                              <p:charRg st="74"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p:cNvSpPr>
          <p:nvPr>
            <p:ph type="title"/>
          </p:nvPr>
        </p:nvSpPr>
        <p:spPr>
          <a:ln/>
        </p:spPr>
        <p:txBody>
          <a:bodyPr vert="horz" wrap="square" lIns="92075" tIns="46038" rIns="92075" bIns="46038" anchor="ctr" anchorCtr="0"/>
          <a:p>
            <a:pPr eaLnBrk="1" hangingPunct="1"/>
            <a:r>
              <a:rPr lang="zh-CN" altLang="en-US" dirty="0"/>
              <a:t>数据报和虚电路</a:t>
            </a:r>
            <a:endParaRPr lang="zh-CN" altLang="en-US" dirty="0"/>
          </a:p>
        </p:txBody>
      </p:sp>
      <p:sp>
        <p:nvSpPr>
          <p:cNvPr id="327683" name="Rectangle 3"/>
          <p:cNvSpPr>
            <a:spLocks noGrp="1"/>
          </p:cNvSpPr>
          <p:nvPr>
            <p:ph idx="1" hasCustomPrompt="1"/>
          </p:nvPr>
        </p:nvSpPr>
        <p:spPr>
          <a:xfrm>
            <a:off x="539750" y="1268413"/>
            <a:ext cx="8424863" cy="4897437"/>
          </a:xfrm>
          <a:ln/>
        </p:spPr>
        <p:txBody>
          <a:bodyPr vert="horz" wrap="square" lIns="91440" tIns="45720" rIns="91440" bIns="45720" anchor="t" anchorCtr="0"/>
          <a:p>
            <a:pPr eaLnBrk="1" hangingPunct="1">
              <a:lnSpc>
                <a:spcPct val="90000"/>
              </a:lnSpc>
            </a:pPr>
            <a:r>
              <a:rPr lang="zh-CN" altLang="en-US" sz="2800" dirty="0"/>
              <a:t>数据报</a:t>
            </a:r>
            <a:endParaRPr lang="zh-CN" altLang="en-US" sz="2800" dirty="0"/>
          </a:p>
          <a:p>
            <a:pPr lvl="1" eaLnBrk="1" hangingPunct="1">
              <a:lnSpc>
                <a:spcPct val="90000"/>
              </a:lnSpc>
            </a:pPr>
            <a:r>
              <a:rPr lang="zh-CN" altLang="en-US" dirty="0"/>
              <a:t>每个分组独立路由；</a:t>
            </a:r>
            <a:endParaRPr lang="zh-CN" altLang="en-US" dirty="0"/>
          </a:p>
          <a:p>
            <a:pPr lvl="1" eaLnBrk="1" hangingPunct="1">
              <a:lnSpc>
                <a:spcPct val="90000"/>
              </a:lnSpc>
            </a:pPr>
            <a:r>
              <a:rPr lang="zh-CN" altLang="en-US" dirty="0"/>
              <a:t>适于传送少量分组，省去呼叫建立过程，速度快；</a:t>
            </a:r>
            <a:endParaRPr lang="zh-CN" altLang="en-US" dirty="0"/>
          </a:p>
          <a:p>
            <a:pPr lvl="1" eaLnBrk="1" hangingPunct="1">
              <a:lnSpc>
                <a:spcPct val="90000"/>
              </a:lnSpc>
            </a:pPr>
            <a:r>
              <a:rPr lang="zh-CN" altLang="en-US" dirty="0"/>
              <a:t>可以较好处理拥塞；</a:t>
            </a:r>
            <a:endParaRPr lang="zh-CN" altLang="en-US" dirty="0"/>
          </a:p>
          <a:p>
            <a:pPr lvl="1" eaLnBrk="1" hangingPunct="1">
              <a:lnSpc>
                <a:spcPct val="90000"/>
              </a:lnSpc>
            </a:pPr>
            <a:r>
              <a:rPr lang="zh-CN" altLang="en-US" dirty="0"/>
              <a:t>比较可靠。</a:t>
            </a:r>
            <a:endParaRPr lang="zh-CN" altLang="en-US" dirty="0"/>
          </a:p>
          <a:p>
            <a:pPr eaLnBrk="1" hangingPunct="1">
              <a:lnSpc>
                <a:spcPct val="90000"/>
              </a:lnSpc>
            </a:pPr>
            <a:r>
              <a:rPr lang="zh-CN" altLang="en-US" sz="2800" dirty="0">
                <a:solidFill>
                  <a:srgbClr val="7030A0"/>
                </a:solidFill>
              </a:rPr>
              <a:t>虚电路</a:t>
            </a:r>
            <a:endParaRPr lang="zh-CN" altLang="en-US" sz="2800" dirty="0">
              <a:solidFill>
                <a:srgbClr val="7030A0"/>
              </a:solidFill>
            </a:endParaRPr>
          </a:p>
          <a:p>
            <a:pPr lvl="1" eaLnBrk="1" hangingPunct="1">
              <a:lnSpc>
                <a:spcPct val="90000"/>
              </a:lnSpc>
            </a:pPr>
            <a:r>
              <a:rPr lang="zh-CN" altLang="en-US" dirty="0">
                <a:solidFill>
                  <a:srgbClr val="7030A0"/>
                </a:solidFill>
              </a:rPr>
              <a:t>所有分组只作一次路由；</a:t>
            </a:r>
            <a:endParaRPr lang="zh-CN" altLang="en-US" dirty="0">
              <a:solidFill>
                <a:srgbClr val="7030A0"/>
              </a:solidFill>
            </a:endParaRPr>
          </a:p>
          <a:p>
            <a:pPr lvl="1" eaLnBrk="1" hangingPunct="1">
              <a:lnSpc>
                <a:spcPct val="90000"/>
              </a:lnSpc>
            </a:pPr>
            <a:r>
              <a:rPr lang="zh-CN" altLang="en-US" dirty="0">
                <a:solidFill>
                  <a:srgbClr val="7030A0"/>
                </a:solidFill>
              </a:rPr>
              <a:t>发送分组前需要建立虚电路；</a:t>
            </a:r>
            <a:endParaRPr lang="zh-CN" altLang="en-US" dirty="0">
              <a:solidFill>
                <a:srgbClr val="7030A0"/>
              </a:solidFill>
            </a:endParaRPr>
          </a:p>
          <a:p>
            <a:pPr lvl="1" eaLnBrk="1" hangingPunct="1">
              <a:lnSpc>
                <a:spcPct val="90000"/>
              </a:lnSpc>
            </a:pPr>
            <a:r>
              <a:rPr lang="zh-CN" altLang="en-US" dirty="0">
                <a:solidFill>
                  <a:srgbClr val="7030A0"/>
                </a:solidFill>
              </a:rPr>
              <a:t>相对数据报，网络在处理拥塞时困难，不可靠</a:t>
            </a:r>
            <a:r>
              <a:rPr lang="zh-CN" altLang="en-US" sz="2400" dirty="0">
                <a:solidFill>
                  <a:srgbClr val="7030A0"/>
                </a:solidFill>
              </a:rPr>
              <a:t>。</a:t>
            </a:r>
            <a:endParaRPr lang="zh-CN" altLang="en-US" sz="24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charRg st="0"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683">
                                            <p:txEl>
                                              <p:charRg st="4" end="1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683">
                                            <p:txEl>
                                              <p:charRg st="14" end="3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683">
                                            <p:txEl>
                                              <p:charRg st="37" end="4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683">
                                            <p:txEl>
                                              <p:charRg st="47" end="5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683">
                                            <p:txEl>
                                              <p:charRg st="53" end="5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683">
                                            <p:txEl>
                                              <p:charRg st="57" end="6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683">
                                            <p:txEl>
                                              <p:charRg st="69" end="8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683">
                                            <p:txEl>
                                              <p:charRg st="83" end="1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p:nvPr/>
        </p:nvSpPr>
        <p:spPr>
          <a:xfrm>
            <a:off x="0" y="914400"/>
            <a:ext cx="9144000" cy="533400"/>
          </a:xfrm>
          <a:prstGeom prst="rect">
            <a:avLst/>
          </a:prstGeom>
          <a:solidFill>
            <a:schemeClr val="bg1"/>
          </a:solidFill>
          <a:ln w="19050">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95235" name="Rectangle 2053"/>
          <p:cNvSpPr/>
          <p:nvPr/>
        </p:nvSpPr>
        <p:spPr>
          <a:xfrm>
            <a:off x="0" y="2397125"/>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aphicFrame>
        <p:nvGraphicFramePr>
          <p:cNvPr id="95236" name="Object 2052"/>
          <p:cNvGraphicFramePr>
            <a:graphicFrameLocks noChangeAspect="1"/>
          </p:cNvGraphicFramePr>
          <p:nvPr/>
        </p:nvGraphicFramePr>
        <p:xfrm>
          <a:off x="269875" y="1341438"/>
          <a:ext cx="8604250" cy="4279900"/>
        </p:xfrm>
        <a:graphic>
          <a:graphicData uri="http://schemas.openxmlformats.org/presentationml/2006/ole">
            <mc:AlternateContent xmlns:mc="http://schemas.openxmlformats.org/markup-compatibility/2006">
              <mc:Choice xmlns:v="urn:schemas-microsoft-com:vml" Requires="v">
                <p:oleObj spid="_x0000_s3086" name="" r:id="rId1" imgW="12192000" imgH="5023485" progId="Visio.Drawing.11">
                  <p:embed/>
                </p:oleObj>
              </mc:Choice>
              <mc:Fallback>
                <p:oleObj name="" r:id="rId1" imgW="12192000" imgH="5023485" progId="Visio.Drawing.11">
                  <p:embed/>
                  <p:pic>
                    <p:nvPicPr>
                      <p:cNvPr id="0" name="图片 3085"/>
                      <p:cNvPicPr/>
                      <p:nvPr/>
                    </p:nvPicPr>
                    <p:blipFill>
                      <a:blip r:embed="rId2"/>
                      <a:stretch>
                        <a:fillRect/>
                      </a:stretch>
                    </p:blipFill>
                    <p:spPr>
                      <a:xfrm>
                        <a:off x="269875" y="1341438"/>
                        <a:ext cx="8604250" cy="4279900"/>
                      </a:xfrm>
                      <a:prstGeom prst="rect">
                        <a:avLst/>
                      </a:prstGeom>
                      <a:solidFill>
                        <a:schemeClr val="bg1"/>
                      </a:solidFill>
                      <a:ln w="38100">
                        <a:noFill/>
                        <a:miter/>
                      </a:ln>
                    </p:spPr>
                  </p:pic>
                </p:oleObj>
              </mc:Fallback>
            </mc:AlternateContent>
          </a:graphicData>
        </a:graphic>
      </p:graphicFrame>
      <p:sp>
        <p:nvSpPr>
          <p:cNvPr id="95237" name="Rectangle 2055"/>
          <p:cNvSpPr/>
          <p:nvPr/>
        </p:nvSpPr>
        <p:spPr>
          <a:xfrm>
            <a:off x="1447800" y="260350"/>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r" eaLnBrk="1" hangingPunct="1">
              <a:spcBef>
                <a:spcPct val="0"/>
              </a:spcBef>
              <a:buClrTx/>
              <a:buFontTx/>
              <a:buNone/>
            </a:pPr>
            <a:r>
              <a:rPr lang="zh-CN" altLang="en-US" b="0" dirty="0">
                <a:solidFill>
                  <a:schemeClr val="bg1"/>
                </a:solidFill>
                <a:latin typeface="Arial" panose="020B0604020202020204" pitchFamily="34" charset="0"/>
                <a:ea typeface="黑体" panose="02010609060101010101" pitchFamily="49" charset="-122"/>
              </a:rPr>
              <a:t>数据报和虚电路举例</a:t>
            </a:r>
            <a:endParaRPr lang="zh-CN" altLang="en-US" b="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p:nvPr>
        </p:nvSpPr>
        <p:spPr>
          <a:ln/>
        </p:spPr>
        <p:txBody>
          <a:bodyPr vert="horz" wrap="square" lIns="92075" tIns="46038" rIns="92075" bIns="46038" anchor="ctr" anchorCtr="0"/>
          <a:p>
            <a:pPr eaLnBrk="1" hangingPunct="1"/>
            <a:r>
              <a:rPr lang="zh-CN" altLang="en-US" dirty="0"/>
              <a:t>交换方式比较</a:t>
            </a:r>
            <a:endParaRPr lang="zh-CN" altLang="en-US" dirty="0"/>
          </a:p>
        </p:txBody>
      </p:sp>
      <p:pic>
        <p:nvPicPr>
          <p:cNvPr id="97283" name="Picture 5"/>
          <p:cNvPicPr>
            <a:picLocks noChangeAspect="1"/>
          </p:cNvPicPr>
          <p:nvPr/>
        </p:nvPicPr>
        <p:blipFill>
          <a:blip r:embed="rId1"/>
          <a:stretch>
            <a:fillRect/>
          </a:stretch>
        </p:blipFill>
        <p:spPr>
          <a:xfrm>
            <a:off x="1619250" y="981075"/>
            <a:ext cx="6624638" cy="5775325"/>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a:ln/>
        </p:spPr>
        <p:txBody>
          <a:bodyPr vert="horz" wrap="square" lIns="92075" tIns="46038" rIns="92075" bIns="46038" anchor="ctr" anchorCtr="0"/>
          <a:p>
            <a:pPr eaLnBrk="1" hangingPunct="1"/>
            <a:r>
              <a:rPr lang="en-US" altLang="zh-CN" dirty="0"/>
              <a:t> 7.7 </a:t>
            </a:r>
            <a:r>
              <a:rPr lang="zh-CN" altLang="en-US" dirty="0"/>
              <a:t>物理层规程</a:t>
            </a:r>
            <a:r>
              <a:rPr lang="zh-CN" altLang="en-US" sz="2800" dirty="0">
                <a:solidFill>
                  <a:srgbClr val="FF5050"/>
                </a:solidFill>
              </a:rPr>
              <a:t> </a:t>
            </a:r>
            <a:endParaRPr lang="zh-CN" altLang="en-US" sz="2800" dirty="0">
              <a:solidFill>
                <a:srgbClr val="FF5050"/>
              </a:solidFill>
            </a:endParaRPr>
          </a:p>
        </p:txBody>
      </p:sp>
      <p:sp>
        <p:nvSpPr>
          <p:cNvPr id="555011" name="Rectangle 3"/>
          <p:cNvSpPr>
            <a:spLocks noGrp="1" noChangeArrowheads="1"/>
          </p:cNvSpPr>
          <p:nvPr>
            <p:ph idx="1" hasCustomPrompt="1"/>
          </p:nvPr>
        </p:nvSpPr>
        <p:spPr>
          <a:xfrm>
            <a:off x="684213" y="1196975"/>
            <a:ext cx="7772400" cy="4968875"/>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400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tx1"/>
                </a:solidFill>
                <a:effectLst/>
                <a:uLnTx/>
                <a:uFillTx/>
                <a:latin typeface="+mj-ea"/>
                <a:ea typeface="+mj-ea"/>
                <a:cs typeface="+mn-cs"/>
              </a:rPr>
              <a:t>数据终端设备</a:t>
            </a:r>
            <a:endParaRPr kumimoji="1" lang="en-US" altLang="zh-CN" sz="2800" b="1" i="0" u="none" strike="noStrike" kern="1200" cap="none" spc="0" normalizeH="0" baseline="0" noProof="0" dirty="0" smtClean="0">
              <a:ln>
                <a:noFill/>
              </a:ln>
              <a:solidFill>
                <a:schemeClr val="tx1"/>
              </a:solidFill>
              <a:effectLst/>
              <a:uLnTx/>
              <a:uFillTx/>
              <a:latin typeface="+mj-ea"/>
              <a:ea typeface="+mj-ea"/>
              <a:cs typeface="+mn-cs"/>
            </a:endParaRPr>
          </a:p>
          <a:p>
            <a:pPr marL="1009650" marR="0" lvl="1" indent="-609600" algn="l" defTabSz="914400" rtl="0" eaLnBrk="1" fontAlgn="base" latinLnBrk="0" hangingPunct="1">
              <a:lnSpc>
                <a:spcPct val="120000"/>
              </a:lnSpc>
              <a:spcBef>
                <a:spcPts val="1200"/>
              </a:spcBef>
              <a:spcAft>
                <a:spcPct val="0"/>
              </a:spcAft>
              <a:buClr>
                <a:srgbClr val="003399"/>
              </a:buClr>
              <a:buSzTx/>
              <a:buFont typeface="Wingdings" panose="05000000000000000000" pitchFamily="2" charset="2"/>
              <a:buChar char="ü"/>
              <a:defRPr/>
            </a:pPr>
            <a:r>
              <a:rPr kumimoji="1" lang="en-US" altLang="zh-CN" sz="2400" b="1" i="0" u="none" strike="noStrike" kern="1200" cap="none" spc="0" normalizeH="0" baseline="0" noProof="0" dirty="0" smtClean="0">
                <a:ln>
                  <a:noFill/>
                </a:ln>
                <a:solidFill>
                  <a:schemeClr val="tx1"/>
                </a:solidFill>
                <a:effectLst/>
                <a:uLnTx/>
                <a:uFillTx/>
                <a:latin typeface="+mn-lt"/>
                <a:ea typeface="+mn-ea"/>
                <a:cs typeface="+mn-cs"/>
              </a:rPr>
              <a:t>DTE (Data Terminal Equipment)</a:t>
            </a:r>
            <a:r>
              <a:rPr kumimoji="1" lang="zh-CN" altLang="en-US" sz="2400" b="1" i="0" u="none" strike="noStrike" kern="1200" cap="none" spc="0" normalizeH="0" baseline="0" noProof="0" dirty="0" smtClean="0">
                <a:ln>
                  <a:noFill/>
                </a:ln>
                <a:solidFill>
                  <a:schemeClr val="tx1"/>
                </a:solidFill>
                <a:effectLst/>
                <a:uLnTx/>
                <a:uFillTx/>
                <a:latin typeface="+mn-lt"/>
                <a:ea typeface="+mn-ea"/>
                <a:cs typeface="+mn-cs"/>
              </a:rPr>
              <a:t>是指具有一定的数据处理能力以及收发能力的数据输入</a:t>
            </a:r>
            <a:r>
              <a:rPr kumimoji="1" lang="en-US" altLang="zh-CN" sz="2400" b="1" i="0" u="none" strike="noStrike" kern="1200" cap="none" spc="0" normalizeH="0" baseline="0" noProof="0" dirty="0" smtClean="0">
                <a:ln>
                  <a:noFill/>
                </a:ln>
                <a:solidFill>
                  <a:schemeClr val="tx1"/>
                </a:solidFill>
                <a:effectLst/>
                <a:uLnTx/>
                <a:uFillTx/>
                <a:latin typeface="+mn-lt"/>
                <a:ea typeface="+mn-ea"/>
                <a:cs typeface="+mn-cs"/>
              </a:rPr>
              <a:t>/</a:t>
            </a:r>
            <a:r>
              <a:rPr kumimoji="1" lang="zh-CN" altLang="en-US" sz="2400" b="1" i="0" u="none" strike="noStrike" kern="1200" cap="none" spc="0" normalizeH="0" baseline="0" noProof="0" dirty="0" smtClean="0">
                <a:ln>
                  <a:noFill/>
                </a:ln>
                <a:solidFill>
                  <a:schemeClr val="tx1"/>
                </a:solidFill>
                <a:effectLst/>
                <a:uLnTx/>
                <a:uFillTx/>
                <a:latin typeface="+mn-lt"/>
                <a:ea typeface="+mn-ea"/>
                <a:cs typeface="+mn-cs"/>
              </a:rPr>
              <a:t>输出设备、终端设备或计算机等终端装置。 </a:t>
            </a:r>
            <a:endParaRPr kumimoji="1"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100000"/>
              </a:lnSpc>
              <a:spcBef>
                <a:spcPct val="400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a:ln>
                  <a:noFill/>
                </a:ln>
                <a:solidFill>
                  <a:schemeClr val="tx1"/>
                </a:solidFill>
                <a:effectLst/>
                <a:uLnTx/>
                <a:uFillTx/>
                <a:latin typeface="+mj-ea"/>
                <a:ea typeface="+mj-ea"/>
                <a:cs typeface="+mn-cs"/>
              </a:rPr>
              <a:t>数据通信设备</a:t>
            </a:r>
            <a:endParaRPr kumimoji="1" lang="en-US" altLang="zh-CN" sz="2800" b="1" i="0" u="none" strike="noStrike" kern="1200" cap="none" spc="0" normalizeH="0" baseline="0" noProof="0" dirty="0">
              <a:ln>
                <a:noFill/>
              </a:ln>
              <a:solidFill>
                <a:schemeClr val="tx1"/>
              </a:solidFill>
              <a:effectLst/>
              <a:uLnTx/>
              <a:uFillTx/>
              <a:latin typeface="+mj-ea"/>
              <a:ea typeface="+mj-ea"/>
              <a:cs typeface="+mn-cs"/>
            </a:endParaRPr>
          </a:p>
          <a:p>
            <a:pPr marL="1009650" marR="0" lvl="1" indent="-609600" algn="l" defTabSz="914400" rtl="0" eaLnBrk="1" fontAlgn="base" latinLnBrk="0" hangingPunct="1">
              <a:lnSpc>
                <a:spcPct val="120000"/>
              </a:lnSpc>
              <a:spcBef>
                <a:spcPts val="1200"/>
              </a:spcBef>
              <a:spcAft>
                <a:spcPct val="0"/>
              </a:spcAft>
              <a:buClr>
                <a:srgbClr val="003399"/>
              </a:buClr>
              <a:buSzTx/>
              <a:buFont typeface="Wingdings" panose="05000000000000000000" pitchFamily="2" charset="2"/>
              <a:buChar char="ü"/>
              <a:defRPr/>
            </a:pPr>
            <a:r>
              <a:rPr kumimoji="1" lang="en-US" altLang="zh-CN" sz="2400" b="1" i="0" u="none" strike="noStrike" kern="1200" cap="none" spc="0" normalizeH="0" baseline="0" noProof="0" dirty="0">
                <a:ln>
                  <a:noFill/>
                </a:ln>
                <a:solidFill>
                  <a:schemeClr val="tx1"/>
                </a:solidFill>
                <a:effectLst/>
                <a:uLnTx/>
                <a:uFillTx/>
                <a:latin typeface="+mn-lt"/>
                <a:ea typeface="+mn-ea"/>
                <a:cs typeface="+mn-cs"/>
              </a:rPr>
              <a:t>DCE (Data Communication Equipment)</a:t>
            </a:r>
            <a:r>
              <a:rPr kumimoji="1" lang="zh-CN" altLang="en-US" sz="2400" b="1" i="0" u="none" strike="noStrike" kern="1200" cap="none" spc="0" normalizeH="0" baseline="0" noProof="0" dirty="0">
                <a:ln>
                  <a:noFill/>
                </a:ln>
                <a:solidFill>
                  <a:schemeClr val="tx1"/>
                </a:solidFill>
                <a:effectLst/>
                <a:uLnTx/>
                <a:uFillTx/>
                <a:latin typeface="+mn-lt"/>
                <a:ea typeface="+mn-ea"/>
                <a:cs typeface="+mn-cs"/>
              </a:rPr>
              <a:t>是指自动呼叫应答设备、交换机以及其它一些中间装置的集合</a:t>
            </a:r>
            <a:r>
              <a:rPr kumimoji="1" lang="en-US" altLang="zh-CN" sz="2400" b="1" i="0" u="none" strike="noStrike" kern="1200" cap="none" spc="0" normalizeH="0" baseline="0" noProof="0" dirty="0">
                <a:ln>
                  <a:noFill/>
                </a:ln>
                <a:solidFill>
                  <a:schemeClr val="tx1"/>
                </a:solidFill>
                <a:effectLst/>
                <a:uLnTx/>
                <a:uFillTx/>
                <a:latin typeface="+mn-lt"/>
                <a:ea typeface="+mn-ea"/>
                <a:cs typeface="+mn-cs"/>
              </a:rPr>
              <a:t>,</a:t>
            </a:r>
            <a:r>
              <a:rPr kumimoji="1" lang="zh-CN" altLang="en-US" sz="2400" b="1" i="0" u="none" strike="noStrike" kern="1200" cap="none" spc="0" normalizeH="0" baseline="0" noProof="0" dirty="0">
                <a:ln>
                  <a:noFill/>
                </a:ln>
                <a:solidFill>
                  <a:schemeClr val="tx1"/>
                </a:solidFill>
                <a:effectLst/>
                <a:uLnTx/>
                <a:uFillTx/>
                <a:latin typeface="+mn-lt"/>
                <a:ea typeface="+mn-ea"/>
                <a:cs typeface="+mn-cs"/>
              </a:rPr>
              <a:t>其作用就是在</a:t>
            </a:r>
            <a:r>
              <a:rPr kumimoji="1" lang="en-US" altLang="zh-CN" sz="2400" b="1" i="0" u="none" strike="noStrike" kern="1200" cap="none" spc="0" normalizeH="0" baseline="0" noProof="0" dirty="0">
                <a:ln>
                  <a:noFill/>
                </a:ln>
                <a:solidFill>
                  <a:schemeClr val="tx1"/>
                </a:solidFill>
                <a:effectLst/>
                <a:uLnTx/>
                <a:uFillTx/>
                <a:latin typeface="+mn-lt"/>
                <a:ea typeface="+mn-ea"/>
                <a:cs typeface="+mn-cs"/>
              </a:rPr>
              <a:t>DTE</a:t>
            </a:r>
            <a:r>
              <a:rPr kumimoji="1" lang="zh-CN" altLang="en-US" sz="2400" b="1" i="0" u="none" strike="noStrike" kern="1200" cap="none" spc="0" normalizeH="0" baseline="0" noProof="0" dirty="0">
                <a:ln>
                  <a:noFill/>
                </a:ln>
                <a:solidFill>
                  <a:schemeClr val="tx1"/>
                </a:solidFill>
                <a:effectLst/>
                <a:uLnTx/>
                <a:uFillTx/>
                <a:latin typeface="+mn-lt"/>
                <a:ea typeface="+mn-ea"/>
                <a:cs typeface="+mn-cs"/>
              </a:rPr>
              <a:t>和传输线路之间提供信号变换和编码的功能，并且负责建立、保持和释放数据链路连接。 </a:t>
            </a:r>
            <a:endParaRPr kumimoji="1" lang="zh-CN" altLang="en-US"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11">
                                            <p:txEl>
                                              <p:charRg st="0"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5011">
                                            <p:txEl>
                                              <p:charRg st="7" end="8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5011">
                                            <p:txEl>
                                              <p:charRg st="82" end="8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5011">
                                            <p:txEl>
                                              <p:charRg st="89" end="2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419225" y="476250"/>
            <a:ext cx="7724775" cy="246063"/>
          </a:xfrm>
          <a:ln/>
        </p:spPr>
        <p:txBody>
          <a:bodyPr vert="horz" wrap="square" lIns="92075" tIns="46038" rIns="92075" bIns="46038" anchor="ctr" anchorCtr="0"/>
          <a:p>
            <a:pPr marL="838200" indent="-838200" eaLnBrk="1" hangingPunct="1"/>
            <a:r>
              <a:rPr lang="zh-CN" altLang="en-US" dirty="0">
                <a:latin typeface="黑体" panose="02010609060101010101" pitchFamily="49" charset="-122"/>
              </a:rPr>
              <a:t>频谱特性</a:t>
            </a:r>
            <a:endParaRPr lang="zh-CN" altLang="en-US" dirty="0">
              <a:latin typeface="黑体" panose="02010609060101010101" pitchFamily="49" charset="-122"/>
            </a:endParaRPr>
          </a:p>
        </p:txBody>
      </p:sp>
      <p:sp>
        <p:nvSpPr>
          <p:cNvPr id="12291" name="Rectangle 2"/>
          <p:cNvSpPr/>
          <p:nvPr/>
        </p:nvSpPr>
        <p:spPr>
          <a:xfrm>
            <a:off x="971550" y="1557338"/>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aphicFrame>
        <p:nvGraphicFramePr>
          <p:cNvPr id="4" name="对象 3"/>
          <p:cNvGraphicFramePr>
            <a:graphicFrameLocks noChangeAspect="1"/>
          </p:cNvGraphicFramePr>
          <p:nvPr/>
        </p:nvGraphicFramePr>
        <p:xfrm>
          <a:off x="755650" y="1412875"/>
          <a:ext cx="7642225" cy="2952750"/>
        </p:xfrm>
        <a:graphic>
          <a:graphicData uri="http://schemas.openxmlformats.org/presentationml/2006/ole">
            <mc:AlternateContent xmlns:mc="http://schemas.openxmlformats.org/markup-compatibility/2006">
              <mc:Choice xmlns:v="urn:schemas-microsoft-com:vml" Requires="v">
                <p:oleObj spid="_x0000_s3077" name="" r:id="rId1" imgW="4831080" imgH="1860550" progId="Visio.Drawing.11">
                  <p:embed/>
                </p:oleObj>
              </mc:Choice>
              <mc:Fallback>
                <p:oleObj name="" r:id="rId1" imgW="4831080" imgH="1860550" progId="Visio.Drawing.11">
                  <p:embed/>
                  <p:pic>
                    <p:nvPicPr>
                      <p:cNvPr id="0" name="图片 3076"/>
                      <p:cNvPicPr/>
                      <p:nvPr/>
                    </p:nvPicPr>
                    <p:blipFill>
                      <a:blip r:embed="rId2"/>
                      <a:stretch>
                        <a:fillRect/>
                      </a:stretch>
                    </p:blipFill>
                    <p:spPr>
                      <a:xfrm>
                        <a:off x="755650" y="1412875"/>
                        <a:ext cx="7642225" cy="2952750"/>
                      </a:xfrm>
                      <a:prstGeom prst="rect">
                        <a:avLst/>
                      </a:prstGeom>
                      <a:noFill/>
                      <a:ln w="38100">
                        <a:noFill/>
                        <a:miter/>
                      </a:ln>
                    </p:spPr>
                  </p:pic>
                </p:oleObj>
              </mc:Fallback>
            </mc:AlternateContent>
          </a:graphicData>
        </a:graphic>
      </p:graphicFrame>
      <p:sp>
        <p:nvSpPr>
          <p:cNvPr id="5" name="矩形 4"/>
          <p:cNvSpPr/>
          <p:nvPr/>
        </p:nvSpPr>
        <p:spPr>
          <a:xfrm>
            <a:off x="611188" y="4592638"/>
            <a:ext cx="8137525" cy="1212850"/>
          </a:xfrm>
          <a:prstGeom prst="rect">
            <a:avLst/>
          </a:prstGeom>
          <a:solidFill>
            <a:srgbClr val="FFFF00"/>
          </a:solidFill>
        </p:spPr>
        <p:txBody>
          <a:bodyPr>
            <a:spAutoFit/>
          </a:bodyPr>
          <a:lstStyle/>
          <a:p>
            <a:pPr marL="0" marR="0" lvl="0" indent="0" algn="l" defTabSz="914400" rtl="0" eaLnBrk="1" fontAlgn="base" latinLnBrk="0" hangingPunct="1">
              <a:lnSpc>
                <a:spcPct val="130000"/>
              </a:lnSpc>
              <a:spcBef>
                <a:spcPct val="20000"/>
              </a:spcBef>
              <a:spcAft>
                <a:spcPct val="0"/>
              </a:spcAft>
              <a:buClr>
                <a:srgbClr val="3366FF"/>
              </a:buClr>
              <a:buSzTx/>
              <a:buFont typeface="Wingdings" panose="05000000000000000000" pitchFamily="2" charset="2"/>
              <a:buNone/>
              <a:defRPr/>
            </a:pPr>
            <a:r>
              <a:rPr kumimoji="1" lang="zh-CN" altLang="en-US" sz="2800" b="1" i="0" u="none" strike="noStrike" kern="100" cap="none" spc="0" normalizeH="0" baseline="0" noProof="0" dirty="0">
                <a:ln>
                  <a:noFill/>
                </a:ln>
                <a:solidFill>
                  <a:srgbClr val="C00000"/>
                </a:solidFill>
                <a:effectLst/>
                <a:uLnTx/>
                <a:uFillTx/>
                <a:latin typeface="+mj-ea"/>
                <a:ea typeface="+mj-ea"/>
                <a:cs typeface="Times New Roman" panose="02020603050405020304" pitchFamily="18" charset="0"/>
              </a:rPr>
              <a:t>结论：</a:t>
            </a:r>
            <a:r>
              <a:rPr kumimoji="1" lang="zh-CN" altLang="zh-CN" sz="2800" b="1" i="0" u="none" strike="noStrike" kern="100" cap="none" spc="0" normalizeH="0" baseline="0" noProof="0" dirty="0">
                <a:ln>
                  <a:noFill/>
                </a:ln>
                <a:solidFill>
                  <a:srgbClr val="C00000"/>
                </a:solidFill>
                <a:effectLst/>
                <a:uLnTx/>
                <a:uFillTx/>
                <a:latin typeface="+mj-ea"/>
                <a:ea typeface="+mj-ea"/>
                <a:cs typeface="Times New Roman" panose="02020603050405020304" pitchFamily="18" charset="0"/>
              </a:rPr>
              <a:t>传送的</a:t>
            </a:r>
            <a:r>
              <a:rPr kumimoji="1" lang="zh-CN" altLang="en-US" sz="2800" b="1" i="0" u="none" strike="noStrike" kern="100" cap="none" spc="0" normalizeH="0" baseline="0" noProof="0" dirty="0">
                <a:ln>
                  <a:noFill/>
                </a:ln>
                <a:solidFill>
                  <a:srgbClr val="C00000"/>
                </a:solidFill>
                <a:effectLst/>
                <a:uLnTx/>
                <a:uFillTx/>
                <a:latin typeface="+mj-ea"/>
                <a:ea typeface="+mj-ea"/>
                <a:cs typeface="Times New Roman" panose="02020603050405020304" pitchFamily="18" charset="0"/>
              </a:rPr>
              <a:t>信号</a:t>
            </a:r>
            <a:r>
              <a:rPr kumimoji="1" lang="zh-CN" altLang="zh-CN" sz="2800" b="1" i="0" u="none" strike="noStrike" kern="100" cap="none" spc="0" normalizeH="0" baseline="0" noProof="0" dirty="0">
                <a:ln>
                  <a:noFill/>
                </a:ln>
                <a:solidFill>
                  <a:srgbClr val="C00000"/>
                </a:solidFill>
                <a:effectLst/>
                <a:uLnTx/>
                <a:uFillTx/>
                <a:latin typeface="+mj-ea"/>
                <a:ea typeface="+mj-ea"/>
                <a:cs typeface="Times New Roman" panose="02020603050405020304" pitchFamily="18" charset="0"/>
              </a:rPr>
              <a:t>脉冲频率越高</a:t>
            </a:r>
            <a:r>
              <a:rPr kumimoji="1" lang="zh-CN" altLang="en-US" sz="2800" b="1" i="0" u="none" strike="noStrike" kern="100" cap="none" spc="0" normalizeH="0" baseline="0" noProof="0" dirty="0">
                <a:ln>
                  <a:noFill/>
                </a:ln>
                <a:solidFill>
                  <a:srgbClr val="C00000"/>
                </a:solidFill>
                <a:effectLst/>
                <a:uLnTx/>
                <a:uFillTx/>
                <a:latin typeface="+mj-ea"/>
                <a:ea typeface="+mj-ea"/>
                <a:cs typeface="Times New Roman" panose="02020603050405020304" pitchFamily="18" charset="0"/>
              </a:rPr>
              <a:t>（</a:t>
            </a:r>
            <a:r>
              <a:rPr kumimoji="1" lang="zh-CN" altLang="zh-CN" sz="2800" b="1" i="0" u="none" strike="noStrike" kern="100" cap="none" spc="0" normalizeH="0" baseline="0" noProof="0" dirty="0">
                <a:ln>
                  <a:noFill/>
                </a:ln>
                <a:solidFill>
                  <a:srgbClr val="C00000"/>
                </a:solidFill>
                <a:effectLst/>
                <a:uLnTx/>
                <a:uFillTx/>
                <a:latin typeface="+mj-ea"/>
                <a:ea typeface="+mj-ea"/>
                <a:cs typeface="Times New Roman" panose="02020603050405020304" pitchFamily="18" charset="0"/>
              </a:rPr>
              <a:t>脉冲宽度越窄</a:t>
            </a:r>
            <a:r>
              <a:rPr kumimoji="1" lang="zh-CN" altLang="en-US" sz="2800" b="1" i="0" u="none" strike="noStrike" kern="100" cap="none" spc="0" normalizeH="0" baseline="0" noProof="0" dirty="0">
                <a:ln>
                  <a:noFill/>
                </a:ln>
                <a:solidFill>
                  <a:srgbClr val="C00000"/>
                </a:solidFill>
                <a:effectLst/>
                <a:uLnTx/>
                <a:uFillTx/>
                <a:latin typeface="+mj-ea"/>
                <a:ea typeface="+mj-ea"/>
                <a:cs typeface="Times New Roman" panose="02020603050405020304" pitchFamily="18" charset="0"/>
              </a:rPr>
              <a:t>）</a:t>
            </a:r>
            <a:r>
              <a:rPr kumimoji="1" lang="zh-CN" altLang="zh-CN" sz="2800" b="1" i="0" u="none" strike="noStrike" kern="100" cap="none" spc="0" normalizeH="0" baseline="0" noProof="0" dirty="0">
                <a:ln>
                  <a:noFill/>
                </a:ln>
                <a:solidFill>
                  <a:srgbClr val="C00000"/>
                </a:solidFill>
                <a:effectLst/>
                <a:uLnTx/>
                <a:uFillTx/>
                <a:latin typeface="+mj-ea"/>
                <a:ea typeface="+mj-ea"/>
                <a:cs typeface="Times New Roman" panose="02020603050405020304" pitchFamily="18" charset="0"/>
              </a:rPr>
              <a:t>，要求信道的带宽就越大。</a:t>
            </a:r>
            <a:endParaRPr kumimoji="1" lang="zh-CN" altLang="en-US" sz="2800" b="1" i="0" u="none" strike="noStrike" kern="1200" cap="none" spc="0" normalizeH="0" baseline="0" noProof="0" dirty="0">
              <a:ln>
                <a:noFill/>
              </a:ln>
              <a:solidFill>
                <a:srgbClr val="C00000"/>
              </a:solidFill>
              <a:effectLst/>
              <a:uLnTx/>
              <a:uFillTx/>
              <a:latin typeface="+mj-ea"/>
              <a:ea typeface="+mj-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9330" name="Picture 4"/>
          <p:cNvPicPr>
            <a:picLocks noChangeAspect="1"/>
          </p:cNvPicPr>
          <p:nvPr/>
        </p:nvPicPr>
        <p:blipFill>
          <a:blip r:embed="rId1"/>
          <a:stretch>
            <a:fillRect/>
          </a:stretch>
        </p:blipFill>
        <p:spPr>
          <a:xfrm>
            <a:off x="395288" y="1557338"/>
            <a:ext cx="8459787" cy="2890837"/>
          </a:xfrm>
          <a:prstGeom prst="rect">
            <a:avLst/>
          </a:prstGeom>
          <a:noFill/>
          <a:ln w="9525">
            <a:noFill/>
          </a:ln>
        </p:spPr>
      </p:pic>
      <p:sp>
        <p:nvSpPr>
          <p:cNvPr id="99331" name="Rectangle 5"/>
          <p:cNvSpPr>
            <a:spLocks noGrp="1"/>
          </p:cNvSpPr>
          <p:nvPr>
            <p:ph type="title"/>
          </p:nvPr>
        </p:nvSpPr>
        <p:spPr>
          <a:xfrm>
            <a:off x="1258888" y="260350"/>
            <a:ext cx="7696200" cy="720725"/>
          </a:xfrm>
          <a:ln/>
        </p:spPr>
        <p:txBody>
          <a:bodyPr vert="horz" wrap="square" lIns="92075" tIns="46038" rIns="92075" bIns="46038" anchor="ctr" anchorCtr="0"/>
          <a:p>
            <a:pPr eaLnBrk="1" hangingPunct="1"/>
            <a:r>
              <a:rPr lang="en-US" altLang="zh-CN" dirty="0"/>
              <a:t>DTE</a:t>
            </a:r>
            <a:r>
              <a:rPr lang="zh-CN" altLang="en-US" dirty="0"/>
              <a:t>和</a:t>
            </a:r>
            <a:r>
              <a:rPr lang="en-US" altLang="zh-CN" dirty="0"/>
              <a:t>DCE</a:t>
            </a:r>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xfrm>
            <a:off x="1727200" y="477838"/>
            <a:ext cx="7288213" cy="385762"/>
          </a:xfrm>
          <a:ln/>
        </p:spPr>
        <p:txBody>
          <a:bodyPr vert="horz" wrap="square" lIns="92075" tIns="46038" rIns="92075" bIns="46038" anchor="ctr" anchorCtr="0"/>
          <a:p>
            <a:pPr marL="838200" indent="-838200" eaLnBrk="1" hangingPunct="1"/>
            <a:r>
              <a:rPr lang="en-US" altLang="zh-CN" dirty="0"/>
              <a:t>             7.8  </a:t>
            </a:r>
            <a:r>
              <a:rPr lang="zh-CN" altLang="en-US" dirty="0"/>
              <a:t>物理层规程</a:t>
            </a:r>
            <a:endParaRPr lang="zh-CN" altLang="en-US" dirty="0"/>
          </a:p>
        </p:txBody>
      </p:sp>
      <p:sp>
        <p:nvSpPr>
          <p:cNvPr id="151555" name="Rectangle 3"/>
          <p:cNvSpPr>
            <a:spLocks noGrp="1"/>
          </p:cNvSpPr>
          <p:nvPr>
            <p:ph idx="1" hasCustomPrompt="1"/>
          </p:nvPr>
        </p:nvSpPr>
        <p:spPr>
          <a:xfrm>
            <a:off x="539750" y="1268413"/>
            <a:ext cx="8135938" cy="4876800"/>
          </a:xfrm>
          <a:ln/>
        </p:spPr>
        <p:txBody>
          <a:bodyPr vert="horz" wrap="square" lIns="91440" tIns="45720" rIns="91440" bIns="45720" anchor="t" anchorCtr="0"/>
          <a:p>
            <a:pPr marL="609600" indent="-609600" eaLnBrk="1" hangingPunct="1">
              <a:lnSpc>
                <a:spcPct val="110000"/>
              </a:lnSpc>
              <a:spcBef>
                <a:spcPts val="600"/>
              </a:spcBef>
            </a:pPr>
            <a:r>
              <a:rPr lang="en-US" altLang="zh-CN" sz="2800" dirty="0">
                <a:solidFill>
                  <a:schemeClr val="hlink"/>
                </a:solidFill>
              </a:rPr>
              <a:t>ISO/OSI </a:t>
            </a:r>
            <a:r>
              <a:rPr lang="zh-CN" altLang="en-US" sz="2800" dirty="0">
                <a:solidFill>
                  <a:schemeClr val="hlink"/>
                </a:solidFill>
              </a:rPr>
              <a:t>关于物理层的定义</a:t>
            </a:r>
            <a:r>
              <a:rPr lang="zh-CN" altLang="en-US" sz="2800" dirty="0"/>
              <a:t>：物理层提供</a:t>
            </a:r>
            <a:r>
              <a:rPr lang="zh-CN" altLang="en-US" sz="2800" dirty="0">
                <a:solidFill>
                  <a:srgbClr val="003399"/>
                </a:solidFill>
              </a:rPr>
              <a:t>机械的</a:t>
            </a:r>
            <a:r>
              <a:rPr lang="zh-CN" altLang="en-US" sz="2800" dirty="0"/>
              <a:t>、</a:t>
            </a:r>
            <a:r>
              <a:rPr lang="zh-CN" altLang="en-US" sz="2800" dirty="0">
                <a:solidFill>
                  <a:srgbClr val="003399"/>
                </a:solidFill>
              </a:rPr>
              <a:t>电气的</a:t>
            </a:r>
            <a:r>
              <a:rPr lang="zh-CN" altLang="en-US" sz="2800" dirty="0"/>
              <a:t>、</a:t>
            </a:r>
            <a:r>
              <a:rPr lang="zh-CN" altLang="en-US" sz="2800" dirty="0">
                <a:solidFill>
                  <a:srgbClr val="003399"/>
                </a:solidFill>
              </a:rPr>
              <a:t>功能的</a:t>
            </a:r>
            <a:r>
              <a:rPr lang="zh-CN" altLang="en-US" sz="2800" dirty="0"/>
              <a:t>和</a:t>
            </a:r>
            <a:r>
              <a:rPr lang="zh-CN" altLang="en-US" sz="2800" dirty="0">
                <a:solidFill>
                  <a:srgbClr val="003399"/>
                </a:solidFill>
              </a:rPr>
              <a:t>规程的</a:t>
            </a:r>
            <a:r>
              <a:rPr lang="zh-CN" altLang="en-US" sz="2800" dirty="0"/>
              <a:t>特性，目的是启动、维护和关闭数据链路实体之间进行</a:t>
            </a:r>
            <a:r>
              <a:rPr lang="zh-CN" altLang="en-US" sz="2800" dirty="0">
                <a:solidFill>
                  <a:srgbClr val="003399"/>
                </a:solidFill>
              </a:rPr>
              <a:t>比特传输</a:t>
            </a:r>
            <a:r>
              <a:rPr lang="zh-CN" altLang="en-US" sz="2800" dirty="0"/>
              <a:t>的</a:t>
            </a:r>
            <a:r>
              <a:rPr lang="zh-CN" altLang="en-US" sz="2800" dirty="0">
                <a:solidFill>
                  <a:srgbClr val="003399"/>
                </a:solidFill>
              </a:rPr>
              <a:t>物理连接</a:t>
            </a:r>
            <a:r>
              <a:rPr lang="zh-CN" altLang="en-US" sz="2800" dirty="0"/>
              <a:t>。这种连接可能通过</a:t>
            </a:r>
            <a:r>
              <a:rPr lang="zh-CN" altLang="en-US" sz="2800" dirty="0">
                <a:solidFill>
                  <a:srgbClr val="FF6600"/>
                </a:solidFill>
              </a:rPr>
              <a:t>中继系统</a:t>
            </a:r>
            <a:r>
              <a:rPr lang="zh-CN" altLang="en-US" sz="2800" dirty="0"/>
              <a:t>，在中继系统内的传输也是在物理层的。</a:t>
            </a:r>
            <a:endParaRPr lang="zh-CN" altLang="en-US" sz="2800" dirty="0"/>
          </a:p>
          <a:p>
            <a:pPr marL="609600" indent="-609600" eaLnBrk="1" hangingPunct="1">
              <a:lnSpc>
                <a:spcPct val="110000"/>
              </a:lnSpc>
              <a:spcBef>
                <a:spcPts val="600"/>
              </a:spcBef>
            </a:pPr>
            <a:r>
              <a:rPr lang="zh-CN" altLang="en-US" sz="2800" dirty="0"/>
              <a:t>物理层的功能：在两个网络设备之间提供</a:t>
            </a:r>
            <a:r>
              <a:rPr lang="zh-CN" altLang="en-US" sz="2800" dirty="0">
                <a:solidFill>
                  <a:schemeClr val="hlink"/>
                </a:solidFill>
              </a:rPr>
              <a:t>透明</a:t>
            </a:r>
            <a:r>
              <a:rPr lang="zh-CN" altLang="en-US" sz="2800" dirty="0"/>
              <a:t>的</a:t>
            </a:r>
            <a:r>
              <a:rPr lang="zh-CN" altLang="en-US" sz="2800" dirty="0">
                <a:solidFill>
                  <a:schemeClr val="hlink"/>
                </a:solidFill>
              </a:rPr>
              <a:t>比特流传输</a:t>
            </a:r>
            <a:r>
              <a:rPr lang="zh-CN" altLang="en-US" sz="2800" dirty="0"/>
              <a:t>。</a:t>
            </a:r>
            <a:endParaRPr lang="zh-CN" altLang="en-US" sz="2800" dirty="0"/>
          </a:p>
          <a:p>
            <a:pPr marL="609600" indent="-609600" eaLnBrk="1" hangingPunct="1">
              <a:lnSpc>
                <a:spcPct val="110000"/>
              </a:lnSpc>
              <a:spcBef>
                <a:spcPts val="600"/>
              </a:spcBef>
            </a:pPr>
            <a:r>
              <a:rPr lang="zh-CN" altLang="en-US" sz="2800" dirty="0"/>
              <a:t>物理层关注内容：物理连接的启动和关闭，正常数据的传输，以及物理连接的维护管理。</a:t>
            </a:r>
            <a:endParaRPr lang="zh-CN" altLang="en-US" sz="2800" dirty="0"/>
          </a:p>
          <a:p>
            <a:pPr marL="990600" lvl="1" indent="-533400" eaLnBrk="1" hangingPunct="1">
              <a:buClr>
                <a:schemeClr val="tx2"/>
              </a:buClr>
              <a:buNone/>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charRg st="0" end="10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charRg st="102" end="13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charRg st="130" end="1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ldLvl="3"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p:cNvSpPr>
          <p:nvPr>
            <p:ph type="title"/>
          </p:nvPr>
        </p:nvSpPr>
        <p:spPr>
          <a:ln/>
        </p:spPr>
        <p:txBody>
          <a:bodyPr vert="horz" wrap="square" lIns="92075" tIns="46038" rIns="92075" bIns="46038" anchor="ctr" anchorCtr="0"/>
          <a:p>
            <a:pPr eaLnBrk="1" hangingPunct="1"/>
            <a:r>
              <a:rPr lang="zh-CN" altLang="en-US" dirty="0"/>
              <a:t>物理层的四个重要特性</a:t>
            </a:r>
            <a:endParaRPr lang="zh-CN" altLang="en-US" dirty="0"/>
          </a:p>
        </p:txBody>
      </p:sp>
      <p:sp>
        <p:nvSpPr>
          <p:cNvPr id="101379" name="AutoShape 4"/>
          <p:cNvSpPr/>
          <p:nvPr/>
        </p:nvSpPr>
        <p:spPr>
          <a:xfrm>
            <a:off x="1752600" y="2209800"/>
            <a:ext cx="5530850" cy="2743200"/>
          </a:xfrm>
          <a:prstGeom prst="upArrow">
            <a:avLst>
              <a:gd name="adj1" fmla="val 57824"/>
              <a:gd name="adj2" fmla="val 54398"/>
            </a:avLst>
          </a:prstGeom>
          <a:gradFill rotWithShape="1">
            <a:gsLst>
              <a:gs pos="0">
                <a:srgbClr val="FFFFFF"/>
              </a:gs>
              <a:gs pos="100000">
                <a:srgbClr val="CC99FF"/>
              </a:gs>
            </a:gsLst>
            <a:path path="rect">
              <a:fillToRect l="50000" t="50000" r="50000" b="50000"/>
            </a:path>
            <a:tileRect/>
          </a:gra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algn="ctr" eaLnBrk="1" hangingPunct="1"/>
            <a:endParaRPr lang="zh-CN" altLang="zh-CN" sz="2800" dirty="0">
              <a:solidFill>
                <a:schemeClr val="accent2"/>
              </a:solidFill>
              <a:ea typeface="黑体" panose="02010609060101010101" pitchFamily="49" charset="-122"/>
            </a:endParaRPr>
          </a:p>
        </p:txBody>
      </p:sp>
      <p:sp>
        <p:nvSpPr>
          <p:cNvPr id="101380" name="AutoShape 5"/>
          <p:cNvSpPr/>
          <p:nvPr/>
        </p:nvSpPr>
        <p:spPr>
          <a:xfrm>
            <a:off x="2286000" y="1447800"/>
            <a:ext cx="4419600" cy="574675"/>
          </a:xfrm>
          <a:prstGeom prst="roundRect">
            <a:avLst>
              <a:gd name="adj" fmla="val 50000"/>
            </a:avLst>
          </a:prstGeom>
          <a:gradFill rotWithShape="1">
            <a:gsLst>
              <a:gs pos="0">
                <a:srgbClr val="536F00"/>
              </a:gs>
              <a:gs pos="100000">
                <a:srgbClr val="99CC00"/>
              </a:gs>
            </a:gsLst>
            <a:lin ang="5400000" scaled="1"/>
            <a:tileRect/>
          </a:gradFill>
          <a:ln w="38100" cap="flat" cmpd="sng">
            <a:solidFill>
              <a:srgbClr val="FFFFFF"/>
            </a:solidFill>
            <a:prstDash val="solid"/>
            <a:headEnd type="none" w="med" len="med"/>
            <a:tailEnd type="none" w="med" len="med"/>
          </a:ln>
          <a:effectLst>
            <a:outerShdw dist="63500" dir="3187806" algn="ctr" rotWithShape="0">
              <a:srgbClr val="001D3A"/>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r>
              <a:rPr lang="zh-CN" altLang="en-US" sz="2800" dirty="0">
                <a:latin typeface="Verdana" panose="020B0604030504040204" pitchFamily="34" charset="0"/>
                <a:ea typeface="仿宋_GB2312" pitchFamily="49" charset="-122"/>
              </a:rPr>
              <a:t>物理层</a:t>
            </a:r>
            <a:endParaRPr lang="zh-CN" altLang="en-US" sz="2800" dirty="0">
              <a:latin typeface="Verdana" panose="020B0604030504040204" pitchFamily="34" charset="0"/>
              <a:ea typeface="仿宋_GB2312" pitchFamily="49" charset="-122"/>
            </a:endParaRPr>
          </a:p>
        </p:txBody>
      </p:sp>
      <p:grpSp>
        <p:nvGrpSpPr>
          <p:cNvPr id="101381" name="Group 7"/>
          <p:cNvGrpSpPr/>
          <p:nvPr/>
        </p:nvGrpSpPr>
        <p:grpSpPr>
          <a:xfrm>
            <a:off x="914400" y="4083050"/>
            <a:ext cx="1485900" cy="1989138"/>
            <a:chOff x="576" y="2572"/>
            <a:chExt cx="936" cy="1253"/>
          </a:xfrm>
        </p:grpSpPr>
        <p:grpSp>
          <p:nvGrpSpPr>
            <p:cNvPr id="101402" name="Group 8"/>
            <p:cNvGrpSpPr/>
            <p:nvPr/>
          </p:nvGrpSpPr>
          <p:grpSpPr>
            <a:xfrm>
              <a:off x="576" y="2572"/>
              <a:ext cx="936" cy="954"/>
              <a:chOff x="624" y="1584"/>
              <a:chExt cx="1248" cy="1296"/>
            </a:xfrm>
          </p:grpSpPr>
          <p:grpSp>
            <p:nvGrpSpPr>
              <p:cNvPr id="101404" name="Group 9"/>
              <p:cNvGrpSpPr/>
              <p:nvPr/>
            </p:nvGrpSpPr>
            <p:grpSpPr>
              <a:xfrm>
                <a:off x="624" y="1584"/>
                <a:ext cx="1248" cy="1296"/>
                <a:chOff x="2016" y="1920"/>
                <a:chExt cx="1680" cy="1680"/>
              </a:xfrm>
            </p:grpSpPr>
            <p:sp>
              <p:nvSpPr>
                <p:cNvPr id="583690" name="Oval 10"/>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101407" name="Freeform 11"/>
                <p:cNvSpPr/>
                <p:nvPr/>
              </p:nvSpPr>
              <p:spPr>
                <a:xfrm>
                  <a:off x="2208" y="1948"/>
                  <a:ext cx="1296" cy="634"/>
                </a:xfrm>
                <a:custGeom>
                  <a:avLst/>
                  <a:gdLst/>
                  <a:ahLst/>
                  <a:cxnLst>
                    <a:cxn ang="0">
                      <a:pos x="1182" y="224"/>
                    </a:cxn>
                    <a:cxn ang="0">
                      <a:pos x="1197" y="248"/>
                    </a:cxn>
                    <a:cxn ang="0">
                      <a:pos x="1200" y="269"/>
                    </a:cxn>
                    <a:cxn ang="0">
                      <a:pos x="1195" y="289"/>
                    </a:cxn>
                    <a:cxn ang="0">
                      <a:pos x="1179" y="307"/>
                    </a:cxn>
                    <a:cxn ang="0">
                      <a:pos x="1156" y="324"/>
                    </a:cxn>
                    <a:cxn ang="0">
                      <a:pos x="1126" y="338"/>
                    </a:cxn>
                    <a:cxn ang="0">
                      <a:pos x="1087" y="351"/>
                    </a:cxn>
                    <a:cxn ang="0">
                      <a:pos x="1043" y="364"/>
                    </a:cxn>
                    <a:cxn ang="0">
                      <a:pos x="992" y="373"/>
                    </a:cxn>
                    <a:cxn ang="0">
                      <a:pos x="937" y="382"/>
                    </a:cxn>
                    <a:cxn ang="0">
                      <a:pos x="879" y="388"/>
                    </a:cxn>
                    <a:cxn ang="0">
                      <a:pos x="814" y="394"/>
                    </a:cxn>
                    <a:cxn ang="0">
                      <a:pos x="749" y="397"/>
                    </a:cxn>
                    <a:cxn ang="0">
                      <a:pos x="723" y="399"/>
                    </a:cxn>
                    <a:cxn ang="0">
                      <a:pos x="433" y="399"/>
                    </a:cxn>
                    <a:cxn ang="0">
                      <a:pos x="429" y="399"/>
                    </a:cxn>
                    <a:cxn ang="0">
                      <a:pos x="372" y="396"/>
                    </a:cxn>
                    <a:cxn ang="0">
                      <a:pos x="317" y="394"/>
                    </a:cxn>
                    <a:cxn ang="0">
                      <a:pos x="265" y="390"/>
                    </a:cxn>
                    <a:cxn ang="0">
                      <a:pos x="215" y="386"/>
                    </a:cxn>
                    <a:cxn ang="0">
                      <a:pos x="170" y="379"/>
                    </a:cxn>
                    <a:cxn ang="0">
                      <a:pos x="128" y="370"/>
                    </a:cxn>
                    <a:cxn ang="0">
                      <a:pos x="92" y="363"/>
                    </a:cxn>
                    <a:cxn ang="0">
                      <a:pos x="62" y="353"/>
                    </a:cxn>
                    <a:cxn ang="0">
                      <a:pos x="34" y="340"/>
                    </a:cxn>
                    <a:cxn ang="0">
                      <a:pos x="18" y="326"/>
                    </a:cxn>
                    <a:cxn ang="0">
                      <a:pos x="6" y="310"/>
                    </a:cxn>
                    <a:cxn ang="0">
                      <a:pos x="0" y="293"/>
                    </a:cxn>
                    <a:cxn ang="0">
                      <a:pos x="0" y="291"/>
                    </a:cxn>
                    <a:cxn ang="0">
                      <a:pos x="4" y="272"/>
                    </a:cxn>
                    <a:cxn ang="0">
                      <a:pos x="16" y="249"/>
                    </a:cxn>
                    <a:cxn ang="0">
                      <a:pos x="46" y="207"/>
                    </a:cxn>
                    <a:cxn ang="0">
                      <a:pos x="84" y="167"/>
                    </a:cxn>
                    <a:cxn ang="0">
                      <a:pos x="132" y="132"/>
                    </a:cxn>
                    <a:cxn ang="0">
                      <a:pos x="184" y="99"/>
                    </a:cxn>
                    <a:cxn ang="0">
                      <a:pos x="245" y="69"/>
                    </a:cxn>
                    <a:cxn ang="0">
                      <a:pos x="311" y="46"/>
                    </a:cxn>
                    <a:cxn ang="0">
                      <a:pos x="377" y="26"/>
                    </a:cxn>
                    <a:cxn ang="0">
                      <a:pos x="452" y="12"/>
                    </a:cxn>
                    <a:cxn ang="0">
                      <a:pos x="528" y="4"/>
                    </a:cxn>
                    <a:cxn ang="0">
                      <a:pos x="606" y="0"/>
                    </a:cxn>
                    <a:cxn ang="0">
                      <a:pos x="606" y="0"/>
                    </a:cxn>
                    <a:cxn ang="0">
                      <a:pos x="690" y="4"/>
                    </a:cxn>
                    <a:cxn ang="0">
                      <a:pos x="770" y="12"/>
                    </a:cxn>
                    <a:cxn ang="0">
                      <a:pos x="847" y="29"/>
                    </a:cxn>
                    <a:cxn ang="0">
                      <a:pos x="918" y="50"/>
                    </a:cxn>
                    <a:cxn ang="0">
                      <a:pos x="984" y="77"/>
                    </a:cxn>
                    <a:cxn ang="0">
                      <a:pos x="1044" y="109"/>
                    </a:cxn>
                    <a:cxn ang="0">
                      <a:pos x="1098" y="143"/>
                    </a:cxn>
                    <a:cxn ang="0">
                      <a:pos x="1144" y="182"/>
                    </a:cxn>
                    <a:cxn ang="0">
                      <a:pos x="1182" y="224"/>
                    </a:cxn>
                    <a:cxn ang="0">
                      <a:pos x="1182" y="224"/>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chemeClr val="accent2">
                        <a:alpha val="100000"/>
                      </a:schemeClr>
                    </a:gs>
                  </a:gsLst>
                  <a:lin ang="5400000" scaled="1"/>
                  <a:tileRect/>
                </a:gradFill>
                <a:ln w="0">
                  <a:noFill/>
                </a:ln>
              </p:spPr>
              <p:txBody>
                <a:bodyPr/>
                <a:p>
                  <a:endParaRPr lang="zh-CN" altLang="en-US"/>
                </a:p>
              </p:txBody>
            </p:sp>
          </p:grpSp>
          <p:sp>
            <p:nvSpPr>
              <p:cNvPr id="101405" name="Text Box 12"/>
              <p:cNvSpPr txBox="1"/>
              <p:nvPr/>
            </p:nvSpPr>
            <p:spPr>
              <a:xfrm>
                <a:off x="735" y="2232"/>
                <a:ext cx="1013" cy="3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r>
                  <a:rPr lang="zh-CN" altLang="en-US" sz="2000" dirty="0">
                    <a:solidFill>
                      <a:srgbClr val="FFFFFF"/>
                    </a:solidFill>
                    <a:latin typeface="Arial" panose="020B0604020202020204" pitchFamily="34" charset="0"/>
                  </a:rPr>
                  <a:t>机械特性</a:t>
                </a:r>
                <a:endParaRPr lang="zh-CN" altLang="en-US" sz="2000" dirty="0">
                  <a:solidFill>
                    <a:srgbClr val="FFFFFF"/>
                  </a:solidFill>
                  <a:latin typeface="Arial" panose="020B0604020202020204" pitchFamily="34" charset="0"/>
                </a:endParaRPr>
              </a:p>
            </p:txBody>
          </p:sp>
        </p:grpSp>
        <p:sp>
          <p:nvSpPr>
            <p:cNvPr id="101403" name="Oval 13"/>
            <p:cNvSpPr/>
            <p:nvPr/>
          </p:nvSpPr>
          <p:spPr>
            <a:xfrm>
              <a:off x="672" y="3580"/>
              <a:ext cx="760" cy="245"/>
            </a:xfrm>
            <a:prstGeom prst="ellipse">
              <a:avLst/>
            </a:prstGeom>
            <a:gradFill rotWithShape="1">
              <a:gsLst>
                <a:gs pos="0">
                  <a:srgbClr val="CECECE"/>
                </a:gs>
                <a:gs pos="100000">
                  <a:srgbClr val="FFFFFF"/>
                </a:gs>
              </a:gsLst>
              <a:path path="shape">
                <a:fillToRect l="50000" t="50000" r="50000" b="50000"/>
              </a:path>
              <a:tileRect/>
            </a:gra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grpSp>
        <p:nvGrpSpPr>
          <p:cNvPr id="101382" name="Group 14"/>
          <p:cNvGrpSpPr/>
          <p:nvPr/>
        </p:nvGrpSpPr>
        <p:grpSpPr>
          <a:xfrm>
            <a:off x="6781800" y="4038600"/>
            <a:ext cx="1524000" cy="2066925"/>
            <a:chOff x="4272" y="2544"/>
            <a:chExt cx="960" cy="1302"/>
          </a:xfrm>
        </p:grpSpPr>
        <p:grpSp>
          <p:nvGrpSpPr>
            <p:cNvPr id="101396" name="Group 15"/>
            <p:cNvGrpSpPr/>
            <p:nvPr/>
          </p:nvGrpSpPr>
          <p:grpSpPr>
            <a:xfrm>
              <a:off x="4272" y="2544"/>
              <a:ext cx="960" cy="965"/>
              <a:chOff x="2400" y="1488"/>
              <a:chExt cx="1152" cy="1152"/>
            </a:xfrm>
          </p:grpSpPr>
          <p:grpSp>
            <p:nvGrpSpPr>
              <p:cNvPr id="101398" name="Group 16"/>
              <p:cNvGrpSpPr/>
              <p:nvPr/>
            </p:nvGrpSpPr>
            <p:grpSpPr>
              <a:xfrm>
                <a:off x="2400" y="1488"/>
                <a:ext cx="1152" cy="1152"/>
                <a:chOff x="2016" y="1920"/>
                <a:chExt cx="1680" cy="1680"/>
              </a:xfrm>
            </p:grpSpPr>
            <p:sp>
              <p:nvSpPr>
                <p:cNvPr id="583697" name="Oval 17"/>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101401" name="Freeform 18"/>
                <p:cNvSpPr/>
                <p:nvPr/>
              </p:nvSpPr>
              <p:spPr>
                <a:xfrm>
                  <a:off x="2208" y="1948"/>
                  <a:ext cx="1296" cy="634"/>
                </a:xfrm>
                <a:custGeom>
                  <a:avLst/>
                  <a:gdLst/>
                  <a:ahLst/>
                  <a:cxnLst>
                    <a:cxn ang="0">
                      <a:pos x="1182" y="224"/>
                    </a:cxn>
                    <a:cxn ang="0">
                      <a:pos x="1197" y="248"/>
                    </a:cxn>
                    <a:cxn ang="0">
                      <a:pos x="1200" y="269"/>
                    </a:cxn>
                    <a:cxn ang="0">
                      <a:pos x="1195" y="289"/>
                    </a:cxn>
                    <a:cxn ang="0">
                      <a:pos x="1179" y="307"/>
                    </a:cxn>
                    <a:cxn ang="0">
                      <a:pos x="1156" y="324"/>
                    </a:cxn>
                    <a:cxn ang="0">
                      <a:pos x="1126" y="338"/>
                    </a:cxn>
                    <a:cxn ang="0">
                      <a:pos x="1087" y="351"/>
                    </a:cxn>
                    <a:cxn ang="0">
                      <a:pos x="1043" y="364"/>
                    </a:cxn>
                    <a:cxn ang="0">
                      <a:pos x="992" y="373"/>
                    </a:cxn>
                    <a:cxn ang="0">
                      <a:pos x="937" y="382"/>
                    </a:cxn>
                    <a:cxn ang="0">
                      <a:pos x="879" y="388"/>
                    </a:cxn>
                    <a:cxn ang="0">
                      <a:pos x="814" y="394"/>
                    </a:cxn>
                    <a:cxn ang="0">
                      <a:pos x="749" y="397"/>
                    </a:cxn>
                    <a:cxn ang="0">
                      <a:pos x="723" y="399"/>
                    </a:cxn>
                    <a:cxn ang="0">
                      <a:pos x="433" y="399"/>
                    </a:cxn>
                    <a:cxn ang="0">
                      <a:pos x="429" y="399"/>
                    </a:cxn>
                    <a:cxn ang="0">
                      <a:pos x="372" y="396"/>
                    </a:cxn>
                    <a:cxn ang="0">
                      <a:pos x="317" y="394"/>
                    </a:cxn>
                    <a:cxn ang="0">
                      <a:pos x="265" y="390"/>
                    </a:cxn>
                    <a:cxn ang="0">
                      <a:pos x="215" y="386"/>
                    </a:cxn>
                    <a:cxn ang="0">
                      <a:pos x="170" y="379"/>
                    </a:cxn>
                    <a:cxn ang="0">
                      <a:pos x="128" y="370"/>
                    </a:cxn>
                    <a:cxn ang="0">
                      <a:pos x="92" y="363"/>
                    </a:cxn>
                    <a:cxn ang="0">
                      <a:pos x="62" y="353"/>
                    </a:cxn>
                    <a:cxn ang="0">
                      <a:pos x="34" y="340"/>
                    </a:cxn>
                    <a:cxn ang="0">
                      <a:pos x="18" y="326"/>
                    </a:cxn>
                    <a:cxn ang="0">
                      <a:pos x="6" y="310"/>
                    </a:cxn>
                    <a:cxn ang="0">
                      <a:pos x="0" y="293"/>
                    </a:cxn>
                    <a:cxn ang="0">
                      <a:pos x="0" y="291"/>
                    </a:cxn>
                    <a:cxn ang="0">
                      <a:pos x="4" y="272"/>
                    </a:cxn>
                    <a:cxn ang="0">
                      <a:pos x="16" y="249"/>
                    </a:cxn>
                    <a:cxn ang="0">
                      <a:pos x="46" y="207"/>
                    </a:cxn>
                    <a:cxn ang="0">
                      <a:pos x="84" y="167"/>
                    </a:cxn>
                    <a:cxn ang="0">
                      <a:pos x="132" y="132"/>
                    </a:cxn>
                    <a:cxn ang="0">
                      <a:pos x="184" y="99"/>
                    </a:cxn>
                    <a:cxn ang="0">
                      <a:pos x="245" y="69"/>
                    </a:cxn>
                    <a:cxn ang="0">
                      <a:pos x="311" y="46"/>
                    </a:cxn>
                    <a:cxn ang="0">
                      <a:pos x="377" y="26"/>
                    </a:cxn>
                    <a:cxn ang="0">
                      <a:pos x="452" y="12"/>
                    </a:cxn>
                    <a:cxn ang="0">
                      <a:pos x="528" y="4"/>
                    </a:cxn>
                    <a:cxn ang="0">
                      <a:pos x="606" y="0"/>
                    </a:cxn>
                    <a:cxn ang="0">
                      <a:pos x="606" y="0"/>
                    </a:cxn>
                    <a:cxn ang="0">
                      <a:pos x="690" y="4"/>
                    </a:cxn>
                    <a:cxn ang="0">
                      <a:pos x="770" y="12"/>
                    </a:cxn>
                    <a:cxn ang="0">
                      <a:pos x="847" y="29"/>
                    </a:cxn>
                    <a:cxn ang="0">
                      <a:pos x="918" y="50"/>
                    </a:cxn>
                    <a:cxn ang="0">
                      <a:pos x="984" y="77"/>
                    </a:cxn>
                    <a:cxn ang="0">
                      <a:pos x="1044" y="109"/>
                    </a:cxn>
                    <a:cxn ang="0">
                      <a:pos x="1098" y="143"/>
                    </a:cxn>
                    <a:cxn ang="0">
                      <a:pos x="1144" y="182"/>
                    </a:cxn>
                    <a:cxn ang="0">
                      <a:pos x="1182" y="224"/>
                    </a:cxn>
                    <a:cxn ang="0">
                      <a:pos x="1182" y="224"/>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chemeClr val="folHlink">
                        <a:alpha val="100000"/>
                      </a:schemeClr>
                    </a:gs>
                  </a:gsLst>
                  <a:lin ang="5400000" scaled="1"/>
                  <a:tileRect/>
                </a:gradFill>
                <a:ln w="0">
                  <a:noFill/>
                </a:ln>
              </p:spPr>
              <p:txBody>
                <a:bodyPr/>
                <a:p>
                  <a:endParaRPr lang="zh-CN" altLang="en-US"/>
                </a:p>
              </p:txBody>
            </p:sp>
          </p:grpSp>
          <p:sp>
            <p:nvSpPr>
              <p:cNvPr id="101399" name="Text Box 19"/>
              <p:cNvSpPr txBox="1"/>
              <p:nvPr/>
            </p:nvSpPr>
            <p:spPr>
              <a:xfrm>
                <a:off x="2507" y="2014"/>
                <a:ext cx="912" cy="29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r>
                  <a:rPr lang="zh-CN" altLang="en-US" sz="2000" dirty="0">
                    <a:solidFill>
                      <a:schemeClr val="tx1"/>
                    </a:solidFill>
                    <a:latin typeface="Arial" panose="020B0604020202020204" pitchFamily="34" charset="0"/>
                  </a:rPr>
                  <a:t>规程特性</a:t>
                </a:r>
                <a:endParaRPr lang="zh-CN" altLang="en-US" sz="2000" dirty="0">
                  <a:solidFill>
                    <a:schemeClr val="tx1"/>
                  </a:solidFill>
                  <a:latin typeface="Arial" panose="020B0604020202020204" pitchFamily="34" charset="0"/>
                </a:endParaRPr>
              </a:p>
            </p:txBody>
          </p:sp>
        </p:grpSp>
        <p:sp>
          <p:nvSpPr>
            <p:cNvPr id="101397" name="Oval 20"/>
            <p:cNvSpPr/>
            <p:nvPr/>
          </p:nvSpPr>
          <p:spPr>
            <a:xfrm>
              <a:off x="4272" y="3539"/>
              <a:ext cx="917" cy="307"/>
            </a:xfrm>
            <a:prstGeom prst="ellipse">
              <a:avLst/>
            </a:prstGeom>
            <a:gradFill rotWithShape="1">
              <a:gsLst>
                <a:gs pos="0">
                  <a:srgbClr val="CECECE"/>
                </a:gs>
                <a:gs pos="100000">
                  <a:srgbClr val="FFFFFF"/>
                </a:gs>
              </a:gsLst>
              <a:path path="shape">
                <a:fillToRect l="50000" t="50000" r="50000" b="50000"/>
              </a:path>
              <a:tileRect/>
            </a:gra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grpSp>
        <p:nvGrpSpPr>
          <p:cNvPr id="101383" name="Group 21"/>
          <p:cNvGrpSpPr/>
          <p:nvPr/>
        </p:nvGrpSpPr>
        <p:grpSpPr>
          <a:xfrm>
            <a:off x="2819400" y="4083050"/>
            <a:ext cx="1524000" cy="2089150"/>
            <a:chOff x="1776" y="2572"/>
            <a:chExt cx="960" cy="1316"/>
          </a:xfrm>
        </p:grpSpPr>
        <p:grpSp>
          <p:nvGrpSpPr>
            <p:cNvPr id="101391" name="Group 22"/>
            <p:cNvGrpSpPr/>
            <p:nvPr/>
          </p:nvGrpSpPr>
          <p:grpSpPr>
            <a:xfrm>
              <a:off x="1776" y="2572"/>
              <a:ext cx="960" cy="958"/>
              <a:chOff x="2016" y="1920"/>
              <a:chExt cx="1680" cy="1680"/>
            </a:xfrm>
          </p:grpSpPr>
          <p:sp>
            <p:nvSpPr>
              <p:cNvPr id="101394" name="Oval 23"/>
              <p:cNvSpPr/>
              <p:nvPr/>
            </p:nvSpPr>
            <p:spPr>
              <a:xfrm>
                <a:off x="2016" y="1920"/>
                <a:ext cx="1680" cy="1680"/>
              </a:xfrm>
              <a:prstGeom prst="ellipse">
                <a:avLst/>
              </a:prstGeom>
              <a:solidFill>
                <a:srgbClr val="FF99CC"/>
              </a:soli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sp>
            <p:nvSpPr>
              <p:cNvPr id="583704" name="Freeform 24"/>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grpSp>
        <p:sp>
          <p:nvSpPr>
            <p:cNvPr id="101392" name="Text Box 25"/>
            <p:cNvSpPr txBox="1"/>
            <p:nvPr/>
          </p:nvSpPr>
          <p:spPr>
            <a:xfrm>
              <a:off x="1824" y="3032"/>
              <a:ext cx="86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r>
                <a:rPr lang="zh-CN" altLang="en-US" sz="2000" dirty="0">
                  <a:solidFill>
                    <a:schemeClr val="tx1"/>
                  </a:solidFill>
                  <a:latin typeface="Arial" panose="020B0604020202020204" pitchFamily="34" charset="0"/>
                </a:rPr>
                <a:t>电气特性</a:t>
              </a:r>
              <a:endParaRPr lang="zh-CN" altLang="en-US" sz="2000" dirty="0">
                <a:solidFill>
                  <a:schemeClr val="tx1"/>
                </a:solidFill>
                <a:latin typeface="Arial" panose="020B0604020202020204" pitchFamily="34" charset="0"/>
              </a:endParaRPr>
            </a:p>
          </p:txBody>
        </p:sp>
        <p:sp>
          <p:nvSpPr>
            <p:cNvPr id="101393" name="Oval 26"/>
            <p:cNvSpPr/>
            <p:nvPr/>
          </p:nvSpPr>
          <p:spPr>
            <a:xfrm>
              <a:off x="1776" y="3580"/>
              <a:ext cx="916" cy="308"/>
            </a:xfrm>
            <a:prstGeom prst="ellipse">
              <a:avLst/>
            </a:prstGeom>
            <a:gradFill rotWithShape="1">
              <a:gsLst>
                <a:gs pos="0">
                  <a:srgbClr val="CECECE"/>
                </a:gs>
                <a:gs pos="100000">
                  <a:srgbClr val="FFFFFF"/>
                </a:gs>
              </a:gsLst>
              <a:path path="shape">
                <a:fillToRect l="50000" t="50000" r="50000" b="50000"/>
              </a:path>
              <a:tileRect/>
            </a:gra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grpSp>
        <p:nvGrpSpPr>
          <p:cNvPr id="101384" name="Group 27"/>
          <p:cNvGrpSpPr/>
          <p:nvPr/>
        </p:nvGrpSpPr>
        <p:grpSpPr>
          <a:xfrm>
            <a:off x="4876800" y="4038600"/>
            <a:ext cx="1524000" cy="2089150"/>
            <a:chOff x="3072" y="2544"/>
            <a:chExt cx="960" cy="1316"/>
          </a:xfrm>
        </p:grpSpPr>
        <p:grpSp>
          <p:nvGrpSpPr>
            <p:cNvPr id="101385" name="Group 28"/>
            <p:cNvGrpSpPr/>
            <p:nvPr/>
          </p:nvGrpSpPr>
          <p:grpSpPr>
            <a:xfrm>
              <a:off x="3072" y="2544"/>
              <a:ext cx="960" cy="958"/>
              <a:chOff x="3072" y="2544"/>
              <a:chExt cx="960" cy="958"/>
            </a:xfrm>
          </p:grpSpPr>
          <p:grpSp>
            <p:nvGrpSpPr>
              <p:cNvPr id="101387" name="Group 29"/>
              <p:cNvGrpSpPr/>
              <p:nvPr/>
            </p:nvGrpSpPr>
            <p:grpSpPr>
              <a:xfrm>
                <a:off x="3072" y="2544"/>
                <a:ext cx="960" cy="958"/>
                <a:chOff x="2016" y="1920"/>
                <a:chExt cx="1680" cy="1680"/>
              </a:xfrm>
            </p:grpSpPr>
            <p:sp>
              <p:nvSpPr>
                <p:cNvPr id="583710" name="Oval 30"/>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583711" name="Freeform 31"/>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grpSp>
          <p:sp>
            <p:nvSpPr>
              <p:cNvPr id="101388" name="Text Box 32"/>
              <p:cNvSpPr txBox="1"/>
              <p:nvPr/>
            </p:nvSpPr>
            <p:spPr>
              <a:xfrm>
                <a:off x="3120" y="3004"/>
                <a:ext cx="86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r>
                  <a:rPr lang="zh-CN" altLang="en-US" sz="2000" dirty="0">
                    <a:solidFill>
                      <a:schemeClr val="tx1"/>
                    </a:solidFill>
                    <a:latin typeface="Arial" panose="020B0604020202020204" pitchFamily="34" charset="0"/>
                  </a:rPr>
                  <a:t>功能特性</a:t>
                </a:r>
                <a:endParaRPr lang="zh-CN" altLang="en-US" sz="2000" dirty="0">
                  <a:solidFill>
                    <a:schemeClr val="tx1"/>
                  </a:solidFill>
                  <a:latin typeface="Arial" panose="020B0604020202020204" pitchFamily="34" charset="0"/>
                </a:endParaRPr>
              </a:p>
            </p:txBody>
          </p:sp>
        </p:grpSp>
        <p:sp>
          <p:nvSpPr>
            <p:cNvPr id="101386" name="Oval 33"/>
            <p:cNvSpPr/>
            <p:nvPr/>
          </p:nvSpPr>
          <p:spPr>
            <a:xfrm>
              <a:off x="3072" y="3552"/>
              <a:ext cx="916" cy="308"/>
            </a:xfrm>
            <a:prstGeom prst="ellipse">
              <a:avLst/>
            </a:prstGeom>
            <a:gradFill rotWithShape="1">
              <a:gsLst>
                <a:gs pos="0">
                  <a:srgbClr val="CECECE"/>
                </a:gs>
                <a:gs pos="100000">
                  <a:srgbClr val="FFFFFF"/>
                </a:gs>
              </a:gsLst>
              <a:path path="shape">
                <a:fillToRect l="50000" t="50000" r="50000" b="50000"/>
              </a:path>
              <a:tileRect/>
            </a:gra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Grp="1" noChangeArrowheads="1"/>
          </p:cNvSpPr>
          <p:nvPr>
            <p:ph idx="1" hasCustomPrompt="1"/>
          </p:nvPr>
        </p:nvSpPr>
        <p:spPr>
          <a:xfrm>
            <a:off x="539750" y="1268413"/>
            <a:ext cx="8207375" cy="4824413"/>
          </a:xfrm>
        </p:spPr>
        <p:txBody>
          <a:bodyPr vert="horz" wrap="square" lIns="91440" tIns="45720" rIns="91440" bIns="45720" numCol="1" anchor="t" anchorCtr="0" compatLnSpc="1"/>
          <a:lstStyle/>
          <a:p>
            <a:pPr marL="389255" marR="0" lvl="0" indent="-389255" algn="l" defTabSz="914400" rtl="0" eaLnBrk="1" fontAlgn="base" latinLnBrk="0" hangingPunct="1">
              <a:lnSpc>
                <a:spcPct val="120000"/>
              </a:lnSpc>
              <a:spcBef>
                <a:spcPct val="200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主要定义物理连接的</a:t>
            </a:r>
            <a:r>
              <a:rPr kumimoji="1" lang="zh-CN" altLang="en-US" sz="2800" b="1" i="0" u="none" strike="noStrike" kern="1200" cap="none" spc="0" normalizeH="0" baseline="0" noProof="0" dirty="0" smtClean="0">
                <a:ln>
                  <a:noFill/>
                </a:ln>
                <a:solidFill>
                  <a:srgbClr val="FF0066"/>
                </a:solidFill>
                <a:effectLst/>
                <a:uLnTx/>
                <a:uFillTx/>
                <a:latin typeface="+mj-ea"/>
                <a:ea typeface="+mj-ea"/>
                <a:cs typeface="+mn-cs"/>
              </a:rPr>
              <a:t>边界点</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，即接插装置。规定物理连接时所采用的规格、引脚的数量和排列情况。</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389255" marR="0" lvl="0" indent="-389255" algn="l" defTabSz="914400" rtl="0" eaLnBrk="1" fontAlgn="base" latinLnBrk="0" hangingPunct="1">
              <a:lnSpc>
                <a:spcPct val="110000"/>
              </a:lnSpc>
              <a:spcBef>
                <a:spcPts val="6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a:ln>
                  <a:noFill/>
                </a:ln>
                <a:solidFill>
                  <a:schemeClr val="bg2"/>
                </a:solidFill>
                <a:effectLst/>
                <a:uLnTx/>
                <a:uFillTx/>
                <a:latin typeface="+mj-ea"/>
                <a:ea typeface="+mj-ea"/>
                <a:cs typeface="+mn-cs"/>
              </a:rPr>
              <a:t>常用的标准接口</a:t>
            </a:r>
            <a:endParaRPr kumimoji="1" lang="zh-CN" altLang="en-US" sz="2800" b="1" i="0" u="none" strike="noStrike" kern="1200" cap="none" spc="0" normalizeH="0" baseline="0" noProof="0" dirty="0">
              <a:ln>
                <a:noFill/>
              </a:ln>
              <a:solidFill>
                <a:schemeClr val="bg2"/>
              </a:solidFill>
              <a:effectLst/>
              <a:uLnTx/>
              <a:uFillTx/>
              <a:latin typeface="+mj-ea"/>
              <a:ea typeface="+mj-ea"/>
              <a:cs typeface="+mn-cs"/>
            </a:endParaRPr>
          </a:p>
          <a:p>
            <a:pPr marL="862330" marR="0" lvl="1" indent="-282575" algn="l" defTabSz="914400" rtl="0" eaLnBrk="1" fontAlgn="base" latinLnBrk="0" hangingPunct="1">
              <a:lnSpc>
                <a:spcPct val="110000"/>
              </a:lnSpc>
              <a:spcBef>
                <a:spcPts val="600"/>
              </a:spcBef>
              <a:spcAft>
                <a:spcPct val="0"/>
              </a:spcAft>
              <a:buClr>
                <a:srgbClr val="003399"/>
              </a:buClr>
              <a:buSzTx/>
              <a:buFont typeface="Wingdings" panose="05000000000000000000" pitchFamily="2" charset="2"/>
              <a:buChar char="ü"/>
              <a:defRPr/>
            </a:pP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ISO 2110</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25</a:t>
            </a:r>
            <a:r>
              <a:rPr kumimoji="1" lang="zh-CN" altLang="zh-CN" sz="2400" b="1" i="0" u="none" strike="noStrike" kern="1200" cap="none" spc="0" normalizeH="0" baseline="0" noProof="0" dirty="0" smtClean="0">
                <a:ln>
                  <a:noFill/>
                </a:ln>
                <a:solidFill>
                  <a:srgbClr val="003399"/>
                </a:solidFill>
                <a:effectLst/>
                <a:uLnTx/>
                <a:uFillTx/>
                <a:latin typeface="+mn-lt"/>
                <a:ea typeface="+mn-ea"/>
                <a:cs typeface="+mn-cs"/>
              </a:rPr>
              <a:t>芯连接器，</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EIA RS-232-C</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EIA RS-366-A</a:t>
            </a:r>
            <a:endParaRPr kumimoji="1" lang="en-US" altLang="zh-CN" sz="2400" b="1" i="0" u="none" strike="noStrike" kern="1200" cap="none" spc="0" normalizeH="0" baseline="0" noProof="0" dirty="0" smtClean="0">
              <a:ln>
                <a:noFill/>
              </a:ln>
              <a:solidFill>
                <a:srgbClr val="003399"/>
              </a:solidFill>
              <a:effectLst/>
              <a:uLnTx/>
              <a:uFillTx/>
              <a:latin typeface="+mn-lt"/>
              <a:ea typeface="+mn-ea"/>
              <a:cs typeface="+mn-cs"/>
            </a:endParaRPr>
          </a:p>
          <a:p>
            <a:pPr marL="862330" marR="0" lvl="1" indent="-282575" algn="l" defTabSz="914400" rtl="0" eaLnBrk="1" fontAlgn="base" latinLnBrk="0" hangingPunct="1">
              <a:lnSpc>
                <a:spcPct val="110000"/>
              </a:lnSpc>
              <a:spcBef>
                <a:spcPts val="600"/>
              </a:spcBef>
              <a:spcAft>
                <a:spcPct val="0"/>
              </a:spcAft>
              <a:buClr>
                <a:srgbClr val="003399"/>
              </a:buClr>
              <a:buSzTx/>
              <a:buFont typeface="Wingdings" panose="05000000000000000000" pitchFamily="2" charset="2"/>
              <a:buChar char="ü"/>
              <a:defRPr/>
            </a:pP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ISO 2593</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34</a:t>
            </a:r>
            <a:r>
              <a:rPr kumimoji="1" lang="zh-CN" altLang="zh-CN" sz="2400" b="1" i="0" u="none" strike="noStrike" kern="1200" cap="none" spc="0" normalizeH="0" baseline="0" noProof="0" dirty="0" smtClean="0">
                <a:ln>
                  <a:noFill/>
                </a:ln>
                <a:solidFill>
                  <a:srgbClr val="003399"/>
                </a:solidFill>
                <a:effectLst/>
                <a:uLnTx/>
                <a:uFillTx/>
                <a:latin typeface="+mn-lt"/>
                <a:ea typeface="+mn-ea"/>
                <a:cs typeface="+mn-cs"/>
              </a:rPr>
              <a:t>芯连接器，</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V.35</a:t>
            </a:r>
            <a:r>
              <a:rPr kumimoji="1" lang="zh-CN" altLang="zh-CN" sz="2400" b="1" i="0" u="none" strike="noStrike" kern="1200" cap="none" spc="0" normalizeH="0" baseline="0" noProof="0" dirty="0" smtClean="0">
                <a:ln>
                  <a:noFill/>
                </a:ln>
                <a:solidFill>
                  <a:srgbClr val="003399"/>
                </a:solidFill>
                <a:effectLst/>
                <a:uLnTx/>
                <a:uFillTx/>
                <a:latin typeface="+mn-lt"/>
                <a:ea typeface="+mn-ea"/>
                <a:cs typeface="+mn-cs"/>
              </a:rPr>
              <a:t>宽带</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MODEM</a:t>
            </a:r>
            <a:endParaRPr kumimoji="1" lang="en-US" altLang="zh-CN" sz="2400" b="1" i="0" u="none" strike="noStrike" kern="1200" cap="none" spc="0" normalizeH="0" baseline="0" noProof="0" dirty="0" smtClean="0">
              <a:ln>
                <a:noFill/>
              </a:ln>
              <a:solidFill>
                <a:srgbClr val="003399"/>
              </a:solidFill>
              <a:effectLst/>
              <a:uLnTx/>
              <a:uFillTx/>
              <a:latin typeface="+mn-lt"/>
              <a:ea typeface="+mn-ea"/>
              <a:cs typeface="+mn-cs"/>
            </a:endParaRPr>
          </a:p>
          <a:p>
            <a:pPr marL="862330" marR="0" lvl="1" indent="-282575" algn="l" defTabSz="914400" rtl="0" eaLnBrk="1" fontAlgn="base" latinLnBrk="0" hangingPunct="1">
              <a:lnSpc>
                <a:spcPct val="110000"/>
              </a:lnSpc>
              <a:spcBef>
                <a:spcPts val="600"/>
              </a:spcBef>
              <a:spcAft>
                <a:spcPct val="0"/>
              </a:spcAft>
              <a:buClr>
                <a:srgbClr val="003399"/>
              </a:buClr>
              <a:buSzTx/>
              <a:buFont typeface="Wingdings" panose="05000000000000000000" pitchFamily="2" charset="2"/>
              <a:buChar char="ü"/>
              <a:defRPr/>
            </a:pP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ISO 4902</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37</a:t>
            </a:r>
            <a:r>
              <a:rPr kumimoji="1" lang="zh-CN" altLang="zh-CN" sz="2400" b="1" i="0" u="none" strike="noStrike" kern="1200" cap="none" spc="0" normalizeH="0" baseline="0" noProof="0" dirty="0" smtClean="0">
                <a:ln>
                  <a:noFill/>
                </a:ln>
                <a:solidFill>
                  <a:srgbClr val="003399"/>
                </a:solidFill>
                <a:effectLst/>
                <a:uLnTx/>
                <a:uFillTx/>
                <a:latin typeface="+mn-lt"/>
                <a:ea typeface="+mn-ea"/>
                <a:cs typeface="+mn-cs"/>
              </a:rPr>
              <a:t>芯和9芯连接器，</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EIA RS-449</a:t>
            </a:r>
            <a:endParaRPr kumimoji="1" lang="en-US" altLang="zh-CN" sz="2400" b="1" i="0" u="none" strike="noStrike" kern="1200" cap="none" spc="0" normalizeH="0" baseline="0" noProof="0" dirty="0" smtClean="0">
              <a:ln>
                <a:noFill/>
              </a:ln>
              <a:solidFill>
                <a:srgbClr val="003399"/>
              </a:solidFill>
              <a:effectLst/>
              <a:uLnTx/>
              <a:uFillTx/>
              <a:latin typeface="+mn-lt"/>
              <a:ea typeface="+mn-ea"/>
              <a:cs typeface="+mn-cs"/>
            </a:endParaRPr>
          </a:p>
          <a:p>
            <a:pPr marL="862330" marR="0" lvl="1" indent="-282575" algn="l" defTabSz="914400" rtl="0" eaLnBrk="1" fontAlgn="base" latinLnBrk="0" hangingPunct="1">
              <a:lnSpc>
                <a:spcPct val="110000"/>
              </a:lnSpc>
              <a:spcBef>
                <a:spcPts val="600"/>
              </a:spcBef>
              <a:spcAft>
                <a:spcPct val="0"/>
              </a:spcAft>
              <a:buClr>
                <a:srgbClr val="003399"/>
              </a:buClr>
              <a:buSzTx/>
              <a:buFont typeface="Wingdings" panose="05000000000000000000" pitchFamily="2" charset="2"/>
              <a:buChar char="ü"/>
              <a:defRPr/>
            </a:pP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ISO 4903</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15</a:t>
            </a:r>
            <a:r>
              <a:rPr kumimoji="1" lang="zh-CN" altLang="zh-CN" sz="2400" b="1" i="0" u="none" strike="noStrike" kern="1200" cap="none" spc="0" normalizeH="0" baseline="0" noProof="0" dirty="0" smtClean="0">
                <a:ln>
                  <a:noFill/>
                </a:ln>
                <a:solidFill>
                  <a:srgbClr val="003399"/>
                </a:solidFill>
                <a:effectLst/>
                <a:uLnTx/>
                <a:uFillTx/>
                <a:latin typeface="+mn-lt"/>
                <a:ea typeface="+mn-ea"/>
                <a:cs typeface="+mn-cs"/>
              </a:rPr>
              <a:t>芯连接器，</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X.20</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X.21</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X.22</a:t>
            </a:r>
            <a:endParaRPr kumimoji="1" lang="en-US" altLang="zh-CN" sz="2400" b="1" i="0" u="none" strike="noStrike" kern="1200" cap="none" spc="0" normalizeH="0" baseline="0" noProof="0" dirty="0" smtClean="0">
              <a:ln>
                <a:noFill/>
              </a:ln>
              <a:solidFill>
                <a:srgbClr val="003399"/>
              </a:solidFill>
              <a:effectLst/>
              <a:uLnTx/>
              <a:uFillTx/>
              <a:latin typeface="+mn-lt"/>
              <a:ea typeface="+mn-ea"/>
              <a:cs typeface="+mn-cs"/>
            </a:endParaRPr>
          </a:p>
          <a:p>
            <a:pPr marL="389255" marR="0" lvl="0" indent="-389255"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endParaRPr kumimoji="1" lang="en-US" altLang="zh-CN" sz="2800" b="1" i="0" u="none" strike="noStrike" kern="1200" cap="none" spc="0" normalizeH="0" baseline="0" noProof="0" dirty="0" smtClean="0">
              <a:ln>
                <a:noFill/>
              </a:ln>
              <a:solidFill>
                <a:schemeClr val="bg2"/>
              </a:solidFill>
              <a:effectLst/>
              <a:uLnTx/>
              <a:uFillTx/>
              <a:latin typeface="+mn-lt"/>
              <a:ea typeface="+mn-ea"/>
              <a:cs typeface="+mn-cs"/>
            </a:endParaRPr>
          </a:p>
        </p:txBody>
      </p:sp>
      <p:sp>
        <p:nvSpPr>
          <p:cNvPr id="102403" name="Rectangle 2"/>
          <p:cNvSpPr>
            <a:spLocks noGrp="1"/>
          </p:cNvSpPr>
          <p:nvPr>
            <p:ph type="title"/>
          </p:nvPr>
        </p:nvSpPr>
        <p:spPr>
          <a:ln/>
        </p:spPr>
        <p:txBody>
          <a:bodyPr vert="horz" wrap="square" lIns="92075" tIns="46038" rIns="92075" bIns="46038" anchor="ctr" anchorCtr="0"/>
          <a:p>
            <a:pPr eaLnBrk="1" hangingPunct="1"/>
            <a:r>
              <a:rPr lang="zh-CN" altLang="en-US" dirty="0"/>
              <a:t>机械特性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987">
                                            <p:txEl>
                                              <p:charRg st="0" end="4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987">
                                            <p:txEl>
                                              <p:charRg st="45" end="5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9987">
                                            <p:txEl>
                                              <p:charRg st="53" end="9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9987">
                                            <p:txEl>
                                              <p:charRg st="95" end="12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987">
                                            <p:txEl>
                                              <p:charRg st="123" end="15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987">
                                            <p:txEl>
                                              <p:charRg st="153"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a:xfrm>
            <a:off x="1660525" y="433388"/>
            <a:ext cx="7267575" cy="384175"/>
          </a:xfrm>
          <a:ln/>
        </p:spPr>
        <p:txBody>
          <a:bodyPr vert="horz" wrap="square" lIns="92075" tIns="46038" rIns="92075" bIns="46038" anchor="ctr" anchorCtr="0"/>
          <a:p>
            <a:pPr eaLnBrk="1" hangingPunct="1"/>
            <a:r>
              <a:rPr lang="zh-CN" altLang="en-US" dirty="0"/>
              <a:t>电气特性</a:t>
            </a:r>
            <a:endParaRPr lang="zh-CN" altLang="en-US" dirty="0"/>
          </a:p>
        </p:txBody>
      </p:sp>
      <p:sp>
        <p:nvSpPr>
          <p:cNvPr id="171011" name="Rectangle 3"/>
          <p:cNvSpPr>
            <a:spLocks noGrp="1" noChangeArrowheads="1"/>
          </p:cNvSpPr>
          <p:nvPr>
            <p:ph idx="1" hasCustomPrompt="1"/>
          </p:nvPr>
        </p:nvSpPr>
        <p:spPr>
          <a:xfrm>
            <a:off x="323850" y="1196975"/>
            <a:ext cx="8424863" cy="4968875"/>
          </a:xfrm>
        </p:spPr>
        <p:txBody>
          <a:bodyPr vert="horz" wrap="square" lIns="91440" tIns="45720" rIns="91440" bIns="45720" numCol="1" anchor="t" anchorCtr="0" compatLnSpc="1"/>
          <a:lstStyle/>
          <a:p>
            <a:pPr marL="462280" marR="0" lvl="0" indent="-282575" algn="l" defTabSz="914400" rtl="0" eaLnBrk="1" fontAlgn="base" latinLnBrk="0" hangingPunct="1">
              <a:lnSpc>
                <a:spcPct val="120000"/>
              </a:lnSpc>
              <a:spcBef>
                <a:spcPts val="1200"/>
              </a:spcBef>
              <a:spcAft>
                <a:spcPct val="0"/>
              </a:spcAft>
              <a:buClr>
                <a:srgbClr val="3366FF"/>
              </a:buClr>
              <a:buSzTx/>
              <a:buFont typeface="Wingdings" panose="05000000000000000000" pitchFamily="2" charset="2"/>
              <a:buChar char="l"/>
              <a:tabLst>
                <a:tab pos="949325" algn="l"/>
              </a:tabLst>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规定传输二进制位时，线路上信号的电压高低、阻抗匹配、传输速率和距离限制。</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462280" marR="0" lvl="0" indent="-282575" algn="l" defTabSz="914400" rtl="0" eaLnBrk="1" fontAlgn="base" latinLnBrk="0" hangingPunct="1">
              <a:lnSpc>
                <a:spcPct val="120000"/>
              </a:lnSpc>
              <a:spcBef>
                <a:spcPts val="1200"/>
              </a:spcBef>
              <a:spcAft>
                <a:spcPct val="0"/>
              </a:spcAft>
              <a:buClr>
                <a:srgbClr val="3366FF"/>
              </a:buClr>
              <a:buSzTx/>
              <a:buFont typeface="Wingdings" panose="05000000000000000000" pitchFamily="2" charset="2"/>
              <a:buChar char="l"/>
              <a:tabLst>
                <a:tab pos="949325" algn="l"/>
              </a:tabLst>
              <a:defRPr/>
            </a:pPr>
            <a:r>
              <a:rPr kumimoji="1" lang="en-US" altLang="zh-CN" sz="2800" b="1" i="0" u="none" strike="noStrike" kern="1200" cap="none" spc="0" normalizeH="0" baseline="0" noProof="0" dirty="0" smtClean="0">
                <a:ln>
                  <a:noFill/>
                </a:ln>
                <a:solidFill>
                  <a:schemeClr val="bg2"/>
                </a:solidFill>
                <a:effectLst/>
                <a:uLnTx/>
                <a:uFillTx/>
                <a:latin typeface="+mj-ea"/>
                <a:ea typeface="+mj-ea"/>
                <a:cs typeface="+mn-cs"/>
              </a:rPr>
              <a:t>CCITT </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标准化的电气特性标准</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973455" marR="0" lvl="1" indent="-285750" algn="l" defTabSz="914400" rtl="0" eaLnBrk="1" fontAlgn="base" latinLnBrk="0" hangingPunct="1">
              <a:lnSpc>
                <a:spcPct val="100000"/>
              </a:lnSpc>
              <a:spcBef>
                <a:spcPts val="1200"/>
              </a:spcBef>
              <a:spcAft>
                <a:spcPct val="0"/>
              </a:spcAft>
              <a:buClr>
                <a:srgbClr val="003399"/>
              </a:buClr>
              <a:buSzTx/>
              <a:buFont typeface="Wingdings" panose="05000000000000000000" pitchFamily="2" charset="2"/>
              <a:buChar char="ü"/>
              <a:tabLst>
                <a:tab pos="949325" algn="l"/>
              </a:tabLst>
              <a:defRPr/>
            </a:pP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CCITT V.10/X.26</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：新的非平衡型电气特性，</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EIA RS-423-A</a:t>
            </a:r>
            <a:endParaRPr kumimoji="1" lang="en-US" altLang="zh-CN" sz="2400" b="1" i="0" u="none" strike="noStrike" kern="1200" cap="none" spc="0" normalizeH="0" baseline="0" noProof="0" dirty="0" smtClean="0">
              <a:ln>
                <a:noFill/>
              </a:ln>
              <a:solidFill>
                <a:srgbClr val="003399"/>
              </a:solidFill>
              <a:effectLst/>
              <a:uLnTx/>
              <a:uFillTx/>
              <a:latin typeface="+mn-lt"/>
              <a:ea typeface="+mn-ea"/>
              <a:cs typeface="+mn-cs"/>
            </a:endParaRPr>
          </a:p>
          <a:p>
            <a:pPr marL="973455" marR="0" lvl="1" indent="-285750" algn="l" defTabSz="914400" rtl="0" eaLnBrk="1" fontAlgn="base" latinLnBrk="0" hangingPunct="1">
              <a:lnSpc>
                <a:spcPct val="100000"/>
              </a:lnSpc>
              <a:spcBef>
                <a:spcPts val="1200"/>
              </a:spcBef>
              <a:spcAft>
                <a:spcPct val="0"/>
              </a:spcAft>
              <a:buClr>
                <a:srgbClr val="003399"/>
              </a:buClr>
              <a:buSzTx/>
              <a:buFont typeface="Wingdings" panose="05000000000000000000" pitchFamily="2" charset="2"/>
              <a:buChar char="ü"/>
              <a:tabLst>
                <a:tab pos="949325" algn="l"/>
              </a:tabLst>
              <a:defRPr/>
            </a:pP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CCITT V.11/X.27 </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：新的平衡型电气特性，</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EIA RS-422-A</a:t>
            </a:r>
            <a:endParaRPr kumimoji="1" lang="en-US" altLang="zh-CN" sz="2400" b="1" i="0" u="none" strike="noStrike" kern="1200" cap="none" spc="0" normalizeH="0" baseline="0" noProof="0" dirty="0" smtClean="0">
              <a:ln>
                <a:noFill/>
              </a:ln>
              <a:solidFill>
                <a:srgbClr val="003399"/>
              </a:solidFill>
              <a:effectLst/>
              <a:uLnTx/>
              <a:uFillTx/>
              <a:latin typeface="+mn-lt"/>
              <a:ea typeface="+mn-ea"/>
              <a:cs typeface="+mn-cs"/>
            </a:endParaRPr>
          </a:p>
          <a:p>
            <a:pPr marL="973455" marR="0" lvl="1" indent="-285750" algn="l" defTabSz="914400" rtl="0" eaLnBrk="1" fontAlgn="base" latinLnBrk="0" hangingPunct="1">
              <a:lnSpc>
                <a:spcPct val="100000"/>
              </a:lnSpc>
              <a:spcBef>
                <a:spcPts val="1200"/>
              </a:spcBef>
              <a:spcAft>
                <a:spcPct val="0"/>
              </a:spcAft>
              <a:buClr>
                <a:srgbClr val="003399"/>
              </a:buClr>
              <a:buSzTx/>
              <a:buFont typeface="Wingdings" panose="05000000000000000000" pitchFamily="2" charset="2"/>
              <a:buChar char="ü"/>
              <a:tabLst>
                <a:tab pos="949325" algn="l"/>
              </a:tabLst>
              <a:defRPr/>
            </a:pP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CCITT V.28</a:t>
            </a:r>
            <a:r>
              <a:rPr kumimoji="1" lang="zh-CN" altLang="en-US" sz="2400" b="1" i="0" u="none" strike="noStrike" kern="1200" cap="none" spc="0" normalizeH="0" baseline="0" noProof="0" dirty="0" smtClean="0">
                <a:ln>
                  <a:noFill/>
                </a:ln>
                <a:solidFill>
                  <a:srgbClr val="003399"/>
                </a:solidFill>
                <a:effectLst/>
                <a:uLnTx/>
                <a:uFillTx/>
                <a:latin typeface="+mn-lt"/>
                <a:ea typeface="+mn-ea"/>
                <a:cs typeface="+mn-cs"/>
              </a:rPr>
              <a:t>：非平衡型电气特性，</a:t>
            </a: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EIA RS-232-C</a:t>
            </a:r>
            <a:endParaRPr kumimoji="1" lang="en-US" altLang="zh-CN" sz="2400" b="1" i="0" u="none" strike="noStrike" kern="1200" cap="none" spc="0" normalizeH="0" baseline="0" noProof="0" dirty="0" smtClean="0">
              <a:ln>
                <a:noFill/>
              </a:ln>
              <a:solidFill>
                <a:srgbClr val="003399"/>
              </a:solidFill>
              <a:effectLst/>
              <a:uLnTx/>
              <a:uFillTx/>
              <a:latin typeface="+mn-lt"/>
              <a:ea typeface="+mn-ea"/>
              <a:cs typeface="+mn-cs"/>
            </a:endParaRPr>
          </a:p>
          <a:p>
            <a:pPr marL="973455" marR="0" lvl="1" indent="-285750" algn="l" defTabSz="914400" rtl="0" eaLnBrk="1" fontAlgn="base" latinLnBrk="0" hangingPunct="1">
              <a:lnSpc>
                <a:spcPct val="100000"/>
              </a:lnSpc>
              <a:spcBef>
                <a:spcPts val="1200"/>
              </a:spcBef>
              <a:spcAft>
                <a:spcPct val="0"/>
              </a:spcAft>
              <a:buClr>
                <a:srgbClr val="003399"/>
              </a:buClr>
              <a:buSzTx/>
              <a:buFont typeface="Wingdings" panose="05000000000000000000" pitchFamily="2" charset="2"/>
              <a:buChar char="ü"/>
              <a:tabLst>
                <a:tab pos="949325" algn="l"/>
              </a:tabLst>
              <a:defRPr/>
            </a:pPr>
            <a:r>
              <a:rPr kumimoji="1" lang="en-US" altLang="zh-CN" sz="2400" b="1" i="0" u="none" strike="noStrike" kern="1200" cap="none" spc="0" normalizeH="0" baseline="0" noProof="0" dirty="0" smtClean="0">
                <a:ln>
                  <a:noFill/>
                </a:ln>
                <a:solidFill>
                  <a:srgbClr val="003399"/>
                </a:solidFill>
                <a:effectLst/>
                <a:uLnTx/>
                <a:uFillTx/>
                <a:latin typeface="+mn-lt"/>
                <a:ea typeface="+mn-ea"/>
                <a:cs typeface="+mn-cs"/>
              </a:rPr>
              <a:t>CCITT X.21/EIA RS-449</a:t>
            </a:r>
            <a:endParaRPr kumimoji="1" lang="en-US" altLang="zh-CN" sz="2400" b="1" i="0" u="none" strike="noStrike" kern="1200" cap="none" spc="0" normalizeH="0" baseline="0" noProof="0" dirty="0" smtClean="0">
              <a:ln>
                <a:noFill/>
              </a:ln>
              <a:solidFill>
                <a:srgbClr val="003399"/>
              </a:solidFill>
              <a:effectLst/>
              <a:uLnTx/>
              <a:uFillTx/>
              <a:latin typeface="+mn-lt"/>
              <a:ea typeface="+mn-ea"/>
              <a:cs typeface="+mn-cs"/>
            </a:endParaRPr>
          </a:p>
          <a:p>
            <a:pPr marL="389255" marR="0" lvl="0" indent="-389255" algn="l" defTabSz="914400" rtl="0" eaLnBrk="1" fontAlgn="base" latinLnBrk="0" hangingPunct="1">
              <a:lnSpc>
                <a:spcPct val="100000"/>
              </a:lnSpc>
              <a:spcBef>
                <a:spcPts val="1200"/>
              </a:spcBef>
              <a:spcAft>
                <a:spcPct val="0"/>
              </a:spcAft>
              <a:buClr>
                <a:srgbClr val="3366FF"/>
              </a:buClr>
              <a:buSzTx/>
              <a:buFont typeface="Wingdings" panose="05000000000000000000" pitchFamily="2" charset="2"/>
              <a:buNone/>
              <a:tabLst>
                <a:tab pos="949325" algn="l"/>
              </a:tabLst>
              <a:defRPr/>
            </a:pPr>
            <a:endParaRPr kumimoji="1" lang="en-US" altLang="zh-CN" sz="2400" b="1" i="0" u="none" strike="noStrike" kern="1200" cap="none" spc="0" normalizeH="0" baseline="0" noProof="0" dirty="0" smtClean="0">
              <a:ln>
                <a:noFill/>
              </a:ln>
              <a:solidFill>
                <a:schemeClr val="bg2"/>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charRg st="0" end="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charRg st="37" end="5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1011">
                                            <p:txEl>
                                              <p:charRg st="54" end="9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1011">
                                            <p:txEl>
                                              <p:charRg st="94" end="13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1011">
                                            <p:txEl>
                                              <p:charRg st="134" end="16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1011">
                                            <p:txEl>
                                              <p:charRg st="167" end="1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3"/>
          <p:cNvSpPr>
            <a:spLocks noGrp="1" noChangeArrowheads="1"/>
          </p:cNvSpPr>
          <p:nvPr>
            <p:ph idx="1" hasCustomPrompt="1"/>
          </p:nvPr>
        </p:nvSpPr>
        <p:spPr>
          <a:xfrm>
            <a:off x="611188" y="1196975"/>
            <a:ext cx="7848600"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130000"/>
              </a:lnSpc>
              <a:spcBef>
                <a:spcPts val="18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主要定义各条物理线路的功能</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342900" marR="0" lvl="0" indent="-342900" algn="l" defTabSz="914400" rtl="0" eaLnBrk="1" fontAlgn="base" latinLnBrk="0" hangingPunct="1">
              <a:lnSpc>
                <a:spcPct val="130000"/>
              </a:lnSpc>
              <a:spcBef>
                <a:spcPts val="1800"/>
              </a:spcBef>
              <a:spcAft>
                <a:spcPct val="0"/>
              </a:spcAft>
              <a:buClr>
                <a:srgbClr val="3366FF"/>
              </a:buClr>
              <a:buSzTx/>
              <a:buFont typeface="Wingdings" panose="05000000000000000000" pitchFamily="2" charset="2"/>
              <a:buChar char="l"/>
              <a:defRPr/>
            </a:pP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线路的功能分为四大类</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742950" marR="0" lvl="1" indent="-285750" algn="l" defTabSz="914400" rtl="0" eaLnBrk="1" fontAlgn="base" latinLnBrk="0" hangingPunct="1">
              <a:lnSpc>
                <a:spcPct val="100000"/>
              </a:lnSpc>
              <a:spcBef>
                <a:spcPts val="18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数据</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100000"/>
              </a:lnSpc>
              <a:spcBef>
                <a:spcPts val="18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控制</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100000"/>
              </a:lnSpc>
              <a:spcBef>
                <a:spcPts val="18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定时</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100000"/>
              </a:lnSpc>
              <a:spcBef>
                <a:spcPts val="1800"/>
              </a:spcBef>
              <a:spcAft>
                <a:spcPct val="0"/>
              </a:spcAft>
              <a:buClr>
                <a:srgbClr val="003399"/>
              </a:buClr>
              <a:buSzTx/>
              <a:buFont typeface="Wingdings" panose="05000000000000000000" pitchFamily="2" charset="2"/>
              <a:buChar char="ü"/>
              <a:defRPr/>
            </a:pPr>
            <a:r>
              <a:rPr kumimoji="1" lang="zh-CN" altLang="en-US" sz="2800" b="1" i="0" u="none" strike="noStrike" kern="1200" cap="none" spc="0" normalizeH="0" baseline="0" noProof="0" dirty="0" smtClean="0">
                <a:ln>
                  <a:noFill/>
                </a:ln>
                <a:solidFill>
                  <a:srgbClr val="003399"/>
                </a:solidFill>
                <a:effectLst/>
                <a:uLnTx/>
                <a:uFillTx/>
                <a:latin typeface="+mn-lt"/>
                <a:ea typeface="+mn-ea"/>
                <a:cs typeface="+mn-cs"/>
              </a:rPr>
              <a:t>地</a:t>
            </a:r>
            <a:endParaRPr kumimoji="1" lang="zh-CN" altLang="en-US" sz="2800" b="1" i="0" u="none" strike="noStrike" kern="1200" cap="none" spc="0" normalizeH="0" baseline="0" noProof="0" dirty="0" smtClean="0">
              <a:ln>
                <a:noFill/>
              </a:ln>
              <a:solidFill>
                <a:srgbClr val="003399"/>
              </a:solidFill>
              <a:effectLst/>
              <a:uLnTx/>
              <a:uFillTx/>
              <a:latin typeface="+mn-lt"/>
              <a:ea typeface="+mn-ea"/>
              <a:cs typeface="+mn-cs"/>
            </a:endParaRPr>
          </a:p>
        </p:txBody>
      </p:sp>
      <p:sp>
        <p:nvSpPr>
          <p:cNvPr id="104451" name="Rectangle 2"/>
          <p:cNvSpPr>
            <a:spLocks noGrp="1"/>
          </p:cNvSpPr>
          <p:nvPr>
            <p:ph type="title"/>
          </p:nvPr>
        </p:nvSpPr>
        <p:spPr>
          <a:xfrm>
            <a:off x="1660525" y="433388"/>
            <a:ext cx="7267575" cy="384175"/>
          </a:xfrm>
          <a:ln/>
        </p:spPr>
        <p:txBody>
          <a:bodyPr vert="horz" wrap="square" lIns="92075" tIns="46038" rIns="92075" bIns="46038" anchor="ctr" anchorCtr="0"/>
          <a:p>
            <a:pPr eaLnBrk="1" hangingPunct="1"/>
            <a:r>
              <a:rPr lang="zh-CN" altLang="en-US" dirty="0"/>
              <a:t>功能特性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6">
                                            <p:txEl>
                                              <p:charRg st="0"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46">
                                            <p:txEl>
                                              <p:charRg st="14" end="2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8546">
                                            <p:txEl>
                                              <p:charRg st="25" end="2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546">
                                            <p:txEl>
                                              <p:charRg st="28" end="3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546">
                                            <p:txEl>
                                              <p:charRg st="31" end="3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8546">
                                            <p:txEl>
                                              <p:charRg st="34" end="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3"/>
          <p:cNvSpPr>
            <a:spLocks noGrp="1" noChangeArrowheads="1"/>
          </p:cNvSpPr>
          <p:nvPr>
            <p:ph idx="1" hasCustomPrompt="1"/>
          </p:nvPr>
        </p:nvSpPr>
        <p:spPr>
          <a:xfrm>
            <a:off x="611188" y="1196975"/>
            <a:ext cx="7848600" cy="4103688"/>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ts val="1200"/>
              </a:spcBef>
              <a:spcAft>
                <a:spcPct val="0"/>
              </a:spcAft>
              <a:buClr>
                <a:srgbClr val="3366FF"/>
              </a:buClr>
              <a:buSzTx/>
              <a:buFont typeface="Wingdings" panose="05000000000000000000" pitchFamily="2" charset="2"/>
              <a:buChar char="l"/>
              <a:defRPr/>
            </a:pPr>
            <a:r>
              <a:rPr kumimoji="1" lang="zh-CN" altLang="zh-CN" sz="3200" b="1" i="0" u="none" strike="noStrike" kern="1200" cap="none" spc="0" normalizeH="0" baseline="0" noProof="0" dirty="0" smtClean="0">
                <a:ln>
                  <a:noFill/>
                </a:ln>
                <a:solidFill>
                  <a:schemeClr val="bg2"/>
                </a:solidFill>
                <a:effectLst/>
                <a:uLnTx/>
                <a:uFillTx/>
                <a:latin typeface="+mj-ea"/>
                <a:ea typeface="+mj-ea"/>
                <a:cs typeface="+mn-cs"/>
              </a:rPr>
              <a:t>说明了交换电路进行数据交换的一组操作序列</a:t>
            </a:r>
            <a:r>
              <a:rPr kumimoji="1" lang="zh-CN" altLang="en-US" sz="2800" b="1" i="0" u="none" strike="noStrike" kern="1200" cap="none" spc="0" normalizeH="0" baseline="0" noProof="0" dirty="0" smtClean="0">
                <a:ln>
                  <a:noFill/>
                </a:ln>
                <a:solidFill>
                  <a:schemeClr val="bg2"/>
                </a:solidFill>
                <a:effectLst/>
                <a:uLnTx/>
                <a:uFillTx/>
                <a:latin typeface="+mj-ea"/>
                <a:ea typeface="+mj-ea"/>
                <a:cs typeface="+mn-cs"/>
              </a:rPr>
              <a:t>。</a:t>
            </a:r>
            <a:endParaRPr kumimoji="1" lang="zh-CN" altLang="en-US" sz="2800" b="1" i="0" u="none" strike="noStrike" kern="1200" cap="none" spc="0" normalizeH="0" baseline="0" noProof="0" dirty="0" smtClean="0">
              <a:ln>
                <a:noFill/>
              </a:ln>
              <a:solidFill>
                <a:schemeClr val="bg2"/>
              </a:solidFill>
              <a:effectLst/>
              <a:uLnTx/>
              <a:uFillTx/>
              <a:latin typeface="+mj-ea"/>
              <a:ea typeface="+mj-ea"/>
              <a:cs typeface="+mn-cs"/>
            </a:endParaRPr>
          </a:p>
          <a:p>
            <a:pPr marL="342900" marR="0" lvl="0" indent="-342900" algn="l" defTabSz="914400" rtl="0" eaLnBrk="1" fontAlgn="base" latinLnBrk="0" hangingPunct="1">
              <a:lnSpc>
                <a:spcPct val="120000"/>
              </a:lnSpc>
              <a:spcBef>
                <a:spcPts val="1200"/>
              </a:spcBef>
              <a:spcAft>
                <a:spcPct val="0"/>
              </a:spcAft>
              <a:buClr>
                <a:srgbClr val="3366FF"/>
              </a:buClr>
              <a:buSzTx/>
              <a:buFont typeface="Wingdings" panose="05000000000000000000" pitchFamily="2" charset="2"/>
              <a:buChar char="l"/>
              <a:defRPr/>
            </a:pPr>
            <a:r>
              <a:rPr kumimoji="1" lang="en-US" altLang="zh-CN" sz="3200" b="1" i="0" u="none" strike="noStrike" kern="1200" cap="none" spc="0" normalizeH="0" baseline="0" noProof="0" dirty="0" smtClean="0">
                <a:ln>
                  <a:noFill/>
                </a:ln>
                <a:solidFill>
                  <a:schemeClr val="bg2"/>
                </a:solidFill>
                <a:effectLst/>
                <a:uLnTx/>
                <a:uFillTx/>
                <a:latin typeface="+mj-ea"/>
                <a:ea typeface="+mj-ea"/>
                <a:cs typeface="+mn-cs"/>
              </a:rPr>
              <a:t>ITU</a:t>
            </a:r>
            <a:r>
              <a:rPr kumimoji="1" lang="zh-CN" altLang="zh-CN" sz="3200" b="1" i="0" u="none" strike="noStrike" kern="1200" cap="none" spc="0" normalizeH="0" baseline="0" noProof="0" dirty="0" smtClean="0">
                <a:ln>
                  <a:noFill/>
                </a:ln>
                <a:solidFill>
                  <a:schemeClr val="bg2"/>
                </a:solidFill>
                <a:effectLst/>
                <a:uLnTx/>
                <a:uFillTx/>
                <a:latin typeface="+mj-ea"/>
                <a:ea typeface="+mj-ea"/>
                <a:cs typeface="+mn-cs"/>
              </a:rPr>
              <a:t>建议</a:t>
            </a:r>
            <a:endParaRPr kumimoji="1" lang="en-US" altLang="zh-CN" sz="3200" b="1" i="0" u="none" strike="noStrike" kern="1200" cap="none" spc="0" normalizeH="0" baseline="0" noProof="0" dirty="0" smtClean="0">
              <a:ln>
                <a:noFill/>
              </a:ln>
              <a:solidFill>
                <a:schemeClr val="bg2"/>
              </a:solidFill>
              <a:effectLst/>
              <a:uLnTx/>
              <a:uFillTx/>
              <a:latin typeface="+mj-ea"/>
              <a:ea typeface="+mj-ea"/>
              <a:cs typeface="+mn-cs"/>
            </a:endParaRPr>
          </a:p>
          <a:p>
            <a:pPr marL="742950" marR="0" lvl="1" indent="-285750" algn="l" defTabSz="914400" rtl="0" eaLnBrk="1" fontAlgn="base" latinLnBrk="0" hangingPunct="1">
              <a:lnSpc>
                <a:spcPct val="100000"/>
              </a:lnSpc>
              <a:spcBef>
                <a:spcPts val="1200"/>
              </a:spcBef>
              <a:spcAft>
                <a:spcPct val="0"/>
              </a:spcAft>
              <a:buClr>
                <a:srgbClr val="003399"/>
              </a:buClr>
              <a:buSzTx/>
              <a:buFont typeface="Wingdings" panose="05000000000000000000" pitchFamily="2" charset="2"/>
              <a:buChar char="ü"/>
              <a:defRPr/>
            </a:pPr>
            <a:r>
              <a:rPr kumimoji="1" lang="en-US" altLang="zh-CN" sz="2800" b="1" i="0" u="none" strike="noStrike" kern="1200" cap="none" spc="0" normalizeH="0" baseline="0" noProof="0" dirty="0" smtClean="0">
                <a:ln>
                  <a:noFill/>
                </a:ln>
                <a:solidFill>
                  <a:srgbClr val="003399"/>
                </a:solidFill>
                <a:effectLst/>
                <a:uLnTx/>
                <a:uFillTx/>
                <a:latin typeface="+mn-lt"/>
                <a:ea typeface="+mn-ea"/>
                <a:cs typeface="+mn-cs"/>
              </a:rPr>
              <a:t>V.24</a:t>
            </a:r>
            <a:r>
              <a:rPr kumimoji="1" lang="zh-CN" altLang="zh-CN" sz="28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800" b="1" i="0" u="none" strike="noStrike" kern="1200" cap="none" spc="0" normalizeH="0" baseline="0" noProof="0" dirty="0" smtClean="0">
                <a:ln>
                  <a:noFill/>
                </a:ln>
                <a:solidFill>
                  <a:srgbClr val="003399"/>
                </a:solidFill>
                <a:effectLst/>
                <a:uLnTx/>
                <a:uFillTx/>
                <a:latin typeface="+mn-lt"/>
                <a:ea typeface="+mn-ea"/>
                <a:cs typeface="+mn-cs"/>
              </a:rPr>
              <a:t>V.54</a:t>
            </a:r>
            <a:r>
              <a:rPr kumimoji="1" lang="zh-CN" altLang="zh-CN" sz="28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800" b="1" i="0" u="none" strike="noStrike" kern="1200" cap="none" spc="0" normalizeH="0" baseline="0" noProof="0" dirty="0" smtClean="0">
                <a:ln>
                  <a:noFill/>
                </a:ln>
                <a:solidFill>
                  <a:srgbClr val="003399"/>
                </a:solidFill>
                <a:effectLst/>
                <a:uLnTx/>
                <a:uFillTx/>
                <a:latin typeface="+mn-lt"/>
                <a:ea typeface="+mn-ea"/>
                <a:cs typeface="+mn-cs"/>
              </a:rPr>
              <a:t>V.24</a:t>
            </a:r>
            <a:r>
              <a:rPr kumimoji="1" lang="zh-CN" altLang="zh-CN" sz="28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800" b="1" i="0" u="none" strike="noStrike" kern="1200" cap="none" spc="0" normalizeH="0" baseline="0" noProof="0" dirty="0" smtClean="0">
                <a:ln>
                  <a:noFill/>
                </a:ln>
                <a:solidFill>
                  <a:srgbClr val="003399"/>
                </a:solidFill>
                <a:effectLst/>
                <a:uLnTx/>
                <a:uFillTx/>
                <a:latin typeface="+mn-lt"/>
                <a:ea typeface="+mn-ea"/>
                <a:cs typeface="+mn-cs"/>
              </a:rPr>
              <a:t>V.22</a:t>
            </a:r>
            <a:r>
              <a:rPr kumimoji="1" lang="zh-CN" altLang="zh-CN" sz="2800" b="1" i="0" u="none" strike="noStrike" kern="1200" cap="none" spc="0" normalizeH="0" baseline="0" noProof="0" dirty="0" smtClean="0">
                <a:ln>
                  <a:noFill/>
                </a:ln>
                <a:solidFill>
                  <a:srgbClr val="003399"/>
                </a:solidFill>
                <a:effectLst/>
                <a:uLnTx/>
                <a:uFillTx/>
                <a:latin typeface="+mn-lt"/>
                <a:ea typeface="+mn-ea"/>
                <a:cs typeface="+mn-cs"/>
              </a:rPr>
              <a:t>等</a:t>
            </a:r>
            <a:r>
              <a:rPr kumimoji="1" lang="en-US" altLang="zh-CN" sz="2800" b="1" i="0" u="none" strike="noStrike" kern="1200" cap="none" spc="0" normalizeH="0" baseline="0" noProof="0" dirty="0" smtClean="0">
                <a:ln>
                  <a:noFill/>
                </a:ln>
                <a:solidFill>
                  <a:srgbClr val="003399"/>
                </a:solidFill>
                <a:effectLst/>
                <a:uLnTx/>
                <a:uFillTx/>
                <a:latin typeface="+mn-lt"/>
                <a:ea typeface="+mn-ea"/>
                <a:cs typeface="+mn-cs"/>
              </a:rPr>
              <a:t>V</a:t>
            </a:r>
            <a:r>
              <a:rPr kumimoji="1" lang="zh-CN" altLang="zh-CN" sz="2800" b="1" i="0" u="none" strike="noStrike" kern="1200" cap="none" spc="0" normalizeH="0" baseline="0" noProof="0" dirty="0" smtClean="0">
                <a:ln>
                  <a:noFill/>
                </a:ln>
                <a:solidFill>
                  <a:srgbClr val="003399"/>
                </a:solidFill>
                <a:effectLst/>
                <a:uLnTx/>
                <a:uFillTx/>
                <a:latin typeface="+mn-lt"/>
                <a:ea typeface="+mn-ea"/>
                <a:cs typeface="+mn-cs"/>
              </a:rPr>
              <a:t>系列标准</a:t>
            </a:r>
            <a:endParaRPr kumimoji="1" lang="en-US" altLang="zh-CN" sz="2800" b="1" i="0" u="none" strike="noStrike" kern="120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100000"/>
              </a:lnSpc>
              <a:spcBef>
                <a:spcPts val="1200"/>
              </a:spcBef>
              <a:spcAft>
                <a:spcPct val="0"/>
              </a:spcAft>
              <a:buClr>
                <a:srgbClr val="003399"/>
              </a:buClr>
              <a:buSzTx/>
              <a:buFont typeface="Wingdings" panose="05000000000000000000" pitchFamily="2" charset="2"/>
              <a:buChar char="ü"/>
              <a:defRPr/>
            </a:pPr>
            <a:r>
              <a:rPr kumimoji="1" lang="en-US" altLang="zh-CN" sz="2800" b="1" i="0" u="none" strike="noStrike" kern="1200" cap="none" spc="0" normalizeH="0" baseline="0" noProof="0" dirty="0" smtClean="0">
                <a:ln>
                  <a:noFill/>
                </a:ln>
                <a:solidFill>
                  <a:srgbClr val="003399"/>
                </a:solidFill>
                <a:effectLst/>
                <a:uLnTx/>
                <a:uFillTx/>
                <a:latin typeface="+mn-lt"/>
                <a:ea typeface="+mn-ea"/>
                <a:cs typeface="+mn-cs"/>
              </a:rPr>
              <a:t>X.20</a:t>
            </a:r>
            <a:r>
              <a:rPr kumimoji="1" lang="zh-CN" altLang="zh-CN" sz="28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800" b="1" i="0" u="none" strike="noStrike" kern="1200" cap="none" spc="0" normalizeH="0" baseline="0" noProof="0" dirty="0" smtClean="0">
                <a:ln>
                  <a:noFill/>
                </a:ln>
                <a:solidFill>
                  <a:srgbClr val="003399"/>
                </a:solidFill>
                <a:effectLst/>
                <a:uLnTx/>
                <a:uFillTx/>
                <a:latin typeface="+mn-lt"/>
                <a:ea typeface="+mn-ea"/>
                <a:cs typeface="+mn-cs"/>
              </a:rPr>
              <a:t>X.21</a:t>
            </a:r>
            <a:r>
              <a:rPr kumimoji="1" lang="zh-CN" altLang="zh-CN" sz="2800" b="1" i="0" u="none" strike="noStrike" kern="1200" cap="none" spc="0" normalizeH="0" baseline="0" noProof="0" dirty="0" smtClean="0">
                <a:ln>
                  <a:noFill/>
                </a:ln>
                <a:solidFill>
                  <a:srgbClr val="003399"/>
                </a:solidFill>
                <a:effectLst/>
                <a:uLnTx/>
                <a:uFillTx/>
                <a:latin typeface="+mn-lt"/>
                <a:ea typeface="+mn-ea"/>
                <a:cs typeface="+mn-cs"/>
              </a:rPr>
              <a:t>、</a:t>
            </a:r>
            <a:r>
              <a:rPr kumimoji="1" lang="en-US" altLang="zh-CN" sz="2800" b="1" i="0" u="none" strike="noStrike" kern="1200" cap="none" spc="0" normalizeH="0" baseline="0" noProof="0" dirty="0" smtClean="0">
                <a:ln>
                  <a:noFill/>
                </a:ln>
                <a:solidFill>
                  <a:srgbClr val="003399"/>
                </a:solidFill>
                <a:effectLst/>
                <a:uLnTx/>
                <a:uFillTx/>
                <a:latin typeface="+mn-lt"/>
                <a:ea typeface="+mn-ea"/>
                <a:cs typeface="+mn-cs"/>
              </a:rPr>
              <a:t>X.20bis</a:t>
            </a:r>
            <a:r>
              <a:rPr kumimoji="1" lang="zh-CN" altLang="zh-CN" sz="2800" b="1" i="0" u="none" strike="noStrike" kern="1200" cap="none" spc="0" normalizeH="0" baseline="0" noProof="0" dirty="0" smtClean="0">
                <a:ln>
                  <a:noFill/>
                </a:ln>
                <a:solidFill>
                  <a:srgbClr val="003399"/>
                </a:solidFill>
                <a:effectLst/>
                <a:uLnTx/>
                <a:uFillTx/>
                <a:latin typeface="+mn-lt"/>
                <a:ea typeface="+mn-ea"/>
                <a:cs typeface="+mn-cs"/>
              </a:rPr>
              <a:t>和</a:t>
            </a:r>
            <a:r>
              <a:rPr kumimoji="1" lang="en-US" altLang="zh-CN" sz="2800" b="1" i="0" u="none" strike="noStrike" kern="1200" cap="none" spc="0" normalizeH="0" baseline="0" noProof="0" dirty="0" smtClean="0">
                <a:ln>
                  <a:noFill/>
                </a:ln>
                <a:solidFill>
                  <a:srgbClr val="003399"/>
                </a:solidFill>
                <a:effectLst/>
                <a:uLnTx/>
                <a:uFillTx/>
                <a:latin typeface="+mn-lt"/>
                <a:ea typeface="+mn-ea"/>
                <a:cs typeface="+mn-cs"/>
              </a:rPr>
              <a:t>X.21bis</a:t>
            </a:r>
            <a:r>
              <a:rPr kumimoji="1" lang="zh-CN" altLang="zh-CN" sz="2800" b="1" i="0" u="none" strike="noStrike" kern="1200" cap="none" spc="0" normalizeH="0" baseline="0" noProof="0" dirty="0" smtClean="0">
                <a:ln>
                  <a:noFill/>
                </a:ln>
                <a:solidFill>
                  <a:srgbClr val="003399"/>
                </a:solidFill>
                <a:effectLst/>
                <a:uLnTx/>
                <a:uFillTx/>
                <a:latin typeface="+mn-lt"/>
                <a:ea typeface="+mn-ea"/>
                <a:cs typeface="+mn-cs"/>
              </a:rPr>
              <a:t>等</a:t>
            </a:r>
            <a:r>
              <a:rPr kumimoji="1" lang="en-US" altLang="zh-CN" sz="2800" b="1" i="0" u="none" strike="noStrike" kern="1200" cap="none" spc="0" normalizeH="0" baseline="0" noProof="0" dirty="0" smtClean="0">
                <a:ln>
                  <a:noFill/>
                </a:ln>
                <a:solidFill>
                  <a:srgbClr val="003399"/>
                </a:solidFill>
                <a:effectLst/>
                <a:uLnTx/>
                <a:uFillTx/>
                <a:latin typeface="+mn-lt"/>
                <a:ea typeface="+mn-ea"/>
                <a:cs typeface="+mn-cs"/>
              </a:rPr>
              <a:t>X</a:t>
            </a:r>
            <a:r>
              <a:rPr kumimoji="1" lang="zh-CN" altLang="zh-CN" sz="2800" b="1" i="0" u="none" strike="noStrike" kern="1200" cap="none" spc="0" normalizeH="0" baseline="0" noProof="0" dirty="0" smtClean="0">
                <a:ln>
                  <a:noFill/>
                </a:ln>
                <a:solidFill>
                  <a:srgbClr val="003399"/>
                </a:solidFill>
                <a:effectLst/>
                <a:uLnTx/>
                <a:uFillTx/>
                <a:latin typeface="+mn-lt"/>
                <a:ea typeface="+mn-ea"/>
                <a:cs typeface="+mn-cs"/>
              </a:rPr>
              <a:t>系列标准</a:t>
            </a:r>
            <a:endParaRPr kumimoji="1" lang="zh-CN" altLang="en-US" sz="2400" b="1" i="0" u="none" strike="noStrike" kern="1200" cap="none" spc="0" normalizeH="0" baseline="0" noProof="0" dirty="0" smtClean="0">
              <a:ln>
                <a:noFill/>
              </a:ln>
              <a:solidFill>
                <a:srgbClr val="003399"/>
              </a:solidFill>
              <a:effectLst/>
              <a:uLnTx/>
              <a:uFillTx/>
              <a:latin typeface="+mn-lt"/>
              <a:ea typeface="+mn-ea"/>
              <a:cs typeface="+mn-cs"/>
            </a:endParaRPr>
          </a:p>
        </p:txBody>
      </p:sp>
      <p:sp>
        <p:nvSpPr>
          <p:cNvPr id="105475" name="Rectangle 2"/>
          <p:cNvSpPr>
            <a:spLocks noGrp="1"/>
          </p:cNvSpPr>
          <p:nvPr>
            <p:ph type="title"/>
          </p:nvPr>
        </p:nvSpPr>
        <p:spPr>
          <a:xfrm>
            <a:off x="1660525" y="433388"/>
            <a:ext cx="7267575" cy="384175"/>
          </a:xfrm>
          <a:ln/>
        </p:spPr>
        <p:txBody>
          <a:bodyPr vert="horz" wrap="square" lIns="92075" tIns="46038" rIns="92075" bIns="46038" anchor="ctr" anchorCtr="0"/>
          <a:p>
            <a:pPr eaLnBrk="1" hangingPunct="1"/>
            <a:r>
              <a:rPr lang="zh-CN" altLang="en-US" dirty="0"/>
              <a:t>规程特性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0">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70">
                                            <p:txEl>
                                              <p:charRg st="22" end="2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70">
                                            <p:txEl>
                                              <p:charRg st="28" end="5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570">
                                            <p:txEl>
                                              <p:charRg st="54" end="8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419225" y="404813"/>
            <a:ext cx="7724775" cy="574675"/>
          </a:xfrm>
          <a:ln/>
        </p:spPr>
        <p:txBody>
          <a:bodyPr vert="horz" wrap="square" lIns="92075" tIns="46038" rIns="92075" bIns="46038" anchor="ctr" anchorCtr="0"/>
          <a:p>
            <a:pPr marL="838200" indent="-838200" eaLnBrk="1" hangingPunct="1"/>
            <a:r>
              <a:rPr lang="en-US" altLang="zh-CN" dirty="0">
                <a:latin typeface="黑体" panose="02010609060101010101" pitchFamily="49" charset="-122"/>
              </a:rPr>
              <a:t>7.2 </a:t>
            </a:r>
            <a:r>
              <a:rPr lang="zh-CN" altLang="en-US" dirty="0">
                <a:latin typeface="黑体" panose="02010609060101010101" pitchFamily="49" charset="-122"/>
              </a:rPr>
              <a:t>数据通信系统模型</a:t>
            </a:r>
            <a:endParaRPr lang="zh-CN" altLang="en-US" dirty="0">
              <a:latin typeface="黑体" panose="02010609060101010101" pitchFamily="49" charset="-122"/>
            </a:endParaRPr>
          </a:p>
        </p:txBody>
      </p:sp>
      <p:sp>
        <p:nvSpPr>
          <p:cNvPr id="93187" name="Rectangle 3"/>
          <p:cNvSpPr>
            <a:spLocks noGrp="1"/>
          </p:cNvSpPr>
          <p:nvPr>
            <p:ph idx="1" hasCustomPrompt="1"/>
          </p:nvPr>
        </p:nvSpPr>
        <p:spPr>
          <a:xfrm>
            <a:off x="900113" y="2636838"/>
            <a:ext cx="7704137" cy="1008062"/>
          </a:xfrm>
          <a:ln/>
        </p:spPr>
        <p:txBody>
          <a:bodyPr vert="horz" wrap="square" lIns="91440" tIns="45720" rIns="91440" bIns="45720" anchor="t" anchorCtr="0"/>
          <a:p>
            <a:pPr eaLnBrk="1" hangingPunct="1">
              <a:buNone/>
            </a:pPr>
            <a:r>
              <a:rPr lang="zh-CN" altLang="en-US" sz="2400" dirty="0">
                <a:solidFill>
                  <a:srgbClr val="003399"/>
                </a:solidFill>
              </a:rPr>
              <a:t>数据通信系统基本结构</a:t>
            </a:r>
            <a:r>
              <a:rPr lang="zh-CN" altLang="en-US" sz="2800" dirty="0"/>
              <a:t>		　</a:t>
            </a:r>
            <a:endParaRPr lang="zh-CN" altLang="en-US" sz="2400" dirty="0"/>
          </a:p>
          <a:p>
            <a:pPr lvl="1" eaLnBrk="1" hangingPunct="1">
              <a:buNone/>
            </a:pPr>
            <a:endParaRPr lang="zh-CN" altLang="en-US" sz="2400" dirty="0"/>
          </a:p>
          <a:p>
            <a:pPr lvl="1" eaLnBrk="1" hangingPunct="1">
              <a:buNone/>
            </a:pPr>
            <a:endParaRPr lang="en-US" altLang="zh-CN" sz="2400" dirty="0"/>
          </a:p>
        </p:txBody>
      </p:sp>
      <p:grpSp>
        <p:nvGrpSpPr>
          <p:cNvPr id="112644" name="Group 4"/>
          <p:cNvGrpSpPr/>
          <p:nvPr/>
        </p:nvGrpSpPr>
        <p:grpSpPr>
          <a:xfrm>
            <a:off x="900113" y="1268413"/>
            <a:ext cx="7416800" cy="1079500"/>
            <a:chOff x="912" y="1008"/>
            <a:chExt cx="3984" cy="912"/>
          </a:xfrm>
        </p:grpSpPr>
        <p:sp>
          <p:nvSpPr>
            <p:cNvPr id="14342" name="AutoShape 5"/>
            <p:cNvSpPr/>
            <p:nvPr/>
          </p:nvSpPr>
          <p:spPr>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tileRect/>
            </a:gradFill>
            <a:ln w="38100" cap="flat" cmpd="sng">
              <a:solidFill>
                <a:srgbClr val="FFFFFF"/>
              </a:solidFill>
              <a:prstDash val="solid"/>
              <a:headEnd type="none" w="med" len="med"/>
              <a:tailEnd type="none" w="med" len="med"/>
            </a:ln>
            <a:effectLst>
              <a:outerShdw dist="135003" dir="2928844"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eaLnBrk="1" hangingPunct="1"/>
              <a:endParaRPr lang="zh-CN" altLang="en-US" sz="2800" dirty="0">
                <a:solidFill>
                  <a:schemeClr val="accent2"/>
                </a:solidFill>
                <a:ea typeface="黑体" panose="02010609060101010101" pitchFamily="49" charset="-122"/>
              </a:endParaRPr>
            </a:p>
          </p:txBody>
        </p:sp>
        <p:grpSp>
          <p:nvGrpSpPr>
            <p:cNvPr id="14343" name="Group 6"/>
            <p:cNvGrpSpPr/>
            <p:nvPr/>
          </p:nvGrpSpPr>
          <p:grpSpPr>
            <a:xfrm>
              <a:off x="994" y="1092"/>
              <a:ext cx="773" cy="746"/>
              <a:chOff x="994" y="1092"/>
              <a:chExt cx="773" cy="746"/>
            </a:xfrm>
          </p:grpSpPr>
          <p:sp>
            <p:nvSpPr>
              <p:cNvPr id="112647" name="AutoShape 7"/>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112648" name="Freeform 8"/>
              <p:cNvSpPr/>
              <p:nvPr/>
            </p:nvSpPr>
            <p:spPr bwMode="gray">
              <a:xfrm>
                <a:off x="1047" y="1142"/>
                <a:ext cx="385"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2800" b="1" i="0" u="none" strike="noStrike" kern="1200" cap="none" spc="0" normalizeH="0" baseline="0" noProof="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14347" name="Text Box 9"/>
              <p:cNvSpPr txBox="1"/>
              <p:nvPr/>
            </p:nvSpPr>
            <p:spPr>
              <a:xfrm>
                <a:off x="994" y="1311"/>
                <a:ext cx="757" cy="38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lgn="ctr">
                  <a:spcBef>
                    <a:spcPct val="0"/>
                  </a:spcBef>
                  <a:buClrTx/>
                  <a:buFontTx/>
                  <a:buNone/>
                </a:pPr>
                <a:r>
                  <a:rPr lang="zh-CN" altLang="en-US" sz="2400" dirty="0">
                    <a:solidFill>
                      <a:schemeClr val="hlink"/>
                    </a:solidFill>
                    <a:ea typeface="黑体" panose="02010609060101010101" pitchFamily="49" charset="-122"/>
                  </a:rPr>
                  <a:t>主要内容</a:t>
                </a:r>
                <a:endParaRPr lang="zh-CN" altLang="en-US" sz="2400" dirty="0">
                  <a:solidFill>
                    <a:schemeClr val="hlink"/>
                  </a:solidFill>
                  <a:ea typeface="黑体" panose="02010609060101010101" pitchFamily="49" charset="-122"/>
                </a:endParaRPr>
              </a:p>
            </p:txBody>
          </p:sp>
        </p:grpSp>
        <p:sp>
          <p:nvSpPr>
            <p:cNvPr id="14344" name="Text Box 10"/>
            <p:cNvSpPr txBox="1"/>
            <p:nvPr/>
          </p:nvSpPr>
          <p:spPr>
            <a:xfrm>
              <a:off x="1872" y="1149"/>
              <a:ext cx="2928" cy="694"/>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0" lvl="0" indent="0">
                <a:spcBef>
                  <a:spcPct val="0"/>
                </a:spcBef>
                <a:buClrTx/>
                <a:buFontTx/>
                <a:buNone/>
              </a:pPr>
              <a:r>
                <a:rPr lang="zh-CN" altLang="en-US" sz="2400" dirty="0">
                  <a:solidFill>
                    <a:schemeClr val="accent2"/>
                  </a:solidFill>
                  <a:ea typeface="黑体" panose="02010609060101010101" pitchFamily="49" charset="-122"/>
                </a:rPr>
                <a:t>数据在通信信道上的各种传输方式及其所采用的技术。</a:t>
              </a:r>
              <a:endParaRPr lang="zh-CN" altLang="en-US" sz="2400" dirty="0">
                <a:solidFill>
                  <a:schemeClr val="accent2"/>
                </a:solidFill>
                <a:ea typeface="黑体" panose="02010609060101010101" pitchFamily="49" charset="-122"/>
              </a:endParaRPr>
            </a:p>
          </p:txBody>
        </p:sp>
      </p:grpSp>
      <p:pic>
        <p:nvPicPr>
          <p:cNvPr id="29" name="图片 28"/>
          <p:cNvPicPr>
            <a:picLocks noChangeAspect="1"/>
          </p:cNvPicPr>
          <p:nvPr/>
        </p:nvPicPr>
        <p:blipFill>
          <a:blip r:embed="rId1"/>
          <a:stretch>
            <a:fillRect/>
          </a:stretch>
        </p:blipFill>
        <p:spPr>
          <a:xfrm>
            <a:off x="919163" y="3141663"/>
            <a:ext cx="7540625" cy="28797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charRg st="0"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92075" tIns="46038" rIns="92075" bIns="46038" anchor="ctr" anchorCtr="0"/>
          <a:p>
            <a:pPr eaLnBrk="1" hangingPunct="1"/>
            <a:r>
              <a:rPr lang="zh-CN" altLang="en-US" dirty="0">
                <a:latin typeface="黑体" panose="02010609060101010101" pitchFamily="49" charset="-122"/>
              </a:rPr>
              <a:t>数据通信系统的任务</a:t>
            </a:r>
            <a:endParaRPr lang="zh-CN" altLang="en-US" dirty="0">
              <a:latin typeface="黑体" panose="02010609060101010101" pitchFamily="49" charset="-122"/>
            </a:endParaRPr>
          </a:p>
        </p:txBody>
      </p:sp>
      <p:sp>
        <p:nvSpPr>
          <p:cNvPr id="16387" name="Rectangle 5"/>
          <p:cNvSpPr/>
          <p:nvPr/>
        </p:nvSpPr>
        <p:spPr>
          <a:xfrm>
            <a:off x="4308475" y="2936875"/>
            <a:ext cx="527050"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algn="ctr" eaLnBrk="1" hangingPunct="1"/>
            <a:endParaRPr lang="zh-CN" altLang="zh-CN" sz="2800" b="0" dirty="0">
              <a:solidFill>
                <a:schemeClr val="accent2"/>
              </a:solidFill>
              <a:ea typeface="黑体" panose="02010609060101010101" pitchFamily="49" charset="-122"/>
            </a:endParaRPr>
          </a:p>
        </p:txBody>
      </p:sp>
      <p:sp>
        <p:nvSpPr>
          <p:cNvPr id="204806" name="Rectangle 6"/>
          <p:cNvSpPr>
            <a:spLocks noChangeArrowheads="1"/>
          </p:cNvSpPr>
          <p:nvPr/>
        </p:nvSpPr>
        <p:spPr bwMode="auto">
          <a:xfrm>
            <a:off x="539750" y="1412875"/>
            <a:ext cx="82804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r>
              <a:rPr kumimoji="1"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把携带信息的数据用物理信号形式通过介质（信道）传送到目的地。</a:t>
            </a:r>
            <a:endParaRPr kumimoji="1"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Char char="•"/>
              <a:defRPr/>
            </a:pPr>
            <a:r>
              <a:rPr kumimoji="1"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问题：</a:t>
            </a:r>
            <a:r>
              <a:rPr kumimoji="1" lang="zh-CN" altLang="en-US" sz="32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信息和数据（</a:t>
            </a:r>
            <a:r>
              <a:rPr kumimoji="1" lang="en-US" altLang="zh-CN" sz="32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0</a:t>
            </a:r>
            <a:r>
              <a:rPr kumimoji="1" lang="zh-CN" altLang="en-US" sz="32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32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1" lang="zh-CN" altLang="en-US" sz="32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比特）不能直接在介质上传输。</a:t>
            </a:r>
            <a:endParaRPr kumimoji="1"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Char char="•"/>
              <a:defRPr/>
            </a:pPr>
            <a:r>
              <a:rPr kumimoji="1"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解决方法：信息</a:t>
            </a:r>
            <a:r>
              <a:rPr kumimoji="1" lang="zh-CN" altLang="en-US" sz="3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（原始）</a:t>
            </a:r>
            <a:r>
              <a:rPr kumimoji="1"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数据</a:t>
            </a:r>
            <a:r>
              <a:rPr kumimoji="1" lang="zh-CN" altLang="en-US" sz="3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（存储）</a:t>
            </a:r>
            <a:r>
              <a:rPr kumimoji="1"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→信号</a:t>
            </a:r>
            <a:r>
              <a:rPr kumimoji="1" lang="zh-CN" altLang="en-US" sz="3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（在介质上传输）</a:t>
            </a:r>
            <a:endParaRPr kumimoji="1" lang="zh-CN" altLang="en-US" sz="3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06">
                                            <p:txEl>
                                              <p:charRg st="0" end="3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06">
                                            <p:txEl>
                                              <p:charRg st="31" end="5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06">
                                            <p:txEl>
                                              <p:charRg st="58" end="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2075" tIns="46038" rIns="92075" bIns="46038" anchor="ctr" anchorCtr="0"/>
          <a:p>
            <a:pPr eaLnBrk="1" hangingPunct="1"/>
            <a:r>
              <a:rPr lang="zh-CN" altLang="en-US" dirty="0">
                <a:latin typeface="黑体" panose="02010609060101010101" pitchFamily="49" charset="-122"/>
              </a:rPr>
              <a:t>数据表示和传输方式</a:t>
            </a:r>
            <a:endParaRPr lang="zh-CN" altLang="en-US" dirty="0">
              <a:latin typeface="黑体" panose="02010609060101010101" pitchFamily="49" charset="-122"/>
            </a:endParaRPr>
          </a:p>
        </p:txBody>
      </p:sp>
      <p:sp>
        <p:nvSpPr>
          <p:cNvPr id="18435" name="Rectangle 3"/>
          <p:cNvSpPr>
            <a:spLocks noGrp="1"/>
          </p:cNvSpPr>
          <p:nvPr>
            <p:ph idx="1" hasCustomPrompt="1"/>
          </p:nvPr>
        </p:nvSpPr>
        <p:spPr>
          <a:xfrm>
            <a:off x="468313" y="1341438"/>
            <a:ext cx="8229600" cy="5327650"/>
          </a:xfrm>
          <a:ln/>
        </p:spPr>
        <p:txBody>
          <a:bodyPr vert="horz" wrap="square" lIns="91440" tIns="45720" rIns="91440" bIns="45720" anchor="t" anchorCtr="0"/>
          <a:p>
            <a:pPr eaLnBrk="1" hangingPunct="1">
              <a:spcBef>
                <a:spcPts val="1200"/>
              </a:spcBef>
            </a:pPr>
            <a:r>
              <a:rPr lang="en-US" altLang="zh-CN" dirty="0"/>
              <a:t> </a:t>
            </a:r>
            <a:r>
              <a:rPr lang="zh-CN" altLang="en-US" dirty="0"/>
              <a:t>数据表示</a:t>
            </a:r>
            <a:endParaRPr lang="zh-CN" altLang="en-US" dirty="0"/>
          </a:p>
          <a:p>
            <a:pPr lvl="1" eaLnBrk="1" hangingPunct="1">
              <a:spcBef>
                <a:spcPts val="600"/>
              </a:spcBef>
            </a:pPr>
            <a:r>
              <a:rPr lang="zh-CN" altLang="en-US" sz="2400" dirty="0"/>
              <a:t>模拟数据 </a:t>
            </a:r>
            <a:r>
              <a:rPr lang="en-US" altLang="zh-CN" sz="2400" dirty="0"/>
              <a:t>(Analog Data)	</a:t>
            </a:r>
            <a:r>
              <a:rPr lang="zh-CN" altLang="en-US" sz="2400" dirty="0"/>
              <a:t>连续值</a:t>
            </a:r>
            <a:endParaRPr lang="zh-CN" altLang="en-US" sz="2400" dirty="0"/>
          </a:p>
          <a:p>
            <a:pPr lvl="1" eaLnBrk="1" hangingPunct="1">
              <a:spcBef>
                <a:spcPts val="600"/>
              </a:spcBef>
            </a:pPr>
            <a:r>
              <a:rPr lang="zh-CN" altLang="en-US" sz="2400" dirty="0"/>
              <a:t>数字数据 </a:t>
            </a:r>
            <a:r>
              <a:rPr lang="en-US" altLang="zh-CN" sz="2400" dirty="0"/>
              <a:t>(Digital Data)	</a:t>
            </a:r>
            <a:r>
              <a:rPr lang="zh-CN" altLang="en-US" sz="2400" dirty="0"/>
              <a:t>离散值</a:t>
            </a:r>
            <a:endParaRPr lang="zh-CN" altLang="en-US" sz="2400" dirty="0"/>
          </a:p>
          <a:p>
            <a:pPr eaLnBrk="1" hangingPunct="1">
              <a:spcBef>
                <a:spcPts val="1200"/>
              </a:spcBef>
            </a:pPr>
            <a:r>
              <a:rPr lang="zh-CN" altLang="en-US" dirty="0"/>
              <a:t> 数据传输方式</a:t>
            </a:r>
            <a:endParaRPr lang="zh-CN" altLang="en-US" dirty="0"/>
          </a:p>
          <a:p>
            <a:pPr lvl="1" eaLnBrk="1" hangingPunct="1">
              <a:spcBef>
                <a:spcPts val="600"/>
              </a:spcBef>
            </a:pPr>
            <a:r>
              <a:rPr lang="zh-CN" altLang="en-US" sz="2400" dirty="0"/>
              <a:t>	模拟信号 </a:t>
            </a:r>
            <a:r>
              <a:rPr lang="en-US" altLang="zh-CN" sz="2400" dirty="0"/>
              <a:t>(Analog Signals)</a:t>
            </a:r>
            <a:endParaRPr lang="en-US" altLang="zh-CN" sz="2400" dirty="0"/>
          </a:p>
          <a:p>
            <a:pPr lvl="1" eaLnBrk="1" hangingPunct="1">
              <a:spcBef>
                <a:spcPts val="600"/>
              </a:spcBef>
            </a:pPr>
            <a:r>
              <a:rPr lang="en-US" altLang="zh-CN" sz="2400" dirty="0"/>
              <a:t>	</a:t>
            </a:r>
            <a:r>
              <a:rPr lang="zh-CN" altLang="zh-CN" sz="2400" dirty="0"/>
              <a:t>数字信号</a:t>
            </a:r>
            <a:r>
              <a:rPr lang="zh-CN" altLang="en-US" sz="2400" dirty="0"/>
              <a:t> </a:t>
            </a:r>
            <a:r>
              <a:rPr lang="en-US" altLang="zh-CN" sz="2400" dirty="0"/>
              <a:t>(Digital Signals)</a:t>
            </a:r>
            <a:endParaRPr lang="en-US" altLang="zh-CN" sz="2400" dirty="0"/>
          </a:p>
          <a:p>
            <a:pPr eaLnBrk="1" hangingPunct="1">
              <a:spcBef>
                <a:spcPts val="1200"/>
              </a:spcBef>
            </a:pPr>
            <a:r>
              <a:rPr lang="zh-CN" altLang="en-US" dirty="0"/>
              <a:t>信道类型</a:t>
            </a:r>
            <a:endParaRPr lang="zh-CN" altLang="en-US" dirty="0"/>
          </a:p>
          <a:p>
            <a:pPr lvl="1" eaLnBrk="1" hangingPunct="1">
              <a:spcBef>
                <a:spcPts val="600"/>
              </a:spcBef>
            </a:pPr>
            <a:r>
              <a:rPr lang="zh-CN" altLang="en-US" sz="2400" dirty="0"/>
              <a:t>模拟信道</a:t>
            </a:r>
            <a:endParaRPr lang="zh-CN" altLang="en-US" sz="2400" dirty="0"/>
          </a:p>
          <a:p>
            <a:pPr lvl="1" eaLnBrk="1" hangingPunct="1">
              <a:spcBef>
                <a:spcPts val="600"/>
              </a:spcBef>
            </a:pPr>
            <a:r>
              <a:rPr lang="zh-CN" altLang="en-US" sz="2400" dirty="0"/>
              <a:t>数字信道</a:t>
            </a:r>
            <a:endParaRPr lang="zh-CN" altLang="en-US" sz="2400" dirty="0"/>
          </a:p>
        </p:txBody>
      </p:sp>
      <p:sp>
        <p:nvSpPr>
          <p:cNvPr id="18436" name="Rectangle 4"/>
          <p:cNvSpPr/>
          <p:nvPr/>
        </p:nvSpPr>
        <p:spPr>
          <a:xfrm>
            <a:off x="4308475" y="2936875"/>
            <a:ext cx="527050"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kern="1200">
                <a:solidFill>
                  <a:srgbClr val="003399"/>
                </a:solidFill>
                <a:latin typeface="+mn-lt"/>
                <a:ea typeface="+mn-ea"/>
                <a:cs typeface="+mn-cs"/>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kern="1200">
                <a:solidFill>
                  <a:srgbClr val="CC6600"/>
                </a:solidFill>
                <a:latin typeface="+mn-lt"/>
                <a:ea typeface="+mn-ea"/>
                <a:cs typeface="+mn-cs"/>
              </a:defRPr>
            </a:lvl3pPr>
            <a:lvl4pPr marL="16002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256EFF"/>
              </a:buClr>
              <a:buChar char="•"/>
              <a:defRPr kumimoji="1" sz="2000" b="1" kern="1200">
                <a:solidFill>
                  <a:schemeClr val="bg2"/>
                </a:solidFill>
                <a:latin typeface="+mn-lt"/>
                <a:ea typeface="+mn-ea"/>
                <a:cs typeface="+mn-cs"/>
              </a:defRPr>
            </a:lvl5pPr>
          </a:lstStyle>
          <a:p>
            <a:pPr marL="342900" lvl="0" indent="-342900" algn="ctr" eaLnBrk="1" hangingPunct="1"/>
            <a:endParaRPr lang="zh-CN" altLang="zh-CN" sz="2800" b="0" dirty="0">
              <a:solidFill>
                <a:schemeClr val="accent2"/>
              </a:solidFill>
              <a:ea typeface="黑体" panose="02010609060101010101" pitchFamily="49" charset="-122"/>
            </a:endParaRPr>
          </a:p>
        </p:txBody>
      </p:sp>
    </p:spTree>
  </p:cSld>
  <p:clrMapOvr>
    <a:masterClrMapping/>
  </p:clrMapOvr>
</p:sld>
</file>

<file path=ppt/tags/tag1.xml><?xml version="1.0" encoding="utf-8"?>
<p:tagLst xmlns:p="http://schemas.openxmlformats.org/presentationml/2006/main">
  <p:tag name="KSO_WPP_MARK_KEY" val="f842d1cb-f641-4a9d-be4a-b6af5ba86960"/>
  <p:tag name="COMMONDATA" val="eyJoZGlkIjoiMTMzYjE4ODYyOGRkZGYyZWFlNTBhZWZiYTIxNDJlYmMifQ=="/>
</p:tagLst>
</file>

<file path=ppt/theme/theme1.xml><?xml version="1.0" encoding="utf-8"?>
<a:theme xmlns:a="http://schemas.openxmlformats.org/drawingml/2006/main" name="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800" b="1"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800" b="1"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西安交通大学</Template>
  <TotalTime>0</TotalTime>
  <Words>6630</Words>
  <Application>WPS 演示</Application>
  <PresentationFormat>全屏显示(4:3)</PresentationFormat>
  <Paragraphs>671</Paragraphs>
  <Slides>66</Slides>
  <Notes>34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14</vt:i4>
      </vt:variant>
      <vt:variant>
        <vt:lpstr>幻灯片标题</vt:lpstr>
      </vt:variant>
      <vt:variant>
        <vt:i4>66</vt:i4>
      </vt:variant>
    </vt:vector>
  </HeadingPairs>
  <TitlesOfParts>
    <vt:vector size="99" baseType="lpstr">
      <vt:lpstr>Arial</vt:lpstr>
      <vt:lpstr>宋体</vt:lpstr>
      <vt:lpstr>Wingdings</vt:lpstr>
      <vt:lpstr>Times New Roman</vt:lpstr>
      <vt:lpstr>黑体</vt:lpstr>
      <vt:lpstr>华文中宋</vt:lpstr>
      <vt:lpstr>Symbol</vt:lpstr>
      <vt:lpstr>仿宋_GB2312</vt:lpstr>
      <vt:lpstr>仿宋</vt:lpstr>
      <vt:lpstr>楷体_GB2312</vt:lpstr>
      <vt:lpstr>新宋体</vt:lpstr>
      <vt:lpstr>CordiaUPC</vt:lpstr>
      <vt:lpstr>Microsoft Sans Serif</vt:lpstr>
      <vt:lpstr>Arial Narrow</vt:lpstr>
      <vt:lpstr>Garamond</vt:lpstr>
      <vt:lpstr>Verdana</vt:lpstr>
      <vt:lpstr>微软雅黑</vt:lpstr>
      <vt:lpstr>Arial Unicode MS</vt:lpstr>
      <vt:lpstr>REREC模板（2004年2月）</vt:lpstr>
      <vt:lpstr>Photoshop.Image.7</vt:lpstr>
      <vt:lpstr>PowerPoint.Slide.8</vt:lpstr>
      <vt:lpstr>Equation.3</vt:lpstr>
      <vt:lpstr>Visio.Drawing.11</vt:lpstr>
      <vt:lpstr>Visio.Drawing.11</vt:lpstr>
      <vt:lpstr>Visio.Drawing.11</vt:lpstr>
      <vt:lpstr>Equation.3</vt:lpstr>
      <vt:lpstr>Visio.Drawing.11</vt:lpstr>
      <vt:lpstr>Visio.Drawing.11</vt:lpstr>
      <vt:lpstr>Word.Picture.8</vt:lpstr>
      <vt:lpstr>Equation.3</vt:lpstr>
      <vt:lpstr>Equation.3</vt:lpstr>
      <vt:lpstr>Equation.3</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第二章物理层</dc:title>
  <dc:creator>zhuhaiping</dc:creator>
  <cp:lastModifiedBy>yan</cp:lastModifiedBy>
  <cp:revision>444</cp:revision>
  <dcterms:created xsi:type="dcterms:W3CDTF">1999-09-03T07:07:43Z</dcterms:created>
  <dcterms:modified xsi:type="dcterms:W3CDTF">2023-02-15T09:57:16Z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3A53B73F6C834A51A3339BF29CBF65CA</vt:lpwstr>
  </property>
  <property fmtid="{D5CDD505-2E9C-101B-9397-08002B2CF9AE}" pid="3" name="KSOProductBuildVer">
    <vt:lpwstr>2052-11.1.0.13703</vt:lpwstr>
  </property>
</Properties>
</file>