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9"/>
  </p:handoutMasterIdLst>
  <p:sldIdLst>
    <p:sldId id="531" r:id="rId3"/>
    <p:sldId id="268" r:id="rId4"/>
    <p:sldId id="288" r:id="rId6"/>
    <p:sldId id="458" r:id="rId7"/>
    <p:sldId id="460" r:id="rId8"/>
    <p:sldId id="412" r:id="rId9"/>
    <p:sldId id="413" r:id="rId10"/>
    <p:sldId id="414" r:id="rId11"/>
    <p:sldId id="461" r:id="rId12"/>
    <p:sldId id="462" r:id="rId13"/>
    <p:sldId id="465" r:id="rId14"/>
    <p:sldId id="419" r:id="rId15"/>
    <p:sldId id="416" r:id="rId16"/>
    <p:sldId id="469" r:id="rId17"/>
    <p:sldId id="467" r:id="rId18"/>
    <p:sldId id="468" r:id="rId19"/>
    <p:sldId id="422" r:id="rId20"/>
    <p:sldId id="423" r:id="rId21"/>
    <p:sldId id="424" r:id="rId22"/>
    <p:sldId id="425" r:id="rId23"/>
    <p:sldId id="427" r:id="rId24"/>
    <p:sldId id="428" r:id="rId25"/>
    <p:sldId id="430" r:id="rId26"/>
    <p:sldId id="431" r:id="rId27"/>
    <p:sldId id="434" r:id="rId28"/>
    <p:sldId id="475" r:id="rId29"/>
    <p:sldId id="433" r:id="rId30"/>
    <p:sldId id="432" r:id="rId31"/>
    <p:sldId id="435" r:id="rId32"/>
    <p:sldId id="476" r:id="rId33"/>
    <p:sldId id="515" r:id="rId34"/>
    <p:sldId id="516" r:id="rId35"/>
    <p:sldId id="522" r:id="rId36"/>
    <p:sldId id="517" r:id="rId37"/>
    <p:sldId id="519" r:id="rId38"/>
    <p:sldId id="521" r:id="rId39"/>
    <p:sldId id="494" r:id="rId40"/>
    <p:sldId id="495" r:id="rId41"/>
    <p:sldId id="438" r:id="rId42"/>
    <p:sldId id="496" r:id="rId43"/>
    <p:sldId id="497" r:id="rId44"/>
    <p:sldId id="498" r:id="rId45"/>
    <p:sldId id="499" r:id="rId46"/>
    <p:sldId id="500" r:id="rId47"/>
    <p:sldId id="501" r:id="rId48"/>
    <p:sldId id="502" r:id="rId49"/>
    <p:sldId id="503" r:id="rId50"/>
    <p:sldId id="504" r:id="rId51"/>
    <p:sldId id="505" r:id="rId52"/>
    <p:sldId id="506" r:id="rId53"/>
    <p:sldId id="507" r:id="rId54"/>
    <p:sldId id="509" r:id="rId55"/>
    <p:sldId id="510" r:id="rId56"/>
    <p:sldId id="511" r:id="rId57"/>
    <p:sldId id="512" r:id="rId58"/>
    <p:sldId id="513" r:id="rId59"/>
    <p:sldId id="514" r:id="rId60"/>
    <p:sldId id="523" r:id="rId61"/>
    <p:sldId id="524" r:id="rId62"/>
    <p:sldId id="525" r:id="rId63"/>
    <p:sldId id="526" r:id="rId64"/>
    <p:sldId id="527" r:id="rId65"/>
    <p:sldId id="528" r:id="rId66"/>
    <p:sldId id="529" r:id="rId67"/>
    <p:sldId id="530" r:id="rId68"/>
  </p:sldIdLst>
  <p:sldSz cx="9144000" cy="6858000" type="screen4x3"/>
  <p:notesSz cx="6858000" cy="9144000"/>
  <p:custDataLst>
    <p:tags r:id="rId73"/>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accent2"/>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FFCC"/>
    <a:srgbClr val="003399"/>
    <a:srgbClr val="FFFF66"/>
    <a:srgbClr val="FF9933"/>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5"/>
    <p:restoredTop sz="81575"/>
  </p:normalViewPr>
  <p:slideViewPr>
    <p:cSldViewPr showGuides="1">
      <p:cViewPr>
        <p:scale>
          <a:sx n="48" d="100"/>
          <a:sy n="48" d="100"/>
        </p:scale>
        <p:origin x="117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957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gs" Target="tags/tag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66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12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66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FontTx/>
              <a:buNone/>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66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FontTx/>
              <a:buNone/>
              <a:defRPr sz="12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6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FontTx/>
              <a:buNone/>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40624B-0A57-4D72-B6EB-CD879E649DF6}"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7266"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12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7267" name="Rectangle 1027"/>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FontTx/>
              <a:buNone/>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1028"/>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7269" name="Rectangle 1029"/>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7270" name="Rectangle 1030"/>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FontTx/>
              <a:buNone/>
              <a:defRPr sz="12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7271"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FontTx/>
              <a:buNone/>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1BDBFC0-0F75-442F-A489-A61D71E2F308}"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147" name="Rectangle 2"/>
          <p:cNvSpPr>
            <a:spLocks noRot="1" noTextEdit="1"/>
          </p:cNvSpPr>
          <p:nvPr>
            <p:ph type="sldImg"/>
          </p:nvPr>
        </p:nvSpPr>
        <p:spPr>
          <a:ln/>
        </p:spPr>
      </p:sp>
      <p:sp>
        <p:nvSpPr>
          <p:cNvPr id="6148" name="Rectangle 3"/>
          <p:cNvSpPr>
            <a:spLocks noGrp="1"/>
          </p:cNvSpPr>
          <p:nvPr>
            <p:ph type="body" idx="1"/>
          </p:nvPr>
        </p:nvSpPr>
        <p:spPr>
          <a:ln/>
        </p:spPr>
        <p:txBody>
          <a:bodyPr wrap="square" lIns="91440" tIns="45720" rIns="91440" bIns="45720" anchor="t" anchorCtr="0"/>
          <a:p>
            <a:pPr lvl="0" eaLnBrk="1" hangingPunct="1"/>
            <a:r>
              <a:rPr lang="zh-CN" altLang="en-US" dirty="0"/>
              <a:t>带有</a:t>
            </a:r>
            <a:r>
              <a:rPr lang="en-US" altLang="zh-CN" dirty="0"/>
              <a:t>※</a:t>
            </a:r>
            <a:r>
              <a:rPr lang="zh-CN" altLang="en-US" dirty="0"/>
              <a:t>的是根据</a:t>
            </a:r>
            <a:r>
              <a:rPr lang="en-US" altLang="zh-CN" dirty="0"/>
              <a:t>2008</a:t>
            </a:r>
            <a:r>
              <a:rPr lang="zh-CN" altLang="en-US" dirty="0"/>
              <a:t>年第三版教材新增加的内容</a:t>
            </a:r>
            <a:endParaRPr lang="zh-CN" altLang="en-US" dirty="0"/>
          </a:p>
          <a:p>
            <a:pPr lvl="0" eaLnBrk="1" hangingPunct="1"/>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Rot="1" noTextEdit="1"/>
          </p:cNvSpPr>
          <p:nvPr>
            <p:ph type="sldImg"/>
          </p:nvPr>
        </p:nvSpPr>
        <p:spPr>
          <a:ln/>
        </p:spPr>
      </p:sp>
      <p:sp>
        <p:nvSpPr>
          <p:cNvPr id="8196" name="Rectangle 3"/>
          <p:cNvSpPr>
            <a:spLocks noGrp="1"/>
          </p:cNvSpPr>
          <p:nvPr>
            <p:ph type="body" idx="1"/>
          </p:nvPr>
        </p:nvSpPr>
        <p:spPr>
          <a:ln/>
        </p:spPr>
        <p:txBody>
          <a:bodyPr wrap="square" lIns="91440" tIns="45720" rIns="91440" bIns="45720" anchor="t" anchorCtr="0"/>
          <a:p>
            <a:pPr lvl="0" eaLnBrk="1" hangingPunct="1"/>
            <a:r>
              <a:rPr lang="zh-CN" altLang="en-US" dirty="0"/>
              <a:t>第二讲，</a:t>
            </a:r>
            <a:r>
              <a:rPr lang="en-US" altLang="zh-CN" dirty="0"/>
              <a:t>2005</a:t>
            </a:r>
            <a:r>
              <a:rPr lang="zh-CN" altLang="en-US" dirty="0"/>
              <a:t>－</a:t>
            </a:r>
            <a:r>
              <a:rPr lang="en-US" altLang="zh-CN" dirty="0"/>
              <a:t>3</a:t>
            </a:r>
            <a:r>
              <a:rPr lang="zh-CN" altLang="en-US" dirty="0"/>
              <a:t>－</a:t>
            </a:r>
            <a:r>
              <a:rPr lang="en-US" altLang="zh-CN" dirty="0"/>
              <a:t>7</a:t>
            </a:r>
            <a:endParaRPr lang="en-US" altLang="zh-CN" dirty="0"/>
          </a:p>
          <a:p>
            <a:pPr lvl="0" eaLnBrk="1" hangingPunct="1"/>
            <a:endParaRPr lang="en-US" altLang="zh-CN" dirty="0"/>
          </a:p>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315" name="Rectangle 2"/>
          <p:cNvSpPr>
            <a:spLocks noRot="1" noTextEdit="1"/>
          </p:cNvSpPr>
          <p:nvPr>
            <p:ph type="sldImg"/>
          </p:nvPr>
        </p:nvSpPr>
        <p:spPr>
          <a:ln/>
        </p:spPr>
      </p:sp>
      <p:sp>
        <p:nvSpPr>
          <p:cNvPr id="13316" name="Rectangle 3"/>
          <p:cNvSpPr>
            <a:spLocks noGrp="1"/>
          </p:cNvSpPr>
          <p:nvPr>
            <p:ph type="body" idx="1"/>
          </p:nvPr>
        </p:nvSpPr>
        <p:spPr>
          <a:xfrm>
            <a:off x="914400" y="4343400"/>
            <a:ext cx="5029200" cy="4114800"/>
          </a:xfrm>
          <a:ln/>
        </p:spPr>
        <p:txBody>
          <a:bodyPr wrap="square" lIns="91440" tIns="45720" rIns="91440" bIns="45720" anchor="t" anchorCtr="0"/>
          <a:p>
            <a:pPr lvl="0" eaLnBrk="1" hangingPunct="1"/>
            <a:r>
              <a:rPr lang="zh-CN" altLang="en-US" dirty="0"/>
              <a:t>加密 </a:t>
            </a:r>
            <a:r>
              <a:rPr lang="en-US" altLang="zh-CN" dirty="0"/>
              <a:t>encrypt</a:t>
            </a:r>
            <a:endParaRPr lang="en-US" altLang="zh-CN" dirty="0"/>
          </a:p>
          <a:p>
            <a:pPr lvl="0" eaLnBrk="1" hangingPunct="1"/>
            <a:r>
              <a:rPr lang="zh-CN" altLang="en-US" dirty="0"/>
              <a:t>解密 </a:t>
            </a:r>
            <a:r>
              <a:rPr lang="en-US" altLang="zh-CN" dirty="0"/>
              <a:t>decrypt</a:t>
            </a:r>
            <a:endParaRPr lang="en-US" altLang="zh-CN" dirty="0"/>
          </a:p>
          <a:p>
            <a:pPr lvl="0" eaLnBrk="1" hangingPunct="1"/>
            <a:r>
              <a:rPr lang="zh-CN" altLang="en-US" dirty="0"/>
              <a:t>明文 </a:t>
            </a:r>
            <a:r>
              <a:rPr lang="en-US" altLang="zh-CN" dirty="0"/>
              <a:t>plianttext</a:t>
            </a:r>
            <a:endParaRPr lang="en-US" altLang="zh-CN" dirty="0"/>
          </a:p>
          <a:p>
            <a:pPr lvl="0" eaLnBrk="1" hangingPunct="1"/>
            <a:r>
              <a:rPr lang="zh-CN" altLang="en-US" dirty="0"/>
              <a:t>密文 </a:t>
            </a:r>
            <a:r>
              <a:rPr lang="en-US" altLang="zh-CN" dirty="0"/>
              <a:t>ciphertext[`saIfEtekst]</a:t>
            </a:r>
            <a:endParaRPr lang="en-US" altLang="zh-CN" dirty="0"/>
          </a:p>
          <a:p>
            <a:pPr lvl="0" eaLnBrk="1" hangingPunct="1"/>
            <a:r>
              <a:rPr lang="zh-CN" altLang="en-US" dirty="0"/>
              <a:t>密码学 </a:t>
            </a:r>
            <a:r>
              <a:rPr lang="en-US" altLang="zh-CN" dirty="0"/>
              <a:t>cryptology</a:t>
            </a:r>
            <a:endParaRPr lang="en-US" altLang="zh-CN" dirty="0"/>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4819" name="Rectangle 2"/>
          <p:cNvSpPr>
            <a:spLocks noRot="1" noTextEdit="1"/>
          </p:cNvSpPr>
          <p:nvPr>
            <p:ph type="sldImg"/>
          </p:nvPr>
        </p:nvSpPr>
        <p:spPr>
          <a:ln/>
        </p:spPr>
      </p:sp>
      <p:sp>
        <p:nvSpPr>
          <p:cNvPr id="34820" name="Rectangle 3"/>
          <p:cNvSpPr>
            <a:spLocks noGrp="1"/>
          </p:cNvSpPr>
          <p:nvPr>
            <p:ph type="body" idx="1"/>
          </p:nvPr>
        </p:nvSpPr>
        <p:spPr>
          <a:xfrm>
            <a:off x="914400" y="4343400"/>
            <a:ext cx="5029200" cy="4114800"/>
          </a:xfrm>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2467" name="Rectangle 2"/>
          <p:cNvSpPr/>
          <p:nvPr/>
        </p:nvSpPr>
        <p:spPr>
          <a:xfrm>
            <a:off x="5842000" y="8713788"/>
            <a:ext cx="801688" cy="290512"/>
          </a:xfrm>
          <a:prstGeom prst="rect">
            <a:avLst/>
          </a:prstGeom>
          <a:noFill/>
          <a:ln w="12700">
            <a:noFill/>
          </a:ln>
        </p:spPr>
        <p:txBody>
          <a:bodyPr lIns="17462" tIns="0" rIns="17462" bIns="0" anchor="b" anchorCtr="0"/>
          <a:p>
            <a:pPr lvl="0" algn="r" defTabSz="846455" eaLnBrk="1" hangingPunct="1">
              <a:spcBef>
                <a:spcPct val="0"/>
              </a:spcBef>
            </a:pPr>
            <a:r>
              <a:rPr lang="en-US" altLang="zh-CN" sz="700" dirty="0">
                <a:latin typeface="Arial" panose="020B0604020202020204" pitchFamily="34" charset="0"/>
              </a:rPr>
              <a:t>23</a:t>
            </a:r>
            <a:endParaRPr lang="en-US" altLang="zh-CN" sz="700" dirty="0">
              <a:latin typeface="Arial" panose="020B0604020202020204" pitchFamily="34" charset="0"/>
            </a:endParaRPr>
          </a:p>
        </p:txBody>
      </p:sp>
      <p:sp>
        <p:nvSpPr>
          <p:cNvPr id="62468" name="Rectangle 3"/>
          <p:cNvSpPr>
            <a:spLocks noRot="1" noTextEdit="1"/>
          </p:cNvSpPr>
          <p:nvPr>
            <p:ph type="sldImg"/>
          </p:nvPr>
        </p:nvSpPr>
        <p:spPr>
          <a:ln w="12700">
            <a:solidFill>
              <a:schemeClr val="tx1">
                <a:alpha val="100000"/>
              </a:schemeClr>
            </a:solidFill>
          </a:ln>
        </p:spPr>
      </p:sp>
      <p:sp>
        <p:nvSpPr>
          <p:cNvPr id="62469" name="Rectangle 4"/>
          <p:cNvSpPr>
            <a:spLocks noGrp="1"/>
          </p:cNvSpPr>
          <p:nvPr>
            <p:ph type="body" idx="1"/>
          </p:nvPr>
        </p:nvSpPr>
        <p:spPr>
          <a:xfrm>
            <a:off x="914400" y="4343400"/>
            <a:ext cx="5029200" cy="4114800"/>
          </a:xfrm>
          <a:ln/>
        </p:spPr>
        <p:txBody>
          <a:bodyPr wrap="square" lIns="88900" tIns="47625" rIns="88900" bIns="47625"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333375"/>
            <a:ext cx="2097087" cy="5338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333375"/>
            <a:ext cx="6138863" cy="5338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47800" y="333375"/>
            <a:ext cx="76962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557338"/>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18050" y="1557338"/>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5573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18050" y="15573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image" Target="../media/image2.png"/><Relationship Id="rId14" Type="http://schemas.openxmlformats.org/officeDocument/2006/relationships/oleObject" Target="../embeddings/oleObject1.bin"/><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1447800" y="333375"/>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p>
            <a:pPr lvl="0"/>
            <a:r>
              <a:rPr lang="zh-CN" altLang="en-US" dirty="0"/>
              <a:t>单击此处编辑母版标题样式</a:t>
            </a:r>
            <a:endParaRPr lang="zh-CN" altLang="en-US" dirty="0"/>
          </a:p>
        </p:txBody>
      </p:sp>
      <p:sp>
        <p:nvSpPr>
          <p:cNvPr id="52736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spcBef>
                <a:spcPct val="0"/>
              </a:spcBef>
              <a:buClrTx/>
              <a:buFontTx/>
              <a:buNone/>
              <a:defRPr kumimoji="0" sz="1400" b="1">
                <a:solidFill>
                  <a:schemeClr val="bg2"/>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14E5609-1282-4CE6-969B-B0A57434D532}"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2736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spcBef>
                <a:spcPct val="0"/>
              </a:spcBef>
              <a:buClrTx/>
              <a:buFontTx/>
              <a:buNone/>
              <a:defRPr kumimoji="0" sz="1400" b="1">
                <a:solidFill>
                  <a:schemeClr val="bg2"/>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p:cNvSpPr>
          <p:nvPr>
            <p:ph type="body" idx="1"/>
          </p:nvPr>
        </p:nvSpPr>
        <p:spPr>
          <a:xfrm>
            <a:off x="755650" y="1557338"/>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0"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031" name="Rectangle 25"/>
          <p:cNvSpPr>
            <a:spLocks noChangeArrowheads="1"/>
          </p:cNvSpPr>
          <p:nvPr/>
        </p:nvSpPr>
        <p:spPr bwMode="auto">
          <a:xfrm>
            <a:off x="1447800" y="260350"/>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endParaRPr>
          </a:p>
        </p:txBody>
      </p:sp>
      <p:sp>
        <p:nvSpPr>
          <p:cNvPr id="1032" name="Rectangle 26"/>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0"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033" name="Rectangle 27"/>
          <p:cNvSpPr>
            <a:spLocks noChangeArrowheads="1"/>
          </p:cNvSpPr>
          <p:nvPr/>
        </p:nvSpPr>
        <p:spPr bwMode="auto">
          <a:xfrm>
            <a:off x="1447800" y="188913"/>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endParaRPr>
          </a:p>
        </p:txBody>
      </p:sp>
      <p:sp>
        <p:nvSpPr>
          <p:cNvPr id="1034" name="Rectangle 28"/>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7620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defTabSz="7620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defTabSz="7620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defTabSz="7620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defTabSz="7620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defTabSz="7620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defTabSz="7620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defTabSz="7620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defTabSz="7620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762000" rtl="0" eaLnBrk="0" fontAlgn="base" latinLnBrk="0" hangingPunct="0">
              <a:lnSpc>
                <a:spcPct val="100000"/>
              </a:lnSpc>
              <a:spcBef>
                <a:spcPct val="0"/>
              </a:spcBef>
              <a:spcAft>
                <a:spcPct val="0"/>
              </a:spcAft>
              <a:buClrTx/>
              <a:buSzTx/>
              <a:buFontTx/>
              <a:buNone/>
              <a:defRPr/>
            </a:pPr>
            <a:endParaRPr kumimoji="1" lang="zh-CN" altLang="zh-CN" sz="2400" b="1" i="0" u="none" strike="noStrike" kern="1200" cap="none" spc="0" normalizeH="0" baseline="0" noProof="0" smtClean="0">
              <a:ln>
                <a:noFill/>
              </a:ln>
              <a:solidFill>
                <a:schemeClr val="bg2"/>
              </a:solidFill>
              <a:effectLst/>
              <a:uLnTx/>
              <a:uFillTx/>
              <a:latin typeface="CordiaUPC" pitchFamily="34" charset="-34"/>
              <a:ea typeface="宋体" panose="02010600030101010101" pitchFamily="2" charset="-122"/>
              <a:cs typeface="+mn-cs"/>
            </a:endParaRPr>
          </a:p>
        </p:txBody>
      </p:sp>
      <p:sp>
        <p:nvSpPr>
          <p:cNvPr id="1035" name="Rectangle 29"/>
          <p:cNvSpPr>
            <a:spLocks noChangeArrowheads="1"/>
          </p:cNvSpPr>
          <p:nvPr/>
        </p:nvSpPr>
        <p:spPr bwMode="auto">
          <a:xfrm>
            <a:off x="1447800" y="260350"/>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endParaRPr>
          </a:p>
        </p:txBody>
      </p:sp>
      <p:sp>
        <p:nvSpPr>
          <p:cNvPr id="1036" name="Rectangle 30"/>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0"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037" name="Rectangle 31"/>
          <p:cNvSpPr>
            <a:spLocks noChangeArrowheads="1"/>
          </p:cNvSpPr>
          <p:nvPr/>
        </p:nvSpPr>
        <p:spPr bwMode="auto">
          <a:xfrm>
            <a:off x="1447800" y="260350"/>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endParaRPr>
          </a:p>
        </p:txBody>
      </p:sp>
      <p:sp>
        <p:nvSpPr>
          <p:cNvPr id="1038" name="Rectangle 32"/>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0"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039" name="Rectangle 33"/>
          <p:cNvSpPr>
            <a:spLocks noChangeArrowheads="1"/>
          </p:cNvSpPr>
          <p:nvPr/>
        </p:nvSpPr>
        <p:spPr bwMode="auto">
          <a:xfrm>
            <a:off x="1447800" y="260350"/>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endParaRPr>
          </a:p>
        </p:txBody>
      </p:sp>
      <p:sp>
        <p:nvSpPr>
          <p:cNvPr id="1040" name="Rectangle 34"/>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0"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041" name="Rectangle 35"/>
          <p:cNvSpPr>
            <a:spLocks noChangeArrowheads="1"/>
          </p:cNvSpPr>
          <p:nvPr/>
        </p:nvSpPr>
        <p:spPr bwMode="auto">
          <a:xfrm>
            <a:off x="1447800" y="260350"/>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endParaRPr>
          </a:p>
        </p:txBody>
      </p:sp>
      <p:sp>
        <p:nvSpPr>
          <p:cNvPr id="1042" name="Rectangle 36"/>
          <p:cNvSpPr>
            <a:spLocks noChangeArrowheads="1"/>
          </p:cNvSpPr>
          <p:nvPr/>
        </p:nvSpPr>
        <p:spPr bwMode="auto">
          <a:xfrm>
            <a:off x="1447800" y="404813"/>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endParaRPr>
          </a:p>
        </p:txBody>
      </p:sp>
      <p:sp>
        <p:nvSpPr>
          <p:cNvPr id="1043" name="Rectangle 37"/>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1"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sp>
        <p:nvSpPr>
          <p:cNvPr id="1044" name="Rectangle 38"/>
          <p:cNvSpPr>
            <a:spLocks noChangeArrowheads="1"/>
          </p:cNvSpPr>
          <p:nvPr/>
        </p:nvSpPr>
        <p:spPr bwMode="auto">
          <a:xfrm>
            <a:off x="719138" y="7938"/>
            <a:ext cx="7696200" cy="720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单击此处编辑母版标题样式</a:t>
            </a:r>
            <a:endParaRPr kumimoji="1" lang="zh-CN" altLang="en-US" sz="4000" b="0"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endParaRPr>
          </a:p>
        </p:txBody>
      </p:sp>
      <p:sp>
        <p:nvSpPr>
          <p:cNvPr id="1045" name="Rectangle 39"/>
          <p:cNvSpPr>
            <a:spLocks noChangeArrowheads="1"/>
          </p:cNvSpPr>
          <p:nvPr/>
        </p:nvSpPr>
        <p:spPr bwMode="auto">
          <a:xfrm>
            <a:off x="0" y="682625"/>
            <a:ext cx="9144000" cy="46038"/>
          </a:xfrm>
          <a:prstGeom prst="rect">
            <a:avLst/>
          </a:prstGeom>
          <a:gradFill rotWithShape="1">
            <a:gsLst>
              <a:gs pos="0">
                <a:srgbClr val="0066FF"/>
              </a:gs>
              <a:gs pos="50000">
                <a:srgbClr val="99CCFF"/>
              </a:gs>
              <a:gs pos="100000">
                <a:srgbClr val="0066FF"/>
              </a:gs>
            </a:gsLst>
            <a:lin ang="0" scaled="1"/>
          </a:gradFill>
          <a:ln>
            <a:noFill/>
          </a:ln>
          <a:effectLst>
            <a:outerShdw dist="56796" dir="1593903" algn="ctr" rotWithShape="0">
              <a:srgbClr val="DDDDDD"/>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zh-CN" sz="2800" b="0" i="0" u="none" strike="noStrike" kern="1200" cap="none" spc="0" normalizeH="0" baseline="0" noProof="0" smtClean="0">
              <a:ln>
                <a:noFill/>
              </a:ln>
              <a:solidFill>
                <a:schemeClr val="accent2"/>
              </a:solidFill>
              <a:effectLst/>
              <a:uLnTx/>
              <a:uFillTx/>
              <a:latin typeface="Times New Roman" panose="02020603050405020304" pitchFamily="18" charset="0"/>
              <a:ea typeface="黑体" panose="02010609060101010101" pitchFamily="49" charset="-122"/>
              <a:cs typeface="+mn-cs"/>
            </a:endParaRPr>
          </a:p>
        </p:txBody>
      </p:sp>
      <p:graphicFrame>
        <p:nvGraphicFramePr>
          <p:cNvPr id="1046" name="Object 40"/>
          <p:cNvGraphicFramePr>
            <a:graphicFrameLocks noChangeAspect="1"/>
          </p:cNvGraphicFramePr>
          <p:nvPr userDrawn="1"/>
        </p:nvGraphicFramePr>
        <p:xfrm>
          <a:off x="0" y="188913"/>
          <a:ext cx="9144000" cy="1008062"/>
        </p:xfrm>
        <a:graphic>
          <a:graphicData uri="http://schemas.openxmlformats.org/presentationml/2006/ole">
            <mc:AlternateContent xmlns:mc="http://schemas.openxmlformats.org/markup-compatibility/2006">
              <mc:Choice xmlns:v="urn:schemas-microsoft-com:vml" Requires="v">
                <p:oleObj spid="_x0000_s3076" name="" r:id="rId14" imgW="15290800" imgH="1549400" progId="Photoshop.Image.7">
                  <p:embed/>
                </p:oleObj>
              </mc:Choice>
              <mc:Fallback>
                <p:oleObj name="" r:id="rId14" imgW="15290800" imgH="1549400" progId="Photoshop.Image.7">
                  <p:embed/>
                  <p:pic>
                    <p:nvPicPr>
                      <p:cNvPr id="0" name="图片 3075"/>
                      <p:cNvPicPr/>
                      <p:nvPr/>
                    </p:nvPicPr>
                    <p:blipFill>
                      <a:blip r:embed="rId15"/>
                      <a:stretch>
                        <a:fillRect/>
                      </a:stretch>
                    </p:blipFill>
                    <p:spPr>
                      <a:xfrm>
                        <a:off x="0" y="188913"/>
                        <a:ext cx="9144000" cy="1008062"/>
                      </a:xfrm>
                      <a:prstGeom prst="rect">
                        <a:avLst/>
                      </a:prstGeom>
                      <a:noFill/>
                      <a:ln w="38100">
                        <a:noFill/>
                        <a:miter/>
                      </a:ln>
                    </p:spPr>
                  </p:pic>
                </p:oleObj>
              </mc:Fallback>
            </mc:AlternateContent>
          </a:graphicData>
        </a:graphic>
      </p:graphicFrame>
      <p:sp>
        <p:nvSpPr>
          <p:cNvPr id="1047" name="Rectangle 41"/>
          <p:cNvSpPr>
            <a:spLocks noChangeArrowheads="1"/>
          </p:cNvSpPr>
          <p:nvPr/>
        </p:nvSpPr>
        <p:spPr bwMode="ltGray">
          <a:xfrm>
            <a:off x="0" y="0"/>
            <a:ext cx="9144000" cy="241300"/>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1pPr>
            <a:lvl2pPr marL="742950" indent="-28575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2pPr>
            <a:lvl3pPr marL="11430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3pPr>
            <a:lvl4pPr marL="16002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4pPr>
            <a:lvl5pPr marL="2057400" indent="-228600">
              <a:spcBef>
                <a:spcPct val="20000"/>
              </a:spcBef>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3366FF"/>
              </a:buClr>
              <a:buFont typeface="Wingdings" panose="05000000000000000000" pitchFamily="2" charset="2"/>
              <a:buChar char="l"/>
              <a:defRPr kumimoji="1" sz="2400">
                <a:solidFill>
                  <a:schemeClr val="accent2"/>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Freeform 42"/>
          <p:cNvSpPr/>
          <p:nvPr userDrawn="1"/>
        </p:nvSpPr>
        <p:spPr>
          <a:xfrm>
            <a:off x="0" y="908050"/>
            <a:ext cx="9144000" cy="461963"/>
          </a:xfrm>
          <a:custGeom>
            <a:avLst/>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alpha val="100000"/>
            </a:schemeClr>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a:spLocks noGrp="1" noRot="1"/>
          </p:cNvSpPr>
          <p:nvPr>
            <p:ph type="ctr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7200" b="1" i="0" u="none" strike="noStrike" kern="1200" cap="none" spc="0" normalizeH="0" baseline="0" noProof="0" dirty="0">
                <a:ln>
                  <a:noFill/>
                </a:ln>
                <a:solidFill>
                  <a:srgbClr val="000099"/>
                </a:solidFill>
                <a:effectLst/>
                <a:uLnTx/>
                <a:uFillTx/>
                <a:latin typeface="华文中宋" panose="02010600040101010101" pitchFamily="2" charset="-122"/>
                <a:ea typeface="华文中宋" panose="02010600040101010101" pitchFamily="2" charset="-122"/>
                <a:cs typeface="+mj-cs"/>
              </a:rPr>
              <a:t>计算机网络</a:t>
            </a:r>
            <a:endParaRPr kumimoji="1" lang="zh-CN" altLang="en-US" sz="7200" b="1" i="0" u="none" strike="noStrike" kern="1200" cap="none" spc="0" normalizeH="0" baseline="0" noProof="0" dirty="0">
              <a:ln>
                <a:noFill/>
              </a:ln>
              <a:solidFill>
                <a:srgbClr val="000099"/>
              </a:solidFill>
              <a:effectLst/>
              <a:uLnTx/>
              <a:uFillTx/>
              <a:latin typeface="华文中宋" panose="02010600040101010101" pitchFamily="2" charset="-122"/>
              <a:ea typeface="华文中宋" panose="02010600040101010101" pitchFamily="2" charset="-122"/>
              <a:cs typeface="+mj-cs"/>
            </a:endParaRPr>
          </a:p>
        </p:txBody>
      </p:sp>
      <p:sp>
        <p:nvSpPr>
          <p:cNvPr id="4100" name="Rectangle 3"/>
          <p:cNvSpPr>
            <a:spLocks noGrp="1" noRot="1"/>
          </p:cNvSpPr>
          <p:nvPr>
            <p:ph type="subTitle" idx="1"/>
          </p:nvPr>
        </p:nvSpPr>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defRPr/>
            </a:pPr>
            <a:r>
              <a:rPr kumimoji="1" lang="zh-CN" altLang="en-US" sz="2800" b="1" i="0" u="none" strike="noStrike" kern="1200" cap="none" spc="0" normalizeH="0" baseline="0" noProof="0" dirty="0">
                <a:ln>
                  <a:noFill/>
                </a:ln>
                <a:solidFill>
                  <a:srgbClr val="000099"/>
                </a:solidFill>
                <a:effectLst/>
                <a:uLnTx/>
                <a:uFillTx/>
                <a:latin typeface="+mn-lt"/>
                <a:ea typeface="+mn-ea"/>
                <a:cs typeface="+mn-cs"/>
              </a:rPr>
              <a:t>西安交通大学</a:t>
            </a:r>
            <a:endParaRPr kumimoji="1" lang="zh-CN" altLang="en-US" sz="2800" b="1" i="0" u="none" strike="noStrike" kern="1200" cap="none" spc="0" normalizeH="0" baseline="0" noProof="0" dirty="0">
              <a:ln>
                <a:noFill/>
              </a:ln>
              <a:solidFill>
                <a:srgbClr val="000099"/>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defRPr/>
            </a:pPr>
            <a:r>
              <a:rPr kumimoji="1" lang="zh-CN" altLang="en-US" sz="2800" b="1" i="0" u="none" strike="noStrike" kern="1200" cap="none" spc="0" normalizeH="0" baseline="0" noProof="0" dirty="0">
                <a:ln>
                  <a:noFill/>
                </a:ln>
                <a:solidFill>
                  <a:srgbClr val="000099"/>
                </a:solidFill>
                <a:effectLst/>
                <a:uLnTx/>
                <a:uFillTx/>
                <a:latin typeface="+mn-lt"/>
                <a:ea typeface="+mn-ea"/>
                <a:cs typeface="+mn-cs"/>
              </a:rPr>
              <a:t>计算机科学与技术学院</a:t>
            </a:r>
            <a:endParaRPr kumimoji="1" lang="zh-CN" altLang="en-US" sz="2800" b="1" i="0" u="none" strike="noStrike" kern="1200" cap="none" spc="0" normalizeH="0" baseline="0" noProof="0" dirty="0">
              <a:ln>
                <a:noFill/>
              </a:ln>
              <a:solidFill>
                <a:srgbClr val="000099"/>
              </a:solidFill>
              <a:effectLst/>
              <a:uLnTx/>
              <a:uFillTx/>
              <a:latin typeface="+mn-lt"/>
              <a:ea typeface="+mn-ea"/>
              <a:cs typeface="+mn-cs"/>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447800" y="188913"/>
            <a:ext cx="7696200" cy="720725"/>
          </a:xfrm>
          <a:ln/>
        </p:spPr>
        <p:txBody>
          <a:bodyPr vert="horz" wrap="square" lIns="92075" tIns="46038" rIns="92075" bIns="46038" anchor="ctr" anchorCtr="0"/>
          <a:p>
            <a:pPr algn="r" eaLnBrk="1" hangingPunct="1"/>
            <a:r>
              <a:rPr lang="zh-CN" altLang="en-US" dirty="0">
                <a:solidFill>
                  <a:schemeClr val="bg1"/>
                </a:solidFill>
              </a:rPr>
              <a:t>流密码与块密码</a:t>
            </a:r>
            <a:endParaRPr lang="zh-CN" altLang="en-US" dirty="0">
              <a:solidFill>
                <a:schemeClr val="bg1"/>
              </a:solidFill>
            </a:endParaRPr>
          </a:p>
        </p:txBody>
      </p:sp>
      <p:sp>
        <p:nvSpPr>
          <p:cNvPr id="536579" name="Rectangle 3"/>
          <p:cNvSpPr>
            <a:spLocks noGrp="1"/>
          </p:cNvSpPr>
          <p:nvPr>
            <p:ph idx="1"/>
          </p:nvPr>
        </p:nvSpPr>
        <p:spPr>
          <a:xfrm>
            <a:off x="684213" y="1412875"/>
            <a:ext cx="7772400" cy="4114800"/>
          </a:xfrm>
          <a:ln/>
        </p:spPr>
        <p:txBody>
          <a:bodyPr vert="horz" wrap="square" lIns="91440" tIns="45720" rIns="91440" bIns="45720" anchor="t" anchorCtr="0"/>
          <a:p>
            <a:pPr eaLnBrk="1" hangingPunct="1">
              <a:lnSpc>
                <a:spcPct val="120000"/>
              </a:lnSpc>
              <a:spcBef>
                <a:spcPts val="1800"/>
              </a:spcBef>
            </a:pPr>
            <a:r>
              <a:rPr lang="zh-CN" altLang="en-US" sz="3300" dirty="0">
                <a:solidFill>
                  <a:schemeClr val="tx1"/>
                </a:solidFill>
              </a:rPr>
              <a:t>对称密钥加密算法可分为两类：</a:t>
            </a:r>
            <a:endParaRPr lang="zh-CN" altLang="en-US" sz="3300" dirty="0">
              <a:solidFill>
                <a:schemeClr val="tx1"/>
              </a:solidFill>
            </a:endParaRPr>
          </a:p>
          <a:p>
            <a:pPr lvl="1" eaLnBrk="1" hangingPunct="1">
              <a:lnSpc>
                <a:spcPct val="120000"/>
              </a:lnSpc>
              <a:spcBef>
                <a:spcPts val="1800"/>
              </a:spcBef>
            </a:pPr>
            <a:r>
              <a:rPr lang="zh-CN" altLang="en-US" sz="3000" dirty="0"/>
              <a:t>流密码（</a:t>
            </a:r>
            <a:r>
              <a:rPr lang="en-US" altLang="zh-CN" sz="3000" dirty="0"/>
              <a:t>stream cipher</a:t>
            </a:r>
            <a:r>
              <a:rPr lang="zh-CN" altLang="en-US" sz="3000" dirty="0"/>
              <a:t>）：一次只对明文中的单个位（或字节）加密运算，又称为序列算法、序列密码或；</a:t>
            </a:r>
            <a:endParaRPr lang="zh-CN" altLang="en-US" sz="3000" dirty="0"/>
          </a:p>
          <a:p>
            <a:pPr lvl="1" eaLnBrk="1" hangingPunct="1">
              <a:lnSpc>
                <a:spcPct val="120000"/>
              </a:lnSpc>
              <a:spcBef>
                <a:spcPts val="1800"/>
              </a:spcBef>
            </a:pPr>
            <a:r>
              <a:rPr lang="zh-CN" altLang="en-US" sz="3000" dirty="0"/>
              <a:t>块密码（</a:t>
            </a:r>
            <a:r>
              <a:rPr lang="en-US" altLang="zh-CN" sz="3000" dirty="0"/>
              <a:t>block cipher</a:t>
            </a:r>
            <a:r>
              <a:rPr lang="zh-CN" altLang="en-US" sz="3000" dirty="0"/>
              <a:t>）：对明文的一组位进行加密运算，又称为分组密码。</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6579">
                                            <p:txEl>
                                              <p:charRg st="15" end="7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6579">
                                            <p:txEl>
                                              <p:charRg st="70" end="1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en-US" altLang="zh-CN" dirty="0">
                <a:solidFill>
                  <a:schemeClr val="bg1"/>
                </a:solidFill>
              </a:rPr>
              <a:t>DES</a:t>
            </a:r>
            <a:r>
              <a:rPr lang="zh-CN" altLang="en-US" dirty="0">
                <a:solidFill>
                  <a:schemeClr val="bg1"/>
                </a:solidFill>
              </a:rPr>
              <a:t>算法</a:t>
            </a:r>
            <a:endParaRPr lang="en-US" altLang="zh-CN" dirty="0">
              <a:solidFill>
                <a:schemeClr val="bg1"/>
              </a:solidFill>
            </a:endParaRPr>
          </a:p>
        </p:txBody>
      </p:sp>
      <p:sp>
        <p:nvSpPr>
          <p:cNvPr id="539651" name="Rectangle 3"/>
          <p:cNvSpPr>
            <a:spLocks noGrp="1"/>
          </p:cNvSpPr>
          <p:nvPr>
            <p:ph idx="1"/>
          </p:nvPr>
        </p:nvSpPr>
        <p:spPr>
          <a:ln/>
        </p:spPr>
        <p:txBody>
          <a:bodyPr vert="horz" wrap="square" lIns="91440" tIns="45720" rIns="91440" bIns="45720" anchor="t" anchorCtr="0"/>
          <a:p>
            <a:pPr eaLnBrk="1" hangingPunct="1">
              <a:spcBef>
                <a:spcPct val="35000"/>
              </a:spcBef>
            </a:pPr>
            <a:r>
              <a:rPr lang="en-US" altLang="zh-CN" sz="2900" dirty="0">
                <a:solidFill>
                  <a:srgbClr val="003399"/>
                </a:solidFill>
              </a:rPr>
              <a:t>DES</a:t>
            </a:r>
            <a:r>
              <a:rPr lang="zh-CN" altLang="en-US" sz="2900" dirty="0">
                <a:solidFill>
                  <a:srgbClr val="003399"/>
                </a:solidFill>
              </a:rPr>
              <a:t>算法（数据加密标准）</a:t>
            </a:r>
            <a:r>
              <a:rPr lang="en-US" altLang="zh-CN" sz="2900" dirty="0">
                <a:solidFill>
                  <a:srgbClr val="003399"/>
                </a:solidFill>
              </a:rPr>
              <a:t> </a:t>
            </a:r>
            <a:r>
              <a:rPr lang="zh-CN" altLang="en-US" sz="2900" dirty="0">
                <a:solidFill>
                  <a:srgbClr val="003399"/>
                </a:solidFill>
              </a:rPr>
              <a:t>是世界上第一个公认的实用密码算法标准，是一种典型的</a:t>
            </a:r>
            <a:r>
              <a:rPr lang="zh-CN" altLang="en-US" sz="2900" dirty="0">
                <a:solidFill>
                  <a:schemeClr val="hlink"/>
                </a:solidFill>
              </a:rPr>
              <a:t>分组加密算法</a:t>
            </a:r>
            <a:r>
              <a:rPr lang="zh-CN" altLang="en-US" sz="2900" dirty="0">
                <a:solidFill>
                  <a:srgbClr val="003399"/>
                </a:solidFill>
              </a:rPr>
              <a:t>。  </a:t>
            </a:r>
            <a:endParaRPr lang="zh-CN" altLang="en-US" sz="2900" dirty="0">
              <a:solidFill>
                <a:srgbClr val="003399"/>
              </a:solidFill>
            </a:endParaRPr>
          </a:p>
          <a:p>
            <a:pPr eaLnBrk="1" hangingPunct="1">
              <a:spcBef>
                <a:spcPct val="35000"/>
              </a:spcBef>
            </a:pPr>
            <a:r>
              <a:rPr lang="zh-CN" altLang="en-US" sz="2900" dirty="0">
                <a:solidFill>
                  <a:srgbClr val="003399"/>
                </a:solidFill>
              </a:rPr>
              <a:t>加密前，先对整个的明文进行分组，每一个组长</a:t>
            </a:r>
            <a:r>
              <a:rPr lang="en-US" altLang="zh-CN" sz="2900" dirty="0">
                <a:solidFill>
                  <a:srgbClr val="003399"/>
                </a:solidFill>
              </a:rPr>
              <a:t>64</a:t>
            </a:r>
            <a:r>
              <a:rPr lang="zh-CN" altLang="en-US" sz="2900" dirty="0">
                <a:solidFill>
                  <a:srgbClr val="003399"/>
                </a:solidFill>
              </a:rPr>
              <a:t>位；</a:t>
            </a:r>
            <a:endParaRPr lang="zh-CN" altLang="en-US" sz="2900" dirty="0">
              <a:solidFill>
                <a:srgbClr val="003399"/>
              </a:solidFill>
            </a:endParaRPr>
          </a:p>
          <a:p>
            <a:pPr eaLnBrk="1" hangingPunct="1">
              <a:spcBef>
                <a:spcPct val="35000"/>
              </a:spcBef>
            </a:pPr>
            <a:r>
              <a:rPr lang="zh-CN" altLang="en-US" sz="2900" dirty="0">
                <a:solidFill>
                  <a:srgbClr val="003399"/>
                </a:solidFill>
              </a:rPr>
              <a:t>使用密钥</a:t>
            </a:r>
            <a:r>
              <a:rPr lang="en-US" altLang="zh-CN" sz="2900" dirty="0">
                <a:solidFill>
                  <a:srgbClr val="003399"/>
                </a:solidFill>
              </a:rPr>
              <a:t>64</a:t>
            </a:r>
            <a:r>
              <a:rPr lang="zh-CN" altLang="en-US" sz="2900" dirty="0">
                <a:solidFill>
                  <a:srgbClr val="003399"/>
                </a:solidFill>
              </a:rPr>
              <a:t>位，对每一个</a:t>
            </a:r>
            <a:r>
              <a:rPr lang="en-US" altLang="zh-CN" sz="2900" dirty="0">
                <a:solidFill>
                  <a:srgbClr val="003399"/>
                </a:solidFill>
              </a:rPr>
              <a:t>64</a:t>
            </a:r>
            <a:r>
              <a:rPr lang="zh-CN" altLang="en-US" sz="2900" dirty="0">
                <a:solidFill>
                  <a:srgbClr val="003399"/>
                </a:solidFill>
              </a:rPr>
              <a:t>位分组进行加密处理。</a:t>
            </a:r>
            <a:endParaRPr lang="zh-CN" altLang="en-US" sz="2900" dirty="0">
              <a:solidFill>
                <a:srgbClr val="003399"/>
              </a:solidFill>
            </a:endParaRPr>
          </a:p>
          <a:p>
            <a:pPr eaLnBrk="1" hangingPunct="1">
              <a:spcBef>
                <a:spcPct val="35000"/>
              </a:spcBef>
            </a:pPr>
            <a:r>
              <a:rPr lang="zh-CN" altLang="en-US" sz="2900" dirty="0">
                <a:solidFill>
                  <a:srgbClr val="003399"/>
                </a:solidFill>
              </a:rPr>
              <a:t>最后将各组密文串接，得出整个的密文。</a:t>
            </a:r>
            <a:endParaRPr lang="zh-CN" altLang="en-US" sz="29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651">
                                            <p:txEl>
                                              <p:charRg st="0" end="4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9651">
                                            <p:txEl>
                                              <p:charRg st="49" end="7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9651">
                                            <p:txEl>
                                              <p:charRg st="75" end="10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9651">
                                            <p:txEl>
                                              <p:charRg st="100" end="1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endParaRPr lang="zh-CN" altLang="en-US" sz="2400" b="0" dirty="0">
              <a:solidFill>
                <a:schemeClr val="accent2"/>
              </a:solidFill>
            </a:endParaRPr>
          </a:p>
        </p:txBody>
      </p:sp>
      <p:graphicFrame>
        <p:nvGraphicFramePr>
          <p:cNvPr id="18435" name="Object 4"/>
          <p:cNvGraphicFramePr>
            <a:graphicFrameLocks noChangeAspect="1"/>
          </p:cNvGraphicFramePr>
          <p:nvPr/>
        </p:nvGraphicFramePr>
        <p:xfrm>
          <a:off x="1692275" y="260350"/>
          <a:ext cx="5776913" cy="6048375"/>
        </p:xfrm>
        <a:graphic>
          <a:graphicData uri="http://schemas.openxmlformats.org/presentationml/2006/ole">
            <mc:AlternateContent xmlns:mc="http://schemas.openxmlformats.org/markup-compatibility/2006">
              <mc:Choice xmlns:v="urn:schemas-microsoft-com:vml" Requires="v">
                <p:oleObj spid="_x0000_s3076" name="" r:id="rId1" imgW="5423535" imgH="5675630" progId="Visio.Drawing.6">
                  <p:embed/>
                </p:oleObj>
              </mc:Choice>
              <mc:Fallback>
                <p:oleObj name="" r:id="rId1" imgW="5423535" imgH="5675630" progId="Visio.Drawing.6">
                  <p:embed/>
                  <p:pic>
                    <p:nvPicPr>
                      <p:cNvPr id="0" name="图片 3075"/>
                      <p:cNvPicPr/>
                      <p:nvPr/>
                    </p:nvPicPr>
                    <p:blipFill>
                      <a:blip r:embed="rId2"/>
                      <a:stretch>
                        <a:fillRect/>
                      </a:stretch>
                    </p:blipFill>
                    <p:spPr>
                      <a:xfrm>
                        <a:off x="1692275" y="260350"/>
                        <a:ext cx="5776913" cy="6048375"/>
                      </a:xfrm>
                      <a:prstGeom prst="rect">
                        <a:avLst/>
                      </a:prstGeom>
                      <a:solidFill>
                        <a:schemeClr val="bg1"/>
                      </a:solidFill>
                      <a:ln w="38100">
                        <a:noFill/>
                        <a:miter/>
                      </a:ln>
                    </p:spPr>
                  </p:pic>
                </p:oleObj>
              </mc:Fallback>
            </mc:AlternateContent>
          </a:graphicData>
        </a:graphic>
      </p:graphicFrame>
      <p:sp>
        <p:nvSpPr>
          <p:cNvPr id="476167" name="Rectangle 7"/>
          <p:cNvSpPr>
            <a:spLocks noChangeArrowheads="1"/>
          </p:cNvSpPr>
          <p:nvPr/>
        </p:nvSpPr>
        <p:spPr bwMode="auto">
          <a:xfrm>
            <a:off x="1763713" y="6338888"/>
            <a:ext cx="6048375" cy="519113"/>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DES</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rPr>
              <a:t>算法流程</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Garamond" panose="02020404030301010803" pitchFamily="18" charset="0"/>
              <a:ea typeface="宋体" panose="02010600030101010101" pitchFamily="2" charset="-122"/>
              <a:cs typeface="+mn-cs"/>
            </a:endParaRPr>
          </a:p>
        </p:txBody>
      </p:sp>
      <p:sp>
        <p:nvSpPr>
          <p:cNvPr id="476169" name="Rectangle 9"/>
          <p:cNvSpPr/>
          <p:nvPr/>
        </p:nvSpPr>
        <p:spPr>
          <a:xfrm>
            <a:off x="0" y="4868863"/>
            <a:ext cx="9144000" cy="946150"/>
          </a:xfrm>
          <a:prstGeom prst="rect">
            <a:avLst/>
          </a:prstGeom>
          <a:solidFill>
            <a:srgbClr val="FFCC99"/>
          </a:solid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eaLnBrk="1" hangingPunct="1">
              <a:spcBef>
                <a:spcPct val="35000"/>
              </a:spcBef>
              <a:buNone/>
            </a:pPr>
            <a:r>
              <a:rPr lang="en-US" altLang="zh-CN" sz="2800" dirty="0">
                <a:solidFill>
                  <a:srgbClr val="003399"/>
                </a:solidFill>
              </a:rPr>
              <a:t>   DES</a:t>
            </a:r>
            <a:r>
              <a:rPr lang="zh-CN" altLang="en-US" sz="2800" dirty="0">
                <a:solidFill>
                  <a:srgbClr val="003399"/>
                </a:solidFill>
              </a:rPr>
              <a:t>经过总共</a:t>
            </a:r>
            <a:r>
              <a:rPr lang="en-US" altLang="zh-CN" sz="2800" dirty="0">
                <a:solidFill>
                  <a:srgbClr val="003399"/>
                </a:solidFill>
              </a:rPr>
              <a:t>16</a:t>
            </a:r>
            <a:r>
              <a:rPr lang="zh-CN" altLang="en-US" sz="2800" dirty="0">
                <a:solidFill>
                  <a:srgbClr val="003399"/>
                </a:solidFill>
              </a:rPr>
              <a:t>轮的</a:t>
            </a:r>
            <a:r>
              <a:rPr lang="zh-CN" altLang="en-US" sz="2800" dirty="0">
                <a:solidFill>
                  <a:schemeClr val="hlink"/>
                </a:solidFill>
              </a:rPr>
              <a:t>替代和换位</a:t>
            </a:r>
            <a:r>
              <a:rPr lang="zh-CN" altLang="en-US" sz="2800" dirty="0">
                <a:solidFill>
                  <a:srgbClr val="003399"/>
                </a:solidFill>
              </a:rPr>
              <a:t>的变换后，使得密码分析者无法获得该算法一般特性以外的 更多信息。</a:t>
            </a:r>
            <a:endParaRPr lang="zh-CN" altLang="en-US" sz="28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公开密钥体制 </a:t>
            </a:r>
            <a:endParaRPr lang="zh-CN" altLang="en-US" dirty="0">
              <a:solidFill>
                <a:schemeClr val="bg1"/>
              </a:solidFill>
            </a:endParaRPr>
          </a:p>
        </p:txBody>
      </p:sp>
      <p:sp>
        <p:nvSpPr>
          <p:cNvPr id="24579" name="Rectangle 3"/>
          <p:cNvSpPr>
            <a:spLocks noGrp="1"/>
          </p:cNvSpPr>
          <p:nvPr>
            <p:ph idx="1"/>
          </p:nvPr>
        </p:nvSpPr>
        <p:spPr>
          <a:xfrm>
            <a:off x="684213" y="1341438"/>
            <a:ext cx="7921625" cy="4114800"/>
          </a:xfrm>
          <a:ln/>
        </p:spPr>
        <p:txBody>
          <a:bodyPr vert="horz" wrap="square" lIns="91440" tIns="45720" rIns="91440" bIns="45720" anchor="t" anchorCtr="0"/>
          <a:p>
            <a:pPr eaLnBrk="1" hangingPunct="1">
              <a:lnSpc>
                <a:spcPct val="120000"/>
              </a:lnSpc>
              <a:spcBef>
                <a:spcPts val="1200"/>
              </a:spcBef>
            </a:pPr>
            <a:r>
              <a:rPr lang="zh-CN" altLang="en-US" sz="2900" dirty="0">
                <a:solidFill>
                  <a:srgbClr val="003399"/>
                </a:solidFill>
              </a:rPr>
              <a:t>相对于对称加密算法，这种方法也叫做非对称加密算法，需要</a:t>
            </a:r>
            <a:r>
              <a:rPr lang="zh-CN" altLang="en-US" sz="2900" dirty="0">
                <a:solidFill>
                  <a:schemeClr val="hlink"/>
                </a:solidFill>
              </a:rPr>
              <a:t>公开密钥</a:t>
            </a:r>
            <a:r>
              <a:rPr lang="zh-CN" altLang="en-US" sz="2900" dirty="0">
                <a:solidFill>
                  <a:srgbClr val="003399"/>
                </a:solidFill>
              </a:rPr>
              <a:t>（</a:t>
            </a:r>
            <a:r>
              <a:rPr lang="en-US" altLang="zh-CN" sz="2900" dirty="0">
                <a:solidFill>
                  <a:srgbClr val="003399"/>
                </a:solidFill>
              </a:rPr>
              <a:t>public key</a:t>
            </a:r>
            <a:r>
              <a:rPr lang="zh-CN" altLang="en-US" sz="2900" dirty="0">
                <a:solidFill>
                  <a:srgbClr val="003399"/>
                </a:solidFill>
              </a:rPr>
              <a:t>）和</a:t>
            </a:r>
            <a:r>
              <a:rPr lang="zh-CN" altLang="en-US" sz="2900" dirty="0">
                <a:solidFill>
                  <a:schemeClr val="hlink"/>
                </a:solidFill>
              </a:rPr>
              <a:t>私有密钥（</a:t>
            </a:r>
            <a:r>
              <a:rPr lang="en-US" altLang="zh-CN" sz="2900" dirty="0">
                <a:solidFill>
                  <a:schemeClr val="hlink"/>
                </a:solidFill>
              </a:rPr>
              <a:t>private key</a:t>
            </a:r>
            <a:r>
              <a:rPr lang="zh-CN" altLang="en-US" sz="2900" dirty="0">
                <a:solidFill>
                  <a:schemeClr val="hlink"/>
                </a:solidFill>
              </a:rPr>
              <a:t>）</a:t>
            </a:r>
            <a:r>
              <a:rPr lang="zh-CN" altLang="en-US" sz="2900" dirty="0">
                <a:solidFill>
                  <a:srgbClr val="003399"/>
                </a:solidFill>
              </a:rPr>
              <a:t>两个密钥。</a:t>
            </a:r>
            <a:endParaRPr lang="zh-CN" altLang="en-US" sz="2900" dirty="0">
              <a:solidFill>
                <a:srgbClr val="003399"/>
              </a:solidFill>
            </a:endParaRPr>
          </a:p>
          <a:p>
            <a:pPr eaLnBrk="1" hangingPunct="1">
              <a:lnSpc>
                <a:spcPct val="120000"/>
              </a:lnSpc>
              <a:spcBef>
                <a:spcPts val="1200"/>
              </a:spcBef>
            </a:pPr>
            <a:r>
              <a:rPr lang="zh-CN" altLang="en-US" sz="2900" dirty="0">
                <a:solidFill>
                  <a:srgbClr val="003399"/>
                </a:solidFill>
              </a:rPr>
              <a:t>公开密钥（加密密钥）和非对称加密解密算法是公开的，但私有密钥（解密密钥）是保密的，由密钥的主人妥善保管。</a:t>
            </a:r>
            <a:endParaRPr lang="zh-CN" altLang="en-US" sz="2900" dirty="0">
              <a:solidFill>
                <a:srgbClr val="003399"/>
              </a:solidFill>
            </a:endParaRPr>
          </a:p>
          <a:p>
            <a:pPr eaLnBrk="1" hangingPunct="1">
              <a:lnSpc>
                <a:spcPct val="120000"/>
              </a:lnSpc>
              <a:spcBef>
                <a:spcPts val="1200"/>
              </a:spcBef>
            </a:pPr>
            <a:r>
              <a:rPr lang="zh-CN" altLang="en-US" sz="2900" dirty="0">
                <a:solidFill>
                  <a:srgbClr val="003399"/>
                </a:solidFill>
              </a:rPr>
              <a:t>公开密钥体制中最著名的是</a:t>
            </a:r>
            <a:r>
              <a:rPr lang="en-US" altLang="zh-CN" sz="2900" dirty="0">
                <a:solidFill>
                  <a:srgbClr val="003399"/>
                </a:solidFill>
              </a:rPr>
              <a:t>RSA</a:t>
            </a:r>
            <a:r>
              <a:rPr lang="zh-CN" altLang="en-US" sz="2900" dirty="0">
                <a:solidFill>
                  <a:srgbClr val="003399"/>
                </a:solidFill>
              </a:rPr>
              <a:t>算法</a:t>
            </a:r>
            <a:endParaRPr lang="zh-CN" altLang="en-US" sz="2900" dirty="0">
              <a:solidFill>
                <a:srgbClr val="003399"/>
              </a:solidFill>
            </a:endParaRPr>
          </a:p>
        </p:txBody>
      </p:sp>
      <p:sp>
        <p:nvSpPr>
          <p:cNvPr id="19460"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endParaRPr lang="zh-CN" altLang="en-US" sz="2400" b="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charRg st="0" end="6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charRg st="67" end="12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charRg st="120" end="1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公开密钥密码体制</a:t>
            </a:r>
            <a:endParaRPr lang="zh-CN" altLang="en-US" dirty="0">
              <a:solidFill>
                <a:schemeClr val="bg1"/>
              </a:solidFill>
            </a:endParaRPr>
          </a:p>
        </p:txBody>
      </p:sp>
      <p:sp>
        <p:nvSpPr>
          <p:cNvPr id="20483" name="Rectangle 4"/>
          <p:cNvSpPr/>
          <p:nvPr/>
        </p:nvSpPr>
        <p:spPr>
          <a:xfrm>
            <a:off x="4611688" y="2474913"/>
            <a:ext cx="1887537" cy="3008312"/>
          </a:xfrm>
          <a:prstGeom prst="rect">
            <a:avLst/>
          </a:prstGeom>
          <a:solidFill>
            <a:srgbClr val="CCECFF"/>
          </a:solidFill>
          <a:ln w="19050" cap="flat" cmpd="sng">
            <a:solidFill>
              <a:srgbClr val="333399"/>
            </a:solidFill>
            <a:prstDash val="dash"/>
            <a:miter/>
            <a:headEnd type="none" w="med" len="med"/>
            <a:tailEnd type="none" w="med" len="lg"/>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endParaRPr lang="zh-CN" altLang="zh-CN" sz="2800" b="0" dirty="0">
              <a:solidFill>
                <a:schemeClr val="tx1"/>
              </a:solidFill>
              <a:latin typeface="Tahoma" panose="020B0604030504040204" pitchFamily="34" charset="0"/>
              <a:ea typeface="宋体" panose="02010600030101010101" pitchFamily="2" charset="-122"/>
            </a:endParaRPr>
          </a:p>
        </p:txBody>
      </p:sp>
      <p:sp>
        <p:nvSpPr>
          <p:cNvPr id="20484" name="Text Box 5"/>
          <p:cNvSpPr txBox="1"/>
          <p:nvPr/>
        </p:nvSpPr>
        <p:spPr>
          <a:xfrm>
            <a:off x="5116513" y="2060575"/>
            <a:ext cx="946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接收者</a:t>
            </a:r>
            <a:endParaRPr lang="zh-CN" altLang="en-US" sz="2000" b="0" dirty="0">
              <a:solidFill>
                <a:srgbClr val="333399"/>
              </a:solidFill>
              <a:latin typeface="Arial" panose="020B0604020202020204" pitchFamily="34" charset="0"/>
            </a:endParaRPr>
          </a:p>
        </p:txBody>
      </p:sp>
      <p:sp>
        <p:nvSpPr>
          <p:cNvPr id="20485" name="Rectangle 6"/>
          <p:cNvSpPr/>
          <p:nvPr/>
        </p:nvSpPr>
        <p:spPr>
          <a:xfrm>
            <a:off x="928688" y="2474913"/>
            <a:ext cx="1797050" cy="3008312"/>
          </a:xfrm>
          <a:prstGeom prst="rect">
            <a:avLst/>
          </a:prstGeom>
          <a:solidFill>
            <a:srgbClr val="CCECFF"/>
          </a:solidFill>
          <a:ln w="19050" cap="flat" cmpd="sng">
            <a:solidFill>
              <a:srgbClr val="333399"/>
            </a:solidFill>
            <a:prstDash val="dash"/>
            <a:miter/>
            <a:headEnd type="none" w="med" len="med"/>
            <a:tailEnd type="none" w="med" len="lg"/>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endParaRPr lang="zh-CN" altLang="zh-CN" sz="2800" b="0" dirty="0">
              <a:solidFill>
                <a:schemeClr val="tx1"/>
              </a:solidFill>
              <a:latin typeface="Tahoma" panose="020B0604030504040204" pitchFamily="34" charset="0"/>
              <a:ea typeface="宋体" panose="02010600030101010101" pitchFamily="2" charset="-122"/>
            </a:endParaRPr>
          </a:p>
        </p:txBody>
      </p:sp>
      <p:sp>
        <p:nvSpPr>
          <p:cNvPr id="20486" name="Text Box 7"/>
          <p:cNvSpPr txBox="1"/>
          <p:nvPr/>
        </p:nvSpPr>
        <p:spPr>
          <a:xfrm>
            <a:off x="1403350" y="2060575"/>
            <a:ext cx="946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发送者</a:t>
            </a:r>
            <a:endParaRPr lang="zh-CN" altLang="en-US" sz="2000" b="0" dirty="0">
              <a:solidFill>
                <a:srgbClr val="333399"/>
              </a:solidFill>
              <a:latin typeface="Arial" panose="020B0604020202020204" pitchFamily="34" charset="0"/>
            </a:endParaRPr>
          </a:p>
        </p:txBody>
      </p:sp>
      <p:sp>
        <p:nvSpPr>
          <p:cNvPr id="20487" name="Rectangle 8"/>
          <p:cNvSpPr/>
          <p:nvPr/>
        </p:nvSpPr>
        <p:spPr>
          <a:xfrm>
            <a:off x="1238250" y="2855913"/>
            <a:ext cx="1319213" cy="820737"/>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2000" b="0" dirty="0">
                <a:solidFill>
                  <a:srgbClr val="333399"/>
                </a:solidFill>
                <a:latin typeface="Arial" panose="020B0604020202020204" pitchFamily="34" charset="0"/>
              </a:rPr>
              <a:t>E</a:t>
            </a:r>
            <a:endParaRPr lang="en-US" altLang="zh-CN" sz="2000" b="0" dirty="0">
              <a:solidFill>
                <a:srgbClr val="333399"/>
              </a:solidFill>
              <a:latin typeface="Arial" panose="020B0604020202020204" pitchFamily="34" charset="0"/>
            </a:endParaRPr>
          </a:p>
          <a:p>
            <a:pPr marL="0" lvl="0" indent="0" algn="ctr" eaLnBrk="1" hangingPunct="1">
              <a:spcBef>
                <a:spcPct val="0"/>
              </a:spcBef>
              <a:buClrTx/>
              <a:buFontTx/>
              <a:buNone/>
            </a:pPr>
            <a:r>
              <a:rPr lang="zh-CN" altLang="en-US" sz="2000" b="0" dirty="0">
                <a:solidFill>
                  <a:srgbClr val="333399"/>
                </a:solidFill>
                <a:latin typeface="Arial" panose="020B0604020202020204" pitchFamily="34" charset="0"/>
              </a:rPr>
              <a:t>加密算法</a:t>
            </a:r>
            <a:endParaRPr lang="zh-CN" altLang="en-US" sz="2000" b="0" dirty="0">
              <a:solidFill>
                <a:srgbClr val="333399"/>
              </a:solidFill>
              <a:latin typeface="Arial" panose="020B0604020202020204" pitchFamily="34" charset="0"/>
            </a:endParaRPr>
          </a:p>
        </p:txBody>
      </p:sp>
      <p:sp>
        <p:nvSpPr>
          <p:cNvPr id="20488" name="Rectangle 9"/>
          <p:cNvSpPr/>
          <p:nvPr/>
        </p:nvSpPr>
        <p:spPr>
          <a:xfrm>
            <a:off x="4903788" y="2855913"/>
            <a:ext cx="1320800" cy="820737"/>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2000" b="0" dirty="0">
                <a:solidFill>
                  <a:srgbClr val="333399"/>
                </a:solidFill>
                <a:latin typeface="Arial" panose="020B0604020202020204" pitchFamily="34" charset="0"/>
              </a:rPr>
              <a:t>D</a:t>
            </a:r>
            <a:endParaRPr lang="en-US" altLang="zh-CN" sz="2000" b="0" dirty="0">
              <a:solidFill>
                <a:srgbClr val="333399"/>
              </a:solidFill>
              <a:latin typeface="Arial" panose="020B0604020202020204" pitchFamily="34" charset="0"/>
            </a:endParaRPr>
          </a:p>
          <a:p>
            <a:pPr marL="0" lvl="0" indent="0" algn="ctr" eaLnBrk="1" hangingPunct="1">
              <a:spcBef>
                <a:spcPct val="0"/>
              </a:spcBef>
              <a:buClrTx/>
              <a:buFontTx/>
              <a:buNone/>
            </a:pPr>
            <a:r>
              <a:rPr lang="zh-CN" altLang="en-US" sz="2000" b="0" dirty="0">
                <a:solidFill>
                  <a:srgbClr val="333399"/>
                </a:solidFill>
                <a:latin typeface="Arial" panose="020B0604020202020204" pitchFamily="34" charset="0"/>
              </a:rPr>
              <a:t>解密算法</a:t>
            </a:r>
            <a:endParaRPr lang="zh-CN" altLang="en-US" sz="2000" b="0" dirty="0">
              <a:solidFill>
                <a:srgbClr val="333399"/>
              </a:solidFill>
              <a:latin typeface="Arial" panose="020B0604020202020204" pitchFamily="34" charset="0"/>
            </a:endParaRPr>
          </a:p>
        </p:txBody>
      </p:sp>
      <p:sp>
        <p:nvSpPr>
          <p:cNvPr id="20489" name="Line 10"/>
          <p:cNvSpPr/>
          <p:nvPr/>
        </p:nvSpPr>
        <p:spPr>
          <a:xfrm>
            <a:off x="357188" y="3265488"/>
            <a:ext cx="881062" cy="0"/>
          </a:xfrm>
          <a:prstGeom prst="line">
            <a:avLst/>
          </a:prstGeom>
          <a:ln w="28575" cap="flat" cmpd="sng">
            <a:solidFill>
              <a:srgbClr val="333399"/>
            </a:solidFill>
            <a:prstDash val="solid"/>
            <a:headEnd type="none" w="med" len="med"/>
            <a:tailEnd type="triangle" w="med" len="lg"/>
          </a:ln>
        </p:spPr>
      </p:sp>
      <p:sp>
        <p:nvSpPr>
          <p:cNvPr id="20490" name="Line 11"/>
          <p:cNvSpPr/>
          <p:nvPr/>
        </p:nvSpPr>
        <p:spPr>
          <a:xfrm>
            <a:off x="2557463" y="3265488"/>
            <a:ext cx="2346325" cy="0"/>
          </a:xfrm>
          <a:prstGeom prst="line">
            <a:avLst/>
          </a:prstGeom>
          <a:ln w="76200" cap="flat" cmpd="sng">
            <a:solidFill>
              <a:srgbClr val="333399"/>
            </a:solidFill>
            <a:prstDash val="solid"/>
            <a:headEnd type="none" w="med" len="med"/>
            <a:tailEnd type="triangle" w="med" len="lg"/>
          </a:ln>
        </p:spPr>
      </p:sp>
      <p:sp>
        <p:nvSpPr>
          <p:cNvPr id="20491" name="Line 12"/>
          <p:cNvSpPr/>
          <p:nvPr/>
        </p:nvSpPr>
        <p:spPr>
          <a:xfrm flipV="1">
            <a:off x="6224588" y="3251200"/>
            <a:ext cx="825500" cy="14288"/>
          </a:xfrm>
          <a:prstGeom prst="line">
            <a:avLst/>
          </a:prstGeom>
          <a:ln w="28575" cap="flat" cmpd="sng">
            <a:solidFill>
              <a:srgbClr val="333399"/>
            </a:solidFill>
            <a:prstDash val="solid"/>
            <a:headEnd type="none" w="med" len="med"/>
            <a:tailEnd type="triangle" w="med" len="lg"/>
          </a:ln>
        </p:spPr>
      </p:sp>
      <p:sp>
        <p:nvSpPr>
          <p:cNvPr id="20492" name="Text Box 13"/>
          <p:cNvSpPr txBox="1"/>
          <p:nvPr/>
        </p:nvSpPr>
        <p:spPr>
          <a:xfrm>
            <a:off x="1911350" y="3819525"/>
            <a:ext cx="1609725" cy="3984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加密密钥 </a:t>
            </a:r>
            <a:r>
              <a:rPr lang="en-US" altLang="zh-CN" sz="2000" b="0" dirty="0">
                <a:solidFill>
                  <a:srgbClr val="333399"/>
                </a:solidFill>
                <a:latin typeface="Arial" panose="020B0604020202020204" pitchFamily="34" charset="0"/>
              </a:rPr>
              <a:t>PK</a:t>
            </a:r>
            <a:endParaRPr lang="en-US" altLang="zh-CN" sz="2000" b="0" dirty="0">
              <a:solidFill>
                <a:srgbClr val="333399"/>
              </a:solidFill>
              <a:latin typeface="Arial" panose="020B0604020202020204" pitchFamily="34" charset="0"/>
            </a:endParaRPr>
          </a:p>
        </p:txBody>
      </p:sp>
      <p:sp>
        <p:nvSpPr>
          <p:cNvPr id="20493" name="Text Box 14"/>
          <p:cNvSpPr txBox="1"/>
          <p:nvPr/>
        </p:nvSpPr>
        <p:spPr>
          <a:xfrm>
            <a:off x="3954463" y="3822700"/>
            <a:ext cx="16097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解密密钥 </a:t>
            </a:r>
            <a:r>
              <a:rPr lang="en-US" altLang="zh-CN" sz="2000" b="0" dirty="0">
                <a:solidFill>
                  <a:srgbClr val="333399"/>
                </a:solidFill>
                <a:latin typeface="Arial" panose="020B0604020202020204" pitchFamily="34" charset="0"/>
              </a:rPr>
              <a:t>SK</a:t>
            </a:r>
            <a:endParaRPr lang="en-US" altLang="zh-CN" sz="2000" b="0" dirty="0">
              <a:solidFill>
                <a:srgbClr val="333399"/>
              </a:solidFill>
              <a:latin typeface="Arial" panose="020B0604020202020204" pitchFamily="34" charset="0"/>
            </a:endParaRPr>
          </a:p>
        </p:txBody>
      </p:sp>
      <p:sp>
        <p:nvSpPr>
          <p:cNvPr id="20494" name="Text Box 15"/>
          <p:cNvSpPr txBox="1"/>
          <p:nvPr/>
        </p:nvSpPr>
        <p:spPr>
          <a:xfrm>
            <a:off x="0" y="2816225"/>
            <a:ext cx="931863" cy="395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明文 </a:t>
            </a:r>
            <a:r>
              <a:rPr lang="en-US" altLang="zh-CN" sz="2000" b="0" dirty="0">
                <a:solidFill>
                  <a:srgbClr val="333399"/>
                </a:solidFill>
                <a:latin typeface="Arial" panose="020B0604020202020204" pitchFamily="34" charset="0"/>
              </a:rPr>
              <a:t>X</a:t>
            </a:r>
            <a:endParaRPr lang="en-US" altLang="zh-CN" sz="2000" b="0" dirty="0">
              <a:solidFill>
                <a:srgbClr val="333399"/>
              </a:solidFill>
              <a:latin typeface="Arial" panose="020B0604020202020204" pitchFamily="34" charset="0"/>
            </a:endParaRPr>
          </a:p>
        </p:txBody>
      </p:sp>
      <p:sp>
        <p:nvSpPr>
          <p:cNvPr id="20495" name="Text Box 16"/>
          <p:cNvSpPr txBox="1"/>
          <p:nvPr/>
        </p:nvSpPr>
        <p:spPr>
          <a:xfrm>
            <a:off x="2700338" y="2816225"/>
            <a:ext cx="1946275" cy="395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密文 </a:t>
            </a:r>
            <a:r>
              <a:rPr lang="en-US" altLang="zh-CN" sz="2000" b="0" dirty="0">
                <a:solidFill>
                  <a:srgbClr val="333399"/>
                </a:solidFill>
                <a:latin typeface="Arial" panose="020B0604020202020204" pitchFamily="34" charset="0"/>
              </a:rPr>
              <a:t>Y = E</a:t>
            </a:r>
            <a:r>
              <a:rPr lang="en-US" altLang="zh-CN" sz="2000" b="0" baseline="-25000" dirty="0">
                <a:solidFill>
                  <a:srgbClr val="333399"/>
                </a:solidFill>
                <a:latin typeface="Arial" panose="020B0604020202020204" pitchFamily="34" charset="0"/>
              </a:rPr>
              <a:t>PK</a:t>
            </a:r>
            <a:r>
              <a:rPr lang="en-US" altLang="zh-CN" sz="2000" b="0" dirty="0">
                <a:solidFill>
                  <a:srgbClr val="333399"/>
                </a:solidFill>
                <a:latin typeface="Arial" panose="020B0604020202020204" pitchFamily="34" charset="0"/>
              </a:rPr>
              <a:t>(X)</a:t>
            </a:r>
            <a:endParaRPr lang="en-US" altLang="zh-CN" sz="2000" b="0" dirty="0">
              <a:solidFill>
                <a:srgbClr val="333399"/>
              </a:solidFill>
              <a:latin typeface="Arial" panose="020B0604020202020204" pitchFamily="34" charset="0"/>
            </a:endParaRPr>
          </a:p>
        </p:txBody>
      </p:sp>
      <p:sp>
        <p:nvSpPr>
          <p:cNvPr id="20496" name="Rectangle 17"/>
          <p:cNvSpPr/>
          <p:nvPr/>
        </p:nvSpPr>
        <p:spPr>
          <a:xfrm>
            <a:off x="3206750" y="4697413"/>
            <a:ext cx="952500" cy="819150"/>
          </a:xfrm>
          <a:prstGeom prst="rect">
            <a:avLst/>
          </a:prstGeom>
          <a:solidFill>
            <a:srgbClr val="FFCCFF"/>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2000" b="0" dirty="0">
                <a:solidFill>
                  <a:srgbClr val="333399"/>
                </a:solidFill>
                <a:latin typeface="Arial" panose="020B0604020202020204" pitchFamily="34" charset="0"/>
              </a:rPr>
              <a:t>密钥对</a:t>
            </a:r>
            <a:endParaRPr lang="zh-CN" altLang="en-US" sz="2000" b="0" dirty="0">
              <a:solidFill>
                <a:srgbClr val="333399"/>
              </a:solidFill>
              <a:latin typeface="Arial" panose="020B0604020202020204" pitchFamily="34" charset="0"/>
            </a:endParaRPr>
          </a:p>
          <a:p>
            <a:pPr marL="0" lvl="0" indent="0" algn="ctr" eaLnBrk="1" hangingPunct="1">
              <a:spcBef>
                <a:spcPct val="0"/>
              </a:spcBef>
              <a:buClrTx/>
              <a:buFontTx/>
              <a:buNone/>
            </a:pPr>
            <a:r>
              <a:rPr lang="zh-CN" altLang="en-US" sz="2000" b="0" dirty="0">
                <a:solidFill>
                  <a:srgbClr val="333399"/>
                </a:solidFill>
                <a:latin typeface="Arial" panose="020B0604020202020204" pitchFamily="34" charset="0"/>
              </a:rPr>
              <a:t>产生源</a:t>
            </a:r>
            <a:endParaRPr lang="zh-CN" altLang="en-US" sz="2000" b="0" dirty="0">
              <a:solidFill>
                <a:srgbClr val="333399"/>
              </a:solidFill>
              <a:latin typeface="Arial" panose="020B0604020202020204" pitchFamily="34" charset="0"/>
            </a:endParaRPr>
          </a:p>
        </p:txBody>
      </p:sp>
      <p:sp>
        <p:nvSpPr>
          <p:cNvPr id="20497" name="Freeform 18"/>
          <p:cNvSpPr/>
          <p:nvPr/>
        </p:nvSpPr>
        <p:spPr>
          <a:xfrm>
            <a:off x="1897063" y="3676650"/>
            <a:ext cx="1563687" cy="1012825"/>
          </a:xfrm>
          <a:custGeom>
            <a:avLst/>
            <a:gdLst>
              <a:gd name="txL" fmla="*/ 0 w 1776"/>
              <a:gd name="txT" fmla="*/ 0 h 352"/>
              <a:gd name="txR" fmla="*/ 1776 w 1776"/>
              <a:gd name="txB" fmla="*/ 352 h 352"/>
            </a:gdLst>
            <a:ahLst/>
            <a:cxnLst>
              <a:cxn ang="0">
                <a:pos x="2147483646" y="2147483646"/>
              </a:cxn>
              <a:cxn ang="0">
                <a:pos x="2147483646" y="2147483646"/>
              </a:cxn>
              <a:cxn ang="0">
                <a:pos x="0" y="2147483646"/>
              </a:cxn>
              <a:cxn ang="0">
                <a:pos x="0" y="0"/>
              </a:cxn>
            </a:cxnLst>
            <a:rect l="txL" t="txT" r="txR" b="txB"/>
            <a:pathLst>
              <a:path w="1776" h="352">
                <a:moveTo>
                  <a:pt x="1776" y="352"/>
                </a:moveTo>
                <a:lnTo>
                  <a:pt x="1774" y="198"/>
                </a:lnTo>
                <a:lnTo>
                  <a:pt x="0" y="198"/>
                </a:lnTo>
                <a:lnTo>
                  <a:pt x="0" y="0"/>
                </a:lnTo>
              </a:path>
            </a:pathLst>
          </a:custGeom>
          <a:noFill/>
          <a:ln w="28575" cap="flat" cmpd="sng">
            <a:solidFill>
              <a:srgbClr val="333399">
                <a:alpha val="100000"/>
              </a:srgbClr>
            </a:solidFill>
            <a:prstDash val="solid"/>
            <a:round/>
            <a:headEnd type="none" w="med" len="med"/>
            <a:tailEnd type="triangle" w="med" len="lg"/>
          </a:ln>
        </p:spPr>
        <p:txBody>
          <a:bodyPr/>
          <a:p>
            <a:endParaRPr lang="zh-CN" altLang="en-US"/>
          </a:p>
        </p:txBody>
      </p:sp>
      <p:sp>
        <p:nvSpPr>
          <p:cNvPr id="20498" name="Text Box 19"/>
          <p:cNvSpPr txBox="1"/>
          <p:nvPr/>
        </p:nvSpPr>
        <p:spPr>
          <a:xfrm>
            <a:off x="6459538" y="2816225"/>
            <a:ext cx="2517775" cy="395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明文 </a:t>
            </a:r>
            <a:r>
              <a:rPr lang="en-US" altLang="zh-CN" sz="2000" b="0" dirty="0">
                <a:solidFill>
                  <a:srgbClr val="333399"/>
                </a:solidFill>
                <a:latin typeface="Arial" panose="020B0604020202020204" pitchFamily="34" charset="0"/>
              </a:rPr>
              <a:t>X = D</a:t>
            </a:r>
            <a:r>
              <a:rPr lang="en-US" altLang="zh-CN" sz="2000" b="0" baseline="-30000" dirty="0">
                <a:solidFill>
                  <a:srgbClr val="333399"/>
                </a:solidFill>
                <a:latin typeface="Arial" panose="020B0604020202020204" pitchFamily="34" charset="0"/>
              </a:rPr>
              <a:t>SK</a:t>
            </a:r>
            <a:r>
              <a:rPr lang="en-US" altLang="zh-CN" sz="2000" b="0" dirty="0">
                <a:solidFill>
                  <a:srgbClr val="333399"/>
                </a:solidFill>
                <a:latin typeface="Arial" panose="020B0604020202020204" pitchFamily="34" charset="0"/>
              </a:rPr>
              <a:t>(E</a:t>
            </a:r>
            <a:r>
              <a:rPr lang="en-US" altLang="zh-CN" sz="2000" b="0" baseline="-30000" dirty="0">
                <a:solidFill>
                  <a:srgbClr val="333399"/>
                </a:solidFill>
                <a:latin typeface="Arial" panose="020B0604020202020204" pitchFamily="34" charset="0"/>
              </a:rPr>
              <a:t>PK</a:t>
            </a:r>
            <a:r>
              <a:rPr lang="en-US" altLang="zh-CN" sz="2000" b="0" dirty="0">
                <a:solidFill>
                  <a:srgbClr val="333399"/>
                </a:solidFill>
                <a:latin typeface="Arial" panose="020B0604020202020204" pitchFamily="34" charset="0"/>
              </a:rPr>
              <a:t>(X))</a:t>
            </a:r>
            <a:endParaRPr lang="en-US" altLang="zh-CN" sz="2000" b="0" dirty="0">
              <a:solidFill>
                <a:srgbClr val="333399"/>
              </a:solidFill>
              <a:latin typeface="Arial" panose="020B0604020202020204" pitchFamily="34" charset="0"/>
            </a:endParaRPr>
          </a:p>
        </p:txBody>
      </p:sp>
      <p:sp>
        <p:nvSpPr>
          <p:cNvPr id="20499" name="Freeform 20"/>
          <p:cNvSpPr/>
          <p:nvPr/>
        </p:nvSpPr>
        <p:spPr>
          <a:xfrm flipH="1">
            <a:off x="3967163" y="3670300"/>
            <a:ext cx="1565275" cy="1012825"/>
          </a:xfrm>
          <a:custGeom>
            <a:avLst/>
            <a:gdLst>
              <a:gd name="txL" fmla="*/ 0 w 1776"/>
              <a:gd name="txT" fmla="*/ 0 h 352"/>
              <a:gd name="txR" fmla="*/ 1776 w 1776"/>
              <a:gd name="txB" fmla="*/ 352 h 352"/>
            </a:gdLst>
            <a:ahLst/>
            <a:cxnLst>
              <a:cxn ang="0">
                <a:pos x="2147483646" y="2147483646"/>
              </a:cxn>
              <a:cxn ang="0">
                <a:pos x="2147483646" y="2147483646"/>
              </a:cxn>
              <a:cxn ang="0">
                <a:pos x="0" y="2147483646"/>
              </a:cxn>
              <a:cxn ang="0">
                <a:pos x="0" y="0"/>
              </a:cxn>
            </a:cxnLst>
            <a:rect l="txL" t="txT" r="txR" b="txB"/>
            <a:pathLst>
              <a:path w="1776" h="352">
                <a:moveTo>
                  <a:pt x="1776" y="352"/>
                </a:moveTo>
                <a:lnTo>
                  <a:pt x="1774" y="198"/>
                </a:lnTo>
                <a:lnTo>
                  <a:pt x="0" y="198"/>
                </a:lnTo>
                <a:lnTo>
                  <a:pt x="0" y="0"/>
                </a:lnTo>
              </a:path>
            </a:pathLst>
          </a:custGeom>
          <a:noFill/>
          <a:ln w="28575" cap="flat" cmpd="sng">
            <a:solidFill>
              <a:srgbClr val="333399">
                <a:alpha val="100000"/>
              </a:srgbClr>
            </a:solidFill>
            <a:prstDash val="solid"/>
            <a:round/>
            <a:headEnd type="none" w="med" len="med"/>
            <a:tailEnd type="triangle" w="med" len="lg"/>
          </a:ln>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公开密钥算法的特点</a:t>
            </a:r>
            <a:endParaRPr lang="zh-CN" altLang="en-US" dirty="0"/>
          </a:p>
        </p:txBody>
      </p:sp>
      <p:sp>
        <p:nvSpPr>
          <p:cNvPr id="541699" name="Rectangle 3"/>
          <p:cNvSpPr>
            <a:spLocks noGrp="1" noChangeArrowheads="1"/>
          </p:cNvSpPr>
          <p:nvPr>
            <p:ph idx="1"/>
          </p:nvPr>
        </p:nvSpPr>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defRPr/>
            </a:pPr>
            <a:r>
              <a:rPr kumimoji="1" lang="zh-CN" altLang="en-US" sz="2900" b="1" i="0" u="none" strike="noStrike" kern="0" cap="none" spc="0" normalizeH="0" baseline="0" noProof="0" dirty="0" smtClean="0">
                <a:ln>
                  <a:noFill/>
                </a:ln>
                <a:solidFill>
                  <a:srgbClr val="003399"/>
                </a:solidFill>
                <a:effectLst/>
                <a:uLnTx/>
                <a:uFillTx/>
                <a:latin typeface="+mn-lt"/>
                <a:ea typeface="+mn-ea"/>
                <a:cs typeface="+mn-cs"/>
              </a:rPr>
              <a:t>发送者用加密密钥 </a:t>
            </a:r>
            <a:r>
              <a:rPr kumimoji="1" lang="en-US" altLang="zh-CN" sz="2900" b="1" i="0" u="none" strike="noStrike" kern="0" cap="none" spc="0" normalizeH="0" baseline="0" noProof="0" dirty="0" smtClean="0">
                <a:ln>
                  <a:noFill/>
                </a:ln>
                <a:solidFill>
                  <a:srgbClr val="003399"/>
                </a:solidFill>
                <a:effectLst/>
                <a:uLnTx/>
                <a:uFillTx/>
                <a:latin typeface="+mn-lt"/>
                <a:ea typeface="+mn-ea"/>
                <a:cs typeface="+mn-cs"/>
              </a:rPr>
              <a:t>PK </a:t>
            </a:r>
            <a:r>
              <a:rPr kumimoji="1" lang="zh-CN" altLang="en-US" sz="2900" b="1" i="0" u="none" strike="noStrike" kern="0" cap="none" spc="0" normalizeH="0" baseline="0" noProof="0" dirty="0" smtClean="0">
                <a:ln>
                  <a:noFill/>
                </a:ln>
                <a:solidFill>
                  <a:srgbClr val="003399"/>
                </a:solidFill>
                <a:effectLst/>
                <a:uLnTx/>
                <a:uFillTx/>
                <a:latin typeface="+mn-lt"/>
                <a:ea typeface="+mn-ea"/>
                <a:cs typeface="+mn-cs"/>
              </a:rPr>
              <a:t>对明文 </a:t>
            </a:r>
            <a:r>
              <a:rPr kumimoji="1" lang="en-US" altLang="zh-CN" sz="2900" b="1" i="0" u="none" strike="noStrike" kern="0" cap="none" spc="0" normalizeH="0" baseline="0" noProof="0" dirty="0" smtClean="0">
                <a:ln>
                  <a:noFill/>
                </a:ln>
                <a:solidFill>
                  <a:srgbClr val="003399"/>
                </a:solidFill>
                <a:effectLst/>
                <a:uLnTx/>
                <a:uFillTx/>
                <a:latin typeface="+mn-lt"/>
                <a:ea typeface="+mn-ea"/>
                <a:cs typeface="+mn-cs"/>
              </a:rPr>
              <a:t>X </a:t>
            </a:r>
            <a:r>
              <a:rPr kumimoji="1" lang="zh-CN" altLang="en-US" sz="2900" b="1" i="0" u="none" strike="noStrike" kern="0" cap="none" spc="0" normalizeH="0" baseline="0" noProof="0" dirty="0" smtClean="0">
                <a:ln>
                  <a:noFill/>
                </a:ln>
                <a:solidFill>
                  <a:srgbClr val="003399"/>
                </a:solidFill>
                <a:effectLst/>
                <a:uLnTx/>
                <a:uFillTx/>
                <a:latin typeface="+mn-lt"/>
                <a:ea typeface="+mn-ea"/>
                <a:cs typeface="+mn-cs"/>
              </a:rPr>
              <a:t>加密后，在接收者用解密密钥 </a:t>
            </a:r>
            <a:r>
              <a:rPr kumimoji="1" lang="en-US" altLang="zh-CN" sz="2900" b="1" i="0" u="none" strike="noStrike" kern="0" cap="none" spc="0" normalizeH="0" baseline="0" noProof="0" dirty="0" smtClean="0">
                <a:ln>
                  <a:noFill/>
                </a:ln>
                <a:solidFill>
                  <a:srgbClr val="003399"/>
                </a:solidFill>
                <a:effectLst/>
                <a:uLnTx/>
                <a:uFillTx/>
                <a:latin typeface="+mn-lt"/>
                <a:ea typeface="+mn-ea"/>
                <a:cs typeface="+mn-cs"/>
              </a:rPr>
              <a:t>SK </a:t>
            </a:r>
            <a:r>
              <a:rPr kumimoji="1" lang="zh-CN" altLang="en-US" sz="2900" b="1" i="0" u="none" strike="noStrike" kern="0" cap="none" spc="0" normalizeH="0" baseline="0" noProof="0" dirty="0" smtClean="0">
                <a:ln>
                  <a:noFill/>
                </a:ln>
                <a:solidFill>
                  <a:srgbClr val="003399"/>
                </a:solidFill>
                <a:effectLst/>
                <a:uLnTx/>
                <a:uFillTx/>
                <a:latin typeface="+mn-lt"/>
                <a:ea typeface="+mn-ea"/>
                <a:cs typeface="+mn-cs"/>
              </a:rPr>
              <a:t>解密，即可恢复出明文，或写为：</a:t>
            </a:r>
            <a:endParaRPr kumimoji="1" lang="zh-CN" altLang="en-US" sz="2900" b="1" i="0" u="none" strike="noStrike" kern="0" cap="none" spc="0" normalizeH="0" baseline="0" noProof="0" dirty="0" smtClean="0">
              <a:ln>
                <a:noFill/>
              </a:ln>
              <a:solidFill>
                <a:srgbClr val="003399"/>
              </a:solidFill>
              <a:effectLst/>
              <a:uLnTx/>
              <a:uFillTx/>
              <a:latin typeface="+mn-lt"/>
              <a:ea typeface="+mn-ea"/>
              <a:cs typeface="+mn-cs"/>
            </a:endParaRPr>
          </a:p>
          <a:p>
            <a:pPr marL="609600" marR="0" lvl="0" indent="-609600" algn="just"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AutoNum type="arabicParenBoth"/>
              <a:defRPr/>
            </a:pPr>
            <a:endParaRPr kumimoji="1" lang="zh-CN" altLang="en-US" sz="2900"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ctr"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None/>
              <a:defRPr/>
            </a:pPr>
            <a:r>
              <a:rPr kumimoji="1" lang="zh-CN" altLang="en-US" sz="4400" b="1"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4400" b="1" i="0" u="none" strike="noStrike" kern="0" cap="none" spc="0" normalizeH="0" baseline="0" noProof="0" dirty="0" smtClean="0">
                <a:ln>
                  <a:noFill/>
                </a:ln>
                <a:solidFill>
                  <a:schemeClr val="tx1"/>
                </a:solidFill>
                <a:effectLst/>
                <a:uLnTx/>
                <a:uFillTx/>
                <a:latin typeface="+mn-lt"/>
                <a:ea typeface="+mn-ea"/>
                <a:cs typeface="+mn-cs"/>
              </a:rPr>
              <a:t>D</a:t>
            </a:r>
            <a:r>
              <a:rPr kumimoji="1" lang="en-US" altLang="zh-CN" sz="4400" b="1" i="0" u="none" strike="noStrike" kern="0" cap="none" spc="0" normalizeH="0" baseline="-25000" noProof="0" dirty="0" smtClean="0">
                <a:ln>
                  <a:noFill/>
                </a:ln>
                <a:solidFill>
                  <a:schemeClr val="tx1"/>
                </a:solidFill>
                <a:effectLst/>
                <a:uLnTx/>
                <a:uFillTx/>
                <a:latin typeface="+mn-lt"/>
                <a:ea typeface="+mn-ea"/>
                <a:cs typeface="+mn-cs"/>
              </a:rPr>
              <a:t>SK</a:t>
            </a:r>
            <a:r>
              <a:rPr kumimoji="1" lang="en-US" altLang="zh-CN" sz="4400" b="1" i="0" u="none" strike="noStrike" kern="0" cap="none" spc="0" normalizeH="0" baseline="0" noProof="0" dirty="0" smtClean="0">
                <a:ln>
                  <a:noFill/>
                </a:ln>
                <a:solidFill>
                  <a:schemeClr val="tx1"/>
                </a:solidFill>
                <a:effectLst/>
                <a:uLnTx/>
                <a:uFillTx/>
                <a:latin typeface="+mn-lt"/>
                <a:ea typeface="+mn-ea"/>
                <a:cs typeface="+mn-cs"/>
              </a:rPr>
              <a:t>(E</a:t>
            </a:r>
            <a:r>
              <a:rPr kumimoji="1" lang="en-US" altLang="zh-CN" sz="4400" b="1" i="0" u="none" strike="noStrike" kern="0" cap="none" spc="0" normalizeH="0" baseline="-25000" noProof="0" dirty="0" smtClean="0">
                <a:ln>
                  <a:noFill/>
                </a:ln>
                <a:solidFill>
                  <a:schemeClr val="tx1"/>
                </a:solidFill>
                <a:effectLst/>
                <a:uLnTx/>
                <a:uFillTx/>
                <a:latin typeface="+mn-lt"/>
                <a:ea typeface="+mn-ea"/>
                <a:cs typeface="+mn-cs"/>
              </a:rPr>
              <a:t>PK</a:t>
            </a:r>
            <a:r>
              <a:rPr kumimoji="1" lang="en-US" altLang="zh-CN" sz="4400" b="1" i="0" u="none" strike="noStrike" kern="0" cap="none" spc="0" normalizeH="0" baseline="0" noProof="0" dirty="0" smtClean="0">
                <a:ln>
                  <a:noFill/>
                </a:ln>
                <a:solidFill>
                  <a:schemeClr val="tx1"/>
                </a:solidFill>
                <a:effectLst/>
                <a:uLnTx/>
                <a:uFillTx/>
                <a:latin typeface="+mn-lt"/>
                <a:ea typeface="+mn-ea"/>
                <a:cs typeface="+mn-cs"/>
              </a:rPr>
              <a:t>(X)) </a:t>
            </a:r>
            <a:r>
              <a:rPr kumimoji="1" lang="en-US" altLang="zh-CN" sz="4400" b="1"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r>
              <a:rPr kumimoji="1" lang="en-US" altLang="zh-CN" sz="4400" b="1" i="0" u="none" strike="noStrike" kern="0" cap="none" spc="0" normalizeH="0" baseline="0" noProof="0" dirty="0" smtClean="0">
                <a:ln>
                  <a:noFill/>
                </a:ln>
                <a:solidFill>
                  <a:schemeClr val="tx1"/>
                </a:solidFill>
                <a:effectLst/>
                <a:uLnTx/>
                <a:uFillTx/>
                <a:latin typeface="+mn-lt"/>
                <a:ea typeface="+mn-ea"/>
                <a:cs typeface="+mn-cs"/>
              </a:rPr>
              <a:t> X</a:t>
            </a:r>
            <a:r>
              <a:rPr kumimoji="1" lang="en-US" altLang="zh-CN" sz="4400" b="1" i="0" u="none" strike="noStrike" kern="0" cap="none" spc="0" normalizeH="0" baseline="0" noProof="0" dirty="0" smtClean="0">
                <a:ln>
                  <a:noFill/>
                </a:ln>
                <a:solidFill>
                  <a:schemeClr val="hlink"/>
                </a:solidFill>
                <a:effectLst/>
                <a:uLnTx/>
                <a:uFillTx/>
                <a:latin typeface="+mn-lt"/>
                <a:ea typeface="+mn-ea"/>
                <a:cs typeface="+mn-cs"/>
              </a:rPr>
              <a:t> </a:t>
            </a:r>
            <a:endParaRPr kumimoji="1" lang="en-US" altLang="zh-CN" sz="4400" b="1" i="0" u="none" strike="noStrike" kern="0" cap="none" spc="0" normalizeH="0" baseline="0" noProof="0" dirty="0" smtClean="0">
              <a:ln>
                <a:noFill/>
              </a:ln>
              <a:solidFill>
                <a:schemeClr val="hlink"/>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699">
                                            <p:txEl>
                                              <p:charRg st="52" end="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619250" y="260350"/>
            <a:ext cx="7696200" cy="720725"/>
          </a:xfrm>
          <a:ln/>
        </p:spPr>
        <p:txBody>
          <a:bodyPr vert="horz" wrap="square" lIns="92075" tIns="46038" rIns="92075" bIns="46038" anchor="ctr" anchorCtr="0"/>
          <a:p>
            <a:pPr algn="r" eaLnBrk="1" hangingPunct="1"/>
            <a:r>
              <a:rPr lang="zh-CN" altLang="en-US" dirty="0">
                <a:solidFill>
                  <a:schemeClr val="bg1"/>
                </a:solidFill>
              </a:rPr>
              <a:t>公开密钥算法的特点（续）</a:t>
            </a:r>
            <a:endParaRPr lang="zh-CN" altLang="en-US" dirty="0">
              <a:solidFill>
                <a:schemeClr val="bg1"/>
              </a:solidFill>
            </a:endParaRPr>
          </a:p>
        </p:txBody>
      </p:sp>
      <p:sp>
        <p:nvSpPr>
          <p:cNvPr id="542723" name="Rectangle 3"/>
          <p:cNvSpPr>
            <a:spLocks noGrp="1"/>
          </p:cNvSpPr>
          <p:nvPr>
            <p:ph idx="1"/>
          </p:nvPr>
        </p:nvSpPr>
        <p:spPr>
          <a:xfrm>
            <a:off x="755650" y="1557338"/>
            <a:ext cx="7993063" cy="4114800"/>
          </a:xfrm>
          <a:ln/>
        </p:spPr>
        <p:txBody>
          <a:bodyPr vert="horz" wrap="square" lIns="91440" tIns="45720" rIns="91440" bIns="45720" anchor="t" anchorCtr="0"/>
          <a:p>
            <a:pPr eaLnBrk="1" hangingPunct="1">
              <a:lnSpc>
                <a:spcPct val="110000"/>
              </a:lnSpc>
              <a:buNone/>
            </a:pPr>
            <a:r>
              <a:rPr lang="en-US" altLang="zh-CN" sz="2900" dirty="0">
                <a:solidFill>
                  <a:srgbClr val="003399"/>
                </a:solidFill>
              </a:rPr>
              <a:t>(2) </a:t>
            </a:r>
            <a:r>
              <a:rPr lang="zh-CN" altLang="en-US" sz="2900" dirty="0">
                <a:solidFill>
                  <a:srgbClr val="003399"/>
                </a:solidFill>
              </a:rPr>
              <a:t>加密密钥是公开的，但不能用它来解密，即</a:t>
            </a:r>
            <a:endParaRPr lang="zh-CN" altLang="en-US" sz="2900" dirty="0">
              <a:solidFill>
                <a:srgbClr val="003399"/>
              </a:solidFill>
            </a:endParaRPr>
          </a:p>
          <a:p>
            <a:pPr eaLnBrk="1" hangingPunct="1">
              <a:lnSpc>
                <a:spcPct val="110000"/>
              </a:lnSpc>
              <a:buNone/>
            </a:pPr>
            <a:r>
              <a:rPr lang="zh-CN" altLang="en-US" sz="4000" dirty="0">
                <a:solidFill>
                  <a:schemeClr val="hlink"/>
                </a:solidFill>
              </a:rPr>
              <a:t>                </a:t>
            </a:r>
            <a:r>
              <a:rPr lang="en-US" altLang="zh-CN" sz="4000" dirty="0">
                <a:solidFill>
                  <a:schemeClr val="hlink"/>
                </a:solidFill>
              </a:rPr>
              <a:t>D</a:t>
            </a:r>
            <a:r>
              <a:rPr lang="en-US" altLang="zh-CN" sz="4000" baseline="-25000" dirty="0">
                <a:solidFill>
                  <a:schemeClr val="hlink"/>
                </a:solidFill>
              </a:rPr>
              <a:t>PK</a:t>
            </a:r>
            <a:r>
              <a:rPr lang="en-US" altLang="zh-CN" sz="4000" dirty="0">
                <a:solidFill>
                  <a:schemeClr val="hlink"/>
                </a:solidFill>
              </a:rPr>
              <a:t>(E</a:t>
            </a:r>
            <a:r>
              <a:rPr lang="en-US" altLang="zh-CN" sz="4000" baseline="-25000" dirty="0">
                <a:solidFill>
                  <a:schemeClr val="hlink"/>
                </a:solidFill>
              </a:rPr>
              <a:t>PK</a:t>
            </a:r>
            <a:r>
              <a:rPr lang="en-US" altLang="zh-CN" sz="4000" dirty="0">
                <a:solidFill>
                  <a:schemeClr val="hlink"/>
                </a:solidFill>
              </a:rPr>
              <a:t>(X)) </a:t>
            </a:r>
            <a:r>
              <a:rPr lang="en-US" altLang="zh-CN" sz="4000" dirty="0">
                <a:solidFill>
                  <a:schemeClr val="hlink"/>
                </a:solidFill>
                <a:sym typeface="Symbol" panose="05050102010706020507" pitchFamily="18" charset="2"/>
              </a:rPr>
              <a:t></a:t>
            </a:r>
            <a:r>
              <a:rPr lang="en-US" altLang="zh-CN" sz="4000" dirty="0">
                <a:solidFill>
                  <a:schemeClr val="hlink"/>
                </a:solidFill>
              </a:rPr>
              <a:t> X</a:t>
            </a:r>
            <a:r>
              <a:rPr lang="en-US" altLang="zh-CN" sz="4000" dirty="0"/>
              <a:t> </a:t>
            </a:r>
            <a:endParaRPr lang="en-US" altLang="zh-CN" sz="4000" dirty="0"/>
          </a:p>
          <a:p>
            <a:pPr eaLnBrk="1" hangingPunct="1">
              <a:lnSpc>
                <a:spcPct val="110000"/>
              </a:lnSpc>
              <a:spcBef>
                <a:spcPct val="40000"/>
              </a:spcBef>
              <a:buNone/>
            </a:pPr>
            <a:r>
              <a:rPr lang="en-US" altLang="zh-CN" sz="2900" dirty="0">
                <a:solidFill>
                  <a:srgbClr val="003399"/>
                </a:solidFill>
              </a:rPr>
              <a:t>(3) </a:t>
            </a:r>
            <a:r>
              <a:rPr lang="zh-CN" altLang="en-US" sz="2900" dirty="0">
                <a:solidFill>
                  <a:srgbClr val="003399"/>
                </a:solidFill>
              </a:rPr>
              <a:t>在计算机上可容易地产生成对的 </a:t>
            </a:r>
            <a:r>
              <a:rPr lang="en-US" altLang="zh-CN" sz="2900" dirty="0">
                <a:solidFill>
                  <a:srgbClr val="003399"/>
                </a:solidFill>
              </a:rPr>
              <a:t>PK </a:t>
            </a:r>
            <a:r>
              <a:rPr lang="zh-CN" altLang="en-US" sz="2900" dirty="0">
                <a:solidFill>
                  <a:srgbClr val="003399"/>
                </a:solidFill>
              </a:rPr>
              <a:t>和 </a:t>
            </a:r>
            <a:r>
              <a:rPr lang="en-US" altLang="zh-CN" sz="2900" dirty="0">
                <a:solidFill>
                  <a:srgbClr val="003399"/>
                </a:solidFill>
              </a:rPr>
              <a:t>SK</a:t>
            </a:r>
            <a:r>
              <a:rPr lang="zh-CN" altLang="en-US" sz="2900" dirty="0">
                <a:solidFill>
                  <a:srgbClr val="003399"/>
                </a:solidFill>
              </a:rPr>
              <a:t>。</a:t>
            </a:r>
            <a:endParaRPr lang="zh-CN" altLang="en-US" sz="2900" dirty="0">
              <a:solidFill>
                <a:srgbClr val="003399"/>
              </a:solidFill>
            </a:endParaRPr>
          </a:p>
          <a:p>
            <a:pPr eaLnBrk="1" hangingPunct="1">
              <a:lnSpc>
                <a:spcPct val="110000"/>
              </a:lnSpc>
              <a:spcBef>
                <a:spcPct val="40000"/>
              </a:spcBef>
              <a:buNone/>
            </a:pPr>
            <a:r>
              <a:rPr lang="en-US" altLang="zh-CN" sz="2900" dirty="0">
                <a:solidFill>
                  <a:srgbClr val="003399"/>
                </a:solidFill>
              </a:rPr>
              <a:t>(4) </a:t>
            </a:r>
            <a:r>
              <a:rPr lang="zh-CN" altLang="en-US" sz="2900" dirty="0">
                <a:solidFill>
                  <a:srgbClr val="003399"/>
                </a:solidFill>
              </a:rPr>
              <a:t>从已知的 </a:t>
            </a:r>
            <a:r>
              <a:rPr lang="en-US" altLang="zh-CN" sz="2900" dirty="0">
                <a:solidFill>
                  <a:srgbClr val="003399"/>
                </a:solidFill>
              </a:rPr>
              <a:t>PK </a:t>
            </a:r>
            <a:r>
              <a:rPr lang="zh-CN" altLang="en-US" sz="2900" dirty="0">
                <a:solidFill>
                  <a:srgbClr val="003399"/>
                </a:solidFill>
              </a:rPr>
              <a:t>实际上不可能推导出 </a:t>
            </a:r>
            <a:r>
              <a:rPr lang="en-US" altLang="zh-CN" sz="2900" dirty="0">
                <a:solidFill>
                  <a:srgbClr val="003399"/>
                </a:solidFill>
              </a:rPr>
              <a:t>SK</a:t>
            </a:r>
            <a:r>
              <a:rPr lang="zh-CN" altLang="en-US" sz="2900" dirty="0">
                <a:solidFill>
                  <a:srgbClr val="003399"/>
                </a:solidFill>
              </a:rPr>
              <a:t>。</a:t>
            </a:r>
            <a:endParaRPr lang="zh-CN" altLang="en-US" sz="2900" dirty="0">
              <a:solidFill>
                <a:srgbClr val="003399"/>
              </a:solidFill>
            </a:endParaRPr>
          </a:p>
          <a:p>
            <a:pPr eaLnBrk="1" hangingPunct="1">
              <a:lnSpc>
                <a:spcPct val="110000"/>
              </a:lnSpc>
              <a:spcBef>
                <a:spcPct val="40000"/>
              </a:spcBef>
              <a:buNone/>
            </a:pPr>
            <a:r>
              <a:rPr lang="en-US" altLang="zh-CN" sz="2900" dirty="0">
                <a:solidFill>
                  <a:srgbClr val="003399"/>
                </a:solidFill>
              </a:rPr>
              <a:t>(5) </a:t>
            </a:r>
            <a:r>
              <a:rPr lang="zh-CN" altLang="en-US" sz="2900" dirty="0">
                <a:solidFill>
                  <a:srgbClr val="003399"/>
                </a:solidFill>
              </a:rPr>
              <a:t>加密和解密算法都是公开的。 </a:t>
            </a:r>
            <a:endParaRPr lang="en-US" altLang="zh-CN" sz="29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23">
                                            <p:txEl>
                                              <p:charRg st="0" end="2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23">
                                            <p:txEl>
                                              <p:charRg st="24" end="5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2723">
                                            <p:txEl>
                                              <p:charRg st="57" end="8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723">
                                            <p:txEl>
                                              <p:charRg st="85" end="1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2723">
                                            <p:txEl>
                                              <p:charRg st="111" end="1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sz="3600" dirty="0">
                <a:solidFill>
                  <a:schemeClr val="bg1"/>
                </a:solidFill>
              </a:rPr>
              <a:t>数字签名和消息认证</a:t>
            </a:r>
            <a:endParaRPr lang="zh-CN" altLang="en-US" sz="3600" dirty="0">
              <a:solidFill>
                <a:schemeClr val="bg1"/>
              </a:solidFill>
            </a:endParaRPr>
          </a:p>
        </p:txBody>
      </p:sp>
      <p:sp>
        <p:nvSpPr>
          <p:cNvPr id="481283" name="Rectangle 3"/>
          <p:cNvSpPr>
            <a:spLocks noGrp="1"/>
          </p:cNvSpPr>
          <p:nvPr>
            <p:ph idx="1"/>
          </p:nvPr>
        </p:nvSpPr>
        <p:spPr>
          <a:xfrm>
            <a:off x="684213" y="1557338"/>
            <a:ext cx="7848600" cy="4751387"/>
          </a:xfrm>
          <a:ln/>
        </p:spPr>
        <p:txBody>
          <a:bodyPr vert="horz" wrap="square" lIns="91440" tIns="45720" rIns="91440" bIns="45720" anchor="t" anchorCtr="0"/>
          <a:p>
            <a:pPr eaLnBrk="1" hangingPunct="1">
              <a:lnSpc>
                <a:spcPct val="130000"/>
              </a:lnSpc>
              <a:spcBef>
                <a:spcPts val="1200"/>
              </a:spcBef>
            </a:pPr>
            <a:r>
              <a:rPr lang="zh-CN" altLang="en-US" sz="3000" dirty="0">
                <a:solidFill>
                  <a:srgbClr val="003399"/>
                </a:solidFill>
              </a:rPr>
              <a:t>除了信息的保密之外，如何</a:t>
            </a:r>
            <a:r>
              <a:rPr lang="zh-CN" altLang="en-US" sz="3000" dirty="0">
                <a:solidFill>
                  <a:schemeClr val="hlink"/>
                </a:solidFill>
              </a:rPr>
              <a:t>保证信息的来源</a:t>
            </a:r>
            <a:r>
              <a:rPr lang="zh-CN" altLang="en-US" sz="3000" dirty="0">
                <a:solidFill>
                  <a:srgbClr val="003399"/>
                </a:solidFill>
              </a:rPr>
              <a:t>是真实的，保证收到的信息是可靠的而没有被非法篡改，也是非常重要的。</a:t>
            </a:r>
            <a:endParaRPr lang="zh-CN" altLang="en-US" sz="3000" dirty="0">
              <a:solidFill>
                <a:srgbClr val="003399"/>
              </a:solidFill>
            </a:endParaRPr>
          </a:p>
          <a:p>
            <a:pPr eaLnBrk="1" hangingPunct="1">
              <a:lnSpc>
                <a:spcPct val="130000"/>
              </a:lnSpc>
              <a:spcBef>
                <a:spcPts val="1200"/>
              </a:spcBef>
            </a:pPr>
            <a:r>
              <a:rPr lang="zh-CN" altLang="en-US" sz="3000" dirty="0">
                <a:solidFill>
                  <a:srgbClr val="003399"/>
                </a:solidFill>
              </a:rPr>
              <a:t>认证包括</a:t>
            </a:r>
            <a:r>
              <a:rPr lang="zh-CN" altLang="en-US" sz="3000" dirty="0">
                <a:solidFill>
                  <a:schemeClr val="hlink"/>
                </a:solidFill>
              </a:rPr>
              <a:t>用户身份认证</a:t>
            </a:r>
            <a:r>
              <a:rPr lang="zh-CN" altLang="en-US" sz="3000" dirty="0">
                <a:solidFill>
                  <a:srgbClr val="003399"/>
                </a:solidFill>
              </a:rPr>
              <a:t>和</a:t>
            </a:r>
            <a:r>
              <a:rPr lang="zh-CN" altLang="en-US" sz="3000" dirty="0">
                <a:solidFill>
                  <a:schemeClr val="hlink"/>
                </a:solidFill>
              </a:rPr>
              <a:t>消息可靠性认证</a:t>
            </a:r>
            <a:endParaRPr lang="en-US" altLang="zh-CN" sz="3000" dirty="0">
              <a:solidFill>
                <a:srgbClr val="003399"/>
              </a:solidFill>
            </a:endParaRPr>
          </a:p>
          <a:p>
            <a:pPr lvl="1" eaLnBrk="1" hangingPunct="1"/>
            <a:r>
              <a:rPr lang="zh-CN" altLang="en-US" sz="2400" dirty="0"/>
              <a:t>用户认证用于鉴别用户的身份是否是合法用户，可以利用</a:t>
            </a:r>
            <a:r>
              <a:rPr lang="zh-CN" altLang="en-US" sz="2400" dirty="0">
                <a:solidFill>
                  <a:schemeClr val="hlink"/>
                </a:solidFill>
              </a:rPr>
              <a:t>数字签名</a:t>
            </a:r>
            <a:r>
              <a:rPr lang="zh-CN" altLang="en-US" sz="2400" dirty="0"/>
              <a:t>技术来实现的。</a:t>
            </a:r>
            <a:endParaRPr lang="zh-CN" altLang="en-US" sz="2400" dirty="0"/>
          </a:p>
          <a:p>
            <a:pPr lvl="1" eaLnBrk="1" hangingPunct="1"/>
            <a:r>
              <a:rPr lang="zh-CN" altLang="en-US" sz="2400" dirty="0"/>
              <a:t>消息认证（又称</a:t>
            </a:r>
            <a:r>
              <a:rPr lang="zh-CN" altLang="en-US" sz="2400" dirty="0">
                <a:solidFill>
                  <a:schemeClr val="hlink"/>
                </a:solidFill>
              </a:rPr>
              <a:t>报文鉴别</a:t>
            </a:r>
            <a:r>
              <a:rPr lang="zh-CN" altLang="en-US" sz="2400" dirty="0"/>
              <a:t>）主要用于验证所收到的消息确实是来自真正的发送方且未被修改的消息。</a:t>
            </a:r>
            <a:endParaRPr lang="zh-CN" altLang="en-US" sz="2400" dirty="0"/>
          </a:p>
          <a:p>
            <a:pPr eaLnBrk="1" hangingPunct="1">
              <a:lnSpc>
                <a:spcPct val="130000"/>
              </a:lnSpc>
              <a:spcBef>
                <a:spcPts val="1200"/>
              </a:spcBef>
            </a:pPr>
            <a:endParaRPr lang="zh-CN" altLang="en-US" sz="3000" dirty="0">
              <a:solidFill>
                <a:srgbClr val="003399"/>
              </a:solidFill>
            </a:endParaRPr>
          </a:p>
          <a:p>
            <a:pPr eaLnBrk="1" hangingPunct="1"/>
            <a:endParaRPr lang="en-US" altLang="zh-CN" sz="30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283">
                                            <p:txEl>
                                              <p:charRg st="0" end="5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283">
                                            <p:txEl>
                                              <p:charRg st="53" end="7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283">
                                            <p:txEl>
                                              <p:charRg st="72" end="10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283">
                                            <p:txEl>
                                              <p:charRg st="109"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消息认证</a:t>
            </a:r>
            <a:endParaRPr lang="zh-CN" altLang="en-US" dirty="0">
              <a:solidFill>
                <a:schemeClr val="bg1"/>
              </a:solidFill>
            </a:endParaRPr>
          </a:p>
        </p:txBody>
      </p:sp>
      <p:sp>
        <p:nvSpPr>
          <p:cNvPr id="482307" name="Rectangle 3"/>
          <p:cNvSpPr>
            <a:spLocks noGrp="1"/>
          </p:cNvSpPr>
          <p:nvPr>
            <p:ph idx="1"/>
          </p:nvPr>
        </p:nvSpPr>
        <p:spPr>
          <a:ln/>
        </p:spPr>
        <p:txBody>
          <a:bodyPr vert="horz" wrap="square" lIns="91440" tIns="45720" rIns="91440" bIns="45720" anchor="t" anchorCtr="0"/>
          <a:p>
            <a:pPr eaLnBrk="1" hangingPunct="1">
              <a:spcBef>
                <a:spcPct val="25000"/>
              </a:spcBef>
            </a:pPr>
            <a:r>
              <a:rPr lang="zh-CN" altLang="en-US" sz="3000" dirty="0">
                <a:solidFill>
                  <a:srgbClr val="003399"/>
                </a:solidFill>
              </a:rPr>
              <a:t>用于消息认证最常用的是</a:t>
            </a:r>
            <a:r>
              <a:rPr lang="zh-CN" altLang="en-US" sz="3000" dirty="0">
                <a:solidFill>
                  <a:schemeClr val="hlink"/>
                </a:solidFill>
              </a:rPr>
              <a:t>消息认证码（</a:t>
            </a:r>
            <a:r>
              <a:rPr lang="en-US" altLang="zh-CN" sz="3000" dirty="0">
                <a:solidFill>
                  <a:schemeClr val="hlink"/>
                </a:solidFill>
              </a:rPr>
              <a:t>MAC</a:t>
            </a:r>
            <a:r>
              <a:rPr lang="zh-CN" altLang="en-US" sz="3000" dirty="0">
                <a:solidFill>
                  <a:schemeClr val="hlink"/>
                </a:solidFill>
              </a:rPr>
              <a:t>）</a:t>
            </a:r>
            <a:r>
              <a:rPr lang="zh-CN" altLang="en-US" sz="3000" dirty="0">
                <a:solidFill>
                  <a:srgbClr val="003399"/>
                </a:solidFill>
              </a:rPr>
              <a:t>和</a:t>
            </a:r>
            <a:r>
              <a:rPr lang="zh-CN" altLang="en-US" sz="3000" dirty="0">
                <a:solidFill>
                  <a:schemeClr val="hlink"/>
                </a:solidFill>
              </a:rPr>
              <a:t>散列函数</a:t>
            </a:r>
            <a:r>
              <a:rPr lang="zh-CN" altLang="en-US" sz="3000" dirty="0">
                <a:solidFill>
                  <a:srgbClr val="003399"/>
                </a:solidFill>
              </a:rPr>
              <a:t>。</a:t>
            </a:r>
            <a:endParaRPr lang="zh-CN" altLang="en-US" sz="3000" dirty="0">
              <a:solidFill>
                <a:srgbClr val="003399"/>
              </a:solidFill>
            </a:endParaRPr>
          </a:p>
          <a:p>
            <a:pPr eaLnBrk="1" hangingPunct="1">
              <a:spcBef>
                <a:spcPct val="25000"/>
              </a:spcBef>
            </a:pPr>
            <a:r>
              <a:rPr lang="zh-CN" altLang="en-US" sz="2800" dirty="0">
                <a:solidFill>
                  <a:srgbClr val="003399"/>
                </a:solidFill>
              </a:rPr>
              <a:t>消息认证码是在一个密钥的控制下将任意长的消息映射到一个简短的定长数据分组，将它附加在消息后。接收者通过重新计算</a:t>
            </a:r>
            <a:r>
              <a:rPr lang="en-US" altLang="zh-CN" sz="2800" dirty="0">
                <a:solidFill>
                  <a:srgbClr val="003399"/>
                </a:solidFill>
              </a:rPr>
              <a:t>MAC</a:t>
            </a:r>
            <a:r>
              <a:rPr lang="zh-CN" altLang="en-US" sz="2800" dirty="0">
                <a:solidFill>
                  <a:srgbClr val="003399"/>
                </a:solidFill>
              </a:rPr>
              <a:t>来对消息进行认证。</a:t>
            </a:r>
            <a:endParaRPr lang="en-US" altLang="zh-CN" sz="2800" dirty="0">
              <a:solidFill>
                <a:srgbClr val="003399"/>
              </a:solidFill>
            </a:endParaRPr>
          </a:p>
          <a:p>
            <a:pPr eaLnBrk="1" hangingPunct="1">
              <a:spcBef>
                <a:spcPct val="25000"/>
              </a:spcBef>
            </a:pPr>
            <a:r>
              <a:rPr lang="zh-CN" altLang="en-US" sz="2800" dirty="0">
                <a:solidFill>
                  <a:srgbClr val="003399"/>
                </a:solidFill>
              </a:rPr>
              <a:t>散列函数（</a:t>
            </a:r>
            <a:r>
              <a:rPr lang="en-US" altLang="zh-CN" sz="2800" dirty="0">
                <a:solidFill>
                  <a:srgbClr val="003399"/>
                </a:solidFill>
              </a:rPr>
              <a:t>Hash</a:t>
            </a:r>
            <a:r>
              <a:rPr lang="zh-CN" altLang="en-US" sz="2800" dirty="0">
                <a:solidFill>
                  <a:srgbClr val="003399"/>
                </a:solidFill>
              </a:rPr>
              <a:t>运算）：通过散列函数</a:t>
            </a:r>
            <a:r>
              <a:rPr lang="zh-CN" altLang="zh-CN" sz="2800" dirty="0">
                <a:solidFill>
                  <a:srgbClr val="003399"/>
                </a:solidFill>
              </a:rPr>
              <a:t>先计算整个消息摘要，再对摘要计算消息认证码，从而可以大大减少计算量</a:t>
            </a:r>
            <a:r>
              <a:rPr lang="zh-CN" altLang="en-US" sz="2800" dirty="0">
                <a:solidFill>
                  <a:srgbClr val="003399"/>
                </a:solidFill>
              </a:rPr>
              <a:t>。</a:t>
            </a:r>
            <a:endParaRPr lang="zh-CN" altLang="en-US" sz="2800" dirty="0">
              <a:solidFill>
                <a:srgbClr val="003399"/>
              </a:solidFill>
            </a:endParaRPr>
          </a:p>
          <a:p>
            <a:pPr eaLnBrk="1" hangingPunct="1">
              <a:spcBef>
                <a:spcPct val="25000"/>
              </a:spcBef>
            </a:pPr>
            <a:endParaRPr lang="en-US" altLang="zh-CN" sz="24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07">
                                            <p:txEl>
                                              <p:charRg st="0" end="2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2307">
                                            <p:txEl>
                                              <p:charRg st="28" end="9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2307">
                                            <p:txEl>
                                              <p:charRg st="96" end="1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1447800" y="188913"/>
            <a:ext cx="7696200" cy="720725"/>
          </a:xfrm>
          <a:ln/>
        </p:spPr>
        <p:txBody>
          <a:bodyPr vert="horz" wrap="square" lIns="92075" tIns="46038" rIns="92075" bIns="46038" anchor="ctr" anchorCtr="0"/>
          <a:p>
            <a:pPr algn="r" eaLnBrk="1" hangingPunct="1"/>
            <a:r>
              <a:rPr lang="zh-CN" altLang="en-US" dirty="0">
                <a:solidFill>
                  <a:schemeClr val="bg1"/>
                </a:solidFill>
              </a:rPr>
              <a:t>数字签名</a:t>
            </a:r>
            <a:endParaRPr lang="zh-CN" altLang="en-US" dirty="0">
              <a:solidFill>
                <a:schemeClr val="bg1"/>
              </a:solidFill>
            </a:endParaRPr>
          </a:p>
        </p:txBody>
      </p:sp>
      <p:sp>
        <p:nvSpPr>
          <p:cNvPr id="483331" name="Rectangle 3"/>
          <p:cNvSpPr>
            <a:spLocks noGrp="1"/>
          </p:cNvSpPr>
          <p:nvPr>
            <p:ph idx="1"/>
          </p:nvPr>
        </p:nvSpPr>
        <p:spPr>
          <a:xfrm>
            <a:off x="539750" y="1412875"/>
            <a:ext cx="7993063" cy="4114800"/>
          </a:xfrm>
          <a:ln/>
        </p:spPr>
        <p:txBody>
          <a:bodyPr vert="horz" wrap="square" lIns="91440" tIns="45720" rIns="91440" bIns="45720" anchor="t" anchorCtr="0"/>
          <a:p>
            <a:pPr marL="609600" indent="-609600" eaLnBrk="1" hangingPunct="1"/>
            <a:r>
              <a:rPr lang="zh-CN" altLang="en-US" sz="2900" dirty="0">
                <a:solidFill>
                  <a:srgbClr val="003399"/>
                </a:solidFill>
              </a:rPr>
              <a:t>当通信双方发生了下列情况时，数字签名技术能够解决引发的争端：</a:t>
            </a:r>
            <a:endParaRPr lang="zh-CN" altLang="en-US" sz="2900" dirty="0">
              <a:solidFill>
                <a:srgbClr val="003399"/>
              </a:solidFill>
            </a:endParaRPr>
          </a:p>
          <a:p>
            <a:pPr marL="990600" lvl="1" indent="-533400" eaLnBrk="1" hangingPunct="1"/>
            <a:r>
              <a:rPr lang="zh-CN" altLang="en-US" sz="2900" dirty="0">
                <a:solidFill>
                  <a:schemeClr val="hlink"/>
                </a:solidFill>
              </a:rPr>
              <a:t>否认</a:t>
            </a:r>
            <a:r>
              <a:rPr lang="zh-CN" altLang="en-US" sz="2900" dirty="0"/>
              <a:t>：发送方不承认自己发送过某一报文。</a:t>
            </a:r>
            <a:endParaRPr lang="zh-CN" altLang="en-US" sz="2900" dirty="0"/>
          </a:p>
          <a:p>
            <a:pPr marL="990600" lvl="1" indent="-533400" eaLnBrk="1" hangingPunct="1"/>
            <a:r>
              <a:rPr lang="zh-CN" altLang="en-US" sz="2900" dirty="0">
                <a:solidFill>
                  <a:schemeClr val="hlink"/>
                </a:solidFill>
              </a:rPr>
              <a:t>伪造</a:t>
            </a:r>
            <a:r>
              <a:rPr lang="zh-CN" altLang="en-US" sz="2900" dirty="0"/>
              <a:t>：接收方自己伪造一份报文，并声称它来自发送方。</a:t>
            </a:r>
            <a:endParaRPr lang="zh-CN" altLang="en-US" sz="2900" dirty="0"/>
          </a:p>
          <a:p>
            <a:pPr marL="990600" lvl="1" indent="-533400" eaLnBrk="1" hangingPunct="1"/>
            <a:r>
              <a:rPr lang="zh-CN" altLang="en-US" sz="2900" dirty="0">
                <a:solidFill>
                  <a:schemeClr val="hlink"/>
                </a:solidFill>
              </a:rPr>
              <a:t>冒充</a:t>
            </a:r>
            <a:r>
              <a:rPr lang="zh-CN" altLang="en-US" sz="2900" dirty="0"/>
              <a:t>：网络上的某个用户冒充另一个用户接收或发送报文。</a:t>
            </a:r>
            <a:endParaRPr lang="zh-CN" altLang="en-US" sz="2900" dirty="0"/>
          </a:p>
          <a:p>
            <a:pPr marL="990600" lvl="1" indent="-533400" eaLnBrk="1" hangingPunct="1"/>
            <a:r>
              <a:rPr lang="zh-CN" altLang="en-US" sz="2900" dirty="0">
                <a:solidFill>
                  <a:schemeClr val="hlink"/>
                </a:solidFill>
              </a:rPr>
              <a:t>篡改</a:t>
            </a:r>
            <a:r>
              <a:rPr lang="zh-CN" altLang="en-US" sz="2900" dirty="0"/>
              <a:t>：接收方对收到的信息进行篡改。</a:t>
            </a:r>
            <a:endParaRPr lang="zh-CN" altLang="en-US"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charRg st="31" end="5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charRg st="51" end="7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charRg st="77" end="10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charRg st="104"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7" name="Rectangle 3"/>
          <p:cNvSpPr>
            <a:spLocks noGrp="1"/>
          </p:cNvSpPr>
          <p:nvPr>
            <p:ph idx="1"/>
          </p:nvPr>
        </p:nvSpPr>
        <p:spPr>
          <a:xfrm>
            <a:off x="1116013" y="1474788"/>
            <a:ext cx="6911975" cy="4319587"/>
          </a:xfrm>
          <a:ln/>
        </p:spPr>
        <p:txBody>
          <a:bodyPr vert="horz" wrap="square" lIns="91440" tIns="45720" rIns="91440" bIns="45720" anchor="t" anchorCtr="0"/>
          <a:p>
            <a:pPr marL="542925" lvl="1" indent="-542925" eaLnBrk="1" hangingPunct="1">
              <a:spcBef>
                <a:spcPts val="1800"/>
              </a:spcBef>
              <a:buFont typeface="Wingdings" panose="05000000000000000000" pitchFamily="2" charset="2"/>
              <a:buChar char="l"/>
            </a:pPr>
            <a:r>
              <a:rPr lang="zh-CN" altLang="en-US" sz="3200" dirty="0">
                <a:latin typeface="Arial" panose="020B0604020202020204" pitchFamily="34" charset="0"/>
              </a:rPr>
              <a:t>网络安全概述</a:t>
            </a:r>
            <a:endParaRPr lang="en-US" altLang="zh-CN" sz="3200" dirty="0">
              <a:latin typeface="Arial" panose="020B0604020202020204" pitchFamily="34" charset="0"/>
            </a:endParaRPr>
          </a:p>
          <a:p>
            <a:pPr marL="542925" lvl="1" indent="-542925" eaLnBrk="1" hangingPunct="1">
              <a:spcBef>
                <a:spcPts val="1800"/>
              </a:spcBef>
              <a:buFont typeface="Wingdings" panose="05000000000000000000" pitchFamily="2" charset="2"/>
              <a:buChar char="l"/>
            </a:pPr>
            <a:r>
              <a:rPr lang="zh-CN" altLang="en-US" sz="3200" dirty="0">
                <a:latin typeface="Arial" panose="020B0604020202020204" pitchFamily="34" charset="0"/>
              </a:rPr>
              <a:t>密码体制</a:t>
            </a:r>
            <a:endParaRPr lang="zh-CN" altLang="en-US" sz="3200" dirty="0">
              <a:latin typeface="Arial" panose="020B0604020202020204" pitchFamily="34" charset="0"/>
            </a:endParaRPr>
          </a:p>
          <a:p>
            <a:pPr marL="542925" lvl="1" indent="-542925" eaLnBrk="1" hangingPunct="1">
              <a:spcBef>
                <a:spcPts val="1800"/>
              </a:spcBef>
              <a:buFont typeface="Wingdings" panose="05000000000000000000" pitchFamily="2" charset="2"/>
              <a:buChar char="l"/>
            </a:pPr>
            <a:r>
              <a:rPr lang="zh-CN" altLang="en-US" sz="3200" dirty="0">
                <a:latin typeface="Arial" panose="020B0604020202020204" pitchFamily="34" charset="0"/>
              </a:rPr>
              <a:t>网络安全技术</a:t>
            </a:r>
            <a:endParaRPr lang="en-US" altLang="zh-CN" sz="3200" dirty="0">
              <a:latin typeface="Arial" panose="020B0604020202020204" pitchFamily="34" charset="0"/>
            </a:endParaRPr>
          </a:p>
          <a:p>
            <a:pPr marL="542925" lvl="1" indent="-542925" eaLnBrk="1" hangingPunct="1">
              <a:spcBef>
                <a:spcPts val="1800"/>
              </a:spcBef>
              <a:buFont typeface="Wingdings" panose="05000000000000000000" pitchFamily="2" charset="2"/>
              <a:buChar char="l"/>
            </a:pPr>
            <a:r>
              <a:rPr lang="en-US" altLang="zh-CN" sz="3200" dirty="0">
                <a:latin typeface="Arial" panose="020B0604020202020204" pitchFamily="34" charset="0"/>
              </a:rPr>
              <a:t>IPSec</a:t>
            </a:r>
            <a:endParaRPr lang="en-US" altLang="zh-CN" sz="3200" dirty="0">
              <a:latin typeface="Arial" panose="020B0604020202020204" pitchFamily="34" charset="0"/>
            </a:endParaRPr>
          </a:p>
          <a:p>
            <a:pPr marL="542925" lvl="1" indent="-542925" eaLnBrk="1" hangingPunct="1">
              <a:spcBef>
                <a:spcPts val="1800"/>
              </a:spcBef>
              <a:buFont typeface="Wingdings" panose="05000000000000000000" pitchFamily="2" charset="2"/>
              <a:buChar char="l"/>
            </a:pPr>
            <a:r>
              <a:rPr lang="zh-CN" altLang="en-US" sz="3200" dirty="0">
                <a:latin typeface="Arial" panose="020B0604020202020204" pitchFamily="34" charset="0"/>
              </a:rPr>
              <a:t>网络管理</a:t>
            </a:r>
            <a:endParaRPr lang="en-US" altLang="zh-CN" sz="3200" dirty="0">
              <a:latin typeface="Arial" panose="020B0604020202020204" pitchFamily="34" charset="0"/>
            </a:endParaRPr>
          </a:p>
          <a:p>
            <a:pPr marL="542925" lvl="1" indent="-542925" eaLnBrk="1" hangingPunct="1">
              <a:spcBef>
                <a:spcPts val="1800"/>
              </a:spcBef>
              <a:buFont typeface="Wingdings" panose="05000000000000000000" pitchFamily="2" charset="2"/>
              <a:buChar char="l"/>
            </a:pPr>
            <a:r>
              <a:rPr lang="zh-CN" altLang="en-US" sz="3200" dirty="0">
                <a:latin typeface="Arial" panose="020B0604020202020204" pitchFamily="34" charset="0"/>
              </a:rPr>
              <a:t>区块链</a:t>
            </a:r>
            <a:endParaRPr lang="en-US" altLang="zh-CN" sz="3200" dirty="0">
              <a:latin typeface="Arial" panose="020B0604020202020204" pitchFamily="34" charset="0"/>
            </a:endParaRPr>
          </a:p>
        </p:txBody>
      </p:sp>
      <p:sp>
        <p:nvSpPr>
          <p:cNvPr id="5123" name="Rectangle 22"/>
          <p:cNvSpPr>
            <a:spLocks noGrp="1"/>
          </p:cNvSpPr>
          <p:nvPr>
            <p:ph type="title"/>
          </p:nvPr>
        </p:nvSpPr>
        <p:spPr>
          <a:xfrm>
            <a:off x="1447800" y="260350"/>
            <a:ext cx="7696200" cy="720725"/>
          </a:xfrm>
          <a:ln/>
        </p:spPr>
        <p:txBody>
          <a:bodyPr vert="horz" wrap="square" lIns="92075" tIns="46038" rIns="92075" bIns="46038" anchor="ctr" anchorCtr="0"/>
          <a:p>
            <a:pPr eaLnBrk="1" hangingPunct="1"/>
            <a:r>
              <a:rPr lang="zh-CN" altLang="en-US" dirty="0"/>
              <a:t>单击此处编辑母版标题样式</a:t>
            </a:r>
            <a:endParaRPr lang="zh-CN" altLang="en-US" dirty="0"/>
          </a:p>
        </p:txBody>
      </p:sp>
      <p:sp>
        <p:nvSpPr>
          <p:cNvPr id="5124" name="Rectangle 23"/>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800" b="0" dirty="0">
              <a:solidFill>
                <a:schemeClr val="accent2"/>
              </a:solidFill>
            </a:endParaRPr>
          </a:p>
        </p:txBody>
      </p:sp>
      <p:sp>
        <p:nvSpPr>
          <p:cNvPr id="5125" name="Rectangle 24"/>
          <p:cNvSpPr/>
          <p:nvPr/>
        </p:nvSpPr>
        <p:spPr>
          <a:xfrm>
            <a:off x="1447800" y="188913"/>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4000" b="0" dirty="0">
                <a:solidFill>
                  <a:srgbClr val="FF9900"/>
                </a:solidFill>
                <a:latin typeface="Arial" panose="020B0604020202020204" pitchFamily="34" charset="0"/>
              </a:rPr>
              <a:t>单击此处编辑母版标题样式</a:t>
            </a:r>
            <a:endParaRPr lang="zh-CN" altLang="en-US" sz="4000" b="0" dirty="0">
              <a:solidFill>
                <a:srgbClr val="FF9900"/>
              </a:solidFill>
              <a:latin typeface="Arial" panose="020B0604020202020204" pitchFamily="34" charset="0"/>
            </a:endParaRPr>
          </a:p>
        </p:txBody>
      </p:sp>
      <p:sp>
        <p:nvSpPr>
          <p:cNvPr id="5126" name="Rectangle 25"/>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defTabSz="762000">
              <a:spcBef>
                <a:spcPct val="0"/>
              </a:spcBef>
              <a:buClrTx/>
              <a:buFontTx/>
              <a:buNone/>
            </a:pPr>
            <a:endParaRPr lang="zh-CN" altLang="zh-CN" sz="2400" dirty="0">
              <a:latin typeface="CordiaUPC" pitchFamily="34" charset="-34"/>
              <a:ea typeface="宋体" panose="02010600030101010101" pitchFamily="2" charset="-122"/>
            </a:endParaRPr>
          </a:p>
        </p:txBody>
      </p:sp>
      <p:sp>
        <p:nvSpPr>
          <p:cNvPr id="5127" name="Rectangle 26"/>
          <p:cNvSpPr/>
          <p:nvPr/>
        </p:nvSpPr>
        <p:spPr>
          <a:xfrm>
            <a:off x="1447800" y="260350"/>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4000" b="0" dirty="0">
                <a:solidFill>
                  <a:srgbClr val="FF9900"/>
                </a:solidFill>
                <a:latin typeface="Arial" panose="020B0604020202020204" pitchFamily="34" charset="0"/>
              </a:rPr>
              <a:t>单击此处编辑母版标题样式</a:t>
            </a:r>
            <a:endParaRPr lang="zh-CN" altLang="en-US" sz="4000" b="0" dirty="0">
              <a:solidFill>
                <a:srgbClr val="FF9900"/>
              </a:solidFill>
              <a:latin typeface="Arial" panose="020B0604020202020204" pitchFamily="34" charset="0"/>
            </a:endParaRPr>
          </a:p>
        </p:txBody>
      </p:sp>
      <p:sp>
        <p:nvSpPr>
          <p:cNvPr id="5128" name="Rectangle 27"/>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800" b="0" dirty="0">
              <a:solidFill>
                <a:schemeClr val="accent2"/>
              </a:solidFill>
            </a:endParaRPr>
          </a:p>
        </p:txBody>
      </p:sp>
      <p:sp>
        <p:nvSpPr>
          <p:cNvPr id="5129" name="Rectangle 28"/>
          <p:cNvSpPr/>
          <p:nvPr/>
        </p:nvSpPr>
        <p:spPr>
          <a:xfrm>
            <a:off x="1447800" y="260350"/>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4000" b="0" dirty="0">
                <a:solidFill>
                  <a:srgbClr val="FF9900"/>
                </a:solidFill>
                <a:latin typeface="Arial" panose="020B0604020202020204" pitchFamily="34" charset="0"/>
              </a:rPr>
              <a:t>单击此处编辑母版标题样式</a:t>
            </a:r>
            <a:endParaRPr lang="zh-CN" altLang="en-US" sz="4000" b="0" dirty="0">
              <a:solidFill>
                <a:srgbClr val="FF9900"/>
              </a:solidFill>
              <a:latin typeface="Arial" panose="020B0604020202020204" pitchFamily="34" charset="0"/>
            </a:endParaRPr>
          </a:p>
        </p:txBody>
      </p:sp>
      <p:sp>
        <p:nvSpPr>
          <p:cNvPr id="5130" name="Rectangle 29"/>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800" b="0" dirty="0">
              <a:solidFill>
                <a:schemeClr val="accent2"/>
              </a:solidFill>
            </a:endParaRPr>
          </a:p>
        </p:txBody>
      </p:sp>
      <p:sp>
        <p:nvSpPr>
          <p:cNvPr id="5131" name="Rectangle 30"/>
          <p:cNvSpPr/>
          <p:nvPr/>
        </p:nvSpPr>
        <p:spPr>
          <a:xfrm>
            <a:off x="1447800" y="260350"/>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4000" b="0" dirty="0">
                <a:solidFill>
                  <a:srgbClr val="FF9900"/>
                </a:solidFill>
                <a:latin typeface="Arial" panose="020B0604020202020204" pitchFamily="34" charset="0"/>
              </a:rPr>
              <a:t>单击此处编辑母版标题样式</a:t>
            </a:r>
            <a:endParaRPr lang="zh-CN" altLang="en-US" sz="4000" b="0" dirty="0">
              <a:solidFill>
                <a:srgbClr val="FF9900"/>
              </a:solidFill>
              <a:latin typeface="Arial" panose="020B0604020202020204" pitchFamily="34" charset="0"/>
            </a:endParaRPr>
          </a:p>
        </p:txBody>
      </p:sp>
      <p:sp>
        <p:nvSpPr>
          <p:cNvPr id="5132" name="Rectangle 31"/>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800" b="0" dirty="0">
              <a:solidFill>
                <a:schemeClr val="accent2"/>
              </a:solidFill>
            </a:endParaRPr>
          </a:p>
        </p:txBody>
      </p:sp>
      <p:sp>
        <p:nvSpPr>
          <p:cNvPr id="5133" name="Rectangle 32"/>
          <p:cNvSpPr/>
          <p:nvPr/>
        </p:nvSpPr>
        <p:spPr>
          <a:xfrm>
            <a:off x="1447800" y="260350"/>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4000" b="0" dirty="0">
                <a:solidFill>
                  <a:srgbClr val="FF9900"/>
                </a:solidFill>
                <a:latin typeface="Arial" panose="020B0604020202020204" pitchFamily="34" charset="0"/>
              </a:rPr>
              <a:t>单击此处编辑母版标题样式</a:t>
            </a:r>
            <a:endParaRPr lang="zh-CN" altLang="en-US" sz="4000" b="0" dirty="0">
              <a:solidFill>
                <a:srgbClr val="FF9900"/>
              </a:solidFill>
              <a:latin typeface="Arial" panose="020B0604020202020204" pitchFamily="34" charset="0"/>
            </a:endParaRPr>
          </a:p>
        </p:txBody>
      </p:sp>
      <p:sp>
        <p:nvSpPr>
          <p:cNvPr id="5134" name="Rectangle 33"/>
          <p:cNvSpPr/>
          <p:nvPr/>
        </p:nvSpPr>
        <p:spPr>
          <a:xfrm>
            <a:off x="1447800" y="404813"/>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4000" b="0" dirty="0">
                <a:solidFill>
                  <a:srgbClr val="FF9900"/>
                </a:solidFill>
                <a:latin typeface="Arial" panose="020B0604020202020204" pitchFamily="34" charset="0"/>
              </a:rPr>
              <a:t>单击此处编辑母版标题样式</a:t>
            </a:r>
            <a:endParaRPr lang="zh-CN" altLang="en-US" sz="4000" b="0" dirty="0">
              <a:solidFill>
                <a:srgbClr val="FF9900"/>
              </a:solidFill>
              <a:latin typeface="Arial" panose="020B0604020202020204" pitchFamily="34" charset="0"/>
            </a:endParaRPr>
          </a:p>
        </p:txBody>
      </p:sp>
      <p:sp>
        <p:nvSpPr>
          <p:cNvPr id="5135" name="Rectangle 34"/>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800" dirty="0">
              <a:solidFill>
                <a:schemeClr val="accent2"/>
              </a:solidFill>
            </a:endParaRPr>
          </a:p>
        </p:txBody>
      </p:sp>
      <p:sp>
        <p:nvSpPr>
          <p:cNvPr id="5136" name="Rectangle 35"/>
          <p:cNvSpPr/>
          <p:nvPr/>
        </p:nvSpPr>
        <p:spPr>
          <a:xfrm>
            <a:off x="719138" y="7938"/>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4000" b="0" dirty="0">
                <a:solidFill>
                  <a:srgbClr val="FF9900"/>
                </a:solidFill>
                <a:latin typeface="Arial" panose="020B0604020202020204" pitchFamily="34" charset="0"/>
              </a:rPr>
              <a:t>单击此处编辑母版标题样式</a:t>
            </a:r>
            <a:endParaRPr lang="zh-CN" altLang="en-US" sz="4000" b="0" dirty="0">
              <a:solidFill>
                <a:srgbClr val="FF9900"/>
              </a:solidFill>
              <a:latin typeface="Arial" panose="020B0604020202020204" pitchFamily="34" charset="0"/>
            </a:endParaRPr>
          </a:p>
        </p:txBody>
      </p:sp>
      <p:sp>
        <p:nvSpPr>
          <p:cNvPr id="5137" name="Rectangle 36"/>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800" b="0" dirty="0">
              <a:solidFill>
                <a:schemeClr val="accent2"/>
              </a:solidFill>
            </a:endParaRPr>
          </a:p>
        </p:txBody>
      </p:sp>
      <p:graphicFrame>
        <p:nvGraphicFramePr>
          <p:cNvPr id="5138" name="Object 37"/>
          <p:cNvGraphicFramePr>
            <a:graphicFrameLocks noChangeAspect="1"/>
          </p:cNvGraphicFramePr>
          <p:nvPr/>
        </p:nvGraphicFramePr>
        <p:xfrm>
          <a:off x="0" y="188913"/>
          <a:ext cx="9144000" cy="1008062"/>
        </p:xfrm>
        <a:graphic>
          <a:graphicData uri="http://schemas.openxmlformats.org/presentationml/2006/ole">
            <mc:AlternateContent xmlns:mc="http://schemas.openxmlformats.org/markup-compatibility/2006">
              <mc:Choice xmlns:v="urn:schemas-microsoft-com:vml" Requires="v">
                <p:oleObj spid="_x0000_s3077" name="" r:id="rId1" imgW="15290800" imgH="1549400" progId="Photoshop.Image.7">
                  <p:embed/>
                </p:oleObj>
              </mc:Choice>
              <mc:Fallback>
                <p:oleObj name="" r:id="rId1" imgW="15290800" imgH="1549400" progId="Photoshop.Image.7">
                  <p:embed/>
                  <p:pic>
                    <p:nvPicPr>
                      <p:cNvPr id="0" name="图片 3076"/>
                      <p:cNvPicPr/>
                      <p:nvPr/>
                    </p:nvPicPr>
                    <p:blipFill>
                      <a:blip r:embed="rId2"/>
                      <a:stretch>
                        <a:fillRect/>
                      </a:stretch>
                    </p:blipFill>
                    <p:spPr>
                      <a:xfrm>
                        <a:off x="0" y="188913"/>
                        <a:ext cx="9144000" cy="1008062"/>
                      </a:xfrm>
                      <a:prstGeom prst="rect">
                        <a:avLst/>
                      </a:prstGeom>
                      <a:noFill/>
                      <a:ln w="38100">
                        <a:noFill/>
                        <a:miter/>
                      </a:ln>
                    </p:spPr>
                  </p:pic>
                </p:oleObj>
              </mc:Fallback>
            </mc:AlternateContent>
          </a:graphicData>
        </a:graphic>
      </p:graphicFrame>
      <p:sp>
        <p:nvSpPr>
          <p:cNvPr id="5139" name="Rectangle 38"/>
          <p:cNvSpPr/>
          <p:nvPr/>
        </p:nvSpPr>
        <p:spPr>
          <a:xfrm>
            <a:off x="0" y="0"/>
            <a:ext cx="9144000" cy="241300"/>
          </a:xfrm>
          <a:prstGeom prst="rect">
            <a:avLst/>
          </a:prstGeom>
          <a:solidFill>
            <a:srgbClr val="FF9933"/>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endParaRPr lang="zh-CN" altLang="zh-CN" sz="1800" b="0" dirty="0">
              <a:solidFill>
                <a:schemeClr val="tx1"/>
              </a:solidFill>
              <a:latin typeface="Arial" panose="020B0604020202020204" pitchFamily="34" charset="0"/>
              <a:ea typeface="宋体" panose="02010600030101010101" pitchFamily="2" charset="-122"/>
            </a:endParaRPr>
          </a:p>
        </p:txBody>
      </p:sp>
      <p:sp>
        <p:nvSpPr>
          <p:cNvPr id="5140" name="Freeform 39"/>
          <p:cNvSpPr/>
          <p:nvPr/>
        </p:nvSpPr>
        <p:spPr>
          <a:xfrm>
            <a:off x="0" y="908050"/>
            <a:ext cx="9144000" cy="461963"/>
          </a:xfrm>
          <a:custGeom>
            <a:avLst/>
            <a:gdLst>
              <a:gd name="txL" fmla="*/ 0 w 5768"/>
              <a:gd name="txT" fmla="*/ 0 h 366"/>
              <a:gd name="txR" fmla="*/ 5768 w 5768"/>
              <a:gd name="txB" fmla="*/ 366 h 366"/>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alpha val="100000"/>
            </a:schemeClr>
          </a:solidFill>
          <a:ln w="9525">
            <a:noFill/>
          </a:ln>
        </p:spPr>
        <p:txBody>
          <a:bodyPr/>
          <a:p>
            <a:endParaRPr lang="zh-CN" altLang="en-US"/>
          </a:p>
        </p:txBody>
      </p:sp>
      <p:sp>
        <p:nvSpPr>
          <p:cNvPr id="5141" name="Rectangle 40"/>
          <p:cNvSpPr/>
          <p:nvPr/>
        </p:nvSpPr>
        <p:spPr>
          <a:xfrm>
            <a:off x="1447800" y="260350"/>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r" eaLnBrk="1" hangingPunct="1">
              <a:spcBef>
                <a:spcPct val="0"/>
              </a:spcBef>
              <a:buClrTx/>
              <a:buFontTx/>
              <a:buNone/>
            </a:pPr>
            <a:r>
              <a:rPr lang="zh-CN" altLang="en-US" sz="4000" b="0" dirty="0">
                <a:solidFill>
                  <a:schemeClr val="bg1"/>
                </a:solidFill>
                <a:latin typeface="Arial" panose="020B0604020202020204" pitchFamily="34" charset="0"/>
              </a:rPr>
              <a:t>第八章 网络安全</a:t>
            </a:r>
            <a:endParaRPr lang="zh-CN" altLang="en-US" sz="4000" b="0"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charRg st="0"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charRg st="7"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7">
                                            <p:txEl>
                                              <p:charRg st="12" end="1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0467">
                                            <p:txEl>
                                              <p:charRg st="19" end="2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0467">
                                            <p:txEl>
                                              <p:charRg st="25" end="3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0467">
                                            <p:txEl>
                                              <p:charRg st="30" end="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914400" y="404813"/>
            <a:ext cx="8229600" cy="434975"/>
          </a:xfrm>
          <a:ln/>
        </p:spPr>
        <p:txBody>
          <a:bodyPr vert="horz" wrap="square" lIns="92075" tIns="46038" rIns="92075" bIns="46038" anchor="ctr" anchorCtr="0"/>
          <a:p>
            <a:pPr algn="r" eaLnBrk="1" hangingPunct="1"/>
            <a:r>
              <a:rPr lang="zh-CN" altLang="en-US" sz="3600" dirty="0">
                <a:solidFill>
                  <a:schemeClr val="bg1"/>
                </a:solidFill>
              </a:rPr>
              <a:t>采用公钥的数字签名</a:t>
            </a:r>
            <a:endParaRPr lang="zh-CN" altLang="en-US" sz="3600" dirty="0">
              <a:solidFill>
                <a:schemeClr val="bg1"/>
              </a:solidFill>
            </a:endParaRPr>
          </a:p>
        </p:txBody>
      </p:sp>
      <p:pic>
        <p:nvPicPr>
          <p:cNvPr id="26627" name="Picture 3"/>
          <p:cNvPicPr>
            <a:picLocks noChangeAspect="1"/>
          </p:cNvPicPr>
          <p:nvPr/>
        </p:nvPicPr>
        <p:blipFill>
          <a:blip r:embed="rId1"/>
          <a:stretch>
            <a:fillRect/>
          </a:stretch>
        </p:blipFill>
        <p:spPr>
          <a:xfrm>
            <a:off x="0" y="2133600"/>
            <a:ext cx="9144000" cy="3729038"/>
          </a:xfrm>
          <a:prstGeom prst="rect">
            <a:avLst/>
          </a:prstGeom>
          <a:noFill/>
          <a:ln w="9525">
            <a:noFill/>
          </a:ln>
        </p:spPr>
      </p:pic>
      <p:sp>
        <p:nvSpPr>
          <p:cNvPr id="26628" name="Oval 4"/>
          <p:cNvSpPr/>
          <p:nvPr/>
        </p:nvSpPr>
        <p:spPr>
          <a:xfrm>
            <a:off x="1116013" y="2997200"/>
            <a:ext cx="1152525" cy="1143000"/>
          </a:xfrm>
          <a:prstGeom prst="ellipse">
            <a:avLst/>
          </a:prstGeom>
          <a:noFill/>
          <a:ln w="2857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800" b="0" dirty="0">
              <a:solidFill>
                <a:schemeClr val="accent2"/>
              </a:solidFill>
            </a:endParaRPr>
          </a:p>
        </p:txBody>
      </p:sp>
      <p:sp>
        <p:nvSpPr>
          <p:cNvPr id="26629" name="Oval 5"/>
          <p:cNvSpPr/>
          <p:nvPr/>
        </p:nvSpPr>
        <p:spPr>
          <a:xfrm>
            <a:off x="5364163" y="3068638"/>
            <a:ext cx="1143000" cy="1143000"/>
          </a:xfrm>
          <a:prstGeom prst="ellipse">
            <a:avLst/>
          </a:prstGeom>
          <a:noFill/>
          <a:ln w="2857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800" b="0" dirty="0">
              <a:solidFill>
                <a:schemeClr val="accent2"/>
              </a:solidFill>
            </a:endParaRPr>
          </a:p>
        </p:txBody>
      </p:sp>
      <p:sp>
        <p:nvSpPr>
          <p:cNvPr id="484358" name="Rectangle 6"/>
          <p:cNvSpPr>
            <a:spLocks noGrp="1"/>
          </p:cNvSpPr>
          <p:nvPr>
            <p:ph idx="1"/>
          </p:nvPr>
        </p:nvSpPr>
        <p:spPr>
          <a:xfrm>
            <a:off x="755650" y="404813"/>
            <a:ext cx="7772400" cy="1728787"/>
          </a:xfrm>
          <a:solidFill>
            <a:srgbClr val="FFCC99">
              <a:alpha val="100000"/>
            </a:srgbClr>
          </a:solidFill>
          <a:ln/>
        </p:spPr>
        <p:txBody>
          <a:bodyPr vert="horz" wrap="square" lIns="91440" tIns="45720" rIns="91440" bIns="45720" anchor="t" anchorCtr="0"/>
          <a:p>
            <a:pPr eaLnBrk="1" hangingPunct="1">
              <a:buNone/>
            </a:pPr>
            <a:r>
              <a:rPr lang="en-US" altLang="zh-CN" dirty="0">
                <a:solidFill>
                  <a:srgbClr val="003399"/>
                </a:solidFill>
              </a:rPr>
              <a:t>  </a:t>
            </a:r>
            <a:r>
              <a:rPr lang="zh-CN" altLang="en-US" dirty="0">
                <a:solidFill>
                  <a:srgbClr val="003399"/>
                </a:solidFill>
              </a:rPr>
              <a:t>若 </a:t>
            </a:r>
            <a:r>
              <a:rPr lang="en-US" altLang="zh-CN" dirty="0">
                <a:solidFill>
                  <a:srgbClr val="003399"/>
                </a:solidFill>
              </a:rPr>
              <a:t>Alice </a:t>
            </a:r>
            <a:r>
              <a:rPr lang="zh-CN" altLang="en-US" dirty="0">
                <a:solidFill>
                  <a:srgbClr val="003399"/>
                </a:solidFill>
              </a:rPr>
              <a:t>要抵赖曾发送报文给 </a:t>
            </a:r>
            <a:r>
              <a:rPr lang="en-US" altLang="zh-CN" dirty="0">
                <a:solidFill>
                  <a:srgbClr val="003399"/>
                </a:solidFill>
              </a:rPr>
              <a:t>Bob</a:t>
            </a:r>
            <a:r>
              <a:rPr lang="zh-CN" altLang="en-US" dirty="0">
                <a:solidFill>
                  <a:srgbClr val="003399"/>
                </a:solidFill>
              </a:rPr>
              <a:t>，</a:t>
            </a:r>
            <a:r>
              <a:rPr lang="en-US" altLang="zh-CN" dirty="0">
                <a:solidFill>
                  <a:srgbClr val="003399"/>
                </a:solidFill>
              </a:rPr>
              <a:t>Bob </a:t>
            </a:r>
            <a:r>
              <a:rPr lang="zh-CN" altLang="en-US" dirty="0">
                <a:solidFill>
                  <a:srgbClr val="003399"/>
                </a:solidFill>
              </a:rPr>
              <a:t>可将 </a:t>
            </a:r>
            <a:r>
              <a:rPr lang="en-US" altLang="zh-CN" dirty="0">
                <a:solidFill>
                  <a:srgbClr val="003399"/>
                </a:solidFill>
              </a:rPr>
              <a:t>P </a:t>
            </a:r>
            <a:r>
              <a:rPr lang="zh-CN" altLang="en-US" dirty="0">
                <a:solidFill>
                  <a:srgbClr val="003399"/>
                </a:solidFill>
              </a:rPr>
              <a:t>及</a:t>
            </a:r>
            <a:r>
              <a:rPr lang="en-US" altLang="zh-CN" dirty="0">
                <a:solidFill>
                  <a:srgbClr val="003399"/>
                </a:solidFill>
              </a:rPr>
              <a:t>D</a:t>
            </a:r>
            <a:r>
              <a:rPr lang="en-US" altLang="zh-CN" baseline="-25000" dirty="0">
                <a:solidFill>
                  <a:srgbClr val="003399"/>
                </a:solidFill>
              </a:rPr>
              <a:t>A</a:t>
            </a:r>
            <a:r>
              <a:rPr lang="en-US" altLang="zh-CN" dirty="0">
                <a:solidFill>
                  <a:srgbClr val="003399"/>
                </a:solidFill>
              </a:rPr>
              <a:t>(P)</a:t>
            </a:r>
            <a:r>
              <a:rPr lang="zh-CN" altLang="en-US" dirty="0">
                <a:solidFill>
                  <a:srgbClr val="003399"/>
                </a:solidFill>
              </a:rPr>
              <a:t>出示给第三者。第三者很容易证实 </a:t>
            </a:r>
            <a:r>
              <a:rPr lang="en-US" altLang="zh-CN" dirty="0">
                <a:solidFill>
                  <a:srgbClr val="003399"/>
                </a:solidFill>
              </a:rPr>
              <a:t>Alice</a:t>
            </a:r>
            <a:r>
              <a:rPr lang="zh-CN" altLang="en-US" dirty="0">
                <a:solidFill>
                  <a:srgbClr val="003399"/>
                </a:solidFill>
              </a:rPr>
              <a:t>确实发送 </a:t>
            </a:r>
            <a:r>
              <a:rPr lang="en-US" altLang="zh-CN" dirty="0">
                <a:solidFill>
                  <a:srgbClr val="003399"/>
                </a:solidFill>
              </a:rPr>
              <a:t>X </a:t>
            </a:r>
            <a:r>
              <a:rPr lang="zh-CN" altLang="en-US" dirty="0">
                <a:solidFill>
                  <a:srgbClr val="003399"/>
                </a:solidFill>
              </a:rPr>
              <a:t>给 </a:t>
            </a:r>
            <a:r>
              <a:rPr lang="en-US" altLang="zh-CN" dirty="0">
                <a:solidFill>
                  <a:srgbClr val="003399"/>
                </a:solidFill>
              </a:rPr>
              <a:t>Bob</a:t>
            </a:r>
            <a:r>
              <a:rPr lang="zh-CN" altLang="en-US" dirty="0">
                <a:solidFill>
                  <a:srgbClr val="003399"/>
                </a:solidFill>
              </a:rPr>
              <a:t>。</a:t>
            </a:r>
            <a:endParaRPr lang="zh-CN" altLang="en-US" dirty="0">
              <a:solidFill>
                <a:srgbClr val="00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4358">
                                            <p:txEl>
                                              <p:charRg st="0" end="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8" grpId="0" animBg="1"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1447800" y="188913"/>
            <a:ext cx="7696200" cy="720725"/>
          </a:xfrm>
          <a:ln/>
        </p:spPr>
        <p:txBody>
          <a:bodyPr vert="horz" wrap="square" lIns="92075" tIns="46038" rIns="92075" bIns="46038" anchor="ctr" anchorCtr="0"/>
          <a:p>
            <a:pPr algn="r" eaLnBrk="1" hangingPunct="1"/>
            <a:r>
              <a:rPr lang="zh-CN" altLang="en-US" dirty="0">
                <a:solidFill>
                  <a:schemeClr val="bg1"/>
                </a:solidFill>
              </a:rPr>
              <a:t>密钥的分发和管理</a:t>
            </a:r>
            <a:endParaRPr lang="zh-CN" altLang="en-US" dirty="0">
              <a:solidFill>
                <a:schemeClr val="bg1"/>
              </a:solidFill>
            </a:endParaRPr>
          </a:p>
        </p:txBody>
      </p:sp>
      <p:sp>
        <p:nvSpPr>
          <p:cNvPr id="486403" name="Rectangle 3"/>
          <p:cNvSpPr>
            <a:spLocks noGrp="1"/>
          </p:cNvSpPr>
          <p:nvPr>
            <p:ph sz="half" idx="1"/>
          </p:nvPr>
        </p:nvSpPr>
        <p:spPr>
          <a:xfrm>
            <a:off x="684213" y="1412875"/>
            <a:ext cx="7848600" cy="4114800"/>
          </a:xfrm>
          <a:ln/>
        </p:spPr>
        <p:txBody>
          <a:bodyPr vert="horz" wrap="square" lIns="91440" tIns="45720" rIns="91440" bIns="45720" anchor="t" anchorCtr="0"/>
          <a:p>
            <a:pPr eaLnBrk="1" hangingPunct="1">
              <a:lnSpc>
                <a:spcPct val="90000"/>
              </a:lnSpc>
              <a:spcBef>
                <a:spcPts val="1800"/>
              </a:spcBef>
              <a:buClr>
                <a:srgbClr val="3366FF"/>
              </a:buClr>
              <a:buSzTx/>
              <a:buFont typeface="Wingdings" panose="05000000000000000000" pitchFamily="2" charset="2"/>
              <a:buNone/>
            </a:pPr>
            <a:r>
              <a:rPr kumimoji="1" lang="zh-CN" altLang="en-US" sz="3200" dirty="0">
                <a:solidFill>
                  <a:schemeClr val="tx1"/>
                </a:solidFill>
                <a:latin typeface="+mn-lt"/>
                <a:ea typeface="+mn-ea"/>
                <a:cs typeface="+mn-cs"/>
              </a:rPr>
              <a:t>问题</a:t>
            </a:r>
            <a:r>
              <a:rPr kumimoji="1" lang="en-US" altLang="zh-CN" sz="3200" dirty="0">
                <a:solidFill>
                  <a:schemeClr val="tx1"/>
                </a:solidFill>
                <a:latin typeface="+mn-lt"/>
                <a:ea typeface="+mn-ea"/>
                <a:cs typeface="+mn-cs"/>
              </a:rPr>
              <a:t>:</a:t>
            </a:r>
            <a:endParaRPr kumimoji="1" lang="en-US" altLang="zh-CN" sz="3200" dirty="0">
              <a:solidFill>
                <a:schemeClr val="tx1"/>
              </a:solidFill>
              <a:latin typeface="+mn-lt"/>
              <a:ea typeface="+mn-ea"/>
              <a:cs typeface="+mn-cs"/>
            </a:endParaRPr>
          </a:p>
          <a:p>
            <a:pPr lvl="1" eaLnBrk="1" hangingPunct="1">
              <a:lnSpc>
                <a:spcPct val="120000"/>
              </a:lnSpc>
              <a:spcBef>
                <a:spcPts val="600"/>
              </a:spcBef>
              <a:buClr>
                <a:srgbClr val="003399"/>
              </a:buClr>
            </a:pPr>
            <a:r>
              <a:rPr kumimoji="1" lang="zh-CN" altLang="en-US" sz="3200" dirty="0">
                <a:latin typeface="+mn-lt"/>
                <a:ea typeface="+mn-ea"/>
              </a:rPr>
              <a:t>如何解决两个实体通过网络实现对称密钥的共享</a:t>
            </a:r>
            <a:r>
              <a:rPr kumimoji="1" lang="en-US" altLang="zh-CN" sz="3200" dirty="0">
                <a:latin typeface="+mn-lt"/>
                <a:ea typeface="+mn-ea"/>
              </a:rPr>
              <a:t>?</a:t>
            </a:r>
            <a:endParaRPr kumimoji="1" lang="en-US" altLang="zh-CN" sz="3200" dirty="0">
              <a:latin typeface="+mn-lt"/>
              <a:ea typeface="+mn-ea"/>
            </a:endParaRPr>
          </a:p>
          <a:p>
            <a:pPr eaLnBrk="1" hangingPunct="1">
              <a:lnSpc>
                <a:spcPct val="90000"/>
              </a:lnSpc>
              <a:spcBef>
                <a:spcPts val="1800"/>
              </a:spcBef>
              <a:buClr>
                <a:srgbClr val="3366FF"/>
              </a:buClr>
              <a:buSzTx/>
              <a:buFont typeface="Wingdings" panose="05000000000000000000" pitchFamily="2" charset="2"/>
              <a:buNone/>
            </a:pPr>
            <a:r>
              <a:rPr kumimoji="1" lang="zh-CN" altLang="en-US" sz="3200" dirty="0">
                <a:solidFill>
                  <a:schemeClr val="tx1"/>
                </a:solidFill>
                <a:latin typeface="+mn-lt"/>
                <a:ea typeface="+mn-ea"/>
                <a:cs typeface="+mn-cs"/>
              </a:rPr>
              <a:t>解决办法</a:t>
            </a:r>
            <a:r>
              <a:rPr kumimoji="1" lang="en-US" altLang="zh-CN" sz="3200" dirty="0">
                <a:solidFill>
                  <a:schemeClr val="tx1"/>
                </a:solidFill>
                <a:latin typeface="+mn-lt"/>
                <a:ea typeface="+mn-ea"/>
                <a:cs typeface="+mn-cs"/>
              </a:rPr>
              <a:t>:</a:t>
            </a:r>
            <a:endParaRPr kumimoji="1" lang="en-US" altLang="zh-CN" sz="3200" dirty="0">
              <a:solidFill>
                <a:schemeClr val="tx1"/>
              </a:solidFill>
              <a:latin typeface="+mn-lt"/>
              <a:ea typeface="+mn-ea"/>
              <a:cs typeface="+mn-cs"/>
            </a:endParaRPr>
          </a:p>
          <a:p>
            <a:pPr lvl="1" eaLnBrk="1" hangingPunct="1">
              <a:lnSpc>
                <a:spcPct val="120000"/>
              </a:lnSpc>
              <a:spcBef>
                <a:spcPts val="600"/>
              </a:spcBef>
              <a:buClr>
                <a:srgbClr val="003399"/>
              </a:buClr>
            </a:pPr>
            <a:r>
              <a:rPr kumimoji="1" lang="zh-CN" altLang="en-US" sz="3200" dirty="0">
                <a:latin typeface="+mn-lt"/>
                <a:ea typeface="+mn-ea"/>
              </a:rPr>
              <a:t>具有公信力的密钥分发中心（</a:t>
            </a:r>
            <a:r>
              <a:rPr kumimoji="1" lang="en-US" altLang="zh-CN" sz="3200" dirty="0">
                <a:latin typeface="+mn-lt"/>
                <a:ea typeface="+mn-ea"/>
              </a:rPr>
              <a:t>key distribution center (</a:t>
            </a:r>
            <a:r>
              <a:rPr kumimoji="1" lang="en-US" altLang="zh-CN" sz="3200" dirty="0">
                <a:latin typeface="+mn-lt"/>
                <a:ea typeface="+mn-ea"/>
                <a:hlinkClick r:id="" action="ppaction://noaction"/>
              </a:rPr>
              <a:t>KDC</a:t>
            </a:r>
            <a:r>
              <a:rPr kumimoji="1" lang="en-US" altLang="zh-CN" sz="3200" dirty="0">
                <a:latin typeface="+mn-lt"/>
                <a:ea typeface="+mn-ea"/>
              </a:rPr>
              <a:t>) </a:t>
            </a:r>
            <a:r>
              <a:rPr kumimoji="1" lang="zh-CN" altLang="en-US" sz="3200" dirty="0">
                <a:latin typeface="+mn-lt"/>
                <a:ea typeface="+mn-ea"/>
              </a:rPr>
              <a:t>）来作为诸多实体间的中介</a:t>
            </a:r>
            <a:endParaRPr kumimoji="1" lang="zh-CN" altLang="en-US" sz="32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charRg st="0"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charRg st="4" end="2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6403">
                                            <p:txEl>
                                              <p:charRg st="27" end="3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6403">
                                            <p:txEl>
                                              <p:charRg st="33" end="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447800" y="333375"/>
            <a:ext cx="7696200" cy="533400"/>
          </a:xfrm>
          <a:ln/>
        </p:spPr>
        <p:txBody>
          <a:bodyPr vert="horz" wrap="square" lIns="92075" tIns="46038" rIns="92075" bIns="46038" anchor="ctr" anchorCtr="0"/>
          <a:p>
            <a:pPr algn="r" eaLnBrk="1" hangingPunct="1"/>
            <a:r>
              <a:rPr lang="zh-CN" altLang="en-US" dirty="0">
                <a:solidFill>
                  <a:schemeClr val="bg1"/>
                </a:solidFill>
              </a:rPr>
              <a:t>密钥分发中心</a:t>
            </a:r>
            <a:r>
              <a:rPr lang="en-US" altLang="zh-CN" sz="3600" dirty="0">
                <a:solidFill>
                  <a:schemeClr val="bg1"/>
                </a:solidFill>
              </a:rPr>
              <a:t>KDC</a:t>
            </a:r>
            <a:endParaRPr lang="en-US" altLang="zh-CN" sz="3600" dirty="0">
              <a:solidFill>
                <a:schemeClr val="bg1"/>
              </a:solidFill>
            </a:endParaRPr>
          </a:p>
        </p:txBody>
      </p:sp>
      <p:sp>
        <p:nvSpPr>
          <p:cNvPr id="487427" name="Rectangle 3"/>
          <p:cNvSpPr>
            <a:spLocks noGrp="1"/>
          </p:cNvSpPr>
          <p:nvPr>
            <p:ph sz="half" idx="1"/>
          </p:nvPr>
        </p:nvSpPr>
        <p:spPr>
          <a:xfrm>
            <a:off x="611188" y="1196975"/>
            <a:ext cx="8353425" cy="2016125"/>
          </a:xfrm>
          <a:ln/>
        </p:spPr>
        <p:txBody>
          <a:bodyPr vert="horz" wrap="square" lIns="91440" tIns="45720" rIns="91440" bIns="45720" anchor="t" anchorCtr="0"/>
          <a:p>
            <a:pPr eaLnBrk="1" hangingPunct="1">
              <a:buClr>
                <a:srgbClr val="3366FF"/>
              </a:buClr>
              <a:buSzTx/>
            </a:pPr>
            <a:r>
              <a:rPr kumimoji="1" lang="en-US" altLang="zh-CN" sz="2400" dirty="0">
                <a:latin typeface="+mn-lt"/>
                <a:ea typeface="+mn-ea"/>
                <a:cs typeface="+mn-cs"/>
              </a:rPr>
              <a:t>Alice,Bob </a:t>
            </a:r>
            <a:r>
              <a:rPr kumimoji="1" lang="zh-CN" altLang="en-US" sz="2400" dirty="0">
                <a:latin typeface="+mn-lt"/>
                <a:ea typeface="+mn-ea"/>
                <a:cs typeface="+mn-cs"/>
              </a:rPr>
              <a:t>需要共享对称密钥</a:t>
            </a:r>
            <a:r>
              <a:rPr kumimoji="1" lang="en-US" altLang="zh-CN" sz="2400" dirty="0">
                <a:latin typeface="+mn-lt"/>
                <a:ea typeface="+mn-ea"/>
                <a:cs typeface="+mn-cs"/>
              </a:rPr>
              <a:t>.</a:t>
            </a:r>
            <a:endParaRPr kumimoji="1" lang="en-US" altLang="zh-CN" sz="2400" dirty="0">
              <a:latin typeface="+mn-lt"/>
              <a:ea typeface="+mn-ea"/>
              <a:cs typeface="+mn-cs"/>
            </a:endParaRPr>
          </a:p>
          <a:p>
            <a:pPr eaLnBrk="1" hangingPunct="1">
              <a:buClr>
                <a:srgbClr val="3366FF"/>
              </a:buClr>
              <a:buSzTx/>
            </a:pPr>
            <a:r>
              <a:rPr kumimoji="1" lang="en-US" altLang="zh-CN" sz="2400" dirty="0">
                <a:solidFill>
                  <a:schemeClr val="hlink"/>
                </a:solidFill>
                <a:latin typeface="+mn-lt"/>
                <a:ea typeface="+mn-ea"/>
                <a:cs typeface="+mn-cs"/>
              </a:rPr>
              <a:t>KDC:</a:t>
            </a:r>
            <a:r>
              <a:rPr kumimoji="1" lang="en-US" altLang="zh-CN" sz="2400" dirty="0">
                <a:latin typeface="+mn-lt"/>
                <a:ea typeface="+mn-ea"/>
                <a:cs typeface="+mn-cs"/>
              </a:rPr>
              <a:t> </a:t>
            </a:r>
            <a:r>
              <a:rPr kumimoji="1" lang="zh-CN" altLang="en-US" sz="2400" dirty="0">
                <a:latin typeface="+mn-lt"/>
                <a:ea typeface="+mn-ea"/>
                <a:cs typeface="+mn-cs"/>
              </a:rPr>
              <a:t>为每个注册的用户提供不同的密钥服务</a:t>
            </a:r>
            <a:r>
              <a:rPr kumimoji="1" lang="en-US" altLang="zh-CN" sz="2400" dirty="0">
                <a:latin typeface="+mn-lt"/>
                <a:ea typeface="+mn-ea"/>
                <a:cs typeface="+mn-cs"/>
              </a:rPr>
              <a:t>. </a:t>
            </a:r>
            <a:endParaRPr kumimoji="1" lang="en-US" altLang="zh-CN" sz="2400" dirty="0">
              <a:latin typeface="+mn-lt"/>
              <a:ea typeface="+mn-ea"/>
              <a:cs typeface="+mn-cs"/>
            </a:endParaRPr>
          </a:p>
          <a:p>
            <a:pPr eaLnBrk="1" hangingPunct="1">
              <a:buClr>
                <a:srgbClr val="3366FF"/>
              </a:buClr>
              <a:buSzTx/>
            </a:pPr>
            <a:r>
              <a:rPr kumimoji="1" lang="en-US" altLang="zh-CN" sz="2400" dirty="0">
                <a:latin typeface="+mn-lt"/>
                <a:ea typeface="+mn-ea"/>
                <a:cs typeface="+mn-cs"/>
              </a:rPr>
              <a:t>Alice, Bob </a:t>
            </a:r>
            <a:r>
              <a:rPr kumimoji="1" lang="zh-CN" altLang="en-US" sz="2400" dirty="0">
                <a:latin typeface="+mn-lt"/>
                <a:ea typeface="+mn-ea"/>
                <a:cs typeface="+mn-cs"/>
              </a:rPr>
              <a:t>在</a:t>
            </a:r>
            <a:r>
              <a:rPr kumimoji="1" lang="en-US" altLang="zh-CN" sz="2400" dirty="0">
                <a:latin typeface="+mn-lt"/>
                <a:ea typeface="+mn-ea"/>
                <a:cs typeface="+mn-cs"/>
              </a:rPr>
              <a:t>KDC</a:t>
            </a:r>
            <a:r>
              <a:rPr kumimoji="1" lang="zh-CN" altLang="en-US" sz="2400" dirty="0">
                <a:latin typeface="+mn-lt"/>
                <a:ea typeface="+mn-ea"/>
                <a:cs typeface="+mn-cs"/>
              </a:rPr>
              <a:t>注册后，获取了自己的对称密钥</a:t>
            </a:r>
            <a:r>
              <a:rPr kumimoji="1" lang="en-US" altLang="zh-CN" sz="2400" dirty="0">
                <a:latin typeface="+mn-lt"/>
                <a:ea typeface="+mn-ea"/>
                <a:cs typeface="+mn-cs"/>
              </a:rPr>
              <a:t>, K</a:t>
            </a:r>
            <a:r>
              <a:rPr kumimoji="1" lang="en-US" altLang="zh-CN" sz="2400" baseline="-25000" dirty="0">
                <a:latin typeface="+mn-lt"/>
                <a:ea typeface="+mn-ea"/>
                <a:cs typeface="+mn-cs"/>
              </a:rPr>
              <a:t>A-KDC</a:t>
            </a:r>
            <a:r>
              <a:rPr kumimoji="1" lang="en-US" altLang="zh-CN" sz="2400" dirty="0">
                <a:latin typeface="+mn-lt"/>
                <a:ea typeface="+mn-ea"/>
                <a:cs typeface="+mn-cs"/>
              </a:rPr>
              <a:t> K</a:t>
            </a:r>
            <a:r>
              <a:rPr kumimoji="1" lang="en-US" altLang="zh-CN" sz="2400" baseline="-25000" dirty="0">
                <a:latin typeface="+mn-lt"/>
                <a:ea typeface="+mn-ea"/>
                <a:cs typeface="+mn-cs"/>
              </a:rPr>
              <a:t>B-KDC </a:t>
            </a:r>
            <a:r>
              <a:rPr kumimoji="1" lang="en-US" altLang="zh-CN" sz="2400" dirty="0">
                <a:latin typeface="+mn-lt"/>
                <a:ea typeface="+mn-ea"/>
                <a:cs typeface="+mn-cs"/>
              </a:rPr>
              <a:t>. </a:t>
            </a:r>
            <a:endParaRPr kumimoji="1" lang="en-US" altLang="zh-CN" sz="2400" dirty="0">
              <a:latin typeface="+mn-lt"/>
              <a:ea typeface="+mn-ea"/>
              <a:cs typeface="+mn-cs"/>
            </a:endParaRPr>
          </a:p>
        </p:txBody>
      </p:sp>
      <p:pic>
        <p:nvPicPr>
          <p:cNvPr id="487429" name="Picture 5" descr="07-20"/>
          <p:cNvPicPr>
            <a:picLocks noChangeAspect="1"/>
          </p:cNvPicPr>
          <p:nvPr/>
        </p:nvPicPr>
        <p:blipFill>
          <a:blip r:embed="rId1"/>
          <a:stretch>
            <a:fillRect/>
          </a:stretch>
        </p:blipFill>
        <p:spPr>
          <a:xfrm>
            <a:off x="2303463" y="2852738"/>
            <a:ext cx="4968875" cy="32432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7427">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7427">
                                            <p:txEl>
                                              <p:charRg st="20" end="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7427">
                                            <p:txEl>
                                              <p:charRg st="45"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en-US" altLang="zh-CN" dirty="0">
                <a:solidFill>
                  <a:schemeClr val="bg1"/>
                </a:solidFill>
              </a:rPr>
              <a:t> 8.3 </a:t>
            </a:r>
            <a:r>
              <a:rPr lang="zh-CN" altLang="en-US" dirty="0">
                <a:solidFill>
                  <a:schemeClr val="bg1"/>
                </a:solidFill>
              </a:rPr>
              <a:t>网络安全技术</a:t>
            </a:r>
            <a:r>
              <a:rPr lang="en-US" altLang="zh-CN" dirty="0">
                <a:solidFill>
                  <a:schemeClr val="bg1"/>
                </a:solidFill>
              </a:rPr>
              <a:t>-</a:t>
            </a:r>
            <a:r>
              <a:rPr lang="zh-CN" altLang="en-US" dirty="0">
                <a:solidFill>
                  <a:schemeClr val="bg1"/>
                </a:solidFill>
              </a:rPr>
              <a:t>防火墙</a:t>
            </a:r>
            <a:endParaRPr lang="zh-CN" altLang="en-US" dirty="0">
              <a:solidFill>
                <a:schemeClr val="bg1"/>
              </a:solidFill>
            </a:endParaRPr>
          </a:p>
        </p:txBody>
      </p:sp>
      <p:sp>
        <p:nvSpPr>
          <p:cNvPr id="489475" name="Rectangle 3"/>
          <p:cNvSpPr>
            <a:spLocks noGrp="1"/>
          </p:cNvSpPr>
          <p:nvPr>
            <p:ph idx="1"/>
          </p:nvPr>
        </p:nvSpPr>
        <p:spPr>
          <a:xfrm>
            <a:off x="323850" y="1484313"/>
            <a:ext cx="4402138" cy="3668712"/>
          </a:xfrm>
          <a:ln/>
        </p:spPr>
        <p:txBody>
          <a:bodyPr vert="horz" wrap="square" lIns="91440" tIns="45720" rIns="91440" bIns="45720" anchor="t" anchorCtr="0"/>
          <a:p>
            <a:pPr eaLnBrk="1" hangingPunct="1">
              <a:lnSpc>
                <a:spcPct val="120000"/>
              </a:lnSpc>
              <a:spcBef>
                <a:spcPts val="1200"/>
              </a:spcBef>
            </a:pPr>
            <a:r>
              <a:rPr lang="zh-CN" altLang="en-US" sz="2800" dirty="0">
                <a:solidFill>
                  <a:srgbClr val="003399"/>
                </a:solidFill>
              </a:rPr>
              <a:t>网络防火墙用来加强网络之间访问控制。</a:t>
            </a:r>
            <a:endParaRPr lang="zh-CN" altLang="en-US" sz="2800" dirty="0">
              <a:solidFill>
                <a:srgbClr val="003399"/>
              </a:solidFill>
            </a:endParaRPr>
          </a:p>
          <a:p>
            <a:pPr eaLnBrk="1" hangingPunct="1">
              <a:lnSpc>
                <a:spcPct val="120000"/>
              </a:lnSpc>
              <a:spcBef>
                <a:spcPts val="1200"/>
              </a:spcBef>
            </a:pPr>
            <a:r>
              <a:rPr lang="zh-CN" altLang="en-US" sz="2800" dirty="0">
                <a:solidFill>
                  <a:srgbClr val="003399"/>
                </a:solidFill>
              </a:rPr>
              <a:t>防止外部网络用户以非法手段通过外部网络进入内部网络，访问内部网络资源。</a:t>
            </a:r>
            <a:endParaRPr lang="en-US" altLang="zh-CN" sz="2800" dirty="0"/>
          </a:p>
        </p:txBody>
      </p:sp>
      <p:sp>
        <p:nvSpPr>
          <p:cNvPr id="29700"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endParaRPr lang="zh-CN" altLang="en-US" sz="2400" b="0" dirty="0">
              <a:solidFill>
                <a:schemeClr val="accent2"/>
              </a:solidFill>
            </a:endParaRPr>
          </a:p>
        </p:txBody>
      </p:sp>
      <p:graphicFrame>
        <p:nvGraphicFramePr>
          <p:cNvPr id="29701" name="Object 4"/>
          <p:cNvGraphicFramePr>
            <a:graphicFrameLocks noChangeAspect="1"/>
          </p:cNvGraphicFramePr>
          <p:nvPr/>
        </p:nvGraphicFramePr>
        <p:xfrm>
          <a:off x="4787900" y="1628775"/>
          <a:ext cx="3816350" cy="3524250"/>
        </p:xfrm>
        <a:graphic>
          <a:graphicData uri="http://schemas.openxmlformats.org/presentationml/2006/ole">
            <mc:AlternateContent xmlns:mc="http://schemas.openxmlformats.org/markup-compatibility/2006">
              <mc:Choice xmlns:v="urn:schemas-microsoft-com:vml" Requires="v">
                <p:oleObj spid="_x0000_s3078" name="" r:id="rId1" imgW="3857625" imgH="3371850" progId="Visio.Drawing.6">
                  <p:embed/>
                </p:oleObj>
              </mc:Choice>
              <mc:Fallback>
                <p:oleObj name="" r:id="rId1" imgW="3857625" imgH="3371850" progId="Visio.Drawing.6">
                  <p:embed/>
                  <p:pic>
                    <p:nvPicPr>
                      <p:cNvPr id="0" name="图片 3077"/>
                      <p:cNvPicPr/>
                      <p:nvPr/>
                    </p:nvPicPr>
                    <p:blipFill>
                      <a:blip r:embed="rId2"/>
                      <a:stretch>
                        <a:fillRect/>
                      </a:stretch>
                    </p:blipFill>
                    <p:spPr>
                      <a:xfrm>
                        <a:off x="4787900" y="1628775"/>
                        <a:ext cx="3816350" cy="3524250"/>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5">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9475">
                                            <p:txEl>
                                              <p:charRg st="19" end="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0498" name="Rectangle 2"/>
          <p:cNvSpPr>
            <a:spLocks noGrp="1"/>
          </p:cNvSpPr>
          <p:nvPr>
            <p:ph idx="1"/>
          </p:nvPr>
        </p:nvSpPr>
        <p:spPr>
          <a:xfrm>
            <a:off x="611188" y="1557338"/>
            <a:ext cx="8208962" cy="4114800"/>
          </a:xfrm>
          <a:ln/>
        </p:spPr>
        <p:txBody>
          <a:bodyPr vert="horz" wrap="square" lIns="91440" tIns="45720" rIns="91440" bIns="45720" anchor="t" anchorCtr="0"/>
          <a:p>
            <a:pPr eaLnBrk="1" hangingPunct="1"/>
            <a:r>
              <a:rPr lang="zh-CN" altLang="en-US" sz="2800" dirty="0"/>
              <a:t>防火墙是位于两个</a:t>
            </a:r>
            <a:r>
              <a:rPr lang="en-US" altLang="zh-CN" sz="2800" dirty="0"/>
              <a:t>(</a:t>
            </a:r>
            <a:r>
              <a:rPr lang="zh-CN" altLang="en-US" sz="2800" dirty="0"/>
              <a:t>或多个</a:t>
            </a:r>
            <a:r>
              <a:rPr lang="en-US" altLang="zh-CN" sz="2800" dirty="0"/>
              <a:t>)</a:t>
            </a:r>
            <a:r>
              <a:rPr lang="zh-CN" altLang="en-US" sz="2800" dirty="0"/>
              <a:t>网络间，实施网络之间访问控制的一组组件集合。它具有以下三个方面的基本特性：</a:t>
            </a:r>
            <a:endParaRPr lang="zh-CN" altLang="en-US" sz="2800" dirty="0"/>
          </a:p>
          <a:p>
            <a:pPr lvl="1" eaLnBrk="1" hangingPunct="1"/>
            <a:r>
              <a:rPr lang="zh-CN" altLang="en-US" sz="3000" dirty="0"/>
              <a:t>内、外网间的所有数据流都须经过防火墙</a:t>
            </a:r>
            <a:r>
              <a:rPr lang="en-US" altLang="zh-CN" sz="3000" dirty="0"/>
              <a:t>;</a:t>
            </a:r>
            <a:endParaRPr lang="en-US" altLang="zh-CN" sz="3000" dirty="0"/>
          </a:p>
          <a:p>
            <a:pPr lvl="1" eaLnBrk="1" hangingPunct="1"/>
            <a:r>
              <a:rPr lang="zh-CN" altLang="en-US" sz="3000" dirty="0">
                <a:cs typeface="Arial" panose="020B0604020202020204" pitchFamily="34" charset="0"/>
              </a:rPr>
              <a:t>只有符合安全策略的数据流才能通过防火墙；</a:t>
            </a:r>
            <a:endParaRPr lang="zh-CN" altLang="en-US" sz="3000" dirty="0">
              <a:cs typeface="Arial" panose="020B0604020202020204" pitchFamily="34" charset="0"/>
            </a:endParaRPr>
          </a:p>
          <a:p>
            <a:pPr lvl="1" eaLnBrk="1" hangingPunct="1"/>
            <a:r>
              <a:rPr lang="zh-CN" altLang="en-US" sz="3000" dirty="0">
                <a:cs typeface="Arial" panose="020B0604020202020204" pitchFamily="34" charset="0"/>
              </a:rPr>
              <a:t>防火墙自身应具有强的抗攻击免疫力。</a:t>
            </a:r>
            <a:endParaRPr lang="zh-CN" altLang="en-US" sz="3000" dirty="0">
              <a:cs typeface="Arial" panose="020B0604020202020204" pitchFamily="34" charset="0"/>
            </a:endParaRPr>
          </a:p>
          <a:p>
            <a:pPr lvl="1" eaLnBrk="1" hangingPunct="1"/>
            <a:endParaRPr lang="en-US" altLang="zh-CN" sz="3000" b="0" dirty="0"/>
          </a:p>
        </p:txBody>
      </p:sp>
      <p:sp>
        <p:nvSpPr>
          <p:cNvPr id="30723" name="Rectangle 3"/>
          <p:cNvSpPr>
            <a:spLocks noGrp="1" noRot="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sz="3600" dirty="0">
                <a:solidFill>
                  <a:schemeClr val="bg1"/>
                </a:solidFill>
              </a:rPr>
              <a:t>防火墙基本特征</a:t>
            </a:r>
            <a:r>
              <a:rPr lang="zh-CN" altLang="en-US" b="1" dirty="0">
                <a:solidFill>
                  <a:schemeClr val="bg1"/>
                </a:solidFill>
              </a:rPr>
              <a:t> </a:t>
            </a:r>
            <a:endParaRPr lang="zh-CN" alt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8">
                                            <p:txEl>
                                              <p:charRg st="0" end="5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8">
                                            <p:txEl>
                                              <p:charRg st="51" end="7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498">
                                            <p:txEl>
                                              <p:charRg st="71" end="9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0498">
                                            <p:txEl>
                                              <p:charRg st="92"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防火墙的功能</a:t>
            </a:r>
            <a:endParaRPr lang="zh-CN" altLang="en-US" dirty="0">
              <a:solidFill>
                <a:schemeClr val="bg1"/>
              </a:solidFill>
            </a:endParaRPr>
          </a:p>
        </p:txBody>
      </p:sp>
      <p:sp>
        <p:nvSpPr>
          <p:cNvPr id="494595" name="Rectangle 3"/>
          <p:cNvSpPr>
            <a:spLocks noGrp="1"/>
          </p:cNvSpPr>
          <p:nvPr>
            <p:ph idx="1"/>
          </p:nvPr>
        </p:nvSpPr>
        <p:spPr>
          <a:xfrm>
            <a:off x="468313" y="1557338"/>
            <a:ext cx="8229600" cy="4525962"/>
          </a:xfrm>
          <a:ln/>
        </p:spPr>
        <p:txBody>
          <a:bodyPr vert="horz" wrap="square" lIns="91440" tIns="45720" rIns="91440" bIns="45720" anchor="t" anchorCtr="0"/>
          <a:p>
            <a:pPr eaLnBrk="1" hangingPunct="1">
              <a:spcBef>
                <a:spcPts val="1800"/>
              </a:spcBef>
            </a:pPr>
            <a:r>
              <a:rPr lang="zh-CN" altLang="en-US" dirty="0">
                <a:cs typeface="Arial" panose="020B0604020202020204" pitchFamily="34" charset="0"/>
              </a:rPr>
              <a:t>创建一个阻塞点 </a:t>
            </a:r>
            <a:endParaRPr lang="zh-CN" altLang="en-US" dirty="0">
              <a:cs typeface="Arial" panose="020B0604020202020204" pitchFamily="34" charset="0"/>
            </a:endParaRPr>
          </a:p>
          <a:p>
            <a:pPr eaLnBrk="1" hangingPunct="1">
              <a:spcBef>
                <a:spcPts val="1800"/>
              </a:spcBef>
            </a:pPr>
            <a:r>
              <a:rPr lang="zh-CN" altLang="en-US" dirty="0">
                <a:cs typeface="Arial" panose="020B0604020202020204" pitchFamily="34" charset="0"/>
              </a:rPr>
              <a:t>隔离不同网络，防止内部信息的外泄</a:t>
            </a:r>
            <a:endParaRPr lang="zh-CN" altLang="en-US" dirty="0">
              <a:cs typeface="Arial" panose="020B0604020202020204" pitchFamily="34" charset="0"/>
            </a:endParaRPr>
          </a:p>
          <a:p>
            <a:pPr eaLnBrk="1" hangingPunct="1">
              <a:spcBef>
                <a:spcPts val="1800"/>
              </a:spcBef>
            </a:pPr>
            <a:r>
              <a:rPr lang="zh-CN" altLang="en-US" dirty="0">
                <a:cs typeface="Arial" panose="020B0604020202020204" pitchFamily="34" charset="0"/>
              </a:rPr>
              <a:t>强化安全策略 </a:t>
            </a:r>
            <a:endParaRPr lang="zh-CN" altLang="en-US" dirty="0">
              <a:cs typeface="Arial" panose="020B0604020202020204" pitchFamily="34" charset="0"/>
            </a:endParaRPr>
          </a:p>
          <a:p>
            <a:pPr eaLnBrk="1" hangingPunct="1">
              <a:spcBef>
                <a:spcPts val="1800"/>
              </a:spcBef>
            </a:pPr>
            <a:r>
              <a:rPr lang="zh-CN" altLang="en-US" dirty="0">
                <a:cs typeface="Arial" panose="020B0604020202020204" pitchFamily="34" charset="0"/>
              </a:rPr>
              <a:t>有效地审计和记录内、外部网络上的活动</a:t>
            </a:r>
            <a:r>
              <a:rPr lang="zh-CN" altLang="en-US" u="sng" dirty="0">
                <a:cs typeface="Arial" panose="020B0604020202020204" pitchFamily="34" charset="0"/>
              </a:rPr>
              <a:t> </a:t>
            </a:r>
            <a:endParaRPr lang="zh-CN" altLang="en-US" u="sng" dirty="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charRg st="9" end="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charRg st="26" end="3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595">
                                            <p:txEl>
                                              <p:charRg st="34" end="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447800" y="188913"/>
            <a:ext cx="7696200" cy="720725"/>
          </a:xfrm>
          <a:ln/>
        </p:spPr>
        <p:txBody>
          <a:bodyPr vert="horz" wrap="square" lIns="92075" tIns="46038" rIns="92075" bIns="46038" anchor="ctr" anchorCtr="0"/>
          <a:p>
            <a:pPr algn="r" eaLnBrk="1" hangingPunct="1"/>
            <a:r>
              <a:rPr lang="zh-CN" altLang="en-US" dirty="0">
                <a:solidFill>
                  <a:schemeClr val="bg1"/>
                </a:solidFill>
              </a:rPr>
              <a:t>防火墙分类</a:t>
            </a:r>
            <a:endParaRPr lang="zh-CN" altLang="en-US" dirty="0">
              <a:solidFill>
                <a:schemeClr val="bg1"/>
              </a:solidFill>
            </a:endParaRPr>
          </a:p>
        </p:txBody>
      </p:sp>
      <p:sp>
        <p:nvSpPr>
          <p:cNvPr id="551939" name="Rectangle 3"/>
          <p:cNvSpPr>
            <a:spLocks noGrp="1"/>
          </p:cNvSpPr>
          <p:nvPr>
            <p:ph idx="1"/>
          </p:nvPr>
        </p:nvSpPr>
        <p:spPr>
          <a:ln/>
        </p:spPr>
        <p:txBody>
          <a:bodyPr vert="horz" wrap="square" lIns="91440" tIns="45720" rIns="91440" bIns="45720" anchor="t" anchorCtr="0"/>
          <a:p>
            <a:pPr eaLnBrk="1" hangingPunct="1"/>
            <a:r>
              <a:rPr lang="zh-CN" altLang="en-US" dirty="0"/>
              <a:t>防火墙实现方式</a:t>
            </a:r>
            <a:endParaRPr lang="zh-CN" altLang="en-US" dirty="0"/>
          </a:p>
          <a:p>
            <a:pPr lvl="1" eaLnBrk="1" hangingPunct="1">
              <a:spcBef>
                <a:spcPts val="600"/>
              </a:spcBef>
            </a:pPr>
            <a:r>
              <a:rPr lang="zh-CN" altLang="en-US" sz="3200" dirty="0"/>
              <a:t>软件防火墙</a:t>
            </a:r>
            <a:endParaRPr lang="zh-CN" altLang="en-US" sz="3200" dirty="0"/>
          </a:p>
          <a:p>
            <a:pPr lvl="1" eaLnBrk="1" hangingPunct="1">
              <a:spcBef>
                <a:spcPts val="600"/>
              </a:spcBef>
            </a:pPr>
            <a:r>
              <a:rPr lang="zh-CN" altLang="en-US" sz="3200" dirty="0"/>
              <a:t>硬件防火墙</a:t>
            </a:r>
            <a:endParaRPr lang="zh-CN" altLang="en-US" sz="3200" dirty="0"/>
          </a:p>
          <a:p>
            <a:pPr eaLnBrk="1" hangingPunct="1">
              <a:spcBef>
                <a:spcPts val="1800"/>
              </a:spcBef>
            </a:pPr>
            <a:r>
              <a:rPr lang="zh-CN" altLang="en-US" dirty="0"/>
              <a:t>防火墙的技术类型</a:t>
            </a:r>
            <a:endParaRPr lang="zh-CN" altLang="en-US" dirty="0"/>
          </a:p>
          <a:p>
            <a:pPr lvl="1" eaLnBrk="1" hangingPunct="1">
              <a:spcBef>
                <a:spcPts val="600"/>
              </a:spcBef>
            </a:pPr>
            <a:r>
              <a:rPr lang="zh-CN" altLang="en-US" sz="3200" dirty="0"/>
              <a:t>包过滤型</a:t>
            </a:r>
            <a:endParaRPr lang="zh-CN" altLang="en-US" sz="3200" dirty="0"/>
          </a:p>
          <a:p>
            <a:pPr lvl="1" eaLnBrk="1" hangingPunct="1">
              <a:spcBef>
                <a:spcPts val="600"/>
              </a:spcBef>
            </a:pPr>
            <a:r>
              <a:rPr lang="zh-CN" altLang="en-US" sz="3200" dirty="0"/>
              <a:t>应用代理型</a:t>
            </a:r>
            <a:endParaRPr lang="zh-CN" altLang="en-US" sz="3200" dirty="0"/>
          </a:p>
          <a:p>
            <a:pPr lvl="1" eaLnBrk="1" hangingPunct="1">
              <a:spcBef>
                <a:spcPts val="600"/>
              </a:spcBef>
            </a:pPr>
            <a:r>
              <a:rPr lang="zh-CN" altLang="en-US" sz="3200" dirty="0"/>
              <a:t>状态监测型</a:t>
            </a:r>
            <a:endParaRPr lang="zh-CN" altLang="en-US" sz="3200" dirty="0"/>
          </a:p>
          <a:p>
            <a:pPr eaLnBrk="1" hangingPunct="1"/>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939">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1939">
                                            <p:txEl>
                                              <p:charRg st="8"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1939">
                                            <p:txEl>
                                              <p:charRg st="14"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1939">
                                            <p:txEl>
                                              <p:charRg st="20" end="2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1939">
                                            <p:txEl>
                                              <p:charRg st="29" end="3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1939">
                                            <p:txEl>
                                              <p:charRg st="34" end="4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1939">
                                            <p:txEl>
                                              <p:charRg st="40" end="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sz="3600" b="1" dirty="0">
                <a:solidFill>
                  <a:schemeClr val="bg1"/>
                </a:solidFill>
              </a:rPr>
              <a:t>包过滤</a:t>
            </a:r>
            <a:r>
              <a:rPr lang="zh-CN" altLang="en-US" sz="3600" dirty="0">
                <a:solidFill>
                  <a:schemeClr val="bg1"/>
                </a:solidFill>
              </a:rPr>
              <a:t>防火墙</a:t>
            </a:r>
            <a:endParaRPr lang="en-US" altLang="zh-CN" sz="3200" dirty="0">
              <a:solidFill>
                <a:schemeClr val="bg1"/>
              </a:solidFill>
              <a:ea typeface="Arial" panose="020B0604020202020204" pitchFamily="34" charset="0"/>
            </a:endParaRPr>
          </a:p>
        </p:txBody>
      </p:sp>
      <p:sp>
        <p:nvSpPr>
          <p:cNvPr id="492547" name="Rectangle 3"/>
          <p:cNvSpPr>
            <a:spLocks noGrp="1"/>
          </p:cNvSpPr>
          <p:nvPr>
            <p:ph idx="1"/>
          </p:nvPr>
        </p:nvSpPr>
        <p:spPr>
          <a:xfrm>
            <a:off x="468313" y="1484313"/>
            <a:ext cx="8229600" cy="4525962"/>
          </a:xfrm>
          <a:ln/>
        </p:spPr>
        <p:txBody>
          <a:bodyPr vert="horz" wrap="square" lIns="91440" tIns="45720" rIns="91440" bIns="45720" anchor="t" anchorCtr="0"/>
          <a:p>
            <a:pPr eaLnBrk="1" hangingPunct="1">
              <a:lnSpc>
                <a:spcPct val="130000"/>
              </a:lnSpc>
              <a:spcBef>
                <a:spcPts val="1200"/>
              </a:spcBef>
            </a:pPr>
            <a:r>
              <a:rPr lang="zh-CN" altLang="en-US" dirty="0">
                <a:solidFill>
                  <a:srgbClr val="003399"/>
                </a:solidFill>
              </a:rPr>
              <a:t>包过滤（</a:t>
            </a:r>
            <a:r>
              <a:rPr lang="en-US" altLang="zh-CN" dirty="0">
                <a:solidFill>
                  <a:srgbClr val="003399"/>
                </a:solidFill>
              </a:rPr>
              <a:t>packet filter</a:t>
            </a:r>
            <a:r>
              <a:rPr lang="zh-CN" altLang="en-US" dirty="0">
                <a:solidFill>
                  <a:srgbClr val="003399"/>
                </a:solidFill>
              </a:rPr>
              <a:t>）又称“</a:t>
            </a:r>
            <a:r>
              <a:rPr lang="zh-CN" altLang="en-US" dirty="0">
                <a:solidFill>
                  <a:schemeClr val="hlink"/>
                </a:solidFill>
              </a:rPr>
              <a:t>报文过滤</a:t>
            </a:r>
            <a:r>
              <a:rPr lang="zh-CN" altLang="en-US" dirty="0">
                <a:solidFill>
                  <a:srgbClr val="003399"/>
                </a:solidFill>
              </a:rPr>
              <a:t>”，它是防火墙最基本的过滤技术。</a:t>
            </a:r>
            <a:endParaRPr lang="zh-CN" altLang="en-US" dirty="0">
              <a:solidFill>
                <a:srgbClr val="003399"/>
              </a:solidFill>
            </a:endParaRPr>
          </a:p>
          <a:p>
            <a:pPr eaLnBrk="1" hangingPunct="1">
              <a:lnSpc>
                <a:spcPct val="130000"/>
              </a:lnSpc>
              <a:spcBef>
                <a:spcPts val="1200"/>
              </a:spcBef>
            </a:pPr>
            <a:r>
              <a:rPr lang="zh-CN" altLang="en-US" dirty="0">
                <a:solidFill>
                  <a:srgbClr val="003399"/>
                </a:solidFill>
              </a:rPr>
              <a:t>防火墙根据数据包头所含的源、目的</a:t>
            </a:r>
            <a:r>
              <a:rPr lang="en-US" altLang="zh-CN" dirty="0">
                <a:solidFill>
                  <a:srgbClr val="003399"/>
                </a:solidFill>
              </a:rPr>
              <a:t>IP</a:t>
            </a:r>
            <a:r>
              <a:rPr lang="zh-CN" altLang="en-US" dirty="0">
                <a:solidFill>
                  <a:srgbClr val="003399"/>
                </a:solidFill>
              </a:rPr>
              <a:t>地址、协议类型</a:t>
            </a:r>
            <a:r>
              <a:rPr lang="en-US" altLang="zh-CN" dirty="0">
                <a:solidFill>
                  <a:srgbClr val="003399"/>
                </a:solidFill>
              </a:rPr>
              <a:t>(TCP</a:t>
            </a:r>
            <a:r>
              <a:rPr lang="zh-CN" altLang="en-US" dirty="0">
                <a:solidFill>
                  <a:srgbClr val="003399"/>
                </a:solidFill>
              </a:rPr>
              <a:t>包、</a:t>
            </a:r>
            <a:r>
              <a:rPr lang="en-US" altLang="zh-CN" dirty="0">
                <a:solidFill>
                  <a:srgbClr val="003399"/>
                </a:solidFill>
              </a:rPr>
              <a:t>UDP</a:t>
            </a:r>
            <a:r>
              <a:rPr lang="zh-CN" altLang="en-US" dirty="0">
                <a:solidFill>
                  <a:srgbClr val="003399"/>
                </a:solidFill>
              </a:rPr>
              <a:t>包、</a:t>
            </a:r>
            <a:r>
              <a:rPr lang="en-US" altLang="zh-CN" dirty="0">
                <a:solidFill>
                  <a:srgbClr val="003399"/>
                </a:solidFill>
              </a:rPr>
              <a:t>ICMP</a:t>
            </a:r>
            <a:r>
              <a:rPr lang="zh-CN" altLang="en-US" dirty="0">
                <a:solidFill>
                  <a:srgbClr val="003399"/>
                </a:solidFill>
              </a:rPr>
              <a:t>包</a:t>
            </a:r>
            <a:r>
              <a:rPr lang="en-US" altLang="zh-CN" dirty="0">
                <a:solidFill>
                  <a:srgbClr val="003399"/>
                </a:solidFill>
              </a:rPr>
              <a:t>)</a:t>
            </a:r>
            <a:r>
              <a:rPr lang="zh-CN" altLang="en-US" dirty="0">
                <a:solidFill>
                  <a:srgbClr val="003399"/>
                </a:solidFill>
              </a:rPr>
              <a:t>、源、目的端口等信息，确定该数据包是否允许通过。</a:t>
            </a:r>
            <a:endParaRPr lang="zh-CN" altLang="en-US" dirty="0">
              <a:solidFill>
                <a:srgbClr val="003399"/>
              </a:solidFill>
            </a:endParaRPr>
          </a:p>
          <a:p>
            <a:pPr lvl="1" eaLnBrk="1" hangingPunct="1">
              <a:lnSpc>
                <a:spcPct val="90000"/>
              </a:lnSpc>
            </a:pP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547">
                                            <p:txEl>
                                              <p:charRg st="0" end="4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547">
                                            <p:txEl>
                                              <p:charRg st="42" end="10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cs typeface="Arial" panose="020B0604020202020204" pitchFamily="34" charset="0"/>
              </a:rPr>
              <a:t>应用代理型防火墙</a:t>
            </a:r>
            <a:endParaRPr lang="zh-CN" altLang="en-US" dirty="0">
              <a:solidFill>
                <a:schemeClr val="bg1"/>
              </a:solidFill>
              <a:ea typeface="Arial" panose="020B0604020202020204" pitchFamily="34" charset="0"/>
            </a:endParaRPr>
          </a:p>
        </p:txBody>
      </p:sp>
      <p:sp>
        <p:nvSpPr>
          <p:cNvPr id="491523" name="Rectangle 3"/>
          <p:cNvSpPr>
            <a:spLocks noGrp="1"/>
          </p:cNvSpPr>
          <p:nvPr>
            <p:ph type="body" sz="half" idx="1"/>
          </p:nvPr>
        </p:nvSpPr>
        <p:spPr>
          <a:xfrm>
            <a:off x="684213" y="1484313"/>
            <a:ext cx="7921625" cy="4114800"/>
          </a:xfrm>
          <a:ln/>
        </p:spPr>
        <p:txBody>
          <a:bodyPr vert="horz" wrap="square" lIns="91440" tIns="45720" rIns="91440" bIns="45720" anchor="t" anchorCtr="0"/>
          <a:p>
            <a:pPr eaLnBrk="1" hangingPunct="1">
              <a:lnSpc>
                <a:spcPct val="120000"/>
              </a:lnSpc>
              <a:spcBef>
                <a:spcPts val="1200"/>
              </a:spcBef>
              <a:buClr>
                <a:srgbClr val="3366FF"/>
              </a:buClr>
              <a:buSzTx/>
              <a:buFont typeface="Wingdings" panose="05000000000000000000" pitchFamily="2" charset="2"/>
            </a:pPr>
            <a:r>
              <a:rPr lang="zh-CN" altLang="en-US" dirty="0">
                <a:solidFill>
                  <a:srgbClr val="003399"/>
                </a:solidFill>
              </a:rPr>
              <a:t>应用代理型防火墙也可以被称为代理服务器，它的安全性要高于包过滤型产品。</a:t>
            </a:r>
            <a:endParaRPr lang="zh-CN" altLang="en-US" dirty="0">
              <a:solidFill>
                <a:srgbClr val="003399"/>
              </a:solidFill>
            </a:endParaRPr>
          </a:p>
          <a:p>
            <a:pPr eaLnBrk="1" hangingPunct="1">
              <a:lnSpc>
                <a:spcPct val="120000"/>
              </a:lnSpc>
              <a:spcBef>
                <a:spcPts val="1200"/>
              </a:spcBef>
              <a:buClr>
                <a:srgbClr val="3366FF"/>
              </a:buClr>
              <a:buSzTx/>
              <a:buFont typeface="Wingdings" panose="05000000000000000000" pitchFamily="2" charset="2"/>
            </a:pPr>
            <a:r>
              <a:rPr lang="zh-CN" altLang="en-US" dirty="0">
                <a:solidFill>
                  <a:srgbClr val="003399"/>
                </a:solidFill>
              </a:rPr>
              <a:t>代理服务器位于客户机与服务器之间，客户首先将数据请求发给代理服务器，由代理服务器向服务器索取数据，然后再将数据传输给客户机。 </a:t>
            </a:r>
            <a:endParaRPr lang="zh-CN" altLang="en-US"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23">
                                            <p:txEl>
                                              <p:charRg st="0" end="3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23">
                                            <p:txEl>
                                              <p:charRg st="36" end="1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sz="3600" dirty="0">
                <a:solidFill>
                  <a:schemeClr val="bg1"/>
                </a:solidFill>
              </a:rPr>
              <a:t>网络入侵检测技术</a:t>
            </a:r>
            <a:endParaRPr lang="zh-CN" altLang="en-US" sz="2800" dirty="0">
              <a:solidFill>
                <a:schemeClr val="bg1"/>
              </a:solidFill>
            </a:endParaRPr>
          </a:p>
        </p:txBody>
      </p:sp>
      <p:sp>
        <p:nvSpPr>
          <p:cNvPr id="495619" name="Rectangle 3"/>
          <p:cNvSpPr>
            <a:spLocks noGrp="1"/>
          </p:cNvSpPr>
          <p:nvPr>
            <p:ph idx="1"/>
          </p:nvPr>
        </p:nvSpPr>
        <p:spPr>
          <a:xfrm>
            <a:off x="741363" y="1241425"/>
            <a:ext cx="7772400" cy="3087688"/>
          </a:xfrm>
          <a:ln/>
        </p:spPr>
        <p:txBody>
          <a:bodyPr vert="horz" wrap="square" lIns="91440" tIns="45720" rIns="91440" bIns="45720" anchor="t" anchorCtr="0"/>
          <a:p>
            <a:pPr eaLnBrk="1" hangingPunct="1">
              <a:spcBef>
                <a:spcPct val="25000"/>
              </a:spcBef>
            </a:pPr>
            <a:r>
              <a:rPr lang="zh-CN" altLang="en-US" dirty="0">
                <a:solidFill>
                  <a:srgbClr val="003399"/>
                </a:solidFill>
              </a:rPr>
              <a:t>入侵检测</a:t>
            </a:r>
            <a:r>
              <a:rPr lang="en-US" altLang="zh-CN" dirty="0">
                <a:solidFill>
                  <a:srgbClr val="003399"/>
                </a:solidFill>
              </a:rPr>
              <a:t>IDS</a:t>
            </a:r>
            <a:r>
              <a:rPr lang="zh-CN" altLang="en-US" dirty="0">
                <a:solidFill>
                  <a:srgbClr val="003399"/>
                </a:solidFill>
              </a:rPr>
              <a:t>的定义：</a:t>
            </a:r>
            <a:endParaRPr lang="zh-CN" altLang="en-US" dirty="0">
              <a:solidFill>
                <a:srgbClr val="003399"/>
              </a:solidFill>
            </a:endParaRPr>
          </a:p>
          <a:p>
            <a:pPr lvl="1" eaLnBrk="1" hangingPunct="1">
              <a:spcBef>
                <a:spcPts val="600"/>
              </a:spcBef>
            </a:pPr>
            <a:r>
              <a:rPr lang="zh-CN" altLang="en-US" dirty="0"/>
              <a:t>对主机或网络系统的运行状态进行监视，发现各种攻击企图、攻击行为或者攻击结果，以保证系统资源的机密性、完整性和可用性的计算机安全技术。</a:t>
            </a:r>
            <a:endParaRPr lang="zh-CN" altLang="en-US" dirty="0"/>
          </a:p>
          <a:p>
            <a:pPr eaLnBrk="1" hangingPunct="1">
              <a:spcBef>
                <a:spcPct val="25000"/>
              </a:spcBef>
            </a:pPr>
            <a:r>
              <a:rPr lang="zh-CN" altLang="en-US" dirty="0">
                <a:solidFill>
                  <a:srgbClr val="003399"/>
                </a:solidFill>
              </a:rPr>
              <a:t>入侵检测框架</a:t>
            </a:r>
            <a:endParaRPr lang="zh-CN" altLang="en-US" dirty="0">
              <a:solidFill>
                <a:srgbClr val="003399"/>
              </a:solidFill>
            </a:endParaRPr>
          </a:p>
        </p:txBody>
      </p:sp>
      <p:sp>
        <p:nvSpPr>
          <p:cNvPr id="36868" name="Rectangle 5"/>
          <p:cNvSpPr/>
          <p:nvPr/>
        </p:nvSpPr>
        <p:spPr>
          <a:xfrm>
            <a:off x="0" y="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endParaRPr lang="zh-CN" altLang="en-US" sz="2400" b="0" dirty="0">
              <a:solidFill>
                <a:schemeClr val="accent2"/>
              </a:solidFill>
            </a:endParaRPr>
          </a:p>
        </p:txBody>
      </p:sp>
      <p:graphicFrame>
        <p:nvGraphicFramePr>
          <p:cNvPr id="41989" name="Object 4"/>
          <p:cNvGraphicFramePr>
            <a:graphicFrameLocks noChangeAspect="1"/>
          </p:cNvGraphicFramePr>
          <p:nvPr/>
        </p:nvGraphicFramePr>
        <p:xfrm>
          <a:off x="109538" y="4595813"/>
          <a:ext cx="9034462" cy="1214437"/>
        </p:xfrm>
        <a:graphic>
          <a:graphicData uri="http://schemas.openxmlformats.org/presentationml/2006/ole">
            <mc:AlternateContent xmlns:mc="http://schemas.openxmlformats.org/markup-compatibility/2006">
              <mc:Choice xmlns:v="urn:schemas-microsoft-com:vml" Requires="v">
                <p:oleObj spid="_x0000_s3077" name="" r:id="rId1" imgW="4998085" imgH="602615" progId="Visio.Drawing.11">
                  <p:embed/>
                </p:oleObj>
              </mc:Choice>
              <mc:Fallback>
                <p:oleObj name="" r:id="rId1" imgW="4998085" imgH="602615" progId="Visio.Drawing.11">
                  <p:embed/>
                  <p:pic>
                    <p:nvPicPr>
                      <p:cNvPr id="0" name="图片 3076"/>
                      <p:cNvPicPr/>
                      <p:nvPr/>
                    </p:nvPicPr>
                    <p:blipFill>
                      <a:blip r:embed="rId2"/>
                      <a:stretch>
                        <a:fillRect/>
                      </a:stretch>
                    </p:blipFill>
                    <p:spPr>
                      <a:xfrm>
                        <a:off x="109538" y="4595813"/>
                        <a:ext cx="9034462" cy="12144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5619">
                                            <p:txEl>
                                              <p:charRg st="0" end="1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5619">
                                            <p:txEl>
                                              <p:charRg st="12" end="7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95619">
                                            <p:txEl>
                                              <p:charRg st="79" end="8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en-US" altLang="zh-CN" dirty="0">
                <a:solidFill>
                  <a:schemeClr val="bg1"/>
                </a:solidFill>
              </a:rPr>
              <a:t>8.1 </a:t>
            </a:r>
            <a:r>
              <a:rPr lang="zh-CN" altLang="en-US" dirty="0">
                <a:solidFill>
                  <a:schemeClr val="bg1"/>
                </a:solidFill>
              </a:rPr>
              <a:t>网络安全概述</a:t>
            </a:r>
            <a:endParaRPr lang="zh-CN" altLang="en-US" dirty="0">
              <a:solidFill>
                <a:schemeClr val="bg1"/>
              </a:solidFill>
            </a:endParaRPr>
          </a:p>
        </p:txBody>
      </p:sp>
      <p:sp>
        <p:nvSpPr>
          <p:cNvPr id="210951" name="Rectangle 7"/>
          <p:cNvSpPr>
            <a:spLocks noGrp="1" noChangeArrowheads="1"/>
          </p:cNvSpPr>
          <p:nvPr>
            <p:ph idx="1"/>
          </p:nvPr>
        </p:nvSpPr>
        <p:spPr>
          <a:xfrm>
            <a:off x="539750" y="1484313"/>
            <a:ext cx="8135938"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国际标准化组织</a:t>
            </a:r>
            <a:r>
              <a:rPr kumimoji="1" lang="en-US" altLang="zh-CN" sz="3200" b="1" i="0" u="none" strike="noStrike" kern="0" cap="none" spc="0" normalizeH="0" baseline="0" noProof="0" dirty="0" smtClean="0">
                <a:ln>
                  <a:noFill/>
                </a:ln>
                <a:solidFill>
                  <a:schemeClr val="bg2"/>
                </a:solidFill>
                <a:effectLst/>
                <a:uLnTx/>
                <a:uFillTx/>
                <a:latin typeface="+mn-lt"/>
                <a:ea typeface="+mn-ea"/>
                <a:cs typeface="+mn-cs"/>
              </a:rPr>
              <a:t>ISO</a:t>
            </a: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对计算机网络安全（</a:t>
            </a:r>
            <a:r>
              <a:rPr kumimoji="1" lang="en-US" altLang="zh-CN" sz="3200" b="1" i="0" u="none" strike="noStrike" kern="0" cap="none" spc="0" normalizeH="0" baseline="0" noProof="0" dirty="0" smtClean="0">
                <a:ln>
                  <a:noFill/>
                </a:ln>
                <a:solidFill>
                  <a:schemeClr val="bg2"/>
                </a:solidFill>
                <a:effectLst/>
                <a:uLnTx/>
                <a:uFillTx/>
                <a:latin typeface="+mn-lt"/>
                <a:ea typeface="+mn-ea"/>
                <a:cs typeface="+mn-cs"/>
              </a:rPr>
              <a:t>Network Security</a:t>
            </a:r>
            <a:r>
              <a:rPr kumimoji="1" lang="zh-CN" altLang="en-US" sz="3200" b="1" i="0" u="none" strike="noStrike" kern="0" cap="none" spc="0" normalizeH="0" baseline="0" noProof="0" dirty="0" smtClean="0">
                <a:ln>
                  <a:noFill/>
                </a:ln>
                <a:solidFill>
                  <a:schemeClr val="bg2"/>
                </a:solidFill>
                <a:effectLst/>
                <a:uLnTx/>
                <a:uFillTx/>
                <a:latin typeface="+mn-lt"/>
                <a:ea typeface="+mn-ea"/>
                <a:cs typeface="+mn-cs"/>
              </a:rPr>
              <a:t>）的定义</a:t>
            </a:r>
            <a:endParaRPr kumimoji="1" lang="zh-CN" altLang="en-US" sz="3200" b="1" i="0" u="none" strike="noStrike" kern="0" cap="none" spc="0" normalizeH="0" baseline="0" noProof="0" dirty="0" smtClean="0">
              <a:ln>
                <a:noFill/>
              </a:ln>
              <a:solidFill>
                <a:schemeClr val="bg2"/>
              </a:solidFill>
              <a:effectLst/>
              <a:uLnTx/>
              <a:uFillTx/>
              <a:latin typeface="+mn-lt"/>
              <a:ea typeface="+mn-ea"/>
              <a:cs typeface="+mn-cs"/>
            </a:endParaRPr>
          </a:p>
          <a:p>
            <a:pPr marL="901700" marR="0" lvl="1" indent="-444500" algn="l" defTabSz="914400" rtl="0" eaLnBrk="1" fontAlgn="base" latinLnBrk="0" hangingPunct="1">
              <a:lnSpc>
                <a:spcPct val="130000"/>
              </a:lnSpc>
              <a:spcBef>
                <a:spcPts val="1200"/>
              </a:spcBef>
              <a:spcAft>
                <a:spcPct val="0"/>
              </a:spcAft>
              <a:buClr>
                <a:srgbClr val="003399"/>
              </a:buClr>
              <a:buSzTx/>
              <a:buFont typeface="Wingdings" panose="05000000000000000000" pitchFamily="2" charset="2"/>
              <a:buChar char="ü"/>
              <a:defRPr/>
            </a:pPr>
            <a:r>
              <a:rPr kumimoji="1" lang="zh-CN" altLang="en-US" sz="32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rPr>
              <a:t>为数据处理系统建立和采用的安全防范技术，以保护计算机硬件、软件和数据不因偶然和恶意的原因遭到破坏、更改和泄露。 </a:t>
            </a:r>
            <a:endParaRPr kumimoji="1" lang="zh-CN" altLang="en-US" sz="32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dirty="0" smtClean="0">
              <a:ln>
                <a:noFill/>
              </a:ln>
              <a:solidFill>
                <a:schemeClr val="bg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a:pPr>
            <a:endParaRPr kumimoji="1" lang="zh-CN" altLang="en-US" sz="3200" b="1" i="0" u="none" strike="noStrike" kern="0" cap="none" spc="0" normalizeH="0" baseline="0" noProof="0" dirty="0" smtClean="0">
              <a:ln>
                <a:noFill/>
              </a:ln>
              <a:solidFill>
                <a:schemeClr val="bg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3399"/>
              </a:buClr>
              <a:buSzTx/>
              <a:buFont typeface="Wingdings" panose="05000000000000000000" pitchFamily="2" charset="2"/>
              <a:buChar char="ü"/>
              <a:defRPr/>
            </a:pPr>
            <a:endParaRPr kumimoji="1" lang="en-US" altLang="zh-CN" sz="2800" b="0" i="0" u="none" strike="noStrike" kern="0" cap="none" spc="0" normalizeH="0" baseline="0" noProof="0" dirty="0" smtClean="0">
              <a:ln>
                <a:noFill/>
              </a:ln>
              <a:solidFill>
                <a:srgbClr val="003399"/>
              </a:solidFill>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951">
                                            <p:txEl>
                                              <p:charRg st="0" end="4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51">
                                            <p:txEl>
                                              <p:charRg st="40" end="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ln/>
        </p:spPr>
        <p:txBody>
          <a:bodyPr vert="horz" wrap="square" lIns="92075" tIns="46038" rIns="92075" bIns="46038" anchor="ctr" anchorCtr="0"/>
          <a:p>
            <a:pPr algn="r" eaLnBrk="1" hangingPunct="1"/>
            <a:r>
              <a:rPr lang="zh-CN" altLang="en-US" dirty="0">
                <a:solidFill>
                  <a:schemeClr val="bg1"/>
                </a:solidFill>
              </a:rPr>
              <a:t>入侵检测分类</a:t>
            </a:r>
            <a:endParaRPr lang="zh-CN" altLang="en-US" dirty="0">
              <a:solidFill>
                <a:schemeClr val="bg1"/>
              </a:solidFill>
            </a:endParaRPr>
          </a:p>
        </p:txBody>
      </p:sp>
      <p:sp>
        <p:nvSpPr>
          <p:cNvPr id="37891" name="Rectangle 3"/>
          <p:cNvSpPr>
            <a:spLocks noGrp="1"/>
          </p:cNvSpPr>
          <p:nvPr>
            <p:ph idx="1"/>
          </p:nvPr>
        </p:nvSpPr>
        <p:spPr>
          <a:xfrm>
            <a:off x="827088" y="1268413"/>
            <a:ext cx="7772400" cy="4897437"/>
          </a:xfrm>
          <a:ln/>
        </p:spPr>
        <p:txBody>
          <a:bodyPr vert="horz" wrap="square" lIns="91440" tIns="45720" rIns="91440" bIns="45720" anchor="t" anchorCtr="0"/>
          <a:p>
            <a:pPr eaLnBrk="1" hangingPunct="1">
              <a:lnSpc>
                <a:spcPct val="120000"/>
              </a:lnSpc>
              <a:spcBef>
                <a:spcPts val="1200"/>
              </a:spcBef>
            </a:pPr>
            <a:r>
              <a:rPr lang="zh-CN" altLang="en-US" dirty="0"/>
              <a:t>根据采用的技术来分：</a:t>
            </a:r>
            <a:endParaRPr lang="zh-CN" altLang="en-US" dirty="0"/>
          </a:p>
          <a:p>
            <a:pPr lvl="1" eaLnBrk="1" hangingPunct="1">
              <a:lnSpc>
                <a:spcPct val="120000"/>
              </a:lnSpc>
              <a:spcBef>
                <a:spcPts val="1200"/>
              </a:spcBef>
            </a:pPr>
            <a:r>
              <a:rPr lang="zh-CN" altLang="en-US" dirty="0"/>
              <a:t>异常检测（</a:t>
            </a:r>
            <a:r>
              <a:rPr lang="en-US" altLang="zh-CN" dirty="0"/>
              <a:t>Anomaly detection</a:t>
            </a:r>
            <a:r>
              <a:rPr lang="zh-CN" altLang="en-US" dirty="0"/>
              <a:t>）</a:t>
            </a:r>
            <a:endParaRPr lang="zh-CN" altLang="en-US" dirty="0"/>
          </a:p>
          <a:p>
            <a:pPr lvl="1" eaLnBrk="1" hangingPunct="1">
              <a:lnSpc>
                <a:spcPct val="120000"/>
              </a:lnSpc>
              <a:spcBef>
                <a:spcPts val="1200"/>
              </a:spcBef>
            </a:pPr>
            <a:r>
              <a:rPr lang="zh-CN" altLang="en-US" dirty="0"/>
              <a:t>特征检测（</a:t>
            </a:r>
            <a:r>
              <a:rPr lang="en-US" altLang="zh-CN" dirty="0"/>
              <a:t>Signature-based detection</a:t>
            </a:r>
            <a:r>
              <a:rPr lang="zh-CN" altLang="en-US" dirty="0"/>
              <a:t>） </a:t>
            </a:r>
            <a:endParaRPr lang="zh-CN" altLang="en-US" dirty="0"/>
          </a:p>
          <a:p>
            <a:pPr eaLnBrk="1" hangingPunct="1">
              <a:lnSpc>
                <a:spcPct val="120000"/>
              </a:lnSpc>
              <a:spcBef>
                <a:spcPts val="1200"/>
              </a:spcBef>
            </a:pPr>
            <a:r>
              <a:rPr lang="zh-CN" altLang="en-US" dirty="0"/>
              <a:t>按检测的对象来分：</a:t>
            </a:r>
            <a:endParaRPr lang="zh-CN" altLang="en-US" dirty="0"/>
          </a:p>
          <a:p>
            <a:pPr lvl="1" eaLnBrk="1" hangingPunct="1">
              <a:lnSpc>
                <a:spcPct val="120000"/>
              </a:lnSpc>
              <a:spcBef>
                <a:spcPts val="1200"/>
              </a:spcBef>
            </a:pPr>
            <a:r>
              <a:rPr lang="zh-CN" altLang="en-US" dirty="0"/>
              <a:t>基于主机的入侵检测系统</a:t>
            </a:r>
            <a:endParaRPr lang="zh-CN" altLang="en-US" dirty="0"/>
          </a:p>
          <a:p>
            <a:pPr lvl="1" eaLnBrk="1" hangingPunct="1">
              <a:lnSpc>
                <a:spcPct val="120000"/>
              </a:lnSpc>
              <a:spcBef>
                <a:spcPts val="1200"/>
              </a:spcBef>
            </a:pPr>
            <a:r>
              <a:rPr lang="zh-CN" altLang="en-US" dirty="0"/>
              <a:t>基于网络的入侵检测系统</a:t>
            </a:r>
            <a:endParaRPr lang="zh-CN" altLang="en-US" dirty="0"/>
          </a:p>
          <a:p>
            <a:pPr lvl="1" eaLnBrk="1" hangingPunct="1">
              <a:lnSpc>
                <a:spcPct val="120000"/>
              </a:lnSpc>
              <a:spcBef>
                <a:spcPts val="1200"/>
              </a:spcBef>
            </a:pPr>
            <a:r>
              <a:rPr lang="zh-CN" altLang="en-US" dirty="0"/>
              <a:t>基于网关的入侵检测系统 </a:t>
            </a:r>
            <a:endParaRPr lang="zh-CN" altLang="en-US" dirty="0"/>
          </a:p>
          <a:p>
            <a:pPr eaLnBrk="1" hangingPunct="1">
              <a:lnSpc>
                <a:spcPct val="90000"/>
              </a:lnSpc>
            </a:pP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1079500" y="260350"/>
            <a:ext cx="8064500" cy="720725"/>
          </a:xfrm>
          <a:ln/>
        </p:spPr>
        <p:txBody>
          <a:bodyPr vert="horz" wrap="square" lIns="92075" tIns="46038" rIns="92075" bIns="46038" anchor="ctr" anchorCtr="0"/>
          <a:p>
            <a:pPr algn="r" eaLnBrk="1" hangingPunct="1"/>
            <a:r>
              <a:rPr lang="zh-CN" altLang="en-US" dirty="0">
                <a:solidFill>
                  <a:schemeClr val="bg1"/>
                </a:solidFill>
              </a:rPr>
              <a:t>虚拟专用网</a:t>
            </a:r>
            <a:r>
              <a:rPr lang="en-US" altLang="zh-CN" dirty="0">
                <a:solidFill>
                  <a:schemeClr val="bg1"/>
                </a:solidFill>
              </a:rPr>
              <a:t>VPN</a:t>
            </a:r>
            <a:endParaRPr lang="en-US" altLang="zh-CN" sz="4400" dirty="0">
              <a:solidFill>
                <a:schemeClr val="bg1"/>
              </a:solidFill>
            </a:endParaRPr>
          </a:p>
        </p:txBody>
      </p:sp>
      <p:sp>
        <p:nvSpPr>
          <p:cNvPr id="496643" name="Rectangle 3"/>
          <p:cNvSpPr>
            <a:spLocks noGrp="1"/>
          </p:cNvSpPr>
          <p:nvPr>
            <p:ph idx="1"/>
          </p:nvPr>
        </p:nvSpPr>
        <p:spPr>
          <a:xfrm>
            <a:off x="684213" y="1557338"/>
            <a:ext cx="7991475" cy="4114800"/>
          </a:xfrm>
          <a:ln/>
        </p:spPr>
        <p:txBody>
          <a:bodyPr vert="horz" wrap="square" lIns="91440" tIns="45720" rIns="91440" bIns="45720" anchor="t" anchorCtr="0"/>
          <a:p>
            <a:pPr eaLnBrk="1" hangingPunct="1">
              <a:lnSpc>
                <a:spcPct val="120000"/>
              </a:lnSpc>
              <a:spcBef>
                <a:spcPts val="1200"/>
              </a:spcBef>
            </a:pPr>
            <a:r>
              <a:rPr lang="en-US" altLang="zh-CN" sz="3000" dirty="0">
                <a:solidFill>
                  <a:srgbClr val="003399"/>
                </a:solidFill>
              </a:rPr>
              <a:t>VPN</a:t>
            </a:r>
            <a:r>
              <a:rPr lang="zh-CN" altLang="en-US" sz="3000" dirty="0">
                <a:solidFill>
                  <a:srgbClr val="003399"/>
                </a:solidFill>
              </a:rPr>
              <a:t>网络的任意两个结点之间的连接并没有传统专网所需的端到端的物理链路。</a:t>
            </a:r>
            <a:endParaRPr lang="zh-CN" altLang="en-US" sz="3000" dirty="0">
              <a:solidFill>
                <a:srgbClr val="003399"/>
              </a:solidFill>
            </a:endParaRPr>
          </a:p>
          <a:p>
            <a:pPr eaLnBrk="1" hangingPunct="1">
              <a:lnSpc>
                <a:spcPct val="120000"/>
              </a:lnSpc>
              <a:spcBef>
                <a:spcPts val="1200"/>
              </a:spcBef>
            </a:pPr>
            <a:r>
              <a:rPr lang="en-US" altLang="zh-CN" sz="3000" dirty="0">
                <a:solidFill>
                  <a:srgbClr val="003399"/>
                </a:solidFill>
              </a:rPr>
              <a:t>VPN</a:t>
            </a:r>
            <a:r>
              <a:rPr lang="zh-CN" altLang="en-US" sz="3000" dirty="0">
                <a:solidFill>
                  <a:srgbClr val="003399"/>
                </a:solidFill>
              </a:rPr>
              <a:t>是架构在公用网络服务商所提供的网络平台，如</a:t>
            </a:r>
            <a:r>
              <a:rPr lang="en-US" altLang="zh-CN" sz="3000" dirty="0">
                <a:solidFill>
                  <a:srgbClr val="003399"/>
                </a:solidFill>
              </a:rPr>
              <a:t>Internet</a:t>
            </a:r>
            <a:r>
              <a:rPr lang="zh-CN" altLang="en-US" sz="3000" dirty="0">
                <a:solidFill>
                  <a:srgbClr val="003399"/>
                </a:solidFill>
              </a:rPr>
              <a:t>、</a:t>
            </a:r>
            <a:r>
              <a:rPr lang="en-US" altLang="zh-CN" sz="3000" dirty="0">
                <a:solidFill>
                  <a:srgbClr val="003399"/>
                </a:solidFill>
              </a:rPr>
              <a:t>ATM</a:t>
            </a:r>
            <a:r>
              <a:rPr lang="zh-CN" altLang="en-US" sz="3000" dirty="0">
                <a:solidFill>
                  <a:srgbClr val="003399"/>
                </a:solidFill>
              </a:rPr>
              <a:t>或帧中继之上的</a:t>
            </a:r>
            <a:r>
              <a:rPr lang="zh-CN" altLang="en-US" sz="3000" dirty="0">
                <a:solidFill>
                  <a:schemeClr val="hlink"/>
                </a:solidFill>
              </a:rPr>
              <a:t>逻辑网络</a:t>
            </a:r>
            <a:r>
              <a:rPr lang="zh-CN" altLang="en-US" sz="3000" dirty="0">
                <a:solidFill>
                  <a:srgbClr val="003399"/>
                </a:solidFill>
              </a:rPr>
              <a:t>。</a:t>
            </a:r>
            <a:endParaRPr lang="zh-CN" altLang="en-US" sz="3000" dirty="0">
              <a:solidFill>
                <a:srgbClr val="003399"/>
              </a:solidFill>
            </a:endParaRPr>
          </a:p>
          <a:p>
            <a:pPr eaLnBrk="1" hangingPunct="1">
              <a:lnSpc>
                <a:spcPct val="90000"/>
              </a:lnSpc>
            </a:pPr>
            <a:endParaRPr lang="zh-CN" altLang="en-US" sz="3000" dirty="0">
              <a:solidFill>
                <a:srgbClr val="003399"/>
              </a:solidFill>
            </a:endParaRPr>
          </a:p>
          <a:p>
            <a:pPr eaLnBrk="1" hangingPunct="1">
              <a:lnSpc>
                <a:spcPct val="90000"/>
              </a:lnSpc>
            </a:pPr>
            <a:endParaRPr lang="zh-CN" altLang="en-US" sz="2800" dirty="0">
              <a:solidFill>
                <a:srgbClr val="003399"/>
              </a:solidFill>
            </a:endParaRPr>
          </a:p>
          <a:p>
            <a:pPr eaLnBrk="1" hangingPunct="1">
              <a:lnSpc>
                <a:spcPct val="90000"/>
              </a:lnSpc>
            </a:pPr>
            <a:endParaRPr lang="en-US" altLang="zh-CN" sz="28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6643">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6643">
                                            <p:txEl>
                                              <p:charRg st="37" end="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en-US" altLang="zh-CN" dirty="0">
                <a:solidFill>
                  <a:schemeClr val="bg1"/>
                </a:solidFill>
              </a:rPr>
              <a:t>VPN</a:t>
            </a:r>
            <a:r>
              <a:rPr lang="zh-CN" altLang="en-US" dirty="0">
                <a:solidFill>
                  <a:schemeClr val="bg1"/>
                </a:solidFill>
              </a:rPr>
              <a:t>的应用场景</a:t>
            </a:r>
            <a:endParaRPr lang="zh-CN" altLang="en-US" dirty="0">
              <a:solidFill>
                <a:schemeClr val="bg1"/>
              </a:solidFill>
            </a:endParaRPr>
          </a:p>
        </p:txBody>
      </p:sp>
      <p:sp>
        <p:nvSpPr>
          <p:cNvPr id="556035" name="Rectangle 3"/>
          <p:cNvSpPr>
            <a:spLocks noGrp="1"/>
          </p:cNvSpPr>
          <p:nvPr>
            <p:ph idx="1"/>
          </p:nvPr>
        </p:nvSpPr>
        <p:spPr>
          <a:ln/>
        </p:spPr>
        <p:txBody>
          <a:bodyPr vert="horz" wrap="square" lIns="91440" tIns="45720" rIns="91440" bIns="45720" anchor="t" anchorCtr="0"/>
          <a:p>
            <a:pPr eaLnBrk="1" hangingPunct="1">
              <a:lnSpc>
                <a:spcPct val="120000"/>
              </a:lnSpc>
              <a:spcBef>
                <a:spcPts val="1200"/>
              </a:spcBef>
            </a:pPr>
            <a:r>
              <a:rPr lang="zh-CN" altLang="en-US" sz="3000" dirty="0">
                <a:solidFill>
                  <a:srgbClr val="003399"/>
                </a:solidFill>
              </a:rPr>
              <a:t>例如：员工出差到外地，他想访问企业内网的服务器资源，怎么才能让外地员工访问到内网资源呢</a:t>
            </a:r>
            <a:r>
              <a:rPr lang="en-US" altLang="zh-CN" sz="3000" dirty="0">
                <a:solidFill>
                  <a:srgbClr val="003399"/>
                </a:solidFill>
              </a:rPr>
              <a:t>?</a:t>
            </a:r>
            <a:endParaRPr lang="en-US" altLang="zh-CN" sz="3000" dirty="0">
              <a:solidFill>
                <a:srgbClr val="003399"/>
              </a:solidFill>
            </a:endParaRPr>
          </a:p>
          <a:p>
            <a:pPr eaLnBrk="1" hangingPunct="1">
              <a:lnSpc>
                <a:spcPct val="120000"/>
              </a:lnSpc>
              <a:spcBef>
                <a:spcPts val="1200"/>
              </a:spcBef>
            </a:pPr>
            <a:r>
              <a:rPr lang="zh-CN" altLang="en-US" sz="3000" dirty="0">
                <a:solidFill>
                  <a:srgbClr val="003399"/>
                </a:solidFill>
              </a:rPr>
              <a:t>解决方法：在内网中架设一台</a:t>
            </a:r>
            <a:r>
              <a:rPr lang="en-US" altLang="zh-CN" sz="3000" dirty="0">
                <a:solidFill>
                  <a:srgbClr val="003399"/>
                </a:solidFill>
              </a:rPr>
              <a:t>VPN</a:t>
            </a:r>
            <a:r>
              <a:rPr lang="zh-CN" altLang="en-US" sz="3000" dirty="0">
                <a:solidFill>
                  <a:srgbClr val="003399"/>
                </a:solidFill>
              </a:rPr>
              <a:t>服务器，</a:t>
            </a:r>
            <a:r>
              <a:rPr lang="en-US" altLang="zh-CN" sz="3000" dirty="0">
                <a:solidFill>
                  <a:srgbClr val="003399"/>
                </a:solidFill>
              </a:rPr>
              <a:t>VPN</a:t>
            </a:r>
            <a:r>
              <a:rPr lang="zh-CN" altLang="en-US" sz="3000" dirty="0">
                <a:solidFill>
                  <a:srgbClr val="003399"/>
                </a:solidFill>
              </a:rPr>
              <a:t>服务器有两块网卡，一块连接内网，一块连接公网。 </a:t>
            </a:r>
            <a:endParaRPr lang="zh-CN" altLang="en-US" sz="30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charRg st="0" end="4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charRg st="45" end="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2075" tIns="46038" rIns="92075" bIns="46038" anchor="ctr" anchorCtr="0"/>
          <a:p>
            <a:pPr algn="r" eaLnBrk="1" hangingPunct="1"/>
            <a:r>
              <a:rPr lang="en-US" altLang="zh-CN" dirty="0">
                <a:solidFill>
                  <a:schemeClr val="bg1"/>
                </a:solidFill>
              </a:rPr>
              <a:t>VPN</a:t>
            </a:r>
            <a:r>
              <a:rPr lang="zh-CN" altLang="en-US" dirty="0">
                <a:solidFill>
                  <a:schemeClr val="bg1"/>
                </a:solidFill>
              </a:rPr>
              <a:t>基本结构</a:t>
            </a:r>
            <a:endParaRPr lang="zh-CN" altLang="en-US" dirty="0">
              <a:solidFill>
                <a:schemeClr val="bg1"/>
              </a:solidFill>
            </a:endParaRPr>
          </a:p>
        </p:txBody>
      </p:sp>
      <p:grpSp>
        <p:nvGrpSpPr>
          <p:cNvPr id="40963" name="组合 3"/>
          <p:cNvGrpSpPr/>
          <p:nvPr/>
        </p:nvGrpSpPr>
        <p:grpSpPr>
          <a:xfrm>
            <a:off x="755650" y="1628775"/>
            <a:ext cx="8064500" cy="3744913"/>
            <a:chOff x="755576" y="1628800"/>
            <a:chExt cx="8064896" cy="3744416"/>
          </a:xfrm>
        </p:grpSpPr>
        <p:sp>
          <p:nvSpPr>
            <p:cNvPr id="40964" name="矩形 2"/>
            <p:cNvSpPr/>
            <p:nvPr/>
          </p:nvSpPr>
          <p:spPr>
            <a:xfrm>
              <a:off x="755576" y="1628800"/>
              <a:ext cx="8064896" cy="3744416"/>
            </a:xfrm>
            <a:prstGeom prst="rect">
              <a:avLst/>
            </a:prstGeom>
            <a:solidFill>
              <a:srgbClr val="FFFFCC"/>
            </a:solidFill>
            <a:ln w="12700">
              <a:noFill/>
            </a:ln>
          </p:spPr>
          <p:txBody>
            <a:bodyPr>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eaLnBrk="1" hangingPunct="1"/>
              <a:endParaRPr lang="zh-CN" altLang="en-US" sz="2400" b="0" dirty="0">
                <a:solidFill>
                  <a:schemeClr val="accent2"/>
                </a:solidFill>
              </a:endParaRPr>
            </a:p>
          </p:txBody>
        </p:sp>
        <p:pic>
          <p:nvPicPr>
            <p:cNvPr id="40965" name="Picture 2"/>
            <p:cNvPicPr>
              <a:picLocks noChangeAspect="1"/>
            </p:cNvPicPr>
            <p:nvPr/>
          </p:nvPicPr>
          <p:blipFill>
            <a:blip r:embed="rId1"/>
            <a:stretch>
              <a:fillRect/>
            </a:stretch>
          </p:blipFill>
          <p:spPr>
            <a:xfrm>
              <a:off x="794284" y="1700808"/>
              <a:ext cx="8026188" cy="3600400"/>
            </a:xfrm>
            <a:prstGeom prst="rect">
              <a:avLst/>
            </a:prstGeom>
            <a:noFill/>
            <a:ln w="9525">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ln/>
        </p:spPr>
        <p:txBody>
          <a:bodyPr vert="horz" wrap="square" lIns="92075" tIns="46038" rIns="92075" bIns="46038" anchor="ctr" anchorCtr="0"/>
          <a:p>
            <a:pPr algn="r" eaLnBrk="1" hangingPunct="1"/>
            <a:r>
              <a:rPr lang="en-US" altLang="zh-CN" dirty="0">
                <a:solidFill>
                  <a:schemeClr val="bg1"/>
                </a:solidFill>
              </a:rPr>
              <a:t>VPN</a:t>
            </a:r>
            <a:r>
              <a:rPr lang="zh-CN" altLang="en-US" dirty="0">
                <a:solidFill>
                  <a:schemeClr val="bg1"/>
                </a:solidFill>
              </a:rPr>
              <a:t>应用场景</a:t>
            </a:r>
            <a:endParaRPr lang="zh-CN" altLang="en-US" dirty="0">
              <a:solidFill>
                <a:schemeClr val="bg1"/>
              </a:solidFill>
            </a:endParaRPr>
          </a:p>
        </p:txBody>
      </p:sp>
      <p:pic>
        <p:nvPicPr>
          <p:cNvPr id="41987" name="Picture 5" descr="2009112155223111"/>
          <p:cNvPicPr>
            <a:picLocks noChangeAspect="1"/>
          </p:cNvPicPr>
          <p:nvPr/>
        </p:nvPicPr>
        <p:blipFill>
          <a:blip r:embed="rId1"/>
          <a:stretch>
            <a:fillRect/>
          </a:stretch>
        </p:blipFill>
        <p:spPr>
          <a:xfrm>
            <a:off x="1403350" y="1412875"/>
            <a:ext cx="6624638" cy="4951413"/>
          </a:xfrm>
          <a:prstGeom prst="rect">
            <a:avLst/>
          </a:prstGeom>
          <a:noFill/>
          <a:ln w="9525">
            <a:noFill/>
          </a:ln>
        </p:spPr>
      </p:pic>
      <p:sp>
        <p:nvSpPr>
          <p:cNvPr id="41988" name="Oval 6"/>
          <p:cNvSpPr/>
          <p:nvPr/>
        </p:nvSpPr>
        <p:spPr>
          <a:xfrm>
            <a:off x="971550" y="1700213"/>
            <a:ext cx="3527425" cy="733425"/>
          </a:xfrm>
          <a:prstGeom prst="ellipse">
            <a:avLst/>
          </a:prstGeom>
          <a:noFill/>
          <a:ln w="38100" cap="flat" cmpd="sng">
            <a:solidFill>
              <a:srgbClr val="FF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spcBef>
                <a:spcPct val="0"/>
              </a:spcBef>
              <a:buClrTx/>
              <a:buFontTx/>
              <a:buNone/>
            </a:pPr>
            <a:endParaRPr lang="zh-CN" altLang="zh-CN" sz="2800" b="0" dirty="0">
              <a:solidFill>
                <a:schemeClr val="accent2"/>
              </a:solidFill>
            </a:endParaRPr>
          </a:p>
        </p:txBody>
      </p:sp>
      <p:sp>
        <p:nvSpPr>
          <p:cNvPr id="41989" name="Oval 7"/>
          <p:cNvSpPr/>
          <p:nvPr/>
        </p:nvSpPr>
        <p:spPr>
          <a:xfrm>
            <a:off x="4787900" y="1700213"/>
            <a:ext cx="3167063" cy="733425"/>
          </a:xfrm>
          <a:prstGeom prst="ellipse">
            <a:avLst/>
          </a:prstGeom>
          <a:noFill/>
          <a:ln w="38100" cap="flat" cmpd="sng">
            <a:solidFill>
              <a:srgbClr val="FF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spcBef>
                <a:spcPct val="0"/>
              </a:spcBef>
              <a:buClrTx/>
              <a:buFontTx/>
              <a:buNone/>
            </a:pPr>
            <a:endParaRPr lang="zh-CN" altLang="zh-CN" sz="2800" b="0" dirty="0">
              <a:solidFill>
                <a:schemeClr val="accent2"/>
              </a:solidFill>
            </a:endParaRPr>
          </a:p>
        </p:txBody>
      </p:sp>
      <p:sp>
        <p:nvSpPr>
          <p:cNvPr id="41990" name="Rectangle 8"/>
          <p:cNvSpPr/>
          <p:nvPr/>
        </p:nvSpPr>
        <p:spPr>
          <a:xfrm>
            <a:off x="1403350" y="3227388"/>
            <a:ext cx="2232025" cy="547687"/>
          </a:xfrm>
          <a:prstGeom prst="rect">
            <a:avLst/>
          </a:prstGeom>
          <a:noFill/>
          <a:ln w="28575" cap="flat" cmpd="sng">
            <a:solidFill>
              <a:srgbClr val="008000"/>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spcBef>
                <a:spcPct val="0"/>
              </a:spcBef>
              <a:buClrTx/>
              <a:buFontTx/>
              <a:buNone/>
            </a:pPr>
            <a:endParaRPr lang="zh-CN" altLang="zh-CN" sz="2800" b="0" dirty="0">
              <a:solidFill>
                <a:schemeClr val="accent2"/>
              </a:solidFill>
            </a:endParaRPr>
          </a:p>
        </p:txBody>
      </p:sp>
      <p:sp>
        <p:nvSpPr>
          <p:cNvPr id="41991" name="Rectangle 9"/>
          <p:cNvSpPr/>
          <p:nvPr/>
        </p:nvSpPr>
        <p:spPr>
          <a:xfrm>
            <a:off x="4572000" y="3213100"/>
            <a:ext cx="2016125" cy="547688"/>
          </a:xfrm>
          <a:prstGeom prst="rect">
            <a:avLst/>
          </a:prstGeom>
          <a:noFill/>
          <a:ln w="28575" cap="flat" cmpd="sng">
            <a:solidFill>
              <a:srgbClr val="008000"/>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spcBef>
                <a:spcPct val="0"/>
              </a:spcBef>
              <a:buClrTx/>
              <a:buFontTx/>
              <a:buNone/>
            </a:pPr>
            <a:endParaRPr lang="zh-CN" altLang="zh-CN" sz="2800" b="0" dirty="0">
              <a:solidFill>
                <a:schemeClr val="accent2"/>
              </a:solidFill>
            </a:endParaRPr>
          </a:p>
        </p:txBody>
      </p:sp>
      <p:sp>
        <p:nvSpPr>
          <p:cNvPr id="41992" name="AutoShape 10"/>
          <p:cNvSpPr/>
          <p:nvPr/>
        </p:nvSpPr>
        <p:spPr>
          <a:xfrm>
            <a:off x="7596188" y="2997200"/>
            <a:ext cx="1368425" cy="863600"/>
          </a:xfrm>
          <a:prstGeom prst="borderCallout1">
            <a:avLst>
              <a:gd name="adj1" fmla="val 13236"/>
              <a:gd name="adj2" fmla="val -5569"/>
              <a:gd name="adj3" fmla="val 75000"/>
              <a:gd name="adj4" fmla="val -63111"/>
            </a:avLst>
          </a:prstGeom>
          <a:no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eaLnBrk="1" hangingPunct="1">
              <a:spcBef>
                <a:spcPct val="0"/>
              </a:spcBef>
              <a:buClrTx/>
              <a:buNone/>
            </a:pPr>
            <a:r>
              <a:rPr lang="zh-CN" altLang="en-US" sz="2000" b="0" dirty="0">
                <a:solidFill>
                  <a:schemeClr val="accent2"/>
                </a:solidFill>
              </a:rPr>
              <a:t>设置两个</a:t>
            </a:r>
            <a:r>
              <a:rPr lang="en-US" altLang="zh-CN" sz="2000" b="0" dirty="0">
                <a:solidFill>
                  <a:schemeClr val="accent2"/>
                </a:solidFill>
              </a:rPr>
              <a:t>IP</a:t>
            </a:r>
            <a:r>
              <a:rPr lang="zh-CN" altLang="en-US" sz="2000" b="0" dirty="0">
                <a:solidFill>
                  <a:schemeClr val="accent2"/>
                </a:solidFill>
              </a:rPr>
              <a:t>地址</a:t>
            </a:r>
            <a:endParaRPr lang="zh-CN" altLang="en-US" sz="2000" b="0" dirty="0">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ln/>
        </p:spPr>
        <p:txBody>
          <a:bodyPr vert="horz" wrap="square" lIns="92075" tIns="46038" rIns="92075" bIns="46038" anchor="ctr" anchorCtr="0"/>
          <a:p>
            <a:pPr algn="r" eaLnBrk="1" hangingPunct="1"/>
            <a:r>
              <a:rPr lang="en-US" altLang="zh-CN" dirty="0">
                <a:solidFill>
                  <a:schemeClr val="bg1"/>
                </a:solidFill>
              </a:rPr>
              <a:t>VPN</a:t>
            </a:r>
            <a:r>
              <a:rPr lang="zh-CN" altLang="en-US" dirty="0">
                <a:solidFill>
                  <a:schemeClr val="bg1"/>
                </a:solidFill>
              </a:rPr>
              <a:t>使用的安全技术</a:t>
            </a:r>
            <a:endParaRPr lang="zh-CN" altLang="en-US" dirty="0">
              <a:solidFill>
                <a:schemeClr val="bg1"/>
              </a:solidFill>
            </a:endParaRPr>
          </a:p>
        </p:txBody>
      </p:sp>
      <p:sp>
        <p:nvSpPr>
          <p:cNvPr id="43011" name="Rectangle 3"/>
          <p:cNvSpPr>
            <a:spLocks noGrp="1"/>
          </p:cNvSpPr>
          <p:nvPr>
            <p:ph idx="1"/>
          </p:nvPr>
        </p:nvSpPr>
        <p:spPr>
          <a:xfrm>
            <a:off x="1116013" y="1700213"/>
            <a:ext cx="5976937" cy="3168650"/>
          </a:xfrm>
          <a:ln/>
        </p:spPr>
        <p:txBody>
          <a:bodyPr vert="horz" wrap="square" lIns="91440" tIns="45720" rIns="91440" bIns="45720" anchor="t" anchorCtr="0"/>
          <a:p>
            <a:pPr marL="542925" indent="-542925" eaLnBrk="1" hangingPunct="1">
              <a:spcBef>
                <a:spcPts val="1200"/>
              </a:spcBef>
            </a:pPr>
            <a:r>
              <a:rPr lang="zh-CN" altLang="en-US" sz="3400" dirty="0">
                <a:solidFill>
                  <a:srgbClr val="003399"/>
                </a:solidFill>
              </a:rPr>
              <a:t>隧道技术</a:t>
            </a:r>
            <a:endParaRPr lang="zh-CN" altLang="en-US" sz="3400" dirty="0">
              <a:solidFill>
                <a:srgbClr val="003399"/>
              </a:solidFill>
            </a:endParaRPr>
          </a:p>
          <a:p>
            <a:pPr marL="542925" indent="-542925" eaLnBrk="1" hangingPunct="1">
              <a:spcBef>
                <a:spcPts val="1200"/>
              </a:spcBef>
            </a:pPr>
            <a:r>
              <a:rPr lang="zh-CN" altLang="en-US" sz="3400" dirty="0">
                <a:solidFill>
                  <a:srgbClr val="003399"/>
                </a:solidFill>
              </a:rPr>
              <a:t>加解密技术</a:t>
            </a:r>
            <a:endParaRPr lang="zh-CN" altLang="en-US" sz="3400" dirty="0">
              <a:solidFill>
                <a:srgbClr val="003399"/>
              </a:solidFill>
            </a:endParaRPr>
          </a:p>
          <a:p>
            <a:pPr marL="542925" indent="-542925" eaLnBrk="1" hangingPunct="1">
              <a:spcBef>
                <a:spcPts val="1200"/>
              </a:spcBef>
            </a:pPr>
            <a:r>
              <a:rPr lang="zh-CN" altLang="en-US" sz="3400" dirty="0">
                <a:solidFill>
                  <a:srgbClr val="003399"/>
                </a:solidFill>
              </a:rPr>
              <a:t>设备身份认证技术</a:t>
            </a:r>
            <a:endParaRPr lang="zh-CN" altLang="en-US" sz="3400" dirty="0">
              <a:solidFill>
                <a:srgbClr val="003399"/>
              </a:solidFill>
            </a:endParaRPr>
          </a:p>
          <a:p>
            <a:pPr marL="542925" indent="-542925" eaLnBrk="1" hangingPunct="1">
              <a:spcBef>
                <a:spcPts val="1200"/>
              </a:spcBef>
            </a:pPr>
            <a:r>
              <a:rPr lang="zh-CN" altLang="en-US" sz="3400" dirty="0">
                <a:solidFill>
                  <a:srgbClr val="003399"/>
                </a:solidFill>
              </a:rPr>
              <a:t>访问控制技术</a:t>
            </a:r>
            <a:endParaRPr lang="zh-CN" altLang="en-US" sz="3400" dirty="0">
              <a:solidFill>
                <a:srgbClr val="0033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en-US" altLang="zh-CN" dirty="0">
                <a:solidFill>
                  <a:schemeClr val="bg1"/>
                </a:solidFill>
              </a:rPr>
              <a:t>VPN</a:t>
            </a:r>
            <a:r>
              <a:rPr lang="zh-CN" altLang="en-US" dirty="0">
                <a:solidFill>
                  <a:schemeClr val="bg1"/>
                </a:solidFill>
              </a:rPr>
              <a:t>的特点</a:t>
            </a:r>
            <a:endParaRPr lang="zh-CN" altLang="en-US" dirty="0">
              <a:solidFill>
                <a:schemeClr val="bg1"/>
              </a:solidFill>
            </a:endParaRPr>
          </a:p>
        </p:txBody>
      </p:sp>
      <p:sp>
        <p:nvSpPr>
          <p:cNvPr id="558083" name="Rectangle 3"/>
          <p:cNvSpPr>
            <a:spLocks noGrp="1"/>
          </p:cNvSpPr>
          <p:nvPr>
            <p:ph idx="1"/>
          </p:nvPr>
        </p:nvSpPr>
        <p:spPr>
          <a:xfrm>
            <a:off x="1116013" y="1700213"/>
            <a:ext cx="6119812" cy="3529012"/>
          </a:xfrm>
          <a:ln/>
        </p:spPr>
        <p:txBody>
          <a:bodyPr vert="horz" wrap="square" lIns="91440" tIns="45720" rIns="91440" bIns="45720" anchor="t" anchorCtr="0"/>
          <a:p>
            <a:pPr marL="533400" indent="-533400" eaLnBrk="1" hangingPunct="1">
              <a:spcBef>
                <a:spcPts val="1200"/>
              </a:spcBef>
            </a:pPr>
            <a:r>
              <a:rPr lang="zh-CN" altLang="en-US" sz="3100" dirty="0"/>
              <a:t>安全保障</a:t>
            </a:r>
            <a:endParaRPr lang="zh-CN" altLang="en-US" sz="3100" dirty="0"/>
          </a:p>
          <a:p>
            <a:pPr marL="533400" indent="-533400" eaLnBrk="1" hangingPunct="1">
              <a:spcBef>
                <a:spcPts val="1200"/>
              </a:spcBef>
            </a:pPr>
            <a:r>
              <a:rPr lang="zh-CN" altLang="en-US" sz="3100" dirty="0"/>
              <a:t>成本较低</a:t>
            </a:r>
            <a:endParaRPr lang="en-US" altLang="zh-CN" sz="3100" dirty="0"/>
          </a:p>
          <a:p>
            <a:pPr marL="533400" indent="-533400" eaLnBrk="1" hangingPunct="1">
              <a:spcBef>
                <a:spcPts val="1200"/>
              </a:spcBef>
            </a:pPr>
            <a:r>
              <a:rPr lang="zh-CN" altLang="en-US" sz="3100" dirty="0"/>
              <a:t>管理简单</a:t>
            </a:r>
            <a:endParaRPr lang="en-US" altLang="zh-CN" sz="3100" dirty="0"/>
          </a:p>
          <a:p>
            <a:pPr marL="533400" indent="-533400" eaLnBrk="1" hangingPunct="1">
              <a:spcBef>
                <a:spcPts val="1200"/>
              </a:spcBef>
            </a:pPr>
            <a:r>
              <a:rPr lang="zh-CN" altLang="en-US" sz="3100" dirty="0"/>
              <a:t>服务质量保证</a:t>
            </a:r>
            <a:endParaRPr lang="zh-CN" altLang="en-US" sz="3100" dirty="0"/>
          </a:p>
          <a:p>
            <a:pPr marL="533400" indent="-533400" eaLnBrk="1" hangingPunct="1">
              <a:spcBef>
                <a:spcPts val="1200"/>
              </a:spcBef>
            </a:pPr>
            <a:r>
              <a:rPr lang="zh-CN" altLang="en-US" dirty="0"/>
              <a:t>扩展性强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charRg st="5"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83">
                                            <p:txEl>
                                              <p:charRg st="10" end="1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8083">
                                            <p:txEl>
                                              <p:charRg st="15" end="2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8083">
                                            <p:txEl>
                                              <p:charRg st="22" end="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ln/>
        </p:spPr>
        <p:txBody>
          <a:bodyPr vert="horz" wrap="square" lIns="92075" tIns="46038" rIns="92075" bIns="46038" anchor="ctr" anchorCtr="0"/>
          <a:p>
            <a:pPr algn="r" eaLnBrk="1" hangingPunct="1"/>
            <a:r>
              <a:rPr lang="en-US" altLang="zh-CN" dirty="0">
                <a:solidFill>
                  <a:schemeClr val="bg1"/>
                </a:solidFill>
              </a:rPr>
              <a:t>8.4 IPSec</a:t>
            </a:r>
            <a:endParaRPr lang="zh-CN" altLang="en-US" dirty="0">
              <a:solidFill>
                <a:schemeClr val="bg1"/>
              </a:solidFill>
            </a:endParaRPr>
          </a:p>
        </p:txBody>
      </p:sp>
      <p:sp>
        <p:nvSpPr>
          <p:cNvPr id="573443" name="Rectangle 3"/>
          <p:cNvSpPr>
            <a:spLocks noGrp="1"/>
          </p:cNvSpPr>
          <p:nvPr>
            <p:ph idx="1"/>
          </p:nvPr>
        </p:nvSpPr>
        <p:spPr>
          <a:xfrm>
            <a:off x="755650" y="1412875"/>
            <a:ext cx="7920038" cy="4751388"/>
          </a:xfrm>
          <a:ln/>
        </p:spPr>
        <p:txBody>
          <a:bodyPr vert="horz" wrap="square" lIns="91440" tIns="45720" rIns="91440" bIns="45720" anchor="t" anchorCtr="0"/>
          <a:p>
            <a:pPr eaLnBrk="1" hangingPunct="1">
              <a:lnSpc>
                <a:spcPct val="120000"/>
              </a:lnSpc>
              <a:spcBef>
                <a:spcPts val="1200"/>
              </a:spcBef>
            </a:pPr>
            <a:r>
              <a:rPr lang="en-US" altLang="zh-CN" dirty="0">
                <a:solidFill>
                  <a:srgbClr val="003399"/>
                </a:solidFill>
              </a:rPr>
              <a:t>IPsec </a:t>
            </a:r>
            <a:r>
              <a:rPr lang="zh-CN" altLang="en-US" dirty="0">
                <a:solidFill>
                  <a:srgbClr val="003399"/>
                </a:solidFill>
              </a:rPr>
              <a:t>即</a:t>
            </a:r>
            <a:r>
              <a:rPr lang="en-US" altLang="zh-CN" dirty="0">
                <a:solidFill>
                  <a:srgbClr val="003399"/>
                </a:solidFill>
              </a:rPr>
              <a:t>IP </a:t>
            </a:r>
            <a:r>
              <a:rPr lang="zh-CN" altLang="en-US" dirty="0">
                <a:solidFill>
                  <a:srgbClr val="003399"/>
                </a:solidFill>
              </a:rPr>
              <a:t>安全</a:t>
            </a:r>
            <a:r>
              <a:rPr lang="en-US" altLang="zh-CN" dirty="0">
                <a:solidFill>
                  <a:srgbClr val="003399"/>
                </a:solidFill>
              </a:rPr>
              <a:t>(Security)</a:t>
            </a:r>
            <a:r>
              <a:rPr lang="zh-CN" altLang="en-US" dirty="0">
                <a:solidFill>
                  <a:srgbClr val="003399"/>
                </a:solidFill>
              </a:rPr>
              <a:t>协议</a:t>
            </a:r>
            <a:endParaRPr lang="zh-CN" altLang="en-US" dirty="0">
              <a:solidFill>
                <a:srgbClr val="003399"/>
              </a:solidFill>
            </a:endParaRPr>
          </a:p>
          <a:p>
            <a:pPr eaLnBrk="1" hangingPunct="1">
              <a:lnSpc>
                <a:spcPct val="120000"/>
              </a:lnSpc>
              <a:spcBef>
                <a:spcPts val="1200"/>
              </a:spcBef>
            </a:pPr>
            <a:r>
              <a:rPr lang="zh-CN" altLang="en-US" dirty="0">
                <a:solidFill>
                  <a:srgbClr val="003399"/>
                </a:solidFill>
              </a:rPr>
              <a:t>网络层保密是指所有在 </a:t>
            </a:r>
            <a:r>
              <a:rPr lang="en-US" altLang="zh-CN" dirty="0">
                <a:solidFill>
                  <a:srgbClr val="003399"/>
                </a:solidFill>
              </a:rPr>
              <a:t>IP </a:t>
            </a:r>
            <a:r>
              <a:rPr lang="zh-CN" altLang="en-US" dirty="0">
                <a:solidFill>
                  <a:srgbClr val="003399"/>
                </a:solidFill>
              </a:rPr>
              <a:t>数据报中的数据都是加密的。</a:t>
            </a:r>
            <a:endParaRPr lang="zh-CN" altLang="en-US" dirty="0">
              <a:solidFill>
                <a:srgbClr val="003399"/>
              </a:solidFill>
            </a:endParaRPr>
          </a:p>
          <a:p>
            <a:pPr eaLnBrk="1" hangingPunct="1">
              <a:lnSpc>
                <a:spcPct val="120000"/>
              </a:lnSpc>
              <a:spcBef>
                <a:spcPts val="1200"/>
              </a:spcBef>
            </a:pPr>
            <a:r>
              <a:rPr lang="zh-CN" altLang="en-US" dirty="0">
                <a:solidFill>
                  <a:srgbClr val="003399"/>
                </a:solidFill>
              </a:rPr>
              <a:t>网络层还应提供源站鉴别，即目的站收到 </a:t>
            </a:r>
            <a:r>
              <a:rPr lang="en-US" altLang="zh-CN" dirty="0">
                <a:solidFill>
                  <a:srgbClr val="003399"/>
                </a:solidFill>
              </a:rPr>
              <a:t>IP </a:t>
            </a:r>
            <a:r>
              <a:rPr lang="zh-CN" altLang="en-US" dirty="0">
                <a:solidFill>
                  <a:srgbClr val="003399"/>
                </a:solidFill>
              </a:rPr>
              <a:t>数据报时，能确信这是从该数据报的源 </a:t>
            </a:r>
            <a:r>
              <a:rPr lang="en-US" altLang="zh-CN" dirty="0">
                <a:solidFill>
                  <a:srgbClr val="003399"/>
                </a:solidFill>
              </a:rPr>
              <a:t>IP </a:t>
            </a:r>
            <a:r>
              <a:rPr lang="zh-CN" altLang="en-US" dirty="0">
                <a:solidFill>
                  <a:srgbClr val="003399"/>
                </a:solidFill>
              </a:rPr>
              <a:t>地址的主机发来的。 </a:t>
            </a:r>
            <a:endParaRPr lang="zh-CN" altLang="en-US" dirty="0">
              <a:solidFill>
                <a:srgbClr val="003399"/>
              </a:solidFill>
            </a:endParaRPr>
          </a:p>
          <a:p>
            <a:pPr eaLnBrk="1" hangingPunct="1"/>
            <a:endParaRPr lang="en-US" altLang="zh-CN"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43">
                                            <p:txEl>
                                              <p:charRg st="25"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43">
                                            <p:txEl>
                                              <p:charRg st="53" end="1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p:nvPr/>
        </p:nvSpPr>
        <p:spPr>
          <a:xfrm>
            <a:off x="0" y="22907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endParaRPr lang="zh-CN" altLang="en-US" sz="2400" b="0" dirty="0">
              <a:solidFill>
                <a:schemeClr val="accent2"/>
              </a:solidFill>
            </a:endParaRPr>
          </a:p>
        </p:txBody>
      </p:sp>
      <p:graphicFrame>
        <p:nvGraphicFramePr>
          <p:cNvPr id="46083" name="Object 4"/>
          <p:cNvGraphicFramePr>
            <a:graphicFrameLocks noChangeAspect="1"/>
          </p:cNvGraphicFramePr>
          <p:nvPr/>
        </p:nvGraphicFramePr>
        <p:xfrm>
          <a:off x="1042988" y="333375"/>
          <a:ext cx="6864350" cy="6121400"/>
        </p:xfrm>
        <a:graphic>
          <a:graphicData uri="http://schemas.openxmlformats.org/presentationml/2006/ole">
            <mc:AlternateContent xmlns:mc="http://schemas.openxmlformats.org/markup-compatibility/2006">
              <mc:Choice xmlns:v="urn:schemas-microsoft-com:vml" Requires="v">
                <p:oleObj spid="_x0000_s3079" name="" r:id="rId1" imgW="3886200" imgH="3467100" progId="Visio.Drawing.6">
                  <p:embed/>
                </p:oleObj>
              </mc:Choice>
              <mc:Fallback>
                <p:oleObj name="" r:id="rId1" imgW="3886200" imgH="3467100" progId="Visio.Drawing.6">
                  <p:embed/>
                  <p:pic>
                    <p:nvPicPr>
                      <p:cNvPr id="0" name="图片 3078"/>
                      <p:cNvPicPr/>
                      <p:nvPr/>
                    </p:nvPicPr>
                    <p:blipFill>
                      <a:blip r:embed="rId2"/>
                      <a:stretch>
                        <a:fillRect/>
                      </a:stretch>
                    </p:blipFill>
                    <p:spPr>
                      <a:xfrm>
                        <a:off x="1042988" y="333375"/>
                        <a:ext cx="6864350" cy="612140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en-US" altLang="zh-CN" dirty="0">
                <a:solidFill>
                  <a:schemeClr val="bg1"/>
                </a:solidFill>
              </a:rPr>
              <a:t>IPsec </a:t>
            </a:r>
            <a:r>
              <a:rPr lang="zh-CN" altLang="en-US" dirty="0">
                <a:solidFill>
                  <a:schemeClr val="bg1"/>
                </a:solidFill>
              </a:rPr>
              <a:t>构成</a:t>
            </a:r>
            <a:endParaRPr lang="zh-CN" altLang="en-US" dirty="0">
              <a:solidFill>
                <a:schemeClr val="bg1"/>
              </a:solidFill>
            </a:endParaRPr>
          </a:p>
        </p:txBody>
      </p:sp>
      <p:sp>
        <p:nvSpPr>
          <p:cNvPr id="498692" name="Rectangle 4"/>
          <p:cNvSpPr>
            <a:spLocks noGrp="1"/>
          </p:cNvSpPr>
          <p:nvPr>
            <p:ph idx="1"/>
          </p:nvPr>
        </p:nvSpPr>
        <p:spPr>
          <a:xfrm>
            <a:off x="827088" y="1484313"/>
            <a:ext cx="7772400" cy="4114800"/>
          </a:xfrm>
          <a:ln/>
        </p:spPr>
        <p:txBody>
          <a:bodyPr vert="horz" wrap="square" lIns="91440" tIns="45720" rIns="91440" bIns="45720" anchor="t" anchorCtr="0"/>
          <a:p>
            <a:pPr eaLnBrk="1" hangingPunct="1">
              <a:lnSpc>
                <a:spcPct val="120000"/>
              </a:lnSpc>
              <a:spcBef>
                <a:spcPts val="1200"/>
              </a:spcBef>
            </a:pPr>
            <a:r>
              <a:rPr lang="zh-CN" altLang="en-US" dirty="0">
                <a:solidFill>
                  <a:schemeClr val="hlink"/>
                </a:solidFill>
              </a:rPr>
              <a:t>鉴别首部 </a:t>
            </a:r>
            <a:r>
              <a:rPr lang="en-US" altLang="zh-CN" dirty="0">
                <a:solidFill>
                  <a:schemeClr val="hlink"/>
                </a:solidFill>
              </a:rPr>
              <a:t>AH</a:t>
            </a:r>
            <a:r>
              <a:rPr lang="en-US" altLang="zh-CN" dirty="0">
                <a:solidFill>
                  <a:srgbClr val="003399"/>
                </a:solidFill>
              </a:rPr>
              <a:t> (Authentication Header)</a:t>
            </a:r>
            <a:r>
              <a:rPr lang="zh-CN" altLang="en-US" dirty="0">
                <a:solidFill>
                  <a:srgbClr val="003399"/>
                </a:solidFill>
              </a:rPr>
              <a:t>： </a:t>
            </a:r>
            <a:r>
              <a:rPr lang="en-US" altLang="zh-CN" dirty="0">
                <a:solidFill>
                  <a:srgbClr val="003399"/>
                </a:solidFill>
              </a:rPr>
              <a:t>AH</a:t>
            </a:r>
            <a:r>
              <a:rPr lang="zh-CN" altLang="en-US" dirty="0">
                <a:solidFill>
                  <a:srgbClr val="003399"/>
                </a:solidFill>
              </a:rPr>
              <a:t>提供源站鉴别和数据完整性，但不能保密。</a:t>
            </a:r>
            <a:endParaRPr lang="zh-CN" altLang="en-US" dirty="0">
              <a:solidFill>
                <a:srgbClr val="003399"/>
              </a:solidFill>
            </a:endParaRPr>
          </a:p>
          <a:p>
            <a:pPr eaLnBrk="1" hangingPunct="1">
              <a:lnSpc>
                <a:spcPct val="120000"/>
              </a:lnSpc>
              <a:spcBef>
                <a:spcPts val="1200"/>
              </a:spcBef>
            </a:pPr>
            <a:r>
              <a:rPr lang="zh-CN" altLang="en-US" dirty="0">
                <a:solidFill>
                  <a:schemeClr val="hlink"/>
                </a:solidFill>
              </a:rPr>
              <a:t>封装安全有效载荷 </a:t>
            </a:r>
            <a:r>
              <a:rPr lang="en-US" altLang="zh-CN" dirty="0">
                <a:solidFill>
                  <a:schemeClr val="hlink"/>
                </a:solidFill>
              </a:rPr>
              <a:t>ESP</a:t>
            </a:r>
            <a:r>
              <a:rPr lang="en-US" altLang="zh-CN" dirty="0">
                <a:solidFill>
                  <a:srgbClr val="003399"/>
                </a:solidFill>
              </a:rPr>
              <a:t> (Encapsulation Security Payload)</a:t>
            </a:r>
            <a:r>
              <a:rPr lang="zh-CN" altLang="en-US" dirty="0">
                <a:solidFill>
                  <a:srgbClr val="003399"/>
                </a:solidFill>
              </a:rPr>
              <a:t>：</a:t>
            </a:r>
            <a:r>
              <a:rPr lang="en-US" altLang="zh-CN" dirty="0">
                <a:solidFill>
                  <a:srgbClr val="003399"/>
                </a:solidFill>
              </a:rPr>
              <a:t>ESP </a:t>
            </a:r>
            <a:r>
              <a:rPr lang="zh-CN" altLang="en-US" dirty="0">
                <a:solidFill>
                  <a:srgbClr val="003399"/>
                </a:solidFill>
              </a:rPr>
              <a:t>提供源站鉴别、数据完整性和保密。 </a:t>
            </a:r>
            <a:endParaRPr lang="zh-CN" altLang="en-US" dirty="0">
              <a:solidFill>
                <a:srgbClr val="003399"/>
              </a:solidFill>
            </a:endParaRPr>
          </a:p>
          <a:p>
            <a:pPr eaLnBrk="1" hangingPunct="1">
              <a:lnSpc>
                <a:spcPct val="90000"/>
              </a:lnSpc>
              <a:spcBef>
                <a:spcPct val="35000"/>
              </a:spcBef>
              <a:buNone/>
            </a:pPr>
            <a:endParaRPr lang="en-US" altLang="zh-CN"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2">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8692">
                                            <p:txEl>
                                              <p:charRg st="55" end="1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网络安全威胁</a:t>
            </a:r>
            <a:endParaRPr lang="zh-CN" altLang="en-US" dirty="0">
              <a:solidFill>
                <a:schemeClr val="bg1"/>
              </a:solidFill>
            </a:endParaRPr>
          </a:p>
        </p:txBody>
      </p:sp>
      <p:sp>
        <p:nvSpPr>
          <p:cNvPr id="9219" name="Rectangle 3"/>
          <p:cNvSpPr>
            <a:spLocks noGrp="1"/>
          </p:cNvSpPr>
          <p:nvPr>
            <p:ph idx="1"/>
          </p:nvPr>
        </p:nvSpPr>
        <p:spPr>
          <a:ln/>
        </p:spPr>
        <p:txBody>
          <a:bodyPr vert="horz" wrap="square" lIns="91440" tIns="45720" rIns="91440" bIns="45720" anchor="t" anchorCtr="0"/>
          <a:p>
            <a:pPr eaLnBrk="1" hangingPunct="1"/>
            <a:r>
              <a:rPr lang="zh-CN" altLang="en-US" b="0" dirty="0"/>
              <a:t>网络安全面临的主要威胁</a:t>
            </a:r>
            <a:endParaRPr lang="zh-CN" altLang="en-US" b="0" dirty="0"/>
          </a:p>
          <a:p>
            <a:pPr marL="981075" lvl="1" indent="-530225" eaLnBrk="1" hangingPunct="1">
              <a:spcBef>
                <a:spcPts val="1800"/>
              </a:spcBef>
            </a:pPr>
            <a:r>
              <a:rPr lang="zh-CN" altLang="en-US" dirty="0">
                <a:latin typeface="宋体" panose="02010600030101010101" pitchFamily="2" charset="-122"/>
                <a:ea typeface="宋体" panose="02010600030101010101" pitchFamily="2" charset="-122"/>
              </a:rPr>
              <a:t>非授权访问 </a:t>
            </a:r>
            <a:endParaRPr lang="zh-CN" altLang="en-US" dirty="0">
              <a:latin typeface="宋体" panose="02010600030101010101" pitchFamily="2" charset="-122"/>
              <a:ea typeface="宋体" panose="02010600030101010101" pitchFamily="2" charset="-122"/>
            </a:endParaRPr>
          </a:p>
          <a:p>
            <a:pPr marL="981075" lvl="1" indent="-530225" eaLnBrk="1" hangingPunct="1">
              <a:spcBef>
                <a:spcPts val="1800"/>
              </a:spcBef>
            </a:pPr>
            <a:r>
              <a:rPr lang="zh-CN" altLang="en-US" dirty="0">
                <a:latin typeface="宋体" panose="02010600030101010101" pitchFamily="2" charset="-122"/>
                <a:ea typeface="宋体" panose="02010600030101010101" pitchFamily="2" charset="-122"/>
              </a:rPr>
              <a:t>信息泄漏或丢失 </a:t>
            </a:r>
            <a:endParaRPr lang="zh-CN" altLang="en-US" dirty="0">
              <a:latin typeface="宋体" panose="02010600030101010101" pitchFamily="2" charset="-122"/>
              <a:ea typeface="宋体" panose="02010600030101010101" pitchFamily="2" charset="-122"/>
            </a:endParaRPr>
          </a:p>
          <a:p>
            <a:pPr marL="981075" lvl="1" indent="-530225" eaLnBrk="1" hangingPunct="1">
              <a:spcBef>
                <a:spcPts val="1800"/>
              </a:spcBef>
            </a:pPr>
            <a:r>
              <a:rPr lang="zh-CN" altLang="en-US" dirty="0">
                <a:latin typeface="宋体" panose="02010600030101010101" pitchFamily="2" charset="-122"/>
                <a:ea typeface="宋体" panose="02010600030101010101" pitchFamily="2" charset="-122"/>
              </a:rPr>
              <a:t>破坏数据完整性 </a:t>
            </a:r>
            <a:endParaRPr lang="zh-CN" altLang="en-US" dirty="0">
              <a:latin typeface="宋体" panose="02010600030101010101" pitchFamily="2" charset="-122"/>
              <a:ea typeface="宋体" panose="02010600030101010101" pitchFamily="2" charset="-122"/>
            </a:endParaRPr>
          </a:p>
          <a:p>
            <a:pPr marL="981075" lvl="1" indent="-530225" eaLnBrk="1" hangingPunct="1">
              <a:spcBef>
                <a:spcPts val="1800"/>
              </a:spcBef>
            </a:pPr>
            <a:r>
              <a:rPr lang="zh-CN" altLang="en-US" dirty="0">
                <a:latin typeface="宋体" panose="02010600030101010101" pitchFamily="2" charset="-122"/>
                <a:ea typeface="宋体" panose="02010600030101010101" pitchFamily="2" charset="-122"/>
              </a:rPr>
              <a:t>拒绝服务攻击</a:t>
            </a:r>
            <a:r>
              <a:rPr lang="en-US" altLang="zh-CN" dirty="0">
                <a:latin typeface="宋体" panose="02010600030101010101" pitchFamily="2" charset="-122"/>
                <a:ea typeface="宋体" panose="02010600030101010101" pitchFamily="2" charset="-122"/>
              </a:rPr>
              <a:t>DoS</a:t>
            </a:r>
            <a:endParaRPr lang="en-US" altLang="zh-CN" dirty="0">
              <a:latin typeface="宋体" panose="02010600030101010101" pitchFamily="2" charset="-122"/>
              <a:ea typeface="宋体" panose="02010600030101010101" pitchFamily="2" charset="-122"/>
            </a:endParaRPr>
          </a:p>
          <a:p>
            <a:pPr marL="981075" lvl="1" indent="-530225" eaLnBrk="1" hangingPunct="1">
              <a:spcBef>
                <a:spcPts val="1800"/>
              </a:spcBef>
            </a:pPr>
            <a:r>
              <a:rPr lang="zh-CN" altLang="en-US" dirty="0">
                <a:latin typeface="宋体" panose="02010600030101010101" pitchFamily="2" charset="-122"/>
                <a:ea typeface="宋体" panose="02010600030101010101" pitchFamily="2" charset="-122"/>
              </a:rPr>
              <a:t>利用网络传播病毒等</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charRg st="12" end="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charRg st="19" end="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charRg st="28" end="3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charRg st="37" end="4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charRg st="47" end="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鉴别首部 </a:t>
            </a:r>
            <a:r>
              <a:rPr lang="en-US" altLang="zh-CN" dirty="0">
                <a:solidFill>
                  <a:schemeClr val="bg1"/>
                </a:solidFill>
              </a:rPr>
              <a:t>AH</a:t>
            </a:r>
            <a:endParaRPr lang="en-US" altLang="zh-CN" dirty="0">
              <a:solidFill>
                <a:schemeClr val="bg1"/>
              </a:solidFill>
            </a:endParaRPr>
          </a:p>
        </p:txBody>
      </p:sp>
      <p:sp>
        <p:nvSpPr>
          <p:cNvPr id="575491" name="Rectangle 3"/>
          <p:cNvSpPr>
            <a:spLocks noGrp="1"/>
          </p:cNvSpPr>
          <p:nvPr>
            <p:ph idx="1"/>
          </p:nvPr>
        </p:nvSpPr>
        <p:spPr>
          <a:xfrm>
            <a:off x="395288" y="1484313"/>
            <a:ext cx="8208962" cy="4114800"/>
          </a:xfrm>
          <a:ln/>
        </p:spPr>
        <p:txBody>
          <a:bodyPr vert="horz" wrap="square" lIns="91440" tIns="45720" rIns="91440" bIns="45720" anchor="t" anchorCtr="0"/>
          <a:p>
            <a:pPr eaLnBrk="1" hangingPunct="1"/>
            <a:r>
              <a:rPr lang="zh-CN" altLang="en-US" sz="3000" dirty="0">
                <a:solidFill>
                  <a:srgbClr val="003399"/>
                </a:solidFill>
              </a:rPr>
              <a:t>在使用鉴别首部 </a:t>
            </a:r>
            <a:r>
              <a:rPr lang="en-US" altLang="zh-CN" sz="3000" dirty="0">
                <a:solidFill>
                  <a:srgbClr val="003399"/>
                </a:solidFill>
              </a:rPr>
              <a:t>AH </a:t>
            </a:r>
            <a:r>
              <a:rPr lang="zh-CN" altLang="en-US" sz="3000" dirty="0">
                <a:solidFill>
                  <a:srgbClr val="003399"/>
                </a:solidFill>
              </a:rPr>
              <a:t>时，将 </a:t>
            </a:r>
            <a:r>
              <a:rPr lang="en-US" altLang="zh-CN" sz="3000" dirty="0">
                <a:solidFill>
                  <a:srgbClr val="003399"/>
                </a:solidFill>
              </a:rPr>
              <a:t>AH </a:t>
            </a:r>
            <a:r>
              <a:rPr lang="zh-CN" altLang="en-US" sz="3000" dirty="0">
                <a:solidFill>
                  <a:srgbClr val="003399"/>
                </a:solidFill>
              </a:rPr>
              <a:t>首部插在原数据报数据部分的前面。</a:t>
            </a:r>
            <a:endParaRPr lang="zh-CN" altLang="en-US" sz="3000" dirty="0">
              <a:solidFill>
                <a:srgbClr val="003399"/>
              </a:solidFill>
            </a:endParaRPr>
          </a:p>
          <a:p>
            <a:pPr eaLnBrk="1" hangingPunct="1"/>
            <a:r>
              <a:rPr lang="zh-CN" altLang="en-US" sz="3000" dirty="0">
                <a:solidFill>
                  <a:srgbClr val="003399"/>
                </a:solidFill>
              </a:rPr>
              <a:t>当数据报到达目的站时，目的站主机处理 </a:t>
            </a:r>
            <a:r>
              <a:rPr lang="en-US" altLang="zh-CN" sz="3000" dirty="0">
                <a:solidFill>
                  <a:srgbClr val="003399"/>
                </a:solidFill>
              </a:rPr>
              <a:t>AH </a:t>
            </a:r>
            <a:r>
              <a:rPr lang="zh-CN" altLang="en-US" sz="3000" dirty="0">
                <a:solidFill>
                  <a:srgbClr val="003399"/>
                </a:solidFill>
              </a:rPr>
              <a:t>字段，以鉴别源主机和检查数据报的完整性。</a:t>
            </a:r>
            <a:endParaRPr lang="zh-CN" altLang="en-US" sz="3000" dirty="0">
              <a:solidFill>
                <a:srgbClr val="003399"/>
              </a:solidFill>
            </a:endParaRPr>
          </a:p>
        </p:txBody>
      </p:sp>
      <p:grpSp>
        <p:nvGrpSpPr>
          <p:cNvPr id="2" name="Group 21"/>
          <p:cNvGrpSpPr/>
          <p:nvPr/>
        </p:nvGrpSpPr>
        <p:grpSpPr>
          <a:xfrm>
            <a:off x="1042988" y="4005263"/>
            <a:ext cx="7199312" cy="1685925"/>
            <a:chOff x="1020" y="3080"/>
            <a:chExt cx="4015" cy="883"/>
          </a:xfrm>
        </p:grpSpPr>
        <p:sp>
          <p:nvSpPr>
            <p:cNvPr id="48133" name="Rectangle 5"/>
            <p:cNvSpPr/>
            <p:nvPr/>
          </p:nvSpPr>
          <p:spPr>
            <a:xfrm>
              <a:off x="1020" y="3080"/>
              <a:ext cx="4015" cy="342"/>
            </a:xfrm>
            <a:prstGeom prst="rect">
              <a:avLst/>
            </a:prstGeom>
            <a:solidFill>
              <a:srgbClr val="CCECFF"/>
            </a:solidFill>
            <a:ln w="9525" cap="flat" cmpd="sng">
              <a:solidFill>
                <a:srgbClr val="3333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400" b="0" dirty="0">
                <a:solidFill>
                  <a:schemeClr val="accent2"/>
                </a:solidFill>
              </a:endParaRPr>
            </a:p>
          </p:txBody>
        </p:sp>
        <p:sp>
          <p:nvSpPr>
            <p:cNvPr id="48134" name="Rectangle 6"/>
            <p:cNvSpPr/>
            <p:nvPr/>
          </p:nvSpPr>
          <p:spPr>
            <a:xfrm>
              <a:off x="1809" y="3092"/>
              <a:ext cx="860" cy="330"/>
            </a:xfrm>
            <a:prstGeom prst="rect">
              <a:avLst/>
            </a:prstGeom>
            <a:solidFill>
              <a:srgbClr val="FFFF99"/>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342900" lvl="0" indent="-342900" algn="ctr" eaLnBrk="1" hangingPunct="1"/>
              <a:endParaRPr lang="zh-CN" altLang="zh-CN" sz="2400" b="0" dirty="0">
                <a:solidFill>
                  <a:schemeClr val="accent2"/>
                </a:solidFill>
              </a:endParaRPr>
            </a:p>
          </p:txBody>
        </p:sp>
        <p:sp>
          <p:nvSpPr>
            <p:cNvPr id="48135" name="Text Box 7"/>
            <p:cNvSpPr txBox="1"/>
            <p:nvPr/>
          </p:nvSpPr>
          <p:spPr>
            <a:xfrm>
              <a:off x="1124" y="3130"/>
              <a:ext cx="558" cy="20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en-US" altLang="zh-CN" sz="2000" b="0" dirty="0">
                  <a:solidFill>
                    <a:srgbClr val="333399"/>
                  </a:solidFill>
                  <a:latin typeface="Arial" panose="020B0604020202020204" pitchFamily="34" charset="0"/>
                </a:rPr>
                <a:t>IP </a:t>
              </a:r>
              <a:r>
                <a:rPr lang="zh-CN" altLang="zh-CN" sz="2000" b="0" dirty="0">
                  <a:solidFill>
                    <a:srgbClr val="333399"/>
                  </a:solidFill>
                  <a:latin typeface="Arial" panose="020B0604020202020204" pitchFamily="34" charset="0"/>
                </a:rPr>
                <a:t>首部</a:t>
              </a:r>
              <a:endParaRPr lang="zh-CN" altLang="en-US" sz="2000" b="0" dirty="0">
                <a:solidFill>
                  <a:srgbClr val="333399"/>
                </a:solidFill>
                <a:latin typeface="Arial" panose="020B0604020202020204" pitchFamily="34" charset="0"/>
              </a:endParaRPr>
            </a:p>
          </p:txBody>
        </p:sp>
        <p:sp>
          <p:nvSpPr>
            <p:cNvPr id="48136" name="Line 8"/>
            <p:cNvSpPr/>
            <p:nvPr/>
          </p:nvSpPr>
          <p:spPr>
            <a:xfrm>
              <a:off x="1809" y="3080"/>
              <a:ext cx="0" cy="342"/>
            </a:xfrm>
            <a:prstGeom prst="line">
              <a:avLst/>
            </a:prstGeom>
            <a:ln w="9525" cap="flat" cmpd="sng">
              <a:solidFill>
                <a:schemeClr val="tx1"/>
              </a:solidFill>
              <a:prstDash val="solid"/>
              <a:headEnd type="none" w="med" len="med"/>
              <a:tailEnd type="none" w="med" len="med"/>
            </a:ln>
          </p:spPr>
        </p:sp>
        <p:sp>
          <p:nvSpPr>
            <p:cNvPr id="48137" name="Line 9"/>
            <p:cNvSpPr/>
            <p:nvPr/>
          </p:nvSpPr>
          <p:spPr>
            <a:xfrm>
              <a:off x="2669" y="3080"/>
              <a:ext cx="0" cy="342"/>
            </a:xfrm>
            <a:prstGeom prst="line">
              <a:avLst/>
            </a:prstGeom>
            <a:ln w="9525" cap="flat" cmpd="sng">
              <a:solidFill>
                <a:schemeClr val="tx1"/>
              </a:solidFill>
              <a:prstDash val="solid"/>
              <a:headEnd type="none" w="med" len="med"/>
              <a:tailEnd type="none" w="med" len="med"/>
            </a:ln>
          </p:spPr>
        </p:sp>
        <p:sp>
          <p:nvSpPr>
            <p:cNvPr id="48138" name="Text Box 10"/>
            <p:cNvSpPr txBox="1"/>
            <p:nvPr/>
          </p:nvSpPr>
          <p:spPr>
            <a:xfrm>
              <a:off x="1892" y="3130"/>
              <a:ext cx="622" cy="20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en-US" altLang="zh-CN" sz="2000" b="0" dirty="0">
                  <a:solidFill>
                    <a:srgbClr val="333399"/>
                  </a:solidFill>
                  <a:latin typeface="Arial" panose="020B0604020202020204" pitchFamily="34" charset="0"/>
                </a:rPr>
                <a:t>AH </a:t>
              </a:r>
              <a:r>
                <a:rPr lang="zh-CN" altLang="zh-CN" sz="2000" b="0" dirty="0">
                  <a:solidFill>
                    <a:srgbClr val="333399"/>
                  </a:solidFill>
                  <a:latin typeface="Arial" panose="020B0604020202020204" pitchFamily="34" charset="0"/>
                </a:rPr>
                <a:t>首部</a:t>
              </a:r>
              <a:endParaRPr lang="zh-CN" altLang="en-US" sz="2000" b="0" dirty="0">
                <a:solidFill>
                  <a:srgbClr val="333399"/>
                </a:solidFill>
                <a:latin typeface="Arial" panose="020B0604020202020204" pitchFamily="34" charset="0"/>
              </a:endParaRPr>
            </a:p>
          </p:txBody>
        </p:sp>
        <p:sp>
          <p:nvSpPr>
            <p:cNvPr id="48139" name="Text Box 11"/>
            <p:cNvSpPr txBox="1"/>
            <p:nvPr/>
          </p:nvSpPr>
          <p:spPr>
            <a:xfrm>
              <a:off x="3191" y="3130"/>
              <a:ext cx="1190" cy="20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en-US" altLang="zh-CN" sz="2000" b="0" dirty="0">
                  <a:solidFill>
                    <a:srgbClr val="333399"/>
                  </a:solidFill>
                  <a:latin typeface="Arial" panose="020B0604020202020204" pitchFamily="34" charset="0"/>
                </a:rPr>
                <a:t>TCP/UDP </a:t>
              </a:r>
              <a:r>
                <a:rPr lang="zh-CN" altLang="zh-CN" sz="2000" b="0" dirty="0">
                  <a:solidFill>
                    <a:srgbClr val="333399"/>
                  </a:solidFill>
                  <a:latin typeface="Arial" panose="020B0604020202020204" pitchFamily="34" charset="0"/>
                </a:rPr>
                <a:t>报文段</a:t>
              </a:r>
              <a:endParaRPr lang="zh-CN" altLang="en-US" sz="2000" b="0" dirty="0">
                <a:solidFill>
                  <a:srgbClr val="333399"/>
                </a:solidFill>
                <a:latin typeface="Arial" panose="020B0604020202020204" pitchFamily="34" charset="0"/>
              </a:endParaRPr>
            </a:p>
          </p:txBody>
        </p:sp>
        <p:sp>
          <p:nvSpPr>
            <p:cNvPr id="48140" name="Line 14"/>
            <p:cNvSpPr/>
            <p:nvPr/>
          </p:nvSpPr>
          <p:spPr>
            <a:xfrm>
              <a:off x="2669" y="3612"/>
              <a:ext cx="2366" cy="0"/>
            </a:xfrm>
            <a:prstGeom prst="line">
              <a:avLst/>
            </a:prstGeom>
            <a:ln w="9525" cap="flat" cmpd="sng">
              <a:solidFill>
                <a:srgbClr val="333399"/>
              </a:solidFill>
              <a:prstDash val="solid"/>
              <a:headEnd type="triangle" w="med" len="lg"/>
              <a:tailEnd type="triangle" w="med" len="lg"/>
            </a:ln>
          </p:spPr>
        </p:sp>
        <p:sp>
          <p:nvSpPr>
            <p:cNvPr id="48141" name="Line 15"/>
            <p:cNvSpPr/>
            <p:nvPr/>
          </p:nvSpPr>
          <p:spPr>
            <a:xfrm>
              <a:off x="2669" y="3479"/>
              <a:ext cx="0" cy="228"/>
            </a:xfrm>
            <a:prstGeom prst="line">
              <a:avLst/>
            </a:prstGeom>
            <a:ln w="19050" cap="flat" cmpd="sng">
              <a:solidFill>
                <a:srgbClr val="333399"/>
              </a:solidFill>
              <a:prstDash val="solid"/>
              <a:headEnd type="none" w="med" len="med"/>
              <a:tailEnd type="none" w="med" len="med"/>
            </a:ln>
          </p:spPr>
        </p:sp>
        <p:sp>
          <p:nvSpPr>
            <p:cNvPr id="48142" name="Line 16"/>
            <p:cNvSpPr/>
            <p:nvPr/>
          </p:nvSpPr>
          <p:spPr>
            <a:xfrm>
              <a:off x="5035" y="3479"/>
              <a:ext cx="0" cy="484"/>
            </a:xfrm>
            <a:prstGeom prst="line">
              <a:avLst/>
            </a:prstGeom>
            <a:ln w="19050" cap="flat" cmpd="sng">
              <a:solidFill>
                <a:srgbClr val="333399"/>
              </a:solidFill>
              <a:prstDash val="solid"/>
              <a:headEnd type="none" w="med" len="med"/>
              <a:tailEnd type="none" w="med" len="med"/>
            </a:ln>
          </p:spPr>
        </p:sp>
        <p:sp>
          <p:nvSpPr>
            <p:cNvPr id="48143" name="Line 17"/>
            <p:cNvSpPr/>
            <p:nvPr/>
          </p:nvSpPr>
          <p:spPr>
            <a:xfrm>
              <a:off x="1020" y="3877"/>
              <a:ext cx="4015" cy="0"/>
            </a:xfrm>
            <a:prstGeom prst="line">
              <a:avLst/>
            </a:prstGeom>
            <a:ln w="9525" cap="flat" cmpd="sng">
              <a:solidFill>
                <a:srgbClr val="333399"/>
              </a:solidFill>
              <a:prstDash val="solid"/>
              <a:headEnd type="triangle" w="med" len="lg"/>
              <a:tailEnd type="triangle" w="med" len="lg"/>
            </a:ln>
          </p:spPr>
        </p:sp>
        <p:sp>
          <p:nvSpPr>
            <p:cNvPr id="48144" name="Text Box 18"/>
            <p:cNvSpPr txBox="1"/>
            <p:nvPr/>
          </p:nvSpPr>
          <p:spPr>
            <a:xfrm>
              <a:off x="2122" y="3721"/>
              <a:ext cx="1306" cy="208"/>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zh-CN" sz="2000" b="0" dirty="0">
                  <a:solidFill>
                    <a:srgbClr val="333399"/>
                  </a:solidFill>
                  <a:latin typeface="Arial" panose="020B0604020202020204" pitchFamily="34" charset="0"/>
                </a:rPr>
                <a:t>可鉴别的 </a:t>
              </a:r>
              <a:r>
                <a:rPr lang="en-US" altLang="zh-CN" sz="2000" b="0" dirty="0">
                  <a:solidFill>
                    <a:srgbClr val="333399"/>
                  </a:solidFill>
                  <a:latin typeface="Arial" panose="020B0604020202020204" pitchFamily="34" charset="0"/>
                </a:rPr>
                <a:t>IP </a:t>
              </a:r>
              <a:r>
                <a:rPr lang="zh-CN" altLang="zh-CN" sz="2000" b="0" dirty="0">
                  <a:solidFill>
                    <a:srgbClr val="333399"/>
                  </a:solidFill>
                  <a:latin typeface="Arial" panose="020B0604020202020204" pitchFamily="34" charset="0"/>
                </a:rPr>
                <a:t>数据报</a:t>
              </a:r>
              <a:endParaRPr lang="zh-CN" altLang="en-US" sz="2000" b="0" dirty="0">
                <a:solidFill>
                  <a:srgbClr val="333399"/>
                </a:solidFill>
                <a:latin typeface="Arial" panose="020B0604020202020204" pitchFamily="34" charset="0"/>
              </a:endParaRPr>
            </a:p>
          </p:txBody>
        </p:sp>
        <p:sp>
          <p:nvSpPr>
            <p:cNvPr id="48145" name="Text Box 19"/>
            <p:cNvSpPr txBox="1"/>
            <p:nvPr/>
          </p:nvSpPr>
          <p:spPr>
            <a:xfrm>
              <a:off x="3026" y="3472"/>
              <a:ext cx="1378" cy="208"/>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原</a:t>
              </a:r>
              <a:r>
                <a:rPr lang="zh-CN" altLang="zh-CN" sz="2000" b="0" dirty="0">
                  <a:solidFill>
                    <a:srgbClr val="333399"/>
                  </a:solidFill>
                  <a:latin typeface="Arial" panose="020B0604020202020204" pitchFamily="34" charset="0"/>
                </a:rPr>
                <a:t>数据报的数据部分</a:t>
              </a:r>
              <a:endParaRPr lang="zh-CN" altLang="en-US" sz="2000" b="0" dirty="0">
                <a:solidFill>
                  <a:srgbClr val="333399"/>
                </a:solidFill>
                <a:latin typeface="Arial" panose="020B0604020202020204" pitchFamily="34" charset="0"/>
              </a:endParaRPr>
            </a:p>
          </p:txBody>
        </p:sp>
        <p:sp>
          <p:nvSpPr>
            <p:cNvPr id="48146" name="Line 20"/>
            <p:cNvSpPr/>
            <p:nvPr/>
          </p:nvSpPr>
          <p:spPr>
            <a:xfrm>
              <a:off x="1020" y="3479"/>
              <a:ext cx="0" cy="465"/>
            </a:xfrm>
            <a:prstGeom prst="line">
              <a:avLst/>
            </a:prstGeom>
            <a:ln w="19050" cap="flat" cmpd="sng">
              <a:solidFill>
                <a:srgbClr val="333399"/>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491">
                                            <p:txEl>
                                              <p:charRg st="35" end="7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封装安全有效载荷 </a:t>
            </a:r>
            <a:r>
              <a:rPr lang="en-US" altLang="zh-CN" dirty="0">
                <a:solidFill>
                  <a:schemeClr val="bg1"/>
                </a:solidFill>
              </a:rPr>
              <a:t>ESP</a:t>
            </a:r>
            <a:endParaRPr lang="en-US" altLang="zh-CN" dirty="0">
              <a:solidFill>
                <a:schemeClr val="bg1"/>
              </a:solidFill>
            </a:endParaRPr>
          </a:p>
        </p:txBody>
      </p:sp>
      <p:sp>
        <p:nvSpPr>
          <p:cNvPr id="576515" name="Rectangle 3"/>
          <p:cNvSpPr>
            <a:spLocks noGrp="1"/>
          </p:cNvSpPr>
          <p:nvPr>
            <p:ph idx="1"/>
          </p:nvPr>
        </p:nvSpPr>
        <p:spPr>
          <a:ln/>
        </p:spPr>
        <p:txBody>
          <a:bodyPr vert="horz" wrap="square" lIns="91440" tIns="45720" rIns="91440" bIns="45720" anchor="t" anchorCtr="0"/>
          <a:p>
            <a:pPr eaLnBrk="1" hangingPunct="1"/>
            <a:r>
              <a:rPr lang="zh-CN" altLang="en-US" sz="3000" dirty="0">
                <a:solidFill>
                  <a:srgbClr val="003399"/>
                </a:solidFill>
              </a:rPr>
              <a:t>将 </a:t>
            </a:r>
            <a:r>
              <a:rPr lang="en-US" altLang="zh-CN" sz="3000" dirty="0">
                <a:solidFill>
                  <a:srgbClr val="003399"/>
                </a:solidFill>
              </a:rPr>
              <a:t>ESP </a:t>
            </a:r>
            <a:r>
              <a:rPr lang="zh-CN" altLang="en-US" sz="3000" dirty="0">
                <a:solidFill>
                  <a:srgbClr val="003399"/>
                </a:solidFill>
              </a:rPr>
              <a:t>首部插在原数据报数据部分的前面。</a:t>
            </a:r>
            <a:endParaRPr lang="zh-CN" altLang="en-US" sz="3000" dirty="0">
              <a:solidFill>
                <a:srgbClr val="003399"/>
              </a:solidFill>
            </a:endParaRPr>
          </a:p>
          <a:p>
            <a:pPr eaLnBrk="1" hangingPunct="1"/>
            <a:r>
              <a:rPr lang="zh-CN" altLang="en-US" sz="3000" dirty="0">
                <a:solidFill>
                  <a:srgbClr val="003399"/>
                </a:solidFill>
              </a:rPr>
              <a:t>用 </a:t>
            </a:r>
            <a:r>
              <a:rPr lang="en-US" altLang="zh-CN" sz="3000" dirty="0">
                <a:solidFill>
                  <a:srgbClr val="003399"/>
                </a:solidFill>
              </a:rPr>
              <a:t>ESP </a:t>
            </a:r>
            <a:r>
              <a:rPr lang="zh-CN" altLang="en-US" sz="3000" dirty="0">
                <a:solidFill>
                  <a:srgbClr val="003399"/>
                </a:solidFill>
              </a:rPr>
              <a:t>封装的数据报既有鉴别源站和检查数据报完整性的功能，又能提供保密。</a:t>
            </a:r>
            <a:r>
              <a:rPr lang="zh-CN" altLang="en-US" dirty="0"/>
              <a:t>  </a:t>
            </a:r>
            <a:endParaRPr lang="zh-CN" altLang="en-US" dirty="0"/>
          </a:p>
          <a:p>
            <a:pPr eaLnBrk="1" hangingPunct="1"/>
            <a:endParaRPr lang="en-US" altLang="zh-CN" dirty="0"/>
          </a:p>
        </p:txBody>
      </p:sp>
      <p:grpSp>
        <p:nvGrpSpPr>
          <p:cNvPr id="2" name="Group 29"/>
          <p:cNvGrpSpPr/>
          <p:nvPr/>
        </p:nvGrpSpPr>
        <p:grpSpPr>
          <a:xfrm>
            <a:off x="468313" y="3429000"/>
            <a:ext cx="8364537" cy="2492375"/>
            <a:chOff x="422" y="1352"/>
            <a:chExt cx="5269" cy="1570"/>
          </a:xfrm>
        </p:grpSpPr>
        <p:sp>
          <p:nvSpPr>
            <p:cNvPr id="49157" name="Rectangle 30"/>
            <p:cNvSpPr/>
            <p:nvPr/>
          </p:nvSpPr>
          <p:spPr>
            <a:xfrm>
              <a:off x="422" y="1934"/>
              <a:ext cx="5231" cy="388"/>
            </a:xfrm>
            <a:prstGeom prst="rect">
              <a:avLst/>
            </a:prstGeom>
            <a:solidFill>
              <a:srgbClr val="CCECFF"/>
            </a:solidFill>
            <a:ln w="9525" cap="flat" cmpd="sng">
              <a:solidFill>
                <a:srgbClr val="3333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endParaRPr lang="zh-CN" altLang="zh-CN" sz="2800" b="0" dirty="0">
                <a:solidFill>
                  <a:schemeClr val="tx1"/>
                </a:solidFill>
                <a:latin typeface="Tahoma" panose="020B0604030504040204" pitchFamily="34" charset="0"/>
                <a:ea typeface="宋体" panose="02010600030101010101" pitchFamily="2" charset="-122"/>
              </a:endParaRPr>
            </a:p>
          </p:txBody>
        </p:sp>
        <p:sp>
          <p:nvSpPr>
            <p:cNvPr id="49158" name="Rectangle 31"/>
            <p:cNvSpPr/>
            <p:nvPr/>
          </p:nvSpPr>
          <p:spPr>
            <a:xfrm>
              <a:off x="3789" y="1952"/>
              <a:ext cx="1864" cy="370"/>
            </a:xfrm>
            <a:prstGeom prst="rect">
              <a:avLst/>
            </a:prstGeom>
            <a:solidFill>
              <a:srgbClr val="FFFF99"/>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endParaRPr lang="zh-CN" altLang="zh-CN" sz="2800" b="0" dirty="0">
                <a:solidFill>
                  <a:schemeClr val="tx1"/>
                </a:solidFill>
                <a:latin typeface="Tahoma" panose="020B0604030504040204" pitchFamily="34" charset="0"/>
                <a:ea typeface="宋体" panose="02010600030101010101" pitchFamily="2" charset="-122"/>
              </a:endParaRPr>
            </a:p>
          </p:txBody>
        </p:sp>
        <p:sp>
          <p:nvSpPr>
            <p:cNvPr id="49159" name="Rectangle 32"/>
            <p:cNvSpPr/>
            <p:nvPr/>
          </p:nvSpPr>
          <p:spPr>
            <a:xfrm>
              <a:off x="1083" y="1952"/>
              <a:ext cx="782" cy="370"/>
            </a:xfrm>
            <a:prstGeom prst="rect">
              <a:avLst/>
            </a:prstGeom>
            <a:solidFill>
              <a:srgbClr val="FFFF99"/>
            </a:solidFill>
            <a:ln w="9525">
              <a:noFill/>
            </a:ln>
          </p:spPr>
          <p:txBody>
            <a:bodyPr wrap="none" anchor="ctr" anchorCtr="0"/>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endParaRPr lang="zh-CN" altLang="zh-CN" sz="2800" b="0" dirty="0">
                <a:solidFill>
                  <a:schemeClr val="tx1"/>
                </a:solidFill>
                <a:latin typeface="Tahoma" panose="020B0604030504040204" pitchFamily="34" charset="0"/>
                <a:ea typeface="宋体" panose="02010600030101010101" pitchFamily="2" charset="-122"/>
              </a:endParaRPr>
            </a:p>
          </p:txBody>
        </p:sp>
        <p:sp>
          <p:nvSpPr>
            <p:cNvPr id="49160" name="Text Box 33"/>
            <p:cNvSpPr txBox="1"/>
            <p:nvPr/>
          </p:nvSpPr>
          <p:spPr>
            <a:xfrm>
              <a:off x="431" y="2001"/>
              <a:ext cx="631"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en-US" altLang="zh-CN" sz="2000" b="0" dirty="0">
                  <a:solidFill>
                    <a:srgbClr val="333399"/>
                  </a:solidFill>
                  <a:latin typeface="Arial" panose="020B0604020202020204" pitchFamily="34" charset="0"/>
                </a:rPr>
                <a:t>IP </a:t>
              </a:r>
              <a:r>
                <a:rPr lang="zh-CN" altLang="zh-CN" sz="2000" b="0" dirty="0">
                  <a:solidFill>
                    <a:srgbClr val="333399"/>
                  </a:solidFill>
                  <a:latin typeface="Arial" panose="020B0604020202020204" pitchFamily="34" charset="0"/>
                </a:rPr>
                <a:t>首部</a:t>
              </a:r>
              <a:endParaRPr lang="zh-CN" altLang="en-US" sz="2000" b="0" dirty="0">
                <a:solidFill>
                  <a:srgbClr val="333399"/>
                </a:solidFill>
                <a:latin typeface="Arial" panose="020B0604020202020204" pitchFamily="34" charset="0"/>
              </a:endParaRPr>
            </a:p>
          </p:txBody>
        </p:sp>
        <p:sp>
          <p:nvSpPr>
            <p:cNvPr id="49161" name="Line 34"/>
            <p:cNvSpPr/>
            <p:nvPr/>
          </p:nvSpPr>
          <p:spPr>
            <a:xfrm>
              <a:off x="1083" y="1934"/>
              <a:ext cx="0" cy="388"/>
            </a:xfrm>
            <a:prstGeom prst="line">
              <a:avLst/>
            </a:prstGeom>
            <a:ln w="19050" cap="flat" cmpd="sng">
              <a:solidFill>
                <a:srgbClr val="333399"/>
              </a:solidFill>
              <a:prstDash val="solid"/>
              <a:headEnd type="none" w="med" len="med"/>
              <a:tailEnd type="none" w="med" len="med"/>
            </a:ln>
          </p:spPr>
        </p:sp>
        <p:sp>
          <p:nvSpPr>
            <p:cNvPr id="49162" name="Line 35"/>
            <p:cNvSpPr/>
            <p:nvPr/>
          </p:nvSpPr>
          <p:spPr>
            <a:xfrm>
              <a:off x="1865" y="1934"/>
              <a:ext cx="0" cy="388"/>
            </a:xfrm>
            <a:prstGeom prst="line">
              <a:avLst/>
            </a:prstGeom>
            <a:ln w="19050" cap="flat" cmpd="sng">
              <a:solidFill>
                <a:srgbClr val="333399"/>
              </a:solidFill>
              <a:prstDash val="solid"/>
              <a:headEnd type="none" w="med" len="med"/>
              <a:tailEnd type="none" w="med" len="med"/>
            </a:ln>
          </p:spPr>
        </p:sp>
        <p:sp>
          <p:nvSpPr>
            <p:cNvPr id="49163" name="Text Box 36"/>
            <p:cNvSpPr txBox="1"/>
            <p:nvPr/>
          </p:nvSpPr>
          <p:spPr>
            <a:xfrm>
              <a:off x="1082" y="2001"/>
              <a:ext cx="801"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en-US" altLang="zh-CN" sz="2000" b="0" dirty="0">
                  <a:solidFill>
                    <a:srgbClr val="333399"/>
                  </a:solidFill>
                  <a:latin typeface="Arial" panose="020B0604020202020204" pitchFamily="34" charset="0"/>
                </a:rPr>
                <a:t>ESP </a:t>
              </a:r>
              <a:r>
                <a:rPr lang="zh-CN" altLang="zh-CN" sz="2000" b="0" dirty="0">
                  <a:solidFill>
                    <a:srgbClr val="333399"/>
                  </a:solidFill>
                  <a:latin typeface="Arial" panose="020B0604020202020204" pitchFamily="34" charset="0"/>
                </a:rPr>
                <a:t>首部</a:t>
              </a:r>
              <a:endParaRPr lang="zh-CN" altLang="en-US" sz="2000" b="0" dirty="0">
                <a:solidFill>
                  <a:srgbClr val="333399"/>
                </a:solidFill>
                <a:latin typeface="Arial" panose="020B0604020202020204" pitchFamily="34" charset="0"/>
              </a:endParaRPr>
            </a:p>
          </p:txBody>
        </p:sp>
        <p:sp>
          <p:nvSpPr>
            <p:cNvPr id="49164" name="Text Box 37"/>
            <p:cNvSpPr txBox="1"/>
            <p:nvPr/>
          </p:nvSpPr>
          <p:spPr>
            <a:xfrm>
              <a:off x="2165" y="2001"/>
              <a:ext cx="1344"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en-US" altLang="zh-CN" sz="2000" b="0" dirty="0">
                  <a:solidFill>
                    <a:srgbClr val="333399"/>
                  </a:solidFill>
                  <a:latin typeface="Arial" panose="020B0604020202020204" pitchFamily="34" charset="0"/>
                </a:rPr>
                <a:t>TCP/UDP </a:t>
              </a:r>
              <a:r>
                <a:rPr lang="zh-CN" altLang="zh-CN" sz="2000" b="0" dirty="0">
                  <a:solidFill>
                    <a:srgbClr val="333399"/>
                  </a:solidFill>
                  <a:latin typeface="Arial" panose="020B0604020202020204" pitchFamily="34" charset="0"/>
                </a:rPr>
                <a:t>报文段</a:t>
              </a:r>
              <a:endParaRPr lang="zh-CN" altLang="en-US" sz="2000" b="0" dirty="0">
                <a:solidFill>
                  <a:srgbClr val="333399"/>
                </a:solidFill>
                <a:latin typeface="Arial" panose="020B0604020202020204" pitchFamily="34" charset="0"/>
              </a:endParaRPr>
            </a:p>
          </p:txBody>
        </p:sp>
        <p:sp>
          <p:nvSpPr>
            <p:cNvPr id="49165" name="Line 38"/>
            <p:cNvSpPr/>
            <p:nvPr/>
          </p:nvSpPr>
          <p:spPr>
            <a:xfrm>
              <a:off x="1865" y="2523"/>
              <a:ext cx="1924" cy="0"/>
            </a:xfrm>
            <a:prstGeom prst="line">
              <a:avLst/>
            </a:prstGeom>
            <a:ln w="28575" cap="flat" cmpd="sng">
              <a:solidFill>
                <a:srgbClr val="333399"/>
              </a:solidFill>
              <a:prstDash val="solid"/>
              <a:headEnd type="triangle" w="med" len="lg"/>
              <a:tailEnd type="triangle" w="med" len="lg"/>
            </a:ln>
          </p:spPr>
        </p:sp>
        <p:sp>
          <p:nvSpPr>
            <p:cNvPr id="49166" name="Line 39"/>
            <p:cNvSpPr/>
            <p:nvPr/>
          </p:nvSpPr>
          <p:spPr>
            <a:xfrm>
              <a:off x="1865" y="2386"/>
              <a:ext cx="0" cy="259"/>
            </a:xfrm>
            <a:prstGeom prst="line">
              <a:avLst/>
            </a:prstGeom>
            <a:ln w="19050" cap="flat" cmpd="sng">
              <a:solidFill>
                <a:srgbClr val="333399"/>
              </a:solidFill>
              <a:prstDash val="solid"/>
              <a:headEnd type="none" w="med" len="med"/>
              <a:tailEnd type="none" w="med" len="med"/>
            </a:ln>
          </p:spPr>
        </p:sp>
        <p:sp>
          <p:nvSpPr>
            <p:cNvPr id="49167" name="Line 40"/>
            <p:cNvSpPr/>
            <p:nvPr/>
          </p:nvSpPr>
          <p:spPr>
            <a:xfrm>
              <a:off x="5653" y="2386"/>
              <a:ext cx="3" cy="536"/>
            </a:xfrm>
            <a:prstGeom prst="line">
              <a:avLst/>
            </a:prstGeom>
            <a:ln w="19050" cap="flat" cmpd="sng">
              <a:solidFill>
                <a:srgbClr val="333399"/>
              </a:solidFill>
              <a:prstDash val="solid"/>
              <a:headEnd type="none" w="med" len="med"/>
              <a:tailEnd type="none" w="med" len="med"/>
            </a:ln>
          </p:spPr>
        </p:sp>
        <p:sp>
          <p:nvSpPr>
            <p:cNvPr id="49168" name="Line 41"/>
            <p:cNvSpPr/>
            <p:nvPr/>
          </p:nvSpPr>
          <p:spPr>
            <a:xfrm>
              <a:off x="432" y="2785"/>
              <a:ext cx="5231" cy="0"/>
            </a:xfrm>
            <a:prstGeom prst="line">
              <a:avLst/>
            </a:prstGeom>
            <a:ln w="28575" cap="flat" cmpd="sng">
              <a:solidFill>
                <a:srgbClr val="333399"/>
              </a:solidFill>
              <a:prstDash val="solid"/>
              <a:headEnd type="triangle" w="med" len="lg"/>
              <a:tailEnd type="triangle" w="med" len="lg"/>
            </a:ln>
          </p:spPr>
        </p:sp>
        <p:sp>
          <p:nvSpPr>
            <p:cNvPr id="49169" name="Text Box 42"/>
            <p:cNvSpPr txBox="1"/>
            <p:nvPr/>
          </p:nvSpPr>
          <p:spPr>
            <a:xfrm>
              <a:off x="2068" y="2659"/>
              <a:ext cx="1955" cy="251"/>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zh-CN" sz="2000" b="0" dirty="0">
                  <a:solidFill>
                    <a:srgbClr val="333399"/>
                  </a:solidFill>
                  <a:latin typeface="Arial" panose="020B0604020202020204" pitchFamily="34" charset="0"/>
                </a:rPr>
                <a:t>可鉴别的</a:t>
              </a:r>
              <a:r>
                <a:rPr lang="zh-CN" altLang="en-US" sz="2000" b="0" dirty="0">
                  <a:solidFill>
                    <a:srgbClr val="333399"/>
                  </a:solidFill>
                  <a:latin typeface="Arial" panose="020B0604020202020204" pitchFamily="34" charset="0"/>
                </a:rPr>
                <a:t>保密</a:t>
              </a:r>
              <a:r>
                <a:rPr lang="zh-CN" altLang="zh-CN" sz="2000" b="0" dirty="0">
                  <a:solidFill>
                    <a:srgbClr val="333399"/>
                  </a:solidFill>
                  <a:latin typeface="Arial" panose="020B0604020202020204" pitchFamily="34" charset="0"/>
                </a:rPr>
                <a:t>的 </a:t>
              </a:r>
              <a:r>
                <a:rPr lang="en-US" altLang="zh-CN" sz="2000" b="0" dirty="0">
                  <a:solidFill>
                    <a:srgbClr val="333399"/>
                  </a:solidFill>
                  <a:latin typeface="Arial" panose="020B0604020202020204" pitchFamily="34" charset="0"/>
                </a:rPr>
                <a:t>IP </a:t>
              </a:r>
              <a:r>
                <a:rPr lang="zh-CN" altLang="zh-CN" sz="2000" b="0" dirty="0">
                  <a:solidFill>
                    <a:srgbClr val="333399"/>
                  </a:solidFill>
                  <a:latin typeface="Arial" panose="020B0604020202020204" pitchFamily="34" charset="0"/>
                </a:rPr>
                <a:t>数据报</a:t>
              </a:r>
              <a:endParaRPr lang="zh-CN" altLang="en-US" sz="2000" b="0" dirty="0">
                <a:solidFill>
                  <a:srgbClr val="333399"/>
                </a:solidFill>
                <a:latin typeface="Arial" panose="020B0604020202020204" pitchFamily="34" charset="0"/>
              </a:endParaRPr>
            </a:p>
          </p:txBody>
        </p:sp>
        <p:sp>
          <p:nvSpPr>
            <p:cNvPr id="49170" name="Text Box 43"/>
            <p:cNvSpPr txBox="1"/>
            <p:nvPr/>
          </p:nvSpPr>
          <p:spPr>
            <a:xfrm>
              <a:off x="2045" y="2385"/>
              <a:ext cx="1556" cy="251"/>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原</a:t>
              </a:r>
              <a:r>
                <a:rPr lang="zh-CN" altLang="zh-CN" sz="2000" b="0" dirty="0">
                  <a:solidFill>
                    <a:srgbClr val="333399"/>
                  </a:solidFill>
                  <a:latin typeface="Arial" panose="020B0604020202020204" pitchFamily="34" charset="0"/>
                </a:rPr>
                <a:t>数据报的数据部分</a:t>
              </a:r>
              <a:endParaRPr lang="zh-CN" altLang="en-US" sz="2000" b="0" dirty="0">
                <a:solidFill>
                  <a:srgbClr val="333399"/>
                </a:solidFill>
                <a:latin typeface="Arial" panose="020B0604020202020204" pitchFamily="34" charset="0"/>
              </a:endParaRPr>
            </a:p>
          </p:txBody>
        </p:sp>
        <p:sp>
          <p:nvSpPr>
            <p:cNvPr id="49171" name="Line 44"/>
            <p:cNvSpPr/>
            <p:nvPr/>
          </p:nvSpPr>
          <p:spPr>
            <a:xfrm>
              <a:off x="422" y="2341"/>
              <a:ext cx="0" cy="545"/>
            </a:xfrm>
            <a:prstGeom prst="line">
              <a:avLst/>
            </a:prstGeom>
            <a:ln w="19050" cap="flat" cmpd="sng">
              <a:solidFill>
                <a:srgbClr val="333399"/>
              </a:solidFill>
              <a:prstDash val="solid"/>
              <a:headEnd type="none" w="med" len="med"/>
              <a:tailEnd type="none" w="med" len="med"/>
            </a:ln>
          </p:spPr>
        </p:sp>
        <p:sp>
          <p:nvSpPr>
            <p:cNvPr id="49172" name="Line 45"/>
            <p:cNvSpPr/>
            <p:nvPr/>
          </p:nvSpPr>
          <p:spPr>
            <a:xfrm>
              <a:off x="3789" y="1934"/>
              <a:ext cx="0" cy="388"/>
            </a:xfrm>
            <a:prstGeom prst="line">
              <a:avLst/>
            </a:prstGeom>
            <a:ln w="19050" cap="flat" cmpd="sng">
              <a:solidFill>
                <a:srgbClr val="333399"/>
              </a:solidFill>
              <a:prstDash val="solid"/>
              <a:headEnd type="none" w="med" len="med"/>
              <a:tailEnd type="none" w="med" len="med"/>
            </a:ln>
          </p:spPr>
        </p:sp>
        <p:sp>
          <p:nvSpPr>
            <p:cNvPr id="49173" name="Line 46"/>
            <p:cNvSpPr/>
            <p:nvPr/>
          </p:nvSpPr>
          <p:spPr>
            <a:xfrm>
              <a:off x="4571" y="1934"/>
              <a:ext cx="0" cy="388"/>
            </a:xfrm>
            <a:prstGeom prst="line">
              <a:avLst/>
            </a:prstGeom>
            <a:ln w="19050" cap="flat" cmpd="sng">
              <a:solidFill>
                <a:srgbClr val="333399"/>
              </a:solidFill>
              <a:prstDash val="solid"/>
              <a:headEnd type="none" w="med" len="med"/>
              <a:tailEnd type="none" w="med" len="med"/>
            </a:ln>
          </p:spPr>
        </p:sp>
        <p:sp>
          <p:nvSpPr>
            <p:cNvPr id="49174" name="Text Box 47"/>
            <p:cNvSpPr txBox="1"/>
            <p:nvPr/>
          </p:nvSpPr>
          <p:spPr>
            <a:xfrm>
              <a:off x="3788" y="2001"/>
              <a:ext cx="801"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en-US" altLang="zh-CN" sz="2000" b="0" dirty="0">
                  <a:solidFill>
                    <a:srgbClr val="333399"/>
                  </a:solidFill>
                  <a:latin typeface="Arial" panose="020B0604020202020204" pitchFamily="34" charset="0"/>
                </a:rPr>
                <a:t>ESP </a:t>
              </a:r>
              <a:r>
                <a:rPr lang="zh-CN" altLang="zh-CN" sz="2000" b="0" dirty="0">
                  <a:solidFill>
                    <a:srgbClr val="333399"/>
                  </a:solidFill>
                  <a:latin typeface="Arial" panose="020B0604020202020204" pitchFamily="34" charset="0"/>
                </a:rPr>
                <a:t>尾部</a:t>
              </a:r>
              <a:endParaRPr lang="zh-CN" altLang="en-US" sz="2000" b="0" dirty="0">
                <a:solidFill>
                  <a:srgbClr val="333399"/>
                </a:solidFill>
                <a:latin typeface="Arial" panose="020B0604020202020204" pitchFamily="34" charset="0"/>
              </a:endParaRPr>
            </a:p>
          </p:txBody>
        </p:sp>
        <p:sp>
          <p:nvSpPr>
            <p:cNvPr id="49175" name="Text Box 48"/>
            <p:cNvSpPr txBox="1"/>
            <p:nvPr/>
          </p:nvSpPr>
          <p:spPr>
            <a:xfrm>
              <a:off x="4570" y="2001"/>
              <a:ext cx="1121"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en-US" altLang="zh-CN" sz="2000" b="0" dirty="0">
                  <a:solidFill>
                    <a:srgbClr val="333399"/>
                  </a:solidFill>
                  <a:latin typeface="Arial" panose="020B0604020202020204" pitchFamily="34" charset="0"/>
                </a:rPr>
                <a:t>ESP </a:t>
              </a:r>
              <a:r>
                <a:rPr lang="zh-CN" altLang="zh-CN" sz="2000" b="0" dirty="0">
                  <a:solidFill>
                    <a:srgbClr val="333399"/>
                  </a:solidFill>
                  <a:latin typeface="Arial" panose="020B0604020202020204" pitchFamily="34" charset="0"/>
                </a:rPr>
                <a:t>鉴别数据</a:t>
              </a:r>
              <a:endParaRPr lang="zh-CN" altLang="en-US" sz="2000" b="0" dirty="0">
                <a:solidFill>
                  <a:srgbClr val="333399"/>
                </a:solidFill>
                <a:latin typeface="Arial" panose="020B0604020202020204" pitchFamily="34" charset="0"/>
              </a:endParaRPr>
            </a:p>
          </p:txBody>
        </p:sp>
        <p:sp>
          <p:nvSpPr>
            <p:cNvPr id="49176" name="Line 49"/>
            <p:cNvSpPr/>
            <p:nvPr/>
          </p:nvSpPr>
          <p:spPr>
            <a:xfrm>
              <a:off x="1865" y="1630"/>
              <a:ext cx="0" cy="258"/>
            </a:xfrm>
            <a:prstGeom prst="line">
              <a:avLst/>
            </a:prstGeom>
            <a:ln w="19050" cap="flat" cmpd="sng">
              <a:solidFill>
                <a:srgbClr val="333399"/>
              </a:solidFill>
              <a:prstDash val="solid"/>
              <a:headEnd type="none" w="med" len="med"/>
              <a:tailEnd type="none" w="med" len="med"/>
            </a:ln>
          </p:spPr>
        </p:sp>
        <p:sp>
          <p:nvSpPr>
            <p:cNvPr id="49177" name="Line 50"/>
            <p:cNvSpPr/>
            <p:nvPr/>
          </p:nvSpPr>
          <p:spPr>
            <a:xfrm>
              <a:off x="4571" y="1352"/>
              <a:ext cx="0" cy="517"/>
            </a:xfrm>
            <a:prstGeom prst="line">
              <a:avLst/>
            </a:prstGeom>
            <a:ln w="19050" cap="flat" cmpd="sng">
              <a:solidFill>
                <a:srgbClr val="333399"/>
              </a:solidFill>
              <a:prstDash val="solid"/>
              <a:headEnd type="none" w="med" len="med"/>
              <a:tailEnd type="none" w="med" len="med"/>
            </a:ln>
          </p:spPr>
        </p:sp>
        <p:sp>
          <p:nvSpPr>
            <p:cNvPr id="49178" name="Line 51"/>
            <p:cNvSpPr/>
            <p:nvPr/>
          </p:nvSpPr>
          <p:spPr>
            <a:xfrm>
              <a:off x="1875" y="1771"/>
              <a:ext cx="2706" cy="0"/>
            </a:xfrm>
            <a:prstGeom prst="line">
              <a:avLst/>
            </a:prstGeom>
            <a:ln w="28575" cap="flat" cmpd="sng">
              <a:solidFill>
                <a:srgbClr val="333399"/>
              </a:solidFill>
              <a:prstDash val="solid"/>
              <a:headEnd type="triangle" w="med" len="lg"/>
              <a:tailEnd type="triangle" w="med" len="lg"/>
            </a:ln>
          </p:spPr>
        </p:sp>
        <p:sp>
          <p:nvSpPr>
            <p:cNvPr id="49179" name="Text Box 52"/>
            <p:cNvSpPr txBox="1"/>
            <p:nvPr/>
          </p:nvSpPr>
          <p:spPr>
            <a:xfrm>
              <a:off x="2825" y="1638"/>
              <a:ext cx="917" cy="25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加密</a:t>
              </a:r>
              <a:r>
                <a:rPr lang="zh-CN" altLang="zh-CN" sz="2000" b="0" dirty="0">
                  <a:solidFill>
                    <a:srgbClr val="333399"/>
                  </a:solidFill>
                  <a:latin typeface="Arial" panose="020B0604020202020204" pitchFamily="34" charset="0"/>
                </a:rPr>
                <a:t>的部分</a:t>
              </a:r>
              <a:endParaRPr lang="zh-CN" altLang="en-US" sz="2000" b="0" dirty="0">
                <a:solidFill>
                  <a:srgbClr val="333399"/>
                </a:solidFill>
                <a:latin typeface="Arial" panose="020B0604020202020204" pitchFamily="34" charset="0"/>
              </a:endParaRPr>
            </a:p>
          </p:txBody>
        </p:sp>
        <p:sp>
          <p:nvSpPr>
            <p:cNvPr id="49180" name="Line 53"/>
            <p:cNvSpPr/>
            <p:nvPr/>
          </p:nvSpPr>
          <p:spPr>
            <a:xfrm>
              <a:off x="1083" y="1371"/>
              <a:ext cx="0" cy="517"/>
            </a:xfrm>
            <a:prstGeom prst="line">
              <a:avLst/>
            </a:prstGeom>
            <a:ln w="19050" cap="flat" cmpd="sng">
              <a:solidFill>
                <a:srgbClr val="333399"/>
              </a:solidFill>
              <a:prstDash val="solid"/>
              <a:headEnd type="none" w="med" len="med"/>
              <a:tailEnd type="none" w="med" len="med"/>
            </a:ln>
          </p:spPr>
        </p:sp>
        <p:sp>
          <p:nvSpPr>
            <p:cNvPr id="49181" name="Line 54"/>
            <p:cNvSpPr/>
            <p:nvPr/>
          </p:nvSpPr>
          <p:spPr>
            <a:xfrm>
              <a:off x="1093" y="1525"/>
              <a:ext cx="3488" cy="0"/>
            </a:xfrm>
            <a:prstGeom prst="line">
              <a:avLst/>
            </a:prstGeom>
            <a:ln w="28575" cap="flat" cmpd="sng">
              <a:solidFill>
                <a:srgbClr val="333399"/>
              </a:solidFill>
              <a:prstDash val="solid"/>
              <a:headEnd type="triangle" w="med" len="lg"/>
              <a:tailEnd type="triangle" w="med" len="lg"/>
            </a:ln>
          </p:spPr>
        </p:sp>
        <p:sp>
          <p:nvSpPr>
            <p:cNvPr id="49182" name="Text Box 55"/>
            <p:cNvSpPr txBox="1"/>
            <p:nvPr/>
          </p:nvSpPr>
          <p:spPr>
            <a:xfrm>
              <a:off x="2356" y="1411"/>
              <a:ext cx="916" cy="25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r>
                <a:rPr lang="zh-CN" altLang="en-US" sz="2000" b="0" dirty="0">
                  <a:solidFill>
                    <a:srgbClr val="333399"/>
                  </a:solidFill>
                  <a:latin typeface="Arial" panose="020B0604020202020204" pitchFamily="34" charset="0"/>
                </a:rPr>
                <a:t>鉴别</a:t>
              </a:r>
              <a:r>
                <a:rPr lang="zh-CN" altLang="zh-CN" sz="2000" b="0" dirty="0">
                  <a:solidFill>
                    <a:srgbClr val="333399"/>
                  </a:solidFill>
                  <a:latin typeface="Arial" panose="020B0604020202020204" pitchFamily="34" charset="0"/>
                </a:rPr>
                <a:t>的部分</a:t>
              </a:r>
              <a:endParaRPr lang="zh-CN" altLang="en-US" sz="2000" b="0" dirty="0">
                <a:solidFill>
                  <a:srgbClr val="333399"/>
                </a:solidFill>
                <a:latin typeface="Arial" panose="020B0604020202020204" pitchFamily="34" charset="0"/>
              </a:endParaRPr>
            </a:p>
          </p:txBody>
        </p:sp>
        <p:sp>
          <p:nvSpPr>
            <p:cNvPr id="49183" name="Line 56"/>
            <p:cNvSpPr/>
            <p:nvPr/>
          </p:nvSpPr>
          <p:spPr>
            <a:xfrm>
              <a:off x="3789" y="2386"/>
              <a:ext cx="0" cy="259"/>
            </a:xfrm>
            <a:prstGeom prst="line">
              <a:avLst/>
            </a:prstGeom>
            <a:ln w="19050" cap="flat" cmpd="sng">
              <a:solidFill>
                <a:srgbClr val="333399"/>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15">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515">
                                            <p:txEl>
                                              <p:charRg st="23" end="6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ln/>
        </p:spPr>
        <p:txBody>
          <a:bodyPr vert="horz" wrap="square" lIns="92075" tIns="46038" rIns="92075" bIns="46038" anchor="ctr" anchorCtr="0"/>
          <a:p>
            <a:pPr algn="r" eaLnBrk="1" hangingPunct="1"/>
            <a:r>
              <a:rPr lang="en-US" altLang="zh-CN" dirty="0">
                <a:solidFill>
                  <a:schemeClr val="bg1"/>
                </a:solidFill>
              </a:rPr>
              <a:t>8.5 </a:t>
            </a:r>
            <a:r>
              <a:rPr lang="zh-CN" altLang="en-US" dirty="0">
                <a:solidFill>
                  <a:schemeClr val="bg1"/>
                </a:solidFill>
              </a:rPr>
              <a:t>网络管理</a:t>
            </a:r>
            <a:endParaRPr lang="zh-CN" altLang="en-US" dirty="0">
              <a:solidFill>
                <a:schemeClr val="bg1"/>
              </a:solidFill>
            </a:endParaRPr>
          </a:p>
        </p:txBody>
      </p:sp>
      <p:sp>
        <p:nvSpPr>
          <p:cNvPr id="50179" name="Rectangle 3"/>
          <p:cNvSpPr>
            <a:spLocks noGrp="1"/>
          </p:cNvSpPr>
          <p:nvPr>
            <p:ph idx="1"/>
          </p:nvPr>
        </p:nvSpPr>
        <p:spPr>
          <a:xfrm>
            <a:off x="793750" y="1393825"/>
            <a:ext cx="7772400" cy="4114800"/>
          </a:xfrm>
          <a:ln/>
        </p:spPr>
        <p:txBody>
          <a:bodyPr vert="horz" wrap="square" lIns="91440" tIns="45720" rIns="91440" bIns="45720" anchor="t" anchorCtr="0"/>
          <a:p>
            <a:pPr eaLnBrk="1" hangingPunct="1">
              <a:spcBef>
                <a:spcPts val="600"/>
              </a:spcBef>
            </a:pPr>
            <a:r>
              <a:rPr lang="zh-CN" altLang="en-US" dirty="0">
                <a:solidFill>
                  <a:srgbClr val="003399"/>
                </a:solidFill>
              </a:rPr>
              <a:t>网络管理是控制一个网络系统，使得它具有最高的效率和生产力的过程。</a:t>
            </a:r>
            <a:endParaRPr lang="en-US" altLang="zh-CN" dirty="0">
              <a:solidFill>
                <a:srgbClr val="003399"/>
              </a:solidFill>
            </a:endParaRPr>
          </a:p>
          <a:p>
            <a:pPr eaLnBrk="1" hangingPunct="1">
              <a:spcBef>
                <a:spcPts val="600"/>
              </a:spcBef>
            </a:pPr>
            <a:r>
              <a:rPr lang="zh-CN" altLang="en-US" dirty="0">
                <a:solidFill>
                  <a:srgbClr val="003399"/>
                </a:solidFill>
              </a:rPr>
              <a:t>网络管理系统的本质是管理网络的软件系统。</a:t>
            </a:r>
            <a:endParaRPr lang="zh-CN" altLang="en-US" dirty="0">
              <a:solidFill>
                <a:srgbClr val="003399"/>
              </a:solidFill>
            </a:endParaRPr>
          </a:p>
          <a:p>
            <a:pPr eaLnBrk="1" hangingPunct="1"/>
            <a:endParaRPr lang="zh-CN" altLang="en-US" dirty="0">
              <a:solidFill>
                <a:srgbClr val="003399"/>
              </a:solidFill>
            </a:endParaRPr>
          </a:p>
          <a:p>
            <a:pPr eaLnBrk="1" hangingPunct="1"/>
            <a:endParaRPr lang="en-US" altLang="zh-CN" dirty="0"/>
          </a:p>
        </p:txBody>
      </p:sp>
      <p:sp>
        <p:nvSpPr>
          <p:cNvPr id="50180" name="AutoShape 5"/>
          <p:cNvSpPr/>
          <p:nvPr/>
        </p:nvSpPr>
        <p:spPr>
          <a:xfrm>
            <a:off x="2411413" y="4365625"/>
            <a:ext cx="4537075" cy="1943100"/>
          </a:xfrm>
          <a:prstGeom prst="cloudCallout">
            <a:avLst>
              <a:gd name="adj1" fmla="val 27255"/>
              <a:gd name="adj2" fmla="val -88806"/>
            </a:avLst>
          </a:prstGeom>
          <a:solidFill>
            <a:srgbClr val="99CC00"/>
          </a:solidFill>
          <a:ln w="19050" cap="sq"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lnSpc>
                <a:spcPct val="90000"/>
              </a:lnSpc>
              <a:spcBef>
                <a:spcPct val="50000"/>
              </a:spcBef>
              <a:buClrTx/>
              <a:buFontTx/>
              <a:buNone/>
            </a:pPr>
            <a:endParaRPr lang="zh-CN" altLang="zh-CN" sz="2400" u="sng" dirty="0">
              <a:latin typeface="Arial" panose="020B0604020202020204" pitchFamily="34" charset="0"/>
              <a:ea typeface="宋体" panose="02010600030101010101" pitchFamily="2" charset="-122"/>
            </a:endParaRPr>
          </a:p>
        </p:txBody>
      </p:sp>
      <p:sp>
        <p:nvSpPr>
          <p:cNvPr id="50181" name="Text Box 6"/>
          <p:cNvSpPr txBox="1"/>
          <p:nvPr/>
        </p:nvSpPr>
        <p:spPr>
          <a:xfrm>
            <a:off x="3051175" y="4705350"/>
            <a:ext cx="3897313" cy="16065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lnSpc>
                <a:spcPct val="90000"/>
              </a:lnSpc>
              <a:spcBef>
                <a:spcPct val="0"/>
              </a:spcBef>
              <a:buClr>
                <a:schemeClr val="tx2"/>
              </a:buClr>
              <a:buSzPct val="90000"/>
              <a:buFont typeface="Symbol" panose="05050102010706020507" pitchFamily="18" charset="2"/>
              <a:buNone/>
            </a:pPr>
            <a:r>
              <a:rPr lang="zh-CN" altLang="en-US" sz="2400" dirty="0">
                <a:ea typeface="宋体" panose="02010600030101010101" pitchFamily="2" charset="-122"/>
              </a:rPr>
              <a:t>我们常说的“网管系统”，</a:t>
            </a:r>
            <a:endParaRPr lang="zh-CN" altLang="en-US" sz="2400" dirty="0">
              <a:ea typeface="宋体" panose="02010600030101010101" pitchFamily="2" charset="-122"/>
            </a:endParaRPr>
          </a:p>
          <a:p>
            <a:pPr marL="0" lvl="0" indent="0" eaLnBrk="1" hangingPunct="1">
              <a:lnSpc>
                <a:spcPct val="90000"/>
              </a:lnSpc>
              <a:spcBef>
                <a:spcPct val="0"/>
              </a:spcBef>
              <a:buClr>
                <a:schemeClr val="tx2"/>
              </a:buClr>
              <a:buSzPct val="90000"/>
              <a:buFont typeface="Symbol" panose="05050102010706020507" pitchFamily="18" charset="2"/>
              <a:buNone/>
            </a:pPr>
            <a:r>
              <a:rPr lang="zh-CN" altLang="en-US" sz="2400" dirty="0">
                <a:ea typeface="宋体" panose="02010600030101010101" pitchFamily="2" charset="-122"/>
              </a:rPr>
              <a:t>应该理解为保障整个</a:t>
            </a:r>
            <a:r>
              <a:rPr lang="en-US" altLang="zh-CN" sz="2400" dirty="0">
                <a:ea typeface="宋体" panose="02010600030101010101" pitchFamily="2" charset="-122"/>
              </a:rPr>
              <a:t>IT</a:t>
            </a:r>
            <a:endParaRPr lang="en-US" altLang="zh-CN" sz="2400" dirty="0">
              <a:ea typeface="宋体" panose="02010600030101010101" pitchFamily="2" charset="-122"/>
            </a:endParaRPr>
          </a:p>
          <a:p>
            <a:pPr marL="0" lvl="0" indent="0" eaLnBrk="1" hangingPunct="1">
              <a:lnSpc>
                <a:spcPct val="90000"/>
              </a:lnSpc>
              <a:spcBef>
                <a:spcPct val="0"/>
              </a:spcBef>
              <a:buClr>
                <a:schemeClr val="tx2"/>
              </a:buClr>
              <a:buSzPct val="90000"/>
              <a:buFont typeface="Symbol" panose="05050102010706020507" pitchFamily="18" charset="2"/>
              <a:buNone/>
            </a:pPr>
            <a:r>
              <a:rPr lang="zh-CN" altLang="en-US" sz="2400" dirty="0">
                <a:ea typeface="宋体" panose="02010600030101010101" pitchFamily="2" charset="-122"/>
              </a:rPr>
              <a:t>系统顺利运作的管理系统。</a:t>
            </a:r>
            <a:endParaRPr lang="zh-CN" altLang="en-US" sz="2400" dirty="0">
              <a:ea typeface="宋体" panose="02010600030101010101" pitchFamily="2" charset="-122"/>
            </a:endParaRPr>
          </a:p>
          <a:p>
            <a:pPr marL="0" lvl="0" indent="0" eaLnBrk="1" hangingPunct="1">
              <a:lnSpc>
                <a:spcPct val="90000"/>
              </a:lnSpc>
              <a:spcBef>
                <a:spcPct val="50000"/>
              </a:spcBef>
              <a:buClrTx/>
              <a:buFontTx/>
              <a:buNone/>
            </a:pPr>
            <a:endParaRPr lang="en-US" altLang="zh-CN" sz="2400" u="sng"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en-US" altLang="zh-CN" dirty="0">
                <a:solidFill>
                  <a:srgbClr val="FF5050"/>
                </a:solidFill>
              </a:rPr>
              <a:t>	  	</a:t>
            </a:r>
            <a:r>
              <a:rPr lang="zh-CN" altLang="en-US" dirty="0">
                <a:solidFill>
                  <a:schemeClr val="bg1"/>
                </a:solidFill>
              </a:rPr>
              <a:t>网络管理的目标</a:t>
            </a:r>
            <a:endParaRPr lang="zh-CN" altLang="en-US" dirty="0">
              <a:solidFill>
                <a:schemeClr val="bg1"/>
              </a:solidFill>
            </a:endParaRPr>
          </a:p>
        </p:txBody>
      </p:sp>
      <p:sp>
        <p:nvSpPr>
          <p:cNvPr id="502787" name="Rectangle 3"/>
          <p:cNvSpPr>
            <a:spLocks noGrp="1"/>
          </p:cNvSpPr>
          <p:nvPr>
            <p:ph idx="1"/>
          </p:nvPr>
        </p:nvSpPr>
        <p:spPr>
          <a:xfrm>
            <a:off x="971550" y="1700213"/>
            <a:ext cx="7772400" cy="4114800"/>
          </a:xfrm>
          <a:ln/>
        </p:spPr>
        <p:txBody>
          <a:bodyPr vert="horz" wrap="square" lIns="91440" tIns="45720" rIns="91440" bIns="45720" anchor="t" anchorCtr="0"/>
          <a:p>
            <a:pPr eaLnBrk="1" hangingPunct="1">
              <a:spcBef>
                <a:spcPct val="30000"/>
              </a:spcBef>
            </a:pPr>
            <a:r>
              <a:rPr lang="zh-CN" altLang="en-US" dirty="0">
                <a:solidFill>
                  <a:srgbClr val="003399"/>
                </a:solidFill>
              </a:rPr>
              <a:t>解决异构设备的统一管理</a:t>
            </a:r>
            <a:endParaRPr lang="zh-CN" altLang="en-US" dirty="0">
              <a:solidFill>
                <a:srgbClr val="003399"/>
              </a:solidFill>
            </a:endParaRPr>
          </a:p>
          <a:p>
            <a:pPr eaLnBrk="1" hangingPunct="1">
              <a:spcBef>
                <a:spcPct val="30000"/>
              </a:spcBef>
            </a:pPr>
            <a:r>
              <a:rPr lang="zh-CN" altLang="en-US" dirty="0">
                <a:solidFill>
                  <a:srgbClr val="003399"/>
                </a:solidFill>
              </a:rPr>
              <a:t>提供高可靠的服务</a:t>
            </a:r>
            <a:endParaRPr lang="zh-CN" altLang="en-US" dirty="0">
              <a:solidFill>
                <a:srgbClr val="003399"/>
              </a:solidFill>
            </a:endParaRPr>
          </a:p>
          <a:p>
            <a:pPr eaLnBrk="1" hangingPunct="1">
              <a:spcBef>
                <a:spcPct val="30000"/>
              </a:spcBef>
            </a:pPr>
            <a:r>
              <a:rPr lang="zh-CN" altLang="en-US" dirty="0">
                <a:solidFill>
                  <a:srgbClr val="003399"/>
                </a:solidFill>
              </a:rPr>
              <a:t>提高网络的效率</a:t>
            </a:r>
            <a:endParaRPr lang="zh-CN" altLang="en-US" dirty="0">
              <a:solidFill>
                <a:srgbClr val="003399"/>
              </a:solidFill>
            </a:endParaRPr>
          </a:p>
          <a:p>
            <a:pPr eaLnBrk="1" hangingPunct="1">
              <a:spcBef>
                <a:spcPct val="30000"/>
              </a:spcBef>
            </a:pPr>
            <a:r>
              <a:rPr lang="zh-CN" altLang="en-US" dirty="0">
                <a:solidFill>
                  <a:srgbClr val="003399"/>
                </a:solidFill>
              </a:rPr>
              <a:t> 提供公共的管理平台</a:t>
            </a:r>
            <a:endParaRPr lang="zh-CN" altLang="en-US" dirty="0">
              <a:solidFill>
                <a:srgbClr val="003399"/>
              </a:solidFill>
            </a:endParaRPr>
          </a:p>
          <a:p>
            <a:pPr eaLnBrk="1" hangingPunct="1">
              <a:spcBef>
                <a:spcPct val="30000"/>
              </a:spcBef>
            </a:pPr>
            <a:r>
              <a:rPr lang="zh-CN" altLang="en-US" dirty="0">
                <a:solidFill>
                  <a:srgbClr val="003399"/>
                </a:solidFill>
              </a:rPr>
              <a:t> 提供友好的维护界面</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charRg st="12"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charRg st="21" end="2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87">
                                            <p:txEl>
                                              <p:charRg st="29" end="4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787">
                                            <p:txEl>
                                              <p:charRg st="40" end="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sz="3600" dirty="0">
                <a:solidFill>
                  <a:schemeClr val="bg1"/>
                </a:solidFill>
              </a:rPr>
              <a:t>网络管理的五大功能域</a:t>
            </a:r>
            <a:endParaRPr lang="zh-CN" altLang="en-US" sz="3600" dirty="0">
              <a:solidFill>
                <a:schemeClr val="bg1"/>
              </a:solidFill>
            </a:endParaRPr>
          </a:p>
        </p:txBody>
      </p:sp>
      <p:sp>
        <p:nvSpPr>
          <p:cNvPr id="52227" name="Rectangle 3"/>
          <p:cNvSpPr>
            <a:spLocks noGrp="1"/>
          </p:cNvSpPr>
          <p:nvPr>
            <p:ph idx="1"/>
          </p:nvPr>
        </p:nvSpPr>
        <p:spPr>
          <a:xfrm>
            <a:off x="755650" y="1700213"/>
            <a:ext cx="7705725" cy="3887787"/>
          </a:xfrm>
          <a:ln/>
        </p:spPr>
        <p:txBody>
          <a:bodyPr vert="horz" wrap="square" lIns="91440" tIns="45720" rIns="91440" bIns="45720" anchor="t" anchorCtr="0"/>
          <a:p>
            <a:pPr eaLnBrk="1" hangingPunct="1"/>
            <a:r>
              <a:rPr lang="zh-CN" altLang="en-US" sz="3000" dirty="0">
                <a:solidFill>
                  <a:srgbClr val="003399"/>
                </a:solidFill>
              </a:rPr>
              <a:t>配置管理</a:t>
            </a:r>
            <a:r>
              <a:rPr lang="en-US" altLang="zh-CN" sz="3000" dirty="0">
                <a:solidFill>
                  <a:srgbClr val="003399"/>
                </a:solidFill>
              </a:rPr>
              <a:t>CM</a:t>
            </a:r>
            <a:r>
              <a:rPr lang="zh-CN" altLang="en-US" sz="3000" dirty="0">
                <a:solidFill>
                  <a:srgbClr val="003399"/>
                </a:solidFill>
              </a:rPr>
              <a:t>（</a:t>
            </a:r>
            <a:r>
              <a:rPr lang="en-US" altLang="zh-CN" sz="3000" dirty="0">
                <a:solidFill>
                  <a:srgbClr val="003399"/>
                </a:solidFill>
              </a:rPr>
              <a:t>Configuration Management</a:t>
            </a:r>
            <a:r>
              <a:rPr lang="zh-CN" altLang="en-US" sz="3000" dirty="0">
                <a:solidFill>
                  <a:srgbClr val="003399"/>
                </a:solidFill>
              </a:rPr>
              <a:t>）</a:t>
            </a:r>
            <a:endParaRPr lang="zh-CN" altLang="en-US" sz="3000" dirty="0">
              <a:solidFill>
                <a:srgbClr val="003399"/>
              </a:solidFill>
            </a:endParaRPr>
          </a:p>
          <a:p>
            <a:pPr eaLnBrk="1" hangingPunct="1"/>
            <a:r>
              <a:rPr lang="zh-CN" altLang="en-US" sz="3000" dirty="0">
                <a:solidFill>
                  <a:srgbClr val="003399"/>
                </a:solidFill>
              </a:rPr>
              <a:t>故障管理</a:t>
            </a:r>
            <a:r>
              <a:rPr lang="de-DE" altLang="zh-CN" sz="3000" dirty="0">
                <a:solidFill>
                  <a:srgbClr val="003399"/>
                </a:solidFill>
              </a:rPr>
              <a:t>FM</a:t>
            </a:r>
            <a:r>
              <a:rPr lang="zh-CN" altLang="de-DE" sz="3000" dirty="0">
                <a:solidFill>
                  <a:srgbClr val="003399"/>
                </a:solidFill>
              </a:rPr>
              <a:t>（</a:t>
            </a:r>
            <a:r>
              <a:rPr lang="de-DE" altLang="zh-CN" sz="3000" dirty="0">
                <a:solidFill>
                  <a:srgbClr val="003399"/>
                </a:solidFill>
              </a:rPr>
              <a:t>Fault Management</a:t>
            </a:r>
            <a:r>
              <a:rPr lang="zh-CN" altLang="de-DE" sz="3000" dirty="0">
                <a:solidFill>
                  <a:srgbClr val="003399"/>
                </a:solidFill>
              </a:rPr>
              <a:t>）</a:t>
            </a:r>
            <a:r>
              <a:rPr lang="zh-CN" altLang="en-US" sz="3000" dirty="0">
                <a:solidFill>
                  <a:srgbClr val="003399"/>
                </a:solidFill>
              </a:rPr>
              <a:t> </a:t>
            </a:r>
            <a:endParaRPr lang="zh-CN" altLang="en-US" sz="3000" dirty="0">
              <a:solidFill>
                <a:srgbClr val="003399"/>
              </a:solidFill>
            </a:endParaRPr>
          </a:p>
          <a:p>
            <a:pPr eaLnBrk="1" hangingPunct="1"/>
            <a:r>
              <a:rPr lang="zh-CN" altLang="en-US" sz="3000" dirty="0">
                <a:solidFill>
                  <a:srgbClr val="003399"/>
                </a:solidFill>
              </a:rPr>
              <a:t>性能管理</a:t>
            </a:r>
            <a:r>
              <a:rPr lang="en-US" altLang="zh-CN" sz="3000" dirty="0">
                <a:solidFill>
                  <a:srgbClr val="003399"/>
                </a:solidFill>
              </a:rPr>
              <a:t>PM</a:t>
            </a:r>
            <a:r>
              <a:rPr lang="zh-CN" altLang="en-US" sz="3000" dirty="0">
                <a:solidFill>
                  <a:srgbClr val="003399"/>
                </a:solidFill>
              </a:rPr>
              <a:t>（</a:t>
            </a:r>
            <a:r>
              <a:rPr lang="en-US" altLang="zh-CN" sz="3000" dirty="0">
                <a:solidFill>
                  <a:srgbClr val="003399"/>
                </a:solidFill>
              </a:rPr>
              <a:t>Performance Management</a:t>
            </a:r>
            <a:r>
              <a:rPr lang="zh-CN" altLang="en-US" sz="3000" dirty="0">
                <a:solidFill>
                  <a:srgbClr val="003399"/>
                </a:solidFill>
              </a:rPr>
              <a:t>） </a:t>
            </a:r>
            <a:endParaRPr lang="zh-CN" altLang="en-US" sz="3000" dirty="0">
              <a:solidFill>
                <a:srgbClr val="003399"/>
              </a:solidFill>
            </a:endParaRPr>
          </a:p>
          <a:p>
            <a:pPr eaLnBrk="1" hangingPunct="1"/>
            <a:r>
              <a:rPr lang="zh-CN" altLang="en-US" sz="3000" dirty="0">
                <a:solidFill>
                  <a:srgbClr val="003399"/>
                </a:solidFill>
              </a:rPr>
              <a:t>计费管理</a:t>
            </a:r>
            <a:r>
              <a:rPr lang="en-US" altLang="zh-CN" sz="3000" dirty="0">
                <a:solidFill>
                  <a:srgbClr val="003399"/>
                </a:solidFill>
              </a:rPr>
              <a:t>AM</a:t>
            </a:r>
            <a:r>
              <a:rPr lang="zh-CN" altLang="en-US" sz="3000" dirty="0">
                <a:solidFill>
                  <a:srgbClr val="003399"/>
                </a:solidFill>
              </a:rPr>
              <a:t>（</a:t>
            </a:r>
            <a:r>
              <a:rPr lang="en-US" altLang="zh-CN" sz="3000" dirty="0">
                <a:solidFill>
                  <a:srgbClr val="003399"/>
                </a:solidFill>
              </a:rPr>
              <a:t>Accounting Management</a:t>
            </a:r>
            <a:r>
              <a:rPr lang="zh-CN" altLang="en-US" sz="3000" dirty="0">
                <a:solidFill>
                  <a:srgbClr val="003399"/>
                </a:solidFill>
              </a:rPr>
              <a:t>） </a:t>
            </a:r>
            <a:endParaRPr lang="zh-CN" altLang="en-US" sz="3000" dirty="0">
              <a:solidFill>
                <a:srgbClr val="003399"/>
              </a:solidFill>
            </a:endParaRPr>
          </a:p>
          <a:p>
            <a:pPr eaLnBrk="1" hangingPunct="1"/>
            <a:r>
              <a:rPr lang="zh-CN" altLang="en-US" sz="3000" dirty="0">
                <a:solidFill>
                  <a:srgbClr val="003399"/>
                </a:solidFill>
              </a:rPr>
              <a:t>安全管理</a:t>
            </a:r>
            <a:r>
              <a:rPr lang="en-US" altLang="zh-CN" sz="3000" dirty="0">
                <a:solidFill>
                  <a:srgbClr val="003399"/>
                </a:solidFill>
              </a:rPr>
              <a:t>SM</a:t>
            </a:r>
            <a:r>
              <a:rPr lang="zh-CN" altLang="en-US" sz="3000" dirty="0">
                <a:solidFill>
                  <a:srgbClr val="003399"/>
                </a:solidFill>
              </a:rPr>
              <a:t>（</a:t>
            </a:r>
            <a:r>
              <a:rPr lang="en-US" altLang="zh-CN" sz="3000" dirty="0">
                <a:solidFill>
                  <a:srgbClr val="003399"/>
                </a:solidFill>
              </a:rPr>
              <a:t>Security Management</a:t>
            </a:r>
            <a:r>
              <a:rPr lang="zh-CN" altLang="en-US" sz="3000" dirty="0">
                <a:solidFill>
                  <a:srgbClr val="003399"/>
                </a:solidFill>
              </a:rPr>
              <a:t>）</a:t>
            </a:r>
            <a:r>
              <a:rPr lang="zh-CN" altLang="en-US" dirty="0"/>
              <a:t>  </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3250" name="Picture 4"/>
          <p:cNvPicPr>
            <a:picLocks noChangeAspect="1"/>
          </p:cNvPicPr>
          <p:nvPr/>
        </p:nvPicPr>
        <p:blipFill>
          <a:blip r:embed="rId1"/>
          <a:stretch>
            <a:fillRect/>
          </a:stretch>
        </p:blipFill>
        <p:spPr>
          <a:xfrm>
            <a:off x="468313" y="620713"/>
            <a:ext cx="8039100" cy="5522912"/>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Picture 4"/>
          <p:cNvPicPr>
            <a:picLocks noChangeAspect="1"/>
          </p:cNvPicPr>
          <p:nvPr/>
        </p:nvPicPr>
        <p:blipFill>
          <a:blip r:embed="rId1"/>
          <a:stretch>
            <a:fillRect/>
          </a:stretch>
        </p:blipFill>
        <p:spPr>
          <a:xfrm>
            <a:off x="762000" y="852488"/>
            <a:ext cx="7621588" cy="5153025"/>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3"/>
          <p:cNvSpPr>
            <a:spLocks noGrp="1"/>
          </p:cNvSpPr>
          <p:nvPr>
            <p:ph idx="1"/>
          </p:nvPr>
        </p:nvSpPr>
        <p:spPr>
          <a:ln/>
        </p:spPr>
        <p:txBody>
          <a:bodyPr vert="horz" wrap="square" lIns="91440" tIns="45720" rIns="91440" bIns="45720" anchor="t" anchorCtr="0"/>
          <a:p>
            <a:pPr eaLnBrk="1" hangingPunct="1"/>
            <a:endParaRPr lang="zh-CN" altLang="zh-CN" dirty="0"/>
          </a:p>
        </p:txBody>
      </p:sp>
      <p:pic>
        <p:nvPicPr>
          <p:cNvPr id="55299" name="Picture 4"/>
          <p:cNvPicPr>
            <a:picLocks noChangeAspect="1"/>
          </p:cNvPicPr>
          <p:nvPr/>
        </p:nvPicPr>
        <p:blipFill>
          <a:blip r:embed="rId1"/>
          <a:stretch>
            <a:fillRect/>
          </a:stretch>
        </p:blipFill>
        <p:spPr>
          <a:xfrm>
            <a:off x="323850" y="836613"/>
            <a:ext cx="8316913" cy="517842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Picture 4"/>
          <p:cNvPicPr>
            <a:picLocks noChangeAspect="1"/>
          </p:cNvPicPr>
          <p:nvPr/>
        </p:nvPicPr>
        <p:blipFill>
          <a:blip r:embed="rId1"/>
          <a:stretch>
            <a:fillRect/>
          </a:stretch>
        </p:blipFill>
        <p:spPr>
          <a:xfrm>
            <a:off x="468313" y="1052513"/>
            <a:ext cx="8366125" cy="482917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1447800" y="188913"/>
            <a:ext cx="7696200" cy="720725"/>
          </a:xfrm>
          <a:ln/>
        </p:spPr>
        <p:txBody>
          <a:bodyPr vert="horz" wrap="square" lIns="92075" tIns="46038" rIns="92075" bIns="46038" anchor="ctr" anchorCtr="0"/>
          <a:p>
            <a:pPr algn="r" eaLnBrk="1" hangingPunct="1"/>
            <a:r>
              <a:rPr lang="zh-CN" altLang="en-US" dirty="0">
                <a:solidFill>
                  <a:schemeClr val="bg1"/>
                </a:solidFill>
                <a:latin typeface="宋体" panose="02010600030101010101" pitchFamily="2" charset="-122"/>
              </a:rPr>
              <a:t>网络管理模型</a:t>
            </a:r>
            <a:endParaRPr lang="zh-CN" altLang="en-US" dirty="0">
              <a:solidFill>
                <a:schemeClr val="bg1"/>
              </a:solidFill>
              <a:latin typeface="宋体" panose="02010600030101010101" pitchFamily="2" charset="-122"/>
            </a:endParaRPr>
          </a:p>
        </p:txBody>
      </p:sp>
      <p:sp>
        <p:nvSpPr>
          <p:cNvPr id="514051" name="Rectangle 3"/>
          <p:cNvSpPr>
            <a:spLocks noGrp="1"/>
          </p:cNvSpPr>
          <p:nvPr>
            <p:ph idx="1"/>
          </p:nvPr>
        </p:nvSpPr>
        <p:spPr>
          <a:xfrm>
            <a:off x="827088" y="1412875"/>
            <a:ext cx="7772400" cy="4114800"/>
          </a:xfrm>
          <a:ln/>
        </p:spPr>
        <p:txBody>
          <a:bodyPr vert="horz" wrap="square" lIns="91440" tIns="45720" rIns="91440" bIns="45720" anchor="t" anchorCtr="0"/>
          <a:p>
            <a:pPr eaLnBrk="1" hangingPunct="1">
              <a:lnSpc>
                <a:spcPct val="120000"/>
              </a:lnSpc>
              <a:spcBef>
                <a:spcPts val="600"/>
              </a:spcBef>
            </a:pPr>
            <a:r>
              <a:rPr lang="zh-CN" altLang="en-US" dirty="0">
                <a:solidFill>
                  <a:srgbClr val="003399"/>
                </a:solidFill>
              </a:rPr>
              <a:t>在网络管理中，一般采用</a:t>
            </a:r>
            <a:r>
              <a:rPr lang="zh-CN" altLang="en-US" dirty="0">
                <a:solidFill>
                  <a:schemeClr val="hlink"/>
                </a:solidFill>
              </a:rPr>
              <a:t>管理者</a:t>
            </a:r>
            <a:r>
              <a:rPr lang="en-US" altLang="zh-CN" dirty="0">
                <a:solidFill>
                  <a:schemeClr val="hlink"/>
                </a:solidFill>
              </a:rPr>
              <a:t>-</a:t>
            </a:r>
            <a:r>
              <a:rPr lang="zh-CN" altLang="en-US" dirty="0">
                <a:solidFill>
                  <a:schemeClr val="hlink"/>
                </a:solidFill>
              </a:rPr>
              <a:t>代理</a:t>
            </a:r>
            <a:r>
              <a:rPr lang="zh-CN" altLang="en-US" dirty="0">
                <a:solidFill>
                  <a:srgbClr val="003399"/>
                </a:solidFill>
              </a:rPr>
              <a:t>的管理模型。</a:t>
            </a:r>
            <a:endParaRPr lang="zh-CN" altLang="en-US" dirty="0">
              <a:solidFill>
                <a:srgbClr val="003399"/>
              </a:solidFill>
            </a:endParaRPr>
          </a:p>
          <a:p>
            <a:pPr eaLnBrk="1" hangingPunct="1">
              <a:lnSpc>
                <a:spcPct val="120000"/>
              </a:lnSpc>
              <a:spcBef>
                <a:spcPts val="600"/>
              </a:spcBef>
            </a:pPr>
            <a:r>
              <a:rPr lang="zh-CN" altLang="en-US" dirty="0">
                <a:solidFill>
                  <a:srgbClr val="003399"/>
                </a:solidFill>
              </a:rPr>
              <a:t>管理者它负责发出管理操作的指令，并接收来自代理的信息。</a:t>
            </a:r>
            <a:endParaRPr lang="zh-CN" altLang="en-US" dirty="0">
              <a:solidFill>
                <a:srgbClr val="003399"/>
              </a:solidFill>
            </a:endParaRPr>
          </a:p>
          <a:p>
            <a:pPr eaLnBrk="1" hangingPunct="1">
              <a:lnSpc>
                <a:spcPct val="120000"/>
              </a:lnSpc>
              <a:spcBef>
                <a:spcPts val="600"/>
              </a:spcBef>
            </a:pPr>
            <a:r>
              <a:rPr lang="zh-CN" altLang="en-US" dirty="0">
                <a:solidFill>
                  <a:srgbClr val="003399"/>
                </a:solidFill>
              </a:rPr>
              <a:t>代理则位于被管理的设备内部，把来自管理者的命令或信息请求转换为本设备特有的指令。</a:t>
            </a:r>
            <a:endParaRPr lang="zh-CN" altLang="en-US" dirty="0">
              <a:solidFill>
                <a:srgbClr val="003399"/>
              </a:solidFill>
            </a:endParaRPr>
          </a:p>
          <a:p>
            <a:pPr eaLnBrk="1" hangingPunct="1">
              <a:lnSpc>
                <a:spcPct val="90000"/>
              </a:lnSpc>
              <a:spcBef>
                <a:spcPts val="600"/>
              </a:spcBef>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1">
                                            <p:txEl>
                                              <p:charRg st="0"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1">
                                            <p:txEl>
                                              <p:charRg st="24" end="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1">
                                            <p:txEl>
                                              <p:charRg st="52" end="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网络安全目标、服务与机制</a:t>
            </a:r>
            <a:endParaRPr lang="zh-CN" altLang="en-US" dirty="0">
              <a:solidFill>
                <a:schemeClr val="bg1"/>
              </a:solidFill>
            </a:endParaRPr>
          </a:p>
        </p:txBody>
      </p:sp>
      <p:sp>
        <p:nvSpPr>
          <p:cNvPr id="10243" name="Rectangle 5"/>
          <p:cNvSpPr/>
          <p:nvPr/>
        </p:nvSpPr>
        <p:spPr>
          <a:xfrm>
            <a:off x="971550" y="220503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spcBef>
                <a:spcPct val="0"/>
              </a:spcBef>
              <a:buClrTx/>
              <a:buFontTx/>
              <a:buNone/>
            </a:pPr>
            <a:endParaRPr lang="zh-CN" altLang="en-US" sz="2400" b="0" dirty="0">
              <a:solidFill>
                <a:schemeClr val="accent2"/>
              </a:solidFill>
            </a:endParaRPr>
          </a:p>
        </p:txBody>
      </p:sp>
      <p:graphicFrame>
        <p:nvGraphicFramePr>
          <p:cNvPr id="10244" name="对象 3"/>
          <p:cNvGraphicFramePr>
            <a:graphicFrameLocks noChangeAspect="1"/>
          </p:cNvGraphicFramePr>
          <p:nvPr/>
        </p:nvGraphicFramePr>
        <p:xfrm>
          <a:off x="26988" y="1628775"/>
          <a:ext cx="10088562" cy="3724275"/>
        </p:xfrm>
        <a:graphic>
          <a:graphicData uri="http://schemas.openxmlformats.org/presentationml/2006/ole">
            <mc:AlternateContent xmlns:mc="http://schemas.openxmlformats.org/markup-compatibility/2006">
              <mc:Choice xmlns:v="urn:schemas-microsoft-com:vml" Requires="v">
                <p:oleObj spid="_x0000_s3078" name="" r:id="rId1" imgW="6965315" imgH="2032000" progId="Visio.Drawing.11">
                  <p:embed/>
                </p:oleObj>
              </mc:Choice>
              <mc:Fallback>
                <p:oleObj name="" r:id="rId1" imgW="6965315" imgH="2032000" progId="Visio.Drawing.11">
                  <p:embed/>
                  <p:pic>
                    <p:nvPicPr>
                      <p:cNvPr id="0" name="图片 3077"/>
                      <p:cNvPicPr/>
                      <p:nvPr/>
                    </p:nvPicPr>
                    <p:blipFill>
                      <a:blip r:embed="rId2"/>
                      <a:stretch>
                        <a:fillRect/>
                      </a:stretch>
                    </p:blipFill>
                    <p:spPr>
                      <a:xfrm>
                        <a:off x="26988" y="1628775"/>
                        <a:ext cx="10088562" cy="3724275"/>
                      </a:xfrm>
                      <a:prstGeom prst="rect">
                        <a:avLst/>
                      </a:prstGeom>
                      <a:noFill/>
                      <a:ln w="38100">
                        <a:noFill/>
                        <a:miter/>
                      </a:ln>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46"/>
          <p:cNvSpPr/>
          <p:nvPr/>
        </p:nvSpPr>
        <p:spPr>
          <a:xfrm>
            <a:off x="0" y="28003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spcBef>
                <a:spcPct val="0"/>
              </a:spcBef>
              <a:buClrTx/>
              <a:buFontTx/>
              <a:buNone/>
            </a:pPr>
            <a:endParaRPr lang="zh-CN" altLang="en-US" sz="2400" b="0" dirty="0">
              <a:solidFill>
                <a:schemeClr val="accent2"/>
              </a:solidFill>
            </a:endParaRPr>
          </a:p>
        </p:txBody>
      </p:sp>
      <p:graphicFrame>
        <p:nvGraphicFramePr>
          <p:cNvPr id="58371" name="Object 45"/>
          <p:cNvGraphicFramePr>
            <a:graphicFrameLocks noChangeAspect="1"/>
          </p:cNvGraphicFramePr>
          <p:nvPr/>
        </p:nvGraphicFramePr>
        <p:xfrm>
          <a:off x="179388" y="1989138"/>
          <a:ext cx="8964612" cy="3352800"/>
        </p:xfrm>
        <a:graphic>
          <a:graphicData uri="http://schemas.openxmlformats.org/presentationml/2006/ole">
            <mc:AlternateContent xmlns:mc="http://schemas.openxmlformats.org/markup-compatibility/2006">
              <mc:Choice xmlns:v="urn:schemas-microsoft-com:vml" Requires="v">
                <p:oleObj spid="_x0000_s3080" name="" r:id="rId1" imgW="3594735" imgH="1355725" progId="Visio.Drawing.6">
                  <p:embed/>
                </p:oleObj>
              </mc:Choice>
              <mc:Fallback>
                <p:oleObj name="" r:id="rId1" imgW="3594735" imgH="1355725" progId="Visio.Drawing.6">
                  <p:embed/>
                  <p:pic>
                    <p:nvPicPr>
                      <p:cNvPr id="0" name="图片 3079"/>
                      <p:cNvPicPr/>
                      <p:nvPr/>
                    </p:nvPicPr>
                    <p:blipFill>
                      <a:blip r:embed="rId2"/>
                      <a:stretch>
                        <a:fillRect/>
                      </a:stretch>
                    </p:blipFill>
                    <p:spPr>
                      <a:xfrm>
                        <a:off x="179388" y="1989138"/>
                        <a:ext cx="8964612" cy="3352800"/>
                      </a:xfrm>
                      <a:prstGeom prst="rect">
                        <a:avLst/>
                      </a:prstGeom>
                      <a:solidFill>
                        <a:schemeClr val="bg1"/>
                      </a:solidFill>
                      <a:ln w="38100">
                        <a:noFill/>
                        <a:miter/>
                      </a:ln>
                    </p:spPr>
                  </p:pic>
                </p:oleObj>
              </mc:Fallback>
            </mc:AlternateContent>
          </a:graphicData>
        </a:graphic>
      </p:graphicFrame>
      <p:sp>
        <p:nvSpPr>
          <p:cNvPr id="58372" name="Rectangle 47"/>
          <p:cNvSpPr/>
          <p:nvPr/>
        </p:nvSpPr>
        <p:spPr>
          <a:xfrm>
            <a:off x="4159250" y="260350"/>
            <a:ext cx="4984750" cy="64135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3600" b="0" dirty="0">
                <a:solidFill>
                  <a:schemeClr val="bg1"/>
                </a:solidFill>
                <a:latin typeface="黑体" panose="02010609060101010101" pitchFamily="49" charset="-122"/>
              </a:rPr>
              <a:t>管理者</a:t>
            </a:r>
            <a:r>
              <a:rPr lang="en-US" altLang="zh-CN" sz="3600" b="0" dirty="0">
                <a:solidFill>
                  <a:schemeClr val="bg1"/>
                </a:solidFill>
                <a:latin typeface="黑体" panose="02010609060101010101" pitchFamily="49" charset="-122"/>
              </a:rPr>
              <a:t>/</a:t>
            </a:r>
            <a:r>
              <a:rPr lang="zh-CN" altLang="en-US" sz="3600" b="0" dirty="0">
                <a:solidFill>
                  <a:schemeClr val="bg1"/>
                </a:solidFill>
                <a:latin typeface="黑体" panose="02010609060101010101" pitchFamily="49" charset="-122"/>
              </a:rPr>
              <a:t>代理之间的通信</a:t>
            </a:r>
            <a:endParaRPr lang="zh-CN" altLang="en-US" sz="3600" b="0" dirty="0">
              <a:solidFill>
                <a:schemeClr val="bg1"/>
              </a:solidFill>
              <a:latin typeface="黑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ln/>
        </p:spPr>
        <p:txBody>
          <a:bodyPr vert="horz" wrap="square" lIns="92075" tIns="46038" rIns="92075" bIns="46038" anchor="ctr" anchorCtr="0"/>
          <a:p>
            <a:pPr algn="r" eaLnBrk="1" hangingPunct="1"/>
            <a:r>
              <a:rPr lang="en-US" altLang="zh-CN" dirty="0">
                <a:solidFill>
                  <a:schemeClr val="bg1"/>
                </a:solidFill>
              </a:rPr>
              <a:t>SNMP</a:t>
            </a:r>
            <a:r>
              <a:rPr lang="zh-CN" altLang="en-US" dirty="0">
                <a:solidFill>
                  <a:schemeClr val="bg1"/>
                </a:solidFill>
              </a:rPr>
              <a:t>协议</a:t>
            </a:r>
            <a:endParaRPr lang="zh-CN" altLang="en-US" dirty="0">
              <a:solidFill>
                <a:schemeClr val="bg1"/>
              </a:solidFill>
            </a:endParaRPr>
          </a:p>
        </p:txBody>
      </p:sp>
      <p:sp>
        <p:nvSpPr>
          <p:cNvPr id="59395" name="Rectangle 3"/>
          <p:cNvSpPr>
            <a:spLocks noGrp="1"/>
          </p:cNvSpPr>
          <p:nvPr>
            <p:ph idx="1"/>
          </p:nvPr>
        </p:nvSpPr>
        <p:spPr>
          <a:xfrm>
            <a:off x="611188" y="1557338"/>
            <a:ext cx="7772400" cy="4114800"/>
          </a:xfrm>
          <a:ln/>
        </p:spPr>
        <p:txBody>
          <a:bodyPr vert="horz" wrap="square" lIns="91440" tIns="45720" rIns="91440" bIns="45720" anchor="t" anchorCtr="0"/>
          <a:p>
            <a:pPr eaLnBrk="1" hangingPunct="1">
              <a:spcBef>
                <a:spcPct val="50000"/>
              </a:spcBef>
            </a:pPr>
            <a:r>
              <a:rPr lang="zh-CN" altLang="en-US" dirty="0"/>
              <a:t>常用的网络管理协议包括：</a:t>
            </a:r>
            <a:endParaRPr lang="zh-CN" altLang="en-US" dirty="0"/>
          </a:p>
          <a:p>
            <a:pPr lvl="1" eaLnBrk="1" hangingPunct="1">
              <a:spcBef>
                <a:spcPct val="50000"/>
              </a:spcBef>
            </a:pPr>
            <a:r>
              <a:rPr lang="zh-CN" altLang="en-US" sz="3200" dirty="0"/>
              <a:t>简单网络管理协议（</a:t>
            </a:r>
            <a:r>
              <a:rPr lang="en-US" altLang="zh-CN" sz="3200" dirty="0"/>
              <a:t>Simple Network Management Protocol</a:t>
            </a:r>
            <a:r>
              <a:rPr lang="zh-CN" altLang="en-US" sz="3200" dirty="0"/>
              <a:t>，</a:t>
            </a:r>
            <a:r>
              <a:rPr lang="en-US" altLang="zh-CN" sz="3200" dirty="0"/>
              <a:t>SNMP</a:t>
            </a:r>
            <a:r>
              <a:rPr lang="zh-CN" altLang="en-US" sz="3200" dirty="0"/>
              <a:t>），</a:t>
            </a:r>
            <a:r>
              <a:rPr lang="en-US" altLang="zh-CN" sz="3200" dirty="0"/>
              <a:t>SNMP</a:t>
            </a:r>
            <a:r>
              <a:rPr lang="zh-CN" altLang="en-US" sz="3200" dirty="0"/>
              <a:t>目前被广泛地实现在各种网络设备中，并在 </a:t>
            </a:r>
            <a:r>
              <a:rPr lang="en-US" altLang="zh-CN" sz="3200" dirty="0"/>
              <a:t>Internet</a:t>
            </a:r>
            <a:r>
              <a:rPr lang="zh-CN" altLang="en-US" sz="3200" dirty="0"/>
              <a:t>中普遍使用。 </a:t>
            </a:r>
            <a:endParaRPr lang="zh-CN" altLang="en-US" sz="3200" dirty="0"/>
          </a:p>
          <a:p>
            <a:pPr lvl="1" eaLnBrk="1" hangingPunct="1">
              <a:spcBef>
                <a:spcPct val="50000"/>
              </a:spcBef>
            </a:pPr>
            <a:r>
              <a:rPr lang="zh-CN" altLang="en-US" sz="3200" dirty="0"/>
              <a:t>公共管理信息协议（</a:t>
            </a:r>
            <a:r>
              <a:rPr lang="en-US" altLang="zh-CN" sz="3200" dirty="0"/>
              <a:t>Common management information protocol</a:t>
            </a:r>
            <a:r>
              <a:rPr lang="zh-CN" altLang="en-US" sz="3200" dirty="0"/>
              <a:t>，</a:t>
            </a:r>
            <a:r>
              <a:rPr lang="en-US" altLang="zh-CN" sz="3200" dirty="0"/>
              <a:t>CMIP</a:t>
            </a:r>
            <a:r>
              <a:rPr lang="zh-CN" altLang="en-US" sz="3200" dirty="0"/>
              <a:t>）</a:t>
            </a:r>
            <a:endParaRPr lang="zh-CN" altLang="en-US" sz="3200" dirty="0"/>
          </a:p>
          <a:p>
            <a:pPr eaLnBrk="1" hangingPunct="1"/>
            <a:endParaRPr lang="zh-CN" altLang="en-US" sz="3600" dirty="0"/>
          </a:p>
          <a:p>
            <a:pPr eaLnBrk="1" hangingPunct="1"/>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xfrm>
            <a:off x="1692275" y="260350"/>
            <a:ext cx="7696200" cy="720725"/>
          </a:xfrm>
          <a:ln/>
        </p:spPr>
        <p:txBody>
          <a:bodyPr vert="horz" wrap="square" lIns="92075" tIns="46038" rIns="92075" bIns="46038" anchor="ctr" anchorCtr="0"/>
          <a:p>
            <a:pPr algn="r" eaLnBrk="1" hangingPunct="1"/>
            <a:r>
              <a:rPr lang="zh-CN" altLang="en-US" sz="3600" dirty="0">
                <a:solidFill>
                  <a:schemeClr val="bg1"/>
                </a:solidFill>
              </a:rPr>
              <a:t>管理信息库（</a:t>
            </a:r>
            <a:r>
              <a:rPr lang="en-US" altLang="zh-CN" sz="3600" dirty="0">
                <a:solidFill>
                  <a:schemeClr val="bg1"/>
                </a:solidFill>
              </a:rPr>
              <a:t>MIB</a:t>
            </a:r>
            <a:r>
              <a:rPr lang="zh-CN" altLang="en-US" sz="3600" dirty="0">
                <a:solidFill>
                  <a:schemeClr val="bg1"/>
                </a:solidFill>
              </a:rPr>
              <a:t>）</a:t>
            </a:r>
            <a:r>
              <a:rPr lang="zh-CN" altLang="en-US" dirty="0">
                <a:solidFill>
                  <a:schemeClr val="bg1"/>
                </a:solidFill>
              </a:rPr>
              <a:t> </a:t>
            </a:r>
            <a:endParaRPr lang="zh-CN" altLang="en-US" dirty="0">
              <a:solidFill>
                <a:schemeClr val="bg1"/>
              </a:solidFill>
            </a:endParaRPr>
          </a:p>
        </p:txBody>
      </p:sp>
      <p:sp>
        <p:nvSpPr>
          <p:cNvPr id="60419" name="Rectangle 3"/>
          <p:cNvSpPr>
            <a:spLocks noGrp="1"/>
          </p:cNvSpPr>
          <p:nvPr>
            <p:ph idx="1"/>
          </p:nvPr>
        </p:nvSpPr>
        <p:spPr>
          <a:xfrm>
            <a:off x="684213" y="1412875"/>
            <a:ext cx="7772400" cy="4114800"/>
          </a:xfrm>
          <a:ln/>
        </p:spPr>
        <p:txBody>
          <a:bodyPr vert="horz" wrap="square" lIns="91440" tIns="45720" rIns="91440" bIns="45720" anchor="t" anchorCtr="0"/>
          <a:p>
            <a:pPr eaLnBrk="1" hangingPunct="1">
              <a:lnSpc>
                <a:spcPct val="120000"/>
              </a:lnSpc>
              <a:spcBef>
                <a:spcPts val="1200"/>
              </a:spcBef>
            </a:pPr>
            <a:r>
              <a:rPr lang="zh-CN" altLang="en-US" sz="3000" dirty="0">
                <a:solidFill>
                  <a:srgbClr val="003399"/>
                </a:solidFill>
              </a:rPr>
              <a:t>所有的被管对象都包含在</a:t>
            </a:r>
            <a:r>
              <a:rPr lang="en-US" altLang="zh-CN" sz="3000" dirty="0">
                <a:solidFill>
                  <a:srgbClr val="003399"/>
                </a:solidFill>
              </a:rPr>
              <a:t>MIB</a:t>
            </a:r>
            <a:r>
              <a:rPr lang="zh-CN" altLang="en-US" sz="3000" dirty="0">
                <a:solidFill>
                  <a:srgbClr val="003399"/>
                </a:solidFill>
              </a:rPr>
              <a:t>中（</a:t>
            </a:r>
            <a:r>
              <a:rPr lang="en-US" altLang="zh-CN" sz="3000" dirty="0">
                <a:solidFill>
                  <a:srgbClr val="003399"/>
                </a:solidFill>
              </a:rPr>
              <a:t>Management Information Base </a:t>
            </a:r>
            <a:r>
              <a:rPr lang="zh-CN" altLang="en-US" sz="3000" dirty="0">
                <a:solidFill>
                  <a:srgbClr val="003399"/>
                </a:solidFill>
              </a:rPr>
              <a:t>）</a:t>
            </a:r>
            <a:endParaRPr lang="zh-CN" altLang="en-US" sz="3000" dirty="0">
              <a:solidFill>
                <a:srgbClr val="003399"/>
              </a:solidFill>
            </a:endParaRPr>
          </a:p>
          <a:p>
            <a:pPr eaLnBrk="1" hangingPunct="1">
              <a:lnSpc>
                <a:spcPct val="120000"/>
              </a:lnSpc>
              <a:spcBef>
                <a:spcPts val="1200"/>
              </a:spcBef>
            </a:pPr>
            <a:r>
              <a:rPr lang="zh-CN" altLang="en-US" sz="3000" dirty="0">
                <a:solidFill>
                  <a:srgbClr val="003399"/>
                </a:solidFill>
              </a:rPr>
              <a:t>一个</a:t>
            </a:r>
            <a:r>
              <a:rPr lang="en-US" altLang="zh-CN" sz="3000" dirty="0">
                <a:solidFill>
                  <a:srgbClr val="003399"/>
                </a:solidFill>
              </a:rPr>
              <a:t>MIB</a:t>
            </a:r>
            <a:r>
              <a:rPr lang="zh-CN" altLang="en-US" sz="3000" dirty="0">
                <a:solidFill>
                  <a:srgbClr val="003399"/>
                </a:solidFill>
              </a:rPr>
              <a:t>可以描述为一棵抽象树，树的根没有名字，各个数据项组成了树的叶节点。</a:t>
            </a:r>
            <a:endParaRPr lang="zh-CN" altLang="en-US" sz="3000" dirty="0">
              <a:solidFill>
                <a:srgbClr val="003399"/>
              </a:solidFill>
            </a:endParaRPr>
          </a:p>
          <a:p>
            <a:pPr eaLnBrk="1" hangingPunct="1">
              <a:lnSpc>
                <a:spcPct val="90000"/>
              </a:lnSpc>
            </a:pPr>
            <a:endParaRPr lang="zh-CN" altLang="en-US" sz="3000" dirty="0">
              <a:solidFill>
                <a:srgbClr val="003399"/>
              </a:solidFill>
            </a:endParaRPr>
          </a:p>
          <a:p>
            <a:pPr eaLnBrk="1" hangingPunct="1">
              <a:lnSpc>
                <a:spcPct val="90000"/>
              </a:lnSpc>
            </a:pPr>
            <a:endParaRPr lang="en-US" altLang="zh-CN" sz="3000" dirty="0">
              <a:solidFill>
                <a:srgbClr val="00339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4"/>
          <p:cNvSpPr txBox="1"/>
          <p:nvPr/>
        </p:nvSpPr>
        <p:spPr>
          <a:xfrm>
            <a:off x="4217988" y="1054100"/>
            <a:ext cx="1050925" cy="344488"/>
          </a:xfrm>
          <a:prstGeom prst="rect">
            <a:avLst/>
          </a:prstGeom>
          <a:solidFill>
            <a:srgbClr val="FFFFFF"/>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ROOT</a:t>
            </a:r>
            <a:endParaRPr lang="en-US" altLang="zh-CN" sz="1600" dirty="0">
              <a:solidFill>
                <a:srgbClr val="0033CC"/>
              </a:solidFill>
              <a:ea typeface="宋体" panose="02010600030101010101" pitchFamily="2" charset="-122"/>
            </a:endParaRPr>
          </a:p>
        </p:txBody>
      </p:sp>
      <p:sp>
        <p:nvSpPr>
          <p:cNvPr id="61443" name="Text Box 5"/>
          <p:cNvSpPr txBox="1"/>
          <p:nvPr/>
        </p:nvSpPr>
        <p:spPr>
          <a:xfrm>
            <a:off x="2297113" y="1628775"/>
            <a:ext cx="1393825" cy="346075"/>
          </a:xfrm>
          <a:prstGeom prst="rect">
            <a:avLst/>
          </a:prstGeom>
          <a:solidFill>
            <a:srgbClr val="FFFFFF"/>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CCITT (0)</a:t>
            </a:r>
            <a:endParaRPr lang="en-US" altLang="zh-CN" sz="1600" dirty="0">
              <a:solidFill>
                <a:srgbClr val="0033CC"/>
              </a:solidFill>
              <a:ea typeface="宋体" panose="02010600030101010101" pitchFamily="2" charset="-122"/>
            </a:endParaRPr>
          </a:p>
        </p:txBody>
      </p:sp>
      <p:sp>
        <p:nvSpPr>
          <p:cNvPr id="61444" name="Text Box 6"/>
          <p:cNvSpPr txBox="1"/>
          <p:nvPr/>
        </p:nvSpPr>
        <p:spPr>
          <a:xfrm>
            <a:off x="4217988" y="1628775"/>
            <a:ext cx="1050925" cy="346075"/>
          </a:xfrm>
          <a:prstGeom prst="rect">
            <a:avLst/>
          </a:prstGeom>
          <a:solidFill>
            <a:srgbClr val="FF99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ISO (1)</a:t>
            </a:r>
            <a:endParaRPr lang="en-US" altLang="zh-CN" sz="1600" dirty="0">
              <a:solidFill>
                <a:srgbClr val="0033CC"/>
              </a:solidFill>
              <a:ea typeface="宋体" panose="02010600030101010101" pitchFamily="2" charset="-122"/>
            </a:endParaRPr>
          </a:p>
        </p:txBody>
      </p:sp>
      <p:sp>
        <p:nvSpPr>
          <p:cNvPr id="61445" name="Text Box 7"/>
          <p:cNvSpPr txBox="1"/>
          <p:nvPr/>
        </p:nvSpPr>
        <p:spPr>
          <a:xfrm>
            <a:off x="5795963" y="1628775"/>
            <a:ext cx="2176462" cy="346075"/>
          </a:xfrm>
          <a:prstGeom prst="rect">
            <a:avLst/>
          </a:prstGeom>
          <a:solidFill>
            <a:srgbClr val="FFFFFF"/>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JOINT-ISO-CCITT (2)</a:t>
            </a:r>
            <a:endParaRPr lang="en-US" altLang="zh-CN" sz="1600" dirty="0">
              <a:solidFill>
                <a:srgbClr val="0033CC"/>
              </a:solidFill>
              <a:ea typeface="宋体" panose="02010600030101010101" pitchFamily="2" charset="-122"/>
            </a:endParaRPr>
          </a:p>
        </p:txBody>
      </p:sp>
      <p:sp>
        <p:nvSpPr>
          <p:cNvPr id="61446" name="Text Box 8"/>
          <p:cNvSpPr txBox="1"/>
          <p:nvPr/>
        </p:nvSpPr>
        <p:spPr>
          <a:xfrm>
            <a:off x="5795963" y="2319338"/>
            <a:ext cx="1196975" cy="346075"/>
          </a:xfrm>
          <a:prstGeom prst="rect">
            <a:avLst/>
          </a:prstGeom>
          <a:solidFill>
            <a:srgbClr val="FF99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ORG (3)</a:t>
            </a:r>
            <a:endParaRPr lang="en-US" altLang="zh-CN" sz="1600" dirty="0">
              <a:solidFill>
                <a:srgbClr val="0033CC"/>
              </a:solidFill>
              <a:ea typeface="宋体" panose="02010600030101010101" pitchFamily="2" charset="-122"/>
            </a:endParaRPr>
          </a:p>
        </p:txBody>
      </p:sp>
      <p:sp>
        <p:nvSpPr>
          <p:cNvPr id="61447" name="Line 9"/>
          <p:cNvSpPr/>
          <p:nvPr/>
        </p:nvSpPr>
        <p:spPr>
          <a:xfrm>
            <a:off x="4743450" y="1398588"/>
            <a:ext cx="0" cy="230187"/>
          </a:xfrm>
          <a:prstGeom prst="line">
            <a:avLst/>
          </a:prstGeom>
          <a:ln w="9525" cap="flat" cmpd="sng">
            <a:solidFill>
              <a:srgbClr val="FF9900"/>
            </a:solidFill>
            <a:prstDash val="solid"/>
            <a:headEnd type="none" w="med" len="med"/>
            <a:tailEnd type="none" w="med" len="med"/>
          </a:ln>
        </p:spPr>
      </p:sp>
      <p:sp>
        <p:nvSpPr>
          <p:cNvPr id="61448" name="Line 10"/>
          <p:cNvSpPr/>
          <p:nvPr/>
        </p:nvSpPr>
        <p:spPr>
          <a:xfrm flipH="1">
            <a:off x="3165475" y="1398588"/>
            <a:ext cx="1577975" cy="230187"/>
          </a:xfrm>
          <a:prstGeom prst="line">
            <a:avLst/>
          </a:prstGeom>
          <a:ln w="9525" cap="flat" cmpd="sng">
            <a:solidFill>
              <a:srgbClr val="FF9900"/>
            </a:solidFill>
            <a:prstDash val="solid"/>
            <a:headEnd type="none" w="med" len="med"/>
            <a:tailEnd type="none" w="med" len="med"/>
          </a:ln>
        </p:spPr>
      </p:sp>
      <p:sp>
        <p:nvSpPr>
          <p:cNvPr id="61449" name="Line 11"/>
          <p:cNvSpPr/>
          <p:nvPr/>
        </p:nvSpPr>
        <p:spPr>
          <a:xfrm>
            <a:off x="4743450" y="1398588"/>
            <a:ext cx="2103438" cy="230187"/>
          </a:xfrm>
          <a:prstGeom prst="line">
            <a:avLst/>
          </a:prstGeom>
          <a:ln w="9525" cap="flat" cmpd="sng">
            <a:solidFill>
              <a:srgbClr val="FF9900"/>
            </a:solidFill>
            <a:prstDash val="solid"/>
            <a:headEnd type="none" w="med" len="med"/>
            <a:tailEnd type="none" w="med" len="med"/>
          </a:ln>
        </p:spPr>
      </p:sp>
      <p:sp>
        <p:nvSpPr>
          <p:cNvPr id="61450" name="Line 12"/>
          <p:cNvSpPr/>
          <p:nvPr/>
        </p:nvSpPr>
        <p:spPr>
          <a:xfrm>
            <a:off x="4743450" y="1974850"/>
            <a:ext cx="1577975" cy="344488"/>
          </a:xfrm>
          <a:prstGeom prst="line">
            <a:avLst/>
          </a:prstGeom>
          <a:ln w="9525" cap="flat" cmpd="sng">
            <a:solidFill>
              <a:srgbClr val="FF9900"/>
            </a:solidFill>
            <a:prstDash val="solid"/>
            <a:headEnd type="none" w="med" len="med"/>
            <a:tailEnd type="none" w="med" len="med"/>
          </a:ln>
        </p:spPr>
      </p:sp>
      <p:sp>
        <p:nvSpPr>
          <p:cNvPr id="61451" name="Line 13"/>
          <p:cNvSpPr/>
          <p:nvPr/>
        </p:nvSpPr>
        <p:spPr>
          <a:xfrm>
            <a:off x="4743450" y="1974850"/>
            <a:ext cx="350838" cy="344488"/>
          </a:xfrm>
          <a:prstGeom prst="line">
            <a:avLst/>
          </a:prstGeom>
          <a:ln w="9525" cap="flat" cmpd="sng">
            <a:solidFill>
              <a:srgbClr val="FF9900"/>
            </a:solidFill>
            <a:prstDash val="solid"/>
            <a:headEnd type="none" w="med" len="med"/>
            <a:tailEnd type="none" w="med" len="med"/>
          </a:ln>
        </p:spPr>
      </p:sp>
      <p:sp>
        <p:nvSpPr>
          <p:cNvPr id="61452" name="Line 14"/>
          <p:cNvSpPr/>
          <p:nvPr/>
        </p:nvSpPr>
        <p:spPr>
          <a:xfrm flipH="1">
            <a:off x="4392613" y="1974850"/>
            <a:ext cx="350837" cy="344488"/>
          </a:xfrm>
          <a:prstGeom prst="line">
            <a:avLst/>
          </a:prstGeom>
          <a:ln w="9525" cap="flat" cmpd="sng">
            <a:solidFill>
              <a:srgbClr val="FF9900"/>
            </a:solidFill>
            <a:prstDash val="solid"/>
            <a:headEnd type="none" w="med" len="med"/>
            <a:tailEnd type="none" w="med" len="med"/>
          </a:ln>
        </p:spPr>
      </p:sp>
      <p:sp>
        <p:nvSpPr>
          <p:cNvPr id="61453" name="Line 15"/>
          <p:cNvSpPr/>
          <p:nvPr/>
        </p:nvSpPr>
        <p:spPr>
          <a:xfrm flipH="1">
            <a:off x="3690938" y="1974850"/>
            <a:ext cx="1052512" cy="344488"/>
          </a:xfrm>
          <a:prstGeom prst="line">
            <a:avLst/>
          </a:prstGeom>
          <a:ln w="9525" cap="flat" cmpd="sng">
            <a:solidFill>
              <a:srgbClr val="FF9900"/>
            </a:solidFill>
            <a:prstDash val="solid"/>
            <a:headEnd type="none" w="med" len="med"/>
            <a:tailEnd type="none" w="med" len="med"/>
          </a:ln>
        </p:spPr>
      </p:sp>
      <p:sp>
        <p:nvSpPr>
          <p:cNvPr id="61454" name="Line 16"/>
          <p:cNvSpPr/>
          <p:nvPr/>
        </p:nvSpPr>
        <p:spPr>
          <a:xfrm>
            <a:off x="6321425" y="2665413"/>
            <a:ext cx="525463" cy="228600"/>
          </a:xfrm>
          <a:prstGeom prst="line">
            <a:avLst/>
          </a:prstGeom>
          <a:ln w="9525" cap="flat" cmpd="sng">
            <a:solidFill>
              <a:srgbClr val="FF9900"/>
            </a:solidFill>
            <a:prstDash val="solid"/>
            <a:headEnd type="none" w="med" len="med"/>
            <a:tailEnd type="none" w="med" len="med"/>
          </a:ln>
        </p:spPr>
      </p:sp>
      <p:sp>
        <p:nvSpPr>
          <p:cNvPr id="61455" name="Text Box 17"/>
          <p:cNvSpPr txBox="1"/>
          <p:nvPr/>
        </p:nvSpPr>
        <p:spPr>
          <a:xfrm>
            <a:off x="6321425" y="2894013"/>
            <a:ext cx="1050925" cy="346075"/>
          </a:xfrm>
          <a:prstGeom prst="rect">
            <a:avLst/>
          </a:prstGeom>
          <a:solidFill>
            <a:srgbClr val="FF99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DOD (6)</a:t>
            </a:r>
            <a:endParaRPr lang="en-US" altLang="zh-CN" sz="1600" dirty="0">
              <a:solidFill>
                <a:srgbClr val="0033CC"/>
              </a:solidFill>
              <a:ea typeface="宋体" panose="02010600030101010101" pitchFamily="2" charset="-122"/>
            </a:endParaRPr>
          </a:p>
        </p:txBody>
      </p:sp>
      <p:sp>
        <p:nvSpPr>
          <p:cNvPr id="61456" name="Text Box 18"/>
          <p:cNvSpPr txBox="1"/>
          <p:nvPr/>
        </p:nvSpPr>
        <p:spPr>
          <a:xfrm>
            <a:off x="6210300" y="3470275"/>
            <a:ext cx="1863725" cy="344488"/>
          </a:xfrm>
          <a:prstGeom prst="rect">
            <a:avLst/>
          </a:prstGeom>
          <a:solidFill>
            <a:srgbClr val="FF99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INTERNET (1)</a:t>
            </a:r>
            <a:endParaRPr lang="en-US" altLang="zh-CN" sz="1600" dirty="0">
              <a:solidFill>
                <a:srgbClr val="0033CC"/>
              </a:solidFill>
              <a:ea typeface="宋体" panose="02010600030101010101" pitchFamily="2" charset="-122"/>
            </a:endParaRPr>
          </a:p>
        </p:txBody>
      </p:sp>
      <p:sp>
        <p:nvSpPr>
          <p:cNvPr id="61457" name="Line 19"/>
          <p:cNvSpPr/>
          <p:nvPr/>
        </p:nvSpPr>
        <p:spPr>
          <a:xfrm>
            <a:off x="6846888" y="3240088"/>
            <a:ext cx="525462" cy="230187"/>
          </a:xfrm>
          <a:prstGeom prst="line">
            <a:avLst/>
          </a:prstGeom>
          <a:ln w="9525" cap="flat" cmpd="sng">
            <a:solidFill>
              <a:srgbClr val="FF9900"/>
            </a:solidFill>
            <a:prstDash val="solid"/>
            <a:headEnd type="none" w="med" len="med"/>
            <a:tailEnd type="none" w="med" len="med"/>
          </a:ln>
        </p:spPr>
      </p:sp>
      <p:sp>
        <p:nvSpPr>
          <p:cNvPr id="61458" name="Text Box 20"/>
          <p:cNvSpPr txBox="1"/>
          <p:nvPr/>
        </p:nvSpPr>
        <p:spPr>
          <a:xfrm>
            <a:off x="7197725" y="4160838"/>
            <a:ext cx="1577975" cy="344487"/>
          </a:xfrm>
          <a:prstGeom prst="rect">
            <a:avLst/>
          </a:prstGeom>
          <a:solidFill>
            <a:srgbClr val="FFFFFF"/>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PRIVATE (4)</a:t>
            </a:r>
            <a:endParaRPr lang="en-US" altLang="zh-CN" sz="1600" dirty="0">
              <a:solidFill>
                <a:srgbClr val="0033CC"/>
              </a:solidFill>
              <a:ea typeface="宋体" panose="02010600030101010101" pitchFamily="2" charset="-122"/>
            </a:endParaRPr>
          </a:p>
        </p:txBody>
      </p:sp>
      <p:sp>
        <p:nvSpPr>
          <p:cNvPr id="61459" name="Text Box 21"/>
          <p:cNvSpPr txBox="1"/>
          <p:nvPr/>
        </p:nvSpPr>
        <p:spPr>
          <a:xfrm>
            <a:off x="4840288" y="4160838"/>
            <a:ext cx="2182812" cy="344487"/>
          </a:xfrm>
          <a:prstGeom prst="rect">
            <a:avLst/>
          </a:prstGeom>
          <a:solidFill>
            <a:srgbClr val="FFFFFF"/>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EXPERIMENTAL (3)</a:t>
            </a:r>
            <a:endParaRPr lang="en-US" altLang="zh-CN" sz="1600" dirty="0">
              <a:solidFill>
                <a:srgbClr val="0033CC"/>
              </a:solidFill>
              <a:ea typeface="宋体" panose="02010600030101010101" pitchFamily="2" charset="-122"/>
            </a:endParaRPr>
          </a:p>
        </p:txBody>
      </p:sp>
      <p:sp>
        <p:nvSpPr>
          <p:cNvPr id="61460" name="Text Box 22"/>
          <p:cNvSpPr txBox="1"/>
          <p:nvPr/>
        </p:nvSpPr>
        <p:spPr>
          <a:xfrm>
            <a:off x="3165475" y="4160838"/>
            <a:ext cx="1401763" cy="344487"/>
          </a:xfrm>
          <a:prstGeom prst="rect">
            <a:avLst/>
          </a:prstGeom>
          <a:solidFill>
            <a:srgbClr val="FF99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MGMT (2)</a:t>
            </a:r>
            <a:endParaRPr lang="en-US" altLang="zh-CN" sz="1600" dirty="0">
              <a:solidFill>
                <a:srgbClr val="0033CC"/>
              </a:solidFill>
              <a:ea typeface="宋体" panose="02010600030101010101" pitchFamily="2" charset="-122"/>
            </a:endParaRPr>
          </a:p>
        </p:txBody>
      </p:sp>
      <p:sp>
        <p:nvSpPr>
          <p:cNvPr id="61461" name="Text Box 23"/>
          <p:cNvSpPr txBox="1"/>
          <p:nvPr/>
        </p:nvSpPr>
        <p:spPr>
          <a:xfrm>
            <a:off x="1062038" y="4160838"/>
            <a:ext cx="1822450" cy="344487"/>
          </a:xfrm>
          <a:prstGeom prst="rect">
            <a:avLst/>
          </a:prstGeom>
          <a:solidFill>
            <a:srgbClr val="FFFFFF"/>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DIRECTORY (1)</a:t>
            </a:r>
            <a:endParaRPr lang="en-US" altLang="zh-CN" sz="1600" dirty="0">
              <a:solidFill>
                <a:srgbClr val="0033CC"/>
              </a:solidFill>
              <a:ea typeface="宋体" panose="02010600030101010101" pitchFamily="2" charset="-122"/>
            </a:endParaRPr>
          </a:p>
        </p:txBody>
      </p:sp>
      <p:sp>
        <p:nvSpPr>
          <p:cNvPr id="61462" name="Line 24"/>
          <p:cNvSpPr/>
          <p:nvPr/>
        </p:nvSpPr>
        <p:spPr>
          <a:xfrm>
            <a:off x="7197725" y="3814763"/>
            <a:ext cx="525463" cy="346075"/>
          </a:xfrm>
          <a:prstGeom prst="line">
            <a:avLst/>
          </a:prstGeom>
          <a:ln w="9525" cap="flat" cmpd="sng">
            <a:solidFill>
              <a:srgbClr val="FF9900"/>
            </a:solidFill>
            <a:prstDash val="solid"/>
            <a:headEnd type="none" w="med" len="med"/>
            <a:tailEnd type="none" w="med" len="med"/>
          </a:ln>
        </p:spPr>
      </p:sp>
      <p:sp>
        <p:nvSpPr>
          <p:cNvPr id="61463" name="Line 25"/>
          <p:cNvSpPr/>
          <p:nvPr/>
        </p:nvSpPr>
        <p:spPr>
          <a:xfrm flipH="1">
            <a:off x="5970588" y="3814763"/>
            <a:ext cx="1227137" cy="346075"/>
          </a:xfrm>
          <a:prstGeom prst="line">
            <a:avLst/>
          </a:prstGeom>
          <a:ln w="9525" cap="flat" cmpd="sng">
            <a:solidFill>
              <a:srgbClr val="FF9900"/>
            </a:solidFill>
            <a:prstDash val="solid"/>
            <a:headEnd type="none" w="med" len="med"/>
            <a:tailEnd type="none" w="med" len="med"/>
          </a:ln>
        </p:spPr>
      </p:sp>
      <p:sp>
        <p:nvSpPr>
          <p:cNvPr id="61464" name="Line 26"/>
          <p:cNvSpPr/>
          <p:nvPr/>
        </p:nvSpPr>
        <p:spPr>
          <a:xfrm flipH="1">
            <a:off x="1762125" y="3814763"/>
            <a:ext cx="5435600" cy="346075"/>
          </a:xfrm>
          <a:prstGeom prst="line">
            <a:avLst/>
          </a:prstGeom>
          <a:ln w="9525" cap="flat" cmpd="sng">
            <a:solidFill>
              <a:srgbClr val="FF9900"/>
            </a:solidFill>
            <a:prstDash val="solid"/>
            <a:headEnd type="none" w="med" len="med"/>
            <a:tailEnd type="none" w="med" len="med"/>
          </a:ln>
        </p:spPr>
      </p:sp>
      <p:sp>
        <p:nvSpPr>
          <p:cNvPr id="61465" name="Line 27"/>
          <p:cNvSpPr/>
          <p:nvPr/>
        </p:nvSpPr>
        <p:spPr>
          <a:xfrm flipH="1">
            <a:off x="3867150" y="3814763"/>
            <a:ext cx="3330575" cy="346075"/>
          </a:xfrm>
          <a:prstGeom prst="line">
            <a:avLst/>
          </a:prstGeom>
          <a:ln w="9525" cap="flat" cmpd="sng">
            <a:solidFill>
              <a:srgbClr val="FF9900"/>
            </a:solidFill>
            <a:prstDash val="solid"/>
            <a:headEnd type="none" w="med" len="med"/>
            <a:tailEnd type="none" w="med" len="med"/>
          </a:ln>
        </p:spPr>
      </p:sp>
      <p:sp>
        <p:nvSpPr>
          <p:cNvPr id="61466" name="Text Box 28"/>
          <p:cNvSpPr txBox="1"/>
          <p:nvPr/>
        </p:nvSpPr>
        <p:spPr>
          <a:xfrm>
            <a:off x="3340100" y="4735513"/>
            <a:ext cx="1052513" cy="344487"/>
          </a:xfrm>
          <a:prstGeom prst="rect">
            <a:avLst/>
          </a:prstGeom>
          <a:solidFill>
            <a:srgbClr val="FF99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MIB (1)</a:t>
            </a:r>
            <a:endParaRPr lang="en-US" altLang="zh-CN" sz="1600" dirty="0">
              <a:solidFill>
                <a:srgbClr val="0033CC"/>
              </a:solidFill>
              <a:ea typeface="宋体" panose="02010600030101010101" pitchFamily="2" charset="-122"/>
            </a:endParaRPr>
          </a:p>
        </p:txBody>
      </p:sp>
      <p:sp>
        <p:nvSpPr>
          <p:cNvPr id="61467" name="Line 29"/>
          <p:cNvSpPr/>
          <p:nvPr/>
        </p:nvSpPr>
        <p:spPr>
          <a:xfrm flipV="1">
            <a:off x="3867150" y="4505325"/>
            <a:ext cx="0" cy="230188"/>
          </a:xfrm>
          <a:prstGeom prst="line">
            <a:avLst/>
          </a:prstGeom>
          <a:ln w="9525" cap="flat" cmpd="sng">
            <a:solidFill>
              <a:srgbClr val="FF9900"/>
            </a:solidFill>
            <a:prstDash val="solid"/>
            <a:headEnd type="none" w="med" len="med"/>
            <a:tailEnd type="none" w="med" len="med"/>
          </a:ln>
        </p:spPr>
      </p:sp>
      <p:sp>
        <p:nvSpPr>
          <p:cNvPr id="61468" name="Text Box 30"/>
          <p:cNvSpPr txBox="1"/>
          <p:nvPr/>
        </p:nvSpPr>
        <p:spPr>
          <a:xfrm>
            <a:off x="2884488" y="5770563"/>
            <a:ext cx="806450" cy="346075"/>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IP (4)</a:t>
            </a:r>
            <a:endParaRPr lang="en-US" altLang="zh-CN" sz="1600" dirty="0">
              <a:solidFill>
                <a:srgbClr val="0033CC"/>
              </a:solidFill>
              <a:ea typeface="宋体" panose="02010600030101010101" pitchFamily="2" charset="-122"/>
            </a:endParaRPr>
          </a:p>
        </p:txBody>
      </p:sp>
      <p:sp>
        <p:nvSpPr>
          <p:cNvPr id="61469" name="Text Box 31"/>
          <p:cNvSpPr txBox="1"/>
          <p:nvPr/>
        </p:nvSpPr>
        <p:spPr>
          <a:xfrm>
            <a:off x="1514475" y="6230938"/>
            <a:ext cx="1474788" cy="346075"/>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1600" dirty="0">
                <a:solidFill>
                  <a:srgbClr val="0033CC"/>
                </a:solidFill>
                <a:ea typeface="宋体" panose="02010600030101010101" pitchFamily="2" charset="-122"/>
              </a:rPr>
              <a:t>地址转换 </a:t>
            </a:r>
            <a:r>
              <a:rPr lang="en-US" altLang="zh-CN" sz="1600" dirty="0">
                <a:solidFill>
                  <a:srgbClr val="0033CC"/>
                </a:solidFill>
                <a:ea typeface="宋体" panose="02010600030101010101" pitchFamily="2" charset="-122"/>
              </a:rPr>
              <a:t>(3)</a:t>
            </a:r>
            <a:endParaRPr lang="en-US" altLang="zh-CN" sz="1600" dirty="0">
              <a:solidFill>
                <a:srgbClr val="0033CC"/>
              </a:solidFill>
              <a:ea typeface="宋体" panose="02010600030101010101" pitchFamily="2" charset="-122"/>
            </a:endParaRPr>
          </a:p>
        </p:txBody>
      </p:sp>
      <p:sp>
        <p:nvSpPr>
          <p:cNvPr id="61470" name="Text Box 32"/>
          <p:cNvSpPr txBox="1"/>
          <p:nvPr/>
        </p:nvSpPr>
        <p:spPr>
          <a:xfrm>
            <a:off x="1122363" y="5770563"/>
            <a:ext cx="990600" cy="346075"/>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1600" dirty="0">
                <a:solidFill>
                  <a:srgbClr val="0033CC"/>
                </a:solidFill>
                <a:ea typeface="宋体" panose="02010600030101010101" pitchFamily="2" charset="-122"/>
              </a:rPr>
              <a:t>接口 </a:t>
            </a:r>
            <a:r>
              <a:rPr lang="en-US" altLang="zh-CN" sz="1600" dirty="0">
                <a:solidFill>
                  <a:srgbClr val="0033CC"/>
                </a:solidFill>
                <a:ea typeface="宋体" panose="02010600030101010101" pitchFamily="2" charset="-122"/>
              </a:rPr>
              <a:t>(2)</a:t>
            </a:r>
            <a:endParaRPr lang="en-US" altLang="zh-CN" sz="1600" dirty="0">
              <a:solidFill>
                <a:srgbClr val="0033CC"/>
              </a:solidFill>
              <a:ea typeface="宋体" panose="02010600030101010101" pitchFamily="2" charset="-122"/>
            </a:endParaRPr>
          </a:p>
        </p:txBody>
      </p:sp>
      <p:sp>
        <p:nvSpPr>
          <p:cNvPr id="61471" name="Text Box 33"/>
          <p:cNvSpPr txBox="1"/>
          <p:nvPr/>
        </p:nvSpPr>
        <p:spPr>
          <a:xfrm>
            <a:off x="4391025" y="6230938"/>
            <a:ext cx="877888" cy="346075"/>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TCP (6)</a:t>
            </a:r>
            <a:endParaRPr lang="en-US" altLang="zh-CN" sz="1600" dirty="0">
              <a:solidFill>
                <a:srgbClr val="0033CC"/>
              </a:solidFill>
              <a:ea typeface="宋体" panose="02010600030101010101" pitchFamily="2" charset="-122"/>
            </a:endParaRPr>
          </a:p>
        </p:txBody>
      </p:sp>
      <p:sp>
        <p:nvSpPr>
          <p:cNvPr id="61472" name="Text Box 34"/>
          <p:cNvSpPr txBox="1"/>
          <p:nvPr/>
        </p:nvSpPr>
        <p:spPr>
          <a:xfrm>
            <a:off x="3275013" y="6230938"/>
            <a:ext cx="941387" cy="346075"/>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ICNP (5)</a:t>
            </a:r>
            <a:endParaRPr lang="en-US" altLang="zh-CN" sz="1600" dirty="0">
              <a:solidFill>
                <a:srgbClr val="0033CC"/>
              </a:solidFill>
              <a:ea typeface="宋体" panose="02010600030101010101" pitchFamily="2" charset="-122"/>
            </a:endParaRPr>
          </a:p>
        </p:txBody>
      </p:sp>
      <p:sp>
        <p:nvSpPr>
          <p:cNvPr id="61473" name="Text Box 35"/>
          <p:cNvSpPr txBox="1"/>
          <p:nvPr/>
        </p:nvSpPr>
        <p:spPr>
          <a:xfrm>
            <a:off x="5443538" y="6116638"/>
            <a:ext cx="962025" cy="344487"/>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UDP (7)</a:t>
            </a:r>
            <a:endParaRPr lang="en-US" altLang="zh-CN" sz="1600" dirty="0">
              <a:solidFill>
                <a:srgbClr val="0033CC"/>
              </a:solidFill>
              <a:ea typeface="宋体" panose="02010600030101010101" pitchFamily="2" charset="-122"/>
            </a:endParaRPr>
          </a:p>
        </p:txBody>
      </p:sp>
      <p:sp>
        <p:nvSpPr>
          <p:cNvPr id="61474" name="Text Box 36"/>
          <p:cNvSpPr txBox="1"/>
          <p:nvPr/>
        </p:nvSpPr>
        <p:spPr>
          <a:xfrm>
            <a:off x="5268913" y="5656263"/>
            <a:ext cx="876300" cy="344487"/>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EGP (8)</a:t>
            </a:r>
            <a:endParaRPr lang="en-US" altLang="zh-CN" sz="1600" dirty="0">
              <a:solidFill>
                <a:srgbClr val="0033CC"/>
              </a:solidFill>
              <a:ea typeface="宋体" panose="02010600030101010101" pitchFamily="2" charset="-122"/>
            </a:endParaRPr>
          </a:p>
        </p:txBody>
      </p:sp>
      <p:sp>
        <p:nvSpPr>
          <p:cNvPr id="61475" name="Text Box 37"/>
          <p:cNvSpPr txBox="1"/>
          <p:nvPr/>
        </p:nvSpPr>
        <p:spPr>
          <a:xfrm>
            <a:off x="6319838" y="5656263"/>
            <a:ext cx="877887" cy="344487"/>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OMI (9)</a:t>
            </a:r>
            <a:endParaRPr lang="en-US" altLang="zh-CN" sz="1600" dirty="0">
              <a:solidFill>
                <a:srgbClr val="0033CC"/>
              </a:solidFill>
              <a:ea typeface="宋体" panose="02010600030101010101" pitchFamily="2" charset="-122"/>
            </a:endParaRPr>
          </a:p>
        </p:txBody>
      </p:sp>
      <p:sp>
        <p:nvSpPr>
          <p:cNvPr id="61476" name="Text Box 38"/>
          <p:cNvSpPr txBox="1"/>
          <p:nvPr/>
        </p:nvSpPr>
        <p:spPr>
          <a:xfrm>
            <a:off x="7372350" y="5656263"/>
            <a:ext cx="1052513" cy="344487"/>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1600" dirty="0">
                <a:solidFill>
                  <a:srgbClr val="0033CC"/>
                </a:solidFill>
                <a:ea typeface="宋体" panose="02010600030101010101" pitchFamily="2" charset="-122"/>
              </a:rPr>
              <a:t>传输 </a:t>
            </a:r>
            <a:r>
              <a:rPr lang="en-US" altLang="zh-CN" sz="1600" dirty="0">
                <a:solidFill>
                  <a:srgbClr val="0033CC"/>
                </a:solidFill>
                <a:ea typeface="宋体" panose="02010600030101010101" pitchFamily="2" charset="-122"/>
              </a:rPr>
              <a:t>(10)</a:t>
            </a:r>
            <a:endParaRPr lang="en-US" altLang="zh-CN" sz="1600" dirty="0">
              <a:solidFill>
                <a:srgbClr val="0033CC"/>
              </a:solidFill>
              <a:ea typeface="宋体" panose="02010600030101010101" pitchFamily="2" charset="-122"/>
            </a:endParaRPr>
          </a:p>
        </p:txBody>
      </p:sp>
      <p:sp>
        <p:nvSpPr>
          <p:cNvPr id="61477" name="Text Box 39"/>
          <p:cNvSpPr txBox="1"/>
          <p:nvPr/>
        </p:nvSpPr>
        <p:spPr>
          <a:xfrm>
            <a:off x="7021513" y="5080000"/>
            <a:ext cx="1146175" cy="346075"/>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en-US" altLang="zh-CN" sz="1600" dirty="0">
                <a:solidFill>
                  <a:srgbClr val="0033CC"/>
                </a:solidFill>
                <a:ea typeface="宋体" panose="02010600030101010101" pitchFamily="2" charset="-122"/>
              </a:rPr>
              <a:t>SNMP (11)</a:t>
            </a:r>
            <a:endParaRPr lang="en-US" altLang="zh-CN" sz="1600" dirty="0">
              <a:solidFill>
                <a:srgbClr val="0033CC"/>
              </a:solidFill>
              <a:ea typeface="宋体" panose="02010600030101010101" pitchFamily="2" charset="-122"/>
            </a:endParaRPr>
          </a:p>
        </p:txBody>
      </p:sp>
      <p:sp>
        <p:nvSpPr>
          <p:cNvPr id="61478" name="Line 40"/>
          <p:cNvSpPr/>
          <p:nvPr/>
        </p:nvSpPr>
        <p:spPr>
          <a:xfrm flipV="1">
            <a:off x="1411288" y="5080000"/>
            <a:ext cx="2455862" cy="460375"/>
          </a:xfrm>
          <a:prstGeom prst="line">
            <a:avLst/>
          </a:prstGeom>
          <a:ln w="9525" cap="flat" cmpd="sng">
            <a:solidFill>
              <a:srgbClr val="FF9900"/>
            </a:solidFill>
            <a:prstDash val="solid"/>
            <a:headEnd type="none" w="med" len="med"/>
            <a:tailEnd type="none" w="med" len="med"/>
          </a:ln>
        </p:spPr>
      </p:sp>
      <p:sp>
        <p:nvSpPr>
          <p:cNvPr id="61479" name="Line 41"/>
          <p:cNvSpPr/>
          <p:nvPr/>
        </p:nvSpPr>
        <p:spPr>
          <a:xfrm flipV="1">
            <a:off x="1762125" y="5080000"/>
            <a:ext cx="2105025" cy="690563"/>
          </a:xfrm>
          <a:prstGeom prst="line">
            <a:avLst/>
          </a:prstGeom>
          <a:ln w="9525" cap="flat" cmpd="sng">
            <a:solidFill>
              <a:srgbClr val="FF9900"/>
            </a:solidFill>
            <a:prstDash val="solid"/>
            <a:headEnd type="none" w="med" len="med"/>
            <a:tailEnd type="none" w="med" len="med"/>
          </a:ln>
        </p:spPr>
      </p:sp>
      <p:sp>
        <p:nvSpPr>
          <p:cNvPr id="61480" name="Line 42"/>
          <p:cNvSpPr/>
          <p:nvPr/>
        </p:nvSpPr>
        <p:spPr>
          <a:xfrm flipH="1">
            <a:off x="2112963" y="5080000"/>
            <a:ext cx="1754187" cy="1150938"/>
          </a:xfrm>
          <a:prstGeom prst="line">
            <a:avLst/>
          </a:prstGeom>
          <a:ln w="9525" cap="flat" cmpd="sng">
            <a:solidFill>
              <a:srgbClr val="FF9900"/>
            </a:solidFill>
            <a:prstDash val="solid"/>
            <a:headEnd type="none" w="med" len="med"/>
            <a:tailEnd type="none" w="med" len="med"/>
          </a:ln>
        </p:spPr>
      </p:sp>
      <p:sp>
        <p:nvSpPr>
          <p:cNvPr id="61481" name="Line 43"/>
          <p:cNvSpPr/>
          <p:nvPr/>
        </p:nvSpPr>
        <p:spPr>
          <a:xfrm flipH="1">
            <a:off x="3165475" y="5080000"/>
            <a:ext cx="701675" cy="690563"/>
          </a:xfrm>
          <a:prstGeom prst="line">
            <a:avLst/>
          </a:prstGeom>
          <a:ln w="9525" cap="flat" cmpd="sng">
            <a:solidFill>
              <a:srgbClr val="FF9900"/>
            </a:solidFill>
            <a:prstDash val="solid"/>
            <a:headEnd type="none" w="med" len="med"/>
            <a:tailEnd type="none" w="med" len="med"/>
          </a:ln>
        </p:spPr>
      </p:sp>
      <p:sp>
        <p:nvSpPr>
          <p:cNvPr id="61482" name="Line 44"/>
          <p:cNvSpPr/>
          <p:nvPr/>
        </p:nvSpPr>
        <p:spPr>
          <a:xfrm flipH="1">
            <a:off x="3867150" y="5080000"/>
            <a:ext cx="0" cy="1150938"/>
          </a:xfrm>
          <a:prstGeom prst="line">
            <a:avLst/>
          </a:prstGeom>
          <a:ln w="9525" cap="flat" cmpd="sng">
            <a:solidFill>
              <a:srgbClr val="FF9900"/>
            </a:solidFill>
            <a:prstDash val="solid"/>
            <a:headEnd type="none" w="med" len="med"/>
            <a:tailEnd type="none" w="med" len="med"/>
          </a:ln>
        </p:spPr>
      </p:sp>
      <p:sp>
        <p:nvSpPr>
          <p:cNvPr id="61483" name="Line 45"/>
          <p:cNvSpPr/>
          <p:nvPr/>
        </p:nvSpPr>
        <p:spPr>
          <a:xfrm>
            <a:off x="3867150" y="5080000"/>
            <a:ext cx="700088" cy="1150938"/>
          </a:xfrm>
          <a:prstGeom prst="line">
            <a:avLst/>
          </a:prstGeom>
          <a:ln w="9525" cap="flat" cmpd="sng">
            <a:solidFill>
              <a:srgbClr val="FF9900"/>
            </a:solidFill>
            <a:prstDash val="solid"/>
            <a:headEnd type="none" w="med" len="med"/>
            <a:tailEnd type="none" w="med" len="med"/>
          </a:ln>
        </p:spPr>
      </p:sp>
      <p:sp>
        <p:nvSpPr>
          <p:cNvPr id="61484" name="Line 46"/>
          <p:cNvSpPr/>
          <p:nvPr/>
        </p:nvSpPr>
        <p:spPr>
          <a:xfrm>
            <a:off x="3867150" y="5080000"/>
            <a:ext cx="1576388" cy="1150938"/>
          </a:xfrm>
          <a:prstGeom prst="line">
            <a:avLst/>
          </a:prstGeom>
          <a:ln w="9525" cap="flat" cmpd="sng">
            <a:solidFill>
              <a:srgbClr val="FF9900"/>
            </a:solidFill>
            <a:prstDash val="solid"/>
            <a:headEnd type="none" w="med" len="med"/>
            <a:tailEnd type="none" w="med" len="med"/>
          </a:ln>
        </p:spPr>
      </p:sp>
      <p:sp>
        <p:nvSpPr>
          <p:cNvPr id="61485" name="Line 47"/>
          <p:cNvSpPr/>
          <p:nvPr/>
        </p:nvSpPr>
        <p:spPr>
          <a:xfrm>
            <a:off x="3867150" y="5080000"/>
            <a:ext cx="1576388" cy="576263"/>
          </a:xfrm>
          <a:prstGeom prst="line">
            <a:avLst/>
          </a:prstGeom>
          <a:ln w="9525" cap="flat" cmpd="sng">
            <a:solidFill>
              <a:srgbClr val="FF9900"/>
            </a:solidFill>
            <a:prstDash val="solid"/>
            <a:headEnd type="none" w="med" len="med"/>
            <a:tailEnd type="none" w="med" len="med"/>
          </a:ln>
        </p:spPr>
      </p:sp>
      <p:sp>
        <p:nvSpPr>
          <p:cNvPr id="61486" name="Line 48"/>
          <p:cNvSpPr/>
          <p:nvPr/>
        </p:nvSpPr>
        <p:spPr>
          <a:xfrm>
            <a:off x="3867150" y="5080000"/>
            <a:ext cx="2805113" cy="576263"/>
          </a:xfrm>
          <a:prstGeom prst="line">
            <a:avLst/>
          </a:prstGeom>
          <a:ln w="9525" cap="flat" cmpd="sng">
            <a:solidFill>
              <a:srgbClr val="FF9900"/>
            </a:solidFill>
            <a:prstDash val="solid"/>
            <a:headEnd type="none" w="med" len="med"/>
            <a:tailEnd type="none" w="med" len="med"/>
          </a:ln>
        </p:spPr>
      </p:sp>
      <p:sp>
        <p:nvSpPr>
          <p:cNvPr id="61487" name="Line 49"/>
          <p:cNvSpPr/>
          <p:nvPr/>
        </p:nvSpPr>
        <p:spPr>
          <a:xfrm>
            <a:off x="3867150" y="5080000"/>
            <a:ext cx="3908425" cy="576263"/>
          </a:xfrm>
          <a:prstGeom prst="line">
            <a:avLst/>
          </a:prstGeom>
          <a:ln w="9525" cap="flat" cmpd="sng">
            <a:solidFill>
              <a:srgbClr val="FF9900"/>
            </a:solidFill>
            <a:prstDash val="solid"/>
            <a:headEnd type="none" w="med" len="med"/>
            <a:tailEnd type="none" w="med" len="med"/>
          </a:ln>
        </p:spPr>
      </p:sp>
      <p:sp>
        <p:nvSpPr>
          <p:cNvPr id="61488" name="Line 50"/>
          <p:cNvSpPr/>
          <p:nvPr/>
        </p:nvSpPr>
        <p:spPr>
          <a:xfrm>
            <a:off x="3867150" y="5080000"/>
            <a:ext cx="3154363" cy="115888"/>
          </a:xfrm>
          <a:prstGeom prst="line">
            <a:avLst/>
          </a:prstGeom>
          <a:ln w="9525" cap="flat" cmpd="sng">
            <a:solidFill>
              <a:srgbClr val="FF9900"/>
            </a:solidFill>
            <a:prstDash val="solid"/>
            <a:headEnd type="none" w="med" len="med"/>
            <a:tailEnd type="none" w="med" len="med"/>
          </a:ln>
        </p:spPr>
      </p:sp>
      <p:sp>
        <p:nvSpPr>
          <p:cNvPr id="61489" name="Line 51"/>
          <p:cNvSpPr/>
          <p:nvPr/>
        </p:nvSpPr>
        <p:spPr>
          <a:xfrm>
            <a:off x="7899400" y="4505325"/>
            <a:ext cx="174625" cy="230188"/>
          </a:xfrm>
          <a:prstGeom prst="line">
            <a:avLst/>
          </a:prstGeom>
          <a:ln w="9525" cap="flat" cmpd="sng">
            <a:solidFill>
              <a:srgbClr val="FF9900"/>
            </a:solidFill>
            <a:prstDash val="solid"/>
            <a:headEnd type="none" w="med" len="med"/>
            <a:tailEnd type="none" w="med" len="med"/>
          </a:ln>
        </p:spPr>
      </p:sp>
      <p:sp>
        <p:nvSpPr>
          <p:cNvPr id="61490" name="Text Box 52"/>
          <p:cNvSpPr txBox="1"/>
          <p:nvPr/>
        </p:nvSpPr>
        <p:spPr>
          <a:xfrm>
            <a:off x="534988" y="5310188"/>
            <a:ext cx="1052512" cy="346075"/>
          </a:xfrm>
          <a:prstGeom prst="rect">
            <a:avLst/>
          </a:prstGeom>
          <a:solidFill>
            <a:srgbClr val="FFFF00"/>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algn="ctr" eaLnBrk="1" hangingPunct="1">
              <a:spcBef>
                <a:spcPct val="0"/>
              </a:spcBef>
              <a:buClrTx/>
              <a:buFontTx/>
              <a:buNone/>
            </a:pPr>
            <a:r>
              <a:rPr lang="zh-CN" altLang="en-US" sz="1600" dirty="0">
                <a:solidFill>
                  <a:srgbClr val="0033CC"/>
                </a:solidFill>
                <a:ea typeface="宋体" panose="02010600030101010101" pitchFamily="2" charset="-122"/>
              </a:rPr>
              <a:t>系统 </a:t>
            </a:r>
            <a:r>
              <a:rPr lang="en-US" altLang="zh-CN" sz="1600" dirty="0">
                <a:solidFill>
                  <a:srgbClr val="0033CC"/>
                </a:solidFill>
                <a:ea typeface="宋体" panose="02010600030101010101" pitchFamily="2" charset="-122"/>
              </a:rPr>
              <a:t>(1)</a:t>
            </a:r>
            <a:endParaRPr lang="en-US" altLang="zh-CN" sz="1600" dirty="0">
              <a:solidFill>
                <a:srgbClr val="0033CC"/>
              </a:solidFill>
              <a:ea typeface="宋体" panose="02010600030101010101" pitchFamily="2" charset="-122"/>
            </a:endParaRPr>
          </a:p>
        </p:txBody>
      </p:sp>
      <p:sp>
        <p:nvSpPr>
          <p:cNvPr id="61491" name="Rectangle 54"/>
          <p:cNvSpPr>
            <a:spLocks noGrp="1"/>
          </p:cNvSpPr>
          <p:nvPr>
            <p:ph type="title"/>
          </p:nvPr>
        </p:nvSpPr>
        <p:spPr>
          <a:xfrm>
            <a:off x="914400" y="0"/>
            <a:ext cx="8229600" cy="1439863"/>
          </a:xfrm>
          <a:ln/>
        </p:spPr>
        <p:txBody>
          <a:bodyPr vert="horz" wrap="square" lIns="92075" tIns="46038" rIns="92075" bIns="46038" anchor="ctr" anchorCtr="0"/>
          <a:p>
            <a:pPr algn="r" eaLnBrk="1" hangingPunct="1"/>
            <a:r>
              <a:rPr lang="en-US" altLang="zh-CN" sz="3600" dirty="0">
                <a:solidFill>
                  <a:schemeClr val="bg1"/>
                </a:solidFill>
              </a:rPr>
              <a:t>MIB</a:t>
            </a:r>
            <a:r>
              <a:rPr lang="zh-CN" altLang="en-US" sz="3600" dirty="0">
                <a:solidFill>
                  <a:schemeClr val="bg1"/>
                </a:solidFill>
              </a:rPr>
              <a:t>树</a:t>
            </a:r>
            <a:endParaRPr lang="zh-CN" altLang="en-US" sz="3600" dirty="0">
              <a:solidFill>
                <a:schemeClr val="bg1"/>
              </a:solidFill>
            </a:endParaRP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ln/>
        </p:spPr>
        <p:txBody>
          <a:bodyPr vert="horz" wrap="square" lIns="92075" tIns="46038" rIns="92075" bIns="46038" anchor="ctr" anchorCtr="0"/>
          <a:p>
            <a:pPr algn="r" eaLnBrk="1" hangingPunct="1"/>
            <a:r>
              <a:rPr lang="zh-CN" altLang="en-US" sz="3600" dirty="0">
                <a:solidFill>
                  <a:schemeClr val="bg1"/>
                </a:solidFill>
              </a:rPr>
              <a:t>对象标识符（</a:t>
            </a:r>
            <a:r>
              <a:rPr lang="en-US" altLang="zh-CN" sz="3600" dirty="0">
                <a:solidFill>
                  <a:schemeClr val="bg1"/>
                </a:solidFill>
              </a:rPr>
              <a:t>OID</a:t>
            </a:r>
            <a:r>
              <a:rPr lang="zh-CN" altLang="en-US" sz="3600" dirty="0">
                <a:solidFill>
                  <a:schemeClr val="bg1"/>
                </a:solidFill>
              </a:rPr>
              <a:t>）</a:t>
            </a:r>
            <a:endParaRPr lang="zh-CN" altLang="en-US" sz="3600" dirty="0">
              <a:solidFill>
                <a:schemeClr val="bg1"/>
              </a:solidFill>
            </a:endParaRPr>
          </a:p>
        </p:txBody>
      </p:sp>
      <p:sp>
        <p:nvSpPr>
          <p:cNvPr id="63491" name="Rectangle 3"/>
          <p:cNvSpPr>
            <a:spLocks noGrp="1"/>
          </p:cNvSpPr>
          <p:nvPr>
            <p:ph idx="1"/>
          </p:nvPr>
        </p:nvSpPr>
        <p:spPr>
          <a:ln/>
        </p:spPr>
        <p:txBody>
          <a:bodyPr vert="horz" wrap="square" lIns="91440" tIns="45720" rIns="91440" bIns="45720" anchor="t" anchorCtr="0"/>
          <a:p>
            <a:pPr eaLnBrk="1" hangingPunct="1">
              <a:lnSpc>
                <a:spcPct val="120000"/>
              </a:lnSpc>
              <a:spcBef>
                <a:spcPts val="1200"/>
              </a:spcBef>
            </a:pPr>
            <a:r>
              <a:rPr lang="zh-CN" altLang="en-US" sz="3000" dirty="0">
                <a:solidFill>
                  <a:srgbClr val="003399"/>
                </a:solidFill>
              </a:rPr>
              <a:t>对象标识符（</a:t>
            </a:r>
            <a:r>
              <a:rPr lang="en-US" altLang="zh-CN" sz="3000" dirty="0">
                <a:solidFill>
                  <a:srgbClr val="003399"/>
                </a:solidFill>
              </a:rPr>
              <a:t>OID</a:t>
            </a:r>
            <a:r>
              <a:rPr lang="zh-CN" altLang="en-US" sz="3000" dirty="0">
                <a:solidFill>
                  <a:srgbClr val="003399"/>
                </a:solidFill>
              </a:rPr>
              <a:t>）唯一地标识或命名了树中的各种</a:t>
            </a:r>
            <a:r>
              <a:rPr lang="en-US" altLang="zh-CN" sz="3000" dirty="0">
                <a:solidFill>
                  <a:srgbClr val="003399"/>
                </a:solidFill>
              </a:rPr>
              <a:t>MIB</a:t>
            </a:r>
            <a:r>
              <a:rPr lang="zh-CN" altLang="en-US" sz="3000" dirty="0">
                <a:solidFill>
                  <a:srgbClr val="003399"/>
                </a:solidFill>
              </a:rPr>
              <a:t>对象。</a:t>
            </a:r>
            <a:endParaRPr lang="zh-CN" altLang="en-US" sz="3000" dirty="0">
              <a:solidFill>
                <a:srgbClr val="003399"/>
              </a:solidFill>
            </a:endParaRPr>
          </a:p>
          <a:p>
            <a:pPr eaLnBrk="1" hangingPunct="1">
              <a:lnSpc>
                <a:spcPct val="120000"/>
              </a:lnSpc>
              <a:spcBef>
                <a:spcPts val="1200"/>
              </a:spcBef>
            </a:pPr>
            <a:r>
              <a:rPr lang="zh-CN" altLang="en-US" sz="3000" dirty="0">
                <a:solidFill>
                  <a:srgbClr val="003399"/>
                </a:solidFill>
              </a:rPr>
              <a:t>例如：对于变量</a:t>
            </a:r>
            <a:r>
              <a:rPr lang="en-US" altLang="zh-CN" sz="3000" dirty="0">
                <a:solidFill>
                  <a:srgbClr val="003399"/>
                </a:solidFill>
              </a:rPr>
              <a:t>sysDescr</a:t>
            </a:r>
            <a:r>
              <a:rPr lang="zh-CN" altLang="en-US" sz="3000" dirty="0">
                <a:solidFill>
                  <a:srgbClr val="003399"/>
                </a:solidFill>
              </a:rPr>
              <a:t>，其名字为：</a:t>
            </a:r>
            <a:endParaRPr lang="zh-CN" altLang="en-US" sz="3000" dirty="0">
              <a:solidFill>
                <a:srgbClr val="003399"/>
              </a:solidFill>
            </a:endParaRPr>
          </a:p>
          <a:p>
            <a:pPr eaLnBrk="1" hangingPunct="1">
              <a:lnSpc>
                <a:spcPct val="120000"/>
              </a:lnSpc>
              <a:spcBef>
                <a:spcPts val="1200"/>
              </a:spcBef>
              <a:buNone/>
            </a:pPr>
            <a:r>
              <a:rPr lang="zh-CN" altLang="en-US" sz="3000" dirty="0">
                <a:solidFill>
                  <a:srgbClr val="003399"/>
                </a:solidFill>
              </a:rPr>
              <a:t>	</a:t>
            </a:r>
            <a:r>
              <a:rPr lang="en-US" altLang="zh-CN" sz="3000" dirty="0">
                <a:solidFill>
                  <a:srgbClr val="003399"/>
                </a:solidFill>
              </a:rPr>
              <a:t>.iso.org.dod.internet.mgmt.mib.system.sysDesc</a:t>
            </a:r>
            <a:r>
              <a:rPr lang="zh-CN" altLang="en-US" sz="3000" dirty="0">
                <a:solidFill>
                  <a:srgbClr val="003399"/>
                </a:solidFill>
              </a:rPr>
              <a:t>，其相应的数字表示为：</a:t>
            </a:r>
            <a:r>
              <a:rPr lang="en-US" altLang="zh-CN" sz="3000" dirty="0">
                <a:solidFill>
                  <a:schemeClr val="hlink"/>
                </a:solidFill>
              </a:rPr>
              <a:t>.1.3.6.1.2.1.1.1</a:t>
            </a:r>
            <a:endParaRPr lang="en-US" altLang="zh-CN" sz="3000" dirty="0">
              <a:solidFill>
                <a:schemeClr val="hlink"/>
              </a:solidFill>
            </a:endParaRPr>
          </a:p>
          <a:p>
            <a:pPr eaLnBrk="1" hangingPunct="1"/>
            <a:endParaRPr lang="en-US" altLang="zh-CN" sz="3000" dirty="0">
              <a:solidFill>
                <a:srgbClr val="00339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en-US" altLang="zh-CN" sz="3600" dirty="0">
                <a:solidFill>
                  <a:schemeClr val="bg1"/>
                </a:solidFill>
              </a:rPr>
              <a:t>SNMP</a:t>
            </a:r>
            <a:r>
              <a:rPr lang="zh-CN" altLang="en-US" sz="3600" dirty="0">
                <a:solidFill>
                  <a:schemeClr val="bg1"/>
                </a:solidFill>
              </a:rPr>
              <a:t>通信协议与报文格式</a:t>
            </a:r>
            <a:r>
              <a:rPr lang="zh-CN" altLang="en-US" dirty="0">
                <a:solidFill>
                  <a:schemeClr val="bg1"/>
                </a:solidFill>
              </a:rPr>
              <a:t> </a:t>
            </a:r>
            <a:endParaRPr lang="zh-CN" altLang="en-US" dirty="0">
              <a:solidFill>
                <a:schemeClr val="bg1"/>
              </a:solidFill>
            </a:endParaRPr>
          </a:p>
        </p:txBody>
      </p:sp>
      <p:sp>
        <p:nvSpPr>
          <p:cNvPr id="521219" name="Rectangle 3"/>
          <p:cNvSpPr>
            <a:spLocks noGrp="1"/>
          </p:cNvSpPr>
          <p:nvPr>
            <p:ph idx="1"/>
          </p:nvPr>
        </p:nvSpPr>
        <p:spPr>
          <a:xfrm>
            <a:off x="539750" y="1412875"/>
            <a:ext cx="8135938" cy="4114800"/>
          </a:xfrm>
          <a:ln/>
        </p:spPr>
        <p:txBody>
          <a:bodyPr vert="horz" wrap="square" lIns="91440" tIns="45720" rIns="91440" bIns="45720" anchor="t" anchorCtr="0"/>
          <a:p>
            <a:pPr eaLnBrk="1" hangingPunct="1"/>
            <a:r>
              <a:rPr lang="en-US" altLang="zh-CN" sz="2800" dirty="0">
                <a:solidFill>
                  <a:schemeClr val="hlink"/>
                </a:solidFill>
              </a:rPr>
              <a:t>GetRequest</a:t>
            </a:r>
            <a:r>
              <a:rPr lang="zh-CN" altLang="en-US" sz="2800" dirty="0">
                <a:solidFill>
                  <a:srgbClr val="003399"/>
                </a:solidFill>
              </a:rPr>
              <a:t>：从代理进程处提取一个或多个参数值；</a:t>
            </a:r>
            <a:endParaRPr lang="zh-CN" altLang="en-US" sz="2800" dirty="0">
              <a:solidFill>
                <a:srgbClr val="003399"/>
              </a:solidFill>
            </a:endParaRPr>
          </a:p>
          <a:p>
            <a:pPr eaLnBrk="1" hangingPunct="1"/>
            <a:r>
              <a:rPr lang="en-US" altLang="zh-CN" sz="2800" dirty="0">
                <a:solidFill>
                  <a:schemeClr val="hlink"/>
                </a:solidFill>
              </a:rPr>
              <a:t>GetNextRequest</a:t>
            </a:r>
            <a:r>
              <a:rPr lang="zh-CN" altLang="en-US" sz="2800" dirty="0">
                <a:solidFill>
                  <a:srgbClr val="003399"/>
                </a:solidFill>
              </a:rPr>
              <a:t>：从代理进程处提取紧跟当前参数值的下一个参数值；</a:t>
            </a:r>
            <a:endParaRPr lang="zh-CN" altLang="en-US" sz="2800" dirty="0">
              <a:solidFill>
                <a:srgbClr val="003399"/>
              </a:solidFill>
            </a:endParaRPr>
          </a:p>
          <a:p>
            <a:pPr eaLnBrk="1" hangingPunct="1"/>
            <a:r>
              <a:rPr lang="en-US" altLang="zh-CN" sz="2800" dirty="0">
                <a:solidFill>
                  <a:schemeClr val="hlink"/>
                </a:solidFill>
              </a:rPr>
              <a:t>SetRequest</a:t>
            </a:r>
            <a:r>
              <a:rPr lang="zh-CN" altLang="en-US" sz="2800" dirty="0">
                <a:solidFill>
                  <a:srgbClr val="003399"/>
                </a:solidFill>
              </a:rPr>
              <a:t>：设置代理进程的一个或多个参数值；</a:t>
            </a:r>
            <a:endParaRPr lang="zh-CN" altLang="en-US" sz="2800" dirty="0">
              <a:solidFill>
                <a:srgbClr val="003399"/>
              </a:solidFill>
            </a:endParaRPr>
          </a:p>
          <a:p>
            <a:pPr eaLnBrk="1" hangingPunct="1"/>
            <a:r>
              <a:rPr lang="en-US" altLang="zh-CN" sz="2800" dirty="0">
                <a:solidFill>
                  <a:schemeClr val="hlink"/>
                </a:solidFill>
              </a:rPr>
              <a:t>GetResponse</a:t>
            </a:r>
            <a:r>
              <a:rPr lang="zh-CN" altLang="en-US" sz="2800" dirty="0">
                <a:solidFill>
                  <a:srgbClr val="003399"/>
                </a:solidFill>
              </a:rPr>
              <a:t>：返回的一个或多个参数值。这个操作是由代理进程发出的，它是前面三种操作的响应操作</a:t>
            </a:r>
            <a:r>
              <a:rPr lang="en-US" altLang="zh-CN" sz="2800" dirty="0">
                <a:solidFill>
                  <a:srgbClr val="003399"/>
                </a:solidFill>
              </a:rPr>
              <a:t>;</a:t>
            </a:r>
            <a:endParaRPr lang="en-US" altLang="zh-CN" sz="2800" dirty="0">
              <a:solidFill>
                <a:srgbClr val="003399"/>
              </a:solidFill>
            </a:endParaRPr>
          </a:p>
          <a:p>
            <a:pPr eaLnBrk="1" hangingPunct="1"/>
            <a:r>
              <a:rPr lang="en-US" altLang="zh-CN" sz="2800" dirty="0">
                <a:solidFill>
                  <a:schemeClr val="hlink"/>
                </a:solidFill>
              </a:rPr>
              <a:t>Trap</a:t>
            </a:r>
            <a:r>
              <a:rPr lang="zh-CN" altLang="en-US" sz="2800" dirty="0">
                <a:solidFill>
                  <a:srgbClr val="003399"/>
                </a:solidFill>
              </a:rPr>
              <a:t>：代理进程主动发出的报文，通知管理进程有某些事情发生。 </a:t>
            </a:r>
            <a:endParaRPr lang="zh-CN" altLang="en-US" sz="28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1219">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1219">
                                            <p:txEl>
                                              <p:charRg st="29" end="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1219">
                                            <p:txEl>
                                              <p:charRg st="68"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1219">
                                            <p:txEl>
                                              <p:charRg st="96" end="14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1219">
                                            <p:txEl>
                                              <p:charRg st="149"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5"/>
          <p:cNvSpPr>
            <a:spLocks noGrp="1"/>
          </p:cNvSpPr>
          <p:nvPr>
            <p:ph type="title"/>
          </p:nvPr>
        </p:nvSpPr>
        <p:spPr>
          <a:xfrm>
            <a:off x="250825" y="6224588"/>
            <a:ext cx="8229600" cy="633412"/>
          </a:xfrm>
          <a:ln/>
        </p:spPr>
        <p:txBody>
          <a:bodyPr vert="horz" wrap="square" lIns="92075" tIns="46038" rIns="92075" bIns="46038" anchor="ctr" anchorCtr="0"/>
          <a:p>
            <a:pPr eaLnBrk="1" hangingPunct="1"/>
            <a:r>
              <a:rPr lang="en-US" altLang="zh-CN" sz="2800" dirty="0">
                <a:solidFill>
                  <a:schemeClr val="tx1"/>
                </a:solidFill>
              </a:rPr>
              <a:t>SNMP</a:t>
            </a:r>
            <a:r>
              <a:rPr lang="zh-CN" altLang="en-US" sz="2800" dirty="0">
                <a:solidFill>
                  <a:schemeClr val="tx1"/>
                </a:solidFill>
              </a:rPr>
              <a:t>原语</a:t>
            </a:r>
            <a:endParaRPr lang="zh-CN" altLang="en-US" sz="2800" dirty="0">
              <a:solidFill>
                <a:schemeClr val="tx1"/>
              </a:solidFill>
            </a:endParaRPr>
          </a:p>
        </p:txBody>
      </p:sp>
      <p:pic>
        <p:nvPicPr>
          <p:cNvPr id="65539" name="Picture 4"/>
          <p:cNvPicPr>
            <a:picLocks noChangeAspect="1"/>
          </p:cNvPicPr>
          <p:nvPr>
            <p:ph idx="1"/>
          </p:nvPr>
        </p:nvPicPr>
        <p:blipFill>
          <a:blip r:embed="rId1"/>
          <a:srcRect/>
          <a:stretch>
            <a:fillRect/>
          </a:stretch>
        </p:blipFill>
        <p:spPr>
          <a:xfrm>
            <a:off x="323850" y="333375"/>
            <a:ext cx="8459788" cy="5792788"/>
          </a:xfrm>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5"/>
          <p:cNvSpPr>
            <a:spLocks noGrp="1"/>
          </p:cNvSpPr>
          <p:nvPr>
            <p:ph type="title"/>
          </p:nvPr>
        </p:nvSpPr>
        <p:spPr>
          <a:xfrm>
            <a:off x="323850" y="6021388"/>
            <a:ext cx="8229600" cy="836612"/>
          </a:xfrm>
          <a:ln/>
        </p:spPr>
        <p:txBody>
          <a:bodyPr vert="horz" wrap="square" lIns="92075" tIns="46038" rIns="92075" bIns="46038" anchor="ctr" anchorCtr="0"/>
          <a:p>
            <a:pPr eaLnBrk="1" hangingPunct="1"/>
            <a:r>
              <a:rPr lang="en-US" altLang="zh-CN" sz="3200" dirty="0">
                <a:solidFill>
                  <a:schemeClr val="tx1"/>
                </a:solidFill>
              </a:rPr>
              <a:t>SNMP</a:t>
            </a:r>
            <a:r>
              <a:rPr lang="zh-CN" altLang="en-US" sz="3200" dirty="0">
                <a:solidFill>
                  <a:schemeClr val="tx1"/>
                </a:solidFill>
              </a:rPr>
              <a:t>报文格式</a:t>
            </a:r>
            <a:endParaRPr lang="zh-CN" altLang="en-US" sz="3200" dirty="0">
              <a:solidFill>
                <a:schemeClr val="tx1"/>
              </a:solidFill>
            </a:endParaRPr>
          </a:p>
        </p:txBody>
      </p:sp>
      <p:pic>
        <p:nvPicPr>
          <p:cNvPr id="66563" name="Picture 4" descr="1912406691"/>
          <p:cNvPicPr>
            <a:picLocks noChangeAspect="1"/>
          </p:cNvPicPr>
          <p:nvPr>
            <p:ph idx="1"/>
          </p:nvPr>
        </p:nvPicPr>
        <p:blipFill>
          <a:blip r:embed="rId1"/>
          <a:srcRect/>
          <a:stretch>
            <a:fillRect/>
          </a:stretch>
        </p:blipFill>
        <p:spPr>
          <a:xfrm>
            <a:off x="179388" y="260350"/>
            <a:ext cx="8820150" cy="5762625"/>
          </a:xfrm>
          <a:solidFill>
            <a:schemeClr val="bg1">
              <a:alpha val="100000"/>
            </a:schemeClr>
          </a:solid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ln/>
        </p:spPr>
        <p:txBody>
          <a:bodyPr vert="horz" wrap="square" lIns="92075" tIns="46038" rIns="92075" bIns="46038" anchor="ctr" anchorCtr="0"/>
          <a:p>
            <a:pPr algn="r" eaLnBrk="1" hangingPunct="1"/>
            <a:r>
              <a:rPr lang="en-US" altLang="zh-CN" dirty="0">
                <a:solidFill>
                  <a:schemeClr val="bg1"/>
                </a:solidFill>
              </a:rPr>
              <a:t>8.6 </a:t>
            </a:r>
            <a:r>
              <a:rPr lang="zh-CN" altLang="en-US" dirty="0">
                <a:solidFill>
                  <a:schemeClr val="bg1"/>
                </a:solidFill>
              </a:rPr>
              <a:t>区块链</a:t>
            </a:r>
            <a:endParaRPr lang="zh-CN" altLang="en-US" dirty="0">
              <a:solidFill>
                <a:schemeClr val="bg1"/>
              </a:solidFill>
            </a:endParaRPr>
          </a:p>
        </p:txBody>
      </p:sp>
      <p:sp>
        <p:nvSpPr>
          <p:cNvPr id="67587" name="Rectangle 3"/>
          <p:cNvSpPr>
            <a:spLocks noGrp="1"/>
          </p:cNvSpPr>
          <p:nvPr>
            <p:ph idx="1"/>
          </p:nvPr>
        </p:nvSpPr>
        <p:spPr>
          <a:xfrm>
            <a:off x="793750" y="1393825"/>
            <a:ext cx="7772400" cy="4114800"/>
          </a:xfrm>
          <a:ln/>
        </p:spPr>
        <p:txBody>
          <a:bodyPr vert="horz" wrap="square" lIns="91440" tIns="45720" rIns="91440" bIns="45720" anchor="t" anchorCtr="0"/>
          <a:p>
            <a:pPr eaLnBrk="1" hangingPunct="1">
              <a:spcBef>
                <a:spcPts val="1200"/>
              </a:spcBef>
            </a:pPr>
            <a:r>
              <a:rPr lang="zh-CN" altLang="en-US" dirty="0">
                <a:solidFill>
                  <a:srgbClr val="003399"/>
                </a:solidFill>
              </a:rPr>
              <a:t>中心化系统不足</a:t>
            </a:r>
            <a:endParaRPr lang="en-US" altLang="zh-CN" dirty="0">
              <a:solidFill>
                <a:srgbClr val="003399"/>
              </a:solidFill>
            </a:endParaRPr>
          </a:p>
          <a:p>
            <a:pPr lvl="1" eaLnBrk="1" hangingPunct="1">
              <a:spcBef>
                <a:spcPts val="1200"/>
              </a:spcBef>
            </a:pPr>
            <a:r>
              <a:rPr lang="zh-CN" altLang="en-US" dirty="0">
                <a:latin typeface="宋体" panose="02010600030101010101" pitchFamily="2" charset="-122"/>
                <a:ea typeface="宋体" panose="02010600030101010101" pitchFamily="2" charset="-122"/>
              </a:rPr>
              <a:t>信息分散在各中心手中，打通成本非常大</a:t>
            </a:r>
            <a:endParaRPr lang="zh-CN" altLang="en-US" dirty="0">
              <a:latin typeface="宋体" panose="02010600030101010101" pitchFamily="2" charset="-122"/>
              <a:ea typeface="宋体" panose="02010600030101010101" pitchFamily="2" charset="-122"/>
            </a:endParaRPr>
          </a:p>
          <a:p>
            <a:pPr lvl="1" eaLnBrk="1" hangingPunct="1">
              <a:spcBef>
                <a:spcPts val="1200"/>
              </a:spcBef>
            </a:pPr>
            <a:r>
              <a:rPr lang="zh-CN" altLang="en-US" dirty="0">
                <a:latin typeface="宋体" panose="02010600030101010101" pitchFamily="2" charset="-122"/>
                <a:ea typeface="宋体" panose="02010600030101010101" pitchFamily="2" charset="-122"/>
              </a:rPr>
              <a:t>信息要按照中心化机构的体系要求进行运</a:t>
            </a:r>
            <a:endParaRPr lang="zh-CN" altLang="en-US" dirty="0">
              <a:latin typeface="宋体" panose="02010600030101010101" pitchFamily="2" charset="-122"/>
              <a:ea typeface="宋体" panose="02010600030101010101" pitchFamily="2" charset="-122"/>
            </a:endParaRPr>
          </a:p>
          <a:p>
            <a:pPr lvl="1" eaLnBrk="1" hangingPunct="1">
              <a:spcBef>
                <a:spcPts val="1200"/>
              </a:spcBef>
            </a:pPr>
            <a:r>
              <a:rPr lang="zh-CN" altLang="en-US" dirty="0">
                <a:latin typeface="宋体" panose="02010600030101010101" pitchFamily="2" charset="-122"/>
                <a:ea typeface="宋体" panose="02010600030101010101" pitchFamily="2" charset="-122"/>
              </a:rPr>
              <a:t>作</a:t>
            </a:r>
            <a:endParaRPr lang="zh-CN" altLang="en-US" dirty="0">
              <a:latin typeface="宋体" panose="02010600030101010101" pitchFamily="2" charset="-122"/>
              <a:ea typeface="宋体" panose="02010600030101010101" pitchFamily="2" charset="-122"/>
            </a:endParaRPr>
          </a:p>
          <a:p>
            <a:pPr lvl="1" eaLnBrk="1" hangingPunct="1">
              <a:spcBef>
                <a:spcPts val="1200"/>
              </a:spcBef>
            </a:pPr>
            <a:r>
              <a:rPr lang="zh-CN" altLang="en-US" dirty="0">
                <a:latin typeface="宋体" panose="02010600030101010101" pitchFamily="2" charset="-122"/>
                <a:ea typeface="宋体" panose="02010600030101010101" pitchFamily="2" charset="-122"/>
              </a:rPr>
              <a:t>中心化系统安全性保障难度大（黑客攻击，自然灾害等）</a:t>
            </a:r>
            <a:endParaRPr lang="zh-CN" altLang="en-US" dirty="0">
              <a:latin typeface="宋体" panose="02010600030101010101" pitchFamily="2" charset="-122"/>
              <a:ea typeface="宋体" panose="02010600030101010101" pitchFamily="2" charset="-122"/>
            </a:endParaRPr>
          </a:p>
          <a:p>
            <a:pPr lvl="1" eaLnBrk="1" hangingPunct="1">
              <a:spcBef>
                <a:spcPts val="1200"/>
              </a:spcBef>
            </a:pPr>
            <a:r>
              <a:rPr lang="zh-CN" altLang="en-US" dirty="0">
                <a:latin typeface="宋体" panose="02010600030101010101" pitchFamily="2" charset="-122"/>
                <a:ea typeface="宋体" panose="02010600030101010101" pitchFamily="2" charset="-122"/>
              </a:rPr>
              <a:t>内部人员的篡改，信用缺乏保障</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ln/>
        </p:spPr>
        <p:txBody>
          <a:bodyPr vert="horz" wrap="square" lIns="92075" tIns="46038" rIns="92075" bIns="46038" anchor="ctr" anchorCtr="0"/>
          <a:p>
            <a:pPr algn="r" eaLnBrk="1" hangingPunct="1"/>
            <a:r>
              <a:rPr lang="zh-CN" altLang="en-US" dirty="0">
                <a:solidFill>
                  <a:schemeClr val="bg1"/>
                </a:solidFill>
              </a:rPr>
              <a:t>区块链概念</a:t>
            </a:r>
            <a:endParaRPr lang="zh-CN" altLang="en-US" dirty="0">
              <a:solidFill>
                <a:schemeClr val="bg1"/>
              </a:solidFill>
            </a:endParaRPr>
          </a:p>
        </p:txBody>
      </p:sp>
      <p:sp>
        <p:nvSpPr>
          <p:cNvPr id="68611" name="Rectangle 3"/>
          <p:cNvSpPr>
            <a:spLocks noGrp="1"/>
          </p:cNvSpPr>
          <p:nvPr>
            <p:ph idx="1"/>
          </p:nvPr>
        </p:nvSpPr>
        <p:spPr>
          <a:xfrm>
            <a:off x="755650" y="1268413"/>
            <a:ext cx="7772400" cy="4114800"/>
          </a:xfrm>
          <a:ln/>
        </p:spPr>
        <p:txBody>
          <a:bodyPr vert="horz" wrap="square" lIns="91440" tIns="45720" rIns="91440" bIns="45720" anchor="t" anchorCtr="0"/>
          <a:p>
            <a:pPr eaLnBrk="1" hangingPunct="1">
              <a:spcBef>
                <a:spcPts val="1200"/>
              </a:spcBef>
            </a:pPr>
            <a:r>
              <a:rPr lang="zh-CN" altLang="en-US" dirty="0">
                <a:solidFill>
                  <a:srgbClr val="003399"/>
                </a:solidFill>
              </a:rPr>
              <a:t>区块链</a:t>
            </a:r>
            <a:r>
              <a:rPr lang="zh-CN" altLang="zh-CN" dirty="0"/>
              <a:t>（</a:t>
            </a:r>
            <a:r>
              <a:rPr lang="en-GB" altLang="zh-CN" dirty="0"/>
              <a:t>BlockChain</a:t>
            </a:r>
            <a:r>
              <a:rPr lang="zh-CN" altLang="zh-CN" dirty="0"/>
              <a:t>）</a:t>
            </a:r>
            <a:r>
              <a:rPr lang="zh-CN" altLang="en-US" dirty="0">
                <a:solidFill>
                  <a:srgbClr val="003399"/>
                </a:solidFill>
              </a:rPr>
              <a:t>定义</a:t>
            </a:r>
            <a:endParaRPr lang="zh-CN" altLang="en-US" dirty="0">
              <a:solidFill>
                <a:srgbClr val="003399"/>
              </a:solidFill>
            </a:endParaRPr>
          </a:p>
          <a:p>
            <a:pPr lvl="1" eaLnBrk="1" hangingPunct="1">
              <a:lnSpc>
                <a:spcPct val="120000"/>
              </a:lnSpc>
              <a:spcBef>
                <a:spcPts val="1200"/>
              </a:spcBef>
            </a:pPr>
            <a:r>
              <a:rPr lang="zh-CN" altLang="zh-CN" dirty="0">
                <a:latin typeface="宋体" panose="02010600030101010101" pitchFamily="2" charset="-122"/>
                <a:ea typeface="宋体" panose="02010600030101010101" pitchFamily="2" charset="-122"/>
              </a:rPr>
              <a:t>区块链是一种使用去中心化共识机制去维护一个完整的、分布式的、不可篡改的账本数据库的技术，它能够让区块链中的参与者在无需建立信任关系的前提下实现一个统一的账本系统</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2075" tIns="46038" rIns="92075" bIns="46038" anchor="ctr" anchorCtr="0"/>
          <a:p>
            <a:pPr algn="r" eaLnBrk="1" hangingPunct="1"/>
            <a:r>
              <a:rPr lang="en-US" altLang="zh-CN" dirty="0">
                <a:solidFill>
                  <a:schemeClr val="bg1"/>
                </a:solidFill>
              </a:rPr>
              <a:t>8.2 </a:t>
            </a:r>
            <a:r>
              <a:rPr lang="zh-CN" altLang="en-US" dirty="0">
                <a:solidFill>
                  <a:schemeClr val="bg1"/>
                </a:solidFill>
              </a:rPr>
              <a:t>密码学</a:t>
            </a:r>
            <a:r>
              <a:rPr lang="en-US" altLang="zh-CN" dirty="0">
                <a:solidFill>
                  <a:schemeClr val="bg1"/>
                </a:solidFill>
              </a:rPr>
              <a:t>/</a:t>
            </a:r>
            <a:r>
              <a:rPr lang="zh-CN" altLang="en-US" dirty="0">
                <a:solidFill>
                  <a:schemeClr val="bg1"/>
                </a:solidFill>
              </a:rPr>
              <a:t>密码体制</a:t>
            </a:r>
            <a:endParaRPr lang="zh-CN" altLang="en-US" dirty="0">
              <a:solidFill>
                <a:schemeClr val="bg1"/>
              </a:solidFill>
            </a:endParaRPr>
          </a:p>
        </p:txBody>
      </p:sp>
      <p:sp>
        <p:nvSpPr>
          <p:cNvPr id="467971" name="Rectangle 3"/>
          <p:cNvSpPr>
            <a:spLocks noGrp="1"/>
          </p:cNvSpPr>
          <p:nvPr>
            <p:ph idx="1"/>
          </p:nvPr>
        </p:nvSpPr>
        <p:spPr>
          <a:xfrm>
            <a:off x="755650" y="1484313"/>
            <a:ext cx="7772400" cy="4114800"/>
          </a:xfrm>
          <a:ln/>
        </p:spPr>
        <p:txBody>
          <a:bodyPr vert="horz" wrap="square" lIns="91440" tIns="45720" rIns="91440" bIns="45720" anchor="t" anchorCtr="0"/>
          <a:p>
            <a:pPr eaLnBrk="1" hangingPunct="1">
              <a:lnSpc>
                <a:spcPct val="120000"/>
              </a:lnSpc>
              <a:spcBef>
                <a:spcPts val="1200"/>
              </a:spcBef>
            </a:pPr>
            <a:r>
              <a:rPr lang="zh-CN" altLang="en-US" sz="3000" dirty="0">
                <a:solidFill>
                  <a:srgbClr val="003399"/>
                </a:solidFill>
              </a:rPr>
              <a:t>密码学包括（</a:t>
            </a:r>
            <a:r>
              <a:rPr lang="en-US" altLang="zh-CN" sz="3000" dirty="0">
                <a:solidFill>
                  <a:srgbClr val="003399"/>
                </a:solidFill>
              </a:rPr>
              <a:t>cryptology</a:t>
            </a:r>
            <a:r>
              <a:rPr lang="zh-CN" altLang="en-US" sz="3000" dirty="0">
                <a:solidFill>
                  <a:srgbClr val="003399"/>
                </a:solidFill>
              </a:rPr>
              <a:t>）</a:t>
            </a:r>
            <a:r>
              <a:rPr lang="zh-CN" altLang="en-US" sz="3000" dirty="0">
                <a:solidFill>
                  <a:schemeClr val="hlink"/>
                </a:solidFill>
              </a:rPr>
              <a:t>密码编码学和密码分析学</a:t>
            </a:r>
            <a:r>
              <a:rPr lang="zh-CN" altLang="en-US" sz="3000" dirty="0">
                <a:solidFill>
                  <a:srgbClr val="003399"/>
                </a:solidFill>
              </a:rPr>
              <a:t>。</a:t>
            </a:r>
            <a:endParaRPr lang="zh-CN" altLang="en-US" sz="3000" dirty="0">
              <a:solidFill>
                <a:srgbClr val="003399"/>
              </a:solidFill>
            </a:endParaRPr>
          </a:p>
          <a:p>
            <a:pPr eaLnBrk="1" hangingPunct="1">
              <a:lnSpc>
                <a:spcPct val="120000"/>
              </a:lnSpc>
              <a:spcBef>
                <a:spcPts val="1200"/>
              </a:spcBef>
            </a:pPr>
            <a:r>
              <a:rPr lang="zh-CN" altLang="en-US" sz="3000" dirty="0">
                <a:solidFill>
                  <a:srgbClr val="003399"/>
                </a:solidFill>
              </a:rPr>
              <a:t>密码编码学是密码体制的设计学，而密码分析学则是在未知密码的情况下从密文推演出明文的技术。</a:t>
            </a:r>
            <a:endParaRPr lang="en-US" altLang="zh-CN" sz="3000" dirty="0">
              <a:solidFill>
                <a:srgbClr val="003399"/>
              </a:solidFill>
            </a:endParaRPr>
          </a:p>
          <a:p>
            <a:pPr eaLnBrk="1" hangingPunct="1">
              <a:lnSpc>
                <a:spcPct val="120000"/>
              </a:lnSpc>
              <a:spcBef>
                <a:spcPts val="1200"/>
              </a:spcBef>
            </a:pPr>
            <a:r>
              <a:rPr lang="zh-CN" altLang="en-US" dirty="0">
                <a:solidFill>
                  <a:srgbClr val="003399"/>
                </a:solidFill>
              </a:rPr>
              <a:t>根据</a:t>
            </a:r>
            <a:r>
              <a:rPr lang="zh-CN" altLang="en-US" dirty="0">
                <a:solidFill>
                  <a:schemeClr val="hlink"/>
                </a:solidFill>
              </a:rPr>
              <a:t>密钥</a:t>
            </a:r>
            <a:r>
              <a:rPr lang="zh-CN" altLang="en-US" dirty="0">
                <a:solidFill>
                  <a:srgbClr val="003399"/>
                </a:solidFill>
              </a:rPr>
              <a:t>的特点，密码体制分为非对称密钥体制和对称密钥体制两种。</a:t>
            </a:r>
            <a:endParaRPr lang="zh-CN" altLang="en-US" sz="3000" dirty="0">
              <a:solidFill>
                <a:srgbClr val="003399"/>
              </a:solidFill>
            </a:endParaRPr>
          </a:p>
          <a:p>
            <a:pPr eaLnBrk="1" hangingPunct="1"/>
            <a:endParaRPr lang="zh-CN" altLang="en-US" sz="3000" dirty="0">
              <a:solidFill>
                <a:srgbClr val="003399"/>
              </a:solidFill>
            </a:endParaRPr>
          </a:p>
          <a:p>
            <a:pPr eaLnBrk="1" hangingPunct="1"/>
            <a:endParaRPr lang="en-US" altLang="zh-CN" sz="30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971">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7971">
                                            <p:txEl>
                                              <p:charRg st="30" end="7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7971">
                                            <p:txEl>
                                              <p:charRg st="75" end="1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ln/>
        </p:spPr>
        <p:txBody>
          <a:bodyPr vert="horz" wrap="square" lIns="92075" tIns="46038" rIns="92075" bIns="46038" anchor="ctr" anchorCtr="0"/>
          <a:p>
            <a:pPr algn="r" eaLnBrk="1" hangingPunct="1"/>
            <a:r>
              <a:rPr lang="zh-CN" altLang="en-US" dirty="0">
                <a:solidFill>
                  <a:schemeClr val="bg1"/>
                </a:solidFill>
              </a:rPr>
              <a:t>区块链特征</a:t>
            </a:r>
            <a:endParaRPr lang="zh-CN" altLang="en-US" dirty="0">
              <a:solidFill>
                <a:schemeClr val="bg1"/>
              </a:solidFill>
            </a:endParaRPr>
          </a:p>
        </p:txBody>
      </p:sp>
      <p:sp>
        <p:nvSpPr>
          <p:cNvPr id="69635" name="Rectangle 3"/>
          <p:cNvSpPr>
            <a:spLocks noGrp="1"/>
          </p:cNvSpPr>
          <p:nvPr>
            <p:ph idx="1"/>
          </p:nvPr>
        </p:nvSpPr>
        <p:spPr>
          <a:xfrm>
            <a:off x="827088" y="1196975"/>
            <a:ext cx="7772400" cy="4987925"/>
          </a:xfrm>
          <a:ln/>
        </p:spPr>
        <p:txBody>
          <a:bodyPr vert="horz" wrap="square" lIns="91440" tIns="45720" rIns="91440" bIns="45720" anchor="t" anchorCtr="0"/>
          <a:p>
            <a:pPr eaLnBrk="1" hangingPunct="1">
              <a:spcBef>
                <a:spcPts val="1200"/>
              </a:spcBef>
            </a:pPr>
            <a:r>
              <a:rPr lang="zh-CN" altLang="en-US" dirty="0">
                <a:solidFill>
                  <a:srgbClr val="003399"/>
                </a:solidFill>
              </a:rPr>
              <a:t>不同视角下的区块链</a:t>
            </a:r>
            <a:endParaRPr lang="en-US" altLang="zh-CN" dirty="0">
              <a:solidFill>
                <a:srgbClr val="003399"/>
              </a:solidFill>
            </a:endParaRPr>
          </a:p>
          <a:p>
            <a:pPr lvl="1" eaLnBrk="1" hangingPunct="1">
              <a:spcBef>
                <a:spcPts val="600"/>
              </a:spcBef>
            </a:pPr>
            <a:r>
              <a:rPr lang="zh-CN" altLang="en-US" dirty="0">
                <a:latin typeface="宋体" panose="02010600030101010101" pitchFamily="2" charset="-122"/>
                <a:ea typeface="宋体" panose="02010600030101010101" pitchFamily="2" charset="-122"/>
              </a:rPr>
              <a:t>从数据的角度来看：分布式数据库（存储与记录），</a:t>
            </a:r>
            <a:r>
              <a:rPr lang="en-US" altLang="zh-CN" dirty="0">
                <a:latin typeface="宋体" panose="02010600030101010101" pitchFamily="2" charset="-122"/>
                <a:ea typeface="宋体" panose="02010600030101010101" pitchFamily="2" charset="-122"/>
              </a:rPr>
              <a:t>P2P</a:t>
            </a:r>
            <a:r>
              <a:rPr lang="zh-CN" altLang="en-US" dirty="0">
                <a:latin typeface="宋体" panose="02010600030101010101" pitchFamily="2" charset="-122"/>
                <a:ea typeface="宋体" panose="02010600030101010101" pitchFamily="2" charset="-122"/>
              </a:rPr>
              <a:t>的自组织网络</a:t>
            </a:r>
            <a:endParaRPr lang="zh-CN" altLang="en-US" dirty="0">
              <a:latin typeface="宋体" panose="02010600030101010101" pitchFamily="2" charset="-122"/>
              <a:ea typeface="宋体" panose="02010600030101010101" pitchFamily="2" charset="-122"/>
            </a:endParaRPr>
          </a:p>
          <a:p>
            <a:pPr lvl="1" eaLnBrk="1" hangingPunct="1">
              <a:spcBef>
                <a:spcPts val="600"/>
              </a:spcBef>
            </a:pPr>
            <a:r>
              <a:rPr lang="zh-CN" altLang="en-US" dirty="0">
                <a:latin typeface="宋体" panose="02010600030101010101" pitchFamily="2" charset="-122"/>
                <a:ea typeface="宋体" panose="02010600030101010101" pitchFamily="2" charset="-122"/>
              </a:rPr>
              <a:t>从效果的角度来看：时间顺序、不可篡改的、可信任的数据库</a:t>
            </a:r>
            <a:endParaRPr lang="zh-CN" altLang="en-US" dirty="0">
              <a:latin typeface="宋体" panose="02010600030101010101" pitchFamily="2" charset="-122"/>
              <a:ea typeface="宋体" panose="02010600030101010101" pitchFamily="2" charset="-122"/>
            </a:endParaRPr>
          </a:p>
          <a:p>
            <a:pPr lvl="1" eaLnBrk="1" hangingPunct="1">
              <a:spcBef>
                <a:spcPts val="600"/>
              </a:spcBef>
            </a:pPr>
            <a:r>
              <a:rPr lang="zh-CN" altLang="en-US" dirty="0">
                <a:latin typeface="宋体" panose="02010600030101010101" pitchFamily="2" charset="-122"/>
                <a:ea typeface="宋体" panose="02010600030101010101" pitchFamily="2" charset="-122"/>
              </a:rPr>
              <a:t>多种现有技术的整合：加密算法，</a:t>
            </a:r>
            <a:r>
              <a:rPr lang="en-US" altLang="zh-CN" dirty="0">
                <a:latin typeface="宋体" panose="02010600030101010101" pitchFamily="2" charset="-122"/>
                <a:ea typeface="宋体" panose="02010600030101010101" pitchFamily="2" charset="-122"/>
              </a:rPr>
              <a:t>P2P</a:t>
            </a:r>
            <a:r>
              <a:rPr lang="zh-CN" altLang="en-US" dirty="0">
                <a:latin typeface="宋体" panose="02010600030101010101" pitchFamily="2" charset="-122"/>
                <a:ea typeface="宋体" panose="02010600030101010101" pitchFamily="2" charset="-122"/>
              </a:rPr>
              <a:t>文件传输，时间戳，数据库等</a:t>
            </a:r>
            <a:endParaRPr lang="en-US" altLang="zh-CN" dirty="0">
              <a:latin typeface="宋体" panose="02010600030101010101" pitchFamily="2" charset="-122"/>
              <a:ea typeface="宋体" panose="02010600030101010101" pitchFamily="2" charset="-122"/>
            </a:endParaRPr>
          </a:p>
          <a:p>
            <a:pPr eaLnBrk="1" hangingPunct="1">
              <a:spcBef>
                <a:spcPts val="1200"/>
              </a:spcBef>
            </a:pPr>
            <a:r>
              <a:rPr lang="zh-CN" altLang="en-US" dirty="0">
                <a:solidFill>
                  <a:srgbClr val="003399"/>
                </a:solidFill>
                <a:latin typeface="宋体" panose="02010600030101010101" pitchFamily="2" charset="-122"/>
                <a:ea typeface="宋体" panose="02010600030101010101" pitchFamily="2" charset="-122"/>
              </a:rPr>
              <a:t>区块链关键点</a:t>
            </a:r>
            <a:endParaRPr lang="en-US" altLang="zh-CN" dirty="0">
              <a:solidFill>
                <a:srgbClr val="003399"/>
              </a:solidFill>
              <a:latin typeface="宋体" panose="02010600030101010101" pitchFamily="2" charset="-122"/>
              <a:ea typeface="宋体" panose="02010600030101010101" pitchFamily="2" charset="-122"/>
            </a:endParaRPr>
          </a:p>
          <a:p>
            <a:pPr lvl="1" eaLnBrk="1" hangingPunct="1">
              <a:spcBef>
                <a:spcPts val="600"/>
              </a:spcBef>
            </a:pPr>
            <a:r>
              <a:rPr lang="zh-CN" altLang="en-US" dirty="0">
                <a:latin typeface="宋体" panose="02010600030101010101" pitchFamily="2" charset="-122"/>
                <a:ea typeface="宋体" panose="02010600030101010101" pitchFamily="2" charset="-122"/>
              </a:rPr>
              <a:t>去中心化、去信任、集体维护、可靠数据库、时间戳、非对称加密</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ln/>
        </p:spPr>
        <p:txBody>
          <a:bodyPr vert="horz" wrap="square" lIns="92075" tIns="46038" rIns="92075" bIns="46038" anchor="ctr" anchorCtr="0"/>
          <a:p>
            <a:pPr algn="r" eaLnBrk="1" hangingPunct="1"/>
            <a:r>
              <a:rPr lang="zh-CN" altLang="en-US" dirty="0">
                <a:solidFill>
                  <a:schemeClr val="bg1"/>
                </a:solidFill>
              </a:rPr>
              <a:t>区块链工作流程</a:t>
            </a:r>
            <a:endParaRPr lang="zh-CN" altLang="en-US" dirty="0">
              <a:solidFill>
                <a:schemeClr val="bg1"/>
              </a:solidFill>
            </a:endParaRPr>
          </a:p>
        </p:txBody>
      </p:sp>
      <p:sp>
        <p:nvSpPr>
          <p:cNvPr id="70659" name="Rectangle 3"/>
          <p:cNvSpPr>
            <a:spLocks noGrp="1"/>
          </p:cNvSpPr>
          <p:nvPr>
            <p:ph idx="1"/>
          </p:nvPr>
        </p:nvSpPr>
        <p:spPr>
          <a:xfrm>
            <a:off x="755650" y="1268413"/>
            <a:ext cx="7772400" cy="4752975"/>
          </a:xfrm>
          <a:ln/>
        </p:spPr>
        <p:txBody>
          <a:bodyPr vert="horz" wrap="square" lIns="91440" tIns="45720" rIns="91440" bIns="45720" anchor="t" anchorCtr="0"/>
          <a:p>
            <a:pPr eaLnBrk="1" hangingPunct="1">
              <a:spcBef>
                <a:spcPts val="1200"/>
              </a:spcBef>
            </a:pPr>
            <a:r>
              <a:rPr lang="zh-CN" altLang="en-US" dirty="0">
                <a:solidFill>
                  <a:srgbClr val="003399"/>
                </a:solidFill>
              </a:rPr>
              <a:t>三个环节</a:t>
            </a:r>
            <a:endParaRPr lang="zh-CN" altLang="en-US" dirty="0">
              <a:solidFill>
                <a:srgbClr val="003399"/>
              </a:solidFill>
            </a:endParaRPr>
          </a:p>
          <a:p>
            <a:pPr lvl="1">
              <a:lnSpc>
                <a:spcPct val="120000"/>
              </a:lnSpc>
              <a:spcBef>
                <a:spcPts val="600"/>
              </a:spcBef>
            </a:pPr>
            <a:r>
              <a:rPr lang="zh-CN" altLang="zh-CN" sz="2600" dirty="0">
                <a:latin typeface="宋体" panose="02010600030101010101" pitchFamily="2" charset="-122"/>
                <a:ea typeface="宋体" panose="02010600030101010101" pitchFamily="2" charset="-122"/>
              </a:rPr>
              <a:t>生成区块。区块链节点收集通过广播在网络中的交易，然后将这些交易打包成区块。</a:t>
            </a:r>
            <a:endParaRPr lang="zh-CN" altLang="zh-CN" sz="2600" dirty="0">
              <a:latin typeface="宋体" panose="02010600030101010101" pitchFamily="2" charset="-122"/>
              <a:ea typeface="宋体" panose="02010600030101010101" pitchFamily="2" charset="-122"/>
            </a:endParaRPr>
          </a:p>
          <a:p>
            <a:pPr lvl="1">
              <a:lnSpc>
                <a:spcPct val="120000"/>
              </a:lnSpc>
              <a:spcBef>
                <a:spcPts val="600"/>
              </a:spcBef>
            </a:pPr>
            <a:r>
              <a:rPr lang="zh-CN" altLang="zh-CN" sz="2600" dirty="0">
                <a:latin typeface="宋体" panose="02010600030101010101" pitchFamily="2" charset="-122"/>
                <a:ea typeface="宋体" panose="02010600030101010101" pitchFamily="2" charset="-122"/>
              </a:rPr>
              <a:t>共识验证。节点将区块广播至网络中，全网节点接收大量区块后进行顺序的共识和内容的验证，形成账本。</a:t>
            </a:r>
            <a:endParaRPr lang="zh-CN" altLang="zh-CN" sz="2600" dirty="0">
              <a:latin typeface="宋体" panose="02010600030101010101" pitchFamily="2" charset="-122"/>
              <a:ea typeface="宋体" panose="02010600030101010101" pitchFamily="2" charset="-122"/>
            </a:endParaRPr>
          </a:p>
          <a:p>
            <a:pPr lvl="1">
              <a:lnSpc>
                <a:spcPct val="120000"/>
              </a:lnSpc>
              <a:spcBef>
                <a:spcPts val="600"/>
              </a:spcBef>
            </a:pPr>
            <a:r>
              <a:rPr lang="zh-CN" altLang="zh-CN" sz="2600" dirty="0">
                <a:latin typeface="宋体" panose="02010600030101010101" pitchFamily="2" charset="-122"/>
                <a:ea typeface="宋体" panose="02010600030101010101" pitchFamily="2" charset="-122"/>
              </a:rPr>
              <a:t>账本维护。节点长期存储验证通过的账本数据并提供回溯检验等功能，为上层应用提供账本访问接口。</a:t>
            </a:r>
            <a:endParaRPr lang="zh-CN" altLang="en-US" sz="2600" dirty="0">
              <a:latin typeface="宋体" panose="02010600030101010101" pitchFamily="2" charset="-122"/>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ln/>
        </p:spPr>
        <p:txBody>
          <a:bodyPr vert="horz" wrap="square" lIns="92075" tIns="46038" rIns="92075" bIns="46038" anchor="ctr" anchorCtr="0"/>
          <a:p>
            <a:pPr algn="r" eaLnBrk="1" hangingPunct="1"/>
            <a:r>
              <a:rPr lang="zh-CN" altLang="en-US" dirty="0">
                <a:solidFill>
                  <a:schemeClr val="bg1"/>
                </a:solidFill>
              </a:rPr>
              <a:t>区块链类型</a:t>
            </a:r>
            <a:endParaRPr lang="zh-CN" altLang="en-US" dirty="0">
              <a:solidFill>
                <a:schemeClr val="bg1"/>
              </a:solidFill>
            </a:endParaRPr>
          </a:p>
        </p:txBody>
      </p:sp>
      <p:sp>
        <p:nvSpPr>
          <p:cNvPr id="71683" name="Rectangle 3"/>
          <p:cNvSpPr>
            <a:spLocks noGrp="1"/>
          </p:cNvSpPr>
          <p:nvPr>
            <p:ph idx="1"/>
          </p:nvPr>
        </p:nvSpPr>
        <p:spPr>
          <a:xfrm>
            <a:off x="755650" y="1268413"/>
            <a:ext cx="7772400" cy="5040312"/>
          </a:xfrm>
          <a:ln/>
        </p:spPr>
        <p:txBody>
          <a:bodyPr vert="horz" wrap="square" lIns="91440" tIns="45720" rIns="91440" bIns="45720" anchor="t" anchorCtr="0"/>
          <a:p>
            <a:pPr eaLnBrk="1" hangingPunct="1">
              <a:spcBef>
                <a:spcPts val="1200"/>
              </a:spcBef>
            </a:pPr>
            <a:r>
              <a:rPr lang="zh-CN" altLang="en-US" dirty="0">
                <a:solidFill>
                  <a:srgbClr val="003399"/>
                </a:solidFill>
              </a:rPr>
              <a:t>按发展阶段划分</a:t>
            </a:r>
            <a:endParaRPr lang="zh-CN" altLang="en-US" dirty="0">
              <a:solidFill>
                <a:srgbClr val="003399"/>
              </a:solidFill>
            </a:endParaRPr>
          </a:p>
          <a:p>
            <a:pPr lvl="1"/>
            <a:r>
              <a:rPr lang="zh-CN" altLang="zh-CN" sz="2400" dirty="0"/>
              <a:t>区块链</a:t>
            </a:r>
            <a:r>
              <a:rPr lang="en-US" altLang="zh-CN" sz="2400" dirty="0"/>
              <a:t>1.0</a:t>
            </a:r>
            <a:r>
              <a:rPr lang="zh-CN" altLang="en-US" sz="2400" dirty="0"/>
              <a:t>：</a:t>
            </a:r>
            <a:r>
              <a:rPr lang="zh-CN" altLang="zh-CN" sz="2400" dirty="0"/>
              <a:t>称为可编程货币阶段</a:t>
            </a:r>
            <a:endParaRPr lang="en-US" altLang="zh-CN" sz="2400" dirty="0"/>
          </a:p>
          <a:p>
            <a:pPr lvl="1"/>
            <a:r>
              <a:rPr lang="zh-CN" altLang="zh-CN" sz="2400" dirty="0"/>
              <a:t>区块链</a:t>
            </a:r>
            <a:r>
              <a:rPr lang="en-US" altLang="zh-CN" sz="2400" dirty="0"/>
              <a:t>2.0</a:t>
            </a:r>
            <a:r>
              <a:rPr lang="zh-CN" altLang="en-US" sz="2400" dirty="0"/>
              <a:t>：</a:t>
            </a:r>
            <a:r>
              <a:rPr lang="zh-CN" altLang="zh-CN" sz="2400" dirty="0"/>
              <a:t>称为可编程金融阶段</a:t>
            </a:r>
            <a:endParaRPr lang="en-US" altLang="zh-CN" sz="2400" dirty="0"/>
          </a:p>
          <a:p>
            <a:pPr lvl="1"/>
            <a:r>
              <a:rPr lang="zh-CN" altLang="zh-CN" sz="2400" dirty="0"/>
              <a:t>区块链</a:t>
            </a:r>
            <a:r>
              <a:rPr lang="en-US" altLang="zh-CN" sz="2400" dirty="0"/>
              <a:t>3.0</a:t>
            </a:r>
            <a:r>
              <a:rPr lang="zh-CN" altLang="en-US" sz="2400" dirty="0"/>
              <a:t>：</a:t>
            </a:r>
            <a:r>
              <a:rPr lang="zh-CN" altLang="zh-CN" sz="2400" dirty="0"/>
              <a:t>称为可编程社会阶段</a:t>
            </a:r>
            <a:endParaRPr lang="en-US" altLang="zh-CN" sz="2400" dirty="0"/>
          </a:p>
          <a:p>
            <a:pPr eaLnBrk="1" hangingPunct="1">
              <a:spcBef>
                <a:spcPts val="1200"/>
              </a:spcBef>
            </a:pPr>
            <a:r>
              <a:rPr lang="zh-CN" altLang="en-US" dirty="0">
                <a:solidFill>
                  <a:srgbClr val="003399"/>
                </a:solidFill>
              </a:rPr>
              <a:t>按应用场景划分</a:t>
            </a:r>
            <a:endParaRPr lang="zh-CN" altLang="en-US" dirty="0">
              <a:solidFill>
                <a:srgbClr val="003399"/>
              </a:solidFill>
            </a:endParaRPr>
          </a:p>
          <a:p>
            <a:pPr lvl="1"/>
            <a:r>
              <a:rPr lang="zh-CN" altLang="zh-CN" sz="2400" dirty="0">
                <a:solidFill>
                  <a:srgbClr val="C00000"/>
                </a:solidFill>
              </a:rPr>
              <a:t>非许可链</a:t>
            </a:r>
            <a:r>
              <a:rPr lang="zh-CN" altLang="en-US" sz="2400" dirty="0"/>
              <a:t>：</a:t>
            </a:r>
            <a:r>
              <a:rPr lang="zh-CN" altLang="zh-CN" sz="2400" dirty="0"/>
              <a:t>也称为</a:t>
            </a:r>
            <a:r>
              <a:rPr lang="zh-CN" altLang="zh-CN" sz="2400" dirty="0">
                <a:solidFill>
                  <a:srgbClr val="C00000"/>
                </a:solidFill>
              </a:rPr>
              <a:t>公链</a:t>
            </a:r>
            <a:r>
              <a:rPr lang="en-US" altLang="zh-CN" sz="2400" dirty="0"/>
              <a:t>/</a:t>
            </a:r>
            <a:r>
              <a:rPr lang="zh-CN" altLang="zh-CN" sz="2400" dirty="0">
                <a:solidFill>
                  <a:srgbClr val="C00000"/>
                </a:solidFill>
              </a:rPr>
              <a:t>公有链</a:t>
            </a:r>
            <a:r>
              <a:rPr lang="zh-CN" altLang="zh-CN" sz="2400" dirty="0"/>
              <a:t>，是一种完全开放的区块链，即任何人都可以加入网络并参与完整的共识记账过程。</a:t>
            </a:r>
            <a:endParaRPr lang="en-US" altLang="zh-CN" sz="2400" dirty="0"/>
          </a:p>
          <a:p>
            <a:pPr lvl="1"/>
            <a:r>
              <a:rPr lang="zh-CN" altLang="zh-CN" sz="2400" dirty="0">
                <a:solidFill>
                  <a:srgbClr val="C00000"/>
                </a:solidFill>
              </a:rPr>
              <a:t>许可链</a:t>
            </a:r>
            <a:r>
              <a:rPr lang="zh-CN" altLang="en-US" sz="2400" dirty="0"/>
              <a:t>：细分为</a:t>
            </a:r>
            <a:r>
              <a:rPr lang="zh-CN" altLang="zh-CN" sz="2400" dirty="0">
                <a:solidFill>
                  <a:srgbClr val="C00000"/>
                </a:solidFill>
              </a:rPr>
              <a:t>联盟链</a:t>
            </a:r>
            <a:r>
              <a:rPr lang="zh-CN" altLang="zh-CN" sz="2400" dirty="0"/>
              <a:t>和</a:t>
            </a:r>
            <a:r>
              <a:rPr lang="zh-CN" altLang="zh-CN" sz="2400" dirty="0">
                <a:solidFill>
                  <a:srgbClr val="C00000"/>
                </a:solidFill>
              </a:rPr>
              <a:t>私链</a:t>
            </a:r>
            <a:r>
              <a:rPr lang="en-US" altLang="zh-CN" sz="2400" dirty="0">
                <a:solidFill>
                  <a:srgbClr val="C00000"/>
                </a:solidFill>
              </a:rPr>
              <a:t>/</a:t>
            </a:r>
            <a:r>
              <a:rPr lang="zh-CN" altLang="zh-CN" sz="2400" dirty="0">
                <a:solidFill>
                  <a:srgbClr val="C00000"/>
                </a:solidFill>
              </a:rPr>
              <a:t>私有链</a:t>
            </a:r>
            <a:r>
              <a:rPr lang="zh-CN" altLang="en-US" sz="2400" dirty="0"/>
              <a:t>，</a:t>
            </a:r>
            <a:r>
              <a:rPr lang="zh-CN" altLang="zh-CN" sz="2400" dirty="0"/>
              <a:t>半开放式的区块链，只有指定的成员可以加入网络，且每个成员的参与权各有不同。</a:t>
            </a:r>
            <a:endParaRPr lang="zh-CN" altLang="en-US" sz="2400"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ln/>
        </p:spPr>
        <p:txBody>
          <a:bodyPr vert="horz" wrap="square" lIns="92075" tIns="46038" rIns="92075" bIns="46038" anchor="ctr" anchorCtr="0"/>
          <a:p>
            <a:pPr algn="r" eaLnBrk="1" hangingPunct="1"/>
            <a:r>
              <a:rPr lang="zh-CN" altLang="en-US" dirty="0">
                <a:solidFill>
                  <a:schemeClr val="bg1"/>
                </a:solidFill>
              </a:rPr>
              <a:t>区块链平台架构</a:t>
            </a:r>
            <a:endParaRPr lang="zh-CN" altLang="en-US" dirty="0">
              <a:solidFill>
                <a:schemeClr val="bg1"/>
              </a:solidFill>
            </a:endParaRPr>
          </a:p>
        </p:txBody>
      </p:sp>
      <p:pic>
        <p:nvPicPr>
          <p:cNvPr id="72707" name="图片 4"/>
          <p:cNvPicPr>
            <a:picLocks noChangeAspect="1"/>
          </p:cNvPicPr>
          <p:nvPr/>
        </p:nvPicPr>
        <p:blipFill>
          <a:blip r:embed="rId1"/>
          <a:stretch>
            <a:fillRect/>
          </a:stretch>
        </p:blipFill>
        <p:spPr>
          <a:xfrm>
            <a:off x="1447800" y="1268413"/>
            <a:ext cx="6219825" cy="4464050"/>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ln/>
        </p:spPr>
        <p:txBody>
          <a:bodyPr vert="horz" wrap="square" lIns="92075" tIns="46038" rIns="92075" bIns="46038" anchor="ctr" anchorCtr="0"/>
          <a:p>
            <a:pPr algn="r" eaLnBrk="1" hangingPunct="1"/>
            <a:r>
              <a:rPr lang="zh-CN" altLang="en-US" dirty="0">
                <a:solidFill>
                  <a:schemeClr val="bg1"/>
                </a:solidFill>
              </a:rPr>
              <a:t>区块链共识算法</a:t>
            </a:r>
            <a:endParaRPr lang="zh-CN" altLang="en-US" dirty="0">
              <a:solidFill>
                <a:schemeClr val="bg1"/>
              </a:solidFill>
            </a:endParaRPr>
          </a:p>
        </p:txBody>
      </p:sp>
      <p:sp>
        <p:nvSpPr>
          <p:cNvPr id="65539" name="Rectangle 3"/>
          <p:cNvSpPr>
            <a:spLocks noGrp="1" noChangeArrowheads="1"/>
          </p:cNvSpPr>
          <p:nvPr>
            <p:ph idx="1"/>
          </p:nvPr>
        </p:nvSpPr>
        <p:spPr>
          <a:xfrm>
            <a:off x="755650" y="1268413"/>
            <a:ext cx="7772400" cy="49688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rgbClr val="3366FF"/>
              </a:buClr>
              <a:buSzTx/>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3399"/>
                </a:solidFill>
                <a:effectLst/>
                <a:uLnTx/>
                <a:uFillTx/>
                <a:latin typeface="+mn-lt"/>
                <a:ea typeface="+mn-ea"/>
                <a:cs typeface="+mn-cs"/>
              </a:rPr>
              <a:t>什么是共识算法</a:t>
            </a:r>
            <a:endParaRPr kumimoji="1" lang="zh-CN" altLang="en-US" sz="3200" b="1" i="0" u="none" strike="noStrike" kern="0" cap="none" spc="0" normalizeH="0" baseline="0" noProof="0" dirty="0" smtClean="0">
              <a:ln>
                <a:noFill/>
              </a:ln>
              <a:solidFill>
                <a:srgbClr val="003399"/>
              </a:solidFill>
              <a:effectLst/>
              <a:uLnTx/>
              <a:uFillTx/>
              <a:latin typeface="+mn-lt"/>
              <a:ea typeface="+mn-ea"/>
              <a:cs typeface="+mn-cs"/>
            </a:endParaRPr>
          </a:p>
          <a:p>
            <a:pPr marL="742950" marR="0" lvl="1" indent="-285750" algn="l" defTabSz="914400" rtl="0" eaLnBrk="1" fontAlgn="base" latinLnBrk="0" hangingPunct="1">
              <a:lnSpc>
                <a:spcPct val="110000"/>
              </a:lnSpc>
              <a:spcBef>
                <a:spcPts val="600"/>
              </a:spcBef>
              <a:spcAft>
                <a:spcPct val="0"/>
              </a:spcAft>
              <a:buClr>
                <a:srgbClr val="003399"/>
              </a:buClr>
              <a:buSzTx/>
              <a:buFont typeface="Wingdings" panose="05000000000000000000" pitchFamily="2" charset="2"/>
              <a:buChar char="ü"/>
              <a:defRPr/>
            </a:pPr>
            <a:r>
              <a:rPr kumimoji="1" lang="zh-CN" altLang="en-US" sz="28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rPr>
              <a:t>共识算法</a:t>
            </a:r>
            <a:r>
              <a:rPr kumimoji="1" lang="zh-CN" altLang="zh-CN" sz="28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rPr>
              <a:t>实质上</a:t>
            </a:r>
            <a:r>
              <a:rPr kumimoji="1" lang="zh-CN" altLang="zh-CN" sz="2800" b="1" i="0" u="none" strike="noStrike" kern="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rPr>
              <a:t>就是一个规则，</a:t>
            </a:r>
            <a:r>
              <a:rPr kumimoji="1" lang="zh-CN" altLang="zh-CN" sz="28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rPr>
              <a:t>每个</a:t>
            </a:r>
            <a:r>
              <a:rPr kumimoji="1" lang="zh-CN" altLang="en-US" sz="28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rPr>
              <a:t>区块链</a:t>
            </a:r>
            <a:r>
              <a:rPr kumimoji="1" lang="zh-CN" altLang="zh-CN" sz="28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rPr>
              <a:t>节</a:t>
            </a:r>
            <a:r>
              <a:rPr kumimoji="1" lang="zh-CN" altLang="zh-CN" sz="2800" b="1" i="0" u="none" strike="noStrike" kern="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rPr>
              <a:t>点都按照这个规则去确认各自的数据，进而实现不同账本节点上的账本数据的一致性和正确性</a:t>
            </a:r>
            <a:r>
              <a:rPr kumimoji="1" lang="zh-CN" altLang="en-US" sz="28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rPr>
              <a:t>。</a:t>
            </a:r>
            <a:endParaRPr kumimoji="1" lang="en-US" altLang="zh-CN" sz="28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20000"/>
              </a:lnSpc>
              <a:spcBef>
                <a:spcPts val="1200"/>
              </a:spcBef>
              <a:spcAft>
                <a:spcPct val="0"/>
              </a:spcAft>
              <a:buClr>
                <a:srgbClr val="3366FF"/>
              </a:buClr>
              <a:buSzTx/>
              <a:buFont typeface="Wingdings" panose="05000000000000000000" pitchFamily="2" charset="2"/>
              <a:buChar char="l"/>
              <a:defRPr/>
            </a:pPr>
            <a:r>
              <a:rPr kumimoji="1" lang="zh-CN" altLang="en-US" sz="32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cs typeface="+mn-cs"/>
              </a:rPr>
              <a:t>常用共识算法</a:t>
            </a:r>
            <a:endParaRPr kumimoji="1" lang="en-US" altLang="zh-CN" sz="3200" b="1" i="0" u="none" strike="noStrike" kern="0" cap="none" spc="0" normalizeH="0" baseline="0" noProof="0" dirty="0" smtClean="0">
              <a:ln>
                <a:noFill/>
              </a:ln>
              <a:solidFill>
                <a:srgbClr val="003399"/>
              </a:solidFill>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base" latinLnBrk="0" hangingPunct="1">
              <a:lnSpc>
                <a:spcPct val="110000"/>
              </a:lnSpc>
              <a:spcBef>
                <a:spcPts val="600"/>
              </a:spcBef>
              <a:spcAft>
                <a:spcPct val="0"/>
              </a:spcAft>
              <a:buClr>
                <a:srgbClr val="003399"/>
              </a:buClr>
              <a:buSzTx/>
              <a:buFont typeface="Wingdings" panose="05000000000000000000" pitchFamily="2" charset="2"/>
              <a:buChar char="ü"/>
              <a:defRPr/>
            </a:pPr>
            <a:r>
              <a:rPr kumimoji="1" lang="en-US" altLang="zh-CN" sz="2800" b="1" i="0" u="none" strike="noStrike" kern="0" cap="none" spc="0" normalizeH="0" baseline="0" noProof="0" dirty="0" err="1">
                <a:ln>
                  <a:noFill/>
                </a:ln>
                <a:solidFill>
                  <a:srgbClr val="003399"/>
                </a:solidFill>
                <a:effectLst/>
                <a:uLnTx/>
                <a:uFillTx/>
                <a:latin typeface="+mn-ea"/>
                <a:ea typeface="+mn-ea"/>
              </a:rPr>
              <a:t>PoW</a:t>
            </a:r>
            <a:r>
              <a:rPr kumimoji="1" lang="zh-CN" altLang="en-US" sz="2800" b="1" i="0" u="none" strike="noStrike" kern="0" cap="none" spc="0" normalizeH="0" baseline="0" noProof="0" dirty="0">
                <a:ln>
                  <a:noFill/>
                </a:ln>
                <a:solidFill>
                  <a:srgbClr val="003399"/>
                </a:solidFill>
                <a:effectLst/>
                <a:uLnTx/>
                <a:uFillTx/>
                <a:latin typeface="+mn-ea"/>
                <a:ea typeface="+mn-ea"/>
              </a:rPr>
              <a:t>、</a:t>
            </a:r>
            <a:r>
              <a:rPr kumimoji="1" lang="en-US" altLang="zh-CN" sz="2800" b="1" i="0" u="none" strike="noStrike" kern="0" cap="none" spc="0" normalizeH="0" baseline="0" noProof="0" dirty="0" err="1">
                <a:ln>
                  <a:noFill/>
                </a:ln>
                <a:solidFill>
                  <a:srgbClr val="003399"/>
                </a:solidFill>
                <a:effectLst/>
                <a:uLnTx/>
                <a:uFillTx/>
                <a:latin typeface="+mn-ea"/>
                <a:ea typeface="+mn-ea"/>
              </a:rPr>
              <a:t>PoS</a:t>
            </a:r>
            <a:r>
              <a:rPr kumimoji="1" lang="zh-CN" altLang="en-US" sz="2800" b="1" i="0" u="none" strike="noStrike" kern="0" cap="none" spc="0" normalizeH="0" baseline="0" noProof="0" dirty="0">
                <a:ln>
                  <a:noFill/>
                </a:ln>
                <a:solidFill>
                  <a:srgbClr val="003399"/>
                </a:solidFill>
                <a:effectLst/>
                <a:uLnTx/>
                <a:uFillTx/>
                <a:latin typeface="+mn-ea"/>
                <a:ea typeface="+mn-ea"/>
              </a:rPr>
              <a:t>、</a:t>
            </a:r>
            <a:r>
              <a:rPr kumimoji="1" lang="en-US" altLang="zh-CN" sz="2800" b="1" i="0" u="none" strike="noStrike" kern="0" cap="none" spc="0" normalizeH="0" baseline="0" noProof="0" dirty="0">
                <a:ln>
                  <a:noFill/>
                </a:ln>
                <a:solidFill>
                  <a:srgbClr val="003399"/>
                </a:solidFill>
                <a:effectLst/>
                <a:uLnTx/>
                <a:uFillTx/>
                <a:latin typeface="+mn-ea"/>
                <a:ea typeface="+mn-ea"/>
              </a:rPr>
              <a:t>DPOS</a:t>
            </a:r>
            <a:r>
              <a:rPr kumimoji="1" lang="zh-CN" altLang="en-US" sz="2800" b="1" i="0" u="none" strike="noStrike" kern="0" cap="none" spc="0" normalizeH="0" baseline="0" noProof="0" dirty="0">
                <a:ln>
                  <a:noFill/>
                </a:ln>
                <a:solidFill>
                  <a:srgbClr val="003399"/>
                </a:solidFill>
                <a:effectLst/>
                <a:uLnTx/>
                <a:uFillTx/>
                <a:latin typeface="+mn-ea"/>
                <a:ea typeface="+mn-ea"/>
              </a:rPr>
              <a:t>、</a:t>
            </a:r>
            <a:r>
              <a:rPr kumimoji="1" lang="en-US" altLang="zh-CN" sz="2800" b="1" i="0" u="none" strike="noStrike" kern="0" cap="none" spc="0" normalizeH="0" baseline="0" noProof="0" dirty="0">
                <a:ln>
                  <a:noFill/>
                </a:ln>
                <a:solidFill>
                  <a:srgbClr val="003399"/>
                </a:solidFill>
                <a:effectLst/>
                <a:uLnTx/>
                <a:uFillTx/>
                <a:latin typeface="+mn-ea"/>
                <a:ea typeface="+mn-ea"/>
              </a:rPr>
              <a:t>PBFT</a:t>
            </a:r>
            <a:endParaRPr kumimoji="1" lang="en-US" altLang="zh-CN" sz="2800" b="1" i="0" u="none" strike="noStrike" kern="0" cap="none" spc="0" normalizeH="0" baseline="0" noProof="0" dirty="0">
              <a:ln>
                <a:noFill/>
              </a:ln>
              <a:solidFill>
                <a:srgbClr val="003399"/>
              </a:solidFill>
              <a:effectLst/>
              <a:uLnTx/>
              <a:uFillTx/>
              <a:latin typeface="+mn-ea"/>
              <a:ea typeface="+mn-ea"/>
            </a:endParaRPr>
          </a:p>
          <a:p>
            <a:pPr marL="742950" marR="0" lvl="1" indent="-285750" algn="l" defTabSz="914400" rtl="0" eaLnBrk="1" fontAlgn="base" latinLnBrk="0" hangingPunct="1">
              <a:lnSpc>
                <a:spcPct val="110000"/>
              </a:lnSpc>
              <a:spcBef>
                <a:spcPts val="600"/>
              </a:spcBef>
              <a:spcAft>
                <a:spcPct val="0"/>
              </a:spcAft>
              <a:buClr>
                <a:srgbClr val="003399"/>
              </a:buClr>
              <a:buSzTx/>
              <a:buFont typeface="Wingdings" panose="05000000000000000000" pitchFamily="2" charset="2"/>
              <a:buChar char="ü"/>
              <a:defRPr/>
            </a:pPr>
            <a:r>
              <a:rPr kumimoji="1" lang="zh-CN" altLang="en-US" sz="2800" b="1" i="0" u="none" strike="noStrike" kern="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rPr>
              <a:t>评价标准：执行代价、去中心化程度、容错能力、吞吐量、时延</a:t>
            </a:r>
            <a:endParaRPr kumimoji="1" lang="en-US" altLang="zh-CN" sz="2800" b="1" i="0" u="none" strike="noStrike" kern="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ln/>
        </p:spPr>
        <p:txBody>
          <a:bodyPr vert="horz" wrap="square" lIns="92075" tIns="46038" rIns="92075" bIns="46038" anchor="ctr" anchorCtr="0"/>
          <a:p>
            <a:pPr algn="r" eaLnBrk="1" hangingPunct="1"/>
            <a:r>
              <a:rPr lang="zh-CN" altLang="en-US" dirty="0">
                <a:solidFill>
                  <a:schemeClr val="bg1"/>
                </a:solidFill>
              </a:rPr>
              <a:t>主流区块链平台</a:t>
            </a:r>
            <a:endParaRPr lang="zh-CN" altLang="en-US" dirty="0">
              <a:solidFill>
                <a:schemeClr val="bg1"/>
              </a:solidFill>
            </a:endParaRPr>
          </a:p>
        </p:txBody>
      </p:sp>
      <p:graphicFrame>
        <p:nvGraphicFramePr>
          <p:cNvPr id="2" name="表格 1"/>
          <p:cNvGraphicFramePr>
            <a:graphicFrameLocks noGrp="1"/>
          </p:cNvGraphicFramePr>
          <p:nvPr/>
        </p:nvGraphicFramePr>
        <p:xfrm>
          <a:off x="611188" y="1196975"/>
          <a:ext cx="8208963" cy="4895850"/>
        </p:xfrm>
        <a:graphic>
          <a:graphicData uri="http://schemas.openxmlformats.org/drawingml/2006/table">
            <a:tbl>
              <a:tblPr firstRow="1" firstCol="1" bandRow="1">
                <a:tableStyleId>{5C22544A-7EE6-4342-B048-85BDC9FD1C3A}</a:tableStyleId>
              </a:tblPr>
              <a:tblGrid>
                <a:gridCol w="1889270"/>
                <a:gridCol w="1889270"/>
                <a:gridCol w="2236433"/>
                <a:gridCol w="2193990"/>
              </a:tblGrid>
              <a:tr h="699407">
                <a:tc>
                  <a:txBody>
                    <a:bodyPr/>
                    <a:lstStyle/>
                    <a:p>
                      <a:pPr algn="ctr"/>
                      <a:r>
                        <a:rPr lang="zh-CN" sz="2000" dirty="0">
                          <a:solidFill>
                            <a:schemeClr val="accent4">
                              <a:lumMod val="65000"/>
                              <a:lumOff val="35000"/>
                            </a:schemeClr>
                          </a:solidFill>
                          <a:effectLst/>
                        </a:rPr>
                        <a:t>对比内容</a:t>
                      </a:r>
                      <a:endParaRPr lang="zh-CN" sz="2000" dirty="0">
                        <a:solidFill>
                          <a:schemeClr val="accent4">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dirty="0">
                          <a:solidFill>
                            <a:schemeClr val="accent4">
                              <a:lumMod val="65000"/>
                              <a:lumOff val="35000"/>
                            </a:schemeClr>
                          </a:solidFill>
                          <a:effectLst/>
                        </a:rPr>
                        <a:t>比特币</a:t>
                      </a:r>
                      <a:endParaRPr lang="zh-CN" sz="2000" dirty="0">
                        <a:solidFill>
                          <a:schemeClr val="accent4">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dirty="0">
                          <a:solidFill>
                            <a:schemeClr val="accent4">
                              <a:lumMod val="65000"/>
                              <a:lumOff val="35000"/>
                            </a:schemeClr>
                          </a:solidFill>
                          <a:effectLst/>
                        </a:rPr>
                        <a:t>以太坊</a:t>
                      </a:r>
                      <a:endParaRPr lang="zh-CN" sz="2000" dirty="0">
                        <a:solidFill>
                          <a:schemeClr val="accent4">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dirty="0">
                          <a:solidFill>
                            <a:schemeClr val="accent4">
                              <a:lumMod val="65000"/>
                              <a:lumOff val="35000"/>
                            </a:schemeClr>
                          </a:solidFill>
                          <a:effectLst/>
                        </a:rPr>
                        <a:t>超级账本</a:t>
                      </a:r>
                      <a:endParaRPr lang="zh-CN" sz="2000" dirty="0">
                        <a:solidFill>
                          <a:schemeClr val="accent4">
                            <a:lumMod val="65000"/>
                            <a:lumOff val="35000"/>
                          </a:schemeClr>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699407">
                <a:tc>
                  <a:txBody>
                    <a:bodyPr/>
                    <a:lstStyle/>
                    <a:p>
                      <a:pPr algn="ctr"/>
                      <a:r>
                        <a:rPr lang="zh-CN" sz="2000" dirty="0">
                          <a:solidFill>
                            <a:srgbClr val="C00000"/>
                          </a:solidFill>
                          <a:effectLst/>
                        </a:rPr>
                        <a:t>技术成熟度</a:t>
                      </a:r>
                      <a:endParaRPr lang="zh-CN" sz="2000" dirty="0">
                        <a:solidFill>
                          <a:srgbClr val="C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成熟</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成熟</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成熟</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699407">
                <a:tc>
                  <a:txBody>
                    <a:bodyPr/>
                    <a:lstStyle/>
                    <a:p>
                      <a:pPr algn="ctr"/>
                      <a:r>
                        <a:rPr lang="zh-CN" sz="2000" dirty="0">
                          <a:solidFill>
                            <a:srgbClr val="C00000"/>
                          </a:solidFill>
                          <a:effectLst/>
                        </a:rPr>
                        <a:t>开源情况</a:t>
                      </a:r>
                      <a:endParaRPr lang="zh-CN" sz="2000" dirty="0">
                        <a:solidFill>
                          <a:srgbClr val="C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开源</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开源</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开源</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699407">
                <a:tc>
                  <a:txBody>
                    <a:bodyPr/>
                    <a:lstStyle/>
                    <a:p>
                      <a:pPr algn="ctr"/>
                      <a:r>
                        <a:rPr lang="zh-CN" sz="2000" dirty="0">
                          <a:solidFill>
                            <a:srgbClr val="C00000"/>
                          </a:solidFill>
                          <a:effectLst/>
                        </a:rPr>
                        <a:t>共识算法</a:t>
                      </a:r>
                      <a:endParaRPr lang="zh-CN" sz="2000" dirty="0">
                        <a:solidFill>
                          <a:srgbClr val="C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2000">
                          <a:effectLst/>
                        </a:rPr>
                        <a:t>PoW</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2000">
                          <a:effectLst/>
                        </a:rPr>
                        <a:t>PoW/PoS</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2000">
                          <a:effectLst/>
                        </a:rPr>
                        <a:t>Kafka/Solo/PBFT</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699407">
                <a:tc>
                  <a:txBody>
                    <a:bodyPr/>
                    <a:lstStyle/>
                    <a:p>
                      <a:pPr algn="ctr"/>
                      <a:r>
                        <a:rPr lang="zh-CN" sz="2000" dirty="0">
                          <a:solidFill>
                            <a:srgbClr val="C00000"/>
                          </a:solidFill>
                          <a:effectLst/>
                        </a:rPr>
                        <a:t>智能合约</a:t>
                      </a:r>
                      <a:endParaRPr lang="zh-CN" sz="2000" dirty="0">
                        <a:solidFill>
                          <a:srgbClr val="C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不支持</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支持</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支持</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699407">
                <a:tc>
                  <a:txBody>
                    <a:bodyPr/>
                    <a:lstStyle/>
                    <a:p>
                      <a:pPr algn="ctr"/>
                      <a:r>
                        <a:rPr lang="zh-CN" sz="2000" dirty="0">
                          <a:solidFill>
                            <a:srgbClr val="C00000"/>
                          </a:solidFill>
                          <a:effectLst/>
                        </a:rPr>
                        <a:t>发放代币</a:t>
                      </a:r>
                      <a:endParaRPr lang="zh-CN" sz="2000" dirty="0">
                        <a:solidFill>
                          <a:srgbClr val="C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比特币</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以太币</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en-US" sz="2000">
                          <a:effectLst/>
                        </a:rPr>
                        <a:t>-</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699407">
                <a:tc>
                  <a:txBody>
                    <a:bodyPr/>
                    <a:lstStyle/>
                    <a:p>
                      <a:pPr algn="ctr"/>
                      <a:r>
                        <a:rPr lang="zh-CN" sz="2000" dirty="0">
                          <a:solidFill>
                            <a:srgbClr val="C00000"/>
                          </a:solidFill>
                          <a:effectLst/>
                        </a:rPr>
                        <a:t>区块链形态</a:t>
                      </a:r>
                      <a:endParaRPr lang="zh-CN" sz="2000" dirty="0">
                        <a:solidFill>
                          <a:srgbClr val="C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公有链</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a:effectLst/>
                        </a:rPr>
                        <a:t>公有链为主，支持联盟链</a:t>
                      </a:r>
                      <a:r>
                        <a:rPr lang="en-US" sz="2000">
                          <a:effectLst/>
                        </a:rPr>
                        <a:t>/</a:t>
                      </a:r>
                      <a:r>
                        <a:rPr lang="zh-CN" sz="2000">
                          <a:effectLst/>
                        </a:rPr>
                        <a:t>私有链</a:t>
                      </a:r>
                      <a:endParaRPr lang="zh-CN" sz="20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r>
                        <a:rPr lang="zh-CN" sz="2000" dirty="0">
                          <a:effectLst/>
                        </a:rPr>
                        <a:t>联盟链为主，支持私有链</a:t>
                      </a:r>
                      <a:endParaRPr lang="zh-CN" sz="20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447800" y="188913"/>
            <a:ext cx="7696200" cy="720725"/>
          </a:xfrm>
          <a:ln/>
        </p:spPr>
        <p:txBody>
          <a:bodyPr vert="horz" wrap="square" lIns="92075" tIns="46038" rIns="92075" bIns="46038" anchor="ctr" anchorCtr="0"/>
          <a:p>
            <a:pPr algn="r" eaLnBrk="1" hangingPunct="1"/>
            <a:r>
              <a:rPr lang="zh-CN" altLang="en-US" dirty="0">
                <a:solidFill>
                  <a:schemeClr val="bg1"/>
                </a:solidFill>
              </a:rPr>
              <a:t>相关术语</a:t>
            </a:r>
            <a:endParaRPr lang="zh-CN" altLang="en-US" dirty="0">
              <a:solidFill>
                <a:schemeClr val="bg1"/>
              </a:solidFill>
            </a:endParaRPr>
          </a:p>
        </p:txBody>
      </p:sp>
      <p:sp>
        <p:nvSpPr>
          <p:cNvPr id="12291" name="Rectangle 3"/>
          <p:cNvSpPr>
            <a:spLocks noGrp="1"/>
          </p:cNvSpPr>
          <p:nvPr>
            <p:ph idx="1"/>
          </p:nvPr>
        </p:nvSpPr>
        <p:spPr>
          <a:xfrm>
            <a:off x="611188" y="1341438"/>
            <a:ext cx="8066087" cy="4824412"/>
          </a:xfrm>
          <a:ln/>
        </p:spPr>
        <p:txBody>
          <a:bodyPr vert="horz" wrap="square" lIns="91440" tIns="45720" rIns="91440" bIns="45720" anchor="t" anchorCtr="0"/>
          <a:p>
            <a:pPr eaLnBrk="1" hangingPunct="1">
              <a:lnSpc>
                <a:spcPct val="110000"/>
              </a:lnSpc>
              <a:spcBef>
                <a:spcPct val="25000"/>
              </a:spcBef>
            </a:pPr>
            <a:r>
              <a:rPr lang="zh-CN" altLang="en-US" sz="2800" dirty="0">
                <a:solidFill>
                  <a:schemeClr val="hlink"/>
                </a:solidFill>
              </a:rPr>
              <a:t>明文</a:t>
            </a:r>
            <a:r>
              <a:rPr lang="zh-CN" altLang="en-US" sz="2800" dirty="0">
                <a:solidFill>
                  <a:srgbClr val="003399"/>
                </a:solidFill>
              </a:rPr>
              <a:t>：信息的原始形式（ </a:t>
            </a:r>
            <a:r>
              <a:rPr lang="en-US" altLang="zh-CN" sz="2800" dirty="0">
                <a:solidFill>
                  <a:srgbClr val="003399"/>
                </a:solidFill>
              </a:rPr>
              <a:t>plianttext</a:t>
            </a:r>
            <a:r>
              <a:rPr lang="zh-CN" altLang="en-US" sz="2800" dirty="0">
                <a:solidFill>
                  <a:srgbClr val="003399"/>
                </a:solidFill>
              </a:rPr>
              <a:t>，记为</a:t>
            </a:r>
            <a:r>
              <a:rPr lang="en-US" altLang="zh-CN" sz="2800" dirty="0">
                <a:solidFill>
                  <a:srgbClr val="003399"/>
                </a:solidFill>
              </a:rPr>
              <a:t>P</a:t>
            </a:r>
            <a:r>
              <a:rPr lang="zh-CN" altLang="en-US" sz="2800" dirty="0">
                <a:solidFill>
                  <a:srgbClr val="003399"/>
                </a:solidFill>
              </a:rPr>
              <a:t>）</a:t>
            </a:r>
            <a:endParaRPr lang="zh-CN" altLang="en-US" sz="2800" dirty="0">
              <a:solidFill>
                <a:srgbClr val="003399"/>
              </a:solidFill>
            </a:endParaRPr>
          </a:p>
          <a:p>
            <a:pPr eaLnBrk="1" hangingPunct="1">
              <a:lnSpc>
                <a:spcPct val="110000"/>
              </a:lnSpc>
              <a:spcBef>
                <a:spcPct val="25000"/>
              </a:spcBef>
            </a:pPr>
            <a:r>
              <a:rPr lang="zh-CN" altLang="en-US" sz="2800" dirty="0">
                <a:solidFill>
                  <a:schemeClr val="hlink"/>
                </a:solidFill>
              </a:rPr>
              <a:t>密文</a:t>
            </a:r>
            <a:r>
              <a:rPr lang="zh-CN" altLang="en-US" sz="2800" dirty="0">
                <a:solidFill>
                  <a:srgbClr val="003399"/>
                </a:solidFill>
              </a:rPr>
              <a:t>：明文加密后的形式（</a:t>
            </a:r>
            <a:r>
              <a:rPr lang="en-US" altLang="zh-CN" sz="2800" dirty="0">
                <a:solidFill>
                  <a:srgbClr val="003399"/>
                </a:solidFill>
              </a:rPr>
              <a:t>ciphertext</a:t>
            </a:r>
            <a:r>
              <a:rPr lang="zh-CN" altLang="en-US" sz="2800" dirty="0">
                <a:solidFill>
                  <a:srgbClr val="003399"/>
                </a:solidFill>
              </a:rPr>
              <a:t>，记为</a:t>
            </a:r>
            <a:r>
              <a:rPr lang="en-US" altLang="zh-CN" sz="2800" dirty="0">
                <a:solidFill>
                  <a:srgbClr val="003399"/>
                </a:solidFill>
              </a:rPr>
              <a:t>C</a:t>
            </a:r>
            <a:r>
              <a:rPr lang="zh-CN" altLang="en-US" sz="2800" dirty="0">
                <a:solidFill>
                  <a:srgbClr val="003399"/>
                </a:solidFill>
              </a:rPr>
              <a:t>）</a:t>
            </a:r>
            <a:endParaRPr lang="zh-CN" altLang="en-US" sz="2800" dirty="0">
              <a:solidFill>
                <a:srgbClr val="003399"/>
              </a:solidFill>
            </a:endParaRPr>
          </a:p>
          <a:p>
            <a:pPr eaLnBrk="1" hangingPunct="1">
              <a:lnSpc>
                <a:spcPct val="110000"/>
              </a:lnSpc>
              <a:spcBef>
                <a:spcPct val="25000"/>
              </a:spcBef>
            </a:pPr>
            <a:r>
              <a:rPr lang="zh-CN" altLang="en-US" sz="2800" dirty="0">
                <a:solidFill>
                  <a:schemeClr val="hlink"/>
                </a:solidFill>
              </a:rPr>
              <a:t>加密</a:t>
            </a:r>
            <a:r>
              <a:rPr lang="zh-CN" altLang="en-US" sz="2800" dirty="0">
                <a:solidFill>
                  <a:srgbClr val="003399"/>
                </a:solidFill>
              </a:rPr>
              <a:t>：明文变成密文的过程（</a:t>
            </a:r>
            <a:r>
              <a:rPr lang="en-US" altLang="zh-CN" sz="2800" dirty="0">
                <a:solidFill>
                  <a:srgbClr val="003399"/>
                </a:solidFill>
              </a:rPr>
              <a:t>encrypt</a:t>
            </a:r>
            <a:r>
              <a:rPr lang="zh-CN" altLang="en-US" sz="2800" dirty="0">
                <a:solidFill>
                  <a:srgbClr val="003399"/>
                </a:solidFill>
              </a:rPr>
              <a:t>记为</a:t>
            </a:r>
            <a:r>
              <a:rPr lang="en-US" altLang="zh-CN" sz="2800" dirty="0">
                <a:solidFill>
                  <a:srgbClr val="003399"/>
                </a:solidFill>
              </a:rPr>
              <a:t>E</a:t>
            </a:r>
            <a:r>
              <a:rPr lang="zh-CN" altLang="en-US" sz="2800" dirty="0">
                <a:solidFill>
                  <a:srgbClr val="003399"/>
                </a:solidFill>
              </a:rPr>
              <a:t>），加密算法实现的。</a:t>
            </a:r>
            <a:endParaRPr lang="zh-CN" altLang="en-US" sz="2800" dirty="0">
              <a:solidFill>
                <a:srgbClr val="003399"/>
              </a:solidFill>
            </a:endParaRPr>
          </a:p>
          <a:p>
            <a:pPr eaLnBrk="1" hangingPunct="1">
              <a:lnSpc>
                <a:spcPct val="110000"/>
              </a:lnSpc>
              <a:spcBef>
                <a:spcPct val="25000"/>
              </a:spcBef>
            </a:pPr>
            <a:r>
              <a:rPr lang="zh-CN" altLang="en-US" sz="2800" dirty="0">
                <a:solidFill>
                  <a:schemeClr val="hlink"/>
                </a:solidFill>
              </a:rPr>
              <a:t>解密</a:t>
            </a:r>
            <a:r>
              <a:rPr lang="zh-CN" altLang="en-US" sz="2800" dirty="0">
                <a:solidFill>
                  <a:srgbClr val="003399"/>
                </a:solidFill>
              </a:rPr>
              <a:t>：密文还原成明文的过程（</a:t>
            </a:r>
            <a:r>
              <a:rPr lang="en-US" altLang="zh-CN" sz="2800" dirty="0">
                <a:solidFill>
                  <a:srgbClr val="003399"/>
                </a:solidFill>
              </a:rPr>
              <a:t>decrypt</a:t>
            </a:r>
            <a:r>
              <a:rPr lang="zh-CN" altLang="en-US" sz="2800" dirty="0">
                <a:solidFill>
                  <a:srgbClr val="003399"/>
                </a:solidFill>
              </a:rPr>
              <a:t>记为</a:t>
            </a:r>
            <a:r>
              <a:rPr lang="en-US" altLang="zh-CN" sz="2800" dirty="0">
                <a:solidFill>
                  <a:srgbClr val="003399"/>
                </a:solidFill>
              </a:rPr>
              <a:t>D</a:t>
            </a:r>
            <a:r>
              <a:rPr lang="zh-CN" altLang="en-US" sz="2800" dirty="0">
                <a:solidFill>
                  <a:srgbClr val="003399"/>
                </a:solidFill>
              </a:rPr>
              <a:t>），解密算法实现。</a:t>
            </a:r>
            <a:endParaRPr lang="zh-CN" altLang="en-US" sz="2800" dirty="0">
              <a:solidFill>
                <a:srgbClr val="003399"/>
              </a:solidFill>
            </a:endParaRPr>
          </a:p>
          <a:p>
            <a:pPr algn="just" eaLnBrk="1" hangingPunct="1">
              <a:lnSpc>
                <a:spcPct val="110000"/>
              </a:lnSpc>
              <a:spcBef>
                <a:spcPct val="25000"/>
              </a:spcBef>
            </a:pPr>
            <a:r>
              <a:rPr lang="zh-CN" altLang="en-US" sz="2800" dirty="0">
                <a:solidFill>
                  <a:schemeClr val="hlink"/>
                </a:solidFill>
              </a:rPr>
              <a:t>密钥</a:t>
            </a:r>
            <a:r>
              <a:rPr lang="zh-CN" altLang="en-US" sz="2800" dirty="0">
                <a:solidFill>
                  <a:srgbClr val="003399"/>
                </a:solidFill>
              </a:rPr>
              <a:t>：加密和解密算法实现过程中需要有通信双方掌握的专门信息参与，这种专门信息称为密钥（</a:t>
            </a:r>
            <a:r>
              <a:rPr lang="en-US" altLang="zh-CN" sz="2800" dirty="0">
                <a:solidFill>
                  <a:srgbClr val="003399"/>
                </a:solidFill>
              </a:rPr>
              <a:t>key</a:t>
            </a:r>
            <a:r>
              <a:rPr lang="zh-CN" altLang="en-US" sz="2800" dirty="0">
                <a:solidFill>
                  <a:srgbClr val="003399"/>
                </a:solidFill>
              </a:rPr>
              <a:t>，记为</a:t>
            </a:r>
            <a:r>
              <a:rPr lang="en-US" altLang="zh-CN" sz="2800" dirty="0">
                <a:solidFill>
                  <a:srgbClr val="003399"/>
                </a:solidFill>
              </a:rPr>
              <a:t>K</a:t>
            </a:r>
            <a:r>
              <a:rPr lang="zh-CN" altLang="en-US" sz="2800" dirty="0">
                <a:solidFill>
                  <a:srgbClr val="003399"/>
                </a:solidFill>
              </a:rPr>
              <a:t>）。</a:t>
            </a:r>
            <a:endParaRPr lang="zh-CN" altLang="en-US" sz="2800" dirty="0">
              <a:solidFill>
                <a:srgbClr val="003399"/>
              </a:solidFill>
            </a:endParaRPr>
          </a:p>
          <a:p>
            <a:pPr eaLnBrk="1" hangingPunct="1">
              <a:lnSpc>
                <a:spcPct val="90000"/>
              </a:lnSpc>
            </a:pPr>
            <a:endParaRPr lang="en-US" altLang="zh-CN" sz="28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对称密钥体制</a:t>
            </a:r>
            <a:endParaRPr lang="zh-CN" altLang="en-US" dirty="0">
              <a:solidFill>
                <a:schemeClr val="bg1"/>
              </a:solidFill>
            </a:endParaRPr>
          </a:p>
        </p:txBody>
      </p:sp>
      <p:sp>
        <p:nvSpPr>
          <p:cNvPr id="471043" name="Rectangle 3"/>
          <p:cNvSpPr>
            <a:spLocks noGrp="1"/>
          </p:cNvSpPr>
          <p:nvPr>
            <p:ph idx="1"/>
          </p:nvPr>
        </p:nvSpPr>
        <p:spPr>
          <a:xfrm>
            <a:off x="827088" y="1484313"/>
            <a:ext cx="7772400" cy="4608512"/>
          </a:xfrm>
          <a:ln/>
        </p:spPr>
        <p:txBody>
          <a:bodyPr vert="horz" wrap="square" lIns="91440" tIns="45720" rIns="91440" bIns="45720" anchor="t" anchorCtr="0"/>
          <a:p>
            <a:pPr eaLnBrk="1" hangingPunct="1">
              <a:lnSpc>
                <a:spcPct val="120000"/>
              </a:lnSpc>
              <a:spcBef>
                <a:spcPts val="1200"/>
              </a:spcBef>
            </a:pPr>
            <a:r>
              <a:rPr lang="zh-CN" altLang="en-US" sz="2800" dirty="0">
                <a:solidFill>
                  <a:srgbClr val="003399"/>
                </a:solidFill>
              </a:rPr>
              <a:t>对称密钥体制又称为传统密钥、</a:t>
            </a:r>
            <a:r>
              <a:rPr lang="zh-CN" altLang="en-US" sz="2800" dirty="0">
                <a:solidFill>
                  <a:schemeClr val="hlink"/>
                </a:solidFill>
              </a:rPr>
              <a:t>秘密</a:t>
            </a:r>
            <a:r>
              <a:rPr lang="zh-CN" altLang="en-US" sz="2800" dirty="0">
                <a:solidFill>
                  <a:srgbClr val="003399"/>
                </a:solidFill>
              </a:rPr>
              <a:t>密钥、单钥密钥加密算法</a:t>
            </a:r>
            <a:endParaRPr lang="en-US" altLang="zh-CN" sz="2800" dirty="0">
              <a:solidFill>
                <a:srgbClr val="003399"/>
              </a:solidFill>
            </a:endParaRPr>
          </a:p>
          <a:p>
            <a:pPr eaLnBrk="1" hangingPunct="1">
              <a:lnSpc>
                <a:spcPct val="120000"/>
              </a:lnSpc>
              <a:spcBef>
                <a:spcPts val="1200"/>
              </a:spcBef>
            </a:pPr>
            <a:r>
              <a:rPr lang="zh-CN" altLang="en-US" sz="2800" dirty="0">
                <a:solidFill>
                  <a:srgbClr val="003399"/>
                </a:solidFill>
              </a:rPr>
              <a:t>对称密钥体制的核心是</a:t>
            </a:r>
            <a:r>
              <a:rPr lang="zh-CN" altLang="en-US" sz="2800" dirty="0">
                <a:solidFill>
                  <a:schemeClr val="hlink"/>
                </a:solidFill>
              </a:rPr>
              <a:t>加密和解密采用相同的密钥</a:t>
            </a:r>
            <a:r>
              <a:rPr lang="zh-CN" altLang="en-US" sz="2800" dirty="0">
                <a:solidFill>
                  <a:srgbClr val="003399"/>
                </a:solidFill>
              </a:rPr>
              <a:t>。</a:t>
            </a:r>
            <a:endParaRPr lang="zh-CN" altLang="en-US" sz="2800" dirty="0">
              <a:solidFill>
                <a:srgbClr val="003399"/>
              </a:solidFill>
            </a:endParaRPr>
          </a:p>
          <a:p>
            <a:pPr eaLnBrk="1" hangingPunct="1">
              <a:lnSpc>
                <a:spcPct val="120000"/>
              </a:lnSpc>
              <a:spcBef>
                <a:spcPts val="1200"/>
              </a:spcBef>
            </a:pPr>
            <a:r>
              <a:rPr lang="zh-CN" altLang="en-US" sz="2800" dirty="0">
                <a:solidFill>
                  <a:srgbClr val="003399"/>
                </a:solidFill>
              </a:rPr>
              <a:t>保密性仅取决于对密钥的保密，而加密与解密算法是公开的。</a:t>
            </a:r>
            <a:endParaRPr lang="zh-CN" altLang="en-US" sz="2800" dirty="0">
              <a:solidFill>
                <a:srgbClr val="003399"/>
              </a:solidFill>
            </a:endParaRPr>
          </a:p>
        </p:txBody>
      </p:sp>
      <p:sp>
        <p:nvSpPr>
          <p:cNvPr id="14340"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endParaRPr lang="zh-CN" altLang="en-US" sz="2400" b="0" dirty="0">
              <a:solidFill>
                <a:schemeClr val="accent2"/>
              </a:solidFill>
            </a:endParaRPr>
          </a:p>
        </p:txBody>
      </p:sp>
      <p:sp>
        <p:nvSpPr>
          <p:cNvPr id="14341" name="Rectangle 7"/>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stStyle>
          <a:p>
            <a:pPr marL="0" lvl="0" indent="0" eaLnBrk="1" hangingPunct="1"/>
            <a:endParaRPr lang="zh-CN" altLang="en-US" sz="2400" b="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43">
                                            <p:txEl>
                                              <p:charRg st="0" end="2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43">
                                            <p:txEl>
                                              <p:charRg st="28" end="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43">
                                            <p:txEl>
                                              <p:charRg st="52" end="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1447800" y="260350"/>
            <a:ext cx="7696200" cy="720725"/>
          </a:xfrm>
          <a:ln/>
        </p:spPr>
        <p:txBody>
          <a:bodyPr vert="horz" wrap="square" lIns="92075" tIns="46038" rIns="92075" bIns="46038" anchor="ctr" anchorCtr="0"/>
          <a:p>
            <a:pPr algn="r" eaLnBrk="1" hangingPunct="1"/>
            <a:r>
              <a:rPr lang="zh-CN" altLang="en-US" dirty="0">
                <a:solidFill>
                  <a:schemeClr val="bg1"/>
                </a:solidFill>
              </a:rPr>
              <a:t>对称密钥体制</a:t>
            </a:r>
            <a:endParaRPr lang="zh-CN" altLang="en-US" dirty="0">
              <a:solidFill>
                <a:schemeClr val="bg1"/>
              </a:solidFill>
            </a:endParaRPr>
          </a:p>
        </p:txBody>
      </p:sp>
      <p:pic>
        <p:nvPicPr>
          <p:cNvPr id="15363" name="Picture 6"/>
          <p:cNvPicPr>
            <a:picLocks noChangeAspect="1"/>
          </p:cNvPicPr>
          <p:nvPr/>
        </p:nvPicPr>
        <p:blipFill>
          <a:blip r:embed="rId1"/>
          <a:stretch>
            <a:fillRect/>
          </a:stretch>
        </p:blipFill>
        <p:spPr>
          <a:xfrm>
            <a:off x="0" y="1989138"/>
            <a:ext cx="9144000" cy="2406650"/>
          </a:xfrm>
          <a:prstGeom prst="rect">
            <a:avLst/>
          </a:prstGeom>
          <a:noFill/>
          <a:ln w="9525">
            <a:noFill/>
          </a:ln>
        </p:spPr>
      </p:pic>
    </p:spTree>
  </p:cSld>
  <p:clrMapOvr>
    <a:masterClrMapping/>
  </p:clrMapOvr>
</p:sld>
</file>

<file path=ppt/tags/tag1.xml><?xml version="1.0" encoding="utf-8"?>
<p:tagLst xmlns:p="http://schemas.openxmlformats.org/presentationml/2006/main">
  <p:tag name="KSO_WPP_MARK_KEY" val="c85fd78b-367a-457f-a825-a5456629621c"/>
  <p:tag name="COMMONDATA" val="eyJoZGlkIjoiMTMzYjE4ODYyOGRkZGYyZWFlNTBhZWZiYTIxNDJlYmMifQ=="/>
</p:tagLst>
</file>

<file path=ppt/theme/theme1.xml><?xml version="1.0" encoding="utf-8"?>
<a:theme xmlns:a="http://schemas.openxmlformats.org/drawingml/2006/main" name="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4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4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概述</Template>
  <TotalTime>0</TotalTime>
  <Words>5746</Words>
  <Application>WPS 演示</Application>
  <PresentationFormat>全屏显示(4:3)</PresentationFormat>
  <Paragraphs>550</Paragraphs>
  <Slides>65</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8</vt:i4>
      </vt:variant>
      <vt:variant>
        <vt:lpstr>幻灯片标题</vt:lpstr>
      </vt:variant>
      <vt:variant>
        <vt:i4>65</vt:i4>
      </vt:variant>
    </vt:vector>
  </HeadingPairs>
  <TitlesOfParts>
    <vt:vector size="87" baseType="lpstr">
      <vt:lpstr>Arial</vt:lpstr>
      <vt:lpstr>宋体</vt:lpstr>
      <vt:lpstr>Wingdings</vt:lpstr>
      <vt:lpstr>Times New Roman</vt:lpstr>
      <vt:lpstr>黑体</vt:lpstr>
      <vt:lpstr>CordiaUPC</vt:lpstr>
      <vt:lpstr>Microsoft Sans Serif</vt:lpstr>
      <vt:lpstr>华文中宋</vt:lpstr>
      <vt:lpstr>Garamond</vt:lpstr>
      <vt:lpstr>Tahoma</vt:lpstr>
      <vt:lpstr>Symbol</vt:lpstr>
      <vt:lpstr>微软雅黑</vt:lpstr>
      <vt:lpstr>Arial Unicode MS</vt:lpstr>
      <vt:lpstr>REREC模板（2004年2月）</vt:lpstr>
      <vt:lpstr>Photoshop.Image.7</vt:lpstr>
      <vt:lpstr>Photoshop.Image.7</vt:lpstr>
      <vt:lpstr>Visio.Drawing.11</vt:lpstr>
      <vt:lpstr>Visio.Drawing.6</vt:lpstr>
      <vt:lpstr>Visio.Drawing.6</vt:lpstr>
      <vt:lpstr>Visio.Drawing.11</vt:lpstr>
      <vt:lpstr>Visio.Drawing.6</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第一章概述</dc:title>
  <dc:creator>zhuhaiping</dc:creator>
  <cp:lastModifiedBy>yan</cp:lastModifiedBy>
  <cp:revision>384</cp:revision>
  <dcterms:created xsi:type="dcterms:W3CDTF">1999-09-03T07:07:43Z</dcterms:created>
  <dcterms:modified xsi:type="dcterms:W3CDTF">2023-02-15T09:58:28Z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7ABEC0FC038A44B2B3A4F922A17D718C</vt:lpwstr>
  </property>
  <property fmtid="{D5CDD505-2E9C-101B-9397-08002B2CF9AE}" pid="3" name="KSOProductBuildVer">
    <vt:lpwstr>2052-11.1.0.13703</vt:lpwstr>
  </property>
</Properties>
</file>