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31" r:id="rId2"/>
    <p:sldId id="1464" r:id="rId3"/>
    <p:sldId id="1465" r:id="rId4"/>
    <p:sldId id="1580" r:id="rId5"/>
    <p:sldId id="1468" r:id="rId6"/>
    <p:sldId id="1469" r:id="rId7"/>
    <p:sldId id="1470" r:id="rId8"/>
    <p:sldId id="1471" r:id="rId9"/>
    <p:sldId id="1472" r:id="rId10"/>
    <p:sldId id="1583" r:id="rId11"/>
    <p:sldId id="1584" r:id="rId12"/>
    <p:sldId id="1582" r:id="rId13"/>
    <p:sldId id="1352" r:id="rId1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4269BD"/>
    <a:srgbClr val="872E29"/>
    <a:srgbClr val="E87E04"/>
    <a:srgbClr val="E97C30"/>
    <a:srgbClr val="3A97D7"/>
    <a:srgbClr val="FFC000"/>
    <a:srgbClr val="1F4E79"/>
    <a:srgbClr val="0070C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85" autoAdjust="0"/>
    <p:restoredTop sz="96379" autoAdjust="0"/>
  </p:normalViewPr>
  <p:slideViewPr>
    <p:cSldViewPr snapToGrid="0">
      <p:cViewPr varScale="1">
        <p:scale>
          <a:sx n="98" d="100"/>
          <a:sy n="98" d="100"/>
        </p:scale>
        <p:origin x="485" y="67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9" y="1139675"/>
            <a:ext cx="6581775" cy="3762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使能信号封装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59147" y="3791352"/>
            <a:ext cx="7021380" cy="937915"/>
            <a:chOff x="1413791" y="3886602"/>
            <a:chExt cx="7021380" cy="937915"/>
          </a:xfrm>
        </p:grpSpPr>
        <p:sp>
          <p:nvSpPr>
            <p:cNvPr id="7" name="矩形 6"/>
            <p:cNvSpPr/>
            <p:nvPr/>
          </p:nvSpPr>
          <p:spPr>
            <a:xfrm>
              <a:off x="1642347" y="4362852"/>
              <a:ext cx="67928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使能无效时，输出置为高阻态（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），不占用线路。</a:t>
              </a:r>
              <a:endPara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791" y="3886602"/>
              <a:ext cx="2105025" cy="47625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6568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使能信号封装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290374"/>
            <a:ext cx="4724400" cy="3057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11" y="3480959"/>
            <a:ext cx="4562475" cy="301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581024" y="1290374"/>
            <a:ext cx="199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多路复用器：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9372" y="3019294"/>
            <a:ext cx="199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受控缓冲器：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66" y="4745927"/>
            <a:ext cx="35856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使能无效时，输出置为高阻态（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），不占用线路。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7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023" y="1217237"/>
            <a:ext cx="26245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算术逻辑单元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实现：利用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多路复用器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实现功能选择。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56" y="1217237"/>
            <a:ext cx="5239846" cy="5345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581023" y="5285873"/>
            <a:ext cx="2534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尝试用片选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使能信号来实现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3668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786423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算术逻辑单元设计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运算模块设计与测试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算术逻辑单元设计与测试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开发工具的使用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，可选用其中一种完成实验；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程序结构和风格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观察分析仿真波形，注重输入输出之间的时序关系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中完成设计并验证真值表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588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加法器模块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798579" y="1350177"/>
            <a:ext cx="2393414" cy="1452400"/>
            <a:chOff x="3347580" y="2157969"/>
            <a:chExt cx="2393414" cy="1452400"/>
          </a:xfrm>
        </p:grpSpPr>
        <p:sp>
          <p:nvSpPr>
            <p:cNvPr id="27" name="七边形 8"/>
            <p:cNvSpPr/>
            <p:nvPr/>
          </p:nvSpPr>
          <p:spPr>
            <a:xfrm>
              <a:off x="3765411" y="2524245"/>
              <a:ext cx="1439051" cy="719848"/>
            </a:xfrm>
            <a:custGeom>
              <a:avLst/>
              <a:gdLst>
                <a:gd name="connsiteX0" fmla="*/ -5 w 1992702"/>
                <a:gd name="connsiteY0" fmla="*/ 1026326 h 1595887"/>
                <a:gd name="connsiteX1" fmla="*/ 197339 w 1992702"/>
                <a:gd name="connsiteY1" fmla="*/ 316086 h 1595887"/>
                <a:gd name="connsiteX2" fmla="*/ 996351 w 1992702"/>
                <a:gd name="connsiteY2" fmla="*/ 0 h 1595887"/>
                <a:gd name="connsiteX3" fmla="*/ 1795363 w 1992702"/>
                <a:gd name="connsiteY3" fmla="*/ 316086 h 1595887"/>
                <a:gd name="connsiteX4" fmla="*/ 1992707 w 1992702"/>
                <a:gd name="connsiteY4" fmla="*/ 1026326 h 1595887"/>
                <a:gd name="connsiteX5" fmla="*/ 1439766 w 1992702"/>
                <a:gd name="connsiteY5" fmla="*/ 1595895 h 1595887"/>
                <a:gd name="connsiteX6" fmla="*/ 552936 w 1992702"/>
                <a:gd name="connsiteY6" fmla="*/ 1595895 h 1595887"/>
                <a:gd name="connsiteX7" fmla="*/ -5 w 1992702"/>
                <a:gd name="connsiteY7" fmla="*/ 1026326 h 1595887"/>
                <a:gd name="connsiteX0" fmla="*/ 0 w 1992712"/>
                <a:gd name="connsiteY0" fmla="*/ 710240 h 1279809"/>
                <a:gd name="connsiteX1" fmla="*/ 197344 w 1992712"/>
                <a:gd name="connsiteY1" fmla="*/ 0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710240 h 1279809"/>
                <a:gd name="connsiteX1" fmla="*/ 654544 w 1992712"/>
                <a:gd name="connsiteY1" fmla="*/ 698739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208772 w 1992712"/>
                <a:gd name="connsiteY3" fmla="*/ 43133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410962 w 1992712"/>
                <a:gd name="connsiteY3" fmla="*/ 12280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22723"/>
                <a:gd name="connsiteY0" fmla="*/ 11501 h 581070"/>
                <a:gd name="connsiteX1" fmla="*/ 654544 w 1922723"/>
                <a:gd name="connsiteY1" fmla="*/ 0 h 581070"/>
                <a:gd name="connsiteX2" fmla="*/ 944597 w 1922723"/>
                <a:gd name="connsiteY2" fmla="*/ 270510 h 581070"/>
                <a:gd name="connsiteX3" fmla="*/ 1410962 w 1922723"/>
                <a:gd name="connsiteY3" fmla="*/ 12280 h 581070"/>
                <a:gd name="connsiteX4" fmla="*/ 1922723 w 1922723"/>
                <a:gd name="connsiteY4" fmla="*/ 11501 h 581070"/>
                <a:gd name="connsiteX5" fmla="*/ 1439771 w 1922723"/>
                <a:gd name="connsiteY5" fmla="*/ 581070 h 581070"/>
                <a:gd name="connsiteX6" fmla="*/ 552941 w 1922723"/>
                <a:gd name="connsiteY6" fmla="*/ 581070 h 581070"/>
                <a:gd name="connsiteX7" fmla="*/ 0 w 1922723"/>
                <a:gd name="connsiteY7" fmla="*/ 11501 h 581070"/>
                <a:gd name="connsiteX0" fmla="*/ 0 w 1922723"/>
                <a:gd name="connsiteY0" fmla="*/ 0 h 569569"/>
                <a:gd name="connsiteX1" fmla="*/ 654545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0 h 569569"/>
                <a:gd name="connsiteX1" fmla="*/ 569003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44597 w 1922723"/>
                <a:gd name="connsiteY2" fmla="*/ 260225 h 570785"/>
                <a:gd name="connsiteX3" fmla="*/ 1410962 w 1922723"/>
                <a:gd name="connsiteY3" fmla="*/ 1995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44597 w 1922723"/>
                <a:gd name="connsiteY2" fmla="*/ 268514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91256 w 1922723"/>
                <a:gd name="connsiteY2" fmla="*/ 263372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91256 w 1922723"/>
                <a:gd name="connsiteY2" fmla="*/ 255083 h 570785"/>
                <a:gd name="connsiteX3" fmla="*/ 1146560 w 1922723"/>
                <a:gd name="connsiteY3" fmla="*/ 12280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868287"/>
                <a:gd name="connsiteY0" fmla="*/ 1216 h 570785"/>
                <a:gd name="connsiteX1" fmla="*/ 794522 w 1868287"/>
                <a:gd name="connsiteY1" fmla="*/ 0 h 570785"/>
                <a:gd name="connsiteX2" fmla="*/ 991256 w 1868287"/>
                <a:gd name="connsiteY2" fmla="*/ 255083 h 570785"/>
                <a:gd name="connsiteX3" fmla="*/ 1146560 w 1868287"/>
                <a:gd name="connsiteY3" fmla="*/ 12280 h 570785"/>
                <a:gd name="connsiteX4" fmla="*/ 1868287 w 1868287"/>
                <a:gd name="connsiteY4" fmla="*/ 1216 h 570785"/>
                <a:gd name="connsiteX5" fmla="*/ 1439771 w 1868287"/>
                <a:gd name="connsiteY5" fmla="*/ 570785 h 570785"/>
                <a:gd name="connsiteX6" fmla="*/ 552941 w 1868287"/>
                <a:gd name="connsiteY6" fmla="*/ 570785 h 570785"/>
                <a:gd name="connsiteX7" fmla="*/ 0 w 1868287"/>
                <a:gd name="connsiteY7" fmla="*/ 1216 h 570785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61018 w 1782745"/>
                <a:gd name="connsiteY3" fmla="*/ 21348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37688 w 1782745"/>
                <a:gd name="connsiteY3" fmla="*/ 779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5662"/>
                <a:gd name="connsiteY0" fmla="*/ 0 h 579853"/>
                <a:gd name="connsiteX1" fmla="*/ 708980 w 1785662"/>
                <a:gd name="connsiteY1" fmla="*/ 9068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4101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66849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87263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72682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71081"/>
                <a:gd name="connsiteY0" fmla="*/ 1149 h 581002"/>
                <a:gd name="connsiteX1" fmla="*/ 706064 w 1771081"/>
                <a:gd name="connsiteY1" fmla="*/ 2504 h 581002"/>
                <a:gd name="connsiteX2" fmla="*/ 882384 w 1771081"/>
                <a:gd name="connsiteY2" fmla="*/ 298081 h 581002"/>
                <a:gd name="connsiteX3" fmla="*/ 1058101 w 1771081"/>
                <a:gd name="connsiteY3" fmla="*/ 0 h 581002"/>
                <a:gd name="connsiteX4" fmla="*/ 1771081 w 1771081"/>
                <a:gd name="connsiteY4" fmla="*/ 1791 h 581002"/>
                <a:gd name="connsiteX5" fmla="*/ 1339648 w 1771081"/>
                <a:gd name="connsiteY5" fmla="*/ 581002 h 581002"/>
                <a:gd name="connsiteX6" fmla="*/ 452818 w 1771081"/>
                <a:gd name="connsiteY6" fmla="*/ 581002 h 581002"/>
                <a:gd name="connsiteX7" fmla="*/ 0 w 1771081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339648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409637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2930"/>
                <a:gd name="connsiteX1" fmla="*/ 706064 w 1762332"/>
                <a:gd name="connsiteY1" fmla="*/ 2504 h 582930"/>
                <a:gd name="connsiteX2" fmla="*/ 882384 w 1762332"/>
                <a:gd name="connsiteY2" fmla="*/ 298081 h 582930"/>
                <a:gd name="connsiteX3" fmla="*/ 1058101 w 1762332"/>
                <a:gd name="connsiteY3" fmla="*/ 0 h 582930"/>
                <a:gd name="connsiteX4" fmla="*/ 1762332 w 1762332"/>
                <a:gd name="connsiteY4" fmla="*/ 1791 h 582930"/>
                <a:gd name="connsiteX5" fmla="*/ 1409637 w 1762332"/>
                <a:gd name="connsiteY5" fmla="*/ 581002 h 582930"/>
                <a:gd name="connsiteX6" fmla="*/ 362415 w 1762332"/>
                <a:gd name="connsiteY6" fmla="*/ 582930 h 582930"/>
                <a:gd name="connsiteX7" fmla="*/ 0 w 1762332"/>
                <a:gd name="connsiteY7" fmla="*/ 1149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2332" h="582930">
                  <a:moveTo>
                    <a:pt x="0" y="1149"/>
                  </a:moveTo>
                  <a:lnTo>
                    <a:pt x="706064" y="2504"/>
                  </a:lnTo>
                  <a:lnTo>
                    <a:pt x="882384" y="298081"/>
                  </a:lnTo>
                  <a:lnTo>
                    <a:pt x="1058101" y="0"/>
                  </a:lnTo>
                  <a:lnTo>
                    <a:pt x="1762332" y="1791"/>
                  </a:lnTo>
                  <a:lnTo>
                    <a:pt x="1409637" y="581002"/>
                  </a:lnTo>
                  <a:lnTo>
                    <a:pt x="362415" y="582930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altLang="zh-CN" b="1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07457" y="2890521"/>
              <a:ext cx="158194" cy="173036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+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46823" y="3334144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S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760794" y="21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B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22455" y="21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A</a:t>
              </a:r>
              <a:endParaRPr lang="zh-CN" altLang="en-US" b="1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47580" y="27591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C</a:t>
              </a:r>
              <a:r>
                <a:rPr lang="en-US" altLang="zh-CN" b="1" baseline="-25000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out</a:t>
              </a:r>
              <a:endParaRPr lang="zh-CN" altLang="en-US" b="1" baseline="-25000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704193" y="28905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4419297" y="3293300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3988290" y="2470245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5400000">
              <a:off x="4844906" y="2470245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158639" y="27591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b="1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C</a:t>
              </a:r>
              <a:r>
                <a:rPr lang="en-US" altLang="zh-CN" b="1" baseline="-25000" dirty="0">
                  <a:ln>
                    <a:solidFill>
                      <a:schemeClr val="bg1"/>
                    </a:solidFill>
                  </a:ln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in</a:t>
              </a:r>
              <a:endParaRPr lang="zh-CN" altLang="en-US" b="1" baseline="-25000" dirty="0">
                <a:ln>
                  <a:solidFill>
                    <a:schemeClr val="bg1"/>
                  </a:solidFill>
                </a:ln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56360" y="28905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3074"/>
              </p:ext>
            </p:extLst>
          </p:nvPr>
        </p:nvGraphicFramePr>
        <p:xfrm>
          <a:off x="5630857" y="1350177"/>
          <a:ext cx="23934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83">
                  <a:extLst>
                    <a:ext uri="{9D8B030D-6E8A-4147-A177-3AD203B41FA5}">
                      <a16:colId xmlns:a16="http://schemas.microsoft.com/office/drawing/2014/main" val="1120367723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166779360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3944073896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1548836531"/>
                    </a:ext>
                  </a:extLst>
                </a:gridCol>
                <a:gridCol w="478683">
                  <a:extLst>
                    <a:ext uri="{9D8B030D-6E8A-4147-A177-3AD203B41FA5}">
                      <a16:colId xmlns:a16="http://schemas.microsoft.com/office/drawing/2014/main" val="967553854"/>
                    </a:ext>
                  </a:extLst>
                </a:gridCol>
              </a:tblGrid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in</a:t>
                      </a:r>
                      <a:endParaRPr lang="zh-CN" altLang="en-US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out</a:t>
                      </a:r>
                      <a:endParaRPr lang="zh-CN" altLang="en-US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21106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3808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356401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58516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99937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67527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038450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179731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52316"/>
                  </a:ext>
                </a:extLst>
              </a:tr>
            </a:tbl>
          </a:graphicData>
        </a:graphic>
      </p:graphicFrame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80" y="2936038"/>
            <a:ext cx="3735998" cy="3501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264" y="4539738"/>
            <a:ext cx="2554602" cy="1349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" name="矩形 40"/>
          <p:cNvSpPr/>
          <p:nvPr/>
        </p:nvSpPr>
        <p:spPr>
          <a:xfrm>
            <a:off x="581024" y="1329199"/>
            <a:ext cx="2959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位全加器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5537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加法器模块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1025" y="1329199"/>
            <a:ext cx="2380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位全加器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071471" y="2326922"/>
            <a:ext cx="7110099" cy="1648008"/>
            <a:chOff x="1071471" y="2882190"/>
            <a:chExt cx="7110099" cy="1648008"/>
          </a:xfrm>
        </p:grpSpPr>
        <p:grpSp>
          <p:nvGrpSpPr>
            <p:cNvPr id="48" name="组合 47"/>
            <p:cNvGrpSpPr/>
            <p:nvPr/>
          </p:nvGrpSpPr>
          <p:grpSpPr>
            <a:xfrm>
              <a:off x="2104968" y="2882190"/>
              <a:ext cx="6076602" cy="1648008"/>
              <a:chOff x="2104968" y="2882190"/>
              <a:chExt cx="6076602" cy="1648008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2"/>
              <a:srcRect l="769" t="12534" r="1163" b="2275"/>
              <a:stretch/>
            </p:blipFill>
            <p:spPr>
              <a:xfrm>
                <a:off x="2104968" y="2882190"/>
                <a:ext cx="6076602" cy="1648008"/>
              </a:xfrm>
              <a:prstGeom prst="rect">
                <a:avLst/>
              </a:prstGeom>
            </p:spPr>
          </p:pic>
          <p:sp>
            <p:nvSpPr>
              <p:cNvPr id="36" name="文本框 35"/>
              <p:cNvSpPr txBox="1"/>
              <p:nvPr/>
            </p:nvSpPr>
            <p:spPr>
              <a:xfrm>
                <a:off x="3120074" y="3770133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lt"/>
                  </a:rPr>
                  <a:t>1+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322220" y="3770133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lt"/>
                  </a:rPr>
                  <a:t>1+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524366" y="3767091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lt"/>
                  </a:rPr>
                  <a:t>1+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6872097" y="3767091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lt"/>
                  </a:rPr>
                  <a:t>1+</a:t>
                </a:r>
                <a:endParaRPr lang="zh-CN" altLang="en-US" sz="1400" dirty="0">
                  <a:latin typeface="+mj-lt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071471" y="3314142"/>
              <a:ext cx="14157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4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位全加器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63896" y="4029389"/>
            <a:ext cx="7123203" cy="1756649"/>
            <a:chOff x="1063896" y="4759315"/>
            <a:chExt cx="7123203" cy="1756649"/>
          </a:xfrm>
        </p:grpSpPr>
        <p:grpSp>
          <p:nvGrpSpPr>
            <p:cNvPr id="49" name="组合 48"/>
            <p:cNvGrpSpPr/>
            <p:nvPr/>
          </p:nvGrpSpPr>
          <p:grpSpPr>
            <a:xfrm>
              <a:off x="2288424" y="4759315"/>
              <a:ext cx="5898675" cy="1756649"/>
              <a:chOff x="2288424" y="4759315"/>
              <a:chExt cx="5898675" cy="1756649"/>
            </a:xfrm>
          </p:grpSpPr>
          <p:pic>
            <p:nvPicPr>
              <p:cNvPr id="33" name="图片 32"/>
              <p:cNvPicPr>
                <a:picLocks noChangeAspect="1"/>
              </p:cNvPicPr>
              <p:nvPr/>
            </p:nvPicPr>
            <p:blipFill rotWithShape="1">
              <a:blip r:embed="rId3"/>
              <a:srcRect l="1130" t="5062"/>
              <a:stretch/>
            </p:blipFill>
            <p:spPr>
              <a:xfrm>
                <a:off x="2288424" y="4759315"/>
                <a:ext cx="5898675" cy="1756649"/>
              </a:xfrm>
              <a:prstGeom prst="rect">
                <a:avLst/>
              </a:prstGeom>
            </p:spPr>
          </p:pic>
          <p:sp>
            <p:nvSpPr>
              <p:cNvPr id="44" name="文本框 43"/>
              <p:cNvSpPr txBox="1"/>
              <p:nvPr/>
            </p:nvSpPr>
            <p:spPr>
              <a:xfrm>
                <a:off x="3357889" y="5703240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lt"/>
                  </a:rPr>
                  <a:t>4+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569021" y="5703240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lt"/>
                  </a:rPr>
                  <a:t>4+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754698" y="5703239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lt"/>
                  </a:rPr>
                  <a:t>4+</a:t>
                </a:r>
                <a:endParaRPr lang="zh-CN" altLang="en-US" sz="1400" dirty="0">
                  <a:latin typeface="+mj-lt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925617" y="5703239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lt"/>
                  </a:rPr>
                  <a:t>4+</a:t>
                </a:r>
                <a:endParaRPr lang="zh-CN" altLang="en-US" sz="1400" dirty="0">
                  <a:latin typeface="+mj-lt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063896" y="5237530"/>
              <a:ext cx="15296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16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位全加器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714763" y="5379426"/>
            <a:ext cx="1529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……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91" y="1108613"/>
            <a:ext cx="2024720" cy="1488916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1071471" y="6066582"/>
            <a:ext cx="4558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先行进位加法器如何实现？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6377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0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4057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809007" y="2291393"/>
          <a:ext cx="5886419" cy="381750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0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0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kern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ALU_OP[3:0]</a:t>
                      </a:r>
                      <a:endParaRPr lang="en-US" sz="1700" b="1" kern="120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kern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ALU</a:t>
                      </a:r>
                      <a:r>
                        <a:rPr lang="zh-CN" altLang="en-US" sz="1700" kern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700" b="1" kern="120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功能说明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0000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and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按位与运算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0001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or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按位或运算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0010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xor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按位异或运算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0011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nor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按位或非运算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0100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add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算术加运算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0101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sub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算术减运算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0110</a:t>
                      </a:r>
                      <a:endParaRPr lang="en-US" altLang="zh-CN" sz="1700" b="1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slt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若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A&lt;B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，则输出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1;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否则输出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0111</a:t>
                      </a:r>
                      <a:endParaRPr lang="en-US" altLang="zh-CN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sll</a:t>
                      </a:r>
                      <a:endParaRPr 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逻辑左移</a:t>
                      </a:r>
                      <a:r>
                        <a:rPr lang="en-US" altLang="zh-CN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lang="zh-CN" altLang="en-US" sz="17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所指定的位数</a:t>
                      </a:r>
                      <a:endParaRPr lang="zh-CN" altLang="en-US" sz="1700" b="1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0811" marR="70811" marT="70811" marB="7081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581024" y="1221130"/>
            <a:ext cx="811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功能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ALU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，通过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控制线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ALU_OP[3:0]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来选择其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种功能，功能见表所示。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726130"/>
            <a:ext cx="2392612" cy="328967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604631" y="2684566"/>
            <a:ext cx="1723549" cy="3859070"/>
            <a:chOff x="2604631" y="2684566"/>
            <a:chExt cx="1723549" cy="3859070"/>
          </a:xfrm>
        </p:grpSpPr>
        <p:sp>
          <p:nvSpPr>
            <p:cNvPr id="4" name="矩形 3"/>
            <p:cNvSpPr/>
            <p:nvPr/>
          </p:nvSpPr>
          <p:spPr>
            <a:xfrm>
              <a:off x="3374966" y="2684566"/>
              <a:ext cx="141318" cy="3479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604631" y="614352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功能扩展预留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41953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6102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行为描述方式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3" y="1217237"/>
            <a:ext cx="7707720" cy="3509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34765"/>
          <a:stretch/>
        </p:blipFill>
        <p:spPr>
          <a:xfrm>
            <a:off x="3555959" y="1918953"/>
            <a:ext cx="4872048" cy="457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0064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6667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行为描述方式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161" b="1756"/>
          <a:stretch/>
        </p:blipFill>
        <p:spPr>
          <a:xfrm>
            <a:off x="101572" y="1217237"/>
            <a:ext cx="9000000" cy="398302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183856" y="2316165"/>
            <a:ext cx="371475" cy="1135853"/>
            <a:chOff x="4183856" y="2316165"/>
            <a:chExt cx="371475" cy="1135853"/>
          </a:xfrm>
        </p:grpSpPr>
        <p:sp>
          <p:nvSpPr>
            <p:cNvPr id="5" name="梯形 4"/>
            <p:cNvSpPr/>
            <p:nvPr/>
          </p:nvSpPr>
          <p:spPr>
            <a:xfrm rot="5400000">
              <a:off x="3819524" y="2765429"/>
              <a:ext cx="1100139" cy="201612"/>
            </a:xfrm>
            <a:prstGeom prst="trapezoid">
              <a:avLst>
                <a:gd name="adj" fmla="val 50197"/>
              </a:avLst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470400" y="2867025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183856" y="2443163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183856" y="2564267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83856" y="2685371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83856" y="2806475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83856" y="2927579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183856" y="3048683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183856" y="3169787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183856" y="3290888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4323157" y="3409553"/>
              <a:ext cx="849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24432" y="1684020"/>
            <a:ext cx="4241190" cy="1915686"/>
            <a:chOff x="124432" y="1684020"/>
            <a:chExt cx="4241190" cy="191568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231356" y="3586162"/>
              <a:ext cx="113426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38908" y="1772602"/>
              <a:ext cx="280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231356" y="1756491"/>
              <a:ext cx="15552" cy="1829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365622" y="3440114"/>
              <a:ext cx="0" cy="159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24432" y="1684020"/>
              <a:ext cx="324000" cy="160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3314930" y="3724059"/>
            <a:ext cx="2310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运算结果选择输出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7766" y="5583823"/>
            <a:ext cx="4252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91470" y="1139675"/>
            <a:ext cx="2226296" cy="4674981"/>
            <a:chOff x="691470" y="1139675"/>
            <a:chExt cx="2226296" cy="4674981"/>
          </a:xfrm>
        </p:grpSpPr>
        <p:grpSp>
          <p:nvGrpSpPr>
            <p:cNvPr id="6" name="组合 5"/>
            <p:cNvGrpSpPr/>
            <p:nvPr/>
          </p:nvGrpSpPr>
          <p:grpSpPr>
            <a:xfrm>
              <a:off x="1926137" y="1139675"/>
              <a:ext cx="991629" cy="4674981"/>
              <a:chOff x="1926137" y="1139675"/>
              <a:chExt cx="991629" cy="4674981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26137" y="1139675"/>
                <a:ext cx="991629" cy="42635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96797" y="5414546"/>
                <a:ext cx="8894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</a:t>
                </a:r>
                <a:endParaRPr lang="zh-CN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691470" y="1860243"/>
              <a:ext cx="1234667" cy="3919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1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7706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三种描述方式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139675"/>
            <a:ext cx="5086816" cy="4027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68" y="1217237"/>
            <a:ext cx="4069998" cy="5426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48064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算术逻辑单元设计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三种描述方式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2" y="1381214"/>
            <a:ext cx="8653787" cy="410518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589777" y="2149121"/>
            <a:ext cx="409574" cy="747231"/>
            <a:chOff x="4183856" y="2339027"/>
            <a:chExt cx="409574" cy="747231"/>
          </a:xfrm>
        </p:grpSpPr>
        <p:sp>
          <p:nvSpPr>
            <p:cNvPr id="8" name="梯形 7"/>
            <p:cNvSpPr/>
            <p:nvPr/>
          </p:nvSpPr>
          <p:spPr>
            <a:xfrm rot="5400000">
              <a:off x="4031499" y="2564027"/>
              <a:ext cx="702000" cy="252000"/>
            </a:xfrm>
            <a:prstGeom prst="trapezoid">
              <a:avLst>
                <a:gd name="adj" fmla="val 38102"/>
              </a:avLst>
            </a:prstGeom>
            <a:noFill/>
            <a:ln w="28575">
              <a:solidFill>
                <a:srgbClr val="1557AE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508499" y="2695490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183856" y="2443163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83856" y="2564267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83856" y="2685371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83856" y="2806475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183856" y="2927579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338397" y="3043793"/>
              <a:ext cx="84931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9861" y="2819041"/>
            <a:ext cx="5434534" cy="1065380"/>
            <a:chOff x="359861" y="2819041"/>
            <a:chExt cx="5434534" cy="106538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9861" y="3020421"/>
              <a:ext cx="4332346" cy="864000"/>
              <a:chOff x="359861" y="3020421"/>
              <a:chExt cx="4332346" cy="86400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231356" y="3586162"/>
                <a:ext cx="0" cy="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83861" y="3581608"/>
                <a:ext cx="1692000" cy="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692207" y="3020421"/>
                <a:ext cx="0" cy="86400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59983" y="3572351"/>
                <a:ext cx="0" cy="306000"/>
              </a:xfrm>
              <a:prstGeom prst="line">
                <a:avLst/>
              </a:prstGeom>
              <a:ln w="28575">
                <a:solidFill>
                  <a:srgbClr val="155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59861" y="3484721"/>
                <a:ext cx="324000" cy="160020"/>
              </a:xfrm>
              <a:prstGeom prst="rect">
                <a:avLst/>
              </a:prstGeom>
              <a:noFill/>
              <a:ln w="28575">
                <a:solidFill>
                  <a:srgbClr val="1557AE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2352363" y="3867971"/>
              <a:ext cx="2340000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786783" y="2819041"/>
              <a:ext cx="0" cy="21600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696395" y="3032052"/>
              <a:ext cx="1098000" cy="0"/>
            </a:xfrm>
            <a:prstGeom prst="line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208020" y="1688031"/>
            <a:ext cx="4442460" cy="3636605"/>
            <a:chOff x="3208020" y="1688031"/>
            <a:chExt cx="4442460" cy="3636605"/>
          </a:xfrm>
        </p:grpSpPr>
        <p:sp>
          <p:nvSpPr>
            <p:cNvPr id="29" name="矩形 28"/>
            <p:cNvSpPr/>
            <p:nvPr/>
          </p:nvSpPr>
          <p:spPr>
            <a:xfrm>
              <a:off x="3208020" y="4046220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208020" y="4829336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92340" y="1688031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92340" y="2477065"/>
              <a:ext cx="358140" cy="495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66160" y="2002361"/>
            <a:ext cx="4632960" cy="3137477"/>
            <a:chOff x="3566160" y="2002361"/>
            <a:chExt cx="4632960" cy="3137477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7650480" y="2018592"/>
              <a:ext cx="5486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650480" y="2810713"/>
              <a:ext cx="5486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566160" y="4349953"/>
              <a:ext cx="100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566160" y="5127193"/>
              <a:ext cx="100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182167" y="2002361"/>
              <a:ext cx="0" cy="1152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87687" y="2727838"/>
              <a:ext cx="0" cy="2412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74160" y="2738888"/>
              <a:ext cx="108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81780" y="3145674"/>
              <a:ext cx="360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3366799" y="5571878"/>
            <a:ext cx="5095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使能信号无效时，模块输出如何处理？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47520" y="2125034"/>
            <a:ext cx="6531140" cy="3154760"/>
            <a:chOff x="747520" y="2125034"/>
            <a:chExt cx="6531140" cy="3154760"/>
          </a:xfrm>
        </p:grpSpPr>
        <p:grpSp>
          <p:nvGrpSpPr>
            <p:cNvPr id="55" name="组合 54"/>
            <p:cNvGrpSpPr/>
            <p:nvPr/>
          </p:nvGrpSpPr>
          <p:grpSpPr>
            <a:xfrm>
              <a:off x="973647" y="2125034"/>
              <a:ext cx="6305013" cy="3154760"/>
              <a:chOff x="973647" y="2125034"/>
              <a:chExt cx="6305013" cy="3154760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230500" y="4471873"/>
                <a:ext cx="972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230500" y="5262609"/>
                <a:ext cx="972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6558660" y="2926645"/>
                <a:ext cx="720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6557100" y="2141501"/>
                <a:ext cx="720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2221301" y="3277165"/>
                <a:ext cx="4356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567968" y="2125034"/>
                <a:ext cx="0" cy="11520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236407" y="3263794"/>
                <a:ext cx="0" cy="20160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981267" y="3564731"/>
                <a:ext cx="0" cy="3600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973647" y="3928433"/>
                <a:ext cx="1260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/>
            <p:cNvSpPr/>
            <p:nvPr/>
          </p:nvSpPr>
          <p:spPr>
            <a:xfrm>
              <a:off x="747520" y="4094062"/>
              <a:ext cx="151794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使能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片选信号</a:t>
              </a:r>
              <a:endPara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4529866" y="4460902"/>
            <a:ext cx="4031276" cy="73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6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多路数据汇聚到一条总线，容易发生数据冲突。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702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/>
      <p:bldP spid="5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22876</TotalTime>
  <Words>489</Words>
  <Application>Microsoft Office PowerPoint</Application>
  <PresentationFormat>全屏显示(4:3)</PresentationFormat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方正小标宋简体</vt:lpstr>
      <vt:lpstr>黑体</vt:lpstr>
      <vt:lpstr>隶书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2226352665@qq.com</cp:lastModifiedBy>
  <cp:revision>2219</cp:revision>
  <cp:lastPrinted>2015-09-08T03:57:00Z</cp:lastPrinted>
  <dcterms:created xsi:type="dcterms:W3CDTF">2015-09-04T08:06:00Z</dcterms:created>
  <dcterms:modified xsi:type="dcterms:W3CDTF">2023-12-19T07:35:23Z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