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731" r:id="rId2"/>
    <p:sldId id="1473" r:id="rId3"/>
    <p:sldId id="1708" r:id="rId4"/>
    <p:sldId id="1705" r:id="rId5"/>
    <p:sldId id="1709" r:id="rId6"/>
    <p:sldId id="1707" r:id="rId7"/>
    <p:sldId id="1706" r:id="rId8"/>
    <p:sldId id="1475" r:id="rId9"/>
    <p:sldId id="1476" r:id="rId10"/>
    <p:sldId id="1477" r:id="rId11"/>
    <p:sldId id="1715" r:id="rId12"/>
    <p:sldId id="1716" r:id="rId13"/>
    <p:sldId id="1704" r:id="rId14"/>
    <p:sldId id="1712" r:id="rId15"/>
    <p:sldId id="1714" r:id="rId16"/>
    <p:sldId id="1352" r:id="rId17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{505F2C04-C923-438B-8C0F-E0CD2BADF298}">
      <wppc:fontMiss xmlns=""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69BD"/>
    <a:srgbClr val="E87E04"/>
    <a:srgbClr val="1557AE"/>
    <a:srgbClr val="E97C30"/>
    <a:srgbClr val="3A97D7"/>
    <a:srgbClr val="FFC000"/>
    <a:srgbClr val="1F4E79"/>
    <a:srgbClr val="0070C0"/>
    <a:srgbClr val="2E75B6"/>
    <a:srgbClr val="872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16" autoAdjust="0"/>
    <p:restoredTop sz="96379" autoAdjust="0"/>
  </p:normalViewPr>
  <p:slideViewPr>
    <p:cSldViewPr snapToGrid="0">
      <p:cViewPr varScale="1">
        <p:scale>
          <a:sx n="98" d="100"/>
          <a:sy n="98" d="100"/>
        </p:scale>
        <p:origin x="610" y="67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-774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9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A1BC1-FA36-405A-84E5-2ECB11F24F06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0590-9981-46CC-AF13-22488216D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4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9580-3797-4DA2-9E4E-24E61D4E80CF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47CB-3076-4026-8B18-63F39C6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0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9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72000"/>
            <a:ext cx="3088800" cy="1085040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239091" y="113944"/>
            <a:ext cx="812329" cy="800243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-1" fmla="*/ 0 w 661307"/>
              <a:gd name="connsiteY0-2" fmla="*/ 0 h 726621"/>
              <a:gd name="connsiteX1-3" fmla="*/ 661307 w 661307"/>
              <a:gd name="connsiteY1-4" fmla="*/ 0 h 726621"/>
              <a:gd name="connsiteX2-5" fmla="*/ 661307 w 661307"/>
              <a:gd name="connsiteY2-6" fmla="*/ 726621 h 726621"/>
              <a:gd name="connsiteX3-7" fmla="*/ 326571 w 661307"/>
              <a:gd name="connsiteY3-8" fmla="*/ 718457 h 726621"/>
              <a:gd name="connsiteX4-9" fmla="*/ 0 w 661307"/>
              <a:gd name="connsiteY4-10" fmla="*/ 726621 h 726621"/>
              <a:gd name="connsiteX5" fmla="*/ 0 w 661307"/>
              <a:gd name="connsiteY5" fmla="*/ 0 h 726621"/>
              <a:gd name="connsiteX0-11" fmla="*/ 0 w 661307"/>
              <a:gd name="connsiteY0-12" fmla="*/ 0 h 898071"/>
              <a:gd name="connsiteX1-13" fmla="*/ 661307 w 661307"/>
              <a:gd name="connsiteY1-14" fmla="*/ 0 h 898071"/>
              <a:gd name="connsiteX2-15" fmla="*/ 661307 w 661307"/>
              <a:gd name="connsiteY2-16" fmla="*/ 726621 h 898071"/>
              <a:gd name="connsiteX3-17" fmla="*/ 351063 w 661307"/>
              <a:gd name="connsiteY3-18" fmla="*/ 898071 h 898071"/>
              <a:gd name="connsiteX4-19" fmla="*/ 0 w 661307"/>
              <a:gd name="connsiteY4-20" fmla="*/ 726621 h 898071"/>
              <a:gd name="connsiteX5-21" fmla="*/ 0 w 661307"/>
              <a:gd name="connsiteY5-22" fmla="*/ 0 h 898071"/>
              <a:gd name="connsiteX0-23" fmla="*/ 0 w 661307"/>
              <a:gd name="connsiteY0-24" fmla="*/ 0 h 898071"/>
              <a:gd name="connsiteX1-25" fmla="*/ 661307 w 661307"/>
              <a:gd name="connsiteY1-26" fmla="*/ 0 h 898071"/>
              <a:gd name="connsiteX2-27" fmla="*/ 661307 w 661307"/>
              <a:gd name="connsiteY2-28" fmla="*/ 726621 h 898071"/>
              <a:gd name="connsiteX3-29" fmla="*/ 318406 w 661307"/>
              <a:gd name="connsiteY3-30" fmla="*/ 898071 h 898071"/>
              <a:gd name="connsiteX4-31" fmla="*/ 0 w 661307"/>
              <a:gd name="connsiteY4-32" fmla="*/ 726621 h 898071"/>
              <a:gd name="connsiteX5-33" fmla="*/ 0 w 661307"/>
              <a:gd name="connsiteY5-34" fmla="*/ 0 h 898071"/>
              <a:gd name="connsiteX0-35" fmla="*/ 0 w 661307"/>
              <a:gd name="connsiteY0-36" fmla="*/ 0 h 898071"/>
              <a:gd name="connsiteX1-37" fmla="*/ 661307 w 661307"/>
              <a:gd name="connsiteY1-38" fmla="*/ 0 h 898071"/>
              <a:gd name="connsiteX2-39" fmla="*/ 661307 w 661307"/>
              <a:gd name="connsiteY2-40" fmla="*/ 726621 h 898071"/>
              <a:gd name="connsiteX3-41" fmla="*/ 310242 w 661307"/>
              <a:gd name="connsiteY3-42" fmla="*/ 898071 h 898071"/>
              <a:gd name="connsiteX4-43" fmla="*/ 0 w 661307"/>
              <a:gd name="connsiteY4-44" fmla="*/ 726621 h 898071"/>
              <a:gd name="connsiteX5-45" fmla="*/ 0 w 661307"/>
              <a:gd name="connsiteY5-46" fmla="*/ 0 h 898071"/>
              <a:gd name="connsiteX0-47" fmla="*/ 0 w 661307"/>
              <a:gd name="connsiteY0-48" fmla="*/ 0 h 898071"/>
              <a:gd name="connsiteX1-49" fmla="*/ 661307 w 661307"/>
              <a:gd name="connsiteY1-50" fmla="*/ 0 h 898071"/>
              <a:gd name="connsiteX2-51" fmla="*/ 661307 w 661307"/>
              <a:gd name="connsiteY2-52" fmla="*/ 726621 h 898071"/>
              <a:gd name="connsiteX3-53" fmla="*/ 331673 w 661307"/>
              <a:gd name="connsiteY3-54" fmla="*/ 898071 h 898071"/>
              <a:gd name="connsiteX4-55" fmla="*/ 0 w 661307"/>
              <a:gd name="connsiteY4-56" fmla="*/ 726621 h 898071"/>
              <a:gd name="connsiteX5-57" fmla="*/ 0 w 661307"/>
              <a:gd name="connsiteY5-58" fmla="*/ 0 h 898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2"/>
          <a:stretch>
            <a:fillRect/>
          </a:stretch>
        </p:blipFill>
        <p:spPr>
          <a:xfrm>
            <a:off x="296112" y="195665"/>
            <a:ext cx="619134" cy="636802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1934" y="107901"/>
            <a:ext cx="112892" cy="812329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7637105" y="5350752"/>
            <a:ext cx="324399" cy="26893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6669766" y="6602968"/>
            <a:ext cx="2420500" cy="21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4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西安交通大学计算机科学与技术学院</a:t>
            </a: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3302905" y="3383209"/>
            <a:ext cx="171533" cy="6777344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</p:spTree>
    <p:extLst>
      <p:ext uri="{BB962C8B-B14F-4D97-AF65-F5344CB8AC3E}">
        <p14:creationId xmlns:p14="http://schemas.microsoft.com/office/powerpoint/2010/main" val="98491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904954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68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185311" y="196643"/>
            <a:ext cx="326182" cy="335109"/>
            <a:chOff x="3976261" y="3892343"/>
            <a:chExt cx="326182" cy="335109"/>
          </a:xfrm>
        </p:grpSpPr>
        <p:sp>
          <p:nvSpPr>
            <p:cNvPr id="17" name="六边形 16"/>
            <p:cNvSpPr/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六边形 17"/>
            <p:cNvSpPr/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六边形 18"/>
            <p:cNvSpPr/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六边形 20"/>
            <p:cNvSpPr/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六边形 21"/>
            <p:cNvSpPr/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 userDrawn="1"/>
        </p:nvGrpSpPr>
        <p:grpSpPr>
          <a:xfrm>
            <a:off x="-6" y="6171725"/>
            <a:ext cx="9144002" cy="688395"/>
            <a:chOff x="-6" y="6127335"/>
            <a:chExt cx="9144002" cy="688395"/>
          </a:xfrm>
        </p:grpSpPr>
        <p:sp>
          <p:nvSpPr>
            <p:cNvPr id="13" name="流程图: 过程 12"/>
            <p:cNvSpPr/>
            <p:nvPr userDrawn="1"/>
          </p:nvSpPr>
          <p:spPr>
            <a:xfrm rot="5400000">
              <a:off x="4391995" y="2063729"/>
              <a:ext cx="360000" cy="9144001"/>
            </a:xfrm>
            <a:prstGeom prst="flowChartProcess">
              <a:avLst/>
            </a:prstGeom>
            <a:solidFill>
              <a:srgbClr val="155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 userDrawn="1"/>
          </p:nvGrpSpPr>
          <p:grpSpPr>
            <a:xfrm>
              <a:off x="7551964" y="6127335"/>
              <a:ext cx="1592032" cy="351994"/>
              <a:chOff x="7551964" y="6145091"/>
              <a:chExt cx="1592032" cy="351994"/>
            </a:xfrm>
          </p:grpSpPr>
          <p:sp>
            <p:nvSpPr>
              <p:cNvPr id="14" name="流程图: 过程 8"/>
              <p:cNvSpPr/>
              <p:nvPr userDrawn="1"/>
            </p:nvSpPr>
            <p:spPr>
              <a:xfrm rot="5400000" flipH="1">
                <a:off x="8184229" y="5512826"/>
                <a:ext cx="327501" cy="1592032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0 h 10000"/>
                  <a:gd name="connsiteX0-1" fmla="*/ 0 w 10000"/>
                  <a:gd name="connsiteY0-2" fmla="*/ 0 h 10000"/>
                  <a:gd name="connsiteX1-3" fmla="*/ 10000 w 10000"/>
                  <a:gd name="connsiteY1-4" fmla="*/ 0 h 10000"/>
                  <a:gd name="connsiteX2-5" fmla="*/ 9474 w 10000"/>
                  <a:gd name="connsiteY2-6" fmla="*/ 9062 h 10000"/>
                  <a:gd name="connsiteX3-7" fmla="*/ 0 w 10000"/>
                  <a:gd name="connsiteY3-8" fmla="*/ 10000 h 10000"/>
                  <a:gd name="connsiteX4-9" fmla="*/ 0 w 10000"/>
                  <a:gd name="connsiteY4-10" fmla="*/ 0 h 10000"/>
                  <a:gd name="connsiteX0-11" fmla="*/ 0 w 10075"/>
                  <a:gd name="connsiteY0-12" fmla="*/ 0 h 10000"/>
                  <a:gd name="connsiteX1-13" fmla="*/ 10000 w 10075"/>
                  <a:gd name="connsiteY1-14" fmla="*/ 0 h 10000"/>
                  <a:gd name="connsiteX2-15" fmla="*/ 10028 w 10075"/>
                  <a:gd name="connsiteY2-16" fmla="*/ 8891 h 10000"/>
                  <a:gd name="connsiteX3-17" fmla="*/ 0 w 10075"/>
                  <a:gd name="connsiteY3-18" fmla="*/ 10000 h 10000"/>
                  <a:gd name="connsiteX4-19" fmla="*/ 0 w 10075"/>
                  <a:gd name="connsiteY4-20" fmla="*/ 0 h 10000"/>
                  <a:gd name="connsiteX0-21" fmla="*/ 0 w 10335"/>
                  <a:gd name="connsiteY0-22" fmla="*/ 0 h 10000"/>
                  <a:gd name="connsiteX1-23" fmla="*/ 10000 w 10335"/>
                  <a:gd name="connsiteY1-24" fmla="*/ 0 h 10000"/>
                  <a:gd name="connsiteX2-25" fmla="*/ 10305 w 10335"/>
                  <a:gd name="connsiteY2-26" fmla="*/ 8891 h 10000"/>
                  <a:gd name="connsiteX3-27" fmla="*/ 0 w 10335"/>
                  <a:gd name="connsiteY3-28" fmla="*/ 10000 h 10000"/>
                  <a:gd name="connsiteX4-29" fmla="*/ 0 w 10335"/>
                  <a:gd name="connsiteY4-30" fmla="*/ 0 h 10000"/>
                  <a:gd name="connsiteX0-31" fmla="*/ 0 w 10000"/>
                  <a:gd name="connsiteY0-32" fmla="*/ 0 h 10000"/>
                  <a:gd name="connsiteX1-33" fmla="*/ 10000 w 10000"/>
                  <a:gd name="connsiteY1-34" fmla="*/ 0 h 10000"/>
                  <a:gd name="connsiteX2-35" fmla="*/ 9751 w 10000"/>
                  <a:gd name="connsiteY2-36" fmla="*/ 9062 h 10000"/>
                  <a:gd name="connsiteX3-37" fmla="*/ 0 w 10000"/>
                  <a:gd name="connsiteY3-38" fmla="*/ 10000 h 10000"/>
                  <a:gd name="connsiteX4-39" fmla="*/ 0 w 10000"/>
                  <a:gd name="connsiteY4-40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cubicBezTo>
                      <a:pt x="9825" y="3021"/>
                      <a:pt x="9926" y="6041"/>
                      <a:pt x="9751" y="9062"/>
                    </a:cubicBezTo>
                    <a:lnTo>
                      <a:pt x="0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557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926" r="53951"/>
              <a:stretch>
                <a:fillRect/>
              </a:stretch>
            </p:blipFill>
            <p:spPr>
              <a:xfrm>
                <a:off x="7829550" y="6186030"/>
                <a:ext cx="1154166" cy="311055"/>
              </a:xfrm>
              <a:prstGeom prst="rect">
                <a:avLst/>
              </a:prstGeom>
            </p:spPr>
          </p:pic>
        </p:grpSp>
      </p:grpSp>
      <p:sp>
        <p:nvSpPr>
          <p:cNvPr id="24" name="文本框 23"/>
          <p:cNvSpPr txBox="1"/>
          <p:nvPr userDrawn="1"/>
        </p:nvSpPr>
        <p:spPr>
          <a:xfrm>
            <a:off x="581025" y="138783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4" r:id="rId3"/>
    <p:sldLayoutId id="2147483657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482811"/>
            <a:ext cx="9144000" cy="2858530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103913"/>
            <a:ext cx="9144000" cy="21051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计算机组成与系统结构</a:t>
            </a:r>
            <a:r>
              <a:rPr lang="zh-CN" altLang="en-US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专题实验</a:t>
            </a: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Experiment on Computer Organization and Architecture</a:t>
            </a:r>
            <a:endParaRPr lang="zh-CN" altLang="zh-CN" sz="3200" b="1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4615" y="5193783"/>
            <a:ext cx="6254770" cy="10572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计算机科学与技术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学院 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实验中心</a:t>
            </a:r>
            <a:endParaRPr lang="zh-CN" altLang="zh-CN" sz="2400" b="1" kern="10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2023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 kern="10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en-US" sz="2400" b="1" kern="10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endParaRPr lang="zh-CN" altLang="zh-CN" sz="2400" b="1" kern="100" dirty="0">
              <a:solidFill>
                <a:srgbClr val="1557A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0"/>
    </mc:Choice>
    <mc:Fallback xmlns="">
      <p:transition spd="slow" advTm="20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3" y="4968346"/>
            <a:ext cx="6501259" cy="10538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90" y="1187274"/>
            <a:ext cx="7965366" cy="372115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81025" y="678010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存储器设计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inout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类型接口</a:t>
            </a:r>
          </a:p>
        </p:txBody>
      </p:sp>
      <p:sp>
        <p:nvSpPr>
          <p:cNvPr id="10" name="矩形 9"/>
          <p:cNvSpPr/>
          <p:nvPr/>
        </p:nvSpPr>
        <p:spPr>
          <a:xfrm>
            <a:off x="581024" y="1187274"/>
            <a:ext cx="4059987" cy="5778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581023" y="5028935"/>
            <a:ext cx="4192168" cy="5778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530189" y="4013272"/>
            <a:ext cx="54145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ts val="3600"/>
              </a:lnSpc>
              <a:spcAft>
                <a:spcPts val="0"/>
              </a:spcAft>
            </a:pPr>
            <a:r>
              <a:rPr lang="en-US" altLang="zh-CN" sz="2000" b="1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inout</a:t>
            </a:r>
            <a:r>
              <a:rPr lang="zh-CN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类型接口的使用，一端为有效数据，另一端为高阻态，不能同时进行读写操作！</a:t>
            </a:r>
            <a:endParaRPr lang="zh-CN" altLang="zh-CN" sz="20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209289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81025" y="678010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存储器设计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字扩展与位扩展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/>
          <p:cNvSpPr/>
          <p:nvPr/>
        </p:nvSpPr>
        <p:spPr>
          <a:xfrm>
            <a:off x="581025" y="1217237"/>
            <a:ext cx="254943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芯片封装：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片选信号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读写控制信号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写）；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受控缓冲器（片选信号无效时，输出高阻态，避免总线冲突）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2854" b="1932"/>
          <a:stretch/>
        </p:blipFill>
        <p:spPr>
          <a:xfrm>
            <a:off x="3213584" y="1876757"/>
            <a:ext cx="5759893" cy="459544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7578" t="9253" r="4886" b="6051"/>
          <a:stretch/>
        </p:blipFill>
        <p:spPr>
          <a:xfrm>
            <a:off x="1073495" y="5218981"/>
            <a:ext cx="1399017" cy="108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0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81025" y="678010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存储器设计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字扩展与位扩展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/>
          <p:cNvSpPr/>
          <p:nvPr/>
        </p:nvSpPr>
        <p:spPr>
          <a:xfrm>
            <a:off x="581024" y="1217237"/>
            <a:ext cx="7109313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1K×16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位芯片构成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4K×32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1482" t="2348" r="184"/>
          <a:stretch/>
        </p:blipFill>
        <p:spPr>
          <a:xfrm>
            <a:off x="452219" y="2082337"/>
            <a:ext cx="8113222" cy="405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5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6" name="矩形 5"/>
          <p:cNvSpPr/>
          <p:nvPr/>
        </p:nvSpPr>
        <p:spPr>
          <a:xfrm>
            <a:off x="581025" y="678010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存储器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指令存储器设计</a:t>
            </a:r>
          </a:p>
        </p:txBody>
      </p:sp>
      <p:sp>
        <p:nvSpPr>
          <p:cNvPr id="7" name="矩形 6"/>
          <p:cNvSpPr/>
          <p:nvPr/>
        </p:nvSpPr>
        <p:spPr>
          <a:xfrm>
            <a:off x="581025" y="1217237"/>
            <a:ext cx="2853837" cy="51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指令存储器：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/>
          <p:nvPr/>
        </p:nvPicPr>
        <p:blipFill rotWithShape="1">
          <a:blip r:embed="rId2"/>
          <a:srcRect l="12313" t="8638" r="12237" b="5033"/>
          <a:stretch/>
        </p:blipFill>
        <p:spPr bwMode="auto">
          <a:xfrm>
            <a:off x="1722499" y="2036936"/>
            <a:ext cx="930477" cy="16329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矩形 8"/>
          <p:cNvSpPr/>
          <p:nvPr/>
        </p:nvSpPr>
        <p:spPr>
          <a:xfrm>
            <a:off x="709979" y="4255240"/>
            <a:ext cx="2490421" cy="51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</a:pP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端口定义：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392221"/>
              </p:ext>
            </p:extLst>
          </p:nvPr>
        </p:nvGraphicFramePr>
        <p:xfrm>
          <a:off x="709979" y="5201598"/>
          <a:ext cx="4444800" cy="1231647"/>
        </p:xfrm>
        <a:graphic>
          <a:graphicData uri="http://schemas.openxmlformats.org/drawingml/2006/table">
            <a:tbl>
              <a:tblPr firstRow="1" firstCol="1" bandRow="1"/>
              <a:tblGrid>
                <a:gridCol w="1193008">
                  <a:extLst>
                    <a:ext uri="{9D8B030D-6E8A-4147-A177-3AD203B41FA5}">
                      <a16:colId xmlns:a16="http://schemas.microsoft.com/office/drawing/2014/main" val="584836065"/>
                    </a:ext>
                  </a:extLst>
                </a:gridCol>
                <a:gridCol w="1539560">
                  <a:extLst>
                    <a:ext uri="{9D8B030D-6E8A-4147-A177-3AD203B41FA5}">
                      <a16:colId xmlns:a16="http://schemas.microsoft.com/office/drawing/2014/main" val="946392021"/>
                    </a:ext>
                  </a:extLst>
                </a:gridCol>
                <a:gridCol w="1712232">
                  <a:extLst>
                    <a:ext uri="{9D8B030D-6E8A-4147-A177-3AD203B41FA5}">
                      <a16:colId xmlns:a16="http://schemas.microsoft.com/office/drawing/2014/main" val="703914722"/>
                    </a:ext>
                  </a:extLst>
                </a:gridCol>
              </a:tblGrid>
              <a:tr h="41054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端口名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410" marR="1304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方向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410" marR="1304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410" marR="1304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702026"/>
                  </a:ext>
                </a:extLst>
              </a:tr>
              <a:tr h="41054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410" marR="1304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410" marR="1304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地址数据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410" marR="1304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909356"/>
                  </a:ext>
                </a:extLst>
              </a:tr>
              <a:tr h="41054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RD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410" marR="1304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410" marR="1304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指令数据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410" marR="1304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042783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3892932" y="1267379"/>
            <a:ext cx="2206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23839DF-F778-42FB-9447-8C181CC87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932" y="1856748"/>
            <a:ext cx="4543703" cy="42745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311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6" name="矩形 5"/>
          <p:cNvSpPr/>
          <p:nvPr/>
        </p:nvSpPr>
        <p:spPr>
          <a:xfrm>
            <a:off x="581025" y="678010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存储器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寄存器文件设计</a:t>
            </a:r>
          </a:p>
        </p:txBody>
      </p:sp>
      <p:sp>
        <p:nvSpPr>
          <p:cNvPr id="7" name="矩形 6"/>
          <p:cNvSpPr/>
          <p:nvPr/>
        </p:nvSpPr>
        <p:spPr>
          <a:xfrm>
            <a:off x="703915" y="2826799"/>
            <a:ext cx="212134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寄存器文件：</a:t>
            </a:r>
            <a:endParaRPr lang="zh-CN" altLang="zh-CN" sz="20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43559" y="2811032"/>
            <a:ext cx="1962883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</a:pPr>
            <a:r>
              <a:rPr lang="zh-CN" altLang="en-US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端口定义：</a:t>
            </a:r>
            <a:endParaRPr lang="zh-CN" altLang="zh-CN" sz="20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216061"/>
              </p:ext>
            </p:extLst>
          </p:nvPr>
        </p:nvGraphicFramePr>
        <p:xfrm>
          <a:off x="3266449" y="3395205"/>
          <a:ext cx="5461894" cy="2794127"/>
        </p:xfrm>
        <a:graphic>
          <a:graphicData uri="http://schemas.openxmlformats.org/drawingml/2006/table">
            <a:tbl>
              <a:tblPr firstRow="1" firstCol="1" bandRow="1"/>
              <a:tblGrid>
                <a:gridCol w="942136">
                  <a:extLst>
                    <a:ext uri="{9D8B030D-6E8A-4147-A177-3AD203B41FA5}">
                      <a16:colId xmlns:a16="http://schemas.microsoft.com/office/drawing/2014/main" val="156031806"/>
                    </a:ext>
                  </a:extLst>
                </a:gridCol>
                <a:gridCol w="883335">
                  <a:extLst>
                    <a:ext uri="{9D8B030D-6E8A-4147-A177-3AD203B41FA5}">
                      <a16:colId xmlns:a16="http://schemas.microsoft.com/office/drawing/2014/main" val="2904928629"/>
                    </a:ext>
                  </a:extLst>
                </a:gridCol>
                <a:gridCol w="3636423">
                  <a:extLst>
                    <a:ext uri="{9D8B030D-6E8A-4147-A177-3AD203B41FA5}">
                      <a16:colId xmlns:a16="http://schemas.microsoft.com/office/drawing/2014/main" val="1707458367"/>
                    </a:ext>
                  </a:extLst>
                </a:gridCol>
              </a:tblGrid>
              <a:tr h="28256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端口名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方向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307890"/>
                  </a:ext>
                </a:extLst>
              </a:tr>
              <a:tr h="2845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RA1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RD1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中数据的寄存器地址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046119"/>
                  </a:ext>
                </a:extLst>
              </a:tr>
              <a:tr h="2845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RA2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RD2</a:t>
                      </a: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中数据的寄存器地址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261742"/>
                  </a:ext>
                </a:extLst>
              </a:tr>
              <a:tr h="2845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RD1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RA1</a:t>
                      </a: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地址对应寄存器数值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04529"/>
                  </a:ext>
                </a:extLst>
              </a:tr>
              <a:tr h="2845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RD2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RA2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地址对应寄存器数值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69438"/>
                  </a:ext>
                </a:extLst>
              </a:tr>
              <a:tr h="2845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WA3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写入数据的寄存器地址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278022"/>
                  </a:ext>
                </a:extLst>
              </a:tr>
              <a:tr h="2845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WD3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写入</a:t>
                      </a: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WA3</a:t>
                      </a: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对应寄存器的数据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65041"/>
                  </a:ext>
                </a:extLst>
              </a:tr>
              <a:tr h="2845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WE3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写使能信号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021681"/>
                  </a:ext>
                </a:extLst>
              </a:tr>
              <a:tr h="2845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CLK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时钟信号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153413"/>
                  </a:ext>
                </a:extLst>
              </a:tr>
            </a:tbl>
          </a:graphicData>
        </a:graphic>
      </p:graphicFrame>
      <p:pic>
        <p:nvPicPr>
          <p:cNvPr id="14" name="图片 13"/>
          <p:cNvPicPr/>
          <p:nvPr/>
        </p:nvPicPr>
        <p:blipFill rotWithShape="1">
          <a:blip r:embed="rId2"/>
          <a:srcRect l="9722" t="5337" r="6235" b="2536"/>
          <a:stretch/>
        </p:blipFill>
        <p:spPr bwMode="auto">
          <a:xfrm>
            <a:off x="809453" y="3537432"/>
            <a:ext cx="1198490" cy="19380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矩形 17"/>
          <p:cNvSpPr/>
          <p:nvPr/>
        </p:nvSpPr>
        <p:spPr>
          <a:xfrm>
            <a:off x="703915" y="1205019"/>
            <a:ext cx="80244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ts val="3600"/>
              </a:lnSpc>
              <a:spcAft>
                <a:spcPts val="0"/>
              </a:spcAft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读寄存器：根据输入的地址读出相应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寄存器存储的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号寄存器恒零）。写寄存器：根据输入的地址信号，把输入的数据写入相应寄存器。</a:t>
            </a:r>
          </a:p>
        </p:txBody>
      </p:sp>
    </p:spTree>
    <p:extLst>
      <p:ext uri="{BB962C8B-B14F-4D97-AF65-F5344CB8AC3E}">
        <p14:creationId xmlns:p14="http://schemas.microsoft.com/office/powerpoint/2010/main" val="177589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6522F80-9B61-4A24-8B19-0E699E1E7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0" b="3384"/>
          <a:stretch/>
        </p:blipFill>
        <p:spPr>
          <a:xfrm>
            <a:off x="3597746" y="1237808"/>
            <a:ext cx="4913861" cy="53105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存储器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寄存器文件设计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39B6EC0-8A66-4BC7-9E41-3C91A3214F6A}"/>
              </a:ext>
            </a:extLst>
          </p:cNvPr>
          <p:cNvGrpSpPr/>
          <p:nvPr/>
        </p:nvGrpSpPr>
        <p:grpSpPr>
          <a:xfrm>
            <a:off x="3700975" y="1217237"/>
            <a:ext cx="3619156" cy="2398828"/>
            <a:chOff x="-204432" y="396494"/>
            <a:chExt cx="3619156" cy="2398828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4452E2A-2951-47C4-BE3D-BFEDCD5F8C96}"/>
                </a:ext>
              </a:extLst>
            </p:cNvPr>
            <p:cNvSpPr txBox="1"/>
            <p:nvPr/>
          </p:nvSpPr>
          <p:spPr>
            <a:xfrm>
              <a:off x="2306728" y="50829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全局参数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E572562-4CE4-4787-9877-A15F9DA34B04}"/>
                </a:ext>
              </a:extLst>
            </p:cNvPr>
            <p:cNvGrpSpPr/>
            <p:nvPr/>
          </p:nvGrpSpPr>
          <p:grpSpPr>
            <a:xfrm>
              <a:off x="-204432" y="396494"/>
              <a:ext cx="2650533" cy="2398828"/>
              <a:chOff x="-204432" y="396494"/>
              <a:chExt cx="2650533" cy="2398828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6820B34-942E-41FF-B1D9-478320C58E27}"/>
                  </a:ext>
                </a:extLst>
              </p:cNvPr>
              <p:cNvSpPr/>
              <p:nvPr/>
            </p:nvSpPr>
            <p:spPr>
              <a:xfrm>
                <a:off x="-204432" y="396494"/>
                <a:ext cx="2239716" cy="36054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F15C0C9-EAC9-4127-B7E4-290053050849}"/>
                  </a:ext>
                </a:extLst>
              </p:cNvPr>
              <p:cNvSpPr/>
              <p:nvPr/>
            </p:nvSpPr>
            <p:spPr>
              <a:xfrm>
                <a:off x="759580" y="2219705"/>
                <a:ext cx="1686521" cy="57561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551408" y="1139675"/>
            <a:ext cx="25492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ts val="3600"/>
              </a:lnSpc>
              <a:spcAft>
                <a:spcPts val="0"/>
              </a:spcAft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位寄存器的寄存器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实现：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/>
          <p:cNvSpPr/>
          <p:nvPr/>
        </p:nvSpPr>
        <p:spPr>
          <a:xfrm>
            <a:off x="500146" y="5050463"/>
            <a:ext cx="26517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ts val="3600"/>
              </a:lnSpc>
            </a:pP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复位（寄存器数据置零）功能如何实现？</a:t>
            </a:r>
          </a:p>
        </p:txBody>
      </p:sp>
    </p:spTree>
    <p:extLst>
      <p:ext uri="{BB962C8B-B14F-4D97-AF65-F5344CB8AC3E}">
        <p14:creationId xmlns:p14="http://schemas.microsoft.com/office/powerpoint/2010/main" val="291437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52699"/>
            <a:ext cx="914400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3"/>
          <a:stretch>
            <a:fillRect/>
          </a:stretch>
        </p:blipFill>
        <p:spPr>
          <a:xfrm>
            <a:off x="206875" y="152400"/>
            <a:ext cx="2517275" cy="6791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7004" y="2807344"/>
            <a:ext cx="8109992" cy="12453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7200" b="1" kern="100" dirty="0">
                <a:solidFill>
                  <a:srgbClr val="1557AE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谢谢！</a:t>
            </a:r>
            <a:endParaRPr lang="zh-CN" altLang="zh-CN" sz="7200" b="1" kern="100" dirty="0">
              <a:solidFill>
                <a:srgbClr val="1557AE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3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01"/>
    </mc:Choice>
    <mc:Fallback xmlns="">
      <p:transition spd="slow" advTm="177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5" y="678010"/>
            <a:ext cx="7855610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存储器阵列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存储器设计与测试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寄存器组设计与测试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实验要求：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Vivado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开发工具的使用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，可选用其中一种完成实验；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程序结构和风格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观察分析仿真波形，注重输入输出之间的时序关系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中完成设计并验证真值表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81025" y="678010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存储器设计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1025" y="1217237"/>
            <a:ext cx="8030308" cy="328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ts val="3600"/>
              </a:lnSpc>
              <a:spcAft>
                <a:spcPts val="0"/>
              </a:spcAft>
            </a:pP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存储器是数字系统中用以存储大量信息的设备或部件，是计算机和数字设备中的重要组成部分。存储器可分为随机存取存储器（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RAM</a:t>
            </a: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）和只读存储器（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ROM</a:t>
            </a: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）两大类。</a:t>
            </a:r>
            <a:endParaRPr lang="en-US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457200" algn="just">
              <a:lnSpc>
                <a:spcPts val="36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RAM</a:t>
            </a: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既可向指定单元存入信息又可从指定单元读出信息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存储的信息在断电后会丢失。</a:t>
            </a:r>
            <a:endParaRPr lang="en-US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457200" algn="just">
              <a:lnSpc>
                <a:spcPts val="36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ROM</a:t>
            </a: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为只读存储器，除了固定存储数据、表格、固化程序外，在组合逻辑电路中也有着广泛用途。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972" t="6546" r="1639" b="3272"/>
          <a:stretch/>
        </p:blipFill>
        <p:spPr>
          <a:xfrm>
            <a:off x="1197472" y="4515659"/>
            <a:ext cx="6962899" cy="199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8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81025" y="678010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存储器设计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1025" y="1217237"/>
            <a:ext cx="7855610" cy="97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ts val="3600"/>
              </a:lnSpc>
            </a:pP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RAM</a:t>
            </a: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由存储矩阵、地址译码器、读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写控制器、输入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输出、片选控制等几部分组成。</a:t>
            </a:r>
          </a:p>
        </p:txBody>
      </p:sp>
      <p:pic>
        <p:nvPicPr>
          <p:cNvPr id="12" name="图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864775" y="2397225"/>
            <a:ext cx="4723594" cy="353048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71294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81025" y="678010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存储器设计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1025" y="1217237"/>
            <a:ext cx="23262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ts val="3600"/>
              </a:lnSpc>
            </a:pP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存储器模块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626484" y="1353539"/>
            <a:ext cx="1508223" cy="215274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81025" y="3300819"/>
            <a:ext cx="3557221" cy="51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ts val="3600"/>
              </a:lnSpc>
            </a:pP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端口定义：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59201"/>
              </p:ext>
            </p:extLst>
          </p:nvPr>
        </p:nvGraphicFramePr>
        <p:xfrm>
          <a:off x="1288911" y="3824312"/>
          <a:ext cx="6984856" cy="2455173"/>
        </p:xfrm>
        <a:graphic>
          <a:graphicData uri="http://schemas.openxmlformats.org/drawingml/2006/table">
            <a:tbl>
              <a:tblPr firstRow="1" firstCol="1" bandRow="1"/>
              <a:tblGrid>
                <a:gridCol w="1019205">
                  <a:extLst>
                    <a:ext uri="{9D8B030D-6E8A-4147-A177-3AD203B41FA5}">
                      <a16:colId xmlns:a16="http://schemas.microsoft.com/office/drawing/2014/main" val="230745258"/>
                    </a:ext>
                  </a:extLst>
                </a:gridCol>
                <a:gridCol w="1315270">
                  <a:extLst>
                    <a:ext uri="{9D8B030D-6E8A-4147-A177-3AD203B41FA5}">
                      <a16:colId xmlns:a16="http://schemas.microsoft.com/office/drawing/2014/main" val="1808066321"/>
                    </a:ext>
                  </a:extLst>
                </a:gridCol>
                <a:gridCol w="4650381">
                  <a:extLst>
                    <a:ext uri="{9D8B030D-6E8A-4147-A177-3AD203B41FA5}">
                      <a16:colId xmlns:a16="http://schemas.microsoft.com/office/drawing/2014/main" val="3108878369"/>
                    </a:ext>
                  </a:extLst>
                </a:gridCol>
              </a:tblGrid>
              <a:tr h="35073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端口名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方向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758999"/>
                  </a:ext>
                </a:extLst>
              </a:tr>
              <a:tr h="35073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Addr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地址输入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903582"/>
                  </a:ext>
                </a:extLst>
              </a:tr>
              <a:tr h="35073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Data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I/O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数据输入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输出</a:t>
                      </a:r>
                      <a:r>
                        <a:rPr lang="zh-CN" altLang="en-US" sz="20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0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条双向或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20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条单向。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512108"/>
                  </a:ext>
                </a:extLst>
              </a:tr>
              <a:tr h="35073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R_W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读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写控制信号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673471"/>
                  </a:ext>
                </a:extLst>
              </a:tr>
              <a:tr h="35073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Rst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复位信号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695883"/>
                  </a:ext>
                </a:extLst>
              </a:tr>
              <a:tr h="35073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CS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片选信号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733766"/>
                  </a:ext>
                </a:extLst>
              </a:tr>
              <a:tr h="35073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CLK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时钟信号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344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42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81025" y="678010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存储器设计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1025" y="1217237"/>
            <a:ext cx="7855610" cy="97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ts val="3600"/>
              </a:lnSpc>
            </a:pP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Logisim</a:t>
            </a: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RAM</a:t>
            </a: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模块测试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Logisim</a:t>
            </a: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RAM</a:t>
            </a: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模块进行读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写测试，熟悉其用法及各信号的作用。</a:t>
            </a: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4857" t="2162" r="1986" b="4060"/>
          <a:stretch/>
        </p:blipFill>
        <p:spPr bwMode="auto">
          <a:xfrm>
            <a:off x="2414954" y="2244260"/>
            <a:ext cx="4138246" cy="42548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189452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99" y="1217236"/>
            <a:ext cx="4899624" cy="381959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81025" y="678010"/>
            <a:ext cx="54446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存储器设计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1K×16bit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</a:p>
        </p:txBody>
      </p:sp>
      <p:sp>
        <p:nvSpPr>
          <p:cNvPr id="8" name="矩形 7"/>
          <p:cNvSpPr/>
          <p:nvPr/>
        </p:nvSpPr>
        <p:spPr>
          <a:xfrm>
            <a:off x="948545" y="2216928"/>
            <a:ext cx="3934006" cy="257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948545" y="4702301"/>
            <a:ext cx="4244778" cy="277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tlCol="0" anchor="ctr"/>
          <a:lstStyle/>
          <a:p>
            <a:pPr algn="ctr"/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541" y="2973058"/>
            <a:ext cx="7261144" cy="35053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1871930" y="2976115"/>
            <a:ext cx="2820840" cy="500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317151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  <p:bldP spid="11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5" y="678010"/>
            <a:ext cx="785561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存储器设计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字扩展与位扩展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1K×16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位芯片构成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4K×32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位的存储器。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146314"/>
            <a:ext cx="8010525" cy="38966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156509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770616"/>
            <a:ext cx="7509297" cy="315307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/>
          <a:srcRect t="53424"/>
          <a:stretch/>
        </p:blipFill>
        <p:spPr>
          <a:xfrm>
            <a:off x="221460" y="3267904"/>
            <a:ext cx="8838745" cy="2550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矩形 8"/>
          <p:cNvSpPr/>
          <p:nvPr/>
        </p:nvSpPr>
        <p:spPr>
          <a:xfrm>
            <a:off x="581025" y="678010"/>
            <a:ext cx="785561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存储器设计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字扩展与位扩展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1K×16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位芯片构成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4K×32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111169" y="3539242"/>
            <a:ext cx="2099186" cy="521455"/>
            <a:chOff x="3111169" y="3539242"/>
            <a:chExt cx="2099186" cy="521455"/>
          </a:xfrm>
        </p:grpSpPr>
        <p:sp>
          <p:nvSpPr>
            <p:cNvPr id="33" name="矩形 32"/>
            <p:cNvSpPr/>
            <p:nvPr/>
          </p:nvSpPr>
          <p:spPr>
            <a:xfrm>
              <a:off x="3111169" y="3539242"/>
              <a:ext cx="2099186" cy="2575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111169" y="3803135"/>
              <a:ext cx="1460831" cy="2575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102145" y="3539242"/>
            <a:ext cx="1334491" cy="2003410"/>
            <a:chOff x="7102145" y="3539242"/>
            <a:chExt cx="1334491" cy="2003410"/>
          </a:xfrm>
        </p:grpSpPr>
        <p:sp>
          <p:nvSpPr>
            <p:cNvPr id="38" name="矩形 37"/>
            <p:cNvSpPr/>
            <p:nvPr/>
          </p:nvSpPr>
          <p:spPr>
            <a:xfrm>
              <a:off x="7774244" y="3539242"/>
              <a:ext cx="662392" cy="2575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7110011" y="3797985"/>
              <a:ext cx="662392" cy="2575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7766378" y="4043395"/>
              <a:ext cx="662392" cy="2575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7102145" y="4302138"/>
              <a:ext cx="662392" cy="2575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7766378" y="4526521"/>
              <a:ext cx="662392" cy="2575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7102145" y="4785264"/>
              <a:ext cx="662392" cy="2575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7766378" y="5026347"/>
              <a:ext cx="662392" cy="2575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7102145" y="5285090"/>
              <a:ext cx="662392" cy="2575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241050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CE6F2"/>
        </a:solidFill>
        <a:ln>
          <a:noFill/>
        </a:ln>
      </a:spPr>
      <a:bodyPr anchor="ctr"/>
      <a:lstStyle>
        <a:defPPr>
          <a:defRPr sz="2400"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23811</TotalTime>
  <Words>645</Words>
  <Application>Microsoft Office PowerPoint</Application>
  <PresentationFormat>全屏显示(4:3)</PresentationFormat>
  <Paragraphs>120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黑体</vt:lpstr>
      <vt:lpstr>隶书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2226352665@qq.com</cp:lastModifiedBy>
  <cp:revision>2239</cp:revision>
  <cp:lastPrinted>2015-09-08T03:57:00Z</cp:lastPrinted>
  <dcterms:created xsi:type="dcterms:W3CDTF">2015-09-04T08:06:00Z</dcterms:created>
  <dcterms:modified xsi:type="dcterms:W3CDTF">2023-12-19T02:16:49Z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