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1034" r:id="rId2"/>
    <p:sldId id="1526" r:id="rId3"/>
    <p:sldId id="950" r:id="rId4"/>
  </p:sldIdLst>
  <p:sldSz cx="9144000" cy="6858000" type="screen4x3"/>
  <p:notesSz cx="6761163" cy="9942513"/>
  <p:custDataLst>
    <p:tags r:id="rId7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B4394E74-5DB5-477E-9270-3D6BBDFC1E34}">
          <p14:sldIdLst>
            <p14:sldId id="1034"/>
            <p14:sldId id="1526"/>
          </p14:sldIdLst>
        </p14:section>
        <p14:section name="无标题节" id="{5323B00B-2C76-44BF-9929-00A6FBB34511}">
          <p14:sldIdLst>
            <p14:sldId id="950"/>
          </p14:sldIdLst>
        </p14:section>
      </p14:sectionLst>
    </p:ext>
    <p:ext uri="{EFAFB233-063F-42B5-8137-9DF3F51BA10A}">
      <p15:sldGuideLst xmlns:p15="http://schemas.microsoft.com/office/powerpoint/2012/main">
        <p15:guide id="2" pos="2835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驰" initials="驰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57AE"/>
    <a:srgbClr val="E87E04"/>
    <a:srgbClr val="E97C30"/>
    <a:srgbClr val="FBDBDB"/>
    <a:srgbClr val="3A97D7"/>
    <a:srgbClr val="0070C0"/>
    <a:srgbClr val="4269BD"/>
    <a:srgbClr val="FFC000"/>
    <a:srgbClr val="1F4E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89" autoAdjust="0"/>
    <p:restoredTop sz="96314" autoAdjust="0"/>
  </p:normalViewPr>
  <p:slideViewPr>
    <p:cSldViewPr snapToGrid="0" showGuides="1">
      <p:cViewPr varScale="1">
        <p:scale>
          <a:sx n="114" d="100"/>
          <a:sy n="114" d="100"/>
        </p:scale>
        <p:origin x="1806" y="96"/>
      </p:cViewPr>
      <p:guideLst>
        <p:guide pos="2835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-1560"/>
    </p:cViewPr>
  </p:sorterViewPr>
  <p:notesViewPr>
    <p:cSldViewPr snapToGrid="0">
      <p:cViewPr varScale="1">
        <p:scale>
          <a:sx n="88" d="100"/>
          <a:sy n="88" d="100"/>
        </p:scale>
        <p:origin x="2766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heme" Target="theme/theme1.xml"/><Relationship Id="rId5" Type="http://schemas.openxmlformats.org/officeDocument/2006/relationships/notesMaster" Target="notesMasters/notesMaster1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052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29050" y="0"/>
            <a:ext cx="293052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E02FD63A-7E15-4CEE-A79D-3A075A522198}" type="datetimeFigureOut">
              <a:rPr lang="zh-CN" altLang="en-US"/>
              <a:t>2024/5/29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44038"/>
            <a:ext cx="293052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29050" y="9444038"/>
            <a:ext cx="293052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80271288-0DC0-4648-BE44-D198F76B531B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052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29050" y="0"/>
            <a:ext cx="293052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08E7480B-15EC-4C16-9E27-04B2B1920003}" type="datetimeFigureOut">
              <a:rPr lang="zh-CN" altLang="en-US"/>
              <a:t>2024/5/29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1243013"/>
            <a:ext cx="4471987" cy="335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6275" y="4784725"/>
            <a:ext cx="5408613" cy="3914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44038"/>
            <a:ext cx="293052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29050" y="9444038"/>
            <a:ext cx="293052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9E2A7470-0A20-41F7-B9CB-7C7EDD75F38F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2A7470-0A20-41F7-B9CB-7C7EDD75F38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07650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11806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2A7470-0A20-41F7-B9CB-7C7EDD75F38F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360363"/>
            <a:ext cx="3240088" cy="53975"/>
          </a:xfrm>
          <a:prstGeom prst="rect">
            <a:avLst/>
          </a:prstGeom>
          <a:solidFill>
            <a:srgbClr val="155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5905500" y="360363"/>
            <a:ext cx="3240088" cy="53975"/>
          </a:xfrm>
          <a:prstGeom prst="rect">
            <a:avLst/>
          </a:prstGeom>
          <a:solidFill>
            <a:srgbClr val="155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2872" y="0"/>
            <a:ext cx="2387241" cy="8385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过程 1"/>
          <p:cNvSpPr/>
          <p:nvPr userDrawn="1"/>
        </p:nvSpPr>
        <p:spPr>
          <a:xfrm rot="5400000">
            <a:off x="-47625" y="263525"/>
            <a:ext cx="739775" cy="644525"/>
          </a:xfrm>
          <a:prstGeom prst="flowChartProcess">
            <a:avLst/>
          </a:prstGeom>
          <a:solidFill>
            <a:srgbClr val="155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流程图: 过程 2"/>
          <p:cNvSpPr/>
          <p:nvPr userDrawn="1"/>
        </p:nvSpPr>
        <p:spPr>
          <a:xfrm rot="5400000">
            <a:off x="440531" y="523082"/>
            <a:ext cx="739775" cy="125412"/>
          </a:xfrm>
          <a:prstGeom prst="flowChartProcess">
            <a:avLst/>
          </a:prstGeom>
          <a:solidFill>
            <a:srgbClr val="155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流程图: 过程 3"/>
          <p:cNvSpPr/>
          <p:nvPr userDrawn="1"/>
        </p:nvSpPr>
        <p:spPr>
          <a:xfrm rot="5400000">
            <a:off x="4486275" y="2200275"/>
            <a:ext cx="171450" cy="9144000"/>
          </a:xfrm>
          <a:prstGeom prst="flowChartProcess">
            <a:avLst/>
          </a:prstGeom>
          <a:solidFill>
            <a:srgbClr val="155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流程图: 过程 8"/>
          <p:cNvSpPr/>
          <p:nvPr userDrawn="1"/>
        </p:nvSpPr>
        <p:spPr>
          <a:xfrm rot="5400000" flipH="1">
            <a:off x="8183563" y="5849938"/>
            <a:ext cx="328612" cy="1592262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-1" fmla="*/ 0 w 10000"/>
              <a:gd name="connsiteY0-2" fmla="*/ 0 h 10000"/>
              <a:gd name="connsiteX1-3" fmla="*/ 10000 w 10000"/>
              <a:gd name="connsiteY1-4" fmla="*/ 0 h 10000"/>
              <a:gd name="connsiteX2-5" fmla="*/ 9474 w 10000"/>
              <a:gd name="connsiteY2-6" fmla="*/ 9062 h 10000"/>
              <a:gd name="connsiteX3-7" fmla="*/ 0 w 10000"/>
              <a:gd name="connsiteY3-8" fmla="*/ 10000 h 10000"/>
              <a:gd name="connsiteX4-9" fmla="*/ 0 w 10000"/>
              <a:gd name="connsiteY4-10" fmla="*/ 0 h 10000"/>
              <a:gd name="connsiteX0-11" fmla="*/ 0 w 10075"/>
              <a:gd name="connsiteY0-12" fmla="*/ 0 h 10000"/>
              <a:gd name="connsiteX1-13" fmla="*/ 10000 w 10075"/>
              <a:gd name="connsiteY1-14" fmla="*/ 0 h 10000"/>
              <a:gd name="connsiteX2-15" fmla="*/ 10028 w 10075"/>
              <a:gd name="connsiteY2-16" fmla="*/ 8891 h 10000"/>
              <a:gd name="connsiteX3-17" fmla="*/ 0 w 10075"/>
              <a:gd name="connsiteY3-18" fmla="*/ 10000 h 10000"/>
              <a:gd name="connsiteX4-19" fmla="*/ 0 w 10075"/>
              <a:gd name="connsiteY4-20" fmla="*/ 0 h 10000"/>
              <a:gd name="connsiteX0-21" fmla="*/ 0 w 10335"/>
              <a:gd name="connsiteY0-22" fmla="*/ 0 h 10000"/>
              <a:gd name="connsiteX1-23" fmla="*/ 10000 w 10335"/>
              <a:gd name="connsiteY1-24" fmla="*/ 0 h 10000"/>
              <a:gd name="connsiteX2-25" fmla="*/ 10305 w 10335"/>
              <a:gd name="connsiteY2-26" fmla="*/ 8891 h 10000"/>
              <a:gd name="connsiteX3-27" fmla="*/ 0 w 10335"/>
              <a:gd name="connsiteY3-28" fmla="*/ 10000 h 10000"/>
              <a:gd name="connsiteX4-29" fmla="*/ 0 w 10335"/>
              <a:gd name="connsiteY4-30" fmla="*/ 0 h 10000"/>
              <a:gd name="connsiteX0-31" fmla="*/ 0 w 10000"/>
              <a:gd name="connsiteY0-32" fmla="*/ 0 h 10000"/>
              <a:gd name="connsiteX1-33" fmla="*/ 10000 w 10000"/>
              <a:gd name="connsiteY1-34" fmla="*/ 0 h 10000"/>
              <a:gd name="connsiteX2-35" fmla="*/ 9751 w 10000"/>
              <a:gd name="connsiteY2-36" fmla="*/ 9062 h 10000"/>
              <a:gd name="connsiteX3-37" fmla="*/ 0 w 10000"/>
              <a:gd name="connsiteY3-38" fmla="*/ 10000 h 10000"/>
              <a:gd name="connsiteX4-39" fmla="*/ 0 w 10000"/>
              <a:gd name="connsiteY4-40" fmla="*/ 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10000" y="0"/>
                </a:lnTo>
                <a:cubicBezTo>
                  <a:pt x="9825" y="3021"/>
                  <a:pt x="9926" y="6041"/>
                  <a:pt x="9751" y="9062"/>
                </a:cubicBezTo>
                <a:lnTo>
                  <a:pt x="0" y="10000"/>
                </a:lnTo>
                <a:lnTo>
                  <a:pt x="0" y="0"/>
                </a:lnTo>
                <a:close/>
              </a:path>
            </a:pathLst>
          </a:custGeom>
          <a:solidFill>
            <a:srgbClr val="155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biLevel thresh="50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927" r="53951"/>
          <a:stretch>
            <a:fillRect/>
          </a:stretch>
        </p:blipFill>
        <p:spPr bwMode="auto">
          <a:xfrm>
            <a:off x="7829550" y="6523038"/>
            <a:ext cx="1154113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"/>
          <p:cNvSpPr/>
          <p:nvPr userDrawn="1"/>
        </p:nvSpPr>
        <p:spPr>
          <a:xfrm rot="16200000">
            <a:off x="238919" y="113506"/>
            <a:ext cx="812800" cy="801688"/>
          </a:xfrm>
          <a:custGeom>
            <a:avLst/>
            <a:gdLst>
              <a:gd name="connsiteX0" fmla="*/ 0 w 661307"/>
              <a:gd name="connsiteY0" fmla="*/ 0 h 726621"/>
              <a:gd name="connsiteX1" fmla="*/ 661307 w 661307"/>
              <a:gd name="connsiteY1" fmla="*/ 0 h 726621"/>
              <a:gd name="connsiteX2" fmla="*/ 661307 w 661307"/>
              <a:gd name="connsiteY2" fmla="*/ 726621 h 726621"/>
              <a:gd name="connsiteX3" fmla="*/ 0 w 661307"/>
              <a:gd name="connsiteY3" fmla="*/ 726621 h 726621"/>
              <a:gd name="connsiteX4" fmla="*/ 0 w 661307"/>
              <a:gd name="connsiteY4" fmla="*/ 0 h 726621"/>
              <a:gd name="connsiteX0-1" fmla="*/ 0 w 661307"/>
              <a:gd name="connsiteY0-2" fmla="*/ 0 h 726621"/>
              <a:gd name="connsiteX1-3" fmla="*/ 661307 w 661307"/>
              <a:gd name="connsiteY1-4" fmla="*/ 0 h 726621"/>
              <a:gd name="connsiteX2-5" fmla="*/ 661307 w 661307"/>
              <a:gd name="connsiteY2-6" fmla="*/ 726621 h 726621"/>
              <a:gd name="connsiteX3-7" fmla="*/ 326571 w 661307"/>
              <a:gd name="connsiteY3-8" fmla="*/ 718457 h 726621"/>
              <a:gd name="connsiteX4-9" fmla="*/ 0 w 661307"/>
              <a:gd name="connsiteY4-10" fmla="*/ 726621 h 726621"/>
              <a:gd name="connsiteX5" fmla="*/ 0 w 661307"/>
              <a:gd name="connsiteY5" fmla="*/ 0 h 726621"/>
              <a:gd name="connsiteX0-11" fmla="*/ 0 w 661307"/>
              <a:gd name="connsiteY0-12" fmla="*/ 0 h 898071"/>
              <a:gd name="connsiteX1-13" fmla="*/ 661307 w 661307"/>
              <a:gd name="connsiteY1-14" fmla="*/ 0 h 898071"/>
              <a:gd name="connsiteX2-15" fmla="*/ 661307 w 661307"/>
              <a:gd name="connsiteY2-16" fmla="*/ 726621 h 898071"/>
              <a:gd name="connsiteX3-17" fmla="*/ 351063 w 661307"/>
              <a:gd name="connsiteY3-18" fmla="*/ 898071 h 898071"/>
              <a:gd name="connsiteX4-19" fmla="*/ 0 w 661307"/>
              <a:gd name="connsiteY4-20" fmla="*/ 726621 h 898071"/>
              <a:gd name="connsiteX5-21" fmla="*/ 0 w 661307"/>
              <a:gd name="connsiteY5-22" fmla="*/ 0 h 898071"/>
              <a:gd name="connsiteX0-23" fmla="*/ 0 w 661307"/>
              <a:gd name="connsiteY0-24" fmla="*/ 0 h 898071"/>
              <a:gd name="connsiteX1-25" fmla="*/ 661307 w 661307"/>
              <a:gd name="connsiteY1-26" fmla="*/ 0 h 898071"/>
              <a:gd name="connsiteX2-27" fmla="*/ 661307 w 661307"/>
              <a:gd name="connsiteY2-28" fmla="*/ 726621 h 898071"/>
              <a:gd name="connsiteX3-29" fmla="*/ 318406 w 661307"/>
              <a:gd name="connsiteY3-30" fmla="*/ 898071 h 898071"/>
              <a:gd name="connsiteX4-31" fmla="*/ 0 w 661307"/>
              <a:gd name="connsiteY4-32" fmla="*/ 726621 h 898071"/>
              <a:gd name="connsiteX5-33" fmla="*/ 0 w 661307"/>
              <a:gd name="connsiteY5-34" fmla="*/ 0 h 898071"/>
              <a:gd name="connsiteX0-35" fmla="*/ 0 w 661307"/>
              <a:gd name="connsiteY0-36" fmla="*/ 0 h 898071"/>
              <a:gd name="connsiteX1-37" fmla="*/ 661307 w 661307"/>
              <a:gd name="connsiteY1-38" fmla="*/ 0 h 898071"/>
              <a:gd name="connsiteX2-39" fmla="*/ 661307 w 661307"/>
              <a:gd name="connsiteY2-40" fmla="*/ 726621 h 898071"/>
              <a:gd name="connsiteX3-41" fmla="*/ 310242 w 661307"/>
              <a:gd name="connsiteY3-42" fmla="*/ 898071 h 898071"/>
              <a:gd name="connsiteX4-43" fmla="*/ 0 w 661307"/>
              <a:gd name="connsiteY4-44" fmla="*/ 726621 h 898071"/>
              <a:gd name="connsiteX5-45" fmla="*/ 0 w 661307"/>
              <a:gd name="connsiteY5-46" fmla="*/ 0 h 898071"/>
              <a:gd name="connsiteX0-47" fmla="*/ 0 w 661307"/>
              <a:gd name="connsiteY0-48" fmla="*/ 0 h 898071"/>
              <a:gd name="connsiteX1-49" fmla="*/ 661307 w 661307"/>
              <a:gd name="connsiteY1-50" fmla="*/ 0 h 898071"/>
              <a:gd name="connsiteX2-51" fmla="*/ 661307 w 661307"/>
              <a:gd name="connsiteY2-52" fmla="*/ 726621 h 898071"/>
              <a:gd name="connsiteX3-53" fmla="*/ 331673 w 661307"/>
              <a:gd name="connsiteY3-54" fmla="*/ 898071 h 898071"/>
              <a:gd name="connsiteX4-55" fmla="*/ 0 w 661307"/>
              <a:gd name="connsiteY4-56" fmla="*/ 726621 h 898071"/>
              <a:gd name="connsiteX5-57" fmla="*/ 0 w 661307"/>
              <a:gd name="connsiteY5-58" fmla="*/ 0 h 89807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661307" h="898071">
                <a:moveTo>
                  <a:pt x="0" y="0"/>
                </a:moveTo>
                <a:lnTo>
                  <a:pt x="661307" y="0"/>
                </a:lnTo>
                <a:lnTo>
                  <a:pt x="661307" y="726621"/>
                </a:lnTo>
                <a:lnTo>
                  <a:pt x="331673" y="898071"/>
                </a:lnTo>
                <a:lnTo>
                  <a:pt x="0" y="726621"/>
                </a:lnTo>
                <a:lnTo>
                  <a:pt x="0" y="0"/>
                </a:lnTo>
                <a:close/>
              </a:path>
            </a:pathLst>
          </a:custGeom>
          <a:solidFill>
            <a:srgbClr val="1557AE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biLevel thresh="50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939" r="87943"/>
          <a:stretch>
            <a:fillRect/>
          </a:stretch>
        </p:blipFill>
        <p:spPr bwMode="auto">
          <a:xfrm>
            <a:off x="296863" y="195263"/>
            <a:ext cx="619125" cy="636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 userDrawn="1"/>
        </p:nvSpPr>
        <p:spPr>
          <a:xfrm>
            <a:off x="71438" y="107950"/>
            <a:ext cx="112712" cy="812800"/>
          </a:xfrm>
          <a:prstGeom prst="rect">
            <a:avLst/>
          </a:prstGeom>
          <a:solidFill>
            <a:srgbClr val="155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流程图: 过程 8"/>
          <p:cNvSpPr/>
          <p:nvPr userDrawn="1"/>
        </p:nvSpPr>
        <p:spPr>
          <a:xfrm rot="5400000" flipH="1">
            <a:off x="7636669" y="5350669"/>
            <a:ext cx="325437" cy="2689225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-1" fmla="*/ 0 w 10000"/>
              <a:gd name="connsiteY0-2" fmla="*/ 0 h 10000"/>
              <a:gd name="connsiteX1-3" fmla="*/ 10000 w 10000"/>
              <a:gd name="connsiteY1-4" fmla="*/ 0 h 10000"/>
              <a:gd name="connsiteX2-5" fmla="*/ 9474 w 10000"/>
              <a:gd name="connsiteY2-6" fmla="*/ 9062 h 10000"/>
              <a:gd name="connsiteX3-7" fmla="*/ 0 w 10000"/>
              <a:gd name="connsiteY3-8" fmla="*/ 10000 h 10000"/>
              <a:gd name="connsiteX4-9" fmla="*/ 0 w 10000"/>
              <a:gd name="connsiteY4-10" fmla="*/ 0 h 10000"/>
              <a:gd name="connsiteX0-11" fmla="*/ 0 w 10075"/>
              <a:gd name="connsiteY0-12" fmla="*/ 0 h 10000"/>
              <a:gd name="connsiteX1-13" fmla="*/ 10000 w 10075"/>
              <a:gd name="connsiteY1-14" fmla="*/ 0 h 10000"/>
              <a:gd name="connsiteX2-15" fmla="*/ 10028 w 10075"/>
              <a:gd name="connsiteY2-16" fmla="*/ 8891 h 10000"/>
              <a:gd name="connsiteX3-17" fmla="*/ 0 w 10075"/>
              <a:gd name="connsiteY3-18" fmla="*/ 10000 h 10000"/>
              <a:gd name="connsiteX4-19" fmla="*/ 0 w 10075"/>
              <a:gd name="connsiteY4-20" fmla="*/ 0 h 10000"/>
              <a:gd name="connsiteX0-21" fmla="*/ 0 w 10335"/>
              <a:gd name="connsiteY0-22" fmla="*/ 0 h 10000"/>
              <a:gd name="connsiteX1-23" fmla="*/ 10000 w 10335"/>
              <a:gd name="connsiteY1-24" fmla="*/ 0 h 10000"/>
              <a:gd name="connsiteX2-25" fmla="*/ 10305 w 10335"/>
              <a:gd name="connsiteY2-26" fmla="*/ 8891 h 10000"/>
              <a:gd name="connsiteX3-27" fmla="*/ 0 w 10335"/>
              <a:gd name="connsiteY3-28" fmla="*/ 10000 h 10000"/>
              <a:gd name="connsiteX4-29" fmla="*/ 0 w 10335"/>
              <a:gd name="connsiteY4-30" fmla="*/ 0 h 10000"/>
              <a:gd name="connsiteX0-31" fmla="*/ 0 w 10000"/>
              <a:gd name="connsiteY0-32" fmla="*/ 0 h 10000"/>
              <a:gd name="connsiteX1-33" fmla="*/ 10000 w 10000"/>
              <a:gd name="connsiteY1-34" fmla="*/ 0 h 10000"/>
              <a:gd name="connsiteX2-35" fmla="*/ 9751 w 10000"/>
              <a:gd name="connsiteY2-36" fmla="*/ 9062 h 10000"/>
              <a:gd name="connsiteX3-37" fmla="*/ 0 w 10000"/>
              <a:gd name="connsiteY3-38" fmla="*/ 10000 h 10000"/>
              <a:gd name="connsiteX4-39" fmla="*/ 0 w 10000"/>
              <a:gd name="connsiteY4-40" fmla="*/ 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10000" y="0"/>
                </a:lnTo>
                <a:cubicBezTo>
                  <a:pt x="9825" y="3021"/>
                  <a:pt x="9926" y="6041"/>
                  <a:pt x="9751" y="9062"/>
                </a:cubicBezTo>
                <a:lnTo>
                  <a:pt x="0" y="10000"/>
                </a:lnTo>
                <a:lnTo>
                  <a:pt x="0" y="0"/>
                </a:lnTo>
                <a:close/>
              </a:path>
            </a:pathLst>
          </a:custGeom>
          <a:solidFill>
            <a:srgbClr val="155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45"/>
          </a:p>
        </p:txBody>
      </p:sp>
      <p:sp>
        <p:nvSpPr>
          <p:cNvPr id="6" name="矩形 5"/>
          <p:cNvSpPr/>
          <p:nvPr userDrawn="1"/>
        </p:nvSpPr>
        <p:spPr>
          <a:xfrm>
            <a:off x="6669088" y="6602413"/>
            <a:ext cx="2420937" cy="2190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45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西安交通大学数据与信息中心</a:t>
            </a:r>
          </a:p>
        </p:txBody>
      </p:sp>
      <p:sp>
        <p:nvSpPr>
          <p:cNvPr id="7" name="流程图: 过程 6"/>
          <p:cNvSpPr/>
          <p:nvPr userDrawn="1"/>
        </p:nvSpPr>
        <p:spPr>
          <a:xfrm rot="5400000">
            <a:off x="3302794" y="3383756"/>
            <a:ext cx="171450" cy="6777038"/>
          </a:xfrm>
          <a:prstGeom prst="flowChartProcess">
            <a:avLst/>
          </a:prstGeom>
          <a:solidFill>
            <a:srgbClr val="155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45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9" t="140" r="-478" b="11636"/>
          <a:stretch>
            <a:fillRect/>
          </a:stretch>
        </p:blipFill>
        <p:spPr bwMode="auto">
          <a:xfrm>
            <a:off x="-14288" y="0"/>
            <a:ext cx="9201151" cy="558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 userDrawn="1"/>
        </p:nvSpPr>
        <p:spPr>
          <a:xfrm>
            <a:off x="0" y="0"/>
            <a:ext cx="9085263" cy="5529263"/>
          </a:xfrm>
          <a:prstGeom prst="rect">
            <a:avLst/>
          </a:prstGeom>
          <a:solidFill>
            <a:srgbClr val="384A5A">
              <a:alpha val="50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5725" y="-79375"/>
            <a:ext cx="2708275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 userDrawn="1"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94" r="23326" b="24977"/>
          <a:stretch>
            <a:fillRect/>
          </a:stretch>
        </p:blipFill>
        <p:spPr bwMode="auto">
          <a:xfrm>
            <a:off x="6003925" y="4075113"/>
            <a:ext cx="3140075" cy="278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黑体" panose="02010609060101010101" pitchFamily="49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黑体" panose="02010609060101010101" pitchFamily="49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黑体" panose="02010609060101010101" pitchFamily="49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黑体" panose="02010609060101010101" pitchFamily="49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黑体" panose="02010609060101010101" pitchFamily="49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黑体" panose="02010609060101010101" pitchFamily="49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黑体" panose="02010609060101010101" pitchFamily="49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黑体" panose="02010609060101010101" pitchFamily="49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94" r="23326" b="24977"/>
          <a:stretch>
            <a:fillRect/>
          </a:stretch>
        </p:blipFill>
        <p:spPr bwMode="auto">
          <a:xfrm>
            <a:off x="6003925" y="4075113"/>
            <a:ext cx="3140075" cy="278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0" y="1482725"/>
            <a:ext cx="9144000" cy="2719998"/>
          </a:xfrm>
          <a:prstGeom prst="rect">
            <a:avLst/>
          </a:prstGeom>
          <a:solidFill>
            <a:srgbClr val="1557A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516731" y="2353578"/>
            <a:ext cx="8110537" cy="83971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indent="127000" algn="ctr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400" b="1" kern="100" dirty="0">
                <a:solidFill>
                  <a:schemeClr val="bg1"/>
                </a:solidFill>
                <a:latin typeface="Monaco" panose="020B0509030404040204" pitchFamily="49" charset="0"/>
                <a:ea typeface="+mn-ea"/>
                <a:cs typeface="Times New Roman" panose="02020603050405020304" pitchFamily="18" charset="0"/>
              </a:rPr>
              <a:t>实验课程</a:t>
            </a:r>
          </a:p>
        </p:txBody>
      </p:sp>
      <p:sp>
        <p:nvSpPr>
          <p:cNvPr id="5" name="矩形 4"/>
          <p:cNvSpPr/>
          <p:nvPr/>
        </p:nvSpPr>
        <p:spPr>
          <a:xfrm>
            <a:off x="2085821" y="4609955"/>
            <a:ext cx="6054300" cy="94917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indent="12700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kern="100" dirty="0">
                <a:solidFill>
                  <a:srgbClr val="1557AE"/>
                </a:solidFill>
                <a:latin typeface="Monaco" panose="020B050903040404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授课老师：冯伟</a:t>
            </a:r>
            <a:endParaRPr lang="en-US" altLang="zh-CN" sz="2400" b="1" kern="100" dirty="0">
              <a:solidFill>
                <a:srgbClr val="1557AE"/>
              </a:solidFill>
              <a:latin typeface="Monaco" panose="020B0509030404040204" pitchFamily="49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indent="12700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kern="100" dirty="0">
                <a:solidFill>
                  <a:srgbClr val="1557AE"/>
                </a:solidFill>
                <a:latin typeface="Monaco" panose="020B050903040404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日        期：</a:t>
            </a:r>
            <a:fld id="{7E1EB5D7-EF93-4BFD-85FD-12153CEEE9C9}" type="datetime2">
              <a:rPr lang="zh-CN" altLang="en-US" sz="2400" b="1" kern="100" smtClean="0">
                <a:solidFill>
                  <a:srgbClr val="1557AE"/>
                </a:solidFill>
                <a:latin typeface="Monaco" panose="020B050903040404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2024年5月29日</a:t>
            </a:fld>
            <a:endParaRPr lang="en-US" altLang="zh-CN" sz="2400" b="1" kern="100" dirty="0">
              <a:solidFill>
                <a:srgbClr val="1557AE"/>
              </a:solidFill>
              <a:latin typeface="Monaco" panose="020B0509030404040204" pitchFamily="49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00" y="72000"/>
            <a:ext cx="3088800" cy="1085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67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3130" y="669715"/>
            <a:ext cx="548227" cy="26161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zh-CN" sz="1700" dirty="0">
                <a:solidFill>
                  <a:schemeClr val="bg1"/>
                </a:solidFill>
                <a:latin typeface="Berlin Sans FB Demi" panose="020E0802020502020306" pitchFamily="34" charset="0"/>
              </a:rPr>
              <a:t>PART</a:t>
            </a:r>
            <a:endParaRPr lang="zh-CN" altLang="en-US" sz="17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274" y="145115"/>
            <a:ext cx="4828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Broadway" panose="04040905080B02020502" pitchFamily="82" charset="0"/>
              </a:rPr>
              <a:t>1</a:t>
            </a:r>
            <a:endParaRPr lang="zh-CN" altLang="en-US" sz="36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88349" y="280100"/>
            <a:ext cx="588334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en-US" altLang="zh-CN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：德州扑克</a:t>
            </a:r>
            <a:r>
              <a:rPr lang="en-US" altLang="zh-CN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网络编程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7912FD20-801F-4C8A-8D28-B014F9795DBE}"/>
              </a:ext>
            </a:extLst>
          </p:cNvPr>
          <p:cNvSpPr/>
          <p:nvPr/>
        </p:nvSpPr>
        <p:spPr>
          <a:xfrm>
            <a:off x="0" y="1041400"/>
            <a:ext cx="9144000" cy="1221740"/>
          </a:xfrm>
          <a:prstGeom prst="roundRect">
            <a:avLst>
              <a:gd name="adj" fmla="val 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2400" b="1" dirty="0"/>
              <a:t>建立在线版的德州扑克，包括服务器端与客户端的开发。</a:t>
            </a:r>
            <a:endParaRPr lang="en-US" altLang="zh-CN" sz="2400" b="1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5410DE4-1C70-43A3-B31F-B4A4AA462695}"/>
              </a:ext>
            </a:extLst>
          </p:cNvPr>
          <p:cNvSpPr/>
          <p:nvPr/>
        </p:nvSpPr>
        <p:spPr>
          <a:xfrm>
            <a:off x="4763" y="2606553"/>
            <a:ext cx="9144000" cy="156277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2000" b="1" dirty="0">
                <a:solidFill>
                  <a:schemeClr val="tx1"/>
                </a:solidFill>
                <a:latin typeface="+mj-lt"/>
                <a:ea typeface="楷体" panose="02010609060101010101" pitchFamily="49" charset="-122"/>
              </a:rPr>
              <a:t>开发要求（参考）</a:t>
            </a:r>
            <a:endParaRPr lang="en-US" altLang="zh-CN" sz="2000" b="1" dirty="0">
              <a:solidFill>
                <a:schemeClr val="tx1"/>
              </a:solidFill>
              <a:latin typeface="+mj-lt"/>
              <a:ea typeface="楷体" panose="02010609060101010101" pitchFamily="49" charset="-122"/>
            </a:endParaRPr>
          </a:p>
          <a:p>
            <a:pPr marL="285750" indent="-285750" algn="just">
              <a:buFont typeface="Wingdings" panose="05000000000000000000" pitchFamily="2" charset="2"/>
              <a:buChar char="n"/>
            </a:pPr>
            <a:r>
              <a:rPr lang="zh-CN" altLang="en-US" sz="2000" b="1" dirty="0">
                <a:solidFill>
                  <a:schemeClr val="tx1"/>
                </a:solidFill>
                <a:latin typeface="+mj-lt"/>
                <a:ea typeface="楷体" panose="02010609060101010101" pitchFamily="49" charset="-122"/>
              </a:rPr>
              <a:t>服务器端建立</a:t>
            </a:r>
            <a:r>
              <a:rPr lang="en-US" altLang="zh-CN" sz="2000" b="1" dirty="0" err="1">
                <a:solidFill>
                  <a:schemeClr val="tx1"/>
                </a:solidFill>
                <a:latin typeface="+mj-lt"/>
                <a:ea typeface="楷体" panose="02010609060101010101" pitchFamily="49" charset="-122"/>
              </a:rPr>
              <a:t>ServerSocket</a:t>
            </a:r>
            <a:r>
              <a:rPr lang="zh-CN" altLang="en-US" sz="2000" b="1" dirty="0">
                <a:solidFill>
                  <a:schemeClr val="tx1"/>
                </a:solidFill>
                <a:latin typeface="+mj-lt"/>
                <a:ea typeface="楷体" panose="02010609060101010101" pitchFamily="49" charset="-122"/>
              </a:rPr>
              <a:t>实例监听端口，负责发牌和计算结果；</a:t>
            </a:r>
            <a:endParaRPr lang="en-US" altLang="zh-CN" sz="2000" b="1" dirty="0">
              <a:solidFill>
                <a:schemeClr val="tx1"/>
              </a:solidFill>
              <a:latin typeface="+mj-lt"/>
              <a:ea typeface="楷体" panose="02010609060101010101" pitchFamily="49" charset="-122"/>
            </a:endParaRPr>
          </a:p>
          <a:p>
            <a:pPr marL="285750" indent="-285750" algn="just">
              <a:buFont typeface="Wingdings" panose="05000000000000000000" pitchFamily="2" charset="2"/>
              <a:buChar char="n"/>
            </a:pPr>
            <a:r>
              <a:rPr lang="zh-CN" altLang="en-US" sz="2000" b="1" dirty="0">
                <a:solidFill>
                  <a:schemeClr val="tx1"/>
                </a:solidFill>
                <a:latin typeface="+mj-lt"/>
                <a:ea typeface="楷体" panose="02010609060101010101" pitchFamily="49" charset="-122"/>
              </a:rPr>
              <a:t>客户端建立</a:t>
            </a:r>
            <a:r>
              <a:rPr lang="en-US" altLang="zh-CN" sz="2000" b="1" dirty="0">
                <a:solidFill>
                  <a:schemeClr val="tx1"/>
                </a:solidFill>
                <a:latin typeface="+mj-lt"/>
                <a:ea typeface="楷体" panose="02010609060101010101" pitchFamily="49" charset="-122"/>
              </a:rPr>
              <a:t>Socket</a:t>
            </a:r>
            <a:r>
              <a:rPr lang="zh-CN" altLang="en-US" sz="2000" b="1" dirty="0">
                <a:solidFill>
                  <a:schemeClr val="tx1"/>
                </a:solidFill>
                <a:latin typeface="+mj-lt"/>
                <a:ea typeface="楷体" panose="02010609060101010101" pitchFamily="49" charset="-122"/>
              </a:rPr>
              <a:t>与服务器端连接，接收服务器发送的牌并打印在屏幕上；</a:t>
            </a:r>
            <a:endParaRPr lang="en-US" altLang="zh-CN" sz="2000" b="1" dirty="0">
              <a:solidFill>
                <a:schemeClr val="tx1"/>
              </a:solidFill>
              <a:latin typeface="+mj-lt"/>
              <a:ea typeface="楷体" panose="02010609060101010101" pitchFamily="49" charset="-122"/>
            </a:endParaRPr>
          </a:p>
          <a:p>
            <a:pPr marL="285750" indent="-285750" algn="just">
              <a:buFont typeface="Wingdings" panose="05000000000000000000" pitchFamily="2" charset="2"/>
              <a:buChar char="n"/>
            </a:pPr>
            <a:r>
              <a:rPr lang="zh-CN" altLang="en-US" sz="2000" b="1" dirty="0">
                <a:solidFill>
                  <a:schemeClr val="tx1"/>
                </a:solidFill>
                <a:latin typeface="+mj-lt"/>
                <a:ea typeface="楷体" panose="02010609060101010101" pitchFamily="49" charset="-122"/>
              </a:rPr>
              <a:t>服务器端计算对局结果完成后，将对手牌和最终结果发送给各个客户端；</a:t>
            </a:r>
            <a:endParaRPr lang="en-US" altLang="zh-CN" sz="2000" b="1" dirty="0">
              <a:solidFill>
                <a:schemeClr val="tx1"/>
              </a:solidFill>
              <a:latin typeface="+mj-lt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48952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1" y="4000636"/>
            <a:ext cx="9144000" cy="2857364"/>
          </a:xfrm>
          <a:prstGeom prst="rect">
            <a:avLst/>
          </a:prstGeom>
          <a:solidFill>
            <a:srgbClr val="1557A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-1" y="0"/>
            <a:ext cx="9144000" cy="2326133"/>
          </a:xfrm>
          <a:prstGeom prst="rect">
            <a:avLst/>
          </a:prstGeom>
          <a:solidFill>
            <a:srgbClr val="1557A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516730" y="2446068"/>
            <a:ext cx="8110537" cy="124534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indent="127000" algn="ctr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7200" b="1" kern="100" dirty="0">
                <a:solidFill>
                  <a:srgbClr val="0070C0"/>
                </a:solidFill>
                <a:latin typeface="隶书" panose="02010509060101010101" pitchFamily="49" charset="-122"/>
                <a:ea typeface="隶书" panose="02010509060101010101" pitchFamily="49" charset="-122"/>
                <a:cs typeface="Times New Roman" panose="02020603050405020304" pitchFamily="18" charset="0"/>
              </a:rPr>
              <a:t>谢谢</a:t>
            </a:r>
          </a:p>
        </p:txBody>
      </p:sp>
      <p:pic>
        <p:nvPicPr>
          <p:cNvPr id="4" name="图片 6"/>
          <p:cNvPicPr>
            <a:picLocks noChangeAspect="1"/>
          </p:cNvPicPr>
          <p:nvPr/>
        </p:nvPicPr>
        <p:blipFill>
          <a:blip r:embed="rId3" cstate="print">
            <a:biLevel thresh="50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859" r="53864"/>
          <a:stretch>
            <a:fillRect/>
          </a:stretch>
        </p:blipFill>
        <p:spPr bwMode="auto">
          <a:xfrm>
            <a:off x="206375" y="152400"/>
            <a:ext cx="2517775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21545376-e3fd-4610-a51c-6381d15c7cde"/>
  <p:tag name="COMMONDATA" val="eyJoZGlkIjoiZTk4ZjcyYzlhOTNiNzZmNDBlZjIxNjFiMGM5MThhOGQ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5">
      <a:majorFont>
        <a:latin typeface="Times New Roman"/>
        <a:ea typeface="黑体"/>
        <a:cs typeface=""/>
      </a:majorFont>
      <a:minorFont>
        <a:latin typeface="黑体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23856</TotalTime>
  <Words>97</Words>
  <Application>Microsoft Office PowerPoint</Application>
  <PresentationFormat>全屏显示(4:3)</PresentationFormat>
  <Paragraphs>15</Paragraphs>
  <Slides>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4" baseType="lpstr">
      <vt:lpstr>Monaco</vt:lpstr>
      <vt:lpstr>黑体</vt:lpstr>
      <vt:lpstr>隶书</vt:lpstr>
      <vt:lpstr>微软雅黑</vt:lpstr>
      <vt:lpstr>Arial</vt:lpstr>
      <vt:lpstr>Berlin Sans FB Demi</vt:lpstr>
      <vt:lpstr>Broadway</vt:lpstr>
      <vt:lpstr>Calibri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王齐</dc:creator>
  <cp:lastModifiedBy>FengWei</cp:lastModifiedBy>
  <cp:revision>3143</cp:revision>
  <cp:lastPrinted>2015-09-08T03:57:00Z</cp:lastPrinted>
  <dcterms:created xsi:type="dcterms:W3CDTF">2015-09-04T08:06:00Z</dcterms:created>
  <dcterms:modified xsi:type="dcterms:W3CDTF">2024-05-29T13:22:10Z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02D4989C3C2049438C59D1D7B72F4D5A</vt:lpwstr>
  </property>
  <property fmtid="{D5CDD505-2E9C-101B-9397-08002B2CF9AE}" pid="3" name="KSOProductBuildVer">
    <vt:lpwstr>2052-11.1.0.12980</vt:lpwstr>
  </property>
</Properties>
</file>