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handoutMasterIdLst>
    <p:handoutMasterId r:id="rId152"/>
  </p:handoutMasterIdLst>
  <p:sldIdLst>
    <p:sldId id="1034" r:id="rId2"/>
    <p:sldId id="1033" r:id="rId3"/>
    <p:sldId id="1064" r:id="rId4"/>
    <p:sldId id="1043" r:id="rId5"/>
    <p:sldId id="1066" r:id="rId6"/>
    <p:sldId id="1065" r:id="rId7"/>
    <p:sldId id="1067" r:id="rId8"/>
    <p:sldId id="1068" r:id="rId9"/>
    <p:sldId id="1069" r:id="rId10"/>
    <p:sldId id="1070" r:id="rId11"/>
    <p:sldId id="1071" r:id="rId12"/>
    <p:sldId id="1072" r:id="rId13"/>
    <p:sldId id="1073" r:id="rId14"/>
    <p:sldId id="1074" r:id="rId15"/>
    <p:sldId id="1075" r:id="rId16"/>
    <p:sldId id="1076" r:id="rId17"/>
    <p:sldId id="1079" r:id="rId18"/>
    <p:sldId id="1078" r:id="rId19"/>
    <p:sldId id="1080" r:id="rId20"/>
    <p:sldId id="1082" r:id="rId21"/>
    <p:sldId id="1083" r:id="rId22"/>
    <p:sldId id="1084" r:id="rId23"/>
    <p:sldId id="1086" r:id="rId24"/>
    <p:sldId id="1085" r:id="rId25"/>
    <p:sldId id="1087" r:id="rId26"/>
    <p:sldId id="1088" r:id="rId27"/>
    <p:sldId id="1097" r:id="rId28"/>
    <p:sldId id="1098" r:id="rId29"/>
    <p:sldId id="1099" r:id="rId30"/>
    <p:sldId id="1100" r:id="rId31"/>
    <p:sldId id="1101" r:id="rId32"/>
    <p:sldId id="1102" r:id="rId33"/>
    <p:sldId id="1103" r:id="rId34"/>
    <p:sldId id="1104" r:id="rId35"/>
    <p:sldId id="1105" r:id="rId36"/>
    <p:sldId id="1106" r:id="rId37"/>
    <p:sldId id="1107" r:id="rId38"/>
    <p:sldId id="1108" r:id="rId39"/>
    <p:sldId id="1090" r:id="rId40"/>
    <p:sldId id="1089" r:id="rId41"/>
    <p:sldId id="1091" r:id="rId42"/>
    <p:sldId id="1092" r:id="rId43"/>
    <p:sldId id="1093" r:id="rId44"/>
    <p:sldId id="1094" r:id="rId45"/>
    <p:sldId id="1095" r:id="rId46"/>
    <p:sldId id="1096" r:id="rId47"/>
    <p:sldId id="1211" r:id="rId48"/>
    <p:sldId id="1110" r:id="rId49"/>
    <p:sldId id="1109" r:id="rId50"/>
    <p:sldId id="1111" r:id="rId51"/>
    <p:sldId id="1112" r:id="rId52"/>
    <p:sldId id="1113" r:id="rId53"/>
    <p:sldId id="1210" r:id="rId54"/>
    <p:sldId id="1114" r:id="rId55"/>
    <p:sldId id="1115" r:id="rId56"/>
    <p:sldId id="1116" r:id="rId57"/>
    <p:sldId id="1117" r:id="rId58"/>
    <p:sldId id="1118" r:id="rId59"/>
    <p:sldId id="1119" r:id="rId60"/>
    <p:sldId id="1120" r:id="rId61"/>
    <p:sldId id="1121" r:id="rId62"/>
    <p:sldId id="1122" r:id="rId63"/>
    <p:sldId id="1123" r:id="rId64"/>
    <p:sldId id="1125" r:id="rId65"/>
    <p:sldId id="1124" r:id="rId66"/>
    <p:sldId id="1126" r:id="rId67"/>
    <p:sldId id="1127" r:id="rId68"/>
    <p:sldId id="1128" r:id="rId69"/>
    <p:sldId id="1129" r:id="rId70"/>
    <p:sldId id="1130" r:id="rId71"/>
    <p:sldId id="1131" r:id="rId72"/>
    <p:sldId id="1132" r:id="rId73"/>
    <p:sldId id="1133" r:id="rId74"/>
    <p:sldId id="1134" r:id="rId75"/>
    <p:sldId id="1135" r:id="rId76"/>
    <p:sldId id="1136" r:id="rId77"/>
    <p:sldId id="1137" r:id="rId78"/>
    <p:sldId id="1138" r:id="rId79"/>
    <p:sldId id="1139" r:id="rId80"/>
    <p:sldId id="1140" r:id="rId81"/>
    <p:sldId id="1081" r:id="rId82"/>
    <p:sldId id="1142" r:id="rId83"/>
    <p:sldId id="1143" r:id="rId84"/>
    <p:sldId id="1144" r:id="rId85"/>
    <p:sldId id="1146" r:id="rId86"/>
    <p:sldId id="1147" r:id="rId87"/>
    <p:sldId id="1148" r:id="rId88"/>
    <p:sldId id="1149" r:id="rId89"/>
    <p:sldId id="1151" r:id="rId90"/>
    <p:sldId id="1150" r:id="rId91"/>
    <p:sldId id="1152" r:id="rId92"/>
    <p:sldId id="1153" r:id="rId93"/>
    <p:sldId id="1154" r:id="rId94"/>
    <p:sldId id="1155" r:id="rId95"/>
    <p:sldId id="1156" r:id="rId96"/>
    <p:sldId id="1157" r:id="rId97"/>
    <p:sldId id="1158" r:id="rId98"/>
    <p:sldId id="1159" r:id="rId99"/>
    <p:sldId id="1160" r:id="rId100"/>
    <p:sldId id="1161" r:id="rId101"/>
    <p:sldId id="1162" r:id="rId102"/>
    <p:sldId id="1163" r:id="rId103"/>
    <p:sldId id="1164" r:id="rId104"/>
    <p:sldId id="1165" r:id="rId105"/>
    <p:sldId id="1166" r:id="rId106"/>
    <p:sldId id="1167" r:id="rId107"/>
    <p:sldId id="1168" r:id="rId108"/>
    <p:sldId id="1169" r:id="rId109"/>
    <p:sldId id="1170" r:id="rId110"/>
    <p:sldId id="1171" r:id="rId111"/>
    <p:sldId id="1172" r:id="rId112"/>
    <p:sldId id="1173" r:id="rId113"/>
    <p:sldId id="1174" r:id="rId114"/>
    <p:sldId id="1175" r:id="rId115"/>
    <p:sldId id="1176" r:id="rId116"/>
    <p:sldId id="1177" r:id="rId117"/>
    <p:sldId id="1178" r:id="rId118"/>
    <p:sldId id="1184" r:id="rId119"/>
    <p:sldId id="1183" r:id="rId120"/>
    <p:sldId id="1179" r:id="rId121"/>
    <p:sldId id="1182" r:id="rId122"/>
    <p:sldId id="1180" r:id="rId123"/>
    <p:sldId id="1181" r:id="rId124"/>
    <p:sldId id="1185" r:id="rId125"/>
    <p:sldId id="1186" r:id="rId126"/>
    <p:sldId id="1187" r:id="rId127"/>
    <p:sldId id="1188" r:id="rId128"/>
    <p:sldId id="1189" r:id="rId129"/>
    <p:sldId id="1208" r:id="rId130"/>
    <p:sldId id="1209" r:id="rId131"/>
    <p:sldId id="1190" r:id="rId132"/>
    <p:sldId id="1191" r:id="rId133"/>
    <p:sldId id="1192" r:id="rId134"/>
    <p:sldId id="1193" r:id="rId135"/>
    <p:sldId id="1194" r:id="rId136"/>
    <p:sldId id="1195" r:id="rId137"/>
    <p:sldId id="1196" r:id="rId138"/>
    <p:sldId id="1197" r:id="rId139"/>
    <p:sldId id="1198" r:id="rId140"/>
    <p:sldId id="1199" r:id="rId141"/>
    <p:sldId id="1200" r:id="rId142"/>
    <p:sldId id="1201" r:id="rId143"/>
    <p:sldId id="1202" r:id="rId144"/>
    <p:sldId id="1203" r:id="rId145"/>
    <p:sldId id="1204" r:id="rId146"/>
    <p:sldId id="1205" r:id="rId147"/>
    <p:sldId id="1206" r:id="rId148"/>
    <p:sldId id="1207" r:id="rId149"/>
    <p:sldId id="950" r:id="rId150"/>
  </p:sldIdLst>
  <p:sldSz cx="9144000" cy="6858000" type="screen4x3"/>
  <p:notesSz cx="6761163" cy="9942513"/>
  <p:custDataLst>
    <p:tags r:id="rId153"/>
  </p:custDataLst>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extLst>
    <p:ext uri="{521415D9-36F7-43E2-AB2F-B90AF26B5E84}">
      <p14:sectionLst xmlns:p14="http://schemas.microsoft.com/office/powerpoint/2010/main">
        <p14:section name="默认节" id="{B4394E74-5DB5-477E-9270-3D6BBDFC1E34}">
          <p14:sldIdLst>
            <p14:sldId id="1034"/>
            <p14:sldId id="1033"/>
            <p14:sldId id="1064"/>
            <p14:sldId id="1043"/>
            <p14:sldId id="1066"/>
            <p14:sldId id="1065"/>
            <p14:sldId id="1067"/>
            <p14:sldId id="1068"/>
            <p14:sldId id="1069"/>
            <p14:sldId id="1070"/>
            <p14:sldId id="1071"/>
            <p14:sldId id="1072"/>
            <p14:sldId id="1073"/>
            <p14:sldId id="1074"/>
            <p14:sldId id="1075"/>
            <p14:sldId id="1076"/>
            <p14:sldId id="1079"/>
            <p14:sldId id="1078"/>
            <p14:sldId id="1080"/>
            <p14:sldId id="1082"/>
            <p14:sldId id="1083"/>
            <p14:sldId id="1084"/>
            <p14:sldId id="1086"/>
            <p14:sldId id="1085"/>
            <p14:sldId id="1087"/>
            <p14:sldId id="1088"/>
            <p14:sldId id="1097"/>
            <p14:sldId id="1098"/>
            <p14:sldId id="1099"/>
            <p14:sldId id="1100"/>
            <p14:sldId id="1101"/>
            <p14:sldId id="1102"/>
            <p14:sldId id="1103"/>
            <p14:sldId id="1104"/>
            <p14:sldId id="1105"/>
            <p14:sldId id="1106"/>
            <p14:sldId id="1107"/>
            <p14:sldId id="1108"/>
            <p14:sldId id="1090"/>
            <p14:sldId id="1089"/>
            <p14:sldId id="1091"/>
            <p14:sldId id="1092"/>
            <p14:sldId id="1093"/>
            <p14:sldId id="1094"/>
            <p14:sldId id="1095"/>
            <p14:sldId id="1096"/>
            <p14:sldId id="1211"/>
            <p14:sldId id="1110"/>
            <p14:sldId id="1109"/>
            <p14:sldId id="1111"/>
            <p14:sldId id="1112"/>
            <p14:sldId id="1113"/>
            <p14:sldId id="1210"/>
            <p14:sldId id="1114"/>
            <p14:sldId id="1115"/>
            <p14:sldId id="1116"/>
            <p14:sldId id="1117"/>
            <p14:sldId id="1118"/>
            <p14:sldId id="1119"/>
            <p14:sldId id="1120"/>
            <p14:sldId id="1121"/>
            <p14:sldId id="1122"/>
            <p14:sldId id="1123"/>
            <p14:sldId id="1125"/>
            <p14:sldId id="1124"/>
            <p14:sldId id="1126"/>
            <p14:sldId id="1127"/>
            <p14:sldId id="1128"/>
            <p14:sldId id="1129"/>
            <p14:sldId id="1130"/>
            <p14:sldId id="1131"/>
            <p14:sldId id="1132"/>
            <p14:sldId id="1133"/>
            <p14:sldId id="1134"/>
            <p14:sldId id="1135"/>
            <p14:sldId id="1136"/>
            <p14:sldId id="1137"/>
            <p14:sldId id="1138"/>
            <p14:sldId id="1139"/>
            <p14:sldId id="1140"/>
            <p14:sldId id="1081"/>
            <p14:sldId id="1142"/>
            <p14:sldId id="1143"/>
            <p14:sldId id="1144"/>
            <p14:sldId id="1146"/>
            <p14:sldId id="1147"/>
            <p14:sldId id="1148"/>
            <p14:sldId id="1149"/>
            <p14:sldId id="1151"/>
            <p14:sldId id="1150"/>
            <p14:sldId id="1152"/>
            <p14:sldId id="1153"/>
            <p14:sldId id="1154"/>
            <p14:sldId id="1155"/>
            <p14:sldId id="1156"/>
            <p14:sldId id="1157"/>
            <p14:sldId id="1158"/>
            <p14:sldId id="1159"/>
            <p14:sldId id="1160"/>
            <p14:sldId id="1161"/>
            <p14:sldId id="1162"/>
            <p14:sldId id="1163"/>
            <p14:sldId id="1164"/>
            <p14:sldId id="1165"/>
            <p14:sldId id="1166"/>
            <p14:sldId id="1167"/>
            <p14:sldId id="1168"/>
            <p14:sldId id="1169"/>
            <p14:sldId id="1170"/>
            <p14:sldId id="1171"/>
            <p14:sldId id="1172"/>
            <p14:sldId id="1173"/>
            <p14:sldId id="1174"/>
            <p14:sldId id="1175"/>
            <p14:sldId id="1176"/>
            <p14:sldId id="1177"/>
            <p14:sldId id="1178"/>
            <p14:sldId id="1184"/>
            <p14:sldId id="1183"/>
            <p14:sldId id="1179"/>
            <p14:sldId id="1182"/>
            <p14:sldId id="1180"/>
            <p14:sldId id="1181"/>
            <p14:sldId id="1185"/>
            <p14:sldId id="1186"/>
            <p14:sldId id="1187"/>
            <p14:sldId id="1188"/>
            <p14:sldId id="1189"/>
            <p14:sldId id="1208"/>
            <p14:sldId id="1209"/>
            <p14:sldId id="1190"/>
            <p14:sldId id="1191"/>
            <p14:sldId id="1192"/>
            <p14:sldId id="1193"/>
            <p14:sldId id="1194"/>
            <p14:sldId id="1195"/>
            <p14:sldId id="1196"/>
            <p14:sldId id="1197"/>
            <p14:sldId id="1198"/>
            <p14:sldId id="1199"/>
            <p14:sldId id="1200"/>
            <p14:sldId id="1201"/>
            <p14:sldId id="1202"/>
            <p14:sldId id="1203"/>
            <p14:sldId id="1204"/>
            <p14:sldId id="1205"/>
            <p14:sldId id="1206"/>
            <p14:sldId id="1207"/>
            <p14:sldId id="950"/>
          </p14:sldIdLst>
        </p14:section>
        <p14:section name="第一堂课-JAVA介绍" id="{33D979B2-3CBC-4533-AC2F-77C75A5DC5EF}">
          <p14:sldIdLst/>
        </p14:section>
        <p14:section name="备用" id="{66CE5DCC-8F7E-4EC2-9FA9-9BF86C302450}">
          <p14:sldIdLst/>
        </p14:section>
        <p14:section name="模板" id="{C2E2C973-3A99-4475-A47F-616EC16883F0}">
          <p14:sldIdLst/>
        </p14:section>
      </p14:sectionLst>
    </p:ext>
    <p:ext uri="{EFAFB233-063F-42B5-8137-9DF3F51BA10A}">
      <p15:sldGuideLst xmlns:p15="http://schemas.microsoft.com/office/powerpoint/2012/main">
        <p15:guide id="1" orient="horz" pos="2387" userDrawn="1">
          <p15:clr>
            <a:srgbClr val="A4A3A4"/>
          </p15:clr>
        </p15:guide>
        <p15:guide id="2" pos="28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驰" initials="驰"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7AE"/>
    <a:srgbClr val="A9D18E"/>
    <a:srgbClr val="FFE699"/>
    <a:srgbClr val="E97C30"/>
    <a:srgbClr val="0070C0"/>
    <a:srgbClr val="4269BD"/>
    <a:srgbClr val="FFC000"/>
    <a:srgbClr val="3A97D7"/>
    <a:srgbClr val="E87E04"/>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4" autoAdjust="0"/>
    <p:restoredTop sz="94828" autoAdjust="0"/>
  </p:normalViewPr>
  <p:slideViewPr>
    <p:cSldViewPr snapToGrid="0" showGuides="1">
      <p:cViewPr varScale="1">
        <p:scale>
          <a:sx n="120" d="100"/>
          <a:sy n="120" d="100"/>
        </p:scale>
        <p:origin x="1795" y="82"/>
      </p:cViewPr>
      <p:guideLst>
        <p:guide orient="horz" pos="2387"/>
        <p:guide pos="2812"/>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560"/>
    </p:cViewPr>
  </p:sorterViewPr>
  <p:notesViewPr>
    <p:cSldViewPr snapToGrid="0">
      <p:cViewPr varScale="1">
        <p:scale>
          <a:sx n="88" d="100"/>
          <a:sy n="88" d="100"/>
        </p:scale>
        <p:origin x="2766"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commentAuthors" Target="commentAuthor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02FD63A-7E15-4CEE-A79D-3A075A522198}" type="datetimeFigureOut">
              <a:rPr lang="zh-CN" altLang="en-US"/>
              <a:t>2024/5/7</a:t>
            </a:fld>
            <a:endParaRPr lang="zh-CN" altLang="en-US"/>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0271288-0DC0-4648-BE44-D198F76B531B}"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08E7480B-15EC-4C16-9E27-04B2B1920003}" type="datetimeFigureOut">
              <a:rPr lang="zh-CN" altLang="en-US"/>
              <a:t>2024/5/7</a:t>
            </a:fld>
            <a:endParaRPr lang="zh-CN" altLang="en-US"/>
          </a:p>
        </p:txBody>
      </p:sp>
      <p:sp>
        <p:nvSpPr>
          <p:cNvPr id="4" name="幻灯片图像占位符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9E2A7470-0A20-41F7-B9CB-7C7EDD75F38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1</a:t>
            </a:fld>
            <a:endParaRPr lang="zh-CN" altLang="en-US"/>
          </a:p>
        </p:txBody>
      </p:sp>
    </p:spTree>
    <p:extLst>
      <p:ext uri="{BB962C8B-B14F-4D97-AF65-F5344CB8AC3E}">
        <p14:creationId xmlns:p14="http://schemas.microsoft.com/office/powerpoint/2010/main" val="145076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10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4379448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100</a:t>
            </a:fld>
            <a:endParaRPr lang="zh-CN" altLang="en-US"/>
          </a:p>
        </p:txBody>
      </p:sp>
    </p:spTree>
    <p:extLst>
      <p:ext uri="{BB962C8B-B14F-4D97-AF65-F5344CB8AC3E}">
        <p14:creationId xmlns:p14="http://schemas.microsoft.com/office/powerpoint/2010/main" val="12145082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101</a:t>
            </a:fld>
            <a:endParaRPr lang="zh-CN" altLang="en-US"/>
          </a:p>
        </p:txBody>
      </p:sp>
    </p:spTree>
    <p:extLst>
      <p:ext uri="{BB962C8B-B14F-4D97-AF65-F5344CB8AC3E}">
        <p14:creationId xmlns:p14="http://schemas.microsoft.com/office/powerpoint/2010/main" val="36186389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102</a:t>
            </a:fld>
            <a:endParaRPr lang="zh-CN" altLang="en-US"/>
          </a:p>
        </p:txBody>
      </p:sp>
    </p:spTree>
    <p:extLst>
      <p:ext uri="{BB962C8B-B14F-4D97-AF65-F5344CB8AC3E}">
        <p14:creationId xmlns:p14="http://schemas.microsoft.com/office/powerpoint/2010/main" val="7906771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103</a:t>
            </a:fld>
            <a:endParaRPr lang="zh-CN" altLang="en-US"/>
          </a:p>
        </p:txBody>
      </p:sp>
    </p:spTree>
    <p:extLst>
      <p:ext uri="{BB962C8B-B14F-4D97-AF65-F5344CB8AC3E}">
        <p14:creationId xmlns:p14="http://schemas.microsoft.com/office/powerpoint/2010/main" val="4039685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104</a:t>
            </a:fld>
            <a:endParaRPr lang="zh-CN" altLang="en-US"/>
          </a:p>
        </p:txBody>
      </p:sp>
    </p:spTree>
    <p:extLst>
      <p:ext uri="{BB962C8B-B14F-4D97-AF65-F5344CB8AC3E}">
        <p14:creationId xmlns:p14="http://schemas.microsoft.com/office/powerpoint/2010/main" val="208621287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105</a:t>
            </a:fld>
            <a:endParaRPr lang="zh-CN" altLang="en-US"/>
          </a:p>
        </p:txBody>
      </p:sp>
    </p:spTree>
    <p:extLst>
      <p:ext uri="{BB962C8B-B14F-4D97-AF65-F5344CB8AC3E}">
        <p14:creationId xmlns:p14="http://schemas.microsoft.com/office/powerpoint/2010/main" val="94873461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106</a:t>
            </a:fld>
            <a:endParaRPr lang="zh-CN" altLang="en-US"/>
          </a:p>
        </p:txBody>
      </p:sp>
    </p:spTree>
    <p:extLst>
      <p:ext uri="{BB962C8B-B14F-4D97-AF65-F5344CB8AC3E}">
        <p14:creationId xmlns:p14="http://schemas.microsoft.com/office/powerpoint/2010/main" val="87337459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107</a:t>
            </a:fld>
            <a:endParaRPr lang="zh-CN" altLang="en-US"/>
          </a:p>
        </p:txBody>
      </p:sp>
    </p:spTree>
    <p:extLst>
      <p:ext uri="{BB962C8B-B14F-4D97-AF65-F5344CB8AC3E}">
        <p14:creationId xmlns:p14="http://schemas.microsoft.com/office/powerpoint/2010/main" val="162720101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108</a:t>
            </a:fld>
            <a:endParaRPr lang="zh-CN" altLang="en-US"/>
          </a:p>
        </p:txBody>
      </p:sp>
    </p:spTree>
    <p:extLst>
      <p:ext uri="{BB962C8B-B14F-4D97-AF65-F5344CB8AC3E}">
        <p14:creationId xmlns:p14="http://schemas.microsoft.com/office/powerpoint/2010/main" val="369001413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109</a:t>
            </a:fld>
            <a:endParaRPr lang="zh-CN" altLang="en-US"/>
          </a:p>
        </p:txBody>
      </p:sp>
    </p:spTree>
    <p:extLst>
      <p:ext uri="{BB962C8B-B14F-4D97-AF65-F5344CB8AC3E}">
        <p14:creationId xmlns:p14="http://schemas.microsoft.com/office/powerpoint/2010/main" val="375575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a:t>
            </a:fld>
            <a:endParaRPr lang="zh-CN" altLang="en-US"/>
          </a:p>
        </p:txBody>
      </p:sp>
    </p:spTree>
    <p:extLst>
      <p:ext uri="{BB962C8B-B14F-4D97-AF65-F5344CB8AC3E}">
        <p14:creationId xmlns:p14="http://schemas.microsoft.com/office/powerpoint/2010/main" val="16846011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110</a:t>
            </a:fld>
            <a:endParaRPr lang="zh-CN" altLang="en-US"/>
          </a:p>
        </p:txBody>
      </p:sp>
    </p:spTree>
    <p:extLst>
      <p:ext uri="{BB962C8B-B14F-4D97-AF65-F5344CB8AC3E}">
        <p14:creationId xmlns:p14="http://schemas.microsoft.com/office/powerpoint/2010/main" val="13917365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111</a:t>
            </a:fld>
            <a:endParaRPr lang="zh-CN" altLang="en-US"/>
          </a:p>
        </p:txBody>
      </p:sp>
    </p:spTree>
    <p:extLst>
      <p:ext uri="{BB962C8B-B14F-4D97-AF65-F5344CB8AC3E}">
        <p14:creationId xmlns:p14="http://schemas.microsoft.com/office/powerpoint/2010/main" val="113885898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112</a:t>
            </a:fld>
            <a:endParaRPr lang="zh-CN" altLang="en-US"/>
          </a:p>
        </p:txBody>
      </p:sp>
    </p:spTree>
    <p:extLst>
      <p:ext uri="{BB962C8B-B14F-4D97-AF65-F5344CB8AC3E}">
        <p14:creationId xmlns:p14="http://schemas.microsoft.com/office/powerpoint/2010/main" val="74476434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113</a:t>
            </a:fld>
            <a:endParaRPr lang="zh-CN" altLang="en-US"/>
          </a:p>
        </p:txBody>
      </p:sp>
    </p:spTree>
    <p:extLst>
      <p:ext uri="{BB962C8B-B14F-4D97-AF65-F5344CB8AC3E}">
        <p14:creationId xmlns:p14="http://schemas.microsoft.com/office/powerpoint/2010/main" val="134483488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114</a:t>
            </a:fld>
            <a:endParaRPr lang="zh-CN" altLang="en-US"/>
          </a:p>
        </p:txBody>
      </p:sp>
    </p:spTree>
    <p:extLst>
      <p:ext uri="{BB962C8B-B14F-4D97-AF65-F5344CB8AC3E}">
        <p14:creationId xmlns:p14="http://schemas.microsoft.com/office/powerpoint/2010/main" val="242581606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115</a:t>
            </a:fld>
            <a:endParaRPr lang="zh-CN" altLang="en-US"/>
          </a:p>
        </p:txBody>
      </p:sp>
    </p:spTree>
    <p:extLst>
      <p:ext uri="{BB962C8B-B14F-4D97-AF65-F5344CB8AC3E}">
        <p14:creationId xmlns:p14="http://schemas.microsoft.com/office/powerpoint/2010/main" val="160692891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116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4897815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117</a:t>
            </a:fld>
            <a:endParaRPr lang="zh-CN" altLang="en-US"/>
          </a:p>
        </p:txBody>
      </p:sp>
    </p:spTree>
    <p:extLst>
      <p:ext uri="{BB962C8B-B14F-4D97-AF65-F5344CB8AC3E}">
        <p14:creationId xmlns:p14="http://schemas.microsoft.com/office/powerpoint/2010/main" val="21956246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118</a:t>
            </a:fld>
            <a:endParaRPr lang="zh-CN" altLang="en-US"/>
          </a:p>
        </p:txBody>
      </p:sp>
    </p:spTree>
    <p:extLst>
      <p:ext uri="{BB962C8B-B14F-4D97-AF65-F5344CB8AC3E}">
        <p14:creationId xmlns:p14="http://schemas.microsoft.com/office/powerpoint/2010/main" val="168689512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119</a:t>
            </a:fld>
            <a:endParaRPr lang="zh-CN" altLang="en-US"/>
          </a:p>
        </p:txBody>
      </p:sp>
    </p:spTree>
    <p:extLst>
      <p:ext uri="{BB962C8B-B14F-4D97-AF65-F5344CB8AC3E}">
        <p14:creationId xmlns:p14="http://schemas.microsoft.com/office/powerpoint/2010/main" val="797079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a:t>
            </a:fld>
            <a:endParaRPr lang="zh-CN" altLang="en-US"/>
          </a:p>
        </p:txBody>
      </p:sp>
    </p:spTree>
    <p:extLst>
      <p:ext uri="{BB962C8B-B14F-4D97-AF65-F5344CB8AC3E}">
        <p14:creationId xmlns:p14="http://schemas.microsoft.com/office/powerpoint/2010/main" val="246256175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120</a:t>
            </a:fld>
            <a:endParaRPr lang="zh-CN" altLang="en-US"/>
          </a:p>
        </p:txBody>
      </p:sp>
    </p:spTree>
    <p:extLst>
      <p:ext uri="{BB962C8B-B14F-4D97-AF65-F5344CB8AC3E}">
        <p14:creationId xmlns:p14="http://schemas.microsoft.com/office/powerpoint/2010/main" val="228457176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121</a:t>
            </a:fld>
            <a:endParaRPr lang="zh-CN" altLang="en-US"/>
          </a:p>
        </p:txBody>
      </p:sp>
    </p:spTree>
    <p:extLst>
      <p:ext uri="{BB962C8B-B14F-4D97-AF65-F5344CB8AC3E}">
        <p14:creationId xmlns:p14="http://schemas.microsoft.com/office/powerpoint/2010/main" val="259761957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122</a:t>
            </a:fld>
            <a:endParaRPr lang="zh-CN" altLang="en-US"/>
          </a:p>
        </p:txBody>
      </p:sp>
    </p:spTree>
    <p:extLst>
      <p:ext uri="{BB962C8B-B14F-4D97-AF65-F5344CB8AC3E}">
        <p14:creationId xmlns:p14="http://schemas.microsoft.com/office/powerpoint/2010/main" val="94967314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123</a:t>
            </a:fld>
            <a:endParaRPr lang="zh-CN" altLang="en-US"/>
          </a:p>
        </p:txBody>
      </p:sp>
    </p:spTree>
    <p:extLst>
      <p:ext uri="{BB962C8B-B14F-4D97-AF65-F5344CB8AC3E}">
        <p14:creationId xmlns:p14="http://schemas.microsoft.com/office/powerpoint/2010/main" val="364145423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124</a:t>
            </a:fld>
            <a:endParaRPr lang="zh-CN" altLang="en-US"/>
          </a:p>
        </p:txBody>
      </p:sp>
    </p:spTree>
    <p:extLst>
      <p:ext uri="{BB962C8B-B14F-4D97-AF65-F5344CB8AC3E}">
        <p14:creationId xmlns:p14="http://schemas.microsoft.com/office/powerpoint/2010/main" val="256785747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125</a:t>
            </a:fld>
            <a:endParaRPr lang="zh-CN" altLang="en-US"/>
          </a:p>
        </p:txBody>
      </p:sp>
    </p:spTree>
    <p:extLst>
      <p:ext uri="{BB962C8B-B14F-4D97-AF65-F5344CB8AC3E}">
        <p14:creationId xmlns:p14="http://schemas.microsoft.com/office/powerpoint/2010/main" val="57930861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126</a:t>
            </a:fld>
            <a:endParaRPr lang="zh-CN" altLang="en-US"/>
          </a:p>
        </p:txBody>
      </p:sp>
    </p:spTree>
    <p:extLst>
      <p:ext uri="{BB962C8B-B14F-4D97-AF65-F5344CB8AC3E}">
        <p14:creationId xmlns:p14="http://schemas.microsoft.com/office/powerpoint/2010/main" val="97689304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127</a:t>
            </a:fld>
            <a:endParaRPr lang="zh-CN" altLang="en-US"/>
          </a:p>
        </p:txBody>
      </p:sp>
    </p:spTree>
    <p:extLst>
      <p:ext uri="{BB962C8B-B14F-4D97-AF65-F5344CB8AC3E}">
        <p14:creationId xmlns:p14="http://schemas.microsoft.com/office/powerpoint/2010/main" val="18074386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128</a:t>
            </a:fld>
            <a:endParaRPr lang="zh-CN" altLang="en-US"/>
          </a:p>
        </p:txBody>
      </p:sp>
    </p:spTree>
    <p:extLst>
      <p:ext uri="{BB962C8B-B14F-4D97-AF65-F5344CB8AC3E}">
        <p14:creationId xmlns:p14="http://schemas.microsoft.com/office/powerpoint/2010/main" val="20903167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129</a:t>
            </a:fld>
            <a:endParaRPr lang="zh-CN" altLang="en-US"/>
          </a:p>
        </p:txBody>
      </p:sp>
    </p:spTree>
    <p:extLst>
      <p:ext uri="{BB962C8B-B14F-4D97-AF65-F5344CB8AC3E}">
        <p14:creationId xmlns:p14="http://schemas.microsoft.com/office/powerpoint/2010/main" val="384109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a:t>
            </a:fld>
            <a:endParaRPr lang="zh-CN" altLang="en-US"/>
          </a:p>
        </p:txBody>
      </p:sp>
    </p:spTree>
    <p:extLst>
      <p:ext uri="{BB962C8B-B14F-4D97-AF65-F5344CB8AC3E}">
        <p14:creationId xmlns:p14="http://schemas.microsoft.com/office/powerpoint/2010/main" val="116676946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130</a:t>
            </a:fld>
            <a:endParaRPr lang="zh-CN" altLang="en-US"/>
          </a:p>
        </p:txBody>
      </p:sp>
    </p:spTree>
    <p:extLst>
      <p:ext uri="{BB962C8B-B14F-4D97-AF65-F5344CB8AC3E}">
        <p14:creationId xmlns:p14="http://schemas.microsoft.com/office/powerpoint/2010/main" val="17639056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131</a:t>
            </a:fld>
            <a:endParaRPr lang="zh-CN" altLang="en-US"/>
          </a:p>
        </p:txBody>
      </p:sp>
    </p:spTree>
    <p:extLst>
      <p:ext uri="{BB962C8B-B14F-4D97-AF65-F5344CB8AC3E}">
        <p14:creationId xmlns:p14="http://schemas.microsoft.com/office/powerpoint/2010/main" val="41381110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132</a:t>
            </a:fld>
            <a:endParaRPr lang="zh-CN" altLang="en-US"/>
          </a:p>
        </p:txBody>
      </p:sp>
    </p:spTree>
    <p:extLst>
      <p:ext uri="{BB962C8B-B14F-4D97-AF65-F5344CB8AC3E}">
        <p14:creationId xmlns:p14="http://schemas.microsoft.com/office/powerpoint/2010/main" val="96111061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133</a:t>
            </a:fld>
            <a:endParaRPr lang="zh-CN" altLang="en-US"/>
          </a:p>
        </p:txBody>
      </p:sp>
    </p:spTree>
    <p:extLst>
      <p:ext uri="{BB962C8B-B14F-4D97-AF65-F5344CB8AC3E}">
        <p14:creationId xmlns:p14="http://schemas.microsoft.com/office/powerpoint/2010/main" val="285200861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134</a:t>
            </a:fld>
            <a:endParaRPr lang="zh-CN" altLang="en-US"/>
          </a:p>
        </p:txBody>
      </p:sp>
    </p:spTree>
    <p:extLst>
      <p:ext uri="{BB962C8B-B14F-4D97-AF65-F5344CB8AC3E}">
        <p14:creationId xmlns:p14="http://schemas.microsoft.com/office/powerpoint/2010/main" val="100395524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135</a:t>
            </a:fld>
            <a:endParaRPr lang="zh-CN" altLang="en-US"/>
          </a:p>
        </p:txBody>
      </p:sp>
    </p:spTree>
    <p:extLst>
      <p:ext uri="{BB962C8B-B14F-4D97-AF65-F5344CB8AC3E}">
        <p14:creationId xmlns:p14="http://schemas.microsoft.com/office/powerpoint/2010/main" val="203612572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136</a:t>
            </a:fld>
            <a:endParaRPr lang="zh-CN" altLang="en-US"/>
          </a:p>
        </p:txBody>
      </p:sp>
    </p:spTree>
    <p:extLst>
      <p:ext uri="{BB962C8B-B14F-4D97-AF65-F5344CB8AC3E}">
        <p14:creationId xmlns:p14="http://schemas.microsoft.com/office/powerpoint/2010/main" val="400563880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137</a:t>
            </a:fld>
            <a:endParaRPr lang="zh-CN" altLang="en-US"/>
          </a:p>
        </p:txBody>
      </p:sp>
    </p:spTree>
    <p:extLst>
      <p:ext uri="{BB962C8B-B14F-4D97-AF65-F5344CB8AC3E}">
        <p14:creationId xmlns:p14="http://schemas.microsoft.com/office/powerpoint/2010/main" val="169123457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138</a:t>
            </a:fld>
            <a:endParaRPr lang="zh-CN" altLang="en-US"/>
          </a:p>
        </p:txBody>
      </p:sp>
    </p:spTree>
    <p:extLst>
      <p:ext uri="{BB962C8B-B14F-4D97-AF65-F5344CB8AC3E}">
        <p14:creationId xmlns:p14="http://schemas.microsoft.com/office/powerpoint/2010/main" val="208379463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139</a:t>
            </a:fld>
            <a:endParaRPr lang="zh-CN" altLang="en-US"/>
          </a:p>
        </p:txBody>
      </p:sp>
    </p:spTree>
    <p:extLst>
      <p:ext uri="{BB962C8B-B14F-4D97-AF65-F5344CB8AC3E}">
        <p14:creationId xmlns:p14="http://schemas.microsoft.com/office/powerpoint/2010/main" val="3034801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a:t>
            </a:fld>
            <a:endParaRPr lang="zh-CN" altLang="en-US"/>
          </a:p>
        </p:txBody>
      </p:sp>
    </p:spTree>
    <p:extLst>
      <p:ext uri="{BB962C8B-B14F-4D97-AF65-F5344CB8AC3E}">
        <p14:creationId xmlns:p14="http://schemas.microsoft.com/office/powerpoint/2010/main" val="56997339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140</a:t>
            </a:fld>
            <a:endParaRPr lang="zh-CN" altLang="en-US"/>
          </a:p>
        </p:txBody>
      </p:sp>
    </p:spTree>
    <p:extLst>
      <p:ext uri="{BB962C8B-B14F-4D97-AF65-F5344CB8AC3E}">
        <p14:creationId xmlns:p14="http://schemas.microsoft.com/office/powerpoint/2010/main" val="309311462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141</a:t>
            </a:fld>
            <a:endParaRPr lang="zh-CN" altLang="en-US"/>
          </a:p>
        </p:txBody>
      </p:sp>
    </p:spTree>
    <p:extLst>
      <p:ext uri="{BB962C8B-B14F-4D97-AF65-F5344CB8AC3E}">
        <p14:creationId xmlns:p14="http://schemas.microsoft.com/office/powerpoint/2010/main" val="256062050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142</a:t>
            </a:fld>
            <a:endParaRPr lang="zh-CN" altLang="en-US"/>
          </a:p>
        </p:txBody>
      </p:sp>
    </p:spTree>
    <p:extLst>
      <p:ext uri="{BB962C8B-B14F-4D97-AF65-F5344CB8AC3E}">
        <p14:creationId xmlns:p14="http://schemas.microsoft.com/office/powerpoint/2010/main" val="313145136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143</a:t>
            </a:fld>
            <a:endParaRPr lang="zh-CN" altLang="en-US"/>
          </a:p>
        </p:txBody>
      </p:sp>
    </p:spTree>
    <p:extLst>
      <p:ext uri="{BB962C8B-B14F-4D97-AF65-F5344CB8AC3E}">
        <p14:creationId xmlns:p14="http://schemas.microsoft.com/office/powerpoint/2010/main" val="102077907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144</a:t>
            </a:fld>
            <a:endParaRPr lang="zh-CN" altLang="en-US"/>
          </a:p>
        </p:txBody>
      </p:sp>
    </p:spTree>
    <p:extLst>
      <p:ext uri="{BB962C8B-B14F-4D97-AF65-F5344CB8AC3E}">
        <p14:creationId xmlns:p14="http://schemas.microsoft.com/office/powerpoint/2010/main" val="233152315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145</a:t>
            </a:fld>
            <a:endParaRPr lang="zh-CN" altLang="en-US"/>
          </a:p>
        </p:txBody>
      </p:sp>
    </p:spTree>
    <p:extLst>
      <p:ext uri="{BB962C8B-B14F-4D97-AF65-F5344CB8AC3E}">
        <p14:creationId xmlns:p14="http://schemas.microsoft.com/office/powerpoint/2010/main" val="54868037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146</a:t>
            </a:fld>
            <a:endParaRPr lang="zh-CN" altLang="en-US"/>
          </a:p>
        </p:txBody>
      </p:sp>
    </p:spTree>
    <p:extLst>
      <p:ext uri="{BB962C8B-B14F-4D97-AF65-F5344CB8AC3E}">
        <p14:creationId xmlns:p14="http://schemas.microsoft.com/office/powerpoint/2010/main" val="9691594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147</a:t>
            </a:fld>
            <a:endParaRPr lang="zh-CN" altLang="en-US"/>
          </a:p>
        </p:txBody>
      </p:sp>
    </p:spTree>
    <p:extLst>
      <p:ext uri="{BB962C8B-B14F-4D97-AF65-F5344CB8AC3E}">
        <p14:creationId xmlns:p14="http://schemas.microsoft.com/office/powerpoint/2010/main" val="21258522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148</a:t>
            </a:fld>
            <a:endParaRPr lang="zh-CN" altLang="en-US"/>
          </a:p>
        </p:txBody>
      </p:sp>
    </p:spTree>
    <p:extLst>
      <p:ext uri="{BB962C8B-B14F-4D97-AF65-F5344CB8AC3E}">
        <p14:creationId xmlns:p14="http://schemas.microsoft.com/office/powerpoint/2010/main" val="147444286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15</a:t>
            </a:fld>
            <a:endParaRPr lang="zh-CN" altLang="en-US"/>
          </a:p>
        </p:txBody>
      </p:sp>
    </p:spTree>
    <p:extLst>
      <p:ext uri="{BB962C8B-B14F-4D97-AF65-F5344CB8AC3E}">
        <p14:creationId xmlns:p14="http://schemas.microsoft.com/office/powerpoint/2010/main" val="273532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16</a:t>
            </a:fld>
            <a:endParaRPr lang="zh-CN" altLang="en-US"/>
          </a:p>
        </p:txBody>
      </p:sp>
    </p:spTree>
    <p:extLst>
      <p:ext uri="{BB962C8B-B14F-4D97-AF65-F5344CB8AC3E}">
        <p14:creationId xmlns:p14="http://schemas.microsoft.com/office/powerpoint/2010/main" val="194807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17</a:t>
            </a:fld>
            <a:endParaRPr lang="zh-CN" altLang="en-US"/>
          </a:p>
        </p:txBody>
      </p:sp>
    </p:spTree>
    <p:extLst>
      <p:ext uri="{BB962C8B-B14F-4D97-AF65-F5344CB8AC3E}">
        <p14:creationId xmlns:p14="http://schemas.microsoft.com/office/powerpoint/2010/main" val="390893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18</a:t>
            </a:fld>
            <a:endParaRPr lang="zh-CN" altLang="en-US"/>
          </a:p>
        </p:txBody>
      </p:sp>
    </p:spTree>
    <p:extLst>
      <p:ext uri="{BB962C8B-B14F-4D97-AF65-F5344CB8AC3E}">
        <p14:creationId xmlns:p14="http://schemas.microsoft.com/office/powerpoint/2010/main" val="100085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19</a:t>
            </a:fld>
            <a:endParaRPr lang="zh-CN" altLang="en-US"/>
          </a:p>
        </p:txBody>
      </p:sp>
    </p:spTree>
    <p:extLst>
      <p:ext uri="{BB962C8B-B14F-4D97-AF65-F5344CB8AC3E}">
        <p14:creationId xmlns:p14="http://schemas.microsoft.com/office/powerpoint/2010/main" val="266309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74286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2551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21</a:t>
            </a:fld>
            <a:endParaRPr lang="zh-CN" altLang="en-US"/>
          </a:p>
        </p:txBody>
      </p:sp>
    </p:spTree>
    <p:extLst>
      <p:ext uri="{BB962C8B-B14F-4D97-AF65-F5344CB8AC3E}">
        <p14:creationId xmlns:p14="http://schemas.microsoft.com/office/powerpoint/2010/main" val="3215436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22</a:t>
            </a:fld>
            <a:endParaRPr lang="zh-CN" altLang="en-US"/>
          </a:p>
        </p:txBody>
      </p:sp>
    </p:spTree>
    <p:extLst>
      <p:ext uri="{BB962C8B-B14F-4D97-AF65-F5344CB8AC3E}">
        <p14:creationId xmlns:p14="http://schemas.microsoft.com/office/powerpoint/2010/main" val="1471771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23</a:t>
            </a:fld>
            <a:endParaRPr lang="zh-CN" altLang="en-US"/>
          </a:p>
        </p:txBody>
      </p:sp>
    </p:spTree>
    <p:extLst>
      <p:ext uri="{BB962C8B-B14F-4D97-AF65-F5344CB8AC3E}">
        <p14:creationId xmlns:p14="http://schemas.microsoft.com/office/powerpoint/2010/main" val="494121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24</a:t>
            </a:fld>
            <a:endParaRPr lang="zh-CN" altLang="en-US"/>
          </a:p>
        </p:txBody>
      </p:sp>
    </p:spTree>
    <p:extLst>
      <p:ext uri="{BB962C8B-B14F-4D97-AF65-F5344CB8AC3E}">
        <p14:creationId xmlns:p14="http://schemas.microsoft.com/office/powerpoint/2010/main" val="2729745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25</a:t>
            </a:fld>
            <a:endParaRPr lang="zh-CN" altLang="en-US"/>
          </a:p>
        </p:txBody>
      </p:sp>
    </p:spTree>
    <p:extLst>
      <p:ext uri="{BB962C8B-B14F-4D97-AF65-F5344CB8AC3E}">
        <p14:creationId xmlns:p14="http://schemas.microsoft.com/office/powerpoint/2010/main" val="1787812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26</a:t>
            </a:fld>
            <a:endParaRPr lang="zh-CN" altLang="en-US"/>
          </a:p>
        </p:txBody>
      </p:sp>
    </p:spTree>
    <p:extLst>
      <p:ext uri="{BB962C8B-B14F-4D97-AF65-F5344CB8AC3E}">
        <p14:creationId xmlns:p14="http://schemas.microsoft.com/office/powerpoint/2010/main" val="3610317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27</a:t>
            </a:fld>
            <a:endParaRPr lang="zh-CN" altLang="en-US"/>
          </a:p>
        </p:txBody>
      </p:sp>
    </p:spTree>
    <p:extLst>
      <p:ext uri="{BB962C8B-B14F-4D97-AF65-F5344CB8AC3E}">
        <p14:creationId xmlns:p14="http://schemas.microsoft.com/office/powerpoint/2010/main" val="3569242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28</a:t>
            </a:fld>
            <a:endParaRPr lang="zh-CN" altLang="en-US"/>
          </a:p>
        </p:txBody>
      </p:sp>
    </p:spTree>
    <p:extLst>
      <p:ext uri="{BB962C8B-B14F-4D97-AF65-F5344CB8AC3E}">
        <p14:creationId xmlns:p14="http://schemas.microsoft.com/office/powerpoint/2010/main" val="201521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29</a:t>
            </a:fld>
            <a:endParaRPr lang="zh-CN" altLang="en-US"/>
          </a:p>
        </p:txBody>
      </p:sp>
    </p:spTree>
    <p:extLst>
      <p:ext uri="{BB962C8B-B14F-4D97-AF65-F5344CB8AC3E}">
        <p14:creationId xmlns:p14="http://schemas.microsoft.com/office/powerpoint/2010/main" val="4291747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96481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30</a:t>
            </a:fld>
            <a:endParaRPr lang="zh-CN" altLang="en-US"/>
          </a:p>
        </p:txBody>
      </p:sp>
    </p:spTree>
    <p:extLst>
      <p:ext uri="{BB962C8B-B14F-4D97-AF65-F5344CB8AC3E}">
        <p14:creationId xmlns:p14="http://schemas.microsoft.com/office/powerpoint/2010/main" val="2344354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31</a:t>
            </a:fld>
            <a:endParaRPr lang="zh-CN" altLang="en-US"/>
          </a:p>
        </p:txBody>
      </p:sp>
    </p:spTree>
    <p:extLst>
      <p:ext uri="{BB962C8B-B14F-4D97-AF65-F5344CB8AC3E}">
        <p14:creationId xmlns:p14="http://schemas.microsoft.com/office/powerpoint/2010/main" val="1897940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32</a:t>
            </a:fld>
            <a:endParaRPr lang="zh-CN" altLang="en-US"/>
          </a:p>
        </p:txBody>
      </p:sp>
    </p:spTree>
    <p:extLst>
      <p:ext uri="{BB962C8B-B14F-4D97-AF65-F5344CB8AC3E}">
        <p14:creationId xmlns:p14="http://schemas.microsoft.com/office/powerpoint/2010/main" val="2123027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33</a:t>
            </a:fld>
            <a:endParaRPr lang="zh-CN" altLang="en-US"/>
          </a:p>
        </p:txBody>
      </p:sp>
    </p:spTree>
    <p:extLst>
      <p:ext uri="{BB962C8B-B14F-4D97-AF65-F5344CB8AC3E}">
        <p14:creationId xmlns:p14="http://schemas.microsoft.com/office/powerpoint/2010/main" val="3233696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34</a:t>
            </a:fld>
            <a:endParaRPr lang="zh-CN" altLang="en-US"/>
          </a:p>
        </p:txBody>
      </p:sp>
    </p:spTree>
    <p:extLst>
      <p:ext uri="{BB962C8B-B14F-4D97-AF65-F5344CB8AC3E}">
        <p14:creationId xmlns:p14="http://schemas.microsoft.com/office/powerpoint/2010/main" val="3719517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35</a:t>
            </a:fld>
            <a:endParaRPr lang="zh-CN" altLang="en-US"/>
          </a:p>
        </p:txBody>
      </p:sp>
    </p:spTree>
    <p:extLst>
      <p:ext uri="{BB962C8B-B14F-4D97-AF65-F5344CB8AC3E}">
        <p14:creationId xmlns:p14="http://schemas.microsoft.com/office/powerpoint/2010/main" val="2535558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36</a:t>
            </a:fld>
            <a:endParaRPr lang="zh-CN" altLang="en-US"/>
          </a:p>
        </p:txBody>
      </p:sp>
    </p:spTree>
    <p:extLst>
      <p:ext uri="{BB962C8B-B14F-4D97-AF65-F5344CB8AC3E}">
        <p14:creationId xmlns:p14="http://schemas.microsoft.com/office/powerpoint/2010/main" val="1205439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37</a:t>
            </a:fld>
            <a:endParaRPr lang="zh-CN" altLang="en-US"/>
          </a:p>
        </p:txBody>
      </p:sp>
    </p:spTree>
    <p:extLst>
      <p:ext uri="{BB962C8B-B14F-4D97-AF65-F5344CB8AC3E}">
        <p14:creationId xmlns:p14="http://schemas.microsoft.com/office/powerpoint/2010/main" val="2102730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38</a:t>
            </a:fld>
            <a:endParaRPr lang="zh-CN" altLang="en-US"/>
          </a:p>
        </p:txBody>
      </p:sp>
    </p:spTree>
    <p:extLst>
      <p:ext uri="{BB962C8B-B14F-4D97-AF65-F5344CB8AC3E}">
        <p14:creationId xmlns:p14="http://schemas.microsoft.com/office/powerpoint/2010/main" val="2928610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39</a:t>
            </a:fld>
            <a:endParaRPr lang="zh-CN" altLang="en-US"/>
          </a:p>
        </p:txBody>
      </p:sp>
    </p:spTree>
    <p:extLst>
      <p:ext uri="{BB962C8B-B14F-4D97-AF65-F5344CB8AC3E}">
        <p14:creationId xmlns:p14="http://schemas.microsoft.com/office/powerpoint/2010/main" val="425524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a:t>
            </a:fld>
            <a:endParaRPr lang="zh-CN" altLang="en-US"/>
          </a:p>
        </p:txBody>
      </p:sp>
    </p:spTree>
    <p:extLst>
      <p:ext uri="{BB962C8B-B14F-4D97-AF65-F5344CB8AC3E}">
        <p14:creationId xmlns:p14="http://schemas.microsoft.com/office/powerpoint/2010/main" val="2205169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40</a:t>
            </a:fld>
            <a:endParaRPr lang="zh-CN" altLang="en-US"/>
          </a:p>
        </p:txBody>
      </p:sp>
    </p:spTree>
    <p:extLst>
      <p:ext uri="{BB962C8B-B14F-4D97-AF65-F5344CB8AC3E}">
        <p14:creationId xmlns:p14="http://schemas.microsoft.com/office/powerpoint/2010/main" val="1930883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41</a:t>
            </a:fld>
            <a:endParaRPr lang="zh-CN" altLang="en-US"/>
          </a:p>
        </p:txBody>
      </p:sp>
    </p:spTree>
    <p:extLst>
      <p:ext uri="{BB962C8B-B14F-4D97-AF65-F5344CB8AC3E}">
        <p14:creationId xmlns:p14="http://schemas.microsoft.com/office/powerpoint/2010/main" val="920605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42</a:t>
            </a:fld>
            <a:endParaRPr lang="zh-CN" altLang="en-US"/>
          </a:p>
        </p:txBody>
      </p:sp>
    </p:spTree>
    <p:extLst>
      <p:ext uri="{BB962C8B-B14F-4D97-AF65-F5344CB8AC3E}">
        <p14:creationId xmlns:p14="http://schemas.microsoft.com/office/powerpoint/2010/main" val="1316382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43</a:t>
            </a:fld>
            <a:endParaRPr lang="zh-CN" altLang="en-US"/>
          </a:p>
        </p:txBody>
      </p:sp>
    </p:spTree>
    <p:extLst>
      <p:ext uri="{BB962C8B-B14F-4D97-AF65-F5344CB8AC3E}">
        <p14:creationId xmlns:p14="http://schemas.microsoft.com/office/powerpoint/2010/main" val="40178469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44</a:t>
            </a:fld>
            <a:endParaRPr lang="zh-CN" altLang="en-US"/>
          </a:p>
        </p:txBody>
      </p:sp>
    </p:spTree>
    <p:extLst>
      <p:ext uri="{BB962C8B-B14F-4D97-AF65-F5344CB8AC3E}">
        <p14:creationId xmlns:p14="http://schemas.microsoft.com/office/powerpoint/2010/main" val="12824068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45</a:t>
            </a:fld>
            <a:endParaRPr lang="zh-CN" altLang="en-US"/>
          </a:p>
        </p:txBody>
      </p:sp>
    </p:spTree>
    <p:extLst>
      <p:ext uri="{BB962C8B-B14F-4D97-AF65-F5344CB8AC3E}">
        <p14:creationId xmlns:p14="http://schemas.microsoft.com/office/powerpoint/2010/main" val="9382998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46</a:t>
            </a:fld>
            <a:endParaRPr lang="zh-CN" altLang="en-US"/>
          </a:p>
        </p:txBody>
      </p:sp>
    </p:spTree>
    <p:extLst>
      <p:ext uri="{BB962C8B-B14F-4D97-AF65-F5344CB8AC3E}">
        <p14:creationId xmlns:p14="http://schemas.microsoft.com/office/powerpoint/2010/main" val="17606129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47</a:t>
            </a:fld>
            <a:endParaRPr lang="zh-CN" altLang="en-US"/>
          </a:p>
        </p:txBody>
      </p:sp>
    </p:spTree>
    <p:extLst>
      <p:ext uri="{BB962C8B-B14F-4D97-AF65-F5344CB8AC3E}">
        <p14:creationId xmlns:p14="http://schemas.microsoft.com/office/powerpoint/2010/main" val="3242881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48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105449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49</a:t>
            </a:fld>
            <a:endParaRPr lang="zh-CN" altLang="en-US"/>
          </a:p>
        </p:txBody>
      </p:sp>
    </p:spTree>
    <p:extLst>
      <p:ext uri="{BB962C8B-B14F-4D97-AF65-F5344CB8AC3E}">
        <p14:creationId xmlns:p14="http://schemas.microsoft.com/office/powerpoint/2010/main" val="159046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a:t>
            </a:fld>
            <a:endParaRPr lang="zh-CN" altLang="en-US"/>
          </a:p>
        </p:txBody>
      </p:sp>
    </p:spTree>
    <p:extLst>
      <p:ext uri="{BB962C8B-B14F-4D97-AF65-F5344CB8AC3E}">
        <p14:creationId xmlns:p14="http://schemas.microsoft.com/office/powerpoint/2010/main" val="666857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50</a:t>
            </a:fld>
            <a:endParaRPr lang="zh-CN" altLang="en-US"/>
          </a:p>
        </p:txBody>
      </p:sp>
    </p:spTree>
    <p:extLst>
      <p:ext uri="{BB962C8B-B14F-4D97-AF65-F5344CB8AC3E}">
        <p14:creationId xmlns:p14="http://schemas.microsoft.com/office/powerpoint/2010/main" val="13182180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51</a:t>
            </a:fld>
            <a:endParaRPr lang="zh-CN" altLang="en-US"/>
          </a:p>
        </p:txBody>
      </p:sp>
    </p:spTree>
    <p:extLst>
      <p:ext uri="{BB962C8B-B14F-4D97-AF65-F5344CB8AC3E}">
        <p14:creationId xmlns:p14="http://schemas.microsoft.com/office/powerpoint/2010/main" val="17327071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52</a:t>
            </a:fld>
            <a:endParaRPr lang="zh-CN" altLang="en-US"/>
          </a:p>
        </p:txBody>
      </p:sp>
    </p:spTree>
    <p:extLst>
      <p:ext uri="{BB962C8B-B14F-4D97-AF65-F5344CB8AC3E}">
        <p14:creationId xmlns:p14="http://schemas.microsoft.com/office/powerpoint/2010/main" val="29357834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53</a:t>
            </a:fld>
            <a:endParaRPr lang="zh-CN" altLang="en-US"/>
          </a:p>
        </p:txBody>
      </p:sp>
    </p:spTree>
    <p:extLst>
      <p:ext uri="{BB962C8B-B14F-4D97-AF65-F5344CB8AC3E}">
        <p14:creationId xmlns:p14="http://schemas.microsoft.com/office/powerpoint/2010/main" val="22203073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54</a:t>
            </a:fld>
            <a:endParaRPr lang="zh-CN" altLang="en-US"/>
          </a:p>
        </p:txBody>
      </p:sp>
    </p:spTree>
    <p:extLst>
      <p:ext uri="{BB962C8B-B14F-4D97-AF65-F5344CB8AC3E}">
        <p14:creationId xmlns:p14="http://schemas.microsoft.com/office/powerpoint/2010/main" val="20689401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55</a:t>
            </a:fld>
            <a:endParaRPr lang="zh-CN" altLang="en-US"/>
          </a:p>
        </p:txBody>
      </p:sp>
    </p:spTree>
    <p:extLst>
      <p:ext uri="{BB962C8B-B14F-4D97-AF65-F5344CB8AC3E}">
        <p14:creationId xmlns:p14="http://schemas.microsoft.com/office/powerpoint/2010/main" val="529825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56</a:t>
            </a:fld>
            <a:endParaRPr lang="zh-CN" altLang="en-US"/>
          </a:p>
        </p:txBody>
      </p:sp>
    </p:spTree>
    <p:extLst>
      <p:ext uri="{BB962C8B-B14F-4D97-AF65-F5344CB8AC3E}">
        <p14:creationId xmlns:p14="http://schemas.microsoft.com/office/powerpoint/2010/main" val="30567938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57</a:t>
            </a:fld>
            <a:endParaRPr lang="zh-CN" altLang="en-US"/>
          </a:p>
        </p:txBody>
      </p:sp>
    </p:spTree>
    <p:extLst>
      <p:ext uri="{BB962C8B-B14F-4D97-AF65-F5344CB8AC3E}">
        <p14:creationId xmlns:p14="http://schemas.microsoft.com/office/powerpoint/2010/main" val="28571556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58</a:t>
            </a:fld>
            <a:endParaRPr lang="zh-CN" altLang="en-US"/>
          </a:p>
        </p:txBody>
      </p:sp>
    </p:spTree>
    <p:extLst>
      <p:ext uri="{BB962C8B-B14F-4D97-AF65-F5344CB8AC3E}">
        <p14:creationId xmlns:p14="http://schemas.microsoft.com/office/powerpoint/2010/main" val="30970932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59</a:t>
            </a:fld>
            <a:endParaRPr lang="zh-CN" altLang="en-US"/>
          </a:p>
        </p:txBody>
      </p:sp>
    </p:spTree>
    <p:extLst>
      <p:ext uri="{BB962C8B-B14F-4D97-AF65-F5344CB8AC3E}">
        <p14:creationId xmlns:p14="http://schemas.microsoft.com/office/powerpoint/2010/main" val="116566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a:t>
            </a:fld>
            <a:endParaRPr lang="zh-CN" altLang="en-US"/>
          </a:p>
        </p:txBody>
      </p:sp>
    </p:spTree>
    <p:extLst>
      <p:ext uri="{BB962C8B-B14F-4D97-AF65-F5344CB8AC3E}">
        <p14:creationId xmlns:p14="http://schemas.microsoft.com/office/powerpoint/2010/main" val="36979822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60</a:t>
            </a:fld>
            <a:endParaRPr lang="zh-CN" altLang="en-US"/>
          </a:p>
        </p:txBody>
      </p:sp>
    </p:spTree>
    <p:extLst>
      <p:ext uri="{BB962C8B-B14F-4D97-AF65-F5344CB8AC3E}">
        <p14:creationId xmlns:p14="http://schemas.microsoft.com/office/powerpoint/2010/main" val="27736500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61</a:t>
            </a:fld>
            <a:endParaRPr lang="zh-CN" altLang="en-US"/>
          </a:p>
        </p:txBody>
      </p:sp>
    </p:spTree>
    <p:extLst>
      <p:ext uri="{BB962C8B-B14F-4D97-AF65-F5344CB8AC3E}">
        <p14:creationId xmlns:p14="http://schemas.microsoft.com/office/powerpoint/2010/main" val="18796519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62</a:t>
            </a:fld>
            <a:endParaRPr lang="zh-CN" altLang="en-US"/>
          </a:p>
        </p:txBody>
      </p:sp>
    </p:spTree>
    <p:extLst>
      <p:ext uri="{BB962C8B-B14F-4D97-AF65-F5344CB8AC3E}">
        <p14:creationId xmlns:p14="http://schemas.microsoft.com/office/powerpoint/2010/main" val="31620363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63</a:t>
            </a:fld>
            <a:endParaRPr lang="zh-CN" altLang="en-US"/>
          </a:p>
        </p:txBody>
      </p:sp>
    </p:spTree>
    <p:extLst>
      <p:ext uri="{BB962C8B-B14F-4D97-AF65-F5344CB8AC3E}">
        <p14:creationId xmlns:p14="http://schemas.microsoft.com/office/powerpoint/2010/main" val="28183212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64</a:t>
            </a:fld>
            <a:endParaRPr lang="zh-CN" altLang="en-US"/>
          </a:p>
        </p:txBody>
      </p:sp>
    </p:spTree>
    <p:extLst>
      <p:ext uri="{BB962C8B-B14F-4D97-AF65-F5344CB8AC3E}">
        <p14:creationId xmlns:p14="http://schemas.microsoft.com/office/powerpoint/2010/main" val="2717142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65</a:t>
            </a:fld>
            <a:endParaRPr lang="zh-CN" altLang="en-US"/>
          </a:p>
        </p:txBody>
      </p:sp>
    </p:spTree>
    <p:extLst>
      <p:ext uri="{BB962C8B-B14F-4D97-AF65-F5344CB8AC3E}">
        <p14:creationId xmlns:p14="http://schemas.microsoft.com/office/powerpoint/2010/main" val="34227934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66</a:t>
            </a:fld>
            <a:endParaRPr lang="zh-CN" altLang="en-US"/>
          </a:p>
        </p:txBody>
      </p:sp>
    </p:spTree>
    <p:extLst>
      <p:ext uri="{BB962C8B-B14F-4D97-AF65-F5344CB8AC3E}">
        <p14:creationId xmlns:p14="http://schemas.microsoft.com/office/powerpoint/2010/main" val="1907197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67</a:t>
            </a:fld>
            <a:endParaRPr lang="zh-CN" altLang="en-US"/>
          </a:p>
        </p:txBody>
      </p:sp>
    </p:spTree>
    <p:extLst>
      <p:ext uri="{BB962C8B-B14F-4D97-AF65-F5344CB8AC3E}">
        <p14:creationId xmlns:p14="http://schemas.microsoft.com/office/powerpoint/2010/main" val="28052505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68</a:t>
            </a:fld>
            <a:endParaRPr lang="zh-CN" altLang="en-US"/>
          </a:p>
        </p:txBody>
      </p:sp>
    </p:spTree>
    <p:extLst>
      <p:ext uri="{BB962C8B-B14F-4D97-AF65-F5344CB8AC3E}">
        <p14:creationId xmlns:p14="http://schemas.microsoft.com/office/powerpoint/2010/main" val="39670583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69</a:t>
            </a:fld>
            <a:endParaRPr lang="zh-CN" altLang="en-US"/>
          </a:p>
        </p:txBody>
      </p:sp>
    </p:spTree>
    <p:extLst>
      <p:ext uri="{BB962C8B-B14F-4D97-AF65-F5344CB8AC3E}">
        <p14:creationId xmlns:p14="http://schemas.microsoft.com/office/powerpoint/2010/main" val="53588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a:t>
            </a:fld>
            <a:endParaRPr lang="zh-CN" altLang="en-US"/>
          </a:p>
        </p:txBody>
      </p:sp>
    </p:spTree>
    <p:extLst>
      <p:ext uri="{BB962C8B-B14F-4D97-AF65-F5344CB8AC3E}">
        <p14:creationId xmlns:p14="http://schemas.microsoft.com/office/powerpoint/2010/main" val="23660625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70</a:t>
            </a:fld>
            <a:endParaRPr lang="zh-CN" altLang="en-US"/>
          </a:p>
        </p:txBody>
      </p:sp>
    </p:spTree>
    <p:extLst>
      <p:ext uri="{BB962C8B-B14F-4D97-AF65-F5344CB8AC3E}">
        <p14:creationId xmlns:p14="http://schemas.microsoft.com/office/powerpoint/2010/main" val="10869579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71</a:t>
            </a:fld>
            <a:endParaRPr lang="zh-CN" altLang="en-US"/>
          </a:p>
        </p:txBody>
      </p:sp>
    </p:spTree>
    <p:extLst>
      <p:ext uri="{BB962C8B-B14F-4D97-AF65-F5344CB8AC3E}">
        <p14:creationId xmlns:p14="http://schemas.microsoft.com/office/powerpoint/2010/main" val="30605226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72</a:t>
            </a:fld>
            <a:endParaRPr lang="zh-CN" altLang="en-US"/>
          </a:p>
        </p:txBody>
      </p:sp>
    </p:spTree>
    <p:extLst>
      <p:ext uri="{BB962C8B-B14F-4D97-AF65-F5344CB8AC3E}">
        <p14:creationId xmlns:p14="http://schemas.microsoft.com/office/powerpoint/2010/main" val="5836098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73</a:t>
            </a:fld>
            <a:endParaRPr lang="zh-CN" altLang="en-US"/>
          </a:p>
        </p:txBody>
      </p:sp>
    </p:spTree>
    <p:extLst>
      <p:ext uri="{BB962C8B-B14F-4D97-AF65-F5344CB8AC3E}">
        <p14:creationId xmlns:p14="http://schemas.microsoft.com/office/powerpoint/2010/main" val="60425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74</a:t>
            </a:fld>
            <a:endParaRPr lang="zh-CN" altLang="en-US"/>
          </a:p>
        </p:txBody>
      </p:sp>
    </p:spTree>
    <p:extLst>
      <p:ext uri="{BB962C8B-B14F-4D97-AF65-F5344CB8AC3E}">
        <p14:creationId xmlns:p14="http://schemas.microsoft.com/office/powerpoint/2010/main" val="15669026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75</a:t>
            </a:fld>
            <a:endParaRPr lang="zh-CN" altLang="en-US"/>
          </a:p>
        </p:txBody>
      </p:sp>
    </p:spTree>
    <p:extLst>
      <p:ext uri="{BB962C8B-B14F-4D97-AF65-F5344CB8AC3E}">
        <p14:creationId xmlns:p14="http://schemas.microsoft.com/office/powerpoint/2010/main" val="40202863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76</a:t>
            </a:fld>
            <a:endParaRPr lang="zh-CN" altLang="en-US"/>
          </a:p>
        </p:txBody>
      </p:sp>
    </p:spTree>
    <p:extLst>
      <p:ext uri="{BB962C8B-B14F-4D97-AF65-F5344CB8AC3E}">
        <p14:creationId xmlns:p14="http://schemas.microsoft.com/office/powerpoint/2010/main" val="8669265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77</a:t>
            </a:fld>
            <a:endParaRPr lang="zh-CN" altLang="en-US"/>
          </a:p>
        </p:txBody>
      </p:sp>
    </p:spTree>
    <p:extLst>
      <p:ext uri="{BB962C8B-B14F-4D97-AF65-F5344CB8AC3E}">
        <p14:creationId xmlns:p14="http://schemas.microsoft.com/office/powerpoint/2010/main" val="20831369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78</a:t>
            </a:fld>
            <a:endParaRPr lang="zh-CN" altLang="en-US"/>
          </a:p>
        </p:txBody>
      </p:sp>
    </p:spTree>
    <p:extLst>
      <p:ext uri="{BB962C8B-B14F-4D97-AF65-F5344CB8AC3E}">
        <p14:creationId xmlns:p14="http://schemas.microsoft.com/office/powerpoint/2010/main" val="10105939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79</a:t>
            </a:fld>
            <a:endParaRPr lang="zh-CN" altLang="en-US"/>
          </a:p>
        </p:txBody>
      </p:sp>
    </p:spTree>
    <p:extLst>
      <p:ext uri="{BB962C8B-B14F-4D97-AF65-F5344CB8AC3E}">
        <p14:creationId xmlns:p14="http://schemas.microsoft.com/office/powerpoint/2010/main" val="350104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a:t>
            </a:fld>
            <a:endParaRPr lang="zh-CN" altLang="en-US"/>
          </a:p>
        </p:txBody>
      </p:sp>
    </p:spTree>
    <p:extLst>
      <p:ext uri="{BB962C8B-B14F-4D97-AF65-F5344CB8AC3E}">
        <p14:creationId xmlns:p14="http://schemas.microsoft.com/office/powerpoint/2010/main" val="32627355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80</a:t>
            </a:fld>
            <a:endParaRPr lang="zh-CN" altLang="en-US"/>
          </a:p>
        </p:txBody>
      </p:sp>
    </p:spTree>
    <p:extLst>
      <p:ext uri="{BB962C8B-B14F-4D97-AF65-F5344CB8AC3E}">
        <p14:creationId xmlns:p14="http://schemas.microsoft.com/office/powerpoint/2010/main" val="28423629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81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784251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82</a:t>
            </a:fld>
            <a:endParaRPr lang="zh-CN" altLang="en-US"/>
          </a:p>
        </p:txBody>
      </p:sp>
    </p:spTree>
    <p:extLst>
      <p:ext uri="{BB962C8B-B14F-4D97-AF65-F5344CB8AC3E}">
        <p14:creationId xmlns:p14="http://schemas.microsoft.com/office/powerpoint/2010/main" val="18766121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83</a:t>
            </a:fld>
            <a:endParaRPr lang="zh-CN" altLang="en-US"/>
          </a:p>
        </p:txBody>
      </p:sp>
    </p:spTree>
    <p:extLst>
      <p:ext uri="{BB962C8B-B14F-4D97-AF65-F5344CB8AC3E}">
        <p14:creationId xmlns:p14="http://schemas.microsoft.com/office/powerpoint/2010/main" val="19756900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84</a:t>
            </a:fld>
            <a:endParaRPr lang="zh-CN" altLang="en-US"/>
          </a:p>
        </p:txBody>
      </p:sp>
    </p:spTree>
    <p:extLst>
      <p:ext uri="{BB962C8B-B14F-4D97-AF65-F5344CB8AC3E}">
        <p14:creationId xmlns:p14="http://schemas.microsoft.com/office/powerpoint/2010/main" val="11546470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85</a:t>
            </a:fld>
            <a:endParaRPr lang="zh-CN" altLang="en-US"/>
          </a:p>
        </p:txBody>
      </p:sp>
    </p:spTree>
    <p:extLst>
      <p:ext uri="{BB962C8B-B14F-4D97-AF65-F5344CB8AC3E}">
        <p14:creationId xmlns:p14="http://schemas.microsoft.com/office/powerpoint/2010/main" val="38456250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86</a:t>
            </a:fld>
            <a:endParaRPr lang="zh-CN" altLang="en-US"/>
          </a:p>
        </p:txBody>
      </p:sp>
    </p:spTree>
    <p:extLst>
      <p:ext uri="{BB962C8B-B14F-4D97-AF65-F5344CB8AC3E}">
        <p14:creationId xmlns:p14="http://schemas.microsoft.com/office/powerpoint/2010/main" val="31189269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87</a:t>
            </a:fld>
            <a:endParaRPr lang="zh-CN" altLang="en-US"/>
          </a:p>
        </p:txBody>
      </p:sp>
    </p:spTree>
    <p:extLst>
      <p:ext uri="{BB962C8B-B14F-4D97-AF65-F5344CB8AC3E}">
        <p14:creationId xmlns:p14="http://schemas.microsoft.com/office/powerpoint/2010/main" val="237592373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88</a:t>
            </a:fld>
            <a:endParaRPr lang="zh-CN" altLang="en-US"/>
          </a:p>
        </p:txBody>
      </p:sp>
    </p:spTree>
    <p:extLst>
      <p:ext uri="{BB962C8B-B14F-4D97-AF65-F5344CB8AC3E}">
        <p14:creationId xmlns:p14="http://schemas.microsoft.com/office/powerpoint/2010/main" val="25597633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89</a:t>
            </a:fld>
            <a:endParaRPr lang="zh-CN" altLang="en-US"/>
          </a:p>
        </p:txBody>
      </p:sp>
    </p:spTree>
    <p:extLst>
      <p:ext uri="{BB962C8B-B14F-4D97-AF65-F5344CB8AC3E}">
        <p14:creationId xmlns:p14="http://schemas.microsoft.com/office/powerpoint/2010/main" val="172635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a:t>
            </a:fld>
            <a:endParaRPr lang="zh-CN" altLang="en-US"/>
          </a:p>
        </p:txBody>
      </p:sp>
    </p:spTree>
    <p:extLst>
      <p:ext uri="{BB962C8B-B14F-4D97-AF65-F5344CB8AC3E}">
        <p14:creationId xmlns:p14="http://schemas.microsoft.com/office/powerpoint/2010/main" val="22135069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90</a:t>
            </a:fld>
            <a:endParaRPr lang="zh-CN" altLang="en-US"/>
          </a:p>
        </p:txBody>
      </p:sp>
    </p:spTree>
    <p:extLst>
      <p:ext uri="{BB962C8B-B14F-4D97-AF65-F5344CB8AC3E}">
        <p14:creationId xmlns:p14="http://schemas.microsoft.com/office/powerpoint/2010/main" val="25207469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91</a:t>
            </a:fld>
            <a:endParaRPr lang="zh-CN" altLang="en-US"/>
          </a:p>
        </p:txBody>
      </p:sp>
    </p:spTree>
    <p:extLst>
      <p:ext uri="{BB962C8B-B14F-4D97-AF65-F5344CB8AC3E}">
        <p14:creationId xmlns:p14="http://schemas.microsoft.com/office/powerpoint/2010/main" val="421390253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92</a:t>
            </a:fld>
            <a:endParaRPr lang="zh-CN" altLang="en-US"/>
          </a:p>
        </p:txBody>
      </p:sp>
    </p:spTree>
    <p:extLst>
      <p:ext uri="{BB962C8B-B14F-4D97-AF65-F5344CB8AC3E}">
        <p14:creationId xmlns:p14="http://schemas.microsoft.com/office/powerpoint/2010/main" val="305842898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93</a:t>
            </a:fld>
            <a:endParaRPr lang="zh-CN" altLang="en-US"/>
          </a:p>
        </p:txBody>
      </p:sp>
    </p:spTree>
    <p:extLst>
      <p:ext uri="{BB962C8B-B14F-4D97-AF65-F5344CB8AC3E}">
        <p14:creationId xmlns:p14="http://schemas.microsoft.com/office/powerpoint/2010/main" val="5115983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94</a:t>
            </a:fld>
            <a:endParaRPr lang="zh-CN" altLang="en-US"/>
          </a:p>
        </p:txBody>
      </p:sp>
    </p:spTree>
    <p:extLst>
      <p:ext uri="{BB962C8B-B14F-4D97-AF65-F5344CB8AC3E}">
        <p14:creationId xmlns:p14="http://schemas.microsoft.com/office/powerpoint/2010/main" val="17669791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95</a:t>
            </a:fld>
            <a:endParaRPr lang="zh-CN" altLang="en-US"/>
          </a:p>
        </p:txBody>
      </p:sp>
    </p:spTree>
    <p:extLst>
      <p:ext uri="{BB962C8B-B14F-4D97-AF65-F5344CB8AC3E}">
        <p14:creationId xmlns:p14="http://schemas.microsoft.com/office/powerpoint/2010/main" val="11109767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96</a:t>
            </a:fld>
            <a:endParaRPr lang="zh-CN" altLang="en-US"/>
          </a:p>
        </p:txBody>
      </p:sp>
    </p:spTree>
    <p:extLst>
      <p:ext uri="{BB962C8B-B14F-4D97-AF65-F5344CB8AC3E}">
        <p14:creationId xmlns:p14="http://schemas.microsoft.com/office/powerpoint/2010/main" val="163592280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97</a:t>
            </a:fld>
            <a:endParaRPr lang="zh-CN" altLang="en-US"/>
          </a:p>
        </p:txBody>
      </p:sp>
    </p:spTree>
    <p:extLst>
      <p:ext uri="{BB962C8B-B14F-4D97-AF65-F5344CB8AC3E}">
        <p14:creationId xmlns:p14="http://schemas.microsoft.com/office/powerpoint/2010/main" val="12398472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98</a:t>
            </a:fld>
            <a:endParaRPr lang="zh-CN" altLang="en-US"/>
          </a:p>
        </p:txBody>
      </p:sp>
    </p:spTree>
    <p:extLst>
      <p:ext uri="{BB962C8B-B14F-4D97-AF65-F5344CB8AC3E}">
        <p14:creationId xmlns:p14="http://schemas.microsoft.com/office/powerpoint/2010/main" val="5986854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99</a:t>
            </a:fld>
            <a:endParaRPr lang="zh-CN" altLang="en-US"/>
          </a:p>
        </p:txBody>
      </p:sp>
    </p:spTree>
    <p:extLst>
      <p:ext uri="{BB962C8B-B14F-4D97-AF65-F5344CB8AC3E}">
        <p14:creationId xmlns:p14="http://schemas.microsoft.com/office/powerpoint/2010/main" val="1104753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72" y="0"/>
            <a:ext cx="2387241" cy="8385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7625" y="263525"/>
            <a:ext cx="739775" cy="644525"/>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流程图: 过程 2"/>
          <p:cNvSpPr/>
          <p:nvPr userDrawn="1"/>
        </p:nvSpPr>
        <p:spPr>
          <a:xfrm rot="5400000">
            <a:off x="440531" y="523082"/>
            <a:ext cx="739775" cy="125412"/>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流程图: 过程 3"/>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8183563" y="5849938"/>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 name="图片 5"/>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829550" y="65230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238919" y="113506"/>
            <a:ext cx="812800" cy="801688"/>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p:cNvPicPr>
            <a:picLocks noChangeAspect="1"/>
          </p:cNvPicPr>
          <p:nvPr userDrawn="1"/>
        </p:nvPicPr>
        <p:blipFill>
          <a:blip r:embed="rId2" cstate="print">
            <a:biLevel thresh="50000"/>
            <a:grayscl/>
            <a:extLst>
              <a:ext uri="{28A0092B-C50C-407E-A947-70E740481C1C}">
                <a14:useLocalDpi xmlns:a14="http://schemas.microsoft.com/office/drawing/2010/main" val="0"/>
              </a:ext>
            </a:extLst>
          </a:blip>
          <a:srcRect t="77939" r="87943"/>
          <a:stretch>
            <a:fillRect/>
          </a:stretch>
        </p:blipFill>
        <p:spPr bwMode="auto">
          <a:xfrm>
            <a:off x="296863" y="195263"/>
            <a:ext cx="61912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71438" y="107950"/>
            <a:ext cx="112712" cy="8128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7636669" y="5350669"/>
            <a:ext cx="325437" cy="268922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
        <p:nvSpPr>
          <p:cNvPr id="6" name="矩形 5"/>
          <p:cNvSpPr/>
          <p:nvPr userDrawn="1"/>
        </p:nvSpPr>
        <p:spPr>
          <a:xfrm>
            <a:off x="6669088" y="6602413"/>
            <a:ext cx="242093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r>
              <a:rPr lang="zh-CN" altLang="en-US" sz="1045" b="1" dirty="0">
                <a:solidFill>
                  <a:schemeClr val="bg1"/>
                </a:solidFill>
                <a:latin typeface="微软雅黑" panose="020B0503020204020204" pitchFamily="34" charset="-122"/>
                <a:ea typeface="微软雅黑" panose="020B0503020204020204" pitchFamily="34" charset="-122"/>
              </a:rPr>
              <a:t>西安交通大学数据与信息中心</a:t>
            </a:r>
          </a:p>
        </p:txBody>
      </p:sp>
      <p:sp>
        <p:nvSpPr>
          <p:cNvPr id="7" name="流程图: 过程 6"/>
          <p:cNvSpPr/>
          <p:nvPr userDrawn="1"/>
        </p:nvSpPr>
        <p:spPr>
          <a:xfrm rot="5400000">
            <a:off x="3302794" y="3383756"/>
            <a:ext cx="171450" cy="6777038"/>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4.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1.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1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5.xm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1.png"/></Relationships>
</file>

<file path=ppt/slides/_rels/slide146.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8.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1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200.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0" y="1482725"/>
            <a:ext cx="9144000" cy="271999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1" y="2353578"/>
            <a:ext cx="8110537" cy="839717"/>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4400" b="1" kern="100" dirty="0">
                <a:solidFill>
                  <a:schemeClr val="bg1"/>
                </a:solidFill>
                <a:latin typeface="Monaco" panose="020B0509030404040204" pitchFamily="49" charset="0"/>
                <a:ea typeface="+mn-ea"/>
                <a:cs typeface="Times New Roman" panose="02020603050405020304" pitchFamily="18" charset="0"/>
              </a:rPr>
              <a:t>第二章 </a:t>
            </a:r>
            <a:r>
              <a:rPr lang="en-US" altLang="zh-CN" sz="4400" b="1" kern="100" dirty="0">
                <a:solidFill>
                  <a:schemeClr val="bg1"/>
                </a:solidFill>
                <a:latin typeface="Monaco" panose="020B0509030404040204" pitchFamily="49" charset="0"/>
                <a:ea typeface="+mn-ea"/>
                <a:cs typeface="Times New Roman" panose="02020603050405020304" pitchFamily="18" charset="0"/>
              </a:rPr>
              <a:t>Java</a:t>
            </a:r>
            <a:r>
              <a:rPr lang="zh-CN" altLang="en-US" sz="4400" b="1" kern="100" dirty="0">
                <a:solidFill>
                  <a:schemeClr val="bg1"/>
                </a:solidFill>
                <a:latin typeface="Monaco" panose="020B0509030404040204" pitchFamily="49" charset="0"/>
                <a:ea typeface="+mn-ea"/>
                <a:cs typeface="Times New Roman" panose="02020603050405020304" pitchFamily="18" charset="0"/>
              </a:rPr>
              <a:t>语法基础</a:t>
            </a:r>
          </a:p>
        </p:txBody>
      </p:sp>
      <p:sp>
        <p:nvSpPr>
          <p:cNvPr id="5" name="矩形 4"/>
          <p:cNvSpPr/>
          <p:nvPr/>
        </p:nvSpPr>
        <p:spPr>
          <a:xfrm>
            <a:off x="2085821" y="4609955"/>
            <a:ext cx="6054300" cy="949171"/>
          </a:xfrm>
          <a:prstGeom prst="rect">
            <a:avLst/>
          </a:prstGeom>
          <a:effectLst>
            <a:outerShdw blurRad="50800" dist="38100" dir="5400000" algn="t" rotWithShape="0">
              <a:prstClr val="black">
                <a:alpha val="40000"/>
              </a:prstClr>
            </a:outerShdw>
          </a:effectLst>
        </p:spPr>
        <p:txBody>
          <a:bodyPr wrap="square">
            <a:spAutoFit/>
          </a:bodyPr>
          <a:lstStyle/>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授课老师：    冯伟</a:t>
            </a:r>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日        期：</a:t>
            </a:r>
            <a:r>
              <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2023</a:t>
            </a: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年</a:t>
            </a:r>
            <a:r>
              <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4</a:t>
            </a: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月</a:t>
            </a:r>
            <a:r>
              <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23</a:t>
            </a: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日</a:t>
            </a:r>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Tree>
    <p:extLst>
      <p:ext uri="{BB962C8B-B14F-4D97-AF65-F5344CB8AC3E}">
        <p14:creationId xmlns:p14="http://schemas.microsoft.com/office/powerpoint/2010/main" val="15656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285039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do-while</a:t>
            </a:r>
            <a:r>
              <a:rPr lang="zh-CN" altLang="en-US" sz="2400" b="1" dirty="0">
                <a:solidFill>
                  <a:srgbClr val="1557AE"/>
                </a:solidFill>
                <a:latin typeface="+mj-lt"/>
                <a:ea typeface="楷体" panose="02010609060101010101" pitchFamily="49" charset="-122"/>
              </a:rPr>
              <a:t>循环</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6" name="矩形: 圆角 5">
            <a:extLst>
              <a:ext uri="{FF2B5EF4-FFF2-40B4-BE49-F238E27FC236}">
                <a16:creationId xmlns:a16="http://schemas.microsoft.com/office/drawing/2014/main" id="{DC818C2F-12A7-4867-AC4D-19C3278204AB}"/>
              </a:ext>
            </a:extLst>
          </p:cNvPr>
          <p:cNvSpPr/>
          <p:nvPr/>
        </p:nvSpPr>
        <p:spPr>
          <a:xfrm>
            <a:off x="1" y="2328011"/>
            <a:ext cx="9143999" cy="4022913"/>
          </a:xfrm>
          <a:prstGeom prst="roundRect">
            <a:avLst>
              <a:gd name="adj" fmla="val 4157"/>
            </a:avLst>
          </a:prstGeom>
          <a:solidFill>
            <a:schemeClr val="bg2">
              <a:lumMod val="90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400" b="1" dirty="0">
                <a:solidFill>
                  <a:schemeClr val="tx1"/>
                </a:solidFill>
                <a:latin typeface="+mj-lt"/>
              </a:rPr>
              <a:t> </a:t>
            </a:r>
            <a:r>
              <a:rPr lang="en-US" altLang="zh-CN" sz="2400" b="1" dirty="0">
                <a:solidFill>
                  <a:schemeClr val="tx1"/>
                </a:solidFill>
                <a:latin typeface="+mj-lt"/>
              </a:rPr>
              <a:t>do {</a:t>
            </a:r>
          </a:p>
          <a:p>
            <a:pPr lvl="1"/>
            <a:r>
              <a:rPr lang="en-US" altLang="zh-CN" sz="2400" b="1" dirty="0">
                <a:solidFill>
                  <a:schemeClr val="tx1"/>
                </a:solidFill>
                <a:latin typeface="+mj-lt"/>
              </a:rPr>
              <a:t>	  </a:t>
            </a:r>
            <a:r>
              <a:rPr lang="zh-CN" altLang="en-US" sz="2400" b="1" dirty="0">
                <a:solidFill>
                  <a:schemeClr val="tx1"/>
                </a:solidFill>
                <a:latin typeface="+mj-lt"/>
              </a:rPr>
              <a:t>循环体；</a:t>
            </a:r>
          </a:p>
          <a:p>
            <a:pPr lvl="1"/>
            <a:r>
              <a:rPr lang="zh-CN" altLang="en-US" sz="2400" b="1" dirty="0">
                <a:solidFill>
                  <a:schemeClr val="tx1"/>
                </a:solidFill>
                <a:latin typeface="+mj-lt"/>
              </a:rPr>
              <a:t>  </a:t>
            </a:r>
            <a:r>
              <a:rPr lang="en-US" altLang="zh-CN" sz="2400" b="1" dirty="0">
                <a:solidFill>
                  <a:schemeClr val="tx1"/>
                </a:solidFill>
                <a:latin typeface="+mj-lt"/>
              </a:rPr>
              <a:t>} while(</a:t>
            </a:r>
            <a:r>
              <a:rPr lang="zh-CN" altLang="en-US" sz="2400" b="1" dirty="0">
                <a:solidFill>
                  <a:schemeClr val="tx1"/>
                </a:solidFill>
                <a:latin typeface="+mj-lt"/>
              </a:rPr>
              <a:t>布尔表达式</a:t>
            </a:r>
            <a:r>
              <a:rPr lang="en-US" altLang="zh-CN" sz="2400" b="1" dirty="0">
                <a:solidFill>
                  <a:schemeClr val="tx1"/>
                </a:solidFill>
                <a:latin typeface="+mj-lt"/>
              </a:rPr>
              <a:t>);</a:t>
            </a:r>
          </a:p>
          <a:p>
            <a:pPr lvl="1"/>
            <a:endParaRPr lang="en-US" altLang="zh-CN" sz="2400" b="1" dirty="0">
              <a:solidFill>
                <a:schemeClr val="tx1"/>
              </a:solidFill>
              <a:latin typeface="+mj-lt"/>
            </a:endParaRPr>
          </a:p>
          <a:p>
            <a:pPr marL="800100" lvl="1" indent="-342900">
              <a:buFont typeface="Wingdings" panose="05000000000000000000" pitchFamily="2" charset="2"/>
              <a:buChar char="ü"/>
            </a:pPr>
            <a:r>
              <a:rPr lang="zh-CN" altLang="en-US" sz="2400" b="1" dirty="0">
                <a:solidFill>
                  <a:schemeClr val="tx1"/>
                </a:solidFill>
                <a:latin typeface="楷体" panose="02010609060101010101" pitchFamily="49" charset="-122"/>
                <a:ea typeface="楷体" panose="02010609060101010101" pitchFamily="49" charset="-122"/>
              </a:rPr>
              <a:t>先执行循环体</a:t>
            </a:r>
          </a:p>
          <a:p>
            <a:pPr marL="800100" lvl="1" indent="-342900">
              <a:buFont typeface="Wingdings" panose="05000000000000000000" pitchFamily="2" charset="2"/>
              <a:buChar char="ü"/>
            </a:pPr>
            <a:r>
              <a:rPr lang="zh-CN" altLang="en-US" sz="2400" b="1" dirty="0">
                <a:solidFill>
                  <a:schemeClr val="tx1"/>
                </a:solidFill>
                <a:latin typeface="楷体" panose="02010609060101010101" pitchFamily="49" charset="-122"/>
                <a:ea typeface="楷体" panose="02010609060101010101" pitchFamily="49" charset="-122"/>
              </a:rPr>
              <a:t>后判断布尔表达式</a:t>
            </a:r>
          </a:p>
          <a:p>
            <a:pPr marL="800100" lvl="1" indent="-342900">
              <a:buFont typeface="Wingdings" panose="05000000000000000000" pitchFamily="2" charset="2"/>
              <a:buChar char="ü"/>
            </a:pPr>
            <a:r>
              <a:rPr lang="zh-CN" altLang="en-US" sz="2400" b="1" dirty="0">
                <a:solidFill>
                  <a:schemeClr val="tx1"/>
                </a:solidFill>
                <a:latin typeface="楷体" panose="02010609060101010101" pitchFamily="49" charset="-122"/>
                <a:ea typeface="楷体" panose="02010609060101010101" pitchFamily="49" charset="-122"/>
              </a:rPr>
              <a:t>循环体至少执行一次</a:t>
            </a:r>
            <a:endParaRPr lang="zh-CN" altLang="en-US" sz="2400" b="1" dirty="0">
              <a:solidFill>
                <a:srgbClr val="C00000"/>
              </a:solidFill>
              <a:latin typeface="楷体" panose="02010609060101010101" pitchFamily="49" charset="-122"/>
              <a:ea typeface="楷体" panose="02010609060101010101" pitchFamily="49" charset="-122"/>
            </a:endParaRPr>
          </a:p>
        </p:txBody>
      </p:sp>
      <p:grpSp>
        <p:nvGrpSpPr>
          <p:cNvPr id="3" name="组合 2">
            <a:extLst>
              <a:ext uri="{FF2B5EF4-FFF2-40B4-BE49-F238E27FC236}">
                <a16:creationId xmlns:a16="http://schemas.microsoft.com/office/drawing/2014/main" id="{01FCC6E1-3F76-45F6-B88D-05F2CD955E6C}"/>
              </a:ext>
            </a:extLst>
          </p:cNvPr>
          <p:cNvGrpSpPr/>
          <p:nvPr/>
        </p:nvGrpSpPr>
        <p:grpSpPr>
          <a:xfrm>
            <a:off x="5425122" y="2486479"/>
            <a:ext cx="2971800" cy="3810000"/>
            <a:chOff x="4884795" y="217516"/>
            <a:chExt cx="2971800" cy="3810000"/>
          </a:xfrm>
        </p:grpSpPr>
        <p:sp>
          <p:nvSpPr>
            <p:cNvPr id="38" name="Rectangle 13">
              <a:extLst>
                <a:ext uri="{FF2B5EF4-FFF2-40B4-BE49-F238E27FC236}">
                  <a16:creationId xmlns:a16="http://schemas.microsoft.com/office/drawing/2014/main" id="{44253DA1-217D-4380-B53F-328718EF1274}"/>
                </a:ext>
              </a:extLst>
            </p:cNvPr>
            <p:cNvSpPr>
              <a:spLocks noChangeArrowheads="1"/>
            </p:cNvSpPr>
            <p:nvPr/>
          </p:nvSpPr>
          <p:spPr bwMode="auto">
            <a:xfrm>
              <a:off x="7018395" y="1817716"/>
              <a:ext cx="838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ahoma" pitchFamily="34" charset="0"/>
                  <a:ea typeface="华文中宋" pitchFamily="2" charset="-122"/>
                </a:rPr>
                <a:t>true</a:t>
              </a:r>
            </a:p>
          </p:txBody>
        </p:sp>
        <p:grpSp>
          <p:nvGrpSpPr>
            <p:cNvPr id="2" name="组合 1">
              <a:extLst>
                <a:ext uri="{FF2B5EF4-FFF2-40B4-BE49-F238E27FC236}">
                  <a16:creationId xmlns:a16="http://schemas.microsoft.com/office/drawing/2014/main" id="{6973CC9E-5C86-4ADD-A0E5-AC254336E502}"/>
                </a:ext>
              </a:extLst>
            </p:cNvPr>
            <p:cNvGrpSpPr/>
            <p:nvPr/>
          </p:nvGrpSpPr>
          <p:grpSpPr>
            <a:xfrm>
              <a:off x="4884795" y="217516"/>
              <a:ext cx="2971800" cy="3810000"/>
              <a:chOff x="4884795" y="217516"/>
              <a:chExt cx="2971800" cy="3810000"/>
            </a:xfrm>
          </p:grpSpPr>
          <p:sp>
            <p:nvSpPr>
              <p:cNvPr id="31" name="Rectangle 6">
                <a:extLst>
                  <a:ext uri="{FF2B5EF4-FFF2-40B4-BE49-F238E27FC236}">
                    <a16:creationId xmlns:a16="http://schemas.microsoft.com/office/drawing/2014/main" id="{614CB359-B48E-441D-B2C7-DBEAC543176A}"/>
                  </a:ext>
                </a:extLst>
              </p:cNvPr>
              <p:cNvSpPr>
                <a:spLocks noChangeArrowheads="1"/>
              </p:cNvSpPr>
              <p:nvPr/>
            </p:nvSpPr>
            <p:spPr bwMode="auto">
              <a:xfrm>
                <a:off x="5341995" y="750916"/>
                <a:ext cx="1447800" cy="6096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mn-ea"/>
                    <a:ea typeface="+mn-ea"/>
                  </a:rPr>
                  <a:t>循环体</a:t>
                </a:r>
              </a:p>
            </p:txBody>
          </p:sp>
          <p:sp>
            <p:nvSpPr>
              <p:cNvPr id="32" name="AutoShape 7">
                <a:extLst>
                  <a:ext uri="{FF2B5EF4-FFF2-40B4-BE49-F238E27FC236}">
                    <a16:creationId xmlns:a16="http://schemas.microsoft.com/office/drawing/2014/main" id="{0A121FF7-30AD-4855-80B8-74A0E011BC21}"/>
                  </a:ext>
                </a:extLst>
              </p:cNvPr>
              <p:cNvSpPr>
                <a:spLocks noChangeArrowheads="1"/>
              </p:cNvSpPr>
              <p:nvPr/>
            </p:nvSpPr>
            <p:spPr bwMode="auto">
              <a:xfrm>
                <a:off x="4884795" y="1817716"/>
                <a:ext cx="2438400" cy="914400"/>
              </a:xfrm>
              <a:prstGeom prst="diamond">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mn-ea"/>
                    <a:ea typeface="+mn-ea"/>
                  </a:rPr>
                  <a:t>布尔表达式</a:t>
                </a:r>
              </a:p>
            </p:txBody>
          </p:sp>
          <p:sp>
            <p:nvSpPr>
              <p:cNvPr id="33" name="Line 8">
                <a:extLst>
                  <a:ext uri="{FF2B5EF4-FFF2-40B4-BE49-F238E27FC236}">
                    <a16:creationId xmlns:a16="http://schemas.microsoft.com/office/drawing/2014/main" id="{EEB65270-3E67-4060-BA6B-46AEC7A5DC76}"/>
                  </a:ext>
                </a:extLst>
              </p:cNvPr>
              <p:cNvSpPr>
                <a:spLocks noChangeShapeType="1"/>
              </p:cNvSpPr>
              <p:nvPr/>
            </p:nvSpPr>
            <p:spPr bwMode="auto">
              <a:xfrm>
                <a:off x="6103995" y="217516"/>
                <a:ext cx="0" cy="5334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4" name="Line 9">
                <a:extLst>
                  <a:ext uri="{FF2B5EF4-FFF2-40B4-BE49-F238E27FC236}">
                    <a16:creationId xmlns:a16="http://schemas.microsoft.com/office/drawing/2014/main" id="{C629A77C-94DD-4031-8BF3-0CE8F1799A73}"/>
                  </a:ext>
                </a:extLst>
              </p:cNvPr>
              <p:cNvSpPr>
                <a:spLocks noChangeShapeType="1"/>
              </p:cNvSpPr>
              <p:nvPr/>
            </p:nvSpPr>
            <p:spPr bwMode="auto">
              <a:xfrm>
                <a:off x="6103995" y="1360516"/>
                <a:ext cx="0" cy="4572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5" name="Line 10">
                <a:extLst>
                  <a:ext uri="{FF2B5EF4-FFF2-40B4-BE49-F238E27FC236}">
                    <a16:creationId xmlns:a16="http://schemas.microsoft.com/office/drawing/2014/main" id="{D8630885-CA33-4F3E-B07B-BA0DC1525570}"/>
                  </a:ext>
                </a:extLst>
              </p:cNvPr>
              <p:cNvSpPr>
                <a:spLocks noChangeShapeType="1"/>
              </p:cNvSpPr>
              <p:nvPr/>
            </p:nvSpPr>
            <p:spPr bwMode="auto">
              <a:xfrm>
                <a:off x="6103995" y="2732116"/>
                <a:ext cx="0" cy="762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6" name="Line 11">
                <a:extLst>
                  <a:ext uri="{FF2B5EF4-FFF2-40B4-BE49-F238E27FC236}">
                    <a16:creationId xmlns:a16="http://schemas.microsoft.com/office/drawing/2014/main" id="{0A3204C0-6451-4B23-9699-BD9475B49BF4}"/>
                  </a:ext>
                </a:extLst>
              </p:cNvPr>
              <p:cNvSpPr>
                <a:spLocks noChangeShapeType="1"/>
              </p:cNvSpPr>
              <p:nvPr/>
            </p:nvSpPr>
            <p:spPr bwMode="auto">
              <a:xfrm>
                <a:off x="6103995" y="446116"/>
                <a:ext cx="1752600" cy="0"/>
              </a:xfrm>
              <a:prstGeom prst="line">
                <a:avLst/>
              </a:prstGeom>
              <a:noFill/>
              <a:ln w="28575">
                <a:solidFill>
                  <a:srgbClr val="1557AE"/>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7" name="Rectangle 12">
                <a:extLst>
                  <a:ext uri="{FF2B5EF4-FFF2-40B4-BE49-F238E27FC236}">
                    <a16:creationId xmlns:a16="http://schemas.microsoft.com/office/drawing/2014/main" id="{27096955-454A-4649-988D-E8B82A13DECE}"/>
                  </a:ext>
                </a:extLst>
              </p:cNvPr>
              <p:cNvSpPr>
                <a:spLocks noChangeArrowheads="1"/>
              </p:cNvSpPr>
              <p:nvPr/>
            </p:nvSpPr>
            <p:spPr bwMode="auto">
              <a:xfrm>
                <a:off x="5189595" y="2808316"/>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latin typeface="+mn-ea"/>
                    <a:ea typeface="+mn-ea"/>
                  </a:rPr>
                  <a:t>false</a:t>
                </a:r>
              </a:p>
            </p:txBody>
          </p:sp>
          <p:sp>
            <p:nvSpPr>
              <p:cNvPr id="39" name="Rectangle 14">
                <a:extLst>
                  <a:ext uri="{FF2B5EF4-FFF2-40B4-BE49-F238E27FC236}">
                    <a16:creationId xmlns:a16="http://schemas.microsoft.com/office/drawing/2014/main" id="{DC0F7873-C451-4E1E-BBD8-020AD85FABF3}"/>
                  </a:ext>
                </a:extLst>
              </p:cNvPr>
              <p:cNvSpPr>
                <a:spLocks noChangeArrowheads="1"/>
              </p:cNvSpPr>
              <p:nvPr/>
            </p:nvSpPr>
            <p:spPr bwMode="auto">
              <a:xfrm>
                <a:off x="5265795" y="3570316"/>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mn-ea"/>
                    <a:ea typeface="+mn-ea"/>
                  </a:rPr>
                  <a:t>流程图</a:t>
                </a:r>
              </a:p>
            </p:txBody>
          </p:sp>
          <p:sp>
            <p:nvSpPr>
              <p:cNvPr id="40" name="Line 15">
                <a:extLst>
                  <a:ext uri="{FF2B5EF4-FFF2-40B4-BE49-F238E27FC236}">
                    <a16:creationId xmlns:a16="http://schemas.microsoft.com/office/drawing/2014/main" id="{9D7DD0AA-1526-44A8-AAE3-22C2C83BF7C5}"/>
                  </a:ext>
                </a:extLst>
              </p:cNvPr>
              <p:cNvSpPr>
                <a:spLocks noChangeShapeType="1"/>
              </p:cNvSpPr>
              <p:nvPr/>
            </p:nvSpPr>
            <p:spPr bwMode="auto">
              <a:xfrm>
                <a:off x="7323195" y="2274916"/>
                <a:ext cx="533400"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41" name="Line 16">
                <a:extLst>
                  <a:ext uri="{FF2B5EF4-FFF2-40B4-BE49-F238E27FC236}">
                    <a16:creationId xmlns:a16="http://schemas.microsoft.com/office/drawing/2014/main" id="{1E49A8BB-99B5-4351-80B8-05E33B888658}"/>
                  </a:ext>
                </a:extLst>
              </p:cNvPr>
              <p:cNvSpPr>
                <a:spLocks noChangeShapeType="1"/>
              </p:cNvSpPr>
              <p:nvPr/>
            </p:nvSpPr>
            <p:spPr bwMode="auto">
              <a:xfrm>
                <a:off x="7856595" y="446116"/>
                <a:ext cx="0" cy="182880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grpSp>
      </p:grpSp>
    </p:spTree>
    <p:extLst>
      <p:ext uri="{BB962C8B-B14F-4D97-AF65-F5344CB8AC3E}">
        <p14:creationId xmlns:p14="http://schemas.microsoft.com/office/powerpoint/2010/main" val="3245592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do-while</a:t>
            </a:r>
            <a:r>
              <a:rPr lang="zh-CN" altLang="en-US" sz="2400" b="1" dirty="0">
                <a:solidFill>
                  <a:srgbClr val="1557AE"/>
                </a:solidFill>
                <a:latin typeface="+mj-lt"/>
                <a:ea typeface="楷体" panose="02010609060101010101" pitchFamily="49" charset="-122"/>
              </a:rPr>
              <a:t>循环</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31" name="矩形: 圆角 30">
            <a:extLst>
              <a:ext uri="{FF2B5EF4-FFF2-40B4-BE49-F238E27FC236}">
                <a16:creationId xmlns:a16="http://schemas.microsoft.com/office/drawing/2014/main" id="{DF5C3787-D3A1-4AD8-82CA-CDAEA7CBA535}"/>
              </a:ext>
            </a:extLst>
          </p:cNvPr>
          <p:cNvSpPr/>
          <p:nvPr/>
        </p:nvSpPr>
        <p:spPr>
          <a:xfrm>
            <a:off x="0" y="2070618"/>
            <a:ext cx="9144000" cy="3972735"/>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import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java</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a:t>
            </a:r>
          </a:p>
          <a:p>
            <a:r>
              <a:rPr lang="en-US" altLang="zh-CN" sz="2000" b="1" dirty="0">
                <a:solidFill>
                  <a:srgbClr val="569CD6"/>
                </a:solidFill>
                <a:latin typeface="Consolas" panose="020B0609020204030204" pitchFamily="49" charset="0"/>
              </a:rPr>
              <a:t>class</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D4D4D4"/>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throws</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StringBuffer</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buffer</a:t>
            </a:r>
            <a:r>
              <a:rPr lang="en-US" altLang="zh-CN" sz="2000" b="1" dirty="0">
                <a:solidFill>
                  <a:srgbClr val="D4D4D4"/>
                </a:solidFill>
                <a:latin typeface="Consolas" panose="020B0609020204030204" pitchFamily="49" charset="0"/>
              </a:rPr>
              <a:t> = </a:t>
            </a:r>
            <a:r>
              <a:rPr lang="en-US" altLang="zh-CN" sz="2000" b="1" dirty="0">
                <a:solidFill>
                  <a:srgbClr val="C586C0"/>
                </a:solidFill>
                <a:latin typeface="Consolas" panose="020B0609020204030204" pitchFamily="49" charset="0"/>
              </a:rPr>
              <a:t>new</a:t>
            </a:r>
            <a:r>
              <a:rPr lang="en-US" altLang="zh-CN" sz="2000" b="1" dirty="0">
                <a:solidFill>
                  <a:srgbClr val="D4D4D4"/>
                </a:solidFill>
                <a:latin typeface="Consolas" panose="020B0609020204030204" pitchFamily="49" charset="0"/>
              </a:rPr>
              <a:t> </a:t>
            </a:r>
            <a:r>
              <a:rPr lang="en-US" altLang="zh-CN" sz="2000" b="1" dirty="0" err="1">
                <a:solidFill>
                  <a:srgbClr val="DCDCAA"/>
                </a:solidFill>
                <a:latin typeface="Consolas" panose="020B0609020204030204" pitchFamily="49" charset="0"/>
              </a:rPr>
              <a:t>StringBuffer</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输入一句子以</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表示结束</a:t>
            </a:r>
            <a:r>
              <a:rPr lang="en-US" altLang="zh-CN" sz="2000" b="1" dirty="0">
                <a:solidFill>
                  <a:srgbClr val="CE9178"/>
                </a:solidFill>
                <a:latin typeface="Consolas" panose="020B0609020204030204" pitchFamily="49" charset="0"/>
              </a:rPr>
              <a:t>"</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do</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buffer</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append</a:t>
            </a:r>
            <a:r>
              <a:rPr lang="en-US" altLang="zh-CN" sz="2000" b="1" dirty="0">
                <a:solidFill>
                  <a:srgbClr val="D4D4D4"/>
                </a:solidFill>
                <a:latin typeface="Consolas" panose="020B0609020204030204" pitchFamily="49" charset="0"/>
              </a:rPr>
              <a:t>(</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 </a:t>
            </a:r>
            <a:r>
              <a:rPr lang="en-US" altLang="zh-CN" sz="2000" b="1" dirty="0">
                <a:solidFill>
                  <a:srgbClr val="C586C0"/>
                </a:solidFill>
                <a:latin typeface="Consolas" panose="020B0609020204030204" pitchFamily="49" charset="0"/>
              </a:rPr>
              <a:t>while</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r>
              <a:rPr lang="en-US" altLang="zh-CN" sz="2000" b="1" dirty="0">
                <a:solidFill>
                  <a:srgbClr val="CE9178"/>
                </a:solidFill>
                <a:latin typeface="Consolas" panose="020B0609020204030204" pitchFamily="49" charset="0"/>
              </a:rPr>
              <a:t>'.'</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"Output =  "</a:t>
            </a:r>
            <a:r>
              <a:rPr lang="en-US" altLang="zh-CN" sz="2000" b="1" dirty="0">
                <a:solidFill>
                  <a:srgbClr val="D4D4D4"/>
                </a:solidFill>
                <a:latin typeface="Consolas" panose="020B0609020204030204" pitchFamily="49" charset="0"/>
              </a:rPr>
              <a:t> + </a:t>
            </a:r>
            <a:r>
              <a:rPr lang="en-US" altLang="zh-CN" sz="2000" b="1" dirty="0" err="1">
                <a:solidFill>
                  <a:srgbClr val="9CDCFE"/>
                </a:solidFill>
                <a:latin typeface="Consolas" panose="020B0609020204030204" pitchFamily="49" charset="0"/>
              </a:rPr>
              <a:t>buffer</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toString</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FEF1762D-1E8D-4D11-88A4-8578AF4E0FAB}"/>
              </a:ext>
            </a:extLst>
          </p:cNvPr>
          <p:cNvPicPr>
            <a:picLocks noChangeAspect="1"/>
          </p:cNvPicPr>
          <p:nvPr/>
        </p:nvPicPr>
        <p:blipFill>
          <a:blip r:embed="rId3"/>
          <a:stretch>
            <a:fillRect/>
          </a:stretch>
        </p:blipFill>
        <p:spPr>
          <a:xfrm>
            <a:off x="0" y="6100891"/>
            <a:ext cx="9144000" cy="757109"/>
          </a:xfrm>
          <a:prstGeom prst="rect">
            <a:avLst/>
          </a:prstGeom>
        </p:spPr>
      </p:pic>
    </p:spTree>
    <p:extLst>
      <p:ext uri="{BB962C8B-B14F-4D97-AF65-F5344CB8AC3E}">
        <p14:creationId xmlns:p14="http://schemas.microsoft.com/office/powerpoint/2010/main" val="1472921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for</a:t>
            </a:r>
            <a:r>
              <a:rPr lang="zh-CN" altLang="en-US" sz="2400" b="1" dirty="0">
                <a:solidFill>
                  <a:srgbClr val="1557AE"/>
                </a:solidFill>
                <a:latin typeface="+mj-lt"/>
                <a:ea typeface="楷体" panose="02010609060101010101" pitchFamily="49" charset="-122"/>
              </a:rPr>
              <a:t>循环：最有效、最灵活的循环结构</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6" name="矩形: 圆角 5">
            <a:extLst>
              <a:ext uri="{FF2B5EF4-FFF2-40B4-BE49-F238E27FC236}">
                <a16:creationId xmlns:a16="http://schemas.microsoft.com/office/drawing/2014/main" id="{DC818C2F-12A7-4867-AC4D-19C3278204AB}"/>
              </a:ext>
            </a:extLst>
          </p:cNvPr>
          <p:cNvSpPr/>
          <p:nvPr/>
        </p:nvSpPr>
        <p:spPr>
          <a:xfrm>
            <a:off x="-1" y="2400848"/>
            <a:ext cx="9143999" cy="4022913"/>
          </a:xfrm>
          <a:prstGeom prst="roundRect">
            <a:avLst>
              <a:gd name="adj" fmla="val 4157"/>
            </a:avLst>
          </a:prstGeom>
          <a:solidFill>
            <a:schemeClr val="bg2">
              <a:lumMod val="90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mj-lt"/>
              </a:rPr>
              <a:t> </a:t>
            </a:r>
            <a:r>
              <a:rPr lang="en-US" altLang="zh-CN" sz="2400" b="1" dirty="0">
                <a:solidFill>
                  <a:schemeClr val="tx1"/>
                </a:solidFill>
                <a:latin typeface="+mj-lt"/>
              </a:rPr>
              <a:t>for (</a:t>
            </a:r>
            <a:r>
              <a:rPr lang="zh-CN" altLang="en-US" sz="2400" b="1" dirty="0">
                <a:solidFill>
                  <a:schemeClr val="tx1"/>
                </a:solidFill>
                <a:latin typeface="+mj-lt"/>
              </a:rPr>
              <a:t>初始化部分</a:t>
            </a:r>
            <a:r>
              <a:rPr lang="en-US" altLang="zh-CN" sz="2400" b="1" dirty="0">
                <a:solidFill>
                  <a:schemeClr val="tx1"/>
                </a:solidFill>
                <a:latin typeface="+mj-lt"/>
              </a:rPr>
              <a:t>;</a:t>
            </a:r>
            <a:r>
              <a:rPr lang="zh-CN" altLang="en-US" sz="2400" b="1" dirty="0">
                <a:solidFill>
                  <a:schemeClr val="tx1"/>
                </a:solidFill>
                <a:latin typeface="+mj-lt"/>
              </a:rPr>
              <a:t>条件判断部分</a:t>
            </a:r>
            <a:r>
              <a:rPr lang="en-US" altLang="zh-CN" sz="2400" b="1" dirty="0">
                <a:solidFill>
                  <a:schemeClr val="tx1"/>
                </a:solidFill>
                <a:latin typeface="+mj-lt"/>
              </a:rPr>
              <a:t>;</a:t>
            </a:r>
            <a:r>
              <a:rPr lang="zh-CN" altLang="en-US" sz="2400" b="1" dirty="0">
                <a:solidFill>
                  <a:schemeClr val="tx1"/>
                </a:solidFill>
                <a:latin typeface="+mj-lt"/>
              </a:rPr>
              <a:t>迭代因子</a:t>
            </a:r>
            <a:r>
              <a:rPr lang="en-US" altLang="zh-CN" sz="2400" b="1" dirty="0">
                <a:solidFill>
                  <a:schemeClr val="tx1"/>
                </a:solidFill>
                <a:latin typeface="+mj-lt"/>
              </a:rPr>
              <a:t>) {</a:t>
            </a:r>
          </a:p>
          <a:p>
            <a:r>
              <a:rPr lang="en-US" altLang="zh-CN" sz="2400" b="1" dirty="0">
                <a:solidFill>
                  <a:schemeClr val="tx1"/>
                </a:solidFill>
                <a:latin typeface="+mj-lt"/>
              </a:rPr>
              <a:t>	  </a:t>
            </a:r>
            <a:r>
              <a:rPr lang="zh-CN" altLang="en-US" sz="2400" b="1" dirty="0">
                <a:solidFill>
                  <a:schemeClr val="tx1"/>
                </a:solidFill>
                <a:latin typeface="+mj-lt"/>
              </a:rPr>
              <a:t>循环体；</a:t>
            </a:r>
          </a:p>
          <a:p>
            <a:r>
              <a:rPr lang="zh-CN" altLang="en-US" sz="2400" b="1" dirty="0">
                <a:solidFill>
                  <a:schemeClr val="tx1"/>
                </a:solidFill>
                <a:latin typeface="+mj-lt"/>
              </a:rPr>
              <a:t>  </a:t>
            </a:r>
            <a:r>
              <a:rPr lang="en-US" altLang="zh-CN" sz="2400" b="1" dirty="0">
                <a:solidFill>
                  <a:schemeClr val="tx1"/>
                </a:solidFill>
                <a:latin typeface="+mj-lt"/>
              </a:rPr>
              <a:t>}</a:t>
            </a:r>
          </a:p>
          <a:p>
            <a:pPr marL="342900" indent="-342900">
              <a:buFont typeface="Wingdings" panose="05000000000000000000" pitchFamily="2" charset="2"/>
              <a:buChar char="ü"/>
            </a:pPr>
            <a:r>
              <a:rPr lang="zh-CN" altLang="en-US" sz="2400" b="1" dirty="0">
                <a:solidFill>
                  <a:schemeClr val="tx1"/>
                </a:solidFill>
                <a:latin typeface="楷体" panose="02010609060101010101" pitchFamily="49" charset="-122"/>
                <a:ea typeface="楷体" panose="02010609060101010101" pitchFamily="49" charset="-122"/>
              </a:rPr>
              <a:t>初始化部分：设置循环变量的初值</a:t>
            </a:r>
          </a:p>
          <a:p>
            <a:pPr marL="342900" indent="-342900">
              <a:buFont typeface="Wingdings" panose="05000000000000000000" pitchFamily="2" charset="2"/>
              <a:buChar char="ü"/>
            </a:pPr>
            <a:r>
              <a:rPr lang="zh-CN" altLang="en-US" sz="2400" b="1" dirty="0">
                <a:solidFill>
                  <a:schemeClr val="tx1"/>
                </a:solidFill>
                <a:latin typeface="楷体" panose="02010609060101010101" pitchFamily="49" charset="-122"/>
                <a:ea typeface="楷体" panose="02010609060101010101" pitchFamily="49" charset="-122"/>
              </a:rPr>
              <a:t>条件判断部分：任意布尔表达式</a:t>
            </a:r>
          </a:p>
          <a:p>
            <a:pPr marL="342900" indent="-342900">
              <a:buFont typeface="Wingdings" panose="05000000000000000000" pitchFamily="2" charset="2"/>
              <a:buChar char="ü"/>
            </a:pPr>
            <a:r>
              <a:rPr lang="zh-CN" altLang="en-US" sz="2400" b="1" dirty="0">
                <a:solidFill>
                  <a:schemeClr val="tx1"/>
                </a:solidFill>
                <a:latin typeface="楷体" panose="02010609060101010101" pitchFamily="49" charset="-122"/>
                <a:ea typeface="楷体" panose="02010609060101010101" pitchFamily="49" charset="-122"/>
              </a:rPr>
              <a:t>迭代因子：控制循环变量的增减</a:t>
            </a:r>
            <a:endParaRPr lang="zh-CN" altLang="en-US" sz="2400" b="1" dirty="0">
              <a:solidFill>
                <a:srgbClr val="C00000"/>
              </a:solidFill>
              <a:latin typeface="楷体" panose="02010609060101010101" pitchFamily="49" charset="-122"/>
              <a:ea typeface="楷体" panose="02010609060101010101" pitchFamily="49" charset="-122"/>
            </a:endParaRPr>
          </a:p>
        </p:txBody>
      </p:sp>
      <p:grpSp>
        <p:nvGrpSpPr>
          <p:cNvPr id="4" name="组合 3">
            <a:extLst>
              <a:ext uri="{FF2B5EF4-FFF2-40B4-BE49-F238E27FC236}">
                <a16:creationId xmlns:a16="http://schemas.microsoft.com/office/drawing/2014/main" id="{F2559F0F-14B3-439E-A3EE-D40A86D6D1FD}"/>
              </a:ext>
            </a:extLst>
          </p:cNvPr>
          <p:cNvGrpSpPr/>
          <p:nvPr/>
        </p:nvGrpSpPr>
        <p:grpSpPr>
          <a:xfrm>
            <a:off x="6014258" y="2542267"/>
            <a:ext cx="2895600" cy="3690938"/>
            <a:chOff x="5473931" y="1389611"/>
            <a:chExt cx="2895600" cy="3690938"/>
          </a:xfrm>
        </p:grpSpPr>
        <p:sp>
          <p:nvSpPr>
            <p:cNvPr id="22" name="Rectangle 6">
              <a:extLst>
                <a:ext uri="{FF2B5EF4-FFF2-40B4-BE49-F238E27FC236}">
                  <a16:creationId xmlns:a16="http://schemas.microsoft.com/office/drawing/2014/main" id="{F5F714BE-B295-4B1D-ABA5-DF1199F6653F}"/>
                </a:ext>
              </a:extLst>
            </p:cNvPr>
            <p:cNvSpPr>
              <a:spLocks noChangeArrowheads="1"/>
            </p:cNvSpPr>
            <p:nvPr/>
          </p:nvSpPr>
          <p:spPr bwMode="auto">
            <a:xfrm>
              <a:off x="6312131" y="1694411"/>
              <a:ext cx="1371600" cy="3810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dirty="0">
                  <a:latin typeface="+mj-ea"/>
                  <a:ea typeface="+mj-ea"/>
                </a:rPr>
                <a:t>初始化部分</a:t>
              </a:r>
            </a:p>
          </p:txBody>
        </p:sp>
        <p:sp>
          <p:nvSpPr>
            <p:cNvPr id="23" name="AutoShape 7">
              <a:extLst>
                <a:ext uri="{FF2B5EF4-FFF2-40B4-BE49-F238E27FC236}">
                  <a16:creationId xmlns:a16="http://schemas.microsoft.com/office/drawing/2014/main" id="{5E469F2E-3EBC-4638-B006-CF778AF50C37}"/>
                </a:ext>
              </a:extLst>
            </p:cNvPr>
            <p:cNvSpPr>
              <a:spLocks noChangeArrowheads="1"/>
            </p:cNvSpPr>
            <p:nvPr/>
          </p:nvSpPr>
          <p:spPr bwMode="auto">
            <a:xfrm>
              <a:off x="6007331" y="2304011"/>
              <a:ext cx="1981200" cy="609600"/>
            </a:xfrm>
            <a:prstGeom prst="diamond">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dirty="0">
                  <a:latin typeface="+mj-ea"/>
                  <a:ea typeface="+mj-ea"/>
                </a:rPr>
                <a:t>条件判断</a:t>
              </a:r>
            </a:p>
          </p:txBody>
        </p:sp>
        <p:sp>
          <p:nvSpPr>
            <p:cNvPr id="24" name="Line 8">
              <a:extLst>
                <a:ext uri="{FF2B5EF4-FFF2-40B4-BE49-F238E27FC236}">
                  <a16:creationId xmlns:a16="http://schemas.microsoft.com/office/drawing/2014/main" id="{283E0F67-4AFD-4CFA-8D24-79E16FC251F2}"/>
                </a:ext>
              </a:extLst>
            </p:cNvPr>
            <p:cNvSpPr>
              <a:spLocks noChangeShapeType="1"/>
            </p:cNvSpPr>
            <p:nvPr/>
          </p:nvSpPr>
          <p:spPr bwMode="auto">
            <a:xfrm>
              <a:off x="6997931" y="1389611"/>
              <a:ext cx="0" cy="331788"/>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25" name="Line 9">
              <a:extLst>
                <a:ext uri="{FF2B5EF4-FFF2-40B4-BE49-F238E27FC236}">
                  <a16:creationId xmlns:a16="http://schemas.microsoft.com/office/drawing/2014/main" id="{1B836781-85AF-40CA-8B9D-C2703BA00C80}"/>
                </a:ext>
              </a:extLst>
            </p:cNvPr>
            <p:cNvSpPr>
              <a:spLocks noChangeShapeType="1"/>
            </p:cNvSpPr>
            <p:nvPr/>
          </p:nvSpPr>
          <p:spPr bwMode="auto">
            <a:xfrm>
              <a:off x="6997931" y="2075411"/>
              <a:ext cx="0" cy="2286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26" name="Line 10">
              <a:extLst>
                <a:ext uri="{FF2B5EF4-FFF2-40B4-BE49-F238E27FC236}">
                  <a16:creationId xmlns:a16="http://schemas.microsoft.com/office/drawing/2014/main" id="{3B4EAE87-702D-43CB-AD43-B4C67EE99321}"/>
                </a:ext>
              </a:extLst>
            </p:cNvPr>
            <p:cNvSpPr>
              <a:spLocks noChangeShapeType="1"/>
            </p:cNvSpPr>
            <p:nvPr/>
          </p:nvSpPr>
          <p:spPr bwMode="auto">
            <a:xfrm>
              <a:off x="6997931" y="4437611"/>
              <a:ext cx="0" cy="2159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27" name="Line 11">
              <a:extLst>
                <a:ext uri="{FF2B5EF4-FFF2-40B4-BE49-F238E27FC236}">
                  <a16:creationId xmlns:a16="http://schemas.microsoft.com/office/drawing/2014/main" id="{385DF9E5-5B66-40A1-833D-52F89069E5ED}"/>
                </a:ext>
              </a:extLst>
            </p:cNvPr>
            <p:cNvSpPr>
              <a:spLocks noChangeShapeType="1"/>
            </p:cNvSpPr>
            <p:nvPr/>
          </p:nvSpPr>
          <p:spPr bwMode="auto">
            <a:xfrm>
              <a:off x="7988531" y="2608811"/>
              <a:ext cx="381000" cy="0"/>
            </a:xfrm>
            <a:prstGeom prst="line">
              <a:avLst/>
            </a:prstGeom>
            <a:noFill/>
            <a:ln w="28575">
              <a:solidFill>
                <a:srgbClr val="1557AE"/>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28" name="Rectangle 12">
              <a:extLst>
                <a:ext uri="{FF2B5EF4-FFF2-40B4-BE49-F238E27FC236}">
                  <a16:creationId xmlns:a16="http://schemas.microsoft.com/office/drawing/2014/main" id="{E6C9644E-E7CC-48E2-8A53-12B123FD0B8D}"/>
                </a:ext>
              </a:extLst>
            </p:cNvPr>
            <p:cNvSpPr>
              <a:spLocks noChangeArrowheads="1"/>
            </p:cNvSpPr>
            <p:nvPr/>
          </p:nvSpPr>
          <p:spPr bwMode="auto">
            <a:xfrm>
              <a:off x="7074131" y="2761211"/>
              <a:ext cx="8382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mj-ea"/>
                  <a:ea typeface="+mj-ea"/>
                </a:rPr>
                <a:t>true</a:t>
              </a:r>
            </a:p>
          </p:txBody>
        </p:sp>
        <p:sp>
          <p:nvSpPr>
            <p:cNvPr id="29" name="Rectangle 13">
              <a:extLst>
                <a:ext uri="{FF2B5EF4-FFF2-40B4-BE49-F238E27FC236}">
                  <a16:creationId xmlns:a16="http://schemas.microsoft.com/office/drawing/2014/main" id="{678F2E9A-8A06-4A54-B43B-E8DC142FD7BC}"/>
                </a:ext>
              </a:extLst>
            </p:cNvPr>
            <p:cNvSpPr>
              <a:spLocks noChangeArrowheads="1"/>
            </p:cNvSpPr>
            <p:nvPr/>
          </p:nvSpPr>
          <p:spPr bwMode="auto">
            <a:xfrm>
              <a:off x="6159731" y="4666211"/>
              <a:ext cx="1752600"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latin typeface="+mj-ea"/>
                  <a:ea typeface="+mj-ea"/>
                </a:rPr>
                <a:t>流程图</a:t>
              </a:r>
            </a:p>
          </p:txBody>
        </p:sp>
        <p:sp>
          <p:nvSpPr>
            <p:cNvPr id="30" name="Line 14">
              <a:extLst>
                <a:ext uri="{FF2B5EF4-FFF2-40B4-BE49-F238E27FC236}">
                  <a16:creationId xmlns:a16="http://schemas.microsoft.com/office/drawing/2014/main" id="{75F2C250-D67C-4681-9EA1-4D9406FAAC24}"/>
                </a:ext>
              </a:extLst>
            </p:cNvPr>
            <p:cNvSpPr>
              <a:spLocks noChangeShapeType="1"/>
            </p:cNvSpPr>
            <p:nvPr/>
          </p:nvSpPr>
          <p:spPr bwMode="auto">
            <a:xfrm>
              <a:off x="7759931" y="4056611"/>
              <a:ext cx="609600"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42" name="Line 15">
              <a:extLst>
                <a:ext uri="{FF2B5EF4-FFF2-40B4-BE49-F238E27FC236}">
                  <a16:creationId xmlns:a16="http://schemas.microsoft.com/office/drawing/2014/main" id="{4D55E293-F4F4-4504-9285-91B404D78268}"/>
                </a:ext>
              </a:extLst>
            </p:cNvPr>
            <p:cNvSpPr>
              <a:spLocks noChangeShapeType="1"/>
            </p:cNvSpPr>
            <p:nvPr/>
          </p:nvSpPr>
          <p:spPr bwMode="auto">
            <a:xfrm>
              <a:off x="8369531" y="2608811"/>
              <a:ext cx="0" cy="144780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43" name="Rectangle 16">
              <a:extLst>
                <a:ext uri="{FF2B5EF4-FFF2-40B4-BE49-F238E27FC236}">
                  <a16:creationId xmlns:a16="http://schemas.microsoft.com/office/drawing/2014/main" id="{3578512E-F6E4-4E2A-A152-653E64613027}"/>
                </a:ext>
              </a:extLst>
            </p:cNvPr>
            <p:cNvSpPr>
              <a:spLocks noChangeArrowheads="1"/>
            </p:cNvSpPr>
            <p:nvPr/>
          </p:nvSpPr>
          <p:spPr bwMode="auto">
            <a:xfrm>
              <a:off x="6312131" y="3142211"/>
              <a:ext cx="1371600" cy="3810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latin typeface="+mj-ea"/>
                  <a:ea typeface="+mj-ea"/>
                </a:rPr>
                <a:t>循环体</a:t>
              </a:r>
            </a:p>
          </p:txBody>
        </p:sp>
        <p:sp>
          <p:nvSpPr>
            <p:cNvPr id="44" name="Rectangle 17">
              <a:extLst>
                <a:ext uri="{FF2B5EF4-FFF2-40B4-BE49-F238E27FC236}">
                  <a16:creationId xmlns:a16="http://schemas.microsoft.com/office/drawing/2014/main" id="{3D4B886E-51B3-4E75-B827-C84BDA89BB67}"/>
                </a:ext>
              </a:extLst>
            </p:cNvPr>
            <p:cNvSpPr>
              <a:spLocks noChangeArrowheads="1"/>
            </p:cNvSpPr>
            <p:nvPr/>
          </p:nvSpPr>
          <p:spPr bwMode="auto">
            <a:xfrm>
              <a:off x="6235931" y="3828011"/>
              <a:ext cx="1524000" cy="3810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latin typeface="+mj-ea"/>
                  <a:ea typeface="+mj-ea"/>
                </a:rPr>
                <a:t>执行迭代因子</a:t>
              </a:r>
            </a:p>
          </p:txBody>
        </p:sp>
        <p:sp>
          <p:nvSpPr>
            <p:cNvPr id="45" name="Line 18">
              <a:extLst>
                <a:ext uri="{FF2B5EF4-FFF2-40B4-BE49-F238E27FC236}">
                  <a16:creationId xmlns:a16="http://schemas.microsoft.com/office/drawing/2014/main" id="{20E67CB8-03C8-46E2-92D9-503950DCEF06}"/>
                </a:ext>
              </a:extLst>
            </p:cNvPr>
            <p:cNvSpPr>
              <a:spLocks noChangeShapeType="1"/>
            </p:cNvSpPr>
            <p:nvPr/>
          </p:nvSpPr>
          <p:spPr bwMode="auto">
            <a:xfrm>
              <a:off x="6997931" y="2913611"/>
              <a:ext cx="0" cy="2286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46" name="Line 19">
              <a:extLst>
                <a:ext uri="{FF2B5EF4-FFF2-40B4-BE49-F238E27FC236}">
                  <a16:creationId xmlns:a16="http://schemas.microsoft.com/office/drawing/2014/main" id="{77C41C2B-D6C1-4DA5-AD4B-B1DA53F03144}"/>
                </a:ext>
              </a:extLst>
            </p:cNvPr>
            <p:cNvSpPr>
              <a:spLocks noChangeShapeType="1"/>
            </p:cNvSpPr>
            <p:nvPr/>
          </p:nvSpPr>
          <p:spPr bwMode="auto">
            <a:xfrm>
              <a:off x="6997931" y="3523211"/>
              <a:ext cx="0" cy="3048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47" name="Line 20">
              <a:extLst>
                <a:ext uri="{FF2B5EF4-FFF2-40B4-BE49-F238E27FC236}">
                  <a16:creationId xmlns:a16="http://schemas.microsoft.com/office/drawing/2014/main" id="{381A2713-AF1C-4BA2-AFC5-1EBAF81ACE65}"/>
                </a:ext>
              </a:extLst>
            </p:cNvPr>
            <p:cNvSpPr>
              <a:spLocks noChangeShapeType="1"/>
            </p:cNvSpPr>
            <p:nvPr/>
          </p:nvSpPr>
          <p:spPr bwMode="auto">
            <a:xfrm>
              <a:off x="5702531" y="2608811"/>
              <a:ext cx="304800"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48" name="Rectangle 21">
              <a:extLst>
                <a:ext uri="{FF2B5EF4-FFF2-40B4-BE49-F238E27FC236}">
                  <a16:creationId xmlns:a16="http://schemas.microsoft.com/office/drawing/2014/main" id="{B973771C-C94F-4E9A-8D67-A1D945D59DF6}"/>
                </a:ext>
              </a:extLst>
            </p:cNvPr>
            <p:cNvSpPr>
              <a:spLocks noChangeArrowheads="1"/>
            </p:cNvSpPr>
            <p:nvPr/>
          </p:nvSpPr>
          <p:spPr bwMode="auto">
            <a:xfrm>
              <a:off x="5473931" y="2227811"/>
              <a:ext cx="8382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mj-ea"/>
                  <a:ea typeface="+mj-ea"/>
                </a:rPr>
                <a:t>false</a:t>
              </a:r>
            </a:p>
          </p:txBody>
        </p:sp>
        <p:sp>
          <p:nvSpPr>
            <p:cNvPr id="49" name="Line 22">
              <a:extLst>
                <a:ext uri="{FF2B5EF4-FFF2-40B4-BE49-F238E27FC236}">
                  <a16:creationId xmlns:a16="http://schemas.microsoft.com/office/drawing/2014/main" id="{4D152FBB-B7F2-42B7-A7C3-26032A3A1582}"/>
                </a:ext>
              </a:extLst>
            </p:cNvPr>
            <p:cNvSpPr>
              <a:spLocks noChangeShapeType="1"/>
            </p:cNvSpPr>
            <p:nvPr/>
          </p:nvSpPr>
          <p:spPr bwMode="auto">
            <a:xfrm>
              <a:off x="5702531" y="2608811"/>
              <a:ext cx="0" cy="182880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sp>
          <p:nvSpPr>
            <p:cNvPr id="50" name="Line 23">
              <a:extLst>
                <a:ext uri="{FF2B5EF4-FFF2-40B4-BE49-F238E27FC236}">
                  <a16:creationId xmlns:a16="http://schemas.microsoft.com/office/drawing/2014/main" id="{10CEE892-7469-45B8-8F33-4A03EFD7B6DC}"/>
                </a:ext>
              </a:extLst>
            </p:cNvPr>
            <p:cNvSpPr>
              <a:spLocks noChangeShapeType="1"/>
            </p:cNvSpPr>
            <p:nvPr/>
          </p:nvSpPr>
          <p:spPr bwMode="auto">
            <a:xfrm>
              <a:off x="5702531" y="4437611"/>
              <a:ext cx="1295400"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j-ea"/>
                <a:ea typeface="+mj-ea"/>
              </a:endParaRPr>
            </a:p>
          </p:txBody>
        </p:sp>
      </p:grpSp>
    </p:spTree>
    <p:extLst>
      <p:ext uri="{BB962C8B-B14F-4D97-AF65-F5344CB8AC3E}">
        <p14:creationId xmlns:p14="http://schemas.microsoft.com/office/powerpoint/2010/main" val="2475004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for</a:t>
            </a:r>
            <a:r>
              <a:rPr lang="zh-CN" altLang="en-US" sz="2400" b="1" dirty="0">
                <a:solidFill>
                  <a:srgbClr val="1557AE"/>
                </a:solidFill>
                <a:latin typeface="+mj-lt"/>
                <a:ea typeface="楷体" panose="02010609060101010101" pitchFamily="49" charset="-122"/>
              </a:rPr>
              <a:t>循环：最有效、最灵活的循环结构</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for</a:t>
            </a:r>
            <a:r>
              <a:rPr lang="zh-CN" altLang="en-US" sz="2400" b="1" dirty="0">
                <a:latin typeface="+mj-lt"/>
                <a:ea typeface="楷体" panose="02010609060101010101" pitchFamily="49" charset="-122"/>
              </a:rPr>
              <a:t>语句求</a:t>
            </a:r>
            <a:r>
              <a:rPr lang="en-US" altLang="zh-CN" sz="2400" b="1" dirty="0">
                <a:latin typeface="+mj-lt"/>
                <a:ea typeface="楷体" panose="02010609060101010101" pitchFamily="49" charset="-122"/>
              </a:rPr>
              <a:t>0~7</a:t>
            </a:r>
            <a:r>
              <a:rPr lang="zh-CN" altLang="en-US" sz="2400" b="1" dirty="0">
                <a:latin typeface="+mj-lt"/>
                <a:ea typeface="楷体" panose="02010609060101010101" pitchFamily="49" charset="-122"/>
              </a:rPr>
              <a:t>之间任意数的阶乘</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31" name="矩形: 圆角 30">
            <a:extLst>
              <a:ext uri="{FF2B5EF4-FFF2-40B4-BE49-F238E27FC236}">
                <a16:creationId xmlns:a16="http://schemas.microsoft.com/office/drawing/2014/main" id="{729FDEA7-82FC-4DFA-A6AA-BF687621D8C5}"/>
              </a:ext>
            </a:extLst>
          </p:cNvPr>
          <p:cNvSpPr/>
          <p:nvPr/>
        </p:nvSpPr>
        <p:spPr>
          <a:xfrm>
            <a:off x="0" y="2601883"/>
            <a:ext cx="9144000" cy="3818536"/>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import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java</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a:t>
            </a:r>
          </a:p>
          <a:p>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class</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D4D4D4"/>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throws</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n</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res</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1</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"Please input(0~7):"</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n</a:t>
            </a:r>
            <a:r>
              <a:rPr lang="en-US" altLang="zh-CN" sz="2000" b="1" dirty="0">
                <a:solidFill>
                  <a:srgbClr val="D4D4D4"/>
                </a:solidFill>
                <a:latin typeface="Consolas" panose="020B0609020204030204" pitchFamily="49" charset="0"/>
              </a:rPr>
              <a:t> =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n</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48</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for</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1</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 &lt;= </a:t>
            </a:r>
            <a:r>
              <a:rPr lang="en-US" altLang="zh-CN" sz="2000" b="1" dirty="0">
                <a:solidFill>
                  <a:srgbClr val="9CDCFE"/>
                </a:solidFill>
                <a:latin typeface="Consolas" panose="020B0609020204030204" pitchFamily="49" charset="0"/>
              </a:rPr>
              <a:t>n</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res</a:t>
            </a:r>
            <a:r>
              <a:rPr lang="en-US" altLang="zh-CN" sz="2000" b="1" dirty="0">
                <a:solidFill>
                  <a:srgbClr val="D4D4D4"/>
                </a:solidFill>
                <a:latin typeface="Consolas" panose="020B0609020204030204" pitchFamily="49" charset="0"/>
              </a:rPr>
              <a:t> *=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9CDCFE"/>
                </a:solidFill>
                <a:latin typeface="Consolas" panose="020B0609020204030204" pitchFamily="49" charset="0"/>
              </a:rPr>
              <a:t>n</a:t>
            </a:r>
            <a:r>
              <a:rPr lang="en-US" altLang="zh-CN" sz="2000" b="1" dirty="0">
                <a:solidFill>
                  <a:srgbClr val="D4D4D4"/>
                </a:solidFill>
                <a:latin typeface="Consolas" panose="020B0609020204030204" pitchFamily="49" charset="0"/>
              </a:rPr>
              <a:t> + </a:t>
            </a:r>
            <a:r>
              <a:rPr lang="en-US" altLang="zh-CN" sz="2000" b="1" dirty="0">
                <a:solidFill>
                  <a:srgbClr val="CE9178"/>
                </a:solidFill>
                <a:latin typeface="Consolas" panose="020B0609020204030204" pitchFamily="49" charset="0"/>
              </a:rPr>
              <a:t>"!= "</a:t>
            </a:r>
            <a:r>
              <a:rPr lang="en-US" altLang="zh-CN" sz="2000" b="1" dirty="0">
                <a:solidFill>
                  <a:srgbClr val="D4D4D4"/>
                </a:solidFill>
                <a:latin typeface="Consolas" panose="020B0609020204030204" pitchFamily="49" charset="0"/>
              </a:rPr>
              <a:t> + </a:t>
            </a:r>
            <a:r>
              <a:rPr lang="en-US" altLang="zh-CN" sz="2000" b="1" dirty="0">
                <a:solidFill>
                  <a:srgbClr val="9CDCFE"/>
                </a:solidFill>
                <a:latin typeface="Consolas" panose="020B0609020204030204" pitchFamily="49" charset="0"/>
              </a:rPr>
              <a:t>res</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C70B034F-D1A6-41EC-8186-00018F3F197C}"/>
              </a:ext>
            </a:extLst>
          </p:cNvPr>
          <p:cNvPicPr>
            <a:picLocks noChangeAspect="1"/>
          </p:cNvPicPr>
          <p:nvPr/>
        </p:nvPicPr>
        <p:blipFill>
          <a:blip r:embed="rId3"/>
          <a:stretch>
            <a:fillRect/>
          </a:stretch>
        </p:blipFill>
        <p:spPr>
          <a:xfrm>
            <a:off x="5566670" y="5844865"/>
            <a:ext cx="3577330" cy="916734"/>
          </a:xfrm>
          <a:prstGeom prst="rect">
            <a:avLst/>
          </a:prstGeom>
        </p:spPr>
      </p:pic>
    </p:spTree>
    <p:extLst>
      <p:ext uri="{BB962C8B-B14F-4D97-AF65-F5344CB8AC3E}">
        <p14:creationId xmlns:p14="http://schemas.microsoft.com/office/powerpoint/2010/main" val="35735800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455951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for</a:t>
            </a:r>
            <a:r>
              <a:rPr lang="zh-CN" altLang="en-US" sz="2400" b="1" dirty="0">
                <a:solidFill>
                  <a:srgbClr val="1557AE"/>
                </a:solidFill>
                <a:latin typeface="+mj-lt"/>
                <a:ea typeface="楷体" panose="02010609060101010101" pitchFamily="49" charset="-122"/>
              </a:rPr>
              <a:t>循环：最有效、最灵活的循环结构</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初始化部分和迭代因子可以包含多个语句，以“</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分开</a:t>
            </a: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初始化部分、条件判断部分和迭代因子可以为空语句，但以“</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分开，表示无限循环</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9" name="矩形: 圆角 8">
            <a:extLst>
              <a:ext uri="{FF2B5EF4-FFF2-40B4-BE49-F238E27FC236}">
                <a16:creationId xmlns:a16="http://schemas.microsoft.com/office/drawing/2014/main" id="{C71D36F5-FBB6-418C-B472-26D376DA013C}"/>
              </a:ext>
            </a:extLst>
          </p:cNvPr>
          <p:cNvSpPr/>
          <p:nvPr/>
        </p:nvSpPr>
        <p:spPr>
          <a:xfrm>
            <a:off x="1" y="2520484"/>
            <a:ext cx="9143999" cy="1429342"/>
          </a:xfrm>
          <a:prstGeom prst="roundRect">
            <a:avLst>
              <a:gd name="adj" fmla="val 4157"/>
            </a:avLst>
          </a:prstGeom>
          <a:solidFill>
            <a:schemeClr val="bg2">
              <a:lumMod val="90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r>
              <a:rPr lang="nn-NO" altLang="zh-CN" sz="2400" b="1" dirty="0">
                <a:solidFill>
                  <a:schemeClr val="tx1"/>
                </a:solidFill>
                <a:latin typeface="+mj-lt"/>
              </a:rPr>
              <a:t>for (int i=0, j=10; i&lt;j; i++, j--) {</a:t>
            </a:r>
          </a:p>
          <a:p>
            <a:pPr lvl="3"/>
            <a:r>
              <a:rPr lang="nn-NO" altLang="zh-CN" sz="2400" b="1" dirty="0">
                <a:solidFill>
                  <a:schemeClr val="tx1"/>
                </a:solidFill>
                <a:latin typeface="+mj-lt"/>
              </a:rPr>
              <a:t>……</a:t>
            </a:r>
          </a:p>
          <a:p>
            <a:pPr lvl="3"/>
            <a:r>
              <a:rPr lang="nn-NO" altLang="zh-CN" sz="2400" b="1" dirty="0">
                <a:solidFill>
                  <a:schemeClr val="tx1"/>
                </a:solidFill>
                <a:latin typeface="+mj-lt"/>
              </a:rPr>
              <a:t>}</a:t>
            </a:r>
          </a:p>
        </p:txBody>
      </p:sp>
      <p:sp>
        <p:nvSpPr>
          <p:cNvPr id="11" name="矩形: 圆角 10">
            <a:extLst>
              <a:ext uri="{FF2B5EF4-FFF2-40B4-BE49-F238E27FC236}">
                <a16:creationId xmlns:a16="http://schemas.microsoft.com/office/drawing/2014/main" id="{C6BE569D-3E75-45A2-A441-B478586B0CC8}"/>
              </a:ext>
            </a:extLst>
          </p:cNvPr>
          <p:cNvSpPr/>
          <p:nvPr/>
        </p:nvSpPr>
        <p:spPr>
          <a:xfrm>
            <a:off x="-2" y="5130194"/>
            <a:ext cx="9143999" cy="1429342"/>
          </a:xfrm>
          <a:prstGeom prst="roundRect">
            <a:avLst>
              <a:gd name="adj" fmla="val 4157"/>
            </a:avLst>
          </a:prstGeom>
          <a:solidFill>
            <a:schemeClr val="bg2">
              <a:lumMod val="90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r>
              <a:rPr lang="nn-NO" altLang="zh-CN" sz="2400" b="1" dirty="0">
                <a:solidFill>
                  <a:schemeClr val="tx1"/>
                </a:solidFill>
                <a:latin typeface="+mj-lt"/>
              </a:rPr>
              <a:t>for ( ; ; ) {    // infinite loop</a:t>
            </a:r>
          </a:p>
          <a:p>
            <a:pPr lvl="3"/>
            <a:r>
              <a:rPr lang="nn-NO" altLang="zh-CN" sz="2400" b="1" dirty="0">
                <a:solidFill>
                  <a:schemeClr val="tx1"/>
                </a:solidFill>
                <a:latin typeface="+mj-lt"/>
              </a:rPr>
              <a:t>    ...</a:t>
            </a:r>
          </a:p>
          <a:p>
            <a:pPr lvl="3"/>
            <a:r>
              <a:rPr lang="nn-NO" altLang="zh-CN" sz="2400" b="1" dirty="0">
                <a:solidFill>
                  <a:schemeClr val="tx1"/>
                </a:solidFill>
                <a:latin typeface="+mj-lt"/>
              </a:rPr>
              <a:t>}</a:t>
            </a:r>
          </a:p>
        </p:txBody>
      </p:sp>
    </p:spTree>
    <p:extLst>
      <p:ext uri="{BB962C8B-B14F-4D97-AF65-F5344CB8AC3E}">
        <p14:creationId xmlns:p14="http://schemas.microsoft.com/office/powerpoint/2010/main" val="1263204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9" name="矩形: 圆角 8">
            <a:extLst>
              <a:ext uri="{FF2B5EF4-FFF2-40B4-BE49-F238E27FC236}">
                <a16:creationId xmlns:a16="http://schemas.microsoft.com/office/drawing/2014/main" id="{C71D36F5-FBB6-418C-B472-26D376DA013C}"/>
              </a:ext>
            </a:extLst>
          </p:cNvPr>
          <p:cNvSpPr/>
          <p:nvPr/>
        </p:nvSpPr>
        <p:spPr>
          <a:xfrm>
            <a:off x="-3" y="1745296"/>
            <a:ext cx="9143999" cy="618681"/>
          </a:xfrm>
          <a:prstGeom prst="roundRect">
            <a:avLst>
              <a:gd name="adj" fmla="val 4157"/>
            </a:avLst>
          </a:prstGeom>
          <a:solidFill>
            <a:schemeClr val="bg2">
              <a:lumMod val="90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mj-lt"/>
              </a:rPr>
              <a:t>如果一个人出生于</a:t>
            </a:r>
            <a:r>
              <a:rPr lang="en-US" altLang="zh-CN" sz="2400" b="1" dirty="0">
                <a:solidFill>
                  <a:schemeClr val="tx1"/>
                </a:solidFill>
                <a:latin typeface="+mj-lt"/>
              </a:rPr>
              <a:t>1970</a:t>
            </a:r>
            <a:r>
              <a:rPr lang="zh-CN" altLang="en-US" sz="2400" b="1" dirty="0">
                <a:solidFill>
                  <a:schemeClr val="tx1"/>
                </a:solidFill>
                <a:latin typeface="+mj-lt"/>
              </a:rPr>
              <a:t>年，那么他</a:t>
            </a:r>
            <a:r>
              <a:rPr lang="en-US" altLang="zh-CN" sz="2400" b="1" dirty="0">
                <a:solidFill>
                  <a:schemeClr val="tx1"/>
                </a:solidFill>
                <a:latin typeface="+mj-lt"/>
              </a:rPr>
              <a:t>70</a:t>
            </a:r>
            <a:r>
              <a:rPr lang="zh-CN" altLang="en-US" sz="2400" b="1" dirty="0">
                <a:solidFill>
                  <a:schemeClr val="tx1"/>
                </a:solidFill>
                <a:latin typeface="+mj-lt"/>
              </a:rPr>
              <a:t>岁时能经历几个闰年？</a:t>
            </a:r>
            <a:endParaRPr lang="en-US" altLang="zh-CN" sz="2400" b="1" dirty="0">
              <a:solidFill>
                <a:schemeClr val="tx1"/>
              </a:solidFill>
              <a:latin typeface="+mj-lt"/>
            </a:endParaRPr>
          </a:p>
        </p:txBody>
      </p:sp>
      <p:sp>
        <p:nvSpPr>
          <p:cNvPr id="12" name="矩形: 圆角 11">
            <a:extLst>
              <a:ext uri="{FF2B5EF4-FFF2-40B4-BE49-F238E27FC236}">
                <a16:creationId xmlns:a16="http://schemas.microsoft.com/office/drawing/2014/main" id="{4295467C-1BB5-41DE-9C50-A9F678588D9C}"/>
              </a:ext>
            </a:extLst>
          </p:cNvPr>
          <p:cNvSpPr/>
          <p:nvPr/>
        </p:nvSpPr>
        <p:spPr>
          <a:xfrm>
            <a:off x="0" y="2601883"/>
            <a:ext cx="9144000" cy="358640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length</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70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firstYear</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1970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for</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0</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 &lt; </a:t>
            </a:r>
            <a:r>
              <a:rPr lang="en-US" altLang="zh-CN" sz="2000" b="1" dirty="0">
                <a:solidFill>
                  <a:srgbClr val="9CDCFE"/>
                </a:solidFill>
                <a:latin typeface="Consolas" panose="020B0609020204030204" pitchFamily="49" charset="0"/>
              </a:rPr>
              <a:t>length</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 = </a:t>
            </a:r>
            <a:r>
              <a:rPr lang="en-US" altLang="zh-CN" sz="2000" b="1" dirty="0" err="1">
                <a:solidFill>
                  <a:srgbClr val="9CDCFE"/>
                </a:solidFill>
                <a:latin typeface="Consolas" panose="020B0609020204030204" pitchFamily="49" charset="0"/>
              </a:rPr>
              <a:t>firstYear</a:t>
            </a:r>
            <a:r>
              <a:rPr lang="en-US" altLang="zh-CN" sz="2000" b="1" dirty="0">
                <a:solidFill>
                  <a:srgbClr val="D4D4D4"/>
                </a:solidFill>
                <a:latin typeface="Consolas" panose="020B0609020204030204" pitchFamily="49" charset="0"/>
              </a:rPr>
              <a:t> + </a:t>
            </a:r>
            <a:r>
              <a:rPr lang="en-US" altLang="zh-CN" sz="2000" b="1" dirty="0" err="1">
                <a:solidFill>
                  <a:srgbClr val="9CDCFE"/>
                </a:solidFill>
                <a:latin typeface="Consolas" panose="020B0609020204030204" pitchFamily="49" charset="0"/>
              </a:rPr>
              <a:t>i</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if</a:t>
            </a:r>
            <a:r>
              <a:rPr lang="en-US" altLang="zh-CN" sz="2000" b="1" dirty="0">
                <a:solidFill>
                  <a:srgbClr val="D4D4D4"/>
                </a:solidFill>
                <a:latin typeface="Consolas" panose="020B0609020204030204" pitchFamily="49" charset="0"/>
              </a:rPr>
              <a:t>((</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4</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0</a:t>
            </a:r>
            <a:r>
              <a:rPr lang="en-US" altLang="zh-CN" sz="2000" b="1" dirty="0">
                <a:solidFill>
                  <a:srgbClr val="D4D4D4"/>
                </a:solidFill>
                <a:latin typeface="Consolas" panose="020B0609020204030204" pitchFamily="49" charset="0"/>
              </a:rPr>
              <a:t>&amp;&amp;</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100</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400</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p:txBody>
      </p:sp>
      <p:pic>
        <p:nvPicPr>
          <p:cNvPr id="2" name="图片 1">
            <a:extLst>
              <a:ext uri="{FF2B5EF4-FFF2-40B4-BE49-F238E27FC236}">
                <a16:creationId xmlns:a16="http://schemas.microsoft.com/office/drawing/2014/main" id="{78EA3B1D-0304-4C90-B253-8C1AF7E0E053}"/>
              </a:ext>
            </a:extLst>
          </p:cNvPr>
          <p:cNvPicPr>
            <a:picLocks noChangeAspect="1"/>
          </p:cNvPicPr>
          <p:nvPr/>
        </p:nvPicPr>
        <p:blipFill>
          <a:blip r:embed="rId3"/>
          <a:stretch>
            <a:fillRect/>
          </a:stretch>
        </p:blipFill>
        <p:spPr>
          <a:xfrm>
            <a:off x="8273562" y="2668551"/>
            <a:ext cx="870434" cy="3525500"/>
          </a:xfrm>
          <a:prstGeom prst="rect">
            <a:avLst/>
          </a:prstGeom>
        </p:spPr>
      </p:pic>
    </p:spTree>
    <p:extLst>
      <p:ext uri="{BB962C8B-B14F-4D97-AF65-F5344CB8AC3E}">
        <p14:creationId xmlns:p14="http://schemas.microsoft.com/office/powerpoint/2010/main" val="1791059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2786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循环的嵌套</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一个循环体内包含另一个完整的循环结构</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嵌套的层次多，多重嵌套</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while</a:t>
            </a:r>
            <a:r>
              <a:rPr lang="zh-CN" altLang="en-US" sz="2400" b="1" dirty="0">
                <a:latin typeface="+mj-lt"/>
                <a:ea typeface="楷体" panose="02010609060101010101" pitchFamily="49" charset="-122"/>
              </a:rPr>
              <a:t>循环、</a:t>
            </a:r>
            <a:r>
              <a:rPr lang="en-US" altLang="zh-CN" sz="2400" b="1" dirty="0">
                <a:latin typeface="+mj-lt"/>
                <a:ea typeface="楷体" panose="02010609060101010101" pitchFamily="49" charset="-122"/>
              </a:rPr>
              <a:t>do-while</a:t>
            </a:r>
            <a:r>
              <a:rPr lang="zh-CN" altLang="en-US" sz="2400" b="1" dirty="0">
                <a:latin typeface="+mj-lt"/>
                <a:ea typeface="楷体" panose="02010609060101010101" pitchFamily="49" charset="-122"/>
              </a:rPr>
              <a:t>循环、</a:t>
            </a:r>
            <a:r>
              <a:rPr lang="en-US" altLang="zh-CN" sz="2400" b="1" dirty="0">
                <a:latin typeface="+mj-lt"/>
                <a:ea typeface="楷体" panose="02010609060101010101" pitchFamily="49" charset="-122"/>
              </a:rPr>
              <a:t>for</a:t>
            </a:r>
            <a:r>
              <a:rPr lang="zh-CN" altLang="en-US" sz="2400" b="1" dirty="0">
                <a:latin typeface="+mj-lt"/>
                <a:ea typeface="楷体" panose="02010609060101010101" pitchFamily="49" charset="-122"/>
              </a:rPr>
              <a:t>循环相互嵌套</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E0CD1768-463E-42E4-9D34-B3CC81475352}"/>
                  </a:ext>
                </a:extLst>
              </p:cNvPr>
              <p:cNvSpPr/>
              <p:nvPr/>
            </p:nvSpPr>
            <p:spPr>
              <a:xfrm>
                <a:off x="-1" y="3544965"/>
                <a:ext cx="9143999" cy="692927"/>
              </a:xfrm>
              <a:prstGeom prst="roundRect">
                <a:avLst>
                  <a:gd name="adj" fmla="val 4157"/>
                </a:avLst>
              </a:prstGeom>
              <a:solidFill>
                <a:schemeClr val="bg2">
                  <a:lumMod val="90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mj-lt"/>
                  </a:rPr>
                  <a:t>例：使用循环求</a:t>
                </a:r>
                <a14:m>
                  <m:oMath xmlns:m="http://schemas.openxmlformats.org/officeDocument/2006/math">
                    <m:r>
                      <a:rPr lang="en-US" altLang="zh-CN" sz="2400" b="1" i="1" dirty="0" smtClean="0">
                        <a:solidFill>
                          <a:schemeClr val="tx1"/>
                        </a:solidFill>
                        <a:latin typeface="Cambria Math" panose="02040503050406030204" pitchFamily="18" charset="0"/>
                      </a:rPr>
                      <m:t>𝟏</m:t>
                    </m:r>
                    <m:r>
                      <a:rPr lang="en-US" altLang="zh-CN" sz="2400" b="1" i="1" dirty="0">
                        <a:solidFill>
                          <a:schemeClr val="tx1"/>
                        </a:solidFill>
                        <a:latin typeface="Cambria Math" panose="02040503050406030204" pitchFamily="18" charset="0"/>
                      </a:rPr>
                      <m:t>!+</m:t>
                    </m:r>
                    <m:r>
                      <a:rPr lang="en-US" altLang="zh-CN" sz="2400" b="1" i="1" dirty="0">
                        <a:solidFill>
                          <a:schemeClr val="tx1"/>
                        </a:solidFill>
                        <a:latin typeface="Cambria Math" panose="02040503050406030204" pitchFamily="18" charset="0"/>
                      </a:rPr>
                      <m:t>𝟐</m:t>
                    </m:r>
                    <m:r>
                      <a:rPr lang="en-US" altLang="zh-CN" sz="2400" b="1" i="1" dirty="0">
                        <a:solidFill>
                          <a:schemeClr val="tx1"/>
                        </a:solidFill>
                        <a:latin typeface="Cambria Math" panose="02040503050406030204" pitchFamily="18" charset="0"/>
                      </a:rPr>
                      <m:t>!+</m:t>
                    </m:r>
                    <m:r>
                      <a:rPr lang="en-US" altLang="zh-CN" sz="2400" b="1" i="1" dirty="0">
                        <a:solidFill>
                          <a:schemeClr val="tx1"/>
                        </a:solidFill>
                        <a:latin typeface="Cambria Math" panose="02040503050406030204" pitchFamily="18" charset="0"/>
                      </a:rPr>
                      <m:t>𝟑</m:t>
                    </m:r>
                    <m:r>
                      <a:rPr lang="en-US" altLang="zh-CN" sz="2400" b="1" i="1" dirty="0">
                        <a:solidFill>
                          <a:schemeClr val="tx1"/>
                        </a:solidFill>
                        <a:latin typeface="Cambria Math" panose="02040503050406030204" pitchFamily="18" charset="0"/>
                      </a:rPr>
                      <m:t>!+… … +</m:t>
                    </m:r>
                    <m:r>
                      <a:rPr lang="en-US" altLang="zh-CN" sz="2400" b="1" i="1" dirty="0" smtClean="0">
                        <a:solidFill>
                          <a:schemeClr val="tx1"/>
                        </a:solidFill>
                        <a:latin typeface="Cambria Math" panose="02040503050406030204" pitchFamily="18" charset="0"/>
                      </a:rPr>
                      <m:t>𝒏</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𝒏</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𝟗</m:t>
                    </m:r>
                    <m:r>
                      <a:rPr lang="en-US" altLang="zh-CN" sz="2400" b="1" i="1" dirty="0" smtClean="0">
                        <a:solidFill>
                          <a:schemeClr val="tx1"/>
                        </a:solidFill>
                        <a:latin typeface="Cambria Math" panose="02040503050406030204" pitchFamily="18" charset="0"/>
                      </a:rPr>
                      <m:t>)</m:t>
                    </m:r>
                  </m:oMath>
                </a14:m>
                <a:endParaRPr lang="en-US" altLang="zh-CN" sz="2400" b="1" dirty="0">
                  <a:solidFill>
                    <a:schemeClr val="tx1"/>
                  </a:solidFill>
                  <a:latin typeface="+mj-lt"/>
                </a:endParaRPr>
              </a:p>
            </p:txBody>
          </p:sp>
        </mc:Choice>
        <mc:Fallback xmlns="">
          <p:sp>
            <p:nvSpPr>
              <p:cNvPr id="12" name="矩形: 圆角 11">
                <a:extLst>
                  <a:ext uri="{FF2B5EF4-FFF2-40B4-BE49-F238E27FC236}">
                    <a16:creationId xmlns:a16="http://schemas.microsoft.com/office/drawing/2014/main" id="{E0CD1768-463E-42E4-9D34-B3CC81475352}"/>
                  </a:ext>
                </a:extLst>
              </p:cNvPr>
              <p:cNvSpPr>
                <a:spLocks noRot="1" noChangeAspect="1" noMove="1" noResize="1" noEditPoints="1" noAdjustHandles="1" noChangeArrowheads="1" noChangeShapeType="1" noTextEdit="1"/>
              </p:cNvSpPr>
              <p:nvPr/>
            </p:nvSpPr>
            <p:spPr>
              <a:xfrm>
                <a:off x="-1" y="3544965"/>
                <a:ext cx="9143999" cy="692927"/>
              </a:xfrm>
              <a:prstGeom prst="roundRect">
                <a:avLst>
                  <a:gd name="adj" fmla="val 4157"/>
                </a:avLst>
              </a:prstGeom>
              <a:blipFill>
                <a:blip r:embed="rId3"/>
                <a:stretch>
                  <a:fillRect l="-797"/>
                </a:stretch>
              </a:blipFill>
              <a:ln w="28575">
                <a:solidFill>
                  <a:srgbClr val="1557AE"/>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1282631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循环的嵌套</a:t>
            </a:r>
            <a:endParaRPr lang="en-US" altLang="zh-CN"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9" name="矩形: 圆角 8">
            <a:extLst>
              <a:ext uri="{FF2B5EF4-FFF2-40B4-BE49-F238E27FC236}">
                <a16:creationId xmlns:a16="http://schemas.microsoft.com/office/drawing/2014/main" id="{17D64373-4FA6-4D0D-8E2B-313D8C0A5147}"/>
              </a:ext>
            </a:extLst>
          </p:cNvPr>
          <p:cNvSpPr/>
          <p:nvPr/>
        </p:nvSpPr>
        <p:spPr>
          <a:xfrm>
            <a:off x="-1" y="2013438"/>
            <a:ext cx="9144000" cy="4403447"/>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import</a:t>
            </a: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java</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io</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IOException</a:t>
            </a:r>
            <a:r>
              <a:rPr lang="en-US" altLang="zh-CN" b="1" dirty="0">
                <a:solidFill>
                  <a:srgbClr val="D4D4D4"/>
                </a:solidFill>
                <a:latin typeface="Consolas" panose="020B0609020204030204" pitchFamily="49" charset="0"/>
              </a:rPr>
              <a:t>;</a:t>
            </a:r>
          </a:p>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n</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sum</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total</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"Please input(0~9):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n</a:t>
            </a:r>
            <a:r>
              <a:rPr lang="en-US" altLang="zh-CN" b="1" dirty="0">
                <a:solidFill>
                  <a:srgbClr val="D4D4D4"/>
                </a:solidFill>
                <a:latin typeface="Consolas" panose="020B0609020204030204" pitchFamily="49" charset="0"/>
              </a:rPr>
              <a:t> =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in</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read</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n</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48</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a:solidFill>
                  <a:srgbClr val="9CDCFE"/>
                </a:solidFill>
                <a:latin typeface="Consolas" panose="020B0609020204030204" pitchFamily="49" charset="0"/>
              </a:rPr>
              <a:t>n</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sum</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p>
          <a:p>
            <a:pPr lvl="1"/>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p>
          <a:p>
            <a:pPr lvl="1"/>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sum</a:t>
            </a: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p>
          <a:p>
            <a:pPr lvl="1"/>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total</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sum</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各阶乘之和为</a:t>
            </a:r>
            <a:r>
              <a:rPr lang="en-US" altLang="zh-CN" b="1" dirty="0">
                <a:solidFill>
                  <a:srgbClr val="CE9178"/>
                </a:solidFill>
                <a:latin typeface="Consolas" panose="020B0609020204030204" pitchFamily="49" charset="0"/>
              </a:rPr>
              <a:t>: "</a:t>
            </a:r>
            <a:r>
              <a:rPr lang="zh-CN" altLang="en-US" b="1" dirty="0">
                <a:solidFill>
                  <a:srgbClr val="D4D4D4"/>
                </a:solidFill>
                <a:latin typeface="Consolas" panose="020B0609020204030204" pitchFamily="49" charset="0"/>
              </a:rPr>
              <a:t> </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total</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B7F03B9D-6816-408B-870B-867CB6798209}"/>
              </a:ext>
            </a:extLst>
          </p:cNvPr>
          <p:cNvPicPr>
            <a:picLocks noChangeAspect="1"/>
          </p:cNvPicPr>
          <p:nvPr/>
        </p:nvPicPr>
        <p:blipFill>
          <a:blip r:embed="rId3"/>
          <a:stretch>
            <a:fillRect/>
          </a:stretch>
        </p:blipFill>
        <p:spPr>
          <a:xfrm>
            <a:off x="0" y="6157030"/>
            <a:ext cx="9144000" cy="700970"/>
          </a:xfrm>
          <a:prstGeom prst="rect">
            <a:avLst/>
          </a:prstGeom>
        </p:spPr>
      </p:pic>
    </p:spTree>
    <p:extLst>
      <p:ext uri="{BB962C8B-B14F-4D97-AF65-F5344CB8AC3E}">
        <p14:creationId xmlns:p14="http://schemas.microsoft.com/office/powerpoint/2010/main" val="4070775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367312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跳转</a:t>
            </a:r>
            <a:r>
              <a:rPr lang="en-US" altLang="zh-CN" sz="2800" b="1" dirty="0">
                <a:solidFill>
                  <a:srgbClr val="1557AE"/>
                </a:solidFill>
                <a:latin typeface="+mj-lt"/>
              </a:rPr>
              <a:t>/</a:t>
            </a:r>
            <a:r>
              <a:rPr lang="zh-CN" altLang="en-US" sz="2800" b="1" dirty="0">
                <a:solidFill>
                  <a:srgbClr val="1557AE"/>
                </a:solidFill>
                <a:latin typeface="+mj-lt"/>
              </a:rPr>
              <a:t>转向语句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将程序的执行跳转到其他部分的语句</a:t>
            </a:r>
            <a:endParaRPr lang="en-US" altLang="zh-CN"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内容：</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break:     </a:t>
            </a:r>
            <a:r>
              <a:rPr lang="zh-CN" altLang="en-US" sz="2400" b="1" dirty="0">
                <a:latin typeface="+mj-lt"/>
                <a:ea typeface="楷体" panose="02010609060101010101" pitchFamily="49" charset="-122"/>
              </a:rPr>
              <a:t>跳出</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中止</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循环</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continue: </a:t>
            </a:r>
            <a:r>
              <a:rPr lang="zh-CN" altLang="en-US" sz="2400" b="1" dirty="0">
                <a:latin typeface="+mj-lt"/>
                <a:ea typeface="楷体" panose="02010609060101010101" pitchFamily="49" charset="-122"/>
              </a:rPr>
              <a:t>结束本次循环</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return:    </a:t>
            </a:r>
            <a:r>
              <a:rPr lang="zh-CN" altLang="en-US" sz="2400" b="1" dirty="0">
                <a:latin typeface="+mj-lt"/>
                <a:ea typeface="楷体" panose="02010609060101010101" pitchFamily="49" charset="-122"/>
              </a:rPr>
              <a:t>方法返回</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throw:     </a:t>
            </a:r>
            <a:r>
              <a:rPr lang="zh-CN" altLang="en-US" sz="2400" b="1" dirty="0">
                <a:latin typeface="+mj-lt"/>
                <a:ea typeface="楷体" panose="02010609060101010101" pitchFamily="49" charset="-122"/>
              </a:rPr>
              <a:t>抛出异常</a:t>
            </a:r>
            <a:r>
              <a:rPr lang="en-US" altLang="zh-CN" sz="2400" b="1" dirty="0">
                <a:latin typeface="+mj-lt"/>
                <a:ea typeface="楷体" panose="02010609060101010101" pitchFamily="49" charset="-122"/>
              </a:rPr>
              <a:t>(Exception)</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Tree>
    <p:extLst>
      <p:ext uri="{BB962C8B-B14F-4D97-AF65-F5344CB8AC3E}">
        <p14:creationId xmlns:p14="http://schemas.microsoft.com/office/powerpoint/2010/main" val="3767268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63323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跳转</a:t>
            </a:r>
            <a:r>
              <a:rPr lang="en-US" altLang="zh-CN" sz="2800" b="1" dirty="0">
                <a:solidFill>
                  <a:srgbClr val="1557AE"/>
                </a:solidFill>
                <a:latin typeface="+mj-lt"/>
              </a:rPr>
              <a:t>/</a:t>
            </a:r>
            <a:r>
              <a:rPr lang="zh-CN" altLang="en-US" sz="2800" b="1" dirty="0">
                <a:solidFill>
                  <a:srgbClr val="1557AE"/>
                </a:solidFill>
                <a:latin typeface="+mj-lt"/>
              </a:rPr>
              <a:t>转向语句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break</a:t>
            </a:r>
            <a:r>
              <a:rPr lang="zh-CN" altLang="en-US" sz="2400" b="1" dirty="0">
                <a:solidFill>
                  <a:srgbClr val="1557AE"/>
                </a:solidFill>
                <a:latin typeface="+mj-lt"/>
                <a:ea typeface="楷体" panose="02010609060101010101" pitchFamily="49" charset="-122"/>
              </a:rPr>
              <a:t>语句：用以中断当前执行的循环语句</a:t>
            </a:r>
            <a:r>
              <a:rPr lang="en-US" altLang="zh-CN" sz="2400" b="1" dirty="0">
                <a:solidFill>
                  <a:srgbClr val="1557AE"/>
                </a:solidFill>
                <a:latin typeface="+mj-lt"/>
                <a:ea typeface="楷体" panose="02010609060101010101" pitchFamily="49" charset="-122"/>
              </a:rPr>
              <a:t>(for</a:t>
            </a:r>
            <a:r>
              <a:rPr lang="zh-CN" altLang="en-US" sz="2400" b="1" dirty="0">
                <a:solidFill>
                  <a:srgbClr val="1557AE"/>
                </a:solidFill>
                <a:latin typeface="+mj-lt"/>
                <a:ea typeface="楷体" panose="02010609060101010101" pitchFamily="49" charset="-122"/>
              </a:rPr>
              <a:t>、</a:t>
            </a:r>
            <a:r>
              <a:rPr lang="en-US" altLang="zh-CN" sz="2400" b="1" dirty="0">
                <a:solidFill>
                  <a:srgbClr val="1557AE"/>
                </a:solidFill>
                <a:latin typeface="+mj-lt"/>
                <a:ea typeface="楷体" panose="02010609060101010101" pitchFamily="49" charset="-122"/>
              </a:rPr>
              <a:t>do-while</a:t>
            </a:r>
            <a:r>
              <a:rPr lang="zh-CN" altLang="en-US" sz="2400" b="1" dirty="0">
                <a:solidFill>
                  <a:srgbClr val="1557AE"/>
                </a:solidFill>
                <a:latin typeface="+mj-lt"/>
                <a:ea typeface="楷体" panose="02010609060101010101" pitchFamily="49" charset="-122"/>
              </a:rPr>
              <a:t>、</a:t>
            </a:r>
            <a:r>
              <a:rPr lang="en-US" altLang="zh-CN" sz="2400" b="1" dirty="0">
                <a:solidFill>
                  <a:srgbClr val="1557AE"/>
                </a:solidFill>
                <a:latin typeface="+mj-lt"/>
                <a:ea typeface="楷体" panose="02010609060101010101" pitchFamily="49" charset="-122"/>
              </a:rPr>
              <a:t>while)</a:t>
            </a:r>
            <a:r>
              <a:rPr lang="zh-CN" altLang="en-US" sz="2400" b="1" dirty="0">
                <a:solidFill>
                  <a:srgbClr val="1557AE"/>
                </a:solidFill>
                <a:latin typeface="+mj-lt"/>
                <a:ea typeface="楷体" panose="02010609060101010101" pitchFamily="49" charset="-122"/>
              </a:rPr>
              <a:t>或</a:t>
            </a:r>
            <a:r>
              <a:rPr lang="en-US" altLang="zh-CN" sz="2400" b="1" dirty="0">
                <a:solidFill>
                  <a:srgbClr val="1557AE"/>
                </a:solidFill>
                <a:latin typeface="+mj-lt"/>
                <a:ea typeface="楷体" panose="02010609060101010101" pitchFamily="49" charset="-122"/>
              </a:rPr>
              <a:t>switch</a:t>
            </a:r>
            <a:r>
              <a:rPr lang="zh-CN" altLang="en-US" sz="2400" b="1" dirty="0">
                <a:solidFill>
                  <a:srgbClr val="1557AE"/>
                </a:solidFill>
                <a:latin typeface="+mj-lt"/>
                <a:ea typeface="楷体" panose="02010609060101010101" pitchFamily="49" charset="-122"/>
              </a:rPr>
              <a:t>语句</a:t>
            </a:r>
            <a:endParaRPr lang="en-US" altLang="zh-CN"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使用方法</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不带标号的</a:t>
            </a:r>
            <a:r>
              <a:rPr lang="en-US" altLang="zh-CN" sz="2400" b="1" dirty="0">
                <a:latin typeface="+mj-lt"/>
                <a:ea typeface="楷体" panose="02010609060101010101" pitchFamily="49" charset="-122"/>
              </a:rPr>
              <a:t>break</a:t>
            </a:r>
            <a:r>
              <a:rPr lang="zh-CN" altLang="en-US" sz="2400" b="1" dirty="0">
                <a:latin typeface="+mj-lt"/>
                <a:ea typeface="楷体" panose="02010609060101010101" pitchFamily="49" charset="-122"/>
              </a:rPr>
              <a:t>语句</a:t>
            </a:r>
            <a:endParaRPr lang="en-US" altLang="zh-CN" sz="2400" b="1" dirty="0">
              <a:latin typeface="+mj-lt"/>
              <a:ea typeface="楷体" panose="02010609060101010101" pitchFamily="49" charset="-122"/>
            </a:endParaRP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表达形式</a:t>
            </a:r>
            <a:r>
              <a:rPr lang="en-US" altLang="zh-CN" sz="2400" dirty="0">
                <a:latin typeface="+mj-lt"/>
                <a:ea typeface="楷体" panose="02010609060101010101" pitchFamily="49" charset="-122"/>
              </a:rPr>
              <a:t>:    break;</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从本层循环中跳出</a:t>
            </a:r>
            <a:endParaRPr lang="en-US" altLang="zh-CN" sz="2400" dirty="0">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带标号的</a:t>
            </a:r>
            <a:r>
              <a:rPr lang="en-US" altLang="zh-CN" sz="2400" b="1" dirty="0">
                <a:latin typeface="+mj-lt"/>
                <a:ea typeface="楷体" panose="02010609060101010101" pitchFamily="49" charset="-122"/>
              </a:rPr>
              <a:t>break</a:t>
            </a:r>
            <a:r>
              <a:rPr lang="zh-CN" altLang="en-US" sz="2400" b="1" dirty="0">
                <a:latin typeface="+mj-lt"/>
                <a:ea typeface="楷体" panose="02010609060101010101" pitchFamily="49" charset="-122"/>
              </a:rPr>
              <a:t>语句</a:t>
            </a:r>
            <a:endParaRPr lang="en-US" altLang="zh-CN" sz="2400" b="1" dirty="0">
              <a:latin typeface="+mj-lt"/>
              <a:ea typeface="楷体" panose="02010609060101010101" pitchFamily="49" charset="-122"/>
            </a:endParaRPr>
          </a:p>
          <a:p>
            <a:pPr marL="1714500" lvl="4" indent="-3429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表达形式</a:t>
            </a:r>
            <a:r>
              <a:rPr lang="en-US" altLang="zh-CN" sz="2400" dirty="0">
                <a:latin typeface="+mj-lt"/>
                <a:ea typeface="楷体" panose="02010609060101010101" pitchFamily="49" charset="-122"/>
              </a:rPr>
              <a:t>:</a:t>
            </a:r>
          </a:p>
          <a:p>
            <a:pPr marL="1714500" lvl="4" indent="-342900">
              <a:lnSpc>
                <a:spcPct val="120000"/>
              </a:lnSpc>
              <a:buSzPct val="90000"/>
              <a:buFont typeface="Wingdings" panose="05000000000000000000" pitchFamily="2" charset="2"/>
              <a:buChar char="ü"/>
            </a:pPr>
            <a:endParaRPr lang="en-US" altLang="zh-CN" sz="2400" dirty="0">
              <a:latin typeface="+mj-lt"/>
              <a:ea typeface="楷体" panose="02010609060101010101" pitchFamily="49" charset="-122"/>
            </a:endParaRPr>
          </a:p>
          <a:p>
            <a:pPr marL="1714500" lvl="4" indent="-342900">
              <a:lnSpc>
                <a:spcPct val="120000"/>
              </a:lnSpc>
              <a:buSzPct val="90000"/>
              <a:buFont typeface="Wingdings" panose="05000000000000000000" pitchFamily="2" charset="2"/>
              <a:buChar char="ü"/>
            </a:pPr>
            <a:endParaRPr lang="en-US" altLang="zh-CN" sz="1100" dirty="0">
              <a:latin typeface="+mj-lt"/>
              <a:ea typeface="楷体" panose="02010609060101010101" pitchFamily="49" charset="-122"/>
            </a:endParaRPr>
          </a:p>
          <a:p>
            <a:pPr marL="1714500" lvl="4" indent="-3429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从整个程序块中跳出</a:t>
            </a:r>
          </a:p>
          <a:p>
            <a:pPr marL="1714500" lvl="4" indent="-342900">
              <a:lnSpc>
                <a:spcPct val="120000"/>
              </a:lnSpc>
              <a:buFont typeface="Wingdings" panose="05000000000000000000" pitchFamily="2" charset="2"/>
              <a:buChar char="ü"/>
            </a:pPr>
            <a:endParaRPr lang="zh-CN" altLang="en-US" sz="2400" dirty="0">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2BC5E49E-D9D7-40C8-943A-3ADFCEC054B9}"/>
              </a:ext>
            </a:extLst>
          </p:cNvPr>
          <p:cNvSpPr/>
          <p:nvPr/>
        </p:nvSpPr>
        <p:spPr>
          <a:xfrm>
            <a:off x="3341075" y="4659923"/>
            <a:ext cx="2655277" cy="967154"/>
          </a:xfrm>
          <a:prstGeom prst="roundRect">
            <a:avLst>
              <a:gd name="adj" fmla="val 4157"/>
            </a:avLst>
          </a:prstGeom>
          <a:solidFill>
            <a:schemeClr val="bg2">
              <a:lumMod val="90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000" b="1" dirty="0">
                <a:solidFill>
                  <a:schemeClr val="tx1"/>
                </a:solidFill>
                <a:latin typeface="+mj-lt"/>
              </a:rPr>
              <a:t>标号</a:t>
            </a:r>
            <a:r>
              <a:rPr lang="en-US" altLang="zh-CN" sz="2000" b="1" dirty="0">
                <a:solidFill>
                  <a:schemeClr val="tx1"/>
                </a:solidFill>
                <a:latin typeface="+mj-lt"/>
              </a:rPr>
              <a:t>: </a:t>
            </a:r>
          </a:p>
          <a:p>
            <a:pPr lvl="1"/>
            <a:r>
              <a:rPr lang="zh-CN" altLang="en-US" sz="2000" b="1" dirty="0">
                <a:solidFill>
                  <a:schemeClr val="tx1"/>
                </a:solidFill>
                <a:latin typeface="+mj-lt"/>
              </a:rPr>
              <a:t>程序块 </a:t>
            </a:r>
          </a:p>
          <a:p>
            <a:pPr lvl="1"/>
            <a:r>
              <a:rPr lang="en-US" altLang="zh-CN" sz="2000" b="1" dirty="0">
                <a:solidFill>
                  <a:schemeClr val="tx1"/>
                </a:solidFill>
                <a:latin typeface="+mj-lt"/>
              </a:rPr>
              <a:t>(break </a:t>
            </a:r>
            <a:r>
              <a:rPr lang="zh-CN" altLang="en-US" sz="2000" b="1" dirty="0">
                <a:solidFill>
                  <a:schemeClr val="tx1"/>
                </a:solidFill>
                <a:latin typeface="+mj-lt"/>
              </a:rPr>
              <a:t>标号</a:t>
            </a:r>
            <a:r>
              <a:rPr lang="en-US" altLang="zh-CN" sz="2000" b="1" dirty="0">
                <a:solidFill>
                  <a:schemeClr val="tx1"/>
                </a:solidFill>
                <a:latin typeface="+mj-lt"/>
              </a:rPr>
              <a:t>;)</a:t>
            </a:r>
          </a:p>
        </p:txBody>
      </p:sp>
      <p:sp>
        <p:nvSpPr>
          <p:cNvPr id="9" name="矩形: 圆角 8">
            <a:extLst>
              <a:ext uri="{FF2B5EF4-FFF2-40B4-BE49-F238E27FC236}">
                <a16:creationId xmlns:a16="http://schemas.microsoft.com/office/drawing/2014/main" id="{399F3236-E983-4158-9EE1-D4D5FC66EDF1}"/>
              </a:ext>
            </a:extLst>
          </p:cNvPr>
          <p:cNvSpPr/>
          <p:nvPr/>
        </p:nvSpPr>
        <p:spPr>
          <a:xfrm>
            <a:off x="-1" y="6126741"/>
            <a:ext cx="9144001" cy="675985"/>
          </a:xfrm>
          <a:prstGeom prst="roundRect">
            <a:avLst>
              <a:gd name="adj" fmla="val 4157"/>
            </a:avLst>
          </a:prstGeom>
          <a:solidFill>
            <a:schemeClr val="bg2">
              <a:lumMod val="90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zh-CN" altLang="en-US" sz="2000" b="1" dirty="0">
                <a:solidFill>
                  <a:schemeClr val="tx1"/>
                </a:solidFill>
                <a:latin typeface="+mj-lt"/>
              </a:rPr>
              <a:t>若只有一层循环，带标号和不带标号作用相同</a:t>
            </a:r>
          </a:p>
          <a:p>
            <a:pPr marL="342900" indent="-342900">
              <a:buFont typeface="Wingdings" panose="05000000000000000000" pitchFamily="2" charset="2"/>
              <a:buChar char="ü"/>
            </a:pPr>
            <a:r>
              <a:rPr lang="zh-CN" altLang="en-US" sz="2000" b="1" dirty="0">
                <a:solidFill>
                  <a:schemeClr val="tx1"/>
                </a:solidFill>
                <a:latin typeface="+mj-lt"/>
              </a:rPr>
              <a:t>若存在循环嵌套，两者作用不同</a:t>
            </a:r>
          </a:p>
        </p:txBody>
      </p:sp>
    </p:spTree>
    <p:extLst>
      <p:ext uri="{BB962C8B-B14F-4D97-AF65-F5344CB8AC3E}">
        <p14:creationId xmlns:p14="http://schemas.microsoft.com/office/powerpoint/2010/main" val="1460695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fade">
                                      <p:cBhvr>
                                        <p:cTn id="34" dur="500"/>
                                        <p:tgtEl>
                                          <p:spTgt spid="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500"/>
                                        <p:tgtEl>
                                          <p:spTgt spid="7">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4555799"/>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基本数据类型</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数字 </a:t>
            </a:r>
            <a:r>
              <a:rPr lang="en-US" altLang="zh-CN" sz="2400" b="1" dirty="0">
                <a:solidFill>
                  <a:srgbClr val="1557AE"/>
                </a:solidFill>
                <a:latin typeface="+mj-lt"/>
                <a:ea typeface="楷体" panose="02010609060101010101" pitchFamily="49" charset="-122"/>
                <a:cs typeface="黑体" panose="02010609060101010101" pitchFamily="49" charset="-122"/>
              </a:rPr>
              <a:t>(number)</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整型 </a:t>
            </a:r>
            <a:r>
              <a:rPr lang="en-US" altLang="zh-CN" sz="2400" b="1" dirty="0">
                <a:latin typeface="+mj-lt"/>
                <a:ea typeface="楷体" panose="02010609060101010101" pitchFamily="49" charset="-122"/>
                <a:cs typeface="黑体" panose="02010609060101010101" pitchFamily="49" charset="-122"/>
              </a:rPr>
              <a:t>(integers)</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字节整数 </a:t>
            </a:r>
            <a:r>
              <a:rPr lang="en-US" altLang="zh-CN" sz="2400" b="1" dirty="0">
                <a:latin typeface="+mj-lt"/>
                <a:ea typeface="楷体" panose="02010609060101010101" pitchFamily="49" charset="-122"/>
                <a:cs typeface="黑体" panose="02010609060101010101" pitchFamily="49" charset="-122"/>
              </a:rPr>
              <a:t>(byte, 8 bits): -128 ~127, 0</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短整数 </a:t>
            </a:r>
            <a:r>
              <a:rPr lang="en-US" altLang="zh-CN" sz="2400" b="1" dirty="0">
                <a:latin typeface="+mj-lt"/>
                <a:ea typeface="楷体" panose="02010609060101010101" pitchFamily="49" charset="-122"/>
                <a:cs typeface="黑体" panose="02010609060101010101" pitchFamily="49" charset="-122"/>
              </a:rPr>
              <a:t>(short, 16 bits): -32768 ~ 32767, 0</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整数 </a:t>
            </a:r>
            <a:r>
              <a:rPr lang="en-US" altLang="zh-CN" sz="2400" b="1" dirty="0">
                <a:latin typeface="+mj-lt"/>
                <a:ea typeface="楷体" panose="02010609060101010101" pitchFamily="49" charset="-122"/>
                <a:cs typeface="黑体" panose="02010609060101010101" pitchFamily="49" charset="-122"/>
              </a:rPr>
              <a:t>(int, 32 bits):        -2147483648 ~ 2147483647, 0</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长整数 </a:t>
            </a:r>
            <a:r>
              <a:rPr lang="en-US" altLang="zh-CN" sz="2400" b="1" dirty="0">
                <a:latin typeface="+mj-lt"/>
                <a:ea typeface="楷体" panose="02010609060101010101" pitchFamily="49" charset="-122"/>
                <a:cs typeface="黑体" panose="02010609060101010101" pitchFamily="49" charset="-122"/>
              </a:rPr>
              <a:t>(long, 64 bits):  … …, 0L</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实型 </a:t>
            </a:r>
            <a:r>
              <a:rPr lang="en-US" altLang="zh-CN" sz="2400" b="1" dirty="0">
                <a:latin typeface="+mj-lt"/>
                <a:ea typeface="楷体" panose="02010609060101010101" pitchFamily="49" charset="-122"/>
                <a:cs typeface="黑体" panose="02010609060101010101" pitchFamily="49" charset="-122"/>
              </a:rPr>
              <a:t>(real numbers): </a:t>
            </a:r>
            <a:r>
              <a:rPr lang="zh-CN" altLang="en-US" sz="2400" b="1" dirty="0">
                <a:latin typeface="+mj-lt"/>
                <a:ea typeface="楷体" panose="02010609060101010101" pitchFamily="49" charset="-122"/>
                <a:cs typeface="黑体" panose="02010609060101010101" pitchFamily="49" charset="-122"/>
              </a:rPr>
              <a:t>浮点型 </a:t>
            </a:r>
            <a:r>
              <a:rPr lang="en-US" altLang="zh-CN" sz="2400" b="1" dirty="0">
                <a:latin typeface="+mj-lt"/>
                <a:ea typeface="楷体" panose="02010609060101010101" pitchFamily="49" charset="-122"/>
                <a:cs typeface="黑体" panose="02010609060101010101" pitchFamily="49" charset="-122"/>
              </a:rPr>
              <a:t>(</a:t>
            </a:r>
            <a:r>
              <a:rPr lang="zh-CN" altLang="en-US" sz="2400" b="1" dirty="0">
                <a:latin typeface="+mj-lt"/>
                <a:ea typeface="楷体" panose="02010609060101010101" pitchFamily="49" charset="-122"/>
                <a:cs typeface="黑体" panose="02010609060101010101" pitchFamily="49" charset="-122"/>
              </a:rPr>
              <a:t>有效位数不同</a:t>
            </a:r>
            <a:r>
              <a:rPr lang="en-US" altLang="zh-CN" sz="2400" b="1" dirty="0">
                <a:latin typeface="+mj-lt"/>
                <a:ea typeface="楷体" panose="02010609060101010101" pitchFamily="49" charset="-122"/>
                <a:cs typeface="黑体" panose="02010609060101010101" pitchFamily="49" charset="-122"/>
              </a:rPr>
              <a:t>)</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单精度</a:t>
            </a:r>
            <a:r>
              <a:rPr lang="en-US" altLang="zh-CN" sz="2400" b="1" dirty="0">
                <a:latin typeface="+mj-lt"/>
                <a:ea typeface="楷体" panose="02010609060101010101" pitchFamily="49" charset="-122"/>
                <a:cs typeface="黑体" panose="02010609060101010101" pitchFamily="49" charset="-122"/>
              </a:rPr>
              <a:t>(float, 32 bits): … …, 0.0F</a:t>
            </a:r>
          </a:p>
          <a:p>
            <a:pPr lvl="3">
              <a:lnSpc>
                <a:spcPct val="120000"/>
              </a:lnSpc>
              <a:buSzPct val="90000"/>
            </a:pPr>
            <a:r>
              <a:rPr lang="zh-CN" altLang="en-US" sz="2400" b="1" dirty="0">
                <a:latin typeface="+mj-lt"/>
                <a:ea typeface="楷体" panose="02010609060101010101" pitchFamily="49" charset="-122"/>
                <a:cs typeface="黑体" panose="02010609060101010101" pitchFamily="49" charset="-122"/>
              </a:rPr>
              <a:t>双精度</a:t>
            </a:r>
            <a:r>
              <a:rPr lang="en-US" altLang="zh-CN" sz="2400" b="1" dirty="0">
                <a:latin typeface="+mj-lt"/>
                <a:ea typeface="楷体" panose="02010609060101010101" pitchFamily="49" charset="-122"/>
                <a:cs typeface="黑体" panose="02010609060101010101" pitchFamily="49" charset="-122"/>
              </a:rPr>
              <a:t>(double, 64 bits): … …, 0.0D</a:t>
            </a:r>
          </a:p>
        </p:txBody>
      </p:sp>
    </p:spTree>
    <p:extLst>
      <p:ext uri="{BB962C8B-B14F-4D97-AF65-F5344CB8AC3E}">
        <p14:creationId xmlns:p14="http://schemas.microsoft.com/office/powerpoint/2010/main" val="2744688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跳转</a:t>
            </a:r>
            <a:r>
              <a:rPr lang="en-US" altLang="zh-CN" sz="2800" b="1" dirty="0">
                <a:solidFill>
                  <a:srgbClr val="1557AE"/>
                </a:solidFill>
                <a:latin typeface="+mj-lt"/>
              </a:rPr>
              <a:t>/</a:t>
            </a:r>
            <a:r>
              <a:rPr lang="zh-CN" altLang="en-US" sz="2800" b="1" dirty="0">
                <a:solidFill>
                  <a:srgbClr val="1557AE"/>
                </a:solidFill>
                <a:latin typeface="+mj-lt"/>
              </a:rPr>
              <a:t>转向语句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break</a:t>
            </a:r>
            <a:r>
              <a:rPr lang="zh-CN" altLang="en-US" sz="2400" b="1" dirty="0">
                <a:solidFill>
                  <a:srgbClr val="1557AE"/>
                </a:solidFill>
                <a:latin typeface="+mj-lt"/>
                <a:ea typeface="楷体" panose="02010609060101010101" pitchFamily="49" charset="-122"/>
              </a:rPr>
              <a:t>语句：不使用标号</a:t>
            </a:r>
            <a:endParaRPr lang="zh-CN" altLang="en-US" sz="2400" dirty="0">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DB022150-B5A6-4579-96C5-EBDD653B55CC}"/>
              </a:ext>
            </a:extLst>
          </p:cNvPr>
          <p:cNvSpPr/>
          <p:nvPr/>
        </p:nvSpPr>
        <p:spPr>
          <a:xfrm>
            <a:off x="-1" y="2013438"/>
            <a:ext cx="9144000" cy="2919047"/>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a:t>
            </a:r>
            <a:r>
              <a:rPr lang="en-US" altLang="zh-CN" b="1" dirty="0">
                <a:solidFill>
                  <a:srgbClr val="B5CEA8"/>
                </a:solidFill>
                <a:latin typeface="Consolas" panose="020B0609020204030204" pitchFamily="49" charset="0"/>
              </a:rPr>
              <a:t>6</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 {</a:t>
            </a:r>
          </a:p>
          <a:p>
            <a:pPr lvl="1"/>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p>
          <a:p>
            <a:pPr lvl="1"/>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break</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"j = "</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a:t>
            </a:r>
            <a:r>
              <a:rPr lang="en-US" altLang="zh-CN" b="1" dirty="0">
                <a:solidFill>
                  <a:srgbClr val="D7BA7D"/>
                </a:solidFill>
                <a:latin typeface="Consolas" panose="020B0609020204030204" pitchFamily="49" charset="0"/>
              </a:rPr>
              <a:t>\n</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"stop"</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C534D1AE-719D-4ABE-9326-505DAFB5C2C4}"/>
              </a:ext>
            </a:extLst>
          </p:cNvPr>
          <p:cNvPicPr>
            <a:picLocks noChangeAspect="1"/>
          </p:cNvPicPr>
          <p:nvPr/>
        </p:nvPicPr>
        <p:blipFill>
          <a:blip r:embed="rId3"/>
          <a:stretch>
            <a:fillRect/>
          </a:stretch>
        </p:blipFill>
        <p:spPr>
          <a:xfrm>
            <a:off x="0" y="5070146"/>
            <a:ext cx="9144000" cy="862642"/>
          </a:xfrm>
          <a:prstGeom prst="rect">
            <a:avLst/>
          </a:prstGeom>
        </p:spPr>
      </p:pic>
    </p:spTree>
    <p:extLst>
      <p:ext uri="{BB962C8B-B14F-4D97-AF65-F5344CB8AC3E}">
        <p14:creationId xmlns:p14="http://schemas.microsoft.com/office/powerpoint/2010/main" val="4246908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跳转</a:t>
            </a:r>
            <a:r>
              <a:rPr lang="en-US" altLang="zh-CN" sz="2800" b="1" dirty="0">
                <a:solidFill>
                  <a:srgbClr val="1557AE"/>
                </a:solidFill>
                <a:latin typeface="+mj-lt"/>
              </a:rPr>
              <a:t>/</a:t>
            </a:r>
            <a:r>
              <a:rPr lang="zh-CN" altLang="en-US" sz="2800" b="1" dirty="0">
                <a:solidFill>
                  <a:srgbClr val="1557AE"/>
                </a:solidFill>
                <a:latin typeface="+mj-lt"/>
              </a:rPr>
              <a:t>转向语句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break</a:t>
            </a:r>
            <a:r>
              <a:rPr lang="zh-CN" altLang="en-US" sz="2400" b="1" dirty="0">
                <a:solidFill>
                  <a:srgbClr val="1557AE"/>
                </a:solidFill>
                <a:latin typeface="+mj-lt"/>
                <a:ea typeface="楷体" panose="02010609060101010101" pitchFamily="49" charset="-122"/>
              </a:rPr>
              <a:t>语句：使用标号</a:t>
            </a:r>
            <a:endParaRPr lang="zh-CN" altLang="en-US" sz="2400" dirty="0">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DB022150-B5A6-4579-96C5-EBDD653B55CC}"/>
              </a:ext>
            </a:extLst>
          </p:cNvPr>
          <p:cNvSpPr/>
          <p:nvPr/>
        </p:nvSpPr>
        <p:spPr>
          <a:xfrm>
            <a:off x="-1" y="2013438"/>
            <a:ext cx="9144000" cy="3056708"/>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D4D4D4"/>
                </a:solidFill>
                <a:latin typeface="Consolas" panose="020B0609020204030204" pitchFamily="49" charset="0"/>
              </a:rPr>
              <a:t>        Rep</a:t>
            </a:r>
            <a:r>
              <a:rPr lang="en-US" altLang="zh-CN" b="1" dirty="0">
                <a:solidFill>
                  <a:srgbClr val="C586C0"/>
                </a:solidFill>
                <a:latin typeface="Consolas" panose="020B0609020204030204" pitchFamily="49" charset="0"/>
              </a:rPr>
              <a:t>:</a:t>
            </a:r>
            <a:endParaRPr lang="en-US" altLang="zh-CN" b="1" dirty="0">
              <a:solidFill>
                <a:srgbClr val="D4D4D4"/>
              </a:solidFill>
              <a:latin typeface="Consolas" panose="020B0609020204030204" pitchFamily="49" charset="0"/>
            </a:endParaRP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8</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&gt;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&lt;=</a:t>
            </a:r>
            <a:r>
              <a:rPr lang="en-US" altLang="zh-CN" b="1" dirty="0">
                <a:solidFill>
                  <a:srgbClr val="B5CEA8"/>
                </a:solidFill>
                <a:latin typeface="Consolas" panose="020B0609020204030204" pitchFamily="49" charset="0"/>
              </a:rPr>
              <a:t>9</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a:t>
            </a:r>
          </a:p>
          <a:p>
            <a:pPr lvl="1"/>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break</a:t>
            </a:r>
            <a:r>
              <a:rPr lang="en-US" altLang="zh-CN" b="1" dirty="0">
                <a:solidFill>
                  <a:srgbClr val="D4D4D4"/>
                </a:solidFill>
                <a:latin typeface="Consolas" panose="020B0609020204030204" pitchFamily="49" charset="0"/>
              </a:rPr>
              <a:t>;</a:t>
            </a:r>
          </a:p>
          <a:p>
            <a:pPr lvl="1"/>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6</a:t>
            </a:r>
            <a:r>
              <a:rPr lang="en-US" altLang="zh-CN" b="1" dirty="0">
                <a:solidFill>
                  <a:srgbClr val="D4D4D4"/>
                </a:solidFill>
                <a:latin typeface="Consolas" panose="020B0609020204030204" pitchFamily="49" charset="0"/>
              </a:rPr>
              <a:t>)</a:t>
            </a:r>
          </a:p>
          <a:p>
            <a:pPr lvl="1"/>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break</a:t>
            </a:r>
            <a:r>
              <a:rPr lang="en-US" altLang="zh-CN" b="1" dirty="0">
                <a:solidFill>
                  <a:srgbClr val="D4D4D4"/>
                </a:solidFill>
                <a:latin typeface="Consolas" panose="020B0609020204030204" pitchFamily="49" charset="0"/>
              </a:rPr>
              <a:t> Rep;</a:t>
            </a:r>
          </a:p>
          <a:p>
            <a:pPr lvl="1"/>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"&lt;&gt;"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p:txBody>
      </p:sp>
      <p:pic>
        <p:nvPicPr>
          <p:cNvPr id="3" name="图片 2">
            <a:extLst>
              <a:ext uri="{FF2B5EF4-FFF2-40B4-BE49-F238E27FC236}">
                <a16:creationId xmlns:a16="http://schemas.microsoft.com/office/drawing/2014/main" id="{FB25191C-1CBE-45C6-8F8D-A41623E7B4E0}"/>
              </a:ext>
            </a:extLst>
          </p:cNvPr>
          <p:cNvPicPr>
            <a:picLocks noChangeAspect="1"/>
          </p:cNvPicPr>
          <p:nvPr/>
        </p:nvPicPr>
        <p:blipFill>
          <a:blip r:embed="rId3"/>
          <a:stretch>
            <a:fillRect/>
          </a:stretch>
        </p:blipFill>
        <p:spPr>
          <a:xfrm>
            <a:off x="-1" y="5446967"/>
            <a:ext cx="9144000" cy="795796"/>
          </a:xfrm>
          <a:prstGeom prst="rect">
            <a:avLst/>
          </a:prstGeom>
        </p:spPr>
      </p:pic>
      <p:sp>
        <p:nvSpPr>
          <p:cNvPr id="4" name="矩形 3">
            <a:extLst>
              <a:ext uri="{FF2B5EF4-FFF2-40B4-BE49-F238E27FC236}">
                <a16:creationId xmlns:a16="http://schemas.microsoft.com/office/drawing/2014/main" id="{8D38AA81-2150-4F7E-9E26-51C92B2AA1C9}"/>
              </a:ext>
            </a:extLst>
          </p:cNvPr>
          <p:cNvSpPr/>
          <p:nvPr/>
        </p:nvSpPr>
        <p:spPr>
          <a:xfrm>
            <a:off x="2286000" y="2828836"/>
            <a:ext cx="4572000" cy="646331"/>
          </a:xfrm>
          <a:prstGeom prst="rect">
            <a:avLst/>
          </a:prstGeom>
        </p:spPr>
        <p:txBody>
          <a:bodyPr>
            <a:spAutoFit/>
          </a:bodyPr>
          <a:lstStyle/>
          <a:p>
            <a:r>
              <a:rPr lang="zh-CN" altLang="en-US" dirty="0">
                <a:solidFill>
                  <a:srgbClr val="FF0000"/>
                </a:solidFill>
                <a:latin typeface="Verdana" panose="020B0604030504040204" pitchFamily="34" charset="0"/>
              </a:rPr>
              <a:t>         </a:t>
            </a:r>
            <a:br>
              <a:rPr lang="zh-CN" altLang="en-US" dirty="0"/>
            </a:br>
            <a:endParaRPr lang="zh-CN" altLang="en-US" dirty="0"/>
          </a:p>
        </p:txBody>
      </p:sp>
      <p:sp>
        <p:nvSpPr>
          <p:cNvPr id="12" name="矩形: 圆角 11">
            <a:extLst>
              <a:ext uri="{FF2B5EF4-FFF2-40B4-BE49-F238E27FC236}">
                <a16:creationId xmlns:a16="http://schemas.microsoft.com/office/drawing/2014/main" id="{C9282A3B-B33E-4DE2-8A55-66E60B742FB7}"/>
              </a:ext>
            </a:extLst>
          </p:cNvPr>
          <p:cNvSpPr/>
          <p:nvPr/>
        </p:nvSpPr>
        <p:spPr>
          <a:xfrm>
            <a:off x="-2" y="6331478"/>
            <a:ext cx="9144001" cy="492843"/>
          </a:xfrm>
          <a:prstGeom prst="roundRect">
            <a:avLst>
              <a:gd name="adj" fmla="val 4157"/>
            </a:avLst>
          </a:prstGeom>
          <a:solidFill>
            <a:schemeClr val="bg2">
              <a:lumMod val="90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zh-CN" altLang="en-US" sz="2000" b="1" dirty="0">
                <a:solidFill>
                  <a:srgbClr val="C00000"/>
                </a:solidFill>
                <a:latin typeface="+mj-lt"/>
              </a:rPr>
              <a:t>标号语句必须紧接在循环的头部。标号语句不能用在非循环语句的前面。</a:t>
            </a:r>
          </a:p>
        </p:txBody>
      </p:sp>
    </p:spTree>
    <p:extLst>
      <p:ext uri="{BB962C8B-B14F-4D97-AF65-F5344CB8AC3E}">
        <p14:creationId xmlns:p14="http://schemas.microsoft.com/office/powerpoint/2010/main" val="308096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63323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跳转</a:t>
            </a:r>
            <a:r>
              <a:rPr lang="en-US" altLang="zh-CN" sz="2800" b="1" dirty="0">
                <a:solidFill>
                  <a:srgbClr val="1557AE"/>
                </a:solidFill>
                <a:latin typeface="+mj-lt"/>
              </a:rPr>
              <a:t>/</a:t>
            </a:r>
            <a:r>
              <a:rPr lang="zh-CN" altLang="en-US" sz="2800" b="1" dirty="0">
                <a:solidFill>
                  <a:srgbClr val="1557AE"/>
                </a:solidFill>
                <a:latin typeface="+mj-lt"/>
              </a:rPr>
              <a:t>转向语句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continue:</a:t>
            </a:r>
            <a:r>
              <a:rPr lang="zh-CN" altLang="en-US" sz="2400" b="1" dirty="0">
                <a:solidFill>
                  <a:srgbClr val="1557AE"/>
                </a:solidFill>
                <a:latin typeface="+mj-lt"/>
                <a:ea typeface="楷体" panose="02010609060101010101" pitchFamily="49" charset="-122"/>
              </a:rPr>
              <a:t>结束循环语句</a:t>
            </a:r>
            <a:r>
              <a:rPr lang="en-US" altLang="zh-CN" sz="2400" b="1" dirty="0">
                <a:solidFill>
                  <a:srgbClr val="1557AE"/>
                </a:solidFill>
                <a:latin typeface="+mj-lt"/>
                <a:ea typeface="楷体" panose="02010609060101010101" pitchFamily="49" charset="-122"/>
              </a:rPr>
              <a:t>(for</a:t>
            </a:r>
            <a:r>
              <a:rPr lang="zh-CN" altLang="en-US" sz="2400" b="1" dirty="0">
                <a:solidFill>
                  <a:srgbClr val="1557AE"/>
                </a:solidFill>
                <a:latin typeface="+mj-lt"/>
                <a:ea typeface="楷体" panose="02010609060101010101" pitchFamily="49" charset="-122"/>
              </a:rPr>
              <a:t>、</a:t>
            </a:r>
            <a:r>
              <a:rPr lang="en-US" altLang="zh-CN" sz="2400" b="1" dirty="0">
                <a:solidFill>
                  <a:srgbClr val="1557AE"/>
                </a:solidFill>
                <a:latin typeface="+mj-lt"/>
                <a:ea typeface="楷体" panose="02010609060101010101" pitchFamily="49" charset="-122"/>
              </a:rPr>
              <a:t>do-while</a:t>
            </a:r>
            <a:r>
              <a:rPr lang="zh-CN" altLang="en-US" sz="2400" b="1" dirty="0">
                <a:solidFill>
                  <a:srgbClr val="1557AE"/>
                </a:solidFill>
                <a:latin typeface="+mj-lt"/>
                <a:ea typeface="楷体" panose="02010609060101010101" pitchFamily="49" charset="-122"/>
              </a:rPr>
              <a:t>、</a:t>
            </a:r>
            <a:r>
              <a:rPr lang="en-US" altLang="zh-CN" sz="2400" b="1" dirty="0">
                <a:solidFill>
                  <a:srgbClr val="1557AE"/>
                </a:solidFill>
                <a:latin typeface="+mj-lt"/>
                <a:ea typeface="楷体" panose="02010609060101010101" pitchFamily="49" charset="-122"/>
              </a:rPr>
              <a:t>while)</a:t>
            </a:r>
            <a:r>
              <a:rPr lang="zh-CN" altLang="en-US" sz="2400" b="1" dirty="0">
                <a:solidFill>
                  <a:srgbClr val="1557AE"/>
                </a:solidFill>
                <a:latin typeface="+mj-lt"/>
                <a:ea typeface="楷体" panose="02010609060101010101" pitchFamily="49" charset="-122"/>
              </a:rPr>
              <a:t>的</a:t>
            </a:r>
            <a:r>
              <a:rPr lang="zh-CN" altLang="en-US" sz="2400" b="1" dirty="0">
                <a:solidFill>
                  <a:srgbClr val="C00000"/>
                </a:solidFill>
                <a:latin typeface="+mj-lt"/>
                <a:ea typeface="楷体" panose="02010609060101010101" pitchFamily="49" charset="-122"/>
              </a:rPr>
              <a:t>本次</a:t>
            </a:r>
            <a:r>
              <a:rPr lang="zh-CN" altLang="en-US" sz="2400" b="1" dirty="0">
                <a:solidFill>
                  <a:srgbClr val="1557AE"/>
                </a:solidFill>
                <a:latin typeface="+mj-lt"/>
                <a:ea typeface="楷体" panose="02010609060101010101" pitchFamily="49" charset="-122"/>
              </a:rPr>
              <a:t>循环</a:t>
            </a:r>
            <a:endParaRPr lang="en-US" altLang="zh-CN"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两种形式</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不带标号的</a:t>
            </a:r>
            <a:r>
              <a:rPr lang="en-US" altLang="zh-CN" sz="2400" b="1" dirty="0">
                <a:latin typeface="+mj-lt"/>
                <a:ea typeface="楷体" panose="02010609060101010101" pitchFamily="49" charset="-122"/>
              </a:rPr>
              <a:t>continue</a:t>
            </a:r>
            <a:r>
              <a:rPr lang="zh-CN" altLang="en-US" sz="2400" b="1" dirty="0">
                <a:latin typeface="+mj-lt"/>
                <a:ea typeface="楷体" panose="02010609060101010101" pitchFamily="49" charset="-122"/>
              </a:rPr>
              <a:t>语句</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表达形式</a:t>
            </a:r>
            <a:r>
              <a:rPr lang="en-US" altLang="zh-CN" sz="2400" dirty="0">
                <a:latin typeface="+mj-lt"/>
                <a:ea typeface="楷体" panose="02010609060101010101" pitchFamily="49" charset="-122"/>
              </a:rPr>
              <a:t>: continue;</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结束本次循环，即跳过</a:t>
            </a:r>
            <a:r>
              <a:rPr lang="en-US" altLang="zh-CN" sz="2400" dirty="0">
                <a:latin typeface="+mj-lt"/>
                <a:ea typeface="楷体" panose="02010609060101010101" pitchFamily="49" charset="-122"/>
              </a:rPr>
              <a:t>continue</a:t>
            </a:r>
            <a:r>
              <a:rPr lang="zh-CN" altLang="en-US" sz="2400" dirty="0">
                <a:latin typeface="+mj-lt"/>
                <a:ea typeface="楷体" panose="02010609060101010101" pitchFamily="49" charset="-122"/>
              </a:rPr>
              <a:t>语句后的语句，返回至本层循环体的条件测试部分</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带标号的</a:t>
            </a:r>
            <a:r>
              <a:rPr lang="en-US" altLang="zh-CN" sz="2400" b="1" dirty="0">
                <a:latin typeface="+mj-lt"/>
                <a:ea typeface="楷体" panose="02010609060101010101" pitchFamily="49" charset="-122"/>
              </a:rPr>
              <a:t>continue</a:t>
            </a:r>
            <a:r>
              <a:rPr lang="zh-CN" altLang="en-US" sz="2400" b="1" dirty="0">
                <a:latin typeface="+mj-lt"/>
                <a:ea typeface="楷体" panose="02010609060101010101" pitchFamily="49" charset="-122"/>
              </a:rPr>
              <a:t>语句</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表达形式</a:t>
            </a:r>
            <a:r>
              <a:rPr lang="en-US" altLang="zh-CN" sz="2400" dirty="0">
                <a:latin typeface="+mj-lt"/>
                <a:ea typeface="楷体" panose="02010609060101010101" pitchFamily="49" charset="-122"/>
              </a:rPr>
              <a:t>:</a:t>
            </a:r>
          </a:p>
          <a:p>
            <a:pPr marL="1714500" lvl="4" indent="-342900">
              <a:lnSpc>
                <a:spcPct val="120000"/>
              </a:lnSpc>
              <a:buFont typeface="Wingdings" panose="05000000000000000000" pitchFamily="2" charset="2"/>
              <a:buChar char="ü"/>
            </a:pPr>
            <a:endParaRPr lang="en-US" altLang="zh-CN" sz="2400" dirty="0">
              <a:latin typeface="+mj-lt"/>
              <a:ea typeface="楷体" panose="02010609060101010101" pitchFamily="49" charset="-122"/>
            </a:endParaRP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跳至标号所指语句块的条件测试部分继续执行</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注意与</a:t>
            </a:r>
            <a:r>
              <a:rPr lang="en-US" altLang="zh-CN" sz="2400" b="1" dirty="0">
                <a:latin typeface="+mj-lt"/>
                <a:ea typeface="楷体" panose="02010609060101010101" pitchFamily="49" charset="-122"/>
              </a:rPr>
              <a:t>break</a:t>
            </a:r>
            <a:r>
              <a:rPr lang="zh-CN" altLang="en-US" sz="2400" b="1" dirty="0">
                <a:latin typeface="+mj-lt"/>
                <a:ea typeface="楷体" panose="02010609060101010101" pitchFamily="49" charset="-122"/>
              </a:rPr>
              <a:t>语句的比较</a:t>
            </a:r>
          </a:p>
          <a:p>
            <a:pPr marL="800100" lvl="2"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9" name="矩形: 圆角 8">
            <a:extLst>
              <a:ext uri="{FF2B5EF4-FFF2-40B4-BE49-F238E27FC236}">
                <a16:creationId xmlns:a16="http://schemas.microsoft.com/office/drawing/2014/main" id="{4F67DE50-1221-42A1-B12C-6B19214F9B94}"/>
              </a:ext>
            </a:extLst>
          </p:cNvPr>
          <p:cNvSpPr/>
          <p:nvPr/>
        </p:nvSpPr>
        <p:spPr>
          <a:xfrm>
            <a:off x="3244360" y="4642338"/>
            <a:ext cx="2655277" cy="967154"/>
          </a:xfrm>
          <a:prstGeom prst="roundRect">
            <a:avLst>
              <a:gd name="adj" fmla="val 4157"/>
            </a:avLst>
          </a:prstGeom>
          <a:solidFill>
            <a:schemeClr val="bg2">
              <a:lumMod val="90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000" b="1" dirty="0">
                <a:solidFill>
                  <a:schemeClr val="tx1"/>
                </a:solidFill>
                <a:latin typeface="+mj-lt"/>
              </a:rPr>
              <a:t>标号</a:t>
            </a:r>
            <a:r>
              <a:rPr lang="en-US" altLang="zh-CN" sz="2000" b="1" dirty="0">
                <a:solidFill>
                  <a:schemeClr val="tx1"/>
                </a:solidFill>
                <a:latin typeface="+mj-lt"/>
              </a:rPr>
              <a:t>: </a:t>
            </a:r>
          </a:p>
          <a:p>
            <a:pPr lvl="1"/>
            <a:r>
              <a:rPr lang="zh-CN" altLang="en-US" sz="2000" b="1" dirty="0">
                <a:solidFill>
                  <a:schemeClr val="tx1"/>
                </a:solidFill>
                <a:latin typeface="+mj-lt"/>
              </a:rPr>
              <a:t>程序块 </a:t>
            </a:r>
          </a:p>
          <a:p>
            <a:pPr lvl="1"/>
            <a:r>
              <a:rPr lang="en-US" altLang="zh-CN" sz="2000" b="1" dirty="0">
                <a:solidFill>
                  <a:schemeClr val="tx1"/>
                </a:solidFill>
                <a:latin typeface="+mj-lt"/>
              </a:rPr>
              <a:t>(continue</a:t>
            </a:r>
            <a:r>
              <a:rPr lang="zh-CN" altLang="en-US" sz="2000" b="1" dirty="0">
                <a:solidFill>
                  <a:schemeClr val="tx1"/>
                </a:solidFill>
                <a:latin typeface="+mj-lt"/>
              </a:rPr>
              <a:t>标号</a:t>
            </a:r>
            <a:r>
              <a:rPr lang="en-US" altLang="zh-CN" sz="2000" b="1" dirty="0">
                <a:solidFill>
                  <a:schemeClr val="tx1"/>
                </a:solidFill>
                <a:latin typeface="+mj-lt"/>
              </a:rPr>
              <a:t>;)</a:t>
            </a:r>
          </a:p>
        </p:txBody>
      </p:sp>
    </p:spTree>
    <p:extLst>
      <p:ext uri="{BB962C8B-B14F-4D97-AF65-F5344CB8AC3E}">
        <p14:creationId xmlns:p14="http://schemas.microsoft.com/office/powerpoint/2010/main" val="3554447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fade">
                                      <p:cBhvr>
                                        <p:cTn id="16" dur="500"/>
                                        <p:tgtEl>
                                          <p:spTgt spid="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500"/>
                                        <p:tgtEl>
                                          <p:spTgt spid="7">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500"/>
                                        <p:tgtEl>
                                          <p:spTgt spid="7">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500"/>
                                        <p:tgtEl>
                                          <p:spTgt spid="7">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跳转</a:t>
            </a:r>
            <a:r>
              <a:rPr lang="en-US" altLang="zh-CN" sz="2800" b="1" dirty="0">
                <a:solidFill>
                  <a:srgbClr val="1557AE"/>
                </a:solidFill>
                <a:latin typeface="+mj-lt"/>
              </a:rPr>
              <a:t>/</a:t>
            </a:r>
            <a:r>
              <a:rPr lang="zh-CN" altLang="en-US" sz="2800" b="1" dirty="0">
                <a:solidFill>
                  <a:srgbClr val="1557AE"/>
                </a:solidFill>
                <a:latin typeface="+mj-lt"/>
              </a:rPr>
              <a:t>转向语句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continue:</a:t>
            </a:r>
            <a:r>
              <a:rPr lang="zh-CN" altLang="en-US" sz="2400" b="1" dirty="0">
                <a:solidFill>
                  <a:srgbClr val="1557AE"/>
                </a:solidFill>
                <a:latin typeface="+mj-lt"/>
                <a:ea typeface="楷体" panose="02010609060101010101" pitchFamily="49" charset="-122"/>
              </a:rPr>
              <a:t>不带标号</a:t>
            </a:r>
            <a:endParaRPr lang="en-US" altLang="zh-CN"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85EC8DF1-9BDC-4CDB-ACBB-02393E620E0F}"/>
              </a:ext>
            </a:extLst>
          </p:cNvPr>
          <p:cNvSpPr/>
          <p:nvPr/>
        </p:nvSpPr>
        <p:spPr>
          <a:xfrm>
            <a:off x="-1" y="2013438"/>
            <a:ext cx="9144000" cy="2576147"/>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6</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 &gt;=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4</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continue</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"k="</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k</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a:t>
            </a:r>
            <a:r>
              <a:rPr lang="en-US" altLang="zh-CN" b="1" dirty="0">
                <a:solidFill>
                  <a:srgbClr val="D7BA7D"/>
                </a:solidFill>
                <a:latin typeface="Consolas" panose="020B0609020204030204" pitchFamily="49" charset="0"/>
              </a:rPr>
              <a:t>\t</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242106B7-E560-4F1A-AC4C-B6596A8BCBE4}"/>
              </a:ext>
            </a:extLst>
          </p:cNvPr>
          <p:cNvPicPr>
            <a:picLocks noChangeAspect="1"/>
          </p:cNvPicPr>
          <p:nvPr/>
        </p:nvPicPr>
        <p:blipFill>
          <a:blip r:embed="rId3"/>
          <a:stretch>
            <a:fillRect/>
          </a:stretch>
        </p:blipFill>
        <p:spPr>
          <a:xfrm>
            <a:off x="-1" y="5038171"/>
            <a:ext cx="9115425" cy="542925"/>
          </a:xfrm>
          <a:prstGeom prst="rect">
            <a:avLst/>
          </a:prstGeom>
        </p:spPr>
      </p:pic>
    </p:spTree>
    <p:extLst>
      <p:ext uri="{BB962C8B-B14F-4D97-AF65-F5344CB8AC3E}">
        <p14:creationId xmlns:p14="http://schemas.microsoft.com/office/powerpoint/2010/main" val="1502251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跳转</a:t>
            </a:r>
            <a:r>
              <a:rPr lang="en-US" altLang="zh-CN" sz="2800" b="1" dirty="0">
                <a:solidFill>
                  <a:srgbClr val="1557AE"/>
                </a:solidFill>
                <a:latin typeface="+mj-lt"/>
              </a:rPr>
              <a:t>/</a:t>
            </a:r>
            <a:r>
              <a:rPr lang="zh-CN" altLang="en-US" sz="2800" b="1" dirty="0">
                <a:solidFill>
                  <a:srgbClr val="1557AE"/>
                </a:solidFill>
                <a:latin typeface="+mj-lt"/>
              </a:rPr>
              <a:t>转向语句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continue:</a:t>
            </a:r>
            <a:r>
              <a:rPr lang="zh-CN" altLang="en-US" sz="2400" b="1" dirty="0">
                <a:solidFill>
                  <a:srgbClr val="1557AE"/>
                </a:solidFill>
                <a:latin typeface="+mj-lt"/>
                <a:ea typeface="楷体" panose="02010609060101010101" pitchFamily="49" charset="-122"/>
              </a:rPr>
              <a:t>带标号</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28E865DE-419D-4446-8131-5D3BF50B9D20}"/>
              </a:ext>
            </a:extLst>
          </p:cNvPr>
          <p:cNvSpPr/>
          <p:nvPr/>
        </p:nvSpPr>
        <p:spPr>
          <a:xfrm>
            <a:off x="-1" y="2013438"/>
            <a:ext cx="9144000" cy="456446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D4D4D4"/>
                </a:solidFill>
                <a:latin typeface="Consolas" panose="020B0609020204030204" pitchFamily="49" charset="0"/>
              </a:rPr>
              <a:t> </a:t>
            </a:r>
            <a:r>
              <a:rPr lang="en-US" altLang="zh-CN" b="1" dirty="0" err="1">
                <a:solidFill>
                  <a:srgbClr val="D4D4D4"/>
                </a:solidFill>
                <a:latin typeface="Consolas" panose="020B0609020204030204" pitchFamily="49" charset="0"/>
              </a:rPr>
              <a:t>iLoop</a:t>
            </a:r>
            <a:r>
              <a:rPr lang="en-US" altLang="zh-CN" b="1" dirty="0">
                <a:solidFill>
                  <a:srgbClr val="C586C0"/>
                </a:solidFill>
                <a:latin typeface="Consolas" panose="020B0609020204030204" pitchFamily="49" charset="0"/>
              </a:rPr>
              <a:t>:</a:t>
            </a:r>
            <a:endParaRPr lang="en-US" altLang="zh-CN" b="1" dirty="0">
              <a:solidFill>
                <a:srgbClr val="D4D4D4"/>
              </a:solidFill>
              <a:latin typeface="Consolas" panose="020B0609020204030204" pitchFamily="49" charset="0"/>
            </a:endParaRP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&lt;=</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p</a:t>
            </a: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continue</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continue</a:t>
            </a:r>
            <a:r>
              <a:rPr lang="en-US" altLang="zh-CN" b="1" dirty="0">
                <a:solidFill>
                  <a:srgbClr val="D4D4D4"/>
                </a:solidFill>
                <a:latin typeface="Consolas" panose="020B0609020204030204" pitchFamily="49" charset="0"/>
              </a:rPr>
              <a:t> </a:t>
            </a:r>
            <a:r>
              <a:rPr lang="en-US" altLang="zh-CN" b="1" dirty="0" err="1">
                <a:solidFill>
                  <a:srgbClr val="D4D4D4"/>
                </a:solidFill>
                <a:latin typeface="Consolas" panose="020B0609020204030204" pitchFamily="49" charset="0"/>
              </a:rPr>
              <a:t>iLoop</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p</a:t>
            </a:r>
            <a:r>
              <a:rPr lang="en-US" altLang="zh-CN" b="1" dirty="0">
                <a:solidFill>
                  <a:srgbClr val="D4D4D4"/>
                </a:solidFill>
                <a:latin typeface="Consolas" panose="020B0609020204030204" pitchFamily="49" charset="0"/>
              </a:rPr>
              <a:t> &gt;=</a:t>
            </a:r>
            <a:r>
              <a:rPr lang="en-US" altLang="zh-CN" b="1" dirty="0">
                <a:solidFill>
                  <a:srgbClr val="B5CEA8"/>
                </a:solidFill>
                <a:latin typeface="Consolas" panose="020B0609020204030204" pitchFamily="49" charset="0"/>
              </a:rPr>
              <a:t>10</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p</a:t>
            </a:r>
            <a:r>
              <a:rPr lang="en-US" altLang="zh-CN" b="1" dirty="0">
                <a:solidFill>
                  <a:srgbClr val="D4D4D4"/>
                </a:solidFill>
                <a:latin typeface="Consolas" panose="020B0609020204030204" pitchFamily="49" charset="0"/>
              </a:rPr>
              <a:t> +</a:t>
            </a:r>
            <a:r>
              <a:rPr lang="en-US" altLang="zh-CN" b="1" dirty="0">
                <a:solidFill>
                  <a:srgbClr val="CE9178"/>
                </a:solidFill>
                <a:latin typeface="Consolas" panose="020B0609020204030204" pitchFamily="49" charset="0"/>
              </a:rPr>
              <a:t>"\t"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else</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p</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p:txBody>
      </p:sp>
      <p:pic>
        <p:nvPicPr>
          <p:cNvPr id="4" name="图片 3">
            <a:extLst>
              <a:ext uri="{FF2B5EF4-FFF2-40B4-BE49-F238E27FC236}">
                <a16:creationId xmlns:a16="http://schemas.microsoft.com/office/drawing/2014/main" id="{96AAC724-8D05-4BE3-A9F0-0BA6990A1F67}"/>
              </a:ext>
            </a:extLst>
          </p:cNvPr>
          <p:cNvPicPr>
            <a:picLocks noChangeAspect="1"/>
          </p:cNvPicPr>
          <p:nvPr/>
        </p:nvPicPr>
        <p:blipFill>
          <a:blip r:embed="rId3"/>
          <a:stretch>
            <a:fillRect/>
          </a:stretch>
        </p:blipFill>
        <p:spPr>
          <a:xfrm>
            <a:off x="6034344" y="2180557"/>
            <a:ext cx="2890324" cy="918469"/>
          </a:xfrm>
          <a:prstGeom prst="rect">
            <a:avLst/>
          </a:prstGeom>
        </p:spPr>
      </p:pic>
      <p:pic>
        <p:nvPicPr>
          <p:cNvPr id="14" name="图片 13">
            <a:extLst>
              <a:ext uri="{FF2B5EF4-FFF2-40B4-BE49-F238E27FC236}">
                <a16:creationId xmlns:a16="http://schemas.microsoft.com/office/drawing/2014/main" id="{E26EB8C4-2705-4733-8420-75AA9E6B266C}"/>
              </a:ext>
            </a:extLst>
          </p:cNvPr>
          <p:cNvPicPr>
            <a:picLocks noChangeAspect="1"/>
          </p:cNvPicPr>
          <p:nvPr/>
        </p:nvPicPr>
        <p:blipFill>
          <a:blip r:embed="rId4"/>
          <a:stretch>
            <a:fillRect/>
          </a:stretch>
        </p:blipFill>
        <p:spPr>
          <a:xfrm>
            <a:off x="6034344" y="3725811"/>
            <a:ext cx="2890324" cy="720601"/>
          </a:xfrm>
          <a:prstGeom prst="rect">
            <a:avLst/>
          </a:prstGeom>
        </p:spPr>
      </p:pic>
      <p:sp>
        <p:nvSpPr>
          <p:cNvPr id="2" name="箭头: 下 1">
            <a:extLst>
              <a:ext uri="{FF2B5EF4-FFF2-40B4-BE49-F238E27FC236}">
                <a16:creationId xmlns:a16="http://schemas.microsoft.com/office/drawing/2014/main" id="{80C8A901-15E7-4D82-867E-4CC3124E12BF}"/>
              </a:ext>
            </a:extLst>
          </p:cNvPr>
          <p:cNvSpPr/>
          <p:nvPr/>
        </p:nvSpPr>
        <p:spPr>
          <a:xfrm>
            <a:off x="7302500" y="3181350"/>
            <a:ext cx="304800" cy="419100"/>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038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1" y="1013135"/>
            <a:ext cx="9144000" cy="455951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其他语句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import/</a:t>
            </a:r>
            <a:r>
              <a:rPr lang="zh-CN" altLang="en-US" sz="2400" b="1" dirty="0">
                <a:solidFill>
                  <a:srgbClr val="1557AE"/>
                </a:solidFill>
                <a:latin typeface="+mj-lt"/>
                <a:ea typeface="楷体" panose="02010609060101010101" pitchFamily="49" charset="-122"/>
              </a:rPr>
              <a:t>包含语句</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引入程序所需要的类</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import java.io.*;</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import </a:t>
            </a:r>
            <a:r>
              <a:rPr lang="en-US" altLang="zh-CN" sz="2400" b="1" dirty="0" err="1">
                <a:latin typeface="+mj-lt"/>
                <a:ea typeface="楷体" panose="02010609060101010101" pitchFamily="49" charset="-122"/>
              </a:rPr>
              <a:t>java.applet.Applet</a:t>
            </a:r>
            <a:r>
              <a:rPr lang="en-US" altLang="zh-CN" sz="2400" b="1" dirty="0">
                <a:latin typeface="+mj-lt"/>
                <a:ea typeface="楷体" panose="02010609060101010101" pitchFamily="49" charset="-122"/>
              </a:rPr>
              <a:t>;</a:t>
            </a: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package/</a:t>
            </a:r>
            <a:r>
              <a:rPr lang="zh-CN" altLang="en-US" sz="2400" b="1" dirty="0">
                <a:solidFill>
                  <a:srgbClr val="1557AE"/>
                </a:solidFill>
                <a:latin typeface="+mj-lt"/>
                <a:ea typeface="楷体" panose="02010609060101010101" pitchFamily="49" charset="-122"/>
              </a:rPr>
              <a:t>打包语句</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指明所定义的类属于哪个包</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通常作为源程序的第一条语句</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package test;</a:t>
            </a: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Tree>
    <p:extLst>
      <p:ext uri="{BB962C8B-B14F-4D97-AF65-F5344CB8AC3E}">
        <p14:creationId xmlns:p14="http://schemas.microsoft.com/office/powerpoint/2010/main" val="1387200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20198709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5445914"/>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概念</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数组是一组同类型的变量或对象的集合</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数组的类型可以是基本类型，或类和接口</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数组中每个元素的类型相同</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引用数组元素通过数组名</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下标</a:t>
            </a:r>
            <a:r>
              <a:rPr lang="en-US" altLang="zh-CN" sz="2400" b="1" dirty="0">
                <a:latin typeface="+mj-lt"/>
                <a:ea typeface="楷体" panose="02010609060101010101" pitchFamily="49" charset="-122"/>
              </a:rPr>
              <a:t>]</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数组下标</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数组的索引</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从</a:t>
            </a:r>
            <a:r>
              <a:rPr lang="en-US" altLang="zh-CN" sz="2400" b="1" dirty="0">
                <a:latin typeface="+mj-lt"/>
                <a:ea typeface="楷体" panose="02010609060101010101" pitchFamily="49" charset="-122"/>
              </a:rPr>
              <a:t>0</a:t>
            </a:r>
            <a:r>
              <a:rPr lang="zh-CN" altLang="en-US" sz="2400" b="1" dirty="0">
                <a:latin typeface="+mj-lt"/>
                <a:ea typeface="楷体" panose="02010609060101010101" pitchFamily="49" charset="-122"/>
              </a:rPr>
              <a:t>开始</a:t>
            </a: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数组是一种特殊的对象</a:t>
            </a:r>
            <a:r>
              <a:rPr lang="en-US" altLang="zh-CN" sz="2400" b="1" dirty="0">
                <a:solidFill>
                  <a:srgbClr val="1557AE"/>
                </a:solidFill>
                <a:latin typeface="+mj-lt"/>
                <a:ea typeface="楷体" panose="02010609060101010101" pitchFamily="49" charset="-122"/>
              </a:rPr>
              <a:t>(Object)</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定义类型 </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声明</a:t>
            </a:r>
            <a:r>
              <a:rPr lang="en-US" altLang="zh-CN" sz="2400" b="1" dirty="0">
                <a:latin typeface="+mj-lt"/>
                <a:ea typeface="楷体" panose="02010609060101010101" pitchFamily="49" charset="-122"/>
              </a:rPr>
              <a:t>)</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创建数组 </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分配内存空间</a:t>
            </a:r>
            <a:r>
              <a:rPr lang="en-US" altLang="zh-CN" sz="2400" b="1" dirty="0">
                <a:latin typeface="+mj-lt"/>
                <a:ea typeface="楷体" panose="02010609060101010101" pitchFamily="49" charset="-122"/>
              </a:rPr>
              <a:t>) : new</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释放 </a:t>
            </a:r>
            <a:r>
              <a:rPr lang="en-US" altLang="zh-CN" sz="2400" b="1" dirty="0">
                <a:latin typeface="+mj-lt"/>
                <a:ea typeface="楷体" panose="02010609060101010101" pitchFamily="49" charset="-122"/>
              </a:rPr>
              <a:t>(Java</a:t>
            </a:r>
            <a:r>
              <a:rPr lang="zh-CN" altLang="en-US" sz="2400" b="1" dirty="0">
                <a:latin typeface="+mj-lt"/>
                <a:ea typeface="楷体" panose="02010609060101010101" pitchFamily="49" charset="-122"/>
              </a:rPr>
              <a:t>虚拟机完成</a:t>
            </a:r>
            <a:r>
              <a:rPr lang="en-US" altLang="zh-CN" sz="2400" b="1" dirty="0">
                <a:latin typeface="+mj-lt"/>
                <a:ea typeface="楷体" panose="02010609060101010101" pitchFamily="49" charset="-122"/>
              </a:rPr>
              <a:t>)</a:t>
            </a: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一维数组、多维数组</a:t>
            </a: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Tree>
    <p:extLst>
      <p:ext uri="{BB962C8B-B14F-4D97-AF65-F5344CB8AC3E}">
        <p14:creationId xmlns:p14="http://schemas.microsoft.com/office/powerpoint/2010/main" val="1296349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58891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一维数组的元素只有一个下标变量</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例</a:t>
            </a:r>
            <a:r>
              <a:rPr lang="en-US" altLang="zh-CN" sz="2400" b="1" dirty="0">
                <a:latin typeface="+mj-lt"/>
                <a:ea typeface="楷体" panose="02010609060101010101" pitchFamily="49" charset="-122"/>
              </a:rPr>
              <a:t>: A[1], c[3]</a:t>
            </a: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一维数组的声明</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方法</a:t>
            </a:r>
            <a:r>
              <a:rPr lang="en-US" altLang="zh-CN" sz="2400" b="1" dirty="0">
                <a:latin typeface="+mj-lt"/>
                <a:ea typeface="楷体" panose="02010609060101010101" pitchFamily="49" charset="-122"/>
              </a:rPr>
              <a:t>1:   </a:t>
            </a:r>
            <a:r>
              <a:rPr lang="zh-CN" altLang="en-US" sz="2400" b="1" dirty="0">
                <a:latin typeface="+mj-lt"/>
                <a:ea typeface="楷体" panose="02010609060101010101" pitchFamily="49" charset="-122"/>
              </a:rPr>
              <a:t>类型 数组名</a:t>
            </a:r>
            <a:r>
              <a:rPr lang="en-US" altLang="zh-CN" sz="2400" b="1" dirty="0">
                <a:latin typeface="+mj-lt"/>
                <a:ea typeface="楷体" panose="02010609060101010101" pitchFamily="49" charset="-122"/>
              </a:rPr>
              <a:t>[];    </a:t>
            </a:r>
          </a:p>
          <a:p>
            <a:pPr marL="1714500" lvl="4" indent="-342900">
              <a:lnSpc>
                <a:spcPct val="120000"/>
              </a:lnSpc>
              <a:buFont typeface="Wingdings" panose="05000000000000000000" pitchFamily="2" charset="2"/>
              <a:buChar char="ü"/>
            </a:pPr>
            <a:r>
              <a:rPr lang="en-US" altLang="zh-CN" sz="2400" dirty="0">
                <a:latin typeface="+mj-lt"/>
                <a:ea typeface="楷体" panose="02010609060101010101" pitchFamily="49" charset="-122"/>
              </a:rPr>
              <a:t>String </a:t>
            </a:r>
            <a:r>
              <a:rPr lang="en-US" altLang="zh-CN" sz="2400" dirty="0" err="1">
                <a:latin typeface="+mj-lt"/>
                <a:ea typeface="楷体" panose="02010609060101010101" pitchFamily="49" charset="-122"/>
              </a:rPr>
              <a:t>args</a:t>
            </a:r>
            <a:r>
              <a:rPr lang="en-US" altLang="zh-CN" sz="2400" dirty="0">
                <a:latin typeface="+mj-lt"/>
                <a:ea typeface="楷体" panose="02010609060101010101" pitchFamily="49" charset="-122"/>
              </a:rPr>
              <a:t>[];  int a[]; double amount[]; char c[];</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方法</a:t>
            </a:r>
            <a:r>
              <a:rPr lang="en-US" altLang="zh-CN" sz="2400" b="1" dirty="0">
                <a:latin typeface="+mj-lt"/>
                <a:ea typeface="楷体" panose="02010609060101010101" pitchFamily="49" charset="-122"/>
              </a:rPr>
              <a:t>2:  </a:t>
            </a:r>
            <a:r>
              <a:rPr lang="zh-CN" altLang="en-US" sz="2400" b="1" dirty="0">
                <a:latin typeface="+mj-lt"/>
                <a:ea typeface="楷体" panose="02010609060101010101" pitchFamily="49" charset="-122"/>
              </a:rPr>
              <a:t>类型</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数组名</a:t>
            </a:r>
            <a:r>
              <a:rPr lang="en-US" altLang="zh-CN" sz="2400" b="1" dirty="0">
                <a:latin typeface="+mj-lt"/>
                <a:ea typeface="楷体" panose="02010609060101010101" pitchFamily="49" charset="-122"/>
              </a:rPr>
              <a:t>;</a:t>
            </a:r>
          </a:p>
          <a:p>
            <a:pPr marL="1714500" lvl="4" indent="-342900">
              <a:lnSpc>
                <a:spcPct val="120000"/>
              </a:lnSpc>
              <a:buFont typeface="Wingdings" panose="05000000000000000000" pitchFamily="2" charset="2"/>
              <a:buChar char="ü"/>
            </a:pPr>
            <a:r>
              <a:rPr lang="en-US" altLang="zh-CN" sz="2400" dirty="0">
                <a:latin typeface="+mj-lt"/>
                <a:ea typeface="楷体" panose="02010609060101010101" pitchFamily="49" charset="-122"/>
              </a:rPr>
              <a:t>String[] </a:t>
            </a:r>
            <a:r>
              <a:rPr lang="en-US" altLang="zh-CN" sz="2400" dirty="0" err="1">
                <a:latin typeface="+mj-lt"/>
                <a:ea typeface="楷体" panose="02010609060101010101" pitchFamily="49" charset="-122"/>
              </a:rPr>
              <a:t>args</a:t>
            </a:r>
            <a:r>
              <a:rPr lang="en-US" altLang="zh-CN" sz="2400" dirty="0">
                <a:latin typeface="+mj-lt"/>
                <a:ea typeface="楷体" panose="02010609060101010101" pitchFamily="49" charset="-122"/>
              </a:rPr>
              <a:t>; int[] a; double[] amount; char[] c;</a:t>
            </a: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注意</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类型是数组中元素的数据类型</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基本和构造类型</a:t>
            </a:r>
            <a:r>
              <a:rPr lang="en-US" altLang="zh-CN" sz="2400" b="1" dirty="0">
                <a:latin typeface="+mj-lt"/>
                <a:ea typeface="楷体" panose="02010609060101010101" pitchFamily="49" charset="-122"/>
              </a:rPr>
              <a:t>)</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数组名是一个标识符</a:t>
            </a:r>
          </a:p>
          <a:p>
            <a:pPr marL="1257300" lvl="3" indent="-342900">
              <a:lnSpc>
                <a:spcPct val="120000"/>
              </a:lnSpc>
              <a:buFont typeface="Wingdings" panose="05000000000000000000" pitchFamily="2" charset="2"/>
              <a:buChar char="n"/>
            </a:pPr>
            <a:r>
              <a:rPr lang="zh-CN" altLang="en-US" sz="2400" b="1" dirty="0">
                <a:solidFill>
                  <a:srgbClr val="C00000"/>
                </a:solidFill>
                <a:latin typeface="+mj-lt"/>
                <a:ea typeface="楷体" panose="02010609060101010101" pitchFamily="49" charset="-122"/>
              </a:rPr>
              <a:t>数组声明后不能被访问，因未为数组元素分配内存空间</a:t>
            </a: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50F00849-ACF5-4EB9-B7CF-DF954DE1431A}"/>
              </a:ext>
            </a:extLst>
          </p:cNvPr>
          <p:cNvSpPr/>
          <p:nvPr/>
        </p:nvSpPr>
        <p:spPr>
          <a:xfrm>
            <a:off x="5024803" y="1951232"/>
            <a:ext cx="3947746" cy="694593"/>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4EC9B0"/>
                </a:solidFill>
                <a:latin typeface="Consolas" panose="020B0609020204030204" pitchFamily="49" charset="0"/>
              </a:rPr>
              <a:t>double</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d</a:t>
            </a:r>
            <a:r>
              <a:rPr lang="en-US" altLang="zh-CN" b="1" dirty="0">
                <a:solidFill>
                  <a:srgbClr val="D4D4D4"/>
                </a:solidFill>
                <a:latin typeface="Consolas" panose="020B0609020204030204" pitchFamily="49" charset="0"/>
              </a:rPr>
              <a:t>;</a:t>
            </a:r>
          </a:p>
          <a:p>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d</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94F3BF9C-E82D-443D-8825-3CE8736F86B9}"/>
              </a:ext>
            </a:extLst>
          </p:cNvPr>
          <p:cNvPicPr>
            <a:picLocks noChangeAspect="1"/>
          </p:cNvPicPr>
          <p:nvPr/>
        </p:nvPicPr>
        <p:blipFill>
          <a:blip r:embed="rId3"/>
          <a:stretch>
            <a:fillRect/>
          </a:stretch>
        </p:blipFill>
        <p:spPr>
          <a:xfrm>
            <a:off x="5024804" y="2625541"/>
            <a:ext cx="3947746" cy="694593"/>
          </a:xfrm>
          <a:prstGeom prst="rect">
            <a:avLst/>
          </a:prstGeom>
        </p:spPr>
      </p:pic>
    </p:spTree>
    <p:extLst>
      <p:ext uri="{BB962C8B-B14F-4D97-AF65-F5344CB8AC3E}">
        <p14:creationId xmlns:p14="http://schemas.microsoft.com/office/powerpoint/2010/main" val="4095129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500"/>
                                        <p:tgtEl>
                                          <p:spTgt spid="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500"/>
                                        <p:tgtEl>
                                          <p:spTgt spid="7">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500"/>
                                        <p:tgtEl>
                                          <p:spTgt spid="7">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500"/>
                                        <p:tgtEl>
                                          <p:spTgt spid="7">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fade">
                                      <p:cBhvr>
                                        <p:cTn id="49" dur="500"/>
                                        <p:tgtEl>
                                          <p:spTgt spid="7">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58891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用</a:t>
            </a:r>
            <a:r>
              <a:rPr lang="en-US" altLang="zh-CN" sz="2400" b="1" dirty="0">
                <a:latin typeface="+mj-lt"/>
                <a:ea typeface="楷体" panose="02010609060101010101" pitchFamily="49" charset="-122"/>
              </a:rPr>
              <a:t>new</a:t>
            </a:r>
            <a:r>
              <a:rPr lang="zh-CN" altLang="en-US" sz="2400" b="1" dirty="0">
                <a:latin typeface="+mj-lt"/>
                <a:ea typeface="楷体" panose="02010609060101010101" pitchFamily="49" charset="-122"/>
              </a:rPr>
              <a:t>来创建数组</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为数组元素分配内存空间，并对数组元素进行初始化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格式</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数组名 </a:t>
            </a:r>
            <a:r>
              <a:rPr lang="en-US" altLang="zh-CN" sz="2400" b="1" dirty="0">
                <a:latin typeface="+mj-lt"/>
                <a:ea typeface="楷体" panose="02010609060101010101" pitchFamily="49" charset="-122"/>
              </a:rPr>
              <a:t>= new </a:t>
            </a:r>
            <a:r>
              <a:rPr lang="zh-CN" altLang="en-US" sz="2400" b="1" dirty="0">
                <a:latin typeface="+mj-lt"/>
                <a:ea typeface="楷体" panose="02010609060101010101" pitchFamily="49" charset="-122"/>
              </a:rPr>
              <a:t>类型</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数组长度</a:t>
            </a:r>
            <a:r>
              <a:rPr lang="en-US" altLang="zh-CN" sz="2400" b="1" dirty="0">
                <a:latin typeface="+mj-lt"/>
                <a:ea typeface="楷体" panose="02010609060101010101" pitchFamily="49" charset="-122"/>
              </a:rPr>
              <a:t>]</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例</a:t>
            </a:r>
            <a:r>
              <a:rPr lang="en-US" altLang="zh-CN" sz="2400" dirty="0">
                <a:latin typeface="+mj-lt"/>
                <a:ea typeface="楷体" panose="02010609060101010101" pitchFamily="49" charset="-122"/>
              </a:rPr>
              <a:t>: a = new int[3];</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声明和创建的联用</a:t>
            </a:r>
            <a:r>
              <a:rPr lang="en-US" altLang="zh-CN" sz="2400" b="1" dirty="0">
                <a:latin typeface="+mj-lt"/>
                <a:ea typeface="楷体" panose="02010609060101010101" pitchFamily="49" charset="-122"/>
              </a:rPr>
              <a:t>: int[] a = new int[3];</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默认赋初值</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整型初值为</a:t>
            </a:r>
            <a:r>
              <a:rPr lang="en-US" altLang="zh-CN" sz="2400" dirty="0">
                <a:latin typeface="+mj-lt"/>
                <a:ea typeface="楷体" panose="02010609060101010101" pitchFamily="49" charset="-122"/>
              </a:rPr>
              <a:t>0           int[] </a:t>
            </a:r>
            <a:r>
              <a:rPr lang="en-US" altLang="zh-CN" sz="2400" dirty="0" err="1">
                <a:latin typeface="+mj-lt"/>
                <a:ea typeface="楷体" panose="02010609060101010101" pitchFamily="49" charset="-122"/>
              </a:rPr>
              <a:t>i</a:t>
            </a:r>
            <a:r>
              <a:rPr lang="en-US" altLang="zh-CN" sz="2400" dirty="0">
                <a:latin typeface="+mj-lt"/>
                <a:ea typeface="楷体" panose="02010609060101010101" pitchFamily="49" charset="-122"/>
              </a:rPr>
              <a:t> = new int[3];</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实型初值为</a:t>
            </a:r>
            <a:r>
              <a:rPr lang="en-US" altLang="zh-CN" sz="2400" dirty="0">
                <a:latin typeface="+mj-lt"/>
                <a:ea typeface="楷体" panose="02010609060101010101" pitchFamily="49" charset="-122"/>
              </a:rPr>
              <a:t>0.0        float[] f = new float[3];</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布尔型初值为</a:t>
            </a:r>
            <a:r>
              <a:rPr lang="en-US" altLang="zh-CN" sz="2400" dirty="0">
                <a:latin typeface="+mj-lt"/>
                <a:ea typeface="楷体" panose="02010609060101010101" pitchFamily="49" charset="-122"/>
              </a:rPr>
              <a:t>false  </a:t>
            </a:r>
            <a:r>
              <a:rPr lang="en-US" altLang="zh-CN" sz="2400" dirty="0" err="1">
                <a:latin typeface="+mj-lt"/>
                <a:ea typeface="楷体" panose="02010609060101010101" pitchFamily="49" charset="-122"/>
              </a:rPr>
              <a:t>boolean</a:t>
            </a:r>
            <a:r>
              <a:rPr lang="en-US" altLang="zh-CN" sz="2400" dirty="0">
                <a:latin typeface="+mj-lt"/>
                <a:ea typeface="楷体" panose="02010609060101010101" pitchFamily="49" charset="-122"/>
              </a:rPr>
              <a:t>[] b = new </a:t>
            </a:r>
            <a:r>
              <a:rPr lang="en-US" altLang="zh-CN" sz="2400" dirty="0" err="1">
                <a:latin typeface="+mj-lt"/>
                <a:ea typeface="楷体" panose="02010609060101010101" pitchFamily="49" charset="-122"/>
              </a:rPr>
              <a:t>boolean</a:t>
            </a:r>
            <a:r>
              <a:rPr lang="en-US" altLang="zh-CN" sz="2400" dirty="0">
                <a:latin typeface="+mj-lt"/>
                <a:ea typeface="楷体" panose="02010609060101010101" pitchFamily="49" charset="-122"/>
              </a:rPr>
              <a:t>[3];</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字符型初值为</a:t>
            </a:r>
            <a:r>
              <a:rPr lang="en-US" altLang="zh-CN" sz="2400" dirty="0">
                <a:latin typeface="+mj-lt"/>
                <a:ea typeface="楷体" panose="02010609060101010101" pitchFamily="49" charset="-122"/>
              </a:rPr>
              <a:t>\u0000(</a:t>
            </a:r>
            <a:r>
              <a:rPr lang="zh-CN" altLang="en-US" sz="2400" dirty="0">
                <a:latin typeface="+mj-lt"/>
                <a:ea typeface="楷体" panose="02010609060101010101" pitchFamily="49" charset="-122"/>
              </a:rPr>
              <a:t>不可见</a:t>
            </a:r>
            <a:r>
              <a:rPr lang="en-US" altLang="zh-CN" sz="2400" dirty="0">
                <a:latin typeface="+mj-lt"/>
                <a:ea typeface="楷体" panose="02010609060101010101" pitchFamily="49" charset="-122"/>
              </a:rPr>
              <a:t>) char[] c = new char[3];</a:t>
            </a: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Tree>
    <p:extLst>
      <p:ext uri="{BB962C8B-B14F-4D97-AF65-F5344CB8AC3E}">
        <p14:creationId xmlns:p14="http://schemas.microsoft.com/office/powerpoint/2010/main" val="1414619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500"/>
                                        <p:tgtEl>
                                          <p:spTgt spid="7">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1" end="11"/>
                                            </p:txEl>
                                          </p:spTgt>
                                        </p:tgtEl>
                                        <p:attrNameLst>
                                          <p:attrName>style.visibility</p:attrName>
                                        </p:attrNameLst>
                                      </p:cBhvr>
                                      <p:to>
                                        <p:strVal val="visible"/>
                                      </p:to>
                                    </p:set>
                                    <p:animEffect transition="in" filter="fade">
                                      <p:cBhvr>
                                        <p:cTn id="5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453411"/>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基本数据类型</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字符 </a:t>
            </a:r>
            <a:r>
              <a:rPr lang="en-US" altLang="zh-CN" sz="2400" b="1" dirty="0">
                <a:solidFill>
                  <a:srgbClr val="1557AE"/>
                </a:solidFill>
                <a:latin typeface="+mj-lt"/>
                <a:ea typeface="楷体" panose="02010609060101010101" pitchFamily="49" charset="-122"/>
                <a:cs typeface="黑体" panose="02010609060101010101" pitchFamily="49" charset="-122"/>
              </a:rPr>
              <a:t>(char, 16-bit Unicode</a:t>
            </a:r>
            <a:r>
              <a:rPr lang="zh-CN" altLang="en-US" sz="2400" b="1" dirty="0">
                <a:solidFill>
                  <a:srgbClr val="1557AE"/>
                </a:solidFill>
                <a:latin typeface="+mj-lt"/>
                <a:ea typeface="楷体" panose="02010609060101010101" pitchFamily="49" charset="-122"/>
                <a:cs typeface="黑体" panose="02010609060101010101" pitchFamily="49" charset="-122"/>
              </a:rPr>
              <a:t>字符</a:t>
            </a:r>
            <a:r>
              <a:rPr lang="en-US" altLang="zh-CN" sz="2400" b="1" dirty="0">
                <a:solidFill>
                  <a:srgbClr val="1557AE"/>
                </a:solidFill>
                <a:latin typeface="+mj-lt"/>
                <a:ea typeface="楷体" panose="02010609060101010101" pitchFamily="49" charset="-122"/>
                <a:cs typeface="黑体" panose="02010609060101010101" pitchFamily="49" charset="-122"/>
              </a:rPr>
              <a:t>): \u0000 ~ \</a:t>
            </a:r>
            <a:r>
              <a:rPr lang="en-US" altLang="zh-CN" sz="2400" b="1" dirty="0" err="1">
                <a:solidFill>
                  <a:srgbClr val="1557AE"/>
                </a:solidFill>
                <a:latin typeface="+mj-lt"/>
                <a:ea typeface="楷体" panose="02010609060101010101" pitchFamily="49" charset="-122"/>
                <a:cs typeface="黑体" panose="02010609060101010101" pitchFamily="49" charset="-122"/>
              </a:rPr>
              <a:t>uffff</a:t>
            </a:r>
            <a:endParaRPr lang="en-US" altLang="zh-CN" sz="2400" b="1" dirty="0">
              <a:solidFill>
                <a:srgbClr val="1557AE"/>
              </a:solidFill>
              <a:latin typeface="+mj-lt"/>
              <a:ea typeface="楷体" panose="02010609060101010101" pitchFamily="49" charset="-122"/>
              <a:cs typeface="黑体" panose="02010609060101010101" pitchFamily="49" charset="-122"/>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布尔 </a:t>
            </a:r>
            <a:r>
              <a:rPr lang="en-US" altLang="zh-CN" sz="2400" b="1" dirty="0">
                <a:solidFill>
                  <a:srgbClr val="1557AE"/>
                </a:solidFill>
                <a:latin typeface="+mj-lt"/>
                <a:ea typeface="楷体" panose="02010609060101010101" pitchFamily="49" charset="-122"/>
                <a:cs typeface="黑体" panose="02010609060101010101" pitchFamily="49" charset="-122"/>
              </a:rPr>
              <a:t>(</a:t>
            </a:r>
            <a:r>
              <a:rPr lang="en-US" altLang="zh-CN" sz="2400" b="1" dirty="0" err="1">
                <a:solidFill>
                  <a:srgbClr val="1557AE"/>
                </a:solidFill>
                <a:latin typeface="+mj-lt"/>
                <a:ea typeface="楷体" panose="02010609060101010101" pitchFamily="49" charset="-122"/>
                <a:cs typeface="黑体" panose="02010609060101010101" pitchFamily="49" charset="-122"/>
              </a:rPr>
              <a:t>boolean</a:t>
            </a:r>
            <a:r>
              <a:rPr lang="en-US" altLang="zh-CN" sz="2400" b="1" dirty="0">
                <a:solidFill>
                  <a:srgbClr val="1557AE"/>
                </a:solidFill>
                <a:latin typeface="+mj-lt"/>
                <a:ea typeface="楷体" panose="02010609060101010101" pitchFamily="49" charset="-122"/>
                <a:cs typeface="黑体" panose="02010609060101010101" pitchFamily="49" charset="-122"/>
              </a:rPr>
              <a:t>): true, false</a:t>
            </a:r>
          </a:p>
        </p:txBody>
      </p:sp>
      <p:sp>
        <p:nvSpPr>
          <p:cNvPr id="6" name="文本框 5">
            <a:extLst>
              <a:ext uri="{FF2B5EF4-FFF2-40B4-BE49-F238E27FC236}">
                <a16:creationId xmlns:a16="http://schemas.microsoft.com/office/drawing/2014/main" id="{B348C6EA-13CA-4168-A0A5-8F6E19C6AC89}"/>
              </a:ext>
            </a:extLst>
          </p:cNvPr>
          <p:cNvSpPr txBox="1"/>
          <p:nvPr/>
        </p:nvSpPr>
        <p:spPr>
          <a:xfrm>
            <a:off x="0" y="2807544"/>
            <a:ext cx="9144000" cy="1896609"/>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复合数据类型</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数组</a:t>
            </a:r>
            <a:r>
              <a:rPr lang="en-US" altLang="zh-CN" sz="2400" b="1" dirty="0">
                <a:solidFill>
                  <a:srgbClr val="1557AE"/>
                </a:solidFill>
                <a:latin typeface="+mj-lt"/>
                <a:ea typeface="楷体" panose="02010609060101010101" pitchFamily="49" charset="-122"/>
                <a:cs typeface="黑体" panose="02010609060101010101" pitchFamily="49" charset="-122"/>
              </a:rPr>
              <a:t>(Array)</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类</a:t>
            </a:r>
            <a:r>
              <a:rPr lang="en-US" altLang="zh-CN" sz="2400" b="1" dirty="0">
                <a:solidFill>
                  <a:srgbClr val="1557AE"/>
                </a:solidFill>
                <a:latin typeface="+mj-lt"/>
                <a:ea typeface="楷体" panose="02010609060101010101" pitchFamily="49" charset="-122"/>
                <a:cs typeface="黑体" panose="02010609060101010101" pitchFamily="49" charset="-122"/>
              </a:rPr>
              <a:t>(class)</a:t>
            </a:r>
            <a:r>
              <a:rPr lang="zh-CN" altLang="en-US" sz="2400" b="1" dirty="0">
                <a:solidFill>
                  <a:srgbClr val="1557AE"/>
                </a:solidFill>
                <a:latin typeface="+mj-lt"/>
                <a:ea typeface="楷体" panose="02010609060101010101" pitchFamily="49" charset="-122"/>
                <a:cs typeface="黑体" panose="02010609060101010101" pitchFamily="49" charset="-122"/>
              </a:rPr>
              <a:t>；</a:t>
            </a:r>
            <a:endParaRPr lang="en-US" altLang="zh-CN" sz="2400" b="1" dirty="0">
              <a:solidFill>
                <a:srgbClr val="1557AE"/>
              </a:solidFill>
              <a:latin typeface="+mj-lt"/>
              <a:ea typeface="楷体" panose="02010609060101010101" pitchFamily="49" charset="-122"/>
              <a:cs typeface="黑体" panose="02010609060101010101" pitchFamily="49" charset="-122"/>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接口</a:t>
            </a:r>
            <a:r>
              <a:rPr lang="en-US" altLang="zh-CN" sz="2400" b="1" dirty="0">
                <a:solidFill>
                  <a:srgbClr val="1557AE"/>
                </a:solidFill>
                <a:latin typeface="+mj-lt"/>
                <a:ea typeface="楷体" panose="02010609060101010101" pitchFamily="49" charset="-122"/>
                <a:cs typeface="黑体" panose="02010609060101010101" pitchFamily="49" charset="-122"/>
              </a:rPr>
              <a:t>(interface)</a:t>
            </a:r>
          </a:p>
        </p:txBody>
      </p:sp>
    </p:spTree>
    <p:extLst>
      <p:ext uri="{BB962C8B-B14F-4D97-AF65-F5344CB8AC3E}">
        <p14:creationId xmlns:p14="http://schemas.microsoft.com/office/powerpoint/2010/main" val="2369289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数组的创建</a:t>
            </a: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70EBCC3A-F36F-40ED-AFCB-DC48C845D3C3}"/>
              </a:ext>
            </a:extLst>
          </p:cNvPr>
          <p:cNvSpPr/>
          <p:nvPr/>
        </p:nvSpPr>
        <p:spPr>
          <a:xfrm>
            <a:off x="-1" y="2013438"/>
            <a:ext cx="9144000" cy="456446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float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f</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float</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boolean</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boolean</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char</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char</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i</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f</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f</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b</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c</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18CAA7DE-A33F-4831-9234-CE31DBFE0520}"/>
              </a:ext>
            </a:extLst>
          </p:cNvPr>
          <p:cNvPicPr>
            <a:picLocks noChangeAspect="1"/>
          </p:cNvPicPr>
          <p:nvPr/>
        </p:nvPicPr>
        <p:blipFill>
          <a:blip r:embed="rId3"/>
          <a:stretch>
            <a:fillRect/>
          </a:stretch>
        </p:blipFill>
        <p:spPr>
          <a:xfrm>
            <a:off x="7969173" y="2066925"/>
            <a:ext cx="1174826" cy="4510975"/>
          </a:xfrm>
          <a:prstGeom prst="rect">
            <a:avLst/>
          </a:prstGeom>
        </p:spPr>
      </p:pic>
    </p:spTree>
    <p:extLst>
      <p:ext uri="{BB962C8B-B14F-4D97-AF65-F5344CB8AC3E}">
        <p14:creationId xmlns:p14="http://schemas.microsoft.com/office/powerpoint/2010/main" val="986380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1896609"/>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为数组元素指定初始值</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方式一</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声明和创建数组后对数组初始化</a:t>
            </a:r>
          </a:p>
        </p:txBody>
      </p:sp>
      <p:sp>
        <p:nvSpPr>
          <p:cNvPr id="6" name="矩形: 圆角 5">
            <a:extLst>
              <a:ext uri="{FF2B5EF4-FFF2-40B4-BE49-F238E27FC236}">
                <a16:creationId xmlns:a16="http://schemas.microsoft.com/office/drawing/2014/main" id="{280A87A3-FDAA-4092-B39D-A28B53201C2E}"/>
              </a:ext>
            </a:extLst>
          </p:cNvPr>
          <p:cNvSpPr/>
          <p:nvPr/>
        </p:nvSpPr>
        <p:spPr>
          <a:xfrm>
            <a:off x="-1" y="2838451"/>
            <a:ext cx="9144000" cy="2428874"/>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 new int[5];</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输出一维数组</a:t>
            </a:r>
            <a:r>
              <a:rPr lang="en-US" altLang="zh-CN" b="1" dirty="0">
                <a:solidFill>
                  <a:srgbClr val="CE9178"/>
                </a:solidFill>
                <a:latin typeface="Consolas" panose="020B0609020204030204" pitchFamily="49" charset="0"/>
              </a:rPr>
              <a:t>a: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D4D4D4"/>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err="1">
                <a:solidFill>
                  <a:srgbClr val="D4D4D4"/>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5" name="图片 4">
            <a:extLst>
              <a:ext uri="{FF2B5EF4-FFF2-40B4-BE49-F238E27FC236}">
                <a16:creationId xmlns:a16="http://schemas.microsoft.com/office/drawing/2014/main" id="{87DBD9BB-DE89-4803-BAD8-0D7B937C31F4}"/>
              </a:ext>
            </a:extLst>
          </p:cNvPr>
          <p:cNvPicPr>
            <a:picLocks noChangeAspect="1"/>
          </p:cNvPicPr>
          <p:nvPr/>
        </p:nvPicPr>
        <p:blipFill>
          <a:blip r:embed="rId3"/>
          <a:stretch>
            <a:fillRect/>
          </a:stretch>
        </p:blipFill>
        <p:spPr>
          <a:xfrm>
            <a:off x="-1" y="5366385"/>
            <a:ext cx="9144000" cy="1491615"/>
          </a:xfrm>
          <a:prstGeom prst="rect">
            <a:avLst/>
          </a:prstGeom>
        </p:spPr>
      </p:pic>
    </p:spTree>
    <p:extLst>
      <p:ext uri="{BB962C8B-B14F-4D97-AF65-F5344CB8AC3E}">
        <p14:creationId xmlns:p14="http://schemas.microsoft.com/office/powerpoint/2010/main" val="4291954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一维数组的初始化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方式二</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在声明数组的同时对数组初始化</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格式</a:t>
            </a:r>
            <a:r>
              <a:rPr lang="en-US" altLang="zh-CN" sz="2400" dirty="0">
                <a:latin typeface="+mj-lt"/>
                <a:ea typeface="楷体" panose="02010609060101010101" pitchFamily="49" charset="-122"/>
              </a:rPr>
              <a:t>: </a:t>
            </a:r>
            <a:r>
              <a:rPr lang="zh-CN" altLang="en-US" sz="2400" dirty="0">
                <a:latin typeface="+mj-lt"/>
                <a:ea typeface="楷体" panose="02010609060101010101" pitchFamily="49" charset="-122"/>
              </a:rPr>
              <a:t>类型 数组名</a:t>
            </a:r>
            <a:r>
              <a:rPr lang="en-US" altLang="zh-CN" sz="2400" dirty="0">
                <a:latin typeface="+mj-lt"/>
                <a:ea typeface="楷体" panose="02010609060101010101" pitchFamily="49" charset="-122"/>
              </a:rPr>
              <a:t>[] = {</a:t>
            </a:r>
            <a:r>
              <a:rPr lang="zh-CN" altLang="en-US" sz="2400" dirty="0">
                <a:latin typeface="+mj-lt"/>
                <a:ea typeface="楷体" panose="02010609060101010101" pitchFamily="49" charset="-122"/>
              </a:rPr>
              <a:t>元素</a:t>
            </a:r>
            <a:r>
              <a:rPr lang="en-US" altLang="zh-CN" sz="2400" dirty="0">
                <a:latin typeface="+mj-lt"/>
                <a:ea typeface="楷体" panose="02010609060101010101" pitchFamily="49" charset="-122"/>
              </a:rPr>
              <a:t>1[, </a:t>
            </a:r>
            <a:r>
              <a:rPr lang="zh-CN" altLang="en-US" sz="2400" dirty="0">
                <a:latin typeface="+mj-lt"/>
                <a:ea typeface="楷体" panose="02010609060101010101" pitchFamily="49" charset="-122"/>
              </a:rPr>
              <a:t>元素</a:t>
            </a:r>
            <a:r>
              <a:rPr lang="en-US" altLang="zh-CN" sz="2400" dirty="0">
                <a:latin typeface="+mj-lt"/>
                <a:ea typeface="楷体" panose="02010609060101010101" pitchFamily="49" charset="-122"/>
              </a:rPr>
              <a:t>2 ……]};</a:t>
            </a:r>
          </a:p>
          <a:p>
            <a:pPr marL="1714500" lvl="4" indent="-342900">
              <a:lnSpc>
                <a:spcPct val="120000"/>
              </a:lnSpc>
              <a:buFont typeface="Wingdings" panose="05000000000000000000" pitchFamily="2" charset="2"/>
              <a:buChar char="ü"/>
            </a:pPr>
            <a:r>
              <a:rPr lang="zh-CN" altLang="en-US" sz="2400" dirty="0">
                <a:latin typeface="+mj-lt"/>
                <a:ea typeface="楷体" panose="02010609060101010101" pitchFamily="49" charset="-122"/>
              </a:rPr>
              <a:t>例如：</a:t>
            </a:r>
            <a:r>
              <a:rPr lang="en-US" altLang="zh-CN" sz="2400" dirty="0">
                <a:latin typeface="+mj-lt"/>
                <a:ea typeface="楷体" panose="02010609060101010101" pitchFamily="49" charset="-122"/>
              </a:rPr>
              <a:t>int a[] = {1, 2, 3, 4, 5};</a:t>
            </a:r>
            <a:endParaRPr lang="zh-CN" altLang="en-US" sz="2400"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280A87A3-FDAA-4092-B39D-A28B53201C2E}"/>
              </a:ext>
            </a:extLst>
          </p:cNvPr>
          <p:cNvSpPr/>
          <p:nvPr/>
        </p:nvSpPr>
        <p:spPr>
          <a:xfrm>
            <a:off x="-1" y="3275674"/>
            <a:ext cx="9144000" cy="2171700"/>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4</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输出一维数组</a:t>
            </a:r>
            <a:r>
              <a:rPr lang="en-US" altLang="zh-CN" b="1" dirty="0">
                <a:solidFill>
                  <a:srgbClr val="CE9178"/>
                </a:solidFill>
                <a:latin typeface="Consolas" panose="020B0609020204030204" pitchFamily="49" charset="0"/>
              </a:rPr>
              <a:t>a: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5" name="图片 4">
            <a:extLst>
              <a:ext uri="{FF2B5EF4-FFF2-40B4-BE49-F238E27FC236}">
                <a16:creationId xmlns:a16="http://schemas.microsoft.com/office/drawing/2014/main" id="{87DBD9BB-DE89-4803-BAD8-0D7B937C31F4}"/>
              </a:ext>
            </a:extLst>
          </p:cNvPr>
          <p:cNvPicPr>
            <a:picLocks noChangeAspect="1"/>
          </p:cNvPicPr>
          <p:nvPr/>
        </p:nvPicPr>
        <p:blipFill>
          <a:blip r:embed="rId3"/>
          <a:stretch>
            <a:fillRect/>
          </a:stretch>
        </p:blipFill>
        <p:spPr>
          <a:xfrm>
            <a:off x="-1" y="5366385"/>
            <a:ext cx="9144000" cy="1491615"/>
          </a:xfrm>
          <a:prstGeom prst="rect">
            <a:avLst/>
          </a:prstGeom>
        </p:spPr>
      </p:pic>
      <p:sp>
        <p:nvSpPr>
          <p:cNvPr id="9" name="对话气泡: 矩形 8">
            <a:extLst>
              <a:ext uri="{FF2B5EF4-FFF2-40B4-BE49-F238E27FC236}">
                <a16:creationId xmlns:a16="http://schemas.microsoft.com/office/drawing/2014/main" id="{221EF6B9-0A5D-4004-8FBC-6CA4AC96E0D5}"/>
              </a:ext>
            </a:extLst>
          </p:cNvPr>
          <p:cNvSpPr/>
          <p:nvPr/>
        </p:nvSpPr>
        <p:spPr>
          <a:xfrm>
            <a:off x="6646985" y="573217"/>
            <a:ext cx="2098919" cy="692733"/>
          </a:xfrm>
          <a:prstGeom prst="wedgeRectCallout">
            <a:avLst>
              <a:gd name="adj1" fmla="val -131614"/>
              <a:gd name="adj2" fmla="val 294799"/>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chemeClr val="tx1"/>
                </a:solidFill>
                <a:latin typeface="+mn-ea"/>
              </a:rPr>
              <a:t>只能在初始化时被使用</a:t>
            </a:r>
          </a:p>
        </p:txBody>
      </p:sp>
    </p:spTree>
    <p:extLst>
      <p:ext uri="{BB962C8B-B14F-4D97-AF65-F5344CB8AC3E}">
        <p14:creationId xmlns:p14="http://schemas.microsoft.com/office/powerpoint/2010/main" val="2877415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1896609"/>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数组的赋值</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数组的整体赋值</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用</a:t>
            </a:r>
            <a:r>
              <a:rPr lang="en-US" altLang="zh-CN" sz="2400" b="1" dirty="0" err="1">
                <a:latin typeface="+mj-lt"/>
                <a:ea typeface="楷体" panose="02010609060101010101" pitchFamily="49" charset="-122"/>
              </a:rPr>
              <a:t>java.lang.System</a:t>
            </a:r>
            <a:r>
              <a:rPr lang="zh-CN" altLang="en-US" sz="2400" b="1" dirty="0">
                <a:latin typeface="+mj-lt"/>
                <a:ea typeface="楷体" panose="02010609060101010101" pitchFamily="49" charset="-122"/>
              </a:rPr>
              <a:t>类的方法进行数组复制</a:t>
            </a:r>
          </a:p>
        </p:txBody>
      </p:sp>
    </p:spTree>
    <p:extLst>
      <p:ext uri="{BB962C8B-B14F-4D97-AF65-F5344CB8AC3E}">
        <p14:creationId xmlns:p14="http://schemas.microsoft.com/office/powerpoint/2010/main" val="2807670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数组的赋值</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数组的整体赋值</a:t>
            </a:r>
          </a:p>
        </p:txBody>
      </p:sp>
      <p:sp>
        <p:nvSpPr>
          <p:cNvPr id="6" name="矩形: 圆角 5">
            <a:extLst>
              <a:ext uri="{FF2B5EF4-FFF2-40B4-BE49-F238E27FC236}">
                <a16:creationId xmlns:a16="http://schemas.microsoft.com/office/drawing/2014/main" id="{2D84BA05-4841-4FB7-BFD8-A272A6E12E45}"/>
              </a:ext>
            </a:extLst>
          </p:cNvPr>
          <p:cNvSpPr/>
          <p:nvPr/>
        </p:nvSpPr>
        <p:spPr>
          <a:xfrm>
            <a:off x="-1" y="2415046"/>
            <a:ext cx="9144000" cy="4347754"/>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4</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6</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8</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7</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a</a:t>
            </a:r>
            <a:r>
              <a:rPr lang="en-US" altLang="zh-CN" b="1" dirty="0" err="1">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a</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b</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c</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760F10A8-7E04-4113-9269-538DE17A6752}"/>
              </a:ext>
            </a:extLst>
          </p:cNvPr>
          <p:cNvPicPr>
            <a:picLocks noChangeAspect="1"/>
          </p:cNvPicPr>
          <p:nvPr/>
        </p:nvPicPr>
        <p:blipFill>
          <a:blip r:embed="rId3"/>
          <a:stretch>
            <a:fillRect/>
          </a:stretch>
        </p:blipFill>
        <p:spPr>
          <a:xfrm>
            <a:off x="6381750" y="5832866"/>
            <a:ext cx="2762250" cy="929934"/>
          </a:xfrm>
          <a:prstGeom prst="rect">
            <a:avLst/>
          </a:prstGeom>
        </p:spPr>
      </p:pic>
    </p:spTree>
    <p:extLst>
      <p:ext uri="{BB962C8B-B14F-4D97-AF65-F5344CB8AC3E}">
        <p14:creationId xmlns:p14="http://schemas.microsoft.com/office/powerpoint/2010/main" val="4289115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数组的赋值</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数组的整体赋值</a:t>
            </a:r>
          </a:p>
        </p:txBody>
      </p:sp>
      <p:sp>
        <p:nvSpPr>
          <p:cNvPr id="6" name="矩形: 圆角 5">
            <a:extLst>
              <a:ext uri="{FF2B5EF4-FFF2-40B4-BE49-F238E27FC236}">
                <a16:creationId xmlns:a16="http://schemas.microsoft.com/office/drawing/2014/main" id="{2D84BA05-4841-4FB7-BFD8-A272A6E12E45}"/>
              </a:ext>
            </a:extLst>
          </p:cNvPr>
          <p:cNvSpPr/>
          <p:nvPr/>
        </p:nvSpPr>
        <p:spPr>
          <a:xfrm>
            <a:off x="-1" y="2415046"/>
            <a:ext cx="9144000" cy="4347754"/>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4</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6</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8</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7</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a:t>
            </a:r>
            <a:r>
              <a:rPr lang="en-US" altLang="zh-CN" b="1" dirty="0">
                <a:solidFill>
                  <a:srgbClr val="C00000"/>
                </a:solidFill>
                <a:latin typeface="Consolas" panose="020B0609020204030204" pitchFamily="49" charset="0"/>
              </a:rPr>
              <a:t>a[0] = 5;</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a</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b</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c</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663FEFEA-954F-4B55-B31B-9603AFF4E803}"/>
              </a:ext>
            </a:extLst>
          </p:cNvPr>
          <p:cNvPicPr>
            <a:picLocks noChangeAspect="1"/>
          </p:cNvPicPr>
          <p:nvPr/>
        </p:nvPicPr>
        <p:blipFill>
          <a:blip r:embed="rId3"/>
          <a:stretch>
            <a:fillRect/>
          </a:stretch>
        </p:blipFill>
        <p:spPr>
          <a:xfrm>
            <a:off x="5867400" y="5620190"/>
            <a:ext cx="3276600" cy="1142609"/>
          </a:xfrm>
          <a:prstGeom prst="rect">
            <a:avLst/>
          </a:prstGeom>
        </p:spPr>
      </p:pic>
    </p:spTree>
    <p:extLst>
      <p:ext uri="{BB962C8B-B14F-4D97-AF65-F5344CB8AC3E}">
        <p14:creationId xmlns:p14="http://schemas.microsoft.com/office/powerpoint/2010/main" val="1350310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数组的复用</a:t>
            </a:r>
            <a:r>
              <a:rPr lang="en-US" altLang="zh-CN" sz="2400" b="1" dirty="0">
                <a:solidFill>
                  <a:srgbClr val="1557AE"/>
                </a:solidFill>
                <a:latin typeface="+mj-lt"/>
                <a:ea typeface="楷体" panose="02010609060101010101" pitchFamily="49" charset="-122"/>
              </a:rPr>
              <a:t>(reuse)</a:t>
            </a:r>
          </a:p>
        </p:txBody>
      </p:sp>
      <p:sp>
        <p:nvSpPr>
          <p:cNvPr id="6" name="矩形: 圆角 5">
            <a:extLst>
              <a:ext uri="{FF2B5EF4-FFF2-40B4-BE49-F238E27FC236}">
                <a16:creationId xmlns:a16="http://schemas.microsoft.com/office/drawing/2014/main" id="{2D84BA05-4841-4FB7-BFD8-A272A6E12E45}"/>
              </a:ext>
            </a:extLst>
          </p:cNvPr>
          <p:cNvSpPr/>
          <p:nvPr/>
        </p:nvSpPr>
        <p:spPr>
          <a:xfrm>
            <a:off x="0" y="2125441"/>
            <a:ext cx="9144000" cy="3836285"/>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 = { </a:t>
            </a:r>
            <a:r>
              <a:rPr lang="en-US" altLang="zh-CN" b="1" dirty="0">
                <a:solidFill>
                  <a:srgbClr val="B5CEA8"/>
                </a:solidFill>
                <a:latin typeface="Consolas" panose="020B0609020204030204" pitchFamily="49" charset="0"/>
              </a:rPr>
              <a:t>32</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87</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589</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12</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1076</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2000</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array</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4</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array</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array</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33821889-292C-4B31-8100-CE85337CAB60}"/>
              </a:ext>
            </a:extLst>
          </p:cNvPr>
          <p:cNvPicPr>
            <a:picLocks noChangeAspect="1"/>
          </p:cNvPicPr>
          <p:nvPr/>
        </p:nvPicPr>
        <p:blipFill>
          <a:blip r:embed="rId3"/>
          <a:stretch>
            <a:fillRect/>
          </a:stretch>
        </p:blipFill>
        <p:spPr>
          <a:xfrm>
            <a:off x="-1" y="6318382"/>
            <a:ext cx="9144000" cy="519036"/>
          </a:xfrm>
          <a:prstGeom prst="rect">
            <a:avLst/>
          </a:prstGeom>
        </p:spPr>
      </p:pic>
    </p:spTree>
    <p:extLst>
      <p:ext uri="{BB962C8B-B14F-4D97-AF65-F5344CB8AC3E}">
        <p14:creationId xmlns:p14="http://schemas.microsoft.com/office/powerpoint/2010/main" val="1441749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2786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一维数组的数组复制</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en-US" altLang="zh-CN" sz="2400" b="1" dirty="0" err="1">
                <a:latin typeface="+mj-lt"/>
                <a:ea typeface="楷体" panose="02010609060101010101" pitchFamily="49" charset="-122"/>
              </a:rPr>
              <a:t>java.lang.System</a:t>
            </a:r>
            <a:r>
              <a:rPr lang="zh-CN" altLang="en-US" sz="2400" b="1" dirty="0">
                <a:latin typeface="+mj-lt"/>
                <a:ea typeface="楷体" panose="02010609060101010101" pitchFamily="49" charset="-122"/>
              </a:rPr>
              <a:t>类的方法</a:t>
            </a: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
        <p:nvSpPr>
          <p:cNvPr id="9" name="矩形: 圆角 8">
            <a:extLst>
              <a:ext uri="{FF2B5EF4-FFF2-40B4-BE49-F238E27FC236}">
                <a16:creationId xmlns:a16="http://schemas.microsoft.com/office/drawing/2014/main" id="{2202F447-D3B1-40D3-A9D2-1D3B4C1FCE61}"/>
              </a:ext>
            </a:extLst>
          </p:cNvPr>
          <p:cNvSpPr/>
          <p:nvPr/>
        </p:nvSpPr>
        <p:spPr>
          <a:xfrm>
            <a:off x="0" y="2596150"/>
            <a:ext cx="9143999" cy="1430728"/>
          </a:xfrm>
          <a:prstGeom prst="roundRect">
            <a:avLst>
              <a:gd name="adj" fmla="val 4157"/>
            </a:avLst>
          </a:prstGeom>
          <a:solidFill>
            <a:schemeClr val="bg2">
              <a:lumMod val="90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altLang="zh-CN" sz="2000" b="1" dirty="0">
                <a:solidFill>
                  <a:schemeClr val="tx1"/>
                </a:solidFill>
                <a:latin typeface="Consolas" panose="020B0609020204030204" pitchFamily="49" charset="0"/>
              </a:rPr>
              <a:t>public static void </a:t>
            </a:r>
            <a:r>
              <a:rPr lang="en-US" altLang="zh-CN" sz="2000" b="1" dirty="0" err="1">
                <a:solidFill>
                  <a:schemeClr val="tx1"/>
                </a:solidFill>
                <a:latin typeface="Consolas" panose="020B0609020204030204" pitchFamily="49" charset="0"/>
              </a:rPr>
              <a:t>arraycopy</a:t>
            </a:r>
            <a:r>
              <a:rPr lang="en-US" altLang="zh-CN" sz="2000" b="1" dirty="0">
                <a:solidFill>
                  <a:schemeClr val="tx1"/>
                </a:solidFill>
                <a:latin typeface="Consolas" panose="020B0609020204030204" pitchFamily="49" charset="0"/>
              </a:rPr>
              <a:t> (	Object </a:t>
            </a:r>
            <a:r>
              <a:rPr lang="en-US" altLang="zh-CN" sz="2000" b="1" dirty="0" err="1">
                <a:solidFill>
                  <a:schemeClr val="tx1"/>
                </a:solidFill>
                <a:latin typeface="Consolas" panose="020B0609020204030204" pitchFamily="49" charset="0"/>
              </a:rPr>
              <a:t>src</a:t>
            </a:r>
            <a:r>
              <a:rPr lang="en-US" altLang="zh-CN" sz="2000" b="1" dirty="0">
                <a:solidFill>
                  <a:schemeClr val="tx1"/>
                </a:solidFill>
                <a:latin typeface="Consolas" panose="020B0609020204030204" pitchFamily="49" charset="0"/>
              </a:rPr>
              <a:t>,</a:t>
            </a:r>
          </a:p>
          <a:p>
            <a:pPr lvl="4"/>
            <a:r>
              <a:rPr lang="en-US" altLang="zh-CN" sz="2000" b="1" dirty="0">
                <a:solidFill>
                  <a:schemeClr val="tx1"/>
                </a:solidFill>
                <a:latin typeface="Consolas" panose="020B0609020204030204" pitchFamily="49" charset="0"/>
              </a:rPr>
              <a:t>				int </a:t>
            </a:r>
            <a:r>
              <a:rPr lang="en-US" altLang="zh-CN" sz="2000" b="1" dirty="0" err="1">
                <a:solidFill>
                  <a:schemeClr val="tx1"/>
                </a:solidFill>
                <a:latin typeface="Consolas" panose="020B0609020204030204" pitchFamily="49" charset="0"/>
              </a:rPr>
              <a:t>srcPos</a:t>
            </a:r>
            <a:r>
              <a:rPr lang="en-US" altLang="zh-CN" sz="2000" b="1" dirty="0">
                <a:solidFill>
                  <a:schemeClr val="tx1"/>
                </a:solidFill>
                <a:latin typeface="Consolas" panose="020B0609020204030204" pitchFamily="49" charset="0"/>
              </a:rPr>
              <a:t>, </a:t>
            </a:r>
          </a:p>
          <a:p>
            <a:pPr lvl="4"/>
            <a:r>
              <a:rPr lang="en-US" altLang="zh-CN" sz="2000" b="1" dirty="0">
                <a:solidFill>
                  <a:schemeClr val="tx1"/>
                </a:solidFill>
                <a:latin typeface="Consolas" panose="020B0609020204030204" pitchFamily="49" charset="0"/>
              </a:rPr>
              <a:t>				Object </a:t>
            </a:r>
            <a:r>
              <a:rPr lang="en-US" altLang="zh-CN" sz="2000" b="1" dirty="0" err="1">
                <a:solidFill>
                  <a:schemeClr val="tx1"/>
                </a:solidFill>
                <a:latin typeface="Consolas" panose="020B0609020204030204" pitchFamily="49" charset="0"/>
              </a:rPr>
              <a:t>dest</a:t>
            </a:r>
            <a:r>
              <a:rPr lang="en-US" altLang="zh-CN" sz="2000" b="1" dirty="0">
                <a:solidFill>
                  <a:schemeClr val="tx1"/>
                </a:solidFill>
                <a:latin typeface="Consolas" panose="020B0609020204030204" pitchFamily="49" charset="0"/>
              </a:rPr>
              <a:t>, </a:t>
            </a:r>
          </a:p>
          <a:p>
            <a:pPr lvl="4"/>
            <a:r>
              <a:rPr lang="en-US" altLang="zh-CN" sz="2000" b="1" dirty="0">
                <a:solidFill>
                  <a:schemeClr val="tx1"/>
                </a:solidFill>
                <a:latin typeface="Consolas" panose="020B0609020204030204" pitchFamily="49" charset="0"/>
              </a:rPr>
              <a:t>				int </a:t>
            </a:r>
            <a:r>
              <a:rPr lang="en-US" altLang="zh-CN" sz="2000" b="1" dirty="0" err="1">
                <a:solidFill>
                  <a:schemeClr val="tx1"/>
                </a:solidFill>
                <a:latin typeface="Consolas" panose="020B0609020204030204" pitchFamily="49" charset="0"/>
              </a:rPr>
              <a:t>destPos</a:t>
            </a:r>
            <a:r>
              <a:rPr lang="en-US" altLang="zh-CN" sz="2000" b="1" dirty="0">
                <a:solidFill>
                  <a:schemeClr val="tx1"/>
                </a:solidFill>
                <a:latin typeface="Consolas" panose="020B0609020204030204" pitchFamily="49" charset="0"/>
              </a:rPr>
              <a:t>, </a:t>
            </a:r>
          </a:p>
          <a:p>
            <a:pPr lvl="4"/>
            <a:r>
              <a:rPr lang="en-US" altLang="zh-CN" sz="2000" b="1" dirty="0">
                <a:solidFill>
                  <a:schemeClr val="tx1"/>
                </a:solidFill>
                <a:latin typeface="Consolas" panose="020B0609020204030204" pitchFamily="49" charset="0"/>
              </a:rPr>
              <a:t>				int length)</a:t>
            </a:r>
          </a:p>
        </p:txBody>
      </p:sp>
      <p:pic>
        <p:nvPicPr>
          <p:cNvPr id="11" name="Picture 4" descr="10array">
            <a:extLst>
              <a:ext uri="{FF2B5EF4-FFF2-40B4-BE49-F238E27FC236}">
                <a16:creationId xmlns:a16="http://schemas.microsoft.com/office/drawing/2014/main" id="{77753304-5FAD-4530-BE19-4B1210C97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703" y="4247944"/>
            <a:ext cx="5599670" cy="226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FE9565BE-8A7B-477E-AA3B-196B15E5A6AA}"/>
              </a:ext>
            </a:extLst>
          </p:cNvPr>
          <p:cNvSpPr/>
          <p:nvPr/>
        </p:nvSpPr>
        <p:spPr>
          <a:xfrm>
            <a:off x="0" y="4247944"/>
            <a:ext cx="9144000" cy="2268811"/>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0641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一维数组的数组复制</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1B684C43-A431-4826-80EA-C4205BDBFADB}"/>
              </a:ext>
            </a:extLst>
          </p:cNvPr>
          <p:cNvSpPr/>
          <p:nvPr/>
        </p:nvSpPr>
        <p:spPr>
          <a:xfrm>
            <a:off x="0" y="1993556"/>
            <a:ext cx="9144000" cy="4719329"/>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4</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6</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8</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7</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9</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arraycopy</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a: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a</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b: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b</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c: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c</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D36B2E17-CD33-42D8-8A73-3EE272073D38}"/>
              </a:ext>
            </a:extLst>
          </p:cNvPr>
          <p:cNvPicPr>
            <a:picLocks noChangeAspect="1"/>
          </p:cNvPicPr>
          <p:nvPr/>
        </p:nvPicPr>
        <p:blipFill>
          <a:blip r:embed="rId3"/>
          <a:stretch>
            <a:fillRect/>
          </a:stretch>
        </p:blipFill>
        <p:spPr>
          <a:xfrm>
            <a:off x="5715000" y="5941360"/>
            <a:ext cx="3429000" cy="771525"/>
          </a:xfrm>
          <a:prstGeom prst="rect">
            <a:avLst/>
          </a:prstGeom>
        </p:spPr>
      </p:pic>
    </p:spTree>
    <p:extLst>
      <p:ext uri="{BB962C8B-B14F-4D97-AF65-F5344CB8AC3E}">
        <p14:creationId xmlns:p14="http://schemas.microsoft.com/office/powerpoint/2010/main" val="686971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一维数组的数组复制</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1B684C43-A431-4826-80EA-C4205BDBFADB}"/>
              </a:ext>
            </a:extLst>
          </p:cNvPr>
          <p:cNvSpPr/>
          <p:nvPr/>
        </p:nvSpPr>
        <p:spPr>
          <a:xfrm>
            <a:off x="0" y="1993556"/>
            <a:ext cx="9144000" cy="4719329"/>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4</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6</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8</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5</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7</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9</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arraycopy</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myPrint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a"</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myPrint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b"</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myPrint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c"</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100</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100</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myPrint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a"</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myPrint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b"</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b</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myPrint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c"</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  </a:t>
            </a:r>
          </a:p>
        </p:txBody>
      </p:sp>
      <p:pic>
        <p:nvPicPr>
          <p:cNvPr id="4" name="图片 3">
            <a:extLst>
              <a:ext uri="{FF2B5EF4-FFF2-40B4-BE49-F238E27FC236}">
                <a16:creationId xmlns:a16="http://schemas.microsoft.com/office/drawing/2014/main" id="{422AFA21-93EC-4D80-BF4B-CD554AA274F9}"/>
              </a:ext>
            </a:extLst>
          </p:cNvPr>
          <p:cNvPicPr>
            <a:picLocks noChangeAspect="1"/>
          </p:cNvPicPr>
          <p:nvPr/>
        </p:nvPicPr>
        <p:blipFill>
          <a:blip r:embed="rId3"/>
          <a:stretch>
            <a:fillRect/>
          </a:stretch>
        </p:blipFill>
        <p:spPr>
          <a:xfrm>
            <a:off x="5688623" y="5463067"/>
            <a:ext cx="3455376" cy="1249817"/>
          </a:xfrm>
          <a:prstGeom prst="rect">
            <a:avLst/>
          </a:prstGeom>
        </p:spPr>
      </p:pic>
    </p:spTree>
    <p:extLst>
      <p:ext uri="{BB962C8B-B14F-4D97-AF65-F5344CB8AC3E}">
        <p14:creationId xmlns:p14="http://schemas.microsoft.com/office/powerpoint/2010/main" val="3957885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5002716"/>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示例</a:t>
            </a:r>
            <a:endParaRPr lang="en-US" altLang="zh-CN" sz="2800" b="1" dirty="0">
              <a:solidFill>
                <a:srgbClr val="1557AE"/>
              </a:solidFill>
            </a:endParaRP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int  </a:t>
            </a:r>
            <a:r>
              <a:rPr lang="en-US" altLang="zh-CN" sz="2400" b="1" dirty="0" err="1">
                <a:solidFill>
                  <a:prstClr val="black"/>
                </a:solidFill>
                <a:latin typeface="+mj-lt"/>
                <a:ea typeface="宋体" panose="02010600030101010101" pitchFamily="2" charset="-122"/>
              </a:rPr>
              <a:t>i</a:t>
            </a:r>
            <a:r>
              <a:rPr lang="en-US" altLang="zh-CN" sz="2400" b="1" dirty="0">
                <a:solidFill>
                  <a:prstClr val="black"/>
                </a:solidFill>
                <a:latin typeface="+mj-lt"/>
                <a:ea typeface="宋体" panose="02010600030101010101" pitchFamily="2" charset="-122"/>
              </a:rPr>
              <a:t> = 178;</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long l = 8864L;   (8864l)</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double d1 = 37.266;    </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double d2 = 37.266D;   (37.266d)</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double d3 = 26.77e3; </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float f = 87.363F;      (87.363f)</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a:solidFill>
                  <a:prstClr val="black"/>
                </a:solidFill>
                <a:latin typeface="+mj-lt"/>
                <a:ea typeface="宋体" panose="02010600030101010101" pitchFamily="2" charset="-122"/>
              </a:rPr>
              <a:t>char c = ‘d’</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err="1">
                <a:solidFill>
                  <a:prstClr val="black"/>
                </a:solidFill>
                <a:latin typeface="+mj-lt"/>
                <a:ea typeface="宋体" panose="02010600030101010101" pitchFamily="2" charset="-122"/>
              </a:rPr>
              <a:t>boolean</a:t>
            </a:r>
            <a:r>
              <a:rPr lang="en-US" altLang="zh-CN" sz="2400" b="1" dirty="0">
                <a:solidFill>
                  <a:prstClr val="black"/>
                </a:solidFill>
                <a:latin typeface="+mj-lt"/>
                <a:ea typeface="宋体" panose="02010600030101010101" pitchFamily="2" charset="-122"/>
              </a:rPr>
              <a:t> b1 = true; </a:t>
            </a:r>
          </a:p>
          <a:p>
            <a:pPr marL="990600" lvl="1" indent="-533400" eaLnBrk="1" fontAlgn="auto" hangingPunct="1">
              <a:spcBef>
                <a:spcPct val="20000"/>
              </a:spcBef>
              <a:spcAft>
                <a:spcPts val="0"/>
              </a:spcAft>
              <a:buSzPct val="90000"/>
              <a:buFont typeface="Wingdings" panose="05000000000000000000" pitchFamily="2" charset="2"/>
              <a:buChar char="n"/>
            </a:pPr>
            <a:r>
              <a:rPr lang="en-US" altLang="zh-CN" sz="2400" b="1" dirty="0" err="1">
                <a:solidFill>
                  <a:prstClr val="black"/>
                </a:solidFill>
                <a:latin typeface="+mj-lt"/>
                <a:ea typeface="宋体" panose="02010600030101010101" pitchFamily="2" charset="-122"/>
              </a:rPr>
              <a:t>boolean</a:t>
            </a:r>
            <a:r>
              <a:rPr lang="en-US" altLang="zh-CN" sz="2400" b="1" dirty="0">
                <a:solidFill>
                  <a:prstClr val="black"/>
                </a:solidFill>
                <a:latin typeface="+mj-lt"/>
                <a:ea typeface="宋体" panose="02010600030101010101" pitchFamily="2" charset="-122"/>
              </a:rPr>
              <a:t> b2 = false; </a:t>
            </a:r>
          </a:p>
          <a:p>
            <a:pPr marL="800100" lvl="1" indent="-342900">
              <a:lnSpc>
                <a:spcPct val="120000"/>
              </a:lnSpc>
              <a:buFont typeface="Wingdings" panose="05000000000000000000" pitchFamily="2" charset="2"/>
              <a:buChar char="Ø"/>
            </a:pPr>
            <a:endParaRPr lang="en-US" altLang="zh-CN" sz="2400" b="1" dirty="0">
              <a:solidFill>
                <a:srgbClr val="1557AE"/>
              </a:solidFill>
              <a:latin typeface="+mj-lt"/>
              <a:ea typeface="楷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680715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一维数组的数组复制</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1B684C43-A431-4826-80EA-C4205BDBFADB}"/>
              </a:ext>
            </a:extLst>
          </p:cNvPr>
          <p:cNvSpPr/>
          <p:nvPr/>
        </p:nvSpPr>
        <p:spPr>
          <a:xfrm>
            <a:off x="-1" y="2329575"/>
            <a:ext cx="9144000" cy="2343528"/>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solidFill>
                <a:srgbClr val="D4D4D4"/>
              </a:solidFill>
              <a:latin typeface="Consolas" panose="020B0609020204030204" pitchFamily="49" charset="0"/>
            </a:endParaRPr>
          </a:p>
        </p:txBody>
      </p:sp>
      <p:sp>
        <p:nvSpPr>
          <p:cNvPr id="11" name="矩形 10">
            <a:extLst>
              <a:ext uri="{FF2B5EF4-FFF2-40B4-BE49-F238E27FC236}">
                <a16:creationId xmlns:a16="http://schemas.microsoft.com/office/drawing/2014/main" id="{8600F0E0-59AB-47B6-A7A6-733AFA1039CF}"/>
              </a:ext>
            </a:extLst>
          </p:cNvPr>
          <p:cNvSpPr/>
          <p:nvPr/>
        </p:nvSpPr>
        <p:spPr>
          <a:xfrm>
            <a:off x="123090" y="2444370"/>
            <a:ext cx="8897816" cy="2031325"/>
          </a:xfrm>
          <a:prstGeom prst="rect">
            <a:avLst/>
          </a:prstGeom>
        </p:spPr>
        <p:txBody>
          <a:bodyPr wrap="square">
            <a:spAutoFit/>
          </a:bodyPr>
          <a:lstStyle/>
          <a:p>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myPrint</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name</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input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name</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a:t>
            </a:r>
            <a:r>
              <a:rPr lang="en-US" altLang="zh-CN" b="1" dirty="0">
                <a:solidFill>
                  <a:srgbClr val="D7BA7D"/>
                </a:solidFill>
                <a:latin typeface="Consolas" panose="020B0609020204030204" pitchFamily="49" charset="0"/>
              </a:rPr>
              <a:t>\t</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loop</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loop</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input</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loop</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input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loop</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endParaRPr lang="zh-CN" altLang="en-US" b="1" dirty="0"/>
          </a:p>
        </p:txBody>
      </p:sp>
    </p:spTree>
    <p:extLst>
      <p:ext uri="{BB962C8B-B14F-4D97-AF65-F5344CB8AC3E}">
        <p14:creationId xmlns:p14="http://schemas.microsoft.com/office/powerpoint/2010/main" val="1502552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1" y="101313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数组的排序</a:t>
            </a: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1B684C43-A431-4826-80EA-C4205BDBFADB}"/>
              </a:ext>
            </a:extLst>
          </p:cNvPr>
          <p:cNvSpPr/>
          <p:nvPr/>
        </p:nvSpPr>
        <p:spPr>
          <a:xfrm>
            <a:off x="0" y="1993557"/>
            <a:ext cx="9144000" cy="4073136"/>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 = { </a:t>
            </a:r>
            <a:r>
              <a:rPr lang="en-US" altLang="zh-CN" b="1" dirty="0">
                <a:solidFill>
                  <a:srgbClr val="B5CEA8"/>
                </a:solidFill>
                <a:latin typeface="Consolas" panose="020B0609020204030204" pitchFamily="49" charset="0"/>
              </a:rPr>
              <a:t>32</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87</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589</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12</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1076</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2000</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8</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622</a:t>
            </a:r>
            <a:r>
              <a:rPr lang="en-US" altLang="zh-CN" b="1" dirty="0">
                <a:solidFill>
                  <a:srgbClr val="D4D4D4"/>
                </a:solidFill>
                <a:latin typeface="Consolas" panose="020B0609020204030204" pitchFamily="49" charset="0"/>
              </a:rPr>
              <a:t>, </a:t>
            </a:r>
            <a:r>
              <a:rPr lang="en-US" altLang="zh-CN" b="1" dirty="0">
                <a:solidFill>
                  <a:srgbClr val="B5CEA8"/>
                </a:solidFill>
                <a:latin typeface="Consolas" panose="020B0609020204030204" pitchFamily="49" charset="0"/>
              </a:rPr>
              <a:t>127</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array</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&gt;=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&gt;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temp</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temp</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array</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array</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359925D8-9F05-4F71-89BA-09918E18ED69}"/>
              </a:ext>
            </a:extLst>
          </p:cNvPr>
          <p:cNvPicPr>
            <a:picLocks noChangeAspect="1"/>
          </p:cNvPicPr>
          <p:nvPr/>
        </p:nvPicPr>
        <p:blipFill>
          <a:blip r:embed="rId3"/>
          <a:stretch>
            <a:fillRect/>
          </a:stretch>
        </p:blipFill>
        <p:spPr>
          <a:xfrm>
            <a:off x="0" y="6188285"/>
            <a:ext cx="9144000" cy="342900"/>
          </a:xfrm>
          <a:prstGeom prst="rect">
            <a:avLst/>
          </a:prstGeom>
        </p:spPr>
      </p:pic>
    </p:spTree>
    <p:extLst>
      <p:ext uri="{BB962C8B-B14F-4D97-AF65-F5344CB8AC3E}">
        <p14:creationId xmlns:p14="http://schemas.microsoft.com/office/powerpoint/2010/main" val="2198817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219807" y="1013135"/>
            <a:ext cx="9144000" cy="649851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一维数组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总结</a:t>
            </a:r>
            <a:endParaRPr lang="en-US" altLang="zh-CN" sz="2400" b="1" dirty="0">
              <a:solidFill>
                <a:srgbClr val="1557AE"/>
              </a:solidFill>
              <a:latin typeface="+mj-lt"/>
              <a:ea typeface="楷体" panose="02010609060101010101" pitchFamily="49" charset="-122"/>
            </a:endParaRP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类型相同、数量确定的存储结构</a:t>
            </a: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用下标访问数组中任一个元素，数组名</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下标</a:t>
            </a:r>
            <a:r>
              <a:rPr lang="en-US" altLang="zh-CN" sz="2400" b="1" dirty="0">
                <a:latin typeface="+mj-lt"/>
                <a:ea typeface="楷体" panose="02010609060101010101" pitchFamily="49" charset="-122"/>
              </a:rPr>
              <a:t>]</a:t>
            </a: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sz="800" b="1" dirty="0">
              <a:latin typeface="+mj-lt"/>
              <a:ea typeface="楷体" panose="02010609060101010101" pitchFamily="49" charset="-122"/>
            </a:endParaRP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声明、创建</a:t>
            </a:r>
            <a:r>
              <a:rPr lang="en-US" altLang="zh-CN" sz="2400" b="1" dirty="0">
                <a:latin typeface="+mj-lt"/>
                <a:ea typeface="楷体" panose="02010609060101010101" pitchFamily="49" charset="-122"/>
              </a:rPr>
              <a:t>(new)</a:t>
            </a:r>
            <a:r>
              <a:rPr lang="zh-CN" altLang="en-US" sz="2400" b="1" dirty="0">
                <a:latin typeface="+mj-lt"/>
                <a:ea typeface="楷体" panose="02010609060101010101" pitchFamily="49" charset="-122"/>
              </a:rPr>
              <a:t>、初始化</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赋值</a:t>
            </a: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pic>
        <p:nvPicPr>
          <p:cNvPr id="9" name="Picture 4" descr="9array">
            <a:extLst>
              <a:ext uri="{FF2B5EF4-FFF2-40B4-BE49-F238E27FC236}">
                <a16:creationId xmlns:a16="http://schemas.microsoft.com/office/drawing/2014/main" id="{4410FF9A-CCE9-49D0-AAE7-4DC12AA1E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2950064"/>
            <a:ext cx="7162800" cy="1997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F0A622F-AC1D-4A98-AF30-8C9FF283DCF9}"/>
              </a:ext>
            </a:extLst>
          </p:cNvPr>
          <p:cNvSpPr/>
          <p:nvPr/>
        </p:nvSpPr>
        <p:spPr>
          <a:xfrm>
            <a:off x="0" y="2950064"/>
            <a:ext cx="9144000" cy="1657105"/>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224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49241"/>
            <a:ext cx="9144000" cy="455951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数组的数组</a:t>
            </a:r>
            <a:r>
              <a:rPr lang="en-US" altLang="zh-CN" sz="2400" b="1" dirty="0">
                <a:solidFill>
                  <a:srgbClr val="1557AE"/>
                </a:solidFill>
                <a:latin typeface="+mj-lt"/>
                <a:ea typeface="楷体" panose="02010609060101010101" pitchFamily="49" charset="-122"/>
              </a:rPr>
              <a:t>(Arrays of Arrays)</a:t>
            </a: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例：表格（行和列）</a:t>
            </a: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b="1" dirty="0">
              <a:solidFill>
                <a:schemeClr val="lt1"/>
              </a:solidFill>
              <a:latin typeface="+mn-lt"/>
              <a:ea typeface="+mn-ea"/>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grpSp>
        <p:nvGrpSpPr>
          <p:cNvPr id="12" name="Group 4">
            <a:extLst>
              <a:ext uri="{FF2B5EF4-FFF2-40B4-BE49-F238E27FC236}">
                <a16:creationId xmlns:a16="http://schemas.microsoft.com/office/drawing/2014/main" id="{E8EF81C5-61F2-42A0-B1F8-DB0E2299A52D}"/>
              </a:ext>
            </a:extLst>
          </p:cNvPr>
          <p:cNvGrpSpPr>
            <a:grpSpLocks/>
          </p:cNvGrpSpPr>
          <p:nvPr/>
        </p:nvGrpSpPr>
        <p:grpSpPr bwMode="auto">
          <a:xfrm>
            <a:off x="1283677" y="2625969"/>
            <a:ext cx="6705600" cy="1606062"/>
            <a:chOff x="864" y="1824"/>
            <a:chExt cx="4224" cy="1344"/>
          </a:xfrm>
        </p:grpSpPr>
        <p:sp>
          <p:nvSpPr>
            <p:cNvPr id="13" name="Rectangle 5">
              <a:extLst>
                <a:ext uri="{FF2B5EF4-FFF2-40B4-BE49-F238E27FC236}">
                  <a16:creationId xmlns:a16="http://schemas.microsoft.com/office/drawing/2014/main" id="{6C3BDB03-58C2-49A0-9A89-2BD99FAE1C9C}"/>
                </a:ext>
              </a:extLst>
            </p:cNvPr>
            <p:cNvSpPr>
              <a:spLocks noChangeArrowheads="1"/>
            </p:cNvSpPr>
            <p:nvPr/>
          </p:nvSpPr>
          <p:spPr bwMode="auto">
            <a:xfrm>
              <a:off x="1920" y="1824"/>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mj-lt"/>
                  <a:ea typeface="楷体" panose="02010609060101010101" pitchFamily="49" charset="-122"/>
                </a:rPr>
                <a:t>期中考试</a:t>
              </a:r>
            </a:p>
          </p:txBody>
        </p:sp>
        <p:sp>
          <p:nvSpPr>
            <p:cNvPr id="14" name="Rectangle 6">
              <a:extLst>
                <a:ext uri="{FF2B5EF4-FFF2-40B4-BE49-F238E27FC236}">
                  <a16:creationId xmlns:a16="http://schemas.microsoft.com/office/drawing/2014/main" id="{D00774A2-AF09-478D-A051-C96F422DAB78}"/>
                </a:ext>
              </a:extLst>
            </p:cNvPr>
            <p:cNvSpPr>
              <a:spLocks noChangeArrowheads="1"/>
            </p:cNvSpPr>
            <p:nvPr/>
          </p:nvSpPr>
          <p:spPr bwMode="auto">
            <a:xfrm>
              <a:off x="2976" y="1824"/>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mj-lt"/>
                  <a:ea typeface="楷体" panose="02010609060101010101" pitchFamily="49" charset="-122"/>
                </a:rPr>
                <a:t>期末考试</a:t>
              </a:r>
            </a:p>
          </p:txBody>
        </p:sp>
        <p:sp>
          <p:nvSpPr>
            <p:cNvPr id="15" name="Rectangle 7">
              <a:extLst>
                <a:ext uri="{FF2B5EF4-FFF2-40B4-BE49-F238E27FC236}">
                  <a16:creationId xmlns:a16="http://schemas.microsoft.com/office/drawing/2014/main" id="{81FB7B9A-8A9F-420E-B92A-214296D5CAC0}"/>
                </a:ext>
              </a:extLst>
            </p:cNvPr>
            <p:cNvSpPr>
              <a:spLocks noChangeArrowheads="1"/>
            </p:cNvSpPr>
            <p:nvPr/>
          </p:nvSpPr>
          <p:spPr bwMode="auto">
            <a:xfrm>
              <a:off x="864" y="1824"/>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solidFill>
                  <a:effectLst/>
                  <a:uLnTx/>
                  <a:uFillTx/>
                  <a:latin typeface="+mj-lt"/>
                  <a:ea typeface="楷体" panose="02010609060101010101" pitchFamily="49" charset="-122"/>
                </a:rPr>
                <a:t>姓 名</a:t>
              </a:r>
            </a:p>
          </p:txBody>
        </p:sp>
        <p:sp>
          <p:nvSpPr>
            <p:cNvPr id="16" name="Rectangle 8">
              <a:extLst>
                <a:ext uri="{FF2B5EF4-FFF2-40B4-BE49-F238E27FC236}">
                  <a16:creationId xmlns:a16="http://schemas.microsoft.com/office/drawing/2014/main" id="{7EF99A67-F728-4C03-BE78-90D253A4C979}"/>
                </a:ext>
              </a:extLst>
            </p:cNvPr>
            <p:cNvSpPr>
              <a:spLocks noChangeArrowheads="1"/>
            </p:cNvSpPr>
            <p:nvPr/>
          </p:nvSpPr>
          <p:spPr bwMode="auto">
            <a:xfrm>
              <a:off x="4032" y="1824"/>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mj-lt"/>
                  <a:ea typeface="楷体" panose="02010609060101010101" pitchFamily="49" charset="-122"/>
                </a:rPr>
                <a:t>总 分</a:t>
              </a:r>
            </a:p>
          </p:txBody>
        </p:sp>
        <p:sp>
          <p:nvSpPr>
            <p:cNvPr id="17" name="Rectangle 9">
              <a:extLst>
                <a:ext uri="{FF2B5EF4-FFF2-40B4-BE49-F238E27FC236}">
                  <a16:creationId xmlns:a16="http://schemas.microsoft.com/office/drawing/2014/main" id="{DE1FA2DD-8280-4095-B89F-5EDC4E7C8B3F}"/>
                </a:ext>
              </a:extLst>
            </p:cNvPr>
            <p:cNvSpPr>
              <a:spLocks noChangeArrowheads="1"/>
            </p:cNvSpPr>
            <p:nvPr/>
          </p:nvSpPr>
          <p:spPr bwMode="auto">
            <a:xfrm>
              <a:off x="1920" y="2160"/>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68</a:t>
              </a:r>
            </a:p>
          </p:txBody>
        </p:sp>
        <p:sp>
          <p:nvSpPr>
            <p:cNvPr id="18" name="Rectangle 10">
              <a:extLst>
                <a:ext uri="{FF2B5EF4-FFF2-40B4-BE49-F238E27FC236}">
                  <a16:creationId xmlns:a16="http://schemas.microsoft.com/office/drawing/2014/main" id="{1363DB25-763B-4F0A-A903-D01357E0A78A}"/>
                </a:ext>
              </a:extLst>
            </p:cNvPr>
            <p:cNvSpPr>
              <a:spLocks noChangeArrowheads="1"/>
            </p:cNvSpPr>
            <p:nvPr/>
          </p:nvSpPr>
          <p:spPr bwMode="auto">
            <a:xfrm>
              <a:off x="2976" y="2160"/>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70</a:t>
              </a:r>
            </a:p>
          </p:txBody>
        </p:sp>
        <p:sp>
          <p:nvSpPr>
            <p:cNvPr id="20" name="Rectangle 11">
              <a:extLst>
                <a:ext uri="{FF2B5EF4-FFF2-40B4-BE49-F238E27FC236}">
                  <a16:creationId xmlns:a16="http://schemas.microsoft.com/office/drawing/2014/main" id="{A33597E7-994B-4E87-83FD-C3AF8EE9CADC}"/>
                </a:ext>
              </a:extLst>
            </p:cNvPr>
            <p:cNvSpPr>
              <a:spLocks noChangeArrowheads="1"/>
            </p:cNvSpPr>
            <p:nvPr/>
          </p:nvSpPr>
          <p:spPr bwMode="auto">
            <a:xfrm>
              <a:off x="864" y="2160"/>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solidFill>
                  <a:effectLst/>
                  <a:uLnTx/>
                  <a:uFillTx/>
                  <a:latin typeface="+mj-lt"/>
                  <a:ea typeface="楷体" panose="02010609060101010101" pitchFamily="49" charset="-122"/>
                </a:rPr>
                <a:t>学生</a:t>
              </a:r>
              <a:r>
                <a:rPr kumimoji="0" lang="en-US" altLang="zh-CN" sz="2000" b="1" i="0" u="none" strike="noStrike" kern="0" cap="none" spc="0" normalizeH="0" baseline="0" noProof="0" dirty="0">
                  <a:ln>
                    <a:noFill/>
                  </a:ln>
                  <a:solidFill>
                    <a:prstClr val="black"/>
                  </a:solidFill>
                  <a:effectLst/>
                  <a:uLnTx/>
                  <a:uFillTx/>
                  <a:latin typeface="+mj-lt"/>
                  <a:ea typeface="楷体" panose="02010609060101010101" pitchFamily="49" charset="-122"/>
                </a:rPr>
                <a:t>A</a:t>
              </a:r>
            </a:p>
          </p:txBody>
        </p:sp>
        <p:sp>
          <p:nvSpPr>
            <p:cNvPr id="21" name="Rectangle 12">
              <a:extLst>
                <a:ext uri="{FF2B5EF4-FFF2-40B4-BE49-F238E27FC236}">
                  <a16:creationId xmlns:a16="http://schemas.microsoft.com/office/drawing/2014/main" id="{3FA61F48-1D7F-43AF-A0CA-1AD7B67C0CFB}"/>
                </a:ext>
              </a:extLst>
            </p:cNvPr>
            <p:cNvSpPr>
              <a:spLocks noChangeArrowheads="1"/>
            </p:cNvSpPr>
            <p:nvPr/>
          </p:nvSpPr>
          <p:spPr bwMode="auto">
            <a:xfrm>
              <a:off x="4032" y="2160"/>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69</a:t>
              </a:r>
            </a:p>
          </p:txBody>
        </p:sp>
        <p:sp>
          <p:nvSpPr>
            <p:cNvPr id="22" name="Rectangle 13">
              <a:extLst>
                <a:ext uri="{FF2B5EF4-FFF2-40B4-BE49-F238E27FC236}">
                  <a16:creationId xmlns:a16="http://schemas.microsoft.com/office/drawing/2014/main" id="{964E68FA-96CB-4F07-A35C-1D32A25441EF}"/>
                </a:ext>
              </a:extLst>
            </p:cNvPr>
            <p:cNvSpPr>
              <a:spLocks noChangeArrowheads="1"/>
            </p:cNvSpPr>
            <p:nvPr/>
          </p:nvSpPr>
          <p:spPr bwMode="auto">
            <a:xfrm>
              <a:off x="1920" y="2496"/>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80</a:t>
              </a:r>
            </a:p>
          </p:txBody>
        </p:sp>
        <p:sp>
          <p:nvSpPr>
            <p:cNvPr id="23" name="Rectangle 14">
              <a:extLst>
                <a:ext uri="{FF2B5EF4-FFF2-40B4-BE49-F238E27FC236}">
                  <a16:creationId xmlns:a16="http://schemas.microsoft.com/office/drawing/2014/main" id="{FC0AB96A-A306-44DD-B0DC-D7CE2156633A}"/>
                </a:ext>
              </a:extLst>
            </p:cNvPr>
            <p:cNvSpPr>
              <a:spLocks noChangeArrowheads="1"/>
            </p:cNvSpPr>
            <p:nvPr/>
          </p:nvSpPr>
          <p:spPr bwMode="auto">
            <a:xfrm>
              <a:off x="2976" y="2496"/>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85</a:t>
              </a:r>
            </a:p>
          </p:txBody>
        </p:sp>
        <p:sp>
          <p:nvSpPr>
            <p:cNvPr id="24" name="Rectangle 15">
              <a:extLst>
                <a:ext uri="{FF2B5EF4-FFF2-40B4-BE49-F238E27FC236}">
                  <a16:creationId xmlns:a16="http://schemas.microsoft.com/office/drawing/2014/main" id="{1F1EDA7C-67FD-4D4B-B358-CCF00196CE5C}"/>
                </a:ext>
              </a:extLst>
            </p:cNvPr>
            <p:cNvSpPr>
              <a:spLocks noChangeArrowheads="1"/>
            </p:cNvSpPr>
            <p:nvPr/>
          </p:nvSpPr>
          <p:spPr bwMode="auto">
            <a:xfrm>
              <a:off x="864" y="2496"/>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mj-lt"/>
                  <a:ea typeface="楷体" panose="02010609060101010101" pitchFamily="49" charset="-122"/>
                </a:rPr>
                <a:t>学生</a:t>
              </a: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B</a:t>
              </a:r>
            </a:p>
          </p:txBody>
        </p:sp>
        <p:sp>
          <p:nvSpPr>
            <p:cNvPr id="25" name="Rectangle 16">
              <a:extLst>
                <a:ext uri="{FF2B5EF4-FFF2-40B4-BE49-F238E27FC236}">
                  <a16:creationId xmlns:a16="http://schemas.microsoft.com/office/drawing/2014/main" id="{BEB423BF-DBF4-4DCA-8DFB-CA9E43742FED}"/>
                </a:ext>
              </a:extLst>
            </p:cNvPr>
            <p:cNvSpPr>
              <a:spLocks noChangeArrowheads="1"/>
            </p:cNvSpPr>
            <p:nvPr/>
          </p:nvSpPr>
          <p:spPr bwMode="auto">
            <a:xfrm>
              <a:off x="4032" y="2496"/>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84</a:t>
              </a:r>
            </a:p>
          </p:txBody>
        </p:sp>
        <p:sp>
          <p:nvSpPr>
            <p:cNvPr id="26" name="Rectangle 17">
              <a:extLst>
                <a:ext uri="{FF2B5EF4-FFF2-40B4-BE49-F238E27FC236}">
                  <a16:creationId xmlns:a16="http://schemas.microsoft.com/office/drawing/2014/main" id="{7D5AA8A0-4C84-49D6-B414-490F1300F6AB}"/>
                </a:ext>
              </a:extLst>
            </p:cNvPr>
            <p:cNvSpPr>
              <a:spLocks noChangeArrowheads="1"/>
            </p:cNvSpPr>
            <p:nvPr/>
          </p:nvSpPr>
          <p:spPr bwMode="auto">
            <a:xfrm>
              <a:off x="1920" y="2832"/>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75</a:t>
              </a:r>
            </a:p>
          </p:txBody>
        </p:sp>
        <p:sp>
          <p:nvSpPr>
            <p:cNvPr id="27" name="Rectangle 18">
              <a:extLst>
                <a:ext uri="{FF2B5EF4-FFF2-40B4-BE49-F238E27FC236}">
                  <a16:creationId xmlns:a16="http://schemas.microsoft.com/office/drawing/2014/main" id="{FF56BDB3-0BD7-49DA-AED9-0802047CFF76}"/>
                </a:ext>
              </a:extLst>
            </p:cNvPr>
            <p:cNvSpPr>
              <a:spLocks noChangeArrowheads="1"/>
            </p:cNvSpPr>
            <p:nvPr/>
          </p:nvSpPr>
          <p:spPr bwMode="auto">
            <a:xfrm>
              <a:off x="2976" y="2832"/>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mj-lt"/>
                  <a:ea typeface="楷体" panose="02010609060101010101" pitchFamily="49" charset="-122"/>
                </a:rPr>
                <a:t>90</a:t>
              </a:r>
            </a:p>
          </p:txBody>
        </p:sp>
        <p:sp>
          <p:nvSpPr>
            <p:cNvPr id="28" name="Rectangle 19">
              <a:extLst>
                <a:ext uri="{FF2B5EF4-FFF2-40B4-BE49-F238E27FC236}">
                  <a16:creationId xmlns:a16="http://schemas.microsoft.com/office/drawing/2014/main" id="{4C3CD9C5-A913-4778-9136-5AE73ED7DCF7}"/>
                </a:ext>
              </a:extLst>
            </p:cNvPr>
            <p:cNvSpPr>
              <a:spLocks noChangeArrowheads="1"/>
            </p:cNvSpPr>
            <p:nvPr/>
          </p:nvSpPr>
          <p:spPr bwMode="auto">
            <a:xfrm>
              <a:off x="864" y="2832"/>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mj-lt"/>
                  <a:ea typeface="楷体" panose="02010609060101010101" pitchFamily="49" charset="-122"/>
                </a:rPr>
                <a:t>学生</a:t>
              </a:r>
              <a:r>
                <a:rPr kumimoji="0" lang="en-US" altLang="zh-CN" sz="2000" b="1" i="0" u="none" strike="noStrike" kern="0" cap="none" spc="0" normalizeH="0" baseline="0" noProof="0">
                  <a:ln>
                    <a:noFill/>
                  </a:ln>
                  <a:solidFill>
                    <a:prstClr val="black"/>
                  </a:solidFill>
                  <a:effectLst/>
                  <a:uLnTx/>
                  <a:uFillTx/>
                  <a:latin typeface="+mj-lt"/>
                  <a:ea typeface="楷体" panose="02010609060101010101" pitchFamily="49" charset="-122"/>
                </a:rPr>
                <a:t>C</a:t>
              </a:r>
            </a:p>
          </p:txBody>
        </p:sp>
        <p:sp>
          <p:nvSpPr>
            <p:cNvPr id="29" name="Rectangle 20">
              <a:extLst>
                <a:ext uri="{FF2B5EF4-FFF2-40B4-BE49-F238E27FC236}">
                  <a16:creationId xmlns:a16="http://schemas.microsoft.com/office/drawing/2014/main" id="{05E3738D-F00B-4BAB-897F-DC717B0D6ABA}"/>
                </a:ext>
              </a:extLst>
            </p:cNvPr>
            <p:cNvSpPr>
              <a:spLocks noChangeArrowheads="1"/>
            </p:cNvSpPr>
            <p:nvPr/>
          </p:nvSpPr>
          <p:spPr bwMode="auto">
            <a:xfrm>
              <a:off x="4032" y="2832"/>
              <a:ext cx="1056" cy="336"/>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mj-lt"/>
                  <a:ea typeface="楷体" panose="02010609060101010101" pitchFamily="49" charset="-122"/>
                </a:rPr>
                <a:t>86</a:t>
              </a:r>
            </a:p>
          </p:txBody>
        </p:sp>
      </p:grpSp>
      <p:sp>
        <p:nvSpPr>
          <p:cNvPr id="30" name="矩形: 圆角 29">
            <a:extLst>
              <a:ext uri="{FF2B5EF4-FFF2-40B4-BE49-F238E27FC236}">
                <a16:creationId xmlns:a16="http://schemas.microsoft.com/office/drawing/2014/main" id="{D621193E-19C0-4B79-9035-AD219A2E4F65}"/>
              </a:ext>
            </a:extLst>
          </p:cNvPr>
          <p:cNvSpPr/>
          <p:nvPr/>
        </p:nvSpPr>
        <p:spPr>
          <a:xfrm>
            <a:off x="591357" y="4870969"/>
            <a:ext cx="7567246" cy="692365"/>
          </a:xfrm>
          <a:prstGeom prst="roundRect">
            <a:avLst>
              <a:gd name="adj" fmla="val 4157"/>
            </a:avLst>
          </a:prstGeom>
          <a:solidFill>
            <a:schemeClr val="bg2">
              <a:lumMod val="90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zh-CN" altLang="en-US" sz="2000" b="1" dirty="0">
                <a:solidFill>
                  <a:schemeClr val="tx1"/>
                </a:solidFill>
                <a:latin typeface="Consolas" panose="020B0609020204030204" pitchFamily="49" charset="0"/>
              </a:rPr>
              <a:t>以二维数组为例说明多维数组的相关运算</a:t>
            </a:r>
            <a:endParaRPr lang="en-US" altLang="zh-CN" sz="20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987503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49241"/>
            <a:ext cx="9144000" cy="7994304"/>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二维数组的声明</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类型  数组名</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 例 </a:t>
            </a:r>
            <a:r>
              <a:rPr lang="en-US" altLang="zh-CN" sz="2400" b="1" dirty="0">
                <a:latin typeface="+mj-lt"/>
                <a:ea typeface="楷体" panose="02010609060101010101" pitchFamily="49" charset="-122"/>
              </a:rPr>
              <a:t>int a[][];</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数组声明后不能被访问，因未为数组元素存空间</a:t>
            </a: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二维数组的创建</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方法一</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直接分配空间</a:t>
            </a:r>
            <a:r>
              <a:rPr lang="en-US" altLang="zh-CN" sz="2400" b="1" dirty="0">
                <a:latin typeface="+mj-lt"/>
                <a:ea typeface="楷体" panose="02010609060101010101" pitchFamily="49" charset="-122"/>
              </a:rPr>
              <a:t>(</a:t>
            </a:r>
            <a:r>
              <a:rPr lang="en-US" altLang="zh-CN" sz="2400" b="1" dirty="0">
                <a:solidFill>
                  <a:srgbClr val="1557AE"/>
                </a:solidFill>
                <a:latin typeface="+mj-lt"/>
                <a:ea typeface="楷体" panose="02010609060101010101" pitchFamily="49" charset="-122"/>
              </a:rPr>
              <a:t>new</a:t>
            </a:r>
            <a:r>
              <a:rPr lang="en-US" altLang="zh-CN" sz="2400" b="1" dirty="0">
                <a:latin typeface="+mj-lt"/>
                <a:ea typeface="楷体" panose="02010609060101010101" pitchFamily="49" charset="-122"/>
              </a:rPr>
              <a:t>)</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例 </a:t>
            </a:r>
            <a:r>
              <a:rPr lang="en-US" altLang="zh-CN" sz="2400" dirty="0">
                <a:latin typeface="+mj-lt"/>
                <a:ea typeface="楷体" panose="02010609060101010101" pitchFamily="49" charset="-122"/>
              </a:rPr>
              <a:t>int a[][] = new int[2][3];</a:t>
            </a:r>
          </a:p>
          <a:p>
            <a:pPr marL="1371600" lvl="4">
              <a:lnSpc>
                <a:spcPct val="120000"/>
              </a:lnSpc>
            </a:pPr>
            <a:r>
              <a:rPr lang="en-US" altLang="zh-CN" sz="2400" dirty="0">
                <a:solidFill>
                  <a:srgbClr val="1557AE"/>
                </a:solidFill>
                <a:latin typeface="+mj-lt"/>
                <a:ea typeface="楷体" panose="02010609060101010101" pitchFamily="49" charset="-122"/>
              </a:rPr>
              <a:t>    a[0][0]  a[0][1] a[0][2]</a:t>
            </a:r>
          </a:p>
          <a:p>
            <a:pPr marL="1371600" lvl="4">
              <a:lnSpc>
                <a:spcPct val="120000"/>
              </a:lnSpc>
            </a:pPr>
            <a:r>
              <a:rPr lang="en-US" altLang="zh-CN" sz="2400" dirty="0">
                <a:solidFill>
                  <a:srgbClr val="1557AE"/>
                </a:solidFill>
                <a:latin typeface="+mj-lt"/>
                <a:ea typeface="楷体" panose="02010609060101010101" pitchFamily="49" charset="-122"/>
              </a:rPr>
              <a:t>    a[1][0]  a[1][1] a[1][2]</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两个一维数组，每个数组包含</a:t>
            </a:r>
            <a:r>
              <a:rPr lang="en-US" altLang="zh-CN" sz="2400" b="1" dirty="0">
                <a:latin typeface="+mj-lt"/>
                <a:ea typeface="楷体" panose="02010609060101010101" pitchFamily="49" charset="-122"/>
              </a:rPr>
              <a:t>3</a:t>
            </a:r>
            <a:r>
              <a:rPr lang="zh-CN" altLang="en-US" sz="2400" b="1" dirty="0">
                <a:latin typeface="+mj-lt"/>
                <a:ea typeface="楷体" panose="02010609060101010101" pitchFamily="49" charset="-122"/>
              </a:rPr>
              <a:t>个元素</a:t>
            </a:r>
          </a:p>
          <a:p>
            <a:pPr marL="1257300" lvl="3"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b="1" dirty="0">
              <a:solidFill>
                <a:schemeClr val="lt1"/>
              </a:solidFill>
              <a:latin typeface="+mn-lt"/>
              <a:ea typeface="+mn-ea"/>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Tree>
    <p:extLst>
      <p:ext uri="{BB962C8B-B14F-4D97-AF65-F5344CB8AC3E}">
        <p14:creationId xmlns:p14="http://schemas.microsoft.com/office/powerpoint/2010/main" val="3371189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500"/>
                                        <p:tgtEl>
                                          <p:spTgt spid="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500"/>
                                        <p:tgtEl>
                                          <p:spTgt spid="7">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fade">
                                      <p:cBhvr>
                                        <p:cTn id="38" dur="500"/>
                                        <p:tgtEl>
                                          <p:spTgt spid="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49241"/>
            <a:ext cx="9144000" cy="843750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二维数组的创建</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方法二</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从最高维开始，为每一维分配空间</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例 </a:t>
            </a:r>
            <a:r>
              <a:rPr lang="en-US" altLang="zh-CN" sz="2400" dirty="0">
                <a:latin typeface="+mj-lt"/>
                <a:ea typeface="楷体" panose="02010609060101010101" pitchFamily="49" charset="-122"/>
              </a:rPr>
              <a:t>int c[][] = new int[2][];</a:t>
            </a:r>
          </a:p>
          <a:p>
            <a:pPr marL="1371600" lvl="4">
              <a:lnSpc>
                <a:spcPct val="120000"/>
              </a:lnSpc>
            </a:pPr>
            <a:r>
              <a:rPr lang="en-US" altLang="zh-CN" sz="2400" dirty="0">
                <a:latin typeface="+mj-lt"/>
                <a:ea typeface="楷体" panose="02010609060101010101" pitchFamily="49" charset="-122"/>
              </a:rPr>
              <a:t>    c[0] = new int[4];</a:t>
            </a:r>
          </a:p>
          <a:p>
            <a:pPr marL="1371600" lvl="4">
              <a:lnSpc>
                <a:spcPct val="120000"/>
              </a:lnSpc>
            </a:pPr>
            <a:r>
              <a:rPr lang="en-US" altLang="zh-CN" sz="2400" dirty="0">
                <a:latin typeface="+mj-lt"/>
                <a:ea typeface="楷体" panose="02010609060101010101" pitchFamily="49" charset="-122"/>
              </a:rPr>
              <a:t>    c[1] = new int[3];</a:t>
            </a:r>
          </a:p>
          <a:p>
            <a:pPr marL="1371600" lvl="4">
              <a:lnSpc>
                <a:spcPct val="120000"/>
              </a:lnSpc>
            </a:pPr>
            <a:r>
              <a:rPr lang="en-US" altLang="zh-CN" sz="2400" dirty="0">
                <a:latin typeface="+mj-lt"/>
                <a:ea typeface="楷体" panose="02010609060101010101" pitchFamily="49" charset="-122"/>
              </a:rPr>
              <a:t>    c[0][0]  c[0][1] c[0][2] c[0][3]</a:t>
            </a:r>
          </a:p>
          <a:p>
            <a:pPr marL="1371600" lvl="4">
              <a:lnSpc>
                <a:spcPct val="120000"/>
              </a:lnSpc>
            </a:pPr>
            <a:r>
              <a:rPr lang="en-US" altLang="zh-CN" sz="2400" dirty="0">
                <a:latin typeface="+mj-lt"/>
                <a:ea typeface="楷体" panose="02010609060101010101" pitchFamily="49" charset="-122"/>
              </a:rPr>
              <a:t>    c[1][0]  c[1][1] c[1][2] </a:t>
            </a:r>
          </a:p>
          <a:p>
            <a:pPr marL="1257300" lvl="3" indent="-342900">
              <a:lnSpc>
                <a:spcPct val="120000"/>
              </a:lnSpc>
              <a:buFont typeface="Wingdings" panose="05000000000000000000" pitchFamily="2" charset="2"/>
              <a:buChar char="n"/>
            </a:pPr>
            <a:r>
              <a:rPr lang="zh-CN" altLang="en-US" sz="2400" b="1" dirty="0">
                <a:solidFill>
                  <a:srgbClr val="C00000"/>
                </a:solidFill>
                <a:latin typeface="+mj-lt"/>
                <a:ea typeface="楷体" panose="02010609060101010101" pitchFamily="49" charset="-122"/>
              </a:rPr>
              <a:t>注</a:t>
            </a:r>
            <a:r>
              <a:rPr lang="en-US" altLang="zh-CN" sz="2400" b="1" dirty="0">
                <a:solidFill>
                  <a:srgbClr val="C00000"/>
                </a:solidFill>
                <a:latin typeface="+mj-lt"/>
                <a:ea typeface="楷体" panose="02010609060101010101" pitchFamily="49" charset="-122"/>
              </a:rPr>
              <a:t>: </a:t>
            </a:r>
            <a:r>
              <a:rPr lang="zh-CN" altLang="en-US" sz="2400" b="1" dirty="0">
                <a:solidFill>
                  <a:srgbClr val="C00000"/>
                </a:solidFill>
                <a:latin typeface="+mj-lt"/>
                <a:ea typeface="楷体" panose="02010609060101010101" pitchFamily="49" charset="-122"/>
              </a:rPr>
              <a:t>为数组分配空间需指定维数大小，至少最高维</a:t>
            </a:r>
            <a:r>
              <a:rPr lang="en-US" altLang="zh-CN" sz="2400" b="1" dirty="0">
                <a:solidFill>
                  <a:srgbClr val="C00000"/>
                </a:solidFill>
                <a:latin typeface="+mj-lt"/>
                <a:ea typeface="楷体" panose="02010609060101010101" pitchFamily="49" charset="-122"/>
              </a:rPr>
              <a:t>(</a:t>
            </a:r>
            <a:r>
              <a:rPr lang="zh-CN" altLang="en-US" sz="2400" b="1" dirty="0">
                <a:solidFill>
                  <a:srgbClr val="C00000"/>
                </a:solidFill>
                <a:latin typeface="+mj-lt"/>
                <a:ea typeface="楷体" panose="02010609060101010101" pitchFamily="49" charset="-122"/>
              </a:rPr>
              <a:t>最左边</a:t>
            </a:r>
            <a:r>
              <a:rPr lang="en-US" altLang="zh-CN" sz="2400" b="1" dirty="0">
                <a:solidFill>
                  <a:srgbClr val="C00000"/>
                </a:solidFill>
                <a:latin typeface="+mj-lt"/>
                <a:ea typeface="楷体" panose="02010609060101010101" pitchFamily="49" charset="-122"/>
              </a:rPr>
              <a:t>)</a:t>
            </a:r>
            <a:r>
              <a:rPr lang="zh-CN" altLang="en-US" sz="2400" b="1" dirty="0">
                <a:solidFill>
                  <a:srgbClr val="C00000"/>
                </a:solidFill>
                <a:latin typeface="+mj-lt"/>
                <a:ea typeface="楷体" panose="02010609060101010101" pitchFamily="49" charset="-122"/>
              </a:rPr>
              <a:t>大小</a:t>
            </a:r>
          </a:p>
          <a:p>
            <a:pPr marL="1257300" lvl="3" indent="-342900">
              <a:lnSpc>
                <a:spcPct val="120000"/>
              </a:lnSpc>
              <a:buFont typeface="Wingdings" panose="05000000000000000000" pitchFamily="2" charset="2"/>
              <a:buChar char="n"/>
            </a:pPr>
            <a:r>
              <a:rPr lang="zh-CN" altLang="en-US" sz="2400" b="1" dirty="0">
                <a:solidFill>
                  <a:srgbClr val="C00000"/>
                </a:solidFill>
                <a:latin typeface="+mj-lt"/>
                <a:ea typeface="楷体" panose="02010609060101010101" pitchFamily="49" charset="-122"/>
              </a:rPr>
              <a:t>错误</a:t>
            </a:r>
            <a:r>
              <a:rPr lang="en-US" altLang="zh-CN" sz="2400" b="1" dirty="0">
                <a:solidFill>
                  <a:srgbClr val="C00000"/>
                </a:solidFill>
                <a:latin typeface="+mj-lt"/>
                <a:ea typeface="楷体" panose="02010609060101010101" pitchFamily="49" charset="-122"/>
              </a:rPr>
              <a:t>: int b[][] = new int[][];</a:t>
            </a:r>
          </a:p>
          <a:p>
            <a:pPr marL="1257300" lvl="3"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b="1" dirty="0">
              <a:solidFill>
                <a:schemeClr val="lt1"/>
              </a:solidFill>
              <a:latin typeface="+mn-lt"/>
              <a:ea typeface="+mn-ea"/>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Tree>
    <p:extLst>
      <p:ext uri="{BB962C8B-B14F-4D97-AF65-F5344CB8AC3E}">
        <p14:creationId xmlns:p14="http://schemas.microsoft.com/office/powerpoint/2010/main" val="3248046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9" end="9"/>
                                            </p:txEl>
                                          </p:spTgt>
                                        </p:tgtEl>
                                        <p:attrNameLst>
                                          <p:attrName>style.visibility</p:attrName>
                                        </p:attrNameLst>
                                      </p:cBhvr>
                                      <p:to>
                                        <p:strVal val="visible"/>
                                      </p:to>
                                    </p:set>
                                    <p:animEffect transition="in" filter="fade">
                                      <p:cBhvr>
                                        <p:cTn id="38"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49241"/>
            <a:ext cx="9144000" cy="666471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对每个元素单独进行赋值</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声明数组的同时初始化</a:t>
            </a: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对数组元素的引用</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数组名</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下标</a:t>
            </a:r>
            <a:r>
              <a:rPr lang="en-US" altLang="zh-CN" sz="2400" b="1" dirty="0">
                <a:latin typeface="+mj-lt"/>
                <a:ea typeface="楷体" panose="02010609060101010101" pitchFamily="49" charset="-122"/>
              </a:rPr>
              <a:t>1] [</a:t>
            </a:r>
            <a:r>
              <a:rPr lang="zh-CN" altLang="en-US" sz="2400" b="1" dirty="0">
                <a:latin typeface="+mj-lt"/>
                <a:ea typeface="楷体" panose="02010609060101010101" pitchFamily="49" charset="-122"/>
              </a:rPr>
              <a:t>下标</a:t>
            </a:r>
            <a:r>
              <a:rPr lang="en-US" altLang="zh-CN" sz="2400" b="1" dirty="0">
                <a:latin typeface="+mj-lt"/>
                <a:ea typeface="楷体" panose="02010609060101010101" pitchFamily="49" charset="-122"/>
              </a:rPr>
              <a:t>2]</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下标为非负的整型常数</a:t>
            </a:r>
            <a:r>
              <a:rPr lang="en-US" altLang="zh-CN" sz="2400" b="1" dirty="0">
                <a:latin typeface="+mj-lt"/>
                <a:ea typeface="楷体" panose="02010609060101010101" pitchFamily="49" charset="-122"/>
              </a:rPr>
              <a:t>0~</a:t>
            </a:r>
          </a:p>
          <a:p>
            <a:pPr marL="1257300" lvl="3"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en-US" altLang="zh-CN" b="1" dirty="0">
              <a:solidFill>
                <a:schemeClr val="lt1"/>
              </a:solidFill>
              <a:latin typeface="+mn-lt"/>
              <a:ea typeface="+mn-ea"/>
            </a:endParaRPr>
          </a:p>
          <a:p>
            <a:pPr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Tree>
    <p:extLst>
      <p:ext uri="{BB962C8B-B14F-4D97-AF65-F5344CB8AC3E}">
        <p14:creationId xmlns:p14="http://schemas.microsoft.com/office/powerpoint/2010/main" val="707389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500"/>
                                        <p:tgtEl>
                                          <p:spTgt spid="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49241"/>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对每个元素单独进行赋值</a:t>
            </a:r>
          </a:p>
        </p:txBody>
      </p:sp>
      <p:sp>
        <p:nvSpPr>
          <p:cNvPr id="6" name="矩形: 圆角 5">
            <a:extLst>
              <a:ext uri="{FF2B5EF4-FFF2-40B4-BE49-F238E27FC236}">
                <a16:creationId xmlns:a16="http://schemas.microsoft.com/office/drawing/2014/main" id="{000E3DAB-6CC3-48D5-AF50-80B3F854F454}"/>
              </a:ext>
            </a:extLst>
          </p:cNvPr>
          <p:cNvSpPr/>
          <p:nvPr/>
        </p:nvSpPr>
        <p:spPr>
          <a:xfrm>
            <a:off x="0" y="2569445"/>
            <a:ext cx="9144000" cy="3371808"/>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3</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数组</a:t>
            </a:r>
            <a:r>
              <a:rPr lang="en-US" altLang="zh-CN" b="1" dirty="0">
                <a:solidFill>
                  <a:srgbClr val="CE9178"/>
                </a:solidFill>
                <a:latin typeface="Consolas" panose="020B0609020204030204" pitchFamily="49" charset="0"/>
              </a:rPr>
              <a:t>a: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&lt; </a:t>
            </a:r>
            <a:r>
              <a:rPr lang="en-US" altLang="zh-CN" b="1" dirty="0" err="1">
                <a:solidFill>
                  <a:srgbClr val="9CDCFE"/>
                </a:solidFill>
                <a:latin typeface="Consolas" panose="020B0609020204030204" pitchFamily="49" charset="0"/>
              </a:rPr>
              <a:t>a</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&lt;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 "</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2E4C2CE1-F433-4DE1-B636-480721B05E49}"/>
              </a:ext>
            </a:extLst>
          </p:cNvPr>
          <p:cNvPicPr>
            <a:picLocks noChangeAspect="1"/>
          </p:cNvPicPr>
          <p:nvPr/>
        </p:nvPicPr>
        <p:blipFill>
          <a:blip r:embed="rId3"/>
          <a:stretch>
            <a:fillRect/>
          </a:stretch>
        </p:blipFill>
        <p:spPr>
          <a:xfrm>
            <a:off x="0" y="5954546"/>
            <a:ext cx="9144000" cy="877078"/>
          </a:xfrm>
          <a:prstGeom prst="rect">
            <a:avLst/>
          </a:prstGeom>
        </p:spPr>
      </p:pic>
    </p:spTree>
    <p:extLst>
      <p:ext uri="{BB962C8B-B14F-4D97-AF65-F5344CB8AC3E}">
        <p14:creationId xmlns:p14="http://schemas.microsoft.com/office/powerpoint/2010/main" val="23155744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声明数组的同时初始化</a:t>
            </a:r>
          </a:p>
        </p:txBody>
      </p:sp>
      <p:sp>
        <p:nvSpPr>
          <p:cNvPr id="6" name="矩形: 圆角 5">
            <a:extLst>
              <a:ext uri="{FF2B5EF4-FFF2-40B4-BE49-F238E27FC236}">
                <a16:creationId xmlns:a16="http://schemas.microsoft.com/office/drawing/2014/main" id="{000E3DAB-6CC3-48D5-AF50-80B3F854F454}"/>
              </a:ext>
            </a:extLst>
          </p:cNvPr>
          <p:cNvSpPr/>
          <p:nvPr/>
        </p:nvSpPr>
        <p:spPr>
          <a:xfrm>
            <a:off x="0" y="2512027"/>
            <a:ext cx="9144000" cy="877078"/>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zh-CN" b="1" dirty="0">
                <a:solidFill>
                  <a:srgbClr val="D4D4D4"/>
                </a:solidFill>
                <a:latin typeface="Consolas" panose="020B0609020204030204" pitchFamily="49" charset="0"/>
              </a:rPr>
              <a:t>        </a:t>
            </a:r>
            <a:r>
              <a:rPr lang="pt-BR" altLang="zh-CN" b="1" dirty="0">
                <a:solidFill>
                  <a:srgbClr val="4EC9B0"/>
                </a:solidFill>
                <a:latin typeface="Consolas" panose="020B0609020204030204" pitchFamily="49" charset="0"/>
              </a:rPr>
              <a:t>int</a:t>
            </a:r>
            <a:r>
              <a:rPr lang="pt-BR" altLang="zh-CN" b="1" dirty="0">
                <a:solidFill>
                  <a:srgbClr val="D4D4D4"/>
                </a:solidFill>
                <a:latin typeface="Consolas" panose="020B0609020204030204" pitchFamily="49" charset="0"/>
              </a:rPr>
              <a:t> </a:t>
            </a:r>
            <a:r>
              <a:rPr lang="pt-BR" altLang="zh-CN" b="1" dirty="0">
                <a:solidFill>
                  <a:srgbClr val="9CDCFE"/>
                </a:solidFill>
                <a:latin typeface="Consolas" panose="020B0609020204030204" pitchFamily="49" charset="0"/>
              </a:rPr>
              <a:t>a</a:t>
            </a:r>
            <a:r>
              <a:rPr lang="pt-BR" altLang="zh-CN" b="1" dirty="0">
                <a:solidFill>
                  <a:srgbClr val="D4D4D4"/>
                </a:solidFill>
                <a:latin typeface="Consolas" panose="020B0609020204030204" pitchFamily="49" charset="0"/>
              </a:rPr>
              <a:t>[][] = {{</a:t>
            </a:r>
            <a:r>
              <a:rPr lang="pt-BR" altLang="zh-CN" b="1" dirty="0">
                <a:solidFill>
                  <a:srgbClr val="B5CEA8"/>
                </a:solidFill>
                <a:latin typeface="Consolas" panose="020B0609020204030204" pitchFamily="49" charset="0"/>
              </a:rPr>
              <a:t>1</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2</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3</a:t>
            </a:r>
            <a:r>
              <a:rPr lang="pt-BR" altLang="zh-CN" b="1" dirty="0">
                <a:solidFill>
                  <a:srgbClr val="D4D4D4"/>
                </a:solidFill>
                <a:latin typeface="Consolas" panose="020B0609020204030204" pitchFamily="49" charset="0"/>
              </a:rPr>
              <a:t>}, {</a:t>
            </a:r>
            <a:r>
              <a:rPr lang="pt-BR" altLang="zh-CN" b="1" dirty="0">
                <a:solidFill>
                  <a:srgbClr val="B5CEA8"/>
                </a:solidFill>
                <a:latin typeface="Consolas" panose="020B0609020204030204" pitchFamily="49" charset="0"/>
              </a:rPr>
              <a:t>3</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4</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5</a:t>
            </a:r>
            <a:r>
              <a:rPr lang="pt-BR" altLang="zh-CN" b="1" dirty="0">
                <a:solidFill>
                  <a:srgbClr val="D4D4D4"/>
                </a:solidFill>
                <a:latin typeface="Consolas" panose="020B0609020204030204" pitchFamily="49" charset="0"/>
              </a:rPr>
              <a:t>}};</a:t>
            </a:r>
          </a:p>
          <a:p>
            <a:r>
              <a:rPr lang="pt-BR" altLang="zh-CN" b="1" dirty="0">
                <a:solidFill>
                  <a:srgbClr val="D4D4D4"/>
                </a:solidFill>
                <a:latin typeface="Consolas" panose="020B0609020204030204" pitchFamily="49" charset="0"/>
              </a:rPr>
              <a:t>        </a:t>
            </a:r>
            <a:r>
              <a:rPr lang="pt-BR" altLang="zh-CN" b="1" dirty="0">
                <a:solidFill>
                  <a:srgbClr val="9CDCFE"/>
                </a:solidFill>
                <a:latin typeface="Consolas" panose="020B0609020204030204" pitchFamily="49" charset="0"/>
              </a:rPr>
              <a:t>a</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0</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0</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1</a:t>
            </a:r>
            <a:r>
              <a:rPr lang="pt-BR" altLang="zh-CN" b="1" dirty="0">
                <a:solidFill>
                  <a:srgbClr val="D4D4D4"/>
                </a:solidFill>
                <a:latin typeface="Consolas" panose="020B0609020204030204" pitchFamily="49" charset="0"/>
              </a:rPr>
              <a:t>  </a:t>
            </a:r>
            <a:r>
              <a:rPr lang="pt-BR" altLang="zh-CN" b="1" dirty="0">
                <a:solidFill>
                  <a:srgbClr val="9CDCFE"/>
                </a:solidFill>
                <a:latin typeface="Consolas" panose="020B0609020204030204" pitchFamily="49" charset="0"/>
              </a:rPr>
              <a:t>a</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0</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1</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2</a:t>
            </a:r>
            <a:r>
              <a:rPr lang="pt-BR" altLang="zh-CN" b="1" dirty="0">
                <a:solidFill>
                  <a:srgbClr val="D4D4D4"/>
                </a:solidFill>
                <a:latin typeface="Consolas" panose="020B0609020204030204" pitchFamily="49" charset="0"/>
              </a:rPr>
              <a:t> </a:t>
            </a:r>
            <a:r>
              <a:rPr lang="pt-BR" altLang="zh-CN" b="1" dirty="0">
                <a:solidFill>
                  <a:srgbClr val="9CDCFE"/>
                </a:solidFill>
                <a:latin typeface="Consolas" panose="020B0609020204030204" pitchFamily="49" charset="0"/>
              </a:rPr>
              <a:t>a</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0</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2</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3</a:t>
            </a:r>
            <a:endParaRPr lang="pt-BR" altLang="zh-CN" b="1" dirty="0">
              <a:solidFill>
                <a:srgbClr val="D4D4D4"/>
              </a:solidFill>
              <a:latin typeface="Consolas" panose="020B0609020204030204" pitchFamily="49" charset="0"/>
            </a:endParaRPr>
          </a:p>
          <a:p>
            <a:r>
              <a:rPr lang="pt-BR" altLang="zh-CN" b="1" dirty="0">
                <a:solidFill>
                  <a:srgbClr val="D4D4D4"/>
                </a:solidFill>
                <a:latin typeface="Consolas" panose="020B0609020204030204" pitchFamily="49" charset="0"/>
              </a:rPr>
              <a:t>        </a:t>
            </a:r>
            <a:r>
              <a:rPr lang="pt-BR" altLang="zh-CN" b="1" dirty="0">
                <a:solidFill>
                  <a:srgbClr val="9CDCFE"/>
                </a:solidFill>
                <a:latin typeface="Consolas" panose="020B0609020204030204" pitchFamily="49" charset="0"/>
              </a:rPr>
              <a:t>a</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1</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0</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3</a:t>
            </a:r>
            <a:r>
              <a:rPr lang="pt-BR" altLang="zh-CN" b="1" dirty="0">
                <a:solidFill>
                  <a:srgbClr val="D4D4D4"/>
                </a:solidFill>
                <a:latin typeface="Consolas" panose="020B0609020204030204" pitchFamily="49" charset="0"/>
              </a:rPr>
              <a:t>  </a:t>
            </a:r>
            <a:r>
              <a:rPr lang="pt-BR" altLang="zh-CN" b="1" dirty="0">
                <a:solidFill>
                  <a:srgbClr val="9CDCFE"/>
                </a:solidFill>
                <a:latin typeface="Consolas" panose="020B0609020204030204" pitchFamily="49" charset="0"/>
              </a:rPr>
              <a:t>a</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1</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1</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4</a:t>
            </a:r>
            <a:r>
              <a:rPr lang="pt-BR" altLang="zh-CN" b="1" dirty="0">
                <a:solidFill>
                  <a:srgbClr val="D4D4D4"/>
                </a:solidFill>
                <a:latin typeface="Consolas" panose="020B0609020204030204" pitchFamily="49" charset="0"/>
              </a:rPr>
              <a:t> </a:t>
            </a:r>
            <a:r>
              <a:rPr lang="pt-BR" altLang="zh-CN" b="1" dirty="0">
                <a:solidFill>
                  <a:srgbClr val="9CDCFE"/>
                </a:solidFill>
                <a:latin typeface="Consolas" panose="020B0609020204030204" pitchFamily="49" charset="0"/>
              </a:rPr>
              <a:t>a</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1</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2</a:t>
            </a:r>
            <a:r>
              <a:rPr lang="pt-BR" altLang="zh-CN" b="1" dirty="0">
                <a:solidFill>
                  <a:srgbClr val="D4D4D4"/>
                </a:solidFill>
                <a:latin typeface="Consolas" panose="020B0609020204030204" pitchFamily="49" charset="0"/>
              </a:rPr>
              <a:t>]=</a:t>
            </a:r>
            <a:r>
              <a:rPr lang="pt-BR" altLang="zh-CN" b="1" dirty="0">
                <a:solidFill>
                  <a:srgbClr val="B5CEA8"/>
                </a:solidFill>
                <a:latin typeface="Consolas" panose="020B0609020204030204" pitchFamily="49" charset="0"/>
              </a:rPr>
              <a:t>5</a:t>
            </a:r>
            <a:endParaRPr lang="pt-BR" altLang="zh-CN" b="1" dirty="0">
              <a:solidFill>
                <a:srgbClr val="D4D4D4"/>
              </a:solidFill>
              <a:latin typeface="Consolas" panose="020B0609020204030204" pitchFamily="49" charset="0"/>
            </a:endParaRPr>
          </a:p>
        </p:txBody>
      </p:sp>
      <p:sp>
        <p:nvSpPr>
          <p:cNvPr id="9" name="矩形: 圆角 8">
            <a:extLst>
              <a:ext uri="{FF2B5EF4-FFF2-40B4-BE49-F238E27FC236}">
                <a16:creationId xmlns:a16="http://schemas.microsoft.com/office/drawing/2014/main" id="{F4A2390F-F00B-4090-87B9-B817D373AC35}"/>
              </a:ext>
            </a:extLst>
          </p:cNvPr>
          <p:cNvSpPr/>
          <p:nvPr/>
        </p:nvSpPr>
        <p:spPr>
          <a:xfrm>
            <a:off x="0" y="3432521"/>
            <a:ext cx="9144000" cy="271180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cartoons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Flint"</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"Fred"</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"Wim"</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"Pebbles"</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"Dino</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Rub"</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"Barn"</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"Bet</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 </a:t>
            </a:r>
            <a:r>
              <a:rPr lang="en-US" altLang="zh-CN" b="1" dirty="0">
                <a:solidFill>
                  <a:srgbClr val="CE9178"/>
                </a:solidFill>
                <a:latin typeface="Consolas" panose="020B0609020204030204" pitchFamily="49" charset="0"/>
              </a:rPr>
              <a:t>"Bam"</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Jet"</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"Geo"</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"Jane"</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"Elroy"</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"Judy"</a:t>
            </a:r>
            <a:r>
              <a:rPr lang="en-US" altLang="zh-CN" b="1" dirty="0" err="1">
                <a:solidFill>
                  <a:srgbClr val="D4D4D4"/>
                </a:solidFill>
                <a:latin typeface="Consolas" panose="020B0609020204030204" pitchFamily="49" charset="0"/>
              </a:rPr>
              <a:t>,</a:t>
            </a:r>
            <a:r>
              <a:rPr lang="en-US" altLang="zh-CN" b="1" dirty="0" err="1">
                <a:solidFill>
                  <a:srgbClr val="CE9178"/>
                </a:solidFill>
                <a:latin typeface="Consolas" panose="020B0609020204030204" pitchFamily="49" charset="0"/>
              </a:rPr>
              <a:t>"Rosie</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 </a:t>
            </a:r>
            <a:r>
              <a:rPr lang="en-US" altLang="zh-CN" b="1" dirty="0">
                <a:solidFill>
                  <a:srgbClr val="CE9178"/>
                </a:solidFill>
                <a:latin typeface="Consolas" panose="020B0609020204030204" pitchFamily="49" charset="0"/>
              </a:rPr>
              <a:t>"Astro"</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 </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Sco</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Sco</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  </a:t>
            </a:r>
            <a:r>
              <a:rPr lang="en-US" altLang="zh-CN" b="1" dirty="0">
                <a:solidFill>
                  <a:srgbClr val="CE9178"/>
                </a:solidFill>
                <a:latin typeface="Consolas" panose="020B0609020204030204" pitchFamily="49" charset="0"/>
              </a:rPr>
              <a:t>"Shag"</a:t>
            </a:r>
            <a:r>
              <a:rPr lang="en-US" altLang="zh-CN" b="1" dirty="0">
                <a:solidFill>
                  <a:srgbClr val="D4D4D4"/>
                </a:solidFill>
                <a:latin typeface="Consolas" panose="020B0609020204030204" pitchFamily="49" charset="0"/>
              </a:rPr>
              <a:t>, </a:t>
            </a:r>
            <a:r>
              <a:rPr lang="en-US" altLang="zh-CN" b="1" dirty="0">
                <a:solidFill>
                  <a:srgbClr val="CE9178"/>
                </a:solidFill>
                <a:latin typeface="Consolas" panose="020B0609020204030204" pitchFamily="49" charset="0"/>
              </a:rPr>
              <a:t>"Velma"</a:t>
            </a:r>
            <a:r>
              <a:rPr lang="en-US" altLang="zh-CN" b="1" dirty="0">
                <a:solidFill>
                  <a:srgbClr val="D4D4D4"/>
                </a:solidFill>
                <a:latin typeface="Consolas" panose="020B0609020204030204" pitchFamily="49" charset="0"/>
              </a:rPr>
              <a:t>, </a:t>
            </a:r>
            <a:r>
              <a:rPr lang="en-US" altLang="zh-CN" b="1" dirty="0">
                <a:solidFill>
                  <a:srgbClr val="CE9178"/>
                </a:solidFill>
                <a:latin typeface="Consolas" panose="020B0609020204030204" pitchFamily="49" charset="0"/>
              </a:rPr>
              <a:t>"Fred"</a:t>
            </a:r>
            <a:r>
              <a:rPr lang="en-US" altLang="zh-CN" b="1" dirty="0">
                <a:solidFill>
                  <a:srgbClr val="D4D4D4"/>
                </a:solidFill>
                <a:latin typeface="Consolas" panose="020B0609020204030204" pitchFamily="49" charset="0"/>
              </a:rPr>
              <a:t>, </a:t>
            </a:r>
            <a:r>
              <a:rPr lang="en-US" altLang="zh-CN" b="1" dirty="0">
                <a:solidFill>
                  <a:srgbClr val="CE9178"/>
                </a:solidFill>
                <a:latin typeface="Consolas" panose="020B0609020204030204" pitchFamily="49" charset="0"/>
              </a:rPr>
              <a:t>"Dap"</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p>
          <a:p>
            <a:br>
              <a:rPr lang="en-US" altLang="zh-CN" b="1" dirty="0">
                <a:solidFill>
                  <a:srgbClr val="D4D4D4"/>
                </a:solidFill>
                <a:latin typeface="Consolas" panose="020B0609020204030204" pitchFamily="49" charset="0"/>
              </a:rPr>
            </a:b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cartoons</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2F8B3B35-7D5C-4C34-9095-8903430E27BA}"/>
              </a:ext>
            </a:extLst>
          </p:cNvPr>
          <p:cNvPicPr>
            <a:picLocks noChangeAspect="1"/>
          </p:cNvPicPr>
          <p:nvPr/>
        </p:nvPicPr>
        <p:blipFill>
          <a:blip r:embed="rId3"/>
          <a:stretch>
            <a:fillRect/>
          </a:stretch>
        </p:blipFill>
        <p:spPr>
          <a:xfrm>
            <a:off x="0" y="6201803"/>
            <a:ext cx="9144000" cy="255181"/>
          </a:xfrm>
          <a:prstGeom prst="rect">
            <a:avLst/>
          </a:prstGeom>
        </p:spPr>
      </p:pic>
    </p:spTree>
    <p:extLst>
      <p:ext uri="{BB962C8B-B14F-4D97-AF65-F5344CB8AC3E}">
        <p14:creationId xmlns:p14="http://schemas.microsoft.com/office/powerpoint/2010/main" val="3572434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利用二维数组描述杨辉三角</a:t>
            </a:r>
          </a:p>
        </p:txBody>
      </p:sp>
      <p:grpSp>
        <p:nvGrpSpPr>
          <p:cNvPr id="63" name="组合 62">
            <a:extLst>
              <a:ext uri="{FF2B5EF4-FFF2-40B4-BE49-F238E27FC236}">
                <a16:creationId xmlns:a16="http://schemas.microsoft.com/office/drawing/2014/main" id="{1A50F617-5BA2-4AB6-BAC5-848F6B8AFA21}"/>
              </a:ext>
            </a:extLst>
          </p:cNvPr>
          <p:cNvGrpSpPr/>
          <p:nvPr/>
        </p:nvGrpSpPr>
        <p:grpSpPr>
          <a:xfrm>
            <a:off x="-70339" y="2656226"/>
            <a:ext cx="4257897" cy="2637133"/>
            <a:chOff x="121743" y="2622527"/>
            <a:chExt cx="4257897" cy="2219766"/>
          </a:xfrm>
        </p:grpSpPr>
        <p:sp>
          <p:nvSpPr>
            <p:cNvPr id="2" name="矩形 1">
              <a:extLst>
                <a:ext uri="{FF2B5EF4-FFF2-40B4-BE49-F238E27FC236}">
                  <a16:creationId xmlns:a16="http://schemas.microsoft.com/office/drawing/2014/main" id="{8D0569D3-2CBD-4A32-BC2A-3EFA60EBE9BD}"/>
                </a:ext>
              </a:extLst>
            </p:cNvPr>
            <p:cNvSpPr/>
            <p:nvPr/>
          </p:nvSpPr>
          <p:spPr>
            <a:xfrm>
              <a:off x="2135959" y="2622527"/>
              <a:ext cx="312906" cy="400110"/>
            </a:xfrm>
            <a:prstGeom prst="rect">
              <a:avLst/>
            </a:prstGeom>
          </p:spPr>
          <p:txBody>
            <a:bodyPr wrap="none">
              <a:spAutoFit/>
            </a:bodyPr>
            <a:lstStyle/>
            <a:p>
              <a:r>
                <a:rPr lang="en-US" altLang="zh-CN" sz="2000" b="1" dirty="0">
                  <a:latin typeface="+mj-lt"/>
                </a:rPr>
                <a:t>1</a:t>
              </a:r>
              <a:endParaRPr lang="zh-CN" altLang="en-US" b="1" dirty="0">
                <a:latin typeface="+mj-lt"/>
              </a:endParaRPr>
            </a:p>
          </p:txBody>
        </p:sp>
        <p:sp>
          <p:nvSpPr>
            <p:cNvPr id="4" name="矩形 3">
              <a:extLst>
                <a:ext uri="{FF2B5EF4-FFF2-40B4-BE49-F238E27FC236}">
                  <a16:creationId xmlns:a16="http://schemas.microsoft.com/office/drawing/2014/main" id="{C3495CB4-4F36-4FBE-B60D-7D0310C50CB1}"/>
                </a:ext>
              </a:extLst>
            </p:cNvPr>
            <p:cNvSpPr/>
            <p:nvPr/>
          </p:nvSpPr>
          <p:spPr>
            <a:xfrm>
              <a:off x="1719178" y="3047250"/>
              <a:ext cx="1146468" cy="400110"/>
            </a:xfrm>
            <a:prstGeom prst="rect">
              <a:avLst/>
            </a:prstGeom>
          </p:spPr>
          <p:txBody>
            <a:bodyPr wrap="none">
              <a:spAutoFit/>
            </a:bodyPr>
            <a:lstStyle/>
            <a:p>
              <a:r>
                <a:rPr lang="en-US" altLang="zh-CN" sz="2000" b="1" dirty="0">
                  <a:latin typeface="+mj-lt"/>
                </a:rPr>
                <a:t>1           1</a:t>
              </a:r>
              <a:endParaRPr lang="zh-CN" altLang="en-US" sz="2000" b="1" dirty="0">
                <a:latin typeface="+mj-lt"/>
              </a:endParaRPr>
            </a:p>
          </p:txBody>
        </p:sp>
        <p:sp>
          <p:nvSpPr>
            <p:cNvPr id="5" name="矩形 4">
              <a:extLst>
                <a:ext uri="{FF2B5EF4-FFF2-40B4-BE49-F238E27FC236}">
                  <a16:creationId xmlns:a16="http://schemas.microsoft.com/office/drawing/2014/main" id="{3558434E-43E9-447B-9B56-C75167B8B145}"/>
                </a:ext>
              </a:extLst>
            </p:cNvPr>
            <p:cNvSpPr/>
            <p:nvPr/>
          </p:nvSpPr>
          <p:spPr>
            <a:xfrm>
              <a:off x="1228659" y="3496586"/>
              <a:ext cx="2127505" cy="400110"/>
            </a:xfrm>
            <a:prstGeom prst="rect">
              <a:avLst/>
            </a:prstGeom>
          </p:spPr>
          <p:txBody>
            <a:bodyPr wrap="none">
              <a:spAutoFit/>
            </a:bodyPr>
            <a:lstStyle/>
            <a:p>
              <a:pPr marL="609600" indent="-609600">
                <a:buSzPct val="90000"/>
                <a:buFontTx/>
                <a:buNone/>
              </a:pPr>
              <a:r>
                <a:rPr lang="en-US" altLang="zh-CN" sz="2000" b="1" dirty="0">
                  <a:latin typeface="+mj-lt"/>
                </a:rPr>
                <a:t>1</a:t>
              </a:r>
              <a:r>
                <a:rPr lang="en-US" altLang="zh-CN" sz="2000" b="1" dirty="0"/>
                <a:t>      </a:t>
              </a:r>
              <a:r>
                <a:rPr lang="en-US" altLang="zh-CN" sz="2000" b="1" dirty="0">
                  <a:latin typeface="+mj-lt"/>
                </a:rPr>
                <a:t>2</a:t>
              </a:r>
              <a:r>
                <a:rPr lang="en-US" altLang="zh-CN" sz="2000" b="1" dirty="0"/>
                <a:t>      </a:t>
              </a:r>
              <a:r>
                <a:rPr lang="en-US" altLang="zh-CN" sz="2000" b="1" dirty="0">
                  <a:latin typeface="+mj-lt"/>
                </a:rPr>
                <a:t>1</a:t>
              </a:r>
            </a:p>
          </p:txBody>
        </p:sp>
        <p:sp>
          <p:nvSpPr>
            <p:cNvPr id="11" name="矩形 10">
              <a:extLst>
                <a:ext uri="{FF2B5EF4-FFF2-40B4-BE49-F238E27FC236}">
                  <a16:creationId xmlns:a16="http://schemas.microsoft.com/office/drawing/2014/main" id="{6A4EB7E5-06F8-4DB1-B054-58D18EB3B3BD}"/>
                </a:ext>
              </a:extLst>
            </p:cNvPr>
            <p:cNvSpPr/>
            <p:nvPr/>
          </p:nvSpPr>
          <p:spPr>
            <a:xfrm>
              <a:off x="720696" y="3945250"/>
              <a:ext cx="3153427" cy="400110"/>
            </a:xfrm>
            <a:prstGeom prst="rect">
              <a:avLst/>
            </a:prstGeom>
          </p:spPr>
          <p:txBody>
            <a:bodyPr wrap="none">
              <a:spAutoFit/>
            </a:bodyPr>
            <a:lstStyle/>
            <a:p>
              <a:pPr marL="609600" indent="-609600">
                <a:buSzPct val="90000"/>
              </a:pPr>
              <a:r>
                <a:rPr lang="en-US" altLang="zh-CN" sz="2000" b="1" dirty="0">
                  <a:latin typeface="+mj-lt"/>
                </a:rPr>
                <a:t>1             3</a:t>
              </a:r>
              <a:r>
                <a:rPr lang="en-US" altLang="zh-CN" sz="2000" b="1" dirty="0"/>
                <a:t>     </a:t>
              </a:r>
              <a:r>
                <a:rPr lang="en-US" altLang="zh-CN" sz="2000" b="1" dirty="0">
                  <a:latin typeface="+mj-lt"/>
                </a:rPr>
                <a:t>3</a:t>
              </a:r>
              <a:r>
                <a:rPr lang="en-US" altLang="zh-CN" sz="2000" b="1" dirty="0"/>
                <a:t>       </a:t>
              </a:r>
              <a:r>
                <a:rPr lang="en-US" altLang="zh-CN" sz="2000" b="1" dirty="0">
                  <a:latin typeface="+mj-lt"/>
                </a:rPr>
                <a:t>1</a:t>
              </a:r>
            </a:p>
          </p:txBody>
        </p:sp>
        <p:sp>
          <p:nvSpPr>
            <p:cNvPr id="12" name="矩形 11">
              <a:extLst>
                <a:ext uri="{FF2B5EF4-FFF2-40B4-BE49-F238E27FC236}">
                  <a16:creationId xmlns:a16="http://schemas.microsoft.com/office/drawing/2014/main" id="{CDCC31BA-D8F9-454E-87AA-60915F4D16C5}"/>
                </a:ext>
              </a:extLst>
            </p:cNvPr>
            <p:cNvSpPr/>
            <p:nvPr/>
          </p:nvSpPr>
          <p:spPr>
            <a:xfrm>
              <a:off x="121743" y="4442183"/>
              <a:ext cx="4257897" cy="400110"/>
            </a:xfrm>
            <a:prstGeom prst="rect">
              <a:avLst/>
            </a:prstGeom>
          </p:spPr>
          <p:txBody>
            <a:bodyPr wrap="none">
              <a:spAutoFit/>
            </a:bodyPr>
            <a:lstStyle/>
            <a:p>
              <a:pPr marL="609600" indent="-609600">
                <a:buSzPct val="90000"/>
                <a:buFontTx/>
                <a:buNone/>
              </a:pPr>
              <a:r>
                <a:rPr lang="en-US" altLang="zh-CN" sz="2000" b="1" dirty="0">
                  <a:latin typeface="+mj-lt"/>
                </a:rPr>
                <a:t>1</a:t>
              </a:r>
              <a:r>
                <a:rPr lang="en-US" altLang="zh-CN" sz="2000" b="1" dirty="0"/>
                <a:t>      </a:t>
              </a:r>
              <a:r>
                <a:rPr lang="en-US" altLang="zh-CN" sz="2000" b="1" dirty="0">
                  <a:latin typeface="+mj-lt"/>
                </a:rPr>
                <a:t>4     </a:t>
              </a:r>
              <a:r>
                <a:rPr lang="en-US" altLang="zh-CN" sz="2000" b="1" dirty="0"/>
                <a:t>     </a:t>
              </a:r>
              <a:r>
                <a:rPr lang="en-US" altLang="zh-CN" sz="2000" b="1" dirty="0">
                  <a:latin typeface="+mj-lt"/>
                </a:rPr>
                <a:t>6</a:t>
              </a:r>
              <a:r>
                <a:rPr lang="en-US" altLang="zh-CN" sz="2000" b="1" dirty="0"/>
                <a:t>     </a:t>
              </a:r>
              <a:r>
                <a:rPr lang="en-US" altLang="zh-CN" sz="2000" b="1" dirty="0">
                  <a:latin typeface="+mj-lt"/>
                </a:rPr>
                <a:t> 4</a:t>
              </a:r>
              <a:r>
                <a:rPr lang="en-US" altLang="zh-CN" sz="2000" b="1" dirty="0"/>
                <a:t>     </a:t>
              </a:r>
              <a:r>
                <a:rPr lang="en-US" altLang="zh-CN" sz="2000" b="1" dirty="0">
                  <a:latin typeface="+mj-lt"/>
                </a:rPr>
                <a:t>    1</a:t>
              </a:r>
            </a:p>
          </p:txBody>
        </p:sp>
        <p:grpSp>
          <p:nvGrpSpPr>
            <p:cNvPr id="25" name="Group 32">
              <a:extLst>
                <a:ext uri="{FF2B5EF4-FFF2-40B4-BE49-F238E27FC236}">
                  <a16:creationId xmlns:a16="http://schemas.microsoft.com/office/drawing/2014/main" id="{39382219-9C23-4D07-8EE0-C76A45F61F84}"/>
                </a:ext>
              </a:extLst>
            </p:cNvPr>
            <p:cNvGrpSpPr>
              <a:grpSpLocks/>
            </p:cNvGrpSpPr>
            <p:nvPr/>
          </p:nvGrpSpPr>
          <p:grpSpPr bwMode="auto">
            <a:xfrm>
              <a:off x="1853489" y="3361414"/>
              <a:ext cx="864311" cy="220561"/>
              <a:chOff x="4020" y="2664"/>
              <a:chExt cx="568" cy="984"/>
            </a:xfrm>
          </p:grpSpPr>
          <p:sp>
            <p:nvSpPr>
              <p:cNvPr id="26" name="Line 33">
                <a:extLst>
                  <a:ext uri="{FF2B5EF4-FFF2-40B4-BE49-F238E27FC236}">
                    <a16:creationId xmlns:a16="http://schemas.microsoft.com/office/drawing/2014/main" id="{B797C85E-DEF4-4515-9FE7-295F3037F7C0}"/>
                  </a:ext>
                </a:extLst>
              </p:cNvPr>
              <p:cNvSpPr>
                <a:spLocks noChangeShapeType="1"/>
              </p:cNvSpPr>
              <p:nvPr/>
            </p:nvSpPr>
            <p:spPr bwMode="auto">
              <a:xfrm>
                <a:off x="4020" y="2664"/>
                <a:ext cx="275" cy="984"/>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34">
                <a:extLst>
                  <a:ext uri="{FF2B5EF4-FFF2-40B4-BE49-F238E27FC236}">
                    <a16:creationId xmlns:a16="http://schemas.microsoft.com/office/drawing/2014/main" id="{2FB68006-0179-4D36-94E0-529995688C0E}"/>
                  </a:ext>
                </a:extLst>
              </p:cNvPr>
              <p:cNvSpPr>
                <a:spLocks noChangeShapeType="1"/>
              </p:cNvSpPr>
              <p:nvPr/>
            </p:nvSpPr>
            <p:spPr bwMode="auto">
              <a:xfrm flipH="1">
                <a:off x="4295" y="2667"/>
                <a:ext cx="293" cy="981"/>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6" name="Group 32">
              <a:extLst>
                <a:ext uri="{FF2B5EF4-FFF2-40B4-BE49-F238E27FC236}">
                  <a16:creationId xmlns:a16="http://schemas.microsoft.com/office/drawing/2014/main" id="{B105C4CC-B5B8-4A56-BB0F-9B5124D7967C}"/>
                </a:ext>
              </a:extLst>
            </p:cNvPr>
            <p:cNvGrpSpPr>
              <a:grpSpLocks/>
            </p:cNvGrpSpPr>
            <p:nvPr/>
          </p:nvGrpSpPr>
          <p:grpSpPr bwMode="auto">
            <a:xfrm>
              <a:off x="1407638" y="3835641"/>
              <a:ext cx="864311" cy="220561"/>
              <a:chOff x="4020" y="2664"/>
              <a:chExt cx="568" cy="984"/>
            </a:xfrm>
          </p:grpSpPr>
          <p:sp>
            <p:nvSpPr>
              <p:cNvPr id="47" name="Line 33">
                <a:extLst>
                  <a:ext uri="{FF2B5EF4-FFF2-40B4-BE49-F238E27FC236}">
                    <a16:creationId xmlns:a16="http://schemas.microsoft.com/office/drawing/2014/main" id="{DC03F3FA-6FC4-4FEF-B5DF-D4C5E2E495E5}"/>
                  </a:ext>
                </a:extLst>
              </p:cNvPr>
              <p:cNvSpPr>
                <a:spLocks noChangeShapeType="1"/>
              </p:cNvSpPr>
              <p:nvPr/>
            </p:nvSpPr>
            <p:spPr bwMode="auto">
              <a:xfrm>
                <a:off x="4020" y="2664"/>
                <a:ext cx="275" cy="984"/>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34">
                <a:extLst>
                  <a:ext uri="{FF2B5EF4-FFF2-40B4-BE49-F238E27FC236}">
                    <a16:creationId xmlns:a16="http://schemas.microsoft.com/office/drawing/2014/main" id="{55516D10-F22D-4CDA-8386-5F9D03F4F766}"/>
                  </a:ext>
                </a:extLst>
              </p:cNvPr>
              <p:cNvSpPr>
                <a:spLocks noChangeShapeType="1"/>
              </p:cNvSpPr>
              <p:nvPr/>
            </p:nvSpPr>
            <p:spPr bwMode="auto">
              <a:xfrm flipH="1">
                <a:off x="4295" y="2667"/>
                <a:ext cx="293" cy="981"/>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9" name="Group 32">
              <a:extLst>
                <a:ext uri="{FF2B5EF4-FFF2-40B4-BE49-F238E27FC236}">
                  <a16:creationId xmlns:a16="http://schemas.microsoft.com/office/drawing/2014/main" id="{A0969BD0-F9B0-4FF3-8847-1A6F33BDF9FF}"/>
                </a:ext>
              </a:extLst>
            </p:cNvPr>
            <p:cNvGrpSpPr>
              <a:grpSpLocks/>
            </p:cNvGrpSpPr>
            <p:nvPr/>
          </p:nvGrpSpPr>
          <p:grpSpPr bwMode="auto">
            <a:xfrm>
              <a:off x="2297410" y="3840556"/>
              <a:ext cx="864311" cy="220561"/>
              <a:chOff x="4020" y="2664"/>
              <a:chExt cx="568" cy="984"/>
            </a:xfrm>
          </p:grpSpPr>
          <p:sp>
            <p:nvSpPr>
              <p:cNvPr id="50" name="Line 33">
                <a:extLst>
                  <a:ext uri="{FF2B5EF4-FFF2-40B4-BE49-F238E27FC236}">
                    <a16:creationId xmlns:a16="http://schemas.microsoft.com/office/drawing/2014/main" id="{DFFFF65B-AF84-4044-8ED4-186652642823}"/>
                  </a:ext>
                </a:extLst>
              </p:cNvPr>
              <p:cNvSpPr>
                <a:spLocks noChangeShapeType="1"/>
              </p:cNvSpPr>
              <p:nvPr/>
            </p:nvSpPr>
            <p:spPr bwMode="auto">
              <a:xfrm>
                <a:off x="4020" y="2664"/>
                <a:ext cx="275" cy="984"/>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34">
                <a:extLst>
                  <a:ext uri="{FF2B5EF4-FFF2-40B4-BE49-F238E27FC236}">
                    <a16:creationId xmlns:a16="http://schemas.microsoft.com/office/drawing/2014/main" id="{B53EECA9-6DB7-4E3D-8AC6-7B9BF22CDF7E}"/>
                  </a:ext>
                </a:extLst>
              </p:cNvPr>
              <p:cNvSpPr>
                <a:spLocks noChangeShapeType="1"/>
              </p:cNvSpPr>
              <p:nvPr/>
            </p:nvSpPr>
            <p:spPr bwMode="auto">
              <a:xfrm flipH="1">
                <a:off x="4295" y="2667"/>
                <a:ext cx="293" cy="981"/>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2" name="Group 32">
              <a:extLst>
                <a:ext uri="{FF2B5EF4-FFF2-40B4-BE49-F238E27FC236}">
                  <a16:creationId xmlns:a16="http://schemas.microsoft.com/office/drawing/2014/main" id="{B08611F2-5ED7-460A-9243-DC359E15234A}"/>
                </a:ext>
              </a:extLst>
            </p:cNvPr>
            <p:cNvGrpSpPr>
              <a:grpSpLocks/>
            </p:cNvGrpSpPr>
            <p:nvPr/>
          </p:nvGrpSpPr>
          <p:grpSpPr bwMode="auto">
            <a:xfrm>
              <a:off x="1839150" y="4283491"/>
              <a:ext cx="864311" cy="220561"/>
              <a:chOff x="4020" y="2664"/>
              <a:chExt cx="568" cy="984"/>
            </a:xfrm>
          </p:grpSpPr>
          <p:sp>
            <p:nvSpPr>
              <p:cNvPr id="53" name="Line 33">
                <a:extLst>
                  <a:ext uri="{FF2B5EF4-FFF2-40B4-BE49-F238E27FC236}">
                    <a16:creationId xmlns:a16="http://schemas.microsoft.com/office/drawing/2014/main" id="{7973861B-1B02-4385-9FBE-E1EE550D34E9}"/>
                  </a:ext>
                </a:extLst>
              </p:cNvPr>
              <p:cNvSpPr>
                <a:spLocks noChangeShapeType="1"/>
              </p:cNvSpPr>
              <p:nvPr/>
            </p:nvSpPr>
            <p:spPr bwMode="auto">
              <a:xfrm>
                <a:off x="4020" y="2664"/>
                <a:ext cx="275" cy="984"/>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34">
                <a:extLst>
                  <a:ext uri="{FF2B5EF4-FFF2-40B4-BE49-F238E27FC236}">
                    <a16:creationId xmlns:a16="http://schemas.microsoft.com/office/drawing/2014/main" id="{76117B66-6B61-4A8A-872D-7B878A798929}"/>
                  </a:ext>
                </a:extLst>
              </p:cNvPr>
              <p:cNvSpPr>
                <a:spLocks noChangeShapeType="1"/>
              </p:cNvSpPr>
              <p:nvPr/>
            </p:nvSpPr>
            <p:spPr bwMode="auto">
              <a:xfrm flipH="1">
                <a:off x="4295" y="2667"/>
                <a:ext cx="293" cy="981"/>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5" name="Group 32">
              <a:extLst>
                <a:ext uri="{FF2B5EF4-FFF2-40B4-BE49-F238E27FC236}">
                  <a16:creationId xmlns:a16="http://schemas.microsoft.com/office/drawing/2014/main" id="{F791817D-DC72-48FB-B0A6-2834D1E7A847}"/>
                </a:ext>
              </a:extLst>
            </p:cNvPr>
            <p:cNvGrpSpPr>
              <a:grpSpLocks/>
            </p:cNvGrpSpPr>
            <p:nvPr/>
          </p:nvGrpSpPr>
          <p:grpSpPr bwMode="auto">
            <a:xfrm>
              <a:off x="2729565" y="4283491"/>
              <a:ext cx="864311" cy="220561"/>
              <a:chOff x="4020" y="2664"/>
              <a:chExt cx="568" cy="984"/>
            </a:xfrm>
          </p:grpSpPr>
          <p:sp>
            <p:nvSpPr>
              <p:cNvPr id="56" name="Line 33">
                <a:extLst>
                  <a:ext uri="{FF2B5EF4-FFF2-40B4-BE49-F238E27FC236}">
                    <a16:creationId xmlns:a16="http://schemas.microsoft.com/office/drawing/2014/main" id="{28F416E5-8BAD-4F86-828E-E9F1361E7B16}"/>
                  </a:ext>
                </a:extLst>
              </p:cNvPr>
              <p:cNvSpPr>
                <a:spLocks noChangeShapeType="1"/>
              </p:cNvSpPr>
              <p:nvPr/>
            </p:nvSpPr>
            <p:spPr bwMode="auto">
              <a:xfrm>
                <a:off x="4020" y="2664"/>
                <a:ext cx="275" cy="984"/>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34">
                <a:extLst>
                  <a:ext uri="{FF2B5EF4-FFF2-40B4-BE49-F238E27FC236}">
                    <a16:creationId xmlns:a16="http://schemas.microsoft.com/office/drawing/2014/main" id="{6B22F9A2-3D99-4973-9046-34C9A6CA13AF}"/>
                  </a:ext>
                </a:extLst>
              </p:cNvPr>
              <p:cNvSpPr>
                <a:spLocks noChangeShapeType="1"/>
              </p:cNvSpPr>
              <p:nvPr/>
            </p:nvSpPr>
            <p:spPr bwMode="auto">
              <a:xfrm flipH="1">
                <a:off x="4295" y="2667"/>
                <a:ext cx="293" cy="981"/>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8" name="Group 32">
              <a:extLst>
                <a:ext uri="{FF2B5EF4-FFF2-40B4-BE49-F238E27FC236}">
                  <a16:creationId xmlns:a16="http://schemas.microsoft.com/office/drawing/2014/main" id="{75B4723C-4C3D-4DFE-84B1-76F4E575083C}"/>
                </a:ext>
              </a:extLst>
            </p:cNvPr>
            <p:cNvGrpSpPr>
              <a:grpSpLocks/>
            </p:cNvGrpSpPr>
            <p:nvPr/>
          </p:nvGrpSpPr>
          <p:grpSpPr bwMode="auto">
            <a:xfrm>
              <a:off x="935039" y="4283491"/>
              <a:ext cx="864311" cy="220561"/>
              <a:chOff x="4020" y="2664"/>
              <a:chExt cx="568" cy="984"/>
            </a:xfrm>
          </p:grpSpPr>
          <p:sp>
            <p:nvSpPr>
              <p:cNvPr id="59" name="Line 33">
                <a:extLst>
                  <a:ext uri="{FF2B5EF4-FFF2-40B4-BE49-F238E27FC236}">
                    <a16:creationId xmlns:a16="http://schemas.microsoft.com/office/drawing/2014/main" id="{2E19A5DB-ADCE-4103-8A88-D6F87DBF5F3D}"/>
                  </a:ext>
                </a:extLst>
              </p:cNvPr>
              <p:cNvSpPr>
                <a:spLocks noChangeShapeType="1"/>
              </p:cNvSpPr>
              <p:nvPr/>
            </p:nvSpPr>
            <p:spPr bwMode="auto">
              <a:xfrm>
                <a:off x="4020" y="2664"/>
                <a:ext cx="275" cy="984"/>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34">
                <a:extLst>
                  <a:ext uri="{FF2B5EF4-FFF2-40B4-BE49-F238E27FC236}">
                    <a16:creationId xmlns:a16="http://schemas.microsoft.com/office/drawing/2014/main" id="{78C57D1E-760B-4487-B8CC-2A59193CA8F7}"/>
                  </a:ext>
                </a:extLst>
              </p:cNvPr>
              <p:cNvSpPr>
                <a:spLocks noChangeShapeType="1"/>
              </p:cNvSpPr>
              <p:nvPr/>
            </p:nvSpPr>
            <p:spPr bwMode="auto">
              <a:xfrm flipH="1">
                <a:off x="4295" y="2667"/>
                <a:ext cx="293" cy="981"/>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61" name="箭头: 右 60">
            <a:extLst>
              <a:ext uri="{FF2B5EF4-FFF2-40B4-BE49-F238E27FC236}">
                <a16:creationId xmlns:a16="http://schemas.microsoft.com/office/drawing/2014/main" id="{83CCD592-F133-4BBF-B16F-59756333345B}"/>
              </a:ext>
            </a:extLst>
          </p:cNvPr>
          <p:cNvSpPr/>
          <p:nvPr/>
        </p:nvSpPr>
        <p:spPr>
          <a:xfrm>
            <a:off x="3866060" y="3521896"/>
            <a:ext cx="243840" cy="318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D9170C52-A237-4648-A4C3-53EB282FB128}"/>
              </a:ext>
            </a:extLst>
          </p:cNvPr>
          <p:cNvSpPr/>
          <p:nvPr/>
        </p:nvSpPr>
        <p:spPr>
          <a:xfrm>
            <a:off x="4366537" y="2708038"/>
            <a:ext cx="4901806" cy="2585323"/>
          </a:xfrm>
          <a:prstGeom prst="rect">
            <a:avLst/>
          </a:prstGeom>
        </p:spPr>
        <p:txBody>
          <a:bodyPr wrap="square">
            <a:spAutoFit/>
          </a:bodyPr>
          <a:lstStyle/>
          <a:p>
            <a:pPr marL="533400" indent="-533400" eaLnBrk="1" hangingPunct="1">
              <a:buSzPct val="90000"/>
            </a:pPr>
            <a:r>
              <a:rPr lang="en-US" altLang="zh-CN" dirty="0"/>
              <a:t>a[1][1]</a:t>
            </a:r>
          </a:p>
          <a:p>
            <a:pPr marL="533400" indent="-533400" eaLnBrk="1" hangingPunct="1">
              <a:buSzPct val="90000"/>
            </a:pPr>
            <a:endParaRPr lang="en-US" altLang="zh-CN" dirty="0"/>
          </a:p>
          <a:p>
            <a:pPr marL="533400" indent="-533400" eaLnBrk="1" hangingPunct="1">
              <a:buSzPct val="90000"/>
            </a:pPr>
            <a:r>
              <a:rPr lang="en-US" altLang="zh-CN" dirty="0"/>
              <a:t>a[2][1]	a[2][2]</a:t>
            </a:r>
          </a:p>
          <a:p>
            <a:pPr marL="533400" indent="-533400" eaLnBrk="1" hangingPunct="1">
              <a:buSzPct val="90000"/>
            </a:pPr>
            <a:endParaRPr lang="en-US" altLang="zh-CN" dirty="0"/>
          </a:p>
          <a:p>
            <a:pPr marL="533400" indent="-533400" eaLnBrk="1" hangingPunct="1">
              <a:buSzPct val="90000"/>
            </a:pPr>
            <a:r>
              <a:rPr lang="en-US" altLang="zh-CN" dirty="0"/>
              <a:t>a[3][1]	a[3][2]	a[3][3]</a:t>
            </a:r>
          </a:p>
          <a:p>
            <a:pPr marL="533400" indent="-533400" eaLnBrk="1" hangingPunct="1">
              <a:buSzPct val="90000"/>
            </a:pPr>
            <a:endParaRPr lang="en-US" altLang="zh-CN" dirty="0"/>
          </a:p>
          <a:p>
            <a:pPr marL="533400" indent="-533400" eaLnBrk="1" hangingPunct="1">
              <a:buSzPct val="90000"/>
            </a:pPr>
            <a:r>
              <a:rPr lang="en-US" altLang="zh-CN" dirty="0"/>
              <a:t>a[4][1]	a[4][2]	a[4][3]	a[4][4]</a:t>
            </a:r>
          </a:p>
          <a:p>
            <a:pPr marL="533400" indent="-533400" eaLnBrk="1" hangingPunct="1">
              <a:buSzPct val="90000"/>
            </a:pPr>
            <a:endParaRPr lang="en-US" altLang="zh-CN" dirty="0"/>
          </a:p>
          <a:p>
            <a:pPr marL="533400" indent="-533400" eaLnBrk="1" hangingPunct="1">
              <a:buSzPct val="90000"/>
            </a:pPr>
            <a:r>
              <a:rPr lang="en-US" altLang="zh-CN" dirty="0"/>
              <a:t>a[5][1]	a[5][2]	a[5][3]	a[5][4]	a[5][5]</a:t>
            </a:r>
          </a:p>
        </p:txBody>
      </p:sp>
      <p:sp>
        <p:nvSpPr>
          <p:cNvPr id="64" name="矩形 63">
            <a:extLst>
              <a:ext uri="{FF2B5EF4-FFF2-40B4-BE49-F238E27FC236}">
                <a16:creationId xmlns:a16="http://schemas.microsoft.com/office/drawing/2014/main" id="{DFE8BD9B-FE38-464D-9C5D-D30C2B896FA8}"/>
              </a:ext>
            </a:extLst>
          </p:cNvPr>
          <p:cNvSpPr/>
          <p:nvPr/>
        </p:nvSpPr>
        <p:spPr>
          <a:xfrm>
            <a:off x="0" y="2656227"/>
            <a:ext cx="9144000" cy="2637133"/>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AA2B9B28-81F1-4D35-BE9A-533DAACB541D}"/>
              </a:ext>
            </a:extLst>
          </p:cNvPr>
          <p:cNvSpPr/>
          <p:nvPr/>
        </p:nvSpPr>
        <p:spPr>
          <a:xfrm>
            <a:off x="0" y="5515000"/>
            <a:ext cx="9143999" cy="1205948"/>
          </a:xfrm>
          <a:prstGeom prst="roundRect">
            <a:avLst>
              <a:gd name="adj" fmla="val 4157"/>
            </a:avLst>
          </a:prstGeom>
          <a:solidFill>
            <a:schemeClr val="bg2">
              <a:lumMod val="90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zh-CN" altLang="en-US" sz="2000" b="1" dirty="0">
                <a:solidFill>
                  <a:schemeClr val="tx1"/>
                </a:solidFill>
                <a:latin typeface="+mj-lt"/>
              </a:rPr>
              <a:t>第</a:t>
            </a:r>
            <a:r>
              <a:rPr lang="en-US" altLang="zh-CN" sz="2000" b="1" dirty="0">
                <a:solidFill>
                  <a:schemeClr val="tx1"/>
                </a:solidFill>
                <a:latin typeface="+mj-lt"/>
              </a:rPr>
              <a:t>1</a:t>
            </a:r>
            <a:r>
              <a:rPr lang="zh-CN" altLang="en-US" sz="2000" b="1" dirty="0">
                <a:solidFill>
                  <a:schemeClr val="tx1"/>
                </a:solidFill>
                <a:latin typeface="+mj-lt"/>
              </a:rPr>
              <a:t>列元素为</a:t>
            </a:r>
            <a:r>
              <a:rPr lang="en-US" altLang="zh-CN" sz="2000" b="1" dirty="0">
                <a:solidFill>
                  <a:schemeClr val="tx1"/>
                </a:solidFill>
                <a:latin typeface="+mj-lt"/>
              </a:rPr>
              <a:t>1</a:t>
            </a:r>
          </a:p>
          <a:p>
            <a:pPr marL="342900" indent="-342900">
              <a:buFont typeface="Wingdings" panose="05000000000000000000" pitchFamily="2" charset="2"/>
              <a:buChar char="ü"/>
            </a:pPr>
            <a:r>
              <a:rPr lang="zh-CN" altLang="en-US" sz="2000" b="1" dirty="0">
                <a:solidFill>
                  <a:schemeClr val="tx1"/>
                </a:solidFill>
                <a:latin typeface="+mj-lt"/>
              </a:rPr>
              <a:t>对角线上的元素为</a:t>
            </a:r>
            <a:r>
              <a:rPr lang="en-US" altLang="zh-CN" sz="2000" b="1" dirty="0">
                <a:solidFill>
                  <a:schemeClr val="tx1"/>
                </a:solidFill>
                <a:latin typeface="+mj-lt"/>
              </a:rPr>
              <a:t>1</a:t>
            </a:r>
          </a:p>
          <a:p>
            <a:pPr marL="342900" indent="-342900">
              <a:buFont typeface="Wingdings" panose="05000000000000000000" pitchFamily="2" charset="2"/>
              <a:buChar char="ü"/>
            </a:pPr>
            <a:r>
              <a:rPr lang="zh-CN" altLang="en-US" sz="2000" b="1" dirty="0">
                <a:solidFill>
                  <a:schemeClr val="tx1"/>
                </a:solidFill>
                <a:latin typeface="+mj-lt"/>
              </a:rPr>
              <a:t>其他元素</a:t>
            </a:r>
            <a:r>
              <a:rPr lang="en-US" altLang="zh-CN" sz="2000" b="1" dirty="0">
                <a:solidFill>
                  <a:schemeClr val="tx1"/>
                </a:solidFill>
                <a:latin typeface="+mj-lt"/>
              </a:rPr>
              <a:t>a[</a:t>
            </a:r>
            <a:r>
              <a:rPr lang="en-US" altLang="zh-CN" sz="2000" b="1" dirty="0" err="1">
                <a:solidFill>
                  <a:schemeClr val="tx1"/>
                </a:solidFill>
                <a:latin typeface="+mj-lt"/>
              </a:rPr>
              <a:t>i</a:t>
            </a:r>
            <a:r>
              <a:rPr lang="en-US" altLang="zh-CN" sz="2000" b="1" dirty="0">
                <a:solidFill>
                  <a:schemeClr val="tx1"/>
                </a:solidFill>
                <a:latin typeface="+mj-lt"/>
              </a:rPr>
              <a:t>][j]=a[i-1][j-1]+a[i-1][j]</a:t>
            </a:r>
          </a:p>
        </p:txBody>
      </p:sp>
    </p:spTree>
    <p:extLst>
      <p:ext uri="{BB962C8B-B14F-4D97-AF65-F5344CB8AC3E}">
        <p14:creationId xmlns:p14="http://schemas.microsoft.com/office/powerpoint/2010/main" val="684374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p:bldP spid="64" grpId="0" animBg="1"/>
      <p:bldP spid="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544591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将一种类型的数据转换为另一种类型的数据</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操作数转换为同种类型，然后运算</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整数型、实数型和字符型</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表达形式</a:t>
            </a:r>
            <a:r>
              <a:rPr lang="en-US" altLang="zh-CN" sz="2400" b="1" dirty="0">
                <a:solidFill>
                  <a:prstClr val="black"/>
                </a:solidFill>
                <a:latin typeface="+mj-lt"/>
                <a:ea typeface="楷体" panose="02010609060101010101" pitchFamily="49" charset="-122"/>
              </a:rPr>
              <a:t>:   (</a:t>
            </a:r>
            <a:r>
              <a:rPr lang="zh-CN" altLang="en-US" sz="2400" b="1" dirty="0">
                <a:solidFill>
                  <a:prstClr val="black"/>
                </a:solidFill>
                <a:latin typeface="+mj-lt"/>
                <a:ea typeface="楷体" panose="02010609060101010101" pitchFamily="49" charset="-122"/>
              </a:rPr>
              <a:t>类型</a:t>
            </a:r>
            <a:r>
              <a:rPr lang="en-US" altLang="zh-CN" sz="2400" b="1" dirty="0">
                <a:solidFill>
                  <a:prstClr val="black"/>
                </a:solidFill>
                <a:latin typeface="+mj-lt"/>
                <a:ea typeface="楷体" panose="02010609060101010101" pitchFamily="49" charset="-122"/>
              </a:rPr>
              <a:t>) </a:t>
            </a:r>
            <a:r>
              <a:rPr lang="zh-CN" altLang="en-US" sz="2400" b="1" dirty="0">
                <a:solidFill>
                  <a:prstClr val="black"/>
                </a:solidFill>
                <a:latin typeface="+mj-lt"/>
                <a:ea typeface="楷体" panose="02010609060101010101" pitchFamily="49" charset="-122"/>
              </a:rPr>
              <a:t>操作数</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应用场合</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二元运算符的二个操作数类型不同</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表达式值的类型与变量的类型不同</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两种方法</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隐型类型转换</a:t>
            </a:r>
            <a:r>
              <a:rPr lang="en-US" altLang="zh-CN" sz="2400" b="1" dirty="0">
                <a:solidFill>
                  <a:prstClr val="black"/>
                </a:solidFill>
                <a:latin typeface="+mj-lt"/>
                <a:ea typeface="楷体" panose="02010609060101010101" pitchFamily="49" charset="-122"/>
              </a:rPr>
              <a:t>: </a:t>
            </a:r>
            <a:r>
              <a:rPr lang="zh-CN" altLang="en-US" sz="2400" b="1" dirty="0">
                <a:solidFill>
                  <a:prstClr val="black"/>
                </a:solidFill>
                <a:latin typeface="+mj-lt"/>
                <a:ea typeface="楷体" panose="02010609060101010101" pitchFamily="49" charset="-122"/>
              </a:rPr>
              <a:t>自动类型转换</a:t>
            </a:r>
            <a:r>
              <a:rPr lang="en-US" altLang="zh-CN" sz="2400" b="1" dirty="0">
                <a:solidFill>
                  <a:prstClr val="black"/>
                </a:solidFill>
                <a:latin typeface="+mj-lt"/>
                <a:ea typeface="楷体" panose="02010609060101010101" pitchFamily="49" charset="-122"/>
              </a:rPr>
              <a:t>(</a:t>
            </a:r>
            <a:r>
              <a:rPr lang="zh-CN" altLang="en-US" sz="2400" b="1" dirty="0">
                <a:solidFill>
                  <a:prstClr val="black"/>
                </a:solidFill>
                <a:latin typeface="+mj-lt"/>
                <a:ea typeface="楷体" panose="02010609060101010101" pitchFamily="49" charset="-122"/>
              </a:rPr>
              <a:t>系统完成</a:t>
            </a:r>
            <a:r>
              <a:rPr lang="en-US" altLang="zh-CN" sz="2400" b="1" dirty="0">
                <a:solidFill>
                  <a:prstClr val="black"/>
                </a:solidFill>
                <a:latin typeface="+mj-lt"/>
                <a:ea typeface="楷体" panose="02010609060101010101" pitchFamily="49" charset="-122"/>
              </a:rPr>
              <a:t>)</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显型类型转换</a:t>
            </a:r>
            <a:r>
              <a:rPr lang="en-US" altLang="zh-CN" sz="2400" b="1" dirty="0">
                <a:solidFill>
                  <a:prstClr val="black"/>
                </a:solidFill>
                <a:latin typeface="+mj-lt"/>
                <a:ea typeface="楷体" panose="02010609060101010101" pitchFamily="49" charset="-122"/>
              </a:rPr>
              <a:t>: </a:t>
            </a:r>
            <a:r>
              <a:rPr lang="zh-CN" altLang="en-US" sz="2400" b="1" dirty="0">
                <a:solidFill>
                  <a:prstClr val="black"/>
                </a:solidFill>
                <a:latin typeface="+mj-lt"/>
                <a:ea typeface="楷体" panose="02010609060101010101" pitchFamily="49" charset="-122"/>
              </a:rPr>
              <a:t>强制类型转换</a:t>
            </a:r>
          </a:p>
          <a:p>
            <a:pPr marL="800100" lvl="1" indent="-342900">
              <a:lnSpc>
                <a:spcPct val="120000"/>
              </a:lnSpc>
              <a:buFont typeface="Wingdings" panose="05000000000000000000" pitchFamily="2" charset="2"/>
              <a:buChar char="Ø"/>
            </a:pPr>
            <a:endParaRPr lang="en-US" altLang="zh-CN" sz="2400" b="1" dirty="0">
              <a:solidFill>
                <a:srgbClr val="1557AE"/>
              </a:solidFill>
              <a:latin typeface="+mj-lt"/>
              <a:ea typeface="楷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697849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二维数组的初始化</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利用二维数组描述杨辉三角</a:t>
            </a:r>
          </a:p>
        </p:txBody>
      </p:sp>
      <p:sp>
        <p:nvSpPr>
          <p:cNvPr id="34" name="矩形: 圆角 33">
            <a:extLst>
              <a:ext uri="{FF2B5EF4-FFF2-40B4-BE49-F238E27FC236}">
                <a16:creationId xmlns:a16="http://schemas.microsoft.com/office/drawing/2014/main" id="{F3709AF3-5205-4DCC-90B4-6482D84A6F16}"/>
              </a:ext>
            </a:extLst>
          </p:cNvPr>
          <p:cNvSpPr/>
          <p:nvPr/>
        </p:nvSpPr>
        <p:spPr>
          <a:xfrm>
            <a:off x="0" y="2589121"/>
            <a:ext cx="9144000" cy="3599164"/>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n</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6</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indent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n</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2</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&lt;</a:t>
            </a:r>
            <a:r>
              <a:rPr lang="en-US" altLang="zh-CN" b="1" dirty="0">
                <a:solidFill>
                  <a:srgbClr val="9CDCFE"/>
                </a:solidFill>
                <a:latin typeface="Consolas" panose="020B0609020204030204" pitchFamily="49" charset="0"/>
              </a:rPr>
              <a:t>n</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&lt;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j</a:t>
            </a:r>
            <a:r>
              <a:rPr lang="en-US" altLang="zh-CN" b="1" dirty="0" err="1">
                <a:solidFill>
                  <a:srgbClr val="D4D4D4"/>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j</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DDC225FC-8B65-4ECE-9472-BA4773AE2B97}"/>
              </a:ext>
            </a:extLst>
          </p:cNvPr>
          <p:cNvPicPr>
            <a:picLocks noChangeAspect="1"/>
          </p:cNvPicPr>
          <p:nvPr/>
        </p:nvPicPr>
        <p:blipFill>
          <a:blip r:embed="rId3"/>
          <a:stretch>
            <a:fillRect/>
          </a:stretch>
        </p:blipFill>
        <p:spPr>
          <a:xfrm>
            <a:off x="4391025" y="5289837"/>
            <a:ext cx="4752975" cy="1306225"/>
          </a:xfrm>
          <a:prstGeom prst="rect">
            <a:avLst/>
          </a:prstGeom>
        </p:spPr>
      </p:pic>
    </p:spTree>
    <p:extLst>
      <p:ext uri="{BB962C8B-B14F-4D97-AF65-F5344CB8AC3E}">
        <p14:creationId xmlns:p14="http://schemas.microsoft.com/office/powerpoint/2010/main" val="380657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二维数组的初始化</a:t>
            </a:r>
          </a:p>
        </p:txBody>
      </p:sp>
      <p:sp>
        <p:nvSpPr>
          <p:cNvPr id="34" name="矩形: 圆角 33">
            <a:extLst>
              <a:ext uri="{FF2B5EF4-FFF2-40B4-BE49-F238E27FC236}">
                <a16:creationId xmlns:a16="http://schemas.microsoft.com/office/drawing/2014/main" id="{F3709AF3-5205-4DCC-90B4-6482D84A6F16}"/>
              </a:ext>
            </a:extLst>
          </p:cNvPr>
          <p:cNvSpPr/>
          <p:nvPr/>
        </p:nvSpPr>
        <p:spPr>
          <a:xfrm>
            <a:off x="0" y="2211933"/>
            <a:ext cx="9144000" cy="1763804"/>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a</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AE8FF573-98F0-47FA-823A-2541F68EF063}"/>
              </a:ext>
            </a:extLst>
          </p:cNvPr>
          <p:cNvPicPr>
            <a:picLocks noChangeAspect="1"/>
          </p:cNvPicPr>
          <p:nvPr/>
        </p:nvPicPr>
        <p:blipFill>
          <a:blip r:embed="rId3"/>
          <a:stretch>
            <a:fillRect/>
          </a:stretch>
        </p:blipFill>
        <p:spPr>
          <a:xfrm>
            <a:off x="0" y="4188867"/>
            <a:ext cx="9144000" cy="861515"/>
          </a:xfrm>
          <a:prstGeom prst="rect">
            <a:avLst/>
          </a:prstGeom>
        </p:spPr>
      </p:pic>
      <p:pic>
        <p:nvPicPr>
          <p:cNvPr id="4" name="图片 3">
            <a:extLst>
              <a:ext uri="{FF2B5EF4-FFF2-40B4-BE49-F238E27FC236}">
                <a16:creationId xmlns:a16="http://schemas.microsoft.com/office/drawing/2014/main" id="{9B51BB97-AFB6-4874-9249-76FF144EEF28}"/>
              </a:ext>
            </a:extLst>
          </p:cNvPr>
          <p:cNvPicPr>
            <a:picLocks noChangeAspect="1"/>
          </p:cNvPicPr>
          <p:nvPr/>
        </p:nvPicPr>
        <p:blipFill>
          <a:blip r:embed="rId4"/>
          <a:stretch>
            <a:fillRect/>
          </a:stretch>
        </p:blipFill>
        <p:spPr>
          <a:xfrm>
            <a:off x="0" y="5178635"/>
            <a:ext cx="9105239" cy="1098340"/>
          </a:xfrm>
          <a:prstGeom prst="rect">
            <a:avLst/>
          </a:prstGeom>
        </p:spPr>
      </p:pic>
    </p:spTree>
    <p:extLst>
      <p:ext uri="{BB962C8B-B14F-4D97-AF65-F5344CB8AC3E}">
        <p14:creationId xmlns:p14="http://schemas.microsoft.com/office/powerpoint/2010/main" val="1491917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多维数组</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二维数组的初始化</a:t>
            </a:r>
          </a:p>
        </p:txBody>
      </p:sp>
      <p:sp>
        <p:nvSpPr>
          <p:cNvPr id="34" name="矩形: 圆角 33">
            <a:extLst>
              <a:ext uri="{FF2B5EF4-FFF2-40B4-BE49-F238E27FC236}">
                <a16:creationId xmlns:a16="http://schemas.microsoft.com/office/drawing/2014/main" id="{F3709AF3-5205-4DCC-90B4-6482D84A6F16}"/>
              </a:ext>
            </a:extLst>
          </p:cNvPr>
          <p:cNvSpPr/>
          <p:nvPr/>
        </p:nvSpPr>
        <p:spPr>
          <a:xfrm>
            <a:off x="0" y="2211933"/>
            <a:ext cx="9144000" cy="1763804"/>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9</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a</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93296FFB-C9C2-4DF7-B539-E7FA2E7D5E31}"/>
              </a:ext>
            </a:extLst>
          </p:cNvPr>
          <p:cNvPicPr>
            <a:picLocks noChangeAspect="1"/>
          </p:cNvPicPr>
          <p:nvPr/>
        </p:nvPicPr>
        <p:blipFill>
          <a:blip r:embed="rId3"/>
          <a:stretch>
            <a:fillRect/>
          </a:stretch>
        </p:blipFill>
        <p:spPr>
          <a:xfrm>
            <a:off x="-1" y="4343400"/>
            <a:ext cx="9111343" cy="685800"/>
          </a:xfrm>
          <a:prstGeom prst="rect">
            <a:avLst/>
          </a:prstGeom>
        </p:spPr>
      </p:pic>
    </p:spTree>
    <p:extLst>
      <p:ext uri="{BB962C8B-B14F-4D97-AF65-F5344CB8AC3E}">
        <p14:creationId xmlns:p14="http://schemas.microsoft.com/office/powerpoint/2010/main" val="3376716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数组的界限</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起点和终点</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数组的长度</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数组名</a:t>
            </a:r>
            <a:r>
              <a:rPr lang="en-US" altLang="zh-CN" sz="2400" b="1" dirty="0">
                <a:latin typeface="+mj-lt"/>
                <a:ea typeface="楷体" panose="02010609060101010101" pitchFamily="49" charset="-122"/>
              </a:rPr>
              <a:t>.length</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起点</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数组名</a:t>
            </a:r>
            <a:r>
              <a:rPr lang="en-US" altLang="zh-CN" sz="2400" b="1" dirty="0">
                <a:latin typeface="+mj-lt"/>
                <a:ea typeface="楷体" panose="02010609060101010101" pitchFamily="49" charset="-122"/>
              </a:rPr>
              <a:t>[0]</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终点</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数组名</a:t>
            </a:r>
            <a:r>
              <a:rPr lang="en-US" altLang="zh-CN" sz="2400" b="1" dirty="0">
                <a:latin typeface="+mj-lt"/>
                <a:ea typeface="楷体" panose="02010609060101010101" pitchFamily="49" charset="-122"/>
              </a:rPr>
              <a:t>[length-1]</a:t>
            </a:r>
          </a:p>
        </p:txBody>
      </p:sp>
      <p:sp>
        <p:nvSpPr>
          <p:cNvPr id="9" name="矩形: 圆角 8">
            <a:extLst>
              <a:ext uri="{FF2B5EF4-FFF2-40B4-BE49-F238E27FC236}">
                <a16:creationId xmlns:a16="http://schemas.microsoft.com/office/drawing/2014/main" id="{30A06FC2-B259-47A6-8910-968361228DA1}"/>
              </a:ext>
            </a:extLst>
          </p:cNvPr>
          <p:cNvSpPr/>
          <p:nvPr/>
        </p:nvSpPr>
        <p:spPr>
          <a:xfrm>
            <a:off x="0" y="3789362"/>
            <a:ext cx="9143999" cy="1820863"/>
          </a:xfrm>
          <a:prstGeom prst="roundRect">
            <a:avLst>
              <a:gd name="adj" fmla="val 4157"/>
            </a:avLst>
          </a:prstGeom>
          <a:solidFill>
            <a:schemeClr val="bg2">
              <a:lumMod val="90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altLang="zh-CN" sz="2000" b="1" dirty="0">
                <a:solidFill>
                  <a:schemeClr val="tx1"/>
                </a:solidFill>
                <a:latin typeface="+mj-lt"/>
              </a:rPr>
              <a:t>int </a:t>
            </a:r>
            <a:r>
              <a:rPr lang="en-US" altLang="zh-CN" sz="2000" b="1" dirty="0" err="1">
                <a:solidFill>
                  <a:schemeClr val="tx1"/>
                </a:solidFill>
                <a:latin typeface="+mj-lt"/>
              </a:rPr>
              <a:t>i</a:t>
            </a:r>
            <a:r>
              <a:rPr lang="en-US" altLang="zh-CN" sz="2000" b="1" dirty="0">
                <a:solidFill>
                  <a:schemeClr val="tx1"/>
                </a:solidFill>
                <a:latin typeface="+mj-lt"/>
              </a:rPr>
              <a:t> = {4, 56, 78, 9, 34};</a:t>
            </a:r>
          </a:p>
          <a:p>
            <a:pPr marL="342900" indent="-342900">
              <a:buFont typeface="Wingdings" panose="05000000000000000000" pitchFamily="2" charset="2"/>
              <a:buChar char="ü"/>
            </a:pPr>
            <a:r>
              <a:rPr lang="en-US" altLang="zh-CN" sz="2000" b="1" dirty="0" err="1">
                <a:solidFill>
                  <a:schemeClr val="tx1"/>
                </a:solidFill>
                <a:latin typeface="+mj-lt"/>
              </a:rPr>
              <a:t>i.length</a:t>
            </a:r>
            <a:r>
              <a:rPr lang="en-US" altLang="zh-CN" sz="2000" b="1" dirty="0">
                <a:solidFill>
                  <a:schemeClr val="tx1"/>
                </a:solidFill>
                <a:latin typeface="+mj-lt"/>
              </a:rPr>
              <a:t>  5</a:t>
            </a:r>
          </a:p>
          <a:p>
            <a:pPr marL="342900" indent="-342900">
              <a:buFont typeface="Wingdings" panose="05000000000000000000" pitchFamily="2" charset="2"/>
              <a:buChar char="ü"/>
            </a:pPr>
            <a:r>
              <a:rPr lang="en-US" altLang="zh-CN" sz="2000" b="1" dirty="0" err="1">
                <a:solidFill>
                  <a:schemeClr val="tx1"/>
                </a:solidFill>
                <a:latin typeface="+mj-lt"/>
              </a:rPr>
              <a:t>i</a:t>
            </a:r>
            <a:r>
              <a:rPr lang="en-US" altLang="zh-CN" sz="2000" b="1" dirty="0">
                <a:solidFill>
                  <a:schemeClr val="tx1"/>
                </a:solidFill>
                <a:latin typeface="+mj-lt"/>
              </a:rPr>
              <a:t>[0]  4</a:t>
            </a:r>
          </a:p>
          <a:p>
            <a:pPr marL="342900" indent="-342900">
              <a:buFont typeface="Wingdings" panose="05000000000000000000" pitchFamily="2" charset="2"/>
              <a:buChar char="ü"/>
            </a:pPr>
            <a:r>
              <a:rPr lang="en-US" altLang="zh-CN" sz="2000" b="1" dirty="0" err="1">
                <a:solidFill>
                  <a:schemeClr val="tx1"/>
                </a:solidFill>
                <a:latin typeface="+mj-lt"/>
              </a:rPr>
              <a:t>i</a:t>
            </a:r>
            <a:r>
              <a:rPr lang="en-US" altLang="zh-CN" sz="2000" b="1" dirty="0">
                <a:solidFill>
                  <a:schemeClr val="tx1"/>
                </a:solidFill>
                <a:latin typeface="+mj-lt"/>
              </a:rPr>
              <a:t>[length-1]=</a:t>
            </a:r>
            <a:r>
              <a:rPr lang="en-US" altLang="zh-CN" sz="2000" b="1" dirty="0" err="1">
                <a:solidFill>
                  <a:schemeClr val="tx1"/>
                </a:solidFill>
                <a:latin typeface="+mj-lt"/>
              </a:rPr>
              <a:t>i</a:t>
            </a:r>
            <a:r>
              <a:rPr lang="en-US" altLang="zh-CN" sz="2000" b="1" dirty="0">
                <a:solidFill>
                  <a:schemeClr val="tx1"/>
                </a:solidFill>
                <a:latin typeface="+mj-lt"/>
              </a:rPr>
              <a:t>[4]34</a:t>
            </a:r>
          </a:p>
          <a:p>
            <a:pPr marL="342900" indent="-342900">
              <a:buFont typeface="Wingdings" panose="05000000000000000000" pitchFamily="2" charset="2"/>
              <a:buChar char="ü"/>
            </a:pPr>
            <a:r>
              <a:rPr lang="en-US" altLang="zh-CN" sz="2000" b="1" dirty="0" err="1">
                <a:solidFill>
                  <a:schemeClr val="tx1"/>
                </a:solidFill>
                <a:latin typeface="+mj-lt"/>
              </a:rPr>
              <a:t>i</a:t>
            </a:r>
            <a:r>
              <a:rPr lang="en-US" altLang="zh-CN" sz="2000" b="1" dirty="0">
                <a:solidFill>
                  <a:schemeClr val="tx1"/>
                </a:solidFill>
                <a:latin typeface="+mj-lt"/>
              </a:rPr>
              <a:t>[a] </a:t>
            </a:r>
            <a:r>
              <a:rPr lang="zh-CN" altLang="en-US" sz="2000" b="1" dirty="0">
                <a:solidFill>
                  <a:schemeClr val="tx1"/>
                </a:solidFill>
                <a:latin typeface="+mj-lt"/>
              </a:rPr>
              <a:t>若</a:t>
            </a:r>
            <a:r>
              <a:rPr lang="en-US" altLang="zh-CN" sz="2000" b="1" dirty="0">
                <a:solidFill>
                  <a:schemeClr val="tx1"/>
                </a:solidFill>
                <a:latin typeface="+mj-lt"/>
              </a:rPr>
              <a:t>a&gt;4 </a:t>
            </a:r>
            <a:r>
              <a:rPr lang="zh-CN" altLang="en-US" sz="2000" b="1" dirty="0">
                <a:solidFill>
                  <a:schemeClr val="tx1"/>
                </a:solidFill>
                <a:latin typeface="+mj-lt"/>
              </a:rPr>
              <a:t>则</a:t>
            </a:r>
            <a:r>
              <a:rPr lang="en-US" altLang="zh-CN" sz="2000" b="1" dirty="0">
                <a:solidFill>
                  <a:schemeClr val="tx1"/>
                </a:solidFill>
                <a:latin typeface="+mj-lt"/>
              </a:rPr>
              <a:t>???</a:t>
            </a:r>
          </a:p>
        </p:txBody>
      </p:sp>
    </p:spTree>
    <p:extLst>
      <p:ext uri="{BB962C8B-B14F-4D97-AF65-F5344CB8AC3E}">
        <p14:creationId xmlns:p14="http://schemas.microsoft.com/office/powerpoint/2010/main" val="8419418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411260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命令行参数</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JAVA</a:t>
            </a:r>
            <a:r>
              <a:rPr lang="zh-CN" altLang="en-US" sz="2400" b="1" dirty="0">
                <a:solidFill>
                  <a:srgbClr val="1557AE"/>
                </a:solidFill>
                <a:latin typeface="+mj-lt"/>
                <a:ea typeface="楷体" panose="02010609060101010101" pitchFamily="49" charset="-122"/>
              </a:rPr>
              <a:t>应用程序的主方法</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程序的入口</a:t>
            </a:r>
            <a:r>
              <a:rPr lang="en-US" altLang="zh-CN" sz="2400" b="1" dirty="0">
                <a:solidFill>
                  <a:srgbClr val="1557AE"/>
                </a:solidFill>
                <a:latin typeface="+mj-lt"/>
                <a:ea typeface="楷体" panose="02010609060101010101" pitchFamily="49" charset="-122"/>
              </a:rPr>
              <a:t>) </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public static void main (String </a:t>
            </a:r>
            <a:r>
              <a:rPr lang="en-US" altLang="zh-CN" sz="2400" b="1" dirty="0" err="1">
                <a:latin typeface="+mj-lt"/>
                <a:ea typeface="楷体" panose="02010609060101010101" pitchFamily="49" charset="-122"/>
              </a:rPr>
              <a:t>args</a:t>
            </a:r>
            <a:r>
              <a:rPr lang="en-US" altLang="zh-CN" sz="2400" b="1" dirty="0">
                <a:latin typeface="+mj-lt"/>
                <a:ea typeface="楷体" panose="02010609060101010101" pitchFamily="49" charset="-122"/>
              </a:rPr>
              <a:t>[]) {…}</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public static void main (String[] </a:t>
            </a:r>
            <a:r>
              <a:rPr lang="en-US" altLang="zh-CN" sz="2400" b="1" dirty="0" err="1">
                <a:latin typeface="+mj-lt"/>
                <a:ea typeface="楷体" panose="02010609060101010101" pitchFamily="49" charset="-122"/>
              </a:rPr>
              <a:t>args</a:t>
            </a:r>
            <a:r>
              <a:rPr lang="en-US" altLang="zh-CN" sz="2400" b="1" dirty="0">
                <a:latin typeface="+mj-lt"/>
                <a:ea typeface="楷体" panose="02010609060101010101" pitchFamily="49" charset="-122"/>
              </a:rPr>
              <a:t>) {…}</a:t>
            </a: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命令行参数</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在启动</a:t>
            </a:r>
            <a:r>
              <a:rPr lang="en-US" altLang="zh-CN" sz="2400" b="1" dirty="0">
                <a:latin typeface="+mj-lt"/>
                <a:ea typeface="楷体" panose="02010609060101010101" pitchFamily="49" charset="-122"/>
              </a:rPr>
              <a:t>JAVA</a:t>
            </a:r>
            <a:r>
              <a:rPr lang="zh-CN" altLang="en-US" sz="2400" b="1" dirty="0">
                <a:latin typeface="+mj-lt"/>
                <a:ea typeface="楷体" panose="02010609060101010101" pitchFamily="49" charset="-122"/>
              </a:rPr>
              <a:t>应用程序时一次性地传递多个参数</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C:\java </a:t>
            </a:r>
            <a:r>
              <a:rPr lang="zh-CN" altLang="en-US" sz="2400" b="1" dirty="0">
                <a:latin typeface="+mj-lt"/>
                <a:ea typeface="楷体" panose="02010609060101010101" pitchFamily="49" charset="-122"/>
              </a:rPr>
              <a:t>类名 参数 参数 </a:t>
            </a:r>
            <a:r>
              <a:rPr lang="en-US" altLang="zh-CN" sz="2400" b="1" dirty="0">
                <a:latin typeface="+mj-lt"/>
                <a:ea typeface="楷体" panose="02010609060101010101" pitchFamily="49" charset="-122"/>
              </a:rPr>
              <a:t>……</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空格将参数分开</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若参数包含空格，用双引号引起来</a:t>
            </a:r>
          </a:p>
        </p:txBody>
      </p:sp>
    </p:spTree>
    <p:extLst>
      <p:ext uri="{BB962C8B-B14F-4D97-AF65-F5344CB8AC3E}">
        <p14:creationId xmlns:p14="http://schemas.microsoft.com/office/powerpoint/2010/main" val="3794390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命令行参数</a:t>
            </a:r>
            <a:endParaRPr lang="en-US" altLang="zh-CN" sz="2800" b="1" dirty="0">
              <a:solidFill>
                <a:srgbClr val="1557AE"/>
              </a:solidFill>
              <a:latin typeface="+mj-lt"/>
            </a:endParaRPr>
          </a:p>
        </p:txBody>
      </p:sp>
      <p:sp>
        <p:nvSpPr>
          <p:cNvPr id="6" name="矩形: 圆角 5">
            <a:extLst>
              <a:ext uri="{FF2B5EF4-FFF2-40B4-BE49-F238E27FC236}">
                <a16:creationId xmlns:a16="http://schemas.microsoft.com/office/drawing/2014/main" id="{E398AE5F-16F2-42FF-862A-008EE019374C}"/>
              </a:ext>
            </a:extLst>
          </p:cNvPr>
          <p:cNvSpPr/>
          <p:nvPr/>
        </p:nvSpPr>
        <p:spPr>
          <a:xfrm>
            <a:off x="0" y="1773783"/>
            <a:ext cx="9144000" cy="221719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len</a:t>
            </a: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args</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len</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len</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4FBC5DB7-0851-4AAA-964C-BF10615BB416}"/>
              </a:ext>
            </a:extLst>
          </p:cNvPr>
          <p:cNvPicPr>
            <a:picLocks noChangeAspect="1"/>
          </p:cNvPicPr>
          <p:nvPr/>
        </p:nvPicPr>
        <p:blipFill>
          <a:blip r:embed="rId3"/>
          <a:stretch>
            <a:fillRect/>
          </a:stretch>
        </p:blipFill>
        <p:spPr>
          <a:xfrm>
            <a:off x="0" y="4291011"/>
            <a:ext cx="9144000" cy="570671"/>
          </a:xfrm>
          <a:prstGeom prst="rect">
            <a:avLst/>
          </a:prstGeom>
        </p:spPr>
      </p:pic>
      <p:pic>
        <p:nvPicPr>
          <p:cNvPr id="4" name="图片 3">
            <a:extLst>
              <a:ext uri="{FF2B5EF4-FFF2-40B4-BE49-F238E27FC236}">
                <a16:creationId xmlns:a16="http://schemas.microsoft.com/office/drawing/2014/main" id="{EE2CABDB-FECE-4F6A-BD16-453F321C0527}"/>
              </a:ext>
            </a:extLst>
          </p:cNvPr>
          <p:cNvPicPr>
            <a:picLocks noChangeAspect="1"/>
          </p:cNvPicPr>
          <p:nvPr/>
        </p:nvPicPr>
        <p:blipFill>
          <a:blip r:embed="rId4"/>
          <a:stretch>
            <a:fillRect/>
          </a:stretch>
        </p:blipFill>
        <p:spPr>
          <a:xfrm>
            <a:off x="3940" y="4933950"/>
            <a:ext cx="9115425" cy="914400"/>
          </a:xfrm>
          <a:prstGeom prst="rect">
            <a:avLst/>
          </a:prstGeom>
        </p:spPr>
      </p:pic>
      <p:pic>
        <p:nvPicPr>
          <p:cNvPr id="5" name="图片 4">
            <a:extLst>
              <a:ext uri="{FF2B5EF4-FFF2-40B4-BE49-F238E27FC236}">
                <a16:creationId xmlns:a16="http://schemas.microsoft.com/office/drawing/2014/main" id="{E0E64374-8F32-4839-9BEA-C8C468991221}"/>
              </a:ext>
            </a:extLst>
          </p:cNvPr>
          <p:cNvPicPr>
            <a:picLocks noChangeAspect="1"/>
          </p:cNvPicPr>
          <p:nvPr/>
        </p:nvPicPr>
        <p:blipFill>
          <a:blip r:embed="rId5"/>
          <a:stretch>
            <a:fillRect/>
          </a:stretch>
        </p:blipFill>
        <p:spPr>
          <a:xfrm>
            <a:off x="5861" y="5977825"/>
            <a:ext cx="9067800" cy="629847"/>
          </a:xfrm>
          <a:prstGeom prst="rect">
            <a:avLst/>
          </a:prstGeom>
        </p:spPr>
      </p:pic>
    </p:spTree>
    <p:extLst>
      <p:ext uri="{BB962C8B-B14F-4D97-AF65-F5344CB8AC3E}">
        <p14:creationId xmlns:p14="http://schemas.microsoft.com/office/powerpoint/2010/main" val="3698996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2786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命令行参数</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命令行参数的转换</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传递字符串数组</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向</a:t>
            </a:r>
            <a:r>
              <a:rPr lang="en-US" altLang="zh-CN" sz="2400" b="1" dirty="0">
                <a:latin typeface="+mj-lt"/>
                <a:ea typeface="楷体" panose="02010609060101010101" pitchFamily="49" charset="-122"/>
              </a:rPr>
              <a:t>JAVA</a:t>
            </a:r>
            <a:r>
              <a:rPr lang="zh-CN" altLang="en-US" sz="2400" b="1" dirty="0">
                <a:latin typeface="+mj-lt"/>
                <a:ea typeface="楷体" panose="02010609060101010101" pitchFamily="49" charset="-122"/>
              </a:rPr>
              <a:t>应用程序传递数值</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byte</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short</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int</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long</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double</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float</a:t>
            </a:r>
          </a:p>
          <a:p>
            <a:pPr marL="1257300" lvl="3"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4294B1EA-4550-4C4B-8BFB-B74265B419FB}"/>
                  </a:ext>
                </a:extLst>
              </p:cNvPr>
              <p:cNvSpPr/>
              <p:nvPr/>
            </p:nvSpPr>
            <p:spPr>
              <a:xfrm>
                <a:off x="0" y="3789362"/>
                <a:ext cx="9143999" cy="1820863"/>
              </a:xfrm>
              <a:prstGeom prst="roundRect">
                <a:avLst>
                  <a:gd name="adj" fmla="val 4157"/>
                </a:avLst>
              </a:prstGeom>
              <a:solidFill>
                <a:schemeClr val="bg2">
                  <a:lumMod val="90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5"/>
                <a:r>
                  <a:rPr lang="en-US" altLang="zh-CN" sz="2000" b="1" dirty="0">
                    <a:solidFill>
                      <a:schemeClr val="tx1"/>
                    </a:solidFill>
                    <a:latin typeface="+mj-lt"/>
                  </a:rPr>
                  <a:t>String </a:t>
                </a:r>
                <a:r>
                  <a:rPr lang="en-US" altLang="zh-CN" sz="2000" b="1" dirty="0" err="1">
                    <a:solidFill>
                      <a:schemeClr val="tx1"/>
                    </a:solidFill>
                    <a:latin typeface="+mj-lt"/>
                  </a:rPr>
                  <a:t>args</a:t>
                </a:r>
                <a:r>
                  <a:rPr lang="en-US" altLang="zh-CN" sz="2000" b="1" dirty="0">
                    <a:solidFill>
                      <a:schemeClr val="tx1"/>
                    </a:solidFill>
                    <a:latin typeface="+mj-lt"/>
                  </a:rPr>
                  <a:t>[</a:t>
                </a:r>
                <a:r>
                  <a:rPr lang="en-US" altLang="zh-CN" sz="2000" b="1" dirty="0" err="1">
                    <a:solidFill>
                      <a:schemeClr val="tx1"/>
                    </a:solidFill>
                    <a:latin typeface="+mj-lt"/>
                  </a:rPr>
                  <a:t>i</a:t>
                </a:r>
                <a:r>
                  <a:rPr lang="en-US" altLang="zh-CN" sz="2000" b="1" dirty="0">
                    <a:solidFill>
                      <a:schemeClr val="tx1"/>
                    </a:solidFill>
                    <a:latin typeface="+mj-lt"/>
                  </a:rPr>
                  <a:t>] 	</a:t>
                </a:r>
                <a14:m>
                  <m:oMath xmlns:m="http://schemas.openxmlformats.org/officeDocument/2006/math">
                    <m:r>
                      <a:rPr lang="en-US" altLang="zh-CN" sz="2000" b="1" i="1" smtClean="0">
                        <a:solidFill>
                          <a:schemeClr val="tx1"/>
                        </a:solidFill>
                        <a:latin typeface="Cambria Math" panose="02040503050406030204" pitchFamily="18" charset="0"/>
                      </a:rPr>
                      <m:t>→</m:t>
                    </m:r>
                  </m:oMath>
                </a14:m>
                <a:r>
                  <a:rPr lang="en-US" altLang="zh-CN" sz="2000" b="1" dirty="0">
                    <a:solidFill>
                      <a:schemeClr val="tx1"/>
                    </a:solidFill>
                    <a:latin typeface="+mj-lt"/>
                  </a:rPr>
                  <a:t>	byte </a:t>
                </a:r>
              </a:p>
              <a:p>
                <a:pPr lvl="5"/>
                <a:r>
                  <a:rPr lang="en-US" altLang="zh-CN" sz="2000" b="1" dirty="0">
                    <a:solidFill>
                      <a:schemeClr val="tx1"/>
                    </a:solidFill>
                    <a:latin typeface="+mj-lt"/>
                  </a:rPr>
                  <a:t>		   		short</a:t>
                </a:r>
              </a:p>
              <a:p>
                <a:pPr lvl="5"/>
                <a:r>
                  <a:rPr lang="en-US" altLang="zh-CN" sz="2000" b="1" dirty="0">
                    <a:solidFill>
                      <a:schemeClr val="tx1"/>
                    </a:solidFill>
                    <a:latin typeface="+mj-lt"/>
                  </a:rPr>
                  <a:t>		   		int</a:t>
                </a:r>
              </a:p>
              <a:p>
                <a:pPr lvl="5"/>
                <a:r>
                  <a:rPr lang="en-US" altLang="zh-CN" sz="2000" b="1" dirty="0">
                    <a:solidFill>
                      <a:schemeClr val="tx1"/>
                    </a:solidFill>
                    <a:latin typeface="+mj-lt"/>
                  </a:rPr>
                  <a:t>		    		long</a:t>
                </a:r>
              </a:p>
              <a:p>
                <a:pPr lvl="5"/>
                <a:r>
                  <a:rPr lang="en-US" altLang="zh-CN" sz="2000" b="1" dirty="0">
                    <a:solidFill>
                      <a:schemeClr val="tx1"/>
                    </a:solidFill>
                    <a:latin typeface="+mj-lt"/>
                  </a:rPr>
                  <a:t>		    		double</a:t>
                </a:r>
              </a:p>
              <a:p>
                <a:pPr lvl="5"/>
                <a:r>
                  <a:rPr lang="en-US" altLang="zh-CN" sz="2000" b="1" dirty="0">
                    <a:solidFill>
                      <a:schemeClr val="tx1"/>
                    </a:solidFill>
                    <a:latin typeface="+mj-lt"/>
                  </a:rPr>
                  <a:t>		    		float</a:t>
                </a:r>
              </a:p>
            </p:txBody>
          </p:sp>
        </mc:Choice>
        <mc:Fallback xmlns="">
          <p:sp>
            <p:nvSpPr>
              <p:cNvPr id="6" name="矩形: 圆角 5">
                <a:extLst>
                  <a:ext uri="{FF2B5EF4-FFF2-40B4-BE49-F238E27FC236}">
                    <a16:creationId xmlns:a16="http://schemas.microsoft.com/office/drawing/2014/main" id="{4294B1EA-4550-4C4B-8BFB-B74265B419FB}"/>
                  </a:ext>
                </a:extLst>
              </p:cNvPr>
              <p:cNvSpPr>
                <a:spLocks noRot="1" noChangeAspect="1" noMove="1" noResize="1" noEditPoints="1" noAdjustHandles="1" noChangeArrowheads="1" noChangeShapeType="1" noTextEdit="1"/>
              </p:cNvSpPr>
              <p:nvPr/>
            </p:nvSpPr>
            <p:spPr>
              <a:xfrm>
                <a:off x="0" y="3789362"/>
                <a:ext cx="9143999" cy="1820863"/>
              </a:xfrm>
              <a:prstGeom prst="roundRect">
                <a:avLst>
                  <a:gd name="adj" fmla="val 4157"/>
                </a:avLst>
              </a:prstGeom>
              <a:blipFill>
                <a:blip r:embed="rId3"/>
                <a:stretch>
                  <a:fillRect t="-3960" b="-7591"/>
                </a:stretch>
              </a:blipFill>
              <a:ln w="28575">
                <a:solidFill>
                  <a:srgbClr val="1557AE"/>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3137039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411632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命令行参数</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命令行参数的转换</a:t>
            </a:r>
            <a:endParaRPr lang="en-US" altLang="zh-CN" sz="2400" b="1" dirty="0">
              <a:solidFill>
                <a:srgbClr val="1557AE"/>
              </a:solidFill>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en-US" altLang="zh-CN" sz="2400" b="1" dirty="0" err="1">
                <a:latin typeface="+mj-lt"/>
                <a:ea typeface="楷体" panose="02010609060101010101" pitchFamily="49" charset="-122"/>
              </a:rPr>
              <a:t>java.lang.Byte</a:t>
            </a:r>
            <a:r>
              <a:rPr lang="zh-CN" altLang="en-US" sz="2400" b="1" dirty="0">
                <a:latin typeface="+mj-lt"/>
                <a:ea typeface="楷体" panose="02010609060101010101" pitchFamily="49" charset="-122"/>
              </a:rPr>
              <a:t>类</a:t>
            </a:r>
          </a:p>
          <a:p>
            <a:pPr marL="1714500" lvl="4" indent="-342900">
              <a:lnSpc>
                <a:spcPct val="120000"/>
              </a:lnSpc>
              <a:buFont typeface="Wingdings" panose="05000000000000000000" pitchFamily="2" charset="2"/>
              <a:buChar char="ü"/>
            </a:pPr>
            <a:r>
              <a:rPr lang="en-US" altLang="zh-CN" sz="2400" dirty="0">
                <a:latin typeface="+mj-lt"/>
                <a:ea typeface="楷体" panose="02010609060101010101" pitchFamily="49" charset="-122"/>
              </a:rPr>
              <a:t>public static byte </a:t>
            </a:r>
            <a:r>
              <a:rPr lang="en-US" altLang="zh-CN" sz="2400" dirty="0" err="1">
                <a:latin typeface="+mj-lt"/>
                <a:ea typeface="楷体" panose="02010609060101010101" pitchFamily="49" charset="-122"/>
              </a:rPr>
              <a:t>parseByte</a:t>
            </a:r>
            <a:r>
              <a:rPr lang="en-US" altLang="zh-CN" sz="2400" dirty="0">
                <a:latin typeface="+mj-lt"/>
                <a:ea typeface="楷体" panose="02010609060101010101" pitchFamily="49" charset="-122"/>
              </a:rPr>
              <a:t>(String s) throws </a:t>
            </a:r>
            <a:r>
              <a:rPr lang="en-US" altLang="zh-CN" sz="2400" dirty="0" err="1">
                <a:latin typeface="+mj-lt"/>
                <a:ea typeface="楷体" panose="02010609060101010101" pitchFamily="49" charset="-122"/>
              </a:rPr>
              <a:t>NumberFormatException</a:t>
            </a:r>
            <a:endParaRPr lang="en-US" altLang="zh-CN" sz="2400" dirty="0">
              <a:latin typeface="+mj-lt"/>
              <a:ea typeface="楷体" panose="02010609060101010101" pitchFamily="49" charset="-122"/>
            </a:endParaRPr>
          </a:p>
          <a:p>
            <a:pPr marL="1257300" lvl="3" indent="-342900">
              <a:lnSpc>
                <a:spcPct val="120000"/>
              </a:lnSpc>
              <a:buFont typeface="Wingdings" panose="05000000000000000000" pitchFamily="2" charset="2"/>
              <a:buChar char="n"/>
            </a:pPr>
            <a:r>
              <a:rPr lang="en-US" altLang="zh-CN" sz="2400" b="1" dirty="0" err="1">
                <a:latin typeface="+mj-lt"/>
                <a:ea typeface="楷体" panose="02010609060101010101" pitchFamily="49" charset="-122"/>
              </a:rPr>
              <a:t>java.lang.Integer</a:t>
            </a:r>
            <a:r>
              <a:rPr lang="zh-CN" altLang="en-US" sz="2400" b="1" dirty="0">
                <a:latin typeface="+mj-lt"/>
                <a:ea typeface="楷体" panose="02010609060101010101" pitchFamily="49" charset="-122"/>
              </a:rPr>
              <a:t>类</a:t>
            </a:r>
          </a:p>
          <a:p>
            <a:pPr marL="1714500" lvl="4" indent="-342900">
              <a:lnSpc>
                <a:spcPct val="120000"/>
              </a:lnSpc>
              <a:buFont typeface="Wingdings" panose="05000000000000000000" pitchFamily="2" charset="2"/>
              <a:buChar char="ü"/>
            </a:pPr>
            <a:r>
              <a:rPr lang="en-US" altLang="zh-CN" sz="2400" dirty="0">
                <a:latin typeface="+mj-lt"/>
                <a:ea typeface="楷体" panose="02010609060101010101" pitchFamily="49" charset="-122"/>
              </a:rPr>
              <a:t>public static int </a:t>
            </a:r>
            <a:r>
              <a:rPr lang="en-US" altLang="zh-CN" sz="2400" dirty="0" err="1">
                <a:latin typeface="+mj-lt"/>
                <a:ea typeface="楷体" panose="02010609060101010101" pitchFamily="49" charset="-122"/>
              </a:rPr>
              <a:t>parseInt</a:t>
            </a:r>
            <a:r>
              <a:rPr lang="en-US" altLang="zh-CN" sz="2400" dirty="0">
                <a:latin typeface="+mj-lt"/>
                <a:ea typeface="楷体" panose="02010609060101010101" pitchFamily="49" charset="-122"/>
              </a:rPr>
              <a:t>(String s) throws </a:t>
            </a:r>
            <a:r>
              <a:rPr lang="en-US" altLang="zh-CN" sz="2400" dirty="0" err="1">
                <a:latin typeface="+mj-lt"/>
                <a:ea typeface="楷体" panose="02010609060101010101" pitchFamily="49" charset="-122"/>
              </a:rPr>
              <a:t>NumberFormatException</a:t>
            </a:r>
            <a:endParaRPr lang="en-US" altLang="zh-CN" sz="2400" dirty="0">
              <a:latin typeface="+mj-lt"/>
              <a:ea typeface="楷体" panose="02010609060101010101" pitchFamily="49" charset="-122"/>
            </a:endParaRPr>
          </a:p>
          <a:p>
            <a:pPr marL="1257300" lvl="3"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Tree>
    <p:extLst>
      <p:ext uri="{BB962C8B-B14F-4D97-AF65-F5344CB8AC3E}">
        <p14:creationId xmlns:p14="http://schemas.microsoft.com/office/powerpoint/2010/main" val="3409355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fade">
                                      <p:cBhvr>
                                        <p:cTn id="1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877711"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数组和字符串</a:t>
            </a:r>
          </a:p>
        </p:txBody>
      </p:sp>
      <p:sp>
        <p:nvSpPr>
          <p:cNvPr id="7" name="文本框 6"/>
          <p:cNvSpPr txBox="1"/>
          <p:nvPr/>
        </p:nvSpPr>
        <p:spPr>
          <a:xfrm>
            <a:off x="-70339" y="1135710"/>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命令行参数</a:t>
            </a:r>
            <a:endParaRPr lang="en-US" altLang="zh-CN" sz="2800" b="1" dirty="0">
              <a:solidFill>
                <a:srgbClr val="1557AE"/>
              </a:solidFill>
              <a:latin typeface="+mj-lt"/>
            </a:endParaRPr>
          </a:p>
          <a:p>
            <a:pPr marL="1257300" lvl="3"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F5CF1772-9C16-4AA8-8AF6-91B9E5A9C397}"/>
              </a:ext>
            </a:extLst>
          </p:cNvPr>
          <p:cNvSpPr/>
          <p:nvPr/>
        </p:nvSpPr>
        <p:spPr>
          <a:xfrm>
            <a:off x="0" y="1773783"/>
            <a:ext cx="9144000" cy="2550567"/>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import</a:t>
            </a: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java</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lang</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NumberFormatException</a:t>
            </a:r>
            <a:r>
              <a:rPr lang="en-US" altLang="zh-CN" b="1" dirty="0">
                <a:solidFill>
                  <a:srgbClr val="D4D4D4"/>
                </a:solidFill>
                <a:latin typeface="Consolas" panose="020B0609020204030204" pitchFamily="49" charset="0"/>
              </a:rPr>
              <a:t>;</a:t>
            </a:r>
          </a:p>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 {</a:t>
            </a:r>
          </a:p>
          <a:p>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NumberFormatException</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sum</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for</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0</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&lt; </a:t>
            </a:r>
            <a:r>
              <a:rPr lang="en-US" altLang="zh-CN" b="1" dirty="0" err="1">
                <a:solidFill>
                  <a:srgbClr val="9CDCFE"/>
                </a:solidFill>
                <a:latin typeface="Consolas" panose="020B0609020204030204" pitchFamily="49" charset="0"/>
              </a:rPr>
              <a:t>args</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length</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sum</a:t>
            </a:r>
            <a:r>
              <a:rPr lang="en-US" altLang="zh-CN" b="1" dirty="0">
                <a:solidFill>
                  <a:srgbClr val="D4D4D4"/>
                </a:solidFill>
                <a:latin typeface="Consolas" panose="020B0609020204030204" pitchFamily="49" charset="0"/>
              </a:rPr>
              <a:t> = </a:t>
            </a:r>
            <a:r>
              <a:rPr lang="en-US" altLang="zh-CN" b="1" dirty="0">
                <a:solidFill>
                  <a:srgbClr val="9CDCFE"/>
                </a:solidFill>
                <a:latin typeface="Consolas" panose="020B0609020204030204" pitchFamily="49" charset="0"/>
              </a:rPr>
              <a:t>sum</a:t>
            </a:r>
            <a:r>
              <a:rPr lang="en-US" altLang="zh-CN" b="1" dirty="0">
                <a:solidFill>
                  <a:srgbClr val="D4D4D4"/>
                </a:solidFill>
                <a:latin typeface="Consolas" panose="020B0609020204030204" pitchFamily="49" charset="0"/>
              </a:rPr>
              <a:t> + </a:t>
            </a:r>
            <a:r>
              <a:rPr lang="en-US" altLang="zh-CN" b="1" dirty="0" err="1">
                <a:solidFill>
                  <a:srgbClr val="4EC9B0"/>
                </a:solidFill>
                <a:latin typeface="Consolas" panose="020B0609020204030204" pitchFamily="49" charset="0"/>
              </a:rPr>
              <a:t>Integer</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parseInt</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i</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sum</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9CC9FC49-4A18-4A8B-9964-C538E404F16F}"/>
              </a:ext>
            </a:extLst>
          </p:cNvPr>
          <p:cNvPicPr>
            <a:picLocks noChangeAspect="1"/>
          </p:cNvPicPr>
          <p:nvPr/>
        </p:nvPicPr>
        <p:blipFill>
          <a:blip r:embed="rId3"/>
          <a:stretch>
            <a:fillRect/>
          </a:stretch>
        </p:blipFill>
        <p:spPr>
          <a:xfrm>
            <a:off x="0" y="4562373"/>
            <a:ext cx="9144000" cy="571602"/>
          </a:xfrm>
          <a:prstGeom prst="rect">
            <a:avLst/>
          </a:prstGeom>
        </p:spPr>
      </p:pic>
      <p:pic>
        <p:nvPicPr>
          <p:cNvPr id="3" name="图片 2">
            <a:extLst>
              <a:ext uri="{FF2B5EF4-FFF2-40B4-BE49-F238E27FC236}">
                <a16:creationId xmlns:a16="http://schemas.microsoft.com/office/drawing/2014/main" id="{5AB4E733-E13A-4813-89D3-D528794A77BC}"/>
              </a:ext>
            </a:extLst>
          </p:cNvPr>
          <p:cNvPicPr>
            <a:picLocks noChangeAspect="1"/>
          </p:cNvPicPr>
          <p:nvPr/>
        </p:nvPicPr>
        <p:blipFill>
          <a:blip r:embed="rId4"/>
          <a:stretch>
            <a:fillRect/>
          </a:stretch>
        </p:blipFill>
        <p:spPr>
          <a:xfrm>
            <a:off x="8367" y="5136451"/>
            <a:ext cx="9127265" cy="1171677"/>
          </a:xfrm>
          <a:prstGeom prst="rect">
            <a:avLst/>
          </a:prstGeom>
        </p:spPr>
      </p:pic>
    </p:spTree>
    <p:extLst>
      <p:ext uri="{BB962C8B-B14F-4D97-AF65-F5344CB8AC3E}">
        <p14:creationId xmlns:p14="http://schemas.microsoft.com/office/powerpoint/2010/main" val="3565078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000636"/>
            <a:ext cx="9144000" cy="2857364"/>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1" y="0"/>
            <a:ext cx="9144000" cy="2326133"/>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0" y="2446068"/>
            <a:ext cx="8110537" cy="1245341"/>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7200" b="1" kern="100" dirty="0">
                <a:solidFill>
                  <a:srgbClr val="0070C0"/>
                </a:solidFill>
                <a:latin typeface="隶书" panose="02010509060101010101" pitchFamily="49" charset="-122"/>
                <a:ea typeface="隶书" panose="02010509060101010101" pitchFamily="49" charset="-122"/>
                <a:cs typeface="Times New Roman" panose="02020603050405020304" pitchFamily="18" charset="0"/>
              </a:rPr>
              <a:t>谢谢</a:t>
            </a:r>
          </a:p>
        </p:txBody>
      </p:sp>
      <p:pic>
        <p:nvPicPr>
          <p:cNvPr id="4" name="图片 6"/>
          <p:cNvPicPr>
            <a:picLocks noChangeAspect="1"/>
          </p:cNvPicPr>
          <p:nvPr/>
        </p:nvPicPr>
        <p:blipFill>
          <a:blip r:embed="rId3" cstate="print">
            <a:biLevel thresh="50000"/>
            <a:grayscl/>
            <a:extLst>
              <a:ext uri="{28A0092B-C50C-407E-A947-70E740481C1C}">
                <a14:useLocalDpi xmlns:a14="http://schemas.microsoft.com/office/drawing/2010/main" val="0"/>
              </a:ext>
            </a:extLst>
          </a:blip>
          <a:srcRect t="77859" r="53864"/>
          <a:stretch>
            <a:fillRect/>
          </a:stretch>
        </p:blipFill>
        <p:spPr bwMode="auto">
          <a:xfrm>
            <a:off x="206375" y="152400"/>
            <a:ext cx="25177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90032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隐型类型转换</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自动类型转换</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系统完成</a:t>
            </a:r>
            <a:r>
              <a:rPr lang="en-US" altLang="zh-CN" sz="2400" b="1" dirty="0">
                <a:solidFill>
                  <a:srgbClr val="1557AE"/>
                </a:solidFill>
                <a:latin typeface="+mj-lt"/>
                <a:ea typeface="楷体" panose="02010609060101010101" pitchFamily="49" charset="-122"/>
              </a:rPr>
              <a:t>)</a:t>
            </a:r>
            <a:endParaRPr lang="zh-CN" altLang="en-US" sz="2400" b="1" dirty="0">
              <a:solidFill>
                <a:srgbClr val="1557AE"/>
              </a:solidFill>
              <a:latin typeface="+mj-lt"/>
              <a:ea typeface="楷体" panose="02010609060101010101" pitchFamily="49" charset="-122"/>
            </a:endParaRP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rPr>
              <a:t>宽化转换</a:t>
            </a:r>
            <a:r>
              <a:rPr lang="en-US" altLang="zh-CN" sz="2400" b="1" dirty="0">
                <a:solidFill>
                  <a:prstClr val="black"/>
                </a:solidFill>
                <a:latin typeface="+mj-lt"/>
                <a:ea typeface="楷体" panose="02010609060101010101" pitchFamily="49" charset="-122"/>
              </a:rPr>
              <a:t>(widening conversion)</a:t>
            </a:r>
          </a:p>
          <a:p>
            <a:pPr marL="800100" lvl="1" indent="-342900">
              <a:lnSpc>
                <a:spcPct val="120000"/>
              </a:lnSpc>
              <a:buFont typeface="Wingdings" panose="05000000000000000000" pitchFamily="2" charset="2"/>
              <a:buChar char="Ø"/>
            </a:pPr>
            <a:endParaRPr lang="en-US" altLang="zh-CN" sz="2400" b="1" dirty="0">
              <a:solidFill>
                <a:srgbClr val="1557AE"/>
              </a:solidFill>
              <a:latin typeface="+mj-lt"/>
              <a:ea typeface="楷体" panose="02010609060101010101" pitchFamily="49" charset="-122"/>
              <a:cs typeface="黑体" panose="02010609060101010101" pitchFamily="49"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8328556-99A9-4A0D-9CFD-7AFA3DD25524}"/>
                  </a:ext>
                </a:extLst>
              </p:cNvPr>
              <p:cNvSpPr/>
              <p:nvPr/>
            </p:nvSpPr>
            <p:spPr>
              <a:xfrm>
                <a:off x="0" y="2785367"/>
                <a:ext cx="9144000" cy="2859915"/>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400" b="1" dirty="0">
                    <a:solidFill>
                      <a:srgbClr val="4EC9B0"/>
                    </a:solidFill>
                    <a:latin typeface="Consolas" panose="020B0609020204030204" pitchFamily="49" charset="0"/>
                    <a:ea typeface="黑体" panose="02010609060101010101" pitchFamily="49" charset="-122"/>
                  </a:rPr>
                  <a:t>byte</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j</a:t>
                </a:r>
                <a:r>
                  <a:rPr lang="en-US" altLang="zh-CN" sz="2400" b="1" dirty="0">
                    <a:solidFill>
                      <a:srgbClr val="D4D4D4"/>
                    </a:solidFill>
                    <a:latin typeface="Consolas" panose="020B0609020204030204" pitchFamily="49" charset="0"/>
                    <a:ea typeface="黑体" panose="02010609060101010101" pitchFamily="49" charset="-122"/>
                  </a:rPr>
                  <a:t>=</a:t>
                </a:r>
                <a:r>
                  <a:rPr lang="en-US" altLang="zh-CN" sz="2400" b="1" dirty="0">
                    <a:solidFill>
                      <a:srgbClr val="B5CEA8"/>
                    </a:solidFill>
                    <a:latin typeface="Consolas" panose="020B0609020204030204" pitchFamily="49" charset="0"/>
                    <a:ea typeface="黑体" panose="02010609060101010101" pitchFamily="49" charset="-122"/>
                  </a:rPr>
                  <a:t>60</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4EC9B0"/>
                    </a:solidFill>
                    <a:latin typeface="Consolas" panose="020B0609020204030204" pitchFamily="49" charset="0"/>
                    <a:ea typeface="黑体" panose="02010609060101010101" pitchFamily="49" charset="-122"/>
                  </a:rPr>
                  <a:t>short</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k</a:t>
                </a:r>
                <a:r>
                  <a:rPr lang="en-US" altLang="zh-CN" sz="2400" b="1" dirty="0">
                    <a:solidFill>
                      <a:srgbClr val="D4D4D4"/>
                    </a:solidFill>
                    <a:latin typeface="Consolas" panose="020B0609020204030204" pitchFamily="49" charset="0"/>
                    <a:ea typeface="黑体" panose="02010609060101010101" pitchFamily="49" charset="-122"/>
                  </a:rPr>
                  <a:t>=</a:t>
                </a:r>
                <a:r>
                  <a:rPr lang="en-US" altLang="zh-CN" sz="2400" b="1" dirty="0">
                    <a:solidFill>
                      <a:srgbClr val="B5CEA8"/>
                    </a:solidFill>
                    <a:latin typeface="Consolas" panose="020B0609020204030204" pitchFamily="49" charset="0"/>
                    <a:ea typeface="黑体" panose="02010609060101010101" pitchFamily="49" charset="-122"/>
                  </a:rPr>
                  <a:t>4</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4EC9B0"/>
                    </a:solidFill>
                    <a:latin typeface="Consolas" panose="020B0609020204030204" pitchFamily="49" charset="0"/>
                    <a:ea typeface="黑体" panose="02010609060101010101" pitchFamily="49" charset="-122"/>
                  </a:rPr>
                  <a:t>int</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l</a:t>
                </a:r>
                <a:r>
                  <a:rPr lang="en-US" altLang="zh-CN" sz="2400" b="1" dirty="0">
                    <a:solidFill>
                      <a:srgbClr val="D4D4D4"/>
                    </a:solidFill>
                    <a:latin typeface="Consolas" panose="020B0609020204030204" pitchFamily="49" charset="0"/>
                    <a:ea typeface="黑体" panose="02010609060101010101" pitchFamily="49" charset="-122"/>
                  </a:rPr>
                  <a:t>=</a:t>
                </a:r>
                <a14:m>
                  <m:oMath xmlns:m="http://schemas.openxmlformats.org/officeDocument/2006/math">
                    <m:r>
                      <a:rPr lang="en-US" altLang="zh-CN" sz="2400" b="1" i="1" dirty="0" smtClean="0">
                        <a:solidFill>
                          <a:srgbClr val="B5CEA8"/>
                        </a:solidFill>
                        <a:latin typeface="Cambria Math" panose="02040503050406030204" pitchFamily="18" charset="0"/>
                        <a:ea typeface="黑体" panose="02010609060101010101" pitchFamily="49" charset="-122"/>
                      </a:rPr>
                      <m:t>𝟑𝟏</m:t>
                    </m:r>
                  </m:oMath>
                </a14:m>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4EC9B0"/>
                    </a:solidFill>
                    <a:latin typeface="Consolas" panose="020B0609020204030204" pitchFamily="49" charset="0"/>
                    <a:ea typeface="黑体" panose="02010609060101010101" pitchFamily="49" charset="-122"/>
                  </a:rPr>
                  <a:t>long</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m</a:t>
                </a:r>
                <a:r>
                  <a:rPr lang="en-US" altLang="zh-CN" sz="2400" b="1" dirty="0">
                    <a:solidFill>
                      <a:srgbClr val="D4D4D4"/>
                    </a:solidFill>
                    <a:latin typeface="Consolas" panose="020B0609020204030204" pitchFamily="49" charset="0"/>
                    <a:ea typeface="黑体" panose="02010609060101010101" pitchFamily="49" charset="-122"/>
                  </a:rPr>
                  <a:t>=</a:t>
                </a:r>
                <a14:m>
                  <m:oMath xmlns:m="http://schemas.openxmlformats.org/officeDocument/2006/math">
                    <m:r>
                      <a:rPr lang="en-US" altLang="zh-CN" sz="2400" b="1" i="1" dirty="0" smtClean="0">
                        <a:solidFill>
                          <a:srgbClr val="B5CEA8"/>
                        </a:solidFill>
                        <a:latin typeface="Cambria Math" panose="02040503050406030204" pitchFamily="18" charset="0"/>
                        <a:ea typeface="黑体" panose="02010609060101010101" pitchFamily="49" charset="-122"/>
                      </a:rPr>
                      <m:t>𝟒</m:t>
                    </m:r>
                    <m:r>
                      <a:rPr lang="en-US" altLang="zh-CN" sz="2400" b="1" i="1" dirty="0" smtClean="0">
                        <a:solidFill>
                          <a:srgbClr val="B5CEA8"/>
                        </a:solidFill>
                        <a:latin typeface="Cambria Math" panose="02040503050406030204" pitchFamily="18" charset="0"/>
                        <a:ea typeface="黑体" panose="02010609060101010101" pitchFamily="49" charset="-122"/>
                      </a:rPr>
                      <m:t>𝒍</m:t>
                    </m:r>
                  </m:oMath>
                </a14:m>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4EC9B0"/>
                    </a:solidFill>
                    <a:latin typeface="Consolas" panose="020B0609020204030204" pitchFamily="49" charset="0"/>
                    <a:ea typeface="黑体" panose="02010609060101010101" pitchFamily="49" charset="-122"/>
                  </a:rPr>
                  <a:t>long</a:t>
                </a:r>
                <a:r>
                  <a:rPr lang="en-US" altLang="zh-CN" sz="2400" b="1" dirty="0">
                    <a:solidFill>
                      <a:srgbClr val="D4D4D4"/>
                    </a:solidFill>
                    <a:latin typeface="Consolas" panose="020B0609020204030204" pitchFamily="49" charset="0"/>
                    <a:ea typeface="黑体" panose="02010609060101010101" pitchFamily="49" charset="-122"/>
                  </a:rPr>
                  <a:t> </a:t>
                </a:r>
                <a:r>
                  <a:rPr lang="en-US" altLang="zh-CN" sz="2400" b="1" dirty="0">
                    <a:solidFill>
                      <a:srgbClr val="9CDCFE"/>
                    </a:solidFill>
                    <a:latin typeface="Consolas" panose="020B0609020204030204" pitchFamily="49" charset="0"/>
                    <a:ea typeface="黑体" panose="02010609060101010101" pitchFamily="49" charset="-122"/>
                  </a:rPr>
                  <a:t>result</a:t>
                </a:r>
                <a:r>
                  <a:rPr lang="en-US" altLang="zh-CN" sz="2400" b="1" dirty="0">
                    <a:solidFill>
                      <a:srgbClr val="D4D4D4"/>
                    </a:solidFill>
                    <a:latin typeface="Consolas" panose="020B0609020204030204" pitchFamily="49" charset="0"/>
                    <a:ea typeface="黑体" panose="02010609060101010101" pitchFamily="49" charset="-122"/>
                  </a:rPr>
                  <a:t>=</a:t>
                </a:r>
                <a14:m>
                  <m:oMath xmlns:m="http://schemas.openxmlformats.org/officeDocument/2006/math">
                    <m:r>
                      <a:rPr lang="en-US" altLang="zh-CN" sz="2400" b="1" i="1" dirty="0" smtClean="0">
                        <a:solidFill>
                          <a:srgbClr val="B5CEA8"/>
                        </a:solidFill>
                        <a:latin typeface="Cambria Math" panose="02040503050406030204" pitchFamily="18" charset="0"/>
                        <a:ea typeface="黑体" panose="02010609060101010101" pitchFamily="49" charset="-122"/>
                      </a:rPr>
                      <m:t>𝟎</m:t>
                    </m:r>
                    <m:r>
                      <a:rPr lang="en-US" altLang="zh-CN" sz="2400" b="1" i="1" dirty="0" smtClean="0">
                        <a:solidFill>
                          <a:srgbClr val="B5CEA8"/>
                        </a:solidFill>
                        <a:latin typeface="Cambria Math" panose="02040503050406030204" pitchFamily="18" charset="0"/>
                        <a:ea typeface="黑体" panose="02010609060101010101" pitchFamily="49" charset="-122"/>
                      </a:rPr>
                      <m:t>𝒍</m:t>
                    </m:r>
                  </m:oMath>
                </a14:m>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D4D4D4"/>
                    </a:solidFill>
                    <a:latin typeface="Consolas" panose="020B0609020204030204" pitchFamily="49" charset="0"/>
                    <a:ea typeface="黑体" panose="02010609060101010101" pitchFamily="49" charset="-122"/>
                  </a:rPr>
                  <a:t>result +=j-</a:t>
                </a:r>
                <a:r>
                  <a:rPr lang="en-US" altLang="zh-CN" sz="2400" b="1" dirty="0">
                    <a:solidFill>
                      <a:srgbClr val="B5CEA8"/>
                    </a:solidFill>
                    <a:latin typeface="Consolas" panose="020B0609020204030204" pitchFamily="49" charset="0"/>
                    <a:ea typeface="黑体" panose="02010609060101010101" pitchFamily="49" charset="-122"/>
                  </a:rPr>
                  <a:t>8</a:t>
                </a:r>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D4D4D4"/>
                    </a:solidFill>
                    <a:latin typeface="Consolas" panose="020B0609020204030204" pitchFamily="49" charset="0"/>
                    <a:ea typeface="黑体" panose="02010609060101010101" pitchFamily="49" charset="-122"/>
                  </a:rPr>
                  <a:t>result *=k+</a:t>
                </a:r>
                <a:r>
                  <a:rPr lang="en-US" altLang="zh-CN" sz="2400" b="1" dirty="0">
                    <a:solidFill>
                      <a:srgbClr val="B5CEA8"/>
                    </a:solidFill>
                    <a:latin typeface="Consolas" panose="020B0609020204030204" pitchFamily="49" charset="0"/>
                    <a:ea typeface="黑体" panose="02010609060101010101" pitchFamily="49" charset="-122"/>
                  </a:rPr>
                  <a:t>2</a:t>
                </a:r>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D4D4D4"/>
                    </a:solidFill>
                    <a:latin typeface="Consolas" panose="020B0609020204030204" pitchFamily="49" charset="0"/>
                    <a:ea typeface="黑体" panose="02010609060101010101" pitchFamily="49" charset="-122"/>
                  </a:rPr>
                  <a:t>result /=m+</a:t>
                </a:r>
                <a:r>
                  <a:rPr lang="en-US" altLang="zh-CN" sz="2400" b="1" dirty="0">
                    <a:solidFill>
                      <a:srgbClr val="B5CEA8"/>
                    </a:solidFill>
                    <a:latin typeface="Consolas" panose="020B0609020204030204" pitchFamily="49" charset="0"/>
                    <a:ea typeface="黑体" panose="02010609060101010101" pitchFamily="49" charset="-122"/>
                  </a:rPr>
                  <a:t>1</a:t>
                </a:r>
                <a:r>
                  <a:rPr lang="en-US" altLang="zh-CN" sz="2400" b="1" dirty="0">
                    <a:solidFill>
                      <a:srgbClr val="D4D4D4"/>
                    </a:solidFill>
                    <a:latin typeface="Consolas" panose="020B0609020204030204" pitchFamily="49" charset="0"/>
                    <a:ea typeface="黑体" panose="02010609060101010101" pitchFamily="49" charset="-122"/>
                  </a:rPr>
                  <a:t>;</a:t>
                </a:r>
              </a:p>
              <a:p>
                <a:pPr lvl="0"/>
                <a:r>
                  <a:rPr lang="en-US" altLang="zh-CN" sz="2400" b="1" dirty="0">
                    <a:solidFill>
                      <a:srgbClr val="D4D4D4"/>
                    </a:solidFill>
                    <a:latin typeface="Consolas" panose="020B0609020204030204" pitchFamily="49" charset="0"/>
                    <a:ea typeface="黑体" panose="02010609060101010101" pitchFamily="49" charset="-122"/>
                  </a:rPr>
                  <a:t>result -=l;</a:t>
                </a:r>
              </a:p>
              <a:p>
                <a:pPr lvl="0"/>
                <a:r>
                  <a:rPr lang="en-US" altLang="zh-CN" sz="2400" b="1" dirty="0">
                    <a:solidFill>
                      <a:srgbClr val="D4D4D4"/>
                    </a:solidFill>
                    <a:latin typeface="Consolas" panose="020B0609020204030204" pitchFamily="49" charset="0"/>
                    <a:ea typeface="黑体" panose="02010609060101010101" pitchFamily="49" charset="-122"/>
                  </a:rPr>
                  <a:t>result %=m;</a:t>
                </a:r>
              </a:p>
            </p:txBody>
          </p:sp>
        </mc:Choice>
        <mc:Fallback xmlns="">
          <p:sp>
            <p:nvSpPr>
              <p:cNvPr id="9" name="矩形 8">
                <a:extLst>
                  <a:ext uri="{FF2B5EF4-FFF2-40B4-BE49-F238E27FC236}">
                    <a16:creationId xmlns:a16="http://schemas.microsoft.com/office/drawing/2014/main" id="{98328556-99A9-4A0D-9CFD-7AFA3DD25524}"/>
                  </a:ext>
                </a:extLst>
              </p:cNvPr>
              <p:cNvSpPr>
                <a:spLocks noRot="1" noChangeAspect="1" noMove="1" noResize="1" noEditPoints="1" noAdjustHandles="1" noChangeArrowheads="1" noChangeShapeType="1" noTextEdit="1"/>
              </p:cNvSpPr>
              <p:nvPr/>
            </p:nvSpPr>
            <p:spPr>
              <a:xfrm>
                <a:off x="0" y="2785367"/>
                <a:ext cx="9144000" cy="2859915"/>
              </a:xfrm>
              <a:prstGeom prst="rect">
                <a:avLst/>
              </a:prstGeom>
              <a:blipFill>
                <a:blip r:embed="rId3"/>
                <a:stretch>
                  <a:fillRect l="-932" b="-1062"/>
                </a:stretch>
              </a:blipFill>
              <a:ln>
                <a:solidFill>
                  <a:srgbClr val="1557AE"/>
                </a:solidFill>
              </a:ln>
            </p:spPr>
            <p:txBody>
              <a:bodyPr/>
              <a:lstStyle/>
              <a:p>
                <a:r>
                  <a:rPr lang="zh-CN" altLang="en-US">
                    <a:noFill/>
                  </a:rPr>
                  <a:t> </a:t>
                </a:r>
              </a:p>
            </p:txBody>
          </p:sp>
        </mc:Fallback>
      </mc:AlternateContent>
    </p:spTree>
    <p:extLst>
      <p:ext uri="{BB962C8B-B14F-4D97-AF65-F5344CB8AC3E}">
        <p14:creationId xmlns:p14="http://schemas.microsoft.com/office/powerpoint/2010/main" val="41945908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49579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隐型类型转换</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自动类型转换</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系统完成</a:t>
            </a:r>
            <a:r>
              <a:rPr lang="en-US" altLang="zh-CN" sz="2400" b="1" dirty="0">
                <a:solidFill>
                  <a:srgbClr val="1557AE"/>
                </a:solidFill>
                <a:latin typeface="+mj-lt"/>
                <a:ea typeface="楷体" panose="02010609060101010101" pitchFamily="49" charset="-122"/>
              </a:rPr>
              <a:t>)</a:t>
            </a:r>
            <a:endParaRPr lang="zh-CN" altLang="en-US" sz="2400" b="1" dirty="0">
              <a:solidFill>
                <a:srgbClr val="1557AE"/>
              </a:solidFill>
              <a:latin typeface="+mj-lt"/>
              <a:ea typeface="楷体" panose="02010609060101010101" pitchFamily="49" charset="-122"/>
            </a:endParaRP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cs typeface="黑体" panose="02010609060101010101" pitchFamily="49" charset="-122"/>
              </a:rPr>
              <a:t>类型转换表</a:t>
            </a:r>
            <a:endParaRPr lang="en-US" altLang="zh-CN" sz="2400" b="1" dirty="0">
              <a:solidFill>
                <a:srgbClr val="1557AE"/>
              </a:solidFill>
              <a:latin typeface="+mj-lt"/>
              <a:ea typeface="楷体" panose="02010609060101010101" pitchFamily="49" charset="-122"/>
              <a:cs typeface="黑体" panose="02010609060101010101" pitchFamily="49" charset="-122"/>
            </a:endParaRP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graphicFrame>
        <p:nvGraphicFramePr>
          <p:cNvPr id="4" name="表格 3">
            <a:extLst>
              <a:ext uri="{FF2B5EF4-FFF2-40B4-BE49-F238E27FC236}">
                <a16:creationId xmlns:a16="http://schemas.microsoft.com/office/drawing/2014/main" id="{AF3966A5-5F8C-4208-8508-52D2B091AA41}"/>
              </a:ext>
            </a:extLst>
          </p:cNvPr>
          <p:cNvGraphicFramePr>
            <a:graphicFrameLocks noGrp="1"/>
          </p:cNvGraphicFramePr>
          <p:nvPr>
            <p:extLst>
              <p:ext uri="{D42A27DB-BD31-4B8C-83A1-F6EECF244321}">
                <p14:modId xmlns:p14="http://schemas.microsoft.com/office/powerpoint/2010/main" val="2242915051"/>
              </p:ext>
            </p:extLst>
          </p:nvPr>
        </p:nvGraphicFramePr>
        <p:xfrm>
          <a:off x="156028" y="2665519"/>
          <a:ext cx="8831943" cy="2984489"/>
        </p:xfrm>
        <a:graphic>
          <a:graphicData uri="http://schemas.openxmlformats.org/drawingml/2006/table">
            <a:tbl>
              <a:tblPr firstRow="1" bandRow="1">
                <a:tableStyleId>{5C22544A-7EE6-4342-B048-85BDC9FD1C3A}</a:tableStyleId>
              </a:tblPr>
              <a:tblGrid>
                <a:gridCol w="2139789">
                  <a:extLst>
                    <a:ext uri="{9D8B030D-6E8A-4147-A177-3AD203B41FA5}">
                      <a16:colId xmlns:a16="http://schemas.microsoft.com/office/drawing/2014/main" val="3489118798"/>
                    </a:ext>
                  </a:extLst>
                </a:gridCol>
                <a:gridCol w="6692154">
                  <a:extLst>
                    <a:ext uri="{9D8B030D-6E8A-4147-A177-3AD203B41FA5}">
                      <a16:colId xmlns:a16="http://schemas.microsoft.com/office/drawing/2014/main" val="1666036646"/>
                    </a:ext>
                  </a:extLst>
                </a:gridCol>
              </a:tblGrid>
              <a:tr h="508307">
                <a:tc>
                  <a:txBody>
                    <a:bodyPr/>
                    <a:lstStyle/>
                    <a:p>
                      <a:r>
                        <a:rPr lang="zh-CN" altLang="en-US" sz="2400" b="1" kern="1200" dirty="0">
                          <a:solidFill>
                            <a:prstClr val="black"/>
                          </a:solidFill>
                          <a:latin typeface="+mj-lt"/>
                          <a:ea typeface="楷体" panose="02010609060101010101" pitchFamily="49" charset="-122"/>
                          <a:cs typeface="+mn-cs"/>
                        </a:rPr>
                        <a:t>源类型</a:t>
                      </a:r>
                      <a:endParaRPr lang="zh-CN" altLang="en-US" sz="2400" b="1" dirty="0">
                        <a:latin typeface="+mj-lt"/>
                      </a:endParaRPr>
                    </a:p>
                  </a:txBody>
                  <a:tcPr/>
                </a:tc>
                <a:tc>
                  <a:txBody>
                    <a:bodyPr/>
                    <a:lstStyle/>
                    <a:p>
                      <a:r>
                        <a:rPr lang="zh-CN" altLang="en-US" sz="2400" b="1" kern="1200" dirty="0">
                          <a:solidFill>
                            <a:prstClr val="black"/>
                          </a:solidFill>
                          <a:latin typeface="+mj-lt"/>
                          <a:ea typeface="楷体" panose="02010609060101010101" pitchFamily="49" charset="-122"/>
                          <a:cs typeface="+mn-cs"/>
                        </a:rPr>
                        <a:t>转换后不会丢失数据的目的类型</a:t>
                      </a:r>
                      <a:endParaRPr lang="zh-CN" altLang="en-US" sz="2400" b="1" dirty="0">
                        <a:latin typeface="+mj-lt"/>
                      </a:endParaRPr>
                    </a:p>
                  </a:txBody>
                  <a:tcPr/>
                </a:tc>
                <a:extLst>
                  <a:ext uri="{0D108BD9-81ED-4DB2-BD59-A6C34878D82A}">
                    <a16:rowId xmlns:a16="http://schemas.microsoft.com/office/drawing/2014/main" val="2669728552"/>
                  </a:ext>
                </a:extLst>
              </a:tr>
              <a:tr h="412697">
                <a:tc>
                  <a:txBody>
                    <a:bodyPr/>
                    <a:lstStyle/>
                    <a:p>
                      <a:pPr marL="720000" algn="l" fontAlgn="ctr"/>
                      <a:r>
                        <a:rPr lang="en-US" sz="2400" b="0" i="0" u="none" strike="noStrike" dirty="0">
                          <a:solidFill>
                            <a:srgbClr val="000000"/>
                          </a:solidFill>
                          <a:effectLst/>
                          <a:latin typeface="+mj-lt"/>
                          <a:ea typeface="等线" panose="02010600030101010101" pitchFamily="2" charset="-122"/>
                        </a:rPr>
                        <a:t>byte</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dirty="0" err="1">
                          <a:solidFill>
                            <a:srgbClr val="000000"/>
                          </a:solidFill>
                          <a:effectLst/>
                          <a:latin typeface="+mj-lt"/>
                          <a:ea typeface="等线" panose="02010600030101010101" pitchFamily="2" charset="-122"/>
                        </a:rPr>
                        <a:t>short,char,int,long,float,double</a:t>
                      </a:r>
                      <a:endParaRPr lang="en-US" sz="2400" b="0" i="0" u="none" strike="noStrike" dirty="0">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977659514"/>
                  </a:ext>
                </a:extLst>
              </a:tr>
              <a:tr h="412697">
                <a:tc>
                  <a:txBody>
                    <a:bodyPr/>
                    <a:lstStyle/>
                    <a:p>
                      <a:pPr marL="720000" algn="l" fontAlgn="ctr"/>
                      <a:r>
                        <a:rPr lang="en-US" sz="2400" b="0" i="0" u="none" strike="noStrike">
                          <a:solidFill>
                            <a:srgbClr val="000000"/>
                          </a:solidFill>
                          <a:effectLst/>
                          <a:latin typeface="+mj-lt"/>
                          <a:ea typeface="等线" panose="02010600030101010101" pitchFamily="2" charset="-122"/>
                        </a:rPr>
                        <a:t>short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a:solidFill>
                            <a:srgbClr val="000000"/>
                          </a:solidFill>
                          <a:effectLst/>
                          <a:latin typeface="+mj-lt"/>
                          <a:ea typeface="等线" panose="02010600030101010101" pitchFamily="2" charset="-122"/>
                        </a:rPr>
                        <a:t>char,int,long,float,double</a:t>
                      </a:r>
                    </a:p>
                  </a:txBody>
                  <a:tcPr marL="5443" marR="5443" marT="5443" marB="0" anchor="ctr"/>
                </a:tc>
                <a:extLst>
                  <a:ext uri="{0D108BD9-81ED-4DB2-BD59-A6C34878D82A}">
                    <a16:rowId xmlns:a16="http://schemas.microsoft.com/office/drawing/2014/main" val="1502197673"/>
                  </a:ext>
                </a:extLst>
              </a:tr>
              <a:tr h="412697">
                <a:tc>
                  <a:txBody>
                    <a:bodyPr/>
                    <a:lstStyle/>
                    <a:p>
                      <a:pPr marL="720000" algn="l" fontAlgn="ctr"/>
                      <a:r>
                        <a:rPr lang="en-US" sz="2400" b="0" i="0" u="none" strike="noStrike">
                          <a:solidFill>
                            <a:srgbClr val="000000"/>
                          </a:solidFill>
                          <a:effectLst/>
                          <a:latin typeface="+mj-lt"/>
                          <a:ea typeface="等线" panose="02010600030101010101" pitchFamily="2" charset="-122"/>
                        </a:rPr>
                        <a:t>char</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a:solidFill>
                            <a:srgbClr val="000000"/>
                          </a:solidFill>
                          <a:effectLst/>
                          <a:latin typeface="+mj-lt"/>
                          <a:ea typeface="等线" panose="02010600030101010101" pitchFamily="2" charset="-122"/>
                        </a:rPr>
                        <a:t>int,long,float,double</a:t>
                      </a:r>
                    </a:p>
                  </a:txBody>
                  <a:tcPr marL="5443" marR="5443" marT="5443" marB="0" anchor="ctr"/>
                </a:tc>
                <a:extLst>
                  <a:ext uri="{0D108BD9-81ED-4DB2-BD59-A6C34878D82A}">
                    <a16:rowId xmlns:a16="http://schemas.microsoft.com/office/drawing/2014/main" val="3205442524"/>
                  </a:ext>
                </a:extLst>
              </a:tr>
              <a:tr h="412697">
                <a:tc>
                  <a:txBody>
                    <a:bodyPr/>
                    <a:lstStyle/>
                    <a:p>
                      <a:pPr marL="720000" algn="l" fontAlgn="ctr"/>
                      <a:r>
                        <a:rPr lang="en-US" sz="2400" b="0" i="0" u="none" strike="noStrike">
                          <a:solidFill>
                            <a:srgbClr val="000000"/>
                          </a:solidFill>
                          <a:effectLst/>
                          <a:latin typeface="+mj-lt"/>
                          <a:ea typeface="等线" panose="02010600030101010101" pitchFamily="2" charset="-122"/>
                        </a:rPr>
                        <a:t>int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a:solidFill>
                            <a:srgbClr val="000000"/>
                          </a:solidFill>
                          <a:effectLst/>
                          <a:latin typeface="+mj-lt"/>
                          <a:ea typeface="等线" panose="02010600030101010101" pitchFamily="2" charset="-122"/>
                        </a:rPr>
                        <a:t>long,float,double</a:t>
                      </a:r>
                    </a:p>
                  </a:txBody>
                  <a:tcPr marL="5443" marR="5443" marT="5443" marB="0" anchor="ctr"/>
                </a:tc>
                <a:extLst>
                  <a:ext uri="{0D108BD9-81ED-4DB2-BD59-A6C34878D82A}">
                    <a16:rowId xmlns:a16="http://schemas.microsoft.com/office/drawing/2014/main" val="1973226654"/>
                  </a:ext>
                </a:extLst>
              </a:tr>
              <a:tr h="412697">
                <a:tc>
                  <a:txBody>
                    <a:bodyPr/>
                    <a:lstStyle/>
                    <a:p>
                      <a:pPr marL="720000" algn="l" fontAlgn="ctr"/>
                      <a:r>
                        <a:rPr lang="en-US" sz="2400" b="0" i="0" u="none" strike="noStrike">
                          <a:solidFill>
                            <a:srgbClr val="000000"/>
                          </a:solidFill>
                          <a:effectLst/>
                          <a:latin typeface="+mj-lt"/>
                          <a:ea typeface="等线" panose="02010600030101010101" pitchFamily="2" charset="-122"/>
                        </a:rPr>
                        <a:t>long</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a:solidFill>
                            <a:srgbClr val="000000"/>
                          </a:solidFill>
                          <a:effectLst/>
                          <a:latin typeface="+mj-lt"/>
                          <a:ea typeface="等线" panose="02010600030101010101" pitchFamily="2" charset="-122"/>
                        </a:rPr>
                        <a:t>float,double</a:t>
                      </a:r>
                    </a:p>
                  </a:txBody>
                  <a:tcPr marL="5443" marR="5443" marT="5443" marB="0" anchor="ctr"/>
                </a:tc>
                <a:extLst>
                  <a:ext uri="{0D108BD9-81ED-4DB2-BD59-A6C34878D82A}">
                    <a16:rowId xmlns:a16="http://schemas.microsoft.com/office/drawing/2014/main" val="2233915645"/>
                  </a:ext>
                </a:extLst>
              </a:tr>
              <a:tr h="412697">
                <a:tc>
                  <a:txBody>
                    <a:bodyPr/>
                    <a:lstStyle/>
                    <a:p>
                      <a:pPr marL="720000" algn="l" fontAlgn="ctr"/>
                      <a:r>
                        <a:rPr lang="en-US" sz="2400" b="0" i="0" u="none" strike="noStrike" dirty="0">
                          <a:solidFill>
                            <a:srgbClr val="000000"/>
                          </a:solidFill>
                          <a:effectLst/>
                          <a:latin typeface="+mj-lt"/>
                          <a:ea typeface="等线" panose="02010600030101010101" pitchFamily="2" charset="-122"/>
                        </a:rPr>
                        <a:t>float</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marL="720000" algn="l" fontAlgn="ctr"/>
                      <a:r>
                        <a:rPr lang="en-US" sz="2400" b="0" i="0" u="none" strike="noStrike" dirty="0">
                          <a:solidFill>
                            <a:srgbClr val="000000"/>
                          </a:solidFill>
                          <a:effectLst/>
                          <a:latin typeface="+mj-lt"/>
                          <a:ea typeface="等线" panose="02010600030101010101" pitchFamily="2" charset="-122"/>
                        </a:rPr>
                        <a:t>double</a:t>
                      </a:r>
                    </a:p>
                  </a:txBody>
                  <a:tcPr marL="5443" marR="5443" marT="5443" marB="0" anchor="ctr"/>
                </a:tc>
                <a:extLst>
                  <a:ext uri="{0D108BD9-81ED-4DB2-BD59-A6C34878D82A}">
                    <a16:rowId xmlns:a16="http://schemas.microsoft.com/office/drawing/2014/main" val="2668749010"/>
                  </a:ext>
                </a:extLst>
              </a:tr>
            </a:tbl>
          </a:graphicData>
        </a:graphic>
      </p:graphicFrame>
    </p:spTree>
    <p:extLst>
      <p:ext uri="{BB962C8B-B14F-4D97-AF65-F5344CB8AC3E}">
        <p14:creationId xmlns:p14="http://schemas.microsoft.com/office/powerpoint/2010/main" val="1529169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548457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显型类型转换</a:t>
            </a:r>
            <a:r>
              <a:rPr lang="en-US" altLang="zh-CN" sz="2400" b="1" dirty="0">
                <a:solidFill>
                  <a:srgbClr val="1557AE"/>
                </a:solidFill>
                <a:latin typeface="+mj-lt"/>
                <a:ea typeface="楷体" panose="02010609060101010101" pitchFamily="49" charset="-122"/>
              </a:rPr>
              <a:t>: </a:t>
            </a:r>
            <a:r>
              <a:rPr lang="zh-CN" altLang="en-US" sz="2400" b="1" dirty="0">
                <a:solidFill>
                  <a:srgbClr val="1557AE"/>
                </a:solidFill>
                <a:latin typeface="+mj-lt"/>
                <a:ea typeface="楷体" panose="02010609060101010101" pitchFamily="49" charset="-122"/>
              </a:rPr>
              <a:t>强制类型转换</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cs typeface="黑体" panose="02010609060101010101" pitchFamily="49" charset="-122"/>
              </a:rPr>
              <a:t>窄化转换 </a:t>
            </a:r>
            <a:r>
              <a:rPr lang="en-US" altLang="zh-CN" sz="2400" b="1" dirty="0">
                <a:solidFill>
                  <a:prstClr val="black"/>
                </a:solidFill>
                <a:latin typeface="+mj-lt"/>
                <a:ea typeface="楷体" panose="02010609060101010101" pitchFamily="49" charset="-122"/>
                <a:cs typeface="黑体" panose="02010609060101010101" pitchFamily="49" charset="-122"/>
              </a:rPr>
              <a:t>(narrowing conversion)</a:t>
            </a:r>
          </a:p>
          <a:p>
            <a:pPr lvl="3" eaLnBrk="1" fontAlgn="auto" hangingPunct="1">
              <a:spcBef>
                <a:spcPct val="20000"/>
              </a:spcBef>
              <a:spcAft>
                <a:spcPts val="0"/>
              </a:spcAft>
              <a:buSzPct val="90000"/>
            </a:pPr>
            <a:r>
              <a:rPr lang="en-US" altLang="zh-CN" sz="2400" b="1" dirty="0">
                <a:solidFill>
                  <a:prstClr val="black"/>
                </a:solidFill>
                <a:latin typeface="+mj-lt"/>
                <a:ea typeface="楷体" panose="02010609060101010101" pitchFamily="49" charset="-122"/>
                <a:cs typeface="黑体" panose="02010609060101010101" pitchFamily="49" charset="-122"/>
              </a:rPr>
              <a:t>double a = 1.5;</a:t>
            </a:r>
          </a:p>
          <a:p>
            <a:pPr lvl="3" eaLnBrk="1" fontAlgn="auto" hangingPunct="1">
              <a:spcBef>
                <a:spcPct val="20000"/>
              </a:spcBef>
              <a:spcAft>
                <a:spcPts val="0"/>
              </a:spcAft>
              <a:buSzPct val="90000"/>
            </a:pPr>
            <a:r>
              <a:rPr lang="en-US" altLang="zh-CN" sz="2400" b="1" dirty="0">
                <a:solidFill>
                  <a:prstClr val="black"/>
                </a:solidFill>
                <a:latin typeface="+mj-lt"/>
                <a:ea typeface="楷体" panose="02010609060101010101" pitchFamily="49" charset="-122"/>
                <a:cs typeface="黑体" panose="02010609060101010101" pitchFamily="49" charset="-122"/>
              </a:rPr>
              <a:t>float b = a;</a:t>
            </a:r>
          </a:p>
          <a:p>
            <a:pPr lvl="3" eaLnBrk="1" fontAlgn="auto" hangingPunct="1">
              <a:spcBef>
                <a:spcPct val="20000"/>
              </a:spcBef>
              <a:spcAft>
                <a:spcPts val="0"/>
              </a:spcAft>
              <a:buSzPct val="90000"/>
            </a:pPr>
            <a:r>
              <a:rPr lang="en-US" altLang="zh-CN" sz="2400" b="1" dirty="0" err="1">
                <a:solidFill>
                  <a:prstClr val="black"/>
                </a:solidFill>
                <a:latin typeface="+mj-lt"/>
                <a:ea typeface="楷体" panose="02010609060101010101" pitchFamily="49" charset="-122"/>
                <a:cs typeface="黑体" panose="02010609060101010101" pitchFamily="49" charset="-122"/>
              </a:rPr>
              <a:t>System.out.println</a:t>
            </a:r>
            <a:r>
              <a:rPr lang="en-US" altLang="zh-CN" sz="2400" b="1" dirty="0">
                <a:solidFill>
                  <a:prstClr val="black"/>
                </a:solidFill>
                <a:latin typeface="+mj-lt"/>
                <a:ea typeface="楷体" panose="02010609060101010101" pitchFamily="49" charset="-122"/>
                <a:cs typeface="黑体" panose="02010609060101010101" pitchFamily="49" charset="-122"/>
              </a:rPr>
              <a:t>(“b=" + b);</a:t>
            </a:r>
          </a:p>
          <a:p>
            <a:pPr lvl="3" eaLnBrk="1" fontAlgn="auto" hangingPunct="1">
              <a:spcBef>
                <a:spcPct val="20000"/>
              </a:spcBef>
              <a:spcAft>
                <a:spcPts val="0"/>
              </a:spcAft>
              <a:buSzPct val="90000"/>
            </a:pPr>
            <a:r>
              <a:rPr lang="zh-CN" altLang="en-US" sz="2400" b="1" dirty="0">
                <a:solidFill>
                  <a:srgbClr val="FF0000"/>
                </a:solidFill>
                <a:latin typeface="+mj-lt"/>
                <a:ea typeface="楷体" panose="02010609060101010101" pitchFamily="49" charset="-122"/>
                <a:cs typeface="黑体" panose="02010609060101010101" pitchFamily="49" charset="-122"/>
              </a:rPr>
              <a:t>编译</a:t>
            </a:r>
            <a:r>
              <a:rPr lang="en-US" altLang="zh-CN" sz="2400" b="1" dirty="0">
                <a:solidFill>
                  <a:srgbClr val="FF0000"/>
                </a:solidFill>
                <a:latin typeface="+mj-lt"/>
                <a:ea typeface="楷体" panose="02010609060101010101" pitchFamily="49" charset="-122"/>
                <a:cs typeface="黑体" panose="02010609060101010101" pitchFamily="49" charset="-122"/>
              </a:rPr>
              <a:t>: “possible loss of precision”</a:t>
            </a:r>
          </a:p>
          <a:p>
            <a:pPr lvl="3" eaLnBrk="1" fontAlgn="auto" hangingPunct="1">
              <a:spcBef>
                <a:spcPct val="20000"/>
              </a:spcBef>
              <a:spcAft>
                <a:spcPts val="0"/>
              </a:spcAft>
              <a:buSzPct val="90000"/>
            </a:pPr>
            <a:r>
              <a:rPr lang="zh-CN" altLang="en-US" sz="2400" b="1" dirty="0">
                <a:solidFill>
                  <a:srgbClr val="FF0000"/>
                </a:solidFill>
                <a:latin typeface="+mj-lt"/>
                <a:ea typeface="楷体" panose="02010609060101010101" pitchFamily="49" charset="-122"/>
                <a:cs typeface="黑体" panose="02010609060101010101" pitchFamily="49" charset="-122"/>
              </a:rPr>
              <a:t>数据精度丢失数据丢失</a:t>
            </a:r>
          </a:p>
          <a:p>
            <a:pPr lvl="3" eaLnBrk="1" fontAlgn="auto" hangingPunct="1">
              <a:spcBef>
                <a:spcPct val="20000"/>
              </a:spcBef>
              <a:spcAft>
                <a:spcPts val="0"/>
              </a:spcAft>
              <a:buSzPct val="90000"/>
            </a:pPr>
            <a:r>
              <a:rPr lang="en-US" altLang="zh-CN" sz="2400" b="1" dirty="0">
                <a:solidFill>
                  <a:prstClr val="black"/>
                </a:solidFill>
                <a:latin typeface="+mj-lt"/>
                <a:ea typeface="楷体" panose="02010609060101010101" pitchFamily="49" charset="-122"/>
                <a:cs typeface="黑体" panose="02010609060101010101" pitchFamily="49" charset="-122"/>
              </a:rPr>
              <a:t>double a = 1.5;</a:t>
            </a:r>
          </a:p>
          <a:p>
            <a:pPr lvl="3" eaLnBrk="1" fontAlgn="auto" hangingPunct="1">
              <a:spcBef>
                <a:spcPct val="20000"/>
              </a:spcBef>
              <a:spcAft>
                <a:spcPts val="0"/>
              </a:spcAft>
              <a:buSzPct val="90000"/>
            </a:pPr>
            <a:r>
              <a:rPr lang="en-US" altLang="zh-CN" sz="2400" b="1" dirty="0">
                <a:solidFill>
                  <a:prstClr val="black"/>
                </a:solidFill>
                <a:latin typeface="+mj-lt"/>
                <a:ea typeface="楷体" panose="02010609060101010101" pitchFamily="49" charset="-122"/>
                <a:cs typeface="黑体" panose="02010609060101010101" pitchFamily="49" charset="-122"/>
              </a:rPr>
              <a:t>float b = (float)a;</a:t>
            </a:r>
          </a:p>
          <a:p>
            <a:pPr lvl="3" eaLnBrk="1" fontAlgn="auto" hangingPunct="1">
              <a:spcBef>
                <a:spcPct val="20000"/>
              </a:spcBef>
              <a:spcAft>
                <a:spcPts val="0"/>
              </a:spcAft>
              <a:buSzPct val="90000"/>
            </a:pPr>
            <a:r>
              <a:rPr lang="en-US" altLang="zh-CN" sz="2400" b="1" dirty="0" err="1">
                <a:solidFill>
                  <a:prstClr val="black"/>
                </a:solidFill>
                <a:latin typeface="+mj-lt"/>
                <a:ea typeface="楷体" panose="02010609060101010101" pitchFamily="49" charset="-122"/>
                <a:cs typeface="黑体" panose="02010609060101010101" pitchFamily="49" charset="-122"/>
              </a:rPr>
              <a:t>System.out.println</a:t>
            </a:r>
            <a:r>
              <a:rPr lang="en-US" altLang="zh-CN" sz="2400" b="1" dirty="0">
                <a:solidFill>
                  <a:prstClr val="black"/>
                </a:solidFill>
                <a:latin typeface="+mj-lt"/>
                <a:ea typeface="楷体" panose="02010609060101010101" pitchFamily="49" charset="-122"/>
                <a:cs typeface="黑体" panose="02010609060101010101" pitchFamily="49" charset="-122"/>
              </a:rPr>
              <a:t>(“b=" + b);</a:t>
            </a:r>
          </a:p>
          <a:p>
            <a:pPr lvl="3" eaLnBrk="1" fontAlgn="auto" hangingPunct="1">
              <a:spcBef>
                <a:spcPct val="20000"/>
              </a:spcBef>
              <a:spcAft>
                <a:spcPts val="0"/>
              </a:spcAft>
              <a:buSzPct val="90000"/>
            </a:pPr>
            <a:endParaRPr lang="en-US" altLang="zh-CN" sz="2400" b="1" dirty="0">
              <a:solidFill>
                <a:prstClr val="black"/>
              </a:solidFill>
              <a:latin typeface="+mj-lt"/>
              <a:ea typeface="楷体" panose="02010609060101010101" pitchFamily="49" charset="-122"/>
              <a:cs typeface="黑体" panose="02010609060101010101" pitchFamily="49" charset="-122"/>
            </a:endParaRP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pic>
        <p:nvPicPr>
          <p:cNvPr id="2" name="图片 1">
            <a:extLst>
              <a:ext uri="{FF2B5EF4-FFF2-40B4-BE49-F238E27FC236}">
                <a16:creationId xmlns:a16="http://schemas.microsoft.com/office/drawing/2014/main" id="{31369DAA-CFC0-4C94-857F-C3CEDD0A32F3}"/>
              </a:ext>
            </a:extLst>
          </p:cNvPr>
          <p:cNvPicPr>
            <a:picLocks noChangeAspect="1"/>
          </p:cNvPicPr>
          <p:nvPr/>
        </p:nvPicPr>
        <p:blipFill>
          <a:blip r:embed="rId3"/>
          <a:stretch>
            <a:fillRect/>
          </a:stretch>
        </p:blipFill>
        <p:spPr>
          <a:xfrm>
            <a:off x="580235" y="3885924"/>
            <a:ext cx="7886700" cy="942975"/>
          </a:xfrm>
          <a:prstGeom prst="rect">
            <a:avLst/>
          </a:prstGeom>
        </p:spPr>
      </p:pic>
    </p:spTree>
    <p:extLst>
      <p:ext uri="{BB962C8B-B14F-4D97-AF65-F5344CB8AC3E}">
        <p14:creationId xmlns:p14="http://schemas.microsoft.com/office/powerpoint/2010/main" val="5721000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fade">
                                      <p:cBhvr>
                                        <p:cTn id="18" dur="500"/>
                                        <p:tgtEl>
                                          <p:spTgt spid="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500"/>
                                        <p:tgtEl>
                                          <p:spTgt spid="7">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fade">
                                      <p:cBhvr>
                                        <p:cTn id="26" dur="500"/>
                                        <p:tgtEl>
                                          <p:spTgt spid="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500"/>
                                        <p:tgtEl>
                                          <p:spTgt spid="7">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Effect transition="in" filter="fade">
                                      <p:cBhvr>
                                        <p:cTn id="44" dur="500"/>
                                        <p:tgtEl>
                                          <p:spTgt spid="7">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49579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显型类型转换</a:t>
            </a:r>
            <a:r>
              <a:rPr lang="en-US" altLang="zh-CN" sz="2400" b="1" dirty="0">
                <a:solidFill>
                  <a:srgbClr val="1557AE"/>
                </a:solidFill>
                <a:latin typeface="+mj-lt"/>
                <a:ea typeface="楷体" panose="02010609060101010101" pitchFamily="49" charset="-122"/>
              </a:rPr>
              <a:t>: </a:t>
            </a:r>
            <a:r>
              <a:rPr lang="zh-CN" altLang="en-US" sz="2400" b="1" dirty="0">
                <a:solidFill>
                  <a:srgbClr val="1557AE"/>
                </a:solidFill>
                <a:latin typeface="+mj-lt"/>
                <a:ea typeface="楷体" panose="02010609060101010101" pitchFamily="49" charset="-122"/>
              </a:rPr>
              <a:t>强制类型转换</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cs typeface="黑体" panose="02010609060101010101" pitchFamily="49" charset="-122"/>
              </a:rPr>
              <a:t>窄化转换 </a:t>
            </a:r>
            <a:r>
              <a:rPr lang="en-US" altLang="zh-CN" sz="2400" b="1" dirty="0">
                <a:solidFill>
                  <a:prstClr val="black"/>
                </a:solidFill>
                <a:latin typeface="+mj-lt"/>
                <a:ea typeface="楷体" panose="02010609060101010101" pitchFamily="49" charset="-122"/>
                <a:cs typeface="黑体" panose="02010609060101010101" pitchFamily="49" charset="-122"/>
              </a:rPr>
              <a:t>(narrowing conversion)</a:t>
            </a: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sp>
        <p:nvSpPr>
          <p:cNvPr id="9" name="矩形 8">
            <a:extLst>
              <a:ext uri="{FF2B5EF4-FFF2-40B4-BE49-F238E27FC236}">
                <a16:creationId xmlns:a16="http://schemas.microsoft.com/office/drawing/2014/main" id="{FFA9593E-22D0-4646-9C19-19D125703E0D}"/>
              </a:ext>
            </a:extLst>
          </p:cNvPr>
          <p:cNvSpPr/>
          <p:nvPr/>
        </p:nvSpPr>
        <p:spPr>
          <a:xfrm>
            <a:off x="0" y="2751229"/>
            <a:ext cx="9144000" cy="3404854"/>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Test</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257</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"b="</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4F265069-B0C1-464F-9C5B-B95ECB5035FD}"/>
              </a:ext>
            </a:extLst>
          </p:cNvPr>
          <p:cNvPicPr>
            <a:picLocks noChangeAspect="1"/>
          </p:cNvPicPr>
          <p:nvPr/>
        </p:nvPicPr>
        <p:blipFill>
          <a:blip r:embed="rId3"/>
          <a:stretch>
            <a:fillRect/>
          </a:stretch>
        </p:blipFill>
        <p:spPr>
          <a:xfrm>
            <a:off x="0" y="6095169"/>
            <a:ext cx="9144000" cy="724509"/>
          </a:xfrm>
          <a:prstGeom prst="rect">
            <a:avLst/>
          </a:prstGeom>
        </p:spPr>
      </p:pic>
    </p:spTree>
    <p:extLst>
      <p:ext uri="{BB962C8B-B14F-4D97-AF65-F5344CB8AC3E}">
        <p14:creationId xmlns:p14="http://schemas.microsoft.com/office/powerpoint/2010/main" val="1037417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数据类型</a:t>
            </a:r>
          </a:p>
        </p:txBody>
      </p:sp>
      <p:sp>
        <p:nvSpPr>
          <p:cNvPr id="7" name="文本框 6"/>
          <p:cNvSpPr txBox="1"/>
          <p:nvPr/>
        </p:nvSpPr>
        <p:spPr>
          <a:xfrm>
            <a:off x="0" y="1143635"/>
            <a:ext cx="9144000" cy="149579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类型转换</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显型类型转换</a:t>
            </a:r>
            <a:r>
              <a:rPr lang="en-US" altLang="zh-CN" sz="2400" b="1" dirty="0">
                <a:solidFill>
                  <a:srgbClr val="1557AE"/>
                </a:solidFill>
                <a:latin typeface="+mj-lt"/>
                <a:ea typeface="楷体" panose="02010609060101010101" pitchFamily="49" charset="-122"/>
              </a:rPr>
              <a:t>: </a:t>
            </a:r>
            <a:r>
              <a:rPr lang="zh-CN" altLang="en-US" sz="2400" b="1" dirty="0">
                <a:solidFill>
                  <a:srgbClr val="1557AE"/>
                </a:solidFill>
                <a:latin typeface="+mj-lt"/>
                <a:ea typeface="楷体" panose="02010609060101010101" pitchFamily="49" charset="-122"/>
              </a:rPr>
              <a:t>强制类型转换</a:t>
            </a:r>
          </a:p>
          <a:p>
            <a:pPr marL="1447800" lvl="2" indent="-533400" eaLnBrk="1" fontAlgn="auto" hangingPunct="1">
              <a:spcBef>
                <a:spcPct val="20000"/>
              </a:spcBef>
              <a:spcAft>
                <a:spcPts val="0"/>
              </a:spcAft>
              <a:buSzPct val="90000"/>
              <a:buFont typeface="Wingdings" panose="05000000000000000000" pitchFamily="2" charset="2"/>
              <a:buChar char="n"/>
            </a:pPr>
            <a:r>
              <a:rPr lang="zh-CN" altLang="en-US" sz="2400" b="1" dirty="0">
                <a:solidFill>
                  <a:prstClr val="black"/>
                </a:solidFill>
                <a:latin typeface="+mj-lt"/>
                <a:ea typeface="楷体" panose="02010609060101010101" pitchFamily="49" charset="-122"/>
                <a:cs typeface="黑体" panose="02010609060101010101" pitchFamily="49" charset="-122"/>
              </a:rPr>
              <a:t>窄化转换 </a:t>
            </a:r>
            <a:r>
              <a:rPr lang="en-US" altLang="zh-CN" sz="2400" b="1" dirty="0">
                <a:solidFill>
                  <a:prstClr val="black"/>
                </a:solidFill>
                <a:latin typeface="+mj-lt"/>
                <a:ea typeface="楷体" panose="02010609060101010101" pitchFamily="49" charset="-122"/>
                <a:cs typeface="黑体" panose="02010609060101010101" pitchFamily="49" charset="-122"/>
              </a:rPr>
              <a:t>(narrowing conversion)</a:t>
            </a: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sp>
        <p:nvSpPr>
          <p:cNvPr id="9" name="矩形 8">
            <a:extLst>
              <a:ext uri="{FF2B5EF4-FFF2-40B4-BE49-F238E27FC236}">
                <a16:creationId xmlns:a16="http://schemas.microsoft.com/office/drawing/2014/main" id="{FFA9593E-22D0-4646-9C19-19D125703E0D}"/>
              </a:ext>
            </a:extLst>
          </p:cNvPr>
          <p:cNvSpPr/>
          <p:nvPr/>
        </p:nvSpPr>
        <p:spPr>
          <a:xfrm>
            <a:off x="0" y="2639429"/>
            <a:ext cx="9144000" cy="3938471"/>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Test</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 ‘A’,  c2;    </a:t>
            </a:r>
            <a:endParaRPr lang="zh-CN" altLang="en-US" sz="2400" b="1" dirty="0">
              <a:solidFill>
                <a:srgbClr val="D4D4D4"/>
              </a:solidFill>
              <a:latin typeface="Consolas" panose="020B0609020204030204" pitchFamily="49" charset="0"/>
            </a:endParaRPr>
          </a:p>
          <a:p>
            <a:r>
              <a:rPr lang="zh-CN" altLang="en-US"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c2 = (</a:t>
            </a:r>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 c2);</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 “ ,” +c2); </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D2A221D2-3DF7-4174-9432-E9C7EF9FB410}"/>
              </a:ext>
            </a:extLst>
          </p:cNvPr>
          <p:cNvPicPr>
            <a:picLocks noChangeAspect="1"/>
          </p:cNvPicPr>
          <p:nvPr/>
        </p:nvPicPr>
        <p:blipFill>
          <a:blip r:embed="rId3"/>
          <a:stretch>
            <a:fillRect/>
          </a:stretch>
        </p:blipFill>
        <p:spPr>
          <a:xfrm>
            <a:off x="6838950" y="5787325"/>
            <a:ext cx="2305050" cy="790575"/>
          </a:xfrm>
          <a:prstGeom prst="rect">
            <a:avLst/>
          </a:prstGeom>
        </p:spPr>
      </p:pic>
    </p:spTree>
    <p:extLst>
      <p:ext uri="{BB962C8B-B14F-4D97-AF65-F5344CB8AC3E}">
        <p14:creationId xmlns:p14="http://schemas.microsoft.com/office/powerpoint/2010/main" val="138909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2684346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16504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3669402"/>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常量</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程序执行过程中，值保持不变的量</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常量种类</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整型常量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实型常量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布尔型常量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字符型常量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字符串常量</a:t>
            </a: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spTree>
    <p:extLst>
      <p:ext uri="{BB962C8B-B14F-4D97-AF65-F5344CB8AC3E}">
        <p14:creationId xmlns:p14="http://schemas.microsoft.com/office/powerpoint/2010/main" val="38790833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1880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rPr>
              <a:t>常量</a:t>
            </a:r>
            <a:endParaRPr lang="en-US" altLang="zh-CN" sz="2800" b="1" dirty="0">
              <a:solidFill>
                <a:srgbClr val="1557AE"/>
              </a:solidFill>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整型常量</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常用十进制、八进制、十六进制表示</a:t>
            </a:r>
          </a:p>
          <a:p>
            <a:pPr marL="1371600" lvl="2" indent="-457200">
              <a:lnSpc>
                <a:spcPct val="120000"/>
              </a:lnSpc>
              <a:buSzPct val="90000"/>
              <a:buFont typeface="Wingdings" panose="05000000000000000000" pitchFamily="2" charset="2"/>
              <a:buChar char="n"/>
            </a:pPr>
            <a:r>
              <a:rPr lang="zh-CN" altLang="en-US" sz="2400" b="1" dirty="0">
                <a:ea typeface="楷体" panose="02010609060101010101" pitchFamily="49" charset="-122"/>
              </a:rPr>
              <a:t>有正负号</a:t>
            </a:r>
            <a:endParaRPr lang="en-US" altLang="zh-CN" sz="2400" b="1" dirty="0">
              <a:ea typeface="楷体" panose="02010609060101010101" pitchFamily="49" charset="-122"/>
            </a:endParaRPr>
          </a:p>
        </p:txBody>
      </p:sp>
      <p:sp>
        <p:nvSpPr>
          <p:cNvPr id="3" name="矩形 2">
            <a:extLst>
              <a:ext uri="{FF2B5EF4-FFF2-40B4-BE49-F238E27FC236}">
                <a16:creationId xmlns:a16="http://schemas.microsoft.com/office/drawing/2014/main" id="{EC102111-8647-4938-9DA5-3CB800BA268D}"/>
              </a:ext>
            </a:extLst>
          </p:cNvPr>
          <p:cNvSpPr/>
          <p:nvPr/>
        </p:nvSpPr>
        <p:spPr>
          <a:xfrm>
            <a:off x="988349" y="4745145"/>
            <a:ext cx="7478586" cy="904863"/>
          </a:xfrm>
          <a:prstGeom prst="rect">
            <a:avLst/>
          </a:prstGeom>
        </p:spPr>
        <p:txBody>
          <a:bodyPr wrap="square">
            <a:spAutoFit/>
          </a:bodyPr>
          <a:lstStyle/>
          <a:p>
            <a:pPr marL="990600" lvl="1" indent="-533400" eaLnBrk="1" fontAlgn="auto" hangingPunct="1">
              <a:spcBef>
                <a:spcPct val="20000"/>
              </a:spcBef>
              <a:spcAft>
                <a:spcPts val="0"/>
              </a:spcAft>
              <a:buSzPct val="90000"/>
            </a:pPr>
            <a:r>
              <a:rPr lang="zh-CN" altLang="en-US" sz="2400" dirty="0">
                <a:solidFill>
                  <a:prstClr val="black"/>
                </a:solidFill>
                <a:latin typeface="+mj-lt"/>
                <a:ea typeface="楷体" panose="02010609060101010101" pitchFamily="49" charset="-122"/>
              </a:rPr>
              <a:t>	</a:t>
            </a:r>
          </a:p>
          <a:p>
            <a:pPr marL="990600" lvl="1" indent="-533400" eaLnBrk="1" fontAlgn="auto" hangingPunct="1">
              <a:spcBef>
                <a:spcPct val="20000"/>
              </a:spcBef>
              <a:spcAft>
                <a:spcPts val="0"/>
              </a:spcAft>
              <a:buSzPct val="90000"/>
            </a:pPr>
            <a:endParaRPr lang="en-US" altLang="zh-CN" sz="2400" dirty="0">
              <a:solidFill>
                <a:prstClr val="black"/>
              </a:solidFill>
              <a:latin typeface="+mj-lt"/>
              <a:ea typeface="楷体" panose="02010609060101010101" pitchFamily="49" charset="-122"/>
            </a:endParaRPr>
          </a:p>
        </p:txBody>
      </p:sp>
      <p:graphicFrame>
        <p:nvGraphicFramePr>
          <p:cNvPr id="11" name="表格 10">
            <a:extLst>
              <a:ext uri="{FF2B5EF4-FFF2-40B4-BE49-F238E27FC236}">
                <a16:creationId xmlns:a16="http://schemas.microsoft.com/office/drawing/2014/main" id="{FFE5E362-05F9-48E0-BB3F-C1D215EC1B71}"/>
              </a:ext>
            </a:extLst>
          </p:cNvPr>
          <p:cNvGraphicFramePr>
            <a:graphicFrameLocks noGrp="1"/>
          </p:cNvGraphicFramePr>
          <p:nvPr>
            <p:extLst>
              <p:ext uri="{D42A27DB-BD31-4B8C-83A1-F6EECF244321}">
                <p14:modId xmlns:p14="http://schemas.microsoft.com/office/powerpoint/2010/main" val="4278421099"/>
              </p:ext>
            </p:extLst>
          </p:nvPr>
        </p:nvGraphicFramePr>
        <p:xfrm>
          <a:off x="-4884" y="3167568"/>
          <a:ext cx="9144000" cy="3155154"/>
        </p:xfrm>
        <a:graphic>
          <a:graphicData uri="http://schemas.openxmlformats.org/drawingml/2006/table">
            <a:tbl>
              <a:tblPr firstRow="1" bandRow="1">
                <a:tableStyleId>{5C22544A-7EE6-4342-B048-85BDC9FD1C3A}</a:tableStyleId>
              </a:tblPr>
              <a:tblGrid>
                <a:gridCol w="1463389">
                  <a:extLst>
                    <a:ext uri="{9D8B030D-6E8A-4147-A177-3AD203B41FA5}">
                      <a16:colId xmlns:a16="http://schemas.microsoft.com/office/drawing/2014/main" val="3489118798"/>
                    </a:ext>
                  </a:extLst>
                </a:gridCol>
                <a:gridCol w="1290635">
                  <a:extLst>
                    <a:ext uri="{9D8B030D-6E8A-4147-A177-3AD203B41FA5}">
                      <a16:colId xmlns:a16="http://schemas.microsoft.com/office/drawing/2014/main" val="1666036646"/>
                    </a:ext>
                  </a:extLst>
                </a:gridCol>
                <a:gridCol w="2086784">
                  <a:extLst>
                    <a:ext uri="{9D8B030D-6E8A-4147-A177-3AD203B41FA5}">
                      <a16:colId xmlns:a16="http://schemas.microsoft.com/office/drawing/2014/main" val="2861413766"/>
                    </a:ext>
                  </a:extLst>
                </a:gridCol>
                <a:gridCol w="2248161">
                  <a:extLst>
                    <a:ext uri="{9D8B030D-6E8A-4147-A177-3AD203B41FA5}">
                      <a16:colId xmlns:a16="http://schemas.microsoft.com/office/drawing/2014/main" val="2003400842"/>
                    </a:ext>
                  </a:extLst>
                </a:gridCol>
                <a:gridCol w="2055031">
                  <a:extLst>
                    <a:ext uri="{9D8B030D-6E8A-4147-A177-3AD203B41FA5}">
                      <a16:colId xmlns:a16="http://schemas.microsoft.com/office/drawing/2014/main" val="3251068201"/>
                    </a:ext>
                  </a:extLst>
                </a:gridCol>
              </a:tblGrid>
              <a:tr h="54000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mj-lt"/>
                        <a:ea typeface="楷体" panose="02010609060101010101" pitchFamily="49" charset="-122"/>
                      </a:endParaRP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mj-lt"/>
                          <a:ea typeface="楷体" panose="02010609060101010101" pitchFamily="49" charset="-122"/>
                        </a:rPr>
                        <a:t>起 始</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mj-lt"/>
                          <a:ea typeface="楷体" panose="02010609060101010101" pitchFamily="49" charset="-122"/>
                        </a:rPr>
                        <a:t>最大整数</a:t>
                      </a:r>
                      <a:r>
                        <a:rPr kumimoji="0" lang="en-US" altLang="zh-CN" sz="2400" b="0" i="0" u="none" strike="noStrike" cap="none" normalizeH="0" baseline="0" dirty="0">
                          <a:ln>
                            <a:noFill/>
                          </a:ln>
                          <a:solidFill>
                            <a:schemeClr val="tx1"/>
                          </a:solidFill>
                          <a:effectLst/>
                          <a:latin typeface="+mj-lt"/>
                          <a:ea typeface="楷体" panose="02010609060101010101" pitchFamily="49" charset="-122"/>
                        </a:rPr>
                        <a:t>(</a:t>
                      </a:r>
                      <a:r>
                        <a:rPr kumimoji="0" lang="zh-CN" altLang="en-US" sz="2400" b="0" i="0" u="none" strike="noStrike" cap="none" normalizeH="0" baseline="0" dirty="0">
                          <a:ln>
                            <a:noFill/>
                          </a:ln>
                          <a:solidFill>
                            <a:schemeClr val="tx1"/>
                          </a:solidFill>
                          <a:effectLst/>
                          <a:latin typeface="+mj-lt"/>
                          <a:ea typeface="楷体" panose="02010609060101010101" pitchFamily="49" charset="-122"/>
                        </a:rPr>
                        <a:t>正</a:t>
                      </a:r>
                      <a:r>
                        <a:rPr kumimoji="0" lang="en-US" altLang="zh-CN" sz="2400" b="0" i="0" u="none" strike="noStrike" cap="none" normalizeH="0" baseline="0" dirty="0">
                          <a:ln>
                            <a:noFill/>
                          </a:ln>
                          <a:solidFill>
                            <a:schemeClr val="tx1"/>
                          </a:solidFill>
                          <a:effectLst/>
                          <a:latin typeface="+mj-lt"/>
                          <a:ea typeface="楷体" panose="02010609060101010101" pitchFamily="49" charset="-122"/>
                        </a:rPr>
                        <a:t>)</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最大长整数</a:t>
                      </a:r>
                      <a:r>
                        <a:rPr kumimoji="0" lang="en-US" altLang="zh-CN" sz="2400" b="0" i="0" u="none" strike="noStrike" cap="none" normalizeH="0" baseline="0">
                          <a:ln>
                            <a:noFill/>
                          </a:ln>
                          <a:solidFill>
                            <a:schemeClr val="tx1"/>
                          </a:solidFill>
                          <a:effectLst/>
                          <a:latin typeface="+mj-lt"/>
                          <a:ea typeface="楷体" panose="02010609060101010101" pitchFamily="49" charset="-122"/>
                        </a:rPr>
                        <a:t>(</a:t>
                      </a:r>
                      <a:r>
                        <a:rPr kumimoji="0" lang="zh-CN" altLang="en-US" sz="2400" b="0" i="0" u="none" strike="noStrike" cap="none" normalizeH="0" baseline="0">
                          <a:ln>
                            <a:noFill/>
                          </a:ln>
                          <a:solidFill>
                            <a:schemeClr val="tx1"/>
                          </a:solidFill>
                          <a:effectLst/>
                          <a:latin typeface="+mj-lt"/>
                          <a:ea typeface="楷体" panose="02010609060101010101" pitchFamily="49" charset="-122"/>
                        </a:rPr>
                        <a:t>正</a:t>
                      </a:r>
                      <a:r>
                        <a:rPr kumimoji="0" lang="en-US" altLang="zh-CN" sz="2400" b="0" i="0" u="none" strike="noStrike" cap="none" normalizeH="0" baseline="0">
                          <a:ln>
                            <a:noFill/>
                          </a:ln>
                          <a:solidFill>
                            <a:schemeClr val="tx1"/>
                          </a:solidFill>
                          <a:effectLst/>
                          <a:latin typeface="+mj-lt"/>
                          <a:ea typeface="楷体" panose="02010609060101010101" pitchFamily="49" charset="-122"/>
                        </a:rPr>
                        <a:t>)</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举 例</a:t>
                      </a:r>
                    </a:p>
                  </a:txBody>
                  <a:tcPr marT="45715" marB="45715" horzOverflow="overflow"/>
                </a:tc>
                <a:extLst>
                  <a:ext uri="{0D108BD9-81ED-4DB2-BD59-A6C34878D82A}">
                    <a16:rowId xmlns:a16="http://schemas.microsoft.com/office/drawing/2014/main" val="2669728552"/>
                  </a:ext>
                </a:extLst>
              </a:tr>
              <a:tr h="54000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十进制</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0,1~9</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2147483647</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9223372036854775807L</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j-lt"/>
                          <a:ea typeface="楷体" panose="02010609060101010101" pitchFamily="49" charset="-122"/>
                        </a:rPr>
                        <a:t>23, +567,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j-lt"/>
                          <a:ea typeface="楷体" panose="02010609060101010101" pitchFamily="49" charset="-122"/>
                        </a:rPr>
                        <a:t>-12,0,1234</a:t>
                      </a:r>
                    </a:p>
                  </a:txBody>
                  <a:tcPr marT="45715" marB="45715" horzOverflow="overflow"/>
                </a:tc>
                <a:extLst>
                  <a:ext uri="{0D108BD9-81ED-4DB2-BD59-A6C34878D82A}">
                    <a16:rowId xmlns:a16="http://schemas.microsoft.com/office/drawing/2014/main" val="2977659514"/>
                  </a:ext>
                </a:extLst>
              </a:tr>
              <a:tr h="54000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八进制</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017777777777</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0777777777777777777777L</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hlink"/>
                          </a:solidFill>
                          <a:effectLst/>
                          <a:latin typeface="+mj-lt"/>
                          <a:ea typeface="楷体" panose="02010609060101010101" pitchFamily="49" charset="-122"/>
                        </a:rPr>
                        <a:t>034,0175,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hlink"/>
                          </a:solidFill>
                          <a:effectLst/>
                          <a:latin typeface="+mj-lt"/>
                          <a:ea typeface="楷体" panose="02010609060101010101" pitchFamily="49" charset="-122"/>
                        </a:rPr>
                        <a:t>-0777L</a:t>
                      </a:r>
                    </a:p>
                  </a:txBody>
                  <a:tcPr marT="45715" marB="45715" horzOverflow="overflow"/>
                </a:tc>
                <a:extLst>
                  <a:ext uri="{0D108BD9-81ED-4DB2-BD59-A6C34878D82A}">
                    <a16:rowId xmlns:a16="http://schemas.microsoft.com/office/drawing/2014/main" val="1502197673"/>
                  </a:ext>
                </a:extLst>
              </a:tr>
              <a:tr h="540000">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mj-lt"/>
                          <a:ea typeface="楷体" panose="02010609060101010101" pitchFamily="49" charset="-122"/>
                        </a:rPr>
                        <a:t>十六进制</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j-lt"/>
                          <a:ea typeface="楷体" panose="02010609060101010101" pitchFamily="49" charset="-122"/>
                        </a:rPr>
                        <a:t>0x</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0x7FFFFFFF</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0x7FFFFFFFFFFFFFFFL</a:t>
                      </a:r>
                    </a:p>
                  </a:txBody>
                  <a:tcPr marT="45715" marB="45715" horzOverflow="overflow"/>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mj-lt"/>
                          <a:ea typeface="楷体" panose="02010609060101010101" pitchFamily="49" charset="-122"/>
                        </a:rPr>
                        <a:t>0xFF, 0x45L</a:t>
                      </a:r>
                    </a:p>
                  </a:txBody>
                  <a:tcPr marT="45715" marB="45715" horzOverflow="overflow"/>
                </a:tc>
                <a:extLst>
                  <a:ext uri="{0D108BD9-81ED-4DB2-BD59-A6C34878D82A}">
                    <a16:rowId xmlns:a16="http://schemas.microsoft.com/office/drawing/2014/main" val="3205442524"/>
                  </a:ext>
                </a:extLst>
              </a:tr>
            </a:tbl>
          </a:graphicData>
        </a:graphic>
      </p:graphicFrame>
    </p:spTree>
    <p:extLst>
      <p:ext uri="{BB962C8B-B14F-4D97-AF65-F5344CB8AC3E}">
        <p14:creationId xmlns:p14="http://schemas.microsoft.com/office/powerpoint/2010/main" val="277541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4186467"/>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常量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实型常量</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双精度实数</a:t>
            </a:r>
            <a:r>
              <a:rPr lang="en-US" altLang="zh-CN" sz="2400" b="1" dirty="0">
                <a:latin typeface="+mj-lt"/>
                <a:ea typeface="楷体" panose="02010609060101010101" pitchFamily="49" charset="-122"/>
              </a:rPr>
              <a:t>(double, 8</a:t>
            </a:r>
            <a:r>
              <a:rPr lang="zh-CN" altLang="en-US" sz="2400" b="1" dirty="0">
                <a:latin typeface="+mj-lt"/>
                <a:ea typeface="楷体" panose="02010609060101010101" pitchFamily="49" charset="-122"/>
              </a:rPr>
              <a:t>个字节</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数字后加字母</a:t>
            </a:r>
            <a:r>
              <a:rPr lang="en-US" altLang="zh-CN" sz="2400" b="1" dirty="0">
                <a:latin typeface="+mj-lt"/>
                <a:ea typeface="楷体" panose="02010609060101010101" pitchFamily="49" charset="-122"/>
              </a:rPr>
              <a:t>D</a:t>
            </a:r>
            <a:r>
              <a:rPr lang="zh-CN" altLang="en-US" sz="2400" b="1" dirty="0">
                <a:latin typeface="+mj-lt"/>
                <a:ea typeface="楷体" panose="02010609060101010101" pitchFamily="49" charset="-122"/>
              </a:rPr>
              <a:t>或</a:t>
            </a:r>
            <a:r>
              <a:rPr lang="en-US" altLang="zh-CN" sz="2400" b="1" dirty="0">
                <a:latin typeface="+mj-lt"/>
                <a:ea typeface="楷体" panose="02010609060101010101" pitchFamily="49" charset="-122"/>
              </a:rPr>
              <a:t>d)</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浮点实数</a:t>
            </a:r>
            <a:r>
              <a:rPr lang="en-US" altLang="zh-CN" sz="2400" b="1" dirty="0">
                <a:latin typeface="+mj-lt"/>
                <a:ea typeface="楷体" panose="02010609060101010101" pitchFamily="49" charset="-122"/>
              </a:rPr>
              <a:t>(float, 4</a:t>
            </a:r>
            <a:r>
              <a:rPr lang="zh-CN" altLang="en-US" sz="2400" b="1" dirty="0">
                <a:latin typeface="+mj-lt"/>
                <a:ea typeface="楷体" panose="02010609060101010101" pitchFamily="49" charset="-122"/>
              </a:rPr>
              <a:t>个字节</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数字后加字母</a:t>
            </a:r>
            <a:r>
              <a:rPr lang="en-US" altLang="zh-CN" sz="2400" b="1" dirty="0">
                <a:latin typeface="+mj-lt"/>
                <a:ea typeface="楷体" panose="02010609060101010101" pitchFamily="49" charset="-122"/>
              </a:rPr>
              <a:t>F</a:t>
            </a:r>
            <a:r>
              <a:rPr lang="zh-CN" altLang="en-US" sz="2400" b="1" dirty="0">
                <a:latin typeface="+mj-lt"/>
                <a:ea typeface="楷体" panose="02010609060101010101" pitchFamily="49" charset="-122"/>
              </a:rPr>
              <a:t>或</a:t>
            </a:r>
            <a:r>
              <a:rPr lang="en-US" altLang="zh-CN" sz="2400" b="1" dirty="0">
                <a:latin typeface="+mj-lt"/>
                <a:ea typeface="楷体" panose="02010609060101010101" pitchFamily="49" charset="-122"/>
              </a:rPr>
              <a:t>f)</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若无明确字母标识，则系统默认为双精度实数</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两种表示方法</a:t>
            </a:r>
          </a:p>
          <a:p>
            <a:pPr marL="1828800" lvl="3" indent="-4572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十进制</a:t>
            </a:r>
            <a:r>
              <a:rPr lang="en-US" altLang="zh-CN" sz="2400" dirty="0">
                <a:latin typeface="+mj-lt"/>
                <a:ea typeface="楷体" panose="02010609060101010101" pitchFamily="49" charset="-122"/>
              </a:rPr>
              <a:t>: </a:t>
            </a:r>
            <a:r>
              <a:rPr lang="zh-CN" altLang="en-US" sz="2400" dirty="0">
                <a:latin typeface="+mj-lt"/>
                <a:ea typeface="楷体" panose="02010609060101010101" pitchFamily="49" charset="-122"/>
              </a:rPr>
              <a:t>数字和小数点组成，必须有小数点，例  </a:t>
            </a:r>
            <a:r>
              <a:rPr lang="en-US" altLang="zh-CN" sz="2400" dirty="0">
                <a:latin typeface="+mj-lt"/>
                <a:ea typeface="楷体" panose="02010609060101010101" pitchFamily="49" charset="-122"/>
              </a:rPr>
              <a:t>0.12,  .12,  12.,  12.0</a:t>
            </a:r>
          </a:p>
          <a:p>
            <a:pPr marL="1828800" lvl="3" indent="-4572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科学计数法</a:t>
            </a:r>
            <a:r>
              <a:rPr lang="en-US" altLang="zh-CN" sz="2400" dirty="0">
                <a:latin typeface="+mj-lt"/>
                <a:ea typeface="楷体" panose="02010609060101010101" pitchFamily="49" charset="-122"/>
              </a:rPr>
              <a:t>: 123e3, 123E3, 0.4e8D, -5e9</a:t>
            </a:r>
          </a:p>
        </p:txBody>
      </p:sp>
      <p:sp>
        <p:nvSpPr>
          <p:cNvPr id="2" name="矩形 1">
            <a:extLst>
              <a:ext uri="{FF2B5EF4-FFF2-40B4-BE49-F238E27FC236}">
                <a16:creationId xmlns:a16="http://schemas.microsoft.com/office/drawing/2014/main" id="{66DD6101-0BF4-479C-862D-A4046CEE1E1C}"/>
              </a:ext>
            </a:extLst>
          </p:cNvPr>
          <p:cNvSpPr/>
          <p:nvPr/>
        </p:nvSpPr>
        <p:spPr>
          <a:xfrm>
            <a:off x="2286000" y="3105835"/>
            <a:ext cx="4572000" cy="369332"/>
          </a:xfrm>
          <a:prstGeom prst="rect">
            <a:avLst/>
          </a:prstGeom>
        </p:spPr>
        <p:txBody>
          <a:bodyPr>
            <a:spAutoFit/>
          </a:bodyPr>
          <a:lstStyle/>
          <a:p>
            <a:endParaRPr lang="en-US" altLang="zh-CN" dirty="0">
              <a:solidFill>
                <a:srgbClr val="D4D4D4"/>
              </a:solidFill>
              <a:latin typeface="Consolas" panose="020B0609020204030204" pitchFamily="49" charset="0"/>
            </a:endParaRPr>
          </a:p>
        </p:txBody>
      </p:sp>
      <p:sp>
        <p:nvSpPr>
          <p:cNvPr id="9" name="矩形 8">
            <a:extLst>
              <a:ext uri="{FF2B5EF4-FFF2-40B4-BE49-F238E27FC236}">
                <a16:creationId xmlns:a16="http://schemas.microsoft.com/office/drawing/2014/main" id="{9924C03B-3706-43E4-A498-90713E83AB9E}"/>
              </a:ext>
            </a:extLst>
          </p:cNvPr>
          <p:cNvSpPr/>
          <p:nvPr/>
        </p:nvSpPr>
        <p:spPr>
          <a:xfrm>
            <a:off x="0" y="5572220"/>
            <a:ext cx="4684753" cy="796004"/>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dirty="0">
                <a:solidFill>
                  <a:srgbClr val="D4D4D4"/>
                </a:solidFill>
                <a:latin typeface="Consolas" panose="020B0609020204030204" pitchFamily="49" charset="0"/>
                <a:ea typeface="黑体" panose="02010609060101010101" pitchFamily="49" charset="-122"/>
              </a:rPr>
              <a:t>	</a:t>
            </a:r>
            <a:r>
              <a:rPr lang="en-US" altLang="zh-CN" sz="2000" b="1" dirty="0">
                <a:solidFill>
                  <a:srgbClr val="4EC9B0"/>
                </a:solidFill>
                <a:latin typeface="Consolas" panose="020B0609020204030204" pitchFamily="49" charset="0"/>
                <a:ea typeface="黑体" panose="02010609060101010101" pitchFamily="49" charset="-122"/>
              </a:rPr>
              <a:t>double</a:t>
            </a:r>
            <a:r>
              <a:rPr lang="en-US" altLang="zh-CN" sz="2000" b="1" dirty="0">
                <a:solidFill>
                  <a:srgbClr val="D4D4D4"/>
                </a:solidFill>
                <a:latin typeface="Consolas" panose="020B0609020204030204" pitchFamily="49" charset="0"/>
                <a:ea typeface="黑体" panose="02010609060101010101" pitchFamily="49" charset="-122"/>
              </a:rPr>
              <a:t> </a:t>
            </a:r>
            <a:r>
              <a:rPr lang="en-US" altLang="zh-CN" sz="2000" b="1" dirty="0">
                <a:solidFill>
                  <a:srgbClr val="9CDCFE"/>
                </a:solidFill>
                <a:latin typeface="Consolas" panose="020B0609020204030204" pitchFamily="49" charset="0"/>
                <a:ea typeface="黑体" panose="02010609060101010101" pitchFamily="49" charset="-122"/>
              </a:rPr>
              <a:t>a</a:t>
            </a:r>
            <a:r>
              <a:rPr lang="en-US" altLang="zh-CN" sz="2000" b="1" dirty="0">
                <a:solidFill>
                  <a:srgbClr val="D4D4D4"/>
                </a:solidFill>
                <a:latin typeface="Consolas" panose="020B0609020204030204" pitchFamily="49" charset="0"/>
                <a:ea typeface="黑体" panose="02010609060101010101" pitchFamily="49" charset="-122"/>
              </a:rPr>
              <a:t> = </a:t>
            </a:r>
            <a:r>
              <a:rPr lang="en-US" altLang="zh-CN" sz="2000" b="1" dirty="0">
                <a:solidFill>
                  <a:srgbClr val="B5CEA8"/>
                </a:solidFill>
                <a:latin typeface="Consolas" panose="020B0609020204030204" pitchFamily="49" charset="0"/>
                <a:ea typeface="黑体" panose="02010609060101010101" pitchFamily="49" charset="-122"/>
              </a:rPr>
              <a:t>10001000.000</a:t>
            </a:r>
            <a:r>
              <a:rPr lang="en-US" altLang="zh-CN" sz="2000" b="1" dirty="0">
                <a:solidFill>
                  <a:srgbClr val="D4D4D4"/>
                </a:solidFill>
                <a:latin typeface="Consolas" panose="020B0609020204030204" pitchFamily="49" charset="0"/>
                <a:ea typeface="黑体" panose="02010609060101010101" pitchFamily="49" charset="-122"/>
              </a:rPr>
              <a:t>;	</a:t>
            </a:r>
            <a:r>
              <a:rPr lang="en-US" altLang="zh-CN" sz="2000" b="1" dirty="0" err="1">
                <a:solidFill>
                  <a:srgbClr val="4EC9B0"/>
                </a:solidFill>
                <a:latin typeface="Consolas" panose="020B0609020204030204" pitchFamily="49" charset="0"/>
                <a:ea typeface="黑体" panose="02010609060101010101" pitchFamily="49" charset="-122"/>
              </a:rPr>
              <a:t>System</a:t>
            </a:r>
            <a:r>
              <a:rPr lang="en-US" altLang="zh-CN" sz="2000" b="1" dirty="0" err="1">
                <a:solidFill>
                  <a:srgbClr val="D4D4D4"/>
                </a:solidFill>
                <a:latin typeface="Consolas" panose="020B0609020204030204" pitchFamily="49" charset="0"/>
                <a:ea typeface="黑体" panose="02010609060101010101" pitchFamily="49" charset="-122"/>
              </a:rPr>
              <a:t>.</a:t>
            </a:r>
            <a:r>
              <a:rPr lang="en-US" altLang="zh-CN" sz="2000" b="1" dirty="0" err="1">
                <a:solidFill>
                  <a:srgbClr val="4FC1FF"/>
                </a:solidFill>
                <a:latin typeface="Consolas" panose="020B0609020204030204" pitchFamily="49" charset="0"/>
                <a:ea typeface="黑体" panose="02010609060101010101" pitchFamily="49" charset="-122"/>
              </a:rPr>
              <a:t>out</a:t>
            </a:r>
            <a:r>
              <a:rPr lang="en-US" altLang="zh-CN" sz="2000" b="1" dirty="0" err="1">
                <a:solidFill>
                  <a:srgbClr val="D4D4D4"/>
                </a:solidFill>
                <a:latin typeface="Consolas" panose="020B0609020204030204" pitchFamily="49" charset="0"/>
                <a:ea typeface="黑体" panose="02010609060101010101" pitchFamily="49" charset="-122"/>
              </a:rPr>
              <a:t>.</a:t>
            </a:r>
            <a:r>
              <a:rPr lang="en-US" altLang="zh-CN" sz="2000" b="1" dirty="0" err="1">
                <a:solidFill>
                  <a:srgbClr val="DCDCAA"/>
                </a:solidFill>
                <a:latin typeface="Consolas" panose="020B0609020204030204" pitchFamily="49" charset="0"/>
                <a:ea typeface="黑体" panose="02010609060101010101" pitchFamily="49" charset="-122"/>
              </a:rPr>
              <a:t>println</a:t>
            </a:r>
            <a:r>
              <a:rPr lang="en-US" altLang="zh-CN" sz="2000" b="1" dirty="0">
                <a:solidFill>
                  <a:srgbClr val="D4D4D4"/>
                </a:solidFill>
                <a:latin typeface="Consolas" panose="020B0609020204030204" pitchFamily="49" charset="0"/>
                <a:ea typeface="黑体" panose="02010609060101010101" pitchFamily="49" charset="-122"/>
              </a:rPr>
              <a:t>(</a:t>
            </a:r>
            <a:r>
              <a:rPr lang="en-US" altLang="zh-CN" sz="2000" b="1" dirty="0">
                <a:solidFill>
                  <a:srgbClr val="9CDCFE"/>
                </a:solidFill>
                <a:latin typeface="Consolas" panose="020B0609020204030204" pitchFamily="49" charset="0"/>
                <a:ea typeface="黑体" panose="02010609060101010101" pitchFamily="49" charset="-122"/>
              </a:rPr>
              <a:t>a</a:t>
            </a:r>
            <a:r>
              <a:rPr lang="en-US" altLang="zh-CN" sz="2000" b="1" dirty="0">
                <a:solidFill>
                  <a:srgbClr val="D4D4D4"/>
                </a:solidFill>
                <a:latin typeface="Consolas" panose="020B0609020204030204" pitchFamily="49" charset="0"/>
                <a:ea typeface="黑体" panose="02010609060101010101" pitchFamily="49" charset="-122"/>
              </a:rPr>
              <a:t>);</a:t>
            </a:r>
          </a:p>
        </p:txBody>
      </p:sp>
      <p:pic>
        <p:nvPicPr>
          <p:cNvPr id="3" name="图片 2">
            <a:extLst>
              <a:ext uri="{FF2B5EF4-FFF2-40B4-BE49-F238E27FC236}">
                <a16:creationId xmlns:a16="http://schemas.microsoft.com/office/drawing/2014/main" id="{F83550F3-3D22-4635-91B8-2E0379D6BD3B}"/>
              </a:ext>
            </a:extLst>
          </p:cNvPr>
          <p:cNvPicPr>
            <a:picLocks noChangeAspect="1"/>
          </p:cNvPicPr>
          <p:nvPr/>
        </p:nvPicPr>
        <p:blipFill>
          <a:blip r:embed="rId3"/>
          <a:stretch>
            <a:fillRect/>
          </a:stretch>
        </p:blipFill>
        <p:spPr>
          <a:xfrm>
            <a:off x="4684753" y="5572220"/>
            <a:ext cx="4459247" cy="796004"/>
          </a:xfrm>
          <a:prstGeom prst="rect">
            <a:avLst/>
          </a:prstGeom>
        </p:spPr>
      </p:pic>
    </p:spTree>
    <p:extLst>
      <p:ext uri="{BB962C8B-B14F-4D97-AF65-F5344CB8AC3E}">
        <p14:creationId xmlns:p14="http://schemas.microsoft.com/office/powerpoint/2010/main" val="1475056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190032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常量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布尔型常量</a:t>
            </a:r>
          </a:p>
          <a:p>
            <a:pPr marL="1371600" lvl="2" indent="-4572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true</a:t>
            </a:r>
          </a:p>
          <a:p>
            <a:pPr marL="1371600" lvl="2" indent="-4572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false</a:t>
            </a:r>
          </a:p>
        </p:txBody>
      </p:sp>
    </p:spTree>
    <p:extLst>
      <p:ext uri="{BB962C8B-B14F-4D97-AF65-F5344CB8AC3E}">
        <p14:creationId xmlns:p14="http://schemas.microsoft.com/office/powerpoint/2010/main" val="2072024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322620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常量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字符型常量</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用单引号括起来的单个字符</a:t>
            </a:r>
            <a:endParaRPr lang="en-US" altLang="zh-CN" sz="2400" b="1" dirty="0">
              <a:latin typeface="+mj-lt"/>
              <a:ea typeface="楷体" panose="02010609060101010101" pitchFamily="49" charset="-122"/>
            </a:endParaRPr>
          </a:p>
          <a:p>
            <a:pPr lvl="2">
              <a:lnSpc>
                <a:spcPct val="120000"/>
              </a:lnSpc>
              <a:buSzPct val="90000"/>
            </a:pPr>
            <a:endParaRPr lang="en-US" altLang="zh-CN" sz="24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JAVA</a:t>
            </a:r>
            <a:r>
              <a:rPr lang="zh-CN" altLang="en-US" sz="2400" b="1" dirty="0">
                <a:latin typeface="+mj-lt"/>
                <a:ea typeface="楷体" panose="02010609060101010101" pitchFamily="49" charset="-122"/>
              </a:rPr>
              <a:t>中的字符为</a:t>
            </a: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字符</a:t>
            </a:r>
          </a:p>
          <a:p>
            <a:pPr marL="1828800" lvl="3" indent="-4572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双字节，范围‘</a:t>
            </a:r>
            <a:r>
              <a:rPr lang="en-US" altLang="zh-CN" sz="2400" dirty="0">
                <a:latin typeface="+mj-lt"/>
                <a:ea typeface="楷体" panose="02010609060101010101" pitchFamily="49" charset="-122"/>
              </a:rPr>
              <a:t>\u0000’~‘\</a:t>
            </a:r>
            <a:r>
              <a:rPr lang="en-US" altLang="zh-CN" sz="2400" dirty="0" err="1">
                <a:latin typeface="+mj-lt"/>
                <a:ea typeface="楷体" panose="02010609060101010101" pitchFamily="49" charset="-122"/>
              </a:rPr>
              <a:t>uFFFF</a:t>
            </a:r>
            <a:r>
              <a:rPr lang="en-US" altLang="zh-CN" sz="2400" dirty="0">
                <a:latin typeface="+mj-lt"/>
                <a:ea typeface="楷体" panose="02010609060101010101" pitchFamily="49" charset="-122"/>
              </a:rPr>
              <a:t>’</a:t>
            </a:r>
          </a:p>
          <a:p>
            <a:pPr marL="1828800" lvl="3" indent="-457200">
              <a:lnSpc>
                <a:spcPct val="120000"/>
              </a:lnSpc>
              <a:buSzPct val="90000"/>
              <a:buFont typeface="Wingdings" panose="05000000000000000000" pitchFamily="2" charset="2"/>
              <a:buChar char="ü"/>
            </a:pPr>
            <a:r>
              <a:rPr lang="zh-CN" altLang="en-US" sz="2400" dirty="0">
                <a:latin typeface="+mj-lt"/>
                <a:ea typeface="楷体" panose="02010609060101010101" pitchFamily="49" charset="-122"/>
              </a:rPr>
              <a:t>转义字符序列</a:t>
            </a:r>
          </a:p>
        </p:txBody>
      </p:sp>
      <p:sp>
        <p:nvSpPr>
          <p:cNvPr id="6" name="矩形: 圆角 5">
            <a:extLst>
              <a:ext uri="{FF2B5EF4-FFF2-40B4-BE49-F238E27FC236}">
                <a16:creationId xmlns:a16="http://schemas.microsoft.com/office/drawing/2014/main" id="{2DC8E54D-3D81-4C28-9125-D49BD2EC3F7D}"/>
              </a:ext>
            </a:extLst>
          </p:cNvPr>
          <p:cNvSpPr/>
          <p:nvPr/>
        </p:nvSpPr>
        <p:spPr>
          <a:xfrm>
            <a:off x="0" y="2556785"/>
            <a:ext cx="9143999" cy="462186"/>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pt-BR" sz="2400" b="1" dirty="0">
                <a:solidFill>
                  <a:schemeClr val="tx1"/>
                </a:solidFill>
                <a:latin typeface="+mj-lt"/>
                <a:ea typeface="楷体" panose="02010609060101010101" pitchFamily="49" charset="-122"/>
              </a:rPr>
              <a:t>例</a:t>
            </a:r>
            <a:r>
              <a:rPr lang="pt-BR" altLang="zh-CN" sz="2400" b="1" dirty="0">
                <a:solidFill>
                  <a:schemeClr val="tx1"/>
                </a:solidFill>
                <a:latin typeface="+mj-lt"/>
                <a:ea typeface="楷体" panose="02010609060101010101" pitchFamily="49" charset="-122"/>
              </a:rPr>
              <a:t>:  ‘a’,     ‘A’,    ‘@’,    ‘’,    ‘&amp;’</a:t>
            </a:r>
            <a:r>
              <a:rPr lang="zh-CN" altLang="en-US" sz="2400" b="1" dirty="0">
                <a:solidFill>
                  <a:schemeClr val="tx1"/>
                </a:solidFill>
                <a:latin typeface="+mj-lt"/>
                <a:ea typeface="楷体" panose="02010609060101010101" pitchFamily="49" charset="-122"/>
              </a:rPr>
              <a:t>，</a:t>
            </a:r>
            <a:r>
              <a:rPr lang="pt-BR" altLang="zh-CN" sz="2400" b="1" dirty="0">
                <a:solidFill>
                  <a:schemeClr val="tx1"/>
                </a:solidFill>
                <a:latin typeface="+mj-lt"/>
                <a:ea typeface="楷体" panose="02010609060101010101" pitchFamily="49" charset="-122"/>
              </a:rPr>
              <a:t> ‘’’,    ‘</a:t>
            </a:r>
            <a:r>
              <a:rPr lang="en-US" altLang="zh-CN" sz="2400" b="1">
                <a:solidFill>
                  <a:schemeClr val="tx1"/>
                </a:solidFill>
                <a:latin typeface="+mj-lt"/>
                <a:ea typeface="楷体" panose="02010609060101010101" pitchFamily="49" charset="-122"/>
              </a:rPr>
              <a:t>\</a:t>
            </a:r>
            <a:r>
              <a:rPr lang="pt-BR" altLang="zh-CN" sz="2400" b="1">
                <a:solidFill>
                  <a:schemeClr val="tx1"/>
                </a:solidFill>
                <a:latin typeface="+mj-lt"/>
                <a:ea typeface="楷体" panose="02010609060101010101" pitchFamily="49" charset="-122"/>
              </a:rPr>
              <a:t>\’,    </a:t>
            </a:r>
            <a:r>
              <a:rPr lang="pt-BR" altLang="zh-CN" sz="2400" b="1" dirty="0">
                <a:solidFill>
                  <a:schemeClr val="tx1"/>
                </a:solidFill>
                <a:latin typeface="+mj-lt"/>
                <a:ea typeface="楷体" panose="02010609060101010101" pitchFamily="49" charset="-122"/>
              </a:rPr>
              <a:t>“a”</a:t>
            </a:r>
          </a:p>
        </p:txBody>
      </p:sp>
      <p:sp>
        <p:nvSpPr>
          <p:cNvPr id="9" name="矩形: 圆角 8">
            <a:extLst>
              <a:ext uri="{FF2B5EF4-FFF2-40B4-BE49-F238E27FC236}">
                <a16:creationId xmlns:a16="http://schemas.microsoft.com/office/drawing/2014/main" id="{4768CA65-2E4D-4415-8D8C-C7EB01AE3856}"/>
              </a:ext>
            </a:extLst>
          </p:cNvPr>
          <p:cNvSpPr/>
          <p:nvPr/>
        </p:nvSpPr>
        <p:spPr>
          <a:xfrm>
            <a:off x="1" y="4369839"/>
            <a:ext cx="9143999" cy="1709991"/>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r>
              <a:rPr lang="en-US" altLang="zh-CN" sz="2400" b="1" dirty="0">
                <a:solidFill>
                  <a:schemeClr val="tx1"/>
                </a:solidFill>
                <a:latin typeface="+mj-lt"/>
                <a:ea typeface="楷体" panose="02010609060101010101" pitchFamily="49" charset="-122"/>
              </a:rPr>
              <a:t>\b  </a:t>
            </a:r>
            <a:r>
              <a:rPr lang="zh-CN" altLang="en-US" sz="2400" b="1" dirty="0">
                <a:solidFill>
                  <a:schemeClr val="tx1"/>
                </a:solidFill>
                <a:latin typeface="+mj-lt"/>
                <a:ea typeface="楷体" panose="02010609060101010101" pitchFamily="49" charset="-122"/>
              </a:rPr>
              <a:t>退格        </a:t>
            </a:r>
            <a:r>
              <a:rPr lang="en-US" altLang="zh-CN" sz="2400" b="1" dirty="0">
                <a:solidFill>
                  <a:schemeClr val="tx1"/>
                </a:solidFill>
                <a:latin typeface="+mj-lt"/>
                <a:ea typeface="楷体" panose="02010609060101010101" pitchFamily="49" charset="-122"/>
              </a:rPr>
              <a:t>\t   </a:t>
            </a:r>
            <a:r>
              <a:rPr lang="zh-CN" altLang="en-US" sz="2400" b="1" dirty="0">
                <a:solidFill>
                  <a:schemeClr val="tx1"/>
                </a:solidFill>
                <a:latin typeface="+mj-lt"/>
                <a:ea typeface="楷体" panose="02010609060101010101" pitchFamily="49" charset="-122"/>
              </a:rPr>
              <a:t>制表符</a:t>
            </a:r>
          </a:p>
          <a:p>
            <a:pPr lvl="3"/>
            <a:r>
              <a:rPr lang="en-US" altLang="zh-CN" sz="2400" b="1" dirty="0">
                <a:solidFill>
                  <a:schemeClr val="tx1"/>
                </a:solidFill>
                <a:latin typeface="+mj-lt"/>
                <a:ea typeface="楷体" panose="02010609060101010101" pitchFamily="49" charset="-122"/>
              </a:rPr>
              <a:t>\n  </a:t>
            </a:r>
            <a:r>
              <a:rPr lang="zh-CN" altLang="en-US" sz="2400" b="1" dirty="0">
                <a:solidFill>
                  <a:schemeClr val="tx1"/>
                </a:solidFill>
                <a:latin typeface="+mj-lt"/>
                <a:ea typeface="楷体" panose="02010609060101010101" pitchFamily="49" charset="-122"/>
              </a:rPr>
              <a:t>换行 </a:t>
            </a:r>
            <a:r>
              <a:rPr lang="en-US" altLang="zh-CN" sz="2400" b="1" dirty="0">
                <a:solidFill>
                  <a:schemeClr val="tx1"/>
                </a:solidFill>
                <a:latin typeface="+mj-lt"/>
                <a:ea typeface="楷体" panose="02010609060101010101" pitchFamily="49" charset="-122"/>
              </a:rPr>
              <a:t>(Newline)    </a:t>
            </a:r>
          </a:p>
          <a:p>
            <a:pPr lvl="3"/>
            <a:r>
              <a:rPr lang="en-US" altLang="zh-CN" sz="2400" b="1" dirty="0">
                <a:solidFill>
                  <a:schemeClr val="tx1"/>
                </a:solidFill>
                <a:latin typeface="+mj-lt"/>
                <a:ea typeface="楷体" panose="02010609060101010101" pitchFamily="49" charset="-122"/>
              </a:rPr>
              <a:t>\r  </a:t>
            </a:r>
            <a:r>
              <a:rPr lang="zh-CN" altLang="en-US" sz="2400" b="1" dirty="0">
                <a:solidFill>
                  <a:schemeClr val="tx1"/>
                </a:solidFill>
                <a:latin typeface="+mj-lt"/>
                <a:ea typeface="楷体" panose="02010609060101010101" pitchFamily="49" charset="-122"/>
              </a:rPr>
              <a:t>回车 </a:t>
            </a:r>
            <a:r>
              <a:rPr lang="en-US" altLang="zh-CN" sz="2400" b="1" dirty="0">
                <a:solidFill>
                  <a:schemeClr val="tx1"/>
                </a:solidFill>
                <a:latin typeface="+mj-lt"/>
                <a:ea typeface="楷体" panose="02010609060101010101" pitchFamily="49" charset="-122"/>
              </a:rPr>
              <a:t>(Carriage return)</a:t>
            </a:r>
          </a:p>
          <a:p>
            <a:pPr lvl="3"/>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单引号    </a:t>
            </a:r>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双引号    </a:t>
            </a:r>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反斜杠</a:t>
            </a:r>
          </a:p>
        </p:txBody>
      </p:sp>
    </p:spTree>
    <p:extLst>
      <p:ext uri="{BB962C8B-B14F-4D97-AF65-F5344CB8AC3E}">
        <p14:creationId xmlns:p14="http://schemas.microsoft.com/office/powerpoint/2010/main" val="2110209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255974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常量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字符串型常量</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用双引号括起来的若干个字符</a:t>
            </a:r>
            <a:endParaRPr lang="en-US" altLang="zh-CN" sz="2400" b="1" dirty="0">
              <a:latin typeface="+mj-lt"/>
              <a:ea typeface="楷体" panose="02010609060101010101" pitchFamily="49" charset="-122"/>
            </a:endParaRPr>
          </a:p>
          <a:p>
            <a:pPr lvl="2">
              <a:lnSpc>
                <a:spcPct val="120000"/>
              </a:lnSpc>
              <a:buSzPct val="90000"/>
            </a:pPr>
            <a:endParaRPr lang="en-US" altLang="zh-CN" sz="1200" b="1" dirty="0">
              <a:latin typeface="+mj-lt"/>
              <a:ea typeface="楷体" panose="02010609060101010101" pitchFamily="49" charset="-122"/>
            </a:endParaRPr>
          </a:p>
          <a:p>
            <a:pPr lvl="2">
              <a:lnSpc>
                <a:spcPct val="120000"/>
              </a:lnSpc>
              <a:buSzPct val="90000"/>
            </a:pPr>
            <a:endParaRPr lang="en-US" altLang="zh-CN" sz="1200" b="1" dirty="0">
              <a:latin typeface="+mj-lt"/>
              <a:ea typeface="楷体" panose="02010609060101010101" pitchFamily="49" charset="-122"/>
            </a:endParaRPr>
          </a:p>
          <a:p>
            <a:pPr lvl="2">
              <a:lnSpc>
                <a:spcPct val="120000"/>
              </a:lnSpc>
              <a:buSzPct val="90000"/>
            </a:pPr>
            <a:endParaRPr lang="en-US" altLang="zh-CN" sz="12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转义字符序列表示：</a:t>
            </a:r>
            <a:r>
              <a:rPr lang="zh-CN" altLang="en-US" sz="2400" dirty="0">
                <a:latin typeface="Arial" panose="020B0604020202020204" pitchFamily="34" charset="0"/>
                <a:ea typeface="楷体" panose="02010609060101010101" pitchFamily="49" charset="-122"/>
                <a:cs typeface="Arial" panose="020B0604020202020204" pitchFamily="34" charset="0"/>
              </a:rPr>
              <a:t>“    </a:t>
            </a:r>
            <a:r>
              <a:rPr lang="en-US" altLang="zh-CN" sz="2400" dirty="0">
                <a:latin typeface="Arial" panose="020B0604020202020204" pitchFamily="34" charset="0"/>
                <a:ea typeface="楷体" panose="02010609060101010101" pitchFamily="49" charset="-122"/>
                <a:cs typeface="Arial" panose="020B0604020202020204" pitchFamily="34" charset="0"/>
              </a:rPr>
              <a:t>\”    ” </a:t>
            </a:r>
            <a:r>
              <a:rPr lang="zh-CN" altLang="en-US" sz="24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    \’     ”</a:t>
            </a:r>
          </a:p>
        </p:txBody>
      </p:sp>
      <p:sp>
        <p:nvSpPr>
          <p:cNvPr id="6" name="矩形: 圆角 5">
            <a:extLst>
              <a:ext uri="{FF2B5EF4-FFF2-40B4-BE49-F238E27FC236}">
                <a16:creationId xmlns:a16="http://schemas.microsoft.com/office/drawing/2014/main" id="{2DC8E54D-3D81-4C28-9125-D49BD2EC3F7D}"/>
              </a:ext>
            </a:extLst>
          </p:cNvPr>
          <p:cNvSpPr/>
          <p:nvPr/>
        </p:nvSpPr>
        <p:spPr>
          <a:xfrm>
            <a:off x="-2484" y="2615057"/>
            <a:ext cx="9143999" cy="553601"/>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mj-lt"/>
                <a:ea typeface="楷体" panose="02010609060101010101" pitchFamily="49" charset="-122"/>
              </a:rPr>
              <a:t>“I am a student”, “java</a:t>
            </a:r>
            <a:r>
              <a:rPr lang="zh-CN" altLang="en-US" sz="2400" b="1" dirty="0">
                <a:solidFill>
                  <a:schemeClr val="tx1"/>
                </a:solidFill>
                <a:latin typeface="+mj-lt"/>
                <a:ea typeface="楷体" panose="02010609060101010101" pitchFamily="49" charset="-122"/>
              </a:rPr>
              <a:t>语言”</a:t>
            </a:r>
            <a:r>
              <a:rPr lang="en-US" altLang="zh-CN" sz="2400" b="1" dirty="0">
                <a:solidFill>
                  <a:schemeClr val="tx1"/>
                </a:solidFill>
                <a:latin typeface="+mj-lt"/>
                <a:ea typeface="楷体" panose="02010609060101010101" pitchFamily="49" charset="-122"/>
              </a:rPr>
              <a:t>, “A”</a:t>
            </a:r>
          </a:p>
        </p:txBody>
      </p:sp>
      <p:sp>
        <p:nvSpPr>
          <p:cNvPr id="11" name="矩形 10">
            <a:extLst>
              <a:ext uri="{FF2B5EF4-FFF2-40B4-BE49-F238E27FC236}">
                <a16:creationId xmlns:a16="http://schemas.microsoft.com/office/drawing/2014/main" id="{159FA457-20E6-42B9-A241-48D091975373}"/>
              </a:ext>
            </a:extLst>
          </p:cNvPr>
          <p:cNvSpPr/>
          <p:nvPr/>
        </p:nvSpPr>
        <p:spPr>
          <a:xfrm>
            <a:off x="-2485" y="3681413"/>
            <a:ext cx="9144000" cy="3200642"/>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569CD6"/>
                </a:solidFill>
                <a:latin typeface="Consolas" panose="020B0609020204030204" pitchFamily="49" charset="0"/>
              </a:rPr>
              <a:t>class</a:t>
            </a:r>
            <a:r>
              <a:rPr lang="en-US" altLang="zh-CN" sz="2000" dirty="0">
                <a:solidFill>
                  <a:srgbClr val="D4D4D4"/>
                </a:solidFill>
                <a:latin typeface="Consolas" panose="020B0609020204030204" pitchFamily="49" charset="0"/>
              </a:rPr>
              <a:t> </a:t>
            </a:r>
            <a:r>
              <a:rPr lang="en-US" altLang="zh-CN" sz="2000" dirty="0">
                <a:solidFill>
                  <a:srgbClr val="4EC9B0"/>
                </a:solidFill>
                <a:latin typeface="Consolas" panose="020B0609020204030204" pitchFamily="49" charset="0"/>
              </a:rPr>
              <a:t>Test</a:t>
            </a:r>
            <a:r>
              <a:rPr lang="en-US" altLang="zh-CN" sz="2000" dirty="0">
                <a:solidFill>
                  <a:srgbClr val="D4D4D4"/>
                </a:solidFill>
                <a:latin typeface="Consolas" panose="020B0609020204030204" pitchFamily="49" charset="0"/>
              </a:rPr>
              <a:t> {</a:t>
            </a:r>
          </a:p>
          <a:p>
            <a:r>
              <a:rPr lang="en-US" altLang="zh-CN" sz="2000" dirty="0">
                <a:solidFill>
                  <a:srgbClr val="D4D4D4"/>
                </a:solidFill>
                <a:latin typeface="Consolas" panose="020B0609020204030204" pitchFamily="49" charset="0"/>
              </a:rPr>
              <a:t>    </a:t>
            </a:r>
            <a:r>
              <a:rPr lang="en-US" altLang="zh-CN" sz="2000" dirty="0">
                <a:solidFill>
                  <a:srgbClr val="569CD6"/>
                </a:solidFill>
                <a:latin typeface="Consolas" panose="020B0609020204030204" pitchFamily="49" charset="0"/>
              </a:rPr>
              <a:t>public</a:t>
            </a:r>
            <a:r>
              <a:rPr lang="en-US" altLang="zh-CN" sz="2000" dirty="0">
                <a:solidFill>
                  <a:srgbClr val="D4D4D4"/>
                </a:solidFill>
                <a:latin typeface="Consolas" panose="020B0609020204030204" pitchFamily="49" charset="0"/>
              </a:rPr>
              <a:t> </a:t>
            </a:r>
            <a:r>
              <a:rPr lang="en-US" altLang="zh-CN" sz="2000" dirty="0">
                <a:solidFill>
                  <a:srgbClr val="569CD6"/>
                </a:solidFill>
                <a:latin typeface="Consolas" panose="020B0609020204030204" pitchFamily="49" charset="0"/>
              </a:rPr>
              <a:t>static</a:t>
            </a:r>
            <a:r>
              <a:rPr lang="en-US" altLang="zh-CN" sz="2000" dirty="0">
                <a:solidFill>
                  <a:srgbClr val="D4D4D4"/>
                </a:solidFill>
                <a:latin typeface="Consolas" panose="020B0609020204030204" pitchFamily="49" charset="0"/>
              </a:rPr>
              <a:t> </a:t>
            </a:r>
            <a:r>
              <a:rPr lang="en-US" altLang="zh-CN" sz="2000" dirty="0">
                <a:solidFill>
                  <a:srgbClr val="4EC9B0"/>
                </a:solidFill>
                <a:latin typeface="Consolas" panose="020B0609020204030204" pitchFamily="49" charset="0"/>
              </a:rPr>
              <a:t>void</a:t>
            </a:r>
            <a:r>
              <a:rPr lang="en-US" altLang="zh-CN" sz="2000" dirty="0">
                <a:solidFill>
                  <a:srgbClr val="D4D4D4"/>
                </a:solidFill>
                <a:latin typeface="Consolas" panose="020B0609020204030204" pitchFamily="49" charset="0"/>
              </a:rPr>
              <a:t> </a:t>
            </a:r>
            <a:r>
              <a:rPr lang="en-US" altLang="zh-CN" sz="2000" dirty="0">
                <a:solidFill>
                  <a:srgbClr val="DCDCAA"/>
                </a:solidFill>
                <a:latin typeface="Consolas" panose="020B0609020204030204" pitchFamily="49" charset="0"/>
              </a:rPr>
              <a:t>main</a:t>
            </a:r>
            <a:r>
              <a:rPr lang="en-US" altLang="zh-CN" sz="2000" dirty="0">
                <a:solidFill>
                  <a:srgbClr val="D4D4D4"/>
                </a:solidFill>
                <a:latin typeface="Consolas" panose="020B0609020204030204" pitchFamily="49" charset="0"/>
              </a:rPr>
              <a:t>(</a:t>
            </a:r>
            <a:r>
              <a:rPr lang="en-US" altLang="zh-CN" sz="2000" dirty="0">
                <a:solidFill>
                  <a:srgbClr val="4EC9B0"/>
                </a:solidFill>
                <a:latin typeface="Consolas" panose="020B0609020204030204" pitchFamily="49" charset="0"/>
              </a:rPr>
              <a:t>String</a:t>
            </a:r>
            <a:r>
              <a:rPr lang="en-US" altLang="zh-CN" sz="2000" dirty="0">
                <a:solidFill>
                  <a:srgbClr val="D4D4D4"/>
                </a:solidFill>
                <a:latin typeface="Consolas" panose="020B0609020204030204" pitchFamily="49" charset="0"/>
              </a:rPr>
              <a:t> </a:t>
            </a:r>
            <a:r>
              <a:rPr lang="en-US" altLang="zh-CN" sz="2000" dirty="0" err="1">
                <a:solidFill>
                  <a:srgbClr val="9CDCFE"/>
                </a:solidFill>
                <a:latin typeface="Consolas" panose="020B0609020204030204" pitchFamily="49" charset="0"/>
              </a:rPr>
              <a:t>args</a:t>
            </a:r>
            <a:r>
              <a:rPr lang="en-US" altLang="zh-CN" sz="2000" dirty="0">
                <a:solidFill>
                  <a:srgbClr val="D4D4D4"/>
                </a:solidFill>
                <a:latin typeface="Consolas" panose="020B0609020204030204" pitchFamily="49" charset="0"/>
              </a:rPr>
              <a:t>[]) {</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en-US" altLang="zh-CN" sz="2000" dirty="0">
                <a:solidFill>
                  <a:srgbClr val="D7BA7D"/>
                </a:solidFill>
                <a:latin typeface="Consolas" panose="020B0609020204030204" pitchFamily="49" charset="0"/>
              </a:rPr>
              <a:t>\n</a:t>
            </a:r>
            <a:r>
              <a:rPr lang="zh-CN" altLang="en-US" sz="2000" dirty="0">
                <a:solidFill>
                  <a:srgbClr val="CE9178"/>
                </a:solidFill>
                <a:latin typeface="Consolas" panose="020B0609020204030204" pitchFamily="49" charset="0"/>
              </a:rPr>
              <a:t>语</a:t>
            </a:r>
            <a:r>
              <a:rPr lang="en-US" altLang="zh-CN" sz="2000" dirty="0">
                <a:solidFill>
                  <a:srgbClr val="D7BA7D"/>
                </a:solidFill>
                <a:latin typeface="Consolas" panose="020B0609020204030204" pitchFamily="49" charset="0"/>
              </a:rPr>
              <a:t>\b</a:t>
            </a:r>
            <a:r>
              <a:rPr lang="zh-CN" altLang="en-US" sz="2000" dirty="0">
                <a:solidFill>
                  <a:srgbClr val="CE9178"/>
                </a:solidFill>
                <a:latin typeface="Consolas" panose="020B0609020204030204" pitchFamily="49" charset="0"/>
              </a:rPr>
              <a:t>言</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en-US" altLang="zh-CN" sz="2000" dirty="0">
                <a:solidFill>
                  <a:srgbClr val="D7BA7D"/>
                </a:solidFill>
                <a:latin typeface="Consolas" panose="020B0609020204030204" pitchFamily="49" charset="0"/>
              </a:rPr>
              <a:t>\r</a:t>
            </a:r>
            <a:r>
              <a:rPr lang="zh-CN" altLang="en-US" sz="2000" dirty="0">
                <a:solidFill>
                  <a:srgbClr val="CE9178"/>
                </a:solidFill>
                <a:latin typeface="Consolas" panose="020B0609020204030204" pitchFamily="49" charset="0"/>
              </a:rPr>
              <a:t>语言</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en-US" altLang="zh-CN" sz="2000" dirty="0">
                <a:solidFill>
                  <a:srgbClr val="D7BA7D"/>
                </a:solidFill>
                <a:latin typeface="Consolas" panose="020B0609020204030204" pitchFamily="49" charset="0"/>
              </a:rPr>
              <a:t>\t</a:t>
            </a:r>
            <a:r>
              <a:rPr lang="zh-CN" altLang="en-US" sz="2000" dirty="0">
                <a:solidFill>
                  <a:srgbClr val="CE9178"/>
                </a:solidFill>
                <a:latin typeface="Consolas" panose="020B0609020204030204" pitchFamily="49" charset="0"/>
              </a:rPr>
              <a:t>语言</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zh-CN" altLang="en-US" sz="2000" dirty="0">
                <a:solidFill>
                  <a:srgbClr val="CE9178"/>
                </a:solidFill>
                <a:latin typeface="Consolas" panose="020B0609020204030204" pitchFamily="49" charset="0"/>
              </a:rPr>
              <a:t>语言</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zh-CN" altLang="en-US" sz="2000" dirty="0">
                <a:solidFill>
                  <a:srgbClr val="CE9178"/>
                </a:solidFill>
                <a:latin typeface="Consolas" panose="020B0609020204030204" pitchFamily="49" charset="0"/>
              </a:rPr>
              <a:t>语言</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4EC9B0"/>
                </a:solidFill>
                <a:latin typeface="Consolas" panose="020B0609020204030204" pitchFamily="49" charset="0"/>
              </a:rPr>
              <a:t>System</a:t>
            </a:r>
            <a:r>
              <a:rPr lang="en-US" altLang="zh-CN" sz="2000" dirty="0" err="1">
                <a:solidFill>
                  <a:srgbClr val="D4D4D4"/>
                </a:solidFill>
                <a:latin typeface="Consolas" panose="020B0609020204030204" pitchFamily="49" charset="0"/>
              </a:rPr>
              <a:t>.</a:t>
            </a:r>
            <a:r>
              <a:rPr lang="en-US" altLang="zh-CN" sz="2000" dirty="0" err="1">
                <a:solidFill>
                  <a:srgbClr val="4FC1FF"/>
                </a:solidFill>
                <a:latin typeface="Consolas" panose="020B0609020204030204" pitchFamily="49" charset="0"/>
              </a:rPr>
              <a:t>out</a:t>
            </a:r>
            <a:r>
              <a:rPr lang="en-US" altLang="zh-CN" sz="2000" dirty="0" err="1">
                <a:solidFill>
                  <a:srgbClr val="D4D4D4"/>
                </a:solidFill>
                <a:latin typeface="Consolas" panose="020B0609020204030204" pitchFamily="49" charset="0"/>
              </a:rPr>
              <a:t>.</a:t>
            </a:r>
            <a:r>
              <a:rPr lang="en-US" altLang="zh-CN" sz="2000" dirty="0" err="1">
                <a:solidFill>
                  <a:srgbClr val="DCDCAA"/>
                </a:solidFill>
                <a:latin typeface="Consolas" panose="020B0609020204030204" pitchFamily="49" charset="0"/>
              </a:rPr>
              <a:t>println</a:t>
            </a:r>
            <a:r>
              <a:rPr lang="en-US" altLang="zh-CN" sz="2000" dirty="0">
                <a:solidFill>
                  <a:srgbClr val="D4D4D4"/>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java</a:t>
            </a:r>
            <a:r>
              <a:rPr lang="zh-CN" altLang="en-US" sz="2000" dirty="0">
                <a:solidFill>
                  <a:srgbClr val="CE9178"/>
                </a:solidFill>
                <a:latin typeface="Consolas" panose="020B0609020204030204" pitchFamily="49" charset="0"/>
              </a:rPr>
              <a:t>语言</a:t>
            </a:r>
            <a:r>
              <a:rPr lang="en-US" altLang="zh-CN" sz="2000" dirty="0">
                <a:solidFill>
                  <a:srgbClr val="D7BA7D"/>
                </a:solidFill>
                <a:latin typeface="Consolas" panose="020B0609020204030204" pitchFamily="49" charset="0"/>
              </a:rPr>
              <a:t>\"</a:t>
            </a:r>
            <a:r>
              <a:rPr lang="en-US" altLang="zh-CN" sz="2000" dirty="0">
                <a:solidFill>
                  <a:srgbClr val="CE9178"/>
                </a:solidFill>
                <a:latin typeface="Consolas" panose="020B0609020204030204" pitchFamily="49" charset="0"/>
              </a:rPr>
              <a:t>"</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p>
          <a:p>
            <a:r>
              <a:rPr lang="en-US" altLang="zh-CN" sz="20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45577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使用不同语言输出“</a:t>
            </a:r>
            <a:r>
              <a:rPr lang="en-US" altLang="zh-CN" sz="2400" b="1" dirty="0">
                <a:solidFill>
                  <a:srgbClr val="1557AE"/>
                </a:solidFill>
                <a:latin typeface="+mj-lt"/>
                <a:ea typeface="楷体" panose="02010609060101010101" pitchFamily="49" charset="-122"/>
              </a:rPr>
              <a:t>What is Unicode?</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9F724670-E612-4240-B3A3-FCC1E12B7E3E}"/>
              </a:ext>
            </a:extLst>
          </p:cNvPr>
          <p:cNvSpPr/>
          <p:nvPr/>
        </p:nvSpPr>
        <p:spPr>
          <a:xfrm>
            <a:off x="0" y="2375878"/>
            <a:ext cx="9143999" cy="4071814"/>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6800" lvl="1" indent="-609600" eaLnBrk="1" hangingPunct="1">
              <a:lnSpc>
                <a:spcPct val="120000"/>
              </a:lnSpc>
              <a:buSzPct val="90000"/>
              <a:buFont typeface="Wingdings" panose="05000000000000000000" pitchFamily="2" charset="2"/>
              <a:buChar char="ü"/>
            </a:pPr>
            <a:r>
              <a:rPr lang="en-US" altLang="zh-CN" sz="2400" b="1" dirty="0">
                <a:solidFill>
                  <a:srgbClr val="000000"/>
                </a:solidFill>
                <a:latin typeface="+mj-lt"/>
                <a:cs typeface="Arial" charset="0"/>
              </a:rPr>
              <a:t>What is Unicode?</a:t>
            </a:r>
          </a:p>
          <a:p>
            <a:pPr marL="1066800" lvl="1" indent="-609600" eaLnBrk="1" hangingPunct="1">
              <a:lnSpc>
                <a:spcPct val="120000"/>
              </a:lnSpc>
              <a:buSzPct val="90000"/>
              <a:buFont typeface="Wingdings" panose="05000000000000000000" pitchFamily="2" charset="2"/>
              <a:buChar char="ü"/>
            </a:pPr>
            <a:r>
              <a:rPr lang="en-US" altLang="zh-CN" sz="2400" b="1" dirty="0">
                <a:solidFill>
                  <a:srgbClr val="000000"/>
                </a:solidFill>
                <a:latin typeface="+mj-lt"/>
                <a:cs typeface="Arial" charset="0"/>
              </a:rPr>
              <a:t>Unicode </a:t>
            </a:r>
            <a:r>
              <a:rPr lang="en-US" altLang="zh-CN" sz="2400" b="1" dirty="0" err="1">
                <a:solidFill>
                  <a:srgbClr val="000000"/>
                </a:solidFill>
                <a:latin typeface="+mj-lt"/>
                <a:cs typeface="Arial" charset="0"/>
              </a:rPr>
              <a:t>คืออะไร</a:t>
            </a:r>
            <a:r>
              <a:rPr lang="en-US" altLang="zh-CN" sz="2400" b="1" dirty="0">
                <a:solidFill>
                  <a:srgbClr val="000000"/>
                </a:solidFill>
                <a:latin typeface="+mj-lt"/>
                <a:cs typeface="Arial" charset="0"/>
              </a:rPr>
              <a:t>?</a:t>
            </a:r>
            <a:r>
              <a:rPr lang="en-US" altLang="zh-CN" sz="2400" dirty="0">
                <a:solidFill>
                  <a:srgbClr val="000000"/>
                </a:solidFill>
                <a:latin typeface="+mj-lt"/>
                <a:cs typeface="Arial" charset="0"/>
              </a:rPr>
              <a:t>(in Thai)</a:t>
            </a:r>
          </a:p>
          <a:p>
            <a:pPr marL="1066800" lvl="1" indent="-609600" eaLnBrk="1" hangingPunct="1">
              <a:lnSpc>
                <a:spcPct val="120000"/>
              </a:lnSpc>
              <a:buSzPct val="90000"/>
              <a:buFont typeface="Wingdings" panose="05000000000000000000" pitchFamily="2" charset="2"/>
              <a:buChar char="ü"/>
            </a:pPr>
            <a:r>
              <a:rPr lang="ar-SA" altLang="zh-CN" sz="2400" b="1" dirty="0">
                <a:solidFill>
                  <a:srgbClr val="000000"/>
                </a:solidFill>
                <a:latin typeface="+mj-lt"/>
                <a:cs typeface="Tahoma" pitchFamily="34" charset="0"/>
              </a:rPr>
              <a:t>يونی‌کُد چيست؟</a:t>
            </a:r>
            <a:r>
              <a:rPr lang="en-US" altLang="zh-CN" sz="2400" dirty="0">
                <a:solidFill>
                  <a:srgbClr val="000000"/>
                </a:solidFill>
                <a:latin typeface="+mj-lt"/>
                <a:cs typeface="Tahoma" pitchFamily="34" charset="0"/>
              </a:rPr>
              <a:t>(in Persian)</a:t>
            </a:r>
            <a:endParaRPr lang="fa-IR" altLang="zh-CN" sz="2400" dirty="0">
              <a:solidFill>
                <a:srgbClr val="000000"/>
              </a:solidFill>
              <a:latin typeface="+mj-lt"/>
              <a:cs typeface="Tahoma" pitchFamily="34" charset="0"/>
            </a:endParaRPr>
          </a:p>
          <a:p>
            <a:pPr marL="1066800" lvl="1" indent="-609600" eaLnBrk="1" hangingPunct="1">
              <a:lnSpc>
                <a:spcPct val="120000"/>
              </a:lnSpc>
              <a:buSzPct val="90000"/>
              <a:buFont typeface="Wingdings" panose="05000000000000000000" pitchFamily="2" charset="2"/>
              <a:buChar char="ü"/>
            </a:pPr>
            <a:r>
              <a:rPr lang="zh-CN" altLang="en-US" sz="2400" b="1" dirty="0">
                <a:solidFill>
                  <a:srgbClr val="000000"/>
                </a:solidFill>
                <a:latin typeface="+mj-lt"/>
                <a:cs typeface="Arial" charset="0"/>
              </a:rPr>
              <a:t>什么是</a:t>
            </a:r>
            <a:r>
              <a:rPr lang="en-US" altLang="zh-CN" sz="2400" b="1" dirty="0">
                <a:solidFill>
                  <a:srgbClr val="000000"/>
                </a:solidFill>
                <a:latin typeface="+mj-lt"/>
                <a:cs typeface="Arial" charset="0"/>
              </a:rPr>
              <a:t>Unicode(</a:t>
            </a:r>
            <a:r>
              <a:rPr lang="zh-CN" altLang="en-US" sz="2400" b="1" dirty="0">
                <a:solidFill>
                  <a:srgbClr val="000000"/>
                </a:solidFill>
                <a:latin typeface="+mj-lt"/>
                <a:cs typeface="Arial" charset="0"/>
              </a:rPr>
              <a:t>统一码</a:t>
            </a:r>
            <a:r>
              <a:rPr lang="en-US" altLang="zh-CN" sz="2400" b="1" dirty="0">
                <a:solidFill>
                  <a:srgbClr val="000000"/>
                </a:solidFill>
                <a:latin typeface="+mj-lt"/>
                <a:cs typeface="Arial" charset="0"/>
              </a:rPr>
              <a:t>)?</a:t>
            </a:r>
          </a:p>
          <a:p>
            <a:pPr marL="1066800" lvl="1" indent="-609600" eaLnBrk="1" hangingPunct="1">
              <a:lnSpc>
                <a:spcPct val="120000"/>
              </a:lnSpc>
              <a:buSzPct val="90000"/>
              <a:buFont typeface="Wingdings" panose="05000000000000000000" pitchFamily="2" charset="2"/>
              <a:buChar char="ü"/>
            </a:pPr>
            <a:r>
              <a:rPr lang="zh-CN" altLang="en-US" sz="2400" b="1" dirty="0">
                <a:solidFill>
                  <a:srgbClr val="000000"/>
                </a:solidFill>
                <a:latin typeface="+mj-lt"/>
                <a:cs typeface="Arial" charset="0"/>
              </a:rPr>
              <a:t>什麽是</a:t>
            </a:r>
            <a:r>
              <a:rPr lang="en-US" altLang="zh-CN" sz="2400" b="1" dirty="0">
                <a:solidFill>
                  <a:srgbClr val="000000"/>
                </a:solidFill>
                <a:latin typeface="+mj-lt"/>
                <a:cs typeface="Arial" charset="0"/>
              </a:rPr>
              <a:t>Unicode(</a:t>
            </a:r>
            <a:r>
              <a:rPr lang="zh-CN" altLang="en-US" sz="2400" b="1" dirty="0">
                <a:solidFill>
                  <a:srgbClr val="000000"/>
                </a:solidFill>
                <a:latin typeface="+mj-lt"/>
                <a:cs typeface="Arial" charset="0"/>
              </a:rPr>
              <a:t>統一碼</a:t>
            </a:r>
            <a:r>
              <a:rPr lang="en-US" altLang="zh-CN" sz="2400" b="1" dirty="0">
                <a:solidFill>
                  <a:srgbClr val="000000"/>
                </a:solidFill>
                <a:latin typeface="+mj-lt"/>
                <a:cs typeface="Arial" charset="0"/>
              </a:rPr>
              <a:t>/</a:t>
            </a:r>
            <a:r>
              <a:rPr lang="zh-CN" altLang="en-US" sz="2400" b="1" dirty="0">
                <a:solidFill>
                  <a:srgbClr val="000000"/>
                </a:solidFill>
                <a:latin typeface="+mj-lt"/>
                <a:cs typeface="Arial" charset="0"/>
              </a:rPr>
              <a:t>標準萬國碼</a:t>
            </a:r>
            <a:r>
              <a:rPr lang="en-US" altLang="zh-CN" sz="2400" b="1" dirty="0">
                <a:solidFill>
                  <a:srgbClr val="000000"/>
                </a:solidFill>
                <a:latin typeface="+mj-lt"/>
                <a:cs typeface="Arial" charset="0"/>
              </a:rPr>
              <a:t>)?</a:t>
            </a:r>
          </a:p>
          <a:p>
            <a:pPr marL="1066800" lvl="1" indent="-609600" eaLnBrk="1" hangingPunct="1">
              <a:lnSpc>
                <a:spcPct val="120000"/>
              </a:lnSpc>
              <a:buSzPct val="90000"/>
              <a:buFont typeface="Wingdings" panose="05000000000000000000" pitchFamily="2" charset="2"/>
              <a:buChar char="ü"/>
            </a:pPr>
            <a:r>
              <a:rPr lang="en-US" altLang="zh-CN" sz="2400" dirty="0">
                <a:solidFill>
                  <a:srgbClr val="000000"/>
                </a:solidFill>
                <a:latin typeface="+mj-lt"/>
                <a:cs typeface="Arial" charset="0"/>
              </a:rPr>
              <a:t>(in Arabic)</a:t>
            </a:r>
            <a:r>
              <a:rPr lang="ar-SA" altLang="zh-CN" sz="2400" b="1" dirty="0">
                <a:solidFill>
                  <a:srgbClr val="000000"/>
                </a:solidFill>
                <a:latin typeface="+mj-lt"/>
                <a:cs typeface="Arial" charset="0"/>
              </a:rPr>
              <a:t>ما هي الشفرة الموحدة "يونِكود" ؟</a:t>
            </a:r>
            <a:endParaRPr lang="ar-SA" altLang="zh-CN" sz="2400" dirty="0">
              <a:solidFill>
                <a:srgbClr val="000000"/>
              </a:solidFill>
              <a:latin typeface="+mj-lt"/>
              <a:cs typeface="Arial" charset="0"/>
            </a:endParaRPr>
          </a:p>
          <a:p>
            <a:pPr marL="1066800" lvl="1" indent="-609600" eaLnBrk="1" hangingPunct="1">
              <a:lnSpc>
                <a:spcPct val="120000"/>
              </a:lnSpc>
              <a:buSzPct val="90000"/>
              <a:buFont typeface="Wingdings" panose="05000000000000000000" pitchFamily="2" charset="2"/>
              <a:buChar char="ü"/>
            </a:pPr>
            <a:r>
              <a:rPr lang="en-US" altLang="zh-CN" sz="2400" b="1" dirty="0">
                <a:solidFill>
                  <a:srgbClr val="000000"/>
                </a:solidFill>
                <a:latin typeface="+mj-lt"/>
                <a:cs typeface="Arial" charset="0"/>
              </a:rPr>
              <a:t>Was </a:t>
            </a:r>
            <a:r>
              <a:rPr lang="en-US" altLang="zh-CN" sz="2400" b="1" dirty="0" err="1">
                <a:solidFill>
                  <a:srgbClr val="000000"/>
                </a:solidFill>
                <a:latin typeface="+mj-lt"/>
                <a:cs typeface="Arial" charset="0"/>
              </a:rPr>
              <a:t>ist</a:t>
            </a:r>
            <a:r>
              <a:rPr lang="en-US" altLang="zh-CN" sz="2400" b="1" dirty="0">
                <a:solidFill>
                  <a:srgbClr val="000000"/>
                </a:solidFill>
                <a:latin typeface="+mj-lt"/>
                <a:cs typeface="Arial" charset="0"/>
              </a:rPr>
              <a:t> Unicode? </a:t>
            </a:r>
            <a:r>
              <a:rPr lang="en-US" altLang="zh-CN" sz="2400" dirty="0">
                <a:solidFill>
                  <a:srgbClr val="000000"/>
                </a:solidFill>
                <a:latin typeface="+mj-lt"/>
                <a:cs typeface="Arial" charset="0"/>
              </a:rPr>
              <a:t>(in German)</a:t>
            </a:r>
          </a:p>
          <a:p>
            <a:pPr marL="1066800" lvl="1" indent="-609600" eaLnBrk="1" hangingPunct="1">
              <a:lnSpc>
                <a:spcPct val="120000"/>
              </a:lnSpc>
              <a:buSzPct val="90000"/>
              <a:buFont typeface="Wingdings" panose="05000000000000000000" pitchFamily="2" charset="2"/>
              <a:buChar char="ü"/>
            </a:pPr>
            <a:r>
              <a:rPr lang="en-US" altLang="zh-CN" sz="2400" b="1" dirty="0" err="1">
                <a:solidFill>
                  <a:srgbClr val="000000"/>
                </a:solidFill>
                <a:latin typeface="+mj-lt"/>
                <a:cs typeface="Arial" charset="0"/>
              </a:rPr>
              <a:t>Что</a:t>
            </a:r>
            <a:r>
              <a:rPr lang="en-US" altLang="zh-CN" sz="2400" b="1" dirty="0">
                <a:solidFill>
                  <a:srgbClr val="000000"/>
                </a:solidFill>
                <a:latin typeface="+mj-lt"/>
                <a:cs typeface="Arial" charset="0"/>
              </a:rPr>
              <a:t> </a:t>
            </a:r>
            <a:r>
              <a:rPr lang="en-US" altLang="zh-CN" sz="2400" b="1" dirty="0" err="1">
                <a:solidFill>
                  <a:srgbClr val="000000"/>
                </a:solidFill>
                <a:latin typeface="+mj-lt"/>
                <a:cs typeface="Arial" charset="0"/>
              </a:rPr>
              <a:t>такое</a:t>
            </a:r>
            <a:r>
              <a:rPr lang="en-US" altLang="zh-CN" sz="2400" b="1" dirty="0">
                <a:solidFill>
                  <a:srgbClr val="000000"/>
                </a:solidFill>
                <a:latin typeface="+mj-lt"/>
                <a:cs typeface="Arial" charset="0"/>
              </a:rPr>
              <a:t> Unicode?</a:t>
            </a:r>
            <a:r>
              <a:rPr lang="en-US" altLang="zh-CN" sz="2400" dirty="0">
                <a:solidFill>
                  <a:srgbClr val="000000"/>
                </a:solidFill>
                <a:latin typeface="+mj-lt"/>
                <a:cs typeface="Arial" charset="0"/>
              </a:rPr>
              <a:t>(in Russian)</a:t>
            </a:r>
          </a:p>
          <a:p>
            <a:pPr marL="1066800" lvl="1" indent="-609600" eaLnBrk="1" hangingPunct="1">
              <a:lnSpc>
                <a:spcPct val="120000"/>
              </a:lnSpc>
              <a:buSzPct val="90000"/>
              <a:buFont typeface="Wingdings" panose="05000000000000000000" pitchFamily="2" charset="2"/>
              <a:buChar char="ü"/>
            </a:pPr>
            <a:r>
              <a:rPr lang="en-US" altLang="zh-CN" sz="2400" dirty="0">
                <a:latin typeface="+mj-lt"/>
              </a:rPr>
              <a:t> </a:t>
            </a:r>
            <a:r>
              <a:rPr lang="zh-CN" altLang="en-US" sz="2400" b="1" dirty="0">
                <a:solidFill>
                  <a:srgbClr val="000000"/>
                </a:solidFill>
                <a:latin typeface="+mj-lt"/>
                <a:cs typeface="Arial" charset="0"/>
              </a:rPr>
              <a:t>ユニコードとは何か？ </a:t>
            </a:r>
            <a:r>
              <a:rPr lang="en-US" altLang="zh-CN" sz="2400" dirty="0">
                <a:solidFill>
                  <a:srgbClr val="000000"/>
                </a:solidFill>
                <a:latin typeface="+mj-lt"/>
                <a:cs typeface="Arial" charset="0"/>
              </a:rPr>
              <a:t>(in Japanese)</a:t>
            </a:r>
          </a:p>
        </p:txBody>
      </p:sp>
    </p:spTree>
    <p:extLst>
      <p:ext uri="{BB962C8B-B14F-4D97-AF65-F5344CB8AC3E}">
        <p14:creationId xmlns:p14="http://schemas.microsoft.com/office/powerpoint/2010/main" val="1684435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455951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ASCII</a:t>
            </a:r>
            <a:r>
              <a:rPr lang="zh-CN" altLang="en-US" sz="2400" b="1" dirty="0">
                <a:solidFill>
                  <a:srgbClr val="1557AE"/>
                </a:solidFill>
                <a:latin typeface="+mj-lt"/>
                <a:ea typeface="楷体" panose="02010609060101010101" pitchFamily="49" charset="-122"/>
              </a:rPr>
              <a:t>字符集及其扩展</a:t>
            </a:r>
            <a:endParaRPr lang="en-US" altLang="zh-CN" sz="2400" b="1" dirty="0">
              <a:solidFill>
                <a:srgbClr val="1557AE"/>
              </a:solidFill>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128</a:t>
            </a:r>
            <a:r>
              <a:rPr lang="zh-CN" altLang="en-US" sz="2400" b="1" dirty="0">
                <a:latin typeface="+mj-lt"/>
                <a:ea typeface="楷体" panose="02010609060101010101" pitchFamily="49" charset="-122"/>
              </a:rPr>
              <a:t>个字符的</a:t>
            </a:r>
            <a:r>
              <a:rPr lang="en-US" altLang="zh-CN" sz="2400" b="1" dirty="0">
                <a:latin typeface="+mj-lt"/>
                <a:ea typeface="楷体" panose="02010609060101010101" pitchFamily="49" charset="-122"/>
              </a:rPr>
              <a:t>ASCII</a:t>
            </a:r>
            <a:r>
              <a:rPr lang="zh-CN" altLang="en-US" sz="2400" b="1" dirty="0">
                <a:latin typeface="+mj-lt"/>
                <a:ea typeface="楷体" panose="02010609060101010101" pitchFamily="49" charset="-122"/>
              </a:rPr>
              <a:t>字符集</a:t>
            </a: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256</a:t>
            </a:r>
            <a:r>
              <a:rPr lang="zh-CN" altLang="en-US" sz="2400" b="1" dirty="0">
                <a:latin typeface="+mj-lt"/>
                <a:ea typeface="楷体" panose="02010609060101010101" pitchFamily="49" charset="-122"/>
              </a:rPr>
              <a:t>个字符的</a:t>
            </a:r>
            <a:r>
              <a:rPr lang="en-US" altLang="zh-CN" sz="2400" b="1" dirty="0">
                <a:latin typeface="+mj-lt"/>
                <a:ea typeface="楷体" panose="02010609060101010101" pitchFamily="49" charset="-122"/>
              </a:rPr>
              <a:t>ASCII</a:t>
            </a:r>
            <a:r>
              <a:rPr lang="zh-CN" altLang="en-US" sz="2400" b="1" dirty="0">
                <a:latin typeface="+mj-lt"/>
                <a:ea typeface="楷体" panose="02010609060101010101" pitchFamily="49" charset="-122"/>
              </a:rPr>
              <a:t>扩展字符集</a:t>
            </a: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76560628-54D4-4F97-B7FB-4AAA7A94F2CE}"/>
              </a:ext>
            </a:extLst>
          </p:cNvPr>
          <p:cNvSpPr/>
          <p:nvPr/>
        </p:nvSpPr>
        <p:spPr>
          <a:xfrm>
            <a:off x="226646" y="2626084"/>
            <a:ext cx="8690707" cy="1539516"/>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0000"/>
              </a:lnSpc>
            </a:pPr>
            <a:r>
              <a:rPr lang="zh-CN" altLang="en-US" sz="2000" b="1" dirty="0">
                <a:solidFill>
                  <a:schemeClr val="tx1"/>
                </a:solidFill>
                <a:latin typeface="+mn-ea"/>
              </a:rPr>
              <a:t>是美国标准信息交换代码（</a:t>
            </a:r>
            <a:r>
              <a:rPr lang="en-US" altLang="zh-CN" sz="2000" b="1" dirty="0">
                <a:solidFill>
                  <a:schemeClr val="tx1"/>
                </a:solidFill>
                <a:latin typeface="+mn-ea"/>
              </a:rPr>
              <a:t>American Standard Code for Information Interchange</a:t>
            </a:r>
            <a:r>
              <a:rPr lang="zh-CN" altLang="en-US" sz="2000" b="1" dirty="0">
                <a:solidFill>
                  <a:schemeClr val="tx1"/>
                </a:solidFill>
                <a:latin typeface="+mn-ea"/>
              </a:rPr>
              <a:t>）缩写</a:t>
            </a:r>
            <a:r>
              <a:rPr lang="en-US" altLang="zh-CN" sz="2000" b="1" dirty="0">
                <a:solidFill>
                  <a:schemeClr val="tx1"/>
                </a:solidFill>
                <a:latin typeface="+mn-ea"/>
              </a:rPr>
              <a:t>, </a:t>
            </a:r>
            <a:r>
              <a:rPr lang="zh-CN" altLang="en-US" sz="2000" b="1" dirty="0">
                <a:solidFill>
                  <a:schemeClr val="tx1"/>
                </a:solidFill>
                <a:latin typeface="+mn-ea"/>
              </a:rPr>
              <a:t>为美国英语通信所设计。它由组成，包括大小写字母、数字</a:t>
            </a:r>
            <a:r>
              <a:rPr lang="en-US" altLang="zh-CN" sz="2000" b="1" dirty="0">
                <a:solidFill>
                  <a:schemeClr val="tx1"/>
                </a:solidFill>
                <a:latin typeface="+mn-ea"/>
              </a:rPr>
              <a:t>0-9</a:t>
            </a:r>
            <a:r>
              <a:rPr lang="zh-CN" altLang="en-US" sz="2000" b="1" dirty="0">
                <a:solidFill>
                  <a:schemeClr val="tx1"/>
                </a:solidFill>
                <a:latin typeface="+mn-ea"/>
              </a:rPr>
              <a:t>、标点符号、非打印字符（换行符、制表符等</a:t>
            </a:r>
            <a:r>
              <a:rPr lang="en-US" altLang="zh-CN" sz="2000" b="1" dirty="0">
                <a:solidFill>
                  <a:schemeClr val="tx1"/>
                </a:solidFill>
                <a:latin typeface="+mn-ea"/>
              </a:rPr>
              <a:t>4</a:t>
            </a:r>
            <a:r>
              <a:rPr lang="zh-CN" altLang="en-US" sz="2000" b="1" dirty="0">
                <a:solidFill>
                  <a:schemeClr val="tx1"/>
                </a:solidFill>
                <a:latin typeface="+mn-ea"/>
              </a:rPr>
              <a:t>个）以及控制字符（退格、响铃等）组成。</a:t>
            </a:r>
          </a:p>
        </p:txBody>
      </p:sp>
      <p:sp>
        <p:nvSpPr>
          <p:cNvPr id="13" name="矩形: 圆角 12">
            <a:extLst>
              <a:ext uri="{FF2B5EF4-FFF2-40B4-BE49-F238E27FC236}">
                <a16:creationId xmlns:a16="http://schemas.microsoft.com/office/drawing/2014/main" id="{A972A087-F0BC-4A28-913F-F7A451F541D1}"/>
              </a:ext>
            </a:extLst>
          </p:cNvPr>
          <p:cNvSpPr/>
          <p:nvPr/>
        </p:nvSpPr>
        <p:spPr>
          <a:xfrm>
            <a:off x="226645" y="4818415"/>
            <a:ext cx="8690707" cy="1539516"/>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IBM</a:t>
            </a:r>
            <a:r>
              <a:rPr lang="zh-CN" altLang="en-US" sz="2000" b="1" dirty="0">
                <a:solidFill>
                  <a:schemeClr val="tx1"/>
                </a:solidFill>
                <a:latin typeface="+mn-ea"/>
              </a:rPr>
              <a:t>字符集，值为</a:t>
            </a:r>
            <a:r>
              <a:rPr lang="en-US" altLang="zh-CN" sz="2000" b="1" dirty="0">
                <a:solidFill>
                  <a:schemeClr val="tx1"/>
                </a:solidFill>
                <a:latin typeface="+mn-ea"/>
              </a:rPr>
              <a:t>128-255</a:t>
            </a:r>
            <a:r>
              <a:rPr lang="zh-CN" altLang="en-US" sz="2000" b="1" dirty="0">
                <a:solidFill>
                  <a:schemeClr val="tx1"/>
                </a:solidFill>
                <a:latin typeface="+mn-ea"/>
              </a:rPr>
              <a:t>之间的字符用于画图和画线，以及一些特殊的欧洲字符；</a:t>
            </a:r>
          </a:p>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ISO 8859-1Latin 1</a:t>
            </a:r>
            <a:r>
              <a:rPr lang="zh-CN" altLang="en-US" sz="2000" b="1" dirty="0">
                <a:solidFill>
                  <a:schemeClr val="tx1"/>
                </a:solidFill>
                <a:latin typeface="+mn-ea"/>
              </a:rPr>
              <a:t>，简称为</a:t>
            </a:r>
            <a:r>
              <a:rPr lang="en-US" altLang="zh-CN" sz="2000" b="1" dirty="0">
                <a:solidFill>
                  <a:schemeClr val="tx1"/>
                </a:solidFill>
                <a:latin typeface="+mn-ea"/>
              </a:rPr>
              <a:t>ISOLatin-1</a:t>
            </a:r>
            <a:r>
              <a:rPr lang="zh-CN" altLang="en-US" sz="2000" b="1" dirty="0">
                <a:solidFill>
                  <a:schemeClr val="tx1"/>
                </a:solidFill>
                <a:latin typeface="+mn-ea"/>
              </a:rPr>
              <a:t>，把位于</a:t>
            </a:r>
            <a:r>
              <a:rPr lang="en-US" altLang="zh-CN" sz="2000" b="1" dirty="0">
                <a:solidFill>
                  <a:schemeClr val="tx1"/>
                </a:solidFill>
                <a:latin typeface="+mn-ea"/>
              </a:rPr>
              <a:t>128-255</a:t>
            </a:r>
            <a:r>
              <a:rPr lang="zh-CN" altLang="en-US" sz="2000" b="1" dirty="0">
                <a:solidFill>
                  <a:schemeClr val="tx1"/>
                </a:solidFill>
                <a:latin typeface="+mn-ea"/>
              </a:rPr>
              <a:t>之间的字符用于拉丁字母表中特殊语言字符的编码；</a:t>
            </a:r>
          </a:p>
        </p:txBody>
      </p:sp>
    </p:spTree>
    <p:extLst>
      <p:ext uri="{BB962C8B-B14F-4D97-AF65-F5344CB8AC3E}">
        <p14:creationId xmlns:p14="http://schemas.microsoft.com/office/powerpoint/2010/main" val="1210678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58891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汉字字符集</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GB2312-80</a:t>
            </a: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GBK</a:t>
            </a:r>
          </a:p>
          <a:p>
            <a:pPr marL="1257300" lvl="2" indent="-3429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76560628-54D4-4F97-B7FB-4AAA7A94F2CE}"/>
              </a:ext>
            </a:extLst>
          </p:cNvPr>
          <p:cNvSpPr/>
          <p:nvPr/>
        </p:nvSpPr>
        <p:spPr>
          <a:xfrm>
            <a:off x="226644" y="2607998"/>
            <a:ext cx="8690707" cy="2393848"/>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中华人民共和国国家汉字信息交换用编码，全称</a:t>
            </a:r>
            <a:r>
              <a:rPr lang="en-US" altLang="zh-CN" sz="2000" b="1" dirty="0">
                <a:solidFill>
                  <a:schemeClr val="tx1"/>
                </a:solidFill>
                <a:latin typeface="+mn-ea"/>
              </a:rPr>
              <a:t>《</a:t>
            </a:r>
            <a:r>
              <a:rPr lang="zh-CN" altLang="en-US" sz="2000" b="1" dirty="0">
                <a:solidFill>
                  <a:schemeClr val="tx1"/>
                </a:solidFill>
                <a:latin typeface="+mn-ea"/>
              </a:rPr>
              <a:t>信息交换用汉字编码字符集</a:t>
            </a:r>
            <a:r>
              <a:rPr lang="en-US" altLang="zh-CN" sz="2000" b="1" dirty="0">
                <a:solidFill>
                  <a:schemeClr val="tx1"/>
                </a:solidFill>
                <a:latin typeface="+mn-ea"/>
              </a:rPr>
              <a:t>——</a:t>
            </a:r>
            <a:r>
              <a:rPr lang="zh-CN" altLang="en-US" sz="2000" b="1" dirty="0">
                <a:solidFill>
                  <a:schemeClr val="tx1"/>
                </a:solidFill>
                <a:latin typeface="+mn-ea"/>
              </a:rPr>
              <a:t>基本集</a:t>
            </a:r>
            <a:r>
              <a:rPr lang="en-US" altLang="zh-CN" sz="2000" b="1" dirty="0">
                <a:solidFill>
                  <a:schemeClr val="tx1"/>
                </a:solidFill>
                <a:latin typeface="+mn-ea"/>
              </a:rPr>
              <a:t>》</a:t>
            </a:r>
            <a:r>
              <a:rPr lang="zh-CN" altLang="en-US" sz="2000" b="1" dirty="0">
                <a:solidFill>
                  <a:schemeClr val="tx1"/>
                </a:solidFill>
                <a:latin typeface="+mn-ea"/>
              </a:rPr>
              <a:t>，国家标准总局发布，</a:t>
            </a:r>
            <a:r>
              <a:rPr lang="en-US" altLang="zh-CN" sz="2000" b="1" dirty="0">
                <a:solidFill>
                  <a:schemeClr val="tx1"/>
                </a:solidFill>
                <a:latin typeface="+mn-ea"/>
              </a:rPr>
              <a:t>1981</a:t>
            </a:r>
            <a:r>
              <a:rPr lang="zh-CN" altLang="en-US" sz="2000" b="1" dirty="0">
                <a:solidFill>
                  <a:schemeClr val="tx1"/>
                </a:solidFill>
                <a:latin typeface="+mn-ea"/>
              </a:rPr>
              <a:t>年</a:t>
            </a:r>
            <a:r>
              <a:rPr lang="en-US" altLang="zh-CN" sz="2000" b="1" dirty="0">
                <a:solidFill>
                  <a:schemeClr val="tx1"/>
                </a:solidFill>
                <a:latin typeface="+mn-ea"/>
              </a:rPr>
              <a:t>5</a:t>
            </a:r>
            <a:r>
              <a:rPr lang="zh-CN" altLang="en-US" sz="2000" b="1" dirty="0">
                <a:solidFill>
                  <a:schemeClr val="tx1"/>
                </a:solidFill>
                <a:latin typeface="+mn-ea"/>
              </a:rPr>
              <a:t>月</a:t>
            </a:r>
            <a:r>
              <a:rPr lang="en-US" altLang="zh-CN" sz="2000" b="1" dirty="0">
                <a:solidFill>
                  <a:schemeClr val="tx1"/>
                </a:solidFill>
                <a:latin typeface="+mn-ea"/>
              </a:rPr>
              <a:t>1</a:t>
            </a:r>
            <a:r>
              <a:rPr lang="zh-CN" altLang="en-US" sz="2000" b="1" dirty="0">
                <a:solidFill>
                  <a:schemeClr val="tx1"/>
                </a:solidFill>
                <a:latin typeface="+mn-ea"/>
              </a:rPr>
              <a:t>日实施</a:t>
            </a:r>
          </a:p>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收录简化汉字及符号、字母、日文假名等共</a:t>
            </a:r>
            <a:r>
              <a:rPr lang="en-US" altLang="zh-CN" sz="2000" b="1" dirty="0">
                <a:solidFill>
                  <a:schemeClr val="tx1"/>
                </a:solidFill>
                <a:latin typeface="+mn-ea"/>
              </a:rPr>
              <a:t>7445</a:t>
            </a:r>
            <a:r>
              <a:rPr lang="zh-CN" altLang="en-US" sz="2000" b="1" dirty="0">
                <a:solidFill>
                  <a:schemeClr val="tx1"/>
                </a:solidFill>
                <a:latin typeface="+mn-ea"/>
              </a:rPr>
              <a:t>个图形字符，其中汉字占</a:t>
            </a:r>
            <a:r>
              <a:rPr lang="en-US" altLang="zh-CN" sz="2000" b="1" dirty="0">
                <a:solidFill>
                  <a:schemeClr val="tx1"/>
                </a:solidFill>
                <a:latin typeface="+mn-ea"/>
              </a:rPr>
              <a:t>6763</a:t>
            </a:r>
            <a:r>
              <a:rPr lang="zh-CN" altLang="en-US" sz="2000" b="1" dirty="0">
                <a:solidFill>
                  <a:schemeClr val="tx1"/>
                </a:solidFill>
                <a:latin typeface="+mn-ea"/>
              </a:rPr>
              <a:t>个</a:t>
            </a:r>
          </a:p>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“对任意一个图形字符都采用两个字节表示，每个字节采用七位编码表示”，第一个字节为“高字节”，第二个字节为“低字节”</a:t>
            </a:r>
          </a:p>
        </p:txBody>
      </p:sp>
      <p:sp>
        <p:nvSpPr>
          <p:cNvPr id="13" name="矩形: 圆角 12">
            <a:extLst>
              <a:ext uri="{FF2B5EF4-FFF2-40B4-BE49-F238E27FC236}">
                <a16:creationId xmlns:a16="http://schemas.microsoft.com/office/drawing/2014/main" id="{A972A087-F0BC-4A28-913F-F7A451F541D1}"/>
              </a:ext>
            </a:extLst>
          </p:cNvPr>
          <p:cNvSpPr/>
          <p:nvPr/>
        </p:nvSpPr>
        <p:spPr>
          <a:xfrm>
            <a:off x="226645" y="5656592"/>
            <a:ext cx="8690707" cy="921308"/>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全国信息技术化技术委员会于</a:t>
            </a:r>
            <a:r>
              <a:rPr lang="en-US" altLang="zh-CN" sz="2000" b="1" dirty="0">
                <a:solidFill>
                  <a:schemeClr val="tx1"/>
                </a:solidFill>
                <a:latin typeface="+mn-ea"/>
              </a:rPr>
              <a:t>1995</a:t>
            </a:r>
            <a:r>
              <a:rPr lang="zh-CN" altLang="en-US" sz="2000" b="1" dirty="0">
                <a:solidFill>
                  <a:schemeClr val="tx1"/>
                </a:solidFill>
                <a:latin typeface="+mn-ea"/>
              </a:rPr>
              <a:t>年</a:t>
            </a:r>
            <a:r>
              <a:rPr lang="en-US" altLang="zh-CN" sz="2000" b="1" dirty="0">
                <a:solidFill>
                  <a:schemeClr val="tx1"/>
                </a:solidFill>
                <a:latin typeface="+mn-ea"/>
              </a:rPr>
              <a:t>12</a:t>
            </a:r>
            <a:r>
              <a:rPr lang="zh-CN" altLang="en-US" sz="2000" b="1" dirty="0">
                <a:solidFill>
                  <a:schemeClr val="tx1"/>
                </a:solidFill>
                <a:latin typeface="+mn-ea"/>
              </a:rPr>
              <a:t>月</a:t>
            </a:r>
            <a:r>
              <a:rPr lang="en-US" altLang="zh-CN" sz="2000" b="1" dirty="0">
                <a:solidFill>
                  <a:schemeClr val="tx1"/>
                </a:solidFill>
                <a:latin typeface="+mn-ea"/>
              </a:rPr>
              <a:t>1</a:t>
            </a:r>
            <a:r>
              <a:rPr lang="zh-CN" altLang="en-US" sz="2000" b="1" dirty="0">
                <a:solidFill>
                  <a:schemeClr val="tx1"/>
                </a:solidFill>
                <a:latin typeface="+mn-ea"/>
              </a:rPr>
              <a:t>日</a:t>
            </a:r>
            <a:r>
              <a:rPr lang="en-US" altLang="zh-CN" sz="2000" b="1" dirty="0">
                <a:solidFill>
                  <a:schemeClr val="tx1"/>
                </a:solidFill>
                <a:latin typeface="+mn-ea"/>
              </a:rPr>
              <a:t>《</a:t>
            </a:r>
            <a:r>
              <a:rPr lang="zh-CN" altLang="en-US" sz="2000" b="1" dirty="0">
                <a:solidFill>
                  <a:schemeClr val="tx1"/>
                </a:solidFill>
                <a:latin typeface="+mn-ea"/>
              </a:rPr>
              <a:t>汉字内码扩展规范</a:t>
            </a:r>
            <a:r>
              <a:rPr lang="en-US" altLang="zh-CN" sz="2000" b="1" dirty="0">
                <a:solidFill>
                  <a:schemeClr val="tx1"/>
                </a:solidFill>
                <a:latin typeface="+mn-ea"/>
              </a:rPr>
              <a:t>》</a:t>
            </a:r>
            <a:r>
              <a:rPr lang="zh-CN" altLang="en-US" sz="2000" b="1" dirty="0">
                <a:solidFill>
                  <a:schemeClr val="tx1"/>
                </a:solidFill>
                <a:latin typeface="+mn-ea"/>
              </a:rPr>
              <a:t>，</a:t>
            </a:r>
            <a:r>
              <a:rPr lang="en-US" altLang="zh-CN" sz="2000" b="1" dirty="0">
                <a:solidFill>
                  <a:schemeClr val="tx1"/>
                </a:solidFill>
                <a:latin typeface="+mn-ea"/>
              </a:rPr>
              <a:t>GBK</a:t>
            </a:r>
            <a:r>
              <a:rPr lang="zh-CN" altLang="en-US" sz="2000" b="1" dirty="0">
                <a:solidFill>
                  <a:schemeClr val="tx1"/>
                </a:solidFill>
                <a:latin typeface="+mn-ea"/>
              </a:rPr>
              <a:t>共收入</a:t>
            </a:r>
            <a:r>
              <a:rPr lang="en-US" altLang="zh-CN" sz="2000" b="1" dirty="0">
                <a:solidFill>
                  <a:schemeClr val="tx1"/>
                </a:solidFill>
                <a:latin typeface="+mn-ea"/>
              </a:rPr>
              <a:t>21886</a:t>
            </a:r>
            <a:r>
              <a:rPr lang="zh-CN" altLang="en-US" sz="2000" b="1" dirty="0">
                <a:solidFill>
                  <a:schemeClr val="tx1"/>
                </a:solidFill>
                <a:latin typeface="+mn-ea"/>
              </a:rPr>
              <a:t>个汉字和图形符号</a:t>
            </a:r>
          </a:p>
        </p:txBody>
      </p:sp>
    </p:spTree>
    <p:extLst>
      <p:ext uri="{BB962C8B-B14F-4D97-AF65-F5344CB8AC3E}">
        <p14:creationId xmlns:p14="http://schemas.microsoft.com/office/powerpoint/2010/main" val="2291624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animEffect transition="in" filter="fade">
                                      <p:cBhvr>
                                        <p:cTn id="17" dur="500"/>
                                        <p:tgtEl>
                                          <p:spTgt spid="7">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2245735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411632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ASCII</a:t>
            </a:r>
            <a:r>
              <a:rPr lang="zh-CN" altLang="en-US" sz="2400" b="1" dirty="0">
                <a:solidFill>
                  <a:srgbClr val="1557AE"/>
                </a:solidFill>
                <a:latin typeface="+mj-lt"/>
                <a:ea typeface="楷体" panose="02010609060101010101" pitchFamily="49" charset="-122"/>
              </a:rPr>
              <a:t>字符集及其扩展</a:t>
            </a:r>
            <a:endParaRPr lang="en-US" altLang="zh-CN" sz="2400" b="1" dirty="0">
              <a:solidFill>
                <a:srgbClr val="1557AE"/>
              </a:solidFill>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BIG5</a:t>
            </a: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76560628-54D4-4F97-B7FB-4AAA7A94F2CE}"/>
              </a:ext>
            </a:extLst>
          </p:cNvPr>
          <p:cNvSpPr/>
          <p:nvPr/>
        </p:nvSpPr>
        <p:spPr>
          <a:xfrm>
            <a:off x="226646" y="2626084"/>
            <a:ext cx="8690707" cy="2450741"/>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spcBef>
                <a:spcPts val="600"/>
              </a:spcBef>
              <a:buFont typeface="Wingdings" panose="05000000000000000000" pitchFamily="2" charset="2"/>
              <a:buChar char="ü"/>
            </a:pPr>
            <a:r>
              <a:rPr lang="en-US" altLang="zh-CN" sz="2000" b="1" dirty="0">
                <a:solidFill>
                  <a:schemeClr val="tx1"/>
                </a:solidFill>
                <a:latin typeface="+mn-ea"/>
              </a:rPr>
              <a:t>1983</a:t>
            </a:r>
            <a:r>
              <a:rPr lang="zh-CN" altLang="en-US" sz="2000" b="1" dirty="0">
                <a:solidFill>
                  <a:schemeClr val="tx1"/>
                </a:solidFill>
                <a:latin typeface="+mn-ea"/>
              </a:rPr>
              <a:t>年</a:t>
            </a:r>
            <a:r>
              <a:rPr lang="en-US" altLang="zh-CN" sz="2000" b="1" dirty="0">
                <a:solidFill>
                  <a:schemeClr val="tx1"/>
                </a:solidFill>
                <a:latin typeface="+mn-ea"/>
              </a:rPr>
              <a:t>10</a:t>
            </a:r>
            <a:r>
              <a:rPr lang="zh-CN" altLang="en-US" sz="2000" b="1" dirty="0">
                <a:solidFill>
                  <a:schemeClr val="tx1"/>
                </a:solidFill>
                <a:latin typeface="+mn-ea"/>
              </a:rPr>
              <a:t>月发布的</a:t>
            </a:r>
            <a:r>
              <a:rPr lang="en-US" altLang="zh-CN" sz="2000" b="1" dirty="0">
                <a:solidFill>
                  <a:schemeClr val="tx1"/>
                </a:solidFill>
                <a:latin typeface="+mn-ea"/>
              </a:rPr>
              <a:t>《</a:t>
            </a:r>
            <a:r>
              <a:rPr lang="zh-CN" altLang="en-US" sz="2000" b="1" dirty="0">
                <a:solidFill>
                  <a:schemeClr val="tx1"/>
                </a:solidFill>
                <a:latin typeface="+mn-ea"/>
              </a:rPr>
              <a:t>通用汉字标准交换码</a:t>
            </a:r>
            <a:r>
              <a:rPr lang="en-US" altLang="zh-CN" sz="2000" b="1" dirty="0">
                <a:solidFill>
                  <a:schemeClr val="tx1"/>
                </a:solidFill>
                <a:latin typeface="+mn-ea"/>
              </a:rPr>
              <a:t>》</a:t>
            </a:r>
            <a:r>
              <a:rPr lang="zh-CN" altLang="en-US" sz="2000" b="1" dirty="0">
                <a:solidFill>
                  <a:schemeClr val="tx1"/>
                </a:solidFill>
                <a:latin typeface="+mn-ea"/>
              </a:rPr>
              <a:t>，后经修订于</a:t>
            </a:r>
            <a:r>
              <a:rPr lang="en-US" altLang="zh-CN" sz="2000" b="1" dirty="0">
                <a:solidFill>
                  <a:schemeClr val="tx1"/>
                </a:solidFill>
                <a:latin typeface="+mn-ea"/>
              </a:rPr>
              <a:t>1992</a:t>
            </a:r>
            <a:r>
              <a:rPr lang="zh-CN" altLang="en-US" sz="2000" b="1" dirty="0">
                <a:solidFill>
                  <a:schemeClr val="tx1"/>
                </a:solidFill>
                <a:latin typeface="+mn-ea"/>
              </a:rPr>
              <a:t>年</a:t>
            </a:r>
            <a:r>
              <a:rPr lang="en-US" altLang="zh-CN" sz="2000" b="1" dirty="0">
                <a:solidFill>
                  <a:schemeClr val="tx1"/>
                </a:solidFill>
                <a:latin typeface="+mn-ea"/>
              </a:rPr>
              <a:t>5</a:t>
            </a:r>
            <a:r>
              <a:rPr lang="zh-CN" altLang="en-US" sz="2000" b="1" dirty="0">
                <a:solidFill>
                  <a:schemeClr val="tx1"/>
                </a:solidFill>
                <a:latin typeface="+mn-ea"/>
              </a:rPr>
              <a:t>月公布，更名为</a:t>
            </a:r>
            <a:r>
              <a:rPr lang="en-US" altLang="zh-CN" sz="2000" b="1" dirty="0">
                <a:solidFill>
                  <a:schemeClr val="tx1"/>
                </a:solidFill>
                <a:latin typeface="+mn-ea"/>
              </a:rPr>
              <a:t>《</a:t>
            </a:r>
            <a:r>
              <a:rPr lang="zh-CN" altLang="en-US" sz="2000" b="1" dirty="0">
                <a:solidFill>
                  <a:schemeClr val="tx1"/>
                </a:solidFill>
                <a:latin typeface="+mn-ea"/>
              </a:rPr>
              <a:t>中文标准交换码</a:t>
            </a:r>
            <a:r>
              <a:rPr lang="en-US" altLang="zh-CN" sz="2000" b="1" dirty="0">
                <a:solidFill>
                  <a:schemeClr val="tx1"/>
                </a:solidFill>
                <a:latin typeface="+mn-ea"/>
              </a:rPr>
              <a:t>》</a:t>
            </a:r>
            <a:r>
              <a:rPr lang="zh-CN" altLang="en-US" sz="2000" b="1" dirty="0">
                <a:solidFill>
                  <a:schemeClr val="tx1"/>
                </a:solidFill>
                <a:latin typeface="+mn-ea"/>
              </a:rPr>
              <a:t>，</a:t>
            </a:r>
            <a:r>
              <a:rPr lang="en-US" altLang="zh-CN" sz="2000" b="1" dirty="0">
                <a:solidFill>
                  <a:schemeClr val="tx1"/>
                </a:solidFill>
                <a:latin typeface="+mn-ea"/>
              </a:rPr>
              <a:t>BIG5</a:t>
            </a:r>
            <a:r>
              <a:rPr lang="zh-CN" altLang="en-US" sz="2000" b="1" dirty="0">
                <a:solidFill>
                  <a:schemeClr val="tx1"/>
                </a:solidFill>
                <a:latin typeface="+mn-ea"/>
              </a:rPr>
              <a:t>是台湾资讯工业策进会根据以上标准制定的编码方案</a:t>
            </a:r>
          </a:p>
          <a:p>
            <a:pPr marL="342900" indent="-342900" algn="just">
              <a:lnSpc>
                <a:spcPct val="120000"/>
              </a:lnSpc>
              <a:spcBef>
                <a:spcPts val="600"/>
              </a:spcBef>
              <a:buFont typeface="Wingdings" panose="05000000000000000000" pitchFamily="2" charset="2"/>
              <a:buChar char="ü"/>
            </a:pPr>
            <a:r>
              <a:rPr lang="en-US" altLang="zh-CN" sz="2000" b="1" dirty="0">
                <a:solidFill>
                  <a:schemeClr val="tx1"/>
                </a:solidFill>
                <a:latin typeface="+mn-ea"/>
              </a:rPr>
              <a:t>BIG5</a:t>
            </a:r>
            <a:r>
              <a:rPr lang="zh-CN" altLang="en-US" sz="2000" b="1" dirty="0">
                <a:solidFill>
                  <a:schemeClr val="tx1"/>
                </a:solidFill>
                <a:latin typeface="+mn-ea"/>
              </a:rPr>
              <a:t>码是双字节编码方案，第一个字节的值在</a:t>
            </a:r>
            <a:r>
              <a:rPr lang="en-US" altLang="zh-CN" sz="2000" b="1" dirty="0">
                <a:solidFill>
                  <a:schemeClr val="tx1"/>
                </a:solidFill>
                <a:latin typeface="+mn-ea"/>
              </a:rPr>
              <a:t>0xA0-0xFE</a:t>
            </a:r>
            <a:r>
              <a:rPr lang="zh-CN" altLang="en-US" sz="2000" b="1" dirty="0">
                <a:solidFill>
                  <a:schemeClr val="tx1"/>
                </a:solidFill>
                <a:latin typeface="+mn-ea"/>
              </a:rPr>
              <a:t>之间，第二个字节在</a:t>
            </a:r>
            <a:r>
              <a:rPr lang="en-US" altLang="zh-CN" sz="2000" b="1" dirty="0">
                <a:solidFill>
                  <a:schemeClr val="tx1"/>
                </a:solidFill>
                <a:latin typeface="+mn-ea"/>
              </a:rPr>
              <a:t>0x40-0x7E</a:t>
            </a:r>
            <a:r>
              <a:rPr lang="zh-CN" altLang="en-US" sz="2000" b="1" dirty="0">
                <a:solidFill>
                  <a:schemeClr val="tx1"/>
                </a:solidFill>
                <a:latin typeface="+mn-ea"/>
              </a:rPr>
              <a:t>和</a:t>
            </a:r>
            <a:r>
              <a:rPr lang="en-US" altLang="zh-CN" sz="2000" b="1" dirty="0">
                <a:solidFill>
                  <a:schemeClr val="tx1"/>
                </a:solidFill>
                <a:latin typeface="+mn-ea"/>
              </a:rPr>
              <a:t>0xA1-0xFE</a:t>
            </a:r>
            <a:r>
              <a:rPr lang="zh-CN" altLang="en-US" sz="2000" b="1" dirty="0">
                <a:solidFill>
                  <a:schemeClr val="tx1"/>
                </a:solidFill>
                <a:latin typeface="+mn-ea"/>
              </a:rPr>
              <a:t>之间</a:t>
            </a:r>
          </a:p>
          <a:p>
            <a:pPr marL="342900" indent="-342900" algn="just">
              <a:lnSpc>
                <a:spcPct val="120000"/>
              </a:lnSpc>
              <a:spcBef>
                <a:spcPts val="600"/>
              </a:spcBef>
              <a:buFont typeface="Wingdings" panose="05000000000000000000" pitchFamily="2" charset="2"/>
              <a:buChar char="ü"/>
            </a:pPr>
            <a:r>
              <a:rPr lang="en-US" altLang="zh-CN" sz="2000" b="1" dirty="0">
                <a:solidFill>
                  <a:schemeClr val="tx1"/>
                </a:solidFill>
                <a:latin typeface="+mn-ea"/>
              </a:rPr>
              <a:t>BIG5</a:t>
            </a:r>
            <a:r>
              <a:rPr lang="zh-CN" altLang="en-US" sz="2000" b="1" dirty="0">
                <a:solidFill>
                  <a:schemeClr val="tx1"/>
                </a:solidFill>
                <a:latin typeface="+mn-ea"/>
              </a:rPr>
              <a:t>收录</a:t>
            </a:r>
            <a:r>
              <a:rPr lang="en-US" altLang="zh-CN" sz="2000" b="1" dirty="0">
                <a:solidFill>
                  <a:schemeClr val="tx1"/>
                </a:solidFill>
                <a:latin typeface="+mn-ea"/>
              </a:rPr>
              <a:t>13461</a:t>
            </a:r>
            <a:r>
              <a:rPr lang="zh-CN" altLang="en-US" sz="2000" b="1" dirty="0">
                <a:solidFill>
                  <a:schemeClr val="tx1"/>
                </a:solidFill>
                <a:latin typeface="+mn-ea"/>
              </a:rPr>
              <a:t>个汉字和符号</a:t>
            </a:r>
          </a:p>
        </p:txBody>
      </p:sp>
    </p:spTree>
    <p:extLst>
      <p:ext uri="{BB962C8B-B14F-4D97-AF65-F5344CB8AC3E}">
        <p14:creationId xmlns:p14="http://schemas.microsoft.com/office/powerpoint/2010/main" val="468773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3673121"/>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为什么需要</a:t>
            </a: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graphicFrame>
        <p:nvGraphicFramePr>
          <p:cNvPr id="2" name="表格 1">
            <a:extLst>
              <a:ext uri="{FF2B5EF4-FFF2-40B4-BE49-F238E27FC236}">
                <a16:creationId xmlns:a16="http://schemas.microsoft.com/office/drawing/2014/main" id="{0DF01BE4-1816-4894-BE5F-21914336FDDB}"/>
              </a:ext>
            </a:extLst>
          </p:cNvPr>
          <p:cNvGraphicFramePr>
            <a:graphicFrameLocks noGrp="1"/>
          </p:cNvGraphicFramePr>
          <p:nvPr/>
        </p:nvGraphicFramePr>
        <p:xfrm>
          <a:off x="797169" y="3060090"/>
          <a:ext cx="7549662" cy="1963616"/>
        </p:xfrm>
        <a:graphic>
          <a:graphicData uri="http://schemas.openxmlformats.org/drawingml/2006/table">
            <a:tbl>
              <a:tblPr firstRow="1" bandRow="1">
                <a:tableStyleId>{5C22544A-7EE6-4342-B048-85BDC9FD1C3A}</a:tableStyleId>
              </a:tblPr>
              <a:tblGrid>
                <a:gridCol w="2516554">
                  <a:extLst>
                    <a:ext uri="{9D8B030D-6E8A-4147-A177-3AD203B41FA5}">
                      <a16:colId xmlns:a16="http://schemas.microsoft.com/office/drawing/2014/main" val="76675678"/>
                    </a:ext>
                  </a:extLst>
                </a:gridCol>
                <a:gridCol w="2516554">
                  <a:extLst>
                    <a:ext uri="{9D8B030D-6E8A-4147-A177-3AD203B41FA5}">
                      <a16:colId xmlns:a16="http://schemas.microsoft.com/office/drawing/2014/main" val="1599402202"/>
                    </a:ext>
                  </a:extLst>
                </a:gridCol>
                <a:gridCol w="2516554">
                  <a:extLst>
                    <a:ext uri="{9D8B030D-6E8A-4147-A177-3AD203B41FA5}">
                      <a16:colId xmlns:a16="http://schemas.microsoft.com/office/drawing/2014/main" val="2346917948"/>
                    </a:ext>
                  </a:extLst>
                </a:gridCol>
              </a:tblGrid>
              <a:tr h="490904">
                <a:tc>
                  <a:txBody>
                    <a:bodyPr/>
                    <a:lstStyle/>
                    <a:p>
                      <a:pPr algn="ctr" fontAlgn="ctr"/>
                      <a:r>
                        <a:rPr lang="zh-CN" sz="2400" b="0" i="0" u="none" strike="noStrike" dirty="0">
                          <a:solidFill>
                            <a:schemeClr val="tx1"/>
                          </a:solidFill>
                          <a:effectLst/>
                          <a:latin typeface="+mj-lt"/>
                          <a:ea typeface="楷体" panose="02010609060101010101" pitchFamily="49" charset="-122"/>
                        </a:rPr>
                        <a:t>汉字</a:t>
                      </a:r>
                    </a:p>
                  </a:txBody>
                  <a:tcPr marL="5443" marR="5443" marT="5443" marB="0" anchor="ctr">
                    <a:lnL w="28575" cap="flat" cmpd="sng" algn="ctr">
                      <a:solidFill>
                        <a:srgbClr val="3A97D7"/>
                      </a:solidFill>
                      <a:prstDash val="solid"/>
                      <a:round/>
                      <a:headEnd type="none" w="med" len="med"/>
                      <a:tailEnd type="none" w="med" len="med"/>
                    </a:lnL>
                    <a:lnT w="28575" cap="flat" cmpd="sng" algn="ctr">
                      <a:solidFill>
                        <a:srgbClr val="3A97D7"/>
                      </a:solidFill>
                      <a:prstDash val="solid"/>
                      <a:round/>
                      <a:headEnd type="none" w="med" len="med"/>
                      <a:tailEnd type="none" w="med" len="med"/>
                    </a:lnT>
                  </a:tcPr>
                </a:tc>
                <a:tc>
                  <a:txBody>
                    <a:bodyPr/>
                    <a:lstStyle/>
                    <a:p>
                      <a:pPr algn="ctr" fontAlgn="ctr"/>
                      <a:r>
                        <a:rPr lang="zh-CN" sz="2400" b="0" i="0" u="none" strike="noStrike">
                          <a:solidFill>
                            <a:schemeClr val="tx1"/>
                          </a:solidFill>
                          <a:effectLst/>
                          <a:latin typeface="+mj-lt"/>
                          <a:ea typeface="楷体" panose="02010609060101010101" pitchFamily="49" charset="-122"/>
                        </a:rPr>
                        <a:t>GBK</a:t>
                      </a:r>
                    </a:p>
                  </a:txBody>
                  <a:tcPr marL="5443" marR="5443" marT="5443" marB="0" anchor="ctr">
                    <a:lnT w="28575" cap="flat" cmpd="sng" algn="ctr">
                      <a:solidFill>
                        <a:srgbClr val="3A97D7"/>
                      </a:solidFill>
                      <a:prstDash val="solid"/>
                      <a:round/>
                      <a:headEnd type="none" w="med" len="med"/>
                      <a:tailEnd type="none" w="med" len="med"/>
                    </a:lnT>
                  </a:tcPr>
                </a:tc>
                <a:tc>
                  <a:txBody>
                    <a:bodyPr/>
                    <a:lstStyle/>
                    <a:p>
                      <a:pPr algn="ctr" fontAlgn="ctr"/>
                      <a:r>
                        <a:rPr lang="zh-CN" sz="2400" b="0" i="0" u="none" strike="noStrike">
                          <a:solidFill>
                            <a:schemeClr val="tx1"/>
                          </a:solidFill>
                          <a:effectLst/>
                          <a:latin typeface="+mj-lt"/>
                          <a:ea typeface="楷体" panose="02010609060101010101" pitchFamily="49" charset="-122"/>
                        </a:rPr>
                        <a:t>BIG5</a:t>
                      </a:r>
                    </a:p>
                  </a:txBody>
                  <a:tcPr marL="5443" marR="5443" marT="5443" marB="0" anchor="ctr">
                    <a:lnR w="28575" cap="flat" cmpd="sng" algn="ctr">
                      <a:solidFill>
                        <a:srgbClr val="3A97D7"/>
                      </a:solidFill>
                      <a:prstDash val="solid"/>
                      <a:round/>
                      <a:headEnd type="none" w="med" len="med"/>
                      <a:tailEnd type="none" w="med" len="med"/>
                    </a:lnR>
                    <a:lnT w="28575" cap="flat" cmpd="sng" algn="ctr">
                      <a:solidFill>
                        <a:srgbClr val="3A97D7"/>
                      </a:solidFill>
                      <a:prstDash val="solid"/>
                      <a:round/>
                      <a:headEnd type="none" w="med" len="med"/>
                      <a:tailEnd type="none" w="med" len="med"/>
                    </a:lnT>
                  </a:tcPr>
                </a:tc>
                <a:extLst>
                  <a:ext uri="{0D108BD9-81ED-4DB2-BD59-A6C34878D82A}">
                    <a16:rowId xmlns:a16="http://schemas.microsoft.com/office/drawing/2014/main" val="1343880354"/>
                  </a:ext>
                </a:extLst>
              </a:tr>
              <a:tr h="490904">
                <a:tc>
                  <a:txBody>
                    <a:bodyPr/>
                    <a:lstStyle/>
                    <a:p>
                      <a:pPr algn="ctr" fontAlgn="ctr"/>
                      <a:r>
                        <a:rPr lang="zh-CN" sz="2400" b="0" i="0" u="none" strike="noStrike" dirty="0">
                          <a:solidFill>
                            <a:schemeClr val="tx1"/>
                          </a:solidFill>
                          <a:effectLst/>
                          <a:latin typeface="+mj-lt"/>
                          <a:ea typeface="楷体" panose="02010609060101010101" pitchFamily="49" charset="-122"/>
                        </a:rPr>
                        <a:t>一</a:t>
                      </a:r>
                    </a:p>
                  </a:txBody>
                  <a:tcPr marL="5443" marR="5443" marT="5443" marB="0" anchor="ctr">
                    <a:lnL w="28575" cap="flat" cmpd="sng" algn="ctr">
                      <a:solidFill>
                        <a:srgbClr val="3A97D7"/>
                      </a:solidFill>
                      <a:prstDash val="solid"/>
                      <a:round/>
                      <a:headEnd type="none" w="med" len="med"/>
                      <a:tailEnd type="none" w="med" len="med"/>
                    </a:lnL>
                  </a:tcPr>
                </a:tc>
                <a:tc>
                  <a:txBody>
                    <a:bodyPr/>
                    <a:lstStyle/>
                    <a:p>
                      <a:pPr algn="ctr" fontAlgn="ctr"/>
                      <a:r>
                        <a:rPr lang="zh-CN" sz="2400" b="0" i="0" u="none" strike="noStrike">
                          <a:solidFill>
                            <a:schemeClr val="tx1"/>
                          </a:solidFill>
                          <a:effectLst/>
                          <a:latin typeface="+mj-lt"/>
                          <a:ea typeface="楷体" panose="02010609060101010101" pitchFamily="49" charset="-122"/>
                        </a:rPr>
                        <a:t>D2BB</a:t>
                      </a:r>
                    </a:p>
                  </a:txBody>
                  <a:tcPr marL="5443" marR="5443" marT="5443" marB="0" anchor="ctr"/>
                </a:tc>
                <a:tc>
                  <a:txBody>
                    <a:bodyPr/>
                    <a:lstStyle/>
                    <a:p>
                      <a:pPr algn="ctr" fontAlgn="ctr"/>
                      <a:r>
                        <a:rPr lang="zh-CN" sz="2400" b="0" i="0" u="none" strike="noStrike">
                          <a:solidFill>
                            <a:schemeClr val="tx1"/>
                          </a:solidFill>
                          <a:effectLst/>
                          <a:latin typeface="+mj-lt"/>
                          <a:ea typeface="楷体" panose="02010609060101010101" pitchFamily="49" charset="-122"/>
                        </a:rPr>
                        <a:t>A440</a:t>
                      </a:r>
                    </a:p>
                  </a:txBody>
                  <a:tcPr marL="5443" marR="5443" marT="5443" marB="0" anchor="ctr">
                    <a:lnR w="28575" cap="flat" cmpd="sng" algn="ctr">
                      <a:solidFill>
                        <a:srgbClr val="3A97D7"/>
                      </a:solidFill>
                      <a:prstDash val="solid"/>
                      <a:round/>
                      <a:headEnd type="none" w="med" len="med"/>
                      <a:tailEnd type="none" w="med" len="med"/>
                    </a:lnR>
                  </a:tcPr>
                </a:tc>
                <a:extLst>
                  <a:ext uri="{0D108BD9-81ED-4DB2-BD59-A6C34878D82A}">
                    <a16:rowId xmlns:a16="http://schemas.microsoft.com/office/drawing/2014/main" val="3410098729"/>
                  </a:ext>
                </a:extLst>
              </a:tr>
              <a:tr h="490904">
                <a:tc>
                  <a:txBody>
                    <a:bodyPr/>
                    <a:lstStyle/>
                    <a:p>
                      <a:pPr algn="ctr" fontAlgn="ctr"/>
                      <a:r>
                        <a:rPr lang="zh-CN" sz="2400" b="0" i="0" u="none" strike="noStrike">
                          <a:solidFill>
                            <a:schemeClr val="tx1"/>
                          </a:solidFill>
                          <a:effectLst/>
                          <a:latin typeface="+mj-lt"/>
                          <a:ea typeface="楷体" panose="02010609060101010101" pitchFamily="49" charset="-122"/>
                        </a:rPr>
                        <a:t>丁</a:t>
                      </a:r>
                    </a:p>
                  </a:txBody>
                  <a:tcPr marL="5443" marR="5443" marT="5443" marB="0" anchor="ctr">
                    <a:lnL w="28575" cap="flat" cmpd="sng" algn="ctr">
                      <a:solidFill>
                        <a:srgbClr val="3A97D7"/>
                      </a:solidFill>
                      <a:prstDash val="solid"/>
                      <a:round/>
                      <a:headEnd type="none" w="med" len="med"/>
                      <a:tailEnd type="none" w="med" len="med"/>
                    </a:lnL>
                  </a:tcPr>
                </a:tc>
                <a:tc>
                  <a:txBody>
                    <a:bodyPr/>
                    <a:lstStyle/>
                    <a:p>
                      <a:pPr algn="ctr" fontAlgn="ctr"/>
                      <a:r>
                        <a:rPr lang="zh-CN" sz="2400" b="0" i="0" u="none" strike="noStrike">
                          <a:solidFill>
                            <a:schemeClr val="tx1"/>
                          </a:solidFill>
                          <a:effectLst/>
                          <a:latin typeface="+mj-lt"/>
                          <a:ea typeface="楷体" panose="02010609060101010101" pitchFamily="49" charset="-122"/>
                        </a:rPr>
                        <a:t>B6A1</a:t>
                      </a:r>
                    </a:p>
                  </a:txBody>
                  <a:tcPr marL="5443" marR="5443" marT="5443" marB="0" anchor="ctr"/>
                </a:tc>
                <a:tc>
                  <a:txBody>
                    <a:bodyPr/>
                    <a:lstStyle/>
                    <a:p>
                      <a:pPr algn="ctr" fontAlgn="ctr"/>
                      <a:r>
                        <a:rPr lang="zh-CN" sz="2400" b="0" i="0" u="none" strike="noStrike">
                          <a:solidFill>
                            <a:schemeClr val="tx1"/>
                          </a:solidFill>
                          <a:effectLst/>
                          <a:latin typeface="+mj-lt"/>
                          <a:ea typeface="楷体" panose="02010609060101010101" pitchFamily="49" charset="-122"/>
                        </a:rPr>
                        <a:t>A442</a:t>
                      </a:r>
                    </a:p>
                  </a:txBody>
                  <a:tcPr marL="5443" marR="5443" marT="5443" marB="0" anchor="ctr">
                    <a:lnR w="28575" cap="flat" cmpd="sng" algn="ctr">
                      <a:solidFill>
                        <a:srgbClr val="3A97D7"/>
                      </a:solidFill>
                      <a:prstDash val="solid"/>
                      <a:round/>
                      <a:headEnd type="none" w="med" len="med"/>
                      <a:tailEnd type="none" w="med" len="med"/>
                    </a:lnR>
                  </a:tcPr>
                </a:tc>
                <a:extLst>
                  <a:ext uri="{0D108BD9-81ED-4DB2-BD59-A6C34878D82A}">
                    <a16:rowId xmlns:a16="http://schemas.microsoft.com/office/drawing/2014/main" val="3062497020"/>
                  </a:ext>
                </a:extLst>
              </a:tr>
              <a:tr h="490904">
                <a:tc>
                  <a:txBody>
                    <a:bodyPr/>
                    <a:lstStyle/>
                    <a:p>
                      <a:pPr algn="ctr" fontAlgn="ctr"/>
                      <a:r>
                        <a:rPr lang="zh-CN" sz="2400" b="0" i="0" u="none" strike="noStrike" dirty="0">
                          <a:solidFill>
                            <a:schemeClr val="tx1"/>
                          </a:solidFill>
                          <a:effectLst/>
                          <a:latin typeface="+mj-lt"/>
                          <a:ea typeface="楷体" panose="02010609060101010101" pitchFamily="49" charset="-122"/>
                        </a:rPr>
                        <a:t>七</a:t>
                      </a:r>
                    </a:p>
                  </a:txBody>
                  <a:tcPr marL="5443" marR="5443" marT="5443" marB="0" anchor="ctr">
                    <a:lnL w="28575" cap="flat" cmpd="sng" algn="ctr">
                      <a:solidFill>
                        <a:srgbClr val="3A97D7"/>
                      </a:solidFill>
                      <a:prstDash val="solid"/>
                      <a:round/>
                      <a:headEnd type="none" w="med" len="med"/>
                      <a:tailEnd type="none" w="med" len="med"/>
                    </a:lnL>
                    <a:lnB w="28575" cap="flat" cmpd="sng" algn="ctr">
                      <a:solidFill>
                        <a:srgbClr val="3A97D7"/>
                      </a:solidFill>
                      <a:prstDash val="solid"/>
                      <a:round/>
                      <a:headEnd type="none" w="med" len="med"/>
                      <a:tailEnd type="none" w="med" len="med"/>
                    </a:lnB>
                  </a:tcPr>
                </a:tc>
                <a:tc>
                  <a:txBody>
                    <a:bodyPr/>
                    <a:lstStyle/>
                    <a:p>
                      <a:pPr algn="ctr" fontAlgn="ctr"/>
                      <a:r>
                        <a:rPr lang="zh-CN" sz="2400" b="0" i="0" u="none" strike="noStrike" dirty="0">
                          <a:solidFill>
                            <a:schemeClr val="tx1"/>
                          </a:solidFill>
                          <a:effectLst/>
                          <a:latin typeface="+mj-lt"/>
                          <a:ea typeface="楷体" panose="02010609060101010101" pitchFamily="49" charset="-122"/>
                        </a:rPr>
                        <a:t>C6DF</a:t>
                      </a:r>
                    </a:p>
                  </a:txBody>
                  <a:tcPr marL="5443" marR="5443" marT="5443" marB="0" anchor="ctr">
                    <a:lnB w="28575" cap="flat" cmpd="sng" algn="ctr">
                      <a:solidFill>
                        <a:srgbClr val="3A97D7"/>
                      </a:solidFill>
                      <a:prstDash val="solid"/>
                      <a:round/>
                      <a:headEnd type="none" w="med" len="med"/>
                      <a:tailEnd type="none" w="med" len="med"/>
                    </a:lnB>
                  </a:tcPr>
                </a:tc>
                <a:tc>
                  <a:txBody>
                    <a:bodyPr/>
                    <a:lstStyle/>
                    <a:p>
                      <a:pPr algn="ctr" fontAlgn="ctr"/>
                      <a:r>
                        <a:rPr lang="zh-CN" sz="2400" b="0" i="0" u="none" strike="noStrike" dirty="0">
                          <a:solidFill>
                            <a:schemeClr val="tx1"/>
                          </a:solidFill>
                          <a:effectLst/>
                          <a:latin typeface="+mj-lt"/>
                          <a:ea typeface="楷体" panose="02010609060101010101" pitchFamily="49" charset="-122"/>
                        </a:rPr>
                        <a:t>A443</a:t>
                      </a:r>
                    </a:p>
                  </a:txBody>
                  <a:tcPr marL="5443" marR="5443" marT="5443" marB="0" anchor="ctr">
                    <a:lnR w="28575" cap="flat" cmpd="sng" algn="ctr">
                      <a:solidFill>
                        <a:srgbClr val="3A97D7"/>
                      </a:solidFill>
                      <a:prstDash val="solid"/>
                      <a:round/>
                      <a:headEnd type="none" w="med" len="med"/>
                      <a:tailEnd type="none" w="med" len="med"/>
                    </a:lnR>
                    <a:lnB w="28575" cap="flat" cmpd="sng" algn="ctr">
                      <a:solidFill>
                        <a:srgbClr val="3A97D7"/>
                      </a:solidFill>
                      <a:prstDash val="solid"/>
                      <a:round/>
                      <a:headEnd type="none" w="med" len="med"/>
                      <a:tailEnd type="none" w="med" len="med"/>
                    </a:lnB>
                  </a:tcPr>
                </a:tc>
                <a:extLst>
                  <a:ext uri="{0D108BD9-81ED-4DB2-BD59-A6C34878D82A}">
                    <a16:rowId xmlns:a16="http://schemas.microsoft.com/office/drawing/2014/main" val="322196838"/>
                  </a:ext>
                </a:extLst>
              </a:tr>
            </a:tbl>
          </a:graphicData>
        </a:graphic>
      </p:graphicFrame>
      <p:sp>
        <p:nvSpPr>
          <p:cNvPr id="9" name="矩形: 圆角 8">
            <a:extLst>
              <a:ext uri="{FF2B5EF4-FFF2-40B4-BE49-F238E27FC236}">
                <a16:creationId xmlns:a16="http://schemas.microsoft.com/office/drawing/2014/main" id="{3B84E42F-3B41-41E6-A877-CCFC78E67B59}"/>
              </a:ext>
            </a:extLst>
          </p:cNvPr>
          <p:cNvSpPr/>
          <p:nvPr/>
        </p:nvSpPr>
        <p:spPr>
          <a:xfrm>
            <a:off x="308686" y="2179144"/>
            <a:ext cx="8690707" cy="606840"/>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20000"/>
              </a:lnSpc>
            </a:pPr>
            <a:r>
              <a:rPr lang="zh-CN" altLang="en-US" sz="2400" b="1" dirty="0">
                <a:solidFill>
                  <a:schemeClr val="tx1"/>
                </a:solidFill>
                <a:latin typeface="楷体" panose="02010609060101010101" pitchFamily="49" charset="-122"/>
                <a:ea typeface="楷体" panose="02010609060101010101" pitchFamily="49" charset="-122"/>
              </a:rPr>
              <a:t>不同字符集编码的内码定义不一样</a:t>
            </a:r>
          </a:p>
        </p:txBody>
      </p:sp>
    </p:spTree>
    <p:extLst>
      <p:ext uri="{BB962C8B-B14F-4D97-AF65-F5344CB8AC3E}">
        <p14:creationId xmlns:p14="http://schemas.microsoft.com/office/powerpoint/2010/main" val="2055861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5445914"/>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为什么需要</a:t>
            </a: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是</a:t>
            </a:r>
            <a:r>
              <a:rPr lang="en-US" altLang="zh-CN" sz="2400" b="1" dirty="0">
                <a:latin typeface="+mj-lt"/>
                <a:ea typeface="楷体" panose="02010609060101010101" pitchFamily="49" charset="-122"/>
              </a:rPr>
              <a:t>16</a:t>
            </a:r>
            <a:r>
              <a:rPr lang="zh-CN" altLang="en-US" sz="2400" b="1" dirty="0">
                <a:latin typeface="+mj-lt"/>
                <a:ea typeface="楷体" panose="02010609060101010101" pitchFamily="49" charset="-122"/>
              </a:rPr>
              <a:t>比特的字符集，其支持当前世界上绝大多数的语言</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给每个字符提供了一个唯一的编码表示，不论是什么平台、程序或语言</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Windows</a:t>
            </a:r>
            <a:r>
              <a:rPr lang="zh-CN" altLang="en-US" sz="2400" b="1" dirty="0">
                <a:latin typeface="+mj-lt"/>
                <a:ea typeface="楷体" panose="02010609060101010101" pitchFamily="49" charset="-122"/>
              </a:rPr>
              <a:t>系统</a:t>
            </a:r>
            <a:r>
              <a:rPr lang="en-US" altLang="zh-CN" sz="2400" b="1" dirty="0">
                <a:latin typeface="+mj-lt"/>
                <a:ea typeface="楷体" panose="02010609060101010101" pitchFamily="49" charset="-122"/>
              </a:rPr>
              <a:t>(Windows 2000</a:t>
            </a:r>
            <a:r>
              <a:rPr lang="zh-CN" altLang="en-US" sz="2400" b="1" dirty="0">
                <a:latin typeface="+mj-lt"/>
                <a:ea typeface="楷体" panose="02010609060101010101" pitchFamily="49" charset="-122"/>
              </a:rPr>
              <a:t>版本</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JAVA</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XML</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LDAP</a:t>
            </a:r>
            <a:r>
              <a:rPr lang="zh-CN" altLang="en-US" sz="2400" b="1" dirty="0">
                <a:latin typeface="+mj-lt"/>
                <a:ea typeface="楷体" panose="02010609060101010101" pitchFamily="49" charset="-122"/>
              </a:rPr>
              <a:t>等已支持</a:t>
            </a:r>
            <a:r>
              <a:rPr lang="en-US" altLang="zh-CN" sz="2400" b="1" dirty="0">
                <a:latin typeface="+mj-lt"/>
                <a:ea typeface="楷体" panose="02010609060101010101" pitchFamily="49" charset="-122"/>
              </a:rPr>
              <a:t>Unicode</a:t>
            </a:r>
          </a:p>
          <a:p>
            <a:pPr marL="800100" lvl="1" indent="-3429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安装附加的语言</a:t>
            </a:r>
          </a:p>
          <a:p>
            <a:pPr marL="1257300" lvl="2" indent="-342900">
              <a:lnSpc>
                <a:spcPct val="120000"/>
              </a:lnSpc>
              <a:buSzPct val="90000"/>
              <a:buFont typeface="Wingdings" panose="05000000000000000000" pitchFamily="2" charset="2"/>
              <a:buChar char="n"/>
            </a:pPr>
            <a:r>
              <a:rPr lang="zh-CN" altLang="en-US" sz="2400" b="1" dirty="0">
                <a:ea typeface="楷体" panose="02010609060101010101" pitchFamily="49" charset="-122"/>
              </a:rPr>
              <a:t>开始 </a:t>
            </a:r>
            <a:r>
              <a:rPr lang="en-US" altLang="zh-CN" sz="2400" b="1" dirty="0">
                <a:ea typeface="楷体" panose="02010609060101010101" pitchFamily="49" charset="-122"/>
              </a:rPr>
              <a:t>&gt; </a:t>
            </a:r>
            <a:r>
              <a:rPr lang="zh-CN" altLang="en-US" sz="2400" b="1" dirty="0">
                <a:ea typeface="楷体" panose="02010609060101010101" pitchFamily="49" charset="-122"/>
              </a:rPr>
              <a:t>设置 </a:t>
            </a:r>
            <a:r>
              <a:rPr lang="en-US" altLang="zh-CN" sz="2400" b="1" dirty="0">
                <a:ea typeface="楷体" panose="02010609060101010101" pitchFamily="49" charset="-122"/>
              </a:rPr>
              <a:t>&gt; </a:t>
            </a:r>
            <a:r>
              <a:rPr lang="zh-CN" altLang="en-US" sz="2400" b="1" dirty="0">
                <a:ea typeface="楷体" panose="02010609060101010101" pitchFamily="49" charset="-122"/>
              </a:rPr>
              <a:t>控制面板 </a:t>
            </a:r>
            <a:r>
              <a:rPr lang="en-US" altLang="zh-CN" sz="2400" b="1" dirty="0">
                <a:ea typeface="楷体" panose="02010609060101010101" pitchFamily="49" charset="-122"/>
              </a:rPr>
              <a:t>&gt; </a:t>
            </a:r>
            <a:r>
              <a:rPr lang="zh-CN" altLang="en-US" sz="2400" b="1" dirty="0">
                <a:ea typeface="楷体" panose="02010609060101010101" pitchFamily="49" charset="-122"/>
              </a:rPr>
              <a:t>区域选项 </a:t>
            </a:r>
          </a:p>
          <a:p>
            <a:pPr marL="800100" lvl="1" indent="-3429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字体</a:t>
            </a:r>
            <a:r>
              <a:rPr lang="en-US" altLang="zh-CN" sz="2400" b="1" dirty="0">
                <a:solidFill>
                  <a:srgbClr val="1557AE"/>
                </a:solidFill>
                <a:latin typeface="+mj-lt"/>
                <a:ea typeface="楷体" panose="02010609060101010101" pitchFamily="49" charset="-122"/>
              </a:rPr>
              <a:t>(font)</a:t>
            </a: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3751DA8B-983C-42F3-ADA3-3AC60771F783}"/>
              </a:ext>
            </a:extLst>
          </p:cNvPr>
          <p:cNvSpPr/>
          <p:nvPr/>
        </p:nvSpPr>
        <p:spPr>
          <a:xfrm>
            <a:off x="390769" y="6143870"/>
            <a:ext cx="8690707" cy="652629"/>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600"/>
              </a:spcBef>
            </a:pPr>
            <a:r>
              <a:rPr lang="en-US" altLang="zh-CN" sz="2000" b="1" dirty="0">
                <a:solidFill>
                  <a:schemeClr val="tx1"/>
                </a:solidFill>
                <a:latin typeface="+mj-lt"/>
              </a:rPr>
              <a:t>Full fonts: If you have Microsoft Office 2000, you can get the Arial Unicode MS font, which is the most complete. </a:t>
            </a:r>
          </a:p>
        </p:txBody>
      </p:sp>
    </p:spTree>
    <p:extLst>
      <p:ext uri="{BB962C8B-B14F-4D97-AF65-F5344CB8AC3E}">
        <p14:creationId xmlns:p14="http://schemas.microsoft.com/office/powerpoint/2010/main" val="817866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455951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JAVA</a:t>
            </a:r>
            <a:r>
              <a:rPr lang="zh-CN" altLang="en-US" sz="2400" b="1" dirty="0">
                <a:solidFill>
                  <a:srgbClr val="1557AE"/>
                </a:solidFill>
                <a:latin typeface="+mj-lt"/>
                <a:ea typeface="楷体" panose="02010609060101010101" pitchFamily="49" charset="-122"/>
              </a:rPr>
              <a:t>中的字符、字符串、标识符</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变量名、方法名和类名称</a:t>
            </a:r>
            <a:r>
              <a:rPr lang="en-US" altLang="zh-CN" sz="2400" b="1" dirty="0">
                <a:solidFill>
                  <a:srgbClr val="1557AE"/>
                </a:solidFill>
                <a:latin typeface="+mj-lt"/>
                <a:ea typeface="楷体" panose="02010609060101010101" pitchFamily="49" charset="-122"/>
              </a:rPr>
              <a:t>)</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16</a:t>
            </a:r>
            <a:r>
              <a:rPr lang="zh-CN" altLang="en-US" sz="2400" b="1" dirty="0">
                <a:solidFill>
                  <a:srgbClr val="1557AE"/>
                </a:solidFill>
                <a:latin typeface="+mj-lt"/>
                <a:ea typeface="楷体" panose="02010609060101010101" pitchFamily="49" charset="-122"/>
              </a:rPr>
              <a:t>比特的</a:t>
            </a: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字符</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字符集</a:t>
            </a:r>
            <a:r>
              <a:rPr lang="en-US" altLang="zh-CN" sz="2400" b="1" dirty="0">
                <a:solidFill>
                  <a:srgbClr val="1557AE"/>
                </a:solidFill>
                <a:latin typeface="+mj-lt"/>
                <a:ea typeface="楷体" panose="02010609060101010101" pitchFamily="49" charset="-122"/>
              </a:rPr>
              <a:t>(Unicode character set)</a:t>
            </a:r>
            <a:r>
              <a:rPr lang="zh-CN" altLang="en-US" sz="2400" b="1" dirty="0">
                <a:solidFill>
                  <a:srgbClr val="1557AE"/>
                </a:solidFill>
                <a:latin typeface="+mj-lt"/>
                <a:ea typeface="楷体" panose="02010609060101010101" pitchFamily="49" charset="-122"/>
              </a:rPr>
              <a:t> ：</a:t>
            </a:r>
          </a:p>
          <a:p>
            <a:pPr marL="1257300" lvl="2" indent="-3429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用途</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国际化</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\u0000 ~ \</a:t>
            </a:r>
            <a:r>
              <a:rPr lang="en-US" altLang="zh-CN" sz="2400" b="1" dirty="0" err="1">
                <a:latin typeface="+mj-lt"/>
                <a:ea typeface="楷体" panose="02010609060101010101" pitchFamily="49" charset="-122"/>
              </a:rPr>
              <a:t>uffff</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\u</a:t>
            </a:r>
            <a:r>
              <a:rPr lang="zh-CN" altLang="en-US" sz="2400" b="1" dirty="0">
                <a:latin typeface="+mj-lt"/>
                <a:ea typeface="楷体" panose="02010609060101010101" pitchFamily="49" charset="-122"/>
              </a:rPr>
              <a:t>是</a:t>
            </a: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转义符</a:t>
            </a:r>
          </a:p>
          <a:p>
            <a:pPr marL="1257300" lvl="2" indent="-3429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当前定义了</a:t>
            </a:r>
            <a:r>
              <a:rPr lang="en-US" altLang="zh-CN" sz="2400" b="1" dirty="0">
                <a:solidFill>
                  <a:srgbClr val="C00000"/>
                </a:solidFill>
                <a:latin typeface="+mj-lt"/>
                <a:ea typeface="楷体" panose="02010609060101010101" pitchFamily="49" charset="-122"/>
              </a:rPr>
              <a:t>34,000</a:t>
            </a:r>
            <a:r>
              <a:rPr lang="zh-CN" altLang="en-US" sz="2400" b="1" dirty="0">
                <a:latin typeface="+mj-lt"/>
                <a:ea typeface="楷体" panose="02010609060101010101" pitchFamily="49" charset="-122"/>
              </a:rPr>
              <a:t>个</a:t>
            </a: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字符</a:t>
            </a:r>
          </a:p>
          <a:p>
            <a:pPr marL="1257300" lvl="2" indent="-3429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\u0020~\u007e</a:t>
            </a:r>
            <a:r>
              <a:rPr lang="zh-CN" altLang="en-US" sz="2400" b="1" dirty="0">
                <a:latin typeface="+mj-lt"/>
                <a:ea typeface="楷体" panose="02010609060101010101" pitchFamily="49" charset="-122"/>
              </a:rPr>
              <a:t>等效于</a:t>
            </a:r>
            <a:r>
              <a:rPr lang="en-US" altLang="zh-CN" sz="2400" b="1" dirty="0">
                <a:latin typeface="+mj-lt"/>
                <a:ea typeface="楷体" panose="02010609060101010101" pitchFamily="49" charset="-122"/>
              </a:rPr>
              <a:t>ASC-II</a:t>
            </a:r>
            <a:r>
              <a:rPr lang="zh-CN" altLang="en-US" sz="2400" b="1" dirty="0">
                <a:latin typeface="+mj-lt"/>
                <a:ea typeface="楷体" panose="02010609060101010101" pitchFamily="49" charset="-122"/>
              </a:rPr>
              <a:t>字符和</a:t>
            </a:r>
            <a:r>
              <a:rPr lang="en-US" altLang="zh-CN" sz="2400" b="1" dirty="0">
                <a:latin typeface="+mj-lt"/>
                <a:ea typeface="楷体" panose="02010609060101010101" pitchFamily="49" charset="-122"/>
              </a:rPr>
              <a:t>ISO8859-1(Latin-1)</a:t>
            </a:r>
            <a:r>
              <a:rPr lang="zh-CN" altLang="en-US" sz="2400" b="1" dirty="0">
                <a:latin typeface="+mj-lt"/>
                <a:ea typeface="楷体" panose="02010609060101010101" pitchFamily="49" charset="-122"/>
              </a:rPr>
              <a:t>字符</a:t>
            </a:r>
            <a:r>
              <a:rPr lang="en-US" altLang="zh-CN" sz="2400" b="1" dirty="0">
                <a:latin typeface="+mj-lt"/>
                <a:ea typeface="楷体" panose="02010609060101010101" pitchFamily="49" charset="-122"/>
              </a:rPr>
              <a:t>0x20~0x7e</a:t>
            </a: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p:txBody>
      </p:sp>
    </p:spTree>
    <p:extLst>
      <p:ext uri="{BB962C8B-B14F-4D97-AF65-F5344CB8AC3E}">
        <p14:creationId xmlns:p14="http://schemas.microsoft.com/office/powerpoint/2010/main" val="231420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0102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示例</a:t>
            </a:r>
            <a:endParaRPr lang="en-US" altLang="zh-CN" sz="2400" b="1" dirty="0">
              <a:solidFill>
                <a:srgbClr val="1557AE"/>
              </a:solidFill>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BF98D0DC-454F-413F-8CA1-C8F46313A280}"/>
              </a:ext>
            </a:extLst>
          </p:cNvPr>
          <p:cNvSpPr/>
          <p:nvPr/>
        </p:nvSpPr>
        <p:spPr>
          <a:xfrm>
            <a:off x="14462" y="2308723"/>
            <a:ext cx="9143999" cy="2599147"/>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5E74'</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//char c = ‘</a:t>
            </a:r>
            <a:r>
              <a:rPr lang="zh-CN" altLang="en-US" sz="2400" b="1" dirty="0">
                <a:solidFill>
                  <a:srgbClr val="6A9955"/>
                </a:solidFill>
                <a:latin typeface="Consolas" panose="020B0609020204030204" pitchFamily="49" charset="0"/>
              </a:rPr>
              <a:t>年’</a:t>
            </a:r>
            <a:r>
              <a:rPr lang="en-US" altLang="zh-CN" sz="2400" b="1" dirty="0">
                <a:solidFill>
                  <a:srgbClr val="6A9955"/>
                </a:solidFill>
                <a:latin typeface="Consolas" panose="020B0609020204030204" pitchFamily="49" charset="0"/>
              </a:rPr>
              <a:t>;</a:t>
            </a:r>
            <a:endParaRPr lang="zh-CN" altLang="en-US" sz="2400" b="1" dirty="0">
              <a:solidFill>
                <a:srgbClr val="D4D4D4"/>
              </a:solidFill>
              <a:latin typeface="Consolas" panose="020B0609020204030204" pitchFamily="49" charset="0"/>
            </a:endParaRPr>
          </a:p>
          <a:p>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s1</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"Java</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8BED</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8A00"</a:t>
            </a:r>
            <a:r>
              <a:rPr lang="en-US" altLang="zh-CN" sz="2400" b="1" dirty="0">
                <a:solidFill>
                  <a:srgbClr val="D4D4D4"/>
                </a:solidFill>
                <a:latin typeface="Consolas" panose="020B0609020204030204" pitchFamily="49" charset="0"/>
              </a:rPr>
              <a:t>;</a:t>
            </a:r>
            <a:r>
              <a:rPr lang="en-US" altLang="zh-CN" sz="2400" b="1" dirty="0">
                <a:solidFill>
                  <a:srgbClr val="6A9955"/>
                </a:solidFill>
                <a:latin typeface="Consolas" panose="020B0609020204030204" pitchFamily="49" charset="0"/>
              </a:rPr>
              <a:t>//String s1 = “Java</a:t>
            </a:r>
            <a:r>
              <a:rPr lang="zh-CN" altLang="en-US" sz="2400" b="1" dirty="0">
                <a:solidFill>
                  <a:srgbClr val="6A9955"/>
                </a:solidFill>
                <a:latin typeface="Consolas" panose="020B0609020204030204" pitchFamily="49" charset="0"/>
              </a:rPr>
              <a:t>语言”</a:t>
            </a:r>
            <a:r>
              <a:rPr lang="en-US" altLang="zh-CN" sz="2400" b="1" dirty="0">
                <a:solidFill>
                  <a:srgbClr val="6A9955"/>
                </a:solidFill>
                <a:latin typeface="Consolas" panose="020B0609020204030204" pitchFamily="49" charset="0"/>
              </a:rPr>
              <a:t>;</a:t>
            </a:r>
            <a:endParaRPr lang="zh-CN" altLang="en-US" sz="2400" b="1" dirty="0">
              <a:solidFill>
                <a:srgbClr val="D4D4D4"/>
              </a:solidFill>
              <a:latin typeface="Consolas" panose="020B0609020204030204" pitchFamily="49" charset="0"/>
            </a:endParaRPr>
          </a:p>
          <a:p>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s2</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0030</a:t>
            </a:r>
            <a:r>
              <a:rPr lang="en-US" altLang="zh-CN" sz="2400" b="1" dirty="0">
                <a:solidFill>
                  <a:srgbClr val="D7BA7D"/>
                </a:solidFill>
                <a:latin typeface="Consolas" panose="020B0609020204030204" pitchFamily="49" charset="0"/>
              </a:rPr>
              <a:t>\u</a:t>
            </a:r>
            <a:r>
              <a:rPr lang="en-US" altLang="zh-CN" sz="2400" b="1" dirty="0">
                <a:solidFill>
                  <a:srgbClr val="CE9178"/>
                </a:solidFill>
                <a:latin typeface="Consolas" panose="020B0609020204030204" pitchFamily="49" charset="0"/>
              </a:rPr>
              <a:t>0031"</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//String s2 =“01”;</a:t>
            </a:r>
            <a:endParaRPr lang="en-US" altLang="zh-CN" sz="2400" b="1" dirty="0">
              <a:solidFill>
                <a:srgbClr val="D4D4D4"/>
              </a:solidFill>
              <a:latin typeface="Consolas" panose="020B0609020204030204" pitchFamily="49" charset="0"/>
            </a:endParaRPr>
          </a:p>
          <a:p>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c</a:t>
            </a:r>
            <a:r>
              <a:rPr lang="en-US" altLang="zh-CN" sz="2400" b="1" dirty="0">
                <a:solidFill>
                  <a:srgbClr val="D4D4D4"/>
                </a:solidFill>
                <a:latin typeface="Consolas" panose="020B0609020204030204" pitchFamily="49" charset="0"/>
              </a:rPr>
              <a:t> );</a:t>
            </a:r>
          </a:p>
          <a:p>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s1</a:t>
            </a:r>
            <a:r>
              <a:rPr lang="en-US" altLang="zh-CN" sz="2400" b="1" dirty="0">
                <a:solidFill>
                  <a:srgbClr val="D4D4D4"/>
                </a:solidFill>
                <a:latin typeface="Consolas" panose="020B0609020204030204" pitchFamily="49" charset="0"/>
              </a:rPr>
              <a:t>)</a:t>
            </a:r>
          </a:p>
          <a:p>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s2</a:t>
            </a:r>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7217FFF3-B5FC-46AD-BE2E-17E08F1A693F}"/>
              </a:ext>
            </a:extLst>
          </p:cNvPr>
          <p:cNvPicPr>
            <a:picLocks noChangeAspect="1"/>
          </p:cNvPicPr>
          <p:nvPr/>
        </p:nvPicPr>
        <p:blipFill>
          <a:blip r:embed="rId3"/>
          <a:stretch>
            <a:fillRect/>
          </a:stretch>
        </p:blipFill>
        <p:spPr>
          <a:xfrm>
            <a:off x="14461" y="5130709"/>
            <a:ext cx="9144000" cy="1522699"/>
          </a:xfrm>
          <a:prstGeom prst="rect">
            <a:avLst/>
          </a:prstGeom>
        </p:spPr>
      </p:pic>
    </p:spTree>
    <p:extLst>
      <p:ext uri="{BB962C8B-B14F-4D97-AF65-F5344CB8AC3E}">
        <p14:creationId xmlns:p14="http://schemas.microsoft.com/office/powerpoint/2010/main" val="545185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0102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示例</a:t>
            </a:r>
            <a:endParaRPr lang="en-US" altLang="zh-CN" sz="2400" b="1" dirty="0">
              <a:solidFill>
                <a:srgbClr val="1557AE"/>
              </a:solidFill>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BF98D0DC-454F-413F-8CA1-C8F46313A280}"/>
              </a:ext>
            </a:extLst>
          </p:cNvPr>
          <p:cNvSpPr/>
          <p:nvPr/>
        </p:nvSpPr>
        <p:spPr>
          <a:xfrm>
            <a:off x="14462" y="2308724"/>
            <a:ext cx="9143999" cy="1231646"/>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zh-CN" altLang="en-US" sz="2400" b="1" dirty="0">
                <a:solidFill>
                  <a:srgbClr val="9CDCFE"/>
                </a:solidFill>
                <a:latin typeface="Consolas" panose="020B0609020204030204" pitchFamily="49" charset="0"/>
              </a:rPr>
              <a:t>你好</a:t>
            </a:r>
            <a:r>
              <a:rPr lang="zh-CN" altLang="en-US" sz="2400" b="1" dirty="0">
                <a:solidFill>
                  <a:srgbClr val="D4D4D4"/>
                </a:solidFill>
                <a:latin typeface="Consolas" panose="020B0609020204030204" pitchFamily="49" charset="0"/>
              </a:rPr>
              <a:t> </a:t>
            </a:r>
            <a:r>
              <a:rPr lang="en-US" altLang="zh-CN" sz="2400" b="1" dirty="0">
                <a:solidFill>
                  <a:srgbClr val="D4D4D4"/>
                </a:solidFill>
                <a:latin typeface="Consolas" panose="020B0609020204030204" pitchFamily="49" charset="0"/>
              </a:rPr>
              <a:t>= </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zh-CN" altLang="en-US" sz="2400" b="1" dirty="0">
                <a:solidFill>
                  <a:srgbClr val="9CDCFE"/>
                </a:solidFill>
                <a:latin typeface="Consolas" panose="020B0609020204030204" pitchFamily="49" charset="0"/>
              </a:rPr>
              <a:t>你好</a:t>
            </a:r>
            <a:r>
              <a:rPr lang="en-US" altLang="zh-CN" sz="2400" b="1" dirty="0">
                <a:solidFill>
                  <a:srgbClr val="D4D4D4"/>
                </a:solidFill>
                <a:latin typeface="Consolas" panose="020B0609020204030204" pitchFamily="49" charset="0"/>
              </a:rPr>
              <a:t>); </a:t>
            </a:r>
            <a:r>
              <a:rPr lang="en-US" altLang="zh-CN" sz="2400" dirty="0">
                <a:solidFill>
                  <a:srgbClr val="D4D4D4"/>
                </a:solidFill>
                <a:latin typeface="Consolas" panose="020B0609020204030204" pitchFamily="49" charset="0"/>
              </a:rPr>
              <a:t> </a:t>
            </a:r>
          </a:p>
        </p:txBody>
      </p:sp>
      <p:pic>
        <p:nvPicPr>
          <p:cNvPr id="3" name="图片 2">
            <a:extLst>
              <a:ext uri="{FF2B5EF4-FFF2-40B4-BE49-F238E27FC236}">
                <a16:creationId xmlns:a16="http://schemas.microsoft.com/office/drawing/2014/main" id="{8E3EFE19-A09E-4727-8A70-F340B1984696}"/>
              </a:ext>
            </a:extLst>
          </p:cNvPr>
          <p:cNvPicPr>
            <a:picLocks noChangeAspect="1"/>
          </p:cNvPicPr>
          <p:nvPr/>
        </p:nvPicPr>
        <p:blipFill>
          <a:blip r:embed="rId3"/>
          <a:stretch>
            <a:fillRect/>
          </a:stretch>
        </p:blipFill>
        <p:spPr>
          <a:xfrm>
            <a:off x="0" y="3801290"/>
            <a:ext cx="9144000" cy="630927"/>
          </a:xfrm>
          <a:prstGeom prst="rect">
            <a:avLst/>
          </a:prstGeom>
        </p:spPr>
      </p:pic>
    </p:spTree>
    <p:extLst>
      <p:ext uri="{BB962C8B-B14F-4D97-AF65-F5344CB8AC3E}">
        <p14:creationId xmlns:p14="http://schemas.microsoft.com/office/powerpoint/2010/main" val="2029311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2786725"/>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补充</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支持欧洲、非洲、中东、亚洲（包括统一标准的东亚象形汉字和韩国表音文字）。</a:t>
            </a: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并没有提供对小语种字符支持</a:t>
            </a: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p:txBody>
      </p:sp>
      <p:sp>
        <p:nvSpPr>
          <p:cNvPr id="9" name="矩形: 圆角 8">
            <a:extLst>
              <a:ext uri="{FF2B5EF4-FFF2-40B4-BE49-F238E27FC236}">
                <a16:creationId xmlns:a16="http://schemas.microsoft.com/office/drawing/2014/main" id="{9F621FBC-EF2C-4037-932C-882CA33F4373}"/>
              </a:ext>
            </a:extLst>
          </p:cNvPr>
          <p:cNvSpPr/>
          <p:nvPr/>
        </p:nvSpPr>
        <p:spPr>
          <a:xfrm>
            <a:off x="226646" y="3519744"/>
            <a:ext cx="8690707" cy="2951395"/>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诸如</a:t>
            </a:r>
            <a:r>
              <a:rPr lang="en-US" altLang="zh-CN" sz="2000" b="1" dirty="0">
                <a:solidFill>
                  <a:schemeClr val="tx1"/>
                </a:solidFill>
                <a:latin typeface="+mn-ea"/>
              </a:rPr>
              <a:t>Braille(</a:t>
            </a:r>
            <a:r>
              <a:rPr lang="zh-CN" altLang="en-US" sz="2000" b="1" dirty="0">
                <a:solidFill>
                  <a:schemeClr val="tx1"/>
                </a:solidFill>
                <a:latin typeface="+mn-ea"/>
              </a:rPr>
              <a:t>盲文</a:t>
            </a:r>
            <a:r>
              <a:rPr lang="en-US" altLang="zh-CN" sz="2000" b="1" dirty="0">
                <a:solidFill>
                  <a:schemeClr val="tx1"/>
                </a:solidFill>
                <a:latin typeface="+mn-ea"/>
              </a:rPr>
              <a:t>),Cherokee, Ethiopic(</a:t>
            </a:r>
            <a:r>
              <a:rPr lang="zh-CN" altLang="en-US" sz="2000" b="1" dirty="0">
                <a:solidFill>
                  <a:schemeClr val="tx1"/>
                </a:solidFill>
                <a:latin typeface="+mn-ea"/>
              </a:rPr>
              <a:t>埃塞俄比亚语</a:t>
            </a:r>
            <a:r>
              <a:rPr lang="en-US" altLang="zh-CN" sz="2000" b="1" dirty="0">
                <a:solidFill>
                  <a:schemeClr val="tx1"/>
                </a:solidFill>
                <a:latin typeface="+mn-ea"/>
              </a:rPr>
              <a:t>), Khmer(</a:t>
            </a:r>
            <a:r>
              <a:rPr lang="zh-CN" altLang="en-US" sz="2000" b="1" dirty="0">
                <a:solidFill>
                  <a:schemeClr val="tx1"/>
                </a:solidFill>
                <a:latin typeface="+mn-ea"/>
              </a:rPr>
              <a:t>高棉语</a:t>
            </a:r>
            <a:r>
              <a:rPr lang="en-US" altLang="zh-CN" sz="2000" b="1" dirty="0">
                <a:solidFill>
                  <a:schemeClr val="tx1"/>
                </a:solidFill>
                <a:latin typeface="+mn-ea"/>
              </a:rPr>
              <a:t>), Mongolian(</a:t>
            </a:r>
            <a:r>
              <a:rPr lang="zh-CN" altLang="en-US" sz="2000" b="1" dirty="0">
                <a:solidFill>
                  <a:schemeClr val="tx1"/>
                </a:solidFill>
                <a:latin typeface="+mn-ea"/>
              </a:rPr>
              <a:t>蒙古语</a:t>
            </a:r>
            <a:r>
              <a:rPr lang="en-US" altLang="zh-CN" sz="2000" b="1" dirty="0">
                <a:solidFill>
                  <a:schemeClr val="tx1"/>
                </a:solidFill>
                <a:latin typeface="+mn-ea"/>
              </a:rPr>
              <a:t>), Hmong(</a:t>
            </a:r>
            <a:r>
              <a:rPr lang="zh-CN" altLang="en-US" sz="2000" b="1" dirty="0">
                <a:solidFill>
                  <a:schemeClr val="tx1"/>
                </a:solidFill>
                <a:latin typeface="+mn-ea"/>
              </a:rPr>
              <a:t>苗语</a:t>
            </a:r>
            <a:r>
              <a:rPr lang="en-US" altLang="zh-CN" sz="2000" b="1" dirty="0">
                <a:solidFill>
                  <a:schemeClr val="tx1"/>
                </a:solidFill>
                <a:latin typeface="+mn-ea"/>
              </a:rPr>
              <a:t>), Tai Lu, Tai Mau</a:t>
            </a:r>
            <a:r>
              <a:rPr lang="zh-CN" altLang="en-US" sz="2000" b="1" dirty="0">
                <a:solidFill>
                  <a:schemeClr val="tx1"/>
                </a:solidFill>
                <a:latin typeface="+mn-ea"/>
              </a:rPr>
              <a:t>文字的支持。同时它也不支持如</a:t>
            </a:r>
            <a:r>
              <a:rPr lang="en-US" altLang="zh-CN" sz="2000" b="1" dirty="0">
                <a:solidFill>
                  <a:schemeClr val="tx1"/>
                </a:solidFill>
                <a:latin typeface="+mn-ea"/>
              </a:rPr>
              <a:t>Ahom(</a:t>
            </a:r>
            <a:r>
              <a:rPr lang="zh-CN" altLang="en-US" sz="2000" b="1" dirty="0">
                <a:solidFill>
                  <a:schemeClr val="tx1"/>
                </a:solidFill>
                <a:latin typeface="+mn-ea"/>
              </a:rPr>
              <a:t>阿霍姆语</a:t>
            </a:r>
            <a:r>
              <a:rPr lang="en-US" altLang="zh-CN" sz="2000" b="1" dirty="0">
                <a:solidFill>
                  <a:schemeClr val="tx1"/>
                </a:solidFill>
                <a:latin typeface="+mn-ea"/>
              </a:rPr>
              <a:t>), Akkadian(</a:t>
            </a:r>
            <a:r>
              <a:rPr lang="zh-CN" altLang="en-US" sz="2000" b="1" dirty="0">
                <a:solidFill>
                  <a:schemeClr val="tx1"/>
                </a:solidFill>
                <a:latin typeface="+mn-ea"/>
              </a:rPr>
              <a:t>阿卡德语</a:t>
            </a:r>
            <a:r>
              <a:rPr lang="en-US" altLang="zh-CN" sz="2000" b="1" dirty="0">
                <a:solidFill>
                  <a:schemeClr val="tx1"/>
                </a:solidFill>
                <a:latin typeface="+mn-ea"/>
              </a:rPr>
              <a:t>), Aramaic(</a:t>
            </a:r>
            <a:r>
              <a:rPr lang="zh-CN" altLang="en-US" sz="2000" b="1" dirty="0">
                <a:solidFill>
                  <a:schemeClr val="tx1"/>
                </a:solidFill>
                <a:latin typeface="+mn-ea"/>
              </a:rPr>
              <a:t>阿拉米语</a:t>
            </a:r>
            <a:r>
              <a:rPr lang="en-US" altLang="zh-CN" sz="2000" b="1" dirty="0">
                <a:solidFill>
                  <a:schemeClr val="tx1"/>
                </a:solidFill>
                <a:latin typeface="+mn-ea"/>
              </a:rPr>
              <a:t>), Babylonian Cuneiform(</a:t>
            </a:r>
            <a:r>
              <a:rPr lang="zh-CN" altLang="en-US" sz="2000" b="1" dirty="0">
                <a:solidFill>
                  <a:schemeClr val="tx1"/>
                </a:solidFill>
                <a:latin typeface="+mn-ea"/>
              </a:rPr>
              <a:t>古巴比伦楔形文字</a:t>
            </a:r>
            <a:r>
              <a:rPr lang="en-US" altLang="zh-CN" sz="2000" b="1" dirty="0">
                <a:solidFill>
                  <a:schemeClr val="tx1"/>
                </a:solidFill>
                <a:latin typeface="+mn-ea"/>
              </a:rPr>
              <a:t>), Balti(</a:t>
            </a:r>
            <a:r>
              <a:rPr lang="zh-CN" altLang="en-US" sz="2000" b="1" dirty="0">
                <a:solidFill>
                  <a:schemeClr val="tx1"/>
                </a:solidFill>
                <a:latin typeface="+mn-ea"/>
              </a:rPr>
              <a:t>巴尔蒂语</a:t>
            </a:r>
            <a:r>
              <a:rPr lang="en-US" altLang="zh-CN" sz="2000" b="1" dirty="0">
                <a:solidFill>
                  <a:schemeClr val="tx1"/>
                </a:solidFill>
                <a:latin typeface="+mn-ea"/>
              </a:rPr>
              <a:t>), Brahmi(</a:t>
            </a:r>
            <a:r>
              <a:rPr lang="zh-CN" altLang="en-US" sz="2000" b="1" dirty="0">
                <a:solidFill>
                  <a:schemeClr val="tx1"/>
                </a:solidFill>
                <a:latin typeface="+mn-ea"/>
              </a:rPr>
              <a:t>婆罗米文</a:t>
            </a:r>
            <a:r>
              <a:rPr lang="en-US" altLang="zh-CN" sz="2000" b="1" dirty="0">
                <a:solidFill>
                  <a:schemeClr val="tx1"/>
                </a:solidFill>
                <a:latin typeface="+mn-ea"/>
              </a:rPr>
              <a:t>), Etruscan(</a:t>
            </a:r>
            <a:r>
              <a:rPr lang="zh-CN" altLang="en-US" sz="2000" b="1" dirty="0">
                <a:solidFill>
                  <a:schemeClr val="tx1"/>
                </a:solidFill>
                <a:latin typeface="+mn-ea"/>
              </a:rPr>
              <a:t>伊特拉斯坎语</a:t>
            </a:r>
            <a:r>
              <a:rPr lang="en-US" altLang="zh-CN" sz="2000" b="1" dirty="0">
                <a:solidFill>
                  <a:schemeClr val="tx1"/>
                </a:solidFill>
                <a:latin typeface="+mn-ea"/>
              </a:rPr>
              <a:t>), Hittite(</a:t>
            </a:r>
            <a:r>
              <a:rPr lang="zh-CN" altLang="en-US" sz="2000" b="1" dirty="0">
                <a:solidFill>
                  <a:schemeClr val="tx1"/>
                </a:solidFill>
                <a:latin typeface="+mn-ea"/>
              </a:rPr>
              <a:t>赫梯语</a:t>
            </a:r>
            <a:r>
              <a:rPr lang="en-US" altLang="zh-CN" sz="2000" b="1" dirty="0">
                <a:solidFill>
                  <a:schemeClr val="tx1"/>
                </a:solidFill>
                <a:latin typeface="+mn-ea"/>
              </a:rPr>
              <a:t>/</a:t>
            </a:r>
            <a:r>
              <a:rPr lang="zh-CN" altLang="en-US" sz="2000" b="1" dirty="0">
                <a:solidFill>
                  <a:schemeClr val="tx1"/>
                </a:solidFill>
                <a:latin typeface="+mn-ea"/>
              </a:rPr>
              <a:t>西台语</a:t>
            </a:r>
            <a:r>
              <a:rPr lang="en-US" altLang="zh-CN" sz="2000" b="1" dirty="0">
                <a:solidFill>
                  <a:schemeClr val="tx1"/>
                </a:solidFill>
                <a:latin typeface="+mn-ea"/>
              </a:rPr>
              <a:t>), Javanese(</a:t>
            </a:r>
            <a:r>
              <a:rPr lang="zh-CN" altLang="en-US" sz="2000" b="1" dirty="0">
                <a:solidFill>
                  <a:schemeClr val="tx1"/>
                </a:solidFill>
                <a:latin typeface="+mn-ea"/>
              </a:rPr>
              <a:t>爪哇语</a:t>
            </a:r>
            <a:r>
              <a:rPr lang="en-US" altLang="zh-CN" sz="2000" b="1" dirty="0">
                <a:solidFill>
                  <a:schemeClr val="tx1"/>
                </a:solidFill>
                <a:latin typeface="+mn-ea"/>
              </a:rPr>
              <a:t>)</a:t>
            </a:r>
            <a:r>
              <a:rPr lang="zh-CN" altLang="en-US" sz="2000" b="1" dirty="0">
                <a:solidFill>
                  <a:schemeClr val="tx1"/>
                </a:solidFill>
                <a:latin typeface="+mn-ea"/>
              </a:rPr>
              <a:t>，</a:t>
            </a:r>
            <a:r>
              <a:rPr lang="en-US" altLang="zh-CN" sz="2000" b="1" dirty="0">
                <a:solidFill>
                  <a:schemeClr val="tx1"/>
                </a:solidFill>
                <a:latin typeface="+mn-ea"/>
              </a:rPr>
              <a:t>Numidian(</a:t>
            </a:r>
            <a:r>
              <a:rPr lang="zh-CN" altLang="en-US" sz="2000" b="1" dirty="0">
                <a:solidFill>
                  <a:schemeClr val="tx1"/>
                </a:solidFill>
                <a:latin typeface="+mn-ea"/>
              </a:rPr>
              <a:t>努米底亚语</a:t>
            </a:r>
            <a:r>
              <a:rPr lang="en-US" altLang="zh-CN" sz="2000" b="1" dirty="0">
                <a:solidFill>
                  <a:schemeClr val="tx1"/>
                </a:solidFill>
                <a:latin typeface="+mn-ea"/>
              </a:rPr>
              <a:t>), Old Persian Cuneiform(</a:t>
            </a:r>
            <a:r>
              <a:rPr lang="zh-CN" altLang="en-US" sz="2000" b="1" dirty="0">
                <a:solidFill>
                  <a:schemeClr val="tx1"/>
                </a:solidFill>
                <a:latin typeface="+mn-ea"/>
              </a:rPr>
              <a:t>古波斯楔形文字</a:t>
            </a:r>
            <a:r>
              <a:rPr lang="en-US" altLang="zh-CN" sz="2000" b="1" dirty="0">
                <a:solidFill>
                  <a:schemeClr val="tx1"/>
                </a:solidFill>
                <a:latin typeface="+mn-ea"/>
              </a:rPr>
              <a:t>)</a:t>
            </a:r>
            <a:r>
              <a:rPr lang="zh-CN" altLang="en-US" sz="2000" b="1" dirty="0">
                <a:solidFill>
                  <a:schemeClr val="tx1"/>
                </a:solidFill>
                <a:latin typeface="+mn-ea"/>
              </a:rPr>
              <a:t>，</a:t>
            </a:r>
            <a:r>
              <a:rPr lang="en-US" altLang="zh-CN" sz="2000" b="1" dirty="0">
                <a:solidFill>
                  <a:schemeClr val="tx1"/>
                </a:solidFill>
                <a:latin typeface="+mn-ea"/>
              </a:rPr>
              <a:t>Syrian(</a:t>
            </a:r>
            <a:r>
              <a:rPr lang="zh-CN" altLang="en-US" sz="2000" b="1" dirty="0">
                <a:solidFill>
                  <a:schemeClr val="tx1"/>
                </a:solidFill>
                <a:latin typeface="+mn-ea"/>
              </a:rPr>
              <a:t>叙利亚语</a:t>
            </a:r>
            <a:r>
              <a:rPr lang="en-US" altLang="zh-CN" sz="2000" b="1" dirty="0">
                <a:solidFill>
                  <a:schemeClr val="tx1"/>
                </a:solidFill>
                <a:latin typeface="+mn-ea"/>
              </a:rPr>
              <a:t>)</a:t>
            </a:r>
            <a:r>
              <a:rPr lang="zh-CN" altLang="en-US" sz="2000" b="1" dirty="0">
                <a:solidFill>
                  <a:schemeClr val="tx1"/>
                </a:solidFill>
                <a:latin typeface="+mn-ea"/>
              </a:rPr>
              <a:t>之类的古老文字。</a:t>
            </a:r>
          </a:p>
        </p:txBody>
      </p:sp>
    </p:spTree>
    <p:extLst>
      <p:ext uri="{BB962C8B-B14F-4D97-AF65-F5344CB8AC3E}">
        <p14:creationId xmlns:p14="http://schemas.microsoft.com/office/powerpoint/2010/main" val="2565289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2786725"/>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UNICODE</a:t>
            </a:r>
            <a:r>
              <a:rPr lang="zh-CN" altLang="en-US" sz="2400" b="1" dirty="0">
                <a:solidFill>
                  <a:srgbClr val="1557AE"/>
                </a:solidFill>
                <a:latin typeface="+mj-lt"/>
                <a:ea typeface="楷体" panose="02010609060101010101" pitchFamily="49" charset="-122"/>
              </a:rPr>
              <a:t>补充</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Unicode</a:t>
            </a:r>
            <a:r>
              <a:rPr lang="zh-CN" altLang="en-US" sz="2400" b="1" dirty="0">
                <a:latin typeface="+mj-lt"/>
                <a:ea typeface="楷体" panose="02010609060101010101" pitchFamily="49" charset="-122"/>
              </a:rPr>
              <a:t>只是一组字符设定或者说是从数字和字符之间的逻辑映射的概念编码，但是它并没有指定代码点如何在计算机上存储。</a:t>
            </a: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4F9F397B-241A-4C16-90BF-79B44791C4D5}"/>
              </a:ext>
            </a:extLst>
          </p:cNvPr>
          <p:cNvSpPr/>
          <p:nvPr/>
        </p:nvSpPr>
        <p:spPr>
          <a:xfrm>
            <a:off x="226646" y="3681413"/>
            <a:ext cx="8690707" cy="1411764"/>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UTF-8</a:t>
            </a:r>
            <a:r>
              <a:rPr lang="zh-CN" altLang="en-US" sz="2000" b="1" dirty="0">
                <a:solidFill>
                  <a:schemeClr val="tx1"/>
                </a:solidFill>
                <a:latin typeface="+mn-ea"/>
              </a:rPr>
              <a:t>、</a:t>
            </a:r>
            <a:r>
              <a:rPr lang="en-US" altLang="zh-CN" sz="2000" b="1" dirty="0">
                <a:solidFill>
                  <a:schemeClr val="tx1"/>
                </a:solidFill>
                <a:latin typeface="+mn-ea"/>
              </a:rPr>
              <a:t>UTF-16</a:t>
            </a:r>
            <a:r>
              <a:rPr lang="zh-CN" altLang="en-US" sz="2000" b="1" dirty="0">
                <a:solidFill>
                  <a:schemeClr val="tx1"/>
                </a:solidFill>
                <a:latin typeface="+mn-ea"/>
              </a:rPr>
              <a:t>（可以使用</a:t>
            </a:r>
            <a:r>
              <a:rPr lang="en-US" altLang="zh-CN" sz="2000" b="1" dirty="0">
                <a:solidFill>
                  <a:schemeClr val="tx1"/>
                </a:solidFill>
                <a:latin typeface="+mn-ea"/>
              </a:rPr>
              <a:t>1</a:t>
            </a:r>
            <a:r>
              <a:rPr lang="zh-CN" altLang="en-US" sz="2000" b="1" dirty="0">
                <a:solidFill>
                  <a:schemeClr val="tx1"/>
                </a:solidFill>
                <a:latin typeface="+mn-ea"/>
              </a:rPr>
              <a:t>、</a:t>
            </a:r>
            <a:r>
              <a:rPr lang="en-US" altLang="zh-CN" sz="2000" b="1" dirty="0">
                <a:solidFill>
                  <a:schemeClr val="tx1"/>
                </a:solidFill>
                <a:latin typeface="+mn-ea"/>
              </a:rPr>
              <a:t>2</a:t>
            </a:r>
            <a:r>
              <a:rPr lang="zh-CN" altLang="en-US" sz="2000" b="1" dirty="0">
                <a:solidFill>
                  <a:schemeClr val="tx1"/>
                </a:solidFill>
                <a:latin typeface="+mn-ea"/>
              </a:rPr>
              <a:t>、</a:t>
            </a:r>
            <a:r>
              <a:rPr lang="en-US" altLang="zh-CN" sz="2000" b="1" dirty="0">
                <a:solidFill>
                  <a:schemeClr val="tx1"/>
                </a:solidFill>
                <a:latin typeface="+mn-ea"/>
              </a:rPr>
              <a:t>3</a:t>
            </a:r>
            <a:r>
              <a:rPr lang="zh-CN" altLang="en-US" sz="2000" b="1" dirty="0">
                <a:solidFill>
                  <a:schemeClr val="tx1"/>
                </a:solidFill>
                <a:latin typeface="+mn-ea"/>
              </a:rPr>
              <a:t>字节等进行编码，</a:t>
            </a:r>
            <a:r>
              <a:rPr lang="en-US" altLang="zh-CN" sz="2000" b="1" dirty="0">
                <a:solidFill>
                  <a:schemeClr val="tx1"/>
                </a:solidFill>
                <a:latin typeface="+mn-ea"/>
              </a:rPr>
              <a:t>UTF-16</a:t>
            </a:r>
            <a:r>
              <a:rPr lang="zh-CN" altLang="en-US" sz="2000" b="1" dirty="0">
                <a:solidFill>
                  <a:schemeClr val="tx1"/>
                </a:solidFill>
                <a:latin typeface="+mn-ea"/>
              </a:rPr>
              <a:t>可以使用</a:t>
            </a:r>
            <a:r>
              <a:rPr lang="en-US" altLang="zh-CN" sz="2000" b="1" dirty="0">
                <a:solidFill>
                  <a:schemeClr val="tx1"/>
                </a:solidFill>
                <a:latin typeface="+mn-ea"/>
              </a:rPr>
              <a:t>2</a:t>
            </a:r>
            <a:r>
              <a:rPr lang="zh-CN" altLang="en-US" sz="2000" b="1" dirty="0">
                <a:solidFill>
                  <a:schemeClr val="tx1"/>
                </a:solidFill>
                <a:latin typeface="+mn-ea"/>
              </a:rPr>
              <a:t>、</a:t>
            </a:r>
            <a:r>
              <a:rPr lang="en-US" altLang="zh-CN" sz="2000" b="1" dirty="0">
                <a:solidFill>
                  <a:schemeClr val="tx1"/>
                </a:solidFill>
                <a:latin typeface="+mn-ea"/>
              </a:rPr>
              <a:t>4</a:t>
            </a:r>
            <a:r>
              <a:rPr lang="zh-CN" altLang="en-US" sz="2000" b="1" dirty="0">
                <a:solidFill>
                  <a:schemeClr val="tx1"/>
                </a:solidFill>
                <a:latin typeface="+mn-ea"/>
              </a:rPr>
              <a:t>字节进行编码）都是</a:t>
            </a:r>
            <a:r>
              <a:rPr lang="en-US" altLang="zh-CN" sz="2000" b="1" dirty="0">
                <a:solidFill>
                  <a:schemeClr val="tx1"/>
                </a:solidFill>
                <a:latin typeface="+mn-ea"/>
              </a:rPr>
              <a:t>Unicode</a:t>
            </a:r>
            <a:r>
              <a:rPr lang="zh-CN" altLang="en-US" sz="2000" b="1" dirty="0">
                <a:solidFill>
                  <a:schemeClr val="tx1"/>
                </a:solidFill>
                <a:latin typeface="+mn-ea"/>
              </a:rPr>
              <a:t>的编码方案；</a:t>
            </a:r>
          </a:p>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UTF-8</a:t>
            </a:r>
            <a:r>
              <a:rPr lang="zh-CN" altLang="en-US" sz="2000" b="1" dirty="0">
                <a:solidFill>
                  <a:schemeClr val="tx1"/>
                </a:solidFill>
                <a:latin typeface="+mn-ea"/>
              </a:rPr>
              <a:t>因可以兼容</a:t>
            </a:r>
            <a:r>
              <a:rPr lang="en-US" altLang="zh-CN" sz="2000" b="1" dirty="0">
                <a:solidFill>
                  <a:schemeClr val="tx1"/>
                </a:solidFill>
                <a:latin typeface="+mn-ea"/>
              </a:rPr>
              <a:t>ASCII</a:t>
            </a:r>
            <a:r>
              <a:rPr lang="zh-CN" altLang="en-US" sz="2000" b="1" dirty="0">
                <a:solidFill>
                  <a:schemeClr val="tx1"/>
                </a:solidFill>
                <a:latin typeface="+mn-ea"/>
              </a:rPr>
              <a:t>而被广泛使用；</a:t>
            </a:r>
          </a:p>
        </p:txBody>
      </p:sp>
    </p:spTree>
    <p:extLst>
      <p:ext uri="{BB962C8B-B14F-4D97-AF65-F5344CB8AC3E}">
        <p14:creationId xmlns:p14="http://schemas.microsoft.com/office/powerpoint/2010/main" val="204270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2786725"/>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latin typeface="+mj-lt"/>
              </a:rPr>
              <a:t>Unicode</a:t>
            </a:r>
          </a:p>
          <a:p>
            <a:pPr marL="800100" lvl="1"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UTF-8</a:t>
            </a:r>
            <a:r>
              <a:rPr lang="zh-CN" altLang="en-US" sz="2400" b="1" dirty="0">
                <a:solidFill>
                  <a:srgbClr val="1557AE"/>
                </a:solidFill>
                <a:latin typeface="+mj-lt"/>
                <a:ea typeface="楷体" panose="02010609060101010101" pitchFamily="49" charset="-122"/>
              </a:rPr>
              <a:t>编码规则</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如果只有一个字节则其最高二进制位为</a:t>
            </a:r>
            <a:r>
              <a:rPr lang="en-US" altLang="zh-CN" sz="2400" b="1" dirty="0">
                <a:latin typeface="+mj-lt"/>
                <a:ea typeface="楷体" panose="02010609060101010101" pitchFamily="49" charset="-122"/>
              </a:rPr>
              <a:t>0</a:t>
            </a:r>
            <a:r>
              <a:rPr lang="zh-CN" altLang="en-US" sz="2400" b="1" dirty="0">
                <a:latin typeface="+mj-lt"/>
                <a:ea typeface="楷体" panose="02010609060101010101" pitchFamily="49" charset="-122"/>
              </a:rPr>
              <a:t>；如果是多字节，其第一个字节从最高位开始，连续的二进制位值为</a:t>
            </a:r>
            <a:r>
              <a:rPr lang="en-US" altLang="zh-CN" sz="2400" b="1" dirty="0">
                <a:latin typeface="+mj-lt"/>
                <a:ea typeface="楷体" panose="02010609060101010101" pitchFamily="49" charset="-122"/>
              </a:rPr>
              <a:t>1</a:t>
            </a:r>
            <a:r>
              <a:rPr lang="zh-CN" altLang="en-US" sz="2400" b="1" dirty="0">
                <a:latin typeface="+mj-lt"/>
                <a:ea typeface="楷体" panose="02010609060101010101" pitchFamily="49" charset="-122"/>
              </a:rPr>
              <a:t>的个数决定了其编码的字节数，其余各字节均以</a:t>
            </a:r>
            <a:r>
              <a:rPr lang="en-US" altLang="zh-CN" sz="2400" b="1" dirty="0">
                <a:latin typeface="+mj-lt"/>
                <a:ea typeface="楷体" panose="02010609060101010101" pitchFamily="49" charset="-122"/>
              </a:rPr>
              <a:t>10</a:t>
            </a:r>
            <a:r>
              <a:rPr lang="zh-CN" altLang="en-US" sz="2400" b="1" dirty="0">
                <a:latin typeface="+mj-lt"/>
                <a:ea typeface="楷体" panose="02010609060101010101" pitchFamily="49" charset="-122"/>
              </a:rPr>
              <a:t>开头。</a:t>
            </a: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p:txBody>
      </p:sp>
      <p:graphicFrame>
        <p:nvGraphicFramePr>
          <p:cNvPr id="2" name="表格 1">
            <a:extLst>
              <a:ext uri="{FF2B5EF4-FFF2-40B4-BE49-F238E27FC236}">
                <a16:creationId xmlns:a16="http://schemas.microsoft.com/office/drawing/2014/main" id="{3B548B92-E1FA-4C06-9B40-3446118CBD1B}"/>
              </a:ext>
            </a:extLst>
          </p:cNvPr>
          <p:cNvGraphicFramePr>
            <a:graphicFrameLocks noGrp="1"/>
          </p:cNvGraphicFramePr>
          <p:nvPr/>
        </p:nvGraphicFramePr>
        <p:xfrm>
          <a:off x="550098" y="3421890"/>
          <a:ext cx="7984304" cy="3156010"/>
        </p:xfrm>
        <a:graphic>
          <a:graphicData uri="http://schemas.openxmlformats.org/drawingml/2006/table">
            <a:tbl>
              <a:tblPr firstRow="1" bandRow="1">
                <a:tableStyleId>{5C22544A-7EE6-4342-B048-85BDC9FD1C3A}</a:tableStyleId>
              </a:tblPr>
              <a:tblGrid>
                <a:gridCol w="1989902">
                  <a:extLst>
                    <a:ext uri="{9D8B030D-6E8A-4147-A177-3AD203B41FA5}">
                      <a16:colId xmlns:a16="http://schemas.microsoft.com/office/drawing/2014/main" val="1819145152"/>
                    </a:ext>
                  </a:extLst>
                </a:gridCol>
                <a:gridCol w="2002250">
                  <a:extLst>
                    <a:ext uri="{9D8B030D-6E8A-4147-A177-3AD203B41FA5}">
                      <a16:colId xmlns:a16="http://schemas.microsoft.com/office/drawing/2014/main" val="2166623392"/>
                    </a:ext>
                  </a:extLst>
                </a:gridCol>
                <a:gridCol w="1996076">
                  <a:extLst>
                    <a:ext uri="{9D8B030D-6E8A-4147-A177-3AD203B41FA5}">
                      <a16:colId xmlns:a16="http://schemas.microsoft.com/office/drawing/2014/main" val="395045701"/>
                    </a:ext>
                  </a:extLst>
                </a:gridCol>
                <a:gridCol w="1996076">
                  <a:extLst>
                    <a:ext uri="{9D8B030D-6E8A-4147-A177-3AD203B41FA5}">
                      <a16:colId xmlns:a16="http://schemas.microsoft.com/office/drawing/2014/main" val="632071919"/>
                    </a:ext>
                  </a:extLst>
                </a:gridCol>
              </a:tblGrid>
              <a:tr h="281893">
                <a:tc>
                  <a:txBody>
                    <a:bodyPr/>
                    <a:lstStyle/>
                    <a:p>
                      <a:pPr algn="ctr" fontAlgn="ctr" latinLnBrk="1"/>
                      <a:r>
                        <a:rPr lang="en-US" sz="1800" dirty="0">
                          <a:effectLst/>
                        </a:rPr>
                        <a:t>Unicode</a:t>
                      </a:r>
                      <a:r>
                        <a:rPr lang="zh-CN" altLang="en-US" sz="1800" dirty="0">
                          <a:effectLst/>
                        </a:rPr>
                        <a:t>数值</a:t>
                      </a:r>
                      <a:endParaRPr lang="en-US" sz="1800" dirty="0">
                        <a:solidFill>
                          <a:srgbClr val="333333"/>
                        </a:solidFill>
                        <a:effectLst/>
                      </a:endParaRPr>
                    </a:p>
                  </a:txBody>
                  <a:tcPr marL="69247" marR="69247" marT="13849" marB="13849" anchor="ctr"/>
                </a:tc>
                <a:tc>
                  <a:txBody>
                    <a:bodyPr/>
                    <a:lstStyle/>
                    <a:p>
                      <a:pPr algn="ctr" fontAlgn="ctr" latinLnBrk="1"/>
                      <a:r>
                        <a:rPr lang="en-US" sz="1800">
                          <a:effectLst/>
                        </a:rPr>
                        <a:t>bit</a:t>
                      </a:r>
                      <a:r>
                        <a:rPr lang="zh-CN" altLang="en-US" sz="1800">
                          <a:effectLst/>
                        </a:rPr>
                        <a:t>数</a:t>
                      </a:r>
                      <a:endParaRPr lang="zh-CN" altLang="en-US" sz="1800">
                        <a:solidFill>
                          <a:srgbClr val="333333"/>
                        </a:solidFill>
                        <a:effectLst/>
                      </a:endParaRPr>
                    </a:p>
                  </a:txBody>
                  <a:tcPr marL="69247" marR="69247" marT="13849" marB="13849" anchor="ctr"/>
                </a:tc>
                <a:tc>
                  <a:txBody>
                    <a:bodyPr/>
                    <a:lstStyle/>
                    <a:p>
                      <a:pPr algn="ctr" fontAlgn="ctr" latinLnBrk="1"/>
                      <a:r>
                        <a:rPr lang="en-US" sz="1800" dirty="0">
                          <a:effectLst/>
                        </a:rPr>
                        <a:t>UTF-8</a:t>
                      </a:r>
                      <a:r>
                        <a:rPr lang="zh-CN" altLang="en-US" sz="1800" dirty="0">
                          <a:effectLst/>
                        </a:rPr>
                        <a:t>位值</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B</a:t>
                      </a:r>
                      <a:r>
                        <a:rPr lang="en-US" sz="1800" dirty="0">
                          <a:effectLst/>
                        </a:rPr>
                        <a:t>yte</a:t>
                      </a:r>
                      <a:r>
                        <a:rPr lang="zh-CN" altLang="en-US" sz="1800" dirty="0">
                          <a:effectLst/>
                        </a:rPr>
                        <a:t>数</a:t>
                      </a:r>
                      <a:endParaRPr lang="zh-CN" altLang="en-US" sz="1800" dirty="0">
                        <a:solidFill>
                          <a:srgbClr val="333333"/>
                        </a:solidFill>
                        <a:effectLst/>
                      </a:endParaRPr>
                    </a:p>
                  </a:txBody>
                  <a:tcPr marL="69247" marR="69247" marT="13849" marB="13849" anchor="ctr"/>
                </a:tc>
                <a:extLst>
                  <a:ext uri="{0D108BD9-81ED-4DB2-BD59-A6C34878D82A}">
                    <a16:rowId xmlns:a16="http://schemas.microsoft.com/office/drawing/2014/main" val="4227382302"/>
                  </a:ext>
                </a:extLst>
              </a:tr>
              <a:tr h="281893">
                <a:tc>
                  <a:txBody>
                    <a:bodyPr/>
                    <a:lstStyle/>
                    <a:p>
                      <a:pPr algn="ctr" fontAlgn="ctr" latinLnBrk="1"/>
                      <a:r>
                        <a:rPr lang="en-US" sz="1800" dirty="0">
                          <a:effectLst/>
                        </a:rPr>
                        <a:t>0000 ~007F</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0~7</a:t>
                      </a:r>
                      <a:endParaRPr lang="en-US" altLang="zh-CN" sz="1800" dirty="0">
                        <a:solidFill>
                          <a:srgbClr val="333333"/>
                        </a:solidFill>
                        <a:effectLst/>
                      </a:endParaRPr>
                    </a:p>
                  </a:txBody>
                  <a:tcPr marL="69247" marR="69247" marT="13849" marB="13849" anchor="ctr"/>
                </a:tc>
                <a:tc>
                  <a:txBody>
                    <a:bodyPr/>
                    <a:lstStyle/>
                    <a:p>
                      <a:pPr algn="ctr" fontAlgn="ctr" latinLnBrk="1"/>
                      <a:r>
                        <a:rPr lang="en-US" sz="1800" dirty="0">
                          <a:effectLst/>
                        </a:rPr>
                        <a:t>0XXX XXXX</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1</a:t>
                      </a:r>
                      <a:endParaRPr lang="en-US" altLang="zh-CN" sz="1800" dirty="0">
                        <a:solidFill>
                          <a:srgbClr val="333333"/>
                        </a:solidFill>
                        <a:effectLst/>
                      </a:endParaRPr>
                    </a:p>
                  </a:txBody>
                  <a:tcPr marL="69247" marR="69247" marT="13849" marB="13849" anchor="ctr"/>
                </a:tc>
                <a:extLst>
                  <a:ext uri="{0D108BD9-81ED-4DB2-BD59-A6C34878D82A}">
                    <a16:rowId xmlns:a16="http://schemas.microsoft.com/office/drawing/2014/main" val="2568300679"/>
                  </a:ext>
                </a:extLst>
              </a:tr>
              <a:tr h="484441">
                <a:tc>
                  <a:txBody>
                    <a:bodyPr/>
                    <a:lstStyle/>
                    <a:p>
                      <a:pPr algn="ctr" fontAlgn="ctr" latinLnBrk="1"/>
                      <a:r>
                        <a:rPr lang="en-US" sz="1800" dirty="0">
                          <a:effectLst/>
                        </a:rPr>
                        <a:t>0080 ~07FF</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8~11</a:t>
                      </a:r>
                      <a:endParaRPr lang="en-US" altLang="zh-CN" sz="1800" dirty="0">
                        <a:solidFill>
                          <a:srgbClr val="333333"/>
                        </a:solidFill>
                        <a:effectLst/>
                      </a:endParaRPr>
                    </a:p>
                  </a:txBody>
                  <a:tcPr marL="69247" marR="69247" marT="13849" marB="13849" anchor="ctr"/>
                </a:tc>
                <a:tc>
                  <a:txBody>
                    <a:bodyPr/>
                    <a:lstStyle/>
                    <a:p>
                      <a:pPr algn="ctr" fontAlgn="ctr" latinLnBrk="1"/>
                      <a:r>
                        <a:rPr lang="en-US" sz="1800" dirty="0">
                          <a:effectLst/>
                        </a:rPr>
                        <a:t>110X XXXX</a:t>
                      </a:r>
                    </a:p>
                    <a:p>
                      <a:pPr algn="ctr" fontAlgn="ctr" latinLnBrk="1"/>
                      <a:r>
                        <a:rPr lang="en-US" sz="1800" dirty="0">
                          <a:effectLst/>
                        </a:rPr>
                        <a:t>10XX XXXX</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2</a:t>
                      </a:r>
                      <a:endParaRPr lang="en-US" altLang="zh-CN" sz="1800" dirty="0">
                        <a:solidFill>
                          <a:srgbClr val="333333"/>
                        </a:solidFill>
                        <a:effectLst/>
                      </a:endParaRPr>
                    </a:p>
                  </a:txBody>
                  <a:tcPr marL="69247" marR="69247" marT="13849" marB="13849" anchor="ctr"/>
                </a:tc>
                <a:extLst>
                  <a:ext uri="{0D108BD9-81ED-4DB2-BD59-A6C34878D82A}">
                    <a16:rowId xmlns:a16="http://schemas.microsoft.com/office/drawing/2014/main" val="3230859703"/>
                  </a:ext>
                </a:extLst>
              </a:tr>
              <a:tr h="716134">
                <a:tc>
                  <a:txBody>
                    <a:bodyPr/>
                    <a:lstStyle/>
                    <a:p>
                      <a:pPr algn="ctr" fontAlgn="ctr" latinLnBrk="1"/>
                      <a:r>
                        <a:rPr lang="en-US" sz="1800" dirty="0">
                          <a:effectLst/>
                        </a:rPr>
                        <a:t>0800 ~FFFF</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12~16</a:t>
                      </a:r>
                      <a:endParaRPr lang="en-US" altLang="zh-CN" sz="1800" dirty="0">
                        <a:solidFill>
                          <a:srgbClr val="333333"/>
                        </a:solidFill>
                        <a:effectLst/>
                      </a:endParaRPr>
                    </a:p>
                  </a:txBody>
                  <a:tcPr marL="69247" marR="69247" marT="13849" marB="13849" anchor="ctr"/>
                </a:tc>
                <a:tc>
                  <a:txBody>
                    <a:bodyPr/>
                    <a:lstStyle/>
                    <a:p>
                      <a:pPr algn="ctr" fontAlgn="ctr" latinLnBrk="1"/>
                      <a:r>
                        <a:rPr lang="en-US" sz="1800" dirty="0">
                          <a:effectLst/>
                        </a:rPr>
                        <a:t>1110 XXXX</a:t>
                      </a:r>
                    </a:p>
                    <a:p>
                      <a:pPr algn="ctr" fontAlgn="ctr" latinLnBrk="1"/>
                      <a:r>
                        <a:rPr lang="en-US" sz="1800" dirty="0">
                          <a:effectLst/>
                        </a:rPr>
                        <a:t>10XX XXXX</a:t>
                      </a:r>
                    </a:p>
                    <a:p>
                      <a:pPr algn="ctr" fontAlgn="ctr" latinLnBrk="1"/>
                      <a:r>
                        <a:rPr lang="en-US" sz="1800" dirty="0">
                          <a:effectLst/>
                        </a:rPr>
                        <a:t>10XX XXXX</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3</a:t>
                      </a:r>
                      <a:endParaRPr lang="en-US" altLang="zh-CN" sz="1800" dirty="0">
                        <a:solidFill>
                          <a:srgbClr val="333333"/>
                        </a:solidFill>
                        <a:effectLst/>
                      </a:endParaRPr>
                    </a:p>
                  </a:txBody>
                  <a:tcPr marL="69247" marR="69247" marT="13849" marB="13849" anchor="ctr"/>
                </a:tc>
                <a:extLst>
                  <a:ext uri="{0D108BD9-81ED-4DB2-BD59-A6C34878D82A}">
                    <a16:rowId xmlns:a16="http://schemas.microsoft.com/office/drawing/2014/main" val="272634253"/>
                  </a:ext>
                </a:extLst>
              </a:tr>
              <a:tr h="947828">
                <a:tc>
                  <a:txBody>
                    <a:bodyPr/>
                    <a:lstStyle/>
                    <a:p>
                      <a:pPr algn="ctr" fontAlgn="ctr" latinLnBrk="1"/>
                      <a:r>
                        <a:rPr lang="en-US" sz="1800" dirty="0">
                          <a:effectLst/>
                        </a:rPr>
                        <a:t>1 0000 ~1F FFFF</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a:effectLst/>
                        </a:rPr>
                        <a:t>17~21</a:t>
                      </a:r>
                      <a:endParaRPr lang="en-US" altLang="zh-CN" sz="1800">
                        <a:solidFill>
                          <a:srgbClr val="333333"/>
                        </a:solidFill>
                        <a:effectLst/>
                      </a:endParaRPr>
                    </a:p>
                  </a:txBody>
                  <a:tcPr marL="69247" marR="69247" marT="13849" marB="13849" anchor="ctr"/>
                </a:tc>
                <a:tc>
                  <a:txBody>
                    <a:bodyPr/>
                    <a:lstStyle/>
                    <a:p>
                      <a:pPr algn="ctr" fontAlgn="ctr" latinLnBrk="1"/>
                      <a:r>
                        <a:rPr lang="en-US" sz="1800" dirty="0">
                          <a:effectLst/>
                        </a:rPr>
                        <a:t>1111 0XXX</a:t>
                      </a:r>
                    </a:p>
                    <a:p>
                      <a:pPr algn="ctr" fontAlgn="ctr" latinLnBrk="1"/>
                      <a:r>
                        <a:rPr lang="en-US" sz="1800" dirty="0">
                          <a:effectLst/>
                        </a:rPr>
                        <a:t>10XX XXXX</a:t>
                      </a:r>
                    </a:p>
                    <a:p>
                      <a:pPr algn="ctr" fontAlgn="ctr" latinLnBrk="1"/>
                      <a:r>
                        <a:rPr lang="en-US" sz="1800" dirty="0">
                          <a:effectLst/>
                        </a:rPr>
                        <a:t>10XX XXXX</a:t>
                      </a:r>
                    </a:p>
                    <a:p>
                      <a:pPr algn="ctr" fontAlgn="ctr" latinLnBrk="1"/>
                      <a:r>
                        <a:rPr lang="en-US" sz="1800" dirty="0">
                          <a:effectLst/>
                        </a:rPr>
                        <a:t>10XX XXXX</a:t>
                      </a:r>
                      <a:endParaRPr lang="en-US" sz="1800" dirty="0">
                        <a:solidFill>
                          <a:srgbClr val="333333"/>
                        </a:solidFill>
                        <a:effectLst/>
                      </a:endParaRPr>
                    </a:p>
                  </a:txBody>
                  <a:tcPr marL="69247" marR="69247" marT="13849" marB="13849" anchor="ctr"/>
                </a:tc>
                <a:tc>
                  <a:txBody>
                    <a:bodyPr/>
                    <a:lstStyle/>
                    <a:p>
                      <a:pPr algn="ctr" fontAlgn="ctr" latinLnBrk="1"/>
                      <a:r>
                        <a:rPr lang="en-US" altLang="zh-CN" sz="1800" dirty="0">
                          <a:effectLst/>
                        </a:rPr>
                        <a:t>4</a:t>
                      </a:r>
                      <a:endParaRPr lang="en-US" altLang="zh-CN" sz="1800" dirty="0">
                        <a:solidFill>
                          <a:srgbClr val="333333"/>
                        </a:solidFill>
                        <a:effectLst/>
                      </a:endParaRPr>
                    </a:p>
                  </a:txBody>
                  <a:tcPr marL="69247" marR="69247" marT="13849" marB="13849" anchor="ctr"/>
                </a:tc>
                <a:extLst>
                  <a:ext uri="{0D108BD9-81ED-4DB2-BD59-A6C34878D82A}">
                    <a16:rowId xmlns:a16="http://schemas.microsoft.com/office/drawing/2014/main" val="1021918195"/>
                  </a:ext>
                </a:extLst>
              </a:tr>
            </a:tbl>
          </a:graphicData>
        </a:graphic>
      </p:graphicFrame>
    </p:spTree>
    <p:extLst>
      <p:ext uri="{BB962C8B-B14F-4D97-AF65-F5344CB8AC3E}">
        <p14:creationId xmlns:p14="http://schemas.microsoft.com/office/powerpoint/2010/main" val="2934665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411420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程序执行过程中，值可以改变的量</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整型变量、实型变量、字符型变量、字符串变量、布尔变量等</a:t>
            </a: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如何</a:t>
            </a:r>
            <a:r>
              <a:rPr lang="zh-CN" altLang="en-US" sz="2400" b="1" dirty="0">
                <a:solidFill>
                  <a:srgbClr val="C00000"/>
                </a:solidFill>
                <a:latin typeface="+mj-lt"/>
                <a:ea typeface="楷体" panose="02010609060101010101" pitchFamily="49" charset="-122"/>
              </a:rPr>
              <a:t>定义</a:t>
            </a:r>
            <a:r>
              <a:rPr lang="zh-CN" altLang="en-US" sz="2400" b="1" dirty="0">
                <a:solidFill>
                  <a:srgbClr val="1557AE"/>
                </a:solidFill>
                <a:latin typeface="+mj-lt"/>
                <a:ea typeface="楷体" panose="02010609060101010101" pitchFamily="49" charset="-122"/>
              </a:rPr>
              <a:t>变量？</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基本格式：</a:t>
            </a:r>
            <a:endParaRPr lang="en-US" altLang="zh-CN" sz="24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类型：基本数据类型或引用类型</a:t>
            </a:r>
          </a:p>
          <a:p>
            <a:pPr marL="1371600" lvl="2" indent="-457200">
              <a:lnSpc>
                <a:spcPct val="120000"/>
              </a:lnSpc>
              <a:buSzPct val="90000"/>
              <a:buFont typeface="Wingdings" panose="05000000000000000000" pitchFamily="2" charset="2"/>
              <a:buChar char="n"/>
            </a:pPr>
            <a:endParaRPr lang="en-US" altLang="zh-CN" sz="2400" dirty="0">
              <a:latin typeface="Arial" panose="020B0604020202020204" pitchFamily="34" charset="0"/>
              <a:ea typeface="楷体" panose="02010609060101010101" pitchFamily="49" charset="-122"/>
              <a:cs typeface="Arial" panose="020B0604020202020204" pitchFamily="34" charset="0"/>
            </a:endParaRPr>
          </a:p>
        </p:txBody>
      </p:sp>
      <p:sp>
        <p:nvSpPr>
          <p:cNvPr id="9" name="矩形: 圆角 8">
            <a:extLst>
              <a:ext uri="{FF2B5EF4-FFF2-40B4-BE49-F238E27FC236}">
                <a16:creationId xmlns:a16="http://schemas.microsoft.com/office/drawing/2014/main" id="{16DD16D2-390C-47CD-AEA3-4A731DE8D0A1}"/>
              </a:ext>
            </a:extLst>
          </p:cNvPr>
          <p:cNvSpPr/>
          <p:nvPr/>
        </p:nvSpPr>
        <p:spPr>
          <a:xfrm>
            <a:off x="0" y="3909256"/>
            <a:ext cx="9143999" cy="462186"/>
          </a:xfrm>
          <a:prstGeom prst="roundRect">
            <a:avLst>
              <a:gd name="adj" fmla="val 0"/>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类型  变量名 </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变量名</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 …]</a:t>
            </a:r>
          </a:p>
        </p:txBody>
      </p:sp>
      <p:sp>
        <p:nvSpPr>
          <p:cNvPr id="12" name="矩形: 圆角 11">
            <a:extLst>
              <a:ext uri="{FF2B5EF4-FFF2-40B4-BE49-F238E27FC236}">
                <a16:creationId xmlns:a16="http://schemas.microsoft.com/office/drawing/2014/main" id="{7BD9F886-F3A0-4B7E-8D90-867AB3EDDDF7}"/>
              </a:ext>
            </a:extLst>
          </p:cNvPr>
          <p:cNvSpPr/>
          <p:nvPr/>
        </p:nvSpPr>
        <p:spPr>
          <a:xfrm>
            <a:off x="1" y="4767943"/>
            <a:ext cx="9143999" cy="194494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5"/>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x</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y</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z</a:t>
            </a:r>
            <a:r>
              <a:rPr lang="en-US" altLang="zh-CN" sz="2400" b="1" dirty="0">
                <a:solidFill>
                  <a:srgbClr val="D4D4D4"/>
                </a:solidFill>
                <a:latin typeface="Consolas" panose="020B0609020204030204" pitchFamily="49" charset="0"/>
              </a:rPr>
              <a:t>;</a:t>
            </a:r>
          </a:p>
          <a:p>
            <a:pPr lvl="5"/>
            <a:r>
              <a:rPr lang="en-US" altLang="zh-CN" sz="2400" b="1" dirty="0">
                <a:solidFill>
                  <a:srgbClr val="4EC9B0"/>
                </a:solidFill>
                <a:latin typeface="Consolas" panose="020B0609020204030204" pitchFamily="49" charset="0"/>
              </a:rPr>
              <a:t>float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p>
          <a:p>
            <a:pPr lvl="5"/>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c1</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c2</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c3</a:t>
            </a:r>
            <a:r>
              <a:rPr lang="en-US" altLang="zh-CN" sz="2400" b="1" dirty="0">
                <a:solidFill>
                  <a:srgbClr val="D4D4D4"/>
                </a:solidFill>
                <a:latin typeface="Consolas" panose="020B0609020204030204" pitchFamily="49" charset="0"/>
              </a:rPr>
              <a:t>;</a:t>
            </a:r>
          </a:p>
          <a:p>
            <a:pPr lvl="5"/>
            <a:r>
              <a:rPr lang="en-US" altLang="zh-CN" sz="2400" b="1" dirty="0">
                <a:solidFill>
                  <a:srgbClr val="4EC9B0"/>
                </a:solidFill>
                <a:latin typeface="Consolas" panose="020B0609020204030204" pitchFamily="49" charset="0"/>
              </a:rPr>
              <a:t>double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d1</a:t>
            </a:r>
            <a:r>
              <a:rPr lang="en-US" altLang="zh-CN" sz="2400" b="1" dirty="0">
                <a:solidFill>
                  <a:srgbClr val="D4D4D4"/>
                </a:solidFill>
                <a:latin typeface="Consolas" panose="020B0609020204030204" pitchFamily="49" charset="0"/>
              </a:rPr>
              <a:t>;</a:t>
            </a:r>
          </a:p>
          <a:p>
            <a:pPr lvl="5"/>
            <a:r>
              <a:rPr lang="en-US" altLang="zh-CN" sz="2400" b="1" dirty="0" err="1">
                <a:solidFill>
                  <a:srgbClr val="4EC9B0"/>
                </a:solidFill>
                <a:latin typeface="Consolas" panose="020B0609020204030204" pitchFamily="49" charset="0"/>
              </a:rPr>
              <a:t>boolean</a:t>
            </a:r>
            <a:r>
              <a:rPr lang="en-US" altLang="zh-CN" sz="2400" b="1" dirty="0">
                <a:solidFill>
                  <a:srgbClr val="4EC9B0"/>
                </a:solidFill>
                <a:latin typeface="Consolas" panose="020B0609020204030204" pitchFamily="49" charset="0"/>
              </a:rPr>
              <a:t>	</a:t>
            </a:r>
            <a:r>
              <a:rPr lang="en-US" altLang="zh-CN" sz="2400" b="1" dirty="0" err="1">
                <a:solidFill>
                  <a:srgbClr val="9CDCFE"/>
                </a:solidFill>
                <a:latin typeface="Consolas" panose="020B0609020204030204" pitchFamily="49" charset="0"/>
              </a:rPr>
              <a:t>mycom</a:t>
            </a:r>
            <a:r>
              <a:rPr lang="en-US" altLang="zh-CN" sz="2400" b="1"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561740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58891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en-US" altLang="zh-CN" sz="2800" b="1" dirty="0">
                <a:solidFill>
                  <a:srgbClr val="1557AE"/>
                </a:solidFill>
                <a:cs typeface="黑体" panose="02010609060101010101" pitchFamily="49" charset="-122"/>
                <a:sym typeface="+mn-ea"/>
              </a:rPr>
              <a:t>Java</a:t>
            </a:r>
            <a:r>
              <a:rPr lang="zh-CN" altLang="en-US" sz="2800" b="1" dirty="0">
                <a:solidFill>
                  <a:srgbClr val="1557AE"/>
                </a:solidFill>
                <a:cs typeface="黑体" panose="02010609060101010101" pitchFamily="49" charset="-122"/>
                <a:sym typeface="+mn-ea"/>
              </a:rPr>
              <a:t>程序的运行体系</a:t>
            </a:r>
          </a:p>
          <a:p>
            <a:pPr marL="914400" lvl="1"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Source code (.java file)</a:t>
            </a:r>
          </a:p>
          <a:p>
            <a:pPr marL="914400" lvl="1" indent="-457200">
              <a:lnSpc>
                <a:spcPct val="120000"/>
              </a:lnSpc>
              <a:buFont typeface="Wingdings" panose="05000000000000000000" pitchFamily="2" charset="2"/>
              <a:buChar char="p"/>
            </a:pP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javac</a:t>
            </a:r>
            <a:r>
              <a:rPr lang="en-US" altLang="zh-CN" sz="2400" b="1" dirty="0">
                <a:solidFill>
                  <a:srgbClr val="1557AE"/>
                </a:solidFill>
                <a:latin typeface="+mj-lt"/>
                <a:ea typeface="楷体" panose="02010609060101010101" pitchFamily="49" charset="-122"/>
                <a:cs typeface="黑体" panose="02010609060101010101" pitchFamily="49" charset="-122"/>
                <a:sym typeface="+mn-ea"/>
              </a:rPr>
              <a:t>: Lexical Analysis &amp; Parsing + Type-checking  Byte code (.class file)</a:t>
            </a:r>
          </a:p>
          <a:p>
            <a:pPr marL="898525" lvl="1">
              <a:lnSpc>
                <a:spcPct val="120000"/>
              </a:lnSpc>
            </a:pPr>
            <a:r>
              <a:rPr lang="en-US" altLang="zh-CN" sz="2400" b="1" dirty="0">
                <a:latin typeface="+mj-lt"/>
                <a:ea typeface="楷体" panose="02010609060101010101" pitchFamily="49" charset="-122"/>
                <a:cs typeface="黑体" panose="02010609060101010101" pitchFamily="49" charset="-122"/>
                <a:sym typeface="+mn-ea"/>
              </a:rPr>
              <a:t>Java</a:t>
            </a:r>
            <a:r>
              <a:rPr lang="zh-CN" altLang="en-US" sz="2400" b="1" dirty="0">
                <a:latin typeface="+mj-lt"/>
                <a:ea typeface="楷体" panose="02010609060101010101" pitchFamily="49" charset="-122"/>
                <a:cs typeface="黑体" panose="02010609060101010101" pitchFamily="49" charset="-122"/>
                <a:sym typeface="+mn-ea"/>
              </a:rPr>
              <a:t>编译器对源代码进行词法分析和类型校验，生成字节码文件</a:t>
            </a:r>
          </a:p>
          <a:p>
            <a:pPr marL="914400" lvl="1"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JVM: Verification (essentially repeating static checks) + (Interpretation OR Compilation + Loading + Executing)</a:t>
            </a:r>
          </a:p>
          <a:p>
            <a:pPr marL="898525" lvl="1">
              <a:lnSpc>
                <a:spcPct val="120000"/>
              </a:lnSpc>
            </a:pPr>
            <a:r>
              <a:rPr lang="en-US" altLang="zh-CN" sz="2400" b="1" dirty="0">
                <a:latin typeface="+mj-lt"/>
                <a:ea typeface="楷体" panose="02010609060101010101" pitchFamily="49" charset="-122"/>
                <a:cs typeface="黑体" panose="02010609060101010101" pitchFamily="49" charset="-122"/>
                <a:sym typeface="+mn-ea"/>
              </a:rPr>
              <a:t>Java</a:t>
            </a:r>
            <a:r>
              <a:rPr lang="zh-CN" altLang="en-US" sz="2400" b="1" dirty="0">
                <a:latin typeface="+mj-lt"/>
                <a:ea typeface="楷体" panose="02010609060101010101" pitchFamily="49" charset="-122"/>
                <a:cs typeface="黑体" panose="02010609060101010101" pitchFamily="49" charset="-122"/>
                <a:sym typeface="+mn-ea"/>
              </a:rPr>
              <a:t>解释器执行字节码文件中的类，</a:t>
            </a:r>
            <a:r>
              <a:rPr lang="en-US" altLang="zh-CN" sz="2400" b="1" dirty="0">
                <a:latin typeface="+mj-lt"/>
                <a:ea typeface="楷体" panose="02010609060101010101" pitchFamily="49" charset="-122"/>
                <a:cs typeface="黑体" panose="02010609060101010101" pitchFamily="49" charset="-122"/>
                <a:sym typeface="+mn-ea"/>
              </a:rPr>
              <a:t>Java</a:t>
            </a:r>
            <a:r>
              <a:rPr lang="zh-CN" altLang="en-US" sz="2400" b="1" dirty="0">
                <a:latin typeface="+mj-lt"/>
                <a:ea typeface="楷体" panose="02010609060101010101" pitchFamily="49" charset="-122"/>
                <a:cs typeface="黑体" panose="02010609060101010101" pitchFamily="49" charset="-122"/>
                <a:sym typeface="+mn-ea"/>
              </a:rPr>
              <a:t>解释器在加载和执行类时验证类的完整性、正确操作和安全性，并与所在的操作系统、窗口环境和网络设备进行交互以产生所期望的程序行为；</a:t>
            </a:r>
            <a:endParaRPr lang="en-US" altLang="zh-CN" sz="2400" b="1" dirty="0">
              <a:latin typeface="+mj-lt"/>
              <a:ea typeface="楷体" panose="02010609060101010101" pitchFamily="49" charset="-122"/>
              <a:cs typeface="黑体" panose="02010609060101010101" pitchFamily="49" charset="-122"/>
              <a:sym typeface="+mn-ea"/>
            </a:endParaRPr>
          </a:p>
          <a:p>
            <a:pPr marL="1828800"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532380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234141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变量赋初值</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初始化</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Arial" panose="020B0604020202020204" pitchFamily="34" charset="0"/>
              </a:rPr>
              <a:t>方法</a:t>
            </a:r>
            <a:r>
              <a:rPr lang="en-US" altLang="zh-CN" sz="2400" b="1" dirty="0">
                <a:latin typeface="+mj-lt"/>
                <a:ea typeface="楷体" panose="02010609060101010101" pitchFamily="49" charset="-122"/>
                <a:cs typeface="Arial" panose="020B0604020202020204" pitchFamily="34" charset="0"/>
              </a:rPr>
              <a:t>1</a:t>
            </a:r>
            <a:r>
              <a:rPr lang="zh-CN" altLang="en-US" sz="2400" b="1" dirty="0">
                <a:latin typeface="+mj-lt"/>
                <a:ea typeface="楷体" panose="02010609060101010101" pitchFamily="49" charset="-122"/>
                <a:cs typeface="Arial" panose="020B0604020202020204" pitchFamily="34" charset="0"/>
              </a:rPr>
              <a:t>：</a:t>
            </a:r>
            <a:r>
              <a:rPr lang="en-US" altLang="zh-CN" sz="2400" b="1" dirty="0">
                <a:latin typeface="+mj-lt"/>
                <a:ea typeface="楷体" panose="02010609060101010101" pitchFamily="49" charset="-122"/>
                <a:cs typeface="Arial" panose="020B0604020202020204" pitchFamily="34" charset="0"/>
              </a:rPr>
              <a:t>	</a:t>
            </a:r>
            <a:r>
              <a:rPr lang="zh-CN" altLang="en-US" sz="2400" b="1" dirty="0">
                <a:latin typeface="+mj-lt"/>
                <a:ea typeface="楷体" panose="02010609060101010101" pitchFamily="49" charset="-122"/>
                <a:cs typeface="Arial" panose="020B0604020202020204" pitchFamily="34" charset="0"/>
              </a:rPr>
              <a:t>在变量声明时赋值</a:t>
            </a:r>
            <a:endParaRPr lang="en-US" altLang="zh-CN" sz="2400" b="1" dirty="0">
              <a:latin typeface="+mj-lt"/>
              <a:ea typeface="楷体" panose="02010609060101010101" pitchFamily="49" charset="-122"/>
              <a:cs typeface="Arial" panose="020B0604020202020204" pitchFamily="34" charset="0"/>
            </a:endParaRPr>
          </a:p>
          <a:p>
            <a:pPr lvl="2">
              <a:lnSpc>
                <a:spcPct val="120000"/>
              </a:lnSpc>
              <a:buSzPct val="90000"/>
            </a:pPr>
            <a:r>
              <a:rPr lang="en-US" altLang="zh-CN" sz="2400" b="1" dirty="0">
                <a:latin typeface="+mj-lt"/>
                <a:ea typeface="楷体" panose="02010609060101010101" pitchFamily="49" charset="-122"/>
                <a:cs typeface="Arial" panose="020B0604020202020204" pitchFamily="34" charset="0"/>
              </a:rPr>
              <a:t>		</a:t>
            </a:r>
          </a:p>
          <a:p>
            <a:pPr marL="1257300" lvl="2" indent="-3429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Arial" panose="020B0604020202020204" pitchFamily="34" charset="0"/>
              </a:rPr>
              <a:t>方法</a:t>
            </a:r>
            <a:r>
              <a:rPr lang="en-US" altLang="zh-CN" sz="2400" b="1" dirty="0">
                <a:latin typeface="+mj-lt"/>
                <a:ea typeface="楷体" panose="02010609060101010101" pitchFamily="49" charset="-122"/>
                <a:cs typeface="Arial" panose="020B0604020202020204" pitchFamily="34" charset="0"/>
              </a:rPr>
              <a:t>2</a:t>
            </a:r>
            <a:r>
              <a:rPr lang="zh-CN" altLang="en-US" sz="2400" b="1" dirty="0">
                <a:latin typeface="+mj-lt"/>
                <a:ea typeface="楷体" panose="02010609060101010101" pitchFamily="49" charset="-122"/>
                <a:cs typeface="Arial" panose="020B0604020202020204" pitchFamily="34" charset="0"/>
              </a:rPr>
              <a:t>：采用赋值语句</a:t>
            </a:r>
          </a:p>
        </p:txBody>
      </p:sp>
      <p:sp>
        <p:nvSpPr>
          <p:cNvPr id="9" name="矩形: 圆角 8">
            <a:extLst>
              <a:ext uri="{FF2B5EF4-FFF2-40B4-BE49-F238E27FC236}">
                <a16:creationId xmlns:a16="http://schemas.microsoft.com/office/drawing/2014/main" id="{16DD16D2-390C-47CD-AEA3-4A731DE8D0A1}"/>
              </a:ext>
            </a:extLst>
          </p:cNvPr>
          <p:cNvSpPr/>
          <p:nvPr/>
        </p:nvSpPr>
        <p:spPr>
          <a:xfrm>
            <a:off x="0" y="2566685"/>
            <a:ext cx="9143999" cy="462186"/>
          </a:xfrm>
          <a:prstGeom prst="roundRect">
            <a:avLst>
              <a:gd name="adj" fmla="val 0"/>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类型  变量名 </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 </a:t>
            </a:r>
            <a:r>
              <a:rPr lang="zh-CN" altLang="en-US" sz="2400" b="1" dirty="0">
                <a:solidFill>
                  <a:schemeClr val="tx1"/>
                </a:solidFill>
                <a:latin typeface="+mj-lt"/>
                <a:ea typeface="楷体" panose="02010609060101010101" pitchFamily="49" charset="-122"/>
              </a:rPr>
              <a:t>变量名</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 …]</a:t>
            </a:r>
          </a:p>
        </p:txBody>
      </p:sp>
      <p:sp>
        <p:nvSpPr>
          <p:cNvPr id="12" name="矩形: 圆角 11">
            <a:extLst>
              <a:ext uri="{FF2B5EF4-FFF2-40B4-BE49-F238E27FC236}">
                <a16:creationId xmlns:a16="http://schemas.microsoft.com/office/drawing/2014/main" id="{7BD9F886-F3A0-4B7E-8D90-867AB3EDDDF7}"/>
              </a:ext>
            </a:extLst>
          </p:cNvPr>
          <p:cNvSpPr/>
          <p:nvPr/>
        </p:nvSpPr>
        <p:spPr>
          <a:xfrm>
            <a:off x="-2" y="4172857"/>
            <a:ext cx="9143999" cy="2405043"/>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4"/>
            <a:r>
              <a:rPr lang="en-US" altLang="zh-CN" sz="2400" b="1" dirty="0">
                <a:solidFill>
                  <a:srgbClr val="6A9955"/>
                </a:solidFill>
                <a:latin typeface="Consolas" panose="020B0609020204030204" pitchFamily="49" charset="0"/>
              </a:rPr>
              <a:t>//</a:t>
            </a:r>
            <a:r>
              <a:rPr lang="zh-CN" altLang="en-US" sz="2400" b="1" dirty="0">
                <a:solidFill>
                  <a:srgbClr val="6A9955"/>
                </a:solidFill>
                <a:latin typeface="Consolas" panose="020B0609020204030204" pitchFamily="49" charset="0"/>
              </a:rPr>
              <a:t>声明时初始化</a:t>
            </a:r>
            <a:endParaRPr lang="zh-CN" altLang="en-US" sz="2400" b="1" dirty="0">
              <a:solidFill>
                <a:srgbClr val="D4D4D4"/>
              </a:solidFill>
              <a:latin typeface="Consolas" panose="020B0609020204030204" pitchFamily="49" charset="0"/>
            </a:endParaRPr>
          </a:p>
          <a:p>
            <a:pPr lvl="4"/>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x</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1</a:t>
            </a:r>
            <a:r>
              <a:rPr lang="en-US" altLang="zh-CN" sz="2400" b="1" dirty="0">
                <a:solidFill>
                  <a:srgbClr val="D4D4D4"/>
                </a:solidFill>
                <a:latin typeface="Consolas" panose="020B0609020204030204" pitchFamily="49" charset="0"/>
              </a:rPr>
              <a:t>, y=</a:t>
            </a:r>
            <a:r>
              <a:rPr lang="en-US" altLang="zh-CN" sz="2400" b="1" dirty="0">
                <a:solidFill>
                  <a:srgbClr val="B5CEA8"/>
                </a:solidFill>
                <a:latin typeface="Consolas" panose="020B0609020204030204" pitchFamily="49" charset="0"/>
              </a:rPr>
              <a:t>2</a:t>
            </a:r>
            <a:r>
              <a:rPr lang="en-US" altLang="zh-CN" sz="2400" b="1" dirty="0">
                <a:solidFill>
                  <a:srgbClr val="D4D4D4"/>
                </a:solidFill>
                <a:latin typeface="Consolas" panose="020B0609020204030204" pitchFamily="49" charset="0"/>
              </a:rPr>
              <a:t>, z=</a:t>
            </a:r>
            <a:r>
              <a:rPr lang="en-US" altLang="zh-CN" sz="2400" b="1" dirty="0">
                <a:solidFill>
                  <a:srgbClr val="B5CEA8"/>
                </a:solidFill>
                <a:latin typeface="Consolas" panose="020B0609020204030204" pitchFamily="49" charset="0"/>
              </a:rPr>
              <a:t>3</a:t>
            </a:r>
            <a:r>
              <a:rPr lang="en-US" altLang="zh-CN" sz="2400" b="1" dirty="0">
                <a:solidFill>
                  <a:srgbClr val="D4D4D4"/>
                </a:solidFill>
                <a:latin typeface="Consolas" panose="020B0609020204030204" pitchFamily="49" charset="0"/>
              </a:rPr>
              <a:t>;</a:t>
            </a:r>
          </a:p>
          <a:p>
            <a:pPr lvl="4"/>
            <a:r>
              <a:rPr lang="en-US" altLang="zh-CN" sz="2400" b="1" dirty="0">
                <a:solidFill>
                  <a:srgbClr val="4EC9B0"/>
                </a:solidFill>
                <a:latin typeface="Consolas" panose="020B0609020204030204" pitchFamily="49" charset="0"/>
              </a:rPr>
              <a:t>float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e</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2.718281828f</a:t>
            </a:r>
            <a:r>
              <a:rPr lang="en-US" altLang="zh-CN" sz="2400" b="1" dirty="0">
                <a:solidFill>
                  <a:srgbClr val="D4D4D4"/>
                </a:solidFill>
                <a:latin typeface="Consolas" panose="020B0609020204030204" pitchFamily="49" charset="0"/>
              </a:rPr>
              <a:t>;</a:t>
            </a:r>
          </a:p>
          <a:p>
            <a:pPr lvl="4"/>
            <a:r>
              <a:rPr lang="en-US" altLang="zh-CN" sz="2400" b="1" dirty="0">
                <a:solidFill>
                  <a:srgbClr val="6A9955"/>
                </a:solidFill>
                <a:latin typeface="Consolas" panose="020B0609020204030204" pitchFamily="49" charset="0"/>
              </a:rPr>
              <a:t>//</a:t>
            </a:r>
            <a:r>
              <a:rPr lang="zh-CN" altLang="en-US" sz="2400" b="1" dirty="0">
                <a:solidFill>
                  <a:srgbClr val="6A9955"/>
                </a:solidFill>
                <a:latin typeface="Consolas" panose="020B0609020204030204" pitchFamily="49" charset="0"/>
              </a:rPr>
              <a:t>采用赋值语句</a:t>
            </a:r>
            <a:endParaRPr lang="zh-CN" altLang="en-US" sz="2400" b="1" dirty="0">
              <a:solidFill>
                <a:srgbClr val="D4D4D4"/>
              </a:solidFill>
              <a:latin typeface="Consolas" panose="020B0609020204030204" pitchFamily="49" charset="0"/>
            </a:endParaRPr>
          </a:p>
          <a:p>
            <a:pPr lvl="4"/>
            <a:r>
              <a:rPr lang="en-US" altLang="zh-CN" sz="2400" b="1" dirty="0">
                <a:solidFill>
                  <a:srgbClr val="4EC9B0"/>
                </a:solidFill>
                <a:latin typeface="Consolas" panose="020B0609020204030204" pitchFamily="49" charset="0"/>
              </a:rPr>
              <a:t>float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pi</a:t>
            </a:r>
            <a:r>
              <a:rPr lang="en-US" altLang="zh-CN" sz="2400" b="1" dirty="0">
                <a:solidFill>
                  <a:srgbClr val="D4D4D4"/>
                </a:solidFill>
                <a:latin typeface="Consolas" panose="020B0609020204030204" pitchFamily="49" charset="0"/>
              </a:rPr>
              <a:t>;</a:t>
            </a:r>
          </a:p>
          <a:p>
            <a:pPr lvl="4"/>
            <a:r>
              <a:rPr lang="en-US" altLang="zh-CN" sz="2400" b="1" dirty="0">
                <a:solidFill>
                  <a:srgbClr val="D4D4D4"/>
                </a:solidFill>
                <a:latin typeface="Consolas" panose="020B0609020204030204" pitchFamily="49" charset="0"/>
              </a:rPr>
              <a:t>pi = </a:t>
            </a:r>
            <a:r>
              <a:rPr lang="en-US" altLang="zh-CN" sz="2400" b="1" dirty="0">
                <a:solidFill>
                  <a:srgbClr val="B5CEA8"/>
                </a:solidFill>
                <a:latin typeface="Consolas" panose="020B0609020204030204" pitchFamily="49" charset="0"/>
              </a:rPr>
              <a:t>3.1415926f</a:t>
            </a:r>
            <a:r>
              <a:rPr lang="en-US" altLang="zh-CN" sz="2400" b="1" dirty="0">
                <a:solidFill>
                  <a:srgbClr val="D4D4D4"/>
                </a:solidFill>
                <a:latin typeface="Consolas" panose="020B0609020204030204" pitchFamily="49" charset="0"/>
              </a:rPr>
              <a:t>;</a:t>
            </a:r>
          </a:p>
        </p:txBody>
      </p:sp>
      <p:sp>
        <p:nvSpPr>
          <p:cNvPr id="13" name="矩形: 圆角 12">
            <a:extLst>
              <a:ext uri="{FF2B5EF4-FFF2-40B4-BE49-F238E27FC236}">
                <a16:creationId xmlns:a16="http://schemas.microsoft.com/office/drawing/2014/main" id="{A9F3B8A3-D4D1-4424-95C7-44D476DE8464}"/>
              </a:ext>
            </a:extLst>
          </p:cNvPr>
          <p:cNvSpPr/>
          <p:nvPr/>
        </p:nvSpPr>
        <p:spPr>
          <a:xfrm>
            <a:off x="-1" y="3486545"/>
            <a:ext cx="9143999" cy="462186"/>
          </a:xfrm>
          <a:prstGeom prst="roundRect">
            <a:avLst>
              <a:gd name="adj" fmla="val 0"/>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变量名 </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endParaRPr lang="en-US" altLang="zh-CN" sz="2400" b="1" dirty="0">
              <a:solidFill>
                <a:schemeClr val="tx1"/>
              </a:solidFill>
              <a:latin typeface="+mj-lt"/>
              <a:ea typeface="楷体" panose="02010609060101010101" pitchFamily="49" charset="-122"/>
            </a:endParaRPr>
          </a:p>
        </p:txBody>
      </p:sp>
    </p:spTree>
    <p:extLst>
      <p:ext uri="{BB962C8B-B14F-4D97-AF65-F5344CB8AC3E}">
        <p14:creationId xmlns:p14="http://schemas.microsoft.com/office/powerpoint/2010/main" val="3229666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10102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变量赋初值</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初始化</a:t>
            </a:r>
            <a:endParaRPr lang="en-US" altLang="zh-CN" sz="2400" b="1" dirty="0">
              <a:solidFill>
                <a:srgbClr val="1557AE"/>
              </a:solidFill>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C0A25402-0434-4BE2-9B7B-9ED70154E31F}"/>
              </a:ext>
            </a:extLst>
          </p:cNvPr>
          <p:cNvSpPr/>
          <p:nvPr/>
        </p:nvSpPr>
        <p:spPr>
          <a:xfrm>
            <a:off x="0" y="2135064"/>
            <a:ext cx="9143999" cy="1010213"/>
          </a:xfrm>
          <a:prstGeom prst="roundRect">
            <a:avLst>
              <a:gd name="adj" fmla="val 15332"/>
            </a:avLst>
          </a:prstGeom>
          <a:solidFill>
            <a:schemeClr val="bg1">
              <a:lumMod val="85000"/>
            </a:schemeClr>
          </a:solidFill>
          <a:ln w="28575">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方法</a:t>
            </a:r>
            <a:r>
              <a:rPr lang="en-US" altLang="zh-CN" sz="2400" b="1" dirty="0">
                <a:solidFill>
                  <a:schemeClr val="tx1"/>
                </a:solidFill>
                <a:latin typeface="+mj-lt"/>
                <a:ea typeface="楷体" panose="02010609060101010101" pitchFamily="49" charset="-122"/>
              </a:rPr>
              <a:t>2</a:t>
            </a:r>
            <a:r>
              <a:rPr lang="zh-CN" altLang="en-US" sz="2400" b="1" dirty="0">
                <a:solidFill>
                  <a:schemeClr val="tx1"/>
                </a:solidFill>
                <a:latin typeface="+mj-lt"/>
                <a:ea typeface="楷体" panose="02010609060101010101" pitchFamily="49" charset="-122"/>
              </a:rPr>
              <a:t>能否同时给多个变量赋值？</a:t>
            </a:r>
            <a:endParaRPr lang="en-US" altLang="zh-CN" sz="2400" b="1" dirty="0">
              <a:solidFill>
                <a:schemeClr val="tx1"/>
              </a:solidFill>
              <a:latin typeface="+mj-lt"/>
              <a:ea typeface="楷体" panose="02010609060101010101" pitchFamily="49" charset="-122"/>
            </a:endParaRPr>
          </a:p>
          <a:p>
            <a:pPr algn="ctr"/>
            <a:r>
              <a:rPr lang="zh-CN" altLang="en-US" sz="2400" b="1" dirty="0">
                <a:solidFill>
                  <a:schemeClr val="tx1"/>
                </a:solidFill>
                <a:latin typeface="+mj-lt"/>
                <a:ea typeface="楷体" panose="02010609060101010101" pitchFamily="49" charset="-122"/>
              </a:rPr>
              <a:t>即：变量名</a:t>
            </a:r>
            <a:r>
              <a:rPr lang="en-US" altLang="zh-CN" sz="2400" b="1" dirty="0">
                <a:solidFill>
                  <a:schemeClr val="tx1"/>
                </a:solidFill>
                <a:latin typeface="+mj-lt"/>
                <a:ea typeface="楷体" panose="02010609060101010101" pitchFamily="49" charset="-122"/>
              </a:rPr>
              <a:t>1</a:t>
            </a:r>
            <a:r>
              <a:rPr lang="zh-CN" altLang="en-US" sz="2400" b="1" dirty="0">
                <a:solidFill>
                  <a:schemeClr val="tx1"/>
                </a:solidFill>
                <a:latin typeface="+mj-lt"/>
                <a:ea typeface="楷体" panose="02010609060101010101" pitchFamily="49" charset="-122"/>
              </a:rPr>
              <a:t> </a:t>
            </a:r>
            <a:r>
              <a:rPr lang="en-US" altLang="zh-CN" sz="2400" b="1" dirty="0">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1</a:t>
            </a:r>
            <a:r>
              <a:rPr lang="zh-CN" altLang="en-US" sz="2400" b="1" dirty="0">
                <a:solidFill>
                  <a:schemeClr val="tx1"/>
                </a:solidFill>
                <a:latin typeface="+mj-lt"/>
                <a:ea typeface="楷体" panose="02010609060101010101" pitchFamily="49" charset="-122"/>
              </a:rPr>
              <a:t>，变量名</a:t>
            </a:r>
            <a:r>
              <a:rPr lang="en-US" altLang="zh-CN" sz="2400" b="1" dirty="0">
                <a:solidFill>
                  <a:schemeClr val="tx1"/>
                </a:solidFill>
                <a:latin typeface="+mj-lt"/>
                <a:ea typeface="楷体" panose="02010609060101010101" pitchFamily="49" charset="-122"/>
              </a:rPr>
              <a:t>2=</a:t>
            </a:r>
            <a:r>
              <a:rPr lang="zh-CN" altLang="en-US" sz="2400" b="1" dirty="0">
                <a:solidFill>
                  <a:schemeClr val="tx1"/>
                </a:solidFill>
                <a:latin typeface="+mj-lt"/>
                <a:ea typeface="楷体" panose="02010609060101010101" pitchFamily="49" charset="-122"/>
              </a:rPr>
              <a:t>初值</a:t>
            </a:r>
            <a:r>
              <a:rPr lang="en-US" altLang="zh-CN" sz="2400" b="1" dirty="0">
                <a:solidFill>
                  <a:schemeClr val="tx1"/>
                </a:solidFill>
                <a:latin typeface="+mj-lt"/>
                <a:ea typeface="楷体" panose="02010609060101010101" pitchFamily="49" charset="-122"/>
              </a:rPr>
              <a:t>2,…</a:t>
            </a:r>
            <a:endParaRPr lang="zh-CN" altLang="en-US" sz="2400" b="1" dirty="0">
              <a:solidFill>
                <a:schemeClr val="tx1"/>
              </a:solidFill>
              <a:latin typeface="+mj-lt"/>
              <a:ea typeface="楷体" panose="02010609060101010101" pitchFamily="49" charset="-122"/>
            </a:endParaRPr>
          </a:p>
        </p:txBody>
      </p:sp>
      <p:pic>
        <p:nvPicPr>
          <p:cNvPr id="2" name="图片 1">
            <a:extLst>
              <a:ext uri="{FF2B5EF4-FFF2-40B4-BE49-F238E27FC236}">
                <a16:creationId xmlns:a16="http://schemas.microsoft.com/office/drawing/2014/main" id="{6B1C6376-0509-4798-81B2-71C000EB47A5}"/>
              </a:ext>
            </a:extLst>
          </p:cNvPr>
          <p:cNvPicPr>
            <a:picLocks noChangeAspect="1"/>
          </p:cNvPicPr>
          <p:nvPr/>
        </p:nvPicPr>
        <p:blipFill>
          <a:blip r:embed="rId3"/>
          <a:stretch>
            <a:fillRect/>
          </a:stretch>
        </p:blipFill>
        <p:spPr>
          <a:xfrm>
            <a:off x="0" y="4644397"/>
            <a:ext cx="9144000" cy="921275"/>
          </a:xfrm>
          <a:prstGeom prst="rect">
            <a:avLst/>
          </a:prstGeom>
        </p:spPr>
      </p:pic>
      <p:sp>
        <p:nvSpPr>
          <p:cNvPr id="14" name="矩形 13">
            <a:extLst>
              <a:ext uri="{FF2B5EF4-FFF2-40B4-BE49-F238E27FC236}">
                <a16:creationId xmlns:a16="http://schemas.microsoft.com/office/drawing/2014/main" id="{5B1B1C7A-65FC-4888-9887-3A6805ED13F9}"/>
              </a:ext>
            </a:extLst>
          </p:cNvPr>
          <p:cNvSpPr/>
          <p:nvPr/>
        </p:nvSpPr>
        <p:spPr>
          <a:xfrm>
            <a:off x="-1" y="3626927"/>
            <a:ext cx="9144000" cy="1010213"/>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D4D4D4"/>
                </a:solidFill>
                <a:latin typeface="Consolas" panose="020B0609020204030204" pitchFamily="49" charset="0"/>
              </a:rPr>
              <a:t>     </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a:t>
            </a:r>
            <a:r>
              <a:rPr lang="en-US" altLang="zh-CN" sz="2400" b="1" dirty="0" err="1">
                <a:solidFill>
                  <a:srgbClr val="D4D4D4"/>
                </a:solidFill>
                <a:latin typeface="Consolas" panose="020B0609020204030204" pitchFamily="49" charset="0"/>
              </a:rPr>
              <a:t>,</a:t>
            </a:r>
            <a:r>
              <a:rPr lang="en-US" altLang="zh-CN" sz="2400" b="1" dirty="0" err="1">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a:t>
            </a:r>
          </a:p>
        </p:txBody>
      </p:sp>
      <p:sp>
        <p:nvSpPr>
          <p:cNvPr id="3" name="乘号 2">
            <a:extLst>
              <a:ext uri="{FF2B5EF4-FFF2-40B4-BE49-F238E27FC236}">
                <a16:creationId xmlns:a16="http://schemas.microsoft.com/office/drawing/2014/main" id="{02E0011F-C214-4EFE-BDC0-F7EF6785E41F}"/>
              </a:ext>
            </a:extLst>
          </p:cNvPr>
          <p:cNvSpPr/>
          <p:nvPr/>
        </p:nvSpPr>
        <p:spPr>
          <a:xfrm>
            <a:off x="7286173" y="2519547"/>
            <a:ext cx="725714" cy="711526"/>
          </a:xfrm>
          <a:prstGeom prst="mathMultiply">
            <a:avLst>
              <a:gd name="adj1" fmla="val 1284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8772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3635"/>
            <a:ext cx="9144000" cy="101021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变量赋初值</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初始化</a:t>
            </a:r>
            <a:endParaRPr lang="en-US" altLang="zh-CN" sz="2400" b="1" dirty="0">
              <a:solidFill>
                <a:srgbClr val="1557AE"/>
              </a:solidFill>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C0A25402-0434-4BE2-9B7B-9ED70154E31F}"/>
              </a:ext>
            </a:extLst>
          </p:cNvPr>
          <p:cNvSpPr/>
          <p:nvPr/>
        </p:nvSpPr>
        <p:spPr>
          <a:xfrm>
            <a:off x="0" y="2135065"/>
            <a:ext cx="9143999" cy="570036"/>
          </a:xfrm>
          <a:prstGeom prst="roundRect">
            <a:avLst>
              <a:gd name="adj" fmla="val 15332"/>
            </a:avLst>
          </a:prstGeom>
          <a:solidFill>
            <a:schemeClr val="bg1">
              <a:lumMod val="85000"/>
            </a:schemeClr>
          </a:solidFill>
          <a:ln w="28575">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mj-lt"/>
                <a:ea typeface="楷体" panose="02010609060101010101" pitchFamily="49" charset="-122"/>
              </a:rPr>
              <a:t>同样的变量能否重复定义？</a:t>
            </a:r>
          </a:p>
        </p:txBody>
      </p:sp>
      <p:sp>
        <p:nvSpPr>
          <p:cNvPr id="14" name="矩形 13">
            <a:extLst>
              <a:ext uri="{FF2B5EF4-FFF2-40B4-BE49-F238E27FC236}">
                <a16:creationId xmlns:a16="http://schemas.microsoft.com/office/drawing/2014/main" id="{5B1B1C7A-65FC-4888-9887-3A6805ED13F9}"/>
              </a:ext>
            </a:extLst>
          </p:cNvPr>
          <p:cNvSpPr/>
          <p:nvPr/>
        </p:nvSpPr>
        <p:spPr>
          <a:xfrm>
            <a:off x="-1" y="2787929"/>
            <a:ext cx="9144000" cy="948267"/>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D4D4D4"/>
                </a:solidFill>
                <a:latin typeface="Consolas" panose="020B0609020204030204" pitchFamily="49" charset="0"/>
              </a:rPr>
              <a:t>     </a:t>
            </a:r>
            <a:r>
              <a:rPr lang="en-US" altLang="zh-CN" sz="24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10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b</a:t>
            </a:r>
            <a:r>
              <a:rPr lang="en-US" altLang="zh-CN" sz="2000" b="1" dirty="0">
                <a:solidFill>
                  <a:srgbClr val="D4D4D4"/>
                </a:solidFill>
                <a:latin typeface="Consolas" panose="020B0609020204030204" pitchFamily="49" charset="0"/>
              </a:rPr>
              <a:t> =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10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3</a:t>
            </a:r>
            <a:r>
              <a:rPr lang="en-US" altLang="zh-CN" sz="2000" b="1" dirty="0">
                <a:solidFill>
                  <a:srgbClr val="D4D4D4"/>
                </a:solidFill>
                <a:latin typeface="Consolas" panose="020B0609020204030204" pitchFamily="49" charset="0"/>
              </a:rPr>
              <a:t>;</a:t>
            </a:r>
          </a:p>
        </p:txBody>
      </p:sp>
      <p:sp>
        <p:nvSpPr>
          <p:cNvPr id="3" name="乘号 2">
            <a:extLst>
              <a:ext uri="{FF2B5EF4-FFF2-40B4-BE49-F238E27FC236}">
                <a16:creationId xmlns:a16="http://schemas.microsoft.com/office/drawing/2014/main" id="{02E0011F-C214-4EFE-BDC0-F7EF6785E41F}"/>
              </a:ext>
            </a:extLst>
          </p:cNvPr>
          <p:cNvSpPr/>
          <p:nvPr/>
        </p:nvSpPr>
        <p:spPr>
          <a:xfrm>
            <a:off x="7105198" y="2098725"/>
            <a:ext cx="725714" cy="711526"/>
          </a:xfrm>
          <a:prstGeom prst="mathMultiply">
            <a:avLst>
              <a:gd name="adj1" fmla="val 1284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64DDF5A3-8605-4379-A43E-1E8E7C8CAC88}"/>
              </a:ext>
            </a:extLst>
          </p:cNvPr>
          <p:cNvPicPr>
            <a:picLocks noChangeAspect="1"/>
          </p:cNvPicPr>
          <p:nvPr/>
        </p:nvPicPr>
        <p:blipFill>
          <a:blip r:embed="rId3"/>
          <a:stretch>
            <a:fillRect/>
          </a:stretch>
        </p:blipFill>
        <p:spPr>
          <a:xfrm>
            <a:off x="-1" y="3801681"/>
            <a:ext cx="9144000" cy="948267"/>
          </a:xfrm>
          <a:prstGeom prst="rect">
            <a:avLst/>
          </a:prstGeom>
        </p:spPr>
      </p:pic>
      <p:sp>
        <p:nvSpPr>
          <p:cNvPr id="12" name="矩形 11">
            <a:extLst>
              <a:ext uri="{FF2B5EF4-FFF2-40B4-BE49-F238E27FC236}">
                <a16:creationId xmlns:a16="http://schemas.microsoft.com/office/drawing/2014/main" id="{228A4C38-8105-4FC9-A34C-221C111C6600}"/>
              </a:ext>
            </a:extLst>
          </p:cNvPr>
          <p:cNvSpPr/>
          <p:nvPr/>
        </p:nvSpPr>
        <p:spPr>
          <a:xfrm>
            <a:off x="0" y="4815433"/>
            <a:ext cx="9144000" cy="1762467"/>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altLang="zh-CN" sz="2000" b="1" dirty="0">
                <a:solidFill>
                  <a:srgbClr val="D4D4D4"/>
                </a:solidFill>
                <a:latin typeface="Consolas" panose="020B0609020204030204" pitchFamily="49" charset="0"/>
              </a:rPr>
              <a:t>        </a:t>
            </a:r>
            <a:r>
              <a:rPr lang="nl-NL" altLang="zh-CN" sz="2000" b="1" dirty="0">
                <a:solidFill>
                  <a:srgbClr val="C586C0"/>
                </a:solidFill>
                <a:latin typeface="Consolas" panose="020B0609020204030204" pitchFamily="49" charset="0"/>
              </a:rPr>
              <a:t>for</a:t>
            </a:r>
            <a:r>
              <a:rPr lang="nl-NL" altLang="zh-CN" sz="2000" b="1" dirty="0">
                <a:solidFill>
                  <a:srgbClr val="D4D4D4"/>
                </a:solidFill>
                <a:latin typeface="Consolas" panose="020B0609020204030204" pitchFamily="49" charset="0"/>
              </a:rPr>
              <a:t>(</a:t>
            </a:r>
            <a:r>
              <a:rPr lang="nl-NL" altLang="zh-CN" sz="2000" b="1" dirty="0">
                <a:solidFill>
                  <a:srgbClr val="4EC9B0"/>
                </a:solidFill>
                <a:latin typeface="Consolas" panose="020B0609020204030204" pitchFamily="49" charset="0"/>
              </a:rPr>
              <a:t>int</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 </a:t>
            </a:r>
            <a:r>
              <a:rPr lang="nl-NL" altLang="zh-CN" sz="2000" b="1" dirty="0">
                <a:solidFill>
                  <a:srgbClr val="B5CEA8"/>
                </a:solidFill>
                <a:latin typeface="Consolas" panose="020B0609020204030204" pitchFamily="49" charset="0"/>
              </a:rPr>
              <a:t>0</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&lt; </a:t>
            </a:r>
            <a:r>
              <a:rPr lang="nl-NL" altLang="zh-CN" sz="2000" b="1" dirty="0">
                <a:solidFill>
                  <a:srgbClr val="B5CEA8"/>
                </a:solidFill>
                <a:latin typeface="Consolas" panose="020B0609020204030204" pitchFamily="49" charset="0"/>
              </a:rPr>
              <a:t>3</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a:t>
            </a:r>
          </a:p>
          <a:p>
            <a:r>
              <a:rPr lang="nl-NL" altLang="zh-CN" sz="2000" b="1" dirty="0">
                <a:solidFill>
                  <a:srgbClr val="D4D4D4"/>
                </a:solidFill>
                <a:latin typeface="Consolas" panose="020B0609020204030204" pitchFamily="49" charset="0"/>
              </a:rPr>
              <a:t>            </a:t>
            </a:r>
            <a:r>
              <a:rPr lang="nl-NL" altLang="zh-CN" sz="2000" b="1" dirty="0">
                <a:solidFill>
                  <a:srgbClr val="4EC9B0"/>
                </a:solidFill>
                <a:latin typeface="Consolas" panose="020B0609020204030204" pitchFamily="49" charset="0"/>
              </a:rPr>
              <a:t>System</a:t>
            </a:r>
            <a:r>
              <a:rPr lang="nl-NL" altLang="zh-CN" sz="2000" b="1" dirty="0">
                <a:solidFill>
                  <a:srgbClr val="D4D4D4"/>
                </a:solidFill>
                <a:latin typeface="Consolas" panose="020B0609020204030204" pitchFamily="49" charset="0"/>
              </a:rPr>
              <a:t>.</a:t>
            </a:r>
            <a:r>
              <a:rPr lang="nl-NL" altLang="zh-CN" sz="2000" b="1" dirty="0">
                <a:solidFill>
                  <a:srgbClr val="4FC1FF"/>
                </a:solidFill>
                <a:latin typeface="Consolas" panose="020B0609020204030204" pitchFamily="49" charset="0"/>
              </a:rPr>
              <a:t>out</a:t>
            </a:r>
            <a:r>
              <a:rPr lang="nl-NL" altLang="zh-CN" sz="2000" b="1" dirty="0">
                <a:solidFill>
                  <a:srgbClr val="D4D4D4"/>
                </a:solidFill>
                <a:latin typeface="Consolas" panose="020B0609020204030204" pitchFamily="49" charset="0"/>
              </a:rPr>
              <a:t>.</a:t>
            </a:r>
            <a:r>
              <a:rPr lang="nl-NL" altLang="zh-CN" sz="2000" b="1" dirty="0">
                <a:solidFill>
                  <a:srgbClr val="DCDCAA"/>
                </a:solidFill>
                <a:latin typeface="Consolas" panose="020B0609020204030204" pitchFamily="49" charset="0"/>
              </a:rPr>
              <a:t>println</a:t>
            </a:r>
            <a:r>
              <a:rPr lang="nl-NL" altLang="zh-CN" sz="2000" b="1" dirty="0">
                <a:solidFill>
                  <a:srgbClr val="D4D4D4"/>
                </a:solidFill>
                <a:latin typeface="Consolas" panose="020B0609020204030204" pitchFamily="49" charset="0"/>
              </a:rPr>
              <a:t>(</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a:t>
            </a:r>
          </a:p>
          <a:p>
            <a:r>
              <a:rPr lang="nl-NL" altLang="zh-CN" sz="2000" b="1" dirty="0">
                <a:solidFill>
                  <a:srgbClr val="D4D4D4"/>
                </a:solidFill>
                <a:latin typeface="Consolas" panose="020B0609020204030204" pitchFamily="49" charset="0"/>
              </a:rPr>
              <a:t>        </a:t>
            </a:r>
            <a:r>
              <a:rPr lang="nl-NL" altLang="zh-CN" sz="2000" b="1" dirty="0">
                <a:solidFill>
                  <a:srgbClr val="C586C0"/>
                </a:solidFill>
                <a:latin typeface="Consolas" panose="020B0609020204030204" pitchFamily="49" charset="0"/>
              </a:rPr>
              <a:t>for</a:t>
            </a:r>
            <a:r>
              <a:rPr lang="nl-NL" altLang="zh-CN" sz="2000" b="1" dirty="0">
                <a:solidFill>
                  <a:srgbClr val="D4D4D4"/>
                </a:solidFill>
                <a:latin typeface="Consolas" panose="020B0609020204030204" pitchFamily="49" charset="0"/>
              </a:rPr>
              <a:t>(</a:t>
            </a:r>
            <a:r>
              <a:rPr lang="nl-NL" altLang="zh-CN" sz="2000" b="1" dirty="0">
                <a:solidFill>
                  <a:srgbClr val="4EC9B0"/>
                </a:solidFill>
                <a:latin typeface="Consolas" panose="020B0609020204030204" pitchFamily="49" charset="0"/>
              </a:rPr>
              <a:t>int</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 </a:t>
            </a:r>
            <a:r>
              <a:rPr lang="nl-NL" altLang="zh-CN" sz="2000" b="1" dirty="0">
                <a:solidFill>
                  <a:srgbClr val="B5CEA8"/>
                </a:solidFill>
                <a:latin typeface="Consolas" panose="020B0609020204030204" pitchFamily="49" charset="0"/>
              </a:rPr>
              <a:t>0</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&lt; </a:t>
            </a:r>
            <a:r>
              <a:rPr lang="nl-NL" altLang="zh-CN" sz="2000" b="1" dirty="0">
                <a:solidFill>
                  <a:srgbClr val="B5CEA8"/>
                </a:solidFill>
                <a:latin typeface="Consolas" panose="020B0609020204030204" pitchFamily="49" charset="0"/>
              </a:rPr>
              <a:t>2</a:t>
            </a:r>
            <a:r>
              <a:rPr lang="nl-NL" altLang="zh-CN" sz="2000" b="1" dirty="0">
                <a:solidFill>
                  <a:srgbClr val="D4D4D4"/>
                </a:solidFill>
                <a:latin typeface="Consolas" panose="020B0609020204030204" pitchFamily="49" charset="0"/>
              </a:rPr>
              <a:t>; </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a:t>
            </a:r>
          </a:p>
          <a:p>
            <a:r>
              <a:rPr lang="nl-NL" altLang="zh-CN" sz="2000" b="1" dirty="0">
                <a:solidFill>
                  <a:srgbClr val="D4D4D4"/>
                </a:solidFill>
                <a:latin typeface="Consolas" panose="020B0609020204030204" pitchFamily="49" charset="0"/>
              </a:rPr>
              <a:t>            </a:t>
            </a:r>
            <a:r>
              <a:rPr lang="nl-NL" altLang="zh-CN" sz="2000" b="1" dirty="0">
                <a:solidFill>
                  <a:srgbClr val="4EC9B0"/>
                </a:solidFill>
                <a:latin typeface="Consolas" panose="020B0609020204030204" pitchFamily="49" charset="0"/>
              </a:rPr>
              <a:t>System</a:t>
            </a:r>
            <a:r>
              <a:rPr lang="nl-NL" altLang="zh-CN" sz="2000" b="1" dirty="0">
                <a:solidFill>
                  <a:srgbClr val="D4D4D4"/>
                </a:solidFill>
                <a:latin typeface="Consolas" panose="020B0609020204030204" pitchFamily="49" charset="0"/>
              </a:rPr>
              <a:t>.</a:t>
            </a:r>
            <a:r>
              <a:rPr lang="nl-NL" altLang="zh-CN" sz="2000" b="1" dirty="0">
                <a:solidFill>
                  <a:srgbClr val="4FC1FF"/>
                </a:solidFill>
                <a:latin typeface="Consolas" panose="020B0609020204030204" pitchFamily="49" charset="0"/>
              </a:rPr>
              <a:t>out</a:t>
            </a:r>
            <a:r>
              <a:rPr lang="nl-NL" altLang="zh-CN" sz="2000" b="1" dirty="0">
                <a:solidFill>
                  <a:srgbClr val="D4D4D4"/>
                </a:solidFill>
                <a:latin typeface="Consolas" panose="020B0609020204030204" pitchFamily="49" charset="0"/>
              </a:rPr>
              <a:t>.</a:t>
            </a:r>
            <a:r>
              <a:rPr lang="nl-NL" altLang="zh-CN" sz="2000" b="1" dirty="0">
                <a:solidFill>
                  <a:srgbClr val="DCDCAA"/>
                </a:solidFill>
                <a:latin typeface="Consolas" panose="020B0609020204030204" pitchFamily="49" charset="0"/>
              </a:rPr>
              <a:t>println</a:t>
            </a:r>
            <a:r>
              <a:rPr lang="nl-NL" altLang="zh-CN" sz="2000" b="1" dirty="0">
                <a:solidFill>
                  <a:srgbClr val="D4D4D4"/>
                </a:solidFill>
                <a:latin typeface="Consolas" panose="020B0609020204030204" pitchFamily="49" charset="0"/>
              </a:rPr>
              <a:t>(</a:t>
            </a:r>
            <a:r>
              <a:rPr lang="nl-NL" altLang="zh-CN" sz="2000" b="1" dirty="0">
                <a:solidFill>
                  <a:srgbClr val="9CDCFE"/>
                </a:solidFill>
                <a:latin typeface="Consolas" panose="020B0609020204030204" pitchFamily="49" charset="0"/>
              </a:rPr>
              <a:t>loop</a:t>
            </a:r>
            <a:r>
              <a:rPr lang="nl-NL" altLang="zh-CN" sz="2000" b="1" dirty="0">
                <a:solidFill>
                  <a:srgbClr val="D4D4D4"/>
                </a:solidFill>
                <a:latin typeface="Consolas" panose="020B0609020204030204" pitchFamily="49" charset="0"/>
              </a:rPr>
              <a:t> + </a:t>
            </a:r>
            <a:r>
              <a:rPr lang="nl-NL" altLang="zh-CN" sz="2000" b="1" dirty="0">
                <a:solidFill>
                  <a:srgbClr val="B5CEA8"/>
                </a:solidFill>
                <a:latin typeface="Consolas" panose="020B0609020204030204" pitchFamily="49" charset="0"/>
              </a:rPr>
              <a:t>1</a:t>
            </a:r>
            <a:r>
              <a:rPr lang="nl-NL" altLang="zh-CN" sz="2000" b="1"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912527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3"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0D558212-1B9A-4236-A17F-4D8592EA8297}"/>
              </a:ext>
            </a:extLst>
          </p:cNvPr>
          <p:cNvSpPr>
            <a:spLocks noChangeArrowheads="1"/>
          </p:cNvSpPr>
          <p:nvPr/>
        </p:nvSpPr>
        <p:spPr bwMode="auto">
          <a:xfrm>
            <a:off x="2455098" y="2674285"/>
            <a:ext cx="5638800" cy="3581400"/>
          </a:xfrm>
          <a:prstGeom prst="rect">
            <a:avLst/>
          </a:prstGeom>
          <a:solidFill>
            <a:schemeClr val="accent1">
              <a:lumMod val="40000"/>
              <a:lumOff val="60000"/>
            </a:schemeClr>
          </a:solidFill>
          <a:ln w="3810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变量的作用域：变量的使用范围</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2" name="Rectangle 2">
            <a:extLst>
              <a:ext uri="{FF2B5EF4-FFF2-40B4-BE49-F238E27FC236}">
                <a16:creationId xmlns:a16="http://schemas.microsoft.com/office/drawing/2014/main" id="{A2A9D557-D472-4A2A-8C22-7DE9FD0FEE38}"/>
              </a:ext>
            </a:extLst>
          </p:cNvPr>
          <p:cNvSpPr>
            <a:spLocks noChangeArrowheads="1"/>
          </p:cNvSpPr>
          <p:nvPr/>
        </p:nvSpPr>
        <p:spPr bwMode="auto">
          <a:xfrm>
            <a:off x="3217098" y="4274485"/>
            <a:ext cx="4572000" cy="1219200"/>
          </a:xfrm>
          <a:prstGeom prst="rect">
            <a:avLst/>
          </a:prstGeom>
          <a:solidFill>
            <a:schemeClr val="accent4">
              <a:lumMod val="40000"/>
              <a:lumOff val="60000"/>
            </a:schemeClr>
          </a:solidFill>
          <a:ln w="1905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21" name="Rectangle 11">
            <a:extLst>
              <a:ext uri="{FF2B5EF4-FFF2-40B4-BE49-F238E27FC236}">
                <a16:creationId xmlns:a16="http://schemas.microsoft.com/office/drawing/2014/main" id="{538477F7-7560-438D-92C9-0A5776643B79}"/>
              </a:ext>
            </a:extLst>
          </p:cNvPr>
          <p:cNvSpPr>
            <a:spLocks noChangeArrowheads="1"/>
          </p:cNvSpPr>
          <p:nvPr/>
        </p:nvSpPr>
        <p:spPr bwMode="auto">
          <a:xfrm>
            <a:off x="3445698" y="4655485"/>
            <a:ext cx="4191000" cy="762000"/>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13" name="Rectangle 5">
            <a:extLst>
              <a:ext uri="{FF2B5EF4-FFF2-40B4-BE49-F238E27FC236}">
                <a16:creationId xmlns:a16="http://schemas.microsoft.com/office/drawing/2014/main" id="{18707936-68EF-4BD8-8066-D06A41DD8A81}"/>
              </a:ext>
            </a:extLst>
          </p:cNvPr>
          <p:cNvSpPr>
            <a:spLocks noChangeArrowheads="1"/>
          </p:cNvSpPr>
          <p:nvPr/>
        </p:nvSpPr>
        <p:spPr bwMode="auto">
          <a:xfrm>
            <a:off x="2336800" y="2217085"/>
            <a:ext cx="5757098" cy="4495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class </a:t>
            </a:r>
            <a:r>
              <a:rPr kumimoji="1" lang="en-US" altLang="zh-CN" sz="2400" dirty="0" err="1">
                <a:latin typeface="+mj-lt"/>
                <a:ea typeface="楷体" panose="02010609060101010101" pitchFamily="49" charset="-122"/>
              </a:rPr>
              <a:t>MyClass</a:t>
            </a: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r>
              <a:rPr kumimoji="1" lang="zh-CN" altLang="en-US" sz="2400" dirty="0">
                <a:latin typeface="+mj-lt"/>
                <a:ea typeface="楷体" panose="02010609060101010101" pitchFamily="49" charset="-122"/>
              </a:rPr>
              <a:t>成员变量申明</a:t>
            </a:r>
          </a:p>
          <a:p>
            <a:pPr marL="342900" indent="-342900">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		</a:t>
            </a:r>
            <a:r>
              <a:rPr kumimoji="1" lang="en-US" altLang="zh-CN" sz="2400" dirty="0">
                <a:latin typeface="+mj-lt"/>
                <a:ea typeface="楷体" panose="02010609060101010101" pitchFamily="49" charset="-122"/>
              </a:rPr>
              <a:t>……</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public void </a:t>
            </a:r>
            <a:r>
              <a:rPr kumimoji="1" lang="en-US" altLang="zh-CN" sz="2400" dirty="0" err="1">
                <a:latin typeface="+mj-lt"/>
                <a:ea typeface="楷体" panose="02010609060101010101" pitchFamily="49" charset="-122"/>
              </a:rPr>
              <a:t>aMethod</a:t>
            </a:r>
            <a:r>
              <a:rPr kumimoji="1" lang="en-US" altLang="zh-CN" sz="2400" dirty="0">
                <a:latin typeface="+mj-lt"/>
                <a:ea typeface="楷体" panose="02010609060101010101" pitchFamily="49" charset="-122"/>
              </a:rPr>
              <a:t>(</a:t>
            </a:r>
            <a:r>
              <a:rPr kumimoji="1" lang="zh-CN" altLang="en-US" sz="2400" dirty="0">
                <a:latin typeface="+mj-lt"/>
                <a:ea typeface="楷体" panose="02010609060101010101" pitchFamily="49" charset="-122"/>
              </a:rPr>
              <a:t>方法参数</a:t>
            </a: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r>
              <a:rPr kumimoji="1" lang="zh-CN" altLang="en-US" sz="2400" dirty="0">
                <a:latin typeface="+mj-lt"/>
                <a:ea typeface="楷体" panose="02010609060101010101" pitchFamily="49" charset="-122"/>
              </a:rPr>
              <a:t>局部变量申明</a:t>
            </a:r>
          </a:p>
          <a:p>
            <a:pPr marL="342900" indent="-342900">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		    </a:t>
            </a:r>
            <a:r>
              <a:rPr kumimoji="1" lang="en-US" altLang="zh-CN" sz="2400" dirty="0">
                <a:latin typeface="+mj-lt"/>
                <a:ea typeface="楷体" panose="02010609060101010101" pitchFamily="49" charset="-122"/>
              </a:rPr>
              <a:t>……</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a:t>
            </a:r>
          </a:p>
        </p:txBody>
      </p:sp>
      <p:sp>
        <p:nvSpPr>
          <p:cNvPr id="16" name="Rectangle 7">
            <a:extLst>
              <a:ext uri="{FF2B5EF4-FFF2-40B4-BE49-F238E27FC236}">
                <a16:creationId xmlns:a16="http://schemas.microsoft.com/office/drawing/2014/main" id="{7ED2710F-E9B2-4FB8-942C-3A98401F7278}"/>
              </a:ext>
            </a:extLst>
          </p:cNvPr>
          <p:cNvSpPr>
            <a:spLocks noChangeArrowheads="1"/>
          </p:cNvSpPr>
          <p:nvPr/>
        </p:nvSpPr>
        <p:spPr bwMode="auto">
          <a:xfrm>
            <a:off x="464457" y="2826685"/>
            <a:ext cx="153344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b="1" dirty="0">
                <a:solidFill>
                  <a:srgbClr val="1557AE"/>
                </a:solidFill>
                <a:latin typeface="+mn-lt"/>
                <a:ea typeface="楷体" panose="02010609060101010101" pitchFamily="49" charset="-122"/>
              </a:rPr>
              <a:t>成员变量</a:t>
            </a:r>
          </a:p>
          <a:p>
            <a:pPr>
              <a:lnSpc>
                <a:spcPct val="90000"/>
              </a:lnSpc>
              <a:spcBef>
                <a:spcPct val="20000"/>
              </a:spcBef>
              <a:buClr>
                <a:schemeClr val="folHlink"/>
              </a:buClr>
              <a:buSzPct val="60000"/>
              <a:buFont typeface="Wingdings" pitchFamily="2" charset="2"/>
              <a:buNone/>
            </a:pPr>
            <a:r>
              <a:rPr kumimoji="1" lang="zh-CN" altLang="en-US" sz="2400" b="1" dirty="0">
                <a:solidFill>
                  <a:srgbClr val="1557AE"/>
                </a:solidFill>
                <a:latin typeface="+mn-lt"/>
                <a:ea typeface="楷体" panose="02010609060101010101" pitchFamily="49" charset="-122"/>
              </a:rPr>
              <a:t>范围</a:t>
            </a:r>
          </a:p>
        </p:txBody>
      </p:sp>
      <p:sp>
        <p:nvSpPr>
          <p:cNvPr id="17" name="Line 8">
            <a:extLst>
              <a:ext uri="{FF2B5EF4-FFF2-40B4-BE49-F238E27FC236}">
                <a16:creationId xmlns:a16="http://schemas.microsoft.com/office/drawing/2014/main" id="{BB9F0309-C531-4FDB-9C15-C7DF8E2F2624}"/>
              </a:ext>
            </a:extLst>
          </p:cNvPr>
          <p:cNvSpPr>
            <a:spLocks noChangeShapeType="1"/>
          </p:cNvSpPr>
          <p:nvPr/>
        </p:nvSpPr>
        <p:spPr bwMode="auto">
          <a:xfrm flipH="1">
            <a:off x="1886856" y="3087942"/>
            <a:ext cx="56824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
        <p:nvSpPr>
          <p:cNvPr id="18" name="Rectangle 9">
            <a:extLst>
              <a:ext uri="{FF2B5EF4-FFF2-40B4-BE49-F238E27FC236}">
                <a16:creationId xmlns:a16="http://schemas.microsoft.com/office/drawing/2014/main" id="{0C6B84E9-5E9C-497C-9709-3E1957474B94}"/>
              </a:ext>
            </a:extLst>
          </p:cNvPr>
          <p:cNvSpPr>
            <a:spLocks noChangeArrowheads="1"/>
          </p:cNvSpPr>
          <p:nvPr/>
        </p:nvSpPr>
        <p:spPr bwMode="auto">
          <a:xfrm>
            <a:off x="550098" y="4198285"/>
            <a:ext cx="1447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b="1" dirty="0">
                <a:solidFill>
                  <a:srgbClr val="E97C30"/>
                </a:solidFill>
                <a:latin typeface="+mj-lt"/>
                <a:ea typeface="楷体" panose="02010609060101010101" pitchFamily="49" charset="-122"/>
              </a:rPr>
              <a:t>方法参数</a:t>
            </a:r>
            <a:endParaRPr kumimoji="1" lang="en-US" altLang="zh-CN" sz="2400" b="1" dirty="0">
              <a:solidFill>
                <a:srgbClr val="E97C30"/>
              </a:solidFill>
              <a:latin typeface="+mj-lt"/>
              <a:ea typeface="楷体" panose="02010609060101010101" pitchFamily="49" charset="-122"/>
            </a:endParaRPr>
          </a:p>
          <a:p>
            <a:pPr>
              <a:lnSpc>
                <a:spcPct val="90000"/>
              </a:lnSpc>
              <a:spcBef>
                <a:spcPct val="20000"/>
              </a:spcBef>
              <a:buClr>
                <a:schemeClr val="folHlink"/>
              </a:buClr>
              <a:buSzPct val="60000"/>
              <a:buFont typeface="Wingdings" pitchFamily="2" charset="2"/>
              <a:buNone/>
            </a:pPr>
            <a:r>
              <a:rPr kumimoji="1" lang="zh-CN" altLang="en-US" sz="2400" b="1" dirty="0">
                <a:solidFill>
                  <a:srgbClr val="E97C30"/>
                </a:solidFill>
                <a:latin typeface="+mj-lt"/>
                <a:ea typeface="楷体" panose="02010609060101010101" pitchFamily="49" charset="-122"/>
              </a:rPr>
              <a:t>范围</a:t>
            </a:r>
          </a:p>
        </p:txBody>
      </p:sp>
      <p:sp>
        <p:nvSpPr>
          <p:cNvPr id="20" name="Line 10">
            <a:extLst>
              <a:ext uri="{FF2B5EF4-FFF2-40B4-BE49-F238E27FC236}">
                <a16:creationId xmlns:a16="http://schemas.microsoft.com/office/drawing/2014/main" id="{E50D3659-0497-45B9-87F5-16B15A2E81DE}"/>
              </a:ext>
            </a:extLst>
          </p:cNvPr>
          <p:cNvSpPr>
            <a:spLocks noChangeShapeType="1"/>
          </p:cNvSpPr>
          <p:nvPr/>
        </p:nvSpPr>
        <p:spPr bwMode="auto">
          <a:xfrm flipH="1" flipV="1">
            <a:off x="1886855" y="4807885"/>
            <a:ext cx="1330242" cy="932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
        <p:nvSpPr>
          <p:cNvPr id="22" name="Line 12">
            <a:extLst>
              <a:ext uri="{FF2B5EF4-FFF2-40B4-BE49-F238E27FC236}">
                <a16:creationId xmlns:a16="http://schemas.microsoft.com/office/drawing/2014/main" id="{211C7277-51CC-490A-8A6F-FD4A59200EE7}"/>
              </a:ext>
            </a:extLst>
          </p:cNvPr>
          <p:cNvSpPr>
            <a:spLocks noChangeShapeType="1"/>
          </p:cNvSpPr>
          <p:nvPr/>
        </p:nvSpPr>
        <p:spPr bwMode="auto">
          <a:xfrm flipH="1">
            <a:off x="1886854" y="5276028"/>
            <a:ext cx="1565687" cy="93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
        <p:nvSpPr>
          <p:cNvPr id="23" name="Rectangle 13">
            <a:extLst>
              <a:ext uri="{FF2B5EF4-FFF2-40B4-BE49-F238E27FC236}">
                <a16:creationId xmlns:a16="http://schemas.microsoft.com/office/drawing/2014/main" id="{DEEEAFEB-F450-4299-842C-54AB3C2478CC}"/>
              </a:ext>
            </a:extLst>
          </p:cNvPr>
          <p:cNvSpPr>
            <a:spLocks noChangeArrowheads="1"/>
          </p:cNvSpPr>
          <p:nvPr/>
        </p:nvSpPr>
        <p:spPr bwMode="auto">
          <a:xfrm>
            <a:off x="550098" y="5112685"/>
            <a:ext cx="1447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b="1" dirty="0">
                <a:solidFill>
                  <a:schemeClr val="accent6">
                    <a:lumMod val="75000"/>
                  </a:schemeClr>
                </a:solidFill>
                <a:latin typeface="+mj-lt"/>
                <a:ea typeface="楷体" panose="02010609060101010101" pitchFamily="49" charset="-122"/>
              </a:rPr>
              <a:t>局部变量</a:t>
            </a:r>
          </a:p>
          <a:p>
            <a:pPr>
              <a:lnSpc>
                <a:spcPct val="90000"/>
              </a:lnSpc>
              <a:spcBef>
                <a:spcPct val="20000"/>
              </a:spcBef>
              <a:buClr>
                <a:schemeClr val="folHlink"/>
              </a:buClr>
              <a:buSzPct val="60000"/>
              <a:buFont typeface="Wingdings" pitchFamily="2" charset="2"/>
              <a:buNone/>
            </a:pPr>
            <a:r>
              <a:rPr kumimoji="1" lang="zh-CN" altLang="en-US" sz="2400" b="1" dirty="0">
                <a:solidFill>
                  <a:schemeClr val="accent6">
                    <a:lumMod val="75000"/>
                  </a:schemeClr>
                </a:solidFill>
                <a:latin typeface="+mj-lt"/>
                <a:ea typeface="楷体" panose="02010609060101010101" pitchFamily="49" charset="-122"/>
              </a:rPr>
              <a:t>范围</a:t>
            </a:r>
          </a:p>
        </p:txBody>
      </p:sp>
    </p:spTree>
    <p:extLst>
      <p:ext uri="{BB962C8B-B14F-4D97-AF65-F5344CB8AC3E}">
        <p14:creationId xmlns:p14="http://schemas.microsoft.com/office/powerpoint/2010/main" val="2655553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500"/>
                                        <p:tgtEl>
                                          <p:spTgt spid="1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500"/>
                                        <p:tgtEl>
                                          <p:spTgt spid="1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animEffect transition="in" filter="fade">
                                      <p:cBhvr>
                                        <p:cTn id="24" dur="500"/>
                                        <p:tgtEl>
                                          <p:spTgt spid="1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xEl>
                                              <p:pRg st="7" end="7"/>
                                            </p:txEl>
                                          </p:spTgt>
                                        </p:tgtEl>
                                        <p:attrNameLst>
                                          <p:attrName>style.visibility</p:attrName>
                                        </p:attrNameLst>
                                      </p:cBhvr>
                                      <p:to>
                                        <p:strVal val="visible"/>
                                      </p:to>
                                    </p:set>
                                    <p:animEffect transition="in" filter="fade">
                                      <p:cBhvr>
                                        <p:cTn id="33" dur="500"/>
                                        <p:tgtEl>
                                          <p:spTgt spid="1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xEl>
                                              <p:pRg st="8" end="8"/>
                                            </p:txEl>
                                          </p:spTgt>
                                        </p:tgtEl>
                                        <p:attrNameLst>
                                          <p:attrName>style.visibility</p:attrName>
                                        </p:attrNameLst>
                                      </p:cBhvr>
                                      <p:to>
                                        <p:strVal val="visible"/>
                                      </p:to>
                                    </p:set>
                                    <p:animEffect transition="in" filter="fade">
                                      <p:cBhvr>
                                        <p:cTn id="36" dur="500"/>
                                        <p:tgtEl>
                                          <p:spTgt spid="1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xEl>
                                              <p:pRg st="9" end="9"/>
                                            </p:txEl>
                                          </p:spTgt>
                                        </p:tgtEl>
                                        <p:attrNameLst>
                                          <p:attrName>style.visibility</p:attrName>
                                        </p:attrNameLst>
                                      </p:cBhvr>
                                      <p:to>
                                        <p:strVal val="visible"/>
                                      </p:to>
                                    </p:set>
                                    <p:animEffect transition="in" filter="fade">
                                      <p:cBhvr>
                                        <p:cTn id="39" dur="500"/>
                                        <p:tgtEl>
                                          <p:spTgt spid="1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xEl>
                                              <p:pRg st="10" end="10"/>
                                            </p:txEl>
                                          </p:spTgt>
                                        </p:tgtEl>
                                        <p:attrNameLst>
                                          <p:attrName>style.visibility</p:attrName>
                                        </p:attrNameLst>
                                      </p:cBhvr>
                                      <p:to>
                                        <p:strVal val="visible"/>
                                      </p:to>
                                    </p:set>
                                    <p:animEffect transition="in" filter="fade">
                                      <p:cBhvr>
                                        <p:cTn id="42" dur="500"/>
                                        <p:tgtEl>
                                          <p:spTgt spid="1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21" grpId="0" animBg="1"/>
      <p:bldP spid="16" grpId="0"/>
      <p:bldP spid="17" grpId="0" animBg="1"/>
      <p:bldP spid="18" grpId="0"/>
      <p:bldP spid="20" grpId="0" animBg="1"/>
      <p:bldP spid="22" grpId="0" animBg="1"/>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6">
            <a:extLst>
              <a:ext uri="{FF2B5EF4-FFF2-40B4-BE49-F238E27FC236}">
                <a16:creationId xmlns:a16="http://schemas.microsoft.com/office/drawing/2014/main" id="{EBDE2A41-DD17-407B-968C-D0652F81D3D5}"/>
              </a:ext>
            </a:extLst>
          </p:cNvPr>
          <p:cNvSpPr>
            <a:spLocks noChangeArrowheads="1"/>
          </p:cNvSpPr>
          <p:nvPr/>
        </p:nvSpPr>
        <p:spPr bwMode="auto">
          <a:xfrm>
            <a:off x="2378898" y="2530685"/>
            <a:ext cx="5638800" cy="3657600"/>
          </a:xfrm>
          <a:prstGeom prst="rect">
            <a:avLst/>
          </a:prstGeom>
          <a:solidFill>
            <a:schemeClr val="accent5">
              <a:lumMod val="40000"/>
              <a:lumOff val="60000"/>
            </a:schemeClr>
          </a:solidFill>
          <a:ln w="3810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变量的作用域：变量的使用范围</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24" name="Rectangle 2">
            <a:extLst>
              <a:ext uri="{FF2B5EF4-FFF2-40B4-BE49-F238E27FC236}">
                <a16:creationId xmlns:a16="http://schemas.microsoft.com/office/drawing/2014/main" id="{35E2CECB-C3E7-4A27-81E0-3A550DAB3CA8}"/>
              </a:ext>
            </a:extLst>
          </p:cNvPr>
          <p:cNvSpPr>
            <a:spLocks noChangeArrowheads="1"/>
          </p:cNvSpPr>
          <p:nvPr/>
        </p:nvSpPr>
        <p:spPr bwMode="auto">
          <a:xfrm>
            <a:off x="2947239" y="4511885"/>
            <a:ext cx="5070459" cy="1676400"/>
          </a:xfrm>
          <a:prstGeom prst="rect">
            <a:avLst/>
          </a:prstGeom>
          <a:solidFill>
            <a:schemeClr val="accent4">
              <a:lumMod val="40000"/>
              <a:lumOff val="60000"/>
            </a:schemeClr>
          </a:solidFill>
          <a:ln w="38100">
            <a:solidFill>
              <a:schemeClr val="tx1"/>
            </a:solidFill>
            <a:miter lim="800000"/>
            <a:headEnd/>
            <a:tailEnd/>
          </a:ln>
          <a:effectLst/>
        </p:spPr>
        <p:txBody>
          <a:bodyPr wrap="none" anchor="ctr"/>
          <a:lstStyle/>
          <a:p>
            <a:endParaRPr lang="zh-CN" altLang="en-US">
              <a:latin typeface="+mj-lt"/>
              <a:ea typeface="楷体" panose="02010609060101010101" pitchFamily="49" charset="-122"/>
            </a:endParaRPr>
          </a:p>
        </p:txBody>
      </p:sp>
      <p:sp>
        <p:nvSpPr>
          <p:cNvPr id="25" name="Rectangle 5">
            <a:extLst>
              <a:ext uri="{FF2B5EF4-FFF2-40B4-BE49-F238E27FC236}">
                <a16:creationId xmlns:a16="http://schemas.microsoft.com/office/drawing/2014/main" id="{F702C847-09C7-4371-925F-C78DE4FC7BF7}"/>
              </a:ext>
            </a:extLst>
          </p:cNvPr>
          <p:cNvSpPr>
            <a:spLocks noChangeArrowheads="1"/>
          </p:cNvSpPr>
          <p:nvPr/>
        </p:nvSpPr>
        <p:spPr bwMode="auto">
          <a:xfrm>
            <a:off x="2074098" y="2149685"/>
            <a:ext cx="5943600" cy="4495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class Spot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final static Spot </a:t>
            </a:r>
            <a:r>
              <a:rPr kumimoji="1" lang="en-US" altLang="zh-CN" sz="2400" dirty="0" err="1">
                <a:latin typeface="+mj-lt"/>
                <a:ea typeface="楷体" panose="02010609060101010101" pitchFamily="49" charset="-122"/>
              </a:rPr>
              <a:t>st</a:t>
            </a:r>
            <a:r>
              <a:rPr kumimoji="1" lang="en-US" altLang="zh-CN" sz="2400" dirty="0">
                <a:latin typeface="+mj-lt"/>
                <a:ea typeface="楷体" panose="02010609060101010101" pitchFamily="49" charset="-122"/>
              </a:rPr>
              <a:t> = new Spot(1, 2);</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int a, b;</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int Count;</a:t>
            </a:r>
          </a:p>
          <a:p>
            <a:pPr marL="342900" indent="-342900">
              <a:lnSpc>
                <a:spcPct val="90000"/>
              </a:lnSpc>
              <a:spcBef>
                <a:spcPct val="20000"/>
              </a:spcBef>
              <a:buClr>
                <a:schemeClr val="folHlink"/>
              </a:buClr>
              <a:buSzPct val="60000"/>
              <a:buFont typeface="Wingdings" pitchFamily="2" charset="2"/>
              <a:buNone/>
            </a:pPr>
            <a:endParaRPr kumimoji="1" lang="en-US" altLang="zh-CN" sz="2400" dirty="0">
              <a:latin typeface="+mj-lt"/>
              <a:ea typeface="楷体" panose="02010609060101010101" pitchFamily="49" charset="-122"/>
            </a:endParaRP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Spot(int a, int b)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r>
              <a:rPr kumimoji="1" lang="en-US" altLang="zh-CN" sz="2400" dirty="0" err="1">
                <a:latin typeface="+mj-lt"/>
                <a:ea typeface="楷体" panose="02010609060101010101" pitchFamily="49" charset="-122"/>
              </a:rPr>
              <a:t>this.a</a:t>
            </a:r>
            <a:r>
              <a:rPr kumimoji="1" lang="en-US" altLang="zh-CN" sz="2400" dirty="0">
                <a:latin typeface="+mj-lt"/>
                <a:ea typeface="楷体" panose="02010609060101010101" pitchFamily="49" charset="-122"/>
              </a:rPr>
              <a:t> = a;</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r>
              <a:rPr kumimoji="1" lang="en-US" altLang="zh-CN" sz="2400" dirty="0" err="1">
                <a:latin typeface="+mj-lt"/>
                <a:ea typeface="楷体" panose="02010609060101010101" pitchFamily="49" charset="-122"/>
              </a:rPr>
              <a:t>this.b</a:t>
            </a:r>
            <a:r>
              <a:rPr kumimoji="1" lang="en-US" altLang="zh-CN" sz="2400" dirty="0">
                <a:latin typeface="+mj-lt"/>
                <a:ea typeface="楷体" panose="02010609060101010101" pitchFamily="49" charset="-122"/>
              </a:rPr>
              <a:t> = b;</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		}</a:t>
            </a:r>
          </a:p>
          <a:p>
            <a:pPr marL="342900" indent="-342900">
              <a:lnSpc>
                <a:spcPct val="90000"/>
              </a:lnSpc>
              <a:spcBef>
                <a:spcPct val="20000"/>
              </a:spcBef>
              <a:buClr>
                <a:schemeClr val="folHlink"/>
              </a:buClr>
              <a:buSzPct val="60000"/>
              <a:buFont typeface="Wingdings" pitchFamily="2" charset="2"/>
              <a:buNone/>
            </a:pPr>
            <a:r>
              <a:rPr kumimoji="1" lang="en-US" altLang="zh-CN" sz="2400" dirty="0">
                <a:latin typeface="+mj-lt"/>
                <a:ea typeface="楷体" panose="02010609060101010101" pitchFamily="49" charset="-122"/>
              </a:rPr>
              <a:t>}</a:t>
            </a:r>
          </a:p>
        </p:txBody>
      </p:sp>
      <p:sp>
        <p:nvSpPr>
          <p:cNvPr id="27" name="Rectangle 7">
            <a:extLst>
              <a:ext uri="{FF2B5EF4-FFF2-40B4-BE49-F238E27FC236}">
                <a16:creationId xmlns:a16="http://schemas.microsoft.com/office/drawing/2014/main" id="{CB056281-A564-40A4-BDC4-5D4FC7019DC9}"/>
              </a:ext>
            </a:extLst>
          </p:cNvPr>
          <p:cNvSpPr>
            <a:spLocks noChangeArrowheads="1"/>
          </p:cNvSpPr>
          <p:nvPr/>
        </p:nvSpPr>
        <p:spPr bwMode="auto">
          <a:xfrm>
            <a:off x="591357" y="2521885"/>
            <a:ext cx="144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成员变量</a:t>
            </a:r>
          </a:p>
          <a:p>
            <a:pPr>
              <a:lnSpc>
                <a:spcPct val="90000"/>
              </a:lnSpc>
              <a:spcBef>
                <a:spcPct val="20000"/>
              </a:spcBef>
              <a:buClr>
                <a:schemeClr val="folHlink"/>
              </a:buClr>
              <a:buSzPct val="60000"/>
              <a:buFont typeface="Wingdings" pitchFamily="2" charset="2"/>
              <a:buNone/>
            </a:pPr>
            <a:r>
              <a:rPr kumimoji="1" lang="en-US" altLang="zh-CN" sz="2400" dirty="0" err="1">
                <a:latin typeface="+mj-lt"/>
                <a:ea typeface="楷体" panose="02010609060101010101" pitchFamily="49" charset="-122"/>
              </a:rPr>
              <a:t>a,b,Count</a:t>
            </a:r>
            <a:endParaRPr kumimoji="1" lang="en-US" altLang="zh-CN" sz="2400" dirty="0">
              <a:latin typeface="+mj-lt"/>
              <a:ea typeface="楷体" panose="02010609060101010101" pitchFamily="49" charset="-122"/>
            </a:endParaRPr>
          </a:p>
          <a:p>
            <a:pPr>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范围</a:t>
            </a:r>
          </a:p>
        </p:txBody>
      </p:sp>
      <p:sp>
        <p:nvSpPr>
          <p:cNvPr id="28" name="Line 8">
            <a:extLst>
              <a:ext uri="{FF2B5EF4-FFF2-40B4-BE49-F238E27FC236}">
                <a16:creationId xmlns:a16="http://schemas.microsoft.com/office/drawing/2014/main" id="{C202AFB2-7EEA-48EA-8FEC-8488675439D7}"/>
              </a:ext>
            </a:extLst>
          </p:cNvPr>
          <p:cNvSpPr>
            <a:spLocks noChangeShapeType="1"/>
          </p:cNvSpPr>
          <p:nvPr/>
        </p:nvSpPr>
        <p:spPr bwMode="auto">
          <a:xfrm>
            <a:off x="1997898" y="2759285"/>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
        <p:nvSpPr>
          <p:cNvPr id="29" name="Rectangle 9">
            <a:extLst>
              <a:ext uri="{FF2B5EF4-FFF2-40B4-BE49-F238E27FC236}">
                <a16:creationId xmlns:a16="http://schemas.microsoft.com/office/drawing/2014/main" id="{ACFB160B-DA3B-4AF3-ADC5-2441F9136852}"/>
              </a:ext>
            </a:extLst>
          </p:cNvPr>
          <p:cNvSpPr>
            <a:spLocks noChangeArrowheads="1"/>
          </p:cNvSpPr>
          <p:nvPr/>
        </p:nvSpPr>
        <p:spPr bwMode="auto">
          <a:xfrm>
            <a:off x="550098" y="4588085"/>
            <a:ext cx="144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60000"/>
              <a:buFont typeface="Wingdings" pitchFamily="2" charset="2"/>
              <a:buNone/>
            </a:pPr>
            <a:r>
              <a:rPr kumimoji="1" lang="zh-CN" altLang="en-US" sz="2400" dirty="0">
                <a:latin typeface="+mj-lt"/>
                <a:ea typeface="楷体" panose="02010609060101010101" pitchFamily="49" charset="-122"/>
              </a:rPr>
              <a:t>方法参数</a:t>
            </a:r>
          </a:p>
          <a:p>
            <a:pPr>
              <a:lnSpc>
                <a:spcPct val="90000"/>
              </a:lnSpc>
              <a:spcBef>
                <a:spcPct val="20000"/>
              </a:spcBef>
              <a:buClr>
                <a:schemeClr val="folHlink"/>
              </a:buClr>
              <a:buSzPct val="60000"/>
              <a:buFont typeface="Wingdings" pitchFamily="2" charset="2"/>
              <a:buNone/>
            </a:pPr>
            <a:r>
              <a:rPr kumimoji="1" lang="en-US" altLang="zh-CN" sz="2400" dirty="0" err="1">
                <a:latin typeface="+mj-lt"/>
                <a:ea typeface="楷体" panose="02010609060101010101" pitchFamily="49" charset="-122"/>
              </a:rPr>
              <a:t>a,b</a:t>
            </a:r>
            <a:r>
              <a:rPr kumimoji="1" lang="zh-CN" altLang="en-US" sz="2400" dirty="0">
                <a:latin typeface="+mj-lt"/>
                <a:ea typeface="楷体" panose="02010609060101010101" pitchFamily="49" charset="-122"/>
              </a:rPr>
              <a:t>范围</a:t>
            </a:r>
          </a:p>
        </p:txBody>
      </p:sp>
      <p:sp>
        <p:nvSpPr>
          <p:cNvPr id="30" name="Line 10">
            <a:extLst>
              <a:ext uri="{FF2B5EF4-FFF2-40B4-BE49-F238E27FC236}">
                <a16:creationId xmlns:a16="http://schemas.microsoft.com/office/drawing/2014/main" id="{DF0C4CA3-1495-42F6-B78A-35001B9FCE02}"/>
              </a:ext>
            </a:extLst>
          </p:cNvPr>
          <p:cNvSpPr>
            <a:spLocks noChangeShapeType="1"/>
          </p:cNvSpPr>
          <p:nvPr/>
        </p:nvSpPr>
        <p:spPr bwMode="auto">
          <a:xfrm>
            <a:off x="1921698" y="4740485"/>
            <a:ext cx="990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lt"/>
              <a:ea typeface="楷体" panose="02010609060101010101" pitchFamily="49" charset="-122"/>
            </a:endParaRPr>
          </a:p>
        </p:txBody>
      </p:sp>
    </p:spTree>
    <p:extLst>
      <p:ext uri="{BB962C8B-B14F-4D97-AF65-F5344CB8AC3E}">
        <p14:creationId xmlns:p14="http://schemas.microsoft.com/office/powerpoint/2010/main" val="2950462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
                                            <p:txEl>
                                              <p:pRg st="1" end="1"/>
                                            </p:txEl>
                                          </p:spTgt>
                                        </p:tgtEl>
                                        <p:attrNameLst>
                                          <p:attrName>style.visibility</p:attrName>
                                        </p:attrNameLst>
                                      </p:cBhvr>
                                      <p:to>
                                        <p:strVal val="visible"/>
                                      </p:to>
                                    </p:set>
                                    <p:animEffect transition="in" filter="fade">
                                      <p:cBhvr>
                                        <p:cTn id="10" dur="500"/>
                                        <p:tgtEl>
                                          <p:spTgt spid="2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animEffect transition="in" filter="fade">
                                      <p:cBhvr>
                                        <p:cTn id="13" dur="500"/>
                                        <p:tgtEl>
                                          <p:spTgt spid="2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xEl>
                                              <p:pRg st="3" end="3"/>
                                            </p:txEl>
                                          </p:spTgt>
                                        </p:tgtEl>
                                        <p:attrNameLst>
                                          <p:attrName>style.visibility</p:attrName>
                                        </p:attrNameLst>
                                      </p:cBhvr>
                                      <p:to>
                                        <p:strVal val="visible"/>
                                      </p:to>
                                    </p:set>
                                    <p:animEffect transition="in" filter="fade">
                                      <p:cBhvr>
                                        <p:cTn id="16" dur="500"/>
                                        <p:tgtEl>
                                          <p:spTgt spid="2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xEl>
                                              <p:pRg st="4" end="4"/>
                                            </p:txEl>
                                          </p:spTgt>
                                        </p:tgtEl>
                                        <p:attrNameLst>
                                          <p:attrName>style.visibility</p:attrName>
                                        </p:attrNameLst>
                                      </p:cBhvr>
                                      <p:to>
                                        <p:strVal val="visible"/>
                                      </p:to>
                                    </p:set>
                                    <p:animEffect transition="in" filter="fade">
                                      <p:cBhvr>
                                        <p:cTn id="19" dur="500"/>
                                        <p:tgtEl>
                                          <p:spTgt spid="2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xEl>
                                              <p:pRg st="6" end="6"/>
                                            </p:txEl>
                                          </p:spTgt>
                                        </p:tgtEl>
                                        <p:attrNameLst>
                                          <p:attrName>style.visibility</p:attrName>
                                        </p:attrNameLst>
                                      </p:cBhvr>
                                      <p:to>
                                        <p:strVal val="visible"/>
                                      </p:to>
                                    </p:set>
                                    <p:animEffect transition="in" filter="fade">
                                      <p:cBhvr>
                                        <p:cTn id="22" dur="500"/>
                                        <p:tgtEl>
                                          <p:spTgt spid="25">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xEl>
                                              <p:pRg st="7" end="7"/>
                                            </p:txEl>
                                          </p:spTgt>
                                        </p:tgtEl>
                                        <p:attrNameLst>
                                          <p:attrName>style.visibility</p:attrName>
                                        </p:attrNameLst>
                                      </p:cBhvr>
                                      <p:to>
                                        <p:strVal val="visible"/>
                                      </p:to>
                                    </p:set>
                                    <p:animEffect transition="in" filter="fade">
                                      <p:cBhvr>
                                        <p:cTn id="25" dur="500"/>
                                        <p:tgtEl>
                                          <p:spTgt spid="25">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xEl>
                                              <p:pRg st="8" end="8"/>
                                            </p:txEl>
                                          </p:spTgt>
                                        </p:tgtEl>
                                        <p:attrNameLst>
                                          <p:attrName>style.visibility</p:attrName>
                                        </p:attrNameLst>
                                      </p:cBhvr>
                                      <p:to>
                                        <p:strVal val="visible"/>
                                      </p:to>
                                    </p:set>
                                    <p:animEffect transition="in" filter="fade">
                                      <p:cBhvr>
                                        <p:cTn id="28" dur="500"/>
                                        <p:tgtEl>
                                          <p:spTgt spid="25">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xEl>
                                              <p:pRg st="9" end="9"/>
                                            </p:txEl>
                                          </p:spTgt>
                                        </p:tgtEl>
                                        <p:attrNameLst>
                                          <p:attrName>style.visibility</p:attrName>
                                        </p:attrNameLst>
                                      </p:cBhvr>
                                      <p:to>
                                        <p:strVal val="visible"/>
                                      </p:to>
                                    </p:set>
                                    <p:animEffect transition="in" filter="fade">
                                      <p:cBhvr>
                                        <p:cTn id="31" dur="500"/>
                                        <p:tgtEl>
                                          <p:spTgt spid="25">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xEl>
                                              <p:pRg st="10" end="10"/>
                                            </p:txEl>
                                          </p:spTgt>
                                        </p:tgtEl>
                                        <p:attrNameLst>
                                          <p:attrName>style.visibility</p:attrName>
                                        </p:attrNameLst>
                                      </p:cBhvr>
                                      <p:to>
                                        <p:strVal val="visible"/>
                                      </p:to>
                                    </p:set>
                                    <p:animEffect transition="in" filter="fade">
                                      <p:cBhvr>
                                        <p:cTn id="34" dur="500"/>
                                        <p:tgtEl>
                                          <p:spTgt spid="2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7" grpId="0"/>
      <p:bldP spid="28" grpId="0" animBg="1"/>
      <p:bldP spid="29" grpId="0"/>
      <p:bldP spid="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变量的作用域</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13" name="矩形: 圆角 12">
            <a:extLst>
              <a:ext uri="{FF2B5EF4-FFF2-40B4-BE49-F238E27FC236}">
                <a16:creationId xmlns:a16="http://schemas.microsoft.com/office/drawing/2014/main" id="{72B9FDA8-F101-420C-BCD8-C5DA1B55E9F1}"/>
              </a:ext>
            </a:extLst>
          </p:cNvPr>
          <p:cNvSpPr/>
          <p:nvPr/>
        </p:nvSpPr>
        <p:spPr>
          <a:xfrm>
            <a:off x="0" y="2226479"/>
            <a:ext cx="9143999" cy="2033438"/>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C586C0"/>
                </a:solidFill>
                <a:latin typeface="Consolas" panose="020B0609020204030204" pitchFamily="49" charset="0"/>
              </a:rPr>
              <a:t>if</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true</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17</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"The value of </a:t>
            </a:r>
            <a:r>
              <a:rPr lang="en-US" altLang="zh-CN" sz="2400" b="1" dirty="0" err="1">
                <a:solidFill>
                  <a:srgbClr val="CE9178"/>
                </a:solidFill>
                <a:latin typeface="Consolas" panose="020B0609020204030204" pitchFamily="49" charset="0"/>
              </a:rPr>
              <a:t>i</a:t>
            </a:r>
            <a:r>
              <a:rPr lang="en-US" altLang="zh-CN" sz="2400" b="1" dirty="0">
                <a:solidFill>
                  <a:srgbClr val="CE9178"/>
                </a:solidFill>
                <a:latin typeface="Consolas" panose="020B0609020204030204" pitchFamily="49" charset="0"/>
              </a:rPr>
              <a:t> = "</a:t>
            </a:r>
            <a:r>
              <a:rPr lang="en-US" altLang="zh-CN" sz="2400" b="1" dirty="0">
                <a:solidFill>
                  <a:srgbClr val="D4D4D4"/>
                </a:solidFill>
                <a:latin typeface="Consolas" panose="020B0609020204030204" pitchFamily="49" charset="0"/>
              </a:rPr>
              <a:t> + </a:t>
            </a:r>
            <a:r>
              <a:rPr lang="en-US" altLang="zh-CN" sz="2400" b="1" dirty="0" err="1">
                <a:solidFill>
                  <a:srgbClr val="D4D4D4"/>
                </a:solidFill>
                <a:latin typeface="Consolas" panose="020B0609020204030204" pitchFamily="49" charset="0"/>
              </a:rPr>
              <a:t>i</a:t>
            </a:r>
            <a:r>
              <a:rPr lang="en-US" altLang="zh-CN" sz="2400" b="1" dirty="0">
                <a:solidFill>
                  <a:srgbClr val="D4D4D4"/>
                </a:solidFill>
                <a:latin typeface="Consolas" panose="020B0609020204030204" pitchFamily="49" charset="0"/>
              </a:rPr>
              <a:t>); </a:t>
            </a:r>
          </a:p>
        </p:txBody>
      </p:sp>
      <p:pic>
        <p:nvPicPr>
          <p:cNvPr id="2" name="图片 1">
            <a:extLst>
              <a:ext uri="{FF2B5EF4-FFF2-40B4-BE49-F238E27FC236}">
                <a16:creationId xmlns:a16="http://schemas.microsoft.com/office/drawing/2014/main" id="{F9751C75-C975-4FA2-84FE-61AD1337B302}"/>
              </a:ext>
            </a:extLst>
          </p:cNvPr>
          <p:cNvPicPr>
            <a:picLocks noChangeAspect="1"/>
          </p:cNvPicPr>
          <p:nvPr/>
        </p:nvPicPr>
        <p:blipFill>
          <a:blip r:embed="rId3"/>
          <a:stretch>
            <a:fillRect/>
          </a:stretch>
        </p:blipFill>
        <p:spPr>
          <a:xfrm>
            <a:off x="0" y="4410942"/>
            <a:ext cx="9144000" cy="1990699"/>
          </a:xfrm>
          <a:prstGeom prst="rect">
            <a:avLst/>
          </a:prstGeom>
        </p:spPr>
      </p:pic>
    </p:spTree>
    <p:extLst>
      <p:ext uri="{BB962C8B-B14F-4D97-AF65-F5344CB8AC3E}">
        <p14:creationId xmlns:p14="http://schemas.microsoft.com/office/powerpoint/2010/main" val="4274159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140955"/>
            <a:ext cx="9144000" cy="2786725"/>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变量</a:t>
            </a:r>
            <a:endParaRPr lang="en-US" altLang="zh-CN" sz="28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final </a:t>
            </a:r>
            <a:r>
              <a:rPr lang="zh-CN" altLang="en-US" sz="2400" b="1" dirty="0">
                <a:solidFill>
                  <a:srgbClr val="1557AE"/>
                </a:solidFill>
                <a:latin typeface="+mj-lt"/>
                <a:ea typeface="楷体" panose="02010609060101010101" pitchFamily="49" charset="-122"/>
              </a:rPr>
              <a:t>变量</a:t>
            </a: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rPr>
              <a:t>带有关键字</a:t>
            </a:r>
            <a:r>
              <a:rPr lang="en-US" altLang="zh-CN" sz="2400" b="1" dirty="0">
                <a:latin typeface="+mj-lt"/>
                <a:ea typeface="楷体" panose="02010609060101010101" pitchFamily="49" charset="-122"/>
              </a:rPr>
              <a:t>final</a:t>
            </a:r>
            <a:r>
              <a:rPr lang="zh-CN" altLang="en-US" sz="2400" b="1" dirty="0">
                <a:latin typeface="+mj-lt"/>
                <a:ea typeface="楷体" panose="02010609060101010101" pitchFamily="49" charset="-122"/>
              </a:rPr>
              <a:t>的变量</a:t>
            </a:r>
            <a:endParaRPr lang="en-US" altLang="zh-CN" sz="24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en-US" altLang="zh-CN" sz="2400" b="1" dirty="0">
                <a:latin typeface="+mj-lt"/>
                <a:ea typeface="楷体" panose="02010609060101010101" pitchFamily="49" charset="-122"/>
              </a:rPr>
              <a:t>final</a:t>
            </a:r>
            <a:r>
              <a:rPr lang="zh-CN" altLang="en-US" sz="2400" b="1" dirty="0">
                <a:latin typeface="+mj-lt"/>
                <a:ea typeface="楷体" panose="02010609060101010101" pitchFamily="49" charset="-122"/>
              </a:rPr>
              <a:t>变量初始化后不能再改变</a:t>
            </a:r>
          </a:p>
          <a:p>
            <a:pPr marL="1371600" lvl="2" indent="-457200">
              <a:lnSpc>
                <a:spcPct val="120000"/>
              </a:lnSpc>
              <a:buSzPct val="90000"/>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400" b="1" dirty="0">
              <a:latin typeface="+mj-lt"/>
              <a:ea typeface="楷体" panose="02010609060101010101" pitchFamily="49" charset="-122"/>
            </a:endParaRPr>
          </a:p>
        </p:txBody>
      </p:sp>
      <p:sp>
        <p:nvSpPr>
          <p:cNvPr id="9" name="矩形: 圆角 8">
            <a:extLst>
              <a:ext uri="{FF2B5EF4-FFF2-40B4-BE49-F238E27FC236}">
                <a16:creationId xmlns:a16="http://schemas.microsoft.com/office/drawing/2014/main" id="{E6AA6165-FB96-48D7-8807-9D2B5C428B80}"/>
              </a:ext>
            </a:extLst>
          </p:cNvPr>
          <p:cNvSpPr/>
          <p:nvPr/>
        </p:nvSpPr>
        <p:spPr>
          <a:xfrm>
            <a:off x="0" y="3266832"/>
            <a:ext cx="9143999" cy="3149599"/>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a:t>
            </a:r>
            <a:r>
              <a:rPr lang="zh-CN" altLang="en-US" sz="2400" b="1" dirty="0">
                <a:solidFill>
                  <a:srgbClr val="6A9955"/>
                </a:solidFill>
                <a:latin typeface="Consolas" panose="020B0609020204030204" pitchFamily="49" charset="0"/>
              </a:rPr>
              <a:t>直接初始化</a:t>
            </a:r>
            <a:endParaRPr lang="zh-CN" altLang="en-US" sz="2400" b="1" dirty="0">
              <a:solidFill>
                <a:srgbClr val="D4D4D4"/>
              </a:solidFill>
              <a:latin typeface="Consolas" panose="020B0609020204030204" pitchFamily="49" charset="0"/>
            </a:endParaRPr>
          </a:p>
          <a:p>
            <a:pPr lvl="1"/>
            <a:r>
              <a:rPr lang="zh-CN" altLang="en-US"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final</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4FC1FF"/>
                </a:solidFill>
                <a:latin typeface="Consolas" panose="020B0609020204030204" pitchFamily="49" charset="0"/>
              </a:rPr>
              <a:t>aFinalVar</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a:t>
            </a:r>
          </a:p>
          <a:p>
            <a:pPr lvl="1"/>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a:t>
            </a:r>
            <a:r>
              <a:rPr lang="zh-CN" altLang="en-US" sz="2400" b="1" dirty="0">
                <a:solidFill>
                  <a:srgbClr val="6A9955"/>
                </a:solidFill>
                <a:latin typeface="Consolas" panose="020B0609020204030204" pitchFamily="49" charset="0"/>
              </a:rPr>
              <a:t>先声明后初始化</a:t>
            </a:r>
            <a:endParaRPr lang="zh-CN" altLang="en-US" sz="2400" b="1" dirty="0">
              <a:solidFill>
                <a:srgbClr val="D4D4D4"/>
              </a:solidFill>
              <a:latin typeface="Consolas" panose="020B0609020204030204" pitchFamily="49" charset="0"/>
            </a:endParaRPr>
          </a:p>
          <a:p>
            <a:pPr lvl="1"/>
            <a:r>
              <a:rPr lang="zh-CN" altLang="en-US"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final</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4FC1FF"/>
                </a:solidFill>
                <a:latin typeface="Consolas" panose="020B0609020204030204" pitchFamily="49" charset="0"/>
              </a:rPr>
              <a:t>aFinalVar2</a:t>
            </a:r>
            <a:r>
              <a:rPr lang="en-US" altLang="zh-CN" sz="2400" b="1" dirty="0">
                <a:solidFill>
                  <a:srgbClr val="D4D4D4"/>
                </a:solidFill>
                <a:latin typeface="Consolas" panose="020B0609020204030204" pitchFamily="49" charset="0"/>
              </a:rPr>
              <a:t>;</a:t>
            </a:r>
          </a:p>
          <a:p>
            <a:pPr lvl="1"/>
            <a:r>
              <a:rPr lang="en-US" altLang="zh-CN" sz="2400" b="1" dirty="0">
                <a:solidFill>
                  <a:srgbClr val="D4D4D4"/>
                </a:solidFill>
                <a:latin typeface="Consolas" panose="020B0609020204030204" pitchFamily="49" charset="0"/>
              </a:rPr>
              <a:t>        </a:t>
            </a:r>
            <a:r>
              <a:rPr lang="en-US" altLang="zh-CN" sz="2400" b="1" dirty="0">
                <a:solidFill>
                  <a:srgbClr val="4FC1FF"/>
                </a:solidFill>
                <a:latin typeface="Consolas" panose="020B0609020204030204" pitchFamily="49" charset="0"/>
              </a:rPr>
              <a:t>aFinalVar2</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a:t>
            </a:r>
          </a:p>
          <a:p>
            <a:pPr lvl="1"/>
            <a:r>
              <a:rPr lang="en-US" altLang="zh-CN" sz="2400" b="1" dirty="0">
                <a:solidFill>
                  <a:srgbClr val="D4D4D4"/>
                </a:solidFill>
                <a:latin typeface="Consolas" panose="020B0609020204030204" pitchFamily="49" charset="0"/>
              </a:rPr>
              <a:t>		</a:t>
            </a:r>
          </a:p>
          <a:p>
            <a:pPr lvl="4"/>
            <a:r>
              <a:rPr lang="en-US" altLang="zh-CN" sz="2400" b="1" dirty="0" err="1">
                <a:solidFill>
                  <a:srgbClr val="4FC1FF"/>
                </a:solidFill>
                <a:latin typeface="Consolas" panose="020B0609020204030204" pitchFamily="49" charset="0"/>
              </a:rPr>
              <a:t>aFinalVar</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a:t>
            </a:r>
            <a:r>
              <a:rPr lang="en-US" altLang="zh-CN" sz="2400" b="1" dirty="0">
                <a:solidFill>
                  <a:srgbClr val="D4D4D4"/>
                </a:solidFill>
                <a:latin typeface="Consolas" panose="020B0609020204030204" pitchFamily="49" charset="0"/>
              </a:rPr>
              <a:t>;</a:t>
            </a:r>
          </a:p>
          <a:p>
            <a:pPr lvl="4"/>
            <a:r>
              <a:rPr lang="en-US" altLang="zh-CN" sz="2400" b="1" dirty="0">
                <a:solidFill>
                  <a:srgbClr val="4FC1FF"/>
                </a:solidFill>
                <a:latin typeface="Consolas" panose="020B0609020204030204" pitchFamily="49" charset="0"/>
              </a:rPr>
              <a:t>aFinalVar2</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a:t>
            </a:r>
            <a:r>
              <a:rPr lang="en-US" altLang="zh-CN" sz="2400" b="1" dirty="0">
                <a:solidFill>
                  <a:srgbClr val="D4D4D4"/>
                </a:solidFill>
                <a:latin typeface="Consolas" panose="020B0609020204030204" pitchFamily="49" charset="0"/>
              </a:rPr>
              <a:t>;</a:t>
            </a:r>
          </a:p>
        </p:txBody>
      </p:sp>
      <p:sp>
        <p:nvSpPr>
          <p:cNvPr id="3" name="矩形 2">
            <a:extLst>
              <a:ext uri="{FF2B5EF4-FFF2-40B4-BE49-F238E27FC236}">
                <a16:creationId xmlns:a16="http://schemas.microsoft.com/office/drawing/2014/main" id="{1B50E882-FED0-46D7-9142-22670F3D0A20}"/>
              </a:ext>
            </a:extLst>
          </p:cNvPr>
          <p:cNvSpPr/>
          <p:nvPr/>
        </p:nvSpPr>
        <p:spPr>
          <a:xfrm>
            <a:off x="1774092" y="5556738"/>
            <a:ext cx="2907323" cy="769456"/>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687844F-BF01-4CED-9FEE-DD02FA8B5551}"/>
              </a:ext>
            </a:extLst>
          </p:cNvPr>
          <p:cNvSpPr/>
          <p:nvPr/>
        </p:nvSpPr>
        <p:spPr>
          <a:xfrm>
            <a:off x="947466" y="2509741"/>
            <a:ext cx="4560574" cy="539543"/>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乘号 10">
            <a:extLst>
              <a:ext uri="{FF2B5EF4-FFF2-40B4-BE49-F238E27FC236}">
                <a16:creationId xmlns:a16="http://schemas.microsoft.com/office/drawing/2014/main" id="{86521426-5162-4903-A29B-E6A8E2BADF5B}"/>
              </a:ext>
            </a:extLst>
          </p:cNvPr>
          <p:cNvSpPr/>
          <p:nvPr/>
        </p:nvSpPr>
        <p:spPr>
          <a:xfrm>
            <a:off x="4730298" y="5556738"/>
            <a:ext cx="725714" cy="711526"/>
          </a:xfrm>
          <a:prstGeom prst="mathMultiply">
            <a:avLst>
              <a:gd name="adj1" fmla="val 1284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191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2"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常量与变量</a:t>
            </a:r>
          </a:p>
        </p:txBody>
      </p:sp>
      <p:sp>
        <p:nvSpPr>
          <p:cNvPr id="7" name="文本框 6"/>
          <p:cNvSpPr txBox="1"/>
          <p:nvPr/>
        </p:nvSpPr>
        <p:spPr>
          <a:xfrm>
            <a:off x="0" y="1000283"/>
            <a:ext cx="9144000" cy="45659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400" b="1" dirty="0">
                <a:solidFill>
                  <a:srgbClr val="1557AE"/>
                </a:solidFill>
                <a:latin typeface="+mj-lt"/>
              </a:rPr>
              <a:t>总结与思考</a:t>
            </a:r>
            <a:endParaRPr lang="en-US" altLang="zh-CN" sz="2400" b="1" dirty="0">
              <a:solidFill>
                <a:srgbClr val="1557AE"/>
              </a:solidFill>
              <a:latin typeface="+mj-lt"/>
            </a:endParaRPr>
          </a:p>
          <a:p>
            <a:pPr marL="914400" lvl="1" indent="-457200">
              <a:lnSpc>
                <a:spcPct val="120000"/>
              </a:lnSpc>
              <a:buSzPct val="90000"/>
              <a:buFont typeface="Wingdings" panose="05000000000000000000" pitchFamily="2" charset="2"/>
              <a:buChar char="p"/>
            </a:pPr>
            <a:r>
              <a:rPr lang="zh-CN" altLang="en-US" sz="2000" b="1" dirty="0">
                <a:solidFill>
                  <a:srgbClr val="1557AE"/>
                </a:solidFill>
                <a:latin typeface="+mj-lt"/>
                <a:ea typeface="楷体" panose="02010609060101010101" pitchFamily="49" charset="-122"/>
              </a:rPr>
              <a:t>类型转换</a:t>
            </a:r>
            <a:endParaRPr lang="en-US" altLang="zh-CN" sz="2000" b="1" dirty="0">
              <a:solidFill>
                <a:srgbClr val="1557AE"/>
              </a:solidFill>
              <a:latin typeface="+mj-lt"/>
              <a:ea typeface="楷体" panose="02010609060101010101" pitchFamily="49" charset="-122"/>
            </a:endParaRPr>
          </a:p>
          <a:p>
            <a:pPr marL="914400" lvl="1" indent="-457200">
              <a:lnSpc>
                <a:spcPct val="120000"/>
              </a:lnSpc>
              <a:buSzPct val="90000"/>
              <a:buFont typeface="Wingdings" panose="05000000000000000000" pitchFamily="2" charset="2"/>
              <a:buChar char="p"/>
            </a:pPr>
            <a:endParaRPr lang="en-US" altLang="zh-CN" sz="2000" b="1" dirty="0">
              <a:solidFill>
                <a:srgbClr val="1557AE"/>
              </a:solidFill>
              <a:latin typeface="+mj-lt"/>
              <a:ea typeface="楷体" panose="02010609060101010101" pitchFamily="49" charset="-122"/>
            </a:endParaRPr>
          </a:p>
          <a:p>
            <a:pPr marL="914400" lvl="1" indent="-457200">
              <a:lnSpc>
                <a:spcPct val="120000"/>
              </a:lnSpc>
              <a:buSzPct val="90000"/>
              <a:buFont typeface="Wingdings" panose="05000000000000000000" pitchFamily="2" charset="2"/>
              <a:buChar char="p"/>
            </a:pPr>
            <a:endParaRPr lang="en-US" altLang="zh-CN" sz="2000" b="1" dirty="0">
              <a:solidFill>
                <a:srgbClr val="1557AE"/>
              </a:solidFill>
              <a:latin typeface="+mj-lt"/>
              <a:ea typeface="楷体" panose="02010609060101010101" pitchFamily="49" charset="-122"/>
            </a:endParaRPr>
          </a:p>
          <a:p>
            <a:pPr marL="914400" lvl="1" indent="-457200">
              <a:lnSpc>
                <a:spcPct val="120000"/>
              </a:lnSpc>
              <a:buSzPct val="90000"/>
              <a:buFont typeface="Wingdings" panose="05000000000000000000" pitchFamily="2" charset="2"/>
              <a:buChar char="p"/>
            </a:pPr>
            <a:endParaRPr lang="en-US" altLang="zh-CN" sz="2000" b="1" dirty="0">
              <a:solidFill>
                <a:srgbClr val="1557AE"/>
              </a:solidFill>
              <a:latin typeface="+mj-lt"/>
              <a:ea typeface="楷体" panose="02010609060101010101" pitchFamily="49" charset="-122"/>
            </a:endParaRPr>
          </a:p>
          <a:p>
            <a:pPr marL="914400" lvl="1" indent="-457200">
              <a:lnSpc>
                <a:spcPct val="120000"/>
              </a:lnSpc>
              <a:buSzPct val="90000"/>
              <a:buFont typeface="Wingdings" panose="05000000000000000000" pitchFamily="2" charset="2"/>
              <a:buChar char="p"/>
            </a:pPr>
            <a:endParaRPr lang="en-US" altLang="zh-CN" sz="2000" b="1" dirty="0">
              <a:solidFill>
                <a:srgbClr val="1557AE"/>
              </a:solidFill>
              <a:latin typeface="+mj-lt"/>
              <a:ea typeface="楷体" panose="02010609060101010101" pitchFamily="49" charset="-122"/>
            </a:endParaRPr>
          </a:p>
          <a:p>
            <a:pPr marL="914400" lvl="1" indent="-457200">
              <a:lnSpc>
                <a:spcPct val="120000"/>
              </a:lnSpc>
              <a:buSzPct val="90000"/>
              <a:buFont typeface="Wingdings" panose="05000000000000000000" pitchFamily="2" charset="2"/>
              <a:buChar char="p"/>
            </a:pPr>
            <a:r>
              <a:rPr lang="zh-CN" altLang="en-US" sz="2000" b="1" dirty="0">
                <a:solidFill>
                  <a:srgbClr val="1557AE"/>
                </a:solidFill>
                <a:latin typeface="+mj-lt"/>
                <a:ea typeface="楷体" panose="02010609060101010101" pitchFamily="49" charset="-122"/>
              </a:rPr>
              <a:t>默认数据类型</a:t>
            </a:r>
            <a:endParaRPr lang="en-US" altLang="zh-CN" sz="20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000" b="1" dirty="0">
                <a:latin typeface="+mj-lt"/>
                <a:ea typeface="楷体" panose="02010609060101010101" pitchFamily="49" charset="-122"/>
              </a:rPr>
              <a:t>整数：</a:t>
            </a:r>
            <a:r>
              <a:rPr lang="en-US" altLang="zh-CN" sz="2000" b="1" dirty="0">
                <a:latin typeface="+mj-lt"/>
                <a:ea typeface="楷体" panose="02010609060101010101" pitchFamily="49" charset="-122"/>
              </a:rPr>
              <a:t>int</a:t>
            </a:r>
          </a:p>
          <a:p>
            <a:pPr marL="1371600" lvl="2" indent="-457200">
              <a:lnSpc>
                <a:spcPct val="120000"/>
              </a:lnSpc>
              <a:buSzPct val="90000"/>
              <a:buFont typeface="Wingdings" panose="05000000000000000000" pitchFamily="2" charset="2"/>
              <a:buChar char="n"/>
            </a:pPr>
            <a:r>
              <a:rPr lang="zh-CN" altLang="en-US" sz="2000" b="1" dirty="0">
                <a:latin typeface="+mj-lt"/>
                <a:ea typeface="楷体" panose="02010609060101010101" pitchFamily="49" charset="-122"/>
              </a:rPr>
              <a:t>实数：</a:t>
            </a:r>
            <a:r>
              <a:rPr lang="en-US" altLang="zh-CN" sz="2000" b="1" dirty="0">
                <a:latin typeface="+mj-lt"/>
                <a:ea typeface="楷体" panose="02010609060101010101" pitchFamily="49" charset="-122"/>
              </a:rPr>
              <a:t>double</a:t>
            </a:r>
          </a:p>
          <a:p>
            <a:pPr marL="914400" lvl="1" indent="-457200">
              <a:lnSpc>
                <a:spcPct val="120000"/>
              </a:lnSpc>
              <a:buSzPct val="90000"/>
              <a:buFont typeface="Wingdings" panose="05000000000000000000" pitchFamily="2" charset="2"/>
              <a:buChar char="p"/>
            </a:pPr>
            <a:r>
              <a:rPr lang="zh-CN" altLang="en-US" sz="2000" b="1" dirty="0">
                <a:solidFill>
                  <a:srgbClr val="1557AE"/>
                </a:solidFill>
                <a:latin typeface="+mj-lt"/>
                <a:ea typeface="楷体" panose="02010609060101010101" pitchFamily="49" charset="-122"/>
              </a:rPr>
              <a:t>示例：</a:t>
            </a:r>
            <a:endParaRPr lang="en-US" altLang="zh-CN" sz="2000" b="1" dirty="0">
              <a:solidFill>
                <a:srgbClr val="1557AE"/>
              </a:solidFill>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en-US" altLang="zh-CN" sz="2000" b="1" dirty="0">
              <a:latin typeface="+mj-lt"/>
              <a:ea typeface="楷体" panose="02010609060101010101" pitchFamily="49" charset="-122"/>
            </a:endParaRPr>
          </a:p>
          <a:p>
            <a:pPr marL="1371600" lvl="2" indent="-457200">
              <a:lnSpc>
                <a:spcPct val="120000"/>
              </a:lnSpc>
              <a:buSzPct val="90000"/>
              <a:buFont typeface="Wingdings" panose="05000000000000000000" pitchFamily="2" charset="2"/>
              <a:buChar char="n"/>
            </a:pPr>
            <a:endParaRPr lang="zh-CN" altLang="en-US" sz="20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210E70B6-F1B0-4414-A360-5111E9264DA2}"/>
              </a:ext>
            </a:extLst>
          </p:cNvPr>
          <p:cNvSpPr/>
          <p:nvPr/>
        </p:nvSpPr>
        <p:spPr>
          <a:xfrm>
            <a:off x="122681" y="1819997"/>
            <a:ext cx="8893419" cy="1443904"/>
          </a:xfrm>
          <a:prstGeom prst="roundRect">
            <a:avLst>
              <a:gd name="adj" fmla="val 5197"/>
            </a:avLst>
          </a:prstGeom>
          <a:solidFill>
            <a:schemeClr val="bg1">
              <a:lumMod val="9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3" indent="-342900" algn="just">
              <a:lnSpc>
                <a:spcPct val="120000"/>
              </a:lnSpc>
              <a:buFont typeface="Wingdings" panose="05000000000000000000" pitchFamily="2" charset="2"/>
              <a:buChar char="ü"/>
            </a:pPr>
            <a:endParaRPr lang="nl-NL" altLang="zh-CN" sz="2000" b="1" dirty="0">
              <a:solidFill>
                <a:schemeClr val="tx1"/>
              </a:solidFill>
              <a:latin typeface="+mn-ea"/>
            </a:endParaRPr>
          </a:p>
        </p:txBody>
      </p:sp>
      <p:sp>
        <p:nvSpPr>
          <p:cNvPr id="2" name="矩形: 圆角 1">
            <a:extLst>
              <a:ext uri="{FF2B5EF4-FFF2-40B4-BE49-F238E27FC236}">
                <a16:creationId xmlns:a16="http://schemas.microsoft.com/office/drawing/2014/main" id="{2FC0B446-7676-40FF-A20A-3360B61EBDC8}"/>
              </a:ext>
            </a:extLst>
          </p:cNvPr>
          <p:cNvSpPr/>
          <p:nvPr/>
        </p:nvSpPr>
        <p:spPr>
          <a:xfrm>
            <a:off x="1437851" y="1846623"/>
            <a:ext cx="800100" cy="334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byte</a:t>
            </a:r>
            <a:endParaRPr lang="zh-CN" altLang="en-US" b="1" dirty="0"/>
          </a:p>
        </p:txBody>
      </p:sp>
      <p:sp>
        <p:nvSpPr>
          <p:cNvPr id="13" name="矩形: 圆角 12">
            <a:extLst>
              <a:ext uri="{FF2B5EF4-FFF2-40B4-BE49-F238E27FC236}">
                <a16:creationId xmlns:a16="http://schemas.microsoft.com/office/drawing/2014/main" id="{64DAF4A7-2B4B-44C5-A7EC-EB9CB3A07883}"/>
              </a:ext>
            </a:extLst>
          </p:cNvPr>
          <p:cNvSpPr/>
          <p:nvPr/>
        </p:nvSpPr>
        <p:spPr>
          <a:xfrm>
            <a:off x="2923341" y="1845122"/>
            <a:ext cx="958051" cy="334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short</a:t>
            </a:r>
            <a:endParaRPr lang="zh-CN" altLang="en-US" b="1" dirty="0"/>
          </a:p>
        </p:txBody>
      </p:sp>
      <p:sp>
        <p:nvSpPr>
          <p:cNvPr id="14" name="矩形: 圆角 13">
            <a:extLst>
              <a:ext uri="{FF2B5EF4-FFF2-40B4-BE49-F238E27FC236}">
                <a16:creationId xmlns:a16="http://schemas.microsoft.com/office/drawing/2014/main" id="{F56CFB4E-1573-4514-9187-A4C19702CB50}"/>
              </a:ext>
            </a:extLst>
          </p:cNvPr>
          <p:cNvSpPr/>
          <p:nvPr/>
        </p:nvSpPr>
        <p:spPr>
          <a:xfrm>
            <a:off x="4537827" y="1845121"/>
            <a:ext cx="958051" cy="334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int</a:t>
            </a:r>
            <a:endParaRPr lang="zh-CN" altLang="en-US" b="1" dirty="0"/>
          </a:p>
        </p:txBody>
      </p:sp>
      <p:sp>
        <p:nvSpPr>
          <p:cNvPr id="15" name="矩形: 圆角 14">
            <a:extLst>
              <a:ext uri="{FF2B5EF4-FFF2-40B4-BE49-F238E27FC236}">
                <a16:creationId xmlns:a16="http://schemas.microsoft.com/office/drawing/2014/main" id="{7B4998D2-CB67-4CDB-A439-B3EF160CFB2E}"/>
              </a:ext>
            </a:extLst>
          </p:cNvPr>
          <p:cNvSpPr/>
          <p:nvPr/>
        </p:nvSpPr>
        <p:spPr>
          <a:xfrm>
            <a:off x="6152313" y="1845120"/>
            <a:ext cx="958051" cy="334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long</a:t>
            </a:r>
            <a:endParaRPr lang="zh-CN" altLang="en-US" b="1" dirty="0"/>
          </a:p>
        </p:txBody>
      </p:sp>
      <p:cxnSp>
        <p:nvCxnSpPr>
          <p:cNvPr id="5" name="直接箭头连接符 4">
            <a:extLst>
              <a:ext uri="{FF2B5EF4-FFF2-40B4-BE49-F238E27FC236}">
                <a16:creationId xmlns:a16="http://schemas.microsoft.com/office/drawing/2014/main" id="{15AC0AEA-243E-49CB-A77C-AD2419327A28}"/>
              </a:ext>
            </a:extLst>
          </p:cNvPr>
          <p:cNvCxnSpPr>
            <a:stCxn id="2" idx="3"/>
            <a:endCxn id="13" idx="1"/>
          </p:cNvCxnSpPr>
          <p:nvPr/>
        </p:nvCxnSpPr>
        <p:spPr>
          <a:xfrm flipV="1">
            <a:off x="2237951" y="2012188"/>
            <a:ext cx="685390" cy="1501"/>
          </a:xfrm>
          <a:prstGeom prst="straightConnector1">
            <a:avLst/>
          </a:prstGeom>
          <a:ln w="38100">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47C4000-A925-49CA-AB3E-B3642D9C194B}"/>
              </a:ext>
            </a:extLst>
          </p:cNvPr>
          <p:cNvCxnSpPr>
            <a:cxnSpLocks/>
          </p:cNvCxnSpPr>
          <p:nvPr/>
        </p:nvCxnSpPr>
        <p:spPr>
          <a:xfrm flipV="1">
            <a:off x="3866915" y="2039927"/>
            <a:ext cx="685390" cy="1501"/>
          </a:xfrm>
          <a:prstGeom prst="straightConnector1">
            <a:avLst/>
          </a:prstGeom>
          <a:ln w="38100">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8EAECB8-7DFB-42B7-9C19-ED2DA296AB16}"/>
              </a:ext>
            </a:extLst>
          </p:cNvPr>
          <p:cNvCxnSpPr>
            <a:cxnSpLocks/>
          </p:cNvCxnSpPr>
          <p:nvPr/>
        </p:nvCxnSpPr>
        <p:spPr>
          <a:xfrm flipV="1">
            <a:off x="5461633" y="2039927"/>
            <a:ext cx="685390" cy="1501"/>
          </a:xfrm>
          <a:prstGeom prst="straightConnector1">
            <a:avLst/>
          </a:prstGeom>
          <a:ln w="38100">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B858C7B7-55BB-48A9-826E-A051BBE6C63E}"/>
              </a:ext>
            </a:extLst>
          </p:cNvPr>
          <p:cNvSpPr/>
          <p:nvPr/>
        </p:nvSpPr>
        <p:spPr>
          <a:xfrm>
            <a:off x="2915267" y="2916180"/>
            <a:ext cx="951647" cy="334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char</a:t>
            </a:r>
            <a:endParaRPr lang="zh-CN" altLang="en-US" b="1" dirty="0"/>
          </a:p>
        </p:txBody>
      </p:sp>
      <p:cxnSp>
        <p:nvCxnSpPr>
          <p:cNvPr id="20" name="直接箭头连接符 19">
            <a:extLst>
              <a:ext uri="{FF2B5EF4-FFF2-40B4-BE49-F238E27FC236}">
                <a16:creationId xmlns:a16="http://schemas.microsoft.com/office/drawing/2014/main" id="{C18FE79F-900C-40EB-A2C2-C80E6F86D018}"/>
              </a:ext>
            </a:extLst>
          </p:cNvPr>
          <p:cNvCxnSpPr>
            <a:cxnSpLocks/>
          </p:cNvCxnSpPr>
          <p:nvPr/>
        </p:nvCxnSpPr>
        <p:spPr>
          <a:xfrm flipV="1">
            <a:off x="3846340" y="2234734"/>
            <a:ext cx="720442" cy="876252"/>
          </a:xfrm>
          <a:prstGeom prst="straightConnector1">
            <a:avLst/>
          </a:prstGeom>
          <a:ln w="38100">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ED9D45B4-333B-485E-A6BF-47EA4478CA40}"/>
              </a:ext>
            </a:extLst>
          </p:cNvPr>
          <p:cNvSpPr/>
          <p:nvPr/>
        </p:nvSpPr>
        <p:spPr>
          <a:xfrm>
            <a:off x="4509950" y="2916181"/>
            <a:ext cx="958051" cy="334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float</a:t>
            </a:r>
            <a:endParaRPr lang="zh-CN" altLang="en-US" b="1" dirty="0"/>
          </a:p>
        </p:txBody>
      </p:sp>
      <p:sp>
        <p:nvSpPr>
          <p:cNvPr id="22" name="矩形: 圆角 21">
            <a:extLst>
              <a:ext uri="{FF2B5EF4-FFF2-40B4-BE49-F238E27FC236}">
                <a16:creationId xmlns:a16="http://schemas.microsoft.com/office/drawing/2014/main" id="{CA2D1341-805B-4287-9886-BD7681F4F038}"/>
              </a:ext>
            </a:extLst>
          </p:cNvPr>
          <p:cNvSpPr/>
          <p:nvPr/>
        </p:nvSpPr>
        <p:spPr>
          <a:xfrm>
            <a:off x="6124436" y="2916180"/>
            <a:ext cx="958051" cy="334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b="1" dirty="0"/>
              <a:t>double</a:t>
            </a:r>
            <a:endParaRPr lang="zh-CN" altLang="en-US" b="1" dirty="0"/>
          </a:p>
        </p:txBody>
      </p:sp>
      <p:cxnSp>
        <p:nvCxnSpPr>
          <p:cNvPr id="23" name="直接箭头连接符 22">
            <a:extLst>
              <a:ext uri="{FF2B5EF4-FFF2-40B4-BE49-F238E27FC236}">
                <a16:creationId xmlns:a16="http://schemas.microsoft.com/office/drawing/2014/main" id="{6A144F3D-B518-420C-8966-21BFD64940D0}"/>
              </a:ext>
            </a:extLst>
          </p:cNvPr>
          <p:cNvCxnSpPr>
            <a:cxnSpLocks/>
          </p:cNvCxnSpPr>
          <p:nvPr/>
        </p:nvCxnSpPr>
        <p:spPr>
          <a:xfrm flipV="1">
            <a:off x="5433756" y="3110987"/>
            <a:ext cx="685390" cy="1501"/>
          </a:xfrm>
          <a:prstGeom prst="straightConnector1">
            <a:avLst/>
          </a:prstGeom>
          <a:ln w="38100">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1426180-0A28-424F-8067-362924703A3B}"/>
              </a:ext>
            </a:extLst>
          </p:cNvPr>
          <p:cNvCxnSpPr>
            <a:cxnSpLocks/>
          </p:cNvCxnSpPr>
          <p:nvPr/>
        </p:nvCxnSpPr>
        <p:spPr>
          <a:xfrm>
            <a:off x="5490107" y="2200306"/>
            <a:ext cx="656916" cy="71587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E86D8D2D-05AC-45C5-83D5-3A51700DD687}"/>
              </a:ext>
            </a:extLst>
          </p:cNvPr>
          <p:cNvCxnSpPr>
            <a:cxnSpLocks/>
            <a:endCxn id="21" idx="0"/>
          </p:cNvCxnSpPr>
          <p:nvPr/>
        </p:nvCxnSpPr>
        <p:spPr>
          <a:xfrm flipH="1">
            <a:off x="4988976" y="2223267"/>
            <a:ext cx="2404" cy="69291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20C71649-05DB-4B99-84C6-F51A1B829379}"/>
              </a:ext>
            </a:extLst>
          </p:cNvPr>
          <p:cNvCxnSpPr>
            <a:cxnSpLocks/>
          </p:cNvCxnSpPr>
          <p:nvPr/>
        </p:nvCxnSpPr>
        <p:spPr>
          <a:xfrm flipH="1">
            <a:off x="6635561" y="2239156"/>
            <a:ext cx="3604" cy="59423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67FA6DC-00F6-4C7A-BCF1-FC05C338C434}"/>
              </a:ext>
            </a:extLst>
          </p:cNvPr>
          <p:cNvCxnSpPr>
            <a:cxnSpLocks/>
          </p:cNvCxnSpPr>
          <p:nvPr/>
        </p:nvCxnSpPr>
        <p:spPr>
          <a:xfrm flipH="1">
            <a:off x="5461633" y="2198720"/>
            <a:ext cx="676202" cy="73334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7F5B4F98-D2F0-4100-ADA0-404189C648B4}"/>
              </a:ext>
            </a:extLst>
          </p:cNvPr>
          <p:cNvSpPr/>
          <p:nvPr/>
        </p:nvSpPr>
        <p:spPr>
          <a:xfrm>
            <a:off x="-5218" y="4770394"/>
            <a:ext cx="9143999" cy="2087606"/>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zh-CN" sz="1600" b="1" dirty="0">
                <a:solidFill>
                  <a:srgbClr val="D4D4D4"/>
                </a:solidFill>
                <a:latin typeface="Consolas" panose="020B0609020204030204" pitchFamily="49" charset="0"/>
              </a:rPr>
              <a:t>        </a:t>
            </a:r>
            <a:r>
              <a:rPr lang="fr-FR" altLang="zh-CN" sz="1600" b="1" dirty="0">
                <a:solidFill>
                  <a:srgbClr val="569CD6"/>
                </a:solidFill>
                <a:latin typeface="Consolas" panose="020B0609020204030204" pitchFamily="49" charset="0"/>
              </a:rPr>
              <a:t>int</a:t>
            </a:r>
            <a:r>
              <a:rPr lang="fr-FR" altLang="zh-CN" sz="1600" b="1" dirty="0">
                <a:solidFill>
                  <a:srgbClr val="D4D4D4"/>
                </a:solidFill>
                <a:latin typeface="Consolas" panose="020B0609020204030204" pitchFamily="49" charset="0"/>
              </a:rPr>
              <a:t> a = </a:t>
            </a:r>
            <a:r>
              <a:rPr lang="fr-FR" altLang="zh-CN" sz="1600" b="1" dirty="0">
                <a:solidFill>
                  <a:srgbClr val="B5CEA8"/>
                </a:solidFill>
                <a:latin typeface="Consolas" panose="020B0609020204030204" pitchFamily="49" charset="0"/>
              </a:rPr>
              <a:t>3</a:t>
            </a:r>
            <a:r>
              <a:rPr lang="fr-FR" altLang="zh-CN" sz="1600" b="1" dirty="0">
                <a:solidFill>
                  <a:srgbClr val="D4D4D4"/>
                </a:solidFill>
                <a:latin typeface="Consolas" panose="020B0609020204030204" pitchFamily="49" charset="0"/>
              </a:rPr>
              <a:t>; </a:t>
            </a:r>
            <a:r>
              <a:rPr lang="fr-FR" altLang="zh-CN" sz="1600" b="1" dirty="0">
                <a:solidFill>
                  <a:srgbClr val="569CD6"/>
                </a:solidFill>
                <a:latin typeface="Consolas" panose="020B0609020204030204" pitchFamily="49" charset="0"/>
              </a:rPr>
              <a:t>double</a:t>
            </a:r>
            <a:r>
              <a:rPr lang="fr-FR" altLang="zh-CN" sz="1600" b="1" dirty="0">
                <a:solidFill>
                  <a:srgbClr val="D4D4D4"/>
                </a:solidFill>
                <a:latin typeface="Consolas" panose="020B0609020204030204" pitchFamily="49" charset="0"/>
              </a:rPr>
              <a:t> b = </a:t>
            </a:r>
            <a:r>
              <a:rPr lang="fr-FR" altLang="zh-CN" sz="1600" b="1" dirty="0">
                <a:solidFill>
                  <a:srgbClr val="B5CEA8"/>
                </a:solidFill>
                <a:latin typeface="Consolas" panose="020B0609020204030204" pitchFamily="49" charset="0"/>
              </a:rPr>
              <a:t>2.5</a:t>
            </a:r>
            <a:r>
              <a:rPr lang="fr-FR" altLang="zh-CN" sz="1600" b="1" dirty="0">
                <a:solidFill>
                  <a:srgbClr val="D4D4D4"/>
                </a:solidFill>
                <a:latin typeface="Consolas" panose="020B0609020204030204" pitchFamily="49" charset="0"/>
              </a:rPr>
              <a:t>;</a:t>
            </a:r>
          </a:p>
          <a:p>
            <a:r>
              <a:rPr lang="en-US" altLang="zh-CN" sz="1600" b="1" dirty="0">
                <a:solidFill>
                  <a:srgbClr val="D4D4D4"/>
                </a:solidFill>
                <a:latin typeface="Consolas" panose="020B0609020204030204" pitchFamily="49" charset="0"/>
              </a:rPr>
              <a:t>        </a:t>
            </a:r>
            <a:r>
              <a:rPr lang="en-US" altLang="zh-CN" sz="1600" b="1" dirty="0">
                <a:solidFill>
                  <a:srgbClr val="569CD6"/>
                </a:solidFill>
                <a:latin typeface="Consolas" panose="020B0609020204030204" pitchFamily="49" charset="0"/>
              </a:rPr>
              <a:t>float</a:t>
            </a:r>
            <a:r>
              <a:rPr lang="en-US" altLang="zh-CN" sz="1600" b="1" dirty="0">
                <a:solidFill>
                  <a:srgbClr val="D4D4D4"/>
                </a:solidFill>
                <a:latin typeface="Consolas" panose="020B0609020204030204" pitchFamily="49" charset="0"/>
              </a:rPr>
              <a:t> b = </a:t>
            </a:r>
            <a:r>
              <a:rPr lang="en-US" altLang="zh-CN" sz="1600" b="1" dirty="0">
                <a:solidFill>
                  <a:srgbClr val="B5CEA8"/>
                </a:solidFill>
                <a:latin typeface="Consolas" panose="020B0609020204030204" pitchFamily="49" charset="0"/>
              </a:rPr>
              <a:t>2.5</a:t>
            </a:r>
            <a:r>
              <a:rPr lang="en-US" altLang="zh-CN" sz="1600" b="1" dirty="0">
                <a:solidFill>
                  <a:srgbClr val="D4D4D4"/>
                </a:solidFill>
                <a:latin typeface="Consolas" panose="020B0609020204030204" pitchFamily="49" charset="0"/>
              </a:rPr>
              <a:t>;</a:t>
            </a:r>
          </a:p>
          <a:p>
            <a:r>
              <a:rPr lang="en-US" altLang="zh-CN" sz="1600" b="1" dirty="0">
                <a:solidFill>
                  <a:srgbClr val="569CD6"/>
                </a:solidFill>
                <a:latin typeface="Consolas" panose="020B0609020204030204" pitchFamily="49" charset="0"/>
              </a:rPr>
              <a:t>        float</a:t>
            </a:r>
            <a:r>
              <a:rPr lang="en-US" altLang="zh-CN" sz="1600" b="1" dirty="0">
                <a:solidFill>
                  <a:srgbClr val="D4D4D4"/>
                </a:solidFill>
                <a:latin typeface="Consolas" panose="020B0609020204030204" pitchFamily="49" charset="0"/>
              </a:rPr>
              <a:t> b = </a:t>
            </a:r>
            <a:r>
              <a:rPr lang="en-US" altLang="zh-CN" sz="1600" b="1" dirty="0">
                <a:solidFill>
                  <a:srgbClr val="B5CEA8"/>
                </a:solidFill>
                <a:latin typeface="Consolas" panose="020B0609020204030204" pitchFamily="49" charset="0"/>
              </a:rPr>
              <a:t>2.5f</a:t>
            </a:r>
            <a:r>
              <a:rPr lang="en-US" altLang="zh-CN" sz="1600" b="1" dirty="0">
                <a:solidFill>
                  <a:srgbClr val="D4D4D4"/>
                </a:solidFill>
                <a:latin typeface="Consolas" panose="020B0609020204030204" pitchFamily="49" charset="0"/>
              </a:rPr>
              <a:t>;</a:t>
            </a:r>
          </a:p>
          <a:p>
            <a:r>
              <a:rPr lang="fr-FR" altLang="zh-CN" sz="1600" b="1" dirty="0">
                <a:solidFill>
                  <a:srgbClr val="000000"/>
                </a:solidFill>
                <a:latin typeface="Consolas" panose="020B0609020204030204" pitchFamily="49" charset="0"/>
              </a:rPr>
              <a:t>	</a:t>
            </a:r>
            <a:r>
              <a:rPr lang="en-US" altLang="zh-CN" sz="1600" b="1" dirty="0">
                <a:solidFill>
                  <a:srgbClr val="569CD6"/>
                </a:solidFill>
                <a:latin typeface="Consolas" panose="020B0609020204030204" pitchFamily="49" charset="0"/>
              </a:rPr>
              <a:t>short</a:t>
            </a:r>
            <a:r>
              <a:rPr lang="en-US" altLang="zh-CN" sz="1600" b="1" dirty="0">
                <a:solidFill>
                  <a:srgbClr val="D4D4D4"/>
                </a:solidFill>
                <a:latin typeface="Consolas" panose="020B0609020204030204" pitchFamily="49" charset="0"/>
              </a:rPr>
              <a:t> a = </a:t>
            </a:r>
            <a:r>
              <a:rPr lang="en-US" altLang="zh-CN" sz="1600" b="1" dirty="0">
                <a:solidFill>
                  <a:srgbClr val="B5CEA8"/>
                </a:solidFill>
                <a:latin typeface="Consolas" panose="020B0609020204030204" pitchFamily="49" charset="0"/>
              </a:rPr>
              <a:t>3</a:t>
            </a:r>
            <a:r>
              <a:rPr lang="en-US" altLang="zh-CN" sz="1600" b="1" dirty="0">
                <a:solidFill>
                  <a:srgbClr val="D4D4D4"/>
                </a:solidFill>
                <a:latin typeface="Consolas" panose="020B0609020204030204" pitchFamily="49" charset="0"/>
              </a:rPr>
              <a:t>; </a:t>
            </a:r>
            <a:r>
              <a:rPr lang="en-US" altLang="zh-CN" sz="1600" b="1" dirty="0">
                <a:solidFill>
                  <a:srgbClr val="569CD6"/>
                </a:solidFill>
                <a:latin typeface="Consolas" panose="020B0609020204030204" pitchFamily="49" charset="0"/>
              </a:rPr>
              <a:t>byte</a:t>
            </a:r>
            <a:r>
              <a:rPr lang="en-US" altLang="zh-CN" sz="1600" b="1" dirty="0">
                <a:solidFill>
                  <a:srgbClr val="D4D4D4"/>
                </a:solidFill>
                <a:latin typeface="Consolas" panose="020B0609020204030204" pitchFamily="49" charset="0"/>
              </a:rPr>
              <a:t> b = </a:t>
            </a:r>
            <a:r>
              <a:rPr lang="en-US" altLang="zh-CN" sz="1600" b="1" dirty="0">
                <a:solidFill>
                  <a:srgbClr val="B5CEA8"/>
                </a:solidFill>
                <a:latin typeface="Consolas" panose="020B0609020204030204" pitchFamily="49" charset="0"/>
              </a:rPr>
              <a:t>3</a:t>
            </a:r>
            <a:r>
              <a:rPr lang="en-US" altLang="zh-CN" sz="1600" b="1" dirty="0">
                <a:solidFill>
                  <a:srgbClr val="D4D4D4"/>
                </a:solidFill>
                <a:latin typeface="Consolas" panose="020B0609020204030204" pitchFamily="49" charset="0"/>
              </a:rPr>
              <a:t>;</a:t>
            </a:r>
          </a:p>
          <a:p>
            <a:r>
              <a:rPr lang="en-US" altLang="zh-CN" sz="1600" b="1" dirty="0">
                <a:solidFill>
                  <a:srgbClr val="D4D4D4"/>
                </a:solidFill>
                <a:latin typeface="Consolas" panose="020B0609020204030204" pitchFamily="49" charset="0"/>
              </a:rPr>
              <a:t>        </a:t>
            </a:r>
            <a:r>
              <a:rPr lang="en-US" altLang="zh-CN" sz="1600" b="1" dirty="0">
                <a:solidFill>
                  <a:srgbClr val="569CD6"/>
                </a:solidFill>
                <a:latin typeface="Consolas" panose="020B0609020204030204" pitchFamily="49" charset="0"/>
              </a:rPr>
              <a:t>byte</a:t>
            </a:r>
            <a:r>
              <a:rPr lang="en-US" altLang="zh-CN" sz="1600" b="1" dirty="0">
                <a:solidFill>
                  <a:srgbClr val="D4D4D4"/>
                </a:solidFill>
                <a:latin typeface="Consolas" panose="020B0609020204030204" pitchFamily="49" charset="0"/>
              </a:rPr>
              <a:t> b = </a:t>
            </a:r>
            <a:r>
              <a:rPr lang="en-US" altLang="zh-CN" sz="1600" b="1" dirty="0">
                <a:solidFill>
                  <a:srgbClr val="B5CEA8"/>
                </a:solidFill>
                <a:latin typeface="Consolas" panose="020B0609020204030204" pitchFamily="49" charset="0"/>
              </a:rPr>
              <a:t>1024</a:t>
            </a:r>
            <a:r>
              <a:rPr lang="en-US" altLang="zh-CN" sz="1600" b="1" dirty="0">
                <a:solidFill>
                  <a:srgbClr val="D4D4D4"/>
                </a:solidFill>
                <a:latin typeface="Consolas" panose="020B0609020204030204" pitchFamily="49" charset="0"/>
              </a:rPr>
              <a:t>; </a:t>
            </a:r>
            <a:r>
              <a:rPr lang="en-US" altLang="zh-CN" sz="1600" b="1" dirty="0">
                <a:solidFill>
                  <a:srgbClr val="569CD6"/>
                </a:solidFill>
                <a:latin typeface="Consolas" panose="020B0609020204030204" pitchFamily="49" charset="0"/>
              </a:rPr>
              <a:t>long</a:t>
            </a:r>
            <a:r>
              <a:rPr lang="en-US" altLang="zh-CN" sz="1600" b="1" dirty="0">
                <a:solidFill>
                  <a:srgbClr val="D4D4D4"/>
                </a:solidFill>
                <a:latin typeface="Consolas" panose="020B0609020204030204" pitchFamily="49" charset="0"/>
              </a:rPr>
              <a:t> a = </a:t>
            </a:r>
            <a:r>
              <a:rPr lang="en-US" altLang="zh-CN" sz="1600" b="1" dirty="0">
                <a:solidFill>
                  <a:srgbClr val="B5CEA8"/>
                </a:solidFill>
                <a:latin typeface="Consolas" panose="020B0609020204030204" pitchFamily="49" charset="0"/>
              </a:rPr>
              <a:t>9999999999999999</a:t>
            </a:r>
            <a:r>
              <a:rPr lang="en-US" altLang="zh-CN" sz="1600" b="1" dirty="0">
                <a:solidFill>
                  <a:srgbClr val="D4D4D4"/>
                </a:solidFill>
                <a:latin typeface="Consolas" panose="020B0609020204030204" pitchFamily="49" charset="0"/>
              </a:rPr>
              <a:t>;</a:t>
            </a:r>
          </a:p>
          <a:p>
            <a:r>
              <a:rPr lang="en-US" altLang="zh-CN" sz="1600" b="1" dirty="0">
                <a:solidFill>
                  <a:srgbClr val="D4D4D4"/>
                </a:solidFill>
                <a:latin typeface="Consolas" panose="020B0609020204030204" pitchFamily="49" charset="0"/>
              </a:rPr>
              <a:t>        </a:t>
            </a:r>
            <a:r>
              <a:rPr lang="en-US" altLang="zh-CN" sz="1600" b="1" dirty="0">
                <a:solidFill>
                  <a:srgbClr val="569CD6"/>
                </a:solidFill>
                <a:latin typeface="Consolas" panose="020B0609020204030204" pitchFamily="49" charset="0"/>
              </a:rPr>
              <a:t>int</a:t>
            </a:r>
            <a:r>
              <a:rPr lang="en-US" altLang="zh-CN" sz="1600" b="1" dirty="0">
                <a:solidFill>
                  <a:srgbClr val="D4D4D4"/>
                </a:solidFill>
                <a:latin typeface="Consolas" panose="020B0609020204030204" pitchFamily="49" charset="0"/>
              </a:rPr>
              <a:t> a = </a:t>
            </a:r>
            <a:r>
              <a:rPr lang="en-US" altLang="zh-CN" sz="1600" b="1" dirty="0">
                <a:solidFill>
                  <a:srgbClr val="B5CEA8"/>
                </a:solidFill>
                <a:latin typeface="Consolas" panose="020B0609020204030204" pitchFamily="49" charset="0"/>
              </a:rPr>
              <a:t>1</a:t>
            </a:r>
            <a:r>
              <a:rPr lang="en-US" altLang="zh-CN" sz="1600" b="1" dirty="0">
                <a:solidFill>
                  <a:srgbClr val="D4D4D4"/>
                </a:solidFill>
                <a:latin typeface="Consolas" panose="020B0609020204030204" pitchFamily="49" charset="0"/>
              </a:rPr>
              <a:t>;</a:t>
            </a:r>
            <a:r>
              <a:rPr lang="en-US" altLang="zh-CN" sz="1600" b="1" dirty="0">
                <a:solidFill>
                  <a:srgbClr val="569CD6"/>
                </a:solidFill>
                <a:latin typeface="Consolas" panose="020B0609020204030204" pitchFamily="49" charset="0"/>
              </a:rPr>
              <a:t>if</a:t>
            </a:r>
            <a:r>
              <a:rPr lang="en-US" altLang="zh-CN" sz="1600" b="1" dirty="0">
                <a:solidFill>
                  <a:srgbClr val="D4D4D4"/>
                </a:solidFill>
                <a:latin typeface="Consolas" panose="020B0609020204030204" pitchFamily="49" charset="0"/>
              </a:rPr>
              <a:t> (a){}</a:t>
            </a:r>
          </a:p>
          <a:p>
            <a:r>
              <a:rPr lang="en-US" altLang="zh-CN" sz="1600" b="1" dirty="0">
                <a:solidFill>
                  <a:srgbClr val="569CD6"/>
                </a:solidFill>
                <a:latin typeface="Consolas" panose="020B0609020204030204" pitchFamily="49" charset="0"/>
              </a:rPr>
              <a:t> 	if</a:t>
            </a:r>
            <a:r>
              <a:rPr lang="en-US" altLang="zh-CN" sz="1600" b="1" dirty="0">
                <a:solidFill>
                  <a:srgbClr val="D4D4D4"/>
                </a:solidFill>
                <a:latin typeface="Consolas" panose="020B0609020204030204" pitchFamily="49" charset="0"/>
              </a:rPr>
              <a:t> ((</a:t>
            </a:r>
            <a:r>
              <a:rPr lang="en-US" altLang="zh-CN" sz="1600" b="1" dirty="0" err="1">
                <a:solidFill>
                  <a:srgbClr val="569CD6"/>
                </a:solidFill>
                <a:latin typeface="Consolas" panose="020B0609020204030204" pitchFamily="49" charset="0"/>
              </a:rPr>
              <a:t>boolean</a:t>
            </a:r>
            <a:r>
              <a:rPr lang="en-US" altLang="zh-CN" sz="1600" b="1" dirty="0">
                <a:solidFill>
                  <a:srgbClr val="D4D4D4"/>
                </a:solidFill>
                <a:latin typeface="Consolas" panose="020B0609020204030204" pitchFamily="49" charset="0"/>
              </a:rPr>
              <a:t>)a){}</a:t>
            </a:r>
          </a:p>
          <a:p>
            <a:r>
              <a:rPr lang="en-US" altLang="zh-CN" sz="1600" b="1" dirty="0">
                <a:solidFill>
                  <a:srgbClr val="569CD6"/>
                </a:solidFill>
                <a:latin typeface="Consolas" panose="020B0609020204030204" pitchFamily="49" charset="0"/>
              </a:rPr>
              <a:t>	int</a:t>
            </a:r>
            <a:r>
              <a:rPr lang="en-US" altLang="zh-CN" sz="1600" b="1" dirty="0">
                <a:solidFill>
                  <a:srgbClr val="D4D4D4"/>
                </a:solidFill>
                <a:latin typeface="Consolas" panose="020B0609020204030204" pitchFamily="49" charset="0"/>
              </a:rPr>
              <a:t> a = (</a:t>
            </a:r>
            <a:r>
              <a:rPr lang="en-US" altLang="zh-CN" sz="1600" b="1" dirty="0">
                <a:solidFill>
                  <a:srgbClr val="569CD6"/>
                </a:solidFill>
                <a:latin typeface="Consolas" panose="020B0609020204030204" pitchFamily="49" charset="0"/>
              </a:rPr>
              <a:t>int</a:t>
            </a:r>
            <a:r>
              <a:rPr lang="en-US" altLang="zh-CN" sz="1600" b="1" dirty="0">
                <a:solidFill>
                  <a:srgbClr val="D4D4D4"/>
                </a:solidFill>
                <a:latin typeface="Consolas" panose="020B0609020204030204" pitchFamily="49" charset="0"/>
              </a:rPr>
              <a:t>)</a:t>
            </a:r>
            <a:r>
              <a:rPr lang="en-US" altLang="zh-CN" sz="1600" b="1" dirty="0">
                <a:solidFill>
                  <a:srgbClr val="569CD6"/>
                </a:solidFill>
                <a:latin typeface="Consolas" panose="020B0609020204030204" pitchFamily="49" charset="0"/>
              </a:rPr>
              <a:t>true</a:t>
            </a:r>
            <a:r>
              <a:rPr lang="en-US" altLang="zh-CN" sz="1600" b="1" dirty="0">
                <a:solidFill>
                  <a:srgbClr val="D4D4D4"/>
                </a:solidFill>
                <a:latin typeface="Consolas" panose="020B0609020204030204" pitchFamily="49" charset="0"/>
              </a:rPr>
              <a:t>;</a:t>
            </a:r>
            <a:endParaRPr lang="fr-FR" altLang="zh-CN" sz="1600" b="1" dirty="0">
              <a:solidFill>
                <a:srgbClr val="000000"/>
              </a:solidFill>
              <a:latin typeface="Consolas" panose="020B0609020204030204" pitchFamily="49" charset="0"/>
            </a:endParaRPr>
          </a:p>
        </p:txBody>
      </p:sp>
      <p:sp>
        <p:nvSpPr>
          <p:cNvPr id="35" name="对话气泡: 圆角矩形 34">
            <a:extLst>
              <a:ext uri="{FF2B5EF4-FFF2-40B4-BE49-F238E27FC236}">
                <a16:creationId xmlns:a16="http://schemas.microsoft.com/office/drawing/2014/main" id="{8B56D174-E2AE-499D-9865-D6668AC66A31}"/>
              </a:ext>
            </a:extLst>
          </p:cNvPr>
          <p:cNvSpPr/>
          <p:nvPr/>
        </p:nvSpPr>
        <p:spPr>
          <a:xfrm>
            <a:off x="3881392" y="3319271"/>
            <a:ext cx="5057775" cy="1386080"/>
          </a:xfrm>
          <a:prstGeom prst="wedgeRoundRectCallout">
            <a:avLst>
              <a:gd name="adj1" fmla="val -50451"/>
              <a:gd name="adj2" fmla="val 121995"/>
              <a:gd name="adj3" fmla="val 16667"/>
            </a:avLst>
          </a:prstGeom>
          <a:ln w="28575">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lgn="just">
              <a:buFont typeface="Wingdings" panose="05000000000000000000" pitchFamily="2" charset="2"/>
              <a:buChar char="n"/>
            </a:pPr>
            <a:r>
              <a:rPr lang="zh-CN" altLang="en-US" sz="1600" dirty="0"/>
              <a:t>实数：</a:t>
            </a:r>
            <a:r>
              <a:rPr lang="en-US" altLang="zh-CN" sz="1600" dirty="0"/>
              <a:t>float</a:t>
            </a:r>
            <a:r>
              <a:rPr lang="zh-CN" altLang="en-US" sz="1600" dirty="0"/>
              <a:t>初始化加</a:t>
            </a:r>
            <a:r>
              <a:rPr lang="en-US" altLang="zh-CN" sz="1600" dirty="0"/>
              <a:t>f</a:t>
            </a:r>
            <a:r>
              <a:rPr lang="zh-CN" altLang="en-US" sz="1600" dirty="0"/>
              <a:t>进行说明</a:t>
            </a:r>
            <a:endParaRPr lang="en-US" altLang="zh-CN" sz="1600" dirty="0"/>
          </a:p>
          <a:p>
            <a:pPr marL="285750" indent="-285750" algn="just">
              <a:buFont typeface="Wingdings" panose="05000000000000000000" pitchFamily="2" charset="2"/>
              <a:buChar char="n"/>
            </a:pPr>
            <a:r>
              <a:rPr lang="zh-CN" altLang="en-US" sz="1600" dirty="0"/>
              <a:t>整数：</a:t>
            </a:r>
            <a:r>
              <a:rPr lang="en-US" altLang="zh-CN" sz="1600" dirty="0"/>
              <a:t>int</a:t>
            </a:r>
            <a:r>
              <a:rPr lang="zh-CN" altLang="en-US" sz="1600" dirty="0"/>
              <a:t>及以下的数据类型可以根据大小自动匹配并转换，前提是不超过其表达范围；超过</a:t>
            </a:r>
            <a:r>
              <a:rPr lang="en-US" altLang="zh-CN" sz="1600" dirty="0"/>
              <a:t>int</a:t>
            </a:r>
            <a:r>
              <a:rPr lang="zh-CN" altLang="en-US" sz="1600" dirty="0"/>
              <a:t>的表达范围</a:t>
            </a:r>
            <a:r>
              <a:rPr lang="en-US" altLang="zh-CN" sz="1600" dirty="0"/>
              <a:t>,</a:t>
            </a:r>
            <a:r>
              <a:rPr lang="zh-CN" altLang="en-US" sz="1600" dirty="0"/>
              <a:t>必须加</a:t>
            </a:r>
            <a:r>
              <a:rPr lang="en-US" altLang="zh-CN" sz="1600" dirty="0"/>
              <a:t>L</a:t>
            </a:r>
          </a:p>
          <a:p>
            <a:pPr marL="285750" indent="-285750" algn="just">
              <a:buFont typeface="Wingdings" panose="05000000000000000000" pitchFamily="2" charset="2"/>
              <a:buChar char="n"/>
            </a:pPr>
            <a:r>
              <a:rPr lang="en-US" altLang="zh-CN" sz="1600" dirty="0" err="1"/>
              <a:t>boolean</a:t>
            </a:r>
            <a:r>
              <a:rPr lang="zh-CN" altLang="en-US" sz="1600" dirty="0"/>
              <a:t>与</a:t>
            </a:r>
            <a:r>
              <a:rPr lang="en-US" altLang="zh-CN" sz="1600" dirty="0"/>
              <a:t>int</a:t>
            </a:r>
            <a:r>
              <a:rPr lang="zh-CN" altLang="en-US" sz="1600" dirty="0"/>
              <a:t>不能转换</a:t>
            </a:r>
            <a:endParaRPr lang="en-US" altLang="zh-CN" sz="1600" dirty="0"/>
          </a:p>
        </p:txBody>
      </p:sp>
      <p:sp>
        <p:nvSpPr>
          <p:cNvPr id="37" name="乘号 36">
            <a:extLst>
              <a:ext uri="{FF2B5EF4-FFF2-40B4-BE49-F238E27FC236}">
                <a16:creationId xmlns:a16="http://schemas.microsoft.com/office/drawing/2014/main" id="{425137A7-02C8-48E8-A8B7-6C8593996BE7}"/>
              </a:ext>
            </a:extLst>
          </p:cNvPr>
          <p:cNvSpPr/>
          <p:nvPr/>
        </p:nvSpPr>
        <p:spPr>
          <a:xfrm>
            <a:off x="2456211" y="4964025"/>
            <a:ext cx="459056" cy="459056"/>
          </a:xfrm>
          <a:prstGeom prst="mathMultiply">
            <a:avLst>
              <a:gd name="adj1" fmla="val 1418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乘号 37">
            <a:extLst>
              <a:ext uri="{FF2B5EF4-FFF2-40B4-BE49-F238E27FC236}">
                <a16:creationId xmlns:a16="http://schemas.microsoft.com/office/drawing/2014/main" id="{3C0677A7-5941-4CB1-8AB3-F9939CAEB07A}"/>
              </a:ext>
            </a:extLst>
          </p:cNvPr>
          <p:cNvSpPr/>
          <p:nvPr/>
        </p:nvSpPr>
        <p:spPr>
          <a:xfrm>
            <a:off x="5490107" y="5729808"/>
            <a:ext cx="459056" cy="459056"/>
          </a:xfrm>
          <a:prstGeom prst="mathMultiply">
            <a:avLst>
              <a:gd name="adj1" fmla="val 1418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乘号 33">
            <a:extLst>
              <a:ext uri="{FF2B5EF4-FFF2-40B4-BE49-F238E27FC236}">
                <a16:creationId xmlns:a16="http://schemas.microsoft.com/office/drawing/2014/main" id="{24146E42-E5B9-4D33-AC59-48446D5C1ECD}"/>
              </a:ext>
            </a:extLst>
          </p:cNvPr>
          <p:cNvSpPr/>
          <p:nvPr/>
        </p:nvSpPr>
        <p:spPr>
          <a:xfrm>
            <a:off x="3256613" y="6231159"/>
            <a:ext cx="459056" cy="459056"/>
          </a:xfrm>
          <a:prstGeom prst="mathMultiply">
            <a:avLst>
              <a:gd name="adj1" fmla="val 1418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大括号 27">
            <a:extLst>
              <a:ext uri="{FF2B5EF4-FFF2-40B4-BE49-F238E27FC236}">
                <a16:creationId xmlns:a16="http://schemas.microsoft.com/office/drawing/2014/main" id="{5C5DDD3C-0A11-405D-AD8E-4206BE038599}"/>
              </a:ext>
            </a:extLst>
          </p:cNvPr>
          <p:cNvSpPr/>
          <p:nvPr/>
        </p:nvSpPr>
        <p:spPr>
          <a:xfrm>
            <a:off x="3079944" y="6126452"/>
            <a:ext cx="103453" cy="603809"/>
          </a:xfrm>
          <a:prstGeom prst="rightBrace">
            <a:avLst>
              <a:gd name="adj1" fmla="val 72782"/>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00018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
                                            <p:txEl>
                                              <p:pRg st="6" end="6"/>
                                            </p:txEl>
                                          </p:spTgt>
                                        </p:tgtEl>
                                        <p:attrNameLst>
                                          <p:attrName>style.visibility</p:attrName>
                                        </p:attrNameLst>
                                      </p:cBhvr>
                                      <p:to>
                                        <p:strVal val="visible"/>
                                      </p:to>
                                    </p:set>
                                    <p:animEffect transition="in" filter="fade">
                                      <p:cBhvr>
                                        <p:cTn id="78" dur="500"/>
                                        <p:tgtEl>
                                          <p:spTgt spid="7">
                                            <p:txEl>
                                              <p:pRg st="6" end="6"/>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7">
                                            <p:txEl>
                                              <p:pRg st="7" end="7"/>
                                            </p:txEl>
                                          </p:spTgt>
                                        </p:tgtEl>
                                        <p:attrNameLst>
                                          <p:attrName>style.visibility</p:attrName>
                                        </p:attrNameLst>
                                      </p:cBhvr>
                                      <p:to>
                                        <p:strVal val="visible"/>
                                      </p:to>
                                    </p:set>
                                    <p:animEffect transition="in" filter="fade">
                                      <p:cBhvr>
                                        <p:cTn id="83" dur="500"/>
                                        <p:tgtEl>
                                          <p:spTgt spid="7">
                                            <p:txEl>
                                              <p:pRg st="7" end="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animEffect transition="in" filter="fade">
                                      <p:cBhvr>
                                        <p:cTn id="86" dur="500"/>
                                        <p:tgtEl>
                                          <p:spTgt spid="7">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
                                            <p:txEl>
                                              <p:pRg st="9" end="9"/>
                                            </p:txEl>
                                          </p:spTgt>
                                        </p:tgtEl>
                                        <p:attrNameLst>
                                          <p:attrName>style.visibility</p:attrName>
                                        </p:attrNameLst>
                                      </p:cBhvr>
                                      <p:to>
                                        <p:strVal val="visible"/>
                                      </p:to>
                                    </p:set>
                                    <p:animEffect transition="in" filter="fade">
                                      <p:cBhvr>
                                        <p:cTn id="91" dur="500"/>
                                        <p:tgtEl>
                                          <p:spTgt spid="7">
                                            <p:txEl>
                                              <p:pRg st="9" end="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3">
                                            <p:txEl>
                                              <p:pRg st="0" end="0"/>
                                            </p:txEl>
                                          </p:spTgt>
                                        </p:tgtEl>
                                        <p:attrNameLst>
                                          <p:attrName>style.visibility</p:attrName>
                                        </p:attrNameLst>
                                      </p:cBhvr>
                                      <p:to>
                                        <p:strVal val="visible"/>
                                      </p:to>
                                    </p:set>
                                    <p:animEffect transition="in" filter="fade">
                                      <p:cBhvr>
                                        <p:cTn id="101" dur="500"/>
                                        <p:tgtEl>
                                          <p:spTgt spid="33">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3">
                                            <p:txEl>
                                              <p:pRg st="1" end="1"/>
                                            </p:txEl>
                                          </p:spTgt>
                                        </p:tgtEl>
                                        <p:attrNameLst>
                                          <p:attrName>style.visibility</p:attrName>
                                        </p:attrNameLst>
                                      </p:cBhvr>
                                      <p:to>
                                        <p:strVal val="visible"/>
                                      </p:to>
                                    </p:set>
                                    <p:animEffect transition="in" filter="fade">
                                      <p:cBhvr>
                                        <p:cTn id="106" dur="500"/>
                                        <p:tgtEl>
                                          <p:spTgt spid="33">
                                            <p:txEl>
                                              <p:pRg st="1" end="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3">
                                            <p:txEl>
                                              <p:pRg st="2" end="2"/>
                                            </p:txEl>
                                          </p:spTgt>
                                        </p:tgtEl>
                                        <p:attrNameLst>
                                          <p:attrName>style.visibility</p:attrName>
                                        </p:attrNameLst>
                                      </p:cBhvr>
                                      <p:to>
                                        <p:strVal val="visible"/>
                                      </p:to>
                                    </p:set>
                                    <p:animEffect transition="in" filter="fade">
                                      <p:cBhvr>
                                        <p:cTn id="111" dur="500"/>
                                        <p:tgtEl>
                                          <p:spTgt spid="33">
                                            <p:txEl>
                                              <p:pRg st="2" end="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3">
                                            <p:txEl>
                                              <p:pRg st="3" end="3"/>
                                            </p:txEl>
                                          </p:spTgt>
                                        </p:tgtEl>
                                        <p:attrNameLst>
                                          <p:attrName>style.visibility</p:attrName>
                                        </p:attrNameLst>
                                      </p:cBhvr>
                                      <p:to>
                                        <p:strVal val="visible"/>
                                      </p:to>
                                    </p:set>
                                    <p:animEffect transition="in" filter="fade">
                                      <p:cBhvr>
                                        <p:cTn id="116" dur="500"/>
                                        <p:tgtEl>
                                          <p:spTgt spid="33">
                                            <p:txEl>
                                              <p:pRg st="3" end="3"/>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3">
                                            <p:txEl>
                                              <p:pRg st="4" end="4"/>
                                            </p:txEl>
                                          </p:spTgt>
                                        </p:tgtEl>
                                        <p:attrNameLst>
                                          <p:attrName>style.visibility</p:attrName>
                                        </p:attrNameLst>
                                      </p:cBhvr>
                                      <p:to>
                                        <p:strVal val="visible"/>
                                      </p:to>
                                    </p:set>
                                    <p:animEffect transition="in" filter="fade">
                                      <p:cBhvr>
                                        <p:cTn id="121" dur="500"/>
                                        <p:tgtEl>
                                          <p:spTgt spid="33">
                                            <p:txEl>
                                              <p:pRg st="4" end="4"/>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3">
                                            <p:txEl>
                                              <p:pRg st="5" end="5"/>
                                            </p:txEl>
                                          </p:spTgt>
                                        </p:tgtEl>
                                        <p:attrNameLst>
                                          <p:attrName>style.visibility</p:attrName>
                                        </p:attrNameLst>
                                      </p:cBhvr>
                                      <p:to>
                                        <p:strVal val="visible"/>
                                      </p:to>
                                    </p:set>
                                    <p:animEffect transition="in" filter="fade">
                                      <p:cBhvr>
                                        <p:cTn id="126" dur="500"/>
                                        <p:tgtEl>
                                          <p:spTgt spid="33">
                                            <p:txEl>
                                              <p:pRg st="5" end="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33">
                                            <p:txEl>
                                              <p:pRg st="6" end="6"/>
                                            </p:txEl>
                                          </p:spTgt>
                                        </p:tgtEl>
                                        <p:attrNameLst>
                                          <p:attrName>style.visibility</p:attrName>
                                        </p:attrNameLst>
                                      </p:cBhvr>
                                      <p:to>
                                        <p:strVal val="visible"/>
                                      </p:to>
                                    </p:set>
                                    <p:animEffect transition="in" filter="fade">
                                      <p:cBhvr>
                                        <p:cTn id="131" dur="500"/>
                                        <p:tgtEl>
                                          <p:spTgt spid="33">
                                            <p:txEl>
                                              <p:pRg st="6" end="6"/>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3">
                                            <p:txEl>
                                              <p:pRg st="7" end="7"/>
                                            </p:txEl>
                                          </p:spTgt>
                                        </p:tgtEl>
                                        <p:attrNameLst>
                                          <p:attrName>style.visibility</p:attrName>
                                        </p:attrNameLst>
                                      </p:cBhvr>
                                      <p:to>
                                        <p:strVal val="visible"/>
                                      </p:to>
                                    </p:set>
                                    <p:animEffect transition="in" filter="fade">
                                      <p:cBhvr>
                                        <p:cTn id="136" dur="500"/>
                                        <p:tgtEl>
                                          <p:spTgt spid="33">
                                            <p:txEl>
                                              <p:pRg st="7" end="7"/>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fade">
                                      <p:cBhvr>
                                        <p:cTn id="146" dur="500"/>
                                        <p:tgtEl>
                                          <p:spTgt spid="37"/>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38"/>
                                        </p:tgtEl>
                                        <p:attrNameLst>
                                          <p:attrName>style.visibility</p:attrName>
                                        </p:attrNameLst>
                                      </p:cBhvr>
                                      <p:to>
                                        <p:strVal val="visible"/>
                                      </p:to>
                                    </p:set>
                                    <p:animEffect transition="in" filter="fade">
                                      <p:cBhvr>
                                        <p:cTn id="149" dur="500"/>
                                        <p:tgtEl>
                                          <p:spTgt spid="38"/>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8"/>
                                        </p:tgtEl>
                                        <p:attrNameLst>
                                          <p:attrName>style.visibility</p:attrName>
                                        </p:attrNameLst>
                                      </p:cBhvr>
                                      <p:to>
                                        <p:strVal val="visible"/>
                                      </p:to>
                                    </p:set>
                                    <p:animEffect transition="in" filter="fade">
                                      <p:cBhvr>
                                        <p:cTn id="1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13" grpId="0" animBg="1"/>
      <p:bldP spid="14" grpId="0" animBg="1"/>
      <p:bldP spid="15" grpId="0" animBg="1"/>
      <p:bldP spid="18" grpId="0" animBg="1"/>
      <p:bldP spid="21" grpId="0" animBg="1"/>
      <p:bldP spid="22" grpId="0" animBg="1"/>
      <p:bldP spid="33" grpId="0" animBg="1"/>
      <p:bldP spid="35" grpId="0" animBg="1"/>
      <p:bldP spid="37" grpId="0" animBg="1"/>
      <p:bldP spid="38" grpId="0" animBg="1"/>
      <p:bldP spid="34"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1996277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4559518"/>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分类</a:t>
            </a:r>
            <a:endParaRPr lang="en-US" altLang="zh-CN" sz="2800" b="1" dirty="0">
              <a:solidFill>
                <a:srgbClr val="1557AE"/>
              </a:solidFill>
              <a:latin typeface="+mj-lt"/>
            </a:endParaRP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操作数的数目</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一元</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单目运算符</a:t>
            </a:r>
          </a:p>
          <a:p>
            <a:pPr marL="1714500" lvl="3" indent="-342900">
              <a:lnSpc>
                <a:spcPct val="120000"/>
              </a:lnSpc>
              <a:buFont typeface="Wingdings" panose="05000000000000000000" pitchFamily="2" charset="2"/>
              <a:buChar char="ü"/>
            </a:pPr>
            <a:r>
              <a:rPr lang="en-US" altLang="zh-CN" sz="2400" dirty="0">
                <a:latin typeface="+mj-lt"/>
                <a:ea typeface="楷体" panose="02010609060101010101" pitchFamily="49" charset="-122"/>
              </a:rPr>
              <a:t>operator op</a:t>
            </a:r>
          </a:p>
          <a:p>
            <a:pPr marL="1714500" lvl="3" indent="-342900">
              <a:lnSpc>
                <a:spcPct val="120000"/>
              </a:lnSpc>
              <a:buFont typeface="Wingdings" panose="05000000000000000000" pitchFamily="2" charset="2"/>
              <a:buChar char="ü"/>
            </a:pPr>
            <a:r>
              <a:rPr lang="en-US" altLang="zh-CN" sz="2400" dirty="0">
                <a:latin typeface="+mj-lt"/>
                <a:ea typeface="楷体" panose="02010609060101010101" pitchFamily="49" charset="-122"/>
              </a:rPr>
              <a:t>op operator</a:t>
            </a: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二元</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双目运算符</a:t>
            </a:r>
          </a:p>
          <a:p>
            <a:pPr marL="1714500" lvl="3" indent="-342900">
              <a:lnSpc>
                <a:spcPct val="120000"/>
              </a:lnSpc>
              <a:buFont typeface="Wingdings" panose="05000000000000000000" pitchFamily="2" charset="2"/>
              <a:buChar char="ü"/>
            </a:pPr>
            <a:r>
              <a:rPr lang="en-US" altLang="zh-CN" sz="2400" dirty="0">
                <a:latin typeface="+mj-lt"/>
                <a:ea typeface="楷体" panose="02010609060101010101" pitchFamily="49" charset="-122"/>
              </a:rPr>
              <a:t>op1 operator op2</a:t>
            </a: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三元</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三目运算符</a:t>
            </a:r>
          </a:p>
          <a:p>
            <a:pPr marL="1714500" lvl="3" indent="-342900">
              <a:lnSpc>
                <a:spcPct val="120000"/>
              </a:lnSpc>
              <a:buFont typeface="Wingdings" panose="05000000000000000000" pitchFamily="2" charset="2"/>
              <a:buChar char="ü"/>
            </a:pPr>
            <a:r>
              <a:rPr lang="en-US" altLang="zh-CN" sz="2400" dirty="0">
                <a:latin typeface="+mj-lt"/>
                <a:ea typeface="楷体" panose="02010609060101010101" pitchFamily="49" charset="-122"/>
              </a:rPr>
              <a:t>op1 ? op2 : op3</a:t>
            </a: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p:txBody>
      </p:sp>
    </p:spTree>
    <p:extLst>
      <p:ext uri="{BB962C8B-B14F-4D97-AF65-F5344CB8AC3E}">
        <p14:creationId xmlns:p14="http://schemas.microsoft.com/office/powerpoint/2010/main" val="2397661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fade">
                                      <p:cBhvr>
                                        <p:cTn id="18" dur="500"/>
                                        <p:tgtEl>
                                          <p:spTgt spid="7">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500"/>
                                        <p:tgtEl>
                                          <p:spTgt spid="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fade">
                                      <p:cBhvr>
                                        <p:cTn id="26" dur="500"/>
                                        <p:tgtEl>
                                          <p:spTgt spid="7">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fade">
                                      <p:cBhvr>
                                        <p:cTn id="2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145713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标识符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标识：常量、变量、数据类型、类和方法</a:t>
            </a:r>
          </a:p>
          <a:p>
            <a:pPr marL="1828800"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6" name="矩形 5">
            <a:extLst>
              <a:ext uri="{FF2B5EF4-FFF2-40B4-BE49-F238E27FC236}">
                <a16:creationId xmlns:a16="http://schemas.microsoft.com/office/drawing/2014/main" id="{4AA0955E-CD3E-4965-B9E6-ABC587C9B851}"/>
              </a:ext>
            </a:extLst>
          </p:cNvPr>
          <p:cNvSpPr/>
          <p:nvPr/>
        </p:nvSpPr>
        <p:spPr>
          <a:xfrm>
            <a:off x="0" y="2400106"/>
            <a:ext cx="9144000" cy="3714260"/>
          </a:xfrm>
          <a:prstGeom prst="rect">
            <a:avLst/>
          </a:prstGeom>
          <a:solidFill>
            <a:schemeClr val="bg2">
              <a:lumMod val="25000"/>
            </a:schemeClr>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HelloWorld1</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message</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"Hello World!"</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DCDCAA"/>
                </a:solidFill>
                <a:latin typeface="Consolas" panose="020B0609020204030204" pitchFamily="49" charset="0"/>
              </a:rPr>
              <a:t>myPrint</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message</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private</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err="1">
                <a:solidFill>
                  <a:srgbClr val="DCDCAA"/>
                </a:solidFill>
                <a:latin typeface="Consolas" panose="020B0609020204030204" pitchFamily="49" charset="0"/>
              </a:rPr>
              <a:t>myPrint</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s</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058764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411632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latin typeface="+mj-lt"/>
              </a:rPr>
              <a:t>分类</a:t>
            </a:r>
            <a:endParaRPr lang="en-US" altLang="zh-CN" sz="2800" b="1" dirty="0">
              <a:solidFill>
                <a:srgbClr val="1557AE"/>
              </a:solidFill>
              <a:latin typeface="+mj-lt"/>
            </a:endParaRP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功能</a:t>
            </a: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算术运算符 </a:t>
            </a:r>
            <a:r>
              <a:rPr lang="en-US" altLang="zh-CN" sz="2400" b="1" dirty="0">
                <a:latin typeface="+mj-lt"/>
                <a:ea typeface="楷体" panose="02010609060101010101" pitchFamily="49" charset="-122"/>
              </a:rPr>
              <a:t>(Arithmetic Operators)</a:t>
            </a: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关系运算符 </a:t>
            </a:r>
            <a:r>
              <a:rPr lang="en-US" altLang="zh-CN" sz="2400" b="1" dirty="0">
                <a:latin typeface="+mj-lt"/>
                <a:ea typeface="楷体" panose="02010609060101010101" pitchFamily="49" charset="-122"/>
              </a:rPr>
              <a:t>(Relational Operators)</a:t>
            </a: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逻辑运算符 </a:t>
            </a:r>
            <a:r>
              <a:rPr lang="en-US" altLang="zh-CN" sz="2400" b="1" dirty="0">
                <a:latin typeface="+mj-lt"/>
                <a:ea typeface="楷体" panose="02010609060101010101" pitchFamily="49" charset="-122"/>
              </a:rPr>
              <a:t>(Logical Operators)</a:t>
            </a: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位运算符 </a:t>
            </a:r>
            <a:r>
              <a:rPr lang="en-US" altLang="zh-CN" sz="2400" b="1" dirty="0">
                <a:latin typeface="+mj-lt"/>
                <a:ea typeface="楷体" panose="02010609060101010101" pitchFamily="49" charset="-122"/>
              </a:rPr>
              <a:t>(Bitwise Operators)</a:t>
            </a: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移位运算符 </a:t>
            </a:r>
            <a:r>
              <a:rPr lang="en-US" altLang="zh-CN" sz="2400" b="1" dirty="0">
                <a:latin typeface="+mj-lt"/>
                <a:ea typeface="楷体" panose="02010609060101010101" pitchFamily="49" charset="-122"/>
              </a:rPr>
              <a:t>(Shift Operators)</a:t>
            </a:r>
          </a:p>
          <a:p>
            <a:pPr marL="12573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条件运算符 </a:t>
            </a:r>
            <a:r>
              <a:rPr lang="en-US" altLang="zh-CN" sz="2400" b="1" dirty="0">
                <a:latin typeface="+mj-lt"/>
                <a:ea typeface="楷体" panose="02010609060101010101" pitchFamily="49" charset="-122"/>
              </a:rPr>
              <a:t>(Conditional Operator)</a:t>
            </a:r>
          </a:p>
          <a:p>
            <a:pPr lvl="2">
              <a:lnSpc>
                <a:spcPct val="120000"/>
              </a:lnSpc>
            </a:pPr>
            <a:endParaRPr lang="en-US" altLang="zh-CN" sz="2400" b="1" dirty="0">
              <a:latin typeface="+mj-lt"/>
              <a:ea typeface="楷体" panose="02010609060101010101" pitchFamily="49" charset="-122"/>
            </a:endParaRPr>
          </a:p>
        </p:txBody>
      </p:sp>
    </p:spTree>
    <p:extLst>
      <p:ext uri="{BB962C8B-B14F-4D97-AF65-F5344CB8AC3E}">
        <p14:creationId xmlns:p14="http://schemas.microsoft.com/office/powerpoint/2010/main" val="2225004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2783006"/>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算术运算符</a:t>
            </a:r>
            <a:r>
              <a:rPr lang="en-US" altLang="zh-CN" sz="2800" b="1" dirty="0">
                <a:solidFill>
                  <a:srgbClr val="1557AE"/>
                </a:solidFill>
                <a:latin typeface="+mj-lt"/>
              </a:rPr>
              <a:t>(Arithmetic Operators)</a:t>
            </a:r>
          </a:p>
          <a:p>
            <a:pPr marL="800100" lvl="1"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加法运算符 </a:t>
            </a:r>
            <a:r>
              <a:rPr lang="en-US" altLang="zh-CN" sz="2400" b="1" dirty="0">
                <a:latin typeface="+mj-lt"/>
                <a:ea typeface="楷体" panose="02010609060101010101" pitchFamily="49" charset="-122"/>
              </a:rPr>
              <a:t>+  “op1 + op2”</a:t>
            </a:r>
          </a:p>
          <a:p>
            <a:pPr marL="800100" lvl="1"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减法运算符 </a:t>
            </a:r>
            <a:r>
              <a:rPr lang="en-US" altLang="zh-CN" sz="2400" b="1" dirty="0">
                <a:latin typeface="+mj-lt"/>
                <a:ea typeface="楷体" panose="02010609060101010101" pitchFamily="49" charset="-122"/>
              </a:rPr>
              <a:t>-  “op1 - op2”</a:t>
            </a:r>
          </a:p>
          <a:p>
            <a:pPr marL="800100" lvl="1"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乘法运算符 *  “</a:t>
            </a:r>
            <a:r>
              <a:rPr lang="en-US" altLang="zh-CN" sz="2400" b="1" dirty="0">
                <a:latin typeface="+mj-lt"/>
                <a:ea typeface="楷体" panose="02010609060101010101" pitchFamily="49" charset="-122"/>
              </a:rPr>
              <a:t>op1 * op2”</a:t>
            </a:r>
          </a:p>
          <a:p>
            <a:pPr marL="800100" lvl="1"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除法运算符 </a:t>
            </a:r>
            <a:r>
              <a:rPr lang="en-US" altLang="zh-CN" sz="2400" b="1" dirty="0">
                <a:latin typeface="+mj-lt"/>
                <a:ea typeface="楷体" panose="02010609060101010101" pitchFamily="49" charset="-122"/>
              </a:rPr>
              <a:t>/  “op1 / op2”</a:t>
            </a:r>
          </a:p>
          <a:p>
            <a:pPr marL="800100" lvl="1"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求模运算符</a:t>
            </a:r>
            <a:r>
              <a:rPr lang="en-US" altLang="zh-CN" sz="2400" b="1" dirty="0">
                <a:latin typeface="+mj-lt"/>
                <a:ea typeface="楷体" panose="02010609060101010101" pitchFamily="49" charset="-122"/>
              </a:rPr>
              <a:t>%  “op1 % op2” </a:t>
            </a:r>
            <a:r>
              <a:rPr lang="zh-CN" altLang="en-US" sz="2400" b="1" dirty="0">
                <a:latin typeface="+mj-lt"/>
                <a:ea typeface="楷体" panose="02010609060101010101" pitchFamily="49" charset="-122"/>
              </a:rPr>
              <a:t>计算余数</a:t>
            </a:r>
          </a:p>
        </p:txBody>
      </p:sp>
    </p:spTree>
    <p:extLst>
      <p:ext uri="{BB962C8B-B14F-4D97-AF65-F5344CB8AC3E}">
        <p14:creationId xmlns:p14="http://schemas.microsoft.com/office/powerpoint/2010/main" val="3098024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算术运算符</a:t>
            </a:r>
            <a:r>
              <a:rPr lang="en-US" altLang="zh-CN" sz="2800" b="1" dirty="0">
                <a:solidFill>
                  <a:srgbClr val="1557AE"/>
                </a:solidFill>
                <a:latin typeface="+mj-lt"/>
              </a:rPr>
              <a:t>(Arithmetic Operators)</a:t>
            </a:r>
          </a:p>
        </p:txBody>
      </p:sp>
      <p:sp>
        <p:nvSpPr>
          <p:cNvPr id="9" name="Rectangle 3">
            <a:extLst>
              <a:ext uri="{FF2B5EF4-FFF2-40B4-BE49-F238E27FC236}">
                <a16:creationId xmlns:a16="http://schemas.microsoft.com/office/drawing/2014/main" id="{CE820244-0D81-4045-863F-CF86C78A467B}"/>
              </a:ext>
            </a:extLst>
          </p:cNvPr>
          <p:cNvSpPr>
            <a:spLocks noChangeArrowheads="1"/>
          </p:cNvSpPr>
          <p:nvPr/>
        </p:nvSpPr>
        <p:spPr bwMode="auto">
          <a:xfrm>
            <a:off x="332215" y="1930765"/>
            <a:ext cx="2286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90000"/>
              <a:buFont typeface="Wingdings" pitchFamily="2" charset="2"/>
              <a:buNone/>
            </a:pPr>
            <a:r>
              <a:rPr kumimoji="1" lang="en-US" altLang="zh-CN" sz="2000" dirty="0">
                <a:latin typeface="Consolas" panose="020B0609020204030204" pitchFamily="49" charset="0"/>
                <a:ea typeface="华文中宋" pitchFamily="2" charset="-122"/>
              </a:rPr>
              <a:t>int </a:t>
            </a:r>
            <a:r>
              <a:rPr kumimoji="1" lang="en-US" altLang="zh-CN" sz="2000" dirty="0" err="1">
                <a:latin typeface="Consolas" panose="020B0609020204030204" pitchFamily="49" charset="0"/>
                <a:ea typeface="华文中宋" pitchFamily="2" charset="-122"/>
              </a:rPr>
              <a:t>i</a:t>
            </a:r>
            <a:r>
              <a:rPr kumimoji="1" lang="en-US" altLang="zh-CN" sz="2000" dirty="0">
                <a:latin typeface="Consolas" panose="020B0609020204030204" pitchFamily="49" charset="0"/>
                <a:ea typeface="华文中宋" pitchFamily="2" charset="-122"/>
              </a:rPr>
              <a:t> = 37</a:t>
            </a:r>
          </a:p>
          <a:p>
            <a:pPr>
              <a:lnSpc>
                <a:spcPct val="90000"/>
              </a:lnSpc>
              <a:spcBef>
                <a:spcPct val="20000"/>
              </a:spcBef>
              <a:buClr>
                <a:schemeClr val="folHlink"/>
              </a:buClr>
              <a:buSzPct val="90000"/>
              <a:buFont typeface="Wingdings" pitchFamily="2" charset="2"/>
              <a:buNone/>
            </a:pPr>
            <a:r>
              <a:rPr kumimoji="1" lang="en-US" altLang="zh-CN" sz="2000" dirty="0">
                <a:latin typeface="Consolas" panose="020B0609020204030204" pitchFamily="49" charset="0"/>
                <a:ea typeface="华文中宋" pitchFamily="2" charset="-122"/>
              </a:rPr>
              <a:t>int j = 42</a:t>
            </a:r>
          </a:p>
          <a:p>
            <a:pPr>
              <a:lnSpc>
                <a:spcPct val="90000"/>
              </a:lnSpc>
              <a:spcBef>
                <a:spcPct val="20000"/>
              </a:spcBef>
              <a:buClr>
                <a:schemeClr val="folHlink"/>
              </a:buClr>
              <a:buSzPct val="90000"/>
              <a:buFont typeface="Wingdings" pitchFamily="2" charset="2"/>
              <a:buNone/>
            </a:pPr>
            <a:r>
              <a:rPr kumimoji="1" lang="en-US" altLang="zh-CN" sz="2000" dirty="0">
                <a:latin typeface="Consolas" panose="020B0609020204030204" pitchFamily="49" charset="0"/>
                <a:ea typeface="华文中宋" pitchFamily="2" charset="-122"/>
              </a:rPr>
              <a:t>double x = 27.475</a:t>
            </a:r>
          </a:p>
          <a:p>
            <a:pPr>
              <a:lnSpc>
                <a:spcPct val="90000"/>
              </a:lnSpc>
              <a:spcBef>
                <a:spcPct val="20000"/>
              </a:spcBef>
              <a:buClr>
                <a:schemeClr val="folHlink"/>
              </a:buClr>
              <a:buSzPct val="90000"/>
              <a:buFont typeface="Wingdings" pitchFamily="2" charset="2"/>
              <a:buNone/>
            </a:pPr>
            <a:r>
              <a:rPr kumimoji="1" lang="en-US" altLang="zh-CN" sz="2000" dirty="0">
                <a:latin typeface="Consolas" panose="020B0609020204030204" pitchFamily="49" charset="0"/>
                <a:ea typeface="华文中宋" pitchFamily="2" charset="-122"/>
              </a:rPr>
              <a:t>double y = 7.22</a:t>
            </a:r>
            <a:endParaRPr kumimoji="1" lang="en-US" altLang="zh-CN" sz="2400" dirty="0">
              <a:latin typeface="Consolas" panose="020B0609020204030204" pitchFamily="49" charset="0"/>
              <a:ea typeface="华文中宋" pitchFamily="2" charset="-122"/>
            </a:endParaRPr>
          </a:p>
        </p:txBody>
      </p:sp>
      <p:sp>
        <p:nvSpPr>
          <p:cNvPr id="11" name="Rectangle 4">
            <a:extLst>
              <a:ext uri="{FF2B5EF4-FFF2-40B4-BE49-F238E27FC236}">
                <a16:creationId xmlns:a16="http://schemas.microsoft.com/office/drawing/2014/main" id="{3FDA9F19-8012-471E-98D4-04E134083EEF}"/>
              </a:ext>
            </a:extLst>
          </p:cNvPr>
          <p:cNvSpPr>
            <a:spLocks noChangeArrowheads="1"/>
          </p:cNvSpPr>
          <p:nvPr/>
        </p:nvSpPr>
        <p:spPr bwMode="auto">
          <a:xfrm>
            <a:off x="3227694" y="1977886"/>
            <a:ext cx="2209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Adding...</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a:t>
            </a:r>
            <a:r>
              <a:rPr kumimoji="1" lang="en-US" altLang="zh-CN" sz="2000" dirty="0" err="1">
                <a:latin typeface="Consolas" panose="020B0609020204030204" pitchFamily="49" charset="0"/>
                <a:ea typeface="华文中宋" pitchFamily="2" charset="-122"/>
              </a:rPr>
              <a:t>i</a:t>
            </a:r>
            <a:r>
              <a:rPr kumimoji="1" lang="en-US" altLang="zh-CN" sz="2000" dirty="0">
                <a:latin typeface="Consolas" panose="020B0609020204030204" pitchFamily="49" charset="0"/>
                <a:ea typeface="华文中宋" pitchFamily="2" charset="-122"/>
              </a:rPr>
              <a:t> + j = 79</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x + y = 34.695</a:t>
            </a:r>
          </a:p>
        </p:txBody>
      </p:sp>
      <p:sp>
        <p:nvSpPr>
          <p:cNvPr id="12" name="Rectangle 8">
            <a:extLst>
              <a:ext uri="{FF2B5EF4-FFF2-40B4-BE49-F238E27FC236}">
                <a16:creationId xmlns:a16="http://schemas.microsoft.com/office/drawing/2014/main" id="{5E057D54-D684-446E-A798-B06F3F8CDB21}"/>
              </a:ext>
            </a:extLst>
          </p:cNvPr>
          <p:cNvSpPr>
            <a:spLocks noChangeArrowheads="1"/>
          </p:cNvSpPr>
          <p:nvPr/>
        </p:nvSpPr>
        <p:spPr bwMode="auto">
          <a:xfrm>
            <a:off x="5677940" y="2032180"/>
            <a:ext cx="3276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Computing the remainder</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a:t>
            </a:r>
            <a:r>
              <a:rPr kumimoji="1" lang="en-US" altLang="zh-CN" sz="2000" dirty="0" err="1">
                <a:latin typeface="Consolas" panose="020B0609020204030204" pitchFamily="49" charset="0"/>
                <a:ea typeface="华文中宋" pitchFamily="2" charset="-122"/>
              </a:rPr>
              <a:t>i</a:t>
            </a:r>
            <a:r>
              <a:rPr kumimoji="1" lang="en-US" altLang="zh-CN" sz="2000" dirty="0">
                <a:latin typeface="Consolas" panose="020B0609020204030204" pitchFamily="49" charset="0"/>
                <a:ea typeface="华文中宋" pitchFamily="2" charset="-122"/>
              </a:rPr>
              <a:t> % j = 37</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x % y = 5.815</a:t>
            </a:r>
          </a:p>
        </p:txBody>
      </p:sp>
      <p:sp>
        <p:nvSpPr>
          <p:cNvPr id="13" name="Rectangle 5">
            <a:extLst>
              <a:ext uri="{FF2B5EF4-FFF2-40B4-BE49-F238E27FC236}">
                <a16:creationId xmlns:a16="http://schemas.microsoft.com/office/drawing/2014/main" id="{1FF4E94E-BBC4-4E2B-BCE6-D4CF6DF6CAF6}"/>
              </a:ext>
            </a:extLst>
          </p:cNvPr>
          <p:cNvSpPr>
            <a:spLocks noChangeArrowheads="1"/>
          </p:cNvSpPr>
          <p:nvPr/>
        </p:nvSpPr>
        <p:spPr bwMode="auto">
          <a:xfrm>
            <a:off x="332215" y="3898957"/>
            <a:ext cx="2133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Subtracting...</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a:t>
            </a:r>
            <a:r>
              <a:rPr kumimoji="1" lang="en-US" altLang="zh-CN" sz="2000" dirty="0" err="1">
                <a:latin typeface="Consolas" panose="020B0609020204030204" pitchFamily="49" charset="0"/>
                <a:ea typeface="华文中宋" pitchFamily="2" charset="-122"/>
              </a:rPr>
              <a:t>i</a:t>
            </a:r>
            <a:r>
              <a:rPr kumimoji="1" lang="en-US" altLang="zh-CN" sz="2000" dirty="0">
                <a:latin typeface="Consolas" panose="020B0609020204030204" pitchFamily="49" charset="0"/>
                <a:ea typeface="华文中宋" pitchFamily="2" charset="-122"/>
              </a:rPr>
              <a:t> - j = -5</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x - y = 20.255</a:t>
            </a:r>
          </a:p>
        </p:txBody>
      </p:sp>
      <p:sp>
        <p:nvSpPr>
          <p:cNvPr id="14" name="Rectangle 6">
            <a:extLst>
              <a:ext uri="{FF2B5EF4-FFF2-40B4-BE49-F238E27FC236}">
                <a16:creationId xmlns:a16="http://schemas.microsoft.com/office/drawing/2014/main" id="{3BC26743-4134-4297-A98B-2B4A5243E805}"/>
              </a:ext>
            </a:extLst>
          </p:cNvPr>
          <p:cNvSpPr>
            <a:spLocks noChangeArrowheads="1"/>
          </p:cNvSpPr>
          <p:nvPr/>
        </p:nvSpPr>
        <p:spPr bwMode="auto">
          <a:xfrm>
            <a:off x="3375331" y="3951710"/>
            <a:ext cx="2209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Multiplying...</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a:t>
            </a:r>
            <a:r>
              <a:rPr kumimoji="1" lang="en-US" altLang="zh-CN" sz="2000" dirty="0" err="1">
                <a:latin typeface="Consolas" panose="020B0609020204030204" pitchFamily="49" charset="0"/>
                <a:ea typeface="华文中宋" pitchFamily="2" charset="-122"/>
              </a:rPr>
              <a:t>i</a:t>
            </a:r>
            <a:r>
              <a:rPr kumimoji="1" lang="en-US" altLang="zh-CN" sz="2000" dirty="0">
                <a:latin typeface="Consolas" panose="020B0609020204030204" pitchFamily="49" charset="0"/>
                <a:ea typeface="华文中宋" pitchFamily="2" charset="-122"/>
              </a:rPr>
              <a:t> * j = 1554</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x * y = 198.37</a:t>
            </a:r>
          </a:p>
        </p:txBody>
      </p:sp>
      <p:sp>
        <p:nvSpPr>
          <p:cNvPr id="15" name="Rectangle 7">
            <a:extLst>
              <a:ext uri="{FF2B5EF4-FFF2-40B4-BE49-F238E27FC236}">
                <a16:creationId xmlns:a16="http://schemas.microsoft.com/office/drawing/2014/main" id="{23B51394-9C2A-4B85-916F-DD73BC55665A}"/>
              </a:ext>
            </a:extLst>
          </p:cNvPr>
          <p:cNvSpPr>
            <a:spLocks noChangeArrowheads="1"/>
          </p:cNvSpPr>
          <p:nvPr/>
        </p:nvSpPr>
        <p:spPr bwMode="auto">
          <a:xfrm>
            <a:off x="6140024" y="3898957"/>
            <a:ext cx="21336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Dividing...</a:t>
            </a:r>
          </a:p>
          <a:p>
            <a:pPr>
              <a:lnSpc>
                <a:spcPct val="90000"/>
              </a:lnSpc>
              <a:spcBef>
                <a:spcPct val="20000"/>
              </a:spcBef>
              <a:buClr>
                <a:schemeClr val="folHlink"/>
              </a:buClr>
              <a:buSzPct val="90000"/>
            </a:pPr>
            <a:r>
              <a:rPr kumimoji="1" lang="en-US" altLang="zh-CN" sz="2000" dirty="0">
                <a:solidFill>
                  <a:srgbClr val="C00000"/>
                </a:solidFill>
                <a:latin typeface="Consolas" panose="020B0609020204030204" pitchFamily="49" charset="0"/>
                <a:ea typeface="华文中宋" pitchFamily="2" charset="-122"/>
              </a:rPr>
              <a:t>    </a:t>
            </a:r>
            <a:r>
              <a:rPr kumimoji="1" lang="en-US" altLang="zh-CN" sz="2000" dirty="0" err="1">
                <a:solidFill>
                  <a:srgbClr val="C00000"/>
                </a:solidFill>
                <a:latin typeface="Consolas" panose="020B0609020204030204" pitchFamily="49" charset="0"/>
                <a:ea typeface="华文中宋" pitchFamily="2" charset="-122"/>
              </a:rPr>
              <a:t>i</a:t>
            </a:r>
            <a:r>
              <a:rPr kumimoji="1" lang="en-US" altLang="zh-CN" sz="2000" dirty="0">
                <a:solidFill>
                  <a:srgbClr val="C00000"/>
                </a:solidFill>
                <a:latin typeface="Consolas" panose="020B0609020204030204" pitchFamily="49" charset="0"/>
                <a:ea typeface="华文中宋" pitchFamily="2" charset="-122"/>
              </a:rPr>
              <a:t> / j = 0</a:t>
            </a:r>
          </a:p>
          <a:p>
            <a:pPr>
              <a:lnSpc>
                <a:spcPct val="90000"/>
              </a:lnSpc>
              <a:spcBef>
                <a:spcPct val="20000"/>
              </a:spcBef>
              <a:buClr>
                <a:schemeClr val="folHlink"/>
              </a:buClr>
              <a:buSzPct val="90000"/>
            </a:pPr>
            <a:r>
              <a:rPr kumimoji="1" lang="en-US" altLang="zh-CN" sz="2000" dirty="0">
                <a:latin typeface="Consolas" panose="020B0609020204030204" pitchFamily="49" charset="0"/>
                <a:ea typeface="华文中宋" pitchFamily="2" charset="-122"/>
              </a:rPr>
              <a:t>    x / y = 3.8054</a:t>
            </a:r>
          </a:p>
        </p:txBody>
      </p:sp>
      <p:sp>
        <p:nvSpPr>
          <p:cNvPr id="2" name="矩形: 圆角 1">
            <a:extLst>
              <a:ext uri="{FF2B5EF4-FFF2-40B4-BE49-F238E27FC236}">
                <a16:creationId xmlns:a16="http://schemas.microsoft.com/office/drawing/2014/main" id="{9C3C17C5-E3FA-4EC2-9CE9-9977366B04C6}"/>
              </a:ext>
            </a:extLst>
          </p:cNvPr>
          <p:cNvSpPr/>
          <p:nvPr/>
        </p:nvSpPr>
        <p:spPr>
          <a:xfrm>
            <a:off x="91769" y="1956544"/>
            <a:ext cx="8960462" cy="3214366"/>
          </a:xfrm>
          <a:prstGeom prst="roundRect">
            <a:avLst>
              <a:gd name="adj" fmla="val 3781"/>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8705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out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1" grpId="0" autoUpdateAnimBg="0"/>
      <p:bldP spid="12" grpId="0" autoUpdateAnimBg="0"/>
      <p:bldP spid="13" grpId="0" autoUpdateAnimBg="0"/>
      <p:bldP spid="14" grpId="0" autoUpdateAnimBg="0"/>
      <p:bldP spid="1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算术运算符</a:t>
            </a:r>
            <a:r>
              <a:rPr lang="en-US" altLang="zh-CN" sz="2800" b="1" dirty="0">
                <a:solidFill>
                  <a:srgbClr val="1557AE"/>
                </a:solidFill>
                <a:latin typeface="+mj-lt"/>
              </a:rPr>
              <a:t>(Arithmetic Operators)</a:t>
            </a:r>
          </a:p>
        </p:txBody>
      </p:sp>
      <p:sp>
        <p:nvSpPr>
          <p:cNvPr id="16" name="矩形: 圆角 15">
            <a:extLst>
              <a:ext uri="{FF2B5EF4-FFF2-40B4-BE49-F238E27FC236}">
                <a16:creationId xmlns:a16="http://schemas.microsoft.com/office/drawing/2014/main" id="{F084BA4C-45B2-4D08-BEA3-D7F728419C4F}"/>
              </a:ext>
            </a:extLst>
          </p:cNvPr>
          <p:cNvSpPr/>
          <p:nvPr/>
        </p:nvSpPr>
        <p:spPr>
          <a:xfrm>
            <a:off x="0" y="1755925"/>
            <a:ext cx="9143999" cy="1546075"/>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int</a:t>
            </a:r>
            <a:r>
              <a:rPr lang="en-US" altLang="zh-CN" sz="2400" b="1" dirty="0">
                <a:solidFill>
                  <a:srgbClr val="D4D4D4"/>
                </a:solidFill>
                <a:latin typeface="Consolas" panose="020B0609020204030204" pitchFamily="49" charset="0"/>
              </a:rPr>
              <a:t> a = </a:t>
            </a:r>
            <a:r>
              <a:rPr lang="en-US" altLang="zh-CN" sz="2400" b="1" dirty="0">
                <a:solidFill>
                  <a:srgbClr val="B5CEA8"/>
                </a:solidFill>
                <a:latin typeface="Consolas" panose="020B0609020204030204" pitchFamily="49" charset="0"/>
              </a:rPr>
              <a:t>3</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float</a:t>
            </a:r>
            <a:r>
              <a:rPr lang="en-US" altLang="zh-CN" sz="2400" b="1" dirty="0">
                <a:solidFill>
                  <a:srgbClr val="D4D4D4"/>
                </a:solidFill>
                <a:latin typeface="Consolas" panose="020B0609020204030204" pitchFamily="49" charset="0"/>
              </a:rPr>
              <a:t> b = </a:t>
            </a:r>
            <a:r>
              <a:rPr lang="en-US" altLang="zh-CN" sz="2400" b="1" dirty="0">
                <a:solidFill>
                  <a:srgbClr val="B5CEA8"/>
                </a:solidFill>
                <a:latin typeface="Consolas" panose="020B0609020204030204" pitchFamily="49" charset="0"/>
              </a:rPr>
              <a:t>2.5f</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float</a:t>
            </a:r>
            <a:r>
              <a:rPr lang="en-US" altLang="zh-CN" sz="2400" b="1" dirty="0">
                <a:solidFill>
                  <a:srgbClr val="D4D4D4"/>
                </a:solidFill>
                <a:latin typeface="Consolas" panose="020B0609020204030204" pitchFamily="49" charset="0"/>
              </a:rPr>
              <a:t> c = </a:t>
            </a:r>
            <a:r>
              <a:rPr lang="en-US" altLang="zh-CN" sz="2400" b="1" dirty="0">
                <a:solidFill>
                  <a:srgbClr val="B5CEA8"/>
                </a:solidFill>
                <a:latin typeface="Consolas" panose="020B0609020204030204" pitchFamily="49" charset="0"/>
              </a:rPr>
              <a:t>3.2f</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D4D4D4"/>
                </a:solidFill>
                <a:latin typeface="Consolas" panose="020B0609020204030204" pitchFamily="49" charset="0"/>
              </a:rPr>
              <a:t>System.out.println</a:t>
            </a:r>
            <a:r>
              <a:rPr lang="en-US" altLang="zh-CN" sz="2400" b="1" dirty="0">
                <a:solidFill>
                  <a:srgbClr val="D4D4D4"/>
                </a:solidFill>
                <a:latin typeface="Consolas" panose="020B0609020204030204" pitchFamily="49" charset="0"/>
              </a:rPr>
              <a:t>(a + b);</a:t>
            </a:r>
          </a:p>
          <a:p>
            <a:r>
              <a:rPr lang="en-US" altLang="zh-CN" sz="2400" b="1" dirty="0">
                <a:solidFill>
                  <a:srgbClr val="D4D4D4"/>
                </a:solidFill>
                <a:latin typeface="Consolas" panose="020B0609020204030204" pitchFamily="49" charset="0"/>
              </a:rPr>
              <a:t>        </a:t>
            </a:r>
            <a:r>
              <a:rPr lang="en-US" altLang="zh-CN" sz="2400" b="1" dirty="0" err="1">
                <a:solidFill>
                  <a:srgbClr val="D4D4D4"/>
                </a:solidFill>
                <a:latin typeface="Consolas" panose="020B0609020204030204" pitchFamily="49" charset="0"/>
              </a:rPr>
              <a:t>System.out.println</a:t>
            </a:r>
            <a:r>
              <a:rPr lang="en-US" altLang="zh-CN" sz="2400" b="1" dirty="0">
                <a:solidFill>
                  <a:srgbClr val="D4D4D4"/>
                </a:solidFill>
                <a:latin typeface="Consolas" panose="020B0609020204030204" pitchFamily="49" charset="0"/>
              </a:rPr>
              <a:t>(a / b);</a:t>
            </a:r>
          </a:p>
          <a:p>
            <a:r>
              <a:rPr lang="en-US" altLang="zh-CN" sz="2400" b="1" dirty="0">
                <a:solidFill>
                  <a:srgbClr val="D4D4D4"/>
                </a:solidFill>
                <a:latin typeface="Consolas" panose="020B0609020204030204" pitchFamily="49" charset="0"/>
              </a:rPr>
              <a:t>        </a:t>
            </a:r>
            <a:r>
              <a:rPr lang="en-US" altLang="zh-CN" sz="2400" b="1" dirty="0" err="1">
                <a:solidFill>
                  <a:srgbClr val="D4D4D4"/>
                </a:solidFill>
                <a:latin typeface="Consolas" panose="020B0609020204030204" pitchFamily="49" charset="0"/>
              </a:rPr>
              <a:t>System.out.println</a:t>
            </a:r>
            <a:r>
              <a:rPr lang="en-US" altLang="zh-CN" sz="2400" b="1" dirty="0">
                <a:solidFill>
                  <a:srgbClr val="D4D4D4"/>
                </a:solidFill>
                <a:latin typeface="Consolas" panose="020B0609020204030204" pitchFamily="49" charset="0"/>
              </a:rPr>
              <a:t>(a % b);</a:t>
            </a:r>
          </a:p>
        </p:txBody>
      </p:sp>
      <p:pic>
        <p:nvPicPr>
          <p:cNvPr id="5" name="图片 4">
            <a:extLst>
              <a:ext uri="{FF2B5EF4-FFF2-40B4-BE49-F238E27FC236}">
                <a16:creationId xmlns:a16="http://schemas.microsoft.com/office/drawing/2014/main" id="{275781BE-AE31-4722-ADB0-C210AAAC8526}"/>
              </a:ext>
            </a:extLst>
          </p:cNvPr>
          <p:cNvPicPr>
            <a:picLocks noChangeAspect="1"/>
          </p:cNvPicPr>
          <p:nvPr/>
        </p:nvPicPr>
        <p:blipFill>
          <a:blip r:embed="rId3"/>
          <a:stretch>
            <a:fillRect/>
          </a:stretch>
        </p:blipFill>
        <p:spPr>
          <a:xfrm>
            <a:off x="5514974" y="3302000"/>
            <a:ext cx="3629025" cy="714375"/>
          </a:xfrm>
          <a:prstGeom prst="rect">
            <a:avLst/>
          </a:prstGeom>
        </p:spPr>
      </p:pic>
      <p:sp>
        <p:nvSpPr>
          <p:cNvPr id="17" name="矩形: 圆角 16">
            <a:extLst>
              <a:ext uri="{FF2B5EF4-FFF2-40B4-BE49-F238E27FC236}">
                <a16:creationId xmlns:a16="http://schemas.microsoft.com/office/drawing/2014/main" id="{D1D48EFC-009B-4AD6-AFCD-3E4ACAF178A2}"/>
              </a:ext>
            </a:extLst>
          </p:cNvPr>
          <p:cNvSpPr/>
          <p:nvPr/>
        </p:nvSpPr>
        <p:spPr>
          <a:xfrm>
            <a:off x="-1" y="4016376"/>
            <a:ext cx="9143999" cy="831700"/>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double</a:t>
            </a:r>
            <a:r>
              <a:rPr lang="en-US" altLang="zh-CN" sz="2400" b="1" dirty="0">
                <a:solidFill>
                  <a:srgbClr val="D4D4D4"/>
                </a:solidFill>
                <a:latin typeface="Consolas" panose="020B0609020204030204" pitchFamily="49" charset="0"/>
              </a:rPr>
              <a:t> a = </a:t>
            </a:r>
            <a:r>
              <a:rPr lang="en-US" altLang="zh-CN" sz="2400" b="1" dirty="0">
                <a:solidFill>
                  <a:srgbClr val="B5CEA8"/>
                </a:solidFill>
                <a:latin typeface="Consolas" panose="020B0609020204030204" pitchFamily="49" charset="0"/>
              </a:rPr>
              <a:t>3.5</a:t>
            </a:r>
            <a:r>
              <a:rPr lang="en-US" altLang="zh-CN" sz="2400" b="1" dirty="0">
                <a:solidFill>
                  <a:srgbClr val="D4D4D4"/>
                </a:solidFill>
                <a:latin typeface="Consolas" panose="020B0609020204030204" pitchFamily="49" charset="0"/>
              </a:rPr>
              <a:t>, b = </a:t>
            </a:r>
            <a:r>
              <a:rPr lang="en-US" altLang="zh-CN" sz="2400" b="1" dirty="0">
                <a:solidFill>
                  <a:srgbClr val="B5CEA8"/>
                </a:solidFill>
                <a:latin typeface="Consolas" panose="020B0609020204030204" pitchFamily="49" charset="0"/>
              </a:rPr>
              <a:t>2.2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D4D4D4"/>
                </a:solidFill>
                <a:latin typeface="Consolas" panose="020B0609020204030204" pitchFamily="49" charset="0"/>
              </a:rPr>
              <a:t>System.out.println</a:t>
            </a:r>
            <a:r>
              <a:rPr lang="en-US" altLang="zh-CN" sz="2400" b="1" dirty="0">
                <a:solidFill>
                  <a:srgbClr val="D4D4D4"/>
                </a:solidFill>
                <a:latin typeface="Consolas" panose="020B0609020204030204" pitchFamily="49" charset="0"/>
              </a:rPr>
              <a:t>(a - b);</a:t>
            </a:r>
          </a:p>
        </p:txBody>
      </p:sp>
      <p:pic>
        <p:nvPicPr>
          <p:cNvPr id="18" name="图片 17">
            <a:extLst>
              <a:ext uri="{FF2B5EF4-FFF2-40B4-BE49-F238E27FC236}">
                <a16:creationId xmlns:a16="http://schemas.microsoft.com/office/drawing/2014/main" id="{2389F05F-B414-40A1-89E5-67502C7B0FA3}"/>
              </a:ext>
            </a:extLst>
          </p:cNvPr>
          <p:cNvPicPr>
            <a:picLocks noChangeAspect="1"/>
          </p:cNvPicPr>
          <p:nvPr/>
        </p:nvPicPr>
        <p:blipFill>
          <a:blip r:embed="rId4"/>
          <a:stretch>
            <a:fillRect/>
          </a:stretch>
        </p:blipFill>
        <p:spPr>
          <a:xfrm>
            <a:off x="5088549" y="4848075"/>
            <a:ext cx="4055452" cy="714375"/>
          </a:xfrm>
          <a:prstGeom prst="rect">
            <a:avLst/>
          </a:prstGeom>
        </p:spPr>
      </p:pic>
      <p:sp>
        <p:nvSpPr>
          <p:cNvPr id="20" name="爆炸形: 14 pt  19">
            <a:extLst>
              <a:ext uri="{FF2B5EF4-FFF2-40B4-BE49-F238E27FC236}">
                <a16:creationId xmlns:a16="http://schemas.microsoft.com/office/drawing/2014/main" id="{13D12A2D-4100-4211-B7C8-03DF9B840C1F}"/>
              </a:ext>
            </a:extLst>
          </p:cNvPr>
          <p:cNvSpPr/>
          <p:nvPr/>
        </p:nvSpPr>
        <p:spPr>
          <a:xfrm>
            <a:off x="1269998" y="5105400"/>
            <a:ext cx="3302000" cy="1651000"/>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b="1" dirty="0">
                <a:solidFill>
                  <a:srgbClr val="FF0000"/>
                </a:solidFill>
                <a:latin typeface="楷体" panose="02010609060101010101" pitchFamily="49" charset="-122"/>
                <a:ea typeface="楷体" panose="02010609060101010101" pitchFamily="49" charset="-122"/>
              </a:rPr>
              <a:t>精度丢失</a:t>
            </a:r>
          </a:p>
        </p:txBody>
      </p:sp>
    </p:spTree>
    <p:extLst>
      <p:ext uri="{BB962C8B-B14F-4D97-AF65-F5344CB8AC3E}">
        <p14:creationId xmlns:p14="http://schemas.microsoft.com/office/powerpoint/2010/main" val="300136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431945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关系运算符</a:t>
            </a:r>
            <a:r>
              <a:rPr lang="en-US" altLang="zh-CN" sz="2800" b="1" dirty="0">
                <a:solidFill>
                  <a:srgbClr val="1557AE"/>
                </a:solidFill>
                <a:latin typeface="+mj-lt"/>
              </a:rPr>
              <a:t>(Relational Operators)</a:t>
            </a:r>
          </a:p>
          <a:p>
            <a:pPr marL="800100" lvl="1" indent="-3429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比较运算，计算结果“</a:t>
            </a:r>
            <a:r>
              <a:rPr lang="en-US" altLang="zh-CN" sz="2400" b="1" dirty="0">
                <a:solidFill>
                  <a:srgbClr val="1557AE"/>
                </a:solidFill>
                <a:latin typeface="+mj-lt"/>
                <a:ea typeface="楷体" panose="02010609060101010101" pitchFamily="49" charset="-122"/>
              </a:rPr>
              <a:t>true”</a:t>
            </a:r>
            <a:r>
              <a:rPr lang="zh-CN" altLang="en-US" sz="2400" b="1" dirty="0">
                <a:solidFill>
                  <a:srgbClr val="1557AE"/>
                </a:solidFill>
                <a:latin typeface="+mj-lt"/>
                <a:ea typeface="楷体" panose="02010609060101010101" pitchFamily="49" charset="-122"/>
              </a:rPr>
              <a:t>或“</a:t>
            </a:r>
            <a:r>
              <a:rPr lang="en-US" altLang="zh-CN" sz="2400" b="1" dirty="0">
                <a:solidFill>
                  <a:srgbClr val="1557AE"/>
                </a:solidFill>
                <a:latin typeface="+mj-lt"/>
                <a:ea typeface="楷体" panose="02010609060101010101" pitchFamily="49" charset="-122"/>
              </a:rPr>
              <a:t>false”</a:t>
            </a:r>
          </a:p>
          <a:p>
            <a:pPr marL="800100" lvl="1" indent="-342900">
              <a:lnSpc>
                <a:spcPct val="120000"/>
              </a:lnSpc>
              <a:buSzPct val="90000"/>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SzPct val="90000"/>
              <a:buFont typeface="Wingdings" panose="05000000000000000000" pitchFamily="2" charset="2"/>
              <a:buChar char="n"/>
            </a:pPr>
            <a:endParaRPr lang="en-US" altLang="zh-CN" sz="1100" b="1" dirty="0">
              <a:latin typeface="+mj-lt"/>
              <a:ea typeface="楷体" panose="02010609060101010101" pitchFamily="49" charset="-122"/>
            </a:endParaRPr>
          </a:p>
          <a:p>
            <a:pPr marL="800100" lvl="1" indent="-342900">
              <a:lnSpc>
                <a:spcPct val="120000"/>
              </a:lnSpc>
              <a:buSzPct val="90000"/>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优先级</a:t>
            </a: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
        <p:nvSpPr>
          <p:cNvPr id="16" name="矩形: 圆角 15">
            <a:extLst>
              <a:ext uri="{FF2B5EF4-FFF2-40B4-BE49-F238E27FC236}">
                <a16:creationId xmlns:a16="http://schemas.microsoft.com/office/drawing/2014/main" id="{5647555B-3110-43B0-A4DB-B182B0766360}"/>
              </a:ext>
            </a:extLst>
          </p:cNvPr>
          <p:cNvSpPr/>
          <p:nvPr/>
        </p:nvSpPr>
        <p:spPr>
          <a:xfrm>
            <a:off x="151556" y="2180434"/>
            <a:ext cx="8690707" cy="2240493"/>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3" indent="-342900" algn="just">
              <a:lnSpc>
                <a:spcPct val="120000"/>
              </a:lnSpc>
              <a:buFont typeface="Wingdings" panose="05000000000000000000" pitchFamily="2" charset="2"/>
              <a:buChar char="ü"/>
            </a:pPr>
            <a:r>
              <a:rPr lang="zh-CN" altLang="nl-NL" sz="2000" b="1" dirty="0">
                <a:solidFill>
                  <a:schemeClr val="tx1"/>
                </a:solidFill>
                <a:latin typeface="+mn-ea"/>
              </a:rPr>
              <a:t>大于      </a:t>
            </a:r>
            <a:r>
              <a:rPr lang="en-US" altLang="zh-CN" sz="2000" b="1" dirty="0">
                <a:solidFill>
                  <a:schemeClr val="tx1"/>
                </a:solidFill>
                <a:latin typeface="+mn-ea"/>
              </a:rPr>
              <a:t>	</a:t>
            </a:r>
            <a:r>
              <a:rPr lang="nl-NL" altLang="zh-CN" sz="2000" b="1" dirty="0">
                <a:solidFill>
                  <a:schemeClr val="tx1"/>
                </a:solidFill>
                <a:latin typeface="+mn-ea"/>
              </a:rPr>
              <a:t>&gt;     	“op1 &gt; op2”  </a:t>
            </a:r>
          </a:p>
          <a:p>
            <a:pPr marL="1714500" lvl="3" indent="-342900" algn="just">
              <a:lnSpc>
                <a:spcPct val="120000"/>
              </a:lnSpc>
              <a:buFont typeface="Wingdings" panose="05000000000000000000" pitchFamily="2" charset="2"/>
              <a:buChar char="ü"/>
            </a:pPr>
            <a:r>
              <a:rPr lang="zh-CN" altLang="nl-NL" sz="2000" b="1" dirty="0">
                <a:solidFill>
                  <a:schemeClr val="tx1"/>
                </a:solidFill>
                <a:latin typeface="+mn-ea"/>
              </a:rPr>
              <a:t>大于等于 </a:t>
            </a:r>
            <a:r>
              <a:rPr lang="en-US" altLang="zh-CN" sz="2000" b="1" dirty="0">
                <a:solidFill>
                  <a:schemeClr val="tx1"/>
                </a:solidFill>
                <a:latin typeface="+mn-ea"/>
              </a:rPr>
              <a:t>	</a:t>
            </a:r>
            <a:r>
              <a:rPr lang="nl-NL" altLang="zh-CN" sz="2000" b="1" dirty="0">
                <a:solidFill>
                  <a:schemeClr val="tx1"/>
                </a:solidFill>
                <a:latin typeface="+mn-ea"/>
              </a:rPr>
              <a:t>&gt;=  	“op1 &gt;= op2”  </a:t>
            </a:r>
          </a:p>
          <a:p>
            <a:pPr marL="1714500" lvl="3" indent="-342900" algn="just">
              <a:lnSpc>
                <a:spcPct val="120000"/>
              </a:lnSpc>
              <a:buFont typeface="Wingdings" panose="05000000000000000000" pitchFamily="2" charset="2"/>
              <a:buChar char="ü"/>
            </a:pPr>
            <a:r>
              <a:rPr lang="zh-CN" altLang="nl-NL" sz="2000" b="1" dirty="0">
                <a:solidFill>
                  <a:schemeClr val="tx1"/>
                </a:solidFill>
                <a:latin typeface="+mn-ea"/>
              </a:rPr>
              <a:t>小于       </a:t>
            </a:r>
            <a:r>
              <a:rPr lang="en-US" altLang="zh-CN" sz="2000" b="1" dirty="0">
                <a:solidFill>
                  <a:schemeClr val="tx1"/>
                </a:solidFill>
                <a:latin typeface="+mn-ea"/>
              </a:rPr>
              <a:t>	</a:t>
            </a:r>
            <a:r>
              <a:rPr lang="nl-NL" altLang="zh-CN" sz="2000" b="1" dirty="0">
                <a:solidFill>
                  <a:schemeClr val="tx1"/>
                </a:solidFill>
                <a:latin typeface="+mn-ea"/>
              </a:rPr>
              <a:t>&lt;     	“op1 &lt; op2”  </a:t>
            </a:r>
          </a:p>
          <a:p>
            <a:pPr marL="1714500" lvl="3" indent="-342900" algn="just">
              <a:lnSpc>
                <a:spcPct val="120000"/>
              </a:lnSpc>
              <a:buFont typeface="Wingdings" panose="05000000000000000000" pitchFamily="2" charset="2"/>
              <a:buChar char="ü"/>
            </a:pPr>
            <a:r>
              <a:rPr lang="zh-CN" altLang="nl-NL" sz="2000" b="1" dirty="0">
                <a:solidFill>
                  <a:schemeClr val="tx1"/>
                </a:solidFill>
                <a:latin typeface="+mn-ea"/>
              </a:rPr>
              <a:t>小于等于 </a:t>
            </a:r>
            <a:r>
              <a:rPr lang="en-US" altLang="zh-CN" sz="2000" b="1" dirty="0">
                <a:solidFill>
                  <a:schemeClr val="tx1"/>
                </a:solidFill>
                <a:latin typeface="+mn-ea"/>
              </a:rPr>
              <a:t>	</a:t>
            </a:r>
            <a:r>
              <a:rPr lang="nl-NL" altLang="zh-CN" sz="2000" b="1" dirty="0">
                <a:solidFill>
                  <a:schemeClr val="tx1"/>
                </a:solidFill>
                <a:latin typeface="+mn-ea"/>
              </a:rPr>
              <a:t>&lt;=  	“op1 &lt;= op2”  </a:t>
            </a:r>
          </a:p>
          <a:p>
            <a:pPr marL="1714500" lvl="3" indent="-342900" algn="just">
              <a:lnSpc>
                <a:spcPct val="120000"/>
              </a:lnSpc>
              <a:buFont typeface="Wingdings" panose="05000000000000000000" pitchFamily="2" charset="2"/>
              <a:buChar char="ü"/>
            </a:pPr>
            <a:r>
              <a:rPr lang="zh-CN" altLang="nl-NL" sz="2000" b="1" dirty="0">
                <a:solidFill>
                  <a:schemeClr val="tx1"/>
                </a:solidFill>
                <a:latin typeface="+mn-ea"/>
              </a:rPr>
              <a:t>等于       </a:t>
            </a:r>
            <a:r>
              <a:rPr lang="en-US" altLang="zh-CN" sz="2000" b="1" dirty="0">
                <a:solidFill>
                  <a:schemeClr val="tx1"/>
                </a:solidFill>
                <a:latin typeface="+mn-ea"/>
              </a:rPr>
              <a:t>	</a:t>
            </a:r>
            <a:r>
              <a:rPr lang="nl-NL" altLang="zh-CN" sz="2000" b="1" dirty="0">
                <a:solidFill>
                  <a:schemeClr val="tx1"/>
                </a:solidFill>
                <a:latin typeface="+mn-ea"/>
              </a:rPr>
              <a:t>==  	“op1 == op2”  </a:t>
            </a:r>
          </a:p>
          <a:p>
            <a:pPr marL="1714500" lvl="3" indent="-342900" algn="just">
              <a:lnSpc>
                <a:spcPct val="120000"/>
              </a:lnSpc>
              <a:buFont typeface="Wingdings" panose="05000000000000000000" pitchFamily="2" charset="2"/>
              <a:buChar char="ü"/>
            </a:pPr>
            <a:r>
              <a:rPr lang="zh-CN" altLang="nl-NL" sz="2000" b="1" dirty="0">
                <a:solidFill>
                  <a:schemeClr val="tx1"/>
                </a:solidFill>
                <a:latin typeface="+mn-ea"/>
              </a:rPr>
              <a:t>不等于    </a:t>
            </a:r>
            <a:r>
              <a:rPr lang="en-US" altLang="zh-CN" sz="2000" b="1" dirty="0">
                <a:solidFill>
                  <a:schemeClr val="tx1"/>
                </a:solidFill>
                <a:latin typeface="+mn-ea"/>
              </a:rPr>
              <a:t>	</a:t>
            </a:r>
            <a:r>
              <a:rPr lang="nl-NL" altLang="zh-CN" sz="2000" b="1" dirty="0">
                <a:solidFill>
                  <a:schemeClr val="tx1"/>
                </a:solidFill>
                <a:latin typeface="+mn-ea"/>
              </a:rPr>
              <a:t>!=   	“op1 != op2”</a:t>
            </a:r>
          </a:p>
        </p:txBody>
      </p:sp>
      <p:sp>
        <p:nvSpPr>
          <p:cNvPr id="17" name="矩形: 圆角 16">
            <a:extLst>
              <a:ext uri="{FF2B5EF4-FFF2-40B4-BE49-F238E27FC236}">
                <a16:creationId xmlns:a16="http://schemas.microsoft.com/office/drawing/2014/main" id="{54966371-23BD-4036-9140-29E568B58199}"/>
              </a:ext>
            </a:extLst>
          </p:cNvPr>
          <p:cNvSpPr/>
          <p:nvPr/>
        </p:nvSpPr>
        <p:spPr>
          <a:xfrm>
            <a:off x="151556" y="5201773"/>
            <a:ext cx="8690707" cy="778373"/>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3" indent="-342900" algn="just">
              <a:lnSpc>
                <a:spcPct val="120000"/>
              </a:lnSpc>
              <a:buFont typeface="Wingdings" panose="05000000000000000000" pitchFamily="2" charset="2"/>
              <a:buChar char="ü"/>
            </a:pPr>
            <a:r>
              <a:rPr lang="en-US" altLang="zh-CN" sz="2000" b="1" dirty="0">
                <a:solidFill>
                  <a:schemeClr val="tx1"/>
                </a:solidFill>
                <a:latin typeface="+mn-ea"/>
              </a:rPr>
              <a:t>(&gt;</a:t>
            </a:r>
            <a:r>
              <a:rPr lang="zh-CN" altLang="en-US" sz="2000" b="1" dirty="0">
                <a:solidFill>
                  <a:schemeClr val="tx1"/>
                </a:solidFill>
                <a:latin typeface="+mn-ea"/>
              </a:rPr>
              <a:t>、</a:t>
            </a:r>
            <a:r>
              <a:rPr lang="en-US" altLang="zh-CN" sz="2000" b="1" dirty="0">
                <a:solidFill>
                  <a:schemeClr val="tx1"/>
                </a:solidFill>
                <a:latin typeface="+mn-ea"/>
              </a:rPr>
              <a:t>&gt;=</a:t>
            </a:r>
            <a:r>
              <a:rPr lang="zh-CN" altLang="en-US" sz="2000" b="1" dirty="0">
                <a:solidFill>
                  <a:schemeClr val="tx1"/>
                </a:solidFill>
                <a:latin typeface="+mn-ea"/>
              </a:rPr>
              <a:t>、</a:t>
            </a:r>
            <a:r>
              <a:rPr lang="en-US" altLang="zh-CN" sz="2000" b="1" dirty="0">
                <a:solidFill>
                  <a:schemeClr val="tx1"/>
                </a:solidFill>
                <a:latin typeface="+mn-ea"/>
              </a:rPr>
              <a:t>&lt;</a:t>
            </a:r>
            <a:r>
              <a:rPr lang="zh-CN" altLang="en-US" sz="2000" b="1" dirty="0">
                <a:solidFill>
                  <a:schemeClr val="tx1"/>
                </a:solidFill>
                <a:latin typeface="+mn-ea"/>
              </a:rPr>
              <a:t>、</a:t>
            </a:r>
            <a:r>
              <a:rPr lang="en-US" altLang="zh-CN" sz="2000" b="1" dirty="0">
                <a:solidFill>
                  <a:schemeClr val="tx1"/>
                </a:solidFill>
                <a:latin typeface="+mn-ea"/>
              </a:rPr>
              <a:t>&lt;=) &gt; (==</a:t>
            </a:r>
            <a:r>
              <a:rPr lang="zh-CN" altLang="en-US" sz="2000" b="1" dirty="0">
                <a:solidFill>
                  <a:schemeClr val="tx1"/>
                </a:solidFill>
                <a:latin typeface="+mn-ea"/>
              </a:rPr>
              <a:t>、</a:t>
            </a:r>
            <a:r>
              <a:rPr lang="en-US" altLang="zh-CN" sz="2000" b="1" dirty="0">
                <a:solidFill>
                  <a:schemeClr val="tx1"/>
                </a:solidFill>
                <a:latin typeface="+mn-ea"/>
              </a:rPr>
              <a:t>!=)</a:t>
            </a:r>
          </a:p>
          <a:p>
            <a:pPr marL="1714500" lvl="3" indent="-342900" algn="just">
              <a:lnSpc>
                <a:spcPct val="120000"/>
              </a:lnSpc>
              <a:buFont typeface="Wingdings" panose="05000000000000000000" pitchFamily="2" charset="2"/>
              <a:buChar char="ü"/>
            </a:pPr>
            <a:r>
              <a:rPr lang="zh-CN" altLang="en-US" sz="2000" b="1" dirty="0">
                <a:solidFill>
                  <a:schemeClr val="tx1"/>
                </a:solidFill>
                <a:latin typeface="+mn-ea"/>
              </a:rPr>
              <a:t>关系运算符低于算术运算符</a:t>
            </a:r>
          </a:p>
        </p:txBody>
      </p:sp>
    </p:spTree>
    <p:extLst>
      <p:ext uri="{BB962C8B-B14F-4D97-AF65-F5344CB8AC3E}">
        <p14:creationId xmlns:p14="http://schemas.microsoft.com/office/powerpoint/2010/main" val="3374841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关系运算符</a:t>
            </a:r>
            <a:r>
              <a:rPr lang="en-US" altLang="zh-CN" sz="2800" b="1" dirty="0">
                <a:solidFill>
                  <a:srgbClr val="1557AE"/>
                </a:solidFill>
                <a:latin typeface="+mj-lt"/>
              </a:rPr>
              <a:t>(Relational Operators)</a:t>
            </a: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p:txBody>
      </p:sp>
      <p:sp>
        <p:nvSpPr>
          <p:cNvPr id="9" name="矩形: 圆角 8">
            <a:extLst>
              <a:ext uri="{FF2B5EF4-FFF2-40B4-BE49-F238E27FC236}">
                <a16:creationId xmlns:a16="http://schemas.microsoft.com/office/drawing/2014/main" id="{2D085171-23D6-4F9E-9F44-F4C57E5FC4EA}"/>
              </a:ext>
            </a:extLst>
          </p:cNvPr>
          <p:cNvSpPr/>
          <p:nvPr/>
        </p:nvSpPr>
        <p:spPr>
          <a:xfrm>
            <a:off x="1" y="1711112"/>
            <a:ext cx="9143999" cy="3751841"/>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solidFill>
                  <a:srgbClr val="569CD6"/>
                </a:solidFill>
                <a:latin typeface="Consolas" panose="020B0609020204030204" pitchFamily="49" charset="0"/>
              </a:rPr>
              <a:t>class</a:t>
            </a:r>
            <a:r>
              <a:rPr lang="en-US" altLang="zh-CN" sz="2200" b="1" dirty="0">
                <a:solidFill>
                  <a:srgbClr val="D4D4D4"/>
                </a:solidFill>
                <a:latin typeface="Consolas" panose="020B0609020204030204" pitchFamily="49" charset="0"/>
              </a:rPr>
              <a:t> </a:t>
            </a:r>
            <a:r>
              <a:rPr lang="en-US" altLang="zh-CN" sz="2200" b="1" dirty="0">
                <a:solidFill>
                  <a:srgbClr val="4EC9B0"/>
                </a:solidFill>
                <a:latin typeface="Consolas" panose="020B0609020204030204" pitchFamily="49" charset="0"/>
              </a:rPr>
              <a:t>Test</a:t>
            </a:r>
            <a:r>
              <a:rPr lang="en-US" altLang="zh-CN" sz="2200" b="1" dirty="0">
                <a:solidFill>
                  <a:srgbClr val="D4D4D4"/>
                </a:solidFill>
                <a:latin typeface="Consolas" panose="020B0609020204030204" pitchFamily="49" charset="0"/>
              </a:rPr>
              <a:t> {</a:t>
            </a:r>
          </a:p>
          <a:p>
            <a:r>
              <a:rPr lang="en-US" altLang="zh-CN" sz="2200" b="1" dirty="0">
                <a:solidFill>
                  <a:srgbClr val="D4D4D4"/>
                </a:solidFill>
                <a:latin typeface="Consolas" panose="020B0609020204030204" pitchFamily="49" charset="0"/>
              </a:rPr>
              <a:t>    </a:t>
            </a:r>
            <a:r>
              <a:rPr lang="en-US" altLang="zh-CN" sz="2200" b="1" dirty="0">
                <a:solidFill>
                  <a:srgbClr val="569CD6"/>
                </a:solidFill>
                <a:latin typeface="Consolas" panose="020B0609020204030204" pitchFamily="49" charset="0"/>
              </a:rPr>
              <a:t>public</a:t>
            </a:r>
            <a:r>
              <a:rPr lang="en-US" altLang="zh-CN" sz="2200" b="1" dirty="0">
                <a:solidFill>
                  <a:srgbClr val="D4D4D4"/>
                </a:solidFill>
                <a:latin typeface="Consolas" panose="020B0609020204030204" pitchFamily="49" charset="0"/>
              </a:rPr>
              <a:t> </a:t>
            </a:r>
            <a:r>
              <a:rPr lang="en-US" altLang="zh-CN" sz="2200" b="1" dirty="0">
                <a:solidFill>
                  <a:srgbClr val="569CD6"/>
                </a:solidFill>
                <a:latin typeface="Consolas" panose="020B0609020204030204" pitchFamily="49" charset="0"/>
              </a:rPr>
              <a:t>static</a:t>
            </a:r>
            <a:r>
              <a:rPr lang="en-US" altLang="zh-CN" sz="2200" b="1" dirty="0">
                <a:solidFill>
                  <a:srgbClr val="D4D4D4"/>
                </a:solidFill>
                <a:latin typeface="Consolas" panose="020B0609020204030204" pitchFamily="49" charset="0"/>
              </a:rPr>
              <a:t> </a:t>
            </a:r>
            <a:r>
              <a:rPr lang="en-US" altLang="zh-CN" sz="2200" b="1" dirty="0">
                <a:solidFill>
                  <a:srgbClr val="4EC9B0"/>
                </a:solidFill>
                <a:latin typeface="Consolas" panose="020B0609020204030204" pitchFamily="49" charset="0"/>
              </a:rPr>
              <a:t>void</a:t>
            </a:r>
            <a:r>
              <a:rPr lang="en-US" altLang="zh-CN" sz="2200" b="1" dirty="0">
                <a:solidFill>
                  <a:srgbClr val="D4D4D4"/>
                </a:solidFill>
                <a:latin typeface="Consolas" panose="020B0609020204030204" pitchFamily="49" charset="0"/>
              </a:rPr>
              <a:t> </a:t>
            </a:r>
            <a:r>
              <a:rPr lang="en-US" altLang="zh-CN" sz="2200" b="1" dirty="0">
                <a:solidFill>
                  <a:srgbClr val="DCDCAA"/>
                </a:solidFill>
                <a:latin typeface="Consolas" panose="020B0609020204030204" pitchFamily="49" charset="0"/>
              </a:rPr>
              <a:t>main</a:t>
            </a:r>
            <a:r>
              <a:rPr lang="en-US" altLang="zh-CN" sz="2200" b="1" dirty="0">
                <a:solidFill>
                  <a:srgbClr val="D4D4D4"/>
                </a:solidFill>
                <a:latin typeface="Consolas" panose="020B0609020204030204" pitchFamily="49" charset="0"/>
              </a:rPr>
              <a:t>(</a:t>
            </a:r>
            <a:r>
              <a:rPr lang="en-US" altLang="zh-CN" sz="2200" b="1" dirty="0">
                <a:solidFill>
                  <a:srgbClr val="4EC9B0"/>
                </a:solidFill>
                <a:latin typeface="Consolas" panose="020B0609020204030204" pitchFamily="49" charset="0"/>
              </a:rPr>
              <a:t>String</a:t>
            </a:r>
            <a:r>
              <a:rPr lang="en-US" altLang="zh-CN" sz="2200" b="1" dirty="0">
                <a:solidFill>
                  <a:srgbClr val="D4D4D4"/>
                </a:solidFill>
                <a:latin typeface="Consolas" panose="020B0609020204030204" pitchFamily="49" charset="0"/>
              </a:rPr>
              <a:t> </a:t>
            </a:r>
            <a:r>
              <a:rPr lang="en-US" altLang="zh-CN" sz="2200" b="1" dirty="0" err="1">
                <a:solidFill>
                  <a:srgbClr val="9CDCFE"/>
                </a:solidFill>
                <a:latin typeface="Consolas" panose="020B0609020204030204" pitchFamily="49" charset="0"/>
              </a:rPr>
              <a:t>args</a:t>
            </a:r>
            <a:r>
              <a:rPr lang="en-US" altLang="zh-CN" sz="2200" b="1" dirty="0">
                <a:solidFill>
                  <a:srgbClr val="D4D4D4"/>
                </a:solidFill>
                <a:latin typeface="Consolas" panose="020B0609020204030204" pitchFamily="49" charset="0"/>
              </a:rPr>
              <a:t>[]) {</a:t>
            </a:r>
          </a:p>
          <a:p>
            <a:r>
              <a:rPr lang="en-US" altLang="zh-CN" sz="2200" b="1" dirty="0">
                <a:solidFill>
                  <a:srgbClr val="D4D4D4"/>
                </a:solidFill>
                <a:latin typeface="Consolas" panose="020B0609020204030204" pitchFamily="49" charset="0"/>
              </a:rPr>
              <a:t>        </a:t>
            </a:r>
            <a:r>
              <a:rPr lang="en-US" altLang="zh-CN" sz="2200" b="1" dirty="0">
                <a:solidFill>
                  <a:srgbClr val="4EC9B0"/>
                </a:solidFill>
                <a:latin typeface="Consolas" panose="020B0609020204030204" pitchFamily="49" charset="0"/>
              </a:rPr>
              <a:t>int</a:t>
            </a:r>
            <a:r>
              <a:rPr lang="en-US" altLang="zh-CN" sz="2200" b="1" dirty="0">
                <a:solidFill>
                  <a:srgbClr val="D4D4D4"/>
                </a:solidFill>
                <a:latin typeface="Consolas" panose="020B0609020204030204" pitchFamily="49" charset="0"/>
              </a:rPr>
              <a:t> </a:t>
            </a:r>
            <a:r>
              <a:rPr lang="en-US" altLang="zh-CN" sz="2200" b="1" dirty="0">
                <a:solidFill>
                  <a:srgbClr val="9CDCFE"/>
                </a:solidFill>
                <a:latin typeface="Consolas" panose="020B0609020204030204" pitchFamily="49" charset="0"/>
              </a:rPr>
              <a:t>w</a:t>
            </a:r>
            <a:r>
              <a:rPr lang="en-US" altLang="zh-CN" sz="2200" b="1" dirty="0">
                <a:solidFill>
                  <a:srgbClr val="D4D4D4"/>
                </a:solidFill>
                <a:latin typeface="Consolas" panose="020B0609020204030204" pitchFamily="49" charset="0"/>
              </a:rPr>
              <a:t>=</a:t>
            </a:r>
            <a:r>
              <a:rPr lang="en-US" altLang="zh-CN" sz="2200" b="1" dirty="0">
                <a:solidFill>
                  <a:srgbClr val="B5CEA8"/>
                </a:solidFill>
                <a:latin typeface="Consolas" panose="020B0609020204030204" pitchFamily="49" charset="0"/>
              </a:rPr>
              <a:t>25</a:t>
            </a:r>
            <a:r>
              <a:rPr lang="en-US" altLang="zh-CN" sz="2200" b="1" dirty="0">
                <a:solidFill>
                  <a:srgbClr val="D4D4D4"/>
                </a:solidFill>
                <a:latin typeface="Consolas" panose="020B0609020204030204" pitchFamily="49" charset="0"/>
              </a:rPr>
              <a:t>, </a:t>
            </a:r>
            <a:r>
              <a:rPr lang="en-US" altLang="zh-CN" sz="2200" b="1" dirty="0">
                <a:solidFill>
                  <a:srgbClr val="9CDCFE"/>
                </a:solidFill>
                <a:latin typeface="Consolas" panose="020B0609020204030204" pitchFamily="49" charset="0"/>
              </a:rPr>
              <a:t>x</a:t>
            </a:r>
            <a:r>
              <a:rPr lang="en-US" altLang="zh-CN" sz="2200" b="1" dirty="0">
                <a:solidFill>
                  <a:srgbClr val="D4D4D4"/>
                </a:solidFill>
                <a:latin typeface="Consolas" panose="020B0609020204030204" pitchFamily="49" charset="0"/>
              </a:rPr>
              <a:t>=</a:t>
            </a:r>
            <a:r>
              <a:rPr lang="en-US" altLang="zh-CN" sz="2200" b="1" dirty="0">
                <a:solidFill>
                  <a:srgbClr val="B5CEA8"/>
                </a:solidFill>
                <a:latin typeface="Consolas" panose="020B0609020204030204" pitchFamily="49" charset="0"/>
              </a:rPr>
              <a:t>3</a:t>
            </a:r>
            <a:r>
              <a:rPr lang="en-US" altLang="zh-CN" sz="2200" b="1" dirty="0">
                <a:solidFill>
                  <a:srgbClr val="D4D4D4"/>
                </a:solidFill>
                <a:latin typeface="Consolas" panose="020B0609020204030204" pitchFamily="49" charset="0"/>
              </a:rPr>
              <a:t>;</a:t>
            </a:r>
          </a:p>
          <a:p>
            <a:r>
              <a:rPr lang="en-US" altLang="zh-CN" sz="2200" b="1" dirty="0">
                <a:solidFill>
                  <a:srgbClr val="D4D4D4"/>
                </a:solidFill>
                <a:latin typeface="Consolas" panose="020B0609020204030204" pitchFamily="49" charset="0"/>
              </a:rPr>
              <a:t>        </a:t>
            </a:r>
            <a:r>
              <a:rPr lang="en-US" altLang="zh-CN" sz="2200" b="1" dirty="0" err="1">
                <a:solidFill>
                  <a:srgbClr val="4EC9B0"/>
                </a:solidFill>
                <a:latin typeface="Consolas" panose="020B0609020204030204" pitchFamily="49" charset="0"/>
              </a:rPr>
              <a:t>boolean</a:t>
            </a:r>
            <a:r>
              <a:rPr lang="en-US" altLang="zh-CN" sz="2200" b="1" dirty="0">
                <a:solidFill>
                  <a:srgbClr val="D4D4D4"/>
                </a:solidFill>
                <a:latin typeface="Consolas" panose="020B0609020204030204" pitchFamily="49" charset="0"/>
              </a:rPr>
              <a:t> </a:t>
            </a:r>
            <a:r>
              <a:rPr lang="en-US" altLang="zh-CN" sz="2200" b="1" dirty="0">
                <a:solidFill>
                  <a:srgbClr val="9CDCFE"/>
                </a:solidFill>
                <a:latin typeface="Consolas" panose="020B0609020204030204" pitchFamily="49" charset="0"/>
              </a:rPr>
              <a:t>y</a:t>
            </a:r>
            <a:r>
              <a:rPr lang="en-US" altLang="zh-CN" sz="2200" b="1" dirty="0">
                <a:solidFill>
                  <a:srgbClr val="D4D4D4"/>
                </a:solidFill>
                <a:latin typeface="Consolas" panose="020B0609020204030204" pitchFamily="49" charset="0"/>
              </a:rPr>
              <a:t> = </a:t>
            </a:r>
            <a:r>
              <a:rPr lang="en-US" altLang="zh-CN" sz="2200" b="1" dirty="0">
                <a:solidFill>
                  <a:srgbClr val="9CDCFE"/>
                </a:solidFill>
                <a:latin typeface="Consolas" panose="020B0609020204030204" pitchFamily="49" charset="0"/>
              </a:rPr>
              <a:t>w</a:t>
            </a:r>
            <a:r>
              <a:rPr lang="en-US" altLang="zh-CN" sz="2200" b="1" dirty="0">
                <a:solidFill>
                  <a:srgbClr val="D4D4D4"/>
                </a:solidFill>
                <a:latin typeface="Consolas" panose="020B0609020204030204" pitchFamily="49" charset="0"/>
              </a:rPr>
              <a:t> &lt; </a:t>
            </a:r>
            <a:r>
              <a:rPr lang="en-US" altLang="zh-CN" sz="2200" b="1" dirty="0">
                <a:solidFill>
                  <a:srgbClr val="9CDCFE"/>
                </a:solidFill>
                <a:latin typeface="Consolas" panose="020B0609020204030204" pitchFamily="49" charset="0"/>
              </a:rPr>
              <a:t>x</a:t>
            </a:r>
            <a:r>
              <a:rPr lang="en-US" altLang="zh-CN" sz="2200" b="1" dirty="0">
                <a:solidFill>
                  <a:srgbClr val="D4D4D4"/>
                </a:solidFill>
                <a:latin typeface="Consolas" panose="020B0609020204030204" pitchFamily="49" charset="0"/>
              </a:rPr>
              <a:t>;</a:t>
            </a:r>
          </a:p>
          <a:p>
            <a:r>
              <a:rPr lang="en-US" altLang="zh-CN" sz="2200" b="1" dirty="0">
                <a:solidFill>
                  <a:srgbClr val="D4D4D4"/>
                </a:solidFill>
                <a:latin typeface="Consolas" panose="020B0609020204030204" pitchFamily="49" charset="0"/>
              </a:rPr>
              <a:t>        </a:t>
            </a:r>
            <a:r>
              <a:rPr lang="en-US" altLang="zh-CN" sz="2200" b="1" dirty="0" err="1">
                <a:solidFill>
                  <a:srgbClr val="4EC9B0"/>
                </a:solidFill>
                <a:latin typeface="Consolas" panose="020B0609020204030204" pitchFamily="49" charset="0"/>
              </a:rPr>
              <a:t>boolean</a:t>
            </a:r>
            <a:r>
              <a:rPr lang="en-US" altLang="zh-CN" sz="2200" b="1" dirty="0">
                <a:solidFill>
                  <a:srgbClr val="D4D4D4"/>
                </a:solidFill>
                <a:latin typeface="Consolas" panose="020B0609020204030204" pitchFamily="49" charset="0"/>
              </a:rPr>
              <a:t> </a:t>
            </a:r>
            <a:r>
              <a:rPr lang="en-US" altLang="zh-CN" sz="2200" b="1" dirty="0">
                <a:solidFill>
                  <a:srgbClr val="9CDCFE"/>
                </a:solidFill>
                <a:latin typeface="Consolas" panose="020B0609020204030204" pitchFamily="49" charset="0"/>
              </a:rPr>
              <a:t>z</a:t>
            </a:r>
            <a:r>
              <a:rPr lang="en-US" altLang="zh-CN" sz="2200" b="1" dirty="0">
                <a:solidFill>
                  <a:srgbClr val="D4D4D4"/>
                </a:solidFill>
                <a:latin typeface="Consolas" panose="020B0609020204030204" pitchFamily="49" charset="0"/>
              </a:rPr>
              <a:t> = </a:t>
            </a:r>
            <a:r>
              <a:rPr lang="en-US" altLang="zh-CN" sz="2200" b="1" dirty="0">
                <a:solidFill>
                  <a:srgbClr val="9CDCFE"/>
                </a:solidFill>
                <a:latin typeface="Consolas" panose="020B0609020204030204" pitchFamily="49" charset="0"/>
              </a:rPr>
              <a:t>w</a:t>
            </a:r>
            <a:r>
              <a:rPr lang="en-US" altLang="zh-CN" sz="2200" b="1" dirty="0">
                <a:solidFill>
                  <a:srgbClr val="D4D4D4"/>
                </a:solidFill>
                <a:latin typeface="Consolas" panose="020B0609020204030204" pitchFamily="49" charset="0"/>
              </a:rPr>
              <a:t> &gt;= </a:t>
            </a:r>
            <a:r>
              <a:rPr lang="en-US" altLang="zh-CN" sz="2200" b="1" dirty="0">
                <a:solidFill>
                  <a:srgbClr val="9CDCFE"/>
                </a:solidFill>
                <a:latin typeface="Consolas" panose="020B0609020204030204" pitchFamily="49" charset="0"/>
              </a:rPr>
              <a:t>w</a:t>
            </a:r>
            <a:r>
              <a:rPr lang="en-US" altLang="zh-CN" sz="2200" b="1" dirty="0">
                <a:solidFill>
                  <a:srgbClr val="D4D4D4"/>
                </a:solidFill>
                <a:latin typeface="Consolas" panose="020B0609020204030204" pitchFamily="49" charset="0"/>
              </a:rPr>
              <a:t> * </a:t>
            </a:r>
            <a:r>
              <a:rPr lang="en-US" altLang="zh-CN" sz="2200" b="1" dirty="0">
                <a:solidFill>
                  <a:srgbClr val="B5CEA8"/>
                </a:solidFill>
                <a:latin typeface="Consolas" panose="020B0609020204030204" pitchFamily="49" charset="0"/>
              </a:rPr>
              <a:t>2</a:t>
            </a:r>
            <a:r>
              <a:rPr lang="en-US" altLang="zh-CN" sz="2200" b="1" dirty="0">
                <a:solidFill>
                  <a:srgbClr val="D4D4D4"/>
                </a:solidFill>
                <a:latin typeface="Consolas" panose="020B0609020204030204" pitchFamily="49" charset="0"/>
              </a:rPr>
              <a:t> – x * </a:t>
            </a:r>
            <a:r>
              <a:rPr lang="en-US" altLang="zh-CN" sz="2200" b="1" dirty="0">
                <a:solidFill>
                  <a:srgbClr val="B5CEA8"/>
                </a:solidFill>
                <a:latin typeface="Consolas" panose="020B0609020204030204" pitchFamily="49" charset="0"/>
              </a:rPr>
              <a:t>9</a:t>
            </a:r>
            <a:r>
              <a:rPr lang="en-US" altLang="zh-CN" sz="2200" b="1" dirty="0">
                <a:solidFill>
                  <a:srgbClr val="D4D4D4"/>
                </a:solidFill>
                <a:latin typeface="Consolas" panose="020B0609020204030204" pitchFamily="49" charset="0"/>
              </a:rPr>
              <a:t>;</a:t>
            </a:r>
          </a:p>
          <a:p>
            <a:r>
              <a:rPr lang="en-US" altLang="zh-CN" sz="2200" b="1" dirty="0">
                <a:solidFill>
                  <a:srgbClr val="D4D4D4"/>
                </a:solidFill>
                <a:latin typeface="Consolas" panose="020B0609020204030204" pitchFamily="49" charset="0"/>
              </a:rPr>
              <a:t>        </a:t>
            </a:r>
            <a:r>
              <a:rPr lang="en-US" altLang="zh-CN" sz="2200" b="1" dirty="0" err="1">
                <a:solidFill>
                  <a:srgbClr val="4EC9B0"/>
                </a:solidFill>
                <a:latin typeface="Consolas" panose="020B0609020204030204" pitchFamily="49" charset="0"/>
              </a:rPr>
              <a:t>boolean</a:t>
            </a:r>
            <a:r>
              <a:rPr lang="en-US" altLang="zh-CN" sz="2200" b="1" dirty="0">
                <a:solidFill>
                  <a:srgbClr val="D4D4D4"/>
                </a:solidFill>
                <a:latin typeface="Consolas" panose="020B0609020204030204" pitchFamily="49" charset="0"/>
              </a:rPr>
              <a:t> </a:t>
            </a:r>
            <a:r>
              <a:rPr lang="en-US" altLang="zh-CN" sz="2200" b="1" dirty="0">
                <a:solidFill>
                  <a:srgbClr val="9CDCFE"/>
                </a:solidFill>
                <a:latin typeface="Consolas" panose="020B0609020204030204" pitchFamily="49" charset="0"/>
              </a:rPr>
              <a:t>cc</a:t>
            </a:r>
            <a:r>
              <a:rPr lang="en-US" altLang="zh-CN" sz="2200" b="1" dirty="0">
                <a:solidFill>
                  <a:srgbClr val="D4D4D4"/>
                </a:solidFill>
                <a:latin typeface="Consolas" panose="020B0609020204030204" pitchFamily="49" charset="0"/>
              </a:rPr>
              <a:t> = </a:t>
            </a:r>
            <a:r>
              <a:rPr lang="en-US" altLang="zh-CN" sz="2200" b="1" dirty="0">
                <a:solidFill>
                  <a:srgbClr val="CE9178"/>
                </a:solidFill>
                <a:latin typeface="Consolas" panose="020B0609020204030204" pitchFamily="49" charset="0"/>
              </a:rPr>
              <a:t>'b'</a:t>
            </a:r>
            <a:r>
              <a:rPr lang="en-US" altLang="zh-CN" sz="2200" b="1" dirty="0">
                <a:solidFill>
                  <a:srgbClr val="D4D4D4"/>
                </a:solidFill>
                <a:latin typeface="Consolas" panose="020B0609020204030204" pitchFamily="49" charset="0"/>
              </a:rPr>
              <a:t>&gt;</a:t>
            </a:r>
            <a:r>
              <a:rPr lang="en-US" altLang="zh-CN" sz="2200" b="1" dirty="0">
                <a:solidFill>
                  <a:srgbClr val="CE9178"/>
                </a:solidFill>
                <a:latin typeface="Consolas" panose="020B0609020204030204" pitchFamily="49" charset="0"/>
              </a:rPr>
              <a:t>'a'</a:t>
            </a:r>
            <a:r>
              <a:rPr lang="en-US" altLang="zh-CN" sz="2200" b="1" dirty="0">
                <a:solidFill>
                  <a:srgbClr val="D4D4D4"/>
                </a:solidFill>
                <a:latin typeface="Consolas" panose="020B0609020204030204" pitchFamily="49" charset="0"/>
              </a:rPr>
              <a:t>;</a:t>
            </a:r>
          </a:p>
          <a:p>
            <a:r>
              <a:rPr lang="en-US" altLang="zh-CN" sz="2200" b="1" dirty="0">
                <a:solidFill>
                  <a:srgbClr val="D4D4D4"/>
                </a:solidFill>
                <a:latin typeface="Consolas" panose="020B0609020204030204" pitchFamily="49" charset="0"/>
              </a:rPr>
              <a:t>        </a:t>
            </a:r>
            <a:r>
              <a:rPr lang="en-US" altLang="zh-CN" sz="2200" b="1" dirty="0" err="1">
                <a:solidFill>
                  <a:srgbClr val="4EC9B0"/>
                </a:solidFill>
                <a:latin typeface="Consolas" panose="020B0609020204030204" pitchFamily="49" charset="0"/>
              </a:rPr>
              <a:t>System</a:t>
            </a:r>
            <a:r>
              <a:rPr lang="en-US" altLang="zh-CN" sz="2200" b="1" dirty="0" err="1">
                <a:solidFill>
                  <a:srgbClr val="D4D4D4"/>
                </a:solidFill>
                <a:latin typeface="Consolas" panose="020B0609020204030204" pitchFamily="49" charset="0"/>
              </a:rPr>
              <a:t>.</a:t>
            </a:r>
            <a:r>
              <a:rPr lang="en-US" altLang="zh-CN" sz="2200" b="1" dirty="0" err="1">
                <a:solidFill>
                  <a:srgbClr val="4FC1FF"/>
                </a:solidFill>
                <a:latin typeface="Consolas" panose="020B0609020204030204" pitchFamily="49" charset="0"/>
              </a:rPr>
              <a:t>out</a:t>
            </a:r>
            <a:r>
              <a:rPr lang="en-US" altLang="zh-CN" sz="2200" b="1" dirty="0" err="1">
                <a:solidFill>
                  <a:srgbClr val="D4D4D4"/>
                </a:solidFill>
                <a:latin typeface="Consolas" panose="020B0609020204030204" pitchFamily="49" charset="0"/>
              </a:rPr>
              <a:t>.</a:t>
            </a:r>
            <a:r>
              <a:rPr lang="en-US" altLang="zh-CN" sz="2200" b="1" dirty="0" err="1">
                <a:solidFill>
                  <a:srgbClr val="DCDCAA"/>
                </a:solidFill>
                <a:latin typeface="Consolas" panose="020B0609020204030204" pitchFamily="49" charset="0"/>
              </a:rPr>
              <a:t>println</a:t>
            </a:r>
            <a:r>
              <a:rPr lang="en-US" altLang="zh-CN" sz="2200" b="1" dirty="0">
                <a:solidFill>
                  <a:srgbClr val="D4D4D4"/>
                </a:solidFill>
                <a:latin typeface="Consolas" panose="020B0609020204030204" pitchFamily="49" charset="0"/>
              </a:rPr>
              <a:t>(</a:t>
            </a:r>
            <a:r>
              <a:rPr lang="en-US" altLang="zh-CN" sz="2200" b="1" dirty="0">
                <a:solidFill>
                  <a:srgbClr val="CE9178"/>
                </a:solidFill>
                <a:latin typeface="Consolas" panose="020B0609020204030204" pitchFamily="49" charset="0"/>
              </a:rPr>
              <a:t>"w &lt; x ="</a:t>
            </a:r>
            <a:r>
              <a:rPr lang="en-US" altLang="zh-CN" sz="2200" b="1" dirty="0">
                <a:solidFill>
                  <a:srgbClr val="D4D4D4"/>
                </a:solidFill>
                <a:latin typeface="Consolas" panose="020B0609020204030204" pitchFamily="49" charset="0"/>
              </a:rPr>
              <a:t> + </a:t>
            </a:r>
            <a:r>
              <a:rPr lang="en-US" altLang="zh-CN" sz="2200" b="1" dirty="0">
                <a:solidFill>
                  <a:srgbClr val="9CDCFE"/>
                </a:solidFill>
                <a:latin typeface="Consolas" panose="020B0609020204030204" pitchFamily="49" charset="0"/>
              </a:rPr>
              <a:t>y</a:t>
            </a:r>
            <a:r>
              <a:rPr lang="en-US" altLang="zh-CN" sz="2200" b="1" dirty="0">
                <a:solidFill>
                  <a:srgbClr val="D4D4D4"/>
                </a:solidFill>
                <a:latin typeface="Consolas" panose="020B0609020204030204" pitchFamily="49" charset="0"/>
              </a:rPr>
              <a:t>);</a:t>
            </a:r>
          </a:p>
          <a:p>
            <a:r>
              <a:rPr lang="en-US" altLang="zh-CN" sz="2200" b="1" dirty="0">
                <a:solidFill>
                  <a:srgbClr val="D4D4D4"/>
                </a:solidFill>
                <a:latin typeface="Consolas" panose="020B0609020204030204" pitchFamily="49" charset="0"/>
              </a:rPr>
              <a:t>        </a:t>
            </a:r>
            <a:r>
              <a:rPr lang="en-US" altLang="zh-CN" sz="2200" b="1" dirty="0" err="1">
                <a:solidFill>
                  <a:srgbClr val="4EC9B0"/>
                </a:solidFill>
                <a:latin typeface="Consolas" panose="020B0609020204030204" pitchFamily="49" charset="0"/>
              </a:rPr>
              <a:t>System</a:t>
            </a:r>
            <a:r>
              <a:rPr lang="en-US" altLang="zh-CN" sz="2200" b="1" dirty="0" err="1">
                <a:solidFill>
                  <a:srgbClr val="D4D4D4"/>
                </a:solidFill>
                <a:latin typeface="Consolas" panose="020B0609020204030204" pitchFamily="49" charset="0"/>
              </a:rPr>
              <a:t>.</a:t>
            </a:r>
            <a:r>
              <a:rPr lang="en-US" altLang="zh-CN" sz="2200" b="1" dirty="0" err="1">
                <a:solidFill>
                  <a:srgbClr val="4FC1FF"/>
                </a:solidFill>
                <a:latin typeface="Consolas" panose="020B0609020204030204" pitchFamily="49" charset="0"/>
              </a:rPr>
              <a:t>out</a:t>
            </a:r>
            <a:r>
              <a:rPr lang="en-US" altLang="zh-CN" sz="2200" b="1" dirty="0" err="1">
                <a:solidFill>
                  <a:srgbClr val="D4D4D4"/>
                </a:solidFill>
                <a:latin typeface="Consolas" panose="020B0609020204030204" pitchFamily="49" charset="0"/>
              </a:rPr>
              <a:t>.</a:t>
            </a:r>
            <a:r>
              <a:rPr lang="en-US" altLang="zh-CN" sz="2200" b="1" dirty="0" err="1">
                <a:solidFill>
                  <a:srgbClr val="DCDCAA"/>
                </a:solidFill>
                <a:latin typeface="Consolas" panose="020B0609020204030204" pitchFamily="49" charset="0"/>
              </a:rPr>
              <a:t>println</a:t>
            </a:r>
            <a:r>
              <a:rPr lang="en-US" altLang="zh-CN" sz="2200" b="1" dirty="0">
                <a:solidFill>
                  <a:srgbClr val="D4D4D4"/>
                </a:solidFill>
                <a:latin typeface="Consolas" panose="020B0609020204030204" pitchFamily="49" charset="0"/>
              </a:rPr>
              <a:t>(</a:t>
            </a:r>
            <a:r>
              <a:rPr lang="en-US" altLang="zh-CN" sz="2200" b="1" dirty="0">
                <a:solidFill>
                  <a:srgbClr val="CE9178"/>
                </a:solidFill>
                <a:latin typeface="Consolas" panose="020B0609020204030204" pitchFamily="49" charset="0"/>
              </a:rPr>
              <a:t>"z = "</a:t>
            </a:r>
            <a:r>
              <a:rPr lang="en-US" altLang="zh-CN" sz="2200" b="1" dirty="0">
                <a:solidFill>
                  <a:srgbClr val="D4D4D4"/>
                </a:solidFill>
                <a:latin typeface="Consolas" panose="020B0609020204030204" pitchFamily="49" charset="0"/>
              </a:rPr>
              <a:t>+ </a:t>
            </a:r>
            <a:r>
              <a:rPr lang="en-US" altLang="zh-CN" sz="2200" b="1" dirty="0">
                <a:solidFill>
                  <a:srgbClr val="9CDCFE"/>
                </a:solidFill>
                <a:latin typeface="Consolas" panose="020B0609020204030204" pitchFamily="49" charset="0"/>
              </a:rPr>
              <a:t>z</a:t>
            </a:r>
            <a:r>
              <a:rPr lang="en-US" altLang="zh-CN" sz="2200" b="1" dirty="0">
                <a:solidFill>
                  <a:srgbClr val="D4D4D4"/>
                </a:solidFill>
                <a:latin typeface="Consolas" panose="020B0609020204030204" pitchFamily="49" charset="0"/>
              </a:rPr>
              <a:t>);</a:t>
            </a:r>
          </a:p>
          <a:p>
            <a:r>
              <a:rPr lang="en-US" altLang="zh-CN" sz="2200" b="1" dirty="0">
                <a:solidFill>
                  <a:srgbClr val="D4D4D4"/>
                </a:solidFill>
                <a:latin typeface="Consolas" panose="020B0609020204030204" pitchFamily="49" charset="0"/>
              </a:rPr>
              <a:t>        </a:t>
            </a:r>
            <a:r>
              <a:rPr lang="en-US" altLang="zh-CN" sz="2200" b="1" dirty="0" err="1">
                <a:solidFill>
                  <a:srgbClr val="4EC9B0"/>
                </a:solidFill>
                <a:latin typeface="Consolas" panose="020B0609020204030204" pitchFamily="49" charset="0"/>
              </a:rPr>
              <a:t>System</a:t>
            </a:r>
            <a:r>
              <a:rPr lang="en-US" altLang="zh-CN" sz="2200" b="1" dirty="0" err="1">
                <a:solidFill>
                  <a:srgbClr val="D4D4D4"/>
                </a:solidFill>
                <a:latin typeface="Consolas" panose="020B0609020204030204" pitchFamily="49" charset="0"/>
              </a:rPr>
              <a:t>.</a:t>
            </a:r>
            <a:r>
              <a:rPr lang="en-US" altLang="zh-CN" sz="2200" b="1" dirty="0" err="1">
                <a:solidFill>
                  <a:srgbClr val="4FC1FF"/>
                </a:solidFill>
                <a:latin typeface="Consolas" panose="020B0609020204030204" pitchFamily="49" charset="0"/>
              </a:rPr>
              <a:t>out</a:t>
            </a:r>
            <a:r>
              <a:rPr lang="en-US" altLang="zh-CN" sz="2200" b="1" dirty="0" err="1">
                <a:solidFill>
                  <a:srgbClr val="D4D4D4"/>
                </a:solidFill>
                <a:latin typeface="Consolas" panose="020B0609020204030204" pitchFamily="49" charset="0"/>
              </a:rPr>
              <a:t>.</a:t>
            </a:r>
            <a:r>
              <a:rPr lang="en-US" altLang="zh-CN" sz="2200" b="1" dirty="0" err="1">
                <a:solidFill>
                  <a:srgbClr val="DCDCAA"/>
                </a:solidFill>
                <a:latin typeface="Consolas" panose="020B0609020204030204" pitchFamily="49" charset="0"/>
              </a:rPr>
              <a:t>println</a:t>
            </a:r>
            <a:r>
              <a:rPr lang="en-US" altLang="zh-CN" sz="2200" b="1" dirty="0">
                <a:solidFill>
                  <a:srgbClr val="D4D4D4"/>
                </a:solidFill>
                <a:latin typeface="Consolas" panose="020B0609020204030204" pitchFamily="49" charset="0"/>
              </a:rPr>
              <a:t>(</a:t>
            </a:r>
            <a:r>
              <a:rPr lang="en-US" altLang="zh-CN" sz="2200" b="1" dirty="0">
                <a:solidFill>
                  <a:srgbClr val="CE9178"/>
                </a:solidFill>
                <a:latin typeface="Consolas" panose="020B0609020204030204" pitchFamily="49" charset="0"/>
              </a:rPr>
              <a:t>"cc = "</a:t>
            </a:r>
            <a:r>
              <a:rPr lang="en-US" altLang="zh-CN" sz="2200" b="1" dirty="0">
                <a:solidFill>
                  <a:srgbClr val="D4D4D4"/>
                </a:solidFill>
                <a:latin typeface="Consolas" panose="020B0609020204030204" pitchFamily="49" charset="0"/>
              </a:rPr>
              <a:t> + </a:t>
            </a:r>
            <a:r>
              <a:rPr lang="en-US" altLang="zh-CN" sz="2200" b="1" dirty="0">
                <a:solidFill>
                  <a:srgbClr val="9CDCFE"/>
                </a:solidFill>
                <a:latin typeface="Consolas" panose="020B0609020204030204" pitchFamily="49" charset="0"/>
              </a:rPr>
              <a:t>cc</a:t>
            </a:r>
            <a:r>
              <a:rPr lang="en-US" altLang="zh-CN" sz="2200" b="1" dirty="0">
                <a:solidFill>
                  <a:srgbClr val="D4D4D4"/>
                </a:solidFill>
                <a:latin typeface="Consolas" panose="020B0609020204030204" pitchFamily="49" charset="0"/>
              </a:rPr>
              <a:t>);</a:t>
            </a:r>
          </a:p>
          <a:p>
            <a:r>
              <a:rPr lang="en-US" altLang="zh-CN" sz="2200" b="1" dirty="0">
                <a:solidFill>
                  <a:srgbClr val="D4D4D4"/>
                </a:solidFill>
                <a:latin typeface="Consolas" panose="020B0609020204030204" pitchFamily="49" charset="0"/>
              </a:rPr>
              <a:t>    }</a:t>
            </a:r>
          </a:p>
          <a:p>
            <a:r>
              <a:rPr lang="en-US" altLang="zh-CN" sz="2200"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7A462E8C-3E68-4228-B3E3-1DD6E254B8DF}"/>
              </a:ext>
            </a:extLst>
          </p:cNvPr>
          <p:cNvPicPr>
            <a:picLocks noChangeAspect="1"/>
          </p:cNvPicPr>
          <p:nvPr/>
        </p:nvPicPr>
        <p:blipFill>
          <a:blip r:embed="rId3"/>
          <a:stretch>
            <a:fillRect/>
          </a:stretch>
        </p:blipFill>
        <p:spPr>
          <a:xfrm>
            <a:off x="0" y="5707022"/>
            <a:ext cx="9144000" cy="962526"/>
          </a:xfrm>
          <a:prstGeom prst="rect">
            <a:avLst/>
          </a:prstGeom>
        </p:spPr>
      </p:pic>
    </p:spTree>
    <p:extLst>
      <p:ext uri="{BB962C8B-B14F-4D97-AF65-F5344CB8AC3E}">
        <p14:creationId xmlns:p14="http://schemas.microsoft.com/office/powerpoint/2010/main" val="716278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4555799"/>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逻辑运算符</a:t>
            </a:r>
            <a:r>
              <a:rPr lang="en-US" altLang="zh-CN" sz="2800" b="1" dirty="0">
                <a:solidFill>
                  <a:srgbClr val="1557AE"/>
                </a:solidFill>
                <a:latin typeface="+mj-lt"/>
              </a:rPr>
              <a:t>(Logical Operators)</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操作数的逻辑关系，计算结果“</a:t>
            </a:r>
            <a:r>
              <a:rPr lang="en-US" altLang="zh-CN" sz="2400" b="1" dirty="0">
                <a:solidFill>
                  <a:srgbClr val="1557AE"/>
                </a:solidFill>
                <a:latin typeface="+mj-lt"/>
                <a:ea typeface="楷体" panose="02010609060101010101" pitchFamily="49" charset="-122"/>
              </a:rPr>
              <a:t>true”</a:t>
            </a:r>
            <a:r>
              <a:rPr lang="zh-CN" altLang="en-US" sz="2400" b="1" dirty="0">
                <a:solidFill>
                  <a:srgbClr val="1557AE"/>
                </a:solidFill>
                <a:latin typeface="+mj-lt"/>
                <a:ea typeface="楷体" panose="02010609060101010101" pitchFamily="49" charset="-122"/>
              </a:rPr>
              <a:t>或“</a:t>
            </a:r>
            <a:r>
              <a:rPr lang="en-US" altLang="zh-CN" sz="2400" b="1" dirty="0">
                <a:solidFill>
                  <a:srgbClr val="1557AE"/>
                </a:solidFill>
                <a:latin typeface="+mj-lt"/>
                <a:ea typeface="楷体" panose="02010609060101010101" pitchFamily="49" charset="-122"/>
              </a:rPr>
              <a:t>false”</a:t>
            </a:r>
          </a:p>
          <a:p>
            <a:pPr marL="800100" lvl="1"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257300" lvl="2" indent="-342900">
              <a:lnSpc>
                <a:spcPct val="120000"/>
              </a:lnSpc>
              <a:buFont typeface="Wingdings" panose="05000000000000000000" pitchFamily="2" charset="2"/>
              <a:buChar char="p"/>
            </a:pPr>
            <a:endParaRPr lang="en-US" altLang="zh-CN" sz="2400" b="1" dirty="0">
              <a:solidFill>
                <a:srgbClr val="1557AE"/>
              </a:solidFill>
              <a:latin typeface="+mj-lt"/>
              <a:ea typeface="楷体" panose="02010609060101010101" pitchFamily="49" charset="-122"/>
            </a:endParaRP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优先级</a:t>
            </a:r>
            <a:endParaRPr lang="en-US" altLang="zh-CN" sz="2400" b="1" dirty="0">
              <a:solidFill>
                <a:srgbClr val="1557AE"/>
              </a:solidFill>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284B1BC7-9F80-43C1-90AC-7C1E6EE593C9}"/>
              </a:ext>
            </a:extLst>
          </p:cNvPr>
          <p:cNvSpPr/>
          <p:nvPr/>
        </p:nvSpPr>
        <p:spPr>
          <a:xfrm>
            <a:off x="226644" y="2152767"/>
            <a:ext cx="8690707" cy="3057292"/>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j-lt"/>
              </a:rPr>
              <a:t>逻辑与  </a:t>
            </a:r>
            <a:r>
              <a:rPr lang="en-US" altLang="zh-CN" sz="2000" b="1" dirty="0">
                <a:solidFill>
                  <a:schemeClr val="tx1"/>
                </a:solidFill>
                <a:latin typeface="+mj-lt"/>
              </a:rPr>
              <a:t>&amp;&amp; , &amp; “</a:t>
            </a:r>
            <a:r>
              <a:rPr lang="nl-NL" altLang="zh-CN" sz="2000" b="1" dirty="0">
                <a:solidFill>
                  <a:schemeClr val="tx1"/>
                </a:solidFill>
                <a:latin typeface="+mj-lt"/>
              </a:rPr>
              <a:t>op1 &amp;&amp; op2”, “op1 &amp; op2”</a:t>
            </a:r>
          </a:p>
          <a:p>
            <a:pPr marL="800100" lvl="1" indent="-342900" algn="just">
              <a:lnSpc>
                <a:spcPct val="120000"/>
              </a:lnSpc>
              <a:buFont typeface="Arial" panose="020B0604020202020204" pitchFamily="34" charset="0"/>
              <a:buChar char="•"/>
            </a:pPr>
            <a:r>
              <a:rPr lang="zh-CN" altLang="en-US" sz="2000" b="1" dirty="0">
                <a:solidFill>
                  <a:schemeClr val="tx1"/>
                </a:solidFill>
                <a:latin typeface="+mj-lt"/>
                <a:ea typeface="楷体" panose="02010609060101010101" pitchFamily="49" charset="-122"/>
              </a:rPr>
              <a:t>操作数都为真“</a:t>
            </a:r>
            <a:r>
              <a:rPr lang="nl-NL" altLang="zh-CN" sz="2000" b="1" dirty="0">
                <a:solidFill>
                  <a:schemeClr val="tx1"/>
                </a:solidFill>
                <a:latin typeface="+mj-lt"/>
                <a:ea typeface="楷体" panose="02010609060101010101" pitchFamily="49" charset="-122"/>
              </a:rPr>
              <a:t>true”</a:t>
            </a:r>
            <a:r>
              <a:rPr lang="zh-CN" altLang="nl-NL"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结果为真“</a:t>
            </a:r>
            <a:r>
              <a:rPr lang="nl-NL" altLang="zh-CN" sz="2000" b="1" dirty="0">
                <a:solidFill>
                  <a:schemeClr val="tx1"/>
                </a:solidFill>
                <a:latin typeface="+mj-lt"/>
                <a:ea typeface="楷体" panose="02010609060101010101" pitchFamily="49" charset="-122"/>
              </a:rPr>
              <a:t>true”</a:t>
            </a:r>
          </a:p>
          <a:p>
            <a:pPr marL="800100" lvl="1" indent="-342900" algn="just">
              <a:lnSpc>
                <a:spcPct val="120000"/>
              </a:lnSpc>
              <a:buFont typeface="Arial" panose="020B0604020202020204" pitchFamily="34" charset="0"/>
              <a:buChar char="•"/>
            </a:pPr>
            <a:r>
              <a:rPr lang="zh-CN" altLang="en-US" sz="2000" b="1" dirty="0">
                <a:solidFill>
                  <a:schemeClr val="tx1"/>
                </a:solidFill>
                <a:latin typeface="+mj-lt"/>
                <a:ea typeface="楷体" panose="02010609060101010101" pitchFamily="49" charset="-122"/>
              </a:rPr>
              <a:t>否则结果为假“</a:t>
            </a:r>
            <a:r>
              <a:rPr lang="nl-NL" altLang="zh-CN" sz="2000" b="1" dirty="0">
                <a:solidFill>
                  <a:schemeClr val="tx1"/>
                </a:solidFill>
                <a:latin typeface="+mj-lt"/>
                <a:ea typeface="楷体" panose="02010609060101010101" pitchFamily="49" charset="-122"/>
              </a:rPr>
              <a:t>false”</a:t>
            </a: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rPr>
              <a:t>逻辑或  </a:t>
            </a:r>
            <a:r>
              <a:rPr lang="en-US" altLang="zh-CN" sz="2000" b="1" dirty="0">
                <a:solidFill>
                  <a:schemeClr val="tx1"/>
                </a:solidFill>
                <a:latin typeface="+mj-lt"/>
              </a:rPr>
              <a:t>||, |   “</a:t>
            </a:r>
            <a:r>
              <a:rPr lang="nl-NL" altLang="zh-CN" sz="2000" b="1" dirty="0">
                <a:solidFill>
                  <a:schemeClr val="tx1"/>
                </a:solidFill>
                <a:latin typeface="+mj-lt"/>
              </a:rPr>
              <a:t>op1 || op2”, “op1 | op2”</a:t>
            </a:r>
          </a:p>
          <a:p>
            <a:pPr marL="800100" lvl="1" indent="-342900" algn="just">
              <a:lnSpc>
                <a:spcPct val="120000"/>
              </a:lnSpc>
              <a:buFont typeface="Arial" panose="020B0604020202020204" pitchFamily="34" charset="0"/>
              <a:buChar char="•"/>
            </a:pPr>
            <a:r>
              <a:rPr lang="zh-CN" altLang="en-US" sz="2000" b="1" dirty="0">
                <a:solidFill>
                  <a:schemeClr val="tx1"/>
                </a:solidFill>
                <a:latin typeface="+mj-lt"/>
                <a:ea typeface="楷体" panose="02010609060101010101" pitchFamily="49" charset="-122"/>
              </a:rPr>
              <a:t>有一个操作数为真“</a:t>
            </a:r>
            <a:r>
              <a:rPr lang="nl-NL" altLang="zh-CN" sz="2000" b="1" dirty="0">
                <a:solidFill>
                  <a:schemeClr val="tx1"/>
                </a:solidFill>
                <a:latin typeface="+mj-lt"/>
                <a:ea typeface="楷体" panose="02010609060101010101" pitchFamily="49" charset="-122"/>
              </a:rPr>
              <a:t>true”</a:t>
            </a:r>
            <a:r>
              <a:rPr lang="zh-CN" altLang="nl-NL"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结果为真“</a:t>
            </a:r>
            <a:r>
              <a:rPr lang="nl-NL" altLang="zh-CN" sz="2000" b="1" dirty="0">
                <a:solidFill>
                  <a:schemeClr val="tx1"/>
                </a:solidFill>
                <a:latin typeface="+mj-lt"/>
                <a:ea typeface="楷体" panose="02010609060101010101" pitchFamily="49" charset="-122"/>
              </a:rPr>
              <a:t>true”</a:t>
            </a:r>
          </a:p>
          <a:p>
            <a:pPr marL="800100" lvl="1" indent="-342900" algn="just">
              <a:lnSpc>
                <a:spcPct val="120000"/>
              </a:lnSpc>
              <a:buFont typeface="Arial" panose="020B0604020202020204" pitchFamily="34" charset="0"/>
              <a:buChar char="•"/>
            </a:pPr>
            <a:r>
              <a:rPr lang="zh-CN" altLang="en-US" sz="2000" b="1" dirty="0">
                <a:solidFill>
                  <a:schemeClr val="tx1"/>
                </a:solidFill>
                <a:latin typeface="+mj-lt"/>
                <a:ea typeface="楷体" panose="02010609060101010101" pitchFamily="49" charset="-122"/>
              </a:rPr>
              <a:t>否则结果为假“</a:t>
            </a:r>
            <a:r>
              <a:rPr lang="nl-NL" altLang="zh-CN" sz="2000" b="1" dirty="0">
                <a:solidFill>
                  <a:schemeClr val="tx1"/>
                </a:solidFill>
                <a:latin typeface="+mj-lt"/>
                <a:ea typeface="楷体" panose="02010609060101010101" pitchFamily="49" charset="-122"/>
              </a:rPr>
              <a:t>false”</a:t>
            </a: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rPr>
              <a:t>逻辑非  </a:t>
            </a:r>
            <a:r>
              <a:rPr lang="en-US" altLang="zh-CN" sz="2000" b="1" dirty="0">
                <a:solidFill>
                  <a:schemeClr val="tx1"/>
                </a:solidFill>
                <a:latin typeface="+mj-lt"/>
              </a:rPr>
              <a:t>!     “! </a:t>
            </a:r>
            <a:r>
              <a:rPr lang="nl-NL" altLang="zh-CN" sz="2000" b="1" dirty="0">
                <a:solidFill>
                  <a:schemeClr val="tx1"/>
                </a:solidFill>
                <a:latin typeface="+mj-lt"/>
              </a:rPr>
              <a:t>op”</a:t>
            </a:r>
          </a:p>
          <a:p>
            <a:pPr marL="800100" lvl="1" indent="-342900" algn="just">
              <a:lnSpc>
                <a:spcPct val="120000"/>
              </a:lnSpc>
              <a:buFont typeface="Arial" panose="020B0604020202020204" pitchFamily="34" charset="0"/>
              <a:buChar char="•"/>
            </a:pPr>
            <a:r>
              <a:rPr lang="zh-CN" altLang="en-US" sz="2000" b="1" dirty="0">
                <a:solidFill>
                  <a:schemeClr val="tx1"/>
                </a:solidFill>
                <a:latin typeface="+mj-lt"/>
                <a:ea typeface="楷体" panose="02010609060101010101" pitchFamily="49" charset="-122"/>
              </a:rPr>
              <a:t>取反，操作数为真“</a:t>
            </a:r>
            <a:r>
              <a:rPr lang="nl-NL" altLang="zh-CN" sz="2000" b="1" dirty="0">
                <a:solidFill>
                  <a:schemeClr val="tx1"/>
                </a:solidFill>
                <a:latin typeface="+mj-lt"/>
                <a:ea typeface="楷体" panose="02010609060101010101" pitchFamily="49" charset="-122"/>
              </a:rPr>
              <a:t>true”</a:t>
            </a:r>
            <a:r>
              <a:rPr lang="zh-CN" altLang="nl-NL"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结果为真“</a:t>
            </a:r>
            <a:r>
              <a:rPr lang="nl-NL" altLang="zh-CN" sz="2000" b="1" dirty="0">
                <a:solidFill>
                  <a:schemeClr val="tx1"/>
                </a:solidFill>
                <a:latin typeface="+mj-lt"/>
                <a:ea typeface="楷体" panose="02010609060101010101" pitchFamily="49" charset="-122"/>
              </a:rPr>
              <a:t>false”</a:t>
            </a:r>
            <a:r>
              <a:rPr lang="zh-CN" altLang="nl-NL"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反之</a:t>
            </a:r>
            <a:r>
              <a:rPr lang="en-US" altLang="zh-CN" sz="2000" b="1" dirty="0">
                <a:solidFill>
                  <a:schemeClr val="tx1"/>
                </a:solidFill>
                <a:latin typeface="+mj-lt"/>
                <a:ea typeface="楷体" panose="02010609060101010101" pitchFamily="49" charset="-122"/>
              </a:rPr>
              <a:t>……</a:t>
            </a:r>
          </a:p>
        </p:txBody>
      </p:sp>
      <p:sp>
        <p:nvSpPr>
          <p:cNvPr id="12" name="矩形: 圆角 11">
            <a:extLst>
              <a:ext uri="{FF2B5EF4-FFF2-40B4-BE49-F238E27FC236}">
                <a16:creationId xmlns:a16="http://schemas.microsoft.com/office/drawing/2014/main" id="{69C64943-4B1E-4BDD-9AFE-EAA95832732F}"/>
              </a:ext>
            </a:extLst>
          </p:cNvPr>
          <p:cNvSpPr/>
          <p:nvPr/>
        </p:nvSpPr>
        <p:spPr>
          <a:xfrm>
            <a:off x="226643" y="5696754"/>
            <a:ext cx="8690707" cy="805646"/>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 &gt; (&amp;&amp;) &gt; (||)</a:t>
            </a:r>
          </a:p>
          <a:p>
            <a:pPr marL="342900" indent="-342900" algn="just">
              <a:lnSpc>
                <a:spcPct val="120000"/>
              </a:lnSpc>
              <a:buFont typeface="Wingdings" panose="05000000000000000000" pitchFamily="2" charset="2"/>
              <a:buChar char="ü"/>
            </a:pPr>
            <a:r>
              <a:rPr lang="en-US" altLang="zh-CN" sz="2000" b="1" dirty="0">
                <a:solidFill>
                  <a:schemeClr val="tx1"/>
                </a:solidFill>
                <a:latin typeface="+mn-ea"/>
              </a:rPr>
              <a:t>(!)&gt;</a:t>
            </a:r>
            <a:r>
              <a:rPr lang="zh-CN" altLang="en-US" sz="2000" b="1" dirty="0">
                <a:solidFill>
                  <a:schemeClr val="tx1"/>
                </a:solidFill>
                <a:latin typeface="+mn-ea"/>
              </a:rPr>
              <a:t>算术运算符</a:t>
            </a:r>
            <a:r>
              <a:rPr lang="en-US" altLang="zh-CN" sz="2000" b="1" dirty="0">
                <a:solidFill>
                  <a:schemeClr val="tx1"/>
                </a:solidFill>
                <a:latin typeface="+mn-ea"/>
              </a:rPr>
              <a:t>&gt;	</a:t>
            </a:r>
            <a:r>
              <a:rPr lang="zh-CN" altLang="en-US" sz="2000" b="1" dirty="0">
                <a:solidFill>
                  <a:schemeClr val="tx1"/>
                </a:solidFill>
                <a:latin typeface="+mn-ea"/>
              </a:rPr>
              <a:t>关系运算符</a:t>
            </a:r>
            <a:r>
              <a:rPr lang="en-US" altLang="zh-CN" sz="2000" b="1" dirty="0">
                <a:solidFill>
                  <a:schemeClr val="tx1"/>
                </a:solidFill>
                <a:latin typeface="+mn-ea"/>
              </a:rPr>
              <a:t>&gt;(&amp;&amp;) &gt; (||)</a:t>
            </a:r>
          </a:p>
        </p:txBody>
      </p:sp>
      <p:sp>
        <p:nvSpPr>
          <p:cNvPr id="2" name="对话气泡: 矩形 1">
            <a:extLst>
              <a:ext uri="{FF2B5EF4-FFF2-40B4-BE49-F238E27FC236}">
                <a16:creationId xmlns:a16="http://schemas.microsoft.com/office/drawing/2014/main" id="{E551D6AF-38BB-43AD-9D8D-D50D79D0B22A}"/>
              </a:ext>
            </a:extLst>
          </p:cNvPr>
          <p:cNvSpPr/>
          <p:nvPr/>
        </p:nvSpPr>
        <p:spPr>
          <a:xfrm>
            <a:off x="5181600" y="145116"/>
            <a:ext cx="3592875" cy="1108450"/>
          </a:xfrm>
          <a:prstGeom prst="wedgeRectCallout">
            <a:avLst>
              <a:gd name="adj1" fmla="val -118778"/>
              <a:gd name="adj2" fmla="val 160868"/>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000" b="1" dirty="0">
                <a:solidFill>
                  <a:schemeClr val="tx1"/>
                </a:solidFill>
                <a:latin typeface="+mj-lt"/>
              </a:rPr>
              <a:t>&amp;&amp;</a:t>
            </a:r>
            <a:r>
              <a:rPr lang="zh-CN" altLang="en-US" sz="2000" b="1" dirty="0">
                <a:solidFill>
                  <a:schemeClr val="tx1"/>
                </a:solidFill>
                <a:latin typeface="+mj-lt"/>
              </a:rPr>
              <a:t>也被称作短路与，如果第一个操作数为假，则不去判断后续操作数</a:t>
            </a:r>
          </a:p>
        </p:txBody>
      </p:sp>
      <p:sp>
        <p:nvSpPr>
          <p:cNvPr id="9" name="对话气泡: 矩形 8">
            <a:extLst>
              <a:ext uri="{FF2B5EF4-FFF2-40B4-BE49-F238E27FC236}">
                <a16:creationId xmlns:a16="http://schemas.microsoft.com/office/drawing/2014/main" id="{4E1FC993-EA9A-42E1-A678-125F669532EC}"/>
              </a:ext>
            </a:extLst>
          </p:cNvPr>
          <p:cNvSpPr/>
          <p:nvPr/>
        </p:nvSpPr>
        <p:spPr>
          <a:xfrm>
            <a:off x="5551120" y="2152767"/>
            <a:ext cx="3592875" cy="1108450"/>
          </a:xfrm>
          <a:prstGeom prst="wedgeRectCallout">
            <a:avLst>
              <a:gd name="adj1" fmla="val -107909"/>
              <a:gd name="adj2" fmla="val 66344"/>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000" b="1" dirty="0">
                <a:solidFill>
                  <a:schemeClr val="tx1"/>
                </a:solidFill>
                <a:latin typeface="+mj-lt"/>
              </a:rPr>
              <a:t>||</a:t>
            </a:r>
            <a:r>
              <a:rPr lang="zh-CN" altLang="en-US" sz="2000" b="1" dirty="0">
                <a:solidFill>
                  <a:schemeClr val="tx1"/>
                </a:solidFill>
                <a:latin typeface="+mj-lt"/>
              </a:rPr>
              <a:t>也被称作短路或，如果第一个操作数为真，则不去判断后续操作数</a:t>
            </a:r>
          </a:p>
        </p:txBody>
      </p:sp>
    </p:spTree>
    <p:extLst>
      <p:ext uri="{BB962C8B-B14F-4D97-AF65-F5344CB8AC3E}">
        <p14:creationId xmlns:p14="http://schemas.microsoft.com/office/powerpoint/2010/main" val="3488697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animEffect transition="in" filter="fade">
                                      <p:cBhvr>
                                        <p:cTn id="17" dur="500"/>
                                        <p:tgtEl>
                                          <p:spTgt spid="7">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位运算符</a:t>
            </a:r>
            <a:r>
              <a:rPr lang="en-US" altLang="zh-CN" sz="2800" b="1" dirty="0">
                <a:solidFill>
                  <a:srgbClr val="1557AE"/>
                </a:solidFill>
                <a:latin typeface="+mj-lt"/>
              </a:rPr>
              <a:t>(Bitwise Operators)</a:t>
            </a:r>
          </a:p>
          <a:p>
            <a:pPr marL="800100" lvl="1" indent="-342900">
              <a:lnSpc>
                <a:spcPct val="120000"/>
              </a:lnSpc>
              <a:buFont typeface="Wingdings" panose="05000000000000000000" pitchFamily="2" charset="2"/>
              <a:buChar char="p"/>
            </a:pPr>
            <a:r>
              <a:rPr lang="zh-CN" altLang="nl-NL" sz="2400" b="1" dirty="0">
                <a:solidFill>
                  <a:srgbClr val="1557AE"/>
                </a:solidFill>
                <a:latin typeface="+mj-lt"/>
                <a:ea typeface="楷体" panose="02010609060101010101" pitchFamily="49" charset="-122"/>
              </a:rPr>
              <a:t>按位取反    </a:t>
            </a:r>
            <a:r>
              <a:rPr lang="nl-NL" altLang="zh-CN" sz="2400" b="1" dirty="0">
                <a:solidFill>
                  <a:srgbClr val="1557AE"/>
                </a:solidFill>
                <a:latin typeface="+mj-lt"/>
                <a:ea typeface="楷体" panose="02010609060101010101" pitchFamily="49" charset="-122"/>
              </a:rPr>
              <a:t>~    “~op2”</a:t>
            </a:r>
          </a:p>
          <a:p>
            <a:pPr marL="800100" lvl="1" indent="-342900">
              <a:lnSpc>
                <a:spcPct val="120000"/>
              </a:lnSpc>
              <a:buFont typeface="Wingdings" panose="05000000000000000000" pitchFamily="2" charset="2"/>
              <a:buChar char="p"/>
            </a:pPr>
            <a:r>
              <a:rPr lang="zh-CN" altLang="nl-NL" sz="2400" b="1" dirty="0">
                <a:solidFill>
                  <a:srgbClr val="1557AE"/>
                </a:solidFill>
                <a:latin typeface="+mj-lt"/>
                <a:ea typeface="楷体" panose="02010609060101010101" pitchFamily="49" charset="-122"/>
              </a:rPr>
              <a:t>按位与       </a:t>
            </a:r>
            <a:r>
              <a:rPr lang="nl-NL" altLang="zh-CN" sz="2400" b="1" dirty="0">
                <a:solidFill>
                  <a:srgbClr val="1557AE"/>
                </a:solidFill>
                <a:latin typeface="+mj-lt"/>
                <a:ea typeface="楷体" panose="02010609060101010101" pitchFamily="49" charset="-122"/>
              </a:rPr>
              <a:t>&amp;     “op1 &amp; op2”  </a:t>
            </a:r>
          </a:p>
          <a:p>
            <a:pPr marL="800100" lvl="1" indent="-342900">
              <a:lnSpc>
                <a:spcPct val="120000"/>
              </a:lnSpc>
              <a:buFont typeface="Wingdings" panose="05000000000000000000" pitchFamily="2" charset="2"/>
              <a:buChar char="p"/>
            </a:pPr>
            <a:r>
              <a:rPr lang="zh-CN" altLang="nl-NL" sz="2400" b="1" dirty="0">
                <a:solidFill>
                  <a:srgbClr val="1557AE"/>
                </a:solidFill>
                <a:latin typeface="+mj-lt"/>
                <a:ea typeface="楷体" panose="02010609060101010101" pitchFamily="49" charset="-122"/>
              </a:rPr>
              <a:t>按位或       </a:t>
            </a:r>
            <a:r>
              <a:rPr lang="nl-NL" altLang="zh-CN" sz="2400" b="1" dirty="0">
                <a:solidFill>
                  <a:srgbClr val="1557AE"/>
                </a:solidFill>
                <a:latin typeface="+mj-lt"/>
                <a:ea typeface="楷体" panose="02010609060101010101" pitchFamily="49" charset="-122"/>
              </a:rPr>
              <a:t>|      “op1 | op2”</a:t>
            </a:r>
          </a:p>
          <a:p>
            <a:pPr marL="800100" lvl="1" indent="-342900">
              <a:lnSpc>
                <a:spcPct val="120000"/>
              </a:lnSpc>
              <a:buFont typeface="Wingdings" panose="05000000000000000000" pitchFamily="2" charset="2"/>
              <a:buChar char="p"/>
            </a:pPr>
            <a:r>
              <a:rPr lang="zh-CN" altLang="nl-NL" sz="2400" b="1" dirty="0">
                <a:solidFill>
                  <a:srgbClr val="1557AE"/>
                </a:solidFill>
                <a:latin typeface="+mj-lt"/>
                <a:ea typeface="楷体" panose="02010609060101010101" pitchFamily="49" charset="-122"/>
              </a:rPr>
              <a:t>按位异或    </a:t>
            </a:r>
            <a:r>
              <a:rPr lang="nl-NL" altLang="zh-CN" sz="2400" b="1" dirty="0">
                <a:solidFill>
                  <a:srgbClr val="1557AE"/>
                </a:solidFill>
                <a:latin typeface="+mj-lt"/>
                <a:ea typeface="楷体" panose="02010609060101010101" pitchFamily="49" charset="-122"/>
              </a:rPr>
              <a:t>^     “op1 ^ op2”</a:t>
            </a:r>
          </a:p>
        </p:txBody>
      </p:sp>
      <p:sp>
        <p:nvSpPr>
          <p:cNvPr id="9" name="矩形: 圆角 8">
            <a:extLst>
              <a:ext uri="{FF2B5EF4-FFF2-40B4-BE49-F238E27FC236}">
                <a16:creationId xmlns:a16="http://schemas.microsoft.com/office/drawing/2014/main" id="{9752B5D7-22DF-4DFE-B0C4-01CE27714C20}"/>
              </a:ext>
            </a:extLst>
          </p:cNvPr>
          <p:cNvSpPr/>
          <p:nvPr/>
        </p:nvSpPr>
        <p:spPr>
          <a:xfrm>
            <a:off x="226646" y="3681413"/>
            <a:ext cx="8690707" cy="613847"/>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通常</a:t>
            </a:r>
            <a:r>
              <a:rPr lang="en-US" altLang="zh-CN" sz="2000" b="1" dirty="0">
                <a:solidFill>
                  <a:schemeClr val="tx1"/>
                </a:solidFill>
                <a:latin typeface="+mn-ea"/>
              </a:rPr>
              <a:t>: </a:t>
            </a:r>
            <a:r>
              <a:rPr lang="zh-CN" altLang="en-US" sz="2000" b="1" dirty="0">
                <a:solidFill>
                  <a:schemeClr val="tx1"/>
                </a:solidFill>
                <a:latin typeface="+mn-ea"/>
              </a:rPr>
              <a:t>操作数为整数</a:t>
            </a:r>
          </a:p>
        </p:txBody>
      </p:sp>
    </p:spTree>
    <p:extLst>
      <p:ext uri="{BB962C8B-B14F-4D97-AF65-F5344CB8AC3E}">
        <p14:creationId xmlns:p14="http://schemas.microsoft.com/office/powerpoint/2010/main" val="4217075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1453411"/>
          </a:xfrm>
          <a:prstGeom prst="rect">
            <a:avLst/>
          </a:prstGeom>
          <a:noFill/>
        </p:spPr>
        <p:txBody>
          <a:bodyPr wrap="square" rtlCol="0" anchor="t">
            <a:spAutoFit/>
          </a:bodyPr>
          <a:lstStyle/>
          <a:p>
            <a:pPr marL="457200" indent="-457200">
              <a:lnSpc>
                <a:spcPct val="120000"/>
              </a:lnSpc>
              <a:buFont typeface="Wingdings" panose="05000000000000000000" pitchFamily="2" charset="2"/>
              <a:buChar char="Ø"/>
            </a:pPr>
            <a:r>
              <a:rPr lang="zh-CN" altLang="en-US" sz="2800" b="1" dirty="0">
                <a:solidFill>
                  <a:srgbClr val="1557AE"/>
                </a:solidFill>
                <a:latin typeface="+mj-lt"/>
              </a:rPr>
              <a:t>补码</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采用补码表示二进制数</a:t>
            </a:r>
          </a:p>
          <a:p>
            <a:pPr marL="800100" lvl="1"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最高位是符号位</a:t>
            </a:r>
            <a:endParaRPr lang="nl-NL" altLang="zh-CN" sz="2400" b="1" dirty="0">
              <a:solidFill>
                <a:srgbClr val="1557AE"/>
              </a:solidFill>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8B09F37F-7F89-4BDB-A4F7-27CAA94C8F83}"/>
              </a:ext>
            </a:extLst>
          </p:cNvPr>
          <p:cNvSpPr/>
          <p:nvPr/>
        </p:nvSpPr>
        <p:spPr>
          <a:xfrm>
            <a:off x="226645" y="2717134"/>
            <a:ext cx="8690707" cy="1807974"/>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正数的符号位是</a:t>
            </a:r>
            <a:r>
              <a:rPr lang="en-US" altLang="zh-CN" sz="2000" b="1" dirty="0">
                <a:solidFill>
                  <a:schemeClr val="tx1"/>
                </a:solidFill>
                <a:latin typeface="+mn-ea"/>
              </a:rPr>
              <a:t>0</a:t>
            </a:r>
            <a:r>
              <a:rPr lang="zh-CN" altLang="en-US" sz="2000" b="1" dirty="0">
                <a:solidFill>
                  <a:schemeClr val="tx1"/>
                </a:solidFill>
                <a:latin typeface="+mn-ea"/>
              </a:rPr>
              <a:t>（三码合一），</a:t>
            </a:r>
            <a:endParaRPr lang="en-US" altLang="zh-CN" sz="2000" b="1" dirty="0">
              <a:solidFill>
                <a:schemeClr val="tx1"/>
              </a:solidFill>
              <a:latin typeface="+mn-ea"/>
            </a:endParaRPr>
          </a:p>
          <a:p>
            <a:pPr marL="800100" lvl="1" indent="-342900" algn="just">
              <a:lnSpc>
                <a:spcPct val="120000"/>
              </a:lnSpc>
              <a:buFont typeface="Arial" panose="020B0604020202020204" pitchFamily="34" charset="0"/>
              <a:buChar char="•"/>
            </a:pPr>
            <a:r>
              <a:rPr lang="zh-CN" altLang="en-US" sz="2000" dirty="0">
                <a:solidFill>
                  <a:schemeClr val="tx1"/>
                </a:solidFill>
                <a:latin typeface="+mj-lt"/>
                <a:ea typeface="楷体" panose="02010609060101010101" pitchFamily="49" charset="-122"/>
              </a:rPr>
              <a:t>例，十进制＋</a:t>
            </a:r>
            <a:r>
              <a:rPr lang="en-US" altLang="zh-CN" sz="2000" dirty="0">
                <a:solidFill>
                  <a:schemeClr val="tx1"/>
                </a:solidFill>
                <a:latin typeface="+mj-lt"/>
                <a:ea typeface="楷体" panose="02010609060101010101" pitchFamily="49" charset="-122"/>
              </a:rPr>
              <a:t>42</a:t>
            </a:r>
            <a:r>
              <a:rPr lang="zh-CN" altLang="en-US" sz="2000" dirty="0">
                <a:solidFill>
                  <a:schemeClr val="tx1"/>
                </a:solidFill>
                <a:latin typeface="+mj-lt"/>
                <a:ea typeface="楷体" panose="02010609060101010101" pitchFamily="49" charset="-122"/>
              </a:rPr>
              <a:t>的补码为</a:t>
            </a:r>
            <a:r>
              <a:rPr lang="en-US" altLang="zh-CN" sz="2000" b="1" dirty="0">
                <a:solidFill>
                  <a:schemeClr val="tx1"/>
                </a:solidFill>
                <a:latin typeface="+mj-lt"/>
                <a:ea typeface="楷体" panose="02010609060101010101" pitchFamily="49" charset="-122"/>
              </a:rPr>
              <a:t>00101010</a:t>
            </a:r>
          </a:p>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负数的符号位是</a:t>
            </a:r>
            <a:r>
              <a:rPr lang="en-US" altLang="zh-CN" sz="2000" b="1" dirty="0">
                <a:solidFill>
                  <a:schemeClr val="tx1"/>
                </a:solidFill>
                <a:latin typeface="+mn-ea"/>
              </a:rPr>
              <a:t>1</a:t>
            </a:r>
          </a:p>
          <a:p>
            <a:pPr marL="800100" lvl="1" indent="-342900" algn="just">
              <a:lnSpc>
                <a:spcPct val="120000"/>
              </a:lnSpc>
              <a:buFont typeface="Arial" panose="020B0604020202020204" pitchFamily="34" charset="0"/>
              <a:buChar char="•"/>
            </a:pPr>
            <a:r>
              <a:rPr lang="zh-CN" altLang="en-US" sz="2000" dirty="0">
                <a:solidFill>
                  <a:schemeClr val="tx1"/>
                </a:solidFill>
                <a:latin typeface="+mj-lt"/>
                <a:ea typeface="楷体" panose="02010609060101010101" pitchFamily="49" charset="-122"/>
              </a:rPr>
              <a:t>该负数绝对值的补码按位取反，然后加</a:t>
            </a:r>
            <a:r>
              <a:rPr lang="en-US" altLang="zh-CN" sz="2000" dirty="0">
                <a:solidFill>
                  <a:schemeClr val="tx1"/>
                </a:solidFill>
                <a:latin typeface="+mj-lt"/>
                <a:ea typeface="楷体" panose="02010609060101010101" pitchFamily="49" charset="-122"/>
              </a:rPr>
              <a:t>1</a:t>
            </a:r>
            <a:r>
              <a:rPr lang="zh-CN" altLang="en-US" sz="2000" dirty="0">
                <a:solidFill>
                  <a:schemeClr val="tx1"/>
                </a:solidFill>
                <a:latin typeface="+mj-lt"/>
                <a:ea typeface="楷体" panose="02010609060101010101" pitchFamily="49" charset="-122"/>
              </a:rPr>
              <a:t>，为该负数的补码</a:t>
            </a:r>
          </a:p>
        </p:txBody>
      </p:sp>
      <p:sp>
        <p:nvSpPr>
          <p:cNvPr id="12" name="矩形: 圆角 11">
            <a:extLst>
              <a:ext uri="{FF2B5EF4-FFF2-40B4-BE49-F238E27FC236}">
                <a16:creationId xmlns:a16="http://schemas.microsoft.com/office/drawing/2014/main" id="{AECF8F01-49AF-40DB-A34F-7A02E9501B75}"/>
              </a:ext>
            </a:extLst>
          </p:cNvPr>
          <p:cNvSpPr/>
          <p:nvPr/>
        </p:nvSpPr>
        <p:spPr>
          <a:xfrm>
            <a:off x="226645" y="4816321"/>
            <a:ext cx="8690707" cy="1519301"/>
          </a:xfrm>
          <a:prstGeom prst="roundRect">
            <a:avLst>
              <a:gd name="adj" fmla="val 5197"/>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例，十进制</a:t>
            </a:r>
            <a:r>
              <a:rPr lang="en-US" altLang="zh-CN" sz="2000" b="1" dirty="0">
                <a:solidFill>
                  <a:schemeClr val="tx1"/>
                </a:solidFill>
                <a:latin typeface="+mn-ea"/>
              </a:rPr>
              <a:t>-42</a:t>
            </a:r>
            <a:r>
              <a:rPr lang="zh-CN" altLang="en-US" sz="2000" b="1" dirty="0">
                <a:solidFill>
                  <a:schemeClr val="tx1"/>
                </a:solidFill>
                <a:latin typeface="+mn-ea"/>
              </a:rPr>
              <a:t>的补码</a:t>
            </a:r>
            <a:r>
              <a:rPr lang="en-US" altLang="zh-CN" sz="2000" b="1" dirty="0">
                <a:solidFill>
                  <a:schemeClr val="tx1"/>
                </a:solidFill>
                <a:latin typeface="+mn-ea"/>
              </a:rPr>
              <a:t>—</a:t>
            </a:r>
            <a:r>
              <a:rPr lang="zh-CN" altLang="en-US" sz="2000" b="1" dirty="0">
                <a:solidFill>
                  <a:schemeClr val="tx1"/>
                </a:solidFill>
                <a:latin typeface="+mn-ea"/>
              </a:rPr>
              <a:t>负数的绝对值</a:t>
            </a:r>
            <a:r>
              <a:rPr lang="en-US" altLang="zh-CN" sz="2000" b="1" dirty="0">
                <a:solidFill>
                  <a:schemeClr val="tx1"/>
                </a:solidFill>
                <a:latin typeface="+mn-ea"/>
              </a:rPr>
              <a:t>42</a:t>
            </a:r>
          </a:p>
          <a:p>
            <a:pPr marL="800100" lvl="1" indent="-342900" algn="just">
              <a:lnSpc>
                <a:spcPct val="120000"/>
              </a:lnSpc>
              <a:buFont typeface="Arial" panose="020B0604020202020204" pitchFamily="34" charset="0"/>
              <a:buChar char="•"/>
            </a:pPr>
            <a:r>
              <a:rPr lang="zh-CN" altLang="en-US" sz="2000" dirty="0">
                <a:solidFill>
                  <a:schemeClr val="tx1"/>
                </a:solidFill>
                <a:latin typeface="+mj-lt"/>
                <a:ea typeface="楷体" panose="02010609060101010101" pitchFamily="49" charset="-122"/>
              </a:rPr>
              <a:t>绝对值的补码</a:t>
            </a:r>
            <a:r>
              <a:rPr lang="en-US" altLang="zh-CN" sz="2000" dirty="0">
                <a:solidFill>
                  <a:schemeClr val="tx1"/>
                </a:solidFill>
                <a:latin typeface="+mj-lt"/>
                <a:ea typeface="楷体" panose="02010609060101010101" pitchFamily="49" charset="-122"/>
              </a:rPr>
              <a:t>00101010</a:t>
            </a:r>
          </a:p>
          <a:p>
            <a:pPr marL="800100" lvl="1" indent="-342900" algn="just">
              <a:lnSpc>
                <a:spcPct val="120000"/>
              </a:lnSpc>
              <a:buFont typeface="Arial" panose="020B0604020202020204" pitchFamily="34" charset="0"/>
              <a:buChar char="•"/>
            </a:pPr>
            <a:r>
              <a:rPr lang="zh-CN" altLang="en-US" sz="2000" dirty="0">
                <a:solidFill>
                  <a:schemeClr val="tx1"/>
                </a:solidFill>
                <a:latin typeface="+mj-lt"/>
                <a:ea typeface="楷体" panose="02010609060101010101" pitchFamily="49" charset="-122"/>
              </a:rPr>
              <a:t>按位取反</a:t>
            </a:r>
            <a:r>
              <a:rPr lang="en-US" altLang="zh-CN" sz="2000" dirty="0">
                <a:solidFill>
                  <a:schemeClr val="tx1"/>
                </a:solidFill>
                <a:latin typeface="+mj-lt"/>
                <a:ea typeface="楷体" panose="02010609060101010101" pitchFamily="49" charset="-122"/>
              </a:rPr>
              <a:t>11010101</a:t>
            </a:r>
          </a:p>
          <a:p>
            <a:pPr marL="800100" lvl="1" indent="-342900" algn="just">
              <a:lnSpc>
                <a:spcPct val="120000"/>
              </a:lnSpc>
              <a:buFont typeface="Arial" panose="020B0604020202020204" pitchFamily="34" charset="0"/>
              <a:buChar char="•"/>
            </a:pPr>
            <a:r>
              <a:rPr lang="zh-CN" altLang="en-US" sz="2000" dirty="0">
                <a:solidFill>
                  <a:schemeClr val="tx1"/>
                </a:solidFill>
                <a:latin typeface="+mj-lt"/>
                <a:ea typeface="楷体" panose="02010609060101010101" pitchFamily="49" charset="-122"/>
              </a:rPr>
              <a:t>加</a:t>
            </a:r>
            <a:r>
              <a:rPr lang="en-US" altLang="zh-CN" sz="2000" dirty="0">
                <a:solidFill>
                  <a:schemeClr val="tx1"/>
                </a:solidFill>
                <a:latin typeface="+mj-lt"/>
                <a:ea typeface="楷体" panose="02010609060101010101" pitchFamily="49" charset="-122"/>
              </a:rPr>
              <a:t>1</a:t>
            </a:r>
            <a:r>
              <a:rPr lang="zh-CN" altLang="en-US" sz="2000" dirty="0">
                <a:solidFill>
                  <a:schemeClr val="tx1"/>
                </a:solidFill>
                <a:latin typeface="+mj-lt"/>
                <a:ea typeface="楷体" panose="02010609060101010101" pitchFamily="49" charset="-122"/>
              </a:rPr>
              <a:t>得</a:t>
            </a:r>
            <a:r>
              <a:rPr lang="en-US" altLang="zh-CN" sz="2000" dirty="0">
                <a:solidFill>
                  <a:schemeClr val="tx1"/>
                </a:solidFill>
                <a:latin typeface="+mj-lt"/>
                <a:ea typeface="楷体" panose="02010609060101010101" pitchFamily="49" charset="-122"/>
              </a:rPr>
              <a:t>11010110</a:t>
            </a:r>
          </a:p>
        </p:txBody>
      </p:sp>
    </p:spTree>
    <p:extLst>
      <p:ext uri="{BB962C8B-B14F-4D97-AF65-F5344CB8AC3E}">
        <p14:creationId xmlns:p14="http://schemas.microsoft.com/office/powerpoint/2010/main" val="30896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按位取反 </a:t>
            </a:r>
            <a:r>
              <a:rPr lang="en-US" altLang="zh-CN" sz="2800" b="1" dirty="0">
                <a:solidFill>
                  <a:srgbClr val="1557AE"/>
                </a:solidFill>
                <a:latin typeface="+mj-lt"/>
              </a:rPr>
              <a:t>~    “~op2”</a:t>
            </a:r>
            <a:endParaRPr lang="zh-CN" altLang="en-US" sz="2800" b="1" dirty="0">
              <a:solidFill>
                <a:srgbClr val="1557AE"/>
              </a:solidFill>
              <a:latin typeface="+mj-lt"/>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对操作数的每一个二进制位进行“取反”操作</a:t>
            </a:r>
          </a:p>
        </p:txBody>
      </p:sp>
      <p:sp>
        <p:nvSpPr>
          <p:cNvPr id="9" name="矩形: 圆角 8">
            <a:extLst>
              <a:ext uri="{FF2B5EF4-FFF2-40B4-BE49-F238E27FC236}">
                <a16:creationId xmlns:a16="http://schemas.microsoft.com/office/drawing/2014/main" id="{8FFD91F9-1802-4E8E-8D4E-52F30B86ACEC}"/>
              </a:ext>
            </a:extLst>
          </p:cNvPr>
          <p:cNvSpPr/>
          <p:nvPr/>
        </p:nvSpPr>
        <p:spPr>
          <a:xfrm>
            <a:off x="0" y="2151168"/>
            <a:ext cx="9143999" cy="1422857"/>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42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"aa= "</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a:t>
            </a:r>
            <a:r>
              <a:rPr lang="en-US" altLang="zh-CN" sz="2400"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A4CFCE39-AC62-4A18-BC7C-8D5BC815E666}"/>
              </a:ext>
            </a:extLst>
          </p:cNvPr>
          <p:cNvPicPr>
            <a:picLocks noChangeAspect="1"/>
          </p:cNvPicPr>
          <p:nvPr/>
        </p:nvPicPr>
        <p:blipFill>
          <a:blip r:embed="rId3"/>
          <a:stretch>
            <a:fillRect/>
          </a:stretch>
        </p:blipFill>
        <p:spPr>
          <a:xfrm>
            <a:off x="1" y="5638751"/>
            <a:ext cx="9143999" cy="674798"/>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E09C2C9-69B8-495B-9424-A0A646ACAA6F}"/>
                  </a:ext>
                </a:extLst>
              </p:cNvPr>
              <p:cNvSpPr txBox="1"/>
              <p:nvPr/>
            </p:nvSpPr>
            <p:spPr>
              <a:xfrm>
                <a:off x="519111" y="4091628"/>
                <a:ext cx="810577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𝟎𝟎𝟏𝟎𝟏𝟎𝟏𝟎</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𝟏𝟏𝟎𝟏𝟎𝟏𝟎𝟏</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𝟏𝟏𝟎𝟏𝟎𝟏𝟎𝟎</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𝟏𝟎𝟏𝟎𝟏𝟎𝟏𝟏</m:t>
                      </m:r>
                    </m:oMath>
                  </m:oMathPara>
                </a14:m>
                <a:endParaRPr lang="zh-CN" altLang="en-US" sz="2400" b="1" dirty="0"/>
              </a:p>
            </p:txBody>
          </p:sp>
        </mc:Choice>
        <mc:Fallback xmlns="">
          <p:sp>
            <p:nvSpPr>
              <p:cNvPr id="11" name="文本框 10">
                <a:extLst>
                  <a:ext uri="{FF2B5EF4-FFF2-40B4-BE49-F238E27FC236}">
                    <a16:creationId xmlns:a16="http://schemas.microsoft.com/office/drawing/2014/main" id="{3E09C2C9-69B8-495B-9424-A0A646ACAA6F}"/>
                  </a:ext>
                </a:extLst>
              </p:cNvPr>
              <p:cNvSpPr txBox="1">
                <a:spLocks noRot="1" noChangeAspect="1" noMove="1" noResize="1" noEditPoints="1" noAdjustHandles="1" noChangeArrowheads="1" noChangeShapeType="1" noTextEdit="1"/>
              </p:cNvSpPr>
              <p:nvPr/>
            </p:nvSpPr>
            <p:spPr>
              <a:xfrm>
                <a:off x="519111" y="4091628"/>
                <a:ext cx="8105776"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D85F84B-C0A0-4BDA-A664-E950347C4F79}"/>
                  </a:ext>
                </a:extLst>
              </p:cNvPr>
              <p:cNvSpPr txBox="1"/>
              <p:nvPr/>
            </p:nvSpPr>
            <p:spPr>
              <a:xfrm>
                <a:off x="-48419" y="4553293"/>
                <a:ext cx="902493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𝟔𝟒</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𝟏𝟔</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𝟒𝟑</m:t>
                      </m:r>
                    </m:oMath>
                  </m:oMathPara>
                </a14:m>
                <a:endParaRPr lang="zh-CN" altLang="en-US" sz="2400" b="1" dirty="0"/>
              </a:p>
            </p:txBody>
          </p:sp>
        </mc:Choice>
        <mc:Fallback xmlns="">
          <p:sp>
            <p:nvSpPr>
              <p:cNvPr id="12" name="文本框 11">
                <a:extLst>
                  <a:ext uri="{FF2B5EF4-FFF2-40B4-BE49-F238E27FC236}">
                    <a16:creationId xmlns:a16="http://schemas.microsoft.com/office/drawing/2014/main" id="{AD85F84B-C0A0-4BDA-A664-E950347C4F79}"/>
                  </a:ext>
                </a:extLst>
              </p:cNvPr>
              <p:cNvSpPr txBox="1">
                <a:spLocks noRot="1" noChangeAspect="1" noMove="1" noResize="1" noEditPoints="1" noAdjustHandles="1" noChangeArrowheads="1" noChangeShapeType="1" noTextEdit="1"/>
              </p:cNvSpPr>
              <p:nvPr/>
            </p:nvSpPr>
            <p:spPr>
              <a:xfrm>
                <a:off x="-48419" y="4553293"/>
                <a:ext cx="9024938" cy="461665"/>
              </a:xfrm>
              <a:prstGeom prst="rect">
                <a:avLst/>
              </a:prstGeom>
              <a:blipFill>
                <a:blip r:embed="rId5"/>
                <a:stretch>
                  <a:fillRect/>
                </a:stretch>
              </a:blipFill>
            </p:spPr>
            <p:txBody>
              <a:bodyPr/>
              <a:lstStyle/>
              <a:p>
                <a:r>
                  <a:rPr lang="zh-CN" altLang="en-US">
                    <a:noFill/>
                  </a:rPr>
                  <a:t> </a:t>
                </a:r>
              </a:p>
            </p:txBody>
          </p:sp>
        </mc:Fallback>
      </mc:AlternateContent>
      <p:sp>
        <p:nvSpPr>
          <p:cNvPr id="13" name="矩形: 圆角 12">
            <a:extLst>
              <a:ext uri="{FF2B5EF4-FFF2-40B4-BE49-F238E27FC236}">
                <a16:creationId xmlns:a16="http://schemas.microsoft.com/office/drawing/2014/main" id="{E70D3FF2-E503-4725-A392-0BD975461801}"/>
              </a:ext>
            </a:extLst>
          </p:cNvPr>
          <p:cNvSpPr/>
          <p:nvPr/>
        </p:nvSpPr>
        <p:spPr>
          <a:xfrm>
            <a:off x="67274" y="3789363"/>
            <a:ext cx="8909245" cy="1519301"/>
          </a:xfrm>
          <a:prstGeom prst="roundRect">
            <a:avLst>
              <a:gd name="adj" fmla="val 5197"/>
            </a:avLst>
          </a:prstGeom>
          <a:noFill/>
          <a:ln w="38100">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endParaRPr lang="en-US" altLang="zh-CN" sz="2000" dirty="0">
              <a:solidFill>
                <a:schemeClr val="tx1"/>
              </a:solidFill>
              <a:latin typeface="+mj-lt"/>
              <a:ea typeface="楷体" panose="02010609060101010101" pitchFamily="49" charset="-122"/>
            </a:endParaRPr>
          </a:p>
        </p:txBody>
      </p:sp>
    </p:spTree>
    <p:extLst>
      <p:ext uri="{BB962C8B-B14F-4D97-AF65-F5344CB8AC3E}">
        <p14:creationId xmlns:p14="http://schemas.microsoft.com/office/powerpoint/2010/main" val="39887072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1013932"/>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关键字</a:t>
            </a:r>
          </a:p>
          <a:p>
            <a:pPr marL="1828800" lvl="3"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6" name="Rectangle 3">
            <a:extLst>
              <a:ext uri="{FF2B5EF4-FFF2-40B4-BE49-F238E27FC236}">
                <a16:creationId xmlns:a16="http://schemas.microsoft.com/office/drawing/2014/main" id="{08C11424-E8A3-4288-90DA-657CBCB9B2B4}"/>
              </a:ext>
            </a:extLst>
          </p:cNvPr>
          <p:cNvSpPr txBox="1">
            <a:spLocks noChangeArrowheads="1"/>
          </p:cNvSpPr>
          <p:nvPr/>
        </p:nvSpPr>
        <p:spPr>
          <a:xfrm>
            <a:off x="457200" y="1143000"/>
            <a:ext cx="8077200" cy="53340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buSzPct val="90000"/>
              <a:buFont typeface="Wingdings" pitchFamily="2" charset="2"/>
              <a:buAutoNum type="arabicPeriod"/>
            </a:pPr>
            <a:endParaRPr lang="en-US" altLang="zh-CN" sz="2400" dirty="0">
              <a:latin typeface="Tahoma" pitchFamily="34" charset="0"/>
            </a:endParaRPr>
          </a:p>
        </p:txBody>
      </p:sp>
      <p:graphicFrame>
        <p:nvGraphicFramePr>
          <p:cNvPr id="4" name="表格 3">
            <a:extLst>
              <a:ext uri="{FF2B5EF4-FFF2-40B4-BE49-F238E27FC236}">
                <a16:creationId xmlns:a16="http://schemas.microsoft.com/office/drawing/2014/main" id="{6C322AF2-5640-498D-A3D6-ABA1CD3BD215}"/>
              </a:ext>
            </a:extLst>
          </p:cNvPr>
          <p:cNvGraphicFramePr>
            <a:graphicFrameLocks noGrp="1"/>
          </p:cNvGraphicFramePr>
          <p:nvPr>
            <p:extLst>
              <p:ext uri="{D42A27DB-BD31-4B8C-83A1-F6EECF244321}">
                <p14:modId xmlns:p14="http://schemas.microsoft.com/office/powerpoint/2010/main" val="4142934922"/>
              </p:ext>
            </p:extLst>
          </p:nvPr>
        </p:nvGraphicFramePr>
        <p:xfrm>
          <a:off x="113323" y="1733849"/>
          <a:ext cx="8764953" cy="4454436"/>
        </p:xfrm>
        <a:graphic>
          <a:graphicData uri="http://schemas.openxmlformats.org/drawingml/2006/table">
            <a:tbl>
              <a:tblPr>
                <a:tableStyleId>{5C22544A-7EE6-4342-B048-85BDC9FD1C3A}</a:tableStyleId>
              </a:tblPr>
              <a:tblGrid>
                <a:gridCol w="2201244">
                  <a:extLst>
                    <a:ext uri="{9D8B030D-6E8A-4147-A177-3AD203B41FA5}">
                      <a16:colId xmlns:a16="http://schemas.microsoft.com/office/drawing/2014/main" val="2881983136"/>
                    </a:ext>
                  </a:extLst>
                </a:gridCol>
                <a:gridCol w="2161221">
                  <a:extLst>
                    <a:ext uri="{9D8B030D-6E8A-4147-A177-3AD203B41FA5}">
                      <a16:colId xmlns:a16="http://schemas.microsoft.com/office/drawing/2014/main" val="3595134806"/>
                    </a:ext>
                  </a:extLst>
                </a:gridCol>
                <a:gridCol w="2201244">
                  <a:extLst>
                    <a:ext uri="{9D8B030D-6E8A-4147-A177-3AD203B41FA5}">
                      <a16:colId xmlns:a16="http://schemas.microsoft.com/office/drawing/2014/main" val="3662702706"/>
                    </a:ext>
                  </a:extLst>
                </a:gridCol>
                <a:gridCol w="2201244">
                  <a:extLst>
                    <a:ext uri="{9D8B030D-6E8A-4147-A177-3AD203B41FA5}">
                      <a16:colId xmlns:a16="http://schemas.microsoft.com/office/drawing/2014/main" val="2547469169"/>
                    </a:ext>
                  </a:extLst>
                </a:gridCol>
              </a:tblGrid>
              <a:tr h="179705">
                <a:tc>
                  <a:txBody>
                    <a:bodyPr/>
                    <a:lstStyle/>
                    <a:p>
                      <a:pPr algn="ctr" fontAlgn="ctr"/>
                      <a:r>
                        <a:rPr lang="en-US" sz="2400" u="none" strike="noStrike">
                          <a:effectLst/>
                          <a:latin typeface="+mj-lt"/>
                        </a:rPr>
                        <a:t>abstract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double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int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strictfp</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chemeClr val="accent6">
                        <a:lumMod val="60000"/>
                        <a:lumOff val="40000"/>
                      </a:schemeClr>
                    </a:solidFill>
                  </a:tcPr>
                </a:tc>
                <a:extLst>
                  <a:ext uri="{0D108BD9-81ED-4DB2-BD59-A6C34878D82A}">
                    <a16:rowId xmlns:a16="http://schemas.microsoft.com/office/drawing/2014/main" val="2726331386"/>
                  </a:ext>
                </a:extLst>
              </a:tr>
              <a:tr h="179705">
                <a:tc>
                  <a:txBody>
                    <a:bodyPr/>
                    <a:lstStyle/>
                    <a:p>
                      <a:pPr algn="ctr" fontAlgn="ctr"/>
                      <a:r>
                        <a:rPr lang="en-US" sz="2400" u="none" strike="noStrike">
                          <a:effectLst/>
                          <a:latin typeface="+mj-lt"/>
                        </a:rPr>
                        <a:t>boolean</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else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interface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super</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4203933071"/>
                  </a:ext>
                </a:extLst>
              </a:tr>
              <a:tr h="179705">
                <a:tc>
                  <a:txBody>
                    <a:bodyPr/>
                    <a:lstStyle/>
                    <a:p>
                      <a:pPr algn="ctr" fontAlgn="ctr"/>
                      <a:r>
                        <a:rPr lang="en-US" sz="2400" u="none" strike="noStrike">
                          <a:effectLst/>
                          <a:latin typeface="+mj-lt"/>
                        </a:rPr>
                        <a:t>break</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extends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long</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switch</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610748063"/>
                  </a:ext>
                </a:extLst>
              </a:tr>
              <a:tr h="348615">
                <a:tc>
                  <a:txBody>
                    <a:bodyPr/>
                    <a:lstStyle/>
                    <a:p>
                      <a:pPr algn="ctr" fontAlgn="ctr"/>
                      <a:r>
                        <a:rPr lang="en-US" sz="2400" u="none" strike="noStrike">
                          <a:effectLst/>
                          <a:latin typeface="+mj-lt"/>
                        </a:rPr>
                        <a:t>byte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final</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native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synchronized</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1473562965"/>
                  </a:ext>
                </a:extLst>
              </a:tr>
              <a:tr h="179705">
                <a:tc>
                  <a:txBody>
                    <a:bodyPr/>
                    <a:lstStyle/>
                    <a:p>
                      <a:pPr algn="ctr" fontAlgn="ctr"/>
                      <a:r>
                        <a:rPr lang="en-US" sz="2400" u="none" strike="noStrike">
                          <a:effectLst/>
                          <a:latin typeface="+mj-lt"/>
                        </a:rPr>
                        <a:t>case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finally</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new</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this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845833084"/>
                  </a:ext>
                </a:extLst>
              </a:tr>
              <a:tr h="179705">
                <a:tc>
                  <a:txBody>
                    <a:bodyPr/>
                    <a:lstStyle/>
                    <a:p>
                      <a:pPr algn="ctr" fontAlgn="ctr"/>
                      <a:r>
                        <a:rPr lang="en-US" sz="2400" u="none" strike="noStrike">
                          <a:effectLst/>
                          <a:latin typeface="+mj-lt"/>
                        </a:rPr>
                        <a:t>catch</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float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package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throw</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705090663"/>
                  </a:ext>
                </a:extLst>
              </a:tr>
              <a:tr h="179705">
                <a:tc>
                  <a:txBody>
                    <a:bodyPr/>
                    <a:lstStyle/>
                    <a:p>
                      <a:pPr algn="ctr" fontAlgn="ctr"/>
                      <a:r>
                        <a:rPr lang="en-US" sz="2400" u="none" strike="noStrike">
                          <a:effectLst/>
                          <a:latin typeface="+mj-lt"/>
                        </a:rPr>
                        <a:t>char</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for</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private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throws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523522830"/>
                  </a:ext>
                </a:extLst>
              </a:tr>
              <a:tr h="179705">
                <a:tc>
                  <a:txBody>
                    <a:bodyPr/>
                    <a:lstStyle/>
                    <a:p>
                      <a:pPr algn="ctr" fontAlgn="ctr"/>
                      <a:r>
                        <a:rPr lang="en-US" sz="2400" u="none" strike="noStrike">
                          <a:effectLst/>
                          <a:latin typeface="+mj-lt"/>
                        </a:rPr>
                        <a:t>class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goto</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chemeClr val="accent4">
                        <a:lumMod val="40000"/>
                        <a:lumOff val="60000"/>
                      </a:schemeClr>
                    </a:solidFill>
                  </a:tcPr>
                </a:tc>
                <a:tc>
                  <a:txBody>
                    <a:bodyPr/>
                    <a:lstStyle/>
                    <a:p>
                      <a:pPr algn="ctr" fontAlgn="ctr"/>
                      <a:r>
                        <a:rPr lang="zh-CN" sz="2400" u="none" strike="noStrike">
                          <a:effectLst/>
                          <a:latin typeface="+mj-lt"/>
                        </a:rPr>
                        <a:t>protected</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transient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3717776266"/>
                  </a:ext>
                </a:extLst>
              </a:tr>
              <a:tr h="179705">
                <a:tc>
                  <a:txBody>
                    <a:bodyPr/>
                    <a:lstStyle/>
                    <a:p>
                      <a:pPr algn="ctr" fontAlgn="ctr"/>
                      <a:r>
                        <a:rPr lang="en-US" sz="2400" u="none" strike="noStrike" dirty="0">
                          <a:effectLst/>
                          <a:latin typeface="+mj-lt"/>
                        </a:rPr>
                        <a:t>const</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chemeClr val="accent4">
                        <a:lumMod val="40000"/>
                        <a:lumOff val="60000"/>
                      </a:schemeClr>
                    </a:solidFill>
                  </a:tcPr>
                </a:tc>
                <a:tc>
                  <a:txBody>
                    <a:bodyPr/>
                    <a:lstStyle/>
                    <a:p>
                      <a:pPr algn="ctr" fontAlgn="ctr"/>
                      <a:r>
                        <a:rPr lang="zh-CN" sz="2400" u="none" strike="noStrike">
                          <a:effectLst/>
                          <a:latin typeface="+mj-lt"/>
                        </a:rPr>
                        <a:t>if</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public</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try</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003389034"/>
                  </a:ext>
                </a:extLst>
              </a:tr>
              <a:tr h="348615">
                <a:tc>
                  <a:txBody>
                    <a:bodyPr/>
                    <a:lstStyle/>
                    <a:p>
                      <a:pPr algn="ctr" fontAlgn="ctr"/>
                      <a:r>
                        <a:rPr lang="en-US" sz="2400" u="none" strike="noStrike">
                          <a:effectLst/>
                          <a:latin typeface="+mj-lt"/>
                        </a:rPr>
                        <a:t>continue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implements</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return</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void</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1896773985"/>
                  </a:ext>
                </a:extLst>
              </a:tr>
              <a:tr h="179705">
                <a:tc>
                  <a:txBody>
                    <a:bodyPr/>
                    <a:lstStyle/>
                    <a:p>
                      <a:pPr algn="ctr" fontAlgn="ctr"/>
                      <a:r>
                        <a:rPr lang="en-US" sz="2400" u="none" strike="noStrike">
                          <a:effectLst/>
                          <a:latin typeface="+mj-lt"/>
                        </a:rPr>
                        <a:t>default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import</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short</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a:effectLst/>
                          <a:latin typeface="+mj-lt"/>
                        </a:rPr>
                        <a:t>volatile</a:t>
                      </a:r>
                      <a:endParaRPr lang="zh-CN" sz="2400" b="0" i="0" u="none" strike="noStrike">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506037571"/>
                  </a:ext>
                </a:extLst>
              </a:tr>
              <a:tr h="179705">
                <a:tc>
                  <a:txBody>
                    <a:bodyPr/>
                    <a:lstStyle/>
                    <a:p>
                      <a:pPr algn="ctr" fontAlgn="ctr"/>
                      <a:r>
                        <a:rPr lang="en-US" sz="2400" u="none" strike="noStrike" dirty="0">
                          <a:effectLst/>
                          <a:latin typeface="+mj-lt"/>
                        </a:rPr>
                        <a:t>do</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instanceof</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zh-CN" sz="2400" u="none" strike="noStrike" dirty="0">
                          <a:effectLst/>
                          <a:latin typeface="+mj-lt"/>
                        </a:rPr>
                        <a:t>static</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tc>
                  <a:txBody>
                    <a:bodyPr/>
                    <a:lstStyle/>
                    <a:p>
                      <a:pPr algn="ctr" fontAlgn="ctr"/>
                      <a:r>
                        <a:rPr lang="en-US" altLang="zh-CN" sz="2400" u="none" strike="noStrike" dirty="0">
                          <a:effectLst/>
                          <a:latin typeface="+mj-lt"/>
                        </a:rPr>
                        <a:t>W</a:t>
                      </a:r>
                      <a:r>
                        <a:rPr lang="zh-CN" sz="2400" u="none" strike="noStrike" dirty="0">
                          <a:effectLst/>
                          <a:latin typeface="+mj-lt"/>
                        </a:rPr>
                        <a:t>hile</a:t>
                      </a:r>
                      <a:endParaRPr lang="zh-CN" sz="2400" b="0" i="0" u="none" strike="noStrike" dirty="0">
                        <a:solidFill>
                          <a:srgbClr val="000000"/>
                        </a:solidFill>
                        <a:effectLst/>
                        <a:latin typeface="+mj-lt"/>
                        <a:ea typeface="等线" panose="02010600030101010101" pitchFamily="2" charset="-122"/>
                      </a:endParaRPr>
                    </a:p>
                  </a:txBody>
                  <a:tcPr marL="5443" marR="5443" marT="5443" marB="0" anchor="ctr"/>
                </a:tc>
                <a:extLst>
                  <a:ext uri="{0D108BD9-81ED-4DB2-BD59-A6C34878D82A}">
                    <a16:rowId xmlns:a16="http://schemas.microsoft.com/office/drawing/2014/main" val="2249390408"/>
                  </a:ext>
                </a:extLst>
              </a:tr>
            </a:tbl>
          </a:graphicData>
        </a:graphic>
      </p:graphicFrame>
      <p:graphicFrame>
        <p:nvGraphicFramePr>
          <p:cNvPr id="2" name="表格 1">
            <a:extLst>
              <a:ext uri="{FF2B5EF4-FFF2-40B4-BE49-F238E27FC236}">
                <a16:creationId xmlns:a16="http://schemas.microsoft.com/office/drawing/2014/main" id="{D908E009-C7FE-4EC9-8B18-29E5B917461A}"/>
              </a:ext>
            </a:extLst>
          </p:cNvPr>
          <p:cNvGraphicFramePr>
            <a:graphicFrameLocks noGrp="1"/>
          </p:cNvGraphicFramePr>
          <p:nvPr>
            <p:extLst>
              <p:ext uri="{D42A27DB-BD31-4B8C-83A1-F6EECF244321}">
                <p14:modId xmlns:p14="http://schemas.microsoft.com/office/powerpoint/2010/main" val="2293906766"/>
              </p:ext>
            </p:extLst>
          </p:nvPr>
        </p:nvGraphicFramePr>
        <p:xfrm>
          <a:off x="113323" y="6291398"/>
          <a:ext cx="6865327" cy="371203"/>
        </p:xfrm>
        <a:graphic>
          <a:graphicData uri="http://schemas.openxmlformats.org/drawingml/2006/table">
            <a:tbl>
              <a:tblPr>
                <a:tableStyleId>{5C22544A-7EE6-4342-B048-85BDC9FD1C3A}</a:tableStyleId>
              </a:tblPr>
              <a:tblGrid>
                <a:gridCol w="920912">
                  <a:extLst>
                    <a:ext uri="{9D8B030D-6E8A-4147-A177-3AD203B41FA5}">
                      <a16:colId xmlns:a16="http://schemas.microsoft.com/office/drawing/2014/main" val="884578678"/>
                    </a:ext>
                  </a:extLst>
                </a:gridCol>
                <a:gridCol w="2496077">
                  <a:extLst>
                    <a:ext uri="{9D8B030D-6E8A-4147-A177-3AD203B41FA5}">
                      <a16:colId xmlns:a16="http://schemas.microsoft.com/office/drawing/2014/main" val="1329348992"/>
                    </a:ext>
                  </a:extLst>
                </a:gridCol>
                <a:gridCol w="796556">
                  <a:extLst>
                    <a:ext uri="{9D8B030D-6E8A-4147-A177-3AD203B41FA5}">
                      <a16:colId xmlns:a16="http://schemas.microsoft.com/office/drawing/2014/main" val="2349030672"/>
                    </a:ext>
                  </a:extLst>
                </a:gridCol>
                <a:gridCol w="2651782">
                  <a:extLst>
                    <a:ext uri="{9D8B030D-6E8A-4147-A177-3AD203B41FA5}">
                      <a16:colId xmlns:a16="http://schemas.microsoft.com/office/drawing/2014/main" val="1894221802"/>
                    </a:ext>
                  </a:extLst>
                </a:gridCol>
              </a:tblGrid>
              <a:tr h="179705">
                <a:tc>
                  <a:txBody>
                    <a:bodyPr/>
                    <a:lstStyle/>
                    <a:p>
                      <a:pPr algn="ctr" fontAlgn="ct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rgbClr val="FFE699"/>
                    </a:solidFill>
                  </a:tcPr>
                </a:tc>
                <a:tc>
                  <a:txBody>
                    <a:bodyPr/>
                    <a:lstStyle/>
                    <a:p>
                      <a:pPr marL="0" algn="ctr" defTabSz="914400" rtl="0" eaLnBrk="1" fontAlgn="ctr" latinLnBrk="0" hangingPunct="1"/>
                      <a:r>
                        <a:rPr lang="zh-CN" altLang="en-US" sz="2400" b="0" i="0" u="none" strike="noStrike" kern="1200" dirty="0">
                          <a:solidFill>
                            <a:srgbClr val="000000"/>
                          </a:solidFill>
                          <a:effectLst/>
                          <a:latin typeface="+mj-lt"/>
                          <a:ea typeface="楷体" panose="02010609060101010101" pitchFamily="49" charset="-122"/>
                          <a:cs typeface="+mn-cs"/>
                        </a:rPr>
                        <a:t>当前未使用</a:t>
                      </a:r>
                    </a:p>
                  </a:txBody>
                  <a:tcPr marL="5443" marR="5443" marT="5443" marB="0" anchor="ctr">
                    <a:noFill/>
                  </a:tcPr>
                </a:tc>
                <a:tc>
                  <a:txBody>
                    <a:bodyPr/>
                    <a:lstStyle/>
                    <a:p>
                      <a:pPr algn="ctr" fontAlgn="ctr"/>
                      <a:endParaRPr lang="zh-CN" sz="2400" b="0" i="0" u="none" strike="noStrike" dirty="0">
                        <a:solidFill>
                          <a:srgbClr val="000000"/>
                        </a:solidFill>
                        <a:effectLst/>
                        <a:latin typeface="+mj-lt"/>
                        <a:ea typeface="等线" panose="02010600030101010101" pitchFamily="2" charset="-122"/>
                      </a:endParaRPr>
                    </a:p>
                  </a:txBody>
                  <a:tcPr marL="5443" marR="5443" marT="5443" marB="0" anchor="ctr">
                    <a:solidFill>
                      <a:srgbClr val="A9D18E"/>
                    </a:solidFill>
                  </a:tcPr>
                </a:tc>
                <a:tc>
                  <a:txBody>
                    <a:bodyPr/>
                    <a:lstStyle/>
                    <a:p>
                      <a:pPr algn="ctr" fontAlgn="ctr"/>
                      <a:r>
                        <a:rPr lang="en-US" altLang="zh-CN" sz="2400" b="0" i="0" u="none" strike="noStrike" dirty="0">
                          <a:solidFill>
                            <a:srgbClr val="000000"/>
                          </a:solidFill>
                          <a:effectLst/>
                          <a:latin typeface="+mj-lt"/>
                          <a:ea typeface="楷体" panose="02010609060101010101" pitchFamily="49" charset="-122"/>
                        </a:rPr>
                        <a:t>Java2</a:t>
                      </a:r>
                      <a:r>
                        <a:rPr lang="zh-CN" altLang="en-US" sz="2400" b="0" i="0" u="none" strike="noStrike" dirty="0">
                          <a:solidFill>
                            <a:srgbClr val="000000"/>
                          </a:solidFill>
                          <a:effectLst/>
                          <a:latin typeface="+mj-lt"/>
                          <a:ea typeface="楷体" panose="02010609060101010101" pitchFamily="49" charset="-122"/>
                        </a:rPr>
                        <a:t>中使用</a:t>
                      </a:r>
                      <a:endParaRPr lang="zh-CN" sz="2400" b="0" i="0" u="none" strike="noStrike" dirty="0">
                        <a:solidFill>
                          <a:srgbClr val="000000"/>
                        </a:solidFill>
                        <a:effectLst/>
                        <a:latin typeface="+mj-lt"/>
                        <a:ea typeface="楷体" panose="02010609060101010101" pitchFamily="49" charset="-122"/>
                      </a:endParaRPr>
                    </a:p>
                  </a:txBody>
                  <a:tcPr marL="5443" marR="5443" marT="5443" marB="0" anchor="ctr">
                    <a:noFill/>
                  </a:tcPr>
                </a:tc>
                <a:extLst>
                  <a:ext uri="{0D108BD9-81ED-4DB2-BD59-A6C34878D82A}">
                    <a16:rowId xmlns:a16="http://schemas.microsoft.com/office/drawing/2014/main" val="1467437723"/>
                  </a:ext>
                </a:extLst>
              </a:tr>
            </a:tbl>
          </a:graphicData>
        </a:graphic>
      </p:graphicFrame>
    </p:spTree>
    <p:extLst>
      <p:ext uri="{BB962C8B-B14F-4D97-AF65-F5344CB8AC3E}">
        <p14:creationId xmlns:p14="http://schemas.microsoft.com/office/powerpoint/2010/main" val="2001482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mc:AlternateContent xmlns:mc="http://schemas.openxmlformats.org/markup-compatibility/2006" xmlns:a14="http://schemas.microsoft.com/office/drawing/2010/main">
        <mc:Choice Requires="a14">
          <p:sp>
            <p:nvSpPr>
              <p:cNvPr id="7" name="文本框 6"/>
              <p:cNvSpPr txBox="1"/>
              <p:nvPr/>
            </p:nvSpPr>
            <p:spPr>
              <a:xfrm>
                <a:off x="0" y="1140955"/>
                <a:ext cx="9144000" cy="5002716"/>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按位与    </a:t>
                </a:r>
                <a:r>
                  <a:rPr lang="en-US" altLang="zh-CN" sz="2800" b="1" dirty="0">
                    <a:solidFill>
                      <a:srgbClr val="1557AE"/>
                    </a:solidFill>
                    <a:latin typeface="+mj-lt"/>
                  </a:rPr>
                  <a:t>&amp;     “op1 &amp; op2”</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将操作数的对应位逐位进行位逻辑与运算</a:t>
                </a:r>
                <a:endParaRPr lang="en-US" altLang="zh-CN" sz="2400" b="1" dirty="0">
                  <a:solidFill>
                    <a:srgbClr val="1557AE"/>
                  </a:solidFill>
                  <a:latin typeface="+mj-lt"/>
                  <a:ea typeface="楷体" panose="02010609060101010101" pitchFamily="49" charset="-122"/>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运算规则：</a:t>
                </a:r>
                <a14:m>
                  <m:oMath xmlns:m="http://schemas.openxmlformats.org/officeDocument/2006/math">
                    <m:r>
                      <a:rPr lang="en-US" altLang="zh-CN" sz="2400" b="1" i="1" smtClean="0">
                        <a:solidFill>
                          <a:srgbClr val="1557AE"/>
                        </a:solidFill>
                        <a:latin typeface="Cambria Math" panose="02040503050406030204" pitchFamily="18" charset="0"/>
                        <a:ea typeface="楷体" panose="02010609060101010101" pitchFamily="49" charset="-122"/>
                      </a:rPr>
                      <m:t>𝟏</m:t>
                    </m:r>
                    <m:r>
                      <a:rPr lang="en-US" altLang="zh-CN" sz="2400" b="1" i="1" smtClean="0">
                        <a:solidFill>
                          <a:srgbClr val="1557AE"/>
                        </a:solidFill>
                        <a:latin typeface="Cambria Math" panose="02040503050406030204" pitchFamily="18" charset="0"/>
                        <a:ea typeface="楷体" panose="02010609060101010101" pitchFamily="49" charset="-122"/>
                      </a:rPr>
                      <m:t>   </m:t>
                    </m:r>
                    <m:r>
                      <a:rPr lang="en-US" altLang="zh-CN" sz="2400" b="1" i="1" smtClean="0">
                        <a:solidFill>
                          <a:srgbClr val="1557AE"/>
                        </a:solidFill>
                        <a:latin typeface="Cambria Math" panose="02040503050406030204" pitchFamily="18" charset="0"/>
                        <a:ea typeface="楷体" panose="02010609060101010101" pitchFamily="49" charset="-122"/>
                      </a:rPr>
                      <m:t>𝟏</m:t>
                    </m:r>
                    <m:r>
                      <a:rPr lang="en-US" altLang="zh-CN" sz="2400" b="1" i="1" smtClean="0">
                        <a:solidFill>
                          <a:srgbClr val="1557AE"/>
                        </a:solidFill>
                        <a:latin typeface="Cambria Math" panose="02040503050406030204" pitchFamily="18" charset="0"/>
                        <a:ea typeface="楷体" panose="02010609060101010101" pitchFamily="49" charset="-122"/>
                      </a:rPr>
                      <m:t> →</m:t>
                    </m:r>
                    <m:r>
                      <a:rPr lang="en-US" altLang="zh-CN" sz="2400" b="1" i="1" smtClean="0">
                        <a:solidFill>
                          <a:srgbClr val="1557AE"/>
                        </a:solidFill>
                        <a:latin typeface="Cambria Math" panose="02040503050406030204" pitchFamily="18" charset="0"/>
                        <a:ea typeface="楷体" panose="02010609060101010101" pitchFamily="49" charset="-122"/>
                      </a:rPr>
                      <m:t>𝟏</m:t>
                    </m:r>
                  </m:oMath>
                </a14:m>
                <a:r>
                  <a:rPr lang="zh-CN" altLang="en-US" sz="2400" b="1" dirty="0">
                    <a:solidFill>
                      <a:srgbClr val="1557AE"/>
                    </a:solidFill>
                    <a:latin typeface="+mj-lt"/>
                    <a:ea typeface="楷体" panose="02010609060101010101" pitchFamily="49" charset="-122"/>
                  </a:rPr>
                  <a:t>，其余为</a:t>
                </a:r>
                <a:r>
                  <a:rPr lang="en-US" altLang="zh-CN" sz="2400" b="1" dirty="0">
                    <a:solidFill>
                      <a:srgbClr val="1557AE"/>
                    </a:solidFill>
                    <a:latin typeface="+mj-lt"/>
                    <a:ea typeface="楷体" panose="02010609060101010101" pitchFamily="49" charset="-122"/>
                  </a:rPr>
                  <a:t>0</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用途：</a:t>
                </a:r>
                <a:endParaRPr lang="en-US" altLang="zh-CN" sz="2400" b="1" dirty="0">
                  <a:solidFill>
                    <a:srgbClr val="1557AE"/>
                  </a:solidFill>
                  <a:latin typeface="+mj-lt"/>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取某一整数中指定的几个二进制位</a:t>
                </a:r>
                <a:endParaRPr lang="en-US" altLang="zh-CN" sz="2400" b="1" dirty="0">
                  <a:latin typeface="+mj-lt"/>
                  <a:ea typeface="楷体" panose="02010609060101010101" pitchFamily="49" charset="-122"/>
                </a:endParaRPr>
              </a:p>
              <a:p>
                <a:pPr marL="1371600" lvl="2"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371600" lvl="2"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371600" lvl="2"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将某一整数的最后一位置</a:t>
                </a:r>
                <a:r>
                  <a:rPr lang="en-US" altLang="zh-CN" sz="2400" b="1" dirty="0">
                    <a:latin typeface="+mj-lt"/>
                    <a:ea typeface="楷体" panose="02010609060101010101" pitchFamily="49" charset="-122"/>
                  </a:rPr>
                  <a:t>0</a:t>
                </a:r>
              </a:p>
              <a:p>
                <a:pPr marL="1371600" lvl="2" indent="-4572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a:p>
                <a:pPr marL="914400" lvl="1" indent="-4572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0" y="1140955"/>
                <a:ext cx="9144000" cy="5002716"/>
              </a:xfrm>
              <a:prstGeom prst="rect">
                <a:avLst/>
              </a:prstGeom>
              <a:blipFill>
                <a:blip r:embed="rId3"/>
                <a:stretch>
                  <a:fillRect l="-1133" t="-853"/>
                </a:stretch>
              </a:blipFill>
            </p:spPr>
            <p:txBody>
              <a:bodyPr/>
              <a:lstStyle/>
              <a:p>
                <a:r>
                  <a:rPr lang="zh-CN" altLang="en-US">
                    <a:noFill/>
                  </a:rPr>
                  <a:t> </a:t>
                </a:r>
              </a:p>
            </p:txBody>
          </p:sp>
        </mc:Fallback>
      </mc:AlternateContent>
      <p:sp>
        <p:nvSpPr>
          <p:cNvPr id="9" name="矩形: 圆角 8">
            <a:extLst>
              <a:ext uri="{FF2B5EF4-FFF2-40B4-BE49-F238E27FC236}">
                <a16:creationId xmlns:a16="http://schemas.microsoft.com/office/drawing/2014/main" id="{8FFD91F9-1802-4E8E-8D4E-52F30B86ACEC}"/>
              </a:ext>
            </a:extLst>
          </p:cNvPr>
          <p:cNvSpPr/>
          <p:nvPr/>
        </p:nvSpPr>
        <p:spPr>
          <a:xfrm>
            <a:off x="67274" y="3429000"/>
            <a:ext cx="8909538" cy="1176251"/>
          </a:xfrm>
          <a:prstGeom prst="roundRect">
            <a:avLst>
              <a:gd name="adj" fmla="val 9338"/>
            </a:avLst>
          </a:prstGeom>
          <a:solidFill>
            <a:schemeClr val="bg2">
              <a:lumMod val="7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nsolas" panose="020B0609020204030204" pitchFamily="49" charset="0"/>
              </a:rPr>
              <a:t>     42&amp;15: 	 00101010</a:t>
            </a:r>
          </a:p>
          <a:p>
            <a:r>
              <a:rPr lang="en-US" altLang="zh-CN" sz="2400" b="1" dirty="0">
                <a:solidFill>
                  <a:schemeClr val="tx1"/>
                </a:solidFill>
                <a:latin typeface="Consolas" panose="020B0609020204030204" pitchFamily="49" charset="0"/>
              </a:rPr>
              <a:t>			</a:t>
            </a:r>
            <a:r>
              <a:rPr lang="en-US" altLang="zh-CN" sz="2400" b="1" u="sng" dirty="0">
                <a:solidFill>
                  <a:schemeClr val="tx1"/>
                </a:solidFill>
                <a:latin typeface="Consolas" panose="020B0609020204030204" pitchFamily="49" charset="0"/>
              </a:rPr>
              <a:t>&amp;00001111</a:t>
            </a:r>
          </a:p>
          <a:p>
            <a:r>
              <a:rPr lang="en-US" altLang="zh-CN" sz="2400" b="1" dirty="0">
                <a:solidFill>
                  <a:schemeClr val="tx1"/>
                </a:solidFill>
                <a:latin typeface="Consolas" panose="020B0609020204030204" pitchFamily="49" charset="0"/>
              </a:rPr>
              <a:t>			 0000</a:t>
            </a:r>
            <a:r>
              <a:rPr lang="en-US" altLang="zh-CN" sz="2400" b="1" dirty="0">
                <a:solidFill>
                  <a:srgbClr val="1557AE"/>
                </a:solidFill>
                <a:latin typeface="Consolas" panose="020B0609020204030204" pitchFamily="49" charset="0"/>
              </a:rPr>
              <a:t>1010</a:t>
            </a:r>
          </a:p>
        </p:txBody>
      </p:sp>
      <p:sp>
        <p:nvSpPr>
          <p:cNvPr id="11" name="矩形: 圆角 10">
            <a:extLst>
              <a:ext uri="{FF2B5EF4-FFF2-40B4-BE49-F238E27FC236}">
                <a16:creationId xmlns:a16="http://schemas.microsoft.com/office/drawing/2014/main" id="{CD72A4CB-94B5-484C-B4D6-03C7C05AC87D}"/>
              </a:ext>
            </a:extLst>
          </p:cNvPr>
          <p:cNvSpPr/>
          <p:nvPr/>
        </p:nvSpPr>
        <p:spPr>
          <a:xfrm>
            <a:off x="67274" y="5225384"/>
            <a:ext cx="8909538" cy="1354893"/>
          </a:xfrm>
          <a:prstGeom prst="roundRect">
            <a:avLst>
              <a:gd name="adj" fmla="val 9338"/>
            </a:avLst>
          </a:prstGeom>
          <a:solidFill>
            <a:schemeClr val="bg2">
              <a:lumMod val="7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nsolas" panose="020B0609020204030204" pitchFamily="49" charset="0"/>
              </a:rPr>
              <a:t>     43&amp;~1: 	 00101011</a:t>
            </a:r>
          </a:p>
          <a:p>
            <a:r>
              <a:rPr lang="en-US" altLang="zh-CN" sz="2400" b="1" dirty="0">
                <a:solidFill>
                  <a:schemeClr val="tx1"/>
                </a:solidFill>
                <a:latin typeface="Consolas" panose="020B0609020204030204" pitchFamily="49" charset="0"/>
              </a:rPr>
              <a:t>			</a:t>
            </a:r>
            <a:r>
              <a:rPr lang="en-US" altLang="zh-CN" sz="2400" b="1" u="sng" dirty="0">
                <a:solidFill>
                  <a:schemeClr val="tx1"/>
                </a:solidFill>
                <a:latin typeface="Consolas" panose="020B0609020204030204" pitchFamily="49" charset="0"/>
              </a:rPr>
              <a:t>&amp;11111110</a:t>
            </a:r>
          </a:p>
          <a:p>
            <a:r>
              <a:rPr lang="en-US" altLang="zh-CN" sz="2400" b="1" dirty="0">
                <a:solidFill>
                  <a:schemeClr val="tx1"/>
                </a:solidFill>
                <a:latin typeface="Consolas" panose="020B0609020204030204" pitchFamily="49" charset="0"/>
              </a:rPr>
              <a:t>			 00101010</a:t>
            </a:r>
            <a:endParaRPr lang="en-US" altLang="zh-CN" sz="2400" b="1" dirty="0">
              <a:solidFill>
                <a:srgbClr val="1557AE"/>
              </a:solidFill>
              <a:latin typeface="Consolas" panose="020B0609020204030204" pitchFamily="49" charset="0"/>
            </a:endParaRPr>
          </a:p>
        </p:txBody>
      </p:sp>
    </p:spTree>
    <p:extLst>
      <p:ext uri="{BB962C8B-B14F-4D97-AF65-F5344CB8AC3E}">
        <p14:creationId xmlns:p14="http://schemas.microsoft.com/office/powerpoint/2010/main" val="3370626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fade">
                                      <p:cBhvr>
                                        <p:cTn id="30" dur="500"/>
                                        <p:tgtEl>
                                          <p:spTgt spid="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mc:AlternateContent xmlns:mc="http://schemas.openxmlformats.org/markup-compatibility/2006" xmlns:a14="http://schemas.microsoft.com/office/drawing/2010/main">
        <mc:Choice Requires="a14">
          <p:sp>
            <p:nvSpPr>
              <p:cNvPr id="7" name="文本框 6"/>
              <p:cNvSpPr txBox="1"/>
              <p:nvPr/>
            </p:nvSpPr>
            <p:spPr>
              <a:xfrm>
                <a:off x="0" y="1140955"/>
                <a:ext cx="9144000" cy="322992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按位或    </a:t>
                </a:r>
                <a:r>
                  <a:rPr lang="en-US" altLang="zh-CN" sz="2800" b="1" dirty="0">
                    <a:solidFill>
                      <a:srgbClr val="1557AE"/>
                    </a:solidFill>
                    <a:latin typeface="+mj-lt"/>
                  </a:rPr>
                  <a:t>|      “op1 | op2”</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将操作数的对应位逐位进行位逻辑或运算</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运算规则：</a:t>
                </a:r>
                <a14:m>
                  <m:oMath xmlns:m="http://schemas.openxmlformats.org/officeDocument/2006/math">
                    <m:r>
                      <a:rPr lang="en-US" altLang="zh-CN" sz="2400" b="1" i="1">
                        <a:solidFill>
                          <a:srgbClr val="1557AE"/>
                        </a:solidFill>
                        <a:latin typeface="Cambria Math" panose="02040503050406030204" pitchFamily="18" charset="0"/>
                        <a:ea typeface="楷体" panose="02010609060101010101" pitchFamily="49" charset="-122"/>
                      </a:rPr>
                      <m:t>𝟏</m:t>
                    </m:r>
                    <m:r>
                      <a:rPr lang="en-US" altLang="zh-CN" sz="2400" b="1" i="1">
                        <a:solidFill>
                          <a:srgbClr val="1557AE"/>
                        </a:solidFill>
                        <a:latin typeface="Cambria Math" panose="02040503050406030204" pitchFamily="18" charset="0"/>
                        <a:ea typeface="楷体" panose="02010609060101010101" pitchFamily="49" charset="-122"/>
                      </a:rPr>
                      <m:t> →</m:t>
                    </m:r>
                    <m:r>
                      <a:rPr lang="en-US" altLang="zh-CN" sz="2400" b="1" i="1">
                        <a:solidFill>
                          <a:srgbClr val="1557AE"/>
                        </a:solidFill>
                        <a:latin typeface="Cambria Math" panose="02040503050406030204" pitchFamily="18" charset="0"/>
                        <a:ea typeface="楷体" panose="02010609060101010101" pitchFamily="49" charset="-122"/>
                      </a:rPr>
                      <m:t>𝟏</m:t>
                    </m:r>
                    <m:r>
                      <a:rPr lang="zh-CN" altLang="en-US" sz="2400" b="1" i="1">
                        <a:solidFill>
                          <a:srgbClr val="1557AE"/>
                        </a:solidFill>
                        <a:latin typeface="Cambria Math" panose="02040503050406030204" pitchFamily="18" charset="0"/>
                        <a:ea typeface="楷体" panose="02010609060101010101" pitchFamily="49" charset="-122"/>
                      </a:rPr>
                      <m:t>，其余为</m:t>
                    </m:r>
                    <m:r>
                      <a:rPr lang="en-US" altLang="zh-CN" sz="2400" b="1" i="1">
                        <a:solidFill>
                          <a:srgbClr val="1557AE"/>
                        </a:solidFill>
                        <a:latin typeface="Cambria Math" panose="02040503050406030204" pitchFamily="18" charset="0"/>
                        <a:ea typeface="楷体" panose="02010609060101010101" pitchFamily="49" charset="-122"/>
                      </a:rPr>
                      <m:t>𝟎</m:t>
                    </m:r>
                  </m:oMath>
                </a14:m>
                <a:endParaRPr lang="en-US" altLang="zh-CN" sz="2400" b="1" i="1" dirty="0">
                  <a:solidFill>
                    <a:srgbClr val="1557AE"/>
                  </a:solidFill>
                  <a:latin typeface="Cambria Math" panose="02040503050406030204" pitchFamily="18" charset="0"/>
                  <a:ea typeface="楷体" panose="02010609060101010101" pitchFamily="49" charset="-122"/>
                </a:endParaRPr>
              </a:p>
              <a:p>
                <a:pPr marL="914400" lvl="1" indent="-457200">
                  <a:lnSpc>
                    <a:spcPct val="120000"/>
                  </a:lnSpc>
                  <a:buFont typeface="Wingdings" panose="05000000000000000000" pitchFamily="2" charset="2"/>
                  <a:buChar char="p"/>
                </a:pPr>
                <a:r>
                  <a:rPr lang="zh-CN" altLang="en-US" sz="2400" b="1" dirty="0">
                    <a:solidFill>
                      <a:srgbClr val="1557AE"/>
                    </a:solidFill>
                    <a:ea typeface="楷体" panose="02010609060101010101" pitchFamily="49" charset="-122"/>
                  </a:rPr>
                  <a:t>用途</a:t>
                </a:r>
                <a14:m>
                  <m:oMath xmlns:m="http://schemas.openxmlformats.org/officeDocument/2006/math">
                    <m:r>
                      <a:rPr lang="zh-CN" altLang="en-US" sz="2400" b="1" i="1" smtClean="0">
                        <a:solidFill>
                          <a:srgbClr val="1557AE"/>
                        </a:solidFill>
                        <a:latin typeface="Cambria Math" panose="02040503050406030204" pitchFamily="18" charset="0"/>
                        <a:ea typeface="楷体" panose="02010609060101010101" pitchFamily="49" charset="-122"/>
                      </a:rPr>
                      <m:t>：</m:t>
                    </m:r>
                  </m:oMath>
                </a14:m>
                <a:endParaRPr lang="en-US" altLang="zh-CN" sz="2400" b="1" i="1" dirty="0">
                  <a:solidFill>
                    <a:srgbClr val="1557AE"/>
                  </a:solidFill>
                  <a:latin typeface="Cambria Math" panose="02040503050406030204" pitchFamily="18" charset="0"/>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i="0" dirty="0">
                    <a:latin typeface="+mj-lt"/>
                    <a:ea typeface="楷体" panose="02010609060101010101" pitchFamily="49" charset="-122"/>
                  </a:rPr>
                  <a:t>将一个整数的某一位或几位置</a:t>
                </a:r>
                <a:r>
                  <a:rPr lang="en-US" altLang="zh-CN" sz="2400" b="1" i="0" dirty="0">
                    <a:latin typeface="+mj-lt"/>
                    <a:ea typeface="楷体" panose="02010609060101010101" pitchFamily="49" charset="-122"/>
                  </a:rPr>
                  <a:t>1</a:t>
                </a:r>
              </a:p>
              <a:p>
                <a:pPr marL="1371600" lvl="2" indent="-4572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a:p>
                <a:pPr marL="914400" lvl="1" indent="-4572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0" y="1140955"/>
                <a:ext cx="9144000" cy="3229923"/>
              </a:xfrm>
              <a:prstGeom prst="rect">
                <a:avLst/>
              </a:prstGeom>
              <a:blipFill>
                <a:blip r:embed="rId3"/>
                <a:stretch>
                  <a:fillRect l="-1133" t="-1321"/>
                </a:stretch>
              </a:blipFill>
            </p:spPr>
            <p:txBody>
              <a:bodyPr/>
              <a:lstStyle/>
              <a:p>
                <a:r>
                  <a:rPr lang="zh-CN" altLang="en-US">
                    <a:noFill/>
                  </a:rPr>
                  <a:t> </a:t>
                </a:r>
              </a:p>
            </p:txBody>
          </p:sp>
        </mc:Fallback>
      </mc:AlternateContent>
      <p:sp>
        <p:nvSpPr>
          <p:cNvPr id="9" name="矩形: 圆角 8">
            <a:extLst>
              <a:ext uri="{FF2B5EF4-FFF2-40B4-BE49-F238E27FC236}">
                <a16:creationId xmlns:a16="http://schemas.microsoft.com/office/drawing/2014/main" id="{8FFD91F9-1802-4E8E-8D4E-52F30B86ACEC}"/>
              </a:ext>
            </a:extLst>
          </p:cNvPr>
          <p:cNvSpPr/>
          <p:nvPr/>
        </p:nvSpPr>
        <p:spPr>
          <a:xfrm>
            <a:off x="43130" y="3681413"/>
            <a:ext cx="8909538" cy="1455852"/>
          </a:xfrm>
          <a:prstGeom prst="roundRect">
            <a:avLst>
              <a:gd name="adj" fmla="val 9338"/>
            </a:avLst>
          </a:prstGeom>
          <a:solidFill>
            <a:schemeClr val="bg2">
              <a:lumMod val="7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nsolas" panose="020B0609020204030204" pitchFamily="49" charset="0"/>
              </a:rPr>
              <a:t>     42 | 15: 	 00101010</a:t>
            </a:r>
          </a:p>
          <a:p>
            <a:r>
              <a:rPr lang="en-US" altLang="zh-CN" sz="2400" b="1" dirty="0">
                <a:solidFill>
                  <a:schemeClr val="tx1"/>
                </a:solidFill>
                <a:latin typeface="Consolas" panose="020B0609020204030204" pitchFamily="49" charset="0"/>
              </a:rPr>
              <a:t>			|</a:t>
            </a:r>
            <a:r>
              <a:rPr lang="en-US" altLang="zh-CN" sz="2400" b="1" u="sng" dirty="0">
                <a:solidFill>
                  <a:schemeClr val="tx1"/>
                </a:solidFill>
                <a:latin typeface="Consolas" panose="020B0609020204030204" pitchFamily="49" charset="0"/>
              </a:rPr>
              <a:t>00001111</a:t>
            </a:r>
          </a:p>
          <a:p>
            <a:r>
              <a:rPr lang="en-US" altLang="zh-CN" sz="2400" b="1" dirty="0">
                <a:solidFill>
                  <a:schemeClr val="tx1"/>
                </a:solidFill>
                <a:latin typeface="Consolas" panose="020B0609020204030204" pitchFamily="49" charset="0"/>
              </a:rPr>
              <a:t>			 0010</a:t>
            </a:r>
            <a:r>
              <a:rPr lang="en-US" altLang="zh-CN" sz="2400" b="1" dirty="0">
                <a:solidFill>
                  <a:srgbClr val="1557AE"/>
                </a:solidFill>
                <a:latin typeface="Consolas" panose="020B0609020204030204" pitchFamily="49" charset="0"/>
              </a:rPr>
              <a:t>1111</a:t>
            </a:r>
          </a:p>
        </p:txBody>
      </p:sp>
    </p:spTree>
    <p:extLst>
      <p:ext uri="{BB962C8B-B14F-4D97-AF65-F5344CB8AC3E}">
        <p14:creationId xmlns:p14="http://schemas.microsoft.com/office/powerpoint/2010/main" val="105813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mc:AlternateContent xmlns:mc="http://schemas.openxmlformats.org/markup-compatibility/2006" xmlns:a14="http://schemas.microsoft.com/office/drawing/2010/main">
        <mc:Choice Requires="a14">
          <p:sp>
            <p:nvSpPr>
              <p:cNvPr id="7" name="文本框 6"/>
              <p:cNvSpPr txBox="1"/>
              <p:nvPr/>
            </p:nvSpPr>
            <p:spPr>
              <a:xfrm>
                <a:off x="0" y="1140955"/>
                <a:ext cx="9144000" cy="322992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nl-NL" sz="2800" b="1" dirty="0">
                    <a:solidFill>
                      <a:srgbClr val="1557AE"/>
                    </a:solidFill>
                    <a:latin typeface="+mj-lt"/>
                  </a:rPr>
                  <a:t>按位异或  </a:t>
                </a:r>
                <a:r>
                  <a:rPr lang="nl-NL" altLang="zh-CN" sz="2800" b="1" dirty="0">
                    <a:solidFill>
                      <a:srgbClr val="1557AE"/>
                    </a:solidFill>
                    <a:latin typeface="+mj-lt"/>
                  </a:rPr>
                  <a:t>^     “op1 ^ op2”</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将操作数的对应位逐位进行位异或运算</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运算规则：</a:t>
                </a:r>
                <a14:m>
                  <m:oMath xmlns:m="http://schemas.openxmlformats.org/officeDocument/2006/math">
                    <m:r>
                      <a:rPr lang="zh-CN" altLang="en-US" sz="2400" b="1" i="1">
                        <a:solidFill>
                          <a:srgbClr val="1557AE"/>
                        </a:solidFill>
                        <a:latin typeface="Cambria Math" panose="02040503050406030204" pitchFamily="18" charset="0"/>
                        <a:ea typeface="楷体" panose="02010609060101010101" pitchFamily="49" charset="-122"/>
                      </a:rPr>
                      <m:t>对应位不同</m:t>
                    </m:r>
                    <m:r>
                      <a:rPr lang="en-US" altLang="zh-CN" sz="2400" b="1" i="1" smtClean="0">
                        <a:solidFill>
                          <a:srgbClr val="1557AE"/>
                        </a:solidFill>
                        <a:latin typeface="Cambria Math" panose="02040503050406030204" pitchFamily="18" charset="0"/>
                        <a:ea typeface="楷体" panose="02010609060101010101" pitchFamily="49" charset="-122"/>
                      </a:rPr>
                      <m:t>→</m:t>
                    </m:r>
                    <m:r>
                      <a:rPr lang="en-US" altLang="zh-CN" sz="2400" b="1" i="1">
                        <a:solidFill>
                          <a:srgbClr val="1557AE"/>
                        </a:solidFill>
                        <a:latin typeface="Cambria Math" panose="02040503050406030204" pitchFamily="18" charset="0"/>
                        <a:ea typeface="楷体" panose="02010609060101010101" pitchFamily="49" charset="-122"/>
                      </a:rPr>
                      <m:t>𝟏</m:t>
                    </m:r>
                    <m:r>
                      <a:rPr lang="zh-CN" altLang="en-US" sz="2400" b="1" i="1">
                        <a:solidFill>
                          <a:srgbClr val="1557AE"/>
                        </a:solidFill>
                        <a:latin typeface="Cambria Math" panose="02040503050406030204" pitchFamily="18" charset="0"/>
                        <a:ea typeface="楷体" panose="02010609060101010101" pitchFamily="49" charset="-122"/>
                      </a:rPr>
                      <m:t>，其余为</m:t>
                    </m:r>
                    <m:r>
                      <a:rPr lang="en-US" altLang="zh-CN" sz="2400" b="1" i="1">
                        <a:solidFill>
                          <a:srgbClr val="1557AE"/>
                        </a:solidFill>
                        <a:latin typeface="Cambria Math" panose="02040503050406030204" pitchFamily="18" charset="0"/>
                        <a:ea typeface="楷体" panose="02010609060101010101" pitchFamily="49" charset="-122"/>
                      </a:rPr>
                      <m:t>𝟎</m:t>
                    </m:r>
                  </m:oMath>
                </a14:m>
                <a:endParaRPr lang="en-US" altLang="zh-CN" sz="2400" b="1" dirty="0">
                  <a:solidFill>
                    <a:srgbClr val="1557AE"/>
                  </a:solidFill>
                  <a:ea typeface="楷体" panose="02010609060101010101" pitchFamily="49" charset="-122"/>
                </a:endParaRPr>
              </a:p>
              <a:p>
                <a:pPr marL="914400" lvl="1" indent="-457200">
                  <a:lnSpc>
                    <a:spcPct val="120000"/>
                  </a:lnSpc>
                  <a:buFont typeface="Wingdings" panose="05000000000000000000" pitchFamily="2" charset="2"/>
                  <a:buChar char="p"/>
                </a:pPr>
                <a:r>
                  <a:rPr lang="zh-CN" altLang="en-US" sz="2400" b="1" dirty="0">
                    <a:solidFill>
                      <a:srgbClr val="1557AE"/>
                    </a:solidFill>
                    <a:ea typeface="楷体" panose="02010609060101010101" pitchFamily="49" charset="-122"/>
                  </a:rPr>
                  <a:t>用途</a:t>
                </a:r>
                <a14:m>
                  <m:oMath xmlns:m="http://schemas.openxmlformats.org/officeDocument/2006/math">
                    <m:r>
                      <a:rPr lang="zh-CN" altLang="en-US" sz="2400" b="1" i="1" smtClean="0">
                        <a:solidFill>
                          <a:srgbClr val="1557AE"/>
                        </a:solidFill>
                        <a:latin typeface="Cambria Math" panose="02040503050406030204" pitchFamily="18" charset="0"/>
                        <a:ea typeface="楷体" panose="02010609060101010101" pitchFamily="49" charset="-122"/>
                      </a:rPr>
                      <m:t>：</m:t>
                    </m:r>
                  </m:oMath>
                </a14:m>
                <a:endParaRPr lang="en-US" altLang="zh-CN" sz="2400" b="1" i="1" dirty="0">
                  <a:solidFill>
                    <a:srgbClr val="1557AE"/>
                  </a:solidFill>
                  <a:latin typeface="Cambria Math" panose="02040503050406030204" pitchFamily="18" charset="0"/>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将一个整数的某一位或几位取反</a:t>
                </a:r>
              </a:p>
              <a:p>
                <a:pPr marL="1371600" lvl="2" indent="-4572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a:p>
                <a:pPr marL="914400" lvl="1" indent="-4572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0" y="1140955"/>
                <a:ext cx="9144000" cy="3229923"/>
              </a:xfrm>
              <a:prstGeom prst="rect">
                <a:avLst/>
              </a:prstGeom>
              <a:blipFill>
                <a:blip r:embed="rId3"/>
                <a:stretch>
                  <a:fillRect l="-1133" t="-1321"/>
                </a:stretch>
              </a:blipFill>
            </p:spPr>
            <p:txBody>
              <a:bodyPr/>
              <a:lstStyle/>
              <a:p>
                <a:r>
                  <a:rPr lang="zh-CN" altLang="en-US">
                    <a:noFill/>
                  </a:rPr>
                  <a:t> </a:t>
                </a:r>
              </a:p>
            </p:txBody>
          </p:sp>
        </mc:Fallback>
      </mc:AlternateContent>
      <p:sp>
        <p:nvSpPr>
          <p:cNvPr id="9" name="矩形: 圆角 8">
            <a:extLst>
              <a:ext uri="{FF2B5EF4-FFF2-40B4-BE49-F238E27FC236}">
                <a16:creationId xmlns:a16="http://schemas.microsoft.com/office/drawing/2014/main" id="{8FFD91F9-1802-4E8E-8D4E-52F30B86ACEC}"/>
              </a:ext>
            </a:extLst>
          </p:cNvPr>
          <p:cNvSpPr/>
          <p:nvPr/>
        </p:nvSpPr>
        <p:spPr>
          <a:xfrm>
            <a:off x="43130" y="3681413"/>
            <a:ext cx="8909538" cy="1455852"/>
          </a:xfrm>
          <a:prstGeom prst="roundRect">
            <a:avLst>
              <a:gd name="adj" fmla="val 9338"/>
            </a:avLst>
          </a:prstGeom>
          <a:solidFill>
            <a:schemeClr val="bg2">
              <a:lumMod val="7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nsolas" panose="020B0609020204030204" pitchFamily="49" charset="0"/>
              </a:rPr>
              <a:t>     42 ^ 15: 	 00101010</a:t>
            </a:r>
          </a:p>
          <a:p>
            <a:r>
              <a:rPr lang="en-US" altLang="zh-CN" sz="2400" b="1" dirty="0">
                <a:solidFill>
                  <a:schemeClr val="tx1"/>
                </a:solidFill>
                <a:latin typeface="Consolas" panose="020B0609020204030204" pitchFamily="49" charset="0"/>
              </a:rPr>
              <a:t>			^</a:t>
            </a:r>
            <a:r>
              <a:rPr lang="en-US" altLang="zh-CN" sz="2400" b="1" u="sng" dirty="0">
                <a:solidFill>
                  <a:schemeClr val="tx1"/>
                </a:solidFill>
                <a:latin typeface="Consolas" panose="020B0609020204030204" pitchFamily="49" charset="0"/>
              </a:rPr>
              <a:t>00001111</a:t>
            </a:r>
          </a:p>
          <a:p>
            <a:r>
              <a:rPr lang="en-US" altLang="zh-CN" sz="2400" b="1" dirty="0">
                <a:solidFill>
                  <a:schemeClr val="tx1"/>
                </a:solidFill>
                <a:latin typeface="Consolas" panose="020B0609020204030204" pitchFamily="49" charset="0"/>
              </a:rPr>
              <a:t>			 0010</a:t>
            </a:r>
            <a:r>
              <a:rPr lang="en-US" altLang="zh-CN" sz="2400" b="1" dirty="0">
                <a:solidFill>
                  <a:srgbClr val="1557AE"/>
                </a:solidFill>
                <a:latin typeface="Consolas" panose="020B0609020204030204" pitchFamily="49" charset="0"/>
              </a:rPr>
              <a:t>0101</a:t>
            </a:r>
          </a:p>
        </p:txBody>
      </p:sp>
    </p:spTree>
    <p:extLst>
      <p:ext uri="{BB962C8B-B14F-4D97-AF65-F5344CB8AC3E}">
        <p14:creationId xmlns:p14="http://schemas.microsoft.com/office/powerpoint/2010/main" val="966698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2786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移位运算符</a:t>
            </a:r>
            <a:r>
              <a:rPr lang="en-US" altLang="zh-CN" sz="2800" b="1" dirty="0">
                <a:solidFill>
                  <a:srgbClr val="1557AE"/>
                </a:solidFill>
                <a:latin typeface="+mj-lt"/>
              </a:rPr>
              <a:t>(Shift Operators)</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种类：</a:t>
            </a:r>
            <a:endParaRPr lang="en-US" altLang="zh-CN" sz="2400" b="1" dirty="0">
              <a:solidFill>
                <a:srgbClr val="1557AE"/>
              </a:solidFill>
              <a:latin typeface="+mj-lt"/>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左移</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 </a:t>
            </a:r>
            <a:r>
              <a:rPr lang="en-US" altLang="zh-CN" sz="2400" b="1" dirty="0">
                <a:latin typeface="+mj-lt"/>
                <a:ea typeface="楷体" panose="02010609060101010101" pitchFamily="49" charset="-122"/>
              </a:rPr>
              <a:t>&lt;&lt; 	“op1 &lt;&lt; op2”</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右移</a:t>
            </a:r>
            <a:r>
              <a:rPr lang="en-US" altLang="zh-CN" sz="2400" b="1" dirty="0">
                <a:latin typeface="+mj-lt"/>
                <a:ea typeface="楷体" panose="02010609060101010101" pitchFamily="49" charset="-122"/>
              </a:rPr>
              <a:t>		&gt;&gt;	“op1 &gt;&gt; op2”</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无符号右移</a:t>
            </a: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 </a:t>
            </a:r>
            <a:r>
              <a:rPr lang="en-US" altLang="zh-CN" sz="2400" b="1" dirty="0">
                <a:latin typeface="+mj-lt"/>
                <a:ea typeface="楷体" panose="02010609060101010101" pitchFamily="49" charset="-122"/>
              </a:rPr>
              <a:t>&gt;&gt;&gt; 	“op1 &gt;&gt;&gt; op2”</a:t>
            </a:r>
          </a:p>
          <a:p>
            <a:pPr marL="914400" lvl="1" indent="-4572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p:txBody>
      </p:sp>
    </p:spTree>
    <p:extLst>
      <p:ext uri="{BB962C8B-B14F-4D97-AF65-F5344CB8AC3E}">
        <p14:creationId xmlns:p14="http://schemas.microsoft.com/office/powerpoint/2010/main" val="3954488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移位运算符</a:t>
            </a:r>
            <a:r>
              <a:rPr lang="en-US" altLang="zh-CN" sz="2800" b="1" dirty="0">
                <a:solidFill>
                  <a:srgbClr val="1557AE"/>
                </a:solidFill>
                <a:latin typeface="+mj-lt"/>
              </a:rPr>
              <a:t>(Shift Operators)</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左移   </a:t>
            </a:r>
            <a:r>
              <a:rPr lang="en-US" altLang="zh-CN" sz="2400" b="1" dirty="0">
                <a:solidFill>
                  <a:srgbClr val="1557AE"/>
                </a:solidFill>
                <a:latin typeface="+mj-lt"/>
                <a:ea typeface="楷体" panose="02010609060101010101" pitchFamily="49" charset="-122"/>
              </a:rPr>
              <a:t>&lt;&lt;   “op1 &lt;&lt; op2”</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将操作数</a:t>
            </a:r>
            <a:r>
              <a:rPr lang="en-US" altLang="zh-CN" sz="2400" b="1" dirty="0">
                <a:latin typeface="+mj-lt"/>
                <a:ea typeface="楷体" panose="02010609060101010101" pitchFamily="49" charset="-122"/>
              </a:rPr>
              <a:t>op1</a:t>
            </a:r>
            <a:r>
              <a:rPr lang="zh-CN" altLang="en-US" sz="2400" b="1" dirty="0">
                <a:latin typeface="+mj-lt"/>
                <a:ea typeface="楷体" panose="02010609060101010101" pitchFamily="49" charset="-122"/>
              </a:rPr>
              <a:t>的二进制位向左移</a:t>
            </a:r>
            <a:r>
              <a:rPr lang="en-US" altLang="zh-CN" sz="2400" b="1" dirty="0">
                <a:latin typeface="+mj-lt"/>
                <a:ea typeface="楷体" panose="02010609060101010101" pitchFamily="49" charset="-122"/>
              </a:rPr>
              <a:t>op2(</a:t>
            </a:r>
            <a:r>
              <a:rPr lang="zh-CN" altLang="en-US" sz="2400" b="1" dirty="0">
                <a:latin typeface="+mj-lt"/>
                <a:ea typeface="楷体" panose="02010609060101010101" pitchFamily="49" charset="-122"/>
              </a:rPr>
              <a:t>正整数</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位</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低位补零</a:t>
            </a:r>
          </a:p>
          <a:p>
            <a:pPr marL="914400" lvl="1" indent="-457200">
              <a:lnSpc>
                <a:spcPct val="120000"/>
              </a:lnSpc>
              <a:buFont typeface="Wingdings" panose="05000000000000000000" pitchFamily="2" charset="2"/>
              <a:buChar char="p"/>
            </a:pPr>
            <a:endParaRPr lang="zh-CN" altLang="en-US" sz="2400" b="1" dirty="0">
              <a:solidFill>
                <a:srgbClr val="1557AE"/>
              </a:solidFill>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968A939C-B309-4A32-8DE2-A832661417EB}"/>
              </a:ext>
            </a:extLst>
          </p:cNvPr>
          <p:cNvSpPr/>
          <p:nvPr/>
        </p:nvSpPr>
        <p:spPr>
          <a:xfrm>
            <a:off x="0" y="2997202"/>
            <a:ext cx="9143999" cy="1148985"/>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42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&lt;&lt; </a:t>
            </a:r>
            <a:r>
              <a:rPr lang="en-US" altLang="zh-CN" sz="2400" b="1" dirty="0">
                <a:solidFill>
                  <a:srgbClr val="B5CEA8"/>
                </a:solidFill>
                <a:latin typeface="Consolas" panose="020B0609020204030204" pitchFamily="49" charset="0"/>
              </a:rPr>
              <a:t>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"aa="</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a:t>
            </a:r>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C4265C97-1FFD-44EC-B3AF-BA7E917A4FB3}"/>
              </a:ext>
            </a:extLst>
          </p:cNvPr>
          <p:cNvPicPr>
            <a:picLocks noChangeAspect="1"/>
          </p:cNvPicPr>
          <p:nvPr/>
        </p:nvPicPr>
        <p:blipFill>
          <a:blip r:embed="rId3"/>
          <a:stretch>
            <a:fillRect/>
          </a:stretch>
        </p:blipFill>
        <p:spPr>
          <a:xfrm>
            <a:off x="1" y="6188285"/>
            <a:ext cx="9143999" cy="746246"/>
          </a:xfrm>
          <a:prstGeom prst="rect">
            <a:avLst/>
          </a:prstGeom>
        </p:spPr>
      </p:pic>
      <mc:AlternateContent xmlns:mc="http://schemas.openxmlformats.org/markup-compatibility/2006" xmlns:a14="http://schemas.microsoft.com/office/drawing/2010/main">
        <mc:Choice Requires="a14">
          <p:sp>
            <p:nvSpPr>
              <p:cNvPr id="9" name="矩形: 圆角 8">
                <a:extLst>
                  <a:ext uri="{FF2B5EF4-FFF2-40B4-BE49-F238E27FC236}">
                    <a16:creationId xmlns:a16="http://schemas.microsoft.com/office/drawing/2014/main" id="{838EF143-0C9B-47EB-9EDF-90AE26C2B812}"/>
                  </a:ext>
                </a:extLst>
              </p:cNvPr>
              <p:cNvSpPr/>
              <p:nvPr/>
            </p:nvSpPr>
            <p:spPr>
              <a:xfrm>
                <a:off x="0" y="4303265"/>
                <a:ext cx="9144000" cy="1540582"/>
              </a:xfrm>
              <a:prstGeom prst="roundRect">
                <a:avLst>
                  <a:gd name="adj" fmla="val 9338"/>
                </a:avLst>
              </a:prstGeom>
              <a:solidFill>
                <a:schemeClr val="bg2">
                  <a:lumMod val="7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nsolas" panose="020B0609020204030204" pitchFamily="49" charset="0"/>
                  </a:rPr>
                  <a:t>     42	 	  00101010</a:t>
                </a:r>
              </a:p>
              <a:p>
                <a:r>
                  <a:rPr lang="en-US" altLang="zh-CN" sz="2400" b="1" dirty="0">
                    <a:solidFill>
                      <a:schemeClr val="tx1"/>
                    </a:solidFill>
                    <a:latin typeface="Consolas" panose="020B0609020204030204" pitchFamily="49" charset="0"/>
                  </a:rPr>
                  <a:t>			&lt;&lt;</a:t>
                </a:r>
                <a:r>
                  <a:rPr lang="en-US" altLang="zh-CN" sz="2400" b="1" u="sng" dirty="0">
                    <a:solidFill>
                      <a:schemeClr val="tx1"/>
                    </a:solidFill>
                    <a:latin typeface="Consolas" panose="020B0609020204030204" pitchFamily="49" charset="0"/>
                  </a:rPr>
                  <a:t>2          </a:t>
                </a:r>
              </a:p>
              <a:p>
                <a:r>
                  <a:rPr lang="en-US" altLang="zh-CN" sz="2400" b="1" dirty="0">
                    <a:solidFill>
                      <a:schemeClr val="tx1"/>
                    </a:solidFill>
                    <a:latin typeface="Consolas" panose="020B0609020204030204" pitchFamily="49" charset="0"/>
                  </a:rPr>
                  <a:t>			  10101000=168</a:t>
                </a:r>
              </a:p>
              <a:p>
                <a:r>
                  <a:rPr lang="en-US" altLang="zh-CN" sz="2400" b="1" dirty="0">
                    <a:solidFill>
                      <a:schemeClr val="tx1"/>
                    </a:solidFill>
                    <a:latin typeface="Consolas" panose="020B0609020204030204" pitchFamily="49" charset="0"/>
                  </a:rPr>
                  <a:t>			</a:t>
                </a:r>
                <a:r>
                  <a:rPr lang="zh-CN" altLang="en-US" sz="2400" b="1" dirty="0">
                    <a:solidFill>
                      <a:schemeClr val="tx1"/>
                    </a:solidFill>
                    <a:latin typeface="Consolas" panose="020B0609020204030204" pitchFamily="49" charset="0"/>
                  </a:rPr>
                  <a:t>相当于</a:t>
                </a:r>
                <a14:m>
                  <m:oMath xmlns:m="http://schemas.openxmlformats.org/officeDocument/2006/math">
                    <m:r>
                      <a:rPr lang="en-US" altLang="zh-CN" sz="2400" b="1" i="1" smtClean="0">
                        <a:solidFill>
                          <a:schemeClr val="tx1"/>
                        </a:solidFill>
                        <a:latin typeface="Cambria Math" panose="02040503050406030204" pitchFamily="18" charset="0"/>
                      </a:rPr>
                      <m:t>𝟒𝟐</m:t>
                    </m:r>
                    <m:r>
                      <a:rPr lang="en-US" altLang="zh-CN" sz="2400" b="1" i="1" smtClean="0">
                        <a:solidFill>
                          <a:schemeClr val="tx1"/>
                        </a:solidFill>
                        <a:latin typeface="Cambria Math" panose="02040503050406030204" pitchFamily="18" charset="0"/>
                      </a:rPr>
                      <m:t>×</m:t>
                    </m:r>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𝟐</m:t>
                        </m:r>
                      </m:e>
                      <m:sup>
                        <m:r>
                          <a:rPr lang="en-US" altLang="zh-CN" sz="2400" b="1" i="1" smtClean="0">
                            <a:solidFill>
                              <a:schemeClr val="tx1"/>
                            </a:solidFill>
                            <a:latin typeface="Cambria Math" panose="02040503050406030204" pitchFamily="18" charset="0"/>
                          </a:rPr>
                          <m:t>𝟐</m:t>
                        </m:r>
                      </m:sup>
                    </m:s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𝟏𝟔𝟖</m:t>
                    </m:r>
                  </m:oMath>
                </a14:m>
                <a:endParaRPr lang="en-US" altLang="zh-CN" sz="2400" b="1" dirty="0">
                  <a:solidFill>
                    <a:srgbClr val="1557AE"/>
                  </a:solidFill>
                  <a:latin typeface="Consolas" panose="020B0609020204030204" pitchFamily="49" charset="0"/>
                </a:endParaRPr>
              </a:p>
            </p:txBody>
          </p:sp>
        </mc:Choice>
        <mc:Fallback xmlns="">
          <p:sp>
            <p:nvSpPr>
              <p:cNvPr id="9" name="矩形: 圆角 8">
                <a:extLst>
                  <a:ext uri="{FF2B5EF4-FFF2-40B4-BE49-F238E27FC236}">
                    <a16:creationId xmlns:a16="http://schemas.microsoft.com/office/drawing/2014/main" id="{838EF143-0C9B-47EB-9EDF-90AE26C2B812}"/>
                  </a:ext>
                </a:extLst>
              </p:cNvPr>
              <p:cNvSpPr>
                <a:spLocks noRot="1" noChangeAspect="1" noMove="1" noResize="1" noEditPoints="1" noAdjustHandles="1" noChangeArrowheads="1" noChangeShapeType="1" noTextEdit="1"/>
              </p:cNvSpPr>
              <p:nvPr/>
            </p:nvSpPr>
            <p:spPr>
              <a:xfrm>
                <a:off x="0" y="4303265"/>
                <a:ext cx="9144000" cy="1540582"/>
              </a:xfrm>
              <a:prstGeom prst="roundRect">
                <a:avLst>
                  <a:gd name="adj" fmla="val 9338"/>
                </a:avLst>
              </a:prstGeom>
              <a:blipFill>
                <a:blip r:embed="rId4"/>
                <a:stretch>
                  <a:fillRect t="-3101" b="-6589"/>
                </a:stretch>
              </a:blipFill>
              <a:ln w="28575">
                <a:solidFill>
                  <a:schemeClr val="accent1"/>
                </a:solidFill>
                <a:prstDash val="sysDash"/>
              </a:ln>
            </p:spPr>
            <p:txBody>
              <a:bodyPr/>
              <a:lstStyle/>
              <a:p>
                <a:r>
                  <a:rPr lang="zh-CN" altLang="en-US">
                    <a:noFill/>
                  </a:rPr>
                  <a:t> </a:t>
                </a:r>
              </a:p>
            </p:txBody>
          </p:sp>
        </mc:Fallback>
      </mc:AlternateContent>
      <p:sp>
        <p:nvSpPr>
          <p:cNvPr id="11" name="矩形: 圆角 10">
            <a:extLst>
              <a:ext uri="{FF2B5EF4-FFF2-40B4-BE49-F238E27FC236}">
                <a16:creationId xmlns:a16="http://schemas.microsoft.com/office/drawing/2014/main" id="{54412910-F7D5-46B4-8551-1871915D9FE7}"/>
              </a:ext>
            </a:extLst>
          </p:cNvPr>
          <p:cNvSpPr/>
          <p:nvPr/>
        </p:nvSpPr>
        <p:spPr>
          <a:xfrm>
            <a:off x="5762921" y="864333"/>
            <a:ext cx="3264700" cy="1148985"/>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dirty="0">
                <a:solidFill>
                  <a:schemeClr val="tx1"/>
                </a:solidFill>
                <a:ea typeface="楷体" panose="02010609060101010101" pitchFamily="49" charset="-122"/>
              </a:rPr>
              <a:t>注意</a:t>
            </a:r>
            <a:endParaRPr lang="en-US" altLang="zh-CN" sz="2000" dirty="0">
              <a:solidFill>
                <a:schemeClr val="tx1"/>
              </a:solidFill>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dirty="0">
                <a:solidFill>
                  <a:schemeClr val="tx1"/>
                </a:solidFill>
                <a:ea typeface="楷体" panose="02010609060101010101" pitchFamily="49" charset="-122"/>
              </a:rPr>
              <a:t>计算速度比乘法快</a:t>
            </a:r>
            <a:endParaRPr lang="en-US" altLang="zh-CN" sz="2000" dirty="0">
              <a:solidFill>
                <a:schemeClr val="tx1"/>
              </a:solidFill>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dirty="0">
                <a:solidFill>
                  <a:schemeClr val="tx1"/>
                </a:solidFill>
                <a:ea typeface="楷体" panose="02010609060101010101" pitchFamily="49" charset="-122"/>
              </a:rPr>
              <a:t>注意</a:t>
            </a:r>
            <a:r>
              <a:rPr lang="zh-CN" altLang="en-US" sz="2000" b="1" dirty="0">
                <a:solidFill>
                  <a:srgbClr val="C00000"/>
                </a:solidFill>
                <a:ea typeface="楷体" panose="02010609060101010101" pitchFamily="49" charset="-122"/>
              </a:rPr>
              <a:t>溢出</a:t>
            </a:r>
          </a:p>
        </p:txBody>
      </p:sp>
    </p:spTree>
    <p:extLst>
      <p:ext uri="{BB962C8B-B14F-4D97-AF65-F5344CB8AC3E}">
        <p14:creationId xmlns:p14="http://schemas.microsoft.com/office/powerpoint/2010/main" val="17103453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移位运算符</a:t>
            </a:r>
            <a:r>
              <a:rPr lang="en-US" altLang="zh-CN" sz="2800" b="1" dirty="0">
                <a:solidFill>
                  <a:srgbClr val="1557AE"/>
                </a:solidFill>
                <a:latin typeface="+mj-lt"/>
              </a:rPr>
              <a:t>(Shift Operators)</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左移   </a:t>
            </a:r>
            <a:r>
              <a:rPr lang="en-US" altLang="zh-CN" sz="2400" b="1" dirty="0">
                <a:solidFill>
                  <a:srgbClr val="1557AE"/>
                </a:solidFill>
                <a:latin typeface="+mj-lt"/>
                <a:ea typeface="楷体" panose="02010609060101010101" pitchFamily="49" charset="-122"/>
              </a:rPr>
              <a:t>&lt;&lt;   “op1 &lt;&lt; op2”</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溢出问题</a:t>
            </a:r>
          </a:p>
        </p:txBody>
      </p:sp>
      <p:sp>
        <p:nvSpPr>
          <p:cNvPr id="9" name="矩形: 圆角 8">
            <a:extLst>
              <a:ext uri="{FF2B5EF4-FFF2-40B4-BE49-F238E27FC236}">
                <a16:creationId xmlns:a16="http://schemas.microsoft.com/office/drawing/2014/main" id="{951AE332-55A8-4FAC-BFF6-FCAFB1CF2910}"/>
              </a:ext>
            </a:extLst>
          </p:cNvPr>
          <p:cNvSpPr/>
          <p:nvPr/>
        </p:nvSpPr>
        <p:spPr>
          <a:xfrm>
            <a:off x="0" y="2594366"/>
            <a:ext cx="9143999" cy="2650965"/>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42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j1</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a:t>
            </a:r>
            <a:r>
              <a:rPr lang="en-US" altLang="zh-CN" sz="2400" b="1" dirty="0">
                <a:solidFill>
                  <a:srgbClr val="D4D4D4"/>
                </a:solidFill>
                <a:latin typeface="Consolas" panose="020B0609020204030204" pitchFamily="49" charset="0"/>
              </a:rPr>
              <a:t> &lt;&lt; </a:t>
            </a:r>
            <a:r>
              <a:rPr lang="en-US" altLang="zh-CN" sz="2400" b="1" dirty="0">
                <a:solidFill>
                  <a:srgbClr val="B5CEA8"/>
                </a:solidFill>
                <a:latin typeface="Consolas" panose="020B0609020204030204" pitchFamily="49" charset="0"/>
              </a:rPr>
              <a:t>1</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//84</a:t>
            </a:r>
            <a:endParaRPr lang="en-US" altLang="zh-CN" sz="2400" b="1" dirty="0">
              <a:solidFill>
                <a:srgbClr val="D4D4D4"/>
              </a:solidFill>
              <a:latin typeface="Consolas" panose="020B0609020204030204" pitchFamily="49" charset="0"/>
            </a:endParaRP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j2</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a:t>
            </a:r>
            <a:r>
              <a:rPr lang="en-US" altLang="zh-CN" sz="2400" b="1" dirty="0">
                <a:solidFill>
                  <a:srgbClr val="D4D4D4"/>
                </a:solidFill>
                <a:latin typeface="Consolas" panose="020B0609020204030204" pitchFamily="49" charset="0"/>
              </a:rPr>
              <a:t> &lt;&lt; </a:t>
            </a:r>
            <a:r>
              <a:rPr lang="en-US" altLang="zh-CN" sz="2400" b="1" dirty="0">
                <a:solidFill>
                  <a:srgbClr val="B5CEA8"/>
                </a:solidFill>
                <a:latin typeface="Consolas" panose="020B0609020204030204" pitchFamily="49" charset="0"/>
              </a:rPr>
              <a:t>2</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//168 </a:t>
            </a:r>
            <a:endParaRPr lang="en-US" altLang="zh-CN" sz="2400" b="1" dirty="0">
              <a:solidFill>
                <a:srgbClr val="D4D4D4"/>
              </a:solidFill>
              <a:latin typeface="Consolas" panose="020B0609020204030204" pitchFamily="49" charset="0"/>
            </a:endParaRP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j3</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a:t>
            </a:r>
            <a:r>
              <a:rPr lang="en-US" altLang="zh-CN" sz="2400" b="1" dirty="0">
                <a:solidFill>
                  <a:srgbClr val="D4D4D4"/>
                </a:solidFill>
                <a:latin typeface="Consolas" panose="020B0609020204030204" pitchFamily="49" charset="0"/>
              </a:rPr>
              <a:t> &lt;&lt; </a:t>
            </a:r>
            <a:r>
              <a:rPr lang="en-US" altLang="zh-CN" sz="2400" b="1" dirty="0">
                <a:solidFill>
                  <a:srgbClr val="B5CEA8"/>
                </a:solidFill>
                <a:latin typeface="Consolas" panose="020B0609020204030204" pitchFamily="49" charset="0"/>
              </a:rPr>
              <a:t>3</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//336</a:t>
            </a:r>
            <a:endParaRPr lang="en-US" altLang="zh-CN" sz="2400" b="1" dirty="0">
              <a:solidFill>
                <a:srgbClr val="D4D4D4"/>
              </a:solidFill>
              <a:latin typeface="Consolas" panose="020B0609020204030204" pitchFamily="49" charset="0"/>
            </a:endParaRP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"j1="</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j1</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"j2="</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j2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"j3="</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j3</a:t>
            </a:r>
            <a:r>
              <a:rPr lang="en-US" altLang="zh-CN" sz="2400" b="1" dirty="0">
                <a:solidFill>
                  <a:srgbClr val="D4D4D4"/>
                </a:solidFill>
                <a:latin typeface="Consolas" panose="020B0609020204030204" pitchFamily="49" charset="0"/>
              </a:rPr>
              <a:t>);   </a:t>
            </a:r>
          </a:p>
        </p:txBody>
      </p:sp>
      <p:pic>
        <p:nvPicPr>
          <p:cNvPr id="3" name="图片 2">
            <a:extLst>
              <a:ext uri="{FF2B5EF4-FFF2-40B4-BE49-F238E27FC236}">
                <a16:creationId xmlns:a16="http://schemas.microsoft.com/office/drawing/2014/main" id="{33E15B23-FE44-4881-A54A-3F4C5E7CF0DF}"/>
              </a:ext>
            </a:extLst>
          </p:cNvPr>
          <p:cNvPicPr>
            <a:picLocks noChangeAspect="1"/>
          </p:cNvPicPr>
          <p:nvPr/>
        </p:nvPicPr>
        <p:blipFill>
          <a:blip r:embed="rId3"/>
          <a:stretch>
            <a:fillRect/>
          </a:stretch>
        </p:blipFill>
        <p:spPr>
          <a:xfrm>
            <a:off x="0" y="5320599"/>
            <a:ext cx="9144000" cy="1398619"/>
          </a:xfrm>
          <a:prstGeom prst="rect">
            <a:avLst/>
          </a:prstGeom>
        </p:spPr>
      </p:pic>
    </p:spTree>
    <p:extLst>
      <p:ext uri="{BB962C8B-B14F-4D97-AF65-F5344CB8AC3E}">
        <p14:creationId xmlns:p14="http://schemas.microsoft.com/office/powerpoint/2010/main" val="1583853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移位运算符</a:t>
            </a:r>
            <a:r>
              <a:rPr lang="en-US" altLang="zh-CN" sz="2800" b="1" dirty="0">
                <a:solidFill>
                  <a:srgbClr val="1557AE"/>
                </a:solidFill>
                <a:latin typeface="+mj-lt"/>
              </a:rPr>
              <a:t>(Shift Operators)</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左移   </a:t>
            </a:r>
            <a:r>
              <a:rPr lang="en-US" altLang="zh-CN" sz="2400" b="1" dirty="0">
                <a:solidFill>
                  <a:srgbClr val="1557AE"/>
                </a:solidFill>
                <a:latin typeface="+mj-lt"/>
                <a:ea typeface="楷体" panose="02010609060101010101" pitchFamily="49" charset="-122"/>
              </a:rPr>
              <a:t>&lt;&lt;   “op1 &lt;&lt; op2”</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溢出问题</a:t>
            </a:r>
          </a:p>
        </p:txBody>
      </p:sp>
      <p:sp>
        <p:nvSpPr>
          <p:cNvPr id="9" name="矩形: 圆角 8">
            <a:extLst>
              <a:ext uri="{FF2B5EF4-FFF2-40B4-BE49-F238E27FC236}">
                <a16:creationId xmlns:a16="http://schemas.microsoft.com/office/drawing/2014/main" id="{951AE332-55A8-4FAC-BFF6-FCAFB1CF2910}"/>
              </a:ext>
            </a:extLst>
          </p:cNvPr>
          <p:cNvSpPr/>
          <p:nvPr/>
        </p:nvSpPr>
        <p:spPr>
          <a:xfrm>
            <a:off x="0" y="2594366"/>
            <a:ext cx="9143999" cy="2650965"/>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42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j1</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a:t>
            </a:r>
            <a:r>
              <a:rPr lang="en-US" altLang="zh-CN" sz="2400" b="1" dirty="0">
                <a:solidFill>
                  <a:srgbClr val="D4D4D4"/>
                </a:solidFill>
                <a:latin typeface="Consolas" panose="020B0609020204030204" pitchFamily="49" charset="0"/>
              </a:rPr>
              <a:t> &lt;&lt; </a:t>
            </a:r>
            <a:r>
              <a:rPr lang="en-US" altLang="zh-CN" sz="2400" b="1" dirty="0">
                <a:solidFill>
                  <a:srgbClr val="B5CEA8"/>
                </a:solidFill>
                <a:latin typeface="Consolas" panose="020B0609020204030204" pitchFamily="49" charset="0"/>
              </a:rPr>
              <a:t>1</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//84</a:t>
            </a:r>
            <a:endParaRPr lang="en-US" altLang="zh-CN" sz="2400" b="1" dirty="0">
              <a:solidFill>
                <a:srgbClr val="D4D4D4"/>
              </a:solidFill>
              <a:latin typeface="Consolas" panose="020B0609020204030204" pitchFamily="49" charset="0"/>
            </a:endParaRP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j2</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a:t>
            </a:r>
            <a:r>
              <a:rPr lang="en-US" altLang="zh-CN" sz="2400" b="1" dirty="0">
                <a:solidFill>
                  <a:srgbClr val="D4D4D4"/>
                </a:solidFill>
                <a:latin typeface="Consolas" panose="020B0609020204030204" pitchFamily="49" charset="0"/>
              </a:rPr>
              <a:t> &lt;&lt; </a:t>
            </a:r>
            <a:r>
              <a:rPr lang="en-US" altLang="zh-CN" sz="2400" b="1" dirty="0">
                <a:solidFill>
                  <a:srgbClr val="B5CEA8"/>
                </a:solidFill>
                <a:latin typeface="Consolas" panose="020B0609020204030204" pitchFamily="49" charset="0"/>
              </a:rPr>
              <a:t>2</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//168 </a:t>
            </a:r>
            <a:endParaRPr lang="en-US" altLang="zh-CN" sz="2400" b="1" dirty="0">
              <a:solidFill>
                <a:srgbClr val="D4D4D4"/>
              </a:solidFill>
              <a:latin typeface="Consolas" panose="020B0609020204030204" pitchFamily="49" charset="0"/>
            </a:endParaRP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j3</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byte</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j</a:t>
            </a:r>
            <a:r>
              <a:rPr lang="en-US" altLang="zh-CN" sz="2400" b="1" dirty="0">
                <a:solidFill>
                  <a:srgbClr val="D4D4D4"/>
                </a:solidFill>
                <a:latin typeface="Consolas" panose="020B0609020204030204" pitchFamily="49" charset="0"/>
              </a:rPr>
              <a:t> &lt;&lt; </a:t>
            </a:r>
            <a:r>
              <a:rPr lang="en-US" altLang="zh-CN" sz="2400" b="1" dirty="0">
                <a:solidFill>
                  <a:srgbClr val="B5CEA8"/>
                </a:solidFill>
                <a:latin typeface="Consolas" panose="020B0609020204030204" pitchFamily="49" charset="0"/>
              </a:rPr>
              <a:t>3</a:t>
            </a:r>
            <a:r>
              <a:rPr lang="en-US" altLang="zh-CN" sz="2400" b="1" dirty="0">
                <a:solidFill>
                  <a:srgbClr val="D4D4D4"/>
                </a:solidFill>
                <a:latin typeface="Consolas" panose="020B0609020204030204" pitchFamily="49" charset="0"/>
              </a:rPr>
              <a:t>);            </a:t>
            </a:r>
            <a:r>
              <a:rPr lang="en-US" altLang="zh-CN" sz="2400" b="1" dirty="0">
                <a:solidFill>
                  <a:srgbClr val="6A9955"/>
                </a:solidFill>
                <a:latin typeface="Consolas" panose="020B0609020204030204" pitchFamily="49" charset="0"/>
              </a:rPr>
              <a:t>//336</a:t>
            </a:r>
            <a:endParaRPr lang="en-US" altLang="zh-CN" sz="2400" b="1" dirty="0">
              <a:solidFill>
                <a:srgbClr val="D4D4D4"/>
              </a:solidFill>
              <a:latin typeface="Consolas" panose="020B0609020204030204" pitchFamily="49" charset="0"/>
            </a:endParaRP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"j1="</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j1</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"j2="</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j2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"j3="</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j3</a:t>
            </a:r>
            <a:r>
              <a:rPr lang="en-US" altLang="zh-CN" sz="2400" b="1" dirty="0">
                <a:solidFill>
                  <a:srgbClr val="D4D4D4"/>
                </a:solidFill>
                <a:latin typeface="Consolas" panose="020B0609020204030204" pitchFamily="49" charset="0"/>
              </a:rPr>
              <a:t>);   </a:t>
            </a:r>
          </a:p>
        </p:txBody>
      </p:sp>
      <p:sp>
        <p:nvSpPr>
          <p:cNvPr id="11" name="矩形: 圆角 10">
            <a:extLst>
              <a:ext uri="{FF2B5EF4-FFF2-40B4-BE49-F238E27FC236}">
                <a16:creationId xmlns:a16="http://schemas.microsoft.com/office/drawing/2014/main" id="{A68F6B99-B49C-4DCF-8A74-F0DF2C8B715E}"/>
              </a:ext>
            </a:extLst>
          </p:cNvPr>
          <p:cNvSpPr/>
          <p:nvPr/>
        </p:nvSpPr>
        <p:spPr>
          <a:xfrm>
            <a:off x="-14634" y="5332501"/>
            <a:ext cx="9144000" cy="1453412"/>
          </a:xfrm>
          <a:prstGeom prst="roundRect">
            <a:avLst>
              <a:gd name="adj" fmla="val 9338"/>
            </a:avLst>
          </a:prstGeom>
          <a:solidFill>
            <a:schemeClr val="bg2">
              <a:lumMod val="7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nsolas" panose="020B0609020204030204" pitchFamily="49" charset="0"/>
              </a:rPr>
              <a:t>     42	 	    00101010</a:t>
            </a:r>
          </a:p>
          <a:p>
            <a:r>
              <a:rPr lang="en-US" altLang="zh-CN" sz="2400" b="1" dirty="0">
                <a:solidFill>
                  <a:schemeClr val="tx1"/>
                </a:solidFill>
                <a:latin typeface="Consolas" panose="020B0609020204030204" pitchFamily="49" charset="0"/>
              </a:rPr>
              <a:t>			&lt;&lt;1 01010000=84</a:t>
            </a:r>
          </a:p>
          <a:p>
            <a:r>
              <a:rPr lang="en-US" altLang="zh-CN" sz="2400" b="1" dirty="0">
                <a:solidFill>
                  <a:schemeClr val="tx1"/>
                </a:solidFill>
                <a:latin typeface="Consolas" panose="020B0609020204030204" pitchFamily="49" charset="0"/>
              </a:rPr>
              <a:t>			&lt;&lt;2 10101000=-88</a:t>
            </a:r>
          </a:p>
          <a:p>
            <a:r>
              <a:rPr lang="en-US" altLang="zh-CN" sz="2400" b="1" dirty="0">
                <a:solidFill>
                  <a:schemeClr val="tx1"/>
                </a:solidFill>
                <a:latin typeface="Consolas" panose="020B0609020204030204" pitchFamily="49" charset="0"/>
              </a:rPr>
              <a:t>			&lt;&lt;3 01010000=80</a:t>
            </a:r>
            <a:endParaRPr lang="en-US" altLang="zh-CN" sz="2400" b="1" dirty="0">
              <a:solidFill>
                <a:srgbClr val="1557AE"/>
              </a:solidFill>
              <a:latin typeface="Consolas" panose="020B0609020204030204" pitchFamily="49" charset="0"/>
            </a:endParaRPr>
          </a:p>
        </p:txBody>
      </p:sp>
    </p:spTree>
    <p:extLst>
      <p:ext uri="{BB962C8B-B14F-4D97-AF65-F5344CB8AC3E}">
        <p14:creationId xmlns:p14="http://schemas.microsoft.com/office/powerpoint/2010/main" val="586754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1896609"/>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移位运算符</a:t>
            </a:r>
            <a:r>
              <a:rPr lang="en-US" altLang="zh-CN" sz="2800" b="1" dirty="0">
                <a:solidFill>
                  <a:srgbClr val="1557AE"/>
                </a:solidFill>
                <a:latin typeface="+mj-lt"/>
              </a:rPr>
              <a:t>(Shift Operators)</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右移   </a:t>
            </a:r>
            <a:r>
              <a:rPr lang="en-US" altLang="zh-CN" sz="2400" b="1" dirty="0">
                <a:solidFill>
                  <a:srgbClr val="1557AE"/>
                </a:solidFill>
                <a:latin typeface="+mj-lt"/>
                <a:ea typeface="楷体" panose="02010609060101010101" pitchFamily="49" charset="-122"/>
              </a:rPr>
              <a:t>&gt;&gt;   “op1 &gt;&gt; op2”</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将操作数</a:t>
            </a:r>
            <a:r>
              <a:rPr lang="en-US" altLang="zh-CN" sz="2400" b="1" dirty="0">
                <a:latin typeface="+mj-lt"/>
                <a:ea typeface="楷体" panose="02010609060101010101" pitchFamily="49" charset="-122"/>
              </a:rPr>
              <a:t>op1</a:t>
            </a:r>
            <a:r>
              <a:rPr lang="zh-CN" altLang="en-US" sz="2400" b="1" dirty="0">
                <a:latin typeface="+mj-lt"/>
                <a:ea typeface="楷体" panose="02010609060101010101" pitchFamily="49" charset="-122"/>
              </a:rPr>
              <a:t>的二进制位向右移</a:t>
            </a:r>
            <a:r>
              <a:rPr lang="en-US" altLang="zh-CN" sz="2400" b="1" dirty="0">
                <a:latin typeface="+mj-lt"/>
                <a:ea typeface="楷体" panose="02010609060101010101" pitchFamily="49" charset="-122"/>
              </a:rPr>
              <a:t>op2(</a:t>
            </a:r>
            <a:r>
              <a:rPr lang="zh-CN" altLang="en-US" sz="2400" b="1" dirty="0">
                <a:latin typeface="+mj-lt"/>
                <a:ea typeface="楷体" panose="02010609060101010101" pitchFamily="49" charset="-122"/>
              </a:rPr>
              <a:t>正整数</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位</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高位补零</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原为正数</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a:t>
            </a:r>
            <a:r>
              <a:rPr lang="zh-CN" altLang="en-US" sz="2400" b="1" dirty="0">
                <a:solidFill>
                  <a:srgbClr val="C00000"/>
                </a:solidFill>
                <a:latin typeface="+mj-lt"/>
                <a:ea typeface="楷体" panose="02010609060101010101" pitchFamily="49" charset="-122"/>
              </a:rPr>
              <a:t>高位补</a:t>
            </a:r>
            <a:r>
              <a:rPr lang="en-US" altLang="zh-CN" sz="2400" b="1" dirty="0">
                <a:solidFill>
                  <a:srgbClr val="C00000"/>
                </a:solidFill>
                <a:latin typeface="+mj-lt"/>
                <a:ea typeface="楷体" panose="02010609060101010101" pitchFamily="49" charset="-122"/>
              </a:rPr>
              <a:t>1(</a:t>
            </a:r>
            <a:r>
              <a:rPr lang="zh-CN" altLang="en-US" sz="2400" b="1" dirty="0">
                <a:solidFill>
                  <a:srgbClr val="C00000"/>
                </a:solidFill>
                <a:latin typeface="+mj-lt"/>
                <a:ea typeface="楷体" panose="02010609060101010101" pitchFamily="49" charset="-122"/>
              </a:rPr>
              <a:t>原为负数</a:t>
            </a:r>
            <a:r>
              <a:rPr lang="en-US" altLang="zh-CN" sz="2400" b="1" dirty="0">
                <a:solidFill>
                  <a:srgbClr val="C00000"/>
                </a:solidFill>
                <a:latin typeface="+mj-lt"/>
                <a:ea typeface="楷体" panose="02010609060101010101" pitchFamily="49" charset="-122"/>
              </a:rPr>
              <a:t>)</a:t>
            </a:r>
          </a:p>
        </p:txBody>
      </p:sp>
      <p:sp>
        <p:nvSpPr>
          <p:cNvPr id="12" name="矩形: 圆角 11">
            <a:extLst>
              <a:ext uri="{FF2B5EF4-FFF2-40B4-BE49-F238E27FC236}">
                <a16:creationId xmlns:a16="http://schemas.microsoft.com/office/drawing/2014/main" id="{543638C1-4722-4E53-85AF-2A4B1E0C54EF}"/>
              </a:ext>
            </a:extLst>
          </p:cNvPr>
          <p:cNvSpPr/>
          <p:nvPr/>
        </p:nvSpPr>
        <p:spPr>
          <a:xfrm>
            <a:off x="0" y="3037564"/>
            <a:ext cx="9143999" cy="1334931"/>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42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&gt;&gt; </a:t>
            </a:r>
            <a:r>
              <a:rPr lang="en-US" altLang="zh-CN" sz="2400" b="1" dirty="0">
                <a:solidFill>
                  <a:srgbClr val="B5CEA8"/>
                </a:solidFill>
                <a:latin typeface="Consolas" panose="020B0609020204030204" pitchFamily="49" charset="0"/>
              </a:rPr>
              <a:t>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"aa = "</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a:t>
            </a:r>
            <a:r>
              <a:rPr lang="en-US" altLang="zh-CN" sz="2400" b="1" dirty="0">
                <a:solidFill>
                  <a:srgbClr val="D4D4D4"/>
                </a:solidFill>
                <a:latin typeface="Consolas" panose="020B0609020204030204" pitchFamily="49" charset="0"/>
              </a:rPr>
              <a:t>);   </a:t>
            </a:r>
          </a:p>
        </p:txBody>
      </p:sp>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C7DAFA21-A15B-4A1C-A592-F2BE6B84F5EF}"/>
                  </a:ext>
                </a:extLst>
              </p:cNvPr>
              <p:cNvSpPr/>
              <p:nvPr/>
            </p:nvSpPr>
            <p:spPr>
              <a:xfrm>
                <a:off x="0" y="4477832"/>
                <a:ext cx="9144000" cy="1540582"/>
              </a:xfrm>
              <a:prstGeom prst="roundRect">
                <a:avLst>
                  <a:gd name="adj" fmla="val 9338"/>
                </a:avLst>
              </a:prstGeom>
              <a:solidFill>
                <a:schemeClr val="bg2">
                  <a:lumMod val="7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nsolas" panose="020B0609020204030204" pitchFamily="49" charset="0"/>
                  </a:rPr>
                  <a:t>     42	 	  00101010</a:t>
                </a:r>
              </a:p>
              <a:p>
                <a:r>
                  <a:rPr lang="en-US" altLang="zh-CN" sz="2400" b="1" dirty="0">
                    <a:solidFill>
                      <a:schemeClr val="tx1"/>
                    </a:solidFill>
                    <a:latin typeface="Consolas" panose="020B0609020204030204" pitchFamily="49" charset="0"/>
                  </a:rPr>
                  <a:t>			&gt;&gt;</a:t>
                </a:r>
                <a:r>
                  <a:rPr lang="en-US" altLang="zh-CN" sz="2400" b="1" u="sng" dirty="0">
                    <a:solidFill>
                      <a:schemeClr val="tx1"/>
                    </a:solidFill>
                    <a:latin typeface="Consolas" panose="020B0609020204030204" pitchFamily="49" charset="0"/>
                  </a:rPr>
                  <a:t>2          </a:t>
                </a:r>
              </a:p>
              <a:p>
                <a:r>
                  <a:rPr lang="en-US" altLang="zh-CN" sz="2400" b="1" dirty="0">
                    <a:solidFill>
                      <a:schemeClr val="tx1"/>
                    </a:solidFill>
                    <a:latin typeface="Consolas" panose="020B0609020204030204" pitchFamily="49" charset="0"/>
                  </a:rPr>
                  <a:t>			  00001010=10</a:t>
                </a:r>
              </a:p>
              <a:p>
                <a:r>
                  <a:rPr lang="en-US" altLang="zh-CN" sz="2400" b="1" dirty="0">
                    <a:solidFill>
                      <a:schemeClr val="tx1"/>
                    </a:solidFill>
                    <a:latin typeface="Consolas" panose="020B0609020204030204" pitchFamily="49" charset="0"/>
                  </a:rPr>
                  <a:t>			</a:t>
                </a:r>
                <a:r>
                  <a:rPr lang="zh-CN" altLang="en-US" sz="2400" b="1" dirty="0">
                    <a:solidFill>
                      <a:schemeClr val="tx1"/>
                    </a:solidFill>
                    <a:latin typeface="Consolas" panose="020B0609020204030204" pitchFamily="49" charset="0"/>
                  </a:rPr>
                  <a:t>相当于</a:t>
                </a:r>
                <a14:m>
                  <m:oMath xmlns:m="http://schemas.openxmlformats.org/officeDocument/2006/math">
                    <m:r>
                      <a:rPr lang="en-US" altLang="zh-CN" sz="2400" b="1" i="1" smtClean="0">
                        <a:solidFill>
                          <a:schemeClr val="tx1"/>
                        </a:solidFill>
                        <a:latin typeface="Cambria Math" panose="02040503050406030204" pitchFamily="18" charset="0"/>
                      </a:rPr>
                      <m:t>𝟒𝟐</m:t>
                    </m:r>
                    <m:r>
                      <a:rPr lang="en-US" altLang="zh-CN" sz="2400" b="1" i="1" smtClean="0">
                        <a:solidFill>
                          <a:schemeClr val="tx1"/>
                        </a:solidFill>
                        <a:latin typeface="Cambria Math" panose="02040503050406030204" pitchFamily="18" charset="0"/>
                      </a:rPr>
                      <m:t>/</m:t>
                    </m:r>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𝟐</m:t>
                        </m:r>
                      </m:e>
                      <m:sup>
                        <m:r>
                          <a:rPr lang="en-US" altLang="zh-CN" sz="2400" b="1" i="1" smtClean="0">
                            <a:solidFill>
                              <a:schemeClr val="tx1"/>
                            </a:solidFill>
                            <a:latin typeface="Cambria Math" panose="02040503050406030204" pitchFamily="18" charset="0"/>
                          </a:rPr>
                          <m:t>𝟐</m:t>
                        </m:r>
                      </m:sup>
                    </m:s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𝟏𝟎</m:t>
                    </m:r>
                  </m:oMath>
                </a14:m>
                <a:endParaRPr lang="en-US" altLang="zh-CN" sz="2400" b="1" dirty="0">
                  <a:solidFill>
                    <a:srgbClr val="1557AE"/>
                  </a:solidFill>
                  <a:latin typeface="Consolas" panose="020B0609020204030204" pitchFamily="49" charset="0"/>
                </a:endParaRPr>
              </a:p>
            </p:txBody>
          </p:sp>
        </mc:Choice>
        <mc:Fallback xmlns="">
          <p:sp>
            <p:nvSpPr>
              <p:cNvPr id="13" name="矩形: 圆角 12">
                <a:extLst>
                  <a:ext uri="{FF2B5EF4-FFF2-40B4-BE49-F238E27FC236}">
                    <a16:creationId xmlns:a16="http://schemas.microsoft.com/office/drawing/2014/main" id="{C7DAFA21-A15B-4A1C-A592-F2BE6B84F5EF}"/>
                  </a:ext>
                </a:extLst>
              </p:cNvPr>
              <p:cNvSpPr>
                <a:spLocks noRot="1" noChangeAspect="1" noMove="1" noResize="1" noEditPoints="1" noAdjustHandles="1" noChangeArrowheads="1" noChangeShapeType="1" noTextEdit="1"/>
              </p:cNvSpPr>
              <p:nvPr/>
            </p:nvSpPr>
            <p:spPr>
              <a:xfrm>
                <a:off x="0" y="4477832"/>
                <a:ext cx="9144000" cy="1540582"/>
              </a:xfrm>
              <a:prstGeom prst="roundRect">
                <a:avLst>
                  <a:gd name="adj" fmla="val 9338"/>
                </a:avLst>
              </a:prstGeom>
              <a:blipFill>
                <a:blip r:embed="rId3"/>
                <a:stretch>
                  <a:fillRect t="-3113" b="-7004"/>
                </a:stretch>
              </a:blipFill>
              <a:ln w="28575">
                <a:solidFill>
                  <a:schemeClr val="accent1"/>
                </a:solidFill>
                <a:prstDash val="sysDash"/>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5C0922F-89C6-4059-BB52-058A1DC26926}"/>
              </a:ext>
            </a:extLst>
          </p:cNvPr>
          <p:cNvPicPr>
            <a:picLocks noChangeAspect="1"/>
          </p:cNvPicPr>
          <p:nvPr/>
        </p:nvPicPr>
        <p:blipFill>
          <a:blip r:embed="rId4"/>
          <a:stretch>
            <a:fillRect/>
          </a:stretch>
        </p:blipFill>
        <p:spPr>
          <a:xfrm>
            <a:off x="9525" y="6093760"/>
            <a:ext cx="9134474" cy="640497"/>
          </a:xfrm>
          <a:prstGeom prst="rect">
            <a:avLst/>
          </a:prstGeom>
        </p:spPr>
      </p:pic>
      <p:sp>
        <p:nvSpPr>
          <p:cNvPr id="9" name="矩形: 圆角 8">
            <a:extLst>
              <a:ext uri="{FF2B5EF4-FFF2-40B4-BE49-F238E27FC236}">
                <a16:creationId xmlns:a16="http://schemas.microsoft.com/office/drawing/2014/main" id="{02ACD47A-3947-4881-AD23-18067D8E95AB}"/>
              </a:ext>
            </a:extLst>
          </p:cNvPr>
          <p:cNvSpPr/>
          <p:nvPr/>
        </p:nvSpPr>
        <p:spPr>
          <a:xfrm>
            <a:off x="5812026" y="302077"/>
            <a:ext cx="3264700" cy="786210"/>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dirty="0">
                <a:solidFill>
                  <a:schemeClr val="tx1"/>
                </a:solidFill>
                <a:ea typeface="楷体" panose="02010609060101010101" pitchFamily="49" charset="-122"/>
              </a:rPr>
              <a:t>注意</a:t>
            </a:r>
            <a:endParaRPr lang="en-US" altLang="zh-CN" sz="2000" dirty="0">
              <a:solidFill>
                <a:schemeClr val="tx1"/>
              </a:solidFill>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dirty="0">
                <a:solidFill>
                  <a:schemeClr val="tx1"/>
                </a:solidFill>
                <a:ea typeface="楷体" panose="02010609060101010101" pitchFamily="49" charset="-122"/>
              </a:rPr>
              <a:t>计算速度比除法快</a:t>
            </a:r>
            <a:endParaRPr lang="en-US" altLang="zh-CN" sz="2000" dirty="0">
              <a:solidFill>
                <a:schemeClr val="tx1"/>
              </a:solidFill>
              <a:ea typeface="楷体" panose="02010609060101010101" pitchFamily="49" charset="-122"/>
            </a:endParaRPr>
          </a:p>
        </p:txBody>
      </p:sp>
    </p:spTree>
    <p:extLst>
      <p:ext uri="{BB962C8B-B14F-4D97-AF65-F5344CB8AC3E}">
        <p14:creationId xmlns:p14="http://schemas.microsoft.com/office/powerpoint/2010/main" val="1603435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1896609"/>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移位运算符</a:t>
            </a:r>
            <a:r>
              <a:rPr lang="en-US" altLang="zh-CN" sz="2800" b="1" dirty="0">
                <a:solidFill>
                  <a:srgbClr val="1557AE"/>
                </a:solidFill>
                <a:latin typeface="+mj-lt"/>
              </a:rPr>
              <a:t>(Shift Operators)</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无符号右移   </a:t>
            </a:r>
            <a:r>
              <a:rPr lang="en-US" altLang="zh-CN" sz="2400" b="1" dirty="0">
                <a:solidFill>
                  <a:srgbClr val="1557AE"/>
                </a:solidFill>
                <a:latin typeface="+mj-lt"/>
                <a:ea typeface="楷体" panose="02010609060101010101" pitchFamily="49" charset="-122"/>
              </a:rPr>
              <a:t>&gt;&gt;&gt;   “op1 &gt;&gt;&gt; op2”</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将操作数</a:t>
            </a:r>
            <a:r>
              <a:rPr lang="en-US" altLang="zh-CN" sz="2400" b="1" dirty="0">
                <a:latin typeface="+mj-lt"/>
                <a:ea typeface="楷体" panose="02010609060101010101" pitchFamily="49" charset="-122"/>
              </a:rPr>
              <a:t>op1</a:t>
            </a:r>
            <a:r>
              <a:rPr lang="zh-CN" altLang="en-US" sz="2400" b="1" dirty="0">
                <a:latin typeface="+mj-lt"/>
                <a:ea typeface="楷体" panose="02010609060101010101" pitchFamily="49" charset="-122"/>
              </a:rPr>
              <a:t>的二进制位向右移</a:t>
            </a:r>
            <a:r>
              <a:rPr lang="en-US" altLang="zh-CN" sz="2400" b="1" dirty="0">
                <a:latin typeface="+mj-lt"/>
                <a:ea typeface="楷体" panose="02010609060101010101" pitchFamily="49" charset="-122"/>
              </a:rPr>
              <a:t>op2(</a:t>
            </a:r>
            <a:r>
              <a:rPr lang="zh-CN" altLang="en-US" sz="2400" b="1" dirty="0">
                <a:latin typeface="+mj-lt"/>
                <a:ea typeface="楷体" panose="02010609060101010101" pitchFamily="49" charset="-122"/>
              </a:rPr>
              <a:t>正整数</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位</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高位补零，零扩展</a:t>
            </a:r>
            <a:r>
              <a:rPr lang="en-US" altLang="zh-CN" sz="2400" b="1" dirty="0">
                <a:latin typeface="+mj-lt"/>
                <a:ea typeface="楷体" panose="02010609060101010101" pitchFamily="49" charset="-122"/>
              </a:rPr>
              <a:t>(zero-extension)</a:t>
            </a:r>
          </a:p>
        </p:txBody>
      </p:sp>
      <p:sp>
        <p:nvSpPr>
          <p:cNvPr id="12" name="矩形: 圆角 11">
            <a:extLst>
              <a:ext uri="{FF2B5EF4-FFF2-40B4-BE49-F238E27FC236}">
                <a16:creationId xmlns:a16="http://schemas.microsoft.com/office/drawing/2014/main" id="{543638C1-4722-4E53-85AF-2A4B1E0C54EF}"/>
              </a:ext>
            </a:extLst>
          </p:cNvPr>
          <p:cNvSpPr/>
          <p:nvPr/>
        </p:nvSpPr>
        <p:spPr>
          <a:xfrm>
            <a:off x="0" y="3037564"/>
            <a:ext cx="9143999" cy="1334931"/>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42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&gt;&gt;&gt; </a:t>
            </a:r>
            <a:r>
              <a:rPr lang="en-US" altLang="zh-CN" sz="2400" b="1" dirty="0">
                <a:solidFill>
                  <a:srgbClr val="B5CEA8"/>
                </a:solidFill>
                <a:latin typeface="Consolas" panose="020B0609020204030204" pitchFamily="49" charset="0"/>
              </a:rPr>
              <a:t>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"aa = "</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a:t>
            </a:r>
            <a:r>
              <a:rPr lang="en-US" altLang="zh-CN" sz="2400" b="1" dirty="0">
                <a:solidFill>
                  <a:srgbClr val="D4D4D4"/>
                </a:solidFill>
                <a:latin typeface="Consolas" panose="020B0609020204030204" pitchFamily="49" charset="0"/>
              </a:rPr>
              <a:t>);   </a:t>
            </a:r>
          </a:p>
        </p:txBody>
      </p:sp>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C7DAFA21-A15B-4A1C-A592-F2BE6B84F5EF}"/>
                  </a:ext>
                </a:extLst>
              </p:cNvPr>
              <p:cNvSpPr/>
              <p:nvPr/>
            </p:nvSpPr>
            <p:spPr>
              <a:xfrm>
                <a:off x="0" y="4477832"/>
                <a:ext cx="9144000" cy="1540582"/>
              </a:xfrm>
              <a:prstGeom prst="roundRect">
                <a:avLst>
                  <a:gd name="adj" fmla="val 9338"/>
                </a:avLst>
              </a:prstGeom>
              <a:solidFill>
                <a:schemeClr val="bg2">
                  <a:lumMod val="7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nsolas" panose="020B0609020204030204" pitchFamily="49" charset="0"/>
                  </a:rPr>
                  <a:t>     42	 	  00101010</a:t>
                </a:r>
              </a:p>
              <a:p>
                <a:r>
                  <a:rPr lang="en-US" altLang="zh-CN" sz="2400" b="1" dirty="0">
                    <a:solidFill>
                      <a:schemeClr val="tx1"/>
                    </a:solidFill>
                    <a:latin typeface="Consolas" panose="020B0609020204030204" pitchFamily="49" charset="0"/>
                  </a:rPr>
                  <a:t>			&gt;&gt;&gt;</a:t>
                </a:r>
                <a:r>
                  <a:rPr lang="en-US" altLang="zh-CN" sz="2400" b="1" u="sng" dirty="0">
                    <a:solidFill>
                      <a:schemeClr val="tx1"/>
                    </a:solidFill>
                    <a:latin typeface="Consolas" panose="020B0609020204030204" pitchFamily="49" charset="0"/>
                  </a:rPr>
                  <a:t>2          </a:t>
                </a:r>
              </a:p>
              <a:p>
                <a:r>
                  <a:rPr lang="en-US" altLang="zh-CN" sz="2400" b="1" dirty="0">
                    <a:solidFill>
                      <a:schemeClr val="tx1"/>
                    </a:solidFill>
                    <a:latin typeface="Consolas" panose="020B0609020204030204" pitchFamily="49" charset="0"/>
                  </a:rPr>
                  <a:t>			  00001010=10</a:t>
                </a:r>
              </a:p>
              <a:p>
                <a:r>
                  <a:rPr lang="en-US" altLang="zh-CN" sz="2400" b="1" dirty="0">
                    <a:solidFill>
                      <a:schemeClr val="tx1"/>
                    </a:solidFill>
                    <a:latin typeface="Consolas" panose="020B0609020204030204" pitchFamily="49" charset="0"/>
                  </a:rPr>
                  <a:t>			</a:t>
                </a:r>
                <a:r>
                  <a:rPr lang="zh-CN" altLang="en-US" sz="2400" b="1" dirty="0">
                    <a:solidFill>
                      <a:schemeClr val="tx1"/>
                    </a:solidFill>
                    <a:latin typeface="Consolas" panose="020B0609020204030204" pitchFamily="49" charset="0"/>
                  </a:rPr>
                  <a:t>相当于</a:t>
                </a:r>
                <a14:m>
                  <m:oMath xmlns:m="http://schemas.openxmlformats.org/officeDocument/2006/math">
                    <m:r>
                      <a:rPr lang="en-US" altLang="zh-CN" sz="2400" b="1" i="1" smtClean="0">
                        <a:solidFill>
                          <a:schemeClr val="tx1"/>
                        </a:solidFill>
                        <a:latin typeface="Cambria Math" panose="02040503050406030204" pitchFamily="18" charset="0"/>
                      </a:rPr>
                      <m:t>𝟒𝟐</m:t>
                    </m:r>
                    <m:r>
                      <a:rPr lang="en-US" altLang="zh-CN" sz="2400" b="1" i="1" smtClean="0">
                        <a:solidFill>
                          <a:schemeClr val="tx1"/>
                        </a:solidFill>
                        <a:latin typeface="Cambria Math" panose="02040503050406030204" pitchFamily="18" charset="0"/>
                      </a:rPr>
                      <m:t>/</m:t>
                    </m:r>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𝟐</m:t>
                        </m:r>
                      </m:e>
                      <m:sup>
                        <m:r>
                          <a:rPr lang="en-US" altLang="zh-CN" sz="2400" b="1" i="1" smtClean="0">
                            <a:solidFill>
                              <a:schemeClr val="tx1"/>
                            </a:solidFill>
                            <a:latin typeface="Cambria Math" panose="02040503050406030204" pitchFamily="18" charset="0"/>
                          </a:rPr>
                          <m:t>𝟐</m:t>
                        </m:r>
                      </m:sup>
                    </m:s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𝟏𝟎</m:t>
                    </m:r>
                  </m:oMath>
                </a14:m>
                <a:endParaRPr lang="en-US" altLang="zh-CN" sz="2400" b="1" dirty="0">
                  <a:solidFill>
                    <a:srgbClr val="1557AE"/>
                  </a:solidFill>
                  <a:latin typeface="Consolas" panose="020B0609020204030204" pitchFamily="49" charset="0"/>
                </a:endParaRPr>
              </a:p>
            </p:txBody>
          </p:sp>
        </mc:Choice>
        <mc:Fallback xmlns="">
          <p:sp>
            <p:nvSpPr>
              <p:cNvPr id="13" name="矩形: 圆角 12">
                <a:extLst>
                  <a:ext uri="{FF2B5EF4-FFF2-40B4-BE49-F238E27FC236}">
                    <a16:creationId xmlns:a16="http://schemas.microsoft.com/office/drawing/2014/main" id="{C7DAFA21-A15B-4A1C-A592-F2BE6B84F5EF}"/>
                  </a:ext>
                </a:extLst>
              </p:cNvPr>
              <p:cNvSpPr>
                <a:spLocks noRot="1" noChangeAspect="1" noMove="1" noResize="1" noEditPoints="1" noAdjustHandles="1" noChangeArrowheads="1" noChangeShapeType="1" noTextEdit="1"/>
              </p:cNvSpPr>
              <p:nvPr/>
            </p:nvSpPr>
            <p:spPr>
              <a:xfrm>
                <a:off x="0" y="4477832"/>
                <a:ext cx="9144000" cy="1540582"/>
              </a:xfrm>
              <a:prstGeom prst="roundRect">
                <a:avLst>
                  <a:gd name="adj" fmla="val 9338"/>
                </a:avLst>
              </a:prstGeom>
              <a:blipFill>
                <a:blip r:embed="rId3"/>
                <a:stretch>
                  <a:fillRect t="-3113" b="-7004"/>
                </a:stretch>
              </a:blipFill>
              <a:ln w="28575">
                <a:solidFill>
                  <a:schemeClr val="accent1"/>
                </a:solidFill>
                <a:prstDash val="sysDash"/>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5C0922F-89C6-4059-BB52-058A1DC26926}"/>
              </a:ext>
            </a:extLst>
          </p:cNvPr>
          <p:cNvPicPr>
            <a:picLocks noChangeAspect="1"/>
          </p:cNvPicPr>
          <p:nvPr/>
        </p:nvPicPr>
        <p:blipFill>
          <a:blip r:embed="rId4"/>
          <a:stretch>
            <a:fillRect/>
          </a:stretch>
        </p:blipFill>
        <p:spPr>
          <a:xfrm>
            <a:off x="9525" y="6093760"/>
            <a:ext cx="9134474" cy="640497"/>
          </a:xfrm>
          <a:prstGeom prst="rect">
            <a:avLst/>
          </a:prstGeom>
        </p:spPr>
      </p:pic>
      <p:sp>
        <p:nvSpPr>
          <p:cNvPr id="9" name="矩形: 圆角 8">
            <a:extLst>
              <a:ext uri="{FF2B5EF4-FFF2-40B4-BE49-F238E27FC236}">
                <a16:creationId xmlns:a16="http://schemas.microsoft.com/office/drawing/2014/main" id="{80FF2C32-5780-4D83-947F-FCEDD439A89E}"/>
              </a:ext>
            </a:extLst>
          </p:cNvPr>
          <p:cNvSpPr/>
          <p:nvPr/>
        </p:nvSpPr>
        <p:spPr>
          <a:xfrm>
            <a:off x="5812026" y="145115"/>
            <a:ext cx="3264700" cy="1148985"/>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dirty="0">
                <a:solidFill>
                  <a:schemeClr val="tx1"/>
                </a:solidFill>
                <a:ea typeface="楷体" panose="02010609060101010101" pitchFamily="49" charset="-122"/>
              </a:rPr>
              <a:t>注意</a:t>
            </a:r>
            <a:endParaRPr lang="en-US" altLang="zh-CN" sz="2000" dirty="0">
              <a:solidFill>
                <a:schemeClr val="tx1"/>
              </a:solidFill>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dirty="0">
                <a:solidFill>
                  <a:schemeClr val="tx1"/>
                </a:solidFill>
                <a:ea typeface="楷体" panose="02010609060101010101" pitchFamily="49" charset="-122"/>
              </a:rPr>
              <a:t>计算速度比除法快</a:t>
            </a:r>
            <a:endParaRPr lang="en-US" altLang="zh-CN" sz="2000" dirty="0">
              <a:solidFill>
                <a:schemeClr val="tx1"/>
              </a:solidFill>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dirty="0">
                <a:solidFill>
                  <a:schemeClr val="tx1"/>
                </a:solidFill>
                <a:ea typeface="楷体" panose="02010609060101010101" pitchFamily="49" charset="-122"/>
              </a:rPr>
              <a:t>可以用来实现数的拼接</a:t>
            </a:r>
            <a:endParaRPr lang="zh-CN" altLang="en-US" sz="2000" b="1" dirty="0">
              <a:solidFill>
                <a:srgbClr val="C00000"/>
              </a:solidFill>
              <a:ea typeface="楷体" panose="02010609060101010101" pitchFamily="49" charset="-122"/>
            </a:endParaRPr>
          </a:p>
        </p:txBody>
      </p:sp>
    </p:spTree>
    <p:extLst>
      <p:ext uri="{BB962C8B-B14F-4D97-AF65-F5344CB8AC3E}">
        <p14:creationId xmlns:p14="http://schemas.microsoft.com/office/powerpoint/2010/main" val="2718585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条件运算符</a:t>
            </a:r>
            <a:endParaRPr lang="en-US" altLang="zh-CN" sz="2800" b="1" dirty="0">
              <a:solidFill>
                <a:srgbClr val="1557AE"/>
              </a:solidFill>
              <a:latin typeface="+mj-lt"/>
            </a:endParaRPr>
          </a:p>
          <a:p>
            <a:pPr marL="914400" lvl="1"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op1 ? op2 : op3</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若</a:t>
            </a:r>
            <a:r>
              <a:rPr lang="en-US" altLang="zh-CN" sz="2400" b="1" dirty="0">
                <a:latin typeface="+mj-lt"/>
                <a:ea typeface="楷体" panose="02010609060101010101" pitchFamily="49" charset="-122"/>
              </a:rPr>
              <a:t>op1</a:t>
            </a:r>
            <a:r>
              <a:rPr lang="zh-CN" altLang="en-US" sz="2400" b="1" dirty="0">
                <a:latin typeface="+mj-lt"/>
                <a:ea typeface="楷体" panose="02010609060101010101" pitchFamily="49" charset="-122"/>
              </a:rPr>
              <a:t>为真，则运算结果为</a:t>
            </a:r>
            <a:r>
              <a:rPr lang="en-US" altLang="zh-CN" sz="2400" b="1" dirty="0">
                <a:latin typeface="+mj-lt"/>
                <a:ea typeface="楷体" panose="02010609060101010101" pitchFamily="49" charset="-122"/>
              </a:rPr>
              <a:t>op2</a:t>
            </a:r>
            <a:r>
              <a:rPr lang="zh-CN" altLang="en-US" sz="2400" b="1" dirty="0">
                <a:latin typeface="+mj-lt"/>
                <a:ea typeface="楷体" panose="02010609060101010101" pitchFamily="49" charset="-122"/>
              </a:rPr>
              <a:t>，否则为</a:t>
            </a:r>
            <a:r>
              <a:rPr lang="en-US" altLang="zh-CN" sz="2400" b="1" dirty="0">
                <a:latin typeface="+mj-lt"/>
                <a:ea typeface="楷体" panose="02010609060101010101" pitchFamily="49" charset="-122"/>
              </a:rPr>
              <a:t>op3</a:t>
            </a:r>
          </a:p>
          <a:p>
            <a:pPr marL="1371600" lvl="2" indent="-457200">
              <a:lnSpc>
                <a:spcPct val="120000"/>
              </a:lnSpc>
              <a:buFont typeface="Wingdings" panose="05000000000000000000" pitchFamily="2" charset="2"/>
              <a:buChar char="n"/>
            </a:pPr>
            <a:endParaRPr lang="en-US" altLang="zh-CN" sz="2400" b="1" dirty="0">
              <a:latin typeface="+mj-lt"/>
              <a:ea typeface="楷体" panose="02010609060101010101" pitchFamily="49" charset="-122"/>
            </a:endParaRPr>
          </a:p>
        </p:txBody>
      </p:sp>
      <p:sp>
        <p:nvSpPr>
          <p:cNvPr id="12" name="矩形: 圆角 11">
            <a:extLst>
              <a:ext uri="{FF2B5EF4-FFF2-40B4-BE49-F238E27FC236}">
                <a16:creationId xmlns:a16="http://schemas.microsoft.com/office/drawing/2014/main" id="{543638C1-4722-4E53-85AF-2A4B1E0C54EF}"/>
              </a:ext>
            </a:extLst>
          </p:cNvPr>
          <p:cNvSpPr/>
          <p:nvPr/>
        </p:nvSpPr>
        <p:spPr>
          <a:xfrm>
            <a:off x="-2" y="2830952"/>
            <a:ext cx="9143999" cy="1916821"/>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altLang="zh-CN" sz="2400" b="1" dirty="0">
                <a:solidFill>
                  <a:srgbClr val="D4D4D4"/>
                </a:solidFill>
                <a:latin typeface="Consolas" panose="020B0609020204030204" pitchFamily="49" charset="0"/>
              </a:rPr>
              <a:t>        </a:t>
            </a:r>
            <a:r>
              <a:rPr lang="pl-PL" altLang="zh-CN" sz="2400" b="1" dirty="0">
                <a:solidFill>
                  <a:srgbClr val="4EC9B0"/>
                </a:solidFill>
                <a:latin typeface="Consolas" panose="020B0609020204030204" pitchFamily="49" charset="0"/>
              </a:rPr>
              <a:t>int</a:t>
            </a:r>
            <a:r>
              <a:rPr lang="pl-PL" altLang="zh-CN" sz="2400" b="1" dirty="0">
                <a:solidFill>
                  <a:srgbClr val="D4D4D4"/>
                </a:solidFill>
                <a:latin typeface="Consolas" panose="020B0609020204030204" pitchFamily="49" charset="0"/>
              </a:rPr>
              <a:t> </a:t>
            </a:r>
            <a:r>
              <a:rPr lang="pl-PL" altLang="zh-CN" sz="2400" b="1" dirty="0">
                <a:solidFill>
                  <a:srgbClr val="9CDCFE"/>
                </a:solidFill>
                <a:latin typeface="Consolas" panose="020B0609020204030204" pitchFamily="49" charset="0"/>
              </a:rPr>
              <a:t>a</a:t>
            </a:r>
            <a:r>
              <a:rPr lang="pl-PL" altLang="zh-CN" sz="2400" b="1" dirty="0">
                <a:solidFill>
                  <a:srgbClr val="D4D4D4"/>
                </a:solidFill>
                <a:latin typeface="Consolas" panose="020B0609020204030204" pitchFamily="49" charset="0"/>
              </a:rPr>
              <a:t> = </a:t>
            </a:r>
            <a:r>
              <a:rPr lang="pl-PL" altLang="zh-CN" sz="2400" b="1" dirty="0">
                <a:solidFill>
                  <a:srgbClr val="B5CEA8"/>
                </a:solidFill>
                <a:latin typeface="Consolas" panose="020B0609020204030204" pitchFamily="49" charset="0"/>
              </a:rPr>
              <a:t>1</a:t>
            </a:r>
            <a:r>
              <a:rPr lang="pl-PL" altLang="zh-CN" sz="2400" b="1" dirty="0">
                <a:solidFill>
                  <a:srgbClr val="D4D4D4"/>
                </a:solidFill>
                <a:latin typeface="Consolas" panose="020B0609020204030204" pitchFamily="49" charset="0"/>
              </a:rPr>
              <a:t>, </a:t>
            </a:r>
            <a:r>
              <a:rPr lang="pl-PL" altLang="zh-CN" sz="2400" b="1" dirty="0">
                <a:solidFill>
                  <a:srgbClr val="9CDCFE"/>
                </a:solidFill>
                <a:latin typeface="Consolas" panose="020B0609020204030204" pitchFamily="49" charset="0"/>
              </a:rPr>
              <a:t>b</a:t>
            </a:r>
            <a:r>
              <a:rPr lang="pl-PL" altLang="zh-CN" sz="2400" b="1" dirty="0">
                <a:solidFill>
                  <a:srgbClr val="D4D4D4"/>
                </a:solidFill>
                <a:latin typeface="Consolas" panose="020B0609020204030204" pitchFamily="49" charset="0"/>
              </a:rPr>
              <a:t> = </a:t>
            </a:r>
            <a:r>
              <a:rPr lang="pl-PL" altLang="zh-CN" sz="2400" b="1" dirty="0">
                <a:solidFill>
                  <a:srgbClr val="B5CEA8"/>
                </a:solidFill>
                <a:latin typeface="Consolas" panose="020B0609020204030204" pitchFamily="49" charset="0"/>
              </a:rPr>
              <a:t>2</a:t>
            </a:r>
            <a:r>
              <a:rPr lang="pl-PL" altLang="zh-CN" sz="2400" b="1" dirty="0">
                <a:solidFill>
                  <a:srgbClr val="D4D4D4"/>
                </a:solidFill>
                <a:latin typeface="Consolas" panose="020B0609020204030204" pitchFamily="49" charset="0"/>
              </a:rPr>
              <a:t>;</a:t>
            </a:r>
          </a:p>
          <a:p>
            <a:r>
              <a:rPr lang="pl-PL" altLang="zh-CN" sz="2400" b="1" dirty="0">
                <a:solidFill>
                  <a:srgbClr val="D4D4D4"/>
                </a:solidFill>
                <a:latin typeface="Consolas" panose="020B0609020204030204" pitchFamily="49" charset="0"/>
              </a:rPr>
              <a:t>        </a:t>
            </a:r>
            <a:r>
              <a:rPr lang="pl-PL" altLang="zh-CN" sz="2400" b="1" dirty="0">
                <a:solidFill>
                  <a:srgbClr val="4EC9B0"/>
                </a:solidFill>
                <a:latin typeface="Consolas" panose="020B0609020204030204" pitchFamily="49" charset="0"/>
              </a:rPr>
              <a:t>int</a:t>
            </a:r>
            <a:r>
              <a:rPr lang="pl-PL" altLang="zh-CN" sz="2400" b="1" dirty="0">
                <a:solidFill>
                  <a:srgbClr val="D4D4D4"/>
                </a:solidFill>
                <a:latin typeface="Consolas" panose="020B0609020204030204" pitchFamily="49" charset="0"/>
              </a:rPr>
              <a:t> </a:t>
            </a:r>
            <a:r>
              <a:rPr lang="pl-PL" altLang="zh-CN" sz="2400" b="1" dirty="0">
                <a:solidFill>
                  <a:srgbClr val="9CDCFE"/>
                </a:solidFill>
                <a:latin typeface="Consolas" panose="020B0609020204030204" pitchFamily="49" charset="0"/>
              </a:rPr>
              <a:t>z1</a:t>
            </a:r>
            <a:r>
              <a:rPr lang="pl-PL" altLang="zh-CN" sz="2400" b="1" dirty="0">
                <a:solidFill>
                  <a:srgbClr val="D4D4D4"/>
                </a:solidFill>
                <a:latin typeface="Consolas" panose="020B0609020204030204" pitchFamily="49" charset="0"/>
              </a:rPr>
              <a:t> = </a:t>
            </a:r>
            <a:r>
              <a:rPr lang="pl-PL" altLang="zh-CN" sz="2400" b="1" dirty="0">
                <a:solidFill>
                  <a:srgbClr val="9CDCFE"/>
                </a:solidFill>
                <a:latin typeface="Consolas" panose="020B0609020204030204" pitchFamily="49" charset="0"/>
              </a:rPr>
              <a:t>a</a:t>
            </a:r>
            <a:r>
              <a:rPr lang="pl-PL" altLang="zh-CN" sz="2400" b="1" dirty="0">
                <a:solidFill>
                  <a:srgbClr val="D4D4D4"/>
                </a:solidFill>
                <a:latin typeface="Consolas" panose="020B0609020204030204" pitchFamily="49" charset="0"/>
              </a:rPr>
              <a:t> &gt; </a:t>
            </a:r>
            <a:r>
              <a:rPr lang="pl-PL" altLang="zh-CN" sz="2400" b="1" dirty="0">
                <a:solidFill>
                  <a:srgbClr val="B5CEA8"/>
                </a:solidFill>
                <a:latin typeface="Consolas" panose="020B0609020204030204" pitchFamily="49" charset="0"/>
              </a:rPr>
              <a:t>0</a:t>
            </a:r>
            <a:r>
              <a:rPr lang="pl-PL" altLang="zh-CN" sz="2400" b="1" dirty="0">
                <a:solidFill>
                  <a:srgbClr val="D4D4D4"/>
                </a:solidFill>
                <a:latin typeface="Consolas" panose="020B0609020204030204" pitchFamily="49" charset="0"/>
              </a:rPr>
              <a:t> </a:t>
            </a:r>
            <a:r>
              <a:rPr lang="pl-PL" altLang="zh-CN" sz="2400" b="1" dirty="0">
                <a:solidFill>
                  <a:srgbClr val="C586C0"/>
                </a:solidFill>
                <a:latin typeface="Consolas" panose="020B0609020204030204" pitchFamily="49" charset="0"/>
              </a:rPr>
              <a:t>?</a:t>
            </a:r>
            <a:r>
              <a:rPr lang="pl-PL" altLang="zh-CN" sz="2400" b="1" dirty="0">
                <a:solidFill>
                  <a:srgbClr val="D4D4D4"/>
                </a:solidFill>
                <a:latin typeface="Consolas" panose="020B0609020204030204" pitchFamily="49" charset="0"/>
              </a:rPr>
              <a:t> </a:t>
            </a:r>
            <a:r>
              <a:rPr lang="pl-PL" altLang="zh-CN" sz="2400" b="1" dirty="0">
                <a:solidFill>
                  <a:srgbClr val="9CDCFE"/>
                </a:solidFill>
                <a:latin typeface="Consolas" panose="020B0609020204030204" pitchFamily="49" charset="0"/>
              </a:rPr>
              <a:t>a</a:t>
            </a:r>
            <a:r>
              <a:rPr lang="pl-PL" altLang="zh-CN" sz="2400" b="1" dirty="0">
                <a:solidFill>
                  <a:srgbClr val="D4D4D4"/>
                </a:solidFill>
                <a:latin typeface="Consolas" panose="020B0609020204030204" pitchFamily="49" charset="0"/>
              </a:rPr>
              <a:t> </a:t>
            </a:r>
            <a:r>
              <a:rPr lang="pl-PL" altLang="zh-CN" sz="2400" b="1" dirty="0">
                <a:solidFill>
                  <a:srgbClr val="C586C0"/>
                </a:solidFill>
                <a:latin typeface="Consolas" panose="020B0609020204030204" pitchFamily="49" charset="0"/>
              </a:rPr>
              <a:t>:</a:t>
            </a:r>
            <a:r>
              <a:rPr lang="pl-PL" altLang="zh-CN" sz="2400" b="1" dirty="0">
                <a:solidFill>
                  <a:srgbClr val="D4D4D4"/>
                </a:solidFill>
                <a:latin typeface="Consolas" panose="020B0609020204030204" pitchFamily="49" charset="0"/>
              </a:rPr>
              <a:t> -</a:t>
            </a:r>
            <a:r>
              <a:rPr lang="pl-PL" altLang="zh-CN" sz="2400" b="1" dirty="0">
                <a:solidFill>
                  <a:srgbClr val="9CDCFE"/>
                </a:solidFill>
                <a:latin typeface="Consolas" panose="020B0609020204030204" pitchFamily="49" charset="0"/>
              </a:rPr>
              <a:t>a</a:t>
            </a:r>
            <a:r>
              <a:rPr lang="pl-PL" altLang="zh-CN" sz="2400" b="1" dirty="0">
                <a:solidFill>
                  <a:srgbClr val="D4D4D4"/>
                </a:solidFill>
                <a:latin typeface="Consolas" panose="020B0609020204030204" pitchFamily="49" charset="0"/>
              </a:rPr>
              <a:t>;</a:t>
            </a:r>
          </a:p>
          <a:p>
            <a:r>
              <a:rPr lang="pl-PL" altLang="zh-CN" sz="2400" b="1" dirty="0">
                <a:solidFill>
                  <a:srgbClr val="D4D4D4"/>
                </a:solidFill>
                <a:latin typeface="Consolas" panose="020B0609020204030204" pitchFamily="49" charset="0"/>
              </a:rPr>
              <a:t>        </a:t>
            </a:r>
            <a:r>
              <a:rPr lang="pl-PL" altLang="zh-CN" sz="2400" b="1" dirty="0">
                <a:solidFill>
                  <a:srgbClr val="4EC9B0"/>
                </a:solidFill>
                <a:latin typeface="Consolas" panose="020B0609020204030204" pitchFamily="49" charset="0"/>
              </a:rPr>
              <a:t>int</a:t>
            </a:r>
            <a:r>
              <a:rPr lang="pl-PL" altLang="zh-CN" sz="2400" b="1" dirty="0">
                <a:solidFill>
                  <a:srgbClr val="D4D4D4"/>
                </a:solidFill>
                <a:latin typeface="Consolas" panose="020B0609020204030204" pitchFamily="49" charset="0"/>
              </a:rPr>
              <a:t> </a:t>
            </a:r>
            <a:r>
              <a:rPr lang="pl-PL" altLang="zh-CN" sz="2400" b="1" dirty="0">
                <a:solidFill>
                  <a:srgbClr val="9CDCFE"/>
                </a:solidFill>
                <a:latin typeface="Consolas" panose="020B0609020204030204" pitchFamily="49" charset="0"/>
              </a:rPr>
              <a:t>z2</a:t>
            </a:r>
            <a:r>
              <a:rPr lang="pl-PL" altLang="zh-CN" sz="2400" b="1" dirty="0">
                <a:solidFill>
                  <a:srgbClr val="D4D4D4"/>
                </a:solidFill>
                <a:latin typeface="Consolas" panose="020B0609020204030204" pitchFamily="49" charset="0"/>
              </a:rPr>
              <a:t> = </a:t>
            </a:r>
            <a:r>
              <a:rPr lang="pl-PL" altLang="zh-CN" sz="2400" b="1" dirty="0">
                <a:solidFill>
                  <a:srgbClr val="9CDCFE"/>
                </a:solidFill>
                <a:latin typeface="Consolas" panose="020B0609020204030204" pitchFamily="49" charset="0"/>
              </a:rPr>
              <a:t>a</a:t>
            </a:r>
            <a:r>
              <a:rPr lang="pl-PL" altLang="zh-CN" sz="2400" b="1" dirty="0">
                <a:solidFill>
                  <a:srgbClr val="D4D4D4"/>
                </a:solidFill>
                <a:latin typeface="Consolas" panose="020B0609020204030204" pitchFamily="49" charset="0"/>
              </a:rPr>
              <a:t> &gt; </a:t>
            </a:r>
            <a:r>
              <a:rPr lang="pl-PL" altLang="zh-CN" sz="2400" b="1" dirty="0">
                <a:solidFill>
                  <a:srgbClr val="9CDCFE"/>
                </a:solidFill>
                <a:latin typeface="Consolas" panose="020B0609020204030204" pitchFamily="49" charset="0"/>
              </a:rPr>
              <a:t>b</a:t>
            </a:r>
            <a:r>
              <a:rPr lang="pl-PL" altLang="zh-CN" sz="2400" b="1" dirty="0">
                <a:solidFill>
                  <a:srgbClr val="D4D4D4"/>
                </a:solidFill>
                <a:latin typeface="Consolas" panose="020B0609020204030204" pitchFamily="49" charset="0"/>
              </a:rPr>
              <a:t> </a:t>
            </a:r>
            <a:r>
              <a:rPr lang="pl-PL" altLang="zh-CN" sz="2400" b="1" dirty="0">
                <a:solidFill>
                  <a:srgbClr val="C586C0"/>
                </a:solidFill>
                <a:latin typeface="Consolas" panose="020B0609020204030204" pitchFamily="49" charset="0"/>
              </a:rPr>
              <a:t>?</a:t>
            </a:r>
            <a:r>
              <a:rPr lang="pl-PL" altLang="zh-CN" sz="2400" b="1" dirty="0">
                <a:solidFill>
                  <a:srgbClr val="D4D4D4"/>
                </a:solidFill>
                <a:latin typeface="Consolas" panose="020B0609020204030204" pitchFamily="49" charset="0"/>
              </a:rPr>
              <a:t> </a:t>
            </a:r>
            <a:r>
              <a:rPr lang="pl-PL" altLang="zh-CN" sz="2400" b="1" dirty="0">
                <a:solidFill>
                  <a:srgbClr val="9CDCFE"/>
                </a:solidFill>
                <a:latin typeface="Consolas" panose="020B0609020204030204" pitchFamily="49" charset="0"/>
              </a:rPr>
              <a:t>a</a:t>
            </a:r>
            <a:r>
              <a:rPr lang="pl-PL" altLang="zh-CN" sz="2400" b="1" dirty="0">
                <a:solidFill>
                  <a:srgbClr val="D4D4D4"/>
                </a:solidFill>
                <a:latin typeface="Consolas" panose="020B0609020204030204" pitchFamily="49" charset="0"/>
              </a:rPr>
              <a:t> </a:t>
            </a:r>
            <a:r>
              <a:rPr lang="pl-PL" altLang="zh-CN" sz="2400" b="1" dirty="0">
                <a:solidFill>
                  <a:srgbClr val="C586C0"/>
                </a:solidFill>
                <a:latin typeface="Consolas" panose="020B0609020204030204" pitchFamily="49" charset="0"/>
              </a:rPr>
              <a:t>:</a:t>
            </a:r>
            <a:r>
              <a:rPr lang="pl-PL" altLang="zh-CN" sz="2400" b="1" dirty="0">
                <a:solidFill>
                  <a:srgbClr val="D4D4D4"/>
                </a:solidFill>
                <a:latin typeface="Consolas" panose="020B0609020204030204" pitchFamily="49" charset="0"/>
              </a:rPr>
              <a:t> </a:t>
            </a:r>
            <a:r>
              <a:rPr lang="pl-PL" altLang="zh-CN" sz="2400" b="1" dirty="0">
                <a:solidFill>
                  <a:srgbClr val="9CDCFE"/>
                </a:solidFill>
                <a:latin typeface="Consolas" panose="020B0609020204030204" pitchFamily="49" charset="0"/>
              </a:rPr>
              <a:t>b</a:t>
            </a:r>
            <a:r>
              <a:rPr lang="pl-PL" altLang="zh-CN" sz="2400" b="1" dirty="0">
                <a:solidFill>
                  <a:srgbClr val="D4D4D4"/>
                </a:solidFill>
                <a:latin typeface="Consolas" panose="020B0609020204030204" pitchFamily="49" charset="0"/>
              </a:rPr>
              <a:t>;</a:t>
            </a:r>
          </a:p>
          <a:p>
            <a:r>
              <a:rPr lang="pl-PL" altLang="zh-CN" sz="2400" b="1" dirty="0">
                <a:solidFill>
                  <a:srgbClr val="D4D4D4"/>
                </a:solidFill>
                <a:latin typeface="Consolas" panose="020B0609020204030204" pitchFamily="49" charset="0"/>
              </a:rPr>
              <a:t>        </a:t>
            </a:r>
            <a:r>
              <a:rPr lang="pl-PL" altLang="zh-CN" sz="2400" b="1" dirty="0">
                <a:solidFill>
                  <a:srgbClr val="4EC9B0"/>
                </a:solidFill>
                <a:latin typeface="Consolas" panose="020B0609020204030204" pitchFamily="49" charset="0"/>
              </a:rPr>
              <a:t>System</a:t>
            </a:r>
            <a:r>
              <a:rPr lang="pl-PL" altLang="zh-CN" sz="2400" b="1" dirty="0">
                <a:solidFill>
                  <a:srgbClr val="D4D4D4"/>
                </a:solidFill>
                <a:latin typeface="Consolas" panose="020B0609020204030204" pitchFamily="49" charset="0"/>
              </a:rPr>
              <a:t>.</a:t>
            </a:r>
            <a:r>
              <a:rPr lang="pl-PL" altLang="zh-CN" sz="2400" b="1" dirty="0">
                <a:solidFill>
                  <a:srgbClr val="4FC1FF"/>
                </a:solidFill>
                <a:latin typeface="Consolas" panose="020B0609020204030204" pitchFamily="49" charset="0"/>
              </a:rPr>
              <a:t>out</a:t>
            </a:r>
            <a:r>
              <a:rPr lang="pl-PL" altLang="zh-CN" sz="2400" b="1" dirty="0">
                <a:solidFill>
                  <a:srgbClr val="D4D4D4"/>
                </a:solidFill>
                <a:latin typeface="Consolas" panose="020B0609020204030204" pitchFamily="49" charset="0"/>
              </a:rPr>
              <a:t>.</a:t>
            </a:r>
            <a:r>
              <a:rPr lang="pl-PL" altLang="zh-CN" sz="2400" b="1" dirty="0">
                <a:solidFill>
                  <a:srgbClr val="DCDCAA"/>
                </a:solidFill>
                <a:latin typeface="Consolas" panose="020B0609020204030204" pitchFamily="49" charset="0"/>
              </a:rPr>
              <a:t>println</a:t>
            </a:r>
            <a:r>
              <a:rPr lang="pl-PL" altLang="zh-CN" sz="2400" b="1" dirty="0">
                <a:solidFill>
                  <a:srgbClr val="D4D4D4"/>
                </a:solidFill>
                <a:latin typeface="Consolas" panose="020B0609020204030204" pitchFamily="49" charset="0"/>
              </a:rPr>
              <a:t>(</a:t>
            </a:r>
            <a:r>
              <a:rPr lang="pl-PL" altLang="zh-CN" sz="2400" b="1" dirty="0">
                <a:solidFill>
                  <a:srgbClr val="CE9178"/>
                </a:solidFill>
                <a:latin typeface="Consolas" panose="020B0609020204030204" pitchFamily="49" charset="0"/>
              </a:rPr>
              <a:t>"z1 = "</a:t>
            </a:r>
            <a:r>
              <a:rPr lang="pl-PL" altLang="zh-CN" sz="2400" b="1" dirty="0">
                <a:solidFill>
                  <a:srgbClr val="D4D4D4"/>
                </a:solidFill>
                <a:latin typeface="Consolas" panose="020B0609020204030204" pitchFamily="49" charset="0"/>
              </a:rPr>
              <a:t> + </a:t>
            </a:r>
            <a:r>
              <a:rPr lang="pl-PL" altLang="zh-CN" sz="2400" b="1" dirty="0">
                <a:solidFill>
                  <a:srgbClr val="9CDCFE"/>
                </a:solidFill>
                <a:latin typeface="Consolas" panose="020B0609020204030204" pitchFamily="49" charset="0"/>
              </a:rPr>
              <a:t>z1</a:t>
            </a:r>
            <a:r>
              <a:rPr lang="pl-PL" altLang="zh-CN" sz="2400" b="1" dirty="0">
                <a:solidFill>
                  <a:srgbClr val="D4D4D4"/>
                </a:solidFill>
                <a:latin typeface="Consolas" panose="020B0609020204030204" pitchFamily="49" charset="0"/>
              </a:rPr>
              <a:t>);</a:t>
            </a:r>
          </a:p>
          <a:p>
            <a:r>
              <a:rPr lang="pl-PL" altLang="zh-CN" sz="2400" b="1" dirty="0">
                <a:solidFill>
                  <a:srgbClr val="D4D4D4"/>
                </a:solidFill>
                <a:latin typeface="Consolas" panose="020B0609020204030204" pitchFamily="49" charset="0"/>
              </a:rPr>
              <a:t>        </a:t>
            </a:r>
            <a:r>
              <a:rPr lang="pl-PL" altLang="zh-CN" sz="2400" b="1" dirty="0">
                <a:solidFill>
                  <a:srgbClr val="4EC9B0"/>
                </a:solidFill>
                <a:latin typeface="Consolas" panose="020B0609020204030204" pitchFamily="49" charset="0"/>
              </a:rPr>
              <a:t>System</a:t>
            </a:r>
            <a:r>
              <a:rPr lang="pl-PL" altLang="zh-CN" sz="2400" b="1" dirty="0">
                <a:solidFill>
                  <a:srgbClr val="D4D4D4"/>
                </a:solidFill>
                <a:latin typeface="Consolas" panose="020B0609020204030204" pitchFamily="49" charset="0"/>
              </a:rPr>
              <a:t>.</a:t>
            </a:r>
            <a:r>
              <a:rPr lang="pl-PL" altLang="zh-CN" sz="2400" b="1" dirty="0">
                <a:solidFill>
                  <a:srgbClr val="4FC1FF"/>
                </a:solidFill>
                <a:latin typeface="Consolas" panose="020B0609020204030204" pitchFamily="49" charset="0"/>
              </a:rPr>
              <a:t>out</a:t>
            </a:r>
            <a:r>
              <a:rPr lang="pl-PL" altLang="zh-CN" sz="2400" b="1" dirty="0">
                <a:solidFill>
                  <a:srgbClr val="D4D4D4"/>
                </a:solidFill>
                <a:latin typeface="Consolas" panose="020B0609020204030204" pitchFamily="49" charset="0"/>
              </a:rPr>
              <a:t>.</a:t>
            </a:r>
            <a:r>
              <a:rPr lang="pl-PL" altLang="zh-CN" sz="2400" b="1" dirty="0">
                <a:solidFill>
                  <a:srgbClr val="DCDCAA"/>
                </a:solidFill>
                <a:latin typeface="Consolas" panose="020B0609020204030204" pitchFamily="49" charset="0"/>
              </a:rPr>
              <a:t>println</a:t>
            </a:r>
            <a:r>
              <a:rPr lang="pl-PL" altLang="zh-CN" sz="2400" b="1" dirty="0">
                <a:solidFill>
                  <a:srgbClr val="D4D4D4"/>
                </a:solidFill>
                <a:latin typeface="Consolas" panose="020B0609020204030204" pitchFamily="49" charset="0"/>
              </a:rPr>
              <a:t>(</a:t>
            </a:r>
            <a:r>
              <a:rPr lang="pl-PL" altLang="zh-CN" sz="2400" b="1" dirty="0">
                <a:solidFill>
                  <a:srgbClr val="CE9178"/>
                </a:solidFill>
                <a:latin typeface="Consolas" panose="020B0609020204030204" pitchFamily="49" charset="0"/>
              </a:rPr>
              <a:t>"z2 = "</a:t>
            </a:r>
            <a:r>
              <a:rPr lang="pl-PL" altLang="zh-CN" sz="2400" b="1" dirty="0">
                <a:solidFill>
                  <a:srgbClr val="D4D4D4"/>
                </a:solidFill>
                <a:latin typeface="Consolas" panose="020B0609020204030204" pitchFamily="49" charset="0"/>
              </a:rPr>
              <a:t> + </a:t>
            </a:r>
            <a:r>
              <a:rPr lang="pl-PL" altLang="zh-CN" sz="2400" b="1" dirty="0">
                <a:solidFill>
                  <a:srgbClr val="9CDCFE"/>
                </a:solidFill>
                <a:latin typeface="Consolas" panose="020B0609020204030204" pitchFamily="49" charset="0"/>
              </a:rPr>
              <a:t>z2</a:t>
            </a:r>
            <a:r>
              <a:rPr lang="pl-PL" altLang="zh-CN" sz="2400"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88EFF123-A243-4E79-8D7B-8D37205A5F12}"/>
              </a:ext>
            </a:extLst>
          </p:cNvPr>
          <p:cNvPicPr>
            <a:picLocks noChangeAspect="1"/>
          </p:cNvPicPr>
          <p:nvPr/>
        </p:nvPicPr>
        <p:blipFill>
          <a:blip r:embed="rId3"/>
          <a:stretch>
            <a:fillRect/>
          </a:stretch>
        </p:blipFill>
        <p:spPr>
          <a:xfrm>
            <a:off x="-1" y="5227946"/>
            <a:ext cx="9143999" cy="1114046"/>
          </a:xfrm>
          <a:prstGeom prst="rect">
            <a:avLst/>
          </a:prstGeom>
        </p:spPr>
      </p:pic>
    </p:spTree>
    <p:extLst>
      <p:ext uri="{BB962C8B-B14F-4D97-AF65-F5344CB8AC3E}">
        <p14:creationId xmlns:p14="http://schemas.microsoft.com/office/powerpoint/2010/main" val="35911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3229923"/>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标识符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组成规则</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字母、特殊符号</a:t>
            </a:r>
            <a:r>
              <a:rPr lang="en-US" altLang="zh-CN" sz="2400" b="1" dirty="0">
                <a:latin typeface="+mj-lt"/>
                <a:ea typeface="楷体" panose="02010609060101010101" pitchFamily="49" charset="-122"/>
                <a:cs typeface="黑体" panose="02010609060101010101" pitchFamily="49" charset="-122"/>
              </a:rPr>
              <a:t>($</a:t>
            </a:r>
            <a:r>
              <a:rPr lang="zh-CN" altLang="en-US" sz="2400" b="1" dirty="0">
                <a:latin typeface="+mj-lt"/>
                <a:ea typeface="楷体" panose="02010609060101010101" pitchFamily="49" charset="-122"/>
                <a:cs typeface="黑体" panose="02010609060101010101" pitchFamily="49" charset="-122"/>
              </a:rPr>
              <a:t>、</a:t>
            </a:r>
            <a:r>
              <a:rPr lang="en-US" altLang="zh-CN" sz="2400" b="1" dirty="0">
                <a:latin typeface="+mj-lt"/>
                <a:ea typeface="楷体" panose="02010609060101010101" pitchFamily="49" charset="-122"/>
                <a:cs typeface="黑体" panose="02010609060101010101" pitchFamily="49" charset="-122"/>
              </a:rPr>
              <a:t>_)</a:t>
            </a:r>
            <a:r>
              <a:rPr lang="zh-CN" altLang="en-US" sz="2400" b="1" dirty="0">
                <a:latin typeface="+mj-lt"/>
                <a:ea typeface="楷体" panose="02010609060101010101" pitchFamily="49" charset="-122"/>
                <a:cs typeface="黑体" panose="02010609060101010101" pitchFamily="49" charset="-122"/>
              </a:rPr>
              <a:t>和数字</a:t>
            </a:r>
            <a:r>
              <a:rPr lang="en-US" altLang="zh-CN" sz="2400" b="1" dirty="0">
                <a:latin typeface="+mj-lt"/>
                <a:ea typeface="楷体" panose="02010609060101010101" pitchFamily="49" charset="-122"/>
                <a:cs typeface="黑体" panose="02010609060101010101" pitchFamily="49" charset="-122"/>
              </a:rPr>
              <a:t>(0~9)</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第</a:t>
            </a:r>
            <a:r>
              <a:rPr lang="en-US" altLang="zh-CN" sz="2400" b="1" dirty="0">
                <a:latin typeface="+mj-lt"/>
                <a:ea typeface="楷体" panose="02010609060101010101" pitchFamily="49" charset="-122"/>
                <a:cs typeface="黑体" panose="02010609060101010101" pitchFamily="49" charset="-122"/>
              </a:rPr>
              <a:t>1</a:t>
            </a:r>
            <a:r>
              <a:rPr lang="zh-CN" altLang="en-US" sz="2400" b="1" dirty="0">
                <a:latin typeface="+mj-lt"/>
                <a:ea typeface="楷体" panose="02010609060101010101" pitchFamily="49" charset="-122"/>
                <a:cs typeface="黑体" panose="02010609060101010101" pitchFamily="49" charset="-122"/>
              </a:rPr>
              <a:t>个符号不能为数字</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不能为关键词、</a:t>
            </a:r>
            <a:r>
              <a:rPr lang="en-US" altLang="zh-CN" sz="2400" b="1" dirty="0">
                <a:latin typeface="+mj-lt"/>
                <a:ea typeface="楷体" panose="02010609060101010101" pitchFamily="49" charset="-122"/>
                <a:cs typeface="黑体" panose="02010609060101010101" pitchFamily="49" charset="-122"/>
              </a:rPr>
              <a:t>true</a:t>
            </a:r>
            <a:r>
              <a:rPr lang="zh-CN" altLang="en-US" sz="2400" b="1" dirty="0">
                <a:latin typeface="+mj-lt"/>
                <a:ea typeface="楷体" panose="02010609060101010101" pitchFamily="49" charset="-122"/>
                <a:cs typeface="黑体" panose="02010609060101010101" pitchFamily="49" charset="-122"/>
              </a:rPr>
              <a:t>、</a:t>
            </a:r>
            <a:r>
              <a:rPr lang="en-US" altLang="zh-CN" sz="2400" b="1" dirty="0">
                <a:latin typeface="+mj-lt"/>
                <a:ea typeface="楷体" panose="02010609060101010101" pitchFamily="49" charset="-122"/>
                <a:cs typeface="黑体" panose="02010609060101010101" pitchFamily="49" charset="-122"/>
              </a:rPr>
              <a:t>false</a:t>
            </a:r>
            <a:r>
              <a:rPr lang="zh-CN" altLang="en-US" sz="2400" b="1" dirty="0">
                <a:latin typeface="+mj-lt"/>
                <a:ea typeface="楷体" panose="02010609060101010101" pitchFamily="49" charset="-122"/>
                <a:cs typeface="黑体" panose="02010609060101010101" pitchFamily="49" charset="-122"/>
              </a:rPr>
              <a:t>、</a:t>
            </a:r>
            <a:r>
              <a:rPr lang="en-US" altLang="zh-CN" sz="2400" b="1" dirty="0">
                <a:latin typeface="+mj-lt"/>
                <a:ea typeface="楷体" panose="02010609060101010101" pitchFamily="49" charset="-122"/>
                <a:cs typeface="黑体" panose="02010609060101010101" pitchFamily="49" charset="-122"/>
              </a:rPr>
              <a:t>null</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区分大小写      </a:t>
            </a:r>
          </a:p>
          <a:p>
            <a:pPr marL="1371600" lvl="2" indent="-457200">
              <a:lnSpc>
                <a:spcPct val="120000"/>
              </a:lnSpc>
              <a:buFont typeface="Wingdings" panose="05000000000000000000" pitchFamily="2" charset="2"/>
              <a:buChar char="p"/>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2" name="矩形 1">
            <a:extLst>
              <a:ext uri="{FF2B5EF4-FFF2-40B4-BE49-F238E27FC236}">
                <a16:creationId xmlns:a16="http://schemas.microsoft.com/office/drawing/2014/main" id="{E6ECF387-87B2-4A34-8CC8-888BE0634EB5}"/>
              </a:ext>
            </a:extLst>
          </p:cNvPr>
          <p:cNvSpPr/>
          <p:nvPr/>
        </p:nvSpPr>
        <p:spPr>
          <a:xfrm>
            <a:off x="135237" y="4312459"/>
            <a:ext cx="8873526" cy="1774092"/>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a:extLst>
              <a:ext uri="{FF2B5EF4-FFF2-40B4-BE49-F238E27FC236}">
                <a16:creationId xmlns:a16="http://schemas.microsoft.com/office/drawing/2014/main" id="{DA92D396-CF97-4D19-A224-D0850F294CAF}"/>
              </a:ext>
            </a:extLst>
          </p:cNvPr>
          <p:cNvSpPr txBox="1">
            <a:spLocks noChangeArrowheads="1"/>
          </p:cNvSpPr>
          <p:nvPr/>
        </p:nvSpPr>
        <p:spPr>
          <a:xfrm>
            <a:off x="203200" y="4359485"/>
            <a:ext cx="8643815" cy="18288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1" hangingPunct="1">
              <a:buSzPct val="90000"/>
              <a:buNone/>
            </a:pPr>
            <a:r>
              <a:rPr lang="zh-CN" altLang="en-US" b="1" dirty="0">
                <a:latin typeface="+mj-lt"/>
                <a:ea typeface="楷体" panose="02010609060101010101" pitchFamily="49" charset="-122"/>
              </a:rPr>
              <a:t>例：</a:t>
            </a:r>
            <a:r>
              <a:rPr lang="en-US" altLang="zh-CN" b="1" dirty="0">
                <a:latin typeface="+mj-lt"/>
                <a:ea typeface="楷体" panose="02010609060101010101" pitchFamily="49" charset="-122"/>
              </a:rPr>
              <a:t>point4</a:t>
            </a:r>
            <a:r>
              <a:rPr lang="zh-CN" altLang="en-US" b="1" dirty="0">
                <a:latin typeface="+mj-lt"/>
                <a:ea typeface="楷体" panose="02010609060101010101" pitchFamily="49" charset="-122"/>
              </a:rPr>
              <a:t>、 </a:t>
            </a:r>
            <a:r>
              <a:rPr lang="en-US" altLang="zh-CN" b="1" dirty="0">
                <a:latin typeface="+mj-lt"/>
                <a:ea typeface="楷体" panose="02010609060101010101" pitchFamily="49" charset="-122"/>
              </a:rPr>
              <a:t>5w</a:t>
            </a:r>
            <a:r>
              <a:rPr lang="zh-CN" altLang="en-US" b="1" dirty="0">
                <a:latin typeface="+mj-lt"/>
                <a:ea typeface="楷体" panose="02010609060101010101" pitchFamily="49" charset="-122"/>
              </a:rPr>
              <a:t>、 </a:t>
            </a:r>
            <a:r>
              <a:rPr lang="en-US" altLang="zh-CN" b="1" dirty="0">
                <a:latin typeface="+mj-lt"/>
                <a:ea typeface="楷体" panose="02010609060101010101" pitchFamily="49" charset="-122"/>
              </a:rPr>
              <a:t>A%</a:t>
            </a:r>
            <a:r>
              <a:rPr lang="zh-CN" altLang="en-US" b="1" dirty="0">
                <a:latin typeface="+mj-lt"/>
                <a:ea typeface="楷体" panose="02010609060101010101" pitchFamily="49" charset="-122"/>
              </a:rPr>
              <a:t>、 </a:t>
            </a:r>
            <a:r>
              <a:rPr lang="en-US" altLang="zh-CN" b="1" dirty="0" err="1">
                <a:latin typeface="+mj-lt"/>
                <a:ea typeface="楷体" panose="02010609060101010101" pitchFamily="49" charset="-122"/>
              </a:rPr>
              <a:t>thisPicture</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a:t>
            </a:r>
            <a:r>
              <a:rPr lang="en-US" altLang="zh-CN" b="1" dirty="0" err="1">
                <a:latin typeface="+mj-lt"/>
                <a:ea typeface="楷体" panose="02010609060101010101" pitchFamily="49" charset="-122"/>
              </a:rPr>
              <a:t>currentValue</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OK</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_23b</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Y_123</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length</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a</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b</a:t>
            </a:r>
            <a:r>
              <a:rPr lang="zh-CN" altLang="en-US" b="1" dirty="0">
                <a:latin typeface="+mj-lt"/>
                <a:ea typeface="楷体" panose="02010609060101010101" pitchFamily="49" charset="-122"/>
              </a:rPr>
              <a:t>、</a:t>
            </a:r>
            <a:r>
              <a:rPr lang="en-US" altLang="zh-CN" b="1" dirty="0">
                <a:latin typeface="+mj-lt"/>
                <a:ea typeface="楷体" panose="02010609060101010101" pitchFamily="49" charset="-122"/>
              </a:rPr>
              <a:t>if</a:t>
            </a:r>
          </a:p>
          <a:p>
            <a:pPr marL="457200" lvl="1" indent="0" eaLnBrk="1" hangingPunct="1">
              <a:buSzPct val="90000"/>
              <a:buNone/>
            </a:pPr>
            <a:endParaRPr lang="en-US" altLang="zh-CN" b="1" dirty="0">
              <a:latin typeface="+mj-lt"/>
              <a:ea typeface="楷体" panose="02010609060101010101" pitchFamily="49" charset="-122"/>
            </a:endParaRPr>
          </a:p>
          <a:p>
            <a:pPr marL="457200" lvl="1" indent="0" eaLnBrk="1" hangingPunct="1">
              <a:buSzPct val="90000"/>
              <a:buNone/>
            </a:pPr>
            <a:r>
              <a:rPr lang="zh-CN" altLang="en-US" b="1" dirty="0">
                <a:latin typeface="+mj-lt"/>
                <a:ea typeface="楷体" panose="02010609060101010101" pitchFamily="49" charset="-122"/>
              </a:rPr>
              <a:t>错误：</a:t>
            </a:r>
            <a:r>
              <a:rPr lang="en-US" altLang="zh-CN" b="1" dirty="0">
                <a:solidFill>
                  <a:srgbClr val="FF0000"/>
                </a:solidFill>
                <a:latin typeface="+mj-lt"/>
                <a:ea typeface="楷体" panose="02010609060101010101" pitchFamily="49" charset="-122"/>
              </a:rPr>
              <a:t>5w</a:t>
            </a:r>
            <a:r>
              <a:rPr lang="zh-CN" altLang="en-US" b="1" dirty="0">
                <a:solidFill>
                  <a:srgbClr val="FF0000"/>
                </a:solidFill>
                <a:latin typeface="+mj-lt"/>
                <a:ea typeface="楷体" panose="02010609060101010101" pitchFamily="49" charset="-122"/>
              </a:rPr>
              <a:t>、 </a:t>
            </a:r>
            <a:r>
              <a:rPr lang="en-US" altLang="zh-CN" b="1" dirty="0">
                <a:solidFill>
                  <a:srgbClr val="FF0000"/>
                </a:solidFill>
                <a:latin typeface="+mj-lt"/>
                <a:ea typeface="楷体" panose="02010609060101010101" pitchFamily="49" charset="-122"/>
              </a:rPr>
              <a:t>A%</a:t>
            </a:r>
            <a:r>
              <a:rPr lang="zh-CN" altLang="en-US" b="1" dirty="0">
                <a:solidFill>
                  <a:srgbClr val="FF0000"/>
                </a:solidFill>
                <a:latin typeface="+mj-lt"/>
                <a:ea typeface="楷体" panose="02010609060101010101" pitchFamily="49" charset="-122"/>
              </a:rPr>
              <a:t>、＃</a:t>
            </a:r>
            <a:r>
              <a:rPr lang="en-US" altLang="zh-CN" b="1" dirty="0">
                <a:solidFill>
                  <a:srgbClr val="FF0000"/>
                </a:solidFill>
                <a:latin typeface="+mj-lt"/>
                <a:ea typeface="楷体" panose="02010609060101010101" pitchFamily="49" charset="-122"/>
              </a:rPr>
              <a:t>length</a:t>
            </a:r>
            <a:r>
              <a:rPr lang="zh-CN" altLang="en-US" b="1" dirty="0">
                <a:solidFill>
                  <a:srgbClr val="FF0000"/>
                </a:solidFill>
                <a:latin typeface="+mj-lt"/>
                <a:ea typeface="楷体" panose="02010609060101010101" pitchFamily="49" charset="-122"/>
              </a:rPr>
              <a:t>、</a:t>
            </a:r>
            <a:r>
              <a:rPr lang="en-US" altLang="zh-CN" b="1" dirty="0">
                <a:solidFill>
                  <a:srgbClr val="FF0000"/>
                </a:solidFill>
                <a:latin typeface="+mj-lt"/>
                <a:ea typeface="楷体" panose="02010609060101010101" pitchFamily="49" charset="-122"/>
              </a:rPr>
              <a:t>a</a:t>
            </a:r>
            <a:r>
              <a:rPr lang="zh-CN" altLang="en-US" b="1" dirty="0">
                <a:solidFill>
                  <a:srgbClr val="FF0000"/>
                </a:solidFill>
                <a:latin typeface="+mj-lt"/>
                <a:ea typeface="楷体" panose="02010609060101010101" pitchFamily="49" charset="-122"/>
              </a:rPr>
              <a:t>＋</a:t>
            </a:r>
            <a:r>
              <a:rPr lang="en-US" altLang="zh-CN" b="1" dirty="0">
                <a:solidFill>
                  <a:srgbClr val="FF0000"/>
                </a:solidFill>
                <a:latin typeface="+mj-lt"/>
                <a:ea typeface="楷体" panose="02010609060101010101" pitchFamily="49" charset="-122"/>
              </a:rPr>
              <a:t>b</a:t>
            </a:r>
            <a:r>
              <a:rPr lang="zh-CN" altLang="en-US" b="1" dirty="0">
                <a:solidFill>
                  <a:srgbClr val="FF0000"/>
                </a:solidFill>
                <a:latin typeface="+mj-lt"/>
                <a:ea typeface="楷体" panose="02010609060101010101" pitchFamily="49" charset="-122"/>
              </a:rPr>
              <a:t>、</a:t>
            </a:r>
            <a:r>
              <a:rPr lang="en-US" altLang="zh-CN" b="1" dirty="0">
                <a:solidFill>
                  <a:srgbClr val="FF0000"/>
                </a:solidFill>
                <a:latin typeface="+mj-lt"/>
                <a:ea typeface="楷体" panose="02010609060101010101" pitchFamily="49" charset="-122"/>
              </a:rPr>
              <a:t>if</a:t>
            </a:r>
          </a:p>
          <a:p>
            <a:pPr marL="457200" lvl="1" indent="0" eaLnBrk="1" hangingPunct="1">
              <a:buSzPct val="90000"/>
              <a:buNone/>
            </a:pPr>
            <a:endParaRPr lang="en-US" altLang="zh-CN" b="1" dirty="0">
              <a:latin typeface="+mj-lt"/>
              <a:ea typeface="楷体" panose="02010609060101010101" pitchFamily="49" charset="-122"/>
            </a:endParaRPr>
          </a:p>
        </p:txBody>
      </p:sp>
    </p:spTree>
    <p:extLst>
      <p:ext uri="{BB962C8B-B14F-4D97-AF65-F5344CB8AC3E}">
        <p14:creationId xmlns:p14="http://schemas.microsoft.com/office/powerpoint/2010/main" val="3366485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自增、自减运算符</a:t>
            </a:r>
            <a:endParaRPr lang="en-US" altLang="zh-CN" sz="2800" b="1" dirty="0">
              <a:solidFill>
                <a:srgbClr val="1557AE"/>
              </a:solidFill>
              <a:latin typeface="+mj-lt"/>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变量赋值，一元运算符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自增运算符</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、自减运算符</a:t>
            </a:r>
            <a:r>
              <a:rPr lang="en-US" altLang="zh-CN" sz="2400" b="1" dirty="0">
                <a:solidFill>
                  <a:srgbClr val="1557AE"/>
                </a:solidFill>
                <a:latin typeface="+mj-lt"/>
                <a:ea typeface="楷体" panose="02010609060101010101" pitchFamily="49" charset="-122"/>
              </a:rPr>
              <a:t>(--)</a:t>
            </a: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int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=5;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a:t>
            </a: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赋值”和“运算”的先后顺序</a:t>
            </a:r>
            <a:endParaRPr lang="en-US" altLang="zh-CN"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A1A61074-FD97-47D4-A131-5C93D888E5C4}"/>
              </a:ext>
            </a:extLst>
          </p:cNvPr>
          <p:cNvSpPr/>
          <p:nvPr/>
        </p:nvSpPr>
        <p:spPr>
          <a:xfrm>
            <a:off x="1" y="3429001"/>
            <a:ext cx="9143999" cy="1208314"/>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float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x</a:t>
            </a:r>
            <a:r>
              <a:rPr lang="en-US" altLang="zh-CN" sz="2400" b="1" dirty="0">
                <a:solidFill>
                  <a:srgbClr val="D4D4D4"/>
                </a:solidFill>
                <a:latin typeface="Consolas" panose="020B0609020204030204" pitchFamily="49" charset="0"/>
              </a:rPr>
              <a:t> =</a:t>
            </a:r>
            <a:r>
              <a:rPr lang="en-US" altLang="zh-CN" sz="2400" b="1" dirty="0">
                <a:solidFill>
                  <a:srgbClr val="B5CEA8"/>
                </a:solidFill>
                <a:latin typeface="Consolas" panose="020B0609020204030204" pitchFamily="49" charset="0"/>
              </a:rPr>
              <a:t>7</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y</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15</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v1</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v2</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v1</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x</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v2</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y</a:t>
            </a:r>
            <a:r>
              <a:rPr lang="en-US" altLang="zh-CN" sz="2400" b="1" dirty="0">
                <a:solidFill>
                  <a:srgbClr val="D4D4D4"/>
                </a:solidFill>
                <a:latin typeface="Consolas" panose="020B0609020204030204" pitchFamily="49" charset="0"/>
              </a:rPr>
              <a:t>;</a:t>
            </a:r>
            <a:r>
              <a:rPr lang="en-US" altLang="zh-CN" sz="2400" dirty="0">
                <a:solidFill>
                  <a:srgbClr val="D4D4D4"/>
                </a:solidFill>
                <a:latin typeface="Consolas" panose="020B0609020204030204" pitchFamily="49" charset="0"/>
              </a:rPr>
              <a:t> </a:t>
            </a:r>
          </a:p>
        </p:txBody>
      </p:sp>
      <p:pic>
        <p:nvPicPr>
          <p:cNvPr id="5" name="图片 4">
            <a:extLst>
              <a:ext uri="{FF2B5EF4-FFF2-40B4-BE49-F238E27FC236}">
                <a16:creationId xmlns:a16="http://schemas.microsoft.com/office/drawing/2014/main" id="{21DC9A76-9DBE-49FE-9300-69C29E6E2AD4}"/>
              </a:ext>
            </a:extLst>
          </p:cNvPr>
          <p:cNvPicPr>
            <a:picLocks noChangeAspect="1"/>
          </p:cNvPicPr>
          <p:nvPr/>
        </p:nvPicPr>
        <p:blipFill>
          <a:blip r:embed="rId3"/>
          <a:stretch>
            <a:fillRect/>
          </a:stretch>
        </p:blipFill>
        <p:spPr>
          <a:xfrm>
            <a:off x="0" y="4905307"/>
            <a:ext cx="9144000" cy="1282978"/>
          </a:xfrm>
          <a:prstGeom prst="rect">
            <a:avLst/>
          </a:prstGeom>
        </p:spPr>
      </p:pic>
    </p:spTree>
    <p:extLst>
      <p:ext uri="{BB962C8B-B14F-4D97-AF65-F5344CB8AC3E}">
        <p14:creationId xmlns:p14="http://schemas.microsoft.com/office/powerpoint/2010/main" val="1131095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自增、自减运算符</a:t>
            </a:r>
            <a:endParaRPr lang="en-US" altLang="zh-CN" sz="2800" b="1" dirty="0">
              <a:solidFill>
                <a:srgbClr val="1557AE"/>
              </a:solidFill>
              <a:latin typeface="+mj-lt"/>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变量赋值，一元运算符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自增运算符</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、自减运算符</a:t>
            </a:r>
            <a:r>
              <a:rPr lang="en-US" altLang="zh-CN" sz="2400" b="1" dirty="0">
                <a:solidFill>
                  <a:srgbClr val="1557AE"/>
                </a:solidFill>
                <a:latin typeface="+mj-lt"/>
                <a:ea typeface="楷体" panose="02010609060101010101" pitchFamily="49" charset="-122"/>
              </a:rPr>
              <a:t>(--)</a:t>
            </a: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int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=5;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a:t>
            </a: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赋值”和“运算”的先后顺序</a:t>
            </a:r>
            <a:endParaRPr lang="en-US" altLang="zh-CN"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A1A61074-FD97-47D4-A131-5C93D888E5C4}"/>
              </a:ext>
            </a:extLst>
          </p:cNvPr>
          <p:cNvSpPr/>
          <p:nvPr/>
        </p:nvSpPr>
        <p:spPr>
          <a:xfrm>
            <a:off x="1" y="3480763"/>
            <a:ext cx="9143999" cy="1542143"/>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n</a:t>
            </a:r>
            <a:r>
              <a:rPr lang="en-US" altLang="zh-CN" sz="2400" b="1" dirty="0">
                <a:solidFill>
                  <a:srgbClr val="D4D4D4"/>
                </a:solidFill>
                <a:latin typeface="Consolas" panose="020B0609020204030204" pitchFamily="49" charset="0"/>
              </a:rPr>
              <a:t> =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5</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t>
            </a:r>
            <a:r>
              <a:rPr lang="en-US" altLang="zh-CN" sz="2400" b="1" dirty="0" err="1">
                <a:solidFill>
                  <a:srgbClr val="CE9178"/>
                </a:solidFill>
                <a:latin typeface="Consolas" panose="020B0609020204030204" pitchFamily="49" charset="0"/>
              </a:rPr>
              <a:t>i</a:t>
            </a:r>
            <a:r>
              <a:rPr lang="en-US" altLang="zh-CN" sz="2400" b="1" dirty="0">
                <a:solidFill>
                  <a:srgbClr val="CE9178"/>
                </a:solidFill>
                <a:latin typeface="Consolas" panose="020B0609020204030204" pitchFamily="49" charset="0"/>
              </a:rPr>
              <a:t> = "</a:t>
            </a:r>
            <a:r>
              <a:rPr lang="en-US" altLang="zh-CN" sz="2400" b="1" dirty="0">
                <a:solidFill>
                  <a:srgbClr val="D4D4D4"/>
                </a:solidFill>
                <a:latin typeface="Consolas" panose="020B0609020204030204" pitchFamily="49" charset="0"/>
              </a:rPr>
              <a:t> +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"n = "</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n</a:t>
            </a:r>
            <a:r>
              <a:rPr lang="en-US" altLang="zh-CN" sz="2400" b="1" dirty="0">
                <a:solidFill>
                  <a:srgbClr val="D4D4D4"/>
                </a:solidFill>
                <a:latin typeface="Consolas" panose="020B0609020204030204" pitchFamily="49" charset="0"/>
              </a:rPr>
              <a:t>); </a:t>
            </a:r>
          </a:p>
        </p:txBody>
      </p:sp>
      <p:pic>
        <p:nvPicPr>
          <p:cNvPr id="3" name="图片 2">
            <a:extLst>
              <a:ext uri="{FF2B5EF4-FFF2-40B4-BE49-F238E27FC236}">
                <a16:creationId xmlns:a16="http://schemas.microsoft.com/office/drawing/2014/main" id="{CD4629B1-6D64-4950-AE93-5324399D5F9E}"/>
              </a:ext>
            </a:extLst>
          </p:cNvPr>
          <p:cNvPicPr>
            <a:picLocks noChangeAspect="1"/>
          </p:cNvPicPr>
          <p:nvPr/>
        </p:nvPicPr>
        <p:blipFill>
          <a:blip r:embed="rId3"/>
          <a:stretch>
            <a:fillRect/>
          </a:stretch>
        </p:blipFill>
        <p:spPr>
          <a:xfrm>
            <a:off x="0" y="5315507"/>
            <a:ext cx="9144000" cy="505064"/>
          </a:xfrm>
          <a:prstGeom prst="rect">
            <a:avLst/>
          </a:prstGeom>
        </p:spPr>
      </p:pic>
    </p:spTree>
    <p:extLst>
      <p:ext uri="{BB962C8B-B14F-4D97-AF65-F5344CB8AC3E}">
        <p14:creationId xmlns:p14="http://schemas.microsoft.com/office/powerpoint/2010/main" val="1804783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140955"/>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自增、自减运算符</a:t>
            </a:r>
            <a:endParaRPr lang="en-US" altLang="zh-CN" sz="2800" b="1" dirty="0">
              <a:solidFill>
                <a:srgbClr val="1557AE"/>
              </a:solidFill>
              <a:latin typeface="+mj-lt"/>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变量赋值，一元运算符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自增运算符</a:t>
            </a:r>
            <a:r>
              <a:rPr lang="en-US" altLang="zh-CN" sz="2400" b="1" dirty="0">
                <a:solidFill>
                  <a:srgbClr val="1557AE"/>
                </a:solidFill>
                <a:latin typeface="+mj-lt"/>
                <a:ea typeface="楷体" panose="02010609060101010101" pitchFamily="49" charset="-122"/>
              </a:rPr>
              <a:t>(++)</a:t>
            </a:r>
            <a:r>
              <a:rPr lang="zh-CN" altLang="en-US" sz="2400" b="1" dirty="0">
                <a:solidFill>
                  <a:srgbClr val="1557AE"/>
                </a:solidFill>
                <a:latin typeface="+mj-lt"/>
                <a:ea typeface="楷体" panose="02010609060101010101" pitchFamily="49" charset="-122"/>
              </a:rPr>
              <a:t>、自减运算符</a:t>
            </a:r>
            <a:r>
              <a:rPr lang="en-US" altLang="zh-CN" sz="2400" b="1" dirty="0">
                <a:solidFill>
                  <a:srgbClr val="1557AE"/>
                </a:solidFill>
                <a:latin typeface="+mj-lt"/>
                <a:ea typeface="楷体" panose="02010609060101010101" pitchFamily="49" charset="-122"/>
              </a:rPr>
              <a:t>(--)</a:t>
            </a: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int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=5;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a:t>
            </a: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a:t>
            </a: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 “</a:t>
            </a:r>
            <a:r>
              <a:rPr lang="zh-CN" altLang="en-US" sz="2400" b="1" dirty="0">
                <a:latin typeface="+mj-lt"/>
                <a:ea typeface="楷体" panose="02010609060101010101" pitchFamily="49" charset="-122"/>
              </a:rPr>
              <a:t>赋值”和“运算”的先后顺序</a:t>
            </a:r>
            <a:endParaRPr lang="en-US" altLang="zh-CN" sz="2400" b="1" dirty="0">
              <a:latin typeface="+mj-lt"/>
              <a:ea typeface="楷体" panose="02010609060101010101" pitchFamily="49" charset="-122"/>
            </a:endParaRPr>
          </a:p>
        </p:txBody>
      </p:sp>
      <p:sp>
        <p:nvSpPr>
          <p:cNvPr id="11" name="矩形: 圆角 10">
            <a:extLst>
              <a:ext uri="{FF2B5EF4-FFF2-40B4-BE49-F238E27FC236}">
                <a16:creationId xmlns:a16="http://schemas.microsoft.com/office/drawing/2014/main" id="{A1A61074-FD97-47D4-A131-5C93D888E5C4}"/>
              </a:ext>
            </a:extLst>
          </p:cNvPr>
          <p:cNvSpPr/>
          <p:nvPr/>
        </p:nvSpPr>
        <p:spPr>
          <a:xfrm>
            <a:off x="1" y="3480763"/>
            <a:ext cx="9143999" cy="1542143"/>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n</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5</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t>
            </a:r>
            <a:r>
              <a:rPr lang="en-US" altLang="zh-CN" sz="2400" b="1" dirty="0" err="1">
                <a:solidFill>
                  <a:srgbClr val="CE9178"/>
                </a:solidFill>
                <a:latin typeface="Consolas" panose="020B0609020204030204" pitchFamily="49" charset="0"/>
              </a:rPr>
              <a:t>i</a:t>
            </a:r>
            <a:r>
              <a:rPr lang="en-US" altLang="zh-CN" sz="2400" b="1" dirty="0">
                <a:solidFill>
                  <a:srgbClr val="CE9178"/>
                </a:solidFill>
                <a:latin typeface="Consolas" panose="020B0609020204030204" pitchFamily="49" charset="0"/>
              </a:rPr>
              <a:t> = "</a:t>
            </a:r>
            <a:r>
              <a:rPr lang="en-US" altLang="zh-CN" sz="2400" b="1" dirty="0">
                <a:solidFill>
                  <a:srgbClr val="D4D4D4"/>
                </a:solidFill>
                <a:latin typeface="Consolas" panose="020B0609020204030204" pitchFamily="49" charset="0"/>
              </a:rPr>
              <a:t> +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"n = "</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n</a:t>
            </a:r>
            <a:r>
              <a:rPr lang="en-US" altLang="zh-CN" sz="2400" b="1" dirty="0">
                <a:solidFill>
                  <a:srgbClr val="D4D4D4"/>
                </a:solidFill>
                <a:latin typeface="Consolas" panose="020B0609020204030204" pitchFamily="49" charset="0"/>
              </a:rPr>
              <a:t>); </a:t>
            </a:r>
          </a:p>
        </p:txBody>
      </p:sp>
      <p:pic>
        <p:nvPicPr>
          <p:cNvPr id="2" name="图片 1">
            <a:extLst>
              <a:ext uri="{FF2B5EF4-FFF2-40B4-BE49-F238E27FC236}">
                <a16:creationId xmlns:a16="http://schemas.microsoft.com/office/drawing/2014/main" id="{C0867363-4D13-4737-9F13-3219061B4A11}"/>
              </a:ext>
            </a:extLst>
          </p:cNvPr>
          <p:cNvPicPr>
            <a:picLocks noChangeAspect="1"/>
          </p:cNvPicPr>
          <p:nvPr/>
        </p:nvPicPr>
        <p:blipFill>
          <a:blip r:embed="rId3"/>
          <a:stretch>
            <a:fillRect/>
          </a:stretch>
        </p:blipFill>
        <p:spPr>
          <a:xfrm>
            <a:off x="0" y="5378230"/>
            <a:ext cx="9144000" cy="677629"/>
          </a:xfrm>
          <a:prstGeom prst="rect">
            <a:avLst/>
          </a:prstGeom>
        </p:spPr>
      </p:pic>
    </p:spTree>
    <p:extLst>
      <p:ext uri="{BB962C8B-B14F-4D97-AF65-F5344CB8AC3E}">
        <p14:creationId xmlns:p14="http://schemas.microsoft.com/office/powerpoint/2010/main" val="176340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021359"/>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运算符的优先级</a:t>
            </a:r>
            <a:endParaRPr lang="en-US" altLang="zh-CN" sz="2800" b="1" dirty="0">
              <a:solidFill>
                <a:srgbClr val="1557AE"/>
              </a:solidFill>
              <a:latin typeface="+mj-lt"/>
            </a:endParaRPr>
          </a:p>
        </p:txBody>
      </p:sp>
      <p:sp>
        <p:nvSpPr>
          <p:cNvPr id="3" name="矩形 2">
            <a:extLst>
              <a:ext uri="{FF2B5EF4-FFF2-40B4-BE49-F238E27FC236}">
                <a16:creationId xmlns:a16="http://schemas.microsoft.com/office/drawing/2014/main" id="{3E027ADC-F6EF-42B5-9DB7-63E74C68EFA6}"/>
              </a:ext>
            </a:extLst>
          </p:cNvPr>
          <p:cNvSpPr/>
          <p:nvPr/>
        </p:nvSpPr>
        <p:spPr>
          <a:xfrm>
            <a:off x="370116" y="1554986"/>
            <a:ext cx="7373256" cy="5022914"/>
          </a:xfrm>
          <a:prstGeom prst="rect">
            <a:avLst/>
          </a:prstGeom>
          <a:ln w="28575">
            <a:solidFill>
              <a:srgbClr val="1557AE"/>
            </a:solidFill>
          </a:ln>
        </p:spPr>
        <p:txBody>
          <a:bodyPr wrap="square">
            <a:spAutoFit/>
          </a:bodyPr>
          <a:lstStyle/>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后缀运算符 </a:t>
            </a:r>
            <a:r>
              <a:rPr kumimoji="1" lang="en-US" altLang="zh-CN" dirty="0">
                <a:latin typeface="+mj-lt"/>
                <a:ea typeface="楷体" panose="02010609060101010101" pitchFamily="49" charset="-122"/>
              </a:rPr>
              <a:t>postfix operators         [] . (params) expr++ expr--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一元运算符 </a:t>
            </a:r>
            <a:r>
              <a:rPr kumimoji="1" lang="en-US" altLang="zh-CN" dirty="0">
                <a:latin typeface="+mj-lt"/>
                <a:ea typeface="楷体" panose="02010609060101010101" pitchFamily="49" charset="-122"/>
              </a:rPr>
              <a:t>unary operators          ++expr --expr +expr -expr ~ !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构造或类型转换</a:t>
            </a:r>
            <a:r>
              <a:rPr kumimoji="1" lang="en-US" altLang="zh-CN" dirty="0">
                <a:latin typeface="+mj-lt"/>
                <a:ea typeface="楷体" panose="02010609060101010101" pitchFamily="49" charset="-122"/>
              </a:rPr>
              <a:t>creation or cast    new (type)expr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乘法 </a:t>
            </a:r>
            <a:r>
              <a:rPr kumimoji="1" lang="en-US" altLang="zh-CN" dirty="0">
                <a:latin typeface="+mj-lt"/>
                <a:ea typeface="楷体" panose="02010609060101010101" pitchFamily="49" charset="-122"/>
              </a:rPr>
              <a:t>multiplicative                        * / %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加法 </a:t>
            </a:r>
            <a:r>
              <a:rPr kumimoji="1" lang="en-US" altLang="zh-CN" dirty="0">
                <a:latin typeface="+mj-lt"/>
                <a:ea typeface="楷体" panose="02010609060101010101" pitchFamily="49" charset="-122"/>
              </a:rPr>
              <a:t>additive                               + -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移位 </a:t>
            </a:r>
            <a:r>
              <a:rPr kumimoji="1" lang="en-US" altLang="zh-CN" dirty="0">
                <a:latin typeface="+mj-lt"/>
                <a:ea typeface="楷体" panose="02010609060101010101" pitchFamily="49" charset="-122"/>
              </a:rPr>
              <a:t>shift                                    &lt;&lt; &gt;&gt; &gt;&gt;&gt;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关系 </a:t>
            </a:r>
            <a:r>
              <a:rPr kumimoji="1" lang="en-US" altLang="zh-CN" dirty="0">
                <a:latin typeface="+mj-lt"/>
                <a:ea typeface="楷体" panose="02010609060101010101" pitchFamily="49" charset="-122"/>
              </a:rPr>
              <a:t>relational                             &lt; &gt; &lt;= &gt;= </a:t>
            </a:r>
            <a:r>
              <a:rPr kumimoji="1" lang="en-US" altLang="zh-CN" dirty="0" err="1">
                <a:latin typeface="+mj-lt"/>
                <a:ea typeface="楷体" panose="02010609060101010101" pitchFamily="49" charset="-122"/>
              </a:rPr>
              <a:t>instanceof</a:t>
            </a:r>
            <a:r>
              <a:rPr kumimoji="1" lang="en-US" altLang="zh-CN" dirty="0">
                <a:latin typeface="+mj-lt"/>
                <a:ea typeface="楷体" panose="02010609060101010101" pitchFamily="49" charset="-122"/>
              </a:rPr>
              <a:t>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相等 </a:t>
            </a:r>
            <a:r>
              <a:rPr kumimoji="1" lang="en-US" altLang="zh-CN" dirty="0">
                <a:latin typeface="+mj-lt"/>
                <a:ea typeface="楷体" panose="02010609060101010101" pitchFamily="49" charset="-122"/>
              </a:rPr>
              <a:t>equality                               ==  !=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按位与 </a:t>
            </a:r>
            <a:r>
              <a:rPr kumimoji="1" lang="en-US" altLang="zh-CN" dirty="0">
                <a:latin typeface="+mj-lt"/>
                <a:ea typeface="楷体" panose="02010609060101010101" pitchFamily="49" charset="-122"/>
              </a:rPr>
              <a:t>bitwise AND                     &amp;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按位异或 </a:t>
            </a:r>
            <a:r>
              <a:rPr kumimoji="1" lang="en-US" altLang="zh-CN" dirty="0">
                <a:latin typeface="+mj-lt"/>
                <a:ea typeface="楷体" panose="02010609060101010101" pitchFamily="49" charset="-122"/>
              </a:rPr>
              <a:t>bitwise exclusive OR      ^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按位或 </a:t>
            </a:r>
            <a:r>
              <a:rPr kumimoji="1" lang="en-US" altLang="zh-CN" dirty="0">
                <a:latin typeface="+mj-lt"/>
                <a:ea typeface="楷体" panose="02010609060101010101" pitchFamily="49" charset="-122"/>
              </a:rPr>
              <a:t>bitwise inclusive OR          |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逻辑与 </a:t>
            </a:r>
            <a:r>
              <a:rPr kumimoji="1" lang="en-US" altLang="zh-CN" dirty="0">
                <a:latin typeface="+mj-lt"/>
                <a:ea typeface="楷体" panose="02010609060101010101" pitchFamily="49" charset="-122"/>
              </a:rPr>
              <a:t>logical AND                      &amp;&amp;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逻辑或 </a:t>
            </a:r>
            <a:r>
              <a:rPr kumimoji="1" lang="en-US" altLang="zh-CN" dirty="0">
                <a:latin typeface="+mj-lt"/>
                <a:ea typeface="楷体" panose="02010609060101010101" pitchFamily="49" charset="-122"/>
              </a:rPr>
              <a:t>logical OR                        ||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条件 </a:t>
            </a:r>
            <a:r>
              <a:rPr kumimoji="1" lang="en-US" altLang="zh-CN" dirty="0">
                <a:latin typeface="+mj-lt"/>
                <a:ea typeface="楷体" panose="02010609060101010101" pitchFamily="49" charset="-122"/>
              </a:rPr>
              <a:t>conditional                          ? : </a:t>
            </a:r>
          </a:p>
          <a:p>
            <a:pPr marL="609600" indent="-609600">
              <a:spcBef>
                <a:spcPct val="20000"/>
              </a:spcBef>
              <a:buClr>
                <a:schemeClr val="folHlink"/>
              </a:buClr>
              <a:buSzPct val="90000"/>
              <a:buFont typeface="Wingdings" pitchFamily="2" charset="2"/>
              <a:buNone/>
            </a:pPr>
            <a:r>
              <a:rPr kumimoji="1" lang="zh-CN" altLang="en-US" dirty="0">
                <a:latin typeface="+mj-lt"/>
                <a:ea typeface="楷体" panose="02010609060101010101" pitchFamily="49" charset="-122"/>
              </a:rPr>
              <a:t>赋值 </a:t>
            </a:r>
            <a:r>
              <a:rPr kumimoji="1" lang="en-US" altLang="zh-CN" dirty="0">
                <a:latin typeface="+mj-lt"/>
                <a:ea typeface="楷体" panose="02010609060101010101" pitchFamily="49" charset="-122"/>
              </a:rPr>
              <a:t>assignment             = += -= *= /= %= &amp;= ^= |= &lt;&lt;= &gt;&gt;= &gt;&gt;&gt;= </a:t>
            </a:r>
          </a:p>
        </p:txBody>
      </p:sp>
    </p:spTree>
    <p:extLst>
      <p:ext uri="{BB962C8B-B14F-4D97-AF65-F5344CB8AC3E}">
        <p14:creationId xmlns:p14="http://schemas.microsoft.com/office/powerpoint/2010/main" val="311184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a:t>
            </a:r>
          </a:p>
        </p:txBody>
      </p:sp>
      <p:sp>
        <p:nvSpPr>
          <p:cNvPr id="7" name="文本框 6"/>
          <p:cNvSpPr txBox="1"/>
          <p:nvPr/>
        </p:nvSpPr>
        <p:spPr>
          <a:xfrm>
            <a:off x="0" y="1021359"/>
            <a:ext cx="9144000" cy="455951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表达式</a:t>
            </a:r>
            <a:endParaRPr lang="en-US" altLang="zh-CN" sz="2800" b="1" dirty="0">
              <a:solidFill>
                <a:srgbClr val="1557AE"/>
              </a:solidFill>
              <a:latin typeface="+mj-lt"/>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Times New Roman"/>
                <a:ea typeface="楷体" panose="02010609060101010101" pitchFamily="49" charset="-122"/>
              </a:rPr>
              <a:t>用运算符和括号将操作数连接起来求值的式子</a:t>
            </a:r>
          </a:p>
          <a:p>
            <a:pPr marL="914400" lvl="1" indent="-457200">
              <a:lnSpc>
                <a:spcPct val="120000"/>
              </a:lnSpc>
              <a:buFont typeface="Wingdings" panose="05000000000000000000" pitchFamily="2" charset="2"/>
              <a:buChar char="p"/>
            </a:pPr>
            <a:r>
              <a:rPr lang="zh-CN" altLang="en-US" sz="2400" b="1" dirty="0">
                <a:solidFill>
                  <a:srgbClr val="1557AE"/>
                </a:solidFill>
                <a:latin typeface="Times New Roman"/>
                <a:ea typeface="楷体" panose="02010609060101010101" pitchFamily="49" charset="-122"/>
              </a:rPr>
              <a:t>种类</a:t>
            </a:r>
            <a:endParaRPr lang="en-US" altLang="zh-CN" sz="2800" b="1" dirty="0">
              <a:solidFill>
                <a:srgbClr val="1557AE"/>
              </a:solidFill>
              <a:latin typeface="+mj-lt"/>
              <a:ea typeface="楷体" panose="02010609060101010101" pitchFamily="49" charset="-122"/>
            </a:endParaRP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操作数</a:t>
            </a:r>
            <a:r>
              <a:rPr lang="en-US" altLang="zh-CN" sz="2400" b="1" dirty="0">
                <a:latin typeface="Times New Roman"/>
                <a:ea typeface="楷体" panose="02010609060101010101" pitchFamily="49" charset="-122"/>
              </a:rPr>
              <a:t>(</a:t>
            </a:r>
            <a:r>
              <a:rPr lang="zh-CN" altLang="en-US" sz="2400" b="1" dirty="0">
                <a:latin typeface="Times New Roman"/>
                <a:ea typeface="楷体" panose="02010609060101010101" pitchFamily="49" charset="-122"/>
              </a:rPr>
              <a:t>常量、变量和函数</a:t>
            </a:r>
            <a:r>
              <a:rPr lang="en-US" altLang="zh-CN" sz="2400" b="1" dirty="0">
                <a:latin typeface="Times New Roman"/>
                <a:ea typeface="楷体" panose="02010609060101010101" pitchFamily="49" charset="-122"/>
              </a:rPr>
              <a:t>)</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算术表达式</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关系表达式</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逻辑表达式</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赋值表达式</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复合赋值运算</a:t>
            </a:r>
          </a:p>
          <a:p>
            <a:pPr marL="1371600" lvl="2" indent="-457200">
              <a:lnSpc>
                <a:spcPct val="120000"/>
              </a:lnSpc>
              <a:buFont typeface="Wingdings" panose="05000000000000000000" pitchFamily="2" charset="2"/>
              <a:buChar char="n"/>
            </a:pPr>
            <a:endParaRPr lang="en-US" altLang="zh-CN" sz="2400" b="1" dirty="0">
              <a:latin typeface="Times New Roman"/>
              <a:ea typeface="楷体" panose="02010609060101010101" pitchFamily="49" charset="-122"/>
            </a:endParaRPr>
          </a:p>
        </p:txBody>
      </p:sp>
    </p:spTree>
    <p:extLst>
      <p:ext uri="{BB962C8B-B14F-4D97-AF65-F5344CB8AC3E}">
        <p14:creationId xmlns:p14="http://schemas.microsoft.com/office/powerpoint/2010/main" val="446216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运算符与表达式</a:t>
            </a:r>
          </a:p>
        </p:txBody>
      </p:sp>
      <p:sp>
        <p:nvSpPr>
          <p:cNvPr id="7" name="文本框 6"/>
          <p:cNvSpPr txBox="1"/>
          <p:nvPr/>
        </p:nvSpPr>
        <p:spPr>
          <a:xfrm>
            <a:off x="0" y="1021359"/>
            <a:ext cx="9144000" cy="544219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算数表达式</a:t>
            </a:r>
            <a:endParaRPr lang="en-US" altLang="zh-CN" sz="2800" b="1" dirty="0">
              <a:solidFill>
                <a:srgbClr val="1557AE"/>
              </a:solidFill>
              <a:latin typeface="+mj-lt"/>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Times New Roman"/>
                <a:ea typeface="楷体" panose="02010609060101010101" pitchFamily="49" charset="-122"/>
              </a:rPr>
              <a:t>用算术运算符和括号将操作数连接起来，求整数或实数</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运算符的优先级和结合性</a:t>
            </a:r>
          </a:p>
          <a:p>
            <a:pPr marL="1371600" lvl="2" indent="-457200">
              <a:lnSpc>
                <a:spcPct val="120000"/>
              </a:lnSpc>
              <a:buFont typeface="Wingdings" panose="05000000000000000000" pitchFamily="2" charset="2"/>
              <a:buChar char="n"/>
            </a:pPr>
            <a:endParaRPr lang="zh-CN" altLang="en-US" sz="2400" b="1" dirty="0">
              <a:latin typeface="Times New Roman"/>
              <a:ea typeface="楷体" panose="02010609060101010101" pitchFamily="49" charset="-122"/>
            </a:endParaRPr>
          </a:p>
          <a:p>
            <a:pPr marL="914400" lvl="1" indent="-457200">
              <a:lnSpc>
                <a:spcPct val="120000"/>
              </a:lnSpc>
              <a:buFont typeface="Wingdings" panose="05000000000000000000" pitchFamily="2" charset="2"/>
              <a:buChar char="p"/>
            </a:pPr>
            <a:endParaRPr lang="en-US" altLang="zh-CN" sz="2400" b="1" dirty="0">
              <a:solidFill>
                <a:srgbClr val="1557AE"/>
              </a:solidFill>
              <a:latin typeface="Times New Roman"/>
              <a:ea typeface="楷体" panose="02010609060101010101" pitchFamily="49" charset="-122"/>
            </a:endParaRPr>
          </a:p>
          <a:p>
            <a:pPr marL="914400" lvl="1" indent="-457200">
              <a:lnSpc>
                <a:spcPct val="120000"/>
              </a:lnSpc>
              <a:buFont typeface="Wingdings" panose="05000000000000000000" pitchFamily="2" charset="2"/>
              <a:buChar char="p"/>
            </a:pPr>
            <a:endParaRPr lang="en-US" altLang="zh-CN" sz="2400" b="1" dirty="0">
              <a:solidFill>
                <a:srgbClr val="1557AE"/>
              </a:solidFill>
              <a:latin typeface="Times New Roman"/>
              <a:ea typeface="楷体" panose="02010609060101010101" pitchFamily="49" charset="-122"/>
            </a:endParaRPr>
          </a:p>
          <a:p>
            <a:pPr marL="914400" lvl="1" indent="-457200">
              <a:lnSpc>
                <a:spcPct val="120000"/>
              </a:lnSpc>
              <a:buFont typeface="Wingdings" panose="05000000000000000000" pitchFamily="2" charset="2"/>
              <a:buChar char="p"/>
            </a:pPr>
            <a:endParaRPr lang="en-US" altLang="zh-CN" sz="2400" b="1" dirty="0">
              <a:solidFill>
                <a:srgbClr val="1557AE"/>
              </a:solidFill>
              <a:latin typeface="Times New Roman"/>
              <a:ea typeface="楷体" panose="02010609060101010101" pitchFamily="49" charset="-122"/>
            </a:endParaRPr>
          </a:p>
          <a:p>
            <a:pPr marL="914400" lvl="1" indent="-457200">
              <a:lnSpc>
                <a:spcPct val="120000"/>
              </a:lnSpc>
              <a:buFont typeface="Wingdings" panose="05000000000000000000" pitchFamily="2" charset="2"/>
              <a:buChar char="p"/>
            </a:pPr>
            <a:endParaRPr lang="zh-CN" altLang="en-US" sz="2400" b="1" dirty="0">
              <a:solidFill>
                <a:srgbClr val="1557AE"/>
              </a:solidFill>
              <a:latin typeface="Times New Roman"/>
              <a:ea typeface="楷体" panose="02010609060101010101" pitchFamily="49" charset="-122"/>
            </a:endParaRPr>
          </a:p>
          <a:p>
            <a:pPr lvl="1">
              <a:lnSpc>
                <a:spcPct val="120000"/>
              </a:lnSpc>
            </a:pPr>
            <a:endParaRPr lang="en-US" altLang="zh-CN" sz="2400" b="1" dirty="0">
              <a:solidFill>
                <a:srgbClr val="1557AE"/>
              </a:solidFill>
              <a:latin typeface="Times New Roman"/>
              <a:ea typeface="楷体" panose="02010609060101010101" pitchFamily="49" charset="-122"/>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Times New Roman"/>
                <a:ea typeface="楷体" panose="02010609060101010101" pitchFamily="49" charset="-122"/>
              </a:rPr>
              <a:t>说明</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表达式力求简单明了</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表达式中的变量必须赋值</a:t>
            </a:r>
            <a:endParaRPr lang="en-US" altLang="zh-CN" sz="2400" b="1" dirty="0">
              <a:latin typeface="Times New Roman"/>
              <a:ea typeface="楷体" panose="02010609060101010101" pitchFamily="49" charset="-122"/>
            </a:endParaRPr>
          </a:p>
        </p:txBody>
      </p:sp>
      <p:sp>
        <p:nvSpPr>
          <p:cNvPr id="6" name="矩形: 圆角 5">
            <a:extLst>
              <a:ext uri="{FF2B5EF4-FFF2-40B4-BE49-F238E27FC236}">
                <a16:creationId xmlns:a16="http://schemas.microsoft.com/office/drawing/2014/main" id="{57216343-A973-47C7-A6C4-453E74D29903}"/>
              </a:ext>
            </a:extLst>
          </p:cNvPr>
          <p:cNvSpPr/>
          <p:nvPr/>
        </p:nvSpPr>
        <p:spPr>
          <a:xfrm>
            <a:off x="0" y="2464763"/>
            <a:ext cx="9143999" cy="1542143"/>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x</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20</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y</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3</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z</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5</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res1</a:t>
            </a:r>
            <a:r>
              <a:rPr lang="en-US" altLang="zh-CN" sz="2400" b="1" dirty="0">
                <a:solidFill>
                  <a:srgbClr val="D4D4D4"/>
                </a:solidFill>
                <a:latin typeface="Consolas" panose="020B0609020204030204" pitchFamily="49" charset="0"/>
              </a:rPr>
              <a:t> = </a:t>
            </a:r>
            <a:r>
              <a:rPr lang="en-US" altLang="zh-CN" sz="2400" b="1" dirty="0" err="1">
                <a:solidFill>
                  <a:srgbClr val="9CDCFE"/>
                </a:solidFill>
                <a:latin typeface="Consolas" panose="020B0609020204030204" pitchFamily="49" charset="0"/>
              </a:rPr>
              <a:t>x</a:t>
            </a:r>
            <a:r>
              <a:rPr lang="en-US" altLang="zh-CN" sz="2400" b="1" dirty="0" err="1">
                <a:solidFill>
                  <a:srgbClr val="D4D4D4"/>
                </a:solidFill>
                <a:latin typeface="Consolas" panose="020B0609020204030204" pitchFamily="49" charset="0"/>
              </a:rPr>
              <a:t>+</a:t>
            </a:r>
            <a:r>
              <a:rPr lang="en-US" altLang="zh-CN" sz="2400" b="1" dirty="0" err="1">
                <a:solidFill>
                  <a:srgbClr val="9CDCFE"/>
                </a:solidFill>
                <a:latin typeface="Consolas" panose="020B0609020204030204" pitchFamily="49" charset="0"/>
              </a:rPr>
              <a:t>y</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z</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res2</a:t>
            </a:r>
            <a:r>
              <a:rPr lang="en-US" altLang="zh-CN" sz="2400" b="1" dirty="0">
                <a:solidFill>
                  <a:srgbClr val="D4D4D4"/>
                </a:solidFill>
                <a:latin typeface="Consolas" panose="020B0609020204030204" pitchFamily="49" charset="0"/>
              </a:rPr>
              <a:t> = (</a:t>
            </a:r>
            <a:r>
              <a:rPr lang="en-US" altLang="zh-CN" sz="2400" b="1" dirty="0" err="1">
                <a:solidFill>
                  <a:srgbClr val="9CDCFE"/>
                </a:solidFill>
                <a:latin typeface="Consolas" panose="020B0609020204030204" pitchFamily="49" charset="0"/>
              </a:rPr>
              <a:t>x</a:t>
            </a:r>
            <a:r>
              <a:rPr lang="en-US" altLang="zh-CN" sz="2400" b="1" dirty="0" err="1">
                <a:solidFill>
                  <a:srgbClr val="D4D4D4"/>
                </a:solidFill>
                <a:latin typeface="Consolas" panose="020B0609020204030204" pitchFamily="49" charset="0"/>
              </a:rPr>
              <a:t>+</a:t>
            </a:r>
            <a:r>
              <a:rPr lang="en-US" altLang="zh-CN" sz="2400" b="1" dirty="0" err="1">
                <a:solidFill>
                  <a:srgbClr val="9CDCFE"/>
                </a:solidFill>
                <a:latin typeface="Consolas" panose="020B0609020204030204" pitchFamily="49" charset="0"/>
              </a:rPr>
              <a:t>y</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z</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res3</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x</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y</a:t>
            </a:r>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4DFE4AD7-8765-4280-B916-112FCB84BB48}"/>
              </a:ext>
            </a:extLst>
          </p:cNvPr>
          <p:cNvPicPr>
            <a:picLocks noChangeAspect="1"/>
          </p:cNvPicPr>
          <p:nvPr/>
        </p:nvPicPr>
        <p:blipFill>
          <a:blip r:embed="rId3"/>
          <a:stretch>
            <a:fillRect/>
          </a:stretch>
        </p:blipFill>
        <p:spPr>
          <a:xfrm>
            <a:off x="0" y="4096940"/>
            <a:ext cx="9144000" cy="834145"/>
          </a:xfrm>
          <a:prstGeom prst="rect">
            <a:avLst/>
          </a:prstGeom>
        </p:spPr>
      </p:pic>
    </p:spTree>
    <p:extLst>
      <p:ext uri="{BB962C8B-B14F-4D97-AF65-F5344CB8AC3E}">
        <p14:creationId xmlns:p14="http://schemas.microsoft.com/office/powerpoint/2010/main" val="931122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fade">
                                      <p:cBhvr>
                                        <p:cTn id="27" dur="500"/>
                                        <p:tgtEl>
                                          <p:spTgt spid="7">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10" end="10"/>
                                            </p:txEl>
                                          </p:spTgt>
                                        </p:tgtEl>
                                        <p:attrNameLst>
                                          <p:attrName>style.visibility</p:attrName>
                                        </p:attrNameLst>
                                      </p:cBhvr>
                                      <p:to>
                                        <p:strVal val="visible"/>
                                      </p:to>
                                    </p:set>
                                    <p:animEffect transition="in" filter="fade">
                                      <p:cBhvr>
                                        <p:cTn id="30" dur="500"/>
                                        <p:tgtEl>
                                          <p:spTgt spid="7">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运算符与表达式</a:t>
            </a:r>
          </a:p>
        </p:txBody>
      </p:sp>
      <p:sp>
        <p:nvSpPr>
          <p:cNvPr id="7" name="文本框 6"/>
          <p:cNvSpPr txBox="1"/>
          <p:nvPr/>
        </p:nvSpPr>
        <p:spPr>
          <a:xfrm>
            <a:off x="0" y="1021359"/>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算数表达式</a:t>
            </a:r>
            <a:endParaRPr lang="en-US" altLang="zh-CN" sz="2800" b="1" dirty="0">
              <a:solidFill>
                <a:srgbClr val="1557AE"/>
              </a:solidFill>
              <a:latin typeface="+mj-lt"/>
            </a:endParaRPr>
          </a:p>
          <a:p>
            <a:pPr marL="914400" lvl="1" indent="-457200">
              <a:lnSpc>
                <a:spcPct val="120000"/>
              </a:lnSpc>
              <a:buFont typeface="Wingdings" panose="05000000000000000000" pitchFamily="2" charset="2"/>
              <a:buChar char="p"/>
            </a:pPr>
            <a:endParaRPr lang="en-US" altLang="zh-CN" sz="2400" b="1" dirty="0">
              <a:solidFill>
                <a:srgbClr val="1557AE"/>
              </a:solidFill>
              <a:latin typeface="Times New Roman"/>
              <a:ea typeface="楷体" panose="02010609060101010101" pitchFamily="49" charset="-122"/>
            </a:endParaRPr>
          </a:p>
          <a:p>
            <a:pPr marL="914400" lvl="1" indent="-457200">
              <a:lnSpc>
                <a:spcPct val="120000"/>
              </a:lnSpc>
              <a:buFont typeface="Wingdings" panose="05000000000000000000" pitchFamily="2" charset="2"/>
              <a:buChar char="p"/>
            </a:pPr>
            <a:endParaRPr lang="en-US" altLang="zh-CN" sz="2400" b="1" dirty="0">
              <a:solidFill>
                <a:srgbClr val="1557AE"/>
              </a:solidFill>
              <a:latin typeface="Times New Roman"/>
              <a:ea typeface="楷体" panose="02010609060101010101" pitchFamily="49" charset="-122"/>
            </a:endParaRPr>
          </a:p>
          <a:p>
            <a:pPr marL="914400" lvl="1" indent="-457200">
              <a:lnSpc>
                <a:spcPct val="120000"/>
              </a:lnSpc>
              <a:buFont typeface="Wingdings" panose="05000000000000000000" pitchFamily="2" charset="2"/>
              <a:buChar char="p"/>
            </a:pPr>
            <a:endParaRPr lang="en-US" altLang="zh-CN" sz="2400" b="1" dirty="0">
              <a:solidFill>
                <a:srgbClr val="1557AE"/>
              </a:solidFill>
              <a:latin typeface="Times New Roman"/>
              <a:ea typeface="楷体" panose="02010609060101010101" pitchFamily="49" charset="-122"/>
            </a:endParaRPr>
          </a:p>
          <a:p>
            <a:pPr marL="914400" lvl="1" indent="-457200">
              <a:lnSpc>
                <a:spcPct val="120000"/>
              </a:lnSpc>
              <a:buFont typeface="Wingdings" panose="05000000000000000000" pitchFamily="2" charset="2"/>
              <a:buChar char="p"/>
            </a:pPr>
            <a:endParaRPr lang="zh-CN" altLang="en-US" sz="2400" b="1" dirty="0">
              <a:solidFill>
                <a:srgbClr val="1557AE"/>
              </a:solidFill>
              <a:latin typeface="Times New Roman"/>
              <a:ea typeface="楷体" panose="02010609060101010101" pitchFamily="49" charset="-122"/>
            </a:endParaRPr>
          </a:p>
        </p:txBody>
      </p:sp>
      <p:sp>
        <p:nvSpPr>
          <p:cNvPr id="6" name="矩形: 圆角 5">
            <a:extLst>
              <a:ext uri="{FF2B5EF4-FFF2-40B4-BE49-F238E27FC236}">
                <a16:creationId xmlns:a16="http://schemas.microsoft.com/office/drawing/2014/main" id="{57216343-A973-47C7-A6C4-453E74D29903}"/>
              </a:ext>
            </a:extLst>
          </p:cNvPr>
          <p:cNvSpPr/>
          <p:nvPr/>
        </p:nvSpPr>
        <p:spPr>
          <a:xfrm>
            <a:off x="0" y="1564878"/>
            <a:ext cx="9143999" cy="3660265"/>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Test</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10</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C586C0"/>
                </a:solidFill>
                <a:latin typeface="Consolas" panose="020B0609020204030204" pitchFamily="49" charset="0"/>
              </a:rPr>
              <a:t>if</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5</a:t>
            </a:r>
            <a:r>
              <a:rPr lang="en-US" altLang="zh-CN" sz="2400" b="1" dirty="0">
                <a:solidFill>
                  <a:srgbClr val="D4D4D4"/>
                </a:solidFill>
                <a:latin typeface="Consolas" panose="020B0609020204030204" pitchFamily="49" charset="0"/>
              </a:rPr>
              <a:t>)&gt;</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"true"</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 </a:t>
            </a:r>
            <a:r>
              <a:rPr lang="en-US" altLang="zh-CN" sz="2400" b="1" dirty="0">
                <a:solidFill>
                  <a:srgbClr val="C586C0"/>
                </a:solidFill>
                <a:latin typeface="Consolas" panose="020B0609020204030204" pitchFamily="49" charset="0"/>
              </a:rPr>
              <a:t>else</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"false"</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7D157986-3F23-4E7E-9BB4-A96028CAFB57}"/>
              </a:ext>
            </a:extLst>
          </p:cNvPr>
          <p:cNvPicPr>
            <a:picLocks noChangeAspect="1"/>
          </p:cNvPicPr>
          <p:nvPr/>
        </p:nvPicPr>
        <p:blipFill>
          <a:blip r:embed="rId3"/>
          <a:stretch>
            <a:fillRect/>
          </a:stretch>
        </p:blipFill>
        <p:spPr>
          <a:xfrm>
            <a:off x="-1" y="5514919"/>
            <a:ext cx="9144000" cy="673366"/>
          </a:xfrm>
          <a:prstGeom prst="rect">
            <a:avLst/>
          </a:prstGeom>
        </p:spPr>
      </p:pic>
    </p:spTree>
    <p:extLst>
      <p:ext uri="{BB962C8B-B14F-4D97-AF65-F5344CB8AC3E}">
        <p14:creationId xmlns:p14="http://schemas.microsoft.com/office/powerpoint/2010/main" val="377690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运算符与表达式</a:t>
            </a:r>
          </a:p>
        </p:txBody>
      </p:sp>
      <p:sp>
        <p:nvSpPr>
          <p:cNvPr id="7" name="文本框 6"/>
          <p:cNvSpPr txBox="1"/>
          <p:nvPr/>
        </p:nvSpPr>
        <p:spPr>
          <a:xfrm>
            <a:off x="0" y="1021359"/>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关系表达式</a:t>
            </a:r>
            <a:endParaRPr lang="en-US" altLang="zh-CN" sz="2800" b="1" dirty="0">
              <a:solidFill>
                <a:srgbClr val="1557AE"/>
              </a:solidFill>
              <a:latin typeface="+mj-lt"/>
            </a:endParaRPr>
          </a:p>
          <a:p>
            <a:pPr marL="914400" lvl="1" indent="-457200">
              <a:lnSpc>
                <a:spcPct val="120000"/>
              </a:lnSpc>
              <a:buFont typeface="Wingdings" panose="05000000000000000000" pitchFamily="2" charset="2"/>
              <a:buChar char="p"/>
            </a:pPr>
            <a:r>
              <a:rPr lang="zh-CN" altLang="en-US" sz="2400" b="1" dirty="0">
                <a:solidFill>
                  <a:srgbClr val="1557AE"/>
                </a:solidFill>
                <a:latin typeface="Times New Roman"/>
                <a:ea typeface="楷体" panose="02010609060101010101" pitchFamily="49" charset="-122"/>
              </a:rPr>
              <a:t>关系运算符将两个表达式连接起来的式子</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算术表达式、赋值表达式、字符表达式</a:t>
            </a:r>
          </a:p>
          <a:p>
            <a:pPr marL="1371600" lvl="2" indent="-457200">
              <a:lnSpc>
                <a:spcPct val="120000"/>
              </a:lnSpc>
              <a:buFont typeface="Wingdings" panose="05000000000000000000" pitchFamily="2" charset="2"/>
              <a:buChar char="n"/>
            </a:pPr>
            <a:r>
              <a:rPr lang="en-US" altLang="zh-CN" sz="2400" b="1" dirty="0">
                <a:latin typeface="Times New Roman"/>
                <a:ea typeface="楷体" panose="02010609060101010101" pitchFamily="49" charset="-122"/>
              </a:rPr>
              <a:t>a&gt;b;  </a:t>
            </a:r>
            <a:r>
              <a:rPr lang="en-US" altLang="zh-CN" sz="2400" b="1" dirty="0" err="1">
                <a:latin typeface="Times New Roman"/>
                <a:ea typeface="楷体" panose="02010609060101010101" pitchFamily="49" charset="-122"/>
              </a:rPr>
              <a:t>a+b</a:t>
            </a:r>
            <a:r>
              <a:rPr lang="en-US" altLang="zh-CN" sz="2400" b="1" dirty="0">
                <a:latin typeface="Times New Roman"/>
                <a:ea typeface="楷体" panose="02010609060101010101" pitchFamily="49" charset="-122"/>
              </a:rPr>
              <a:t>&gt;b-c;  (a=3)&gt;(b=5);  ‘b’&gt;’a’;</a:t>
            </a:r>
          </a:p>
          <a:p>
            <a:pPr marL="1371600" lvl="2" indent="-457200">
              <a:lnSpc>
                <a:spcPct val="120000"/>
              </a:lnSpc>
              <a:buFont typeface="Wingdings" panose="05000000000000000000" pitchFamily="2" charset="2"/>
              <a:buChar char="n"/>
            </a:pPr>
            <a:r>
              <a:rPr lang="zh-CN" altLang="en-US" sz="2400" b="1" dirty="0">
                <a:latin typeface="Times New Roman"/>
                <a:ea typeface="楷体" panose="02010609060101010101" pitchFamily="49" charset="-122"/>
              </a:rPr>
              <a:t>返回结果为一个布尔类型的值</a:t>
            </a:r>
          </a:p>
        </p:txBody>
      </p:sp>
      <p:sp>
        <p:nvSpPr>
          <p:cNvPr id="6" name="矩形: 圆角 5">
            <a:extLst>
              <a:ext uri="{FF2B5EF4-FFF2-40B4-BE49-F238E27FC236}">
                <a16:creationId xmlns:a16="http://schemas.microsoft.com/office/drawing/2014/main" id="{57216343-A973-47C7-A6C4-453E74D29903}"/>
              </a:ext>
            </a:extLst>
          </p:cNvPr>
          <p:cNvSpPr/>
          <p:nvPr/>
        </p:nvSpPr>
        <p:spPr>
          <a:xfrm>
            <a:off x="-1" y="3458029"/>
            <a:ext cx="9143999" cy="1922033"/>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3</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2</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c</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1</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boolean</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d</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f</a:t>
            </a:r>
            <a:r>
              <a:rPr lang="en-US" altLang="zh-CN" sz="2400" b="1" dirty="0" err="1">
                <a:solidFill>
                  <a:srgbClr val="D4D4D4"/>
                </a:solidFill>
                <a:latin typeface="Consolas" panose="020B0609020204030204" pitchFamily="49" charset="0"/>
              </a:rPr>
              <a:t>,</a:t>
            </a:r>
            <a:r>
              <a:rPr lang="en-US" altLang="zh-CN" sz="2400" b="1" dirty="0" err="1">
                <a:solidFill>
                  <a:srgbClr val="9CDCFE"/>
                </a:solidFill>
                <a:latin typeface="Consolas" panose="020B0609020204030204" pitchFamily="49" charset="0"/>
              </a:rPr>
              <a:t>e</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d</a:t>
            </a:r>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&gt;</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f</a:t>
            </a:r>
            <a:r>
              <a:rPr lang="en-US" altLang="zh-CN" sz="2400" b="1" dirty="0">
                <a:solidFill>
                  <a:srgbClr val="D4D4D4"/>
                </a:solidFill>
                <a:latin typeface="Consolas" panose="020B0609020204030204" pitchFamily="49" charset="0"/>
              </a:rPr>
              <a:t>=(</a:t>
            </a:r>
            <a:r>
              <a:rPr lang="en-US" altLang="zh-CN" sz="2400" b="1" dirty="0" err="1">
                <a:solidFill>
                  <a:srgbClr val="9CDCFE"/>
                </a:solidFill>
                <a:latin typeface="Consolas" panose="020B0609020204030204" pitchFamily="49" charset="0"/>
              </a:rPr>
              <a:t>a</a:t>
            </a:r>
            <a:r>
              <a:rPr lang="en-US" altLang="zh-CN" sz="2400" b="1" dirty="0" err="1">
                <a:solidFill>
                  <a:srgbClr val="D4D4D4"/>
                </a:solidFill>
                <a:latin typeface="Consolas" panose="020B0609020204030204" pitchFamily="49" charset="0"/>
              </a:rPr>
              <a:t>+</a:t>
            </a:r>
            <a:r>
              <a:rPr lang="en-US" altLang="zh-CN" sz="2400" b="1" dirty="0" err="1">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)&gt;(</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5</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e</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a</a:t>
            </a:r>
            <a:r>
              <a:rPr lang="en-US" altLang="zh-CN" sz="2400" b="1" dirty="0">
                <a:solidFill>
                  <a:srgbClr val="D4D4D4"/>
                </a:solidFill>
                <a:latin typeface="Consolas" panose="020B0609020204030204" pitchFamily="49" charset="0"/>
              </a:rPr>
              <a:t> &gt; </a:t>
            </a:r>
            <a:r>
              <a:rPr lang="en-US" altLang="zh-CN" sz="2400" b="1" dirty="0">
                <a:solidFill>
                  <a:srgbClr val="9CDCFE"/>
                </a:solidFill>
                <a:latin typeface="Consolas" panose="020B0609020204030204" pitchFamily="49" charset="0"/>
              </a:rPr>
              <a:t>b</a:t>
            </a:r>
            <a:r>
              <a:rPr lang="en-US" altLang="zh-CN" sz="2400" b="1" dirty="0">
                <a:solidFill>
                  <a:srgbClr val="D4D4D4"/>
                </a:solidFill>
                <a:latin typeface="Consolas" panose="020B0609020204030204" pitchFamily="49" charset="0"/>
              </a:rPr>
              <a:t> &gt; </a:t>
            </a:r>
            <a:r>
              <a:rPr lang="en-US" altLang="zh-CN" sz="2400" b="1" dirty="0">
                <a:solidFill>
                  <a:srgbClr val="9CDCFE"/>
                </a:solidFill>
                <a:latin typeface="Consolas" panose="020B0609020204030204" pitchFamily="49" charset="0"/>
              </a:rPr>
              <a:t>c</a:t>
            </a:r>
            <a:r>
              <a:rPr lang="en-US" altLang="zh-CN" sz="2400" b="1" dirty="0">
                <a:solidFill>
                  <a:srgbClr val="D4D4D4"/>
                </a:solidFill>
                <a:latin typeface="Consolas" panose="020B0609020204030204" pitchFamily="49" charset="0"/>
              </a:rPr>
              <a:t>;</a:t>
            </a:r>
          </a:p>
        </p:txBody>
      </p:sp>
      <p:pic>
        <p:nvPicPr>
          <p:cNvPr id="4" name="图片 3">
            <a:extLst>
              <a:ext uri="{FF2B5EF4-FFF2-40B4-BE49-F238E27FC236}">
                <a16:creationId xmlns:a16="http://schemas.microsoft.com/office/drawing/2014/main" id="{B01FB950-EF20-422F-ADBB-3D1E3EBCAA76}"/>
              </a:ext>
            </a:extLst>
          </p:cNvPr>
          <p:cNvPicPr>
            <a:picLocks noChangeAspect="1"/>
          </p:cNvPicPr>
          <p:nvPr/>
        </p:nvPicPr>
        <p:blipFill>
          <a:blip r:embed="rId3"/>
          <a:stretch>
            <a:fillRect/>
          </a:stretch>
        </p:blipFill>
        <p:spPr>
          <a:xfrm>
            <a:off x="-1" y="5614732"/>
            <a:ext cx="9144000" cy="665971"/>
          </a:xfrm>
          <a:prstGeom prst="rect">
            <a:avLst/>
          </a:prstGeom>
        </p:spPr>
      </p:pic>
      <p:sp>
        <p:nvSpPr>
          <p:cNvPr id="5" name="矩形 4">
            <a:extLst>
              <a:ext uri="{FF2B5EF4-FFF2-40B4-BE49-F238E27FC236}">
                <a16:creationId xmlns:a16="http://schemas.microsoft.com/office/drawing/2014/main" id="{F153D214-8711-4FB7-BE86-C10ECDB54D41}"/>
              </a:ext>
            </a:extLst>
          </p:cNvPr>
          <p:cNvSpPr/>
          <p:nvPr/>
        </p:nvSpPr>
        <p:spPr>
          <a:xfrm>
            <a:off x="1291770" y="4959148"/>
            <a:ext cx="2554515" cy="420914"/>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75E993C0-37F9-4D3F-AC94-B88772E22684}"/>
              </a:ext>
            </a:extLst>
          </p:cNvPr>
          <p:cNvCxnSpPr>
            <a:cxnSpLocks/>
          </p:cNvCxnSpPr>
          <p:nvPr/>
        </p:nvCxnSpPr>
        <p:spPr>
          <a:xfrm flipV="1">
            <a:off x="3868057" y="1601530"/>
            <a:ext cx="2300514" cy="335509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9996044-78FB-41AC-AEFC-D1B0E67C375C}"/>
              </a:ext>
            </a:extLst>
          </p:cNvPr>
          <p:cNvPicPr>
            <a:picLocks noChangeAspect="1"/>
          </p:cNvPicPr>
          <p:nvPr/>
        </p:nvPicPr>
        <p:blipFill>
          <a:blip r:embed="rId4"/>
          <a:stretch>
            <a:fillRect/>
          </a:stretch>
        </p:blipFill>
        <p:spPr>
          <a:xfrm>
            <a:off x="4753152" y="330871"/>
            <a:ext cx="4289154" cy="1284115"/>
          </a:xfrm>
          <a:prstGeom prst="rect">
            <a:avLst/>
          </a:prstGeom>
        </p:spPr>
      </p:pic>
    </p:spTree>
    <p:extLst>
      <p:ext uri="{BB962C8B-B14F-4D97-AF65-F5344CB8AC3E}">
        <p14:creationId xmlns:p14="http://schemas.microsoft.com/office/powerpoint/2010/main" val="1198869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运算符与表达式</a:t>
            </a:r>
          </a:p>
        </p:txBody>
      </p:sp>
      <p:sp>
        <p:nvSpPr>
          <p:cNvPr id="7" name="文本框 6"/>
          <p:cNvSpPr txBox="1"/>
          <p:nvPr/>
        </p:nvSpPr>
        <p:spPr>
          <a:xfrm>
            <a:off x="0" y="1021359"/>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逻辑表达式</a:t>
            </a:r>
          </a:p>
          <a:p>
            <a:pPr marL="914400" lvl="1" indent="-457200">
              <a:lnSpc>
                <a:spcPct val="120000"/>
              </a:lnSpc>
              <a:buFont typeface="Wingdings" panose="05000000000000000000" pitchFamily="2" charset="2"/>
              <a:buChar char="p"/>
            </a:pPr>
            <a:r>
              <a:rPr lang="zh-CN" altLang="en-US" sz="2400" b="1" dirty="0">
                <a:solidFill>
                  <a:srgbClr val="1557AE"/>
                </a:solidFill>
                <a:latin typeface="Times New Roman"/>
                <a:ea typeface="楷体" panose="02010609060101010101" pitchFamily="49" charset="-122"/>
              </a:rPr>
              <a:t>用逻辑运算符将关系表达式和布尔值连接起来的式子</a:t>
            </a:r>
          </a:p>
        </p:txBody>
      </p:sp>
      <p:sp>
        <p:nvSpPr>
          <p:cNvPr id="6" name="矩形: 圆角 5">
            <a:extLst>
              <a:ext uri="{FF2B5EF4-FFF2-40B4-BE49-F238E27FC236}">
                <a16:creationId xmlns:a16="http://schemas.microsoft.com/office/drawing/2014/main" id="{57216343-A973-47C7-A6C4-453E74D29903}"/>
              </a:ext>
            </a:extLst>
          </p:cNvPr>
          <p:cNvSpPr/>
          <p:nvPr/>
        </p:nvSpPr>
        <p:spPr>
          <a:xfrm>
            <a:off x="-1" y="2031572"/>
            <a:ext cx="9143999" cy="1517171"/>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altLang="zh-CN" sz="2400" b="1" dirty="0">
                <a:solidFill>
                  <a:srgbClr val="D4D4D4"/>
                </a:solidFill>
                <a:latin typeface="Consolas" panose="020B0609020204030204" pitchFamily="49" charset="0"/>
              </a:rPr>
              <a:t>        </a:t>
            </a:r>
            <a:r>
              <a:rPr lang="es-ES" altLang="zh-CN" sz="2400" b="1" dirty="0">
                <a:solidFill>
                  <a:srgbClr val="4EC9B0"/>
                </a:solidFill>
                <a:latin typeface="Consolas" panose="020B0609020204030204" pitchFamily="49" charset="0"/>
              </a:rPr>
              <a:t>int</a:t>
            </a:r>
            <a:r>
              <a:rPr lang="es-ES" altLang="zh-CN" sz="2400" b="1" dirty="0">
                <a:solidFill>
                  <a:srgbClr val="D4D4D4"/>
                </a:solidFill>
                <a:latin typeface="Consolas" panose="020B0609020204030204" pitchFamily="49" charset="0"/>
              </a:rPr>
              <a:t> </a:t>
            </a:r>
            <a:r>
              <a:rPr lang="es-ES" altLang="zh-CN" sz="2400" b="1" dirty="0">
                <a:solidFill>
                  <a:srgbClr val="9CDCFE"/>
                </a:solidFill>
                <a:latin typeface="Consolas" panose="020B0609020204030204" pitchFamily="49" charset="0"/>
              </a:rPr>
              <a:t>x</a:t>
            </a:r>
            <a:r>
              <a:rPr lang="es-ES" altLang="zh-CN" sz="2400" b="1" dirty="0">
                <a:solidFill>
                  <a:srgbClr val="D4D4D4"/>
                </a:solidFill>
                <a:latin typeface="Consolas" panose="020B0609020204030204" pitchFamily="49" charset="0"/>
              </a:rPr>
              <a:t>=</a:t>
            </a:r>
            <a:r>
              <a:rPr lang="es-ES" altLang="zh-CN" sz="2400" b="1" dirty="0">
                <a:solidFill>
                  <a:srgbClr val="B5CEA8"/>
                </a:solidFill>
                <a:latin typeface="Consolas" panose="020B0609020204030204" pitchFamily="49" charset="0"/>
              </a:rPr>
              <a:t>23</a:t>
            </a:r>
            <a:r>
              <a:rPr lang="es-ES" altLang="zh-CN" sz="2400" b="1" dirty="0">
                <a:solidFill>
                  <a:srgbClr val="D4D4D4"/>
                </a:solidFill>
                <a:latin typeface="Consolas" panose="020B0609020204030204" pitchFamily="49" charset="0"/>
              </a:rPr>
              <a:t>, </a:t>
            </a:r>
            <a:r>
              <a:rPr lang="es-ES" altLang="zh-CN" sz="2400" b="1" dirty="0">
                <a:solidFill>
                  <a:srgbClr val="9CDCFE"/>
                </a:solidFill>
                <a:latin typeface="Consolas" panose="020B0609020204030204" pitchFamily="49" charset="0"/>
              </a:rPr>
              <a:t>y</a:t>
            </a:r>
            <a:r>
              <a:rPr lang="es-ES" altLang="zh-CN" sz="2400" b="1" dirty="0">
                <a:solidFill>
                  <a:srgbClr val="D4D4D4"/>
                </a:solidFill>
                <a:latin typeface="Consolas" panose="020B0609020204030204" pitchFamily="49" charset="0"/>
              </a:rPr>
              <a:t>=</a:t>
            </a:r>
            <a:r>
              <a:rPr lang="es-ES" altLang="zh-CN" sz="2400" b="1" dirty="0">
                <a:solidFill>
                  <a:srgbClr val="B5CEA8"/>
                </a:solidFill>
                <a:latin typeface="Consolas" panose="020B0609020204030204" pitchFamily="49" charset="0"/>
              </a:rPr>
              <a:t>98</a:t>
            </a:r>
            <a:r>
              <a:rPr lang="es-ES" altLang="zh-CN" sz="2400" b="1" dirty="0">
                <a:solidFill>
                  <a:srgbClr val="D4D4D4"/>
                </a:solidFill>
                <a:latin typeface="Consolas" panose="020B0609020204030204" pitchFamily="49" charset="0"/>
              </a:rPr>
              <a:t>;</a:t>
            </a:r>
          </a:p>
          <a:p>
            <a:r>
              <a:rPr lang="es-ES" altLang="zh-CN" sz="2400" b="1" dirty="0">
                <a:solidFill>
                  <a:srgbClr val="D4D4D4"/>
                </a:solidFill>
                <a:latin typeface="Consolas" panose="020B0609020204030204" pitchFamily="49" charset="0"/>
              </a:rPr>
              <a:t>        </a:t>
            </a:r>
            <a:r>
              <a:rPr lang="es-ES" altLang="zh-CN" sz="2400" b="1" dirty="0">
                <a:solidFill>
                  <a:srgbClr val="4EC9B0"/>
                </a:solidFill>
                <a:latin typeface="Consolas" panose="020B0609020204030204" pitchFamily="49" charset="0"/>
              </a:rPr>
              <a:t>boolean</a:t>
            </a:r>
            <a:r>
              <a:rPr lang="es-ES" altLang="zh-CN" sz="2400" b="1" dirty="0">
                <a:solidFill>
                  <a:srgbClr val="D4D4D4"/>
                </a:solidFill>
                <a:latin typeface="Consolas" panose="020B0609020204030204" pitchFamily="49" charset="0"/>
              </a:rPr>
              <a:t> </a:t>
            </a:r>
            <a:r>
              <a:rPr lang="es-ES" altLang="zh-CN" sz="2400" b="1" dirty="0">
                <a:solidFill>
                  <a:srgbClr val="9CDCFE"/>
                </a:solidFill>
                <a:latin typeface="Consolas" panose="020B0609020204030204" pitchFamily="49" charset="0"/>
              </a:rPr>
              <a:t>a</a:t>
            </a:r>
            <a:r>
              <a:rPr lang="es-ES" altLang="zh-CN" sz="2400" b="1" dirty="0">
                <a:solidFill>
                  <a:srgbClr val="D4D4D4"/>
                </a:solidFill>
                <a:latin typeface="Consolas" panose="020B0609020204030204" pitchFamily="49" charset="0"/>
              </a:rPr>
              <a:t> = </a:t>
            </a:r>
            <a:r>
              <a:rPr lang="es-ES" altLang="zh-CN" sz="2400" b="1" dirty="0">
                <a:solidFill>
                  <a:srgbClr val="569CD6"/>
                </a:solidFill>
                <a:latin typeface="Consolas" panose="020B0609020204030204" pitchFamily="49" charset="0"/>
              </a:rPr>
              <a:t>true</a:t>
            </a:r>
            <a:r>
              <a:rPr lang="es-ES" altLang="zh-CN" sz="2400" b="1" dirty="0">
                <a:solidFill>
                  <a:srgbClr val="D4D4D4"/>
                </a:solidFill>
                <a:latin typeface="Consolas" panose="020B0609020204030204" pitchFamily="49" charset="0"/>
              </a:rPr>
              <a:t>, </a:t>
            </a:r>
            <a:r>
              <a:rPr lang="es-ES" altLang="zh-CN" sz="2400" b="1" dirty="0">
                <a:solidFill>
                  <a:srgbClr val="9CDCFE"/>
                </a:solidFill>
                <a:latin typeface="Consolas" panose="020B0609020204030204" pitchFamily="49" charset="0"/>
              </a:rPr>
              <a:t>b</a:t>
            </a:r>
            <a:r>
              <a:rPr lang="es-ES" altLang="zh-CN" sz="2400" b="1" dirty="0">
                <a:solidFill>
                  <a:srgbClr val="D4D4D4"/>
                </a:solidFill>
                <a:latin typeface="Consolas" panose="020B0609020204030204" pitchFamily="49" charset="0"/>
              </a:rPr>
              <a:t>=</a:t>
            </a:r>
            <a:r>
              <a:rPr lang="es-ES" altLang="zh-CN" sz="2400" b="1" dirty="0">
                <a:solidFill>
                  <a:srgbClr val="569CD6"/>
                </a:solidFill>
                <a:latin typeface="Consolas" panose="020B0609020204030204" pitchFamily="49" charset="0"/>
              </a:rPr>
              <a:t>false</a:t>
            </a:r>
            <a:r>
              <a:rPr lang="es-ES" altLang="zh-CN" sz="2400" b="1" dirty="0">
                <a:solidFill>
                  <a:srgbClr val="D4D4D4"/>
                </a:solidFill>
                <a:latin typeface="Consolas" panose="020B0609020204030204" pitchFamily="49" charset="0"/>
              </a:rPr>
              <a:t>, </a:t>
            </a:r>
            <a:r>
              <a:rPr lang="es-ES" altLang="zh-CN" sz="2400" b="1" dirty="0">
                <a:solidFill>
                  <a:srgbClr val="9CDCFE"/>
                </a:solidFill>
                <a:latin typeface="Consolas" panose="020B0609020204030204" pitchFamily="49" charset="0"/>
              </a:rPr>
              <a:t>c</a:t>
            </a:r>
            <a:r>
              <a:rPr lang="es-ES" altLang="zh-CN" sz="2400" b="1" dirty="0">
                <a:solidFill>
                  <a:srgbClr val="D4D4D4"/>
                </a:solidFill>
                <a:latin typeface="Consolas" panose="020B0609020204030204" pitchFamily="49" charset="0"/>
              </a:rPr>
              <a:t>, </a:t>
            </a:r>
            <a:r>
              <a:rPr lang="es-ES" altLang="zh-CN" sz="2400" b="1" dirty="0">
                <a:solidFill>
                  <a:srgbClr val="9CDCFE"/>
                </a:solidFill>
                <a:latin typeface="Consolas" panose="020B0609020204030204" pitchFamily="49" charset="0"/>
              </a:rPr>
              <a:t>d</a:t>
            </a:r>
            <a:r>
              <a:rPr lang="es-ES" altLang="zh-CN" sz="2400" b="1" dirty="0">
                <a:solidFill>
                  <a:srgbClr val="D4D4D4"/>
                </a:solidFill>
                <a:latin typeface="Consolas" panose="020B0609020204030204" pitchFamily="49" charset="0"/>
              </a:rPr>
              <a:t>;</a:t>
            </a:r>
          </a:p>
          <a:p>
            <a:r>
              <a:rPr lang="es-ES" altLang="zh-CN" sz="2400" b="1" dirty="0">
                <a:solidFill>
                  <a:srgbClr val="D4D4D4"/>
                </a:solidFill>
                <a:latin typeface="Consolas" panose="020B0609020204030204" pitchFamily="49" charset="0"/>
              </a:rPr>
              <a:t>        </a:t>
            </a:r>
            <a:r>
              <a:rPr lang="es-ES" altLang="zh-CN" sz="2400" b="1" dirty="0">
                <a:solidFill>
                  <a:srgbClr val="9CDCFE"/>
                </a:solidFill>
                <a:latin typeface="Consolas" panose="020B0609020204030204" pitchFamily="49" charset="0"/>
              </a:rPr>
              <a:t>c</a:t>
            </a:r>
            <a:r>
              <a:rPr lang="es-ES" altLang="zh-CN" sz="2400" b="1" dirty="0">
                <a:solidFill>
                  <a:srgbClr val="D4D4D4"/>
                </a:solidFill>
                <a:latin typeface="Consolas" panose="020B0609020204030204" pitchFamily="49" charset="0"/>
              </a:rPr>
              <a:t>=(</a:t>
            </a:r>
            <a:r>
              <a:rPr lang="es-ES" altLang="zh-CN" sz="2400" b="1" dirty="0">
                <a:solidFill>
                  <a:srgbClr val="9CDCFE"/>
                </a:solidFill>
                <a:latin typeface="Consolas" panose="020B0609020204030204" pitchFamily="49" charset="0"/>
              </a:rPr>
              <a:t>x</a:t>
            </a:r>
            <a:r>
              <a:rPr lang="es-ES" altLang="zh-CN" sz="2400" b="1" dirty="0">
                <a:solidFill>
                  <a:srgbClr val="D4D4D4"/>
                </a:solidFill>
                <a:latin typeface="Consolas" panose="020B0609020204030204" pitchFamily="49" charset="0"/>
              </a:rPr>
              <a:t>&gt;</a:t>
            </a:r>
            <a:r>
              <a:rPr lang="es-ES" altLang="zh-CN" sz="2400" b="1" dirty="0">
                <a:solidFill>
                  <a:srgbClr val="9CDCFE"/>
                </a:solidFill>
                <a:latin typeface="Consolas" panose="020B0609020204030204" pitchFamily="49" charset="0"/>
              </a:rPr>
              <a:t>y</a:t>
            </a:r>
            <a:r>
              <a:rPr lang="es-ES" altLang="zh-CN" sz="2400" b="1" dirty="0">
                <a:solidFill>
                  <a:srgbClr val="D4D4D4"/>
                </a:solidFill>
                <a:latin typeface="Consolas" panose="020B0609020204030204" pitchFamily="49" charset="0"/>
              </a:rPr>
              <a:t>)&amp;&amp;</a:t>
            </a:r>
            <a:r>
              <a:rPr lang="es-ES" altLang="zh-CN" sz="2400" b="1" dirty="0">
                <a:solidFill>
                  <a:srgbClr val="9CDCFE"/>
                </a:solidFill>
                <a:latin typeface="Consolas" panose="020B0609020204030204" pitchFamily="49" charset="0"/>
              </a:rPr>
              <a:t>a</a:t>
            </a:r>
            <a:r>
              <a:rPr lang="es-ES" altLang="zh-CN" sz="2400" b="1" dirty="0">
                <a:solidFill>
                  <a:srgbClr val="D4D4D4"/>
                </a:solidFill>
                <a:latin typeface="Consolas" panose="020B0609020204030204" pitchFamily="49" charset="0"/>
              </a:rPr>
              <a:t>;</a:t>
            </a:r>
          </a:p>
          <a:p>
            <a:r>
              <a:rPr lang="es-ES" altLang="zh-CN" sz="2400" b="1" dirty="0">
                <a:solidFill>
                  <a:srgbClr val="D4D4D4"/>
                </a:solidFill>
                <a:latin typeface="Consolas" panose="020B0609020204030204" pitchFamily="49" charset="0"/>
              </a:rPr>
              <a:t>        </a:t>
            </a:r>
            <a:r>
              <a:rPr lang="es-ES" altLang="zh-CN" sz="2400" b="1" dirty="0">
                <a:solidFill>
                  <a:srgbClr val="9CDCFE"/>
                </a:solidFill>
                <a:latin typeface="Consolas" panose="020B0609020204030204" pitchFamily="49" charset="0"/>
              </a:rPr>
              <a:t>d</a:t>
            </a:r>
            <a:r>
              <a:rPr lang="es-ES" altLang="zh-CN" sz="2400" b="1" dirty="0">
                <a:solidFill>
                  <a:srgbClr val="D4D4D4"/>
                </a:solidFill>
                <a:latin typeface="Consolas" panose="020B0609020204030204" pitchFamily="49" charset="0"/>
              </a:rPr>
              <a:t>=!</a:t>
            </a:r>
            <a:r>
              <a:rPr lang="es-ES" altLang="zh-CN" sz="2400" b="1" dirty="0">
                <a:solidFill>
                  <a:srgbClr val="9CDCFE"/>
                </a:solidFill>
                <a:latin typeface="Consolas" panose="020B0609020204030204" pitchFamily="49" charset="0"/>
              </a:rPr>
              <a:t>a</a:t>
            </a:r>
            <a:r>
              <a:rPr lang="es-ES" altLang="zh-CN" sz="2400" b="1" dirty="0">
                <a:solidFill>
                  <a:srgbClr val="D4D4D4"/>
                </a:solidFill>
                <a:latin typeface="Consolas" panose="020B0609020204030204" pitchFamily="49" charset="0"/>
              </a:rPr>
              <a:t>&amp;&amp;(</a:t>
            </a:r>
            <a:r>
              <a:rPr lang="es-ES" altLang="zh-CN" sz="2400" b="1" dirty="0">
                <a:solidFill>
                  <a:srgbClr val="9CDCFE"/>
                </a:solidFill>
                <a:latin typeface="Consolas" panose="020B0609020204030204" pitchFamily="49" charset="0"/>
              </a:rPr>
              <a:t>x</a:t>
            </a:r>
            <a:r>
              <a:rPr lang="es-ES" altLang="zh-CN" sz="2400" b="1" dirty="0">
                <a:solidFill>
                  <a:srgbClr val="D4D4D4"/>
                </a:solidFill>
                <a:latin typeface="Consolas" panose="020B0609020204030204" pitchFamily="49" charset="0"/>
              </a:rPr>
              <a:t>&lt;=</a:t>
            </a:r>
            <a:r>
              <a:rPr lang="es-ES" altLang="zh-CN" sz="2400" b="1" dirty="0">
                <a:solidFill>
                  <a:srgbClr val="9CDCFE"/>
                </a:solidFill>
                <a:latin typeface="Consolas" panose="020B0609020204030204" pitchFamily="49" charset="0"/>
              </a:rPr>
              <a:t>y</a:t>
            </a:r>
            <a:r>
              <a:rPr lang="es-E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BF161404-34F7-4BAB-A9A8-B3B4B48295D1}"/>
              </a:ext>
            </a:extLst>
          </p:cNvPr>
          <p:cNvPicPr>
            <a:picLocks noChangeAspect="1"/>
          </p:cNvPicPr>
          <p:nvPr/>
        </p:nvPicPr>
        <p:blipFill>
          <a:blip r:embed="rId3"/>
          <a:stretch>
            <a:fillRect/>
          </a:stretch>
        </p:blipFill>
        <p:spPr>
          <a:xfrm>
            <a:off x="-2" y="3834813"/>
            <a:ext cx="9144000" cy="625288"/>
          </a:xfrm>
          <a:prstGeom prst="rect">
            <a:avLst/>
          </a:prstGeom>
        </p:spPr>
      </p:pic>
    </p:spTree>
    <p:extLst>
      <p:ext uri="{BB962C8B-B14F-4D97-AF65-F5344CB8AC3E}">
        <p14:creationId xmlns:p14="http://schemas.microsoft.com/office/powerpoint/2010/main" val="2941810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运算符与表达式</a:t>
            </a:r>
          </a:p>
        </p:txBody>
      </p:sp>
      <p:sp>
        <p:nvSpPr>
          <p:cNvPr id="7" name="文本框 6"/>
          <p:cNvSpPr txBox="1"/>
          <p:nvPr/>
        </p:nvSpPr>
        <p:spPr>
          <a:xfrm>
            <a:off x="0" y="1021359"/>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逻辑表达式</a:t>
            </a:r>
          </a:p>
        </p:txBody>
      </p:sp>
      <p:sp>
        <p:nvSpPr>
          <p:cNvPr id="6" name="矩形: 圆角 5">
            <a:extLst>
              <a:ext uri="{FF2B5EF4-FFF2-40B4-BE49-F238E27FC236}">
                <a16:creationId xmlns:a16="http://schemas.microsoft.com/office/drawing/2014/main" id="{57216343-A973-47C7-A6C4-453E74D29903}"/>
              </a:ext>
            </a:extLst>
          </p:cNvPr>
          <p:cNvSpPr/>
          <p:nvPr/>
        </p:nvSpPr>
        <p:spPr>
          <a:xfrm>
            <a:off x="-1" y="4405086"/>
            <a:ext cx="9143999" cy="1245009"/>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year</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4</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 &amp;&amp; </a:t>
            </a:r>
            <a:r>
              <a:rPr lang="en-US" altLang="zh-CN" sz="2400" b="1" dirty="0">
                <a:solidFill>
                  <a:srgbClr val="9CDCFE"/>
                </a:solidFill>
                <a:latin typeface="Consolas" panose="020B0609020204030204" pitchFamily="49" charset="0"/>
              </a:rPr>
              <a:t>year</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year</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400</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a:t>
            </a:r>
          </a:p>
          <a:p>
            <a:pPr lvl="1"/>
            <a:r>
              <a:rPr lang="en-US" altLang="zh-CN" sz="2400" b="1" dirty="0">
                <a:solidFill>
                  <a:srgbClr val="D4D4D4"/>
                </a:solidFill>
                <a:latin typeface="Consolas" panose="020B0609020204030204" pitchFamily="49" charset="0"/>
              </a:rPr>
              <a:t>(</a:t>
            </a:r>
            <a:r>
              <a:rPr lang="en-US" altLang="zh-CN" sz="2400" b="1" dirty="0">
                <a:solidFill>
                  <a:srgbClr val="9CDCFE"/>
                </a:solidFill>
                <a:latin typeface="Consolas" panose="020B0609020204030204" pitchFamily="49" charset="0"/>
              </a:rPr>
              <a:t>year</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4</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year</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 &amp;&amp; </a:t>
            </a:r>
            <a:r>
              <a:rPr lang="en-US" altLang="zh-CN" sz="2400" b="1" dirty="0">
                <a:solidFill>
                  <a:srgbClr val="9CDCFE"/>
                </a:solidFill>
                <a:latin typeface="Consolas" panose="020B0609020204030204" pitchFamily="49" charset="0"/>
              </a:rPr>
              <a:t>year</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400</a:t>
            </a:r>
            <a:r>
              <a:rPr lang="en-US" altLang="zh-CN" sz="2400" b="1" dirty="0">
                <a:solidFill>
                  <a:srgbClr val="D4D4D4"/>
                </a:solidFill>
                <a:latin typeface="Consolas" panose="020B0609020204030204" pitchFamily="49" charset="0"/>
              </a:rPr>
              <a:t>!=</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a:t>
            </a:r>
          </a:p>
        </p:txBody>
      </p:sp>
      <p:sp>
        <p:nvSpPr>
          <p:cNvPr id="9" name="矩形: 圆角 8">
            <a:extLst>
              <a:ext uri="{FF2B5EF4-FFF2-40B4-BE49-F238E27FC236}">
                <a16:creationId xmlns:a16="http://schemas.microsoft.com/office/drawing/2014/main" id="{1AA22E55-AA5C-498D-99CE-D9490434797D}"/>
              </a:ext>
            </a:extLst>
          </p:cNvPr>
          <p:cNvSpPr/>
          <p:nvPr/>
        </p:nvSpPr>
        <p:spPr>
          <a:xfrm>
            <a:off x="0" y="1691573"/>
            <a:ext cx="9143999" cy="2285341"/>
          </a:xfrm>
          <a:prstGeom prst="roundRect">
            <a:avLst>
              <a:gd name="adj" fmla="val 6218"/>
            </a:avLst>
          </a:prstGeom>
          <a:solidFill>
            <a:schemeClr val="bg2">
              <a:lumMod val="90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b="1" dirty="0">
                <a:solidFill>
                  <a:schemeClr val="tx1"/>
                </a:solidFill>
                <a:latin typeface="+mj-lt"/>
              </a:rPr>
              <a:t>闰年：</a:t>
            </a:r>
            <a:r>
              <a:rPr lang="en-US" altLang="zh-CN" sz="2000" dirty="0">
                <a:solidFill>
                  <a:schemeClr val="tx1"/>
                </a:solidFill>
                <a:latin typeface="+mj-lt"/>
              </a:rPr>
              <a:t> A year in the Gregorian calendar having 366 days, with the extra day, February 29, intercalated to compensate for the quarter-day difference between an ordinary year and the astronomical year.</a:t>
            </a:r>
          </a:p>
          <a:p>
            <a:pPr>
              <a:lnSpc>
                <a:spcPct val="120000"/>
              </a:lnSpc>
            </a:pPr>
            <a:r>
              <a:rPr lang="zh-CN" altLang="en-US" sz="2000" b="1" dirty="0">
                <a:solidFill>
                  <a:schemeClr val="tx1"/>
                </a:solidFill>
                <a:latin typeface="+mj-lt"/>
              </a:rPr>
              <a:t>分析：</a:t>
            </a:r>
            <a:endParaRPr lang="en-US" altLang="zh-CN" sz="2000" b="1" dirty="0">
              <a:solidFill>
                <a:schemeClr val="tx1"/>
              </a:solidFill>
              <a:latin typeface="+mj-lt"/>
            </a:endParaRPr>
          </a:p>
          <a:p>
            <a:pPr marL="1371600" lvl="2" indent="-457200">
              <a:lnSpc>
                <a:spcPct val="120000"/>
              </a:lnSpc>
              <a:buSzPct val="90000"/>
              <a:buFont typeface="Wingdings" panose="05000000000000000000" pitchFamily="2" charset="2"/>
              <a:buChar char="ü"/>
            </a:pPr>
            <a:r>
              <a:rPr lang="zh-CN" altLang="en-US" sz="2000" b="1" dirty="0">
                <a:solidFill>
                  <a:schemeClr val="tx1"/>
                </a:solidFill>
                <a:latin typeface="+mj-lt"/>
              </a:rPr>
              <a:t>能被</a:t>
            </a:r>
            <a:r>
              <a:rPr lang="en-US" altLang="zh-CN" sz="2000" b="1" dirty="0">
                <a:solidFill>
                  <a:schemeClr val="tx1"/>
                </a:solidFill>
                <a:latin typeface="+mj-lt"/>
              </a:rPr>
              <a:t>4</a:t>
            </a:r>
            <a:r>
              <a:rPr lang="zh-CN" altLang="en-US" sz="2000" b="1" dirty="0">
                <a:solidFill>
                  <a:schemeClr val="tx1"/>
                </a:solidFill>
                <a:latin typeface="+mj-lt"/>
              </a:rPr>
              <a:t>整除，但不能被</a:t>
            </a:r>
            <a:r>
              <a:rPr lang="en-US" altLang="zh-CN" sz="2000" b="1" dirty="0">
                <a:solidFill>
                  <a:schemeClr val="tx1"/>
                </a:solidFill>
                <a:latin typeface="+mj-lt"/>
              </a:rPr>
              <a:t>100</a:t>
            </a:r>
            <a:r>
              <a:rPr lang="zh-CN" altLang="en-US" sz="2000" b="1" dirty="0">
                <a:solidFill>
                  <a:schemeClr val="tx1"/>
                </a:solidFill>
                <a:latin typeface="+mj-lt"/>
              </a:rPr>
              <a:t>整除</a:t>
            </a:r>
          </a:p>
          <a:p>
            <a:pPr marL="1371600" lvl="2" indent="-457200">
              <a:lnSpc>
                <a:spcPct val="120000"/>
              </a:lnSpc>
              <a:buSzPct val="90000"/>
              <a:buFont typeface="Wingdings" panose="05000000000000000000" pitchFamily="2" charset="2"/>
              <a:buChar char="ü"/>
            </a:pPr>
            <a:r>
              <a:rPr lang="zh-CN" altLang="en-US" sz="2000" b="1" dirty="0">
                <a:solidFill>
                  <a:schemeClr val="tx1"/>
                </a:solidFill>
                <a:latin typeface="+mj-lt"/>
              </a:rPr>
              <a:t>能被</a:t>
            </a:r>
            <a:r>
              <a:rPr lang="en-US" altLang="zh-CN" sz="2000" b="1" dirty="0">
                <a:solidFill>
                  <a:schemeClr val="tx1"/>
                </a:solidFill>
                <a:latin typeface="+mj-lt"/>
              </a:rPr>
              <a:t>400</a:t>
            </a:r>
            <a:r>
              <a:rPr lang="zh-CN" altLang="en-US" sz="2000" b="1" dirty="0">
                <a:solidFill>
                  <a:schemeClr val="tx1"/>
                </a:solidFill>
                <a:latin typeface="+mj-lt"/>
              </a:rPr>
              <a:t>整除</a:t>
            </a:r>
            <a:endParaRPr lang="es-ES" altLang="zh-CN" sz="2000" b="1" dirty="0">
              <a:solidFill>
                <a:schemeClr val="tx1"/>
              </a:solidFill>
              <a:latin typeface="+mj-lt"/>
            </a:endParaRPr>
          </a:p>
        </p:txBody>
      </p:sp>
    </p:spTree>
    <p:extLst>
      <p:ext uri="{BB962C8B-B14F-4D97-AF65-F5344CB8AC3E}">
        <p14:creationId xmlns:p14="http://schemas.microsoft.com/office/powerpoint/2010/main" val="64139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4116320"/>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标识符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一般约定</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表示常量的标识符全部大写，如</a:t>
            </a:r>
            <a:r>
              <a:rPr lang="en-US" altLang="zh-CN" sz="2400" b="1" dirty="0">
                <a:latin typeface="+mj-lt"/>
                <a:ea typeface="楷体" panose="02010609060101010101" pitchFamily="49" charset="-122"/>
                <a:cs typeface="黑体" panose="02010609060101010101" pitchFamily="49" charset="-122"/>
              </a:rPr>
              <a:t>RED</a:t>
            </a: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表示类名的标识符用大写字母开始，如</a:t>
            </a:r>
            <a:r>
              <a:rPr lang="en-US" altLang="zh-CN" sz="2400" b="1" dirty="0" err="1">
                <a:latin typeface="+mj-lt"/>
                <a:ea typeface="楷体" panose="02010609060101010101" pitchFamily="49" charset="-122"/>
                <a:cs typeface="黑体" panose="02010609060101010101" pitchFamily="49" charset="-122"/>
              </a:rPr>
              <a:t>MyCar</a:t>
            </a:r>
            <a:endParaRPr lang="en-US" altLang="zh-CN" sz="2400" b="1" dirty="0">
              <a:latin typeface="+mj-lt"/>
              <a:ea typeface="楷体" panose="02010609060101010101" pitchFamily="49" charset="-122"/>
              <a:cs typeface="黑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表示公有方法和实例变量的标识符用小写字母开始，后面的描述性词以大写开始，如</a:t>
            </a:r>
            <a:r>
              <a:rPr lang="en-US" altLang="zh-CN" sz="2400" b="1" dirty="0" err="1">
                <a:latin typeface="+mj-lt"/>
                <a:ea typeface="楷体" panose="02010609060101010101" pitchFamily="49" charset="-122"/>
                <a:cs typeface="黑体" panose="02010609060101010101" pitchFamily="49" charset="-122"/>
              </a:rPr>
              <a:t>getCurrentValue</a:t>
            </a:r>
            <a:endParaRPr lang="en-US" altLang="zh-CN" sz="2400" b="1" dirty="0">
              <a:latin typeface="+mj-lt"/>
              <a:ea typeface="楷体" panose="02010609060101010101" pitchFamily="49" charset="-122"/>
              <a:cs typeface="黑体" panose="02010609060101010101" pitchFamily="49" charset="-122"/>
            </a:endParaRPr>
          </a:p>
          <a:p>
            <a:pPr marL="1371600" lvl="2" indent="-457200">
              <a:lnSpc>
                <a:spcPct val="120000"/>
              </a:lnSpc>
              <a:buSzPct val="90000"/>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表示私有或局部变量的标识符全部用小写字母，如</a:t>
            </a:r>
            <a:r>
              <a:rPr lang="en-US" altLang="zh-CN" sz="2400" b="1" dirty="0" err="1">
                <a:latin typeface="+mj-lt"/>
                <a:ea typeface="楷体" panose="02010609060101010101" pitchFamily="49" charset="-122"/>
                <a:cs typeface="黑体" panose="02010609060101010101" pitchFamily="49" charset="-122"/>
              </a:rPr>
              <a:t>next_value</a:t>
            </a:r>
            <a:endParaRPr lang="en-US" altLang="zh-CN" sz="2400" b="1" dirty="0">
              <a:latin typeface="+mj-lt"/>
              <a:ea typeface="楷体" panose="02010609060101010101" pitchFamily="49" charset="-122"/>
              <a:cs typeface="黑体" panose="02010609060101010101" pitchFamily="49" charset="-122"/>
            </a:endParaRPr>
          </a:p>
          <a:p>
            <a:pPr marL="1371600" lvl="2" indent="-457200">
              <a:lnSpc>
                <a:spcPct val="120000"/>
              </a:lnSpc>
              <a:buFont typeface="Wingdings" panose="05000000000000000000" pitchFamily="2" charset="2"/>
              <a:buChar char="p"/>
            </a:pPr>
            <a:endParaRPr lang="en-US" altLang="zh-CN" sz="2400" b="1" dirty="0">
              <a:latin typeface="+mj-lt"/>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142678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运算符与表达式</a:t>
            </a:r>
          </a:p>
        </p:txBody>
      </p:sp>
      <p:sp>
        <p:nvSpPr>
          <p:cNvPr id="7" name="文本框 6"/>
          <p:cNvSpPr txBox="1"/>
          <p:nvPr/>
        </p:nvSpPr>
        <p:spPr>
          <a:xfrm>
            <a:off x="0" y="1021359"/>
            <a:ext cx="9144000" cy="411260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复合赋值运算</a:t>
            </a:r>
          </a:p>
          <a:p>
            <a:pPr lvl="2"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复合赋值运算符</a:t>
            </a:r>
          </a:p>
          <a:p>
            <a:pPr lvl="3"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   </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   *</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 </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a:t>
            </a:r>
          </a:p>
          <a:p>
            <a:pPr lvl="3"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&lt;&lt;=</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&gt;&gt;=</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&amp;=</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a:t>
            </a:r>
            <a:r>
              <a:rPr lang="en-US" altLang="zh-CN" sz="2400" b="1" dirty="0">
                <a:latin typeface="+mj-lt"/>
                <a:ea typeface="楷体" panose="02010609060101010101" pitchFamily="49" charset="-122"/>
              </a:rPr>
              <a:t>|=</a:t>
            </a:r>
          </a:p>
          <a:p>
            <a:pPr lvl="3"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&lt;</a:t>
            </a:r>
            <a:r>
              <a:rPr lang="zh-CN" altLang="en-US" sz="2400" b="1" dirty="0">
                <a:latin typeface="+mj-lt"/>
                <a:ea typeface="楷体" panose="02010609060101010101" pitchFamily="49" charset="-122"/>
              </a:rPr>
              <a:t>变量</a:t>
            </a:r>
            <a:r>
              <a:rPr lang="en-US" altLang="zh-CN" sz="2400" b="1" dirty="0">
                <a:latin typeface="+mj-lt"/>
                <a:ea typeface="楷体" panose="02010609060101010101" pitchFamily="49" charset="-122"/>
              </a:rPr>
              <a:t>&gt; &lt;</a:t>
            </a:r>
            <a:r>
              <a:rPr lang="zh-CN" altLang="en-US" sz="2400" b="1" dirty="0">
                <a:latin typeface="+mj-lt"/>
                <a:ea typeface="楷体" panose="02010609060101010101" pitchFamily="49" charset="-122"/>
              </a:rPr>
              <a:t>复合赋值运算符</a:t>
            </a:r>
            <a:r>
              <a:rPr lang="en-US" altLang="zh-CN" sz="2400" b="1" dirty="0">
                <a:latin typeface="+mj-lt"/>
                <a:ea typeface="楷体" panose="02010609060101010101" pitchFamily="49" charset="-122"/>
              </a:rPr>
              <a:t>&gt; &lt;</a:t>
            </a:r>
            <a:r>
              <a:rPr lang="zh-CN" altLang="en-US" sz="2400" b="1" dirty="0">
                <a:latin typeface="+mj-lt"/>
                <a:ea typeface="楷体" panose="02010609060101010101" pitchFamily="49" charset="-122"/>
              </a:rPr>
              <a:t>表达式</a:t>
            </a:r>
            <a:r>
              <a:rPr lang="en-US" altLang="zh-CN" sz="2400" b="1" dirty="0">
                <a:latin typeface="+mj-lt"/>
                <a:ea typeface="楷体" panose="02010609060101010101" pitchFamily="49" charset="-122"/>
              </a:rPr>
              <a:t>&gt;</a:t>
            </a:r>
            <a:endParaRPr lang="zh-CN" altLang="en-US" sz="2400" b="1" dirty="0">
              <a:latin typeface="+mj-lt"/>
              <a:ea typeface="楷体" panose="02010609060101010101" pitchFamily="49" charset="-122"/>
            </a:endParaRPr>
          </a:p>
          <a:p>
            <a:pPr lvl="4" indent="-457200">
              <a:lnSpc>
                <a:spcPct val="120000"/>
              </a:lnSpc>
              <a:buFont typeface="Wingdings" panose="05000000000000000000" pitchFamily="2" charset="2"/>
              <a:buChar char="ü"/>
            </a:pPr>
            <a:r>
              <a:rPr lang="en-US" altLang="zh-CN" sz="2400" dirty="0">
                <a:latin typeface="+mj-lt"/>
                <a:ea typeface="楷体" panose="02010609060101010101" pitchFamily="49" charset="-122"/>
              </a:rPr>
              <a:t>a += b+5;    </a:t>
            </a:r>
            <a:r>
              <a:rPr lang="zh-CN" altLang="en-US" sz="2400" dirty="0">
                <a:latin typeface="+mj-lt"/>
                <a:ea typeface="楷体" panose="02010609060101010101" pitchFamily="49" charset="-122"/>
              </a:rPr>
              <a:t>等价于  </a:t>
            </a:r>
            <a:r>
              <a:rPr lang="en-US" altLang="zh-CN" sz="2400" dirty="0">
                <a:latin typeface="+mj-lt"/>
                <a:ea typeface="楷体" panose="02010609060101010101" pitchFamily="49" charset="-122"/>
              </a:rPr>
              <a:t>a=a+(b+5);</a:t>
            </a:r>
          </a:p>
          <a:p>
            <a:pPr lvl="4" indent="-457200">
              <a:lnSpc>
                <a:spcPct val="120000"/>
              </a:lnSpc>
              <a:buFont typeface="Wingdings" panose="05000000000000000000" pitchFamily="2" charset="2"/>
              <a:buChar char="ü"/>
            </a:pPr>
            <a:r>
              <a:rPr lang="en-US" altLang="zh-CN" sz="2400" dirty="0">
                <a:latin typeface="+mj-lt"/>
                <a:ea typeface="楷体" panose="02010609060101010101" pitchFamily="49" charset="-122"/>
              </a:rPr>
              <a:t>a *= b;        </a:t>
            </a:r>
            <a:r>
              <a:rPr lang="zh-CN" altLang="en-US" sz="2400" dirty="0">
                <a:latin typeface="+mj-lt"/>
                <a:ea typeface="楷体" panose="02010609060101010101" pitchFamily="49" charset="-122"/>
              </a:rPr>
              <a:t>等价于  </a:t>
            </a:r>
            <a:r>
              <a:rPr lang="en-US" altLang="zh-CN" sz="2400" dirty="0">
                <a:latin typeface="+mj-lt"/>
                <a:ea typeface="楷体" panose="02010609060101010101" pitchFamily="49" charset="-122"/>
              </a:rPr>
              <a:t>a=a*b;</a:t>
            </a:r>
          </a:p>
          <a:p>
            <a:pPr lvl="4" indent="-457200">
              <a:lnSpc>
                <a:spcPct val="120000"/>
              </a:lnSpc>
              <a:buFont typeface="Wingdings" panose="05000000000000000000" pitchFamily="2" charset="2"/>
              <a:buChar char="ü"/>
            </a:pPr>
            <a:r>
              <a:rPr lang="en-US" altLang="zh-CN" sz="2400" dirty="0">
                <a:latin typeface="+mj-lt"/>
                <a:ea typeface="楷体" panose="02010609060101010101" pitchFamily="49" charset="-122"/>
              </a:rPr>
              <a:t>a *= b-c;    </a:t>
            </a:r>
            <a:r>
              <a:rPr lang="zh-CN" altLang="en-US" sz="2400" dirty="0">
                <a:latin typeface="+mj-lt"/>
                <a:ea typeface="楷体" panose="02010609060101010101" pitchFamily="49" charset="-122"/>
              </a:rPr>
              <a:t>等价于  </a:t>
            </a:r>
            <a:r>
              <a:rPr lang="en-US" altLang="zh-CN" sz="2400" dirty="0">
                <a:latin typeface="+mj-lt"/>
                <a:ea typeface="楷体" panose="02010609060101010101" pitchFamily="49" charset="-122"/>
              </a:rPr>
              <a:t>a=a*(b-c);</a:t>
            </a:r>
          </a:p>
          <a:p>
            <a:pPr lvl="3"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&lt;</a:t>
            </a:r>
            <a:r>
              <a:rPr lang="zh-CN" altLang="en-US" sz="2400" b="1" dirty="0">
                <a:latin typeface="+mj-lt"/>
                <a:ea typeface="楷体" panose="02010609060101010101" pitchFamily="49" charset="-122"/>
              </a:rPr>
              <a:t>变量</a:t>
            </a:r>
            <a:r>
              <a:rPr lang="en-US" altLang="zh-CN" sz="2400" b="1" dirty="0">
                <a:latin typeface="+mj-lt"/>
                <a:ea typeface="楷体" panose="02010609060101010101" pitchFamily="49" charset="-122"/>
              </a:rPr>
              <a:t>&gt; =&lt;</a:t>
            </a:r>
            <a:r>
              <a:rPr lang="zh-CN" altLang="en-US" sz="2400" b="1" dirty="0">
                <a:latin typeface="+mj-lt"/>
                <a:ea typeface="楷体" panose="02010609060101010101" pitchFamily="49" charset="-122"/>
              </a:rPr>
              <a:t>变量</a:t>
            </a:r>
            <a:r>
              <a:rPr lang="en-US" altLang="zh-CN" sz="2400" b="1" dirty="0">
                <a:latin typeface="+mj-lt"/>
                <a:ea typeface="楷体" panose="02010609060101010101" pitchFamily="49" charset="-122"/>
              </a:rPr>
              <a:t>&gt;&lt;</a:t>
            </a:r>
            <a:r>
              <a:rPr lang="zh-CN" altLang="en-US" sz="2400" b="1" dirty="0">
                <a:latin typeface="+mj-lt"/>
                <a:ea typeface="楷体" panose="02010609060101010101" pitchFamily="49" charset="-122"/>
              </a:rPr>
              <a:t>运算符</a:t>
            </a:r>
            <a:r>
              <a:rPr lang="en-US" altLang="zh-CN" sz="2400" b="1" dirty="0">
                <a:latin typeface="+mj-lt"/>
                <a:ea typeface="楷体" panose="02010609060101010101" pitchFamily="49" charset="-122"/>
              </a:rPr>
              <a:t>&gt; (&lt;</a:t>
            </a:r>
            <a:r>
              <a:rPr lang="zh-CN" altLang="en-US" sz="2400" b="1" dirty="0">
                <a:latin typeface="+mj-lt"/>
                <a:ea typeface="楷体" panose="02010609060101010101" pitchFamily="49" charset="-122"/>
              </a:rPr>
              <a:t>表达式</a:t>
            </a:r>
            <a:r>
              <a:rPr lang="en-US" altLang="zh-CN" sz="2400" b="1" dirty="0">
                <a:latin typeface="+mj-lt"/>
                <a:ea typeface="楷体" panose="02010609060101010101" pitchFamily="49" charset="-122"/>
              </a:rPr>
              <a:t>&gt;)</a:t>
            </a:r>
          </a:p>
        </p:txBody>
      </p:sp>
    </p:spTree>
    <p:extLst>
      <p:ext uri="{BB962C8B-B14F-4D97-AF65-F5344CB8AC3E}">
        <p14:creationId xmlns:p14="http://schemas.microsoft.com/office/powerpoint/2010/main" val="2783436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fade">
                                      <p:cBhvr>
                                        <p:cTn id="3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117730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204778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1225595"/>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210233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1209232"/>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词法规则</a:t>
            </a:r>
          </a:p>
        </p:txBody>
      </p:sp>
      <p:sp>
        <p:nvSpPr>
          <p:cNvPr id="35" name="矩形 4"/>
          <p:cNvSpPr>
            <a:spLocks noChangeArrowheads="1"/>
          </p:cNvSpPr>
          <p:nvPr/>
        </p:nvSpPr>
        <p:spPr bwMode="auto">
          <a:xfrm>
            <a:off x="4997405" y="208694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数据类型</a:t>
            </a:r>
          </a:p>
        </p:txBody>
      </p:sp>
      <p:sp>
        <p:nvSpPr>
          <p:cNvPr id="2" name="椭圆 1"/>
          <p:cNvSpPr/>
          <p:nvPr/>
        </p:nvSpPr>
        <p:spPr>
          <a:xfrm>
            <a:off x="4283320" y="2873949"/>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928505"/>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913116"/>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常量与变量</a:t>
            </a:r>
          </a:p>
        </p:txBody>
      </p:sp>
      <p:sp>
        <p:nvSpPr>
          <p:cNvPr id="16" name="椭圆 15">
            <a:extLst>
              <a:ext uri="{FF2B5EF4-FFF2-40B4-BE49-F238E27FC236}">
                <a16:creationId xmlns:a16="http://schemas.microsoft.com/office/drawing/2014/main" id="{BC68CEF3-2351-4FDF-82E8-A72474795462}"/>
              </a:ext>
            </a:extLst>
          </p:cNvPr>
          <p:cNvSpPr/>
          <p:nvPr/>
        </p:nvSpPr>
        <p:spPr>
          <a:xfrm>
            <a:off x="4283319" y="370011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a:extLst>
              <a:ext uri="{FF2B5EF4-FFF2-40B4-BE49-F238E27FC236}">
                <a16:creationId xmlns:a16="http://schemas.microsoft.com/office/drawing/2014/main" id="{1F4A7D20-6A13-4465-813A-0FBC277B63E9}"/>
              </a:ext>
            </a:extLst>
          </p:cNvPr>
          <p:cNvSpPr/>
          <p:nvPr/>
        </p:nvSpPr>
        <p:spPr>
          <a:xfrm>
            <a:off x="4284655" y="3754673"/>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8" name="矩形 4">
            <a:extLst>
              <a:ext uri="{FF2B5EF4-FFF2-40B4-BE49-F238E27FC236}">
                <a16:creationId xmlns:a16="http://schemas.microsoft.com/office/drawing/2014/main" id="{C82B501B-97FC-4542-9DAB-3368276C4E7E}"/>
              </a:ext>
            </a:extLst>
          </p:cNvPr>
          <p:cNvSpPr>
            <a:spLocks noChangeArrowheads="1"/>
          </p:cNvSpPr>
          <p:nvPr/>
        </p:nvSpPr>
        <p:spPr bwMode="auto">
          <a:xfrm>
            <a:off x="4996069" y="3739284"/>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运算符和表达式</a:t>
            </a:r>
          </a:p>
        </p:txBody>
      </p:sp>
      <p:sp>
        <p:nvSpPr>
          <p:cNvPr id="26" name="椭圆 25">
            <a:extLst>
              <a:ext uri="{FF2B5EF4-FFF2-40B4-BE49-F238E27FC236}">
                <a16:creationId xmlns:a16="http://schemas.microsoft.com/office/drawing/2014/main" id="{D5BE1E1A-4B2F-4B2B-8347-27BE6C9B6E18}"/>
              </a:ext>
            </a:extLst>
          </p:cNvPr>
          <p:cNvSpPr/>
          <p:nvPr/>
        </p:nvSpPr>
        <p:spPr>
          <a:xfrm>
            <a:off x="4283319" y="4565453"/>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E56DF60-CBD8-4E0D-84B5-CBE751868C65}"/>
              </a:ext>
            </a:extLst>
          </p:cNvPr>
          <p:cNvSpPr/>
          <p:nvPr/>
        </p:nvSpPr>
        <p:spPr>
          <a:xfrm>
            <a:off x="4284655" y="4620009"/>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30" name="矩形 4">
            <a:extLst>
              <a:ext uri="{FF2B5EF4-FFF2-40B4-BE49-F238E27FC236}">
                <a16:creationId xmlns:a16="http://schemas.microsoft.com/office/drawing/2014/main" id="{0D1B0021-8B08-4D49-84D2-FE82C9879CF4}"/>
              </a:ext>
            </a:extLst>
          </p:cNvPr>
          <p:cNvSpPr>
            <a:spLocks noChangeArrowheads="1"/>
          </p:cNvSpPr>
          <p:nvPr/>
        </p:nvSpPr>
        <p:spPr bwMode="auto">
          <a:xfrm>
            <a:off x="4996069" y="4604620"/>
            <a:ext cx="3155783" cy="461665"/>
          </a:xfrm>
          <a:prstGeom prst="rect">
            <a:avLst/>
          </a:prstGeom>
          <a:solidFill>
            <a:schemeClr val="accent5">
              <a:lumMod val="20000"/>
              <a:lumOff val="80000"/>
            </a:schemeClr>
          </a:solidFill>
          <a:ln>
            <a:noFill/>
          </a:ln>
        </p:spPr>
        <p:txBody>
          <a:bodyPr anchor="ctr"/>
          <a:lstStyle/>
          <a:p>
            <a:pPr algn="ctr"/>
            <a:r>
              <a:rPr lang="zh-CN" altLang="en-US" sz="2400" b="1" dirty="0">
                <a:solidFill>
                  <a:srgbClr val="C00000"/>
                </a:solidFill>
                <a:latin typeface="微软雅黑" panose="020B0503020204020204" pitchFamily="34" charset="-122"/>
                <a:ea typeface="微软雅黑" panose="020B0503020204020204" pitchFamily="34" charset="-122"/>
              </a:rPr>
              <a:t>语句</a:t>
            </a:r>
          </a:p>
        </p:txBody>
      </p:sp>
      <p:sp>
        <p:nvSpPr>
          <p:cNvPr id="32" name="椭圆 31">
            <a:extLst>
              <a:ext uri="{FF2B5EF4-FFF2-40B4-BE49-F238E27FC236}">
                <a16:creationId xmlns:a16="http://schemas.microsoft.com/office/drawing/2014/main" id="{681AFBBE-46EF-4CB6-907C-0A6DC3BA3CB2}"/>
              </a:ext>
            </a:extLst>
          </p:cNvPr>
          <p:cNvSpPr/>
          <p:nvPr/>
        </p:nvSpPr>
        <p:spPr>
          <a:xfrm>
            <a:off x="4283318" y="5391621"/>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33">
            <a:extLst>
              <a:ext uri="{FF2B5EF4-FFF2-40B4-BE49-F238E27FC236}">
                <a16:creationId xmlns:a16="http://schemas.microsoft.com/office/drawing/2014/main" id="{AA62310F-4D21-4850-B62B-436B34049849}"/>
              </a:ext>
            </a:extLst>
          </p:cNvPr>
          <p:cNvSpPr/>
          <p:nvPr/>
        </p:nvSpPr>
        <p:spPr>
          <a:xfrm>
            <a:off x="4284654" y="5446177"/>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36" name="矩形 4">
            <a:extLst>
              <a:ext uri="{FF2B5EF4-FFF2-40B4-BE49-F238E27FC236}">
                <a16:creationId xmlns:a16="http://schemas.microsoft.com/office/drawing/2014/main" id="{6856E8AC-E832-4AA2-A2FE-CE6477E6C3AF}"/>
              </a:ext>
            </a:extLst>
          </p:cNvPr>
          <p:cNvSpPr>
            <a:spLocks noChangeArrowheads="1"/>
          </p:cNvSpPr>
          <p:nvPr/>
        </p:nvSpPr>
        <p:spPr bwMode="auto">
          <a:xfrm>
            <a:off x="4996068" y="5430788"/>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数组和字符串</a:t>
            </a:r>
          </a:p>
        </p:txBody>
      </p:sp>
    </p:spTree>
    <p:extLst>
      <p:ext uri="{BB962C8B-B14F-4D97-AF65-F5344CB8AC3E}">
        <p14:creationId xmlns:p14="http://schemas.microsoft.com/office/powerpoint/2010/main" val="905218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mc:AlternateContent xmlns:mc="http://schemas.openxmlformats.org/markup-compatibility/2006" xmlns:a14="http://schemas.microsoft.com/office/drawing/2010/main">
        <mc:Choice Requires="a14">
          <p:sp>
            <p:nvSpPr>
              <p:cNvPr id="7" name="文本框 6"/>
              <p:cNvSpPr txBox="1"/>
              <p:nvPr/>
            </p:nvSpPr>
            <p:spPr>
              <a:xfrm>
                <a:off x="0" y="1021359"/>
                <a:ext cx="9144000" cy="5002716"/>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什么是语句</a:t>
                </a:r>
              </a:p>
              <a:p>
                <a:pPr lvl="2"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Java</a:t>
                </a:r>
                <a:r>
                  <a:rPr lang="zh-CN" altLang="en-US" sz="2400" b="1" dirty="0">
                    <a:solidFill>
                      <a:srgbClr val="1557AE"/>
                    </a:solidFill>
                    <a:latin typeface="+mj-lt"/>
                    <a:ea typeface="楷体" panose="02010609060101010101" pitchFamily="49" charset="-122"/>
                  </a:rPr>
                  <a:t>代码中的最小执行单元</a:t>
                </a:r>
              </a:p>
              <a:p>
                <a:pPr lvl="3" indent="-457200">
                  <a:lnSpc>
                    <a:spcPct val="120000"/>
                  </a:lnSpc>
                  <a:buFont typeface="Wingdings" panose="05000000000000000000" pitchFamily="2" charset="2"/>
                  <a:buChar char="n"/>
                </a:pPr>
                <a:r>
                  <a:rPr lang="es-ES" altLang="zh-CN" sz="2400" b="1" dirty="0">
                    <a:latin typeface="+mj-lt"/>
                    <a:ea typeface="楷体" panose="02010609060101010101" pitchFamily="49" charset="-122"/>
                  </a:rPr>
                  <a:t>x = 25;</a:t>
                </a:r>
              </a:p>
              <a:p>
                <a:pPr lvl="3" indent="-457200">
                  <a:lnSpc>
                    <a:spcPct val="120000"/>
                  </a:lnSpc>
                  <a:buFont typeface="Wingdings" panose="05000000000000000000" pitchFamily="2" charset="2"/>
                  <a:buChar char="n"/>
                </a:pPr>
                <a:r>
                  <a:rPr lang="es-ES" altLang="zh-CN" sz="2400" b="1" dirty="0">
                    <a:latin typeface="+mj-lt"/>
                    <a:ea typeface="楷体" panose="02010609060101010101" pitchFamily="49" charset="-122"/>
                  </a:rPr>
                  <a:t>y += a*b+c;</a:t>
                </a:r>
              </a:p>
              <a:p>
                <a:pPr lvl="2"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只有分号空语句</a:t>
                </a:r>
              </a:p>
              <a:p>
                <a:pPr lvl="3" indent="-457200">
                  <a:lnSpc>
                    <a:spcPct val="120000"/>
                  </a:lnSpc>
                  <a:buFont typeface="Wingdings" panose="05000000000000000000" pitchFamily="2" charset="2"/>
                  <a:buChar char="n"/>
                </a:pPr>
                <a:r>
                  <a:rPr lang="en-US" altLang="zh-CN" sz="2400" b="1" dirty="0" err="1">
                    <a:latin typeface="+mj-lt"/>
                    <a:ea typeface="楷体" panose="02010609060101010101" pitchFamily="49" charset="-122"/>
                  </a:rPr>
                  <a:t>i</a:t>
                </a:r>
                <a:r>
                  <a:rPr lang="en-US" altLang="zh-CN" sz="2400" b="1" dirty="0">
                    <a:latin typeface="+mj-lt"/>
                    <a:ea typeface="楷体" panose="02010609060101010101" pitchFamily="49" charset="-122"/>
                  </a:rPr>
                  <a:t> = 5; ; ;</a:t>
                </a: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符合语法规则</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程序设计的初始阶段</a:t>
                </a:r>
                <a:r>
                  <a:rPr lang="en-US" altLang="zh-CN" sz="2400" b="1" dirty="0">
                    <a:latin typeface="+mj-lt"/>
                    <a:ea typeface="楷体" panose="02010609060101010101" pitchFamily="49" charset="-122"/>
                  </a:rPr>
                  <a:t>)</a:t>
                </a:r>
              </a:p>
              <a:p>
                <a:pPr lvl="2"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例：</a:t>
                </a:r>
                <a:endParaRPr lang="en-US" altLang="zh-CN" sz="2400" b="1" dirty="0">
                  <a:solidFill>
                    <a:srgbClr val="1557AE"/>
                  </a:solidFill>
                  <a:latin typeface="+mj-lt"/>
                  <a:ea typeface="楷体" panose="02010609060101010101" pitchFamily="49" charset="-122"/>
                </a:endParaRPr>
              </a:p>
              <a:p>
                <a:pPr lvl="3" indent="-457200">
                  <a:lnSpc>
                    <a:spcPct val="120000"/>
                  </a:lnSpc>
                  <a:buFont typeface="Wingdings" panose="05000000000000000000" pitchFamily="2" charset="2"/>
                  <a:buChar char="n"/>
                </a:pP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𝒂</m:t>
                    </m:r>
                    <m:r>
                      <a:rPr lang="en-US" altLang="zh-CN" sz="2400" b="1"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𝒃</m:t>
                    </m:r>
                    <m:r>
                      <a:rPr lang="en-US" altLang="zh-CN" sz="2400" b="1" i="1" smtClean="0">
                        <a:latin typeface="Cambria Math" panose="02040503050406030204" pitchFamily="18" charset="0"/>
                        <a:ea typeface="楷体" panose="02010609060101010101" pitchFamily="49" charset="-122"/>
                      </a:rPr>
                      <m:t>;</m:t>
                    </m:r>
                  </m:oMath>
                </a14:m>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endParaRPr lang="zh-CN" altLang="en-US" sz="2400" b="1" dirty="0">
                  <a:latin typeface="+mj-lt"/>
                  <a:ea typeface="楷体" panose="02010609060101010101" pitchFamily="49" charset="-122"/>
                </a:endParaRPr>
              </a:p>
              <a:p>
                <a:pPr marL="914400" lvl="3">
                  <a:lnSpc>
                    <a:spcPct val="120000"/>
                  </a:lnSpc>
                </a:pPr>
                <a:endParaRPr lang="es-ES" altLang="zh-CN" sz="2400" b="1" dirty="0">
                  <a:latin typeface="+mj-lt"/>
                  <a:ea typeface="楷体" panose="02010609060101010101" pitchFamily="49"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0" y="1021359"/>
                <a:ext cx="9144000" cy="5002716"/>
              </a:xfrm>
              <a:prstGeom prst="rect">
                <a:avLst/>
              </a:prstGeom>
              <a:blipFill>
                <a:blip r:embed="rId3"/>
                <a:stretch>
                  <a:fillRect l="-1133" t="-976"/>
                </a:stretch>
              </a:blipFill>
            </p:spPr>
            <p:txBody>
              <a:bodyPr/>
              <a:lstStyle/>
              <a:p>
                <a:r>
                  <a:rPr lang="zh-CN" altLang="en-US">
                    <a:noFill/>
                  </a:rPr>
                  <a:t> </a:t>
                </a:r>
              </a:p>
            </p:txBody>
          </p:sp>
        </mc:Fallback>
      </mc:AlternateContent>
      <p:sp>
        <p:nvSpPr>
          <p:cNvPr id="2" name="乘号 1">
            <a:extLst>
              <a:ext uri="{FF2B5EF4-FFF2-40B4-BE49-F238E27FC236}">
                <a16:creationId xmlns:a16="http://schemas.microsoft.com/office/drawing/2014/main" id="{3562C9D7-20AE-422A-9F6F-24B318F7E9BA}"/>
              </a:ext>
            </a:extLst>
          </p:cNvPr>
          <p:cNvSpPr/>
          <p:nvPr/>
        </p:nvSpPr>
        <p:spPr>
          <a:xfrm>
            <a:off x="2315308" y="4725133"/>
            <a:ext cx="390525" cy="381000"/>
          </a:xfrm>
          <a:prstGeom prst="mathMultiply">
            <a:avLst>
              <a:gd name="adj1" fmla="val 935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1637833-3FF5-4BD2-815C-0C2AE840B5F6}"/>
              </a:ext>
            </a:extLst>
          </p:cNvPr>
          <p:cNvPicPr>
            <a:picLocks noChangeAspect="1"/>
          </p:cNvPicPr>
          <p:nvPr/>
        </p:nvPicPr>
        <p:blipFill>
          <a:blip r:embed="rId4"/>
          <a:stretch>
            <a:fillRect/>
          </a:stretch>
        </p:blipFill>
        <p:spPr>
          <a:xfrm>
            <a:off x="3479800" y="4537561"/>
            <a:ext cx="4278312" cy="756144"/>
          </a:xfrm>
          <a:prstGeom prst="rect">
            <a:avLst/>
          </a:prstGeom>
        </p:spPr>
      </p:pic>
    </p:spTree>
    <p:extLst>
      <p:ext uri="{BB962C8B-B14F-4D97-AF65-F5344CB8AC3E}">
        <p14:creationId xmlns:p14="http://schemas.microsoft.com/office/powerpoint/2010/main" val="151811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500"/>
                                        <p:tgtEl>
                                          <p:spTgt spid="7">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500"/>
                                        <p:tgtEl>
                                          <p:spTgt spid="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21359"/>
            <a:ext cx="9144000" cy="322992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条件选择语句</a:t>
            </a:r>
          </a:p>
          <a:p>
            <a:pPr lvl="2"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if </a:t>
            </a:r>
            <a:r>
              <a:rPr lang="zh-CN" altLang="en-US" sz="2400" b="1" dirty="0">
                <a:solidFill>
                  <a:srgbClr val="1557AE"/>
                </a:solidFill>
                <a:latin typeface="+mj-lt"/>
                <a:ea typeface="楷体" panose="02010609060101010101" pitchFamily="49" charset="-122"/>
              </a:rPr>
              <a:t>语句</a:t>
            </a:r>
          </a:p>
          <a:p>
            <a:pPr lvl="3"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if</a:t>
            </a:r>
            <a:r>
              <a:rPr lang="zh-CN" altLang="en-US" sz="2400" b="1" dirty="0">
                <a:latin typeface="+mj-lt"/>
                <a:ea typeface="楷体" panose="02010609060101010101" pitchFamily="49" charset="-122"/>
              </a:rPr>
              <a:t>语句是一个条件表达式，若条件表达式为真，则执行下面的代码块，否则跳过该代码块；</a:t>
            </a: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格式</a:t>
            </a:r>
            <a:endParaRPr lang="en-US" altLang="zh-CN" sz="2400" b="1" dirty="0">
              <a:latin typeface="+mj-lt"/>
              <a:ea typeface="楷体" panose="02010609060101010101" pitchFamily="49" charset="-122"/>
            </a:endParaRPr>
          </a:p>
          <a:p>
            <a:pPr marL="914400" lvl="3">
              <a:lnSpc>
                <a:spcPct val="120000"/>
              </a:lnSpc>
            </a:pPr>
            <a:endParaRPr lang="zh-CN" altLang="en-US" sz="2400" b="1" dirty="0">
              <a:latin typeface="+mj-lt"/>
              <a:ea typeface="楷体" panose="02010609060101010101" pitchFamily="49" charset="-122"/>
            </a:endParaRPr>
          </a:p>
          <a:p>
            <a:pPr marL="914400" lvl="3">
              <a:lnSpc>
                <a:spcPct val="120000"/>
              </a:lnSpc>
            </a:pPr>
            <a:endParaRPr lang="es-ES" altLang="zh-CN"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8967B460-7920-48DF-B7D0-D5D8AE9E2889}"/>
              </a:ext>
            </a:extLst>
          </p:cNvPr>
          <p:cNvSpPr/>
          <p:nvPr/>
        </p:nvSpPr>
        <p:spPr>
          <a:xfrm>
            <a:off x="0" y="3323998"/>
            <a:ext cx="9143999" cy="3253902"/>
          </a:xfrm>
          <a:prstGeom prst="roundRect">
            <a:avLst>
              <a:gd name="adj" fmla="val 8000"/>
            </a:avLst>
          </a:prstGeom>
          <a:solidFill>
            <a:schemeClr val="bg2">
              <a:lumMod val="9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Consolas" panose="020B0609020204030204" pitchFamily="49" charset="0"/>
              </a:rPr>
              <a:t>单行语句：</a:t>
            </a:r>
            <a:endParaRPr lang="en-US" altLang="zh-CN" sz="2000" b="1" dirty="0">
              <a:solidFill>
                <a:schemeClr val="tx1"/>
              </a:solidFill>
              <a:latin typeface="Consolas" panose="020B0609020204030204" pitchFamily="49" charset="0"/>
            </a:endParaRPr>
          </a:p>
          <a:p>
            <a:pPr lvl="3"/>
            <a:r>
              <a:rPr lang="en-US" altLang="zh-CN" sz="2000" b="1" dirty="0">
                <a:solidFill>
                  <a:schemeClr val="tx1"/>
                </a:solidFill>
                <a:latin typeface="+mj-lt"/>
                <a:ea typeface="楷体" panose="02010609060101010101" pitchFamily="49" charset="-122"/>
              </a:rPr>
              <a:t>if (</a:t>
            </a:r>
            <a:r>
              <a:rPr lang="zh-CN" altLang="en-US" sz="2000" b="1" dirty="0">
                <a:solidFill>
                  <a:schemeClr val="tx1"/>
                </a:solidFill>
                <a:latin typeface="+mj-lt"/>
                <a:ea typeface="楷体" panose="02010609060101010101" pitchFamily="49" charset="-122"/>
              </a:rPr>
              <a:t>布尔表达式</a:t>
            </a:r>
            <a:r>
              <a:rPr lang="en-US" altLang="zh-CN" sz="2000" b="1" dirty="0">
                <a:solidFill>
                  <a:schemeClr val="tx1"/>
                </a:solidFill>
                <a:latin typeface="+mj-lt"/>
                <a:ea typeface="楷体" panose="02010609060101010101" pitchFamily="49" charset="-122"/>
              </a:rPr>
              <a:t>)</a:t>
            </a:r>
          </a:p>
          <a:p>
            <a:pPr lvl="3"/>
            <a:r>
              <a:rPr lang="en-US" altLang="zh-CN" sz="2000" b="1" dirty="0">
                <a:solidFill>
                  <a:schemeClr val="tx1"/>
                </a:solidFill>
                <a:latin typeface="+mj-lt"/>
                <a:ea typeface="楷体" panose="02010609060101010101" pitchFamily="49" charset="-122"/>
              </a:rPr>
              <a:t>	</a:t>
            </a:r>
            <a:r>
              <a:rPr lang="zh-CN" altLang="en-US" sz="2000" b="1" dirty="0">
                <a:solidFill>
                  <a:schemeClr val="tx1"/>
                </a:solidFill>
                <a:latin typeface="+mj-lt"/>
                <a:ea typeface="楷体" panose="02010609060101010101" pitchFamily="49" charset="-122"/>
              </a:rPr>
              <a:t>语句；</a:t>
            </a:r>
            <a:endParaRPr lang="en-US" altLang="zh-CN" sz="2000" b="1" dirty="0">
              <a:solidFill>
                <a:schemeClr val="tx1"/>
              </a:solidFill>
              <a:latin typeface="+mj-lt"/>
              <a:ea typeface="楷体" panose="02010609060101010101" pitchFamily="49" charset="-122"/>
            </a:endParaRPr>
          </a:p>
          <a:p>
            <a:r>
              <a:rPr lang="zh-CN" altLang="en-US" sz="2000" b="1" dirty="0">
                <a:solidFill>
                  <a:schemeClr val="tx1"/>
                </a:solidFill>
                <a:latin typeface="Consolas" panose="020B0609020204030204" pitchFamily="49" charset="0"/>
              </a:rPr>
              <a:t>单行语句：</a:t>
            </a:r>
            <a:endParaRPr lang="en-US" altLang="zh-CN" sz="2000" b="1" dirty="0">
              <a:solidFill>
                <a:schemeClr val="tx1"/>
              </a:solidFill>
              <a:latin typeface="Consolas" panose="020B0609020204030204" pitchFamily="49" charset="0"/>
            </a:endParaRPr>
          </a:p>
          <a:p>
            <a:pPr lvl="3"/>
            <a:r>
              <a:rPr lang="en-US" altLang="zh-CN" sz="2000" b="1" dirty="0">
                <a:solidFill>
                  <a:schemeClr val="tx1"/>
                </a:solidFill>
                <a:latin typeface="+mj-lt"/>
                <a:ea typeface="楷体" panose="02010609060101010101" pitchFamily="49" charset="-122"/>
              </a:rPr>
              <a:t>if (</a:t>
            </a:r>
            <a:r>
              <a:rPr lang="zh-CN" altLang="en-US" sz="2000" b="1" dirty="0">
                <a:solidFill>
                  <a:schemeClr val="tx1"/>
                </a:solidFill>
                <a:latin typeface="+mj-lt"/>
                <a:ea typeface="楷体" panose="02010609060101010101" pitchFamily="49" charset="-122"/>
              </a:rPr>
              <a:t>布尔表达式</a:t>
            </a:r>
            <a:r>
              <a:rPr lang="en-US" altLang="zh-CN" sz="2000" b="1" dirty="0">
                <a:solidFill>
                  <a:schemeClr val="tx1"/>
                </a:solidFill>
                <a:latin typeface="+mj-lt"/>
                <a:ea typeface="楷体" panose="02010609060101010101" pitchFamily="49" charset="-122"/>
              </a:rPr>
              <a:t>) {</a:t>
            </a:r>
          </a:p>
          <a:p>
            <a:pPr lvl="3"/>
            <a:r>
              <a:rPr lang="en-US" altLang="zh-CN" sz="2000" b="1" dirty="0">
                <a:solidFill>
                  <a:schemeClr val="tx1"/>
                </a:solidFill>
                <a:latin typeface="+mj-lt"/>
                <a:ea typeface="楷体" panose="02010609060101010101" pitchFamily="49" charset="-122"/>
              </a:rPr>
              <a:t>		… …;	</a:t>
            </a:r>
          </a:p>
          <a:p>
            <a:pPr lvl="3"/>
            <a:r>
              <a:rPr lang="en-US" altLang="zh-CN" sz="2000" b="1" dirty="0">
                <a:solidFill>
                  <a:schemeClr val="tx1"/>
                </a:solidFill>
                <a:latin typeface="+mj-lt"/>
                <a:ea typeface="楷体" panose="02010609060101010101" pitchFamily="49" charset="-122"/>
              </a:rPr>
              <a:t>		</a:t>
            </a:r>
            <a:r>
              <a:rPr lang="zh-CN" altLang="en-US" sz="2000" b="1" dirty="0">
                <a:solidFill>
                  <a:schemeClr val="tx1"/>
                </a:solidFill>
                <a:latin typeface="+mj-lt"/>
                <a:ea typeface="楷体" panose="02010609060101010101" pitchFamily="49" charset="-122"/>
              </a:rPr>
              <a:t>语句</a:t>
            </a:r>
            <a:r>
              <a:rPr lang="en-US" altLang="zh-CN" sz="2000" b="1" dirty="0">
                <a:solidFill>
                  <a:schemeClr val="tx1"/>
                </a:solidFill>
                <a:latin typeface="+mj-lt"/>
                <a:ea typeface="楷体" panose="02010609060101010101" pitchFamily="49" charset="-122"/>
              </a:rPr>
              <a:t>;</a:t>
            </a:r>
          </a:p>
          <a:p>
            <a:pPr lvl="3"/>
            <a:r>
              <a:rPr lang="en-US" altLang="zh-CN" sz="2000" b="1" dirty="0">
                <a:solidFill>
                  <a:schemeClr val="tx1"/>
                </a:solidFill>
                <a:latin typeface="+mj-lt"/>
                <a:ea typeface="楷体" panose="02010609060101010101" pitchFamily="49" charset="-122"/>
              </a:rPr>
              <a:t>	}</a:t>
            </a:r>
          </a:p>
        </p:txBody>
      </p:sp>
      <p:grpSp>
        <p:nvGrpSpPr>
          <p:cNvPr id="25" name="Group 4">
            <a:extLst>
              <a:ext uri="{FF2B5EF4-FFF2-40B4-BE49-F238E27FC236}">
                <a16:creationId xmlns:a16="http://schemas.microsoft.com/office/drawing/2014/main" id="{D9EE93E5-6BC8-41AD-B4AC-63619DF9A608}"/>
              </a:ext>
            </a:extLst>
          </p:cNvPr>
          <p:cNvGrpSpPr>
            <a:grpSpLocks/>
          </p:cNvGrpSpPr>
          <p:nvPr/>
        </p:nvGrpSpPr>
        <p:grpSpPr bwMode="auto">
          <a:xfrm>
            <a:off x="5441167" y="3429000"/>
            <a:ext cx="3020662" cy="3235797"/>
            <a:chOff x="3552" y="1152"/>
            <a:chExt cx="2064" cy="2211"/>
          </a:xfrm>
          <a:noFill/>
        </p:grpSpPr>
        <p:sp>
          <p:nvSpPr>
            <p:cNvPr id="26" name="Rectangle 5">
              <a:extLst>
                <a:ext uri="{FF2B5EF4-FFF2-40B4-BE49-F238E27FC236}">
                  <a16:creationId xmlns:a16="http://schemas.microsoft.com/office/drawing/2014/main" id="{41B99BF2-2717-4AA9-8B06-98A9042C4237}"/>
                </a:ext>
              </a:extLst>
            </p:cNvPr>
            <p:cNvSpPr>
              <a:spLocks noChangeArrowheads="1"/>
            </p:cNvSpPr>
            <p:nvPr/>
          </p:nvSpPr>
          <p:spPr bwMode="auto">
            <a:xfrm>
              <a:off x="3552" y="1152"/>
              <a:ext cx="2064" cy="22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dirty="0">
                <a:latin typeface="+mn-ea"/>
                <a:ea typeface="+mn-ea"/>
                <a:cs typeface="Times New Roman" panose="02020603050405020304" pitchFamily="18" charset="0"/>
              </a:endParaRPr>
            </a:p>
          </p:txBody>
        </p:sp>
        <p:grpSp>
          <p:nvGrpSpPr>
            <p:cNvPr id="27" name="Group 6">
              <a:extLst>
                <a:ext uri="{FF2B5EF4-FFF2-40B4-BE49-F238E27FC236}">
                  <a16:creationId xmlns:a16="http://schemas.microsoft.com/office/drawing/2014/main" id="{4E0D15B9-24AB-48ED-96E9-4159A126960E}"/>
                </a:ext>
              </a:extLst>
            </p:cNvPr>
            <p:cNvGrpSpPr>
              <a:grpSpLocks/>
            </p:cNvGrpSpPr>
            <p:nvPr/>
          </p:nvGrpSpPr>
          <p:grpSpPr bwMode="auto">
            <a:xfrm>
              <a:off x="3600" y="1160"/>
              <a:ext cx="1968" cy="2008"/>
              <a:chOff x="2496" y="1592"/>
              <a:chExt cx="1968" cy="2008"/>
            </a:xfrm>
            <a:grpFill/>
          </p:grpSpPr>
          <p:sp>
            <p:nvSpPr>
              <p:cNvPr id="28" name="Rectangle 7">
                <a:extLst>
                  <a:ext uri="{FF2B5EF4-FFF2-40B4-BE49-F238E27FC236}">
                    <a16:creationId xmlns:a16="http://schemas.microsoft.com/office/drawing/2014/main" id="{B9907B3A-E8D4-43F0-A0F2-4C5B5DE2BFA1}"/>
                  </a:ext>
                </a:extLst>
              </p:cNvPr>
              <p:cNvSpPr>
                <a:spLocks noChangeArrowheads="1"/>
              </p:cNvSpPr>
              <p:nvPr/>
            </p:nvSpPr>
            <p:spPr bwMode="auto">
              <a:xfrm>
                <a:off x="2688" y="2832"/>
                <a:ext cx="1104" cy="384"/>
              </a:xfrm>
              <a:prstGeom prst="rect">
                <a:avLst/>
              </a:prstGeom>
              <a:grpFill/>
              <a:ln w="2857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latin typeface="+mn-ea"/>
                    <a:ea typeface="+mn-ea"/>
                    <a:cs typeface="Times New Roman" panose="02020603050405020304" pitchFamily="18" charset="0"/>
                  </a:rPr>
                  <a:t>语 句</a:t>
                </a:r>
              </a:p>
            </p:txBody>
          </p:sp>
          <p:sp>
            <p:nvSpPr>
              <p:cNvPr id="29" name="AutoShape 8">
                <a:extLst>
                  <a:ext uri="{FF2B5EF4-FFF2-40B4-BE49-F238E27FC236}">
                    <a16:creationId xmlns:a16="http://schemas.microsoft.com/office/drawing/2014/main" id="{901EDFBA-8ADF-4B34-892F-D823C5FBB5A0}"/>
                  </a:ext>
                </a:extLst>
              </p:cNvPr>
              <p:cNvSpPr>
                <a:spLocks noChangeArrowheads="1"/>
              </p:cNvSpPr>
              <p:nvPr/>
            </p:nvSpPr>
            <p:spPr bwMode="auto">
              <a:xfrm>
                <a:off x="2496" y="1968"/>
                <a:ext cx="1488" cy="576"/>
              </a:xfrm>
              <a:prstGeom prst="diamond">
                <a:avLst/>
              </a:prstGeom>
              <a:grpFill/>
              <a:ln w="2857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dirty="0">
                    <a:latin typeface="+mn-ea"/>
                    <a:ea typeface="+mn-ea"/>
                    <a:cs typeface="Times New Roman" panose="02020603050405020304" pitchFamily="18" charset="0"/>
                  </a:rPr>
                  <a:t>布尔表达式</a:t>
                </a:r>
              </a:p>
            </p:txBody>
          </p:sp>
          <p:sp>
            <p:nvSpPr>
              <p:cNvPr id="30" name="Line 9">
                <a:extLst>
                  <a:ext uri="{FF2B5EF4-FFF2-40B4-BE49-F238E27FC236}">
                    <a16:creationId xmlns:a16="http://schemas.microsoft.com/office/drawing/2014/main" id="{4D6A45AF-540B-4809-918F-C5041A9A057D}"/>
                  </a:ext>
                </a:extLst>
              </p:cNvPr>
              <p:cNvSpPr>
                <a:spLocks noChangeShapeType="1"/>
              </p:cNvSpPr>
              <p:nvPr/>
            </p:nvSpPr>
            <p:spPr bwMode="auto">
              <a:xfrm>
                <a:off x="3216" y="1632"/>
                <a:ext cx="0" cy="336"/>
              </a:xfrm>
              <a:prstGeom prst="line">
                <a:avLst/>
              </a:prstGeom>
              <a:grpFill/>
              <a:ln w="28575">
                <a:solidFill>
                  <a:srgbClr val="0070C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ea"/>
                  <a:ea typeface="+mn-ea"/>
                  <a:cs typeface="Times New Roman" panose="02020603050405020304" pitchFamily="18" charset="0"/>
                </a:endParaRPr>
              </a:p>
            </p:txBody>
          </p:sp>
          <p:sp>
            <p:nvSpPr>
              <p:cNvPr id="31" name="Line 10">
                <a:extLst>
                  <a:ext uri="{FF2B5EF4-FFF2-40B4-BE49-F238E27FC236}">
                    <a16:creationId xmlns:a16="http://schemas.microsoft.com/office/drawing/2014/main" id="{DBA8E9D6-0A2A-45EF-83ED-4C2FCE791806}"/>
                  </a:ext>
                </a:extLst>
              </p:cNvPr>
              <p:cNvSpPr>
                <a:spLocks noChangeShapeType="1"/>
              </p:cNvSpPr>
              <p:nvPr/>
            </p:nvSpPr>
            <p:spPr bwMode="auto">
              <a:xfrm>
                <a:off x="3216" y="2544"/>
                <a:ext cx="0" cy="288"/>
              </a:xfrm>
              <a:prstGeom prst="line">
                <a:avLst/>
              </a:prstGeom>
              <a:grpFill/>
              <a:ln w="28575">
                <a:solidFill>
                  <a:srgbClr val="0070C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ea"/>
                  <a:ea typeface="+mn-ea"/>
                  <a:cs typeface="Times New Roman" panose="02020603050405020304" pitchFamily="18" charset="0"/>
                </a:endParaRPr>
              </a:p>
            </p:txBody>
          </p:sp>
          <p:sp>
            <p:nvSpPr>
              <p:cNvPr id="32" name="Line 11">
                <a:extLst>
                  <a:ext uri="{FF2B5EF4-FFF2-40B4-BE49-F238E27FC236}">
                    <a16:creationId xmlns:a16="http://schemas.microsoft.com/office/drawing/2014/main" id="{F8C0B8C7-AC6C-4A0A-9D98-9FC06F85DF4A}"/>
                  </a:ext>
                </a:extLst>
              </p:cNvPr>
              <p:cNvSpPr>
                <a:spLocks noChangeShapeType="1"/>
              </p:cNvSpPr>
              <p:nvPr/>
            </p:nvSpPr>
            <p:spPr bwMode="auto">
              <a:xfrm>
                <a:off x="3216" y="3216"/>
                <a:ext cx="0" cy="384"/>
              </a:xfrm>
              <a:prstGeom prst="line">
                <a:avLst/>
              </a:prstGeom>
              <a:grpFill/>
              <a:ln w="28575">
                <a:solidFill>
                  <a:srgbClr val="0070C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ea"/>
                  <a:ea typeface="+mn-ea"/>
                  <a:cs typeface="Times New Roman" panose="02020603050405020304" pitchFamily="18" charset="0"/>
                </a:endParaRPr>
              </a:p>
            </p:txBody>
          </p:sp>
          <p:sp>
            <p:nvSpPr>
              <p:cNvPr id="33" name="Line 12">
                <a:extLst>
                  <a:ext uri="{FF2B5EF4-FFF2-40B4-BE49-F238E27FC236}">
                    <a16:creationId xmlns:a16="http://schemas.microsoft.com/office/drawing/2014/main" id="{967AC9E8-53EB-4851-B82B-6EED8A8E2063}"/>
                  </a:ext>
                </a:extLst>
              </p:cNvPr>
              <p:cNvSpPr>
                <a:spLocks noChangeShapeType="1"/>
              </p:cNvSpPr>
              <p:nvPr/>
            </p:nvSpPr>
            <p:spPr bwMode="auto">
              <a:xfrm>
                <a:off x="3984" y="2256"/>
                <a:ext cx="288" cy="0"/>
              </a:xfrm>
              <a:prstGeom prst="line">
                <a:avLst/>
              </a:prstGeom>
              <a:grpFill/>
              <a:ln w="2857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ea"/>
                  <a:ea typeface="+mn-ea"/>
                  <a:cs typeface="Times New Roman" panose="02020603050405020304" pitchFamily="18" charset="0"/>
                </a:endParaRPr>
              </a:p>
            </p:txBody>
          </p:sp>
          <p:sp>
            <p:nvSpPr>
              <p:cNvPr id="34" name="Line 13">
                <a:extLst>
                  <a:ext uri="{FF2B5EF4-FFF2-40B4-BE49-F238E27FC236}">
                    <a16:creationId xmlns:a16="http://schemas.microsoft.com/office/drawing/2014/main" id="{47DB057D-D2F1-4968-84B3-C90CECAADA0E}"/>
                  </a:ext>
                </a:extLst>
              </p:cNvPr>
              <p:cNvSpPr>
                <a:spLocks noChangeShapeType="1"/>
              </p:cNvSpPr>
              <p:nvPr/>
            </p:nvSpPr>
            <p:spPr bwMode="auto">
              <a:xfrm>
                <a:off x="4272" y="2256"/>
                <a:ext cx="0" cy="1152"/>
              </a:xfrm>
              <a:prstGeom prst="line">
                <a:avLst/>
              </a:prstGeom>
              <a:grpFill/>
              <a:ln w="2857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ea"/>
                  <a:ea typeface="+mn-ea"/>
                  <a:cs typeface="Times New Roman" panose="02020603050405020304" pitchFamily="18" charset="0"/>
                </a:endParaRPr>
              </a:p>
            </p:txBody>
          </p:sp>
          <p:sp>
            <p:nvSpPr>
              <p:cNvPr id="35" name="Line 14">
                <a:extLst>
                  <a:ext uri="{FF2B5EF4-FFF2-40B4-BE49-F238E27FC236}">
                    <a16:creationId xmlns:a16="http://schemas.microsoft.com/office/drawing/2014/main" id="{53F5E901-4C7E-49A7-8A2E-F8BC86192C6F}"/>
                  </a:ext>
                </a:extLst>
              </p:cNvPr>
              <p:cNvSpPr>
                <a:spLocks noChangeShapeType="1"/>
              </p:cNvSpPr>
              <p:nvPr/>
            </p:nvSpPr>
            <p:spPr bwMode="auto">
              <a:xfrm flipH="1">
                <a:off x="3216" y="3408"/>
                <a:ext cx="1056" cy="0"/>
              </a:xfrm>
              <a:prstGeom prst="line">
                <a:avLst/>
              </a:prstGeom>
              <a:grpFill/>
              <a:ln w="28575">
                <a:solidFill>
                  <a:srgbClr val="0070C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ea"/>
                  <a:ea typeface="+mn-ea"/>
                  <a:cs typeface="Times New Roman" panose="02020603050405020304" pitchFamily="18" charset="0"/>
                </a:endParaRPr>
              </a:p>
            </p:txBody>
          </p:sp>
          <p:sp>
            <p:nvSpPr>
              <p:cNvPr id="36" name="Rectangle 15">
                <a:extLst>
                  <a:ext uri="{FF2B5EF4-FFF2-40B4-BE49-F238E27FC236}">
                    <a16:creationId xmlns:a16="http://schemas.microsoft.com/office/drawing/2014/main" id="{D1B826E2-9211-4CA5-BC0F-B58BAACFBE33}"/>
                  </a:ext>
                </a:extLst>
              </p:cNvPr>
              <p:cNvSpPr>
                <a:spLocks noChangeArrowheads="1"/>
              </p:cNvSpPr>
              <p:nvPr/>
            </p:nvSpPr>
            <p:spPr bwMode="auto">
              <a:xfrm>
                <a:off x="3840" y="1968"/>
                <a:ext cx="624"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mn-ea"/>
                    <a:ea typeface="+mn-ea"/>
                    <a:cs typeface="Times New Roman" panose="02020603050405020304" pitchFamily="18" charset="0"/>
                  </a:rPr>
                  <a:t>false</a:t>
                </a:r>
              </a:p>
            </p:txBody>
          </p:sp>
          <p:sp>
            <p:nvSpPr>
              <p:cNvPr id="37" name="Rectangle 16">
                <a:extLst>
                  <a:ext uri="{FF2B5EF4-FFF2-40B4-BE49-F238E27FC236}">
                    <a16:creationId xmlns:a16="http://schemas.microsoft.com/office/drawing/2014/main" id="{8391D52D-CE08-4D18-8315-1C69E8E60C58}"/>
                  </a:ext>
                </a:extLst>
              </p:cNvPr>
              <p:cNvSpPr>
                <a:spLocks noChangeArrowheads="1"/>
              </p:cNvSpPr>
              <p:nvPr/>
            </p:nvSpPr>
            <p:spPr bwMode="auto">
              <a:xfrm>
                <a:off x="3264" y="2544"/>
                <a:ext cx="576"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mn-ea"/>
                    <a:ea typeface="+mn-ea"/>
                    <a:cs typeface="Times New Roman" panose="02020603050405020304" pitchFamily="18" charset="0"/>
                  </a:rPr>
                  <a:t>true</a:t>
                </a:r>
              </a:p>
            </p:txBody>
          </p:sp>
          <p:sp>
            <p:nvSpPr>
              <p:cNvPr id="38" name="Rectangle 17">
                <a:extLst>
                  <a:ext uri="{FF2B5EF4-FFF2-40B4-BE49-F238E27FC236}">
                    <a16:creationId xmlns:a16="http://schemas.microsoft.com/office/drawing/2014/main" id="{5B282488-6E80-4AC0-8515-CF4CACF6BB24}"/>
                  </a:ext>
                </a:extLst>
              </p:cNvPr>
              <p:cNvSpPr>
                <a:spLocks noChangeArrowheads="1"/>
              </p:cNvSpPr>
              <p:nvPr/>
            </p:nvSpPr>
            <p:spPr bwMode="auto">
              <a:xfrm>
                <a:off x="3360" y="1592"/>
                <a:ext cx="1104"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dirty="0">
                    <a:latin typeface="+mn-ea"/>
                    <a:ea typeface="+mn-ea"/>
                    <a:cs typeface="Times New Roman" panose="02020603050405020304" pitchFamily="18" charset="0"/>
                  </a:rPr>
                  <a:t>流程图</a:t>
                </a:r>
              </a:p>
            </p:txBody>
          </p:sp>
        </p:grpSp>
      </p:grpSp>
    </p:spTree>
    <p:extLst>
      <p:ext uri="{BB962C8B-B14F-4D97-AF65-F5344CB8AC3E}">
        <p14:creationId xmlns:p14="http://schemas.microsoft.com/office/powerpoint/2010/main" val="3575777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21359"/>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条件选择语句</a:t>
            </a:r>
          </a:p>
          <a:p>
            <a:pPr marL="914400" lvl="3">
              <a:lnSpc>
                <a:spcPct val="120000"/>
              </a:lnSpc>
            </a:pPr>
            <a:endParaRPr lang="zh-CN" altLang="en-US" sz="2400" b="1" dirty="0">
              <a:latin typeface="+mj-lt"/>
              <a:ea typeface="楷体" panose="02010609060101010101" pitchFamily="49" charset="-122"/>
            </a:endParaRPr>
          </a:p>
          <a:p>
            <a:pPr marL="914400" lvl="3">
              <a:lnSpc>
                <a:spcPct val="120000"/>
              </a:lnSpc>
            </a:pPr>
            <a:endParaRPr lang="es-ES" altLang="zh-CN" sz="2400" b="1" dirty="0">
              <a:latin typeface="+mj-lt"/>
              <a:ea typeface="楷体" panose="02010609060101010101" pitchFamily="49" charset="-122"/>
            </a:endParaRPr>
          </a:p>
        </p:txBody>
      </p:sp>
      <p:sp>
        <p:nvSpPr>
          <p:cNvPr id="21" name="矩形: 圆角 20">
            <a:extLst>
              <a:ext uri="{FF2B5EF4-FFF2-40B4-BE49-F238E27FC236}">
                <a16:creationId xmlns:a16="http://schemas.microsoft.com/office/drawing/2014/main" id="{A8F1B25E-FF07-44F2-BD7D-6FF2FB6CDC1B}"/>
              </a:ext>
            </a:extLst>
          </p:cNvPr>
          <p:cNvSpPr/>
          <p:nvPr/>
        </p:nvSpPr>
        <p:spPr>
          <a:xfrm>
            <a:off x="0" y="1647372"/>
            <a:ext cx="9143999" cy="380274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import</a:t>
            </a:r>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java</a:t>
            </a:r>
            <a:r>
              <a:rPr lang="en-US" altLang="zh-CN" sz="2400" b="1" dirty="0" err="1">
                <a:solidFill>
                  <a:srgbClr val="D4D4D4"/>
                </a:solidFill>
                <a:latin typeface="Consolas" panose="020B0609020204030204" pitchFamily="49" charset="0"/>
              </a:rPr>
              <a:t>.</a:t>
            </a:r>
            <a:r>
              <a:rPr lang="en-US" altLang="zh-CN" sz="2400" b="1" dirty="0" err="1">
                <a:solidFill>
                  <a:srgbClr val="4EC9B0"/>
                </a:solidFill>
                <a:latin typeface="Consolas" panose="020B0609020204030204" pitchFamily="49" charset="0"/>
              </a:rPr>
              <a:t>io</a:t>
            </a:r>
            <a:r>
              <a:rPr lang="en-US" altLang="zh-CN" sz="2400" b="1" dirty="0" err="1">
                <a:solidFill>
                  <a:srgbClr val="D4D4D4"/>
                </a:solidFill>
                <a:latin typeface="Consolas" panose="020B0609020204030204" pitchFamily="49" charset="0"/>
              </a:rPr>
              <a:t>.</a:t>
            </a:r>
            <a:r>
              <a:rPr lang="en-US" altLang="zh-CN" sz="2400" b="1" dirty="0" err="1">
                <a:solidFill>
                  <a:srgbClr val="4EC9B0"/>
                </a:solidFill>
                <a:latin typeface="Consolas" panose="020B0609020204030204" pitchFamily="49" charset="0"/>
              </a:rPr>
              <a:t>IOException</a:t>
            </a:r>
            <a:r>
              <a:rPr lang="en-US" altLang="zh-CN" sz="2400" b="1" dirty="0">
                <a:solidFill>
                  <a:srgbClr val="D4D4D4"/>
                </a:solidFill>
                <a:latin typeface="Consolas" panose="020B0609020204030204" pitchFamily="49" charset="0"/>
              </a:rPr>
              <a:t>;</a:t>
            </a:r>
          </a:p>
          <a:p>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Test</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throws</a:t>
            </a:r>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IOException</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a:t>
            </a:r>
            <a:r>
              <a:rPr lang="zh-CN" altLang="en-US" sz="2400" b="1" dirty="0">
                <a:solidFill>
                  <a:srgbClr val="CE9178"/>
                </a:solidFill>
                <a:latin typeface="Consolas" panose="020B0609020204030204" pitchFamily="49" charset="0"/>
              </a:rPr>
              <a:t>你喜欢</a:t>
            </a:r>
            <a:r>
              <a:rPr lang="en-US" altLang="zh-CN" sz="2400" b="1" dirty="0">
                <a:solidFill>
                  <a:srgbClr val="CE9178"/>
                </a:solidFill>
                <a:latin typeface="Consolas" panose="020B0609020204030204" pitchFamily="49" charset="0"/>
              </a:rPr>
              <a:t>Java</a:t>
            </a:r>
            <a:r>
              <a:rPr lang="zh-CN" altLang="en-US" sz="2400" b="1" dirty="0">
                <a:solidFill>
                  <a:srgbClr val="CE9178"/>
                </a:solidFill>
                <a:latin typeface="Consolas" panose="020B0609020204030204" pitchFamily="49" charset="0"/>
              </a:rPr>
              <a:t>吗</a:t>
            </a:r>
            <a:r>
              <a:rPr lang="en-US" altLang="zh-CN" sz="2400" b="1" dirty="0">
                <a:solidFill>
                  <a:srgbClr val="CE9178"/>
                </a:solidFill>
                <a:latin typeface="Consolas" panose="020B0609020204030204" pitchFamily="49" charset="0"/>
              </a:rPr>
              <a:t>(Y/N) "</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like</a:t>
            </a:r>
            <a:r>
              <a:rPr lang="en-US" altLang="zh-CN" sz="2400" b="1" dirty="0">
                <a:solidFill>
                  <a:srgbClr val="D4D4D4"/>
                </a:solidFill>
                <a:latin typeface="Consolas" panose="020B0609020204030204" pitchFamily="49" charset="0"/>
              </a:rPr>
              <a:t> = (</a:t>
            </a:r>
            <a:r>
              <a:rPr lang="en-US" altLang="zh-CN" sz="2400" b="1" dirty="0">
                <a:solidFill>
                  <a:srgbClr val="4EC9B0"/>
                </a:solidFill>
                <a:latin typeface="Consolas" panose="020B0609020204030204" pitchFamily="49" charset="0"/>
              </a:rPr>
              <a:t>char</a:t>
            </a:r>
            <a:r>
              <a:rPr lang="en-US" altLang="zh-CN" sz="2400" b="1" dirty="0">
                <a:solidFill>
                  <a:srgbClr val="D4D4D4"/>
                </a:solidFill>
                <a:latin typeface="Consolas" panose="020B0609020204030204" pitchFamily="49" charset="0"/>
              </a:rPr>
              <a:t>)</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in</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read</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C586C0"/>
                </a:solidFill>
                <a:latin typeface="Consolas" panose="020B0609020204030204" pitchFamily="49" charset="0"/>
              </a:rPr>
              <a:t>if</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like</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'Y'</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like</a:t>
            </a:r>
            <a:r>
              <a:rPr lang="en-US" altLang="zh-CN" sz="2400" b="1" dirty="0">
                <a:solidFill>
                  <a:srgbClr val="D4D4D4"/>
                </a:solidFill>
                <a:latin typeface="Consolas" panose="020B0609020204030204" pitchFamily="49" charset="0"/>
              </a:rPr>
              <a:t> == </a:t>
            </a:r>
            <a:r>
              <a:rPr lang="en-US" altLang="zh-CN" sz="2400" b="1" dirty="0">
                <a:solidFill>
                  <a:srgbClr val="CE9178"/>
                </a:solidFill>
                <a:latin typeface="Consolas" panose="020B0609020204030204" pitchFamily="49" charset="0"/>
              </a:rPr>
              <a:t>'y'</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"Good"</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 </a:t>
            </a:r>
          </a:p>
          <a:p>
            <a:r>
              <a:rPr lang="en-US" altLang="zh-CN" sz="24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79F4D03B-1C3E-4400-B5E8-10F999ED4B2B}"/>
              </a:ext>
            </a:extLst>
          </p:cNvPr>
          <p:cNvPicPr>
            <a:picLocks noChangeAspect="1"/>
          </p:cNvPicPr>
          <p:nvPr/>
        </p:nvPicPr>
        <p:blipFill>
          <a:blip r:embed="rId3"/>
          <a:stretch>
            <a:fillRect/>
          </a:stretch>
        </p:blipFill>
        <p:spPr>
          <a:xfrm>
            <a:off x="-1" y="5607547"/>
            <a:ext cx="9144000" cy="937160"/>
          </a:xfrm>
          <a:prstGeom prst="rect">
            <a:avLst/>
          </a:prstGeom>
        </p:spPr>
      </p:pic>
    </p:spTree>
    <p:extLst>
      <p:ext uri="{BB962C8B-B14F-4D97-AF65-F5344CB8AC3E}">
        <p14:creationId xmlns:p14="http://schemas.microsoft.com/office/powerpoint/2010/main" val="3957390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2786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条件选择语句</a:t>
            </a:r>
          </a:p>
          <a:p>
            <a:pPr lvl="2"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if-else </a:t>
            </a:r>
            <a:r>
              <a:rPr lang="zh-CN" altLang="en-US" sz="2400" b="1" dirty="0">
                <a:solidFill>
                  <a:srgbClr val="1557AE"/>
                </a:solidFill>
                <a:latin typeface="+mj-lt"/>
                <a:ea typeface="楷体" panose="02010609060101010101" pitchFamily="49" charset="-122"/>
              </a:rPr>
              <a:t>语句</a:t>
            </a: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根据判定条件的真假执行不同的操作；</a:t>
            </a: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格式</a:t>
            </a:r>
            <a:endParaRPr lang="en-US" altLang="zh-CN" sz="2400" b="1" dirty="0">
              <a:latin typeface="+mj-lt"/>
              <a:ea typeface="楷体" panose="02010609060101010101" pitchFamily="49" charset="-122"/>
            </a:endParaRPr>
          </a:p>
          <a:p>
            <a:pPr marL="914400" lvl="3">
              <a:lnSpc>
                <a:spcPct val="120000"/>
              </a:lnSpc>
            </a:pPr>
            <a:endParaRPr lang="zh-CN" altLang="en-US" sz="2400" b="1" dirty="0">
              <a:latin typeface="+mj-lt"/>
              <a:ea typeface="楷体" panose="02010609060101010101" pitchFamily="49" charset="-122"/>
            </a:endParaRPr>
          </a:p>
          <a:p>
            <a:pPr marL="914400" lvl="3">
              <a:lnSpc>
                <a:spcPct val="120000"/>
              </a:lnSpc>
            </a:pPr>
            <a:endParaRPr lang="es-ES" altLang="zh-CN"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8967B460-7920-48DF-B7D0-D5D8AE9E2889}"/>
              </a:ext>
            </a:extLst>
          </p:cNvPr>
          <p:cNvSpPr/>
          <p:nvPr/>
        </p:nvSpPr>
        <p:spPr>
          <a:xfrm>
            <a:off x="0" y="3011484"/>
            <a:ext cx="9143999" cy="3595214"/>
          </a:xfrm>
          <a:prstGeom prst="roundRect">
            <a:avLst>
              <a:gd name="adj" fmla="val 8000"/>
            </a:avLst>
          </a:prstGeom>
          <a:solidFill>
            <a:schemeClr val="bg2">
              <a:lumMod val="9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mj-lt"/>
              </a:rPr>
              <a:t>	</a:t>
            </a:r>
            <a:r>
              <a:rPr lang="en-US" altLang="zh-CN" sz="2000" b="1" dirty="0">
                <a:solidFill>
                  <a:schemeClr val="tx1"/>
                </a:solidFill>
                <a:latin typeface="+mj-lt"/>
              </a:rPr>
              <a:t>if (</a:t>
            </a:r>
            <a:r>
              <a:rPr lang="zh-CN" altLang="en-US" sz="2000" b="1" dirty="0">
                <a:solidFill>
                  <a:schemeClr val="tx1"/>
                </a:solidFill>
                <a:latin typeface="+mj-lt"/>
              </a:rPr>
              <a:t>布尔表达式</a:t>
            </a:r>
            <a:r>
              <a:rPr lang="en-US" altLang="zh-CN" sz="2000" b="1" dirty="0">
                <a:solidFill>
                  <a:schemeClr val="tx1"/>
                </a:solidFill>
                <a:latin typeface="+mj-lt"/>
              </a:rPr>
              <a:t>) {</a:t>
            </a:r>
          </a:p>
          <a:p>
            <a:r>
              <a:rPr lang="en-US" altLang="zh-CN" sz="2000" b="1" dirty="0">
                <a:solidFill>
                  <a:schemeClr val="tx1"/>
                </a:solidFill>
                <a:latin typeface="+mj-lt"/>
              </a:rPr>
              <a:t>		</a:t>
            </a:r>
            <a:r>
              <a:rPr lang="zh-CN" altLang="en-US" sz="2000" b="1" dirty="0">
                <a:solidFill>
                  <a:schemeClr val="tx1"/>
                </a:solidFill>
                <a:latin typeface="+mj-lt"/>
              </a:rPr>
              <a:t>语句块</a:t>
            </a:r>
            <a:r>
              <a:rPr lang="en-US" altLang="zh-CN" sz="2000" b="1" dirty="0">
                <a:solidFill>
                  <a:schemeClr val="tx1"/>
                </a:solidFill>
                <a:latin typeface="+mj-lt"/>
              </a:rPr>
              <a:t>1;</a:t>
            </a:r>
          </a:p>
          <a:p>
            <a:r>
              <a:rPr lang="en-US" altLang="zh-CN" sz="2000" b="1" dirty="0">
                <a:solidFill>
                  <a:schemeClr val="tx1"/>
                </a:solidFill>
                <a:latin typeface="+mj-lt"/>
              </a:rPr>
              <a:t>	} else {</a:t>
            </a:r>
          </a:p>
          <a:p>
            <a:r>
              <a:rPr lang="en-US" altLang="zh-CN" sz="2000" b="1" dirty="0">
                <a:solidFill>
                  <a:schemeClr val="tx1"/>
                </a:solidFill>
                <a:latin typeface="+mj-lt"/>
              </a:rPr>
              <a:t>		</a:t>
            </a:r>
            <a:r>
              <a:rPr lang="zh-CN" altLang="en-US" sz="2000" b="1" dirty="0">
                <a:solidFill>
                  <a:schemeClr val="tx1"/>
                </a:solidFill>
                <a:latin typeface="+mj-lt"/>
              </a:rPr>
              <a:t>语句块</a:t>
            </a:r>
            <a:r>
              <a:rPr lang="en-US" altLang="zh-CN" sz="2000" b="1" dirty="0">
                <a:solidFill>
                  <a:schemeClr val="tx1"/>
                </a:solidFill>
                <a:latin typeface="+mj-lt"/>
              </a:rPr>
              <a:t>2;</a:t>
            </a:r>
          </a:p>
          <a:p>
            <a:r>
              <a:rPr lang="en-US" altLang="zh-CN" sz="2000" b="1" dirty="0">
                <a:solidFill>
                  <a:schemeClr val="tx1"/>
                </a:solidFill>
                <a:latin typeface="+mj-lt"/>
              </a:rPr>
              <a:t>	}</a:t>
            </a:r>
          </a:p>
        </p:txBody>
      </p:sp>
      <p:grpSp>
        <p:nvGrpSpPr>
          <p:cNvPr id="21" name="Group 4">
            <a:extLst>
              <a:ext uri="{FF2B5EF4-FFF2-40B4-BE49-F238E27FC236}">
                <a16:creationId xmlns:a16="http://schemas.microsoft.com/office/drawing/2014/main" id="{DE0E5030-C56D-494A-9FA4-41AAFED89DF2}"/>
              </a:ext>
            </a:extLst>
          </p:cNvPr>
          <p:cNvGrpSpPr>
            <a:grpSpLocks/>
          </p:cNvGrpSpPr>
          <p:nvPr/>
        </p:nvGrpSpPr>
        <p:grpSpPr bwMode="auto">
          <a:xfrm>
            <a:off x="4739154" y="3059266"/>
            <a:ext cx="3385669" cy="3499650"/>
            <a:chOff x="3360" y="1532"/>
            <a:chExt cx="2208" cy="2020"/>
          </a:xfrm>
        </p:grpSpPr>
        <p:sp>
          <p:nvSpPr>
            <p:cNvPr id="23" name="Rectangle 6">
              <a:extLst>
                <a:ext uri="{FF2B5EF4-FFF2-40B4-BE49-F238E27FC236}">
                  <a16:creationId xmlns:a16="http://schemas.microsoft.com/office/drawing/2014/main" id="{D8A9287F-16B2-40E9-A903-38B9ACAE98BF}"/>
                </a:ext>
              </a:extLst>
            </p:cNvPr>
            <p:cNvSpPr>
              <a:spLocks noChangeArrowheads="1"/>
            </p:cNvSpPr>
            <p:nvPr/>
          </p:nvSpPr>
          <p:spPr bwMode="auto">
            <a:xfrm>
              <a:off x="3648" y="2784"/>
              <a:ext cx="912" cy="384"/>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latin typeface="+mn-lt"/>
                  <a:ea typeface="华文中宋" pitchFamily="2" charset="-122"/>
                </a:rPr>
                <a:t>语句块</a:t>
              </a:r>
              <a:r>
                <a:rPr kumimoji="1" lang="en-US" altLang="zh-CN" sz="2000">
                  <a:latin typeface="+mn-lt"/>
                  <a:ea typeface="华文中宋" pitchFamily="2" charset="-122"/>
                </a:rPr>
                <a:t>1</a:t>
              </a:r>
            </a:p>
          </p:txBody>
        </p:sp>
        <p:sp>
          <p:nvSpPr>
            <p:cNvPr id="24" name="AutoShape 7">
              <a:extLst>
                <a:ext uri="{FF2B5EF4-FFF2-40B4-BE49-F238E27FC236}">
                  <a16:creationId xmlns:a16="http://schemas.microsoft.com/office/drawing/2014/main" id="{F538DC56-AB16-4057-81C5-3FEA5362E85D}"/>
                </a:ext>
              </a:extLst>
            </p:cNvPr>
            <p:cNvSpPr>
              <a:spLocks noChangeArrowheads="1"/>
            </p:cNvSpPr>
            <p:nvPr/>
          </p:nvSpPr>
          <p:spPr bwMode="auto">
            <a:xfrm>
              <a:off x="3360" y="1920"/>
              <a:ext cx="1488" cy="576"/>
            </a:xfrm>
            <a:prstGeom prst="diamond">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latin typeface="+mn-lt"/>
                  <a:ea typeface="华文中宋" pitchFamily="2" charset="-122"/>
                </a:rPr>
                <a:t>布尔表达式</a:t>
              </a:r>
            </a:p>
          </p:txBody>
        </p:sp>
        <p:sp>
          <p:nvSpPr>
            <p:cNvPr id="39" name="Line 8">
              <a:extLst>
                <a:ext uri="{FF2B5EF4-FFF2-40B4-BE49-F238E27FC236}">
                  <a16:creationId xmlns:a16="http://schemas.microsoft.com/office/drawing/2014/main" id="{218DE4A2-0848-4A5A-8C4F-15C106938C95}"/>
                </a:ext>
              </a:extLst>
            </p:cNvPr>
            <p:cNvSpPr>
              <a:spLocks noChangeShapeType="1"/>
            </p:cNvSpPr>
            <p:nvPr/>
          </p:nvSpPr>
          <p:spPr bwMode="auto">
            <a:xfrm>
              <a:off x="4080" y="1584"/>
              <a:ext cx="0" cy="336"/>
            </a:xfrm>
            <a:prstGeom prst="line">
              <a:avLst/>
            </a:prstGeom>
            <a:noFill/>
            <a:ln w="28575">
              <a:solidFill>
                <a:srgbClr val="007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ndParaRPr>
            </a:p>
          </p:txBody>
        </p:sp>
        <p:sp>
          <p:nvSpPr>
            <p:cNvPr id="40" name="Line 9">
              <a:extLst>
                <a:ext uri="{FF2B5EF4-FFF2-40B4-BE49-F238E27FC236}">
                  <a16:creationId xmlns:a16="http://schemas.microsoft.com/office/drawing/2014/main" id="{D834195D-0F80-4DA9-A4CE-B3BB941D6645}"/>
                </a:ext>
              </a:extLst>
            </p:cNvPr>
            <p:cNvSpPr>
              <a:spLocks noChangeShapeType="1"/>
            </p:cNvSpPr>
            <p:nvPr/>
          </p:nvSpPr>
          <p:spPr bwMode="auto">
            <a:xfrm>
              <a:off x="4080" y="2496"/>
              <a:ext cx="0" cy="288"/>
            </a:xfrm>
            <a:prstGeom prst="line">
              <a:avLst/>
            </a:prstGeom>
            <a:noFill/>
            <a:ln w="28575">
              <a:solidFill>
                <a:srgbClr val="007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ndParaRPr>
            </a:p>
          </p:txBody>
        </p:sp>
        <p:sp>
          <p:nvSpPr>
            <p:cNvPr id="41" name="Line 10">
              <a:extLst>
                <a:ext uri="{FF2B5EF4-FFF2-40B4-BE49-F238E27FC236}">
                  <a16:creationId xmlns:a16="http://schemas.microsoft.com/office/drawing/2014/main" id="{F5848594-0A76-48F5-9A84-F44FB931D8F4}"/>
                </a:ext>
              </a:extLst>
            </p:cNvPr>
            <p:cNvSpPr>
              <a:spLocks noChangeShapeType="1"/>
            </p:cNvSpPr>
            <p:nvPr/>
          </p:nvSpPr>
          <p:spPr bwMode="auto">
            <a:xfrm>
              <a:off x="4080" y="3168"/>
              <a:ext cx="0" cy="384"/>
            </a:xfrm>
            <a:prstGeom prst="line">
              <a:avLst/>
            </a:prstGeom>
            <a:noFill/>
            <a:ln w="28575">
              <a:solidFill>
                <a:srgbClr val="007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ndParaRPr>
            </a:p>
          </p:txBody>
        </p:sp>
        <p:sp>
          <p:nvSpPr>
            <p:cNvPr id="42" name="Line 11">
              <a:extLst>
                <a:ext uri="{FF2B5EF4-FFF2-40B4-BE49-F238E27FC236}">
                  <a16:creationId xmlns:a16="http://schemas.microsoft.com/office/drawing/2014/main" id="{B6751C76-0815-403F-BBF5-ED7F8A8EBD49}"/>
                </a:ext>
              </a:extLst>
            </p:cNvPr>
            <p:cNvSpPr>
              <a:spLocks noChangeShapeType="1"/>
            </p:cNvSpPr>
            <p:nvPr/>
          </p:nvSpPr>
          <p:spPr bwMode="auto">
            <a:xfrm>
              <a:off x="4848" y="2208"/>
              <a:ext cx="288"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ndParaRPr>
            </a:p>
          </p:txBody>
        </p:sp>
        <p:sp>
          <p:nvSpPr>
            <p:cNvPr id="43" name="Line 12">
              <a:extLst>
                <a:ext uri="{FF2B5EF4-FFF2-40B4-BE49-F238E27FC236}">
                  <a16:creationId xmlns:a16="http://schemas.microsoft.com/office/drawing/2014/main" id="{AE1DF5F9-C0EA-44BA-96D5-9800147895C6}"/>
                </a:ext>
              </a:extLst>
            </p:cNvPr>
            <p:cNvSpPr>
              <a:spLocks noChangeShapeType="1"/>
            </p:cNvSpPr>
            <p:nvPr/>
          </p:nvSpPr>
          <p:spPr bwMode="auto">
            <a:xfrm>
              <a:off x="5136" y="2208"/>
              <a:ext cx="0" cy="576"/>
            </a:xfrm>
            <a:prstGeom prst="line">
              <a:avLst/>
            </a:prstGeom>
            <a:noFill/>
            <a:ln w="28575">
              <a:solidFill>
                <a:srgbClr val="007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ndParaRPr>
            </a:p>
          </p:txBody>
        </p:sp>
        <p:sp>
          <p:nvSpPr>
            <p:cNvPr id="44" name="Line 13">
              <a:extLst>
                <a:ext uri="{FF2B5EF4-FFF2-40B4-BE49-F238E27FC236}">
                  <a16:creationId xmlns:a16="http://schemas.microsoft.com/office/drawing/2014/main" id="{BCD0BB81-F45E-43E1-B185-2D8AC2033048}"/>
                </a:ext>
              </a:extLst>
            </p:cNvPr>
            <p:cNvSpPr>
              <a:spLocks noChangeShapeType="1"/>
            </p:cNvSpPr>
            <p:nvPr/>
          </p:nvSpPr>
          <p:spPr bwMode="auto">
            <a:xfrm flipH="1">
              <a:off x="4080" y="3360"/>
              <a:ext cx="1056" cy="0"/>
            </a:xfrm>
            <a:prstGeom prst="line">
              <a:avLst/>
            </a:prstGeom>
            <a:noFill/>
            <a:ln w="28575">
              <a:solidFill>
                <a:srgbClr val="007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ndParaRPr>
            </a:p>
          </p:txBody>
        </p:sp>
        <p:sp>
          <p:nvSpPr>
            <p:cNvPr id="45" name="Rectangle 14">
              <a:extLst>
                <a:ext uri="{FF2B5EF4-FFF2-40B4-BE49-F238E27FC236}">
                  <a16:creationId xmlns:a16="http://schemas.microsoft.com/office/drawing/2014/main" id="{21143D76-12D6-49C8-A310-834C4526468E}"/>
                </a:ext>
              </a:extLst>
            </p:cNvPr>
            <p:cNvSpPr>
              <a:spLocks noChangeArrowheads="1"/>
            </p:cNvSpPr>
            <p:nvPr/>
          </p:nvSpPr>
          <p:spPr bwMode="auto">
            <a:xfrm>
              <a:off x="4704" y="1920"/>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mn-lt"/>
                  <a:ea typeface="华文中宋" pitchFamily="2" charset="-122"/>
                </a:rPr>
                <a:t>false</a:t>
              </a:r>
            </a:p>
          </p:txBody>
        </p:sp>
        <p:sp>
          <p:nvSpPr>
            <p:cNvPr id="46" name="Rectangle 15">
              <a:extLst>
                <a:ext uri="{FF2B5EF4-FFF2-40B4-BE49-F238E27FC236}">
                  <a16:creationId xmlns:a16="http://schemas.microsoft.com/office/drawing/2014/main" id="{F8B33F2E-D669-4AC3-B196-B9F531DD638D}"/>
                </a:ext>
              </a:extLst>
            </p:cNvPr>
            <p:cNvSpPr>
              <a:spLocks noChangeArrowheads="1"/>
            </p:cNvSpPr>
            <p:nvPr/>
          </p:nvSpPr>
          <p:spPr bwMode="auto">
            <a:xfrm>
              <a:off x="4080" y="2496"/>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mn-lt"/>
                  <a:ea typeface="华文中宋" pitchFamily="2" charset="-122"/>
                </a:rPr>
                <a:t>true</a:t>
              </a:r>
            </a:p>
          </p:txBody>
        </p:sp>
        <p:sp>
          <p:nvSpPr>
            <p:cNvPr id="47" name="Rectangle 16">
              <a:extLst>
                <a:ext uri="{FF2B5EF4-FFF2-40B4-BE49-F238E27FC236}">
                  <a16:creationId xmlns:a16="http://schemas.microsoft.com/office/drawing/2014/main" id="{8F942F80-9118-4980-85CD-943CC80BEACF}"/>
                </a:ext>
              </a:extLst>
            </p:cNvPr>
            <p:cNvSpPr>
              <a:spLocks noChangeArrowheads="1"/>
            </p:cNvSpPr>
            <p:nvPr/>
          </p:nvSpPr>
          <p:spPr bwMode="auto">
            <a:xfrm>
              <a:off x="4248" y="1532"/>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dirty="0">
                  <a:latin typeface="+mn-lt"/>
                  <a:ea typeface="华文中宋" pitchFamily="2" charset="-122"/>
                </a:rPr>
                <a:t>流程图</a:t>
              </a:r>
            </a:p>
          </p:txBody>
        </p:sp>
        <p:sp>
          <p:nvSpPr>
            <p:cNvPr id="48" name="Rectangle 17">
              <a:extLst>
                <a:ext uri="{FF2B5EF4-FFF2-40B4-BE49-F238E27FC236}">
                  <a16:creationId xmlns:a16="http://schemas.microsoft.com/office/drawing/2014/main" id="{7BC42FD1-8824-4B4C-8A85-6408DBC788E1}"/>
                </a:ext>
              </a:extLst>
            </p:cNvPr>
            <p:cNvSpPr>
              <a:spLocks noChangeArrowheads="1"/>
            </p:cNvSpPr>
            <p:nvPr/>
          </p:nvSpPr>
          <p:spPr bwMode="auto">
            <a:xfrm>
              <a:off x="4656" y="2784"/>
              <a:ext cx="912" cy="384"/>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latin typeface="+mn-lt"/>
                  <a:ea typeface="华文中宋" pitchFamily="2" charset="-122"/>
                </a:rPr>
                <a:t>语句块</a:t>
              </a:r>
              <a:r>
                <a:rPr kumimoji="1" lang="en-US" altLang="zh-CN" sz="2000">
                  <a:latin typeface="+mn-lt"/>
                  <a:ea typeface="华文中宋" pitchFamily="2" charset="-122"/>
                </a:rPr>
                <a:t>2</a:t>
              </a:r>
            </a:p>
          </p:txBody>
        </p:sp>
        <p:sp>
          <p:nvSpPr>
            <p:cNvPr id="49" name="Line 18">
              <a:extLst>
                <a:ext uri="{FF2B5EF4-FFF2-40B4-BE49-F238E27FC236}">
                  <a16:creationId xmlns:a16="http://schemas.microsoft.com/office/drawing/2014/main" id="{6CFD0D44-0EB4-40CA-A481-02292B82B28B}"/>
                </a:ext>
              </a:extLst>
            </p:cNvPr>
            <p:cNvSpPr>
              <a:spLocks noChangeShapeType="1"/>
            </p:cNvSpPr>
            <p:nvPr/>
          </p:nvSpPr>
          <p:spPr bwMode="auto">
            <a:xfrm>
              <a:off x="5136" y="3168"/>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ndParaRPr>
            </a:p>
          </p:txBody>
        </p:sp>
      </p:grpSp>
    </p:spTree>
    <p:extLst>
      <p:ext uri="{BB962C8B-B14F-4D97-AF65-F5344CB8AC3E}">
        <p14:creationId xmlns:p14="http://schemas.microsoft.com/office/powerpoint/2010/main" val="2790072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条件选择语句</a:t>
            </a:r>
          </a:p>
          <a:p>
            <a:pPr lvl="2"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if-else </a:t>
            </a:r>
            <a:r>
              <a:rPr lang="zh-CN" altLang="en-US" sz="2400" b="1" dirty="0">
                <a:solidFill>
                  <a:srgbClr val="1557AE"/>
                </a:solidFill>
                <a:latin typeface="+mj-lt"/>
                <a:ea typeface="楷体" panose="02010609060101010101" pitchFamily="49" charset="-122"/>
              </a:rPr>
              <a:t>语句</a:t>
            </a:r>
          </a:p>
          <a:p>
            <a:pPr marL="914400" lvl="3">
              <a:lnSpc>
                <a:spcPct val="120000"/>
              </a:lnSpc>
            </a:pPr>
            <a:endParaRPr lang="zh-CN" altLang="en-US" sz="2400" b="1" dirty="0">
              <a:latin typeface="+mj-lt"/>
              <a:ea typeface="楷体" panose="02010609060101010101" pitchFamily="49" charset="-122"/>
            </a:endParaRPr>
          </a:p>
          <a:p>
            <a:pPr marL="914400" lvl="3">
              <a:lnSpc>
                <a:spcPct val="120000"/>
              </a:lnSpc>
            </a:pPr>
            <a:endParaRPr lang="es-ES" altLang="zh-CN" sz="2400" b="1" dirty="0">
              <a:latin typeface="+mj-lt"/>
              <a:ea typeface="楷体" panose="02010609060101010101" pitchFamily="49" charset="-122"/>
            </a:endParaRPr>
          </a:p>
        </p:txBody>
      </p:sp>
      <p:sp>
        <p:nvSpPr>
          <p:cNvPr id="22" name="矩形: 圆角 21">
            <a:extLst>
              <a:ext uri="{FF2B5EF4-FFF2-40B4-BE49-F238E27FC236}">
                <a16:creationId xmlns:a16="http://schemas.microsoft.com/office/drawing/2014/main" id="{773140A4-F702-4D93-BC66-906AC94EE008}"/>
              </a:ext>
            </a:extLst>
          </p:cNvPr>
          <p:cNvSpPr/>
          <p:nvPr/>
        </p:nvSpPr>
        <p:spPr>
          <a:xfrm>
            <a:off x="-14231" y="2013171"/>
            <a:ext cx="9143999" cy="4005243"/>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import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java</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a:t>
            </a:r>
          </a:p>
          <a:p>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class</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D4D4D4"/>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throws</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请输入你的成绩</a:t>
            </a:r>
            <a:r>
              <a:rPr lang="en-US" altLang="zh-CN" sz="2000" b="1" dirty="0">
                <a:solidFill>
                  <a:srgbClr val="CE9178"/>
                </a:solidFill>
                <a:latin typeface="Consolas" panose="020B0609020204030204" pitchFamily="49" charset="0"/>
              </a:rPr>
              <a:t>: "</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b</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score</a:t>
            </a:r>
            <a:r>
              <a:rPr lang="en-US" altLang="zh-CN" sz="2000" b="1" dirty="0">
                <a:solidFill>
                  <a:srgbClr val="D4D4D4"/>
                </a:solidFill>
                <a:latin typeface="Consolas" panose="020B0609020204030204" pitchFamily="49" charset="0"/>
              </a:rPr>
              <a:t> =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'0'</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10</a:t>
            </a:r>
            <a:r>
              <a:rPr lang="en-US" altLang="zh-CN" sz="2000" b="1" dirty="0">
                <a:solidFill>
                  <a:srgbClr val="D4D4D4"/>
                </a:solidFill>
                <a:latin typeface="Consolas" panose="020B0609020204030204" pitchFamily="49" charset="0"/>
              </a:rPr>
              <a:t> + </a:t>
            </a:r>
            <a:r>
              <a:rPr lang="en-US" altLang="zh-CN" sz="2000" b="1" dirty="0">
                <a:solidFill>
                  <a:srgbClr val="9CDCFE"/>
                </a:solidFill>
                <a:latin typeface="Consolas" panose="020B0609020204030204" pitchFamily="49" charset="0"/>
              </a:rPr>
              <a:t>b</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'0'</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if</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score</a:t>
            </a:r>
            <a:r>
              <a:rPr lang="en-US" altLang="zh-CN" sz="2000" b="1" dirty="0">
                <a:solidFill>
                  <a:srgbClr val="D4D4D4"/>
                </a:solidFill>
                <a:latin typeface="Consolas" panose="020B0609020204030204" pitchFamily="49" charset="0"/>
              </a:rPr>
              <a:t> &gt;= </a:t>
            </a:r>
            <a:r>
              <a:rPr lang="en-US" altLang="zh-CN" sz="2000" b="1" dirty="0">
                <a:solidFill>
                  <a:srgbClr val="B5CEA8"/>
                </a:solidFill>
                <a:latin typeface="Consolas" panose="020B0609020204030204" pitchFamily="49" charset="0"/>
              </a:rPr>
              <a:t>60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你及格了！</a:t>
            </a:r>
            <a:r>
              <a:rPr lang="en-US" altLang="zh-CN" sz="2000" b="1" dirty="0">
                <a:solidFill>
                  <a:srgbClr val="CE9178"/>
                </a:solidFill>
                <a:latin typeface="Consolas" panose="020B0609020204030204" pitchFamily="49" charset="0"/>
              </a:rPr>
              <a:t>"</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else</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你没及格！</a:t>
            </a:r>
            <a:r>
              <a:rPr lang="en-US" altLang="zh-CN" sz="2000" b="1" dirty="0">
                <a:solidFill>
                  <a:srgbClr val="CE9178"/>
                </a:solidFill>
                <a:latin typeface="Consolas" panose="020B0609020204030204" pitchFamily="49" charset="0"/>
              </a:rPr>
              <a:t>"</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C4C52941-CED2-4870-BEBE-A38FC4D9EB7E}"/>
              </a:ext>
            </a:extLst>
          </p:cNvPr>
          <p:cNvPicPr>
            <a:picLocks noChangeAspect="1"/>
          </p:cNvPicPr>
          <p:nvPr/>
        </p:nvPicPr>
        <p:blipFill>
          <a:blip r:embed="rId3"/>
          <a:stretch>
            <a:fillRect/>
          </a:stretch>
        </p:blipFill>
        <p:spPr>
          <a:xfrm>
            <a:off x="-14231" y="6064820"/>
            <a:ext cx="3069790" cy="793180"/>
          </a:xfrm>
          <a:prstGeom prst="rect">
            <a:avLst/>
          </a:prstGeom>
        </p:spPr>
      </p:pic>
      <p:pic>
        <p:nvPicPr>
          <p:cNvPr id="3" name="图片 2">
            <a:extLst>
              <a:ext uri="{FF2B5EF4-FFF2-40B4-BE49-F238E27FC236}">
                <a16:creationId xmlns:a16="http://schemas.microsoft.com/office/drawing/2014/main" id="{70E7843C-DB68-4006-9D2B-503A902CA1EC}"/>
              </a:ext>
            </a:extLst>
          </p:cNvPr>
          <p:cNvPicPr>
            <a:picLocks noChangeAspect="1"/>
          </p:cNvPicPr>
          <p:nvPr/>
        </p:nvPicPr>
        <p:blipFill>
          <a:blip r:embed="rId4"/>
          <a:stretch>
            <a:fillRect/>
          </a:stretch>
        </p:blipFill>
        <p:spPr>
          <a:xfrm>
            <a:off x="3327633" y="6027052"/>
            <a:ext cx="3069790" cy="843417"/>
          </a:xfrm>
          <a:prstGeom prst="rect">
            <a:avLst/>
          </a:prstGeom>
        </p:spPr>
      </p:pic>
    </p:spTree>
    <p:extLst>
      <p:ext uri="{BB962C8B-B14F-4D97-AF65-F5344CB8AC3E}">
        <p14:creationId xmlns:p14="http://schemas.microsoft.com/office/powerpoint/2010/main" val="686661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条件选择语句</a:t>
            </a:r>
          </a:p>
          <a:p>
            <a:pPr lvl="2" indent="-4572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if-else </a:t>
            </a:r>
            <a:r>
              <a:rPr lang="zh-CN" altLang="en-US" sz="2400" b="1" dirty="0">
                <a:solidFill>
                  <a:srgbClr val="1557AE"/>
                </a:solidFill>
                <a:latin typeface="+mj-lt"/>
                <a:ea typeface="楷体" panose="02010609060101010101" pitchFamily="49" charset="-122"/>
              </a:rPr>
              <a:t>语句</a:t>
            </a:r>
          </a:p>
          <a:p>
            <a:pPr marL="914400" lvl="3">
              <a:lnSpc>
                <a:spcPct val="120000"/>
              </a:lnSpc>
            </a:pPr>
            <a:endParaRPr lang="zh-CN" altLang="en-US" sz="2400" b="1" dirty="0">
              <a:latin typeface="+mj-lt"/>
              <a:ea typeface="楷体" panose="02010609060101010101" pitchFamily="49" charset="-122"/>
            </a:endParaRPr>
          </a:p>
          <a:p>
            <a:pPr marL="914400" lvl="3">
              <a:lnSpc>
                <a:spcPct val="120000"/>
              </a:lnSpc>
            </a:pPr>
            <a:endParaRPr lang="es-ES" altLang="zh-CN" sz="2400" b="1" dirty="0">
              <a:latin typeface="+mj-lt"/>
              <a:ea typeface="楷体" panose="02010609060101010101" pitchFamily="49" charset="-122"/>
            </a:endParaRPr>
          </a:p>
        </p:txBody>
      </p:sp>
      <p:sp>
        <p:nvSpPr>
          <p:cNvPr id="9" name="矩形: 圆角 8">
            <a:extLst>
              <a:ext uri="{FF2B5EF4-FFF2-40B4-BE49-F238E27FC236}">
                <a16:creationId xmlns:a16="http://schemas.microsoft.com/office/drawing/2014/main" id="{F4565A43-0A1A-45F9-94B4-FB3754D1B935}"/>
              </a:ext>
            </a:extLst>
          </p:cNvPr>
          <p:cNvSpPr/>
          <p:nvPr/>
        </p:nvSpPr>
        <p:spPr>
          <a:xfrm>
            <a:off x="0" y="2002196"/>
            <a:ext cx="9144000" cy="591375"/>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400" b="1" dirty="0">
                <a:solidFill>
                  <a:srgbClr val="C00000"/>
                </a:solidFill>
                <a:latin typeface="+mn-ea"/>
              </a:rPr>
              <a:t>存在多个</a:t>
            </a:r>
            <a:r>
              <a:rPr lang="en-US" altLang="zh-CN" sz="2400" b="1" dirty="0">
                <a:solidFill>
                  <a:srgbClr val="C00000"/>
                </a:solidFill>
                <a:latin typeface="+mn-ea"/>
              </a:rPr>
              <a:t>if</a:t>
            </a:r>
            <a:r>
              <a:rPr lang="zh-CN" altLang="en-US" sz="2400" b="1" dirty="0">
                <a:solidFill>
                  <a:srgbClr val="C00000"/>
                </a:solidFill>
                <a:latin typeface="+mn-ea"/>
              </a:rPr>
              <a:t>但是只有一个</a:t>
            </a:r>
            <a:r>
              <a:rPr lang="en-US" altLang="zh-CN" sz="2400" b="1" dirty="0">
                <a:solidFill>
                  <a:srgbClr val="C00000"/>
                </a:solidFill>
                <a:latin typeface="+mn-ea"/>
              </a:rPr>
              <a:t>else</a:t>
            </a:r>
            <a:r>
              <a:rPr lang="zh-CN" altLang="en-US" sz="2400" b="1" dirty="0">
                <a:solidFill>
                  <a:srgbClr val="C00000"/>
                </a:solidFill>
                <a:latin typeface="+mn-ea"/>
              </a:rPr>
              <a:t>时，怎样判别</a:t>
            </a:r>
            <a:r>
              <a:rPr lang="en-US" altLang="zh-CN" sz="2400" b="1" dirty="0">
                <a:solidFill>
                  <a:srgbClr val="C00000"/>
                </a:solidFill>
                <a:latin typeface="+mn-ea"/>
              </a:rPr>
              <a:t>if-else</a:t>
            </a:r>
            <a:r>
              <a:rPr lang="zh-CN" altLang="en-US" sz="2400" b="1" dirty="0">
                <a:solidFill>
                  <a:srgbClr val="C00000"/>
                </a:solidFill>
                <a:latin typeface="+mn-ea"/>
              </a:rPr>
              <a:t>的对应关系？</a:t>
            </a:r>
          </a:p>
        </p:txBody>
      </p:sp>
      <p:sp>
        <p:nvSpPr>
          <p:cNvPr id="11" name="矩形: 圆角 10">
            <a:extLst>
              <a:ext uri="{FF2B5EF4-FFF2-40B4-BE49-F238E27FC236}">
                <a16:creationId xmlns:a16="http://schemas.microsoft.com/office/drawing/2014/main" id="{C482D8F7-41FD-40B0-B98A-1AFE8EE60278}"/>
              </a:ext>
            </a:extLst>
          </p:cNvPr>
          <p:cNvSpPr/>
          <p:nvPr/>
        </p:nvSpPr>
        <p:spPr>
          <a:xfrm>
            <a:off x="-1" y="2635702"/>
            <a:ext cx="9143999" cy="1044707"/>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1</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b</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2</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a:t>
            </a:r>
            <a:r>
              <a:rPr lang="en-US" altLang="zh-CN" sz="2000" b="1" dirty="0">
                <a:solidFill>
                  <a:srgbClr val="B5CEA8"/>
                </a:solidFill>
                <a:latin typeface="Consolas" panose="020B0609020204030204" pitchFamily="49" charset="0"/>
              </a:rPr>
              <a:t>3</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if</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&gt;</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if</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&gt;</a:t>
            </a:r>
            <a:r>
              <a:rPr lang="en-US" altLang="zh-CN" sz="2000" b="1" dirty="0">
                <a:solidFill>
                  <a:srgbClr val="9CDCFE"/>
                </a:solidFill>
                <a:latin typeface="Consolas" panose="020B0609020204030204" pitchFamily="49" charset="0"/>
              </a:rPr>
              <a:t>b</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else</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a:t>
            </a:r>
            <a:r>
              <a:rPr lang="en-US" altLang="zh-CN" sz="2000" b="1" dirty="0">
                <a:solidFill>
                  <a:srgbClr val="D4D4D4"/>
                </a:solidFill>
                <a:latin typeface="Consolas" panose="020B0609020204030204" pitchFamily="49" charset="0"/>
              </a:rPr>
              <a:t>(</a:t>
            </a:r>
            <a:r>
              <a:rPr lang="en-US" altLang="zh-CN" sz="2000" b="1" dirty="0">
                <a:solidFill>
                  <a:srgbClr val="9CDCFE"/>
                </a:solidFill>
                <a:latin typeface="Consolas" panose="020B0609020204030204" pitchFamily="49" charset="0"/>
              </a:rPr>
              <a:t>a</a:t>
            </a:r>
            <a:r>
              <a:rPr lang="en-US" altLang="zh-CN" sz="2000" b="1" dirty="0">
                <a:solidFill>
                  <a:srgbClr val="D4D4D4"/>
                </a:solidFill>
                <a:latin typeface="Consolas" panose="020B0609020204030204" pitchFamily="49" charset="0"/>
              </a:rPr>
              <a:t>);</a:t>
            </a:r>
            <a:endParaRPr lang="en-US" altLang="zh-CN" b="1" dirty="0">
              <a:solidFill>
                <a:srgbClr val="D4D4D4"/>
              </a:solidFill>
              <a:latin typeface="Consolas" panose="020B0609020204030204" pitchFamily="49" charset="0"/>
            </a:endParaRPr>
          </a:p>
        </p:txBody>
      </p:sp>
      <p:sp>
        <p:nvSpPr>
          <p:cNvPr id="12" name="矩形: 圆角 11">
            <a:extLst>
              <a:ext uri="{FF2B5EF4-FFF2-40B4-BE49-F238E27FC236}">
                <a16:creationId xmlns:a16="http://schemas.microsoft.com/office/drawing/2014/main" id="{D36004DC-C60E-415D-976D-AE4735FC6055}"/>
              </a:ext>
            </a:extLst>
          </p:cNvPr>
          <p:cNvSpPr/>
          <p:nvPr/>
        </p:nvSpPr>
        <p:spPr>
          <a:xfrm>
            <a:off x="1" y="3722540"/>
            <a:ext cx="9143999" cy="2704173"/>
          </a:xfrm>
          <a:prstGeom prst="roundRect">
            <a:avLst>
              <a:gd name="adj" fmla="val 8000"/>
            </a:avLst>
          </a:prstGeom>
          <a:solidFill>
            <a:schemeClr val="bg2">
              <a:lumMod val="9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20000"/>
              </a:spcBef>
              <a:buClr>
                <a:schemeClr val="folHlink"/>
              </a:buClr>
              <a:buSzPct val="90000"/>
              <a:buFont typeface="Wingdings" pitchFamily="2" charset="2"/>
              <a:buNone/>
            </a:pPr>
            <a:r>
              <a:rPr kumimoji="1" lang="zh-CN" altLang="en-US" sz="2000" dirty="0">
                <a:solidFill>
                  <a:schemeClr val="tx1"/>
                </a:solidFill>
                <a:latin typeface="Consolas" panose="020B0609020204030204" pitchFamily="49" charset="0"/>
                <a:ea typeface="华文中宋" pitchFamily="2" charset="-122"/>
              </a:rPr>
              <a:t>默认</a:t>
            </a:r>
            <a:r>
              <a:rPr kumimoji="1" lang="en-US" altLang="zh-CN" sz="2000" dirty="0">
                <a:solidFill>
                  <a:schemeClr val="tx1"/>
                </a:solidFill>
                <a:latin typeface="Consolas" panose="020B0609020204030204" pitchFamily="49" charset="0"/>
                <a:ea typeface="华文中宋" pitchFamily="2" charset="-122"/>
              </a:rPr>
              <a:t>Java</a:t>
            </a:r>
            <a:r>
              <a:rPr kumimoji="1" lang="zh-CN" altLang="en-US" sz="2000" dirty="0">
                <a:solidFill>
                  <a:schemeClr val="tx1"/>
                </a:solidFill>
                <a:latin typeface="Consolas" panose="020B0609020204030204" pitchFamily="49" charset="0"/>
                <a:ea typeface="华文中宋" pitchFamily="2" charset="-122"/>
              </a:rPr>
              <a:t>虚拟机</a:t>
            </a:r>
            <a:r>
              <a:rPr kumimoji="1" lang="en-US" altLang="zh-CN" sz="2000" dirty="0">
                <a:solidFill>
                  <a:schemeClr val="tx1"/>
                </a:solidFill>
                <a:latin typeface="Consolas" panose="020B0609020204030204" pitchFamily="49" charset="0"/>
                <a:ea typeface="华文中宋" pitchFamily="2" charset="-122"/>
              </a:rPr>
              <a:t>: </a:t>
            </a:r>
          </a:p>
          <a:p>
            <a:pPr>
              <a:spcBef>
                <a:spcPct val="20000"/>
              </a:spcBef>
              <a:buClr>
                <a:schemeClr val="folHlink"/>
              </a:buClr>
              <a:buSzPct val="90000"/>
              <a:buFont typeface="Wingdings" pitchFamily="2" charset="2"/>
              <a:buNone/>
            </a:pPr>
            <a:r>
              <a:rPr kumimoji="1" lang="en-US" altLang="zh-CN" sz="2000" dirty="0">
                <a:solidFill>
                  <a:schemeClr val="tx1"/>
                </a:solidFill>
                <a:latin typeface="Consolas" panose="020B0609020204030204" pitchFamily="49" charset="0"/>
                <a:ea typeface="华文中宋" pitchFamily="2" charset="-122"/>
              </a:rPr>
              <a:t>if (a&gt;c) { </a:t>
            </a:r>
          </a:p>
          <a:p>
            <a:pPr>
              <a:spcBef>
                <a:spcPct val="20000"/>
              </a:spcBef>
              <a:buClr>
                <a:schemeClr val="folHlink"/>
              </a:buClr>
              <a:buSzPct val="90000"/>
              <a:buFont typeface="Wingdings" pitchFamily="2" charset="2"/>
              <a:buNone/>
            </a:pPr>
            <a:r>
              <a:rPr kumimoji="1" lang="en-US" altLang="zh-CN" sz="2000" dirty="0">
                <a:solidFill>
                  <a:schemeClr val="tx1"/>
                </a:solidFill>
                <a:latin typeface="Consolas" panose="020B0609020204030204" pitchFamily="49" charset="0"/>
                <a:ea typeface="华文中宋" pitchFamily="2" charset="-122"/>
              </a:rPr>
              <a:t>    if (c&gt;b) </a:t>
            </a:r>
          </a:p>
          <a:p>
            <a:pPr>
              <a:spcBef>
                <a:spcPct val="20000"/>
              </a:spcBef>
              <a:buClr>
                <a:schemeClr val="folHlink"/>
              </a:buClr>
              <a:buSzPct val="90000"/>
              <a:buFont typeface="Wingdings" pitchFamily="2" charset="2"/>
              <a:buNone/>
            </a:pPr>
            <a:r>
              <a:rPr kumimoji="1" lang="en-US" altLang="zh-CN" sz="2000" dirty="0">
                <a:solidFill>
                  <a:schemeClr val="tx1"/>
                </a:solidFill>
                <a:latin typeface="Consolas" panose="020B0609020204030204" pitchFamily="49" charset="0"/>
                <a:ea typeface="华文中宋" pitchFamily="2" charset="-122"/>
              </a:rPr>
              <a:t>        </a:t>
            </a:r>
            <a:r>
              <a:rPr kumimoji="1" lang="en-US" altLang="zh-CN" sz="2000" dirty="0" err="1">
                <a:solidFill>
                  <a:schemeClr val="tx1"/>
                </a:solidFill>
                <a:latin typeface="Consolas" panose="020B0609020204030204" pitchFamily="49" charset="0"/>
                <a:ea typeface="华文中宋" pitchFamily="2" charset="-122"/>
              </a:rPr>
              <a:t>System.out.print</a:t>
            </a:r>
            <a:r>
              <a:rPr kumimoji="1" lang="en-US" altLang="zh-CN" sz="2000" dirty="0">
                <a:solidFill>
                  <a:schemeClr val="tx1"/>
                </a:solidFill>
                <a:latin typeface="Consolas" panose="020B0609020204030204" pitchFamily="49" charset="0"/>
                <a:ea typeface="华文中宋" pitchFamily="2" charset="-122"/>
              </a:rPr>
              <a:t>( c ); </a:t>
            </a:r>
          </a:p>
          <a:p>
            <a:pPr>
              <a:spcBef>
                <a:spcPct val="20000"/>
              </a:spcBef>
              <a:buClr>
                <a:schemeClr val="folHlink"/>
              </a:buClr>
              <a:buSzPct val="90000"/>
              <a:buFont typeface="Wingdings" pitchFamily="2" charset="2"/>
              <a:buNone/>
            </a:pPr>
            <a:r>
              <a:rPr kumimoji="1" lang="en-US" altLang="zh-CN" sz="2000" dirty="0">
                <a:solidFill>
                  <a:schemeClr val="tx1"/>
                </a:solidFill>
                <a:latin typeface="Consolas" panose="020B0609020204030204" pitchFamily="49" charset="0"/>
                <a:ea typeface="华文中宋" pitchFamily="2" charset="-122"/>
              </a:rPr>
              <a:t>    else </a:t>
            </a:r>
          </a:p>
          <a:p>
            <a:pPr>
              <a:spcBef>
                <a:spcPct val="20000"/>
              </a:spcBef>
              <a:buClr>
                <a:schemeClr val="folHlink"/>
              </a:buClr>
              <a:buSzPct val="90000"/>
              <a:buFont typeface="Wingdings" pitchFamily="2" charset="2"/>
              <a:buNone/>
            </a:pPr>
            <a:r>
              <a:rPr kumimoji="1" lang="en-US" altLang="zh-CN" sz="2000" dirty="0">
                <a:solidFill>
                  <a:schemeClr val="tx1"/>
                </a:solidFill>
                <a:latin typeface="Consolas" panose="020B0609020204030204" pitchFamily="49" charset="0"/>
                <a:ea typeface="华文中宋" pitchFamily="2" charset="-122"/>
              </a:rPr>
              <a:t>        </a:t>
            </a:r>
            <a:r>
              <a:rPr kumimoji="1" lang="en-US" altLang="zh-CN" sz="2000" dirty="0" err="1">
                <a:solidFill>
                  <a:schemeClr val="tx1"/>
                </a:solidFill>
                <a:latin typeface="Consolas" panose="020B0609020204030204" pitchFamily="49" charset="0"/>
                <a:ea typeface="华文中宋" pitchFamily="2" charset="-122"/>
              </a:rPr>
              <a:t>System.out.print</a:t>
            </a:r>
            <a:r>
              <a:rPr kumimoji="1" lang="en-US" altLang="zh-CN" sz="2000" dirty="0">
                <a:solidFill>
                  <a:schemeClr val="tx1"/>
                </a:solidFill>
                <a:latin typeface="Consolas" panose="020B0609020204030204" pitchFamily="49" charset="0"/>
                <a:ea typeface="华文中宋" pitchFamily="2" charset="-122"/>
              </a:rPr>
              <a:t>(a); </a:t>
            </a:r>
          </a:p>
          <a:p>
            <a:pPr>
              <a:spcBef>
                <a:spcPct val="20000"/>
              </a:spcBef>
              <a:buClr>
                <a:schemeClr val="folHlink"/>
              </a:buClr>
              <a:buSzPct val="90000"/>
              <a:buFont typeface="Wingdings" pitchFamily="2" charset="2"/>
              <a:buNone/>
            </a:pPr>
            <a:r>
              <a:rPr kumimoji="1" lang="en-US" altLang="zh-CN" sz="2000" dirty="0">
                <a:solidFill>
                  <a:schemeClr val="tx1"/>
                </a:solidFill>
                <a:latin typeface="Consolas" panose="020B0609020204030204" pitchFamily="49" charset="0"/>
                <a:ea typeface="华文中宋" pitchFamily="2" charset="-122"/>
              </a:rPr>
              <a:t>}</a:t>
            </a:r>
            <a:endParaRPr lang="en-US" altLang="zh-CN" sz="2000" b="1" dirty="0">
              <a:solidFill>
                <a:schemeClr val="tx1"/>
              </a:solidFill>
              <a:latin typeface="Consolas" panose="020B0609020204030204" pitchFamily="49" charset="0"/>
            </a:endParaRPr>
          </a:p>
        </p:txBody>
      </p:sp>
      <p:sp>
        <p:nvSpPr>
          <p:cNvPr id="4" name="矩形 3">
            <a:extLst>
              <a:ext uri="{FF2B5EF4-FFF2-40B4-BE49-F238E27FC236}">
                <a16:creationId xmlns:a16="http://schemas.microsoft.com/office/drawing/2014/main" id="{25D50334-2648-49ED-8BBD-A4B191C2A345}"/>
              </a:ext>
            </a:extLst>
          </p:cNvPr>
          <p:cNvSpPr/>
          <p:nvPr/>
        </p:nvSpPr>
        <p:spPr>
          <a:xfrm>
            <a:off x="4779818" y="3766575"/>
            <a:ext cx="4572000" cy="2616101"/>
          </a:xfrm>
          <a:prstGeom prst="rect">
            <a:avLst/>
          </a:prstGeom>
        </p:spPr>
        <p:txBody>
          <a:bodyPr>
            <a:spAutoFit/>
          </a:bodyPr>
          <a:lstStyle/>
          <a:p>
            <a:pPr>
              <a:spcBef>
                <a:spcPct val="20000"/>
              </a:spcBef>
              <a:buClr>
                <a:schemeClr val="folHlink"/>
              </a:buClr>
              <a:buSzPct val="90000"/>
            </a:pPr>
            <a:r>
              <a:rPr kumimoji="1" lang="zh-CN" altLang="en-US" sz="2000" dirty="0">
                <a:latin typeface="Consolas" panose="020B0609020204030204" pitchFamily="49" charset="0"/>
                <a:ea typeface="华文中宋" pitchFamily="2" charset="-122"/>
              </a:rPr>
              <a:t>修改配对关系</a:t>
            </a:r>
            <a:r>
              <a:rPr kumimoji="1" lang="en-US" altLang="zh-CN" sz="2000" dirty="0">
                <a:latin typeface="Consolas" panose="020B0609020204030204" pitchFamily="49" charset="0"/>
                <a:ea typeface="华文中宋" pitchFamily="2" charset="-122"/>
              </a:rPr>
              <a:t>: </a:t>
            </a:r>
            <a:endParaRPr kumimoji="1" lang="en-US" altLang="zh-CN" sz="2000" dirty="0">
              <a:latin typeface="Consolas" panose="020B0609020204030204" pitchFamily="49" charset="0"/>
              <a:ea typeface="华文中宋" pitchFamily="2" charset="-122"/>
              <a:sym typeface="Wingdings" pitchFamily="2" charset="2"/>
            </a:endParaRPr>
          </a:p>
          <a:p>
            <a:pPr>
              <a:spcBef>
                <a:spcPct val="20000"/>
              </a:spcBef>
              <a:buClr>
                <a:schemeClr val="folHlink"/>
              </a:buClr>
              <a:buSzPct val="90000"/>
            </a:pPr>
            <a:r>
              <a:rPr kumimoji="1" lang="en-US" altLang="zh-CN" sz="2000" dirty="0">
                <a:latin typeface="Consolas" panose="020B0609020204030204" pitchFamily="49" charset="0"/>
                <a:ea typeface="华文中宋" pitchFamily="2" charset="-122"/>
              </a:rPr>
              <a:t>if (a&gt;c) </a:t>
            </a:r>
            <a:r>
              <a:rPr kumimoji="1" lang="en-US" altLang="zh-CN" sz="2000" b="1" dirty="0">
                <a:solidFill>
                  <a:srgbClr val="C00000"/>
                </a:solidFill>
                <a:latin typeface="Consolas" panose="020B0609020204030204" pitchFamily="49" charset="0"/>
                <a:ea typeface="华文中宋" pitchFamily="2" charset="-122"/>
              </a:rPr>
              <a:t>{</a:t>
            </a:r>
            <a:r>
              <a:rPr kumimoji="1" lang="en-US" altLang="zh-CN" sz="2000" dirty="0">
                <a:latin typeface="Consolas" panose="020B0609020204030204" pitchFamily="49" charset="0"/>
                <a:ea typeface="华文中宋" pitchFamily="2" charset="-122"/>
              </a:rPr>
              <a:t> </a:t>
            </a:r>
          </a:p>
          <a:p>
            <a:pPr>
              <a:spcBef>
                <a:spcPct val="20000"/>
              </a:spcBef>
              <a:buClr>
                <a:schemeClr val="folHlink"/>
              </a:buClr>
              <a:buSzPct val="90000"/>
            </a:pPr>
            <a:r>
              <a:rPr kumimoji="1" lang="en-US" altLang="zh-CN" sz="2000" dirty="0">
                <a:latin typeface="Consolas" panose="020B0609020204030204" pitchFamily="49" charset="0"/>
                <a:ea typeface="华文中宋" pitchFamily="2" charset="-122"/>
              </a:rPr>
              <a:t>    if (c&gt;b) </a:t>
            </a:r>
          </a:p>
          <a:p>
            <a:pPr>
              <a:spcBef>
                <a:spcPct val="20000"/>
              </a:spcBef>
              <a:buClr>
                <a:schemeClr val="folHlink"/>
              </a:buClr>
              <a:buSzPct val="90000"/>
            </a:pPr>
            <a:r>
              <a:rPr kumimoji="1" lang="en-US" altLang="zh-CN" sz="2000" dirty="0">
                <a:latin typeface="Consolas" panose="020B0609020204030204" pitchFamily="49" charset="0"/>
                <a:ea typeface="华文中宋" pitchFamily="2" charset="-122"/>
              </a:rPr>
              <a:t>        </a:t>
            </a:r>
            <a:r>
              <a:rPr kumimoji="1" lang="en-US" altLang="zh-CN" sz="2000" dirty="0" err="1">
                <a:latin typeface="Consolas" panose="020B0609020204030204" pitchFamily="49" charset="0"/>
                <a:ea typeface="华文中宋" pitchFamily="2" charset="-122"/>
              </a:rPr>
              <a:t>System.out.print</a:t>
            </a:r>
            <a:r>
              <a:rPr kumimoji="1" lang="en-US" altLang="zh-CN" sz="2000" dirty="0">
                <a:latin typeface="Consolas" panose="020B0609020204030204" pitchFamily="49" charset="0"/>
                <a:ea typeface="华文中宋" pitchFamily="2" charset="-122"/>
              </a:rPr>
              <a:t>( c ); </a:t>
            </a:r>
          </a:p>
          <a:p>
            <a:pPr>
              <a:spcBef>
                <a:spcPct val="20000"/>
              </a:spcBef>
              <a:buClr>
                <a:schemeClr val="folHlink"/>
              </a:buClr>
              <a:buSzPct val="90000"/>
            </a:pPr>
            <a:r>
              <a:rPr kumimoji="1" lang="en-US" altLang="zh-CN" sz="2000" b="1" dirty="0">
                <a:solidFill>
                  <a:srgbClr val="C00000"/>
                </a:solidFill>
                <a:latin typeface="Consolas" panose="020B0609020204030204" pitchFamily="49" charset="0"/>
                <a:ea typeface="华文中宋" pitchFamily="2" charset="-122"/>
              </a:rPr>
              <a:t>}</a:t>
            </a:r>
            <a:r>
              <a:rPr kumimoji="1" lang="en-US" altLang="zh-CN" sz="2000" dirty="0">
                <a:latin typeface="Consolas" panose="020B0609020204030204" pitchFamily="49" charset="0"/>
                <a:ea typeface="华文中宋" pitchFamily="2" charset="-122"/>
              </a:rPr>
              <a:t> else </a:t>
            </a:r>
            <a:r>
              <a:rPr kumimoji="1" lang="en-US" altLang="zh-CN" sz="2000" b="1" dirty="0">
                <a:solidFill>
                  <a:srgbClr val="C00000"/>
                </a:solidFill>
                <a:latin typeface="Consolas" panose="020B0609020204030204" pitchFamily="49" charset="0"/>
                <a:ea typeface="华文中宋" pitchFamily="2" charset="-122"/>
              </a:rPr>
              <a:t>{</a:t>
            </a:r>
          </a:p>
          <a:p>
            <a:pPr>
              <a:spcBef>
                <a:spcPct val="20000"/>
              </a:spcBef>
              <a:buClr>
                <a:schemeClr val="folHlink"/>
              </a:buClr>
              <a:buSzPct val="90000"/>
            </a:pPr>
            <a:r>
              <a:rPr kumimoji="1" lang="en-US" altLang="zh-CN" sz="2000" dirty="0">
                <a:latin typeface="Consolas" panose="020B0609020204030204" pitchFamily="49" charset="0"/>
                <a:ea typeface="华文中宋" pitchFamily="2" charset="-122"/>
              </a:rPr>
              <a:t>        </a:t>
            </a:r>
            <a:r>
              <a:rPr kumimoji="1" lang="en-US" altLang="zh-CN" sz="2000" dirty="0" err="1">
                <a:latin typeface="Consolas" panose="020B0609020204030204" pitchFamily="49" charset="0"/>
                <a:ea typeface="华文中宋" pitchFamily="2" charset="-122"/>
              </a:rPr>
              <a:t>System.out.print</a:t>
            </a:r>
            <a:r>
              <a:rPr kumimoji="1" lang="en-US" altLang="zh-CN" sz="2000" dirty="0">
                <a:latin typeface="Consolas" panose="020B0609020204030204" pitchFamily="49" charset="0"/>
                <a:ea typeface="华文中宋" pitchFamily="2" charset="-122"/>
              </a:rPr>
              <a:t>(a); </a:t>
            </a:r>
          </a:p>
          <a:p>
            <a:pPr>
              <a:spcBef>
                <a:spcPct val="20000"/>
              </a:spcBef>
              <a:buClr>
                <a:schemeClr val="folHlink"/>
              </a:buClr>
              <a:buSzPct val="90000"/>
            </a:pPr>
            <a:r>
              <a:rPr kumimoji="1" lang="en-US" altLang="zh-CN" sz="2000" b="1" dirty="0">
                <a:solidFill>
                  <a:srgbClr val="C00000"/>
                </a:solidFill>
                <a:latin typeface="Consolas" panose="020B0609020204030204" pitchFamily="49" charset="0"/>
                <a:ea typeface="华文中宋" pitchFamily="2" charset="-122"/>
              </a:rPr>
              <a:t>}</a:t>
            </a:r>
          </a:p>
        </p:txBody>
      </p:sp>
      <p:sp>
        <p:nvSpPr>
          <p:cNvPr id="5" name="矩形 4">
            <a:extLst>
              <a:ext uri="{FF2B5EF4-FFF2-40B4-BE49-F238E27FC236}">
                <a16:creationId xmlns:a16="http://schemas.microsoft.com/office/drawing/2014/main" id="{A5066BED-8555-4284-94CF-BA0B222F1D80}"/>
              </a:ext>
            </a:extLst>
          </p:cNvPr>
          <p:cNvSpPr/>
          <p:nvPr/>
        </p:nvSpPr>
        <p:spPr>
          <a:xfrm>
            <a:off x="0" y="6468845"/>
            <a:ext cx="9144000" cy="38915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要明确写上配对符</a:t>
            </a:r>
          </a:p>
        </p:txBody>
      </p:sp>
    </p:spTree>
    <p:extLst>
      <p:ext uri="{BB962C8B-B14F-4D97-AF65-F5344CB8AC3E}">
        <p14:creationId xmlns:p14="http://schemas.microsoft.com/office/powerpoint/2010/main" val="4039893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4" grpId="0"/>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322992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条件选择语句</a:t>
            </a:r>
          </a:p>
          <a:p>
            <a:pPr lvl="2"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三元运算符</a:t>
            </a:r>
            <a:r>
              <a:rPr lang="en-US" altLang="zh-CN" sz="2400" b="1" dirty="0">
                <a:solidFill>
                  <a:srgbClr val="1557AE"/>
                </a:solidFill>
                <a:latin typeface="+mj-lt"/>
                <a:ea typeface="楷体" panose="02010609060101010101" pitchFamily="49" charset="-122"/>
              </a:rPr>
              <a:t>(ternary operator): </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表达式</a:t>
            </a:r>
            <a:r>
              <a:rPr lang="en-US" altLang="zh-CN" sz="2400" b="1" dirty="0">
                <a:latin typeface="+mj-lt"/>
                <a:ea typeface="楷体" panose="02010609060101010101" pitchFamily="49" charset="-122"/>
              </a:rPr>
              <a:t>1 ? </a:t>
            </a:r>
            <a:r>
              <a:rPr lang="zh-CN" altLang="en-US" sz="2400" b="1" dirty="0">
                <a:latin typeface="+mj-lt"/>
                <a:ea typeface="楷体" panose="02010609060101010101" pitchFamily="49" charset="-122"/>
              </a:rPr>
              <a:t>表达式</a:t>
            </a:r>
            <a:r>
              <a:rPr lang="en-US" altLang="zh-CN" sz="2400" b="1" dirty="0">
                <a:latin typeface="+mj-lt"/>
                <a:ea typeface="楷体" panose="02010609060101010101" pitchFamily="49" charset="-122"/>
              </a:rPr>
              <a:t>2 : </a:t>
            </a:r>
            <a:r>
              <a:rPr lang="zh-CN" altLang="en-US" sz="2400" b="1" dirty="0">
                <a:latin typeface="+mj-lt"/>
                <a:ea typeface="楷体" panose="02010609060101010101" pitchFamily="49" charset="-122"/>
              </a:rPr>
              <a:t>表达式</a:t>
            </a:r>
            <a:r>
              <a:rPr lang="en-US" altLang="zh-CN" sz="2400" b="1" dirty="0">
                <a:latin typeface="+mj-lt"/>
                <a:ea typeface="楷体" panose="02010609060101010101" pitchFamily="49" charset="-122"/>
              </a:rPr>
              <a:t>3</a:t>
            </a: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表达式</a:t>
            </a:r>
            <a:r>
              <a:rPr lang="en-US" altLang="zh-CN" sz="2400" b="1" dirty="0">
                <a:latin typeface="+mj-lt"/>
                <a:ea typeface="楷体" panose="02010609060101010101" pitchFamily="49" charset="-122"/>
              </a:rPr>
              <a:t>1</a:t>
            </a:r>
            <a:r>
              <a:rPr lang="zh-CN" altLang="en-US" sz="2400" b="1" dirty="0">
                <a:latin typeface="+mj-lt"/>
                <a:ea typeface="楷体" panose="02010609060101010101" pitchFamily="49" charset="-122"/>
              </a:rPr>
              <a:t>的结果为布尔型；</a:t>
            </a:r>
            <a:endParaRPr lang="en-US" altLang="zh-CN" sz="2400" b="1" dirty="0">
              <a:latin typeface="+mj-lt"/>
              <a:ea typeface="楷体" panose="02010609060101010101" pitchFamily="49" charset="-122"/>
            </a:endParaRPr>
          </a:p>
          <a:p>
            <a:pPr lvl="3" indent="-457200">
              <a:lnSpc>
                <a:spcPct val="120000"/>
              </a:lnSpc>
              <a:buFont typeface="Wingdings" panose="05000000000000000000" pitchFamily="2" charset="2"/>
              <a:buChar char="n"/>
            </a:pPr>
            <a:r>
              <a:rPr lang="zh-CN" altLang="en-US" sz="2400" b="1" dirty="0">
                <a:latin typeface="+mj-lt"/>
                <a:ea typeface="楷体" panose="02010609060101010101" pitchFamily="49" charset="-122"/>
              </a:rPr>
              <a:t>表达式</a:t>
            </a:r>
            <a:r>
              <a:rPr lang="en-US" altLang="zh-CN" sz="2400" b="1" dirty="0">
                <a:latin typeface="+mj-lt"/>
                <a:ea typeface="楷体" panose="02010609060101010101" pitchFamily="49" charset="-122"/>
              </a:rPr>
              <a:t>2</a:t>
            </a:r>
            <a:r>
              <a:rPr lang="zh-CN" altLang="en-US" sz="2400" b="1" dirty="0">
                <a:latin typeface="+mj-lt"/>
                <a:ea typeface="楷体" panose="02010609060101010101" pitchFamily="49" charset="-122"/>
              </a:rPr>
              <a:t>和表达式</a:t>
            </a:r>
            <a:r>
              <a:rPr lang="en-US" altLang="zh-CN" sz="2400" b="1" dirty="0">
                <a:latin typeface="+mj-lt"/>
                <a:ea typeface="楷体" panose="02010609060101010101" pitchFamily="49" charset="-122"/>
              </a:rPr>
              <a:t>3</a:t>
            </a:r>
            <a:r>
              <a:rPr lang="zh-CN" altLang="en-US" sz="2400" b="1" dirty="0">
                <a:latin typeface="+mj-lt"/>
                <a:ea typeface="楷体" panose="02010609060101010101" pitchFamily="49" charset="-122"/>
              </a:rPr>
              <a:t>的类型相同</a:t>
            </a:r>
          </a:p>
          <a:p>
            <a:pPr lvl="3" indent="-457200">
              <a:lnSpc>
                <a:spcPct val="120000"/>
              </a:lnSpc>
              <a:buFont typeface="Wingdings" panose="05000000000000000000" pitchFamily="2" charset="2"/>
              <a:buChar char="n"/>
            </a:pPr>
            <a:r>
              <a:rPr lang="en-US" altLang="zh-CN" sz="2400" b="1" dirty="0">
                <a:latin typeface="+mj-lt"/>
                <a:ea typeface="楷体" panose="02010609060101010101" pitchFamily="49" charset="-122"/>
              </a:rPr>
              <a:t>Shortcut if-else statement</a:t>
            </a:r>
            <a:endParaRPr lang="zh-CN" altLang="en-US" sz="2400" b="1" dirty="0">
              <a:latin typeface="+mj-lt"/>
              <a:ea typeface="楷体" panose="02010609060101010101" pitchFamily="49" charset="-122"/>
            </a:endParaRPr>
          </a:p>
          <a:p>
            <a:pPr marL="914400" lvl="3">
              <a:lnSpc>
                <a:spcPct val="120000"/>
              </a:lnSpc>
            </a:pPr>
            <a:endParaRPr lang="es-ES" altLang="zh-CN"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89900313-9496-40D2-B37B-B6AA67942EF4}"/>
              </a:ext>
            </a:extLst>
          </p:cNvPr>
          <p:cNvSpPr/>
          <p:nvPr/>
        </p:nvSpPr>
        <p:spPr>
          <a:xfrm>
            <a:off x="-14231" y="3868615"/>
            <a:ext cx="9143999" cy="2149799"/>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int</a:t>
            </a:r>
            <a:r>
              <a:rPr lang="en-US" altLang="zh-CN" sz="2000" b="1" dirty="0">
                <a:solidFill>
                  <a:srgbClr val="D4D4D4"/>
                </a:solidFill>
                <a:latin typeface="Consolas" panose="020B0609020204030204" pitchFamily="49" charset="0"/>
              </a:rPr>
              <a:t> a = </a:t>
            </a:r>
            <a:r>
              <a:rPr lang="en-US" altLang="zh-CN" sz="2000" b="1" dirty="0">
                <a:solidFill>
                  <a:srgbClr val="B5CEA8"/>
                </a:solidFill>
                <a:latin typeface="Consolas" panose="020B0609020204030204" pitchFamily="49" charset="0"/>
              </a:rPr>
              <a:t>3</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byte</a:t>
            </a:r>
            <a:r>
              <a:rPr lang="en-US" altLang="zh-CN" sz="2000" b="1" dirty="0">
                <a:solidFill>
                  <a:srgbClr val="D4D4D4"/>
                </a:solidFill>
                <a:latin typeface="Consolas" panose="020B0609020204030204" pitchFamily="49" charset="0"/>
              </a:rPr>
              <a:t> b = </a:t>
            </a:r>
            <a:r>
              <a:rPr lang="en-US" altLang="zh-CN" sz="2000" b="1" dirty="0">
                <a:solidFill>
                  <a:srgbClr val="B5CEA8"/>
                </a:solidFill>
                <a:latin typeface="Consolas" panose="020B0609020204030204" pitchFamily="49" charset="0"/>
              </a:rPr>
              <a:t>2</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int</a:t>
            </a:r>
            <a:r>
              <a:rPr lang="en-US" altLang="zh-CN" sz="2000" b="1" dirty="0">
                <a:solidFill>
                  <a:srgbClr val="D4D4D4"/>
                </a:solidFill>
                <a:latin typeface="Consolas" panose="020B0609020204030204" pitchFamily="49" charset="0"/>
              </a:rPr>
              <a:t> c= (a &lt; b)</a:t>
            </a:r>
            <a:r>
              <a:rPr lang="en-US" altLang="zh-CN" sz="2000" b="1" dirty="0">
                <a:solidFill>
                  <a:srgbClr val="569CD6"/>
                </a:solidFill>
                <a:latin typeface="Consolas" panose="020B0609020204030204" pitchFamily="49" charset="0"/>
              </a:rPr>
              <a:t>?</a:t>
            </a:r>
            <a:r>
              <a:rPr lang="en-US" altLang="zh-CN" sz="2000" b="1" dirty="0" err="1">
                <a:solidFill>
                  <a:srgbClr val="D4D4D4"/>
                </a:solidFill>
                <a:latin typeface="Consolas" panose="020B0609020204030204" pitchFamily="49" charset="0"/>
              </a:rPr>
              <a:t>a</a:t>
            </a:r>
            <a:r>
              <a:rPr lang="en-US" altLang="zh-CN" sz="2000" b="1" dirty="0" err="1">
                <a:solidFill>
                  <a:srgbClr val="569CD6"/>
                </a:solidFill>
                <a:latin typeface="Consolas" panose="020B0609020204030204" pitchFamily="49" charset="0"/>
              </a:rPr>
              <a:t>:</a:t>
            </a:r>
            <a:r>
              <a:rPr lang="en-US" altLang="zh-CN" sz="2000" b="1" dirty="0" err="1">
                <a:solidFill>
                  <a:srgbClr val="D4D4D4"/>
                </a:solidFill>
                <a:latin typeface="Consolas" panose="020B0609020204030204" pitchFamily="49" charset="0"/>
              </a:rPr>
              <a:t>b</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D4D4D4"/>
                </a:solidFill>
                <a:latin typeface="Consolas" panose="020B0609020204030204" pitchFamily="49" charset="0"/>
              </a:rPr>
              <a:t>System.out.println</a:t>
            </a:r>
            <a:r>
              <a:rPr lang="en-US" altLang="zh-CN" sz="2000" b="1" dirty="0">
                <a:solidFill>
                  <a:srgbClr val="D4D4D4"/>
                </a:solidFill>
                <a:latin typeface="Consolas" panose="020B0609020204030204" pitchFamily="49" charset="0"/>
              </a:rPr>
              <a:t>(c);</a:t>
            </a:r>
          </a:p>
        </p:txBody>
      </p:sp>
      <p:sp>
        <p:nvSpPr>
          <p:cNvPr id="2" name="矩形 1">
            <a:extLst>
              <a:ext uri="{FF2B5EF4-FFF2-40B4-BE49-F238E27FC236}">
                <a16:creationId xmlns:a16="http://schemas.microsoft.com/office/drawing/2014/main" id="{A392CEC6-B9AA-4E86-97E9-9254098EC466}"/>
              </a:ext>
            </a:extLst>
          </p:cNvPr>
          <p:cNvSpPr/>
          <p:nvPr/>
        </p:nvSpPr>
        <p:spPr>
          <a:xfrm>
            <a:off x="4464050" y="4066351"/>
            <a:ext cx="4572000" cy="1754326"/>
          </a:xfrm>
          <a:prstGeom prst="rect">
            <a:avLst/>
          </a:prstGeom>
        </p:spPr>
        <p:txBody>
          <a:bodyPr>
            <a:spAutoFit/>
          </a:bodyPr>
          <a:lstStyle/>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if</a:t>
            </a:r>
            <a:r>
              <a:rPr lang="en-US" altLang="zh-CN" b="1" dirty="0">
                <a:solidFill>
                  <a:srgbClr val="D4D4D4"/>
                </a:solidFill>
                <a:latin typeface="Consolas" panose="020B0609020204030204" pitchFamily="49" charset="0"/>
              </a:rPr>
              <a:t> (a &lt; b){</a:t>
            </a:r>
          </a:p>
          <a:p>
            <a:r>
              <a:rPr lang="en-US" altLang="zh-CN" b="1" dirty="0">
                <a:solidFill>
                  <a:srgbClr val="D4D4D4"/>
                </a:solidFill>
                <a:latin typeface="Consolas" panose="020B0609020204030204" pitchFamily="49" charset="0"/>
              </a:rPr>
              <a:t>            c = a;</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else</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c = b;</a:t>
            </a:r>
          </a:p>
          <a:p>
            <a:r>
              <a:rPr lang="en-US" altLang="zh-CN" b="1" dirty="0">
                <a:solidFill>
                  <a:srgbClr val="D4D4D4"/>
                </a:solidFill>
                <a:latin typeface="Consolas" panose="020B0609020204030204" pitchFamily="49" charset="0"/>
              </a:rPr>
              <a:t>        }</a:t>
            </a:r>
            <a:endParaRPr lang="en-US" altLang="zh-CN"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38404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条件选择语句</a:t>
            </a:r>
          </a:p>
          <a:p>
            <a:pPr lvl="2"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三元运算符</a:t>
            </a:r>
            <a:r>
              <a:rPr lang="en-US" altLang="zh-CN" sz="2400" b="1" dirty="0">
                <a:solidFill>
                  <a:srgbClr val="1557AE"/>
                </a:solidFill>
                <a:latin typeface="+mj-lt"/>
                <a:ea typeface="楷体" panose="02010609060101010101" pitchFamily="49" charset="-122"/>
              </a:rPr>
              <a:t>(ternary operator): </a:t>
            </a:r>
            <a:r>
              <a:rPr lang="zh-CN" altLang="en-US" sz="2400" b="1" dirty="0">
                <a:solidFill>
                  <a:srgbClr val="1557AE"/>
                </a:solidFill>
                <a:latin typeface="+mj-lt"/>
                <a:ea typeface="楷体" panose="02010609060101010101" pitchFamily="49" charset="-122"/>
              </a:rPr>
              <a:t>“？：”</a:t>
            </a:r>
            <a:endParaRPr lang="en-US" altLang="zh-CN" sz="2400" b="1" dirty="0">
              <a:solidFill>
                <a:srgbClr val="1557AE"/>
              </a:solidFill>
              <a:latin typeface="+mj-lt"/>
              <a:ea typeface="楷体" panose="02010609060101010101" pitchFamily="49" charset="-122"/>
            </a:endParaRPr>
          </a:p>
          <a:p>
            <a:pPr marL="914400" lvl="3">
              <a:lnSpc>
                <a:spcPct val="120000"/>
              </a:lnSpc>
            </a:pPr>
            <a:endParaRPr lang="es-ES" altLang="zh-CN"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AE6C9E3A-1BB7-4AB7-B2E6-A88AFC1A941D}"/>
              </a:ext>
            </a:extLst>
          </p:cNvPr>
          <p:cNvSpPr/>
          <p:nvPr/>
        </p:nvSpPr>
        <p:spPr>
          <a:xfrm>
            <a:off x="-14231" y="2013171"/>
            <a:ext cx="9143999" cy="4699714"/>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import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java</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a:t>
            </a:r>
          </a:p>
          <a:p>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class</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D4D4D4"/>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throws</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请输入三个</a:t>
            </a:r>
            <a:r>
              <a:rPr lang="en-US" altLang="zh-CN" sz="2000" b="1" dirty="0">
                <a:solidFill>
                  <a:srgbClr val="CE9178"/>
                </a:solidFill>
                <a:latin typeface="Consolas" panose="020B0609020204030204" pitchFamily="49" charset="0"/>
              </a:rPr>
              <a:t>0</a:t>
            </a:r>
            <a:r>
              <a:rPr lang="zh-CN" altLang="en-US" sz="2000" b="1" dirty="0">
                <a:solidFill>
                  <a:srgbClr val="CE9178"/>
                </a:solidFill>
                <a:latin typeface="Consolas" panose="020B0609020204030204" pitchFamily="49" charset="0"/>
              </a:rPr>
              <a:t>～</a:t>
            </a:r>
            <a:r>
              <a:rPr lang="en-US" altLang="zh-CN" sz="2000" b="1" dirty="0">
                <a:solidFill>
                  <a:srgbClr val="CE9178"/>
                </a:solidFill>
                <a:latin typeface="Consolas" panose="020B0609020204030204" pitchFamily="49" charset="0"/>
              </a:rPr>
              <a:t>9</a:t>
            </a:r>
            <a:r>
              <a:rPr lang="zh-CN" altLang="en-US" sz="2000" b="1" dirty="0">
                <a:solidFill>
                  <a:srgbClr val="CE9178"/>
                </a:solidFill>
                <a:latin typeface="Consolas" panose="020B0609020204030204" pitchFamily="49" charset="0"/>
              </a:rPr>
              <a:t>之间的数</a:t>
            </a:r>
            <a:r>
              <a:rPr lang="en-US" altLang="zh-CN" sz="2000" b="1" dirty="0">
                <a:solidFill>
                  <a:srgbClr val="CE9178"/>
                </a:solidFill>
                <a:latin typeface="Consolas" panose="020B0609020204030204" pitchFamily="49" charset="0"/>
              </a:rPr>
              <a:t>"</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byte</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x</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byte</a:t>
            </a:r>
            <a:r>
              <a:rPr lang="en-US" altLang="zh-CN" sz="2000" b="1" dirty="0">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byte</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y</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byte</a:t>
            </a:r>
            <a:r>
              <a:rPr lang="en-US" altLang="zh-CN" sz="2000" b="1" dirty="0">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byte</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z</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byte</a:t>
            </a:r>
            <a:r>
              <a:rPr lang="en-US" altLang="zh-CN" sz="2000" b="1" dirty="0">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x</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48</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y</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48</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z</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48</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byte</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n</a:t>
            </a:r>
            <a:r>
              <a:rPr lang="en-US" altLang="zh-CN" sz="2000" b="1" dirty="0">
                <a:solidFill>
                  <a:srgbClr val="D4D4D4"/>
                </a:solidFill>
                <a:latin typeface="Consolas" panose="020B0609020204030204" pitchFamily="49" charset="0"/>
              </a:rPr>
              <a:t> = </a:t>
            </a:r>
            <a:r>
              <a:rPr lang="en-US" altLang="zh-CN" sz="2000" b="1" dirty="0">
                <a:solidFill>
                  <a:srgbClr val="9CDCFE"/>
                </a:solidFill>
                <a:latin typeface="Consolas" panose="020B0609020204030204" pitchFamily="49" charset="0"/>
              </a:rPr>
              <a:t>x</a:t>
            </a:r>
            <a:r>
              <a:rPr lang="en-US" altLang="zh-CN" sz="2000" b="1" dirty="0">
                <a:solidFill>
                  <a:srgbClr val="D4D4D4"/>
                </a:solidFill>
                <a:latin typeface="Consolas" panose="020B0609020204030204" pitchFamily="49" charset="0"/>
              </a:rPr>
              <a:t>&gt;</a:t>
            </a:r>
            <a:r>
              <a:rPr lang="en-US" altLang="zh-CN" sz="2000" b="1" dirty="0">
                <a:solidFill>
                  <a:srgbClr val="9CDCFE"/>
                </a:solidFill>
                <a:latin typeface="Consolas" panose="020B0609020204030204" pitchFamily="49" charset="0"/>
              </a:rPr>
              <a:t>y</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x</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y</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byte</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m</a:t>
            </a:r>
            <a:r>
              <a:rPr lang="en-US" altLang="zh-CN" sz="2000" b="1" dirty="0">
                <a:solidFill>
                  <a:srgbClr val="D4D4D4"/>
                </a:solidFill>
                <a:latin typeface="Consolas" panose="020B0609020204030204" pitchFamily="49" charset="0"/>
              </a:rPr>
              <a:t> = </a:t>
            </a:r>
            <a:r>
              <a:rPr lang="en-US" altLang="zh-CN" sz="2000" b="1" dirty="0">
                <a:solidFill>
                  <a:srgbClr val="9CDCFE"/>
                </a:solidFill>
                <a:latin typeface="Consolas" panose="020B0609020204030204" pitchFamily="49" charset="0"/>
              </a:rPr>
              <a:t>n</a:t>
            </a:r>
            <a:r>
              <a:rPr lang="en-US" altLang="zh-CN" sz="2000" b="1" dirty="0">
                <a:solidFill>
                  <a:srgbClr val="D4D4D4"/>
                </a:solidFill>
                <a:latin typeface="Consolas" panose="020B0609020204030204" pitchFamily="49" charset="0"/>
              </a:rPr>
              <a:t> &gt; </a:t>
            </a:r>
            <a:r>
              <a:rPr lang="en-US" altLang="zh-CN" sz="2000" b="1" dirty="0">
                <a:solidFill>
                  <a:srgbClr val="9CDCFE"/>
                </a:solidFill>
                <a:latin typeface="Consolas" panose="020B0609020204030204" pitchFamily="49" charset="0"/>
              </a:rPr>
              <a:t>z</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n</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z</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"max= "</a:t>
            </a:r>
            <a:r>
              <a:rPr lang="en-US" altLang="zh-CN" sz="2000" b="1" dirty="0">
                <a:solidFill>
                  <a:srgbClr val="D4D4D4"/>
                </a:solidFill>
                <a:latin typeface="Consolas" panose="020B0609020204030204" pitchFamily="49" charset="0"/>
              </a:rPr>
              <a:t>+</a:t>
            </a:r>
            <a:r>
              <a:rPr lang="en-US" altLang="zh-CN" sz="2000" b="1" dirty="0">
                <a:solidFill>
                  <a:srgbClr val="9CDCFE"/>
                </a:solidFill>
                <a:latin typeface="Consolas" panose="020B0609020204030204" pitchFamily="49" charset="0"/>
              </a:rPr>
              <a:t>m</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64385975-1483-4189-96D8-1485C9587511}"/>
              </a:ext>
            </a:extLst>
          </p:cNvPr>
          <p:cNvPicPr>
            <a:picLocks noChangeAspect="1"/>
          </p:cNvPicPr>
          <p:nvPr/>
        </p:nvPicPr>
        <p:blipFill>
          <a:blip r:embed="rId3"/>
          <a:stretch>
            <a:fillRect/>
          </a:stretch>
        </p:blipFill>
        <p:spPr>
          <a:xfrm>
            <a:off x="5636030" y="5607197"/>
            <a:ext cx="3402156" cy="1006170"/>
          </a:xfrm>
          <a:prstGeom prst="rect">
            <a:avLst/>
          </a:prstGeom>
        </p:spPr>
      </p:pic>
    </p:spTree>
    <p:extLst>
      <p:ext uri="{BB962C8B-B14F-4D97-AF65-F5344CB8AC3E}">
        <p14:creationId xmlns:p14="http://schemas.microsoft.com/office/powerpoint/2010/main" val="1315029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词法规则</a:t>
            </a:r>
          </a:p>
        </p:txBody>
      </p:sp>
      <p:sp>
        <p:nvSpPr>
          <p:cNvPr id="7" name="文本框 6"/>
          <p:cNvSpPr txBox="1"/>
          <p:nvPr/>
        </p:nvSpPr>
        <p:spPr>
          <a:xfrm>
            <a:off x="0" y="1143635"/>
            <a:ext cx="9144000" cy="4998997"/>
          </a:xfrm>
          <a:prstGeom prst="rect">
            <a:avLst/>
          </a:prstGeom>
          <a:noFill/>
        </p:spPr>
        <p:txBody>
          <a:bodyPr wrap="square" rtlCol="0" anchor="t">
            <a:spAutoFit/>
          </a:bodyPr>
          <a:lstStyle/>
          <a:p>
            <a:pPr marL="342900" indent="-342900">
              <a:lnSpc>
                <a:spcPct val="120000"/>
              </a:lnSpc>
              <a:buFont typeface="Wingdings" panose="05000000000000000000" pitchFamily="2" charset="2"/>
              <a:buChar char="Ø"/>
            </a:pPr>
            <a:r>
              <a:rPr lang="zh-CN" altLang="en-US" sz="2800" b="1" dirty="0">
                <a:solidFill>
                  <a:srgbClr val="1557AE"/>
                </a:solidFill>
                <a:cs typeface="黑体" panose="02010609060101010101" pitchFamily="49" charset="-122"/>
                <a:sym typeface="+mn-ea"/>
              </a:rPr>
              <a:t>分隔符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空白符</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空格、换行符、制表符</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分号</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表示语句结束，或用于</a:t>
            </a:r>
            <a:r>
              <a:rPr lang="en-US" altLang="zh-CN" sz="2400" b="1" dirty="0">
                <a:latin typeface="+mj-lt"/>
                <a:ea typeface="楷体" panose="02010609060101010101" pitchFamily="49" charset="-122"/>
                <a:cs typeface="黑体" panose="02010609060101010101" pitchFamily="49" charset="-122"/>
              </a:rPr>
              <a:t>for</a:t>
            </a:r>
            <a:r>
              <a:rPr lang="zh-CN" altLang="en-US" sz="2400" b="1" dirty="0">
                <a:latin typeface="+mj-lt"/>
                <a:ea typeface="楷体" panose="02010609060101010101" pitchFamily="49" charset="-122"/>
                <a:cs typeface="黑体" panose="02010609060101010101" pitchFamily="49" charset="-122"/>
              </a:rPr>
              <a:t>循环语句中</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逗号</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变量之间的分隔</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冒号</a:t>
            </a: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cs typeface="黑体" panose="02010609060101010101" pitchFamily="49" charset="-122"/>
              </a:rPr>
              <a:t>switch</a:t>
            </a:r>
            <a:r>
              <a:rPr lang="zh-CN" altLang="en-US" sz="2400" b="1" dirty="0">
                <a:latin typeface="+mj-lt"/>
                <a:ea typeface="楷体" panose="02010609060101010101" pitchFamily="49" charset="-122"/>
                <a:cs typeface="黑体" panose="02010609060101010101" pitchFamily="49" charset="-122"/>
              </a:rPr>
              <a:t>循环中的</a:t>
            </a:r>
            <a:r>
              <a:rPr lang="en-US" altLang="zh-CN" sz="2400" b="1" dirty="0">
                <a:latin typeface="+mj-lt"/>
                <a:ea typeface="楷体" panose="02010609060101010101" pitchFamily="49" charset="-122"/>
                <a:cs typeface="黑体" panose="02010609060101010101" pitchFamily="49" charset="-122"/>
              </a:rPr>
              <a:t>case</a:t>
            </a:r>
            <a:r>
              <a:rPr lang="zh-CN" altLang="en-US" sz="2400" b="1" dirty="0">
                <a:latin typeface="+mj-lt"/>
                <a:ea typeface="楷体" panose="02010609060101010101" pitchFamily="49" charset="-122"/>
                <a:cs typeface="黑体" panose="02010609060101010101" pitchFamily="49" charset="-122"/>
              </a:rPr>
              <a:t>语句</a:t>
            </a:r>
          </a:p>
          <a:p>
            <a:pPr marL="914400" lvl="1" indent="-4572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rPr>
              <a:t>花括号</a:t>
            </a:r>
          </a:p>
          <a:p>
            <a:pPr marL="1371600" lvl="2" indent="-4572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rPr>
              <a:t>类体、方法体、复合语句</a:t>
            </a:r>
            <a:r>
              <a:rPr lang="en-US" altLang="zh-CN" sz="2400" b="1" dirty="0">
                <a:latin typeface="+mj-lt"/>
                <a:ea typeface="楷体" panose="02010609060101010101" pitchFamily="49" charset="-122"/>
                <a:cs typeface="黑体" panose="02010609060101010101" pitchFamily="49" charset="-122"/>
              </a:rPr>
              <a:t>(for/while/switch/if)</a:t>
            </a:r>
            <a:endParaRPr lang="en-US" altLang="zh-CN" sz="2400" b="1" dirty="0">
              <a:latin typeface="+mj-lt"/>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355803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500"/>
                                        <p:tgtEl>
                                          <p:spTgt spid="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Effect transition="in" filter="fade">
                                      <p:cBhvr>
                                        <p:cTn id="44" dur="500"/>
                                        <p:tgtEl>
                                          <p:spTgt spid="7">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条件选择语句</a:t>
            </a:r>
          </a:p>
          <a:p>
            <a:pPr marL="914400" lvl="3">
              <a:lnSpc>
                <a:spcPct val="120000"/>
              </a:lnSpc>
            </a:pPr>
            <a:endParaRPr lang="es-ES" altLang="zh-CN" sz="2400" b="1" dirty="0">
              <a:latin typeface="+mj-lt"/>
              <a:ea typeface="楷体" panose="02010609060101010101" pitchFamily="49" charset="-122"/>
            </a:endParaRPr>
          </a:p>
        </p:txBody>
      </p:sp>
      <p:sp>
        <p:nvSpPr>
          <p:cNvPr id="6" name="矩形: 圆角 5">
            <a:extLst>
              <a:ext uri="{FF2B5EF4-FFF2-40B4-BE49-F238E27FC236}">
                <a16:creationId xmlns:a16="http://schemas.microsoft.com/office/drawing/2014/main" id="{AE6C9E3A-1BB7-4AB7-B2E6-A88AFC1A941D}"/>
              </a:ext>
            </a:extLst>
          </p:cNvPr>
          <p:cNvSpPr/>
          <p:nvPr/>
        </p:nvSpPr>
        <p:spPr>
          <a:xfrm>
            <a:off x="-14231" y="1546167"/>
            <a:ext cx="9143999" cy="5166718"/>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import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java</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a:t>
            </a:r>
          </a:p>
          <a:p>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class</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D4D4D4"/>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throws</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中国足球能否进入世界杯</a:t>
            </a:r>
            <a:r>
              <a:rPr lang="en-US" altLang="zh-CN" sz="2000" b="1" dirty="0">
                <a:solidFill>
                  <a:srgbClr val="CE9178"/>
                </a:solidFill>
                <a:latin typeface="Consolas" panose="020B0609020204030204" pitchFamily="49" charset="0"/>
              </a:rPr>
              <a:t>?"</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是</a:t>
            </a:r>
            <a:r>
              <a:rPr lang="en-US" altLang="zh-CN" sz="2000" b="1" dirty="0">
                <a:solidFill>
                  <a:srgbClr val="CE9178"/>
                </a:solidFill>
                <a:latin typeface="Consolas" panose="020B0609020204030204" pitchFamily="49" charset="0"/>
              </a:rPr>
              <a:t>(y) </a:t>
            </a:r>
            <a:r>
              <a:rPr lang="zh-CN" altLang="en-US" sz="2000" b="1" dirty="0">
                <a:solidFill>
                  <a:srgbClr val="CE9178"/>
                </a:solidFill>
                <a:latin typeface="Consolas" panose="020B0609020204030204" pitchFamily="49" charset="0"/>
              </a:rPr>
              <a:t>否</a:t>
            </a:r>
            <a:r>
              <a:rPr lang="en-US" altLang="zh-CN" sz="2000" b="1" dirty="0">
                <a:solidFill>
                  <a:srgbClr val="CE9178"/>
                </a:solidFill>
                <a:latin typeface="Consolas" panose="020B0609020204030204" pitchFamily="49" charset="0"/>
              </a:rPr>
              <a:t>(n) </a:t>
            </a:r>
            <a:r>
              <a:rPr lang="zh-CN" altLang="en-US" sz="2000" b="1" dirty="0">
                <a:solidFill>
                  <a:srgbClr val="CE9178"/>
                </a:solidFill>
                <a:latin typeface="Consolas" panose="020B0609020204030204" pitchFamily="49" charset="0"/>
              </a:rPr>
              <a:t>不一定</a:t>
            </a:r>
            <a:r>
              <a:rPr lang="en-US" altLang="zh-CN" sz="2000" b="1" dirty="0">
                <a:solidFill>
                  <a:srgbClr val="CE9178"/>
                </a:solidFill>
                <a:latin typeface="Consolas" panose="020B0609020204030204" pitchFamily="49" charset="0"/>
              </a:rPr>
              <a:t>(p)"</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if</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r>
              <a:rPr lang="en-US" altLang="zh-CN" sz="2000" b="1" dirty="0">
                <a:solidFill>
                  <a:srgbClr val="CE9178"/>
                </a:solidFill>
                <a:latin typeface="Consolas" panose="020B0609020204030204" pitchFamily="49" charset="0"/>
              </a:rPr>
              <a:t>'y'</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"Cool"</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else</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if</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r>
              <a:rPr lang="en-US" altLang="zh-CN" sz="2000" b="1" dirty="0">
                <a:solidFill>
                  <a:srgbClr val="CE9178"/>
                </a:solidFill>
                <a:latin typeface="Consolas" panose="020B0609020204030204" pitchFamily="49" charset="0"/>
              </a:rPr>
              <a:t>'n'</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"Bad"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else</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if</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r>
              <a:rPr lang="en-US" altLang="zh-CN" sz="2000" b="1" dirty="0">
                <a:solidFill>
                  <a:srgbClr val="CE9178"/>
                </a:solidFill>
                <a:latin typeface="Consolas" panose="020B0609020204030204" pitchFamily="49" charset="0"/>
              </a:rPr>
              <a:t>'p'</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"Sorry"</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else</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"Input Error"</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a:t>
            </a:r>
          </a:p>
        </p:txBody>
      </p:sp>
      <p:sp>
        <p:nvSpPr>
          <p:cNvPr id="9" name="矩形 8">
            <a:extLst>
              <a:ext uri="{FF2B5EF4-FFF2-40B4-BE49-F238E27FC236}">
                <a16:creationId xmlns:a16="http://schemas.microsoft.com/office/drawing/2014/main" id="{5851590D-1D76-4736-BE2A-0627E2BCB10C}"/>
              </a:ext>
            </a:extLst>
          </p:cNvPr>
          <p:cNvSpPr/>
          <p:nvPr/>
        </p:nvSpPr>
        <p:spPr>
          <a:xfrm>
            <a:off x="988350" y="3582785"/>
            <a:ext cx="4448174" cy="2417965"/>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D76D845A-E26F-47BD-BABB-27D6C6AC9F58}"/>
              </a:ext>
            </a:extLst>
          </p:cNvPr>
          <p:cNvSpPr/>
          <p:nvPr/>
        </p:nvSpPr>
        <p:spPr>
          <a:xfrm>
            <a:off x="6134792" y="3711264"/>
            <a:ext cx="2851266" cy="1413919"/>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rgbClr val="C00000"/>
                </a:solidFill>
                <a:latin typeface="+mn-ea"/>
              </a:rPr>
              <a:t>逐条</a:t>
            </a:r>
            <a:r>
              <a:rPr lang="en-US" altLang="zh-CN" sz="2000" b="1" dirty="0">
                <a:solidFill>
                  <a:srgbClr val="C00000"/>
                </a:solidFill>
                <a:latin typeface="+mn-ea"/>
              </a:rPr>
              <a:t>if</a:t>
            </a:r>
            <a:r>
              <a:rPr lang="zh-CN" altLang="en-US" sz="2000" b="1" dirty="0">
                <a:solidFill>
                  <a:srgbClr val="C00000"/>
                </a:solidFill>
                <a:latin typeface="+mn-ea"/>
              </a:rPr>
              <a:t>语句进行判断条件匹配，进入语句体否则对</a:t>
            </a:r>
            <a:r>
              <a:rPr lang="en-US" altLang="zh-CN" sz="2000" b="1" dirty="0">
                <a:solidFill>
                  <a:srgbClr val="C00000"/>
                </a:solidFill>
                <a:latin typeface="+mn-ea"/>
              </a:rPr>
              <a:t>if</a:t>
            </a:r>
            <a:r>
              <a:rPr lang="zh-CN" altLang="en-US" sz="2000" b="1" dirty="0">
                <a:solidFill>
                  <a:srgbClr val="C00000"/>
                </a:solidFill>
                <a:latin typeface="+mn-ea"/>
              </a:rPr>
              <a:t>语句继续匹配</a:t>
            </a:r>
          </a:p>
        </p:txBody>
      </p:sp>
    </p:spTree>
    <p:extLst>
      <p:ext uri="{BB962C8B-B14F-4D97-AF65-F5344CB8AC3E}">
        <p14:creationId xmlns:p14="http://schemas.microsoft.com/office/powerpoint/2010/main" val="20295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a:solidFill>
                  <a:srgbClr val="1557AE"/>
                </a:solidFill>
                <a:latin typeface="+mj-lt"/>
              </a:rPr>
              <a:t>switch/</a:t>
            </a:r>
            <a:r>
              <a:rPr lang="zh-CN" altLang="en-US" sz="2800" b="1" dirty="0">
                <a:solidFill>
                  <a:srgbClr val="1557AE"/>
                </a:solidFill>
                <a:latin typeface="+mj-lt"/>
              </a:rPr>
              <a:t>开关语句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根据表达式的结果执行多个操作中的一个</a:t>
            </a:r>
          </a:p>
          <a:p>
            <a:pPr marL="8001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语法</a:t>
            </a:r>
          </a:p>
        </p:txBody>
      </p:sp>
      <p:sp>
        <p:nvSpPr>
          <p:cNvPr id="11" name="矩形: 圆角 10">
            <a:extLst>
              <a:ext uri="{FF2B5EF4-FFF2-40B4-BE49-F238E27FC236}">
                <a16:creationId xmlns:a16="http://schemas.microsoft.com/office/drawing/2014/main" id="{A36DF84D-6B06-421A-9372-5F33E7332954}"/>
              </a:ext>
            </a:extLst>
          </p:cNvPr>
          <p:cNvSpPr/>
          <p:nvPr/>
        </p:nvSpPr>
        <p:spPr>
          <a:xfrm>
            <a:off x="0" y="2569531"/>
            <a:ext cx="9143999" cy="4110157"/>
          </a:xfrm>
          <a:prstGeom prst="roundRect">
            <a:avLst>
              <a:gd name="adj" fmla="val 4157"/>
            </a:avLst>
          </a:prstGeom>
          <a:solidFill>
            <a:schemeClr val="bg2">
              <a:lumMod val="9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mj-lt"/>
              </a:rPr>
              <a:t>switch (</a:t>
            </a:r>
            <a:r>
              <a:rPr lang="zh-CN" altLang="en-US" sz="2000" b="1" dirty="0">
                <a:solidFill>
                  <a:schemeClr val="tx1"/>
                </a:solidFill>
                <a:latin typeface="+mj-lt"/>
              </a:rPr>
              <a:t>表达式</a:t>
            </a:r>
            <a:r>
              <a:rPr lang="en-US" altLang="zh-CN" sz="2000" b="1" dirty="0">
                <a:solidFill>
                  <a:schemeClr val="tx1"/>
                </a:solidFill>
                <a:latin typeface="+mj-lt"/>
              </a:rPr>
              <a:t>) {</a:t>
            </a:r>
          </a:p>
          <a:p>
            <a:r>
              <a:rPr lang="en-US" altLang="zh-CN" sz="2000" b="1" dirty="0">
                <a:solidFill>
                  <a:schemeClr val="tx1"/>
                </a:solidFill>
                <a:latin typeface="+mj-lt"/>
              </a:rPr>
              <a:t>    case </a:t>
            </a:r>
            <a:r>
              <a:rPr lang="zh-CN" altLang="en-US" sz="2000" b="1" dirty="0">
                <a:solidFill>
                  <a:schemeClr val="tx1"/>
                </a:solidFill>
                <a:latin typeface="+mj-lt"/>
              </a:rPr>
              <a:t>值</a:t>
            </a:r>
            <a:r>
              <a:rPr lang="en-US" altLang="zh-CN" sz="2000" b="1" dirty="0">
                <a:solidFill>
                  <a:schemeClr val="tx1"/>
                </a:solidFill>
                <a:latin typeface="+mj-lt"/>
              </a:rPr>
              <a:t>1:  </a:t>
            </a:r>
            <a:r>
              <a:rPr lang="zh-CN" altLang="en-US" sz="2000" b="1" dirty="0">
                <a:solidFill>
                  <a:schemeClr val="tx1"/>
                </a:solidFill>
                <a:latin typeface="+mj-lt"/>
              </a:rPr>
              <a:t>语句序列</a:t>
            </a:r>
            <a:r>
              <a:rPr lang="en-US" altLang="zh-CN" sz="2000" b="1" dirty="0">
                <a:solidFill>
                  <a:schemeClr val="tx1"/>
                </a:solidFill>
                <a:latin typeface="+mj-lt"/>
              </a:rPr>
              <a:t>;</a:t>
            </a:r>
          </a:p>
          <a:p>
            <a:r>
              <a:rPr lang="en-US" altLang="zh-CN" sz="2000" b="1" dirty="0">
                <a:solidFill>
                  <a:schemeClr val="tx1"/>
                </a:solidFill>
                <a:latin typeface="+mj-lt"/>
              </a:rPr>
              <a:t>                    [break];</a:t>
            </a:r>
          </a:p>
          <a:p>
            <a:r>
              <a:rPr lang="en-US" altLang="zh-CN" sz="2000" b="1" dirty="0">
                <a:solidFill>
                  <a:schemeClr val="tx1"/>
                </a:solidFill>
                <a:latin typeface="+mj-lt"/>
              </a:rPr>
              <a:t>    case </a:t>
            </a:r>
            <a:r>
              <a:rPr lang="zh-CN" altLang="en-US" sz="2000" b="1" dirty="0">
                <a:solidFill>
                  <a:schemeClr val="tx1"/>
                </a:solidFill>
                <a:latin typeface="+mj-lt"/>
              </a:rPr>
              <a:t>值</a:t>
            </a:r>
            <a:r>
              <a:rPr lang="en-US" altLang="zh-CN" sz="2000" b="1" dirty="0">
                <a:solidFill>
                  <a:schemeClr val="tx1"/>
                </a:solidFill>
                <a:latin typeface="+mj-lt"/>
              </a:rPr>
              <a:t>2:  </a:t>
            </a:r>
            <a:r>
              <a:rPr lang="zh-CN" altLang="en-US" sz="2000" b="1" dirty="0">
                <a:solidFill>
                  <a:schemeClr val="tx1"/>
                </a:solidFill>
                <a:latin typeface="+mj-lt"/>
              </a:rPr>
              <a:t>语句序列</a:t>
            </a:r>
            <a:r>
              <a:rPr lang="en-US" altLang="zh-CN" sz="2000" b="1" dirty="0">
                <a:solidFill>
                  <a:schemeClr val="tx1"/>
                </a:solidFill>
                <a:latin typeface="+mj-lt"/>
              </a:rPr>
              <a:t>;</a:t>
            </a:r>
          </a:p>
          <a:p>
            <a:r>
              <a:rPr lang="en-US" altLang="zh-CN" sz="2000" b="1" dirty="0">
                <a:solidFill>
                  <a:schemeClr val="tx1"/>
                </a:solidFill>
                <a:latin typeface="+mj-lt"/>
              </a:rPr>
              <a:t>                    [break];</a:t>
            </a:r>
          </a:p>
          <a:p>
            <a:r>
              <a:rPr lang="en-US" altLang="zh-CN" sz="2000" b="1" dirty="0">
                <a:solidFill>
                  <a:schemeClr val="tx1"/>
                </a:solidFill>
                <a:latin typeface="+mj-lt"/>
              </a:rPr>
              <a:t>     … … …      … …</a:t>
            </a:r>
          </a:p>
          <a:p>
            <a:r>
              <a:rPr lang="en-US" altLang="zh-CN" sz="2000" b="1" dirty="0">
                <a:solidFill>
                  <a:schemeClr val="tx1"/>
                </a:solidFill>
                <a:latin typeface="+mj-lt"/>
              </a:rPr>
              <a:t>    [default: </a:t>
            </a:r>
            <a:r>
              <a:rPr lang="zh-CN" altLang="en-US" sz="2000" b="1" dirty="0">
                <a:solidFill>
                  <a:schemeClr val="tx1"/>
                </a:solidFill>
                <a:latin typeface="+mj-lt"/>
              </a:rPr>
              <a:t>默认语句</a:t>
            </a:r>
            <a:r>
              <a:rPr lang="en-US" altLang="zh-CN" sz="2000" b="1" dirty="0">
                <a:solidFill>
                  <a:schemeClr val="tx1"/>
                </a:solidFill>
                <a:latin typeface="+mj-lt"/>
              </a:rPr>
              <a:t>;]</a:t>
            </a:r>
          </a:p>
          <a:p>
            <a:r>
              <a:rPr lang="en-US" altLang="zh-CN" sz="2000" b="1" dirty="0">
                <a:solidFill>
                  <a:schemeClr val="tx1"/>
                </a:solidFill>
                <a:latin typeface="+mj-lt"/>
              </a:rPr>
              <a:t>}      </a:t>
            </a:r>
          </a:p>
          <a:p>
            <a:r>
              <a:rPr lang="zh-CN" altLang="en-US" sz="2000" b="1" dirty="0">
                <a:solidFill>
                  <a:srgbClr val="C00000"/>
                </a:solidFill>
                <a:latin typeface="+mj-lt"/>
              </a:rPr>
              <a:t>与任一</a:t>
            </a:r>
            <a:r>
              <a:rPr lang="en-US" altLang="zh-CN" sz="2000" b="1" dirty="0">
                <a:solidFill>
                  <a:srgbClr val="C00000"/>
                </a:solidFill>
                <a:latin typeface="+mj-lt"/>
              </a:rPr>
              <a:t>case</a:t>
            </a:r>
            <a:r>
              <a:rPr lang="zh-CN" altLang="en-US" sz="2000" b="1" dirty="0">
                <a:solidFill>
                  <a:srgbClr val="C00000"/>
                </a:solidFill>
                <a:latin typeface="+mj-lt"/>
              </a:rPr>
              <a:t>值不匹配，则进入</a:t>
            </a:r>
            <a:r>
              <a:rPr lang="en-US" altLang="zh-CN" sz="2000" b="1" dirty="0">
                <a:solidFill>
                  <a:srgbClr val="C00000"/>
                </a:solidFill>
                <a:latin typeface="+mj-lt"/>
              </a:rPr>
              <a:t>default</a:t>
            </a:r>
            <a:r>
              <a:rPr lang="zh-CN" altLang="en-US" sz="2000" b="1" dirty="0">
                <a:solidFill>
                  <a:srgbClr val="C00000"/>
                </a:solidFill>
                <a:latin typeface="+mj-lt"/>
              </a:rPr>
              <a:t>语句</a:t>
            </a:r>
          </a:p>
        </p:txBody>
      </p:sp>
      <p:grpSp>
        <p:nvGrpSpPr>
          <p:cNvPr id="2" name="组合 1">
            <a:extLst>
              <a:ext uri="{FF2B5EF4-FFF2-40B4-BE49-F238E27FC236}">
                <a16:creationId xmlns:a16="http://schemas.microsoft.com/office/drawing/2014/main" id="{B48D7FD4-2A30-489A-87B4-91849A0D8462}"/>
              </a:ext>
            </a:extLst>
          </p:cNvPr>
          <p:cNvGrpSpPr/>
          <p:nvPr/>
        </p:nvGrpSpPr>
        <p:grpSpPr>
          <a:xfrm>
            <a:off x="4721629" y="2649298"/>
            <a:ext cx="4245033" cy="3962400"/>
            <a:chOff x="5232862" y="2649298"/>
            <a:chExt cx="3733800" cy="3962400"/>
          </a:xfrm>
        </p:grpSpPr>
        <p:sp>
          <p:nvSpPr>
            <p:cNvPr id="14" name="Line 6">
              <a:extLst>
                <a:ext uri="{FF2B5EF4-FFF2-40B4-BE49-F238E27FC236}">
                  <a16:creationId xmlns:a16="http://schemas.microsoft.com/office/drawing/2014/main" id="{0229FD58-9806-4058-8AB3-B2CE3F3D6635}"/>
                </a:ext>
              </a:extLst>
            </p:cNvPr>
            <p:cNvSpPr>
              <a:spLocks noChangeShapeType="1"/>
            </p:cNvSpPr>
            <p:nvPr/>
          </p:nvSpPr>
          <p:spPr bwMode="auto">
            <a:xfrm>
              <a:off x="6985462" y="2649298"/>
              <a:ext cx="0" cy="3048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16" name="Line 7">
              <a:extLst>
                <a:ext uri="{FF2B5EF4-FFF2-40B4-BE49-F238E27FC236}">
                  <a16:creationId xmlns:a16="http://schemas.microsoft.com/office/drawing/2014/main" id="{1B10D5FA-B9A7-4BCC-BF7F-D26D1B05E09E}"/>
                </a:ext>
              </a:extLst>
            </p:cNvPr>
            <p:cNvSpPr>
              <a:spLocks noChangeShapeType="1"/>
            </p:cNvSpPr>
            <p:nvPr/>
          </p:nvSpPr>
          <p:spPr bwMode="auto">
            <a:xfrm>
              <a:off x="6985462" y="3411298"/>
              <a:ext cx="0" cy="3048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17" name="Line 8">
              <a:extLst>
                <a:ext uri="{FF2B5EF4-FFF2-40B4-BE49-F238E27FC236}">
                  <a16:creationId xmlns:a16="http://schemas.microsoft.com/office/drawing/2014/main" id="{FA27BB15-8823-4B76-A030-24CC507545BD}"/>
                </a:ext>
              </a:extLst>
            </p:cNvPr>
            <p:cNvSpPr>
              <a:spLocks noChangeShapeType="1"/>
            </p:cNvSpPr>
            <p:nvPr/>
          </p:nvSpPr>
          <p:spPr bwMode="auto">
            <a:xfrm>
              <a:off x="6985462" y="60782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18" name="Rectangle 9">
              <a:extLst>
                <a:ext uri="{FF2B5EF4-FFF2-40B4-BE49-F238E27FC236}">
                  <a16:creationId xmlns:a16="http://schemas.microsoft.com/office/drawing/2014/main" id="{F0A8C605-D763-45B8-A789-22335124EB6C}"/>
                </a:ext>
              </a:extLst>
            </p:cNvPr>
            <p:cNvSpPr>
              <a:spLocks noChangeArrowheads="1"/>
            </p:cNvSpPr>
            <p:nvPr/>
          </p:nvSpPr>
          <p:spPr bwMode="auto">
            <a:xfrm>
              <a:off x="7061662" y="6154498"/>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mn-ea"/>
                  <a:ea typeface="+mn-ea"/>
                </a:rPr>
                <a:t>流程图</a:t>
              </a:r>
            </a:p>
          </p:txBody>
        </p:sp>
        <p:sp>
          <p:nvSpPr>
            <p:cNvPr id="20" name="Rectangle 10">
              <a:extLst>
                <a:ext uri="{FF2B5EF4-FFF2-40B4-BE49-F238E27FC236}">
                  <a16:creationId xmlns:a16="http://schemas.microsoft.com/office/drawing/2014/main" id="{90BA8A1C-2BAE-4664-AA73-8A8650E866ED}"/>
                </a:ext>
              </a:extLst>
            </p:cNvPr>
            <p:cNvSpPr>
              <a:spLocks noChangeArrowheads="1"/>
            </p:cNvSpPr>
            <p:nvPr/>
          </p:nvSpPr>
          <p:spPr bwMode="auto">
            <a:xfrm>
              <a:off x="6375862" y="2954098"/>
              <a:ext cx="1295400" cy="4572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mn-ea"/>
                  <a:ea typeface="+mn-ea"/>
                </a:rPr>
                <a:t>表达式</a:t>
              </a:r>
            </a:p>
          </p:txBody>
        </p:sp>
        <p:sp>
          <p:nvSpPr>
            <p:cNvPr id="21" name="Rectangle 11">
              <a:extLst>
                <a:ext uri="{FF2B5EF4-FFF2-40B4-BE49-F238E27FC236}">
                  <a16:creationId xmlns:a16="http://schemas.microsoft.com/office/drawing/2014/main" id="{51E287BA-185D-4137-8F81-082A606EA34F}"/>
                </a:ext>
              </a:extLst>
            </p:cNvPr>
            <p:cNvSpPr>
              <a:spLocks noChangeArrowheads="1"/>
            </p:cNvSpPr>
            <p:nvPr/>
          </p:nvSpPr>
          <p:spPr bwMode="auto">
            <a:xfrm>
              <a:off x="5232862" y="4097098"/>
              <a:ext cx="762000" cy="7620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mn-ea"/>
                  <a:ea typeface="+mn-ea"/>
                </a:rPr>
                <a:t>语句</a:t>
              </a:r>
            </a:p>
            <a:p>
              <a:pPr algn="ctr"/>
              <a:r>
                <a:rPr kumimoji="1" lang="zh-CN" altLang="en-US" sz="2400">
                  <a:latin typeface="+mn-ea"/>
                  <a:ea typeface="+mn-ea"/>
                </a:rPr>
                <a:t>序列</a:t>
              </a:r>
              <a:r>
                <a:rPr kumimoji="1" lang="en-US" altLang="zh-CN" sz="2400">
                  <a:latin typeface="+mn-ea"/>
                  <a:ea typeface="+mn-ea"/>
                </a:rPr>
                <a:t>1</a:t>
              </a:r>
            </a:p>
          </p:txBody>
        </p:sp>
        <p:sp>
          <p:nvSpPr>
            <p:cNvPr id="22" name="Line 12">
              <a:extLst>
                <a:ext uri="{FF2B5EF4-FFF2-40B4-BE49-F238E27FC236}">
                  <a16:creationId xmlns:a16="http://schemas.microsoft.com/office/drawing/2014/main" id="{AC7F7E40-B26E-41B4-845C-A457836E6C66}"/>
                </a:ext>
              </a:extLst>
            </p:cNvPr>
            <p:cNvSpPr>
              <a:spLocks noChangeShapeType="1"/>
            </p:cNvSpPr>
            <p:nvPr/>
          </p:nvSpPr>
          <p:spPr bwMode="auto">
            <a:xfrm>
              <a:off x="5690062" y="3716098"/>
              <a:ext cx="2819400"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23" name="Rectangle 13">
              <a:extLst>
                <a:ext uri="{FF2B5EF4-FFF2-40B4-BE49-F238E27FC236}">
                  <a16:creationId xmlns:a16="http://schemas.microsoft.com/office/drawing/2014/main" id="{4554018A-3CD5-4EB3-9967-105238F94CB4}"/>
                </a:ext>
              </a:extLst>
            </p:cNvPr>
            <p:cNvSpPr>
              <a:spLocks noChangeArrowheads="1"/>
            </p:cNvSpPr>
            <p:nvPr/>
          </p:nvSpPr>
          <p:spPr bwMode="auto">
            <a:xfrm>
              <a:off x="6375862" y="4097098"/>
              <a:ext cx="762000" cy="7620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mn-ea"/>
                  <a:ea typeface="+mn-ea"/>
                </a:rPr>
                <a:t>语句</a:t>
              </a:r>
            </a:p>
            <a:p>
              <a:pPr algn="ctr"/>
              <a:r>
                <a:rPr kumimoji="1" lang="zh-CN" altLang="en-US" sz="2400" dirty="0">
                  <a:latin typeface="+mn-ea"/>
                  <a:ea typeface="+mn-ea"/>
                </a:rPr>
                <a:t>序列</a:t>
              </a:r>
              <a:r>
                <a:rPr kumimoji="1" lang="en-US" altLang="zh-CN" sz="2400" dirty="0">
                  <a:latin typeface="+mn-ea"/>
                  <a:ea typeface="+mn-ea"/>
                </a:rPr>
                <a:t>2</a:t>
              </a:r>
            </a:p>
          </p:txBody>
        </p:sp>
        <p:sp>
          <p:nvSpPr>
            <p:cNvPr id="24" name="Rectangle 14">
              <a:extLst>
                <a:ext uri="{FF2B5EF4-FFF2-40B4-BE49-F238E27FC236}">
                  <a16:creationId xmlns:a16="http://schemas.microsoft.com/office/drawing/2014/main" id="{EF3869D7-FB0E-4278-AAD9-A0E2E1013E00}"/>
                </a:ext>
              </a:extLst>
            </p:cNvPr>
            <p:cNvSpPr>
              <a:spLocks noChangeArrowheads="1"/>
            </p:cNvSpPr>
            <p:nvPr/>
          </p:nvSpPr>
          <p:spPr bwMode="auto">
            <a:xfrm>
              <a:off x="8128462" y="4097098"/>
              <a:ext cx="762000" cy="7620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mn-ea"/>
                  <a:ea typeface="+mn-ea"/>
                </a:rPr>
                <a:t>默认</a:t>
              </a:r>
            </a:p>
            <a:p>
              <a:pPr algn="ctr"/>
              <a:r>
                <a:rPr kumimoji="1" lang="zh-CN" altLang="en-US" sz="2400" dirty="0">
                  <a:latin typeface="+mn-ea"/>
                  <a:ea typeface="+mn-ea"/>
                </a:rPr>
                <a:t>语句</a:t>
              </a:r>
            </a:p>
          </p:txBody>
        </p:sp>
        <p:sp>
          <p:nvSpPr>
            <p:cNvPr id="25" name="Line 15">
              <a:extLst>
                <a:ext uri="{FF2B5EF4-FFF2-40B4-BE49-F238E27FC236}">
                  <a16:creationId xmlns:a16="http://schemas.microsoft.com/office/drawing/2014/main" id="{9F22BFB9-BC56-4C77-B84E-E07FC60975FF}"/>
                </a:ext>
              </a:extLst>
            </p:cNvPr>
            <p:cNvSpPr>
              <a:spLocks noChangeShapeType="1"/>
            </p:cNvSpPr>
            <p:nvPr/>
          </p:nvSpPr>
          <p:spPr bwMode="auto">
            <a:xfrm>
              <a:off x="5690062" y="37160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26" name="Line 16">
              <a:extLst>
                <a:ext uri="{FF2B5EF4-FFF2-40B4-BE49-F238E27FC236}">
                  <a16:creationId xmlns:a16="http://schemas.microsoft.com/office/drawing/2014/main" id="{02AD7BA2-1BFA-47ED-9F90-B70268C0747A}"/>
                </a:ext>
              </a:extLst>
            </p:cNvPr>
            <p:cNvSpPr>
              <a:spLocks noChangeShapeType="1"/>
            </p:cNvSpPr>
            <p:nvPr/>
          </p:nvSpPr>
          <p:spPr bwMode="auto">
            <a:xfrm>
              <a:off x="6756862" y="37160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27" name="Line 17">
              <a:extLst>
                <a:ext uri="{FF2B5EF4-FFF2-40B4-BE49-F238E27FC236}">
                  <a16:creationId xmlns:a16="http://schemas.microsoft.com/office/drawing/2014/main" id="{5856FD4C-7B97-4DE5-99C8-D694A10B635E}"/>
                </a:ext>
              </a:extLst>
            </p:cNvPr>
            <p:cNvSpPr>
              <a:spLocks noChangeShapeType="1"/>
            </p:cNvSpPr>
            <p:nvPr/>
          </p:nvSpPr>
          <p:spPr bwMode="auto">
            <a:xfrm>
              <a:off x="8509462" y="37160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28" name="Rectangle 18">
              <a:extLst>
                <a:ext uri="{FF2B5EF4-FFF2-40B4-BE49-F238E27FC236}">
                  <a16:creationId xmlns:a16="http://schemas.microsoft.com/office/drawing/2014/main" id="{DF09CC88-7224-49DF-A53C-6717B1E19A5D}"/>
                </a:ext>
              </a:extLst>
            </p:cNvPr>
            <p:cNvSpPr>
              <a:spLocks noChangeArrowheads="1"/>
            </p:cNvSpPr>
            <p:nvPr/>
          </p:nvSpPr>
          <p:spPr bwMode="auto">
            <a:xfrm>
              <a:off x="5232862" y="5240098"/>
              <a:ext cx="914400" cy="4572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n-ea"/>
                  <a:ea typeface="+mn-ea"/>
                </a:rPr>
                <a:t>break;</a:t>
              </a:r>
            </a:p>
          </p:txBody>
        </p:sp>
        <p:sp>
          <p:nvSpPr>
            <p:cNvPr id="29" name="Rectangle 19">
              <a:extLst>
                <a:ext uri="{FF2B5EF4-FFF2-40B4-BE49-F238E27FC236}">
                  <a16:creationId xmlns:a16="http://schemas.microsoft.com/office/drawing/2014/main" id="{1072F4EE-0BDA-46FD-A435-2E2C9CE92B5B}"/>
                </a:ext>
              </a:extLst>
            </p:cNvPr>
            <p:cNvSpPr>
              <a:spLocks noChangeArrowheads="1"/>
            </p:cNvSpPr>
            <p:nvPr/>
          </p:nvSpPr>
          <p:spPr bwMode="auto">
            <a:xfrm>
              <a:off x="6375862" y="5240098"/>
              <a:ext cx="914400" cy="4572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mn-ea"/>
                  <a:ea typeface="+mn-ea"/>
                </a:rPr>
                <a:t>break;</a:t>
              </a:r>
            </a:p>
          </p:txBody>
        </p:sp>
        <p:sp>
          <p:nvSpPr>
            <p:cNvPr id="30" name="Rectangle 20">
              <a:extLst>
                <a:ext uri="{FF2B5EF4-FFF2-40B4-BE49-F238E27FC236}">
                  <a16:creationId xmlns:a16="http://schemas.microsoft.com/office/drawing/2014/main" id="{48DE7F0B-308F-4FBF-BFA1-98684E91BC83}"/>
                </a:ext>
              </a:extLst>
            </p:cNvPr>
            <p:cNvSpPr>
              <a:spLocks noChangeArrowheads="1"/>
            </p:cNvSpPr>
            <p:nvPr/>
          </p:nvSpPr>
          <p:spPr bwMode="auto">
            <a:xfrm>
              <a:off x="8052262" y="5240098"/>
              <a:ext cx="914400" cy="4572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mn-ea"/>
                  <a:ea typeface="+mn-ea"/>
                </a:rPr>
                <a:t>break;</a:t>
              </a:r>
            </a:p>
          </p:txBody>
        </p:sp>
        <p:sp>
          <p:nvSpPr>
            <p:cNvPr id="31" name="Line 21">
              <a:extLst>
                <a:ext uri="{FF2B5EF4-FFF2-40B4-BE49-F238E27FC236}">
                  <a16:creationId xmlns:a16="http://schemas.microsoft.com/office/drawing/2014/main" id="{FD9B9C4A-E2BB-4C52-ABEB-CE1D776F4CFE}"/>
                </a:ext>
              </a:extLst>
            </p:cNvPr>
            <p:cNvSpPr>
              <a:spLocks noChangeShapeType="1"/>
            </p:cNvSpPr>
            <p:nvPr/>
          </p:nvSpPr>
          <p:spPr bwMode="auto">
            <a:xfrm>
              <a:off x="5690062" y="6078298"/>
              <a:ext cx="2819400"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32" name="Line 22">
              <a:extLst>
                <a:ext uri="{FF2B5EF4-FFF2-40B4-BE49-F238E27FC236}">
                  <a16:creationId xmlns:a16="http://schemas.microsoft.com/office/drawing/2014/main" id="{41608794-BB55-4C0F-89EB-1839835D7F25}"/>
                </a:ext>
              </a:extLst>
            </p:cNvPr>
            <p:cNvSpPr>
              <a:spLocks noChangeShapeType="1"/>
            </p:cNvSpPr>
            <p:nvPr/>
          </p:nvSpPr>
          <p:spPr bwMode="auto">
            <a:xfrm>
              <a:off x="5690062" y="56972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33" name="Line 23">
              <a:extLst>
                <a:ext uri="{FF2B5EF4-FFF2-40B4-BE49-F238E27FC236}">
                  <a16:creationId xmlns:a16="http://schemas.microsoft.com/office/drawing/2014/main" id="{5070C669-4F20-4E8D-9561-CBEEAABD2FE1}"/>
                </a:ext>
              </a:extLst>
            </p:cNvPr>
            <p:cNvSpPr>
              <a:spLocks noChangeShapeType="1"/>
            </p:cNvSpPr>
            <p:nvPr/>
          </p:nvSpPr>
          <p:spPr bwMode="auto">
            <a:xfrm>
              <a:off x="6756862" y="56972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34" name="Line 24">
              <a:extLst>
                <a:ext uri="{FF2B5EF4-FFF2-40B4-BE49-F238E27FC236}">
                  <a16:creationId xmlns:a16="http://schemas.microsoft.com/office/drawing/2014/main" id="{71E8005B-D9D6-4E12-8081-2D4D0CD6DB92}"/>
                </a:ext>
              </a:extLst>
            </p:cNvPr>
            <p:cNvSpPr>
              <a:spLocks noChangeShapeType="1"/>
            </p:cNvSpPr>
            <p:nvPr/>
          </p:nvSpPr>
          <p:spPr bwMode="auto">
            <a:xfrm>
              <a:off x="8509462" y="56972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35" name="Line 25">
              <a:extLst>
                <a:ext uri="{FF2B5EF4-FFF2-40B4-BE49-F238E27FC236}">
                  <a16:creationId xmlns:a16="http://schemas.microsoft.com/office/drawing/2014/main" id="{C53A269A-DDC9-44EF-83C8-43692758BDFC}"/>
                </a:ext>
              </a:extLst>
            </p:cNvPr>
            <p:cNvSpPr>
              <a:spLocks noChangeShapeType="1"/>
            </p:cNvSpPr>
            <p:nvPr/>
          </p:nvSpPr>
          <p:spPr bwMode="auto">
            <a:xfrm>
              <a:off x="5690062" y="48590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36" name="Line 26">
              <a:extLst>
                <a:ext uri="{FF2B5EF4-FFF2-40B4-BE49-F238E27FC236}">
                  <a16:creationId xmlns:a16="http://schemas.microsoft.com/office/drawing/2014/main" id="{33DE8945-3A34-4175-BE86-0879E58899AA}"/>
                </a:ext>
              </a:extLst>
            </p:cNvPr>
            <p:cNvSpPr>
              <a:spLocks noChangeShapeType="1"/>
            </p:cNvSpPr>
            <p:nvPr/>
          </p:nvSpPr>
          <p:spPr bwMode="auto">
            <a:xfrm>
              <a:off x="6756862" y="48590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37" name="Line 27">
              <a:extLst>
                <a:ext uri="{FF2B5EF4-FFF2-40B4-BE49-F238E27FC236}">
                  <a16:creationId xmlns:a16="http://schemas.microsoft.com/office/drawing/2014/main" id="{FD1A9538-B9FD-4C50-90CB-713A34ACFBB1}"/>
                </a:ext>
              </a:extLst>
            </p:cNvPr>
            <p:cNvSpPr>
              <a:spLocks noChangeShapeType="1"/>
            </p:cNvSpPr>
            <p:nvPr/>
          </p:nvSpPr>
          <p:spPr bwMode="auto">
            <a:xfrm>
              <a:off x="8509462" y="4859098"/>
              <a:ext cx="0" cy="38100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38" name="Line 28">
              <a:extLst>
                <a:ext uri="{FF2B5EF4-FFF2-40B4-BE49-F238E27FC236}">
                  <a16:creationId xmlns:a16="http://schemas.microsoft.com/office/drawing/2014/main" id="{AB26A90E-892D-4A6A-A986-511A50C24D12}"/>
                </a:ext>
              </a:extLst>
            </p:cNvPr>
            <p:cNvSpPr>
              <a:spLocks noChangeShapeType="1"/>
            </p:cNvSpPr>
            <p:nvPr/>
          </p:nvSpPr>
          <p:spPr bwMode="auto">
            <a:xfrm>
              <a:off x="7671262" y="4173298"/>
              <a:ext cx="0" cy="1524000"/>
            </a:xfrm>
            <a:prstGeom prst="line">
              <a:avLst/>
            </a:prstGeom>
            <a:noFill/>
            <a:ln w="28575">
              <a:solidFill>
                <a:srgbClr val="1557AE"/>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mn-ea"/>
                <a:ea typeface="+mn-ea"/>
              </a:endParaRPr>
            </a:p>
          </p:txBody>
        </p:sp>
        <p:sp>
          <p:nvSpPr>
            <p:cNvPr id="39" name="Rectangle 29">
              <a:extLst>
                <a:ext uri="{FF2B5EF4-FFF2-40B4-BE49-F238E27FC236}">
                  <a16:creationId xmlns:a16="http://schemas.microsoft.com/office/drawing/2014/main" id="{7197B4C4-715E-4663-9524-518112187F51}"/>
                </a:ext>
              </a:extLst>
            </p:cNvPr>
            <p:cNvSpPr>
              <a:spLocks noChangeArrowheads="1"/>
            </p:cNvSpPr>
            <p:nvPr/>
          </p:nvSpPr>
          <p:spPr bwMode="auto">
            <a:xfrm>
              <a:off x="5690062" y="3716098"/>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mn-ea"/>
                  <a:ea typeface="+mn-ea"/>
                </a:rPr>
                <a:t>值</a:t>
              </a:r>
              <a:r>
                <a:rPr kumimoji="1" lang="en-US" altLang="zh-CN" sz="2400">
                  <a:latin typeface="+mn-ea"/>
                  <a:ea typeface="+mn-ea"/>
                </a:rPr>
                <a:t>1</a:t>
              </a:r>
            </a:p>
          </p:txBody>
        </p:sp>
        <p:sp>
          <p:nvSpPr>
            <p:cNvPr id="40" name="Rectangle 30">
              <a:extLst>
                <a:ext uri="{FF2B5EF4-FFF2-40B4-BE49-F238E27FC236}">
                  <a16:creationId xmlns:a16="http://schemas.microsoft.com/office/drawing/2014/main" id="{9D891EEE-F523-4948-AFDB-245E0D0CF2B6}"/>
                </a:ext>
              </a:extLst>
            </p:cNvPr>
            <p:cNvSpPr>
              <a:spLocks noChangeArrowheads="1"/>
            </p:cNvSpPr>
            <p:nvPr/>
          </p:nvSpPr>
          <p:spPr bwMode="auto">
            <a:xfrm>
              <a:off x="6756862" y="3716098"/>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mn-ea"/>
                  <a:ea typeface="+mn-ea"/>
                </a:rPr>
                <a:t>值</a:t>
              </a:r>
              <a:r>
                <a:rPr kumimoji="1" lang="en-US" altLang="zh-CN" sz="2400" dirty="0">
                  <a:latin typeface="+mn-ea"/>
                  <a:ea typeface="+mn-ea"/>
                </a:rPr>
                <a:t>2</a:t>
              </a:r>
            </a:p>
          </p:txBody>
        </p:sp>
        <p:sp>
          <p:nvSpPr>
            <p:cNvPr id="41" name="Rectangle 31">
              <a:extLst>
                <a:ext uri="{FF2B5EF4-FFF2-40B4-BE49-F238E27FC236}">
                  <a16:creationId xmlns:a16="http://schemas.microsoft.com/office/drawing/2014/main" id="{82A54D58-55B7-46C9-A2FF-4F0DDE38667A}"/>
                </a:ext>
              </a:extLst>
            </p:cNvPr>
            <p:cNvSpPr>
              <a:spLocks noChangeArrowheads="1"/>
            </p:cNvSpPr>
            <p:nvPr/>
          </p:nvSpPr>
          <p:spPr bwMode="auto">
            <a:xfrm>
              <a:off x="7899862" y="3335098"/>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mn-ea"/>
                  <a:ea typeface="+mn-ea"/>
                </a:rPr>
                <a:t>default</a:t>
              </a:r>
            </a:p>
          </p:txBody>
        </p:sp>
      </p:grpSp>
    </p:spTree>
    <p:extLst>
      <p:ext uri="{BB962C8B-B14F-4D97-AF65-F5344CB8AC3E}">
        <p14:creationId xmlns:p14="http://schemas.microsoft.com/office/powerpoint/2010/main" val="679436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a:solidFill>
                  <a:srgbClr val="1557AE"/>
                </a:solidFill>
                <a:latin typeface="+mj-lt"/>
              </a:rPr>
              <a:t>switch/</a:t>
            </a:r>
            <a:r>
              <a:rPr lang="zh-CN" altLang="en-US" sz="2800" b="1" dirty="0">
                <a:solidFill>
                  <a:srgbClr val="1557AE"/>
                </a:solidFill>
                <a:latin typeface="+mj-lt"/>
              </a:rPr>
              <a:t>开关语句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根据表达式的结果执行多个操作中的一个</a:t>
            </a:r>
          </a:p>
          <a:p>
            <a:pPr marL="800100" lvl="2"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语法</a:t>
            </a:r>
          </a:p>
        </p:txBody>
      </p:sp>
      <p:sp>
        <p:nvSpPr>
          <p:cNvPr id="11" name="矩形: 圆角 10">
            <a:extLst>
              <a:ext uri="{FF2B5EF4-FFF2-40B4-BE49-F238E27FC236}">
                <a16:creationId xmlns:a16="http://schemas.microsoft.com/office/drawing/2014/main" id="{A36DF84D-6B06-421A-9372-5F33E7332954}"/>
              </a:ext>
            </a:extLst>
          </p:cNvPr>
          <p:cNvSpPr/>
          <p:nvPr/>
        </p:nvSpPr>
        <p:spPr>
          <a:xfrm>
            <a:off x="0" y="2569531"/>
            <a:ext cx="9143999" cy="4110157"/>
          </a:xfrm>
          <a:prstGeom prst="roundRect">
            <a:avLst>
              <a:gd name="adj" fmla="val 4157"/>
            </a:avLst>
          </a:prstGeom>
          <a:solidFill>
            <a:schemeClr val="bg2">
              <a:lumMod val="9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mj-lt"/>
              </a:rPr>
              <a:t>switch (</a:t>
            </a:r>
            <a:r>
              <a:rPr lang="zh-CN" altLang="en-US" sz="2000" b="1" dirty="0">
                <a:solidFill>
                  <a:schemeClr val="tx1"/>
                </a:solidFill>
                <a:latin typeface="+mj-lt"/>
              </a:rPr>
              <a:t>表达式</a:t>
            </a:r>
            <a:r>
              <a:rPr lang="en-US" altLang="zh-CN" sz="2000" b="1" dirty="0">
                <a:solidFill>
                  <a:schemeClr val="tx1"/>
                </a:solidFill>
                <a:latin typeface="+mj-lt"/>
              </a:rPr>
              <a:t>) {</a:t>
            </a:r>
          </a:p>
          <a:p>
            <a:r>
              <a:rPr lang="en-US" altLang="zh-CN" sz="2000" b="1" dirty="0">
                <a:solidFill>
                  <a:schemeClr val="tx1"/>
                </a:solidFill>
                <a:latin typeface="+mj-lt"/>
              </a:rPr>
              <a:t>    case </a:t>
            </a:r>
            <a:r>
              <a:rPr lang="zh-CN" altLang="en-US" sz="2000" b="1" dirty="0">
                <a:solidFill>
                  <a:schemeClr val="tx1"/>
                </a:solidFill>
                <a:latin typeface="+mj-lt"/>
              </a:rPr>
              <a:t>值</a:t>
            </a:r>
            <a:r>
              <a:rPr lang="en-US" altLang="zh-CN" sz="2000" b="1" dirty="0">
                <a:solidFill>
                  <a:schemeClr val="tx1"/>
                </a:solidFill>
                <a:latin typeface="+mj-lt"/>
              </a:rPr>
              <a:t>1:  </a:t>
            </a:r>
            <a:r>
              <a:rPr lang="zh-CN" altLang="en-US" sz="2000" b="1" dirty="0">
                <a:solidFill>
                  <a:schemeClr val="tx1"/>
                </a:solidFill>
                <a:latin typeface="+mj-lt"/>
              </a:rPr>
              <a:t>语句序列</a:t>
            </a:r>
            <a:r>
              <a:rPr lang="en-US" altLang="zh-CN" sz="2000" b="1" dirty="0">
                <a:solidFill>
                  <a:schemeClr val="tx1"/>
                </a:solidFill>
                <a:latin typeface="+mj-lt"/>
              </a:rPr>
              <a:t>;</a:t>
            </a:r>
          </a:p>
          <a:p>
            <a:r>
              <a:rPr lang="en-US" altLang="zh-CN" sz="2000" b="1" dirty="0">
                <a:solidFill>
                  <a:schemeClr val="tx1"/>
                </a:solidFill>
                <a:latin typeface="+mj-lt"/>
              </a:rPr>
              <a:t>                    [break];</a:t>
            </a:r>
          </a:p>
          <a:p>
            <a:r>
              <a:rPr lang="en-US" altLang="zh-CN" sz="2000" b="1" dirty="0">
                <a:solidFill>
                  <a:schemeClr val="tx1"/>
                </a:solidFill>
                <a:latin typeface="+mj-lt"/>
              </a:rPr>
              <a:t>    case </a:t>
            </a:r>
            <a:r>
              <a:rPr lang="zh-CN" altLang="en-US" sz="2000" b="1" dirty="0">
                <a:solidFill>
                  <a:schemeClr val="tx1"/>
                </a:solidFill>
                <a:latin typeface="+mj-lt"/>
              </a:rPr>
              <a:t>值</a:t>
            </a:r>
            <a:r>
              <a:rPr lang="en-US" altLang="zh-CN" sz="2000" b="1" dirty="0">
                <a:solidFill>
                  <a:schemeClr val="tx1"/>
                </a:solidFill>
                <a:latin typeface="+mj-lt"/>
              </a:rPr>
              <a:t>2:  </a:t>
            </a:r>
            <a:r>
              <a:rPr lang="zh-CN" altLang="en-US" sz="2000" b="1" dirty="0">
                <a:solidFill>
                  <a:schemeClr val="tx1"/>
                </a:solidFill>
                <a:latin typeface="+mj-lt"/>
              </a:rPr>
              <a:t>语句序列</a:t>
            </a:r>
            <a:r>
              <a:rPr lang="en-US" altLang="zh-CN" sz="2000" b="1" dirty="0">
                <a:solidFill>
                  <a:schemeClr val="tx1"/>
                </a:solidFill>
                <a:latin typeface="+mj-lt"/>
              </a:rPr>
              <a:t>;</a:t>
            </a:r>
          </a:p>
          <a:p>
            <a:r>
              <a:rPr lang="en-US" altLang="zh-CN" sz="2000" b="1" dirty="0">
                <a:solidFill>
                  <a:schemeClr val="tx1"/>
                </a:solidFill>
                <a:latin typeface="+mj-lt"/>
              </a:rPr>
              <a:t>                    [break];</a:t>
            </a:r>
          </a:p>
          <a:p>
            <a:r>
              <a:rPr lang="en-US" altLang="zh-CN" sz="2000" b="1" dirty="0">
                <a:solidFill>
                  <a:schemeClr val="tx1"/>
                </a:solidFill>
                <a:latin typeface="+mj-lt"/>
              </a:rPr>
              <a:t>     … … …      … …</a:t>
            </a:r>
          </a:p>
          <a:p>
            <a:r>
              <a:rPr lang="en-US" altLang="zh-CN" sz="2000" b="1" dirty="0">
                <a:solidFill>
                  <a:schemeClr val="tx1"/>
                </a:solidFill>
                <a:latin typeface="+mj-lt"/>
              </a:rPr>
              <a:t>    [default: </a:t>
            </a:r>
            <a:r>
              <a:rPr lang="zh-CN" altLang="en-US" sz="2000" b="1" dirty="0">
                <a:solidFill>
                  <a:schemeClr val="tx1"/>
                </a:solidFill>
                <a:latin typeface="+mj-lt"/>
              </a:rPr>
              <a:t>默认语句</a:t>
            </a:r>
            <a:r>
              <a:rPr lang="en-US" altLang="zh-CN" sz="2000" b="1" dirty="0">
                <a:solidFill>
                  <a:schemeClr val="tx1"/>
                </a:solidFill>
                <a:latin typeface="+mj-lt"/>
              </a:rPr>
              <a:t>;]</a:t>
            </a:r>
          </a:p>
          <a:p>
            <a:r>
              <a:rPr lang="en-US" altLang="zh-CN" sz="2000" b="1" dirty="0">
                <a:solidFill>
                  <a:schemeClr val="tx1"/>
                </a:solidFill>
                <a:latin typeface="+mj-lt"/>
              </a:rPr>
              <a:t>}      </a:t>
            </a:r>
          </a:p>
          <a:p>
            <a:r>
              <a:rPr lang="zh-CN" altLang="en-US" sz="2000" b="1" dirty="0">
                <a:solidFill>
                  <a:srgbClr val="C00000"/>
                </a:solidFill>
                <a:latin typeface="+mj-lt"/>
              </a:rPr>
              <a:t>与任一</a:t>
            </a:r>
            <a:r>
              <a:rPr lang="en-US" altLang="zh-CN" sz="2000" b="1" dirty="0">
                <a:solidFill>
                  <a:srgbClr val="C00000"/>
                </a:solidFill>
                <a:latin typeface="+mj-lt"/>
              </a:rPr>
              <a:t>case</a:t>
            </a:r>
            <a:r>
              <a:rPr lang="zh-CN" altLang="en-US" sz="2000" b="1" dirty="0">
                <a:solidFill>
                  <a:srgbClr val="C00000"/>
                </a:solidFill>
                <a:latin typeface="+mj-lt"/>
              </a:rPr>
              <a:t>值不匹配，则进入</a:t>
            </a:r>
            <a:r>
              <a:rPr lang="en-US" altLang="zh-CN" sz="2000" b="1" dirty="0">
                <a:solidFill>
                  <a:srgbClr val="C00000"/>
                </a:solidFill>
                <a:latin typeface="+mj-lt"/>
              </a:rPr>
              <a:t>default</a:t>
            </a:r>
            <a:r>
              <a:rPr lang="zh-CN" altLang="en-US" sz="2000" b="1" dirty="0">
                <a:solidFill>
                  <a:srgbClr val="C00000"/>
                </a:solidFill>
                <a:latin typeface="+mj-lt"/>
              </a:rPr>
              <a:t>语句</a:t>
            </a:r>
          </a:p>
        </p:txBody>
      </p:sp>
      <p:sp>
        <p:nvSpPr>
          <p:cNvPr id="3" name="对话气泡: 矩形 2">
            <a:extLst>
              <a:ext uri="{FF2B5EF4-FFF2-40B4-BE49-F238E27FC236}">
                <a16:creationId xmlns:a16="http://schemas.microsoft.com/office/drawing/2014/main" id="{2A47AFAB-E634-48CF-A73B-A3ADE7CDDC82}"/>
              </a:ext>
            </a:extLst>
          </p:cNvPr>
          <p:cNvSpPr/>
          <p:nvPr/>
        </p:nvSpPr>
        <p:spPr>
          <a:xfrm>
            <a:off x="4057650" y="2171700"/>
            <a:ext cx="5043220" cy="2799311"/>
          </a:xfrm>
          <a:prstGeom prst="wedgeRectCallout">
            <a:avLst>
              <a:gd name="adj1" fmla="val -78468"/>
              <a:gd name="adj2" fmla="val 36397"/>
            </a:avLst>
          </a:prstGeom>
          <a:solidFill>
            <a:schemeClr val="accent1">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2400">
              <a:lnSpc>
                <a:spcPct val="90000"/>
              </a:lnSpc>
              <a:spcBef>
                <a:spcPct val="20000"/>
              </a:spcBef>
              <a:buClr>
                <a:schemeClr val="folHlink"/>
              </a:buClr>
              <a:buSzPct val="90000"/>
            </a:pPr>
            <a:r>
              <a:rPr kumimoji="1" lang="zh-CN" altLang="en-US" sz="2400" dirty="0">
                <a:solidFill>
                  <a:schemeClr val="tx1"/>
                </a:solidFill>
                <a:latin typeface="+mj-lt"/>
              </a:rPr>
              <a:t>注意</a:t>
            </a:r>
          </a:p>
          <a:p>
            <a:pPr marL="419100" indent="-342900">
              <a:lnSpc>
                <a:spcPct val="90000"/>
              </a:lnSpc>
              <a:spcBef>
                <a:spcPct val="20000"/>
              </a:spcBef>
              <a:buClr>
                <a:schemeClr val="hlink"/>
              </a:buClr>
              <a:buSzPct val="90000"/>
              <a:buFont typeface="Wingdings" panose="05000000000000000000" pitchFamily="2" charset="2"/>
              <a:buChar char="ü"/>
            </a:pPr>
            <a:r>
              <a:rPr kumimoji="1" lang="en-US" altLang="zh-CN" sz="2400" dirty="0">
                <a:solidFill>
                  <a:schemeClr val="tx1"/>
                </a:solidFill>
                <a:latin typeface="+mj-lt"/>
                <a:ea typeface="楷体" panose="02010609060101010101" pitchFamily="49" charset="-122"/>
              </a:rPr>
              <a:t>switch</a:t>
            </a:r>
            <a:r>
              <a:rPr kumimoji="1" lang="zh-CN" altLang="en-US" sz="2400" dirty="0">
                <a:solidFill>
                  <a:schemeClr val="tx1"/>
                </a:solidFill>
                <a:latin typeface="+mj-lt"/>
                <a:ea typeface="楷体" panose="02010609060101010101" pitchFamily="49" charset="-122"/>
              </a:rPr>
              <a:t>语句表达式的结果必须是</a:t>
            </a:r>
            <a:r>
              <a:rPr kumimoji="1" lang="en-US" altLang="zh-CN" sz="2400" dirty="0">
                <a:solidFill>
                  <a:schemeClr val="tx1"/>
                </a:solidFill>
                <a:latin typeface="+mj-lt"/>
                <a:ea typeface="楷体" panose="02010609060101010101" pitchFamily="49" charset="-122"/>
              </a:rPr>
              <a:t>byte, char, short, int </a:t>
            </a:r>
            <a:r>
              <a:rPr kumimoji="1" lang="zh-CN" altLang="en-US" sz="2400" dirty="0">
                <a:solidFill>
                  <a:schemeClr val="tx1"/>
                </a:solidFill>
                <a:latin typeface="+mj-lt"/>
                <a:ea typeface="楷体" panose="02010609060101010101" pitchFamily="49" charset="-122"/>
              </a:rPr>
              <a:t>类型</a:t>
            </a:r>
          </a:p>
          <a:p>
            <a:pPr marL="419100" indent="-342900">
              <a:lnSpc>
                <a:spcPct val="90000"/>
              </a:lnSpc>
              <a:spcBef>
                <a:spcPct val="20000"/>
              </a:spcBef>
              <a:buClr>
                <a:schemeClr val="hlink"/>
              </a:buClr>
              <a:buSzPct val="90000"/>
              <a:buFont typeface="Wingdings" panose="05000000000000000000" pitchFamily="2" charset="2"/>
              <a:buChar char="ü"/>
            </a:pPr>
            <a:r>
              <a:rPr kumimoji="1" lang="zh-CN" altLang="en-US" sz="2400" dirty="0">
                <a:solidFill>
                  <a:schemeClr val="tx1"/>
                </a:solidFill>
                <a:latin typeface="+mj-lt"/>
                <a:ea typeface="楷体" panose="02010609060101010101" pitchFamily="49" charset="-122"/>
              </a:rPr>
              <a:t>表达式的结果依次与每个</a:t>
            </a:r>
            <a:r>
              <a:rPr kumimoji="1" lang="en-US" altLang="zh-CN" sz="2400" dirty="0">
                <a:solidFill>
                  <a:schemeClr val="tx1"/>
                </a:solidFill>
                <a:latin typeface="+mj-lt"/>
                <a:ea typeface="楷体" panose="02010609060101010101" pitchFamily="49" charset="-122"/>
              </a:rPr>
              <a:t>case</a:t>
            </a:r>
            <a:r>
              <a:rPr kumimoji="1" lang="zh-CN" altLang="en-US" sz="2400" dirty="0">
                <a:solidFill>
                  <a:schemeClr val="tx1"/>
                </a:solidFill>
                <a:latin typeface="+mj-lt"/>
                <a:ea typeface="楷体" panose="02010609060101010101" pitchFamily="49" charset="-122"/>
              </a:rPr>
              <a:t>子句比较</a:t>
            </a:r>
          </a:p>
          <a:p>
            <a:pPr marL="419100" indent="-342900">
              <a:lnSpc>
                <a:spcPct val="90000"/>
              </a:lnSpc>
              <a:spcBef>
                <a:spcPct val="20000"/>
              </a:spcBef>
              <a:buClr>
                <a:schemeClr val="hlink"/>
              </a:buClr>
              <a:buSzPct val="90000"/>
              <a:buFont typeface="Wingdings" panose="05000000000000000000" pitchFamily="2" charset="2"/>
              <a:buChar char="ü"/>
            </a:pPr>
            <a:r>
              <a:rPr kumimoji="1" lang="en-US" altLang="zh-CN" sz="2400" dirty="0">
                <a:solidFill>
                  <a:schemeClr val="tx1"/>
                </a:solidFill>
                <a:latin typeface="+mj-lt"/>
                <a:ea typeface="楷体" panose="02010609060101010101" pitchFamily="49" charset="-122"/>
              </a:rPr>
              <a:t>break</a:t>
            </a:r>
            <a:r>
              <a:rPr kumimoji="1" lang="zh-CN" altLang="en-US" sz="2400" dirty="0">
                <a:solidFill>
                  <a:schemeClr val="tx1"/>
                </a:solidFill>
                <a:latin typeface="+mj-lt"/>
                <a:ea typeface="楷体" panose="02010609060101010101" pitchFamily="49" charset="-122"/>
              </a:rPr>
              <a:t>语句用于跳出</a:t>
            </a:r>
            <a:r>
              <a:rPr kumimoji="1" lang="en-US" altLang="zh-CN" sz="2400" dirty="0">
                <a:solidFill>
                  <a:schemeClr val="tx1"/>
                </a:solidFill>
                <a:latin typeface="+mj-lt"/>
                <a:ea typeface="楷体" panose="02010609060101010101" pitchFamily="49" charset="-122"/>
              </a:rPr>
              <a:t>switch</a:t>
            </a:r>
            <a:r>
              <a:rPr kumimoji="1" lang="zh-CN" altLang="en-US" sz="2400" dirty="0">
                <a:solidFill>
                  <a:schemeClr val="tx1"/>
                </a:solidFill>
                <a:latin typeface="+mj-lt"/>
                <a:ea typeface="楷体" panose="02010609060101010101" pitchFamily="49" charset="-122"/>
              </a:rPr>
              <a:t>语句</a:t>
            </a:r>
          </a:p>
          <a:p>
            <a:pPr marL="419100" indent="-342900">
              <a:lnSpc>
                <a:spcPct val="90000"/>
              </a:lnSpc>
              <a:spcBef>
                <a:spcPct val="20000"/>
              </a:spcBef>
              <a:buClr>
                <a:schemeClr val="hlink"/>
              </a:buClr>
              <a:buSzPct val="90000"/>
              <a:buFont typeface="Wingdings" panose="05000000000000000000" pitchFamily="2" charset="2"/>
              <a:buChar char="ü"/>
            </a:pPr>
            <a:r>
              <a:rPr kumimoji="1" lang="en-US" altLang="zh-CN" sz="2400" dirty="0">
                <a:solidFill>
                  <a:schemeClr val="tx1"/>
                </a:solidFill>
                <a:latin typeface="+mj-lt"/>
                <a:ea typeface="楷体" panose="02010609060101010101" pitchFamily="49" charset="-122"/>
              </a:rPr>
              <a:t>default</a:t>
            </a:r>
            <a:r>
              <a:rPr kumimoji="1" lang="zh-CN" altLang="en-US" sz="2400" dirty="0">
                <a:solidFill>
                  <a:schemeClr val="tx1"/>
                </a:solidFill>
                <a:latin typeface="+mj-lt"/>
                <a:ea typeface="楷体" panose="02010609060101010101" pitchFamily="49" charset="-122"/>
              </a:rPr>
              <a:t>子句是可选的</a:t>
            </a:r>
          </a:p>
        </p:txBody>
      </p:sp>
    </p:spTree>
    <p:extLst>
      <p:ext uri="{BB962C8B-B14F-4D97-AF65-F5344CB8AC3E}">
        <p14:creationId xmlns:p14="http://schemas.microsoft.com/office/powerpoint/2010/main" val="783819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a:solidFill>
                  <a:srgbClr val="1557AE"/>
                </a:solidFill>
                <a:latin typeface="+mj-lt"/>
              </a:rPr>
              <a:t>switch/</a:t>
            </a:r>
            <a:r>
              <a:rPr lang="zh-CN" altLang="en-US" sz="2800" b="1" dirty="0">
                <a:solidFill>
                  <a:srgbClr val="1557AE"/>
                </a:solidFill>
                <a:latin typeface="+mj-lt"/>
              </a:rPr>
              <a:t>开关语句</a:t>
            </a:r>
            <a:endParaRPr lang="en-US" altLang="zh-CN" sz="2800" b="1" dirty="0">
              <a:solidFill>
                <a:srgbClr val="1557AE"/>
              </a:solidFill>
              <a:latin typeface="+mj-lt"/>
            </a:endParaRPr>
          </a:p>
        </p:txBody>
      </p:sp>
      <p:sp>
        <p:nvSpPr>
          <p:cNvPr id="9" name="矩形: 圆角 8">
            <a:extLst>
              <a:ext uri="{FF2B5EF4-FFF2-40B4-BE49-F238E27FC236}">
                <a16:creationId xmlns:a16="http://schemas.microsoft.com/office/drawing/2014/main" id="{BBBAA7E8-19FB-466E-A1D9-9E29547345F5}"/>
              </a:ext>
            </a:extLst>
          </p:cNvPr>
          <p:cNvSpPr/>
          <p:nvPr/>
        </p:nvSpPr>
        <p:spPr>
          <a:xfrm>
            <a:off x="-14231" y="1546167"/>
            <a:ext cx="9143999" cy="417593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import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java</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a:t>
            </a:r>
            <a:endParaRPr lang="en-US" altLang="zh-CN" sz="2000" b="1" dirty="0">
              <a:solidFill>
                <a:srgbClr val="569CD6"/>
              </a:solidFill>
              <a:latin typeface="Consolas" panose="020B0609020204030204" pitchFamily="49" charset="0"/>
            </a:endParaRPr>
          </a:p>
          <a:p>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class</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D4D4D4"/>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throws</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中国足球能否进入世界杯</a:t>
            </a:r>
            <a:r>
              <a:rPr lang="en-US" altLang="zh-CN" sz="2000" b="1" dirty="0">
                <a:solidFill>
                  <a:srgbClr val="CE9178"/>
                </a:solidFill>
                <a:latin typeface="Consolas" panose="020B0609020204030204" pitchFamily="49" charset="0"/>
              </a:rPr>
              <a:t>?"</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是</a:t>
            </a:r>
            <a:r>
              <a:rPr lang="en-US" altLang="zh-CN" sz="2000" b="1" dirty="0">
                <a:solidFill>
                  <a:srgbClr val="CE9178"/>
                </a:solidFill>
                <a:latin typeface="Consolas" panose="020B0609020204030204" pitchFamily="49" charset="0"/>
              </a:rPr>
              <a:t>(y) </a:t>
            </a:r>
            <a:r>
              <a:rPr lang="zh-CN" altLang="en-US" sz="2000" b="1" dirty="0">
                <a:solidFill>
                  <a:srgbClr val="CE9178"/>
                </a:solidFill>
                <a:latin typeface="Consolas" panose="020B0609020204030204" pitchFamily="49" charset="0"/>
              </a:rPr>
              <a:t>否</a:t>
            </a:r>
            <a:r>
              <a:rPr lang="en-US" altLang="zh-CN" sz="2000" b="1" dirty="0">
                <a:solidFill>
                  <a:srgbClr val="CE9178"/>
                </a:solidFill>
                <a:latin typeface="Consolas" panose="020B0609020204030204" pitchFamily="49" charset="0"/>
              </a:rPr>
              <a:t>(n) </a:t>
            </a:r>
            <a:r>
              <a:rPr lang="zh-CN" altLang="en-US" sz="2000" b="1" dirty="0">
                <a:solidFill>
                  <a:srgbClr val="CE9178"/>
                </a:solidFill>
                <a:latin typeface="Consolas" panose="020B0609020204030204" pitchFamily="49" charset="0"/>
              </a:rPr>
              <a:t>不一定</a:t>
            </a:r>
            <a:r>
              <a:rPr lang="en-US" altLang="zh-CN" sz="2000" b="1" dirty="0">
                <a:solidFill>
                  <a:srgbClr val="CE9178"/>
                </a:solidFill>
                <a:latin typeface="Consolas" panose="020B0609020204030204" pitchFamily="49" charset="0"/>
              </a:rPr>
              <a:t>(p)"</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switch</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CE9178"/>
                </a:solidFill>
                <a:latin typeface="Consolas" panose="020B0609020204030204" pitchFamily="49" charset="0"/>
              </a:rPr>
              <a:t>'y'</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"Cool"</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break</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CE9178"/>
                </a:solidFill>
                <a:latin typeface="Consolas" panose="020B0609020204030204" pitchFamily="49" charset="0"/>
              </a:rPr>
              <a:t>'n'</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"Bad"</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break</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CE9178"/>
                </a:solidFill>
                <a:latin typeface="Consolas" panose="020B0609020204030204" pitchFamily="49" charset="0"/>
              </a:rPr>
              <a:t>'p'</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"Sorry"</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break</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default: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"Input Error"</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break</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a:t>
            </a:r>
          </a:p>
        </p:txBody>
      </p:sp>
      <p:pic>
        <p:nvPicPr>
          <p:cNvPr id="4" name="图片 3">
            <a:extLst>
              <a:ext uri="{FF2B5EF4-FFF2-40B4-BE49-F238E27FC236}">
                <a16:creationId xmlns:a16="http://schemas.microsoft.com/office/drawing/2014/main" id="{853464AE-B90F-4891-8166-A0B61F045003}"/>
              </a:ext>
            </a:extLst>
          </p:cNvPr>
          <p:cNvPicPr>
            <a:picLocks noChangeAspect="1"/>
          </p:cNvPicPr>
          <p:nvPr/>
        </p:nvPicPr>
        <p:blipFill>
          <a:blip r:embed="rId3"/>
          <a:stretch>
            <a:fillRect/>
          </a:stretch>
        </p:blipFill>
        <p:spPr>
          <a:xfrm>
            <a:off x="-14231" y="5722099"/>
            <a:ext cx="9144000" cy="1135901"/>
          </a:xfrm>
          <a:prstGeom prst="rect">
            <a:avLst/>
          </a:prstGeom>
        </p:spPr>
      </p:pic>
    </p:spTree>
    <p:extLst>
      <p:ext uri="{BB962C8B-B14F-4D97-AF65-F5344CB8AC3E}">
        <p14:creationId xmlns:p14="http://schemas.microsoft.com/office/powerpoint/2010/main" val="4282906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a:solidFill>
                  <a:srgbClr val="1557AE"/>
                </a:solidFill>
                <a:latin typeface="+mj-lt"/>
              </a:rPr>
              <a:t>switch/</a:t>
            </a:r>
            <a:r>
              <a:rPr lang="zh-CN" altLang="en-US" sz="2800" b="1" dirty="0">
                <a:solidFill>
                  <a:srgbClr val="1557AE"/>
                </a:solidFill>
                <a:latin typeface="+mj-lt"/>
              </a:rPr>
              <a:t>开关语句</a:t>
            </a:r>
            <a:endParaRPr lang="en-US" altLang="zh-CN" sz="2800" b="1" dirty="0">
              <a:solidFill>
                <a:srgbClr val="1557AE"/>
              </a:solidFill>
              <a:latin typeface="+mj-lt"/>
            </a:endParaRPr>
          </a:p>
        </p:txBody>
      </p:sp>
      <p:sp>
        <p:nvSpPr>
          <p:cNvPr id="9" name="矩形: 圆角 8">
            <a:extLst>
              <a:ext uri="{FF2B5EF4-FFF2-40B4-BE49-F238E27FC236}">
                <a16:creationId xmlns:a16="http://schemas.microsoft.com/office/drawing/2014/main" id="{BBBAA7E8-19FB-466E-A1D9-9E29547345F5}"/>
              </a:ext>
            </a:extLst>
          </p:cNvPr>
          <p:cNvSpPr/>
          <p:nvPr/>
        </p:nvSpPr>
        <p:spPr>
          <a:xfrm>
            <a:off x="-14231" y="1546167"/>
            <a:ext cx="9143999" cy="4175932"/>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import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java</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a:t>
            </a:r>
            <a:r>
              <a:rPr lang="en-US" altLang="zh-CN" sz="2000" b="1" dirty="0" err="1">
                <a:solidFill>
                  <a:srgbClr val="D4D4D4"/>
                </a:solidFill>
                <a:latin typeface="Consolas" panose="020B0609020204030204" pitchFamily="49" charset="0"/>
              </a:rPr>
              <a:t>.</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a:t>
            </a:r>
            <a:endParaRPr lang="en-US" altLang="zh-CN" sz="2000" b="1" dirty="0">
              <a:solidFill>
                <a:srgbClr val="569CD6"/>
              </a:solidFill>
              <a:latin typeface="Consolas" panose="020B0609020204030204" pitchFamily="49" charset="0"/>
            </a:endParaRPr>
          </a:p>
          <a:p>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class</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D4D4D4"/>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throws</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IOException</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中国足球能否进入世界杯</a:t>
            </a:r>
            <a:r>
              <a:rPr lang="en-US" altLang="zh-CN" sz="2000" b="1" dirty="0">
                <a:solidFill>
                  <a:srgbClr val="CE9178"/>
                </a:solidFill>
                <a:latin typeface="Consolas" panose="020B0609020204030204" pitchFamily="49" charset="0"/>
              </a:rPr>
              <a:t>?"</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a:t>
            </a:r>
            <a:r>
              <a:rPr lang="zh-CN" altLang="en-US" sz="2000" b="1" dirty="0">
                <a:solidFill>
                  <a:srgbClr val="CE9178"/>
                </a:solidFill>
                <a:latin typeface="Consolas" panose="020B0609020204030204" pitchFamily="49" charset="0"/>
              </a:rPr>
              <a:t>是</a:t>
            </a:r>
            <a:r>
              <a:rPr lang="en-US" altLang="zh-CN" sz="2000" b="1" dirty="0">
                <a:solidFill>
                  <a:srgbClr val="CE9178"/>
                </a:solidFill>
                <a:latin typeface="Consolas" panose="020B0609020204030204" pitchFamily="49" charset="0"/>
              </a:rPr>
              <a:t>(y) </a:t>
            </a:r>
            <a:r>
              <a:rPr lang="zh-CN" altLang="en-US" sz="2000" b="1" dirty="0">
                <a:solidFill>
                  <a:srgbClr val="CE9178"/>
                </a:solidFill>
                <a:latin typeface="Consolas" panose="020B0609020204030204" pitchFamily="49" charset="0"/>
              </a:rPr>
              <a:t>否</a:t>
            </a:r>
            <a:r>
              <a:rPr lang="en-US" altLang="zh-CN" sz="2000" b="1" dirty="0">
                <a:solidFill>
                  <a:srgbClr val="CE9178"/>
                </a:solidFill>
                <a:latin typeface="Consolas" panose="020B0609020204030204" pitchFamily="49" charset="0"/>
              </a:rPr>
              <a:t>(n) </a:t>
            </a:r>
            <a:r>
              <a:rPr lang="zh-CN" altLang="en-US" sz="2000" b="1" dirty="0">
                <a:solidFill>
                  <a:srgbClr val="CE9178"/>
                </a:solidFill>
                <a:latin typeface="Consolas" panose="020B0609020204030204" pitchFamily="49" charset="0"/>
              </a:rPr>
              <a:t>不一定</a:t>
            </a:r>
            <a:r>
              <a:rPr lang="en-US" altLang="zh-CN" sz="2000" b="1" dirty="0">
                <a:solidFill>
                  <a:srgbClr val="CE9178"/>
                </a:solidFill>
                <a:latin typeface="Consolas" panose="020B0609020204030204" pitchFamily="49" charset="0"/>
              </a:rPr>
              <a:t>(p)"</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r>
              <a:rPr lang="en-US" altLang="zh-CN" sz="2000" b="1" dirty="0">
                <a:solidFill>
                  <a:srgbClr val="4EC9B0"/>
                </a:solidFill>
                <a:latin typeface="Consolas" panose="020B0609020204030204" pitchFamily="49" charset="0"/>
              </a:rPr>
              <a:t>char</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in</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read</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switch</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c</a:t>
            </a:r>
            <a:r>
              <a:rPr lang="en-US" altLang="zh-CN" sz="2000" b="1" dirty="0">
                <a:solidFill>
                  <a:srgbClr val="D4D4D4"/>
                </a:solidFill>
                <a:latin typeface="Consolas" panose="020B0609020204030204" pitchFamily="49" charset="0"/>
              </a:rPr>
              <a:t> )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CE9178"/>
                </a:solidFill>
                <a:latin typeface="Consolas" panose="020B0609020204030204" pitchFamily="49" charset="0"/>
              </a:rPr>
              <a:t>'y'</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"Cool"</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CE9178"/>
                </a:solidFill>
                <a:latin typeface="Consolas" panose="020B0609020204030204" pitchFamily="49" charset="0"/>
              </a:rPr>
              <a:t>'n'</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"Bad"</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CE9178"/>
                </a:solidFill>
                <a:latin typeface="Consolas" panose="020B0609020204030204" pitchFamily="49" charset="0"/>
              </a:rPr>
              <a:t>'p'</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"Sorry"</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default:</a:t>
            </a:r>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"Input Error"</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a:t>
            </a:r>
          </a:p>
        </p:txBody>
      </p:sp>
      <p:pic>
        <p:nvPicPr>
          <p:cNvPr id="2" name="图片 1">
            <a:extLst>
              <a:ext uri="{FF2B5EF4-FFF2-40B4-BE49-F238E27FC236}">
                <a16:creationId xmlns:a16="http://schemas.microsoft.com/office/drawing/2014/main" id="{75CD09B7-2202-4A97-A6A1-3CD73118DCC8}"/>
              </a:ext>
            </a:extLst>
          </p:cNvPr>
          <p:cNvPicPr>
            <a:picLocks noChangeAspect="1"/>
          </p:cNvPicPr>
          <p:nvPr/>
        </p:nvPicPr>
        <p:blipFill>
          <a:blip r:embed="rId3"/>
          <a:stretch>
            <a:fillRect/>
          </a:stretch>
        </p:blipFill>
        <p:spPr>
          <a:xfrm>
            <a:off x="-28463" y="5695665"/>
            <a:ext cx="9144000" cy="1162335"/>
          </a:xfrm>
          <a:prstGeom prst="rect">
            <a:avLst/>
          </a:prstGeom>
        </p:spPr>
      </p:pic>
    </p:spTree>
    <p:extLst>
      <p:ext uri="{BB962C8B-B14F-4D97-AF65-F5344CB8AC3E}">
        <p14:creationId xmlns:p14="http://schemas.microsoft.com/office/powerpoint/2010/main" val="1554985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a:solidFill>
                  <a:srgbClr val="1557AE"/>
                </a:solidFill>
                <a:latin typeface="+mj-lt"/>
              </a:rPr>
              <a:t>switch/</a:t>
            </a:r>
            <a:r>
              <a:rPr lang="zh-CN" altLang="en-US" sz="2800" b="1" dirty="0">
                <a:solidFill>
                  <a:srgbClr val="1557AE"/>
                </a:solidFill>
                <a:latin typeface="+mj-lt"/>
              </a:rPr>
              <a:t>开关语句</a:t>
            </a:r>
            <a:endParaRPr lang="en-US" altLang="zh-CN" sz="2800" b="1" dirty="0">
              <a:solidFill>
                <a:srgbClr val="1557AE"/>
              </a:solidFill>
              <a:latin typeface="+mj-lt"/>
            </a:endParaRPr>
          </a:p>
        </p:txBody>
      </p:sp>
      <p:sp>
        <p:nvSpPr>
          <p:cNvPr id="9" name="矩形: 圆角 8">
            <a:extLst>
              <a:ext uri="{FF2B5EF4-FFF2-40B4-BE49-F238E27FC236}">
                <a16:creationId xmlns:a16="http://schemas.microsoft.com/office/drawing/2014/main" id="{BBBAA7E8-19FB-466E-A1D9-9E29547345F5}"/>
              </a:ext>
            </a:extLst>
          </p:cNvPr>
          <p:cNvSpPr/>
          <p:nvPr/>
        </p:nvSpPr>
        <p:spPr>
          <a:xfrm>
            <a:off x="0" y="1603027"/>
            <a:ext cx="9144000" cy="4929449"/>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class</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D4D4D4"/>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D4D4D4"/>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month</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2</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2000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4EC9B0"/>
                </a:solidFill>
                <a:latin typeface="Consolas" panose="020B0609020204030204" pitchFamily="49" charset="0"/>
              </a:rPr>
              <a:t>int</a:t>
            </a:r>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numDays</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switch</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month</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1</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3</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5</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7</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8</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10</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12</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numDays</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31</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break</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4</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6</a:t>
            </a:r>
            <a:r>
              <a:rPr lang="en-US" altLang="zh-CN" sz="2000" b="1" dirty="0">
                <a:solidFill>
                  <a:srgbClr val="C586C0"/>
                </a:solidFill>
                <a:latin typeface="Consolas" panose="020B0609020204030204" pitchFamily="49" charset="0"/>
              </a:rPr>
              <a:t>:</a:t>
            </a:r>
            <a:r>
              <a:rPr lang="en-US" altLang="zh-CN" sz="2000" b="1"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3709956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55989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a:solidFill>
                  <a:srgbClr val="1557AE"/>
                </a:solidFill>
                <a:latin typeface="+mj-lt"/>
              </a:rPr>
              <a:t>switch/</a:t>
            </a:r>
            <a:r>
              <a:rPr lang="zh-CN" altLang="en-US" sz="2800" b="1" dirty="0">
                <a:solidFill>
                  <a:srgbClr val="1557AE"/>
                </a:solidFill>
                <a:latin typeface="+mj-lt"/>
              </a:rPr>
              <a:t>开关语句</a:t>
            </a:r>
            <a:endParaRPr lang="en-US" altLang="zh-CN" sz="2800" b="1" dirty="0">
              <a:solidFill>
                <a:srgbClr val="1557AE"/>
              </a:solidFill>
              <a:latin typeface="+mj-lt"/>
            </a:endParaRPr>
          </a:p>
        </p:txBody>
      </p:sp>
      <p:sp>
        <p:nvSpPr>
          <p:cNvPr id="9" name="矩形: 圆角 8">
            <a:extLst>
              <a:ext uri="{FF2B5EF4-FFF2-40B4-BE49-F238E27FC236}">
                <a16:creationId xmlns:a16="http://schemas.microsoft.com/office/drawing/2014/main" id="{BBBAA7E8-19FB-466E-A1D9-9E29547345F5}"/>
              </a:ext>
            </a:extLst>
          </p:cNvPr>
          <p:cNvSpPr/>
          <p:nvPr/>
        </p:nvSpPr>
        <p:spPr>
          <a:xfrm>
            <a:off x="0" y="1735115"/>
            <a:ext cx="9144000" cy="4797361"/>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9</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11</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numDays</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30</a:t>
            </a:r>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break</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case</a:t>
            </a:r>
            <a:r>
              <a:rPr lang="en-US" altLang="zh-CN" sz="2000" b="1" dirty="0">
                <a:solidFill>
                  <a:srgbClr val="D4D4D4"/>
                </a:solidFill>
                <a:latin typeface="Consolas" panose="020B0609020204030204" pitchFamily="49" charset="0"/>
              </a:rPr>
              <a:t> </a:t>
            </a:r>
            <a:r>
              <a:rPr lang="en-US" altLang="zh-CN" sz="2000" b="1" dirty="0">
                <a:solidFill>
                  <a:srgbClr val="B5CEA8"/>
                </a:solidFill>
                <a:latin typeface="Consolas" panose="020B0609020204030204" pitchFamily="49" charset="0"/>
              </a:rPr>
              <a:t>2</a:t>
            </a:r>
            <a:r>
              <a:rPr lang="en-US" altLang="zh-CN" sz="2000" b="1" dirty="0">
                <a:solidFill>
                  <a:srgbClr val="C586C0"/>
                </a:solidFill>
                <a:latin typeface="Consolas" panose="020B0609020204030204" pitchFamily="49" charset="0"/>
              </a:rPr>
              <a:t>:</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if</a:t>
            </a:r>
            <a:r>
              <a:rPr lang="en-US" altLang="zh-CN" sz="2000" b="1" dirty="0">
                <a:solidFill>
                  <a:srgbClr val="D4D4D4"/>
                </a:solidFill>
                <a:latin typeface="Consolas" panose="020B0609020204030204" pitchFamily="49" charset="0"/>
              </a:rPr>
              <a:t>  (((</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4</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&amp;&amp; !(</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100</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0</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 (</a:t>
            </a:r>
            <a:r>
              <a:rPr lang="en-US" altLang="zh-CN" sz="2000" b="1" dirty="0">
                <a:solidFill>
                  <a:srgbClr val="9CDCFE"/>
                </a:solidFill>
                <a:latin typeface="Consolas" panose="020B0609020204030204" pitchFamily="49" charset="0"/>
              </a:rPr>
              <a:t>year</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400</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0</a:t>
            </a:r>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numDays</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29</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else</a:t>
            </a:r>
            <a:endParaRPr lang="en-US" altLang="zh-CN" sz="2000" b="1" dirty="0">
              <a:solidFill>
                <a:srgbClr val="D4D4D4"/>
              </a:solidFill>
              <a:latin typeface="Consolas" panose="020B0609020204030204" pitchFamily="49" charset="0"/>
            </a:endParaRPr>
          </a:p>
          <a:p>
            <a:r>
              <a:rPr lang="en-US" altLang="zh-CN" sz="2000" b="1" dirty="0">
                <a:solidFill>
                  <a:srgbClr val="D4D4D4"/>
                </a:solidFill>
                <a:latin typeface="Consolas" panose="020B0609020204030204" pitchFamily="49" charset="0"/>
              </a:rPr>
              <a:t>                    </a:t>
            </a:r>
            <a:r>
              <a:rPr lang="en-US" altLang="zh-CN" sz="2000" b="1" dirty="0" err="1">
                <a:solidFill>
                  <a:srgbClr val="9CDCFE"/>
                </a:solidFill>
                <a:latin typeface="Consolas" panose="020B0609020204030204" pitchFamily="49" charset="0"/>
              </a:rPr>
              <a:t>numDays</a:t>
            </a:r>
            <a:r>
              <a:rPr lang="en-US" altLang="zh-CN" sz="2000" b="1" dirty="0">
                <a:solidFill>
                  <a:srgbClr val="D4D4D4"/>
                </a:solidFill>
                <a:latin typeface="Consolas" panose="020B0609020204030204" pitchFamily="49" charset="0"/>
              </a:rPr>
              <a:t> = </a:t>
            </a:r>
            <a:r>
              <a:rPr lang="en-US" altLang="zh-CN" sz="2000" b="1" dirty="0">
                <a:solidFill>
                  <a:srgbClr val="B5CEA8"/>
                </a:solidFill>
                <a:latin typeface="Consolas" panose="020B0609020204030204" pitchFamily="49" charset="0"/>
              </a:rPr>
              <a:t>28</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r>
              <a:rPr lang="en-US" altLang="zh-CN" sz="2000" b="1" dirty="0">
                <a:solidFill>
                  <a:srgbClr val="C586C0"/>
                </a:solidFill>
                <a:latin typeface="Consolas" panose="020B0609020204030204" pitchFamily="49" charset="0"/>
              </a:rPr>
              <a:t>break</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D4D4D4"/>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D4D4D4"/>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D4D4D4"/>
                </a:solidFill>
                <a:latin typeface="Consolas" panose="020B0609020204030204" pitchFamily="49" charset="0"/>
              </a:rPr>
              <a:t>(</a:t>
            </a:r>
            <a:r>
              <a:rPr lang="en-US" altLang="zh-CN" sz="2000" b="1" dirty="0">
                <a:solidFill>
                  <a:srgbClr val="CE9178"/>
                </a:solidFill>
                <a:latin typeface="Consolas" panose="020B0609020204030204" pitchFamily="49" charset="0"/>
              </a:rPr>
              <a:t>"Number of Days = "</a:t>
            </a:r>
            <a:r>
              <a:rPr lang="en-US" altLang="zh-CN" sz="2000" b="1" dirty="0">
                <a:solidFill>
                  <a:srgbClr val="D4D4D4"/>
                </a:solidFill>
                <a:latin typeface="Consolas" panose="020B0609020204030204" pitchFamily="49" charset="0"/>
              </a:rPr>
              <a:t> + </a:t>
            </a:r>
            <a:r>
              <a:rPr lang="en-US" altLang="zh-CN" sz="2000" b="1" dirty="0" err="1">
                <a:solidFill>
                  <a:srgbClr val="9CDCFE"/>
                </a:solidFill>
                <a:latin typeface="Consolas" panose="020B0609020204030204" pitchFamily="49" charset="0"/>
              </a:rPr>
              <a:t>numDays</a:t>
            </a:r>
            <a:r>
              <a:rPr lang="en-US" altLang="zh-CN" sz="2000" b="1" dirty="0">
                <a:solidFill>
                  <a:srgbClr val="D4D4D4"/>
                </a:solidFill>
                <a:latin typeface="Consolas" panose="020B0609020204030204" pitchFamily="49" charset="0"/>
              </a:rPr>
              <a:t>);</a:t>
            </a:r>
          </a:p>
          <a:p>
            <a:r>
              <a:rPr lang="en-US" altLang="zh-CN" sz="2000" b="1" dirty="0">
                <a:solidFill>
                  <a:srgbClr val="D4D4D4"/>
                </a:solidFill>
                <a:latin typeface="Consolas" panose="020B0609020204030204" pitchFamily="49" charset="0"/>
              </a:rPr>
              <a:t>     }</a:t>
            </a:r>
          </a:p>
          <a:p>
            <a:r>
              <a:rPr lang="en-US" altLang="zh-CN" sz="2000" b="1"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2762590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5445914"/>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反复执行同一代码块直到满足结束条件</a:t>
            </a: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rPr>
              <a:t>组成</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循环的初始状态</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循环体</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迭代因子</a:t>
            </a:r>
            <a:r>
              <a:rPr lang="en-US" altLang="zh-CN" sz="2400" b="1" dirty="0">
                <a:latin typeface="+mj-lt"/>
                <a:ea typeface="楷体" panose="02010609060101010101" pitchFamily="49" charset="-122"/>
              </a:rPr>
              <a:t>(</a:t>
            </a:r>
            <a:r>
              <a:rPr lang="zh-CN" altLang="en-US" sz="2400" b="1" dirty="0">
                <a:latin typeface="+mj-lt"/>
                <a:ea typeface="楷体" panose="02010609060101010101" pitchFamily="49" charset="-122"/>
              </a:rPr>
              <a:t>计数器的递增或递减</a:t>
            </a:r>
            <a:r>
              <a:rPr lang="en-US" altLang="zh-CN" sz="2400" b="1" dirty="0">
                <a:latin typeface="+mj-lt"/>
                <a:ea typeface="楷体" panose="02010609060101010101" pitchFamily="49" charset="-122"/>
              </a:rPr>
              <a:t>)</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rPr>
              <a:t>控制表达式</a:t>
            </a: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3</a:t>
            </a:r>
            <a:r>
              <a:rPr lang="zh-CN" altLang="en-US" sz="2400" b="1" dirty="0">
                <a:solidFill>
                  <a:srgbClr val="1557AE"/>
                </a:solidFill>
                <a:latin typeface="+mj-lt"/>
                <a:ea typeface="楷体" panose="02010609060101010101" pitchFamily="49" charset="-122"/>
              </a:rPr>
              <a:t>种循环语句</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while</a:t>
            </a:r>
            <a:r>
              <a:rPr lang="zh-CN" altLang="en-US" sz="2400" b="1" dirty="0">
                <a:latin typeface="+mj-lt"/>
                <a:ea typeface="楷体" panose="02010609060101010101" pitchFamily="49" charset="-122"/>
              </a:rPr>
              <a:t>循环</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do-while</a:t>
            </a:r>
            <a:r>
              <a:rPr lang="zh-CN" altLang="en-US" sz="2400" b="1" dirty="0">
                <a:latin typeface="+mj-lt"/>
                <a:ea typeface="楷体" panose="02010609060101010101" pitchFamily="49" charset="-122"/>
              </a:rPr>
              <a:t>循环</a:t>
            </a: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rPr>
              <a:t>for</a:t>
            </a:r>
            <a:r>
              <a:rPr lang="zh-CN" altLang="en-US" sz="2400" b="1" dirty="0">
                <a:latin typeface="+mj-lt"/>
                <a:ea typeface="楷体" panose="02010609060101010101" pitchFamily="49" charset="-122"/>
              </a:rPr>
              <a:t>循环</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Tree>
    <p:extLst>
      <p:ext uri="{BB962C8B-B14F-4D97-AF65-F5344CB8AC3E}">
        <p14:creationId xmlns:p14="http://schemas.microsoft.com/office/powerpoint/2010/main" val="37181454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while</a:t>
            </a:r>
            <a:r>
              <a:rPr lang="zh-CN" altLang="en-US" sz="2400" b="1" dirty="0">
                <a:solidFill>
                  <a:srgbClr val="1557AE"/>
                </a:solidFill>
                <a:latin typeface="+mj-lt"/>
                <a:ea typeface="楷体" panose="02010609060101010101" pitchFamily="49" charset="-122"/>
              </a:rPr>
              <a:t>循环</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6" name="矩形: 圆角 5">
            <a:extLst>
              <a:ext uri="{FF2B5EF4-FFF2-40B4-BE49-F238E27FC236}">
                <a16:creationId xmlns:a16="http://schemas.microsoft.com/office/drawing/2014/main" id="{DC818C2F-12A7-4867-AC4D-19C3278204AB}"/>
              </a:ext>
            </a:extLst>
          </p:cNvPr>
          <p:cNvSpPr/>
          <p:nvPr/>
        </p:nvSpPr>
        <p:spPr>
          <a:xfrm>
            <a:off x="1" y="2328011"/>
            <a:ext cx="9143999" cy="3744553"/>
          </a:xfrm>
          <a:prstGeom prst="roundRect">
            <a:avLst>
              <a:gd name="adj" fmla="val 4157"/>
            </a:avLst>
          </a:prstGeom>
          <a:solidFill>
            <a:schemeClr val="bg2">
              <a:lumMod val="9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2000" b="1" dirty="0">
                <a:solidFill>
                  <a:schemeClr val="tx1"/>
                </a:solidFill>
                <a:latin typeface="+mj-lt"/>
              </a:rPr>
              <a:t> while (</a:t>
            </a:r>
            <a:r>
              <a:rPr lang="zh-CN" altLang="en-US" sz="2000" b="1" dirty="0">
                <a:solidFill>
                  <a:schemeClr val="tx1"/>
                </a:solidFill>
                <a:latin typeface="+mj-lt"/>
              </a:rPr>
              <a:t>布尔表达式</a:t>
            </a:r>
            <a:r>
              <a:rPr lang="en-US" altLang="zh-CN" sz="2000" b="1" dirty="0">
                <a:solidFill>
                  <a:schemeClr val="tx1"/>
                </a:solidFill>
                <a:latin typeface="+mj-lt"/>
              </a:rPr>
              <a:t>) {</a:t>
            </a:r>
          </a:p>
          <a:p>
            <a:pPr lvl="1"/>
            <a:r>
              <a:rPr lang="en-US" altLang="zh-CN" sz="2000" b="1" dirty="0">
                <a:solidFill>
                  <a:schemeClr val="tx1"/>
                </a:solidFill>
                <a:latin typeface="+mj-lt"/>
              </a:rPr>
              <a:t>	  </a:t>
            </a:r>
            <a:r>
              <a:rPr lang="zh-CN" altLang="en-US" sz="2000" b="1" dirty="0">
                <a:solidFill>
                  <a:schemeClr val="tx1"/>
                </a:solidFill>
                <a:latin typeface="+mj-lt"/>
              </a:rPr>
              <a:t>循环体；</a:t>
            </a:r>
          </a:p>
          <a:p>
            <a:pPr lvl="1"/>
            <a:r>
              <a:rPr lang="zh-CN" altLang="en-US" sz="2000" b="1" dirty="0">
                <a:solidFill>
                  <a:schemeClr val="tx1"/>
                </a:solidFill>
                <a:latin typeface="+mj-lt"/>
              </a:rPr>
              <a:t>  </a:t>
            </a:r>
            <a:r>
              <a:rPr lang="en-US" altLang="zh-CN" sz="2000" b="1" dirty="0">
                <a:solidFill>
                  <a:schemeClr val="tx1"/>
                </a:solidFill>
                <a:latin typeface="+mj-lt"/>
              </a:rPr>
              <a:t>}</a:t>
            </a:r>
            <a:endParaRPr lang="zh-CN" altLang="en-US" sz="2000" b="1" dirty="0">
              <a:solidFill>
                <a:srgbClr val="C00000"/>
              </a:solidFill>
              <a:latin typeface="+mj-lt"/>
            </a:endParaRPr>
          </a:p>
        </p:txBody>
      </p:sp>
      <p:sp>
        <p:nvSpPr>
          <p:cNvPr id="12" name="Rectangle 6">
            <a:extLst>
              <a:ext uri="{FF2B5EF4-FFF2-40B4-BE49-F238E27FC236}">
                <a16:creationId xmlns:a16="http://schemas.microsoft.com/office/drawing/2014/main" id="{C882B04F-604A-486A-9E36-DECB56AE8B88}"/>
              </a:ext>
            </a:extLst>
          </p:cNvPr>
          <p:cNvSpPr>
            <a:spLocks noChangeArrowheads="1"/>
          </p:cNvSpPr>
          <p:nvPr/>
        </p:nvSpPr>
        <p:spPr bwMode="auto">
          <a:xfrm>
            <a:off x="5143500" y="3079865"/>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prstClr val="black"/>
                </a:solidFill>
                <a:effectLst/>
                <a:uLnTx/>
                <a:uFillTx/>
                <a:latin typeface="+mn-lt"/>
                <a:ea typeface="宋体" panose="02010600030101010101" pitchFamily="2" charset="-122"/>
              </a:rPr>
              <a:t>false</a:t>
            </a:r>
          </a:p>
        </p:txBody>
      </p:sp>
      <p:grpSp>
        <p:nvGrpSpPr>
          <p:cNvPr id="13" name="Group 7">
            <a:extLst>
              <a:ext uri="{FF2B5EF4-FFF2-40B4-BE49-F238E27FC236}">
                <a16:creationId xmlns:a16="http://schemas.microsoft.com/office/drawing/2014/main" id="{2B3DB9DD-4B67-4C47-9E78-17AF4F1A0BDE}"/>
              </a:ext>
            </a:extLst>
          </p:cNvPr>
          <p:cNvGrpSpPr>
            <a:grpSpLocks/>
          </p:cNvGrpSpPr>
          <p:nvPr/>
        </p:nvGrpSpPr>
        <p:grpSpPr bwMode="auto">
          <a:xfrm>
            <a:off x="5372100" y="2470265"/>
            <a:ext cx="3771900" cy="3467100"/>
            <a:chOff x="2448" y="1248"/>
            <a:chExt cx="2376" cy="2184"/>
          </a:xfrm>
        </p:grpSpPr>
        <p:sp>
          <p:nvSpPr>
            <p:cNvPr id="14" name="Rectangle 8">
              <a:extLst>
                <a:ext uri="{FF2B5EF4-FFF2-40B4-BE49-F238E27FC236}">
                  <a16:creationId xmlns:a16="http://schemas.microsoft.com/office/drawing/2014/main" id="{8E285FC7-59DE-46BB-BA98-74193016C853}"/>
                </a:ext>
              </a:extLst>
            </p:cNvPr>
            <p:cNvSpPr>
              <a:spLocks noChangeArrowheads="1"/>
            </p:cNvSpPr>
            <p:nvPr/>
          </p:nvSpPr>
          <p:spPr bwMode="auto">
            <a:xfrm>
              <a:off x="3120" y="2448"/>
              <a:ext cx="912" cy="384"/>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prstClr val="black"/>
                  </a:solidFill>
                  <a:effectLst/>
                  <a:uLnTx/>
                  <a:uFillTx/>
                  <a:latin typeface="+mn-lt"/>
                  <a:ea typeface="华文中宋" pitchFamily="2" charset="-122"/>
                </a:rPr>
                <a:t>循环体</a:t>
              </a:r>
            </a:p>
          </p:txBody>
        </p:sp>
        <p:sp>
          <p:nvSpPr>
            <p:cNvPr id="15" name="AutoShape 9">
              <a:extLst>
                <a:ext uri="{FF2B5EF4-FFF2-40B4-BE49-F238E27FC236}">
                  <a16:creationId xmlns:a16="http://schemas.microsoft.com/office/drawing/2014/main" id="{BFBB70AF-6B73-4AE1-92FC-A95F9DFEB4E7}"/>
                </a:ext>
              </a:extLst>
            </p:cNvPr>
            <p:cNvSpPr>
              <a:spLocks noChangeArrowheads="1"/>
            </p:cNvSpPr>
            <p:nvPr/>
          </p:nvSpPr>
          <p:spPr bwMode="auto">
            <a:xfrm>
              <a:off x="2832" y="1584"/>
              <a:ext cx="1536" cy="576"/>
            </a:xfrm>
            <a:prstGeom prst="diamond">
              <a:avLst/>
            </a:prstGeom>
            <a:noFill/>
            <a:ln w="28575">
              <a:solidFill>
                <a:srgbClr val="1557A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a:ln>
                    <a:noFill/>
                  </a:ln>
                  <a:solidFill>
                    <a:prstClr val="black"/>
                  </a:solidFill>
                  <a:effectLst/>
                  <a:uLnTx/>
                  <a:uFillTx/>
                  <a:latin typeface="+mn-lt"/>
                  <a:ea typeface="华文中宋" pitchFamily="2" charset="-122"/>
                </a:rPr>
                <a:t>布尔表达式</a:t>
              </a:r>
            </a:p>
          </p:txBody>
        </p:sp>
        <p:sp>
          <p:nvSpPr>
            <p:cNvPr id="16" name="Line 10">
              <a:extLst>
                <a:ext uri="{FF2B5EF4-FFF2-40B4-BE49-F238E27FC236}">
                  <a16:creationId xmlns:a16="http://schemas.microsoft.com/office/drawing/2014/main" id="{273F2A16-C7FA-4617-BB9F-1E211A6CEDA7}"/>
                </a:ext>
              </a:extLst>
            </p:cNvPr>
            <p:cNvSpPr>
              <a:spLocks noChangeShapeType="1"/>
            </p:cNvSpPr>
            <p:nvPr/>
          </p:nvSpPr>
          <p:spPr bwMode="auto">
            <a:xfrm>
              <a:off x="3600" y="1248"/>
              <a:ext cx="0" cy="336"/>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17" name="Line 11">
              <a:extLst>
                <a:ext uri="{FF2B5EF4-FFF2-40B4-BE49-F238E27FC236}">
                  <a16:creationId xmlns:a16="http://schemas.microsoft.com/office/drawing/2014/main" id="{24264359-EF27-4969-BFFE-6FA1707E6697}"/>
                </a:ext>
              </a:extLst>
            </p:cNvPr>
            <p:cNvSpPr>
              <a:spLocks noChangeShapeType="1"/>
            </p:cNvSpPr>
            <p:nvPr/>
          </p:nvSpPr>
          <p:spPr bwMode="auto">
            <a:xfrm>
              <a:off x="3600" y="2160"/>
              <a:ext cx="0" cy="288"/>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18" name="Line 12">
              <a:extLst>
                <a:ext uri="{FF2B5EF4-FFF2-40B4-BE49-F238E27FC236}">
                  <a16:creationId xmlns:a16="http://schemas.microsoft.com/office/drawing/2014/main" id="{4E6A4E30-AD46-4D98-88F5-F8DDEFCA07CE}"/>
                </a:ext>
              </a:extLst>
            </p:cNvPr>
            <p:cNvSpPr>
              <a:spLocks noChangeShapeType="1"/>
            </p:cNvSpPr>
            <p:nvPr/>
          </p:nvSpPr>
          <p:spPr bwMode="auto">
            <a:xfrm>
              <a:off x="3600" y="3072"/>
              <a:ext cx="0" cy="240"/>
            </a:xfrm>
            <a:prstGeom prst="line">
              <a:avLst/>
            </a:prstGeom>
            <a:noFill/>
            <a:ln w="28575">
              <a:solidFill>
                <a:srgbClr val="1557A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20" name="Line 13">
              <a:extLst>
                <a:ext uri="{FF2B5EF4-FFF2-40B4-BE49-F238E27FC236}">
                  <a16:creationId xmlns:a16="http://schemas.microsoft.com/office/drawing/2014/main" id="{05EDCB1E-9B58-4F3B-AAF7-5707156BDC37}"/>
                </a:ext>
              </a:extLst>
            </p:cNvPr>
            <p:cNvSpPr>
              <a:spLocks noChangeShapeType="1"/>
            </p:cNvSpPr>
            <p:nvPr/>
          </p:nvSpPr>
          <p:spPr bwMode="auto">
            <a:xfrm>
              <a:off x="3600" y="1392"/>
              <a:ext cx="960" cy="0"/>
            </a:xfrm>
            <a:prstGeom prst="line">
              <a:avLst/>
            </a:prstGeom>
            <a:noFill/>
            <a:ln w="28575">
              <a:solidFill>
                <a:srgbClr val="1557AE"/>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21" name="Rectangle 14">
              <a:extLst>
                <a:ext uri="{FF2B5EF4-FFF2-40B4-BE49-F238E27FC236}">
                  <a16:creationId xmlns:a16="http://schemas.microsoft.com/office/drawing/2014/main" id="{FE31CB80-AC06-4ACB-95C3-AD779B444056}"/>
                </a:ext>
              </a:extLst>
            </p:cNvPr>
            <p:cNvSpPr>
              <a:spLocks noChangeArrowheads="1"/>
            </p:cNvSpPr>
            <p:nvPr/>
          </p:nvSpPr>
          <p:spPr bwMode="auto">
            <a:xfrm>
              <a:off x="3648" y="2160"/>
              <a:ext cx="528" cy="240"/>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prstClr val="black"/>
                  </a:solidFill>
                  <a:effectLst/>
                  <a:uLnTx/>
                  <a:uFillTx/>
                  <a:latin typeface="+mn-lt"/>
                  <a:ea typeface="华文中宋" pitchFamily="2" charset="-122"/>
                </a:rPr>
                <a:t>true</a:t>
              </a:r>
            </a:p>
          </p:txBody>
        </p:sp>
        <p:sp>
          <p:nvSpPr>
            <p:cNvPr id="22" name="Rectangle 15">
              <a:extLst>
                <a:ext uri="{FF2B5EF4-FFF2-40B4-BE49-F238E27FC236}">
                  <a16:creationId xmlns:a16="http://schemas.microsoft.com/office/drawing/2014/main" id="{76AE862E-2E6E-4105-BF87-B3241253FFAA}"/>
                </a:ext>
              </a:extLst>
            </p:cNvPr>
            <p:cNvSpPr>
              <a:spLocks noChangeArrowheads="1"/>
            </p:cNvSpPr>
            <p:nvPr/>
          </p:nvSpPr>
          <p:spPr bwMode="auto">
            <a:xfrm>
              <a:off x="3720" y="3144"/>
              <a:ext cx="1104" cy="288"/>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a:ln>
                    <a:noFill/>
                  </a:ln>
                  <a:solidFill>
                    <a:prstClr val="black"/>
                  </a:solidFill>
                  <a:effectLst/>
                  <a:uLnTx/>
                  <a:uFillTx/>
                  <a:latin typeface="+mn-lt"/>
                  <a:ea typeface="华文中宋" pitchFamily="2" charset="-122"/>
                </a:rPr>
                <a:t>流程图</a:t>
              </a:r>
            </a:p>
          </p:txBody>
        </p:sp>
        <p:sp>
          <p:nvSpPr>
            <p:cNvPr id="23" name="Line 16">
              <a:extLst>
                <a:ext uri="{FF2B5EF4-FFF2-40B4-BE49-F238E27FC236}">
                  <a16:creationId xmlns:a16="http://schemas.microsoft.com/office/drawing/2014/main" id="{835BDB48-5F25-453B-BD0A-D5F70D05E3AC}"/>
                </a:ext>
              </a:extLst>
            </p:cNvPr>
            <p:cNvSpPr>
              <a:spLocks noChangeShapeType="1"/>
            </p:cNvSpPr>
            <p:nvPr/>
          </p:nvSpPr>
          <p:spPr bwMode="auto">
            <a:xfrm>
              <a:off x="3600" y="2976"/>
              <a:ext cx="960"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24" name="Line 17">
              <a:extLst>
                <a:ext uri="{FF2B5EF4-FFF2-40B4-BE49-F238E27FC236}">
                  <a16:creationId xmlns:a16="http://schemas.microsoft.com/office/drawing/2014/main" id="{D82C6373-9753-4BE2-822F-73D66BAAFB4B}"/>
                </a:ext>
              </a:extLst>
            </p:cNvPr>
            <p:cNvSpPr>
              <a:spLocks noChangeShapeType="1"/>
            </p:cNvSpPr>
            <p:nvPr/>
          </p:nvSpPr>
          <p:spPr bwMode="auto">
            <a:xfrm>
              <a:off x="4560" y="1392"/>
              <a:ext cx="0" cy="1584"/>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25" name="Line 18">
              <a:extLst>
                <a:ext uri="{FF2B5EF4-FFF2-40B4-BE49-F238E27FC236}">
                  <a16:creationId xmlns:a16="http://schemas.microsoft.com/office/drawing/2014/main" id="{9D028C92-1796-4C1A-A1F4-259CBAC28AF6}"/>
                </a:ext>
              </a:extLst>
            </p:cNvPr>
            <p:cNvSpPr>
              <a:spLocks noChangeShapeType="1"/>
            </p:cNvSpPr>
            <p:nvPr/>
          </p:nvSpPr>
          <p:spPr bwMode="auto">
            <a:xfrm flipH="1">
              <a:off x="2448" y="1872"/>
              <a:ext cx="384"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26" name="Line 19">
              <a:extLst>
                <a:ext uri="{FF2B5EF4-FFF2-40B4-BE49-F238E27FC236}">
                  <a16:creationId xmlns:a16="http://schemas.microsoft.com/office/drawing/2014/main" id="{54A6365B-8F28-47E6-B387-D548A6029FF6}"/>
                </a:ext>
              </a:extLst>
            </p:cNvPr>
            <p:cNvSpPr>
              <a:spLocks noChangeShapeType="1"/>
            </p:cNvSpPr>
            <p:nvPr/>
          </p:nvSpPr>
          <p:spPr bwMode="auto">
            <a:xfrm>
              <a:off x="2448" y="1872"/>
              <a:ext cx="0" cy="120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27" name="Line 20">
              <a:extLst>
                <a:ext uri="{FF2B5EF4-FFF2-40B4-BE49-F238E27FC236}">
                  <a16:creationId xmlns:a16="http://schemas.microsoft.com/office/drawing/2014/main" id="{50E785D9-504C-444D-A016-87350D91FA62}"/>
                </a:ext>
              </a:extLst>
            </p:cNvPr>
            <p:cNvSpPr>
              <a:spLocks noChangeShapeType="1"/>
            </p:cNvSpPr>
            <p:nvPr/>
          </p:nvSpPr>
          <p:spPr bwMode="auto">
            <a:xfrm>
              <a:off x="2448" y="3072"/>
              <a:ext cx="1152" cy="0"/>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28" name="Line 21">
              <a:extLst>
                <a:ext uri="{FF2B5EF4-FFF2-40B4-BE49-F238E27FC236}">
                  <a16:creationId xmlns:a16="http://schemas.microsoft.com/office/drawing/2014/main" id="{16D109E2-1963-472E-9412-BE51219A22F1}"/>
                </a:ext>
              </a:extLst>
            </p:cNvPr>
            <p:cNvSpPr>
              <a:spLocks noChangeShapeType="1"/>
            </p:cNvSpPr>
            <p:nvPr/>
          </p:nvSpPr>
          <p:spPr bwMode="auto">
            <a:xfrm>
              <a:off x="3600" y="2832"/>
              <a:ext cx="0" cy="144"/>
            </a:xfrm>
            <a:prstGeom prst="line">
              <a:avLst/>
            </a:prstGeom>
            <a:noFill/>
            <a:ln w="28575">
              <a:solidFill>
                <a:srgbClr val="1557AE"/>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3586418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08234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语句</a:t>
            </a:r>
          </a:p>
        </p:txBody>
      </p:sp>
      <p:sp>
        <p:nvSpPr>
          <p:cNvPr id="7" name="文本框 6"/>
          <p:cNvSpPr txBox="1"/>
          <p:nvPr/>
        </p:nvSpPr>
        <p:spPr>
          <a:xfrm>
            <a:off x="0" y="1043130"/>
            <a:ext cx="9144000" cy="145713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j-lt"/>
              </a:rPr>
              <a:t>循环控制语句</a:t>
            </a:r>
            <a:endParaRPr lang="en-US" altLang="zh-CN" sz="2800" b="1" dirty="0">
              <a:solidFill>
                <a:srgbClr val="1557AE"/>
              </a:solidFill>
              <a:latin typeface="+mj-lt"/>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rPr>
              <a:t>while</a:t>
            </a:r>
            <a:r>
              <a:rPr lang="zh-CN" altLang="en-US" sz="2400" b="1" dirty="0">
                <a:solidFill>
                  <a:srgbClr val="1557AE"/>
                </a:solidFill>
                <a:latin typeface="+mj-lt"/>
                <a:ea typeface="楷体" panose="02010609060101010101" pitchFamily="49" charset="-122"/>
              </a:rPr>
              <a:t>循环</a:t>
            </a:r>
          </a:p>
          <a:p>
            <a:pPr marL="800100" lvl="2" indent="-342900">
              <a:lnSpc>
                <a:spcPct val="120000"/>
              </a:lnSpc>
              <a:buFont typeface="Wingdings" panose="05000000000000000000" pitchFamily="2" charset="2"/>
              <a:buChar char="p"/>
            </a:pPr>
            <a:endParaRPr lang="en-US" altLang="zh-CN" sz="2400" b="1" dirty="0">
              <a:solidFill>
                <a:srgbClr val="1557AE"/>
              </a:solidFill>
              <a:latin typeface="+mj-lt"/>
            </a:endParaRPr>
          </a:p>
        </p:txBody>
      </p:sp>
      <p:sp>
        <p:nvSpPr>
          <p:cNvPr id="31" name="矩形: 圆角 30">
            <a:extLst>
              <a:ext uri="{FF2B5EF4-FFF2-40B4-BE49-F238E27FC236}">
                <a16:creationId xmlns:a16="http://schemas.microsoft.com/office/drawing/2014/main" id="{DF5C3787-D3A1-4AD8-82CA-CDAEA7CBA535}"/>
              </a:ext>
            </a:extLst>
          </p:cNvPr>
          <p:cNvSpPr/>
          <p:nvPr/>
        </p:nvSpPr>
        <p:spPr>
          <a:xfrm>
            <a:off x="0" y="2070618"/>
            <a:ext cx="9144000" cy="4574245"/>
          </a:xfrm>
          <a:prstGeom prst="roundRect">
            <a:avLst>
              <a:gd name="adj" fmla="val 0"/>
            </a:avLst>
          </a:prstGeom>
          <a:solidFill>
            <a:schemeClr val="tx1">
              <a:lumMod val="65000"/>
              <a:lumOff val="3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class</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Test</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public</a:t>
            </a:r>
            <a:r>
              <a:rPr lang="en-US" altLang="zh-CN" sz="2400" b="1" dirty="0">
                <a:solidFill>
                  <a:srgbClr val="D4D4D4"/>
                </a:solidFill>
                <a:latin typeface="Consolas" panose="020B0609020204030204" pitchFamily="49" charset="0"/>
              </a:rPr>
              <a:t> </a:t>
            </a:r>
            <a:r>
              <a:rPr lang="en-US" altLang="zh-CN" sz="2400" b="1" dirty="0">
                <a:solidFill>
                  <a:srgbClr val="569CD6"/>
                </a:solidFill>
                <a:latin typeface="Consolas" panose="020B0609020204030204" pitchFamily="49" charset="0"/>
              </a:rPr>
              <a:t>static</a:t>
            </a:r>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void</a:t>
            </a:r>
            <a:r>
              <a:rPr lang="en-US" altLang="zh-CN" sz="2400" b="1" dirty="0">
                <a:solidFill>
                  <a:srgbClr val="D4D4D4"/>
                </a:solidFill>
                <a:latin typeface="Consolas" panose="020B0609020204030204" pitchFamily="49" charset="0"/>
              </a:rPr>
              <a:t> </a:t>
            </a:r>
            <a:r>
              <a:rPr lang="en-US" altLang="zh-CN" sz="2400" b="1" dirty="0">
                <a:solidFill>
                  <a:srgbClr val="DCDCAA"/>
                </a:solidFill>
                <a:latin typeface="Consolas" panose="020B0609020204030204" pitchFamily="49" charset="0"/>
              </a:rPr>
              <a:t>main</a:t>
            </a:r>
            <a:r>
              <a:rPr lang="en-US" altLang="zh-CN" sz="2400" b="1" dirty="0">
                <a:solidFill>
                  <a:srgbClr val="D4D4D4"/>
                </a:solidFill>
                <a:latin typeface="Consolas" panose="020B0609020204030204" pitchFamily="49" charset="0"/>
              </a:rPr>
              <a:t>(</a:t>
            </a:r>
            <a:r>
              <a:rPr lang="en-US" altLang="zh-CN" sz="2400" b="1" dirty="0">
                <a:solidFill>
                  <a:srgbClr val="4EC9B0"/>
                </a:solidFill>
                <a:latin typeface="Consolas" panose="020B0609020204030204" pitchFamily="49" charset="0"/>
              </a:rPr>
              <a:t>String</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args</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4EC9B0"/>
                </a:solidFill>
                <a:latin typeface="Consolas" panose="020B0609020204030204" pitchFamily="49" charset="0"/>
              </a:rPr>
              <a:t>int</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sum</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sum</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 </a:t>
            </a:r>
            <a:r>
              <a:rPr lang="en-US" altLang="zh-CN" sz="2400" b="1" dirty="0">
                <a:solidFill>
                  <a:srgbClr val="B5CEA8"/>
                </a:solidFill>
                <a:latin typeface="Consolas" panose="020B0609020204030204" pitchFamily="49" charset="0"/>
              </a:rPr>
              <a:t>0</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a:solidFill>
                  <a:srgbClr val="C586C0"/>
                </a:solidFill>
                <a:latin typeface="Consolas" panose="020B0609020204030204" pitchFamily="49" charset="0"/>
              </a:rPr>
              <a:t>while</a:t>
            </a:r>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 &lt;= </a:t>
            </a:r>
            <a:r>
              <a:rPr lang="en-US" altLang="zh-CN" sz="2400" b="1" dirty="0">
                <a:solidFill>
                  <a:srgbClr val="B5CEA8"/>
                </a:solidFill>
                <a:latin typeface="Consolas" panose="020B0609020204030204" pitchFamily="49" charset="0"/>
              </a:rPr>
              <a:t>100</a:t>
            </a:r>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a:solidFill>
                  <a:srgbClr val="9CDCFE"/>
                </a:solidFill>
                <a:latin typeface="Consolas" panose="020B0609020204030204" pitchFamily="49" charset="0"/>
              </a:rPr>
              <a:t>sum</a:t>
            </a:r>
            <a:r>
              <a:rPr lang="en-US" altLang="zh-CN" sz="2400" b="1" dirty="0">
                <a:solidFill>
                  <a:srgbClr val="D4D4D4"/>
                </a:solidFill>
                <a:latin typeface="Consolas" panose="020B0609020204030204" pitchFamily="49" charset="0"/>
              </a:rPr>
              <a:t> +=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r>
              <a:rPr lang="en-US" altLang="zh-CN" sz="2400" b="1" dirty="0" err="1">
                <a:solidFill>
                  <a:srgbClr val="9CDCFE"/>
                </a:solidFill>
                <a:latin typeface="Consolas" panose="020B0609020204030204" pitchFamily="49" charset="0"/>
              </a:rPr>
              <a:t>i</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        </a:t>
            </a:r>
            <a:r>
              <a:rPr lang="en-US" altLang="zh-CN" sz="2400" b="1" dirty="0" err="1">
                <a:solidFill>
                  <a:srgbClr val="4EC9B0"/>
                </a:solidFill>
                <a:latin typeface="Consolas" panose="020B0609020204030204" pitchFamily="49" charset="0"/>
              </a:rPr>
              <a:t>System</a:t>
            </a:r>
            <a:r>
              <a:rPr lang="en-US" altLang="zh-CN" sz="2400" b="1" dirty="0" err="1">
                <a:solidFill>
                  <a:srgbClr val="D4D4D4"/>
                </a:solidFill>
                <a:latin typeface="Consolas" panose="020B0609020204030204" pitchFamily="49" charset="0"/>
              </a:rPr>
              <a:t>.</a:t>
            </a:r>
            <a:r>
              <a:rPr lang="en-US" altLang="zh-CN" sz="2400" b="1" dirty="0" err="1">
                <a:solidFill>
                  <a:srgbClr val="4FC1FF"/>
                </a:solidFill>
                <a:latin typeface="Consolas" panose="020B0609020204030204" pitchFamily="49" charset="0"/>
              </a:rPr>
              <a:t>out</a:t>
            </a:r>
            <a:r>
              <a:rPr lang="en-US" altLang="zh-CN" sz="2400" b="1" dirty="0" err="1">
                <a:solidFill>
                  <a:srgbClr val="D4D4D4"/>
                </a:solidFill>
                <a:latin typeface="Consolas" panose="020B0609020204030204" pitchFamily="49" charset="0"/>
              </a:rPr>
              <a:t>.</a:t>
            </a:r>
            <a:r>
              <a:rPr lang="en-US" altLang="zh-CN" sz="2400" b="1" dirty="0" err="1">
                <a:solidFill>
                  <a:srgbClr val="DCDCAA"/>
                </a:solidFill>
                <a:latin typeface="Consolas" panose="020B0609020204030204" pitchFamily="49" charset="0"/>
              </a:rPr>
              <a:t>println</a:t>
            </a:r>
            <a:r>
              <a:rPr lang="en-US" altLang="zh-CN" sz="2400" b="1" dirty="0">
                <a:solidFill>
                  <a:srgbClr val="D4D4D4"/>
                </a:solidFill>
                <a:latin typeface="Consolas" panose="020B0609020204030204" pitchFamily="49" charset="0"/>
              </a:rPr>
              <a:t>(</a:t>
            </a:r>
            <a:r>
              <a:rPr lang="en-US" altLang="zh-CN" sz="2400" b="1" dirty="0">
                <a:solidFill>
                  <a:srgbClr val="CE9178"/>
                </a:solidFill>
                <a:latin typeface="Consolas" panose="020B0609020204030204" pitchFamily="49" charset="0"/>
              </a:rPr>
              <a:t>"Sum = "</a:t>
            </a:r>
            <a:r>
              <a:rPr lang="en-US" altLang="zh-CN" sz="2400" b="1" dirty="0">
                <a:solidFill>
                  <a:srgbClr val="D4D4D4"/>
                </a:solidFill>
                <a:latin typeface="Consolas" panose="020B0609020204030204" pitchFamily="49" charset="0"/>
              </a:rPr>
              <a:t> + </a:t>
            </a:r>
            <a:r>
              <a:rPr lang="en-US" altLang="zh-CN" sz="2400" b="1" dirty="0">
                <a:solidFill>
                  <a:srgbClr val="9CDCFE"/>
                </a:solidFill>
                <a:latin typeface="Consolas" panose="020B0609020204030204" pitchFamily="49" charset="0"/>
              </a:rPr>
              <a:t>sum</a:t>
            </a:r>
            <a:r>
              <a:rPr lang="en-US" altLang="zh-CN" sz="2400" b="1" dirty="0">
                <a:solidFill>
                  <a:srgbClr val="D4D4D4"/>
                </a:solidFill>
                <a:latin typeface="Consolas" panose="020B0609020204030204" pitchFamily="49" charset="0"/>
              </a:rPr>
              <a:t>);</a:t>
            </a:r>
          </a:p>
          <a:p>
            <a:r>
              <a:rPr lang="en-US" altLang="zh-CN" sz="2400" b="1" dirty="0">
                <a:solidFill>
                  <a:srgbClr val="D4D4D4"/>
                </a:solidFill>
                <a:latin typeface="Consolas" panose="020B0609020204030204" pitchFamily="49" charset="0"/>
              </a:rPr>
              <a:t>    }</a:t>
            </a:r>
          </a:p>
          <a:p>
            <a:r>
              <a:rPr lang="en-US" altLang="zh-CN" sz="2400" b="1" dirty="0">
                <a:solidFill>
                  <a:srgbClr val="D4D4D4"/>
                </a:solidFill>
                <a:latin typeface="Consolas" panose="020B0609020204030204" pitchFamily="49" charset="0"/>
              </a:rPr>
              <a:t>}</a:t>
            </a:r>
          </a:p>
        </p:txBody>
      </p:sp>
      <p:sp>
        <p:nvSpPr>
          <p:cNvPr id="32" name="矩形 31">
            <a:extLst>
              <a:ext uri="{FF2B5EF4-FFF2-40B4-BE49-F238E27FC236}">
                <a16:creationId xmlns:a16="http://schemas.microsoft.com/office/drawing/2014/main" id="{98B8D950-D50E-4B56-B54A-E04A64858475}"/>
              </a:ext>
            </a:extLst>
          </p:cNvPr>
          <p:cNvSpPr/>
          <p:nvPr/>
        </p:nvSpPr>
        <p:spPr>
          <a:xfrm>
            <a:off x="2405675" y="3936827"/>
            <a:ext cx="1825503" cy="420914"/>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1C42EFF-B9B0-441F-B331-9A9A9013A570}"/>
              </a:ext>
            </a:extLst>
          </p:cNvPr>
          <p:cNvSpPr/>
          <p:nvPr/>
        </p:nvSpPr>
        <p:spPr>
          <a:xfrm>
            <a:off x="5148328" y="3936827"/>
            <a:ext cx="1723549" cy="461665"/>
          </a:xfrm>
          <a:prstGeom prst="rect">
            <a:avLst/>
          </a:prstGeom>
        </p:spPr>
        <p:txBody>
          <a:bodyPr wrap="none">
            <a:spAutoFit/>
          </a:bodyPr>
          <a:lstStyle/>
          <a:p>
            <a:pPr algn="ctr"/>
            <a:r>
              <a:rPr kumimoji="1" lang="zh-CN" altLang="en-US" sz="2400" b="1" dirty="0">
                <a:solidFill>
                  <a:schemeClr val="bg1"/>
                </a:solidFill>
                <a:latin typeface="+mn-ea"/>
                <a:ea typeface="+mn-ea"/>
              </a:rPr>
              <a:t>控制表达式</a:t>
            </a:r>
          </a:p>
        </p:txBody>
      </p:sp>
      <p:sp>
        <p:nvSpPr>
          <p:cNvPr id="34" name="矩形 33">
            <a:extLst>
              <a:ext uri="{FF2B5EF4-FFF2-40B4-BE49-F238E27FC236}">
                <a16:creationId xmlns:a16="http://schemas.microsoft.com/office/drawing/2014/main" id="{31DE5757-C20B-4C08-8BDA-AB9128645A17}"/>
              </a:ext>
            </a:extLst>
          </p:cNvPr>
          <p:cNvSpPr/>
          <p:nvPr/>
        </p:nvSpPr>
        <p:spPr>
          <a:xfrm>
            <a:off x="1963453" y="4398492"/>
            <a:ext cx="1825503" cy="680584"/>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9EB22E7F-709E-4B8F-98EC-F4D31DCCBAA7}"/>
              </a:ext>
            </a:extLst>
          </p:cNvPr>
          <p:cNvSpPr/>
          <p:nvPr/>
        </p:nvSpPr>
        <p:spPr>
          <a:xfrm>
            <a:off x="4334232" y="4646179"/>
            <a:ext cx="1112804" cy="461665"/>
          </a:xfrm>
          <a:prstGeom prst="rect">
            <a:avLst/>
          </a:prstGeom>
        </p:spPr>
        <p:txBody>
          <a:bodyPr wrap="none">
            <a:spAutoFit/>
          </a:bodyPr>
          <a:lstStyle/>
          <a:p>
            <a:pPr algn="ctr"/>
            <a:r>
              <a:rPr kumimoji="1" lang="zh-CN" altLang="en-US" sz="2400" b="1" dirty="0">
                <a:solidFill>
                  <a:schemeClr val="bg1"/>
                </a:solidFill>
                <a:latin typeface="+mn-ea"/>
                <a:ea typeface="+mn-ea"/>
              </a:rPr>
              <a:t>循环体</a:t>
            </a:r>
          </a:p>
        </p:txBody>
      </p:sp>
    </p:spTree>
    <p:extLst>
      <p:ext uri="{BB962C8B-B14F-4D97-AF65-F5344CB8AC3E}">
        <p14:creationId xmlns:p14="http://schemas.microsoft.com/office/powerpoint/2010/main" val="1859569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5" grpId="0"/>
      <p:bldP spid="34" grpId="0" animBg="1"/>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21545376-e3fd-4610-a51c-6381d15c7cde"/>
  <p:tag name="COMMONDATA" val="eyJoZGlkIjoiZTk4ZjcyYzlhOTNiNzZmNDBlZjIxNjFiMGM5MThhO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6245</TotalTime>
  <Words>16526</Words>
  <Application>Microsoft Office PowerPoint</Application>
  <PresentationFormat>全屏显示(4:3)</PresentationFormat>
  <Paragraphs>2467</Paragraphs>
  <Slides>149</Slides>
  <Notes>149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149</vt:i4>
      </vt:variant>
    </vt:vector>
  </HeadingPairs>
  <TitlesOfParts>
    <vt:vector size="167" baseType="lpstr">
      <vt:lpstr>Monaco</vt:lpstr>
      <vt:lpstr>黑体</vt:lpstr>
      <vt:lpstr>楷体</vt:lpstr>
      <vt:lpstr>隶书</vt:lpstr>
      <vt:lpstr>微软雅黑</vt:lpstr>
      <vt:lpstr>Arial</vt:lpstr>
      <vt:lpstr>Arial Black</vt:lpstr>
      <vt:lpstr>Berlin Sans FB Demi</vt:lpstr>
      <vt:lpstr>Broadway</vt:lpstr>
      <vt:lpstr>Calibri</vt:lpstr>
      <vt:lpstr>Cambria Math</vt:lpstr>
      <vt:lpstr>Consolas</vt:lpstr>
      <vt:lpstr>Stencil</vt:lpstr>
      <vt:lpstr>Tahoma</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Wei Feng</cp:lastModifiedBy>
  <cp:revision>2559</cp:revision>
  <cp:lastPrinted>2015-09-08T03:57:00Z</cp:lastPrinted>
  <dcterms:created xsi:type="dcterms:W3CDTF">2015-09-04T08:06:00Z</dcterms:created>
  <dcterms:modified xsi:type="dcterms:W3CDTF">2024-05-07T10:42:36Z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02D4989C3C2049438C59D1D7B72F4D5A</vt:lpwstr>
  </property>
  <property fmtid="{D5CDD505-2E9C-101B-9397-08002B2CF9AE}" pid="3" name="KSOProductBuildVer">
    <vt:lpwstr>2052-11.1.0.12980</vt:lpwstr>
  </property>
</Properties>
</file>