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1034" r:id="rId2"/>
    <p:sldId id="1033" r:id="rId3"/>
    <p:sldId id="1064" r:id="rId4"/>
    <p:sldId id="1043" r:id="rId5"/>
    <p:sldId id="1066" r:id="rId6"/>
    <p:sldId id="1065" r:id="rId7"/>
    <p:sldId id="1067" r:id="rId8"/>
    <p:sldId id="1068" r:id="rId9"/>
    <p:sldId id="1069" r:id="rId10"/>
    <p:sldId id="1070" r:id="rId11"/>
    <p:sldId id="1071" r:id="rId12"/>
    <p:sldId id="1072" r:id="rId13"/>
    <p:sldId id="1073" r:id="rId14"/>
    <p:sldId id="1074" r:id="rId15"/>
    <p:sldId id="1075" r:id="rId16"/>
    <p:sldId id="1076" r:id="rId17"/>
    <p:sldId id="1079" r:id="rId18"/>
    <p:sldId id="1078" r:id="rId19"/>
    <p:sldId id="1080" r:id="rId20"/>
    <p:sldId id="1082" r:id="rId21"/>
    <p:sldId id="1083" r:id="rId22"/>
    <p:sldId id="1084" r:id="rId23"/>
    <p:sldId id="1086" r:id="rId24"/>
    <p:sldId id="1085" r:id="rId25"/>
    <p:sldId id="1087" r:id="rId26"/>
    <p:sldId id="1088" r:id="rId27"/>
    <p:sldId id="1097" r:id="rId28"/>
    <p:sldId id="1098" r:id="rId29"/>
    <p:sldId id="1099" r:id="rId30"/>
    <p:sldId id="1100" r:id="rId31"/>
    <p:sldId id="1101" r:id="rId32"/>
    <p:sldId id="1102" r:id="rId33"/>
    <p:sldId id="1103" r:id="rId34"/>
    <p:sldId id="1104" r:id="rId35"/>
    <p:sldId id="1105" r:id="rId36"/>
    <p:sldId id="1106" r:id="rId37"/>
    <p:sldId id="1107" r:id="rId38"/>
    <p:sldId id="1108" r:id="rId39"/>
    <p:sldId id="1090" r:id="rId40"/>
    <p:sldId id="1089" r:id="rId41"/>
    <p:sldId id="1091" r:id="rId42"/>
    <p:sldId id="1092" r:id="rId43"/>
    <p:sldId id="1093" r:id="rId44"/>
    <p:sldId id="1094" r:id="rId45"/>
    <p:sldId id="1095" r:id="rId46"/>
    <p:sldId id="950" r:id="rId47"/>
  </p:sldIdLst>
  <p:sldSz cx="9144000" cy="6858000" type="screen4x3"/>
  <p:notesSz cx="6761163" cy="9942513"/>
  <p:custDataLst>
    <p:tags r:id="rId50"/>
  </p:custDataLst>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B4394E74-5DB5-477E-9270-3D6BBDFC1E34}">
          <p14:sldIdLst>
            <p14:sldId id="1034"/>
            <p14:sldId id="1033"/>
            <p14:sldId id="1064"/>
            <p14:sldId id="1043"/>
            <p14:sldId id="1066"/>
            <p14:sldId id="1065"/>
            <p14:sldId id="1067"/>
            <p14:sldId id="1068"/>
            <p14:sldId id="1069"/>
            <p14:sldId id="1070"/>
            <p14:sldId id="1071"/>
            <p14:sldId id="1072"/>
            <p14:sldId id="1073"/>
            <p14:sldId id="1074"/>
            <p14:sldId id="1075"/>
            <p14:sldId id="1076"/>
            <p14:sldId id="1079"/>
            <p14:sldId id="1078"/>
            <p14:sldId id="1080"/>
            <p14:sldId id="1082"/>
            <p14:sldId id="1083"/>
            <p14:sldId id="1084"/>
            <p14:sldId id="1086"/>
            <p14:sldId id="1085"/>
            <p14:sldId id="1087"/>
            <p14:sldId id="1088"/>
            <p14:sldId id="1097"/>
            <p14:sldId id="1098"/>
            <p14:sldId id="1099"/>
            <p14:sldId id="1100"/>
            <p14:sldId id="1101"/>
            <p14:sldId id="1102"/>
            <p14:sldId id="1103"/>
            <p14:sldId id="1104"/>
            <p14:sldId id="1105"/>
            <p14:sldId id="1106"/>
            <p14:sldId id="1107"/>
            <p14:sldId id="1108"/>
            <p14:sldId id="1090"/>
            <p14:sldId id="1089"/>
            <p14:sldId id="1091"/>
            <p14:sldId id="1092"/>
            <p14:sldId id="1093"/>
            <p14:sldId id="1094"/>
            <p14:sldId id="1095"/>
            <p14:sldId id="950"/>
          </p14:sldIdLst>
        </p14:section>
      </p14:sectionLst>
    </p:ext>
    <p:ext uri="{EFAFB233-063F-42B5-8137-9DF3F51BA10A}">
      <p15:sldGuideLst xmlns:p15="http://schemas.microsoft.com/office/powerpoint/2012/main">
        <p15:guide id="1" orient="horz" pos="2387" userDrawn="1">
          <p15:clr>
            <a:srgbClr val="A4A3A4"/>
          </p15:clr>
        </p15:guide>
        <p15:guide id="2" pos="28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驰" initials="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18E"/>
    <a:srgbClr val="FFE699"/>
    <a:srgbClr val="1557AE"/>
    <a:srgbClr val="E97C30"/>
    <a:srgbClr val="0070C0"/>
    <a:srgbClr val="4269BD"/>
    <a:srgbClr val="FFC000"/>
    <a:srgbClr val="3A97D7"/>
    <a:srgbClr val="E87E04"/>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4" autoAdjust="0"/>
    <p:restoredTop sz="94828" autoAdjust="0"/>
  </p:normalViewPr>
  <p:slideViewPr>
    <p:cSldViewPr snapToGrid="0" showGuides="1">
      <p:cViewPr varScale="1">
        <p:scale>
          <a:sx n="63" d="100"/>
          <a:sy n="63" d="100"/>
        </p:scale>
        <p:origin x="1446" y="42"/>
      </p:cViewPr>
      <p:guideLst>
        <p:guide orient="horz" pos="2387"/>
        <p:guide pos="2812"/>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560"/>
    </p:cViewPr>
  </p:sorter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02FD63A-7E15-4CEE-A79D-3A075A522198}" type="datetimeFigureOut">
              <a:rPr lang="zh-CN" altLang="en-US"/>
              <a:t>2024/4/26</a:t>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0271288-0DC0-4648-BE44-D198F76B531B}"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8E7480B-15EC-4C16-9E27-04B2B1920003}" type="datetimeFigureOut">
              <a:rPr lang="zh-CN" altLang="en-US"/>
              <a:t>2024/4/26</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E2A7470-0A20-41F7-B9CB-7C7EDD75F38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1</a:t>
            </a:fld>
            <a:endParaRPr lang="zh-CN" altLang="en-US"/>
          </a:p>
        </p:txBody>
      </p:sp>
    </p:spTree>
    <p:extLst>
      <p:ext uri="{BB962C8B-B14F-4D97-AF65-F5344CB8AC3E}">
        <p14:creationId xmlns:p14="http://schemas.microsoft.com/office/powerpoint/2010/main" val="1450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10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4379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Tree>
    <p:extLst>
      <p:ext uri="{BB962C8B-B14F-4D97-AF65-F5344CB8AC3E}">
        <p14:creationId xmlns:p14="http://schemas.microsoft.com/office/powerpoint/2010/main" val="16846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Tree>
    <p:extLst>
      <p:ext uri="{BB962C8B-B14F-4D97-AF65-F5344CB8AC3E}">
        <p14:creationId xmlns:p14="http://schemas.microsoft.com/office/powerpoint/2010/main" val="2462561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Tree>
    <p:extLst>
      <p:ext uri="{BB962C8B-B14F-4D97-AF65-F5344CB8AC3E}">
        <p14:creationId xmlns:p14="http://schemas.microsoft.com/office/powerpoint/2010/main" val="116676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a:t>
            </a:fld>
            <a:endParaRPr lang="zh-CN" altLang="en-US"/>
          </a:p>
        </p:txBody>
      </p:sp>
    </p:spTree>
    <p:extLst>
      <p:ext uri="{BB962C8B-B14F-4D97-AF65-F5344CB8AC3E}">
        <p14:creationId xmlns:p14="http://schemas.microsoft.com/office/powerpoint/2010/main" val="569973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Tree>
    <p:extLst>
      <p:ext uri="{BB962C8B-B14F-4D97-AF65-F5344CB8AC3E}">
        <p14:creationId xmlns:p14="http://schemas.microsoft.com/office/powerpoint/2010/main" val="273532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Tree>
    <p:extLst>
      <p:ext uri="{BB962C8B-B14F-4D97-AF65-F5344CB8AC3E}">
        <p14:creationId xmlns:p14="http://schemas.microsoft.com/office/powerpoint/2010/main" val="19480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Tree>
    <p:extLst>
      <p:ext uri="{BB962C8B-B14F-4D97-AF65-F5344CB8AC3E}">
        <p14:creationId xmlns:p14="http://schemas.microsoft.com/office/powerpoint/2010/main" val="390893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Tree>
    <p:extLst>
      <p:ext uri="{BB962C8B-B14F-4D97-AF65-F5344CB8AC3E}">
        <p14:creationId xmlns:p14="http://schemas.microsoft.com/office/powerpoint/2010/main" val="100085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19</a:t>
            </a:fld>
            <a:endParaRPr lang="zh-CN" altLang="en-US"/>
          </a:p>
        </p:txBody>
      </p:sp>
    </p:spTree>
    <p:extLst>
      <p:ext uri="{BB962C8B-B14F-4D97-AF65-F5344CB8AC3E}">
        <p14:creationId xmlns:p14="http://schemas.microsoft.com/office/powerpoint/2010/main" val="266309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74286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255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21</a:t>
            </a:fld>
            <a:endParaRPr lang="zh-CN" altLang="en-US"/>
          </a:p>
        </p:txBody>
      </p:sp>
    </p:spTree>
    <p:extLst>
      <p:ext uri="{BB962C8B-B14F-4D97-AF65-F5344CB8AC3E}">
        <p14:creationId xmlns:p14="http://schemas.microsoft.com/office/powerpoint/2010/main" val="321543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22</a:t>
            </a:fld>
            <a:endParaRPr lang="zh-CN" altLang="en-US"/>
          </a:p>
        </p:txBody>
      </p:sp>
    </p:spTree>
    <p:extLst>
      <p:ext uri="{BB962C8B-B14F-4D97-AF65-F5344CB8AC3E}">
        <p14:creationId xmlns:p14="http://schemas.microsoft.com/office/powerpoint/2010/main" val="1471771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23</a:t>
            </a:fld>
            <a:endParaRPr lang="zh-CN" altLang="en-US"/>
          </a:p>
        </p:txBody>
      </p:sp>
    </p:spTree>
    <p:extLst>
      <p:ext uri="{BB962C8B-B14F-4D97-AF65-F5344CB8AC3E}">
        <p14:creationId xmlns:p14="http://schemas.microsoft.com/office/powerpoint/2010/main" val="494121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24</a:t>
            </a:fld>
            <a:endParaRPr lang="zh-CN" altLang="en-US"/>
          </a:p>
        </p:txBody>
      </p:sp>
    </p:spTree>
    <p:extLst>
      <p:ext uri="{BB962C8B-B14F-4D97-AF65-F5344CB8AC3E}">
        <p14:creationId xmlns:p14="http://schemas.microsoft.com/office/powerpoint/2010/main" val="2729745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25</a:t>
            </a:fld>
            <a:endParaRPr lang="zh-CN" altLang="en-US"/>
          </a:p>
        </p:txBody>
      </p:sp>
    </p:spTree>
    <p:extLst>
      <p:ext uri="{BB962C8B-B14F-4D97-AF65-F5344CB8AC3E}">
        <p14:creationId xmlns:p14="http://schemas.microsoft.com/office/powerpoint/2010/main" val="1787812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26</a:t>
            </a:fld>
            <a:endParaRPr lang="zh-CN" altLang="en-US"/>
          </a:p>
        </p:txBody>
      </p:sp>
    </p:spTree>
    <p:extLst>
      <p:ext uri="{BB962C8B-B14F-4D97-AF65-F5344CB8AC3E}">
        <p14:creationId xmlns:p14="http://schemas.microsoft.com/office/powerpoint/2010/main" val="3610317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27</a:t>
            </a:fld>
            <a:endParaRPr lang="zh-CN" altLang="en-US"/>
          </a:p>
        </p:txBody>
      </p:sp>
    </p:spTree>
    <p:extLst>
      <p:ext uri="{BB962C8B-B14F-4D97-AF65-F5344CB8AC3E}">
        <p14:creationId xmlns:p14="http://schemas.microsoft.com/office/powerpoint/2010/main" val="3569242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28</a:t>
            </a:fld>
            <a:endParaRPr lang="zh-CN" altLang="en-US"/>
          </a:p>
        </p:txBody>
      </p:sp>
    </p:spTree>
    <p:extLst>
      <p:ext uri="{BB962C8B-B14F-4D97-AF65-F5344CB8AC3E}">
        <p14:creationId xmlns:p14="http://schemas.microsoft.com/office/powerpoint/2010/main" val="201521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29</a:t>
            </a:fld>
            <a:endParaRPr lang="zh-CN" altLang="en-US"/>
          </a:p>
        </p:txBody>
      </p:sp>
    </p:spTree>
    <p:extLst>
      <p:ext uri="{BB962C8B-B14F-4D97-AF65-F5344CB8AC3E}">
        <p14:creationId xmlns:p14="http://schemas.microsoft.com/office/powerpoint/2010/main" val="429174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96481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30</a:t>
            </a:fld>
            <a:endParaRPr lang="zh-CN" altLang="en-US"/>
          </a:p>
        </p:txBody>
      </p:sp>
    </p:spTree>
    <p:extLst>
      <p:ext uri="{BB962C8B-B14F-4D97-AF65-F5344CB8AC3E}">
        <p14:creationId xmlns:p14="http://schemas.microsoft.com/office/powerpoint/2010/main" val="2344354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31</a:t>
            </a:fld>
            <a:endParaRPr lang="zh-CN" altLang="en-US"/>
          </a:p>
        </p:txBody>
      </p:sp>
    </p:spTree>
    <p:extLst>
      <p:ext uri="{BB962C8B-B14F-4D97-AF65-F5344CB8AC3E}">
        <p14:creationId xmlns:p14="http://schemas.microsoft.com/office/powerpoint/2010/main" val="1897940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32</a:t>
            </a:fld>
            <a:endParaRPr lang="zh-CN" altLang="en-US"/>
          </a:p>
        </p:txBody>
      </p:sp>
    </p:spTree>
    <p:extLst>
      <p:ext uri="{BB962C8B-B14F-4D97-AF65-F5344CB8AC3E}">
        <p14:creationId xmlns:p14="http://schemas.microsoft.com/office/powerpoint/2010/main" val="2123027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33</a:t>
            </a:fld>
            <a:endParaRPr lang="zh-CN" altLang="en-US"/>
          </a:p>
        </p:txBody>
      </p:sp>
    </p:spTree>
    <p:extLst>
      <p:ext uri="{BB962C8B-B14F-4D97-AF65-F5344CB8AC3E}">
        <p14:creationId xmlns:p14="http://schemas.microsoft.com/office/powerpoint/2010/main" val="3233696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34</a:t>
            </a:fld>
            <a:endParaRPr lang="zh-CN" altLang="en-US"/>
          </a:p>
        </p:txBody>
      </p:sp>
    </p:spTree>
    <p:extLst>
      <p:ext uri="{BB962C8B-B14F-4D97-AF65-F5344CB8AC3E}">
        <p14:creationId xmlns:p14="http://schemas.microsoft.com/office/powerpoint/2010/main" val="3719517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35</a:t>
            </a:fld>
            <a:endParaRPr lang="zh-CN" altLang="en-US"/>
          </a:p>
        </p:txBody>
      </p:sp>
    </p:spTree>
    <p:extLst>
      <p:ext uri="{BB962C8B-B14F-4D97-AF65-F5344CB8AC3E}">
        <p14:creationId xmlns:p14="http://schemas.microsoft.com/office/powerpoint/2010/main" val="2535558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36</a:t>
            </a:fld>
            <a:endParaRPr lang="zh-CN" altLang="en-US"/>
          </a:p>
        </p:txBody>
      </p:sp>
    </p:spTree>
    <p:extLst>
      <p:ext uri="{BB962C8B-B14F-4D97-AF65-F5344CB8AC3E}">
        <p14:creationId xmlns:p14="http://schemas.microsoft.com/office/powerpoint/2010/main" val="1205439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37</a:t>
            </a:fld>
            <a:endParaRPr lang="zh-CN" altLang="en-US"/>
          </a:p>
        </p:txBody>
      </p:sp>
    </p:spTree>
    <p:extLst>
      <p:ext uri="{BB962C8B-B14F-4D97-AF65-F5344CB8AC3E}">
        <p14:creationId xmlns:p14="http://schemas.microsoft.com/office/powerpoint/2010/main" val="2102730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38</a:t>
            </a:fld>
            <a:endParaRPr lang="zh-CN" altLang="en-US"/>
          </a:p>
        </p:txBody>
      </p:sp>
    </p:spTree>
    <p:extLst>
      <p:ext uri="{BB962C8B-B14F-4D97-AF65-F5344CB8AC3E}">
        <p14:creationId xmlns:p14="http://schemas.microsoft.com/office/powerpoint/2010/main" val="2928610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39</a:t>
            </a:fld>
            <a:endParaRPr lang="zh-CN" altLang="en-US"/>
          </a:p>
        </p:txBody>
      </p:sp>
    </p:spTree>
    <p:extLst>
      <p:ext uri="{BB962C8B-B14F-4D97-AF65-F5344CB8AC3E}">
        <p14:creationId xmlns:p14="http://schemas.microsoft.com/office/powerpoint/2010/main" val="425524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Tree>
    <p:extLst>
      <p:ext uri="{BB962C8B-B14F-4D97-AF65-F5344CB8AC3E}">
        <p14:creationId xmlns:p14="http://schemas.microsoft.com/office/powerpoint/2010/main" val="2205169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40</a:t>
            </a:fld>
            <a:endParaRPr lang="zh-CN" altLang="en-US"/>
          </a:p>
        </p:txBody>
      </p:sp>
    </p:spTree>
    <p:extLst>
      <p:ext uri="{BB962C8B-B14F-4D97-AF65-F5344CB8AC3E}">
        <p14:creationId xmlns:p14="http://schemas.microsoft.com/office/powerpoint/2010/main" val="1930883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41</a:t>
            </a:fld>
            <a:endParaRPr lang="zh-CN" altLang="en-US"/>
          </a:p>
        </p:txBody>
      </p:sp>
    </p:spTree>
    <p:extLst>
      <p:ext uri="{BB962C8B-B14F-4D97-AF65-F5344CB8AC3E}">
        <p14:creationId xmlns:p14="http://schemas.microsoft.com/office/powerpoint/2010/main" val="920605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42</a:t>
            </a:fld>
            <a:endParaRPr lang="zh-CN" altLang="en-US"/>
          </a:p>
        </p:txBody>
      </p:sp>
    </p:spTree>
    <p:extLst>
      <p:ext uri="{BB962C8B-B14F-4D97-AF65-F5344CB8AC3E}">
        <p14:creationId xmlns:p14="http://schemas.microsoft.com/office/powerpoint/2010/main" val="1316382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43</a:t>
            </a:fld>
            <a:endParaRPr lang="zh-CN" altLang="en-US"/>
          </a:p>
        </p:txBody>
      </p:sp>
    </p:spTree>
    <p:extLst>
      <p:ext uri="{BB962C8B-B14F-4D97-AF65-F5344CB8AC3E}">
        <p14:creationId xmlns:p14="http://schemas.microsoft.com/office/powerpoint/2010/main" val="4017846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44</a:t>
            </a:fld>
            <a:endParaRPr lang="zh-CN" altLang="en-US"/>
          </a:p>
        </p:txBody>
      </p:sp>
    </p:spTree>
    <p:extLst>
      <p:ext uri="{BB962C8B-B14F-4D97-AF65-F5344CB8AC3E}">
        <p14:creationId xmlns:p14="http://schemas.microsoft.com/office/powerpoint/2010/main" val="12824068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45</a:t>
            </a:fld>
            <a:endParaRPr lang="zh-CN" altLang="en-US"/>
          </a:p>
        </p:txBody>
      </p:sp>
    </p:spTree>
    <p:extLst>
      <p:ext uri="{BB962C8B-B14F-4D97-AF65-F5344CB8AC3E}">
        <p14:creationId xmlns:p14="http://schemas.microsoft.com/office/powerpoint/2010/main" val="938299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Tree>
    <p:extLst>
      <p:ext uri="{BB962C8B-B14F-4D97-AF65-F5344CB8AC3E}">
        <p14:creationId xmlns:p14="http://schemas.microsoft.com/office/powerpoint/2010/main" val="666857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Tree>
    <p:extLst>
      <p:ext uri="{BB962C8B-B14F-4D97-AF65-F5344CB8AC3E}">
        <p14:creationId xmlns:p14="http://schemas.microsoft.com/office/powerpoint/2010/main" val="3697982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a:t>
            </a:fld>
            <a:endParaRPr lang="zh-CN" altLang="en-US"/>
          </a:p>
        </p:txBody>
      </p:sp>
    </p:spTree>
    <p:extLst>
      <p:ext uri="{BB962C8B-B14F-4D97-AF65-F5344CB8AC3E}">
        <p14:creationId xmlns:p14="http://schemas.microsoft.com/office/powerpoint/2010/main" val="236606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a:t>
            </a:fld>
            <a:endParaRPr lang="zh-CN" altLang="en-US"/>
          </a:p>
        </p:txBody>
      </p:sp>
    </p:spTree>
    <p:extLst>
      <p:ext uri="{BB962C8B-B14F-4D97-AF65-F5344CB8AC3E}">
        <p14:creationId xmlns:p14="http://schemas.microsoft.com/office/powerpoint/2010/main" val="326273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Tree>
    <p:extLst>
      <p:ext uri="{BB962C8B-B14F-4D97-AF65-F5344CB8AC3E}">
        <p14:creationId xmlns:p14="http://schemas.microsoft.com/office/powerpoint/2010/main" val="2213506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流程图: 过程 3"/>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8183563" y="5849938"/>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29550" y="65230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8919" y="113506"/>
            <a:ext cx="812800" cy="801688"/>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296863" y="195263"/>
            <a:ext cx="61912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71438" y="107950"/>
            <a:ext cx="112712"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7636669" y="5350669"/>
            <a:ext cx="325437" cy="268922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
        <p:nvSpPr>
          <p:cNvPr id="6" name="矩形 5"/>
          <p:cNvSpPr/>
          <p:nvPr userDrawn="1"/>
        </p:nvSpPr>
        <p:spPr>
          <a:xfrm>
            <a:off x="6669088" y="6602413"/>
            <a:ext cx="242093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r>
              <a:rPr lang="zh-CN" altLang="en-US" sz="1045"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794" y="3383756"/>
            <a:ext cx="171450" cy="6777038"/>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725"/>
            <a:ext cx="9144000" cy="271999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1" y="2353578"/>
            <a:ext cx="8110537" cy="839717"/>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4400" b="1" kern="100" dirty="0">
                <a:solidFill>
                  <a:schemeClr val="bg1"/>
                </a:solidFill>
                <a:latin typeface="Monaco" panose="020B0509030404040204" pitchFamily="49" charset="0"/>
                <a:ea typeface="+mn-ea"/>
                <a:cs typeface="Times New Roman" panose="02020603050405020304" pitchFamily="18" charset="0"/>
              </a:rPr>
              <a:t>第二章 </a:t>
            </a:r>
            <a:r>
              <a:rPr lang="en-US" altLang="zh-CN" sz="4400" b="1" kern="100" dirty="0">
                <a:solidFill>
                  <a:schemeClr val="bg1"/>
                </a:solidFill>
                <a:latin typeface="Monaco" panose="020B0509030404040204" pitchFamily="49" charset="0"/>
                <a:ea typeface="+mn-ea"/>
                <a:cs typeface="Times New Roman" panose="02020603050405020304" pitchFamily="18" charset="0"/>
              </a:rPr>
              <a:t>Java</a:t>
            </a:r>
            <a:r>
              <a:rPr lang="zh-CN" altLang="en-US" sz="4400" b="1" kern="100" dirty="0">
                <a:solidFill>
                  <a:schemeClr val="bg1"/>
                </a:solidFill>
                <a:latin typeface="Monaco" panose="020B0509030404040204" pitchFamily="49" charset="0"/>
                <a:ea typeface="+mn-ea"/>
                <a:cs typeface="Times New Roman" panose="02020603050405020304" pitchFamily="18" charset="0"/>
              </a:rPr>
              <a:t>语法基础</a:t>
            </a:r>
          </a:p>
        </p:txBody>
      </p:sp>
      <p:sp>
        <p:nvSpPr>
          <p:cNvPr id="5" name="矩形 4"/>
          <p:cNvSpPr/>
          <p:nvPr/>
        </p:nvSpPr>
        <p:spPr>
          <a:xfrm>
            <a:off x="2085821" y="4609955"/>
            <a:ext cx="6054300" cy="949171"/>
          </a:xfrm>
          <a:prstGeom prst="rect">
            <a:avLst/>
          </a:prstGeom>
          <a:effectLst>
            <a:outerShdw blurRad="50800" dist="38100" dir="5400000" algn="t" rotWithShape="0">
              <a:prstClr val="black">
                <a:alpha val="40000"/>
              </a:prstClr>
            </a:outerShdw>
          </a:effectLst>
        </p:spPr>
        <p:txBody>
          <a:bodyPr wrap="square">
            <a:spAutoFit/>
          </a:bodyPr>
          <a:lstStyle/>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授课老师：    冯伟</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        期：</a:t>
            </a:r>
            <a:r>
              <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2023</a:t>
            </a: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年</a:t>
            </a:r>
            <a:r>
              <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4</a:t>
            </a: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月</a:t>
            </a:r>
            <a:r>
              <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23</a:t>
            </a: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Tree>
    <p:extLst>
      <p:ext uri="{BB962C8B-B14F-4D97-AF65-F5344CB8AC3E}">
        <p14:creationId xmlns:p14="http://schemas.microsoft.com/office/powerpoint/2010/main" val="15656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85039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4555799"/>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基本数据类型</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数字 </a:t>
            </a:r>
            <a:r>
              <a:rPr lang="en-US" altLang="zh-CN" sz="2400" b="1" dirty="0">
                <a:solidFill>
                  <a:srgbClr val="1557AE"/>
                </a:solidFill>
                <a:latin typeface="+mj-lt"/>
                <a:ea typeface="楷体" panose="02010609060101010101" pitchFamily="49" charset="-122"/>
                <a:cs typeface="黑体" panose="02010609060101010101" pitchFamily="49" charset="-122"/>
              </a:rPr>
              <a:t>(number)</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整型 </a:t>
            </a:r>
            <a:r>
              <a:rPr lang="en-US" altLang="zh-CN" sz="2400" b="1" dirty="0">
                <a:latin typeface="+mj-lt"/>
                <a:ea typeface="楷体" panose="02010609060101010101" pitchFamily="49" charset="-122"/>
                <a:cs typeface="黑体" panose="02010609060101010101" pitchFamily="49" charset="-122"/>
              </a:rPr>
              <a:t>(integers)</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字节整数 </a:t>
            </a:r>
            <a:r>
              <a:rPr lang="en-US" altLang="zh-CN" sz="2400" b="1" dirty="0">
                <a:latin typeface="+mj-lt"/>
                <a:ea typeface="楷体" panose="02010609060101010101" pitchFamily="49" charset="-122"/>
                <a:cs typeface="黑体" panose="02010609060101010101" pitchFamily="49" charset="-122"/>
              </a:rPr>
              <a:t>(byte, 8 bits): -128 ~127, 0</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短整数 </a:t>
            </a:r>
            <a:r>
              <a:rPr lang="en-US" altLang="zh-CN" sz="2400" b="1" dirty="0">
                <a:latin typeface="+mj-lt"/>
                <a:ea typeface="楷体" panose="02010609060101010101" pitchFamily="49" charset="-122"/>
                <a:cs typeface="黑体" panose="02010609060101010101" pitchFamily="49" charset="-122"/>
              </a:rPr>
              <a:t>(short, 16 bits): -32768 ~ 32767, 0</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整数 </a:t>
            </a:r>
            <a:r>
              <a:rPr lang="en-US" altLang="zh-CN" sz="2400" b="1" dirty="0">
                <a:latin typeface="+mj-lt"/>
                <a:ea typeface="楷体" panose="02010609060101010101" pitchFamily="49" charset="-122"/>
                <a:cs typeface="黑体" panose="02010609060101010101" pitchFamily="49" charset="-122"/>
              </a:rPr>
              <a:t>(int, 32 bits):        -2147483648 ~ 2147483647, 0</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长整数 </a:t>
            </a:r>
            <a:r>
              <a:rPr lang="en-US" altLang="zh-CN" sz="2400" b="1" dirty="0">
                <a:latin typeface="+mj-lt"/>
                <a:ea typeface="楷体" panose="02010609060101010101" pitchFamily="49" charset="-122"/>
                <a:cs typeface="黑体" panose="02010609060101010101" pitchFamily="49" charset="-122"/>
              </a:rPr>
              <a:t>(long, 64 bits):  … …, 0L</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实型 </a:t>
            </a:r>
            <a:r>
              <a:rPr lang="en-US" altLang="zh-CN" sz="2400" b="1" dirty="0">
                <a:latin typeface="+mj-lt"/>
                <a:ea typeface="楷体" panose="02010609060101010101" pitchFamily="49" charset="-122"/>
                <a:cs typeface="黑体" panose="02010609060101010101" pitchFamily="49" charset="-122"/>
              </a:rPr>
              <a:t>(real numbers): </a:t>
            </a:r>
            <a:r>
              <a:rPr lang="zh-CN" altLang="en-US" sz="2400" b="1" dirty="0">
                <a:latin typeface="+mj-lt"/>
                <a:ea typeface="楷体" panose="02010609060101010101" pitchFamily="49" charset="-122"/>
                <a:cs typeface="黑体" panose="02010609060101010101" pitchFamily="49" charset="-122"/>
              </a:rPr>
              <a:t>浮点型 </a:t>
            </a:r>
            <a:r>
              <a:rPr lang="en-US" altLang="zh-CN" sz="2400" b="1" dirty="0">
                <a:latin typeface="+mj-lt"/>
                <a:ea typeface="楷体" panose="02010609060101010101" pitchFamily="49" charset="-122"/>
                <a:cs typeface="黑体" panose="02010609060101010101" pitchFamily="49" charset="-122"/>
              </a:rPr>
              <a:t>(</a:t>
            </a:r>
            <a:r>
              <a:rPr lang="zh-CN" altLang="en-US" sz="2400" b="1" dirty="0">
                <a:latin typeface="+mj-lt"/>
                <a:ea typeface="楷体" panose="02010609060101010101" pitchFamily="49" charset="-122"/>
                <a:cs typeface="黑体" panose="02010609060101010101" pitchFamily="49" charset="-122"/>
              </a:rPr>
              <a:t>有效位数不同</a:t>
            </a:r>
            <a:r>
              <a:rPr lang="en-US" altLang="zh-CN" sz="2400" b="1" dirty="0">
                <a:latin typeface="+mj-lt"/>
                <a:ea typeface="楷体" panose="02010609060101010101" pitchFamily="49" charset="-122"/>
                <a:cs typeface="黑体" panose="02010609060101010101" pitchFamily="49" charset="-122"/>
              </a:rPr>
              <a:t>)</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单精度</a:t>
            </a:r>
            <a:r>
              <a:rPr lang="en-US" altLang="zh-CN" sz="2400" b="1" dirty="0">
                <a:latin typeface="+mj-lt"/>
                <a:ea typeface="楷体" panose="02010609060101010101" pitchFamily="49" charset="-122"/>
                <a:cs typeface="黑体" panose="02010609060101010101" pitchFamily="49" charset="-122"/>
              </a:rPr>
              <a:t>(float, 32 bits): … …, 0.0F</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双精度</a:t>
            </a:r>
            <a:r>
              <a:rPr lang="en-US" altLang="zh-CN" sz="2400" b="1" dirty="0">
                <a:latin typeface="+mj-lt"/>
                <a:ea typeface="楷体" panose="02010609060101010101" pitchFamily="49" charset="-122"/>
                <a:cs typeface="黑体" panose="02010609060101010101" pitchFamily="49" charset="-122"/>
              </a:rPr>
              <a:t>(double, 64 bits): … …, 0.0D</a:t>
            </a:r>
          </a:p>
        </p:txBody>
      </p:sp>
    </p:spTree>
    <p:extLst>
      <p:ext uri="{BB962C8B-B14F-4D97-AF65-F5344CB8AC3E}">
        <p14:creationId xmlns:p14="http://schemas.microsoft.com/office/powerpoint/2010/main" val="2744688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53411"/>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基本数据类型</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字符 </a:t>
            </a:r>
            <a:r>
              <a:rPr lang="en-US" altLang="zh-CN" sz="2400" b="1" dirty="0">
                <a:solidFill>
                  <a:srgbClr val="1557AE"/>
                </a:solidFill>
                <a:latin typeface="+mj-lt"/>
                <a:ea typeface="楷体" panose="02010609060101010101" pitchFamily="49" charset="-122"/>
                <a:cs typeface="黑体" panose="02010609060101010101" pitchFamily="49" charset="-122"/>
              </a:rPr>
              <a:t>(char, 16-bit Unicode</a:t>
            </a:r>
            <a:r>
              <a:rPr lang="zh-CN" altLang="en-US" sz="2400" b="1" dirty="0">
                <a:solidFill>
                  <a:srgbClr val="1557AE"/>
                </a:solidFill>
                <a:latin typeface="+mj-lt"/>
                <a:ea typeface="楷体" panose="02010609060101010101" pitchFamily="49" charset="-122"/>
                <a:cs typeface="黑体" panose="02010609060101010101" pitchFamily="49" charset="-122"/>
              </a:rPr>
              <a:t>字符</a:t>
            </a:r>
            <a:r>
              <a:rPr lang="en-US" altLang="zh-CN" sz="2400" b="1" dirty="0">
                <a:solidFill>
                  <a:srgbClr val="1557AE"/>
                </a:solidFill>
                <a:latin typeface="+mj-lt"/>
                <a:ea typeface="楷体" panose="02010609060101010101" pitchFamily="49" charset="-122"/>
                <a:cs typeface="黑体" panose="02010609060101010101" pitchFamily="49" charset="-122"/>
              </a:rPr>
              <a:t>): \u0000 ~ \</a:t>
            </a:r>
            <a:r>
              <a:rPr lang="en-US" altLang="zh-CN" sz="2400" b="1" dirty="0" err="1">
                <a:solidFill>
                  <a:srgbClr val="1557AE"/>
                </a:solidFill>
                <a:latin typeface="+mj-lt"/>
                <a:ea typeface="楷体" panose="02010609060101010101" pitchFamily="49" charset="-122"/>
                <a:cs typeface="黑体" panose="02010609060101010101" pitchFamily="49" charset="-122"/>
              </a:rPr>
              <a:t>uffff</a:t>
            </a:r>
            <a:endParaRPr lang="en-US" altLang="zh-CN" sz="2400" b="1" dirty="0">
              <a:solidFill>
                <a:srgbClr val="1557AE"/>
              </a:solidFill>
              <a:latin typeface="+mj-lt"/>
              <a:ea typeface="楷体" panose="02010609060101010101" pitchFamily="49" charset="-122"/>
              <a:cs typeface="黑体" panose="02010609060101010101" pitchFamily="49" charset="-122"/>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布尔 </a:t>
            </a:r>
            <a:r>
              <a:rPr lang="en-US" altLang="zh-CN" sz="2400" b="1" dirty="0">
                <a:solidFill>
                  <a:srgbClr val="1557AE"/>
                </a:solidFill>
                <a:latin typeface="+mj-lt"/>
                <a:ea typeface="楷体" panose="02010609060101010101" pitchFamily="49" charset="-122"/>
                <a:cs typeface="黑体" panose="02010609060101010101" pitchFamily="49" charset="-122"/>
              </a:rPr>
              <a:t>(</a:t>
            </a:r>
            <a:r>
              <a:rPr lang="en-US" altLang="zh-CN" sz="2400" b="1" dirty="0" err="1">
                <a:solidFill>
                  <a:srgbClr val="1557AE"/>
                </a:solidFill>
                <a:latin typeface="+mj-lt"/>
                <a:ea typeface="楷体" panose="02010609060101010101" pitchFamily="49" charset="-122"/>
                <a:cs typeface="黑体" panose="02010609060101010101" pitchFamily="49" charset="-122"/>
              </a:rPr>
              <a:t>boolean</a:t>
            </a:r>
            <a:r>
              <a:rPr lang="en-US" altLang="zh-CN" sz="2400" b="1" dirty="0">
                <a:solidFill>
                  <a:srgbClr val="1557AE"/>
                </a:solidFill>
                <a:latin typeface="+mj-lt"/>
                <a:ea typeface="楷体" panose="02010609060101010101" pitchFamily="49" charset="-122"/>
                <a:cs typeface="黑体" panose="02010609060101010101" pitchFamily="49" charset="-122"/>
              </a:rPr>
              <a:t>): true, false</a:t>
            </a:r>
          </a:p>
        </p:txBody>
      </p:sp>
      <p:sp>
        <p:nvSpPr>
          <p:cNvPr id="6" name="文本框 5">
            <a:extLst>
              <a:ext uri="{FF2B5EF4-FFF2-40B4-BE49-F238E27FC236}">
                <a16:creationId xmlns:a16="http://schemas.microsoft.com/office/drawing/2014/main" id="{B348C6EA-13CA-4168-A0A5-8F6E19C6AC89}"/>
              </a:ext>
            </a:extLst>
          </p:cNvPr>
          <p:cNvSpPr txBox="1"/>
          <p:nvPr/>
        </p:nvSpPr>
        <p:spPr>
          <a:xfrm>
            <a:off x="0" y="2807544"/>
            <a:ext cx="9144000" cy="1896609"/>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复合数据类型</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数组</a:t>
            </a:r>
            <a:r>
              <a:rPr lang="en-US" altLang="zh-CN" sz="2400" b="1" dirty="0">
                <a:solidFill>
                  <a:srgbClr val="1557AE"/>
                </a:solidFill>
                <a:latin typeface="+mj-lt"/>
                <a:ea typeface="楷体" panose="02010609060101010101" pitchFamily="49" charset="-122"/>
                <a:cs typeface="黑体" panose="02010609060101010101" pitchFamily="49" charset="-122"/>
              </a:rPr>
              <a:t>(Array)</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类</a:t>
            </a:r>
            <a:r>
              <a:rPr lang="en-US" altLang="zh-CN" sz="2400" b="1" dirty="0">
                <a:solidFill>
                  <a:srgbClr val="1557AE"/>
                </a:solidFill>
                <a:latin typeface="+mj-lt"/>
                <a:ea typeface="楷体" panose="02010609060101010101" pitchFamily="49" charset="-122"/>
                <a:cs typeface="黑体" panose="02010609060101010101" pitchFamily="49" charset="-122"/>
              </a:rPr>
              <a:t>(class)</a:t>
            </a:r>
            <a:r>
              <a:rPr lang="zh-CN" altLang="en-US" sz="2400" b="1" dirty="0">
                <a:solidFill>
                  <a:srgbClr val="1557AE"/>
                </a:solidFill>
                <a:latin typeface="+mj-lt"/>
                <a:ea typeface="楷体" panose="02010609060101010101" pitchFamily="49" charset="-122"/>
                <a:cs typeface="黑体" panose="02010609060101010101" pitchFamily="49" charset="-122"/>
              </a:rPr>
              <a:t>；</a:t>
            </a:r>
            <a:endParaRPr lang="en-US" altLang="zh-CN" sz="2400" b="1" dirty="0">
              <a:solidFill>
                <a:srgbClr val="1557AE"/>
              </a:solidFill>
              <a:latin typeface="+mj-lt"/>
              <a:ea typeface="楷体" panose="02010609060101010101" pitchFamily="49" charset="-122"/>
              <a:cs typeface="黑体" panose="02010609060101010101" pitchFamily="49" charset="-122"/>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接口</a:t>
            </a:r>
            <a:r>
              <a:rPr lang="en-US" altLang="zh-CN" sz="2400" b="1" dirty="0">
                <a:solidFill>
                  <a:srgbClr val="1557AE"/>
                </a:solidFill>
                <a:latin typeface="+mj-lt"/>
                <a:ea typeface="楷体" panose="02010609060101010101" pitchFamily="49" charset="-122"/>
                <a:cs typeface="黑体" panose="02010609060101010101" pitchFamily="49" charset="-122"/>
              </a:rPr>
              <a:t>(interface)</a:t>
            </a:r>
          </a:p>
        </p:txBody>
      </p:sp>
    </p:spTree>
    <p:extLst>
      <p:ext uri="{BB962C8B-B14F-4D97-AF65-F5344CB8AC3E}">
        <p14:creationId xmlns:p14="http://schemas.microsoft.com/office/powerpoint/2010/main" val="2369289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5002716"/>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示例</a:t>
            </a:r>
            <a:endParaRPr lang="en-US" altLang="zh-CN" sz="2800" b="1" dirty="0">
              <a:solidFill>
                <a:srgbClr val="1557AE"/>
              </a:solidFill>
            </a:endParaRP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int  </a:t>
            </a:r>
            <a:r>
              <a:rPr lang="en-US" altLang="zh-CN" sz="2400" b="1" dirty="0" err="1">
                <a:solidFill>
                  <a:prstClr val="black"/>
                </a:solidFill>
                <a:latin typeface="+mj-lt"/>
                <a:ea typeface="宋体" panose="02010600030101010101" pitchFamily="2" charset="-122"/>
              </a:rPr>
              <a:t>i</a:t>
            </a:r>
            <a:r>
              <a:rPr lang="en-US" altLang="zh-CN" sz="2400" b="1" dirty="0">
                <a:solidFill>
                  <a:prstClr val="black"/>
                </a:solidFill>
                <a:latin typeface="+mj-lt"/>
                <a:ea typeface="宋体" panose="02010600030101010101" pitchFamily="2" charset="-122"/>
              </a:rPr>
              <a:t> = 178;</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long l = 8864L;   (8864l)</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double d1 = 37.266;    </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double d2 = 37.266D;   (37.266d)</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double d3 = 26.77e3; </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float f = 87.363F;      (87.363f)</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char c = ‘d’</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err="1">
                <a:solidFill>
                  <a:prstClr val="black"/>
                </a:solidFill>
                <a:latin typeface="+mj-lt"/>
                <a:ea typeface="宋体" panose="02010600030101010101" pitchFamily="2" charset="-122"/>
              </a:rPr>
              <a:t>boolean</a:t>
            </a:r>
            <a:r>
              <a:rPr lang="en-US" altLang="zh-CN" sz="2400" b="1" dirty="0">
                <a:solidFill>
                  <a:prstClr val="black"/>
                </a:solidFill>
                <a:latin typeface="+mj-lt"/>
                <a:ea typeface="宋体" panose="02010600030101010101" pitchFamily="2" charset="-122"/>
              </a:rPr>
              <a:t> b1 = true; </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err="1">
                <a:solidFill>
                  <a:prstClr val="black"/>
                </a:solidFill>
                <a:latin typeface="+mj-lt"/>
                <a:ea typeface="宋体" panose="02010600030101010101" pitchFamily="2" charset="-122"/>
              </a:rPr>
              <a:t>boolean</a:t>
            </a:r>
            <a:r>
              <a:rPr lang="en-US" altLang="zh-CN" sz="2400" b="1" dirty="0">
                <a:solidFill>
                  <a:prstClr val="black"/>
                </a:solidFill>
                <a:latin typeface="+mj-lt"/>
                <a:ea typeface="宋体" panose="02010600030101010101" pitchFamily="2" charset="-122"/>
              </a:rPr>
              <a:t> b2 = false; </a:t>
            </a:r>
          </a:p>
          <a:p>
            <a:pPr marL="800100" lvl="1" indent="-342900">
              <a:lnSpc>
                <a:spcPct val="120000"/>
              </a:lnSpc>
              <a:buFont typeface="Wingdings" panose="05000000000000000000" pitchFamily="2" charset="2"/>
              <a:buChar char="Ø"/>
            </a:pP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680715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544591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将一种类型的数据转换为另一种类型的数据</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操作数转换为同种类型，然后运算</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整数型、实数型和字符型</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表达形式</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类型</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操作数</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应用场合</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二元运算符的二个操作数类型不同</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表达式值的类型与变量的类型不同</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两种方法</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隐型类型转换</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自动类型转换</a:t>
            </a:r>
            <a:r>
              <a:rPr lang="en-US" altLang="zh-CN" sz="2400" b="1" dirty="0">
                <a:solidFill>
                  <a:prstClr val="black"/>
                </a:solidFill>
                <a:latin typeface="+mj-lt"/>
                <a:ea typeface="楷体" panose="02010609060101010101" pitchFamily="49" charset="-122"/>
              </a:rPr>
              <a:t>(</a:t>
            </a:r>
            <a:r>
              <a:rPr lang="zh-CN" altLang="en-US" sz="2400" b="1" dirty="0">
                <a:solidFill>
                  <a:prstClr val="black"/>
                </a:solidFill>
                <a:latin typeface="+mj-lt"/>
                <a:ea typeface="楷体" panose="02010609060101010101" pitchFamily="49" charset="-122"/>
              </a:rPr>
              <a:t>系统完成</a:t>
            </a:r>
            <a:r>
              <a:rPr lang="en-US" altLang="zh-CN" sz="2400" b="1" dirty="0">
                <a:solidFill>
                  <a:prstClr val="black"/>
                </a:solidFill>
                <a:latin typeface="+mj-lt"/>
                <a:ea typeface="楷体" panose="02010609060101010101" pitchFamily="49" charset="-122"/>
              </a:rPr>
              <a:t>)</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显型类型转换</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强制类型转换</a:t>
            </a:r>
          </a:p>
          <a:p>
            <a:pPr marL="800100" lvl="1" indent="-342900">
              <a:lnSpc>
                <a:spcPct val="120000"/>
              </a:lnSpc>
              <a:buFont typeface="Wingdings" panose="05000000000000000000" pitchFamily="2" charset="2"/>
              <a:buChar char="Ø"/>
            </a:pP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697849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90032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隐型类型转换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自动类型转换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系统完成</a:t>
            </a:r>
            <a:r>
              <a:rPr lang="en-US" altLang="zh-CN" sz="2400" b="1" dirty="0">
                <a:solidFill>
                  <a:srgbClr val="1557AE"/>
                </a:solidFill>
                <a:latin typeface="+mj-lt"/>
                <a:ea typeface="楷体" panose="02010609060101010101" pitchFamily="49" charset="-122"/>
              </a:rPr>
              <a:t>)</a:t>
            </a:r>
            <a:endParaRPr lang="zh-CN" altLang="en-US" sz="2400" b="1" dirty="0">
              <a:solidFill>
                <a:srgbClr val="1557AE"/>
              </a:solidFill>
              <a:latin typeface="+mj-lt"/>
              <a:ea typeface="楷体" panose="02010609060101010101" pitchFamily="49" charset="-122"/>
            </a:endParaRP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宽化转换</a:t>
            </a:r>
            <a:r>
              <a:rPr lang="en-US" altLang="zh-CN" sz="2400" b="1" dirty="0">
                <a:solidFill>
                  <a:prstClr val="black"/>
                </a:solidFill>
                <a:latin typeface="+mj-lt"/>
                <a:ea typeface="楷体" panose="02010609060101010101" pitchFamily="49" charset="-122"/>
              </a:rPr>
              <a:t>(widening conversion)</a:t>
            </a:r>
          </a:p>
          <a:p>
            <a:pPr marL="800100" lvl="1" indent="-342900">
              <a:lnSpc>
                <a:spcPct val="120000"/>
              </a:lnSpc>
              <a:buFont typeface="Wingdings" panose="05000000000000000000" pitchFamily="2" charset="2"/>
              <a:buChar char="Ø"/>
            </a:pP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8328556-99A9-4A0D-9CFD-7AFA3DD25524}"/>
                  </a:ext>
                </a:extLst>
              </p:cNvPr>
              <p:cNvSpPr/>
              <p:nvPr/>
            </p:nvSpPr>
            <p:spPr>
              <a:xfrm>
                <a:off x="0" y="2785367"/>
                <a:ext cx="9144000" cy="2859915"/>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rgbClr val="4EC9B0"/>
                    </a:solidFill>
                    <a:latin typeface="Consolas" panose="020B0609020204030204" pitchFamily="49" charset="0"/>
                    <a:ea typeface="黑体" panose="02010609060101010101" pitchFamily="49" charset="-122"/>
                  </a:rPr>
                  <a:t>byte</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j</a:t>
                </a:r>
                <a:r>
                  <a:rPr lang="en-US" altLang="zh-CN" sz="2400" b="1" dirty="0">
                    <a:solidFill>
                      <a:srgbClr val="D4D4D4"/>
                    </a:solidFill>
                    <a:latin typeface="Consolas" panose="020B0609020204030204" pitchFamily="49" charset="0"/>
                    <a:ea typeface="黑体" panose="02010609060101010101" pitchFamily="49" charset="-122"/>
                  </a:rPr>
                  <a:t>=</a:t>
                </a:r>
                <a:r>
                  <a:rPr lang="en-US" altLang="zh-CN" sz="2400" b="1" dirty="0">
                    <a:solidFill>
                      <a:srgbClr val="B5CEA8"/>
                    </a:solidFill>
                    <a:latin typeface="Consolas" panose="020B0609020204030204" pitchFamily="49" charset="0"/>
                    <a:ea typeface="黑体" panose="02010609060101010101" pitchFamily="49" charset="-122"/>
                  </a:rPr>
                  <a:t>60</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4EC9B0"/>
                    </a:solidFill>
                    <a:latin typeface="Consolas" panose="020B0609020204030204" pitchFamily="49" charset="0"/>
                    <a:ea typeface="黑体" panose="02010609060101010101" pitchFamily="49" charset="-122"/>
                  </a:rPr>
                  <a:t>short</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k</a:t>
                </a:r>
                <a:r>
                  <a:rPr lang="en-US" altLang="zh-CN" sz="2400" b="1" dirty="0">
                    <a:solidFill>
                      <a:srgbClr val="D4D4D4"/>
                    </a:solidFill>
                    <a:latin typeface="Consolas" panose="020B0609020204030204" pitchFamily="49" charset="0"/>
                    <a:ea typeface="黑体" panose="02010609060101010101" pitchFamily="49" charset="-122"/>
                  </a:rPr>
                  <a:t>=</a:t>
                </a:r>
                <a:r>
                  <a:rPr lang="en-US" altLang="zh-CN" sz="2400" b="1" dirty="0">
                    <a:solidFill>
                      <a:srgbClr val="B5CEA8"/>
                    </a:solidFill>
                    <a:latin typeface="Consolas" panose="020B0609020204030204" pitchFamily="49" charset="0"/>
                    <a:ea typeface="黑体" panose="02010609060101010101" pitchFamily="49" charset="-122"/>
                  </a:rPr>
                  <a:t>4</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4EC9B0"/>
                    </a:solidFill>
                    <a:latin typeface="Consolas" panose="020B0609020204030204" pitchFamily="49" charset="0"/>
                    <a:ea typeface="黑体" panose="02010609060101010101" pitchFamily="49" charset="-122"/>
                  </a:rPr>
                  <a:t>int</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l</a:t>
                </a:r>
                <a:r>
                  <a:rPr lang="en-US" altLang="zh-CN" sz="2400" b="1" dirty="0">
                    <a:solidFill>
                      <a:srgbClr val="D4D4D4"/>
                    </a:solidFill>
                    <a:latin typeface="Consolas" panose="020B0609020204030204" pitchFamily="49" charset="0"/>
                    <a:ea typeface="黑体" panose="02010609060101010101" pitchFamily="49" charset="-122"/>
                  </a:rPr>
                  <a:t>=</a:t>
                </a:r>
                <a14:m>
                  <m:oMath xmlns:m="http://schemas.openxmlformats.org/officeDocument/2006/math">
                    <m:r>
                      <a:rPr lang="en-US" altLang="zh-CN" sz="2400" b="1" i="1" dirty="0" smtClean="0">
                        <a:solidFill>
                          <a:srgbClr val="B5CEA8"/>
                        </a:solidFill>
                        <a:latin typeface="Cambria Math" panose="02040503050406030204" pitchFamily="18" charset="0"/>
                        <a:ea typeface="黑体" panose="02010609060101010101" pitchFamily="49" charset="-122"/>
                      </a:rPr>
                      <m:t>𝟑𝟏</m:t>
                    </m:r>
                  </m:oMath>
                </a14:m>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4EC9B0"/>
                    </a:solidFill>
                    <a:latin typeface="Consolas" panose="020B0609020204030204" pitchFamily="49" charset="0"/>
                    <a:ea typeface="黑体" panose="02010609060101010101" pitchFamily="49" charset="-122"/>
                  </a:rPr>
                  <a:t>long</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m</a:t>
                </a:r>
                <a:r>
                  <a:rPr lang="en-US" altLang="zh-CN" sz="2400" b="1" dirty="0">
                    <a:solidFill>
                      <a:srgbClr val="D4D4D4"/>
                    </a:solidFill>
                    <a:latin typeface="Consolas" panose="020B0609020204030204" pitchFamily="49" charset="0"/>
                    <a:ea typeface="黑体" panose="02010609060101010101" pitchFamily="49" charset="-122"/>
                  </a:rPr>
                  <a:t>=</a:t>
                </a:r>
                <a14:m>
                  <m:oMath xmlns:m="http://schemas.openxmlformats.org/officeDocument/2006/math">
                    <m:r>
                      <a:rPr lang="en-US" altLang="zh-CN" sz="2400" b="1" i="1" dirty="0" smtClean="0">
                        <a:solidFill>
                          <a:srgbClr val="B5CEA8"/>
                        </a:solidFill>
                        <a:latin typeface="Cambria Math" panose="02040503050406030204" pitchFamily="18" charset="0"/>
                        <a:ea typeface="黑体" panose="02010609060101010101" pitchFamily="49" charset="-122"/>
                      </a:rPr>
                      <m:t>𝟒</m:t>
                    </m:r>
                    <m:r>
                      <a:rPr lang="en-US" altLang="zh-CN" sz="2400" b="1" i="1" dirty="0" smtClean="0">
                        <a:solidFill>
                          <a:srgbClr val="B5CEA8"/>
                        </a:solidFill>
                        <a:latin typeface="Cambria Math" panose="02040503050406030204" pitchFamily="18" charset="0"/>
                        <a:ea typeface="黑体" panose="02010609060101010101" pitchFamily="49" charset="-122"/>
                      </a:rPr>
                      <m:t>𝒍</m:t>
                    </m:r>
                  </m:oMath>
                </a14:m>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4EC9B0"/>
                    </a:solidFill>
                    <a:latin typeface="Consolas" panose="020B0609020204030204" pitchFamily="49" charset="0"/>
                    <a:ea typeface="黑体" panose="02010609060101010101" pitchFamily="49" charset="-122"/>
                  </a:rPr>
                  <a:t>long</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result</a:t>
                </a:r>
                <a:r>
                  <a:rPr lang="en-US" altLang="zh-CN" sz="2400" b="1" dirty="0">
                    <a:solidFill>
                      <a:srgbClr val="D4D4D4"/>
                    </a:solidFill>
                    <a:latin typeface="Consolas" panose="020B0609020204030204" pitchFamily="49" charset="0"/>
                    <a:ea typeface="黑体" panose="02010609060101010101" pitchFamily="49" charset="-122"/>
                  </a:rPr>
                  <a:t>=</a:t>
                </a:r>
                <a14:m>
                  <m:oMath xmlns:m="http://schemas.openxmlformats.org/officeDocument/2006/math">
                    <m:r>
                      <a:rPr lang="en-US" altLang="zh-CN" sz="2400" b="1" i="1" dirty="0" smtClean="0">
                        <a:solidFill>
                          <a:srgbClr val="B5CEA8"/>
                        </a:solidFill>
                        <a:latin typeface="Cambria Math" panose="02040503050406030204" pitchFamily="18" charset="0"/>
                        <a:ea typeface="黑体" panose="02010609060101010101" pitchFamily="49" charset="-122"/>
                      </a:rPr>
                      <m:t>𝟎</m:t>
                    </m:r>
                    <m:r>
                      <a:rPr lang="en-US" altLang="zh-CN" sz="2400" b="1" i="1" dirty="0" smtClean="0">
                        <a:solidFill>
                          <a:srgbClr val="B5CEA8"/>
                        </a:solidFill>
                        <a:latin typeface="Cambria Math" panose="02040503050406030204" pitchFamily="18" charset="0"/>
                        <a:ea typeface="黑体" panose="02010609060101010101" pitchFamily="49" charset="-122"/>
                      </a:rPr>
                      <m:t>𝒍</m:t>
                    </m:r>
                  </m:oMath>
                </a14:m>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+=j-</a:t>
                </a:r>
                <a:r>
                  <a:rPr lang="en-US" altLang="zh-CN" sz="2400" b="1" dirty="0">
                    <a:solidFill>
                      <a:srgbClr val="B5CEA8"/>
                    </a:solidFill>
                    <a:latin typeface="Consolas" panose="020B0609020204030204" pitchFamily="49" charset="0"/>
                    <a:ea typeface="黑体" panose="02010609060101010101" pitchFamily="49" charset="-122"/>
                  </a:rPr>
                  <a:t>8</a:t>
                </a:r>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*=k+</a:t>
                </a:r>
                <a:r>
                  <a:rPr lang="en-US" altLang="zh-CN" sz="2400" b="1" dirty="0">
                    <a:solidFill>
                      <a:srgbClr val="B5CEA8"/>
                    </a:solidFill>
                    <a:latin typeface="Consolas" panose="020B0609020204030204" pitchFamily="49" charset="0"/>
                    <a:ea typeface="黑体" panose="02010609060101010101" pitchFamily="49" charset="-122"/>
                  </a:rPr>
                  <a:t>2</a:t>
                </a:r>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/=m+</a:t>
                </a:r>
                <a:r>
                  <a:rPr lang="en-US" altLang="zh-CN" sz="2400" b="1" dirty="0">
                    <a:solidFill>
                      <a:srgbClr val="B5CEA8"/>
                    </a:solidFill>
                    <a:latin typeface="Consolas" panose="020B0609020204030204" pitchFamily="49" charset="0"/>
                    <a:ea typeface="黑体" panose="02010609060101010101" pitchFamily="49" charset="-122"/>
                  </a:rPr>
                  <a:t>1</a:t>
                </a:r>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-=l;</a:t>
                </a:r>
              </a:p>
              <a:p>
                <a:pPr lvl="0"/>
                <a:r>
                  <a:rPr lang="en-US" altLang="zh-CN" sz="2400" b="1" dirty="0">
                    <a:solidFill>
                      <a:srgbClr val="D4D4D4"/>
                    </a:solidFill>
                    <a:latin typeface="Consolas" panose="020B0609020204030204" pitchFamily="49" charset="0"/>
                    <a:ea typeface="黑体" panose="02010609060101010101" pitchFamily="49" charset="-122"/>
                  </a:rPr>
                  <a:t>result %=m;</a:t>
                </a:r>
              </a:p>
            </p:txBody>
          </p:sp>
        </mc:Choice>
        <mc:Fallback xmlns="">
          <p:sp>
            <p:nvSpPr>
              <p:cNvPr id="9" name="矩形 8">
                <a:extLst>
                  <a:ext uri="{FF2B5EF4-FFF2-40B4-BE49-F238E27FC236}">
                    <a16:creationId xmlns:a16="http://schemas.microsoft.com/office/drawing/2014/main" id="{98328556-99A9-4A0D-9CFD-7AFA3DD25524}"/>
                  </a:ext>
                </a:extLst>
              </p:cNvPr>
              <p:cNvSpPr>
                <a:spLocks noRot="1" noChangeAspect="1" noMove="1" noResize="1" noEditPoints="1" noAdjustHandles="1" noChangeArrowheads="1" noChangeShapeType="1" noTextEdit="1"/>
              </p:cNvSpPr>
              <p:nvPr/>
            </p:nvSpPr>
            <p:spPr>
              <a:xfrm>
                <a:off x="0" y="2785367"/>
                <a:ext cx="9144000" cy="2859915"/>
              </a:xfrm>
              <a:prstGeom prst="rect">
                <a:avLst/>
              </a:prstGeom>
              <a:blipFill>
                <a:blip r:embed="rId3"/>
                <a:stretch>
                  <a:fillRect l="-932" b="-1062"/>
                </a:stretch>
              </a:blipFill>
              <a:ln>
                <a:solidFill>
                  <a:srgbClr val="1557AE"/>
                </a:solidFill>
              </a:ln>
            </p:spPr>
            <p:txBody>
              <a:bodyPr/>
              <a:lstStyle/>
              <a:p>
                <a:r>
                  <a:rPr lang="zh-CN" altLang="en-US">
                    <a:noFill/>
                  </a:rPr>
                  <a:t> </a:t>
                </a:r>
              </a:p>
            </p:txBody>
          </p:sp>
        </mc:Fallback>
      </mc:AlternateContent>
    </p:spTree>
    <p:extLst>
      <p:ext uri="{BB962C8B-B14F-4D97-AF65-F5344CB8AC3E}">
        <p14:creationId xmlns:p14="http://schemas.microsoft.com/office/powerpoint/2010/main" val="41945908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9579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隐型类型转换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自动类型转换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系统完成</a:t>
            </a:r>
            <a:r>
              <a:rPr lang="en-US" altLang="zh-CN" sz="2400" b="1" dirty="0">
                <a:solidFill>
                  <a:srgbClr val="1557AE"/>
                </a:solidFill>
                <a:latin typeface="+mj-lt"/>
                <a:ea typeface="楷体" panose="02010609060101010101" pitchFamily="49" charset="-122"/>
              </a:rPr>
              <a:t>)</a:t>
            </a:r>
            <a:endParaRPr lang="zh-CN" altLang="en-US" sz="2400" b="1" dirty="0">
              <a:solidFill>
                <a:srgbClr val="1557AE"/>
              </a:solidFill>
              <a:latin typeface="+mj-lt"/>
              <a:ea typeface="楷体" panose="02010609060101010101" pitchFamily="49" charset="-122"/>
            </a:endParaRP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类型转换表</a:t>
            </a: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graphicFrame>
        <p:nvGraphicFramePr>
          <p:cNvPr id="4" name="表格 3">
            <a:extLst>
              <a:ext uri="{FF2B5EF4-FFF2-40B4-BE49-F238E27FC236}">
                <a16:creationId xmlns:a16="http://schemas.microsoft.com/office/drawing/2014/main" id="{AF3966A5-5F8C-4208-8508-52D2B091AA41}"/>
              </a:ext>
            </a:extLst>
          </p:cNvPr>
          <p:cNvGraphicFramePr>
            <a:graphicFrameLocks noGrp="1"/>
          </p:cNvGraphicFramePr>
          <p:nvPr>
            <p:extLst>
              <p:ext uri="{D42A27DB-BD31-4B8C-83A1-F6EECF244321}">
                <p14:modId xmlns:p14="http://schemas.microsoft.com/office/powerpoint/2010/main" val="2242915051"/>
              </p:ext>
            </p:extLst>
          </p:nvPr>
        </p:nvGraphicFramePr>
        <p:xfrm>
          <a:off x="156028" y="2665519"/>
          <a:ext cx="8831943" cy="2984489"/>
        </p:xfrm>
        <a:graphic>
          <a:graphicData uri="http://schemas.openxmlformats.org/drawingml/2006/table">
            <a:tbl>
              <a:tblPr firstRow="1" bandRow="1">
                <a:tableStyleId>{5C22544A-7EE6-4342-B048-85BDC9FD1C3A}</a:tableStyleId>
              </a:tblPr>
              <a:tblGrid>
                <a:gridCol w="2139789">
                  <a:extLst>
                    <a:ext uri="{9D8B030D-6E8A-4147-A177-3AD203B41FA5}">
                      <a16:colId xmlns:a16="http://schemas.microsoft.com/office/drawing/2014/main" val="3489118798"/>
                    </a:ext>
                  </a:extLst>
                </a:gridCol>
                <a:gridCol w="6692154">
                  <a:extLst>
                    <a:ext uri="{9D8B030D-6E8A-4147-A177-3AD203B41FA5}">
                      <a16:colId xmlns:a16="http://schemas.microsoft.com/office/drawing/2014/main" val="1666036646"/>
                    </a:ext>
                  </a:extLst>
                </a:gridCol>
              </a:tblGrid>
              <a:tr h="508307">
                <a:tc>
                  <a:txBody>
                    <a:bodyPr/>
                    <a:lstStyle/>
                    <a:p>
                      <a:r>
                        <a:rPr lang="zh-CN" altLang="en-US" sz="2400" b="1" kern="1200" dirty="0">
                          <a:solidFill>
                            <a:prstClr val="black"/>
                          </a:solidFill>
                          <a:latin typeface="+mj-lt"/>
                          <a:ea typeface="楷体" panose="02010609060101010101" pitchFamily="49" charset="-122"/>
                          <a:cs typeface="+mn-cs"/>
                        </a:rPr>
                        <a:t>源类型</a:t>
                      </a:r>
                      <a:endParaRPr lang="zh-CN" altLang="en-US" sz="2400" b="1" dirty="0">
                        <a:latin typeface="+mj-lt"/>
                      </a:endParaRPr>
                    </a:p>
                  </a:txBody>
                  <a:tcPr/>
                </a:tc>
                <a:tc>
                  <a:txBody>
                    <a:bodyPr/>
                    <a:lstStyle/>
                    <a:p>
                      <a:r>
                        <a:rPr lang="zh-CN" altLang="en-US" sz="2400" b="1" kern="1200" dirty="0">
                          <a:solidFill>
                            <a:prstClr val="black"/>
                          </a:solidFill>
                          <a:latin typeface="+mj-lt"/>
                          <a:ea typeface="楷体" panose="02010609060101010101" pitchFamily="49" charset="-122"/>
                          <a:cs typeface="+mn-cs"/>
                        </a:rPr>
                        <a:t>转换后不会丢失数据的目的类型</a:t>
                      </a:r>
                      <a:endParaRPr lang="zh-CN" altLang="en-US" sz="2400" b="1" dirty="0">
                        <a:latin typeface="+mj-lt"/>
                      </a:endParaRPr>
                    </a:p>
                  </a:txBody>
                  <a:tcPr/>
                </a:tc>
                <a:extLst>
                  <a:ext uri="{0D108BD9-81ED-4DB2-BD59-A6C34878D82A}">
                    <a16:rowId xmlns:a16="http://schemas.microsoft.com/office/drawing/2014/main" val="2669728552"/>
                  </a:ext>
                </a:extLst>
              </a:tr>
              <a:tr h="412697">
                <a:tc>
                  <a:txBody>
                    <a:bodyPr/>
                    <a:lstStyle/>
                    <a:p>
                      <a:pPr marL="720000" algn="l" fontAlgn="ctr"/>
                      <a:r>
                        <a:rPr lang="en-US" sz="2400" b="0" i="0" u="none" strike="noStrike" dirty="0">
                          <a:solidFill>
                            <a:srgbClr val="000000"/>
                          </a:solidFill>
                          <a:effectLst/>
                          <a:latin typeface="+mj-lt"/>
                          <a:ea typeface="等线" panose="02010600030101010101" pitchFamily="2" charset="-122"/>
                        </a:rPr>
                        <a:t>byte</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dirty="0" err="1">
                          <a:solidFill>
                            <a:srgbClr val="000000"/>
                          </a:solidFill>
                          <a:effectLst/>
                          <a:latin typeface="+mj-lt"/>
                          <a:ea typeface="等线" panose="02010600030101010101" pitchFamily="2" charset="-122"/>
                        </a:rPr>
                        <a:t>short,char,int,long,float,double</a:t>
                      </a:r>
                      <a:endParaRPr lang="en-US" sz="2400" b="0" i="0" u="none" strike="noStrike" dirty="0">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977659514"/>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short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char,int,long,float,double</a:t>
                      </a:r>
                    </a:p>
                  </a:txBody>
                  <a:tcPr marL="5443" marR="5443" marT="5443" marB="0" anchor="ctr"/>
                </a:tc>
                <a:extLst>
                  <a:ext uri="{0D108BD9-81ED-4DB2-BD59-A6C34878D82A}">
                    <a16:rowId xmlns:a16="http://schemas.microsoft.com/office/drawing/2014/main" val="1502197673"/>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char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int,long,float,double</a:t>
                      </a:r>
                    </a:p>
                  </a:txBody>
                  <a:tcPr marL="5443" marR="5443" marT="5443" marB="0" anchor="ctr"/>
                </a:tc>
                <a:extLst>
                  <a:ext uri="{0D108BD9-81ED-4DB2-BD59-A6C34878D82A}">
                    <a16:rowId xmlns:a16="http://schemas.microsoft.com/office/drawing/2014/main" val="3205442524"/>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int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long,float,double</a:t>
                      </a:r>
                    </a:p>
                  </a:txBody>
                  <a:tcPr marL="5443" marR="5443" marT="5443" marB="0" anchor="ctr"/>
                </a:tc>
                <a:extLst>
                  <a:ext uri="{0D108BD9-81ED-4DB2-BD59-A6C34878D82A}">
                    <a16:rowId xmlns:a16="http://schemas.microsoft.com/office/drawing/2014/main" val="1973226654"/>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long</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float,double</a:t>
                      </a:r>
                    </a:p>
                  </a:txBody>
                  <a:tcPr marL="5443" marR="5443" marT="5443" marB="0" anchor="ctr"/>
                </a:tc>
                <a:extLst>
                  <a:ext uri="{0D108BD9-81ED-4DB2-BD59-A6C34878D82A}">
                    <a16:rowId xmlns:a16="http://schemas.microsoft.com/office/drawing/2014/main" val="2233915645"/>
                  </a:ext>
                </a:extLst>
              </a:tr>
              <a:tr h="412697">
                <a:tc>
                  <a:txBody>
                    <a:bodyPr/>
                    <a:lstStyle/>
                    <a:p>
                      <a:pPr marL="720000" algn="l" fontAlgn="ctr"/>
                      <a:r>
                        <a:rPr lang="en-US" sz="2400" b="0" i="0" u="none" strike="noStrike" dirty="0">
                          <a:solidFill>
                            <a:srgbClr val="000000"/>
                          </a:solidFill>
                          <a:effectLst/>
                          <a:latin typeface="+mj-lt"/>
                          <a:ea typeface="等线" panose="02010600030101010101" pitchFamily="2" charset="-122"/>
                        </a:rPr>
                        <a:t>float</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dirty="0">
                          <a:solidFill>
                            <a:srgbClr val="000000"/>
                          </a:solidFill>
                          <a:effectLst/>
                          <a:latin typeface="+mj-lt"/>
                          <a:ea typeface="等线" panose="02010600030101010101" pitchFamily="2" charset="-122"/>
                        </a:rPr>
                        <a:t>double</a:t>
                      </a:r>
                    </a:p>
                  </a:txBody>
                  <a:tcPr marL="5443" marR="5443" marT="5443" marB="0" anchor="ctr"/>
                </a:tc>
                <a:extLst>
                  <a:ext uri="{0D108BD9-81ED-4DB2-BD59-A6C34878D82A}">
                    <a16:rowId xmlns:a16="http://schemas.microsoft.com/office/drawing/2014/main" val="2668749010"/>
                  </a:ext>
                </a:extLst>
              </a:tr>
            </a:tbl>
          </a:graphicData>
        </a:graphic>
      </p:graphicFrame>
    </p:spTree>
    <p:extLst>
      <p:ext uri="{BB962C8B-B14F-4D97-AF65-F5344CB8AC3E}">
        <p14:creationId xmlns:p14="http://schemas.microsoft.com/office/powerpoint/2010/main" val="1529169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548457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显型类型转换</a:t>
            </a:r>
            <a:r>
              <a:rPr lang="en-US" altLang="zh-CN" sz="2400" b="1" dirty="0">
                <a:solidFill>
                  <a:srgbClr val="1557AE"/>
                </a:solidFill>
                <a:latin typeface="+mj-lt"/>
                <a:ea typeface="楷体" panose="02010609060101010101" pitchFamily="49" charset="-122"/>
              </a:rPr>
              <a:t>: </a:t>
            </a:r>
            <a:r>
              <a:rPr lang="zh-CN" altLang="en-US" sz="2400" b="1" dirty="0">
                <a:solidFill>
                  <a:srgbClr val="1557AE"/>
                </a:solidFill>
                <a:latin typeface="+mj-lt"/>
                <a:ea typeface="楷体" panose="02010609060101010101" pitchFamily="49" charset="-122"/>
              </a:rPr>
              <a:t>强制类型转换</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窄化转换 </a:t>
            </a:r>
            <a:r>
              <a:rPr lang="en-US" altLang="zh-CN" sz="2400" b="1" dirty="0">
                <a:solidFill>
                  <a:prstClr val="black"/>
                </a:solidFill>
                <a:latin typeface="+mj-lt"/>
                <a:ea typeface="楷体" panose="02010609060101010101" pitchFamily="49" charset="-122"/>
                <a:cs typeface="黑体" panose="02010609060101010101" pitchFamily="49" charset="-122"/>
              </a:rPr>
              <a:t>(narrowing conversion)</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double a = 1.5;</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float b = a;</a:t>
            </a:r>
          </a:p>
          <a:p>
            <a:pPr lvl="3" eaLnBrk="1" fontAlgn="auto" hangingPunct="1">
              <a:spcBef>
                <a:spcPct val="20000"/>
              </a:spcBef>
              <a:spcAft>
                <a:spcPts val="0"/>
              </a:spcAft>
              <a:buSzPct val="90000"/>
            </a:pPr>
            <a:r>
              <a:rPr lang="en-US" altLang="zh-CN" sz="2400" b="1" dirty="0" err="1">
                <a:solidFill>
                  <a:prstClr val="black"/>
                </a:solidFill>
                <a:latin typeface="+mj-lt"/>
                <a:ea typeface="楷体" panose="02010609060101010101" pitchFamily="49" charset="-122"/>
                <a:cs typeface="黑体" panose="02010609060101010101" pitchFamily="49" charset="-122"/>
              </a:rPr>
              <a:t>System.out.println</a:t>
            </a:r>
            <a:r>
              <a:rPr lang="en-US" altLang="zh-CN" sz="2400" b="1" dirty="0">
                <a:solidFill>
                  <a:prstClr val="black"/>
                </a:solidFill>
                <a:latin typeface="+mj-lt"/>
                <a:ea typeface="楷体" panose="02010609060101010101" pitchFamily="49" charset="-122"/>
                <a:cs typeface="黑体" panose="02010609060101010101" pitchFamily="49" charset="-122"/>
              </a:rPr>
              <a:t>(“b=" + b);</a:t>
            </a:r>
          </a:p>
          <a:p>
            <a:pPr lvl="3" eaLnBrk="1" fontAlgn="auto" hangingPunct="1">
              <a:spcBef>
                <a:spcPct val="20000"/>
              </a:spcBef>
              <a:spcAft>
                <a:spcPts val="0"/>
              </a:spcAft>
              <a:buSzPct val="90000"/>
            </a:pPr>
            <a:r>
              <a:rPr lang="zh-CN" altLang="en-US" sz="2400" b="1" dirty="0">
                <a:solidFill>
                  <a:srgbClr val="FF0000"/>
                </a:solidFill>
                <a:latin typeface="+mj-lt"/>
                <a:ea typeface="楷体" panose="02010609060101010101" pitchFamily="49" charset="-122"/>
                <a:cs typeface="黑体" panose="02010609060101010101" pitchFamily="49" charset="-122"/>
              </a:rPr>
              <a:t>编译</a:t>
            </a:r>
            <a:r>
              <a:rPr lang="en-US" altLang="zh-CN" sz="2400" b="1" dirty="0">
                <a:solidFill>
                  <a:srgbClr val="FF0000"/>
                </a:solidFill>
                <a:latin typeface="+mj-lt"/>
                <a:ea typeface="楷体" panose="02010609060101010101" pitchFamily="49" charset="-122"/>
                <a:cs typeface="黑体" panose="02010609060101010101" pitchFamily="49" charset="-122"/>
              </a:rPr>
              <a:t>: “possible loss of precision”</a:t>
            </a:r>
          </a:p>
          <a:p>
            <a:pPr lvl="3" eaLnBrk="1" fontAlgn="auto" hangingPunct="1">
              <a:spcBef>
                <a:spcPct val="20000"/>
              </a:spcBef>
              <a:spcAft>
                <a:spcPts val="0"/>
              </a:spcAft>
              <a:buSzPct val="90000"/>
            </a:pPr>
            <a:r>
              <a:rPr lang="zh-CN" altLang="en-US" sz="2400" b="1" dirty="0">
                <a:solidFill>
                  <a:srgbClr val="FF0000"/>
                </a:solidFill>
                <a:latin typeface="+mj-lt"/>
                <a:ea typeface="楷体" panose="02010609060101010101" pitchFamily="49" charset="-122"/>
                <a:cs typeface="黑体" panose="02010609060101010101" pitchFamily="49" charset="-122"/>
              </a:rPr>
              <a:t>数据精度丢失数据丢失</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double a = 1.5;</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float b = (float)a;</a:t>
            </a:r>
          </a:p>
          <a:p>
            <a:pPr lvl="3" eaLnBrk="1" fontAlgn="auto" hangingPunct="1">
              <a:spcBef>
                <a:spcPct val="20000"/>
              </a:spcBef>
              <a:spcAft>
                <a:spcPts val="0"/>
              </a:spcAft>
              <a:buSzPct val="90000"/>
            </a:pPr>
            <a:r>
              <a:rPr lang="en-US" altLang="zh-CN" sz="2400" b="1" dirty="0" err="1">
                <a:solidFill>
                  <a:prstClr val="black"/>
                </a:solidFill>
                <a:latin typeface="+mj-lt"/>
                <a:ea typeface="楷体" panose="02010609060101010101" pitchFamily="49" charset="-122"/>
                <a:cs typeface="黑体" panose="02010609060101010101" pitchFamily="49" charset="-122"/>
              </a:rPr>
              <a:t>System.out.println</a:t>
            </a:r>
            <a:r>
              <a:rPr lang="en-US" altLang="zh-CN" sz="2400" b="1" dirty="0">
                <a:solidFill>
                  <a:prstClr val="black"/>
                </a:solidFill>
                <a:latin typeface="+mj-lt"/>
                <a:ea typeface="楷体" panose="02010609060101010101" pitchFamily="49" charset="-122"/>
                <a:cs typeface="黑体" panose="02010609060101010101" pitchFamily="49" charset="-122"/>
              </a:rPr>
              <a:t>(“b=" + b);</a:t>
            </a:r>
          </a:p>
          <a:p>
            <a:pPr lvl="3" eaLnBrk="1" fontAlgn="auto" hangingPunct="1">
              <a:spcBef>
                <a:spcPct val="20000"/>
              </a:spcBef>
              <a:spcAft>
                <a:spcPts val="0"/>
              </a:spcAft>
              <a:buSzPct val="90000"/>
            </a:pPr>
            <a:endParaRPr lang="en-US" altLang="zh-CN" sz="2400" b="1" dirty="0">
              <a:solidFill>
                <a:prstClr val="black"/>
              </a:solidFill>
              <a:latin typeface="+mj-lt"/>
              <a:ea typeface="楷体" panose="02010609060101010101" pitchFamily="49" charset="-122"/>
              <a:cs typeface="黑体" panose="02010609060101010101" pitchFamily="49" charset="-122"/>
            </a:endParaRP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pic>
        <p:nvPicPr>
          <p:cNvPr id="2" name="图片 1">
            <a:extLst>
              <a:ext uri="{FF2B5EF4-FFF2-40B4-BE49-F238E27FC236}">
                <a16:creationId xmlns:a16="http://schemas.microsoft.com/office/drawing/2014/main" id="{31369DAA-CFC0-4C94-857F-C3CEDD0A32F3}"/>
              </a:ext>
            </a:extLst>
          </p:cNvPr>
          <p:cNvPicPr>
            <a:picLocks noChangeAspect="1"/>
          </p:cNvPicPr>
          <p:nvPr/>
        </p:nvPicPr>
        <p:blipFill>
          <a:blip r:embed="rId3"/>
          <a:stretch>
            <a:fillRect/>
          </a:stretch>
        </p:blipFill>
        <p:spPr>
          <a:xfrm>
            <a:off x="580235" y="3885924"/>
            <a:ext cx="7886700" cy="942975"/>
          </a:xfrm>
          <a:prstGeom prst="rect">
            <a:avLst/>
          </a:prstGeom>
        </p:spPr>
      </p:pic>
    </p:spTree>
    <p:extLst>
      <p:ext uri="{BB962C8B-B14F-4D97-AF65-F5344CB8AC3E}">
        <p14:creationId xmlns:p14="http://schemas.microsoft.com/office/powerpoint/2010/main" val="5721000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500"/>
                                        <p:tgtEl>
                                          <p:spTgt spid="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500"/>
                                        <p:tgtEl>
                                          <p:spTgt spid="7">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fade">
                                      <p:cBhvr>
                                        <p:cTn id="44" dur="500"/>
                                        <p:tgtEl>
                                          <p:spTgt spid="7">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9579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显型类型转换</a:t>
            </a:r>
            <a:r>
              <a:rPr lang="en-US" altLang="zh-CN" sz="2400" b="1" dirty="0">
                <a:solidFill>
                  <a:srgbClr val="1557AE"/>
                </a:solidFill>
                <a:latin typeface="+mj-lt"/>
                <a:ea typeface="楷体" panose="02010609060101010101" pitchFamily="49" charset="-122"/>
              </a:rPr>
              <a:t>: </a:t>
            </a:r>
            <a:r>
              <a:rPr lang="zh-CN" altLang="en-US" sz="2400" b="1" dirty="0">
                <a:solidFill>
                  <a:srgbClr val="1557AE"/>
                </a:solidFill>
                <a:latin typeface="+mj-lt"/>
                <a:ea typeface="楷体" panose="02010609060101010101" pitchFamily="49" charset="-122"/>
              </a:rPr>
              <a:t>强制类型转换</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窄化转换 </a:t>
            </a:r>
            <a:r>
              <a:rPr lang="en-US" altLang="zh-CN" sz="2400" b="1" dirty="0">
                <a:solidFill>
                  <a:prstClr val="black"/>
                </a:solidFill>
                <a:latin typeface="+mj-lt"/>
                <a:ea typeface="楷体" panose="02010609060101010101" pitchFamily="49" charset="-122"/>
                <a:cs typeface="黑体" panose="02010609060101010101" pitchFamily="49" charset="-122"/>
              </a:rPr>
              <a:t>(narrowing conversion)</a:t>
            </a: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sp>
        <p:nvSpPr>
          <p:cNvPr id="9" name="矩形 8">
            <a:extLst>
              <a:ext uri="{FF2B5EF4-FFF2-40B4-BE49-F238E27FC236}">
                <a16:creationId xmlns:a16="http://schemas.microsoft.com/office/drawing/2014/main" id="{FFA9593E-22D0-4646-9C19-19D125703E0D}"/>
              </a:ext>
            </a:extLst>
          </p:cNvPr>
          <p:cNvSpPr/>
          <p:nvPr/>
        </p:nvSpPr>
        <p:spPr>
          <a:xfrm>
            <a:off x="0" y="2751229"/>
            <a:ext cx="9144000" cy="3404854"/>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257</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"b="</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4F265069-B0C1-464F-9C5B-B95ECB5035FD}"/>
              </a:ext>
            </a:extLst>
          </p:cNvPr>
          <p:cNvPicPr>
            <a:picLocks noChangeAspect="1"/>
          </p:cNvPicPr>
          <p:nvPr/>
        </p:nvPicPr>
        <p:blipFill>
          <a:blip r:embed="rId3"/>
          <a:stretch>
            <a:fillRect/>
          </a:stretch>
        </p:blipFill>
        <p:spPr>
          <a:xfrm>
            <a:off x="0" y="6095169"/>
            <a:ext cx="9144000" cy="724509"/>
          </a:xfrm>
          <a:prstGeom prst="rect">
            <a:avLst/>
          </a:prstGeom>
        </p:spPr>
      </p:pic>
    </p:spTree>
    <p:extLst>
      <p:ext uri="{BB962C8B-B14F-4D97-AF65-F5344CB8AC3E}">
        <p14:creationId xmlns:p14="http://schemas.microsoft.com/office/powerpoint/2010/main" val="1037417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9579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显型类型转换</a:t>
            </a:r>
            <a:r>
              <a:rPr lang="en-US" altLang="zh-CN" sz="2400" b="1" dirty="0">
                <a:solidFill>
                  <a:srgbClr val="1557AE"/>
                </a:solidFill>
                <a:latin typeface="+mj-lt"/>
                <a:ea typeface="楷体" panose="02010609060101010101" pitchFamily="49" charset="-122"/>
              </a:rPr>
              <a:t>: </a:t>
            </a:r>
            <a:r>
              <a:rPr lang="zh-CN" altLang="en-US" sz="2400" b="1" dirty="0">
                <a:solidFill>
                  <a:srgbClr val="1557AE"/>
                </a:solidFill>
                <a:latin typeface="+mj-lt"/>
                <a:ea typeface="楷体" panose="02010609060101010101" pitchFamily="49" charset="-122"/>
              </a:rPr>
              <a:t>强制类型转换</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窄化转换 </a:t>
            </a:r>
            <a:r>
              <a:rPr lang="en-US" altLang="zh-CN" sz="2400" b="1" dirty="0">
                <a:solidFill>
                  <a:prstClr val="black"/>
                </a:solidFill>
                <a:latin typeface="+mj-lt"/>
                <a:ea typeface="楷体" panose="02010609060101010101" pitchFamily="49" charset="-122"/>
                <a:cs typeface="黑体" panose="02010609060101010101" pitchFamily="49" charset="-122"/>
              </a:rPr>
              <a:t>(narrowing conversion)</a:t>
            </a: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sp>
        <p:nvSpPr>
          <p:cNvPr id="9" name="矩形 8">
            <a:extLst>
              <a:ext uri="{FF2B5EF4-FFF2-40B4-BE49-F238E27FC236}">
                <a16:creationId xmlns:a16="http://schemas.microsoft.com/office/drawing/2014/main" id="{FFA9593E-22D0-4646-9C19-19D125703E0D}"/>
              </a:ext>
            </a:extLst>
          </p:cNvPr>
          <p:cNvSpPr/>
          <p:nvPr/>
        </p:nvSpPr>
        <p:spPr>
          <a:xfrm>
            <a:off x="0" y="2639429"/>
            <a:ext cx="9144000" cy="3938471"/>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‘A’,  c2;    </a:t>
            </a:r>
            <a:endParaRPr lang="zh-CN" altLang="en-US" sz="2400" b="1" dirty="0">
              <a:solidFill>
                <a:srgbClr val="D4D4D4"/>
              </a:solidFill>
              <a:latin typeface="Consolas" panose="020B0609020204030204" pitchFamily="49" charset="0"/>
            </a:endParaRPr>
          </a:p>
          <a:p>
            <a:r>
              <a:rPr lang="zh-CN" altLang="en-US"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c2 = (</a:t>
            </a:r>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c2);</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 ,” +c2); </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D2A221D2-3DF7-4174-9432-E9C7EF9FB410}"/>
              </a:ext>
            </a:extLst>
          </p:cNvPr>
          <p:cNvPicPr>
            <a:picLocks noChangeAspect="1"/>
          </p:cNvPicPr>
          <p:nvPr/>
        </p:nvPicPr>
        <p:blipFill>
          <a:blip r:embed="rId3"/>
          <a:stretch>
            <a:fillRect/>
          </a:stretch>
        </p:blipFill>
        <p:spPr>
          <a:xfrm>
            <a:off x="6838950" y="5787325"/>
            <a:ext cx="2305050" cy="790575"/>
          </a:xfrm>
          <a:prstGeom prst="rect">
            <a:avLst/>
          </a:prstGeom>
        </p:spPr>
      </p:pic>
    </p:spTree>
    <p:extLst>
      <p:ext uri="{BB962C8B-B14F-4D97-AF65-F5344CB8AC3E}">
        <p14:creationId xmlns:p14="http://schemas.microsoft.com/office/powerpoint/2010/main" val="138909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684346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16504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3669402"/>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常量</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程序执行过程中，值保持不变的量</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常量种类</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整型常量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实型常量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布尔型常量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字符型常量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字符串常量</a:t>
            </a: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spTree>
    <p:extLst>
      <p:ext uri="{BB962C8B-B14F-4D97-AF65-F5344CB8AC3E}">
        <p14:creationId xmlns:p14="http://schemas.microsoft.com/office/powerpoint/2010/main" val="38790833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880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常量</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整型常量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常用十进制、八进制、十六进制表示</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有正负号</a:t>
            </a:r>
            <a:endParaRPr lang="en-US" altLang="zh-CN" sz="2400" b="1" dirty="0">
              <a:ea typeface="楷体" panose="02010609060101010101" pitchFamily="49" charset="-122"/>
            </a:endParaRP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graphicFrame>
        <p:nvGraphicFramePr>
          <p:cNvPr id="11" name="表格 10">
            <a:extLst>
              <a:ext uri="{FF2B5EF4-FFF2-40B4-BE49-F238E27FC236}">
                <a16:creationId xmlns:a16="http://schemas.microsoft.com/office/drawing/2014/main" id="{FFE5E362-05F9-48E0-BB3F-C1D215EC1B71}"/>
              </a:ext>
            </a:extLst>
          </p:cNvPr>
          <p:cNvGraphicFramePr>
            <a:graphicFrameLocks noGrp="1"/>
          </p:cNvGraphicFramePr>
          <p:nvPr>
            <p:extLst>
              <p:ext uri="{D42A27DB-BD31-4B8C-83A1-F6EECF244321}">
                <p14:modId xmlns:p14="http://schemas.microsoft.com/office/powerpoint/2010/main" val="4278421099"/>
              </p:ext>
            </p:extLst>
          </p:nvPr>
        </p:nvGraphicFramePr>
        <p:xfrm>
          <a:off x="-4884" y="3167568"/>
          <a:ext cx="9144000" cy="3155154"/>
        </p:xfrm>
        <a:graphic>
          <a:graphicData uri="http://schemas.openxmlformats.org/drawingml/2006/table">
            <a:tbl>
              <a:tblPr firstRow="1" bandRow="1">
                <a:tableStyleId>{5C22544A-7EE6-4342-B048-85BDC9FD1C3A}</a:tableStyleId>
              </a:tblPr>
              <a:tblGrid>
                <a:gridCol w="1463389">
                  <a:extLst>
                    <a:ext uri="{9D8B030D-6E8A-4147-A177-3AD203B41FA5}">
                      <a16:colId xmlns:a16="http://schemas.microsoft.com/office/drawing/2014/main" val="3489118798"/>
                    </a:ext>
                  </a:extLst>
                </a:gridCol>
                <a:gridCol w="1290635">
                  <a:extLst>
                    <a:ext uri="{9D8B030D-6E8A-4147-A177-3AD203B41FA5}">
                      <a16:colId xmlns:a16="http://schemas.microsoft.com/office/drawing/2014/main" val="1666036646"/>
                    </a:ext>
                  </a:extLst>
                </a:gridCol>
                <a:gridCol w="2086784">
                  <a:extLst>
                    <a:ext uri="{9D8B030D-6E8A-4147-A177-3AD203B41FA5}">
                      <a16:colId xmlns:a16="http://schemas.microsoft.com/office/drawing/2014/main" val="2861413766"/>
                    </a:ext>
                  </a:extLst>
                </a:gridCol>
                <a:gridCol w="2248161">
                  <a:extLst>
                    <a:ext uri="{9D8B030D-6E8A-4147-A177-3AD203B41FA5}">
                      <a16:colId xmlns:a16="http://schemas.microsoft.com/office/drawing/2014/main" val="2003400842"/>
                    </a:ext>
                  </a:extLst>
                </a:gridCol>
                <a:gridCol w="2055031">
                  <a:extLst>
                    <a:ext uri="{9D8B030D-6E8A-4147-A177-3AD203B41FA5}">
                      <a16:colId xmlns:a16="http://schemas.microsoft.com/office/drawing/2014/main" val="3251068201"/>
                    </a:ext>
                  </a:extLst>
                </a:gridCol>
              </a:tblGrid>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mj-lt"/>
                        <a:ea typeface="楷体" panose="02010609060101010101" pitchFamily="49" charset="-122"/>
                      </a:endParaRP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j-lt"/>
                          <a:ea typeface="楷体" panose="02010609060101010101" pitchFamily="49" charset="-122"/>
                        </a:rPr>
                        <a:t>起 始</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j-lt"/>
                          <a:ea typeface="楷体" panose="02010609060101010101" pitchFamily="49" charset="-122"/>
                        </a:rPr>
                        <a:t>最大整数</a:t>
                      </a:r>
                      <a:r>
                        <a:rPr kumimoji="0" lang="en-US" altLang="zh-CN" sz="2400" b="0" i="0" u="none" strike="noStrike" cap="none" normalizeH="0" baseline="0" dirty="0">
                          <a:ln>
                            <a:noFill/>
                          </a:ln>
                          <a:solidFill>
                            <a:schemeClr val="tx1"/>
                          </a:solidFill>
                          <a:effectLst/>
                          <a:latin typeface="+mj-lt"/>
                          <a:ea typeface="楷体" panose="02010609060101010101" pitchFamily="49" charset="-122"/>
                        </a:rPr>
                        <a:t>(</a:t>
                      </a:r>
                      <a:r>
                        <a:rPr kumimoji="0" lang="zh-CN" altLang="en-US" sz="2400" b="0" i="0" u="none" strike="noStrike" cap="none" normalizeH="0" baseline="0" dirty="0">
                          <a:ln>
                            <a:noFill/>
                          </a:ln>
                          <a:solidFill>
                            <a:schemeClr val="tx1"/>
                          </a:solidFill>
                          <a:effectLst/>
                          <a:latin typeface="+mj-lt"/>
                          <a:ea typeface="楷体" panose="02010609060101010101" pitchFamily="49" charset="-122"/>
                        </a:rPr>
                        <a:t>正</a:t>
                      </a:r>
                      <a:r>
                        <a:rPr kumimoji="0" lang="en-US" altLang="zh-CN" sz="2400" b="0" i="0" u="none" strike="noStrike" cap="none" normalizeH="0" baseline="0" dirty="0">
                          <a:ln>
                            <a:noFill/>
                          </a:ln>
                          <a:solidFill>
                            <a:schemeClr val="tx1"/>
                          </a:solidFill>
                          <a:effectLst/>
                          <a:latin typeface="+mj-lt"/>
                          <a:ea typeface="楷体" panose="02010609060101010101" pitchFamily="49" charset="-122"/>
                        </a:rPr>
                        <a:t>)</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最大长整数</a:t>
                      </a:r>
                      <a:r>
                        <a:rPr kumimoji="0" lang="en-US" altLang="zh-CN" sz="2400" b="0" i="0" u="none" strike="noStrike" cap="none" normalizeH="0" baseline="0">
                          <a:ln>
                            <a:noFill/>
                          </a:ln>
                          <a:solidFill>
                            <a:schemeClr val="tx1"/>
                          </a:solidFill>
                          <a:effectLst/>
                          <a:latin typeface="+mj-lt"/>
                          <a:ea typeface="楷体" panose="02010609060101010101" pitchFamily="49" charset="-122"/>
                        </a:rPr>
                        <a:t>(</a:t>
                      </a:r>
                      <a:r>
                        <a:rPr kumimoji="0" lang="zh-CN" altLang="en-US" sz="2400" b="0" i="0" u="none" strike="noStrike" cap="none" normalizeH="0" baseline="0">
                          <a:ln>
                            <a:noFill/>
                          </a:ln>
                          <a:solidFill>
                            <a:schemeClr val="tx1"/>
                          </a:solidFill>
                          <a:effectLst/>
                          <a:latin typeface="+mj-lt"/>
                          <a:ea typeface="楷体" panose="02010609060101010101" pitchFamily="49" charset="-122"/>
                        </a:rPr>
                        <a:t>正</a:t>
                      </a:r>
                      <a:r>
                        <a:rPr kumimoji="0" lang="en-US" altLang="zh-CN" sz="2400" b="0" i="0" u="none" strike="noStrike" cap="none" normalizeH="0" baseline="0">
                          <a:ln>
                            <a:noFill/>
                          </a:ln>
                          <a:solidFill>
                            <a:schemeClr val="tx1"/>
                          </a:solidFill>
                          <a:effectLst/>
                          <a:latin typeface="+mj-lt"/>
                          <a:ea typeface="楷体" panose="02010609060101010101" pitchFamily="49" charset="-122"/>
                        </a:rPr>
                        <a:t>)</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举 例</a:t>
                      </a:r>
                    </a:p>
                  </a:txBody>
                  <a:tcPr marT="45715" marB="45715" horzOverflow="overflow"/>
                </a:tc>
                <a:extLst>
                  <a:ext uri="{0D108BD9-81ED-4DB2-BD59-A6C34878D82A}">
                    <a16:rowId xmlns:a16="http://schemas.microsoft.com/office/drawing/2014/main" val="2669728552"/>
                  </a:ext>
                </a:extLst>
              </a:tr>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十进制</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0,1~9</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2147483647</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9223372036854775807L</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楷体" panose="02010609060101010101" pitchFamily="49" charset="-122"/>
                        </a:rPr>
                        <a:t>23, +567,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楷体" panose="02010609060101010101" pitchFamily="49" charset="-122"/>
                        </a:rPr>
                        <a:t>-12,0,1234</a:t>
                      </a:r>
                    </a:p>
                  </a:txBody>
                  <a:tcPr marT="45715" marB="45715" horzOverflow="overflow"/>
                </a:tc>
                <a:extLst>
                  <a:ext uri="{0D108BD9-81ED-4DB2-BD59-A6C34878D82A}">
                    <a16:rowId xmlns:a16="http://schemas.microsoft.com/office/drawing/2014/main" val="2977659514"/>
                  </a:ext>
                </a:extLst>
              </a:tr>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八进制</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017777777777</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0777777777777777777777L</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hlink"/>
                          </a:solidFill>
                          <a:effectLst/>
                          <a:latin typeface="+mj-lt"/>
                          <a:ea typeface="楷体" panose="02010609060101010101" pitchFamily="49" charset="-122"/>
                        </a:rPr>
                        <a:t>034,0175,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hlink"/>
                          </a:solidFill>
                          <a:effectLst/>
                          <a:latin typeface="+mj-lt"/>
                          <a:ea typeface="楷体" panose="02010609060101010101" pitchFamily="49" charset="-122"/>
                        </a:rPr>
                        <a:t>-0777L</a:t>
                      </a:r>
                    </a:p>
                  </a:txBody>
                  <a:tcPr marT="45715" marB="45715" horzOverflow="overflow"/>
                </a:tc>
                <a:extLst>
                  <a:ext uri="{0D108BD9-81ED-4DB2-BD59-A6C34878D82A}">
                    <a16:rowId xmlns:a16="http://schemas.microsoft.com/office/drawing/2014/main" val="1502197673"/>
                  </a:ext>
                </a:extLst>
              </a:tr>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十六进制</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楷体" panose="02010609060101010101" pitchFamily="49" charset="-122"/>
                        </a:rPr>
                        <a:t>0x</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0x7FFFFFFF</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0x7FFFFFFFFFFFFFFFL</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0xFF, 0x45L</a:t>
                      </a:r>
                    </a:p>
                  </a:txBody>
                  <a:tcPr marT="45715" marB="45715" horzOverflow="overflow"/>
                </a:tc>
                <a:extLst>
                  <a:ext uri="{0D108BD9-81ED-4DB2-BD59-A6C34878D82A}">
                    <a16:rowId xmlns:a16="http://schemas.microsoft.com/office/drawing/2014/main" val="3205442524"/>
                  </a:ext>
                </a:extLst>
              </a:tr>
            </a:tbl>
          </a:graphicData>
        </a:graphic>
      </p:graphicFrame>
    </p:spTree>
    <p:extLst>
      <p:ext uri="{BB962C8B-B14F-4D97-AF65-F5344CB8AC3E}">
        <p14:creationId xmlns:p14="http://schemas.microsoft.com/office/powerpoint/2010/main" val="277541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4186467"/>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实型常量</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双精度实数</a:t>
            </a:r>
            <a:r>
              <a:rPr lang="en-US" altLang="zh-CN" sz="2400" b="1" dirty="0">
                <a:latin typeface="+mj-lt"/>
                <a:ea typeface="楷体" panose="02010609060101010101" pitchFamily="49" charset="-122"/>
              </a:rPr>
              <a:t>(double, 8</a:t>
            </a:r>
            <a:r>
              <a:rPr lang="zh-CN" altLang="en-US" sz="2400" b="1" dirty="0">
                <a:latin typeface="+mj-lt"/>
                <a:ea typeface="楷体" panose="02010609060101010101" pitchFamily="49" charset="-122"/>
              </a:rPr>
              <a:t>个字节</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数字后加字母</a:t>
            </a:r>
            <a:r>
              <a:rPr lang="en-US" altLang="zh-CN" sz="2400" b="1" dirty="0">
                <a:latin typeface="+mj-lt"/>
                <a:ea typeface="楷体" panose="02010609060101010101" pitchFamily="49" charset="-122"/>
              </a:rPr>
              <a:t>D</a:t>
            </a:r>
            <a:r>
              <a:rPr lang="zh-CN" altLang="en-US" sz="2400" b="1" dirty="0">
                <a:latin typeface="+mj-lt"/>
                <a:ea typeface="楷体" panose="02010609060101010101" pitchFamily="49" charset="-122"/>
              </a:rPr>
              <a:t>或</a:t>
            </a:r>
            <a:r>
              <a:rPr lang="en-US" altLang="zh-CN" sz="2400" b="1" dirty="0">
                <a:latin typeface="+mj-lt"/>
                <a:ea typeface="楷体" panose="02010609060101010101" pitchFamily="49" charset="-122"/>
              </a:rPr>
              <a:t>d)</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浮点实数</a:t>
            </a:r>
            <a:r>
              <a:rPr lang="en-US" altLang="zh-CN" sz="2400" b="1" dirty="0">
                <a:latin typeface="+mj-lt"/>
                <a:ea typeface="楷体" panose="02010609060101010101" pitchFamily="49" charset="-122"/>
              </a:rPr>
              <a:t>(float, 4</a:t>
            </a:r>
            <a:r>
              <a:rPr lang="zh-CN" altLang="en-US" sz="2400" b="1" dirty="0">
                <a:latin typeface="+mj-lt"/>
                <a:ea typeface="楷体" panose="02010609060101010101" pitchFamily="49" charset="-122"/>
              </a:rPr>
              <a:t>个字节</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数字后加字母</a:t>
            </a:r>
            <a:r>
              <a:rPr lang="en-US" altLang="zh-CN" sz="2400" b="1" dirty="0">
                <a:latin typeface="+mj-lt"/>
                <a:ea typeface="楷体" panose="02010609060101010101" pitchFamily="49" charset="-122"/>
              </a:rPr>
              <a:t>F</a:t>
            </a:r>
            <a:r>
              <a:rPr lang="zh-CN" altLang="en-US" sz="2400" b="1" dirty="0">
                <a:latin typeface="+mj-lt"/>
                <a:ea typeface="楷体" panose="02010609060101010101" pitchFamily="49" charset="-122"/>
              </a:rPr>
              <a:t>或</a:t>
            </a:r>
            <a:r>
              <a:rPr lang="en-US" altLang="zh-CN" sz="2400" b="1" dirty="0">
                <a:latin typeface="+mj-lt"/>
                <a:ea typeface="楷体" panose="02010609060101010101" pitchFamily="49" charset="-122"/>
              </a:rPr>
              <a:t>f)</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若无明确字母标识，则系统默认为双精度实数</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两种表示方法</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十进制</a:t>
            </a:r>
            <a:r>
              <a:rPr lang="en-US" altLang="zh-CN" sz="2400" dirty="0">
                <a:latin typeface="+mj-lt"/>
                <a:ea typeface="楷体" panose="02010609060101010101" pitchFamily="49" charset="-122"/>
              </a:rPr>
              <a:t>: </a:t>
            </a:r>
            <a:r>
              <a:rPr lang="zh-CN" altLang="en-US" sz="2400" dirty="0">
                <a:latin typeface="+mj-lt"/>
                <a:ea typeface="楷体" panose="02010609060101010101" pitchFamily="49" charset="-122"/>
              </a:rPr>
              <a:t>数字和小数点组成，必须有小数点，例  </a:t>
            </a:r>
            <a:r>
              <a:rPr lang="en-US" altLang="zh-CN" sz="2400" dirty="0">
                <a:latin typeface="+mj-lt"/>
                <a:ea typeface="楷体" panose="02010609060101010101" pitchFamily="49" charset="-122"/>
              </a:rPr>
              <a:t>0.12,  .12,  12.,  12.0</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科学计数法</a:t>
            </a:r>
            <a:r>
              <a:rPr lang="en-US" altLang="zh-CN" sz="2400" dirty="0">
                <a:latin typeface="+mj-lt"/>
                <a:ea typeface="楷体" panose="02010609060101010101" pitchFamily="49" charset="-122"/>
              </a:rPr>
              <a:t>: 123e3, 123E3, 0.4e8D, -5e9</a:t>
            </a:r>
          </a:p>
        </p:txBody>
      </p:sp>
      <p:sp>
        <p:nvSpPr>
          <p:cNvPr id="2" name="矩形 1">
            <a:extLst>
              <a:ext uri="{FF2B5EF4-FFF2-40B4-BE49-F238E27FC236}">
                <a16:creationId xmlns:a16="http://schemas.microsoft.com/office/drawing/2014/main" id="{66DD6101-0BF4-479C-862D-A4046CEE1E1C}"/>
              </a:ext>
            </a:extLst>
          </p:cNvPr>
          <p:cNvSpPr/>
          <p:nvPr/>
        </p:nvSpPr>
        <p:spPr>
          <a:xfrm>
            <a:off x="2286000" y="3105835"/>
            <a:ext cx="4572000" cy="369332"/>
          </a:xfrm>
          <a:prstGeom prst="rect">
            <a:avLst/>
          </a:prstGeom>
        </p:spPr>
        <p:txBody>
          <a:bodyPr>
            <a:spAutoFit/>
          </a:bodyPr>
          <a:lstStyle/>
          <a:p>
            <a:endParaRPr lang="en-US" altLang="zh-CN" dirty="0">
              <a:solidFill>
                <a:srgbClr val="D4D4D4"/>
              </a:solidFill>
              <a:latin typeface="Consolas" panose="020B0609020204030204" pitchFamily="49" charset="0"/>
            </a:endParaRPr>
          </a:p>
        </p:txBody>
      </p:sp>
      <p:sp>
        <p:nvSpPr>
          <p:cNvPr id="9" name="矩形 8">
            <a:extLst>
              <a:ext uri="{FF2B5EF4-FFF2-40B4-BE49-F238E27FC236}">
                <a16:creationId xmlns:a16="http://schemas.microsoft.com/office/drawing/2014/main" id="{9924C03B-3706-43E4-A498-90713E83AB9E}"/>
              </a:ext>
            </a:extLst>
          </p:cNvPr>
          <p:cNvSpPr/>
          <p:nvPr/>
        </p:nvSpPr>
        <p:spPr>
          <a:xfrm>
            <a:off x="0" y="5572220"/>
            <a:ext cx="4684753" cy="796004"/>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a:solidFill>
                  <a:srgbClr val="D4D4D4"/>
                </a:solidFill>
                <a:latin typeface="Consolas" panose="020B0609020204030204" pitchFamily="49" charset="0"/>
                <a:ea typeface="黑体" panose="02010609060101010101" pitchFamily="49" charset="-122"/>
              </a:rPr>
              <a:t>	</a:t>
            </a:r>
            <a:r>
              <a:rPr lang="en-US" altLang="zh-CN" sz="2000" b="1" dirty="0">
                <a:solidFill>
                  <a:srgbClr val="4EC9B0"/>
                </a:solidFill>
                <a:latin typeface="Consolas" panose="020B0609020204030204" pitchFamily="49" charset="0"/>
                <a:ea typeface="黑体" panose="02010609060101010101" pitchFamily="49" charset="-122"/>
              </a:rPr>
              <a:t>double</a:t>
            </a:r>
            <a:r>
              <a:rPr lang="en-US" altLang="zh-CN" sz="2000" b="1" dirty="0">
                <a:solidFill>
                  <a:srgbClr val="D4D4D4"/>
                </a:solidFill>
                <a:latin typeface="Consolas" panose="020B0609020204030204" pitchFamily="49" charset="0"/>
                <a:ea typeface="黑体" panose="02010609060101010101" pitchFamily="49" charset="-122"/>
              </a:rPr>
              <a:t> </a:t>
            </a:r>
            <a:r>
              <a:rPr lang="en-US" altLang="zh-CN" sz="2000" b="1" dirty="0">
                <a:solidFill>
                  <a:srgbClr val="9CDCFE"/>
                </a:solidFill>
                <a:latin typeface="Consolas" panose="020B0609020204030204" pitchFamily="49" charset="0"/>
                <a:ea typeface="黑体" panose="02010609060101010101" pitchFamily="49" charset="-122"/>
              </a:rPr>
              <a:t>a</a:t>
            </a:r>
            <a:r>
              <a:rPr lang="en-US" altLang="zh-CN" sz="2000" b="1" dirty="0">
                <a:solidFill>
                  <a:srgbClr val="D4D4D4"/>
                </a:solidFill>
                <a:latin typeface="Consolas" panose="020B0609020204030204" pitchFamily="49" charset="0"/>
                <a:ea typeface="黑体" panose="02010609060101010101" pitchFamily="49" charset="-122"/>
              </a:rPr>
              <a:t> = </a:t>
            </a:r>
            <a:r>
              <a:rPr lang="en-US" altLang="zh-CN" sz="2000" b="1" dirty="0">
                <a:solidFill>
                  <a:srgbClr val="B5CEA8"/>
                </a:solidFill>
                <a:latin typeface="Consolas" panose="020B0609020204030204" pitchFamily="49" charset="0"/>
                <a:ea typeface="黑体" panose="02010609060101010101" pitchFamily="49" charset="-122"/>
              </a:rPr>
              <a:t>10001000.000</a:t>
            </a:r>
            <a:r>
              <a:rPr lang="en-US" altLang="zh-CN" sz="2000" b="1" dirty="0">
                <a:solidFill>
                  <a:srgbClr val="D4D4D4"/>
                </a:solidFill>
                <a:latin typeface="Consolas" panose="020B0609020204030204" pitchFamily="49" charset="0"/>
                <a:ea typeface="黑体" panose="02010609060101010101" pitchFamily="49" charset="-122"/>
              </a:rPr>
              <a:t>;	</a:t>
            </a:r>
            <a:r>
              <a:rPr lang="en-US" altLang="zh-CN" sz="2000" b="1" dirty="0" err="1">
                <a:solidFill>
                  <a:srgbClr val="4EC9B0"/>
                </a:solidFill>
                <a:latin typeface="Consolas" panose="020B0609020204030204" pitchFamily="49" charset="0"/>
                <a:ea typeface="黑体" panose="02010609060101010101" pitchFamily="49" charset="-122"/>
              </a:rPr>
              <a:t>System</a:t>
            </a:r>
            <a:r>
              <a:rPr lang="en-US" altLang="zh-CN" sz="2000" b="1" dirty="0" err="1">
                <a:solidFill>
                  <a:srgbClr val="D4D4D4"/>
                </a:solidFill>
                <a:latin typeface="Consolas" panose="020B0609020204030204" pitchFamily="49" charset="0"/>
                <a:ea typeface="黑体" panose="02010609060101010101" pitchFamily="49" charset="-122"/>
              </a:rPr>
              <a:t>.</a:t>
            </a:r>
            <a:r>
              <a:rPr lang="en-US" altLang="zh-CN" sz="2000" b="1" dirty="0" err="1">
                <a:solidFill>
                  <a:srgbClr val="4FC1FF"/>
                </a:solidFill>
                <a:latin typeface="Consolas" panose="020B0609020204030204" pitchFamily="49" charset="0"/>
                <a:ea typeface="黑体" panose="02010609060101010101" pitchFamily="49" charset="-122"/>
              </a:rPr>
              <a:t>out</a:t>
            </a:r>
            <a:r>
              <a:rPr lang="en-US" altLang="zh-CN" sz="2000" b="1" dirty="0" err="1">
                <a:solidFill>
                  <a:srgbClr val="D4D4D4"/>
                </a:solidFill>
                <a:latin typeface="Consolas" panose="020B0609020204030204" pitchFamily="49" charset="0"/>
                <a:ea typeface="黑体" panose="02010609060101010101" pitchFamily="49" charset="-122"/>
              </a:rPr>
              <a:t>.</a:t>
            </a:r>
            <a:r>
              <a:rPr lang="en-US" altLang="zh-CN" sz="2000" b="1" dirty="0" err="1">
                <a:solidFill>
                  <a:srgbClr val="DCDCAA"/>
                </a:solidFill>
                <a:latin typeface="Consolas" panose="020B0609020204030204" pitchFamily="49" charset="0"/>
                <a:ea typeface="黑体" panose="02010609060101010101" pitchFamily="49" charset="-122"/>
              </a:rPr>
              <a:t>println</a:t>
            </a:r>
            <a:r>
              <a:rPr lang="en-US" altLang="zh-CN" sz="2000" b="1" dirty="0">
                <a:solidFill>
                  <a:srgbClr val="D4D4D4"/>
                </a:solidFill>
                <a:latin typeface="Consolas" panose="020B0609020204030204" pitchFamily="49" charset="0"/>
                <a:ea typeface="黑体" panose="02010609060101010101" pitchFamily="49" charset="-122"/>
              </a:rPr>
              <a:t>(</a:t>
            </a:r>
            <a:r>
              <a:rPr lang="en-US" altLang="zh-CN" sz="2000" b="1" dirty="0">
                <a:solidFill>
                  <a:srgbClr val="9CDCFE"/>
                </a:solidFill>
                <a:latin typeface="Consolas" panose="020B0609020204030204" pitchFamily="49" charset="0"/>
                <a:ea typeface="黑体" panose="02010609060101010101" pitchFamily="49" charset="-122"/>
              </a:rPr>
              <a:t>a</a:t>
            </a:r>
            <a:r>
              <a:rPr lang="en-US" altLang="zh-CN" sz="2000" b="1" dirty="0">
                <a:solidFill>
                  <a:srgbClr val="D4D4D4"/>
                </a:solidFill>
                <a:latin typeface="Consolas" panose="020B0609020204030204" pitchFamily="49" charset="0"/>
                <a:ea typeface="黑体" panose="02010609060101010101" pitchFamily="49" charset="-122"/>
              </a:rPr>
              <a:t>);</a:t>
            </a:r>
          </a:p>
        </p:txBody>
      </p:sp>
      <p:pic>
        <p:nvPicPr>
          <p:cNvPr id="3" name="图片 2">
            <a:extLst>
              <a:ext uri="{FF2B5EF4-FFF2-40B4-BE49-F238E27FC236}">
                <a16:creationId xmlns:a16="http://schemas.microsoft.com/office/drawing/2014/main" id="{F83550F3-3D22-4635-91B8-2E0379D6BD3B}"/>
              </a:ext>
            </a:extLst>
          </p:cNvPr>
          <p:cNvPicPr>
            <a:picLocks noChangeAspect="1"/>
          </p:cNvPicPr>
          <p:nvPr/>
        </p:nvPicPr>
        <p:blipFill>
          <a:blip r:embed="rId3"/>
          <a:stretch>
            <a:fillRect/>
          </a:stretch>
        </p:blipFill>
        <p:spPr>
          <a:xfrm>
            <a:off x="4684753" y="5572220"/>
            <a:ext cx="4459247" cy="796004"/>
          </a:xfrm>
          <a:prstGeom prst="rect">
            <a:avLst/>
          </a:prstGeom>
        </p:spPr>
      </p:pic>
    </p:spTree>
    <p:extLst>
      <p:ext uri="{BB962C8B-B14F-4D97-AF65-F5344CB8AC3E}">
        <p14:creationId xmlns:p14="http://schemas.microsoft.com/office/powerpoint/2010/main" val="1475056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90032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布尔型常量</a:t>
            </a: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true</a:t>
            </a: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false</a:t>
            </a:r>
          </a:p>
        </p:txBody>
      </p:sp>
    </p:spTree>
    <p:extLst>
      <p:ext uri="{BB962C8B-B14F-4D97-AF65-F5344CB8AC3E}">
        <p14:creationId xmlns:p14="http://schemas.microsoft.com/office/powerpoint/2010/main" val="2072024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322620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字符型常量</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用单引号括起来的单个字符</a:t>
            </a:r>
            <a:endParaRPr lang="en-US" altLang="zh-CN" sz="2400" b="1" dirty="0">
              <a:latin typeface="+mj-lt"/>
              <a:ea typeface="楷体" panose="02010609060101010101" pitchFamily="49" charset="-122"/>
            </a:endParaRPr>
          </a:p>
          <a:p>
            <a:pPr lvl="2">
              <a:lnSpc>
                <a:spcPct val="120000"/>
              </a:lnSpc>
              <a:buSzPct val="90000"/>
            </a:pP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中的字符为</a:t>
            </a: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字符</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双字节，范围‘</a:t>
            </a:r>
            <a:r>
              <a:rPr lang="en-US" altLang="zh-CN" sz="2400" dirty="0">
                <a:latin typeface="+mj-lt"/>
                <a:ea typeface="楷体" panose="02010609060101010101" pitchFamily="49" charset="-122"/>
              </a:rPr>
              <a:t>\u0000’~‘\</a:t>
            </a:r>
            <a:r>
              <a:rPr lang="en-US" altLang="zh-CN" sz="2400" dirty="0" err="1">
                <a:latin typeface="+mj-lt"/>
                <a:ea typeface="楷体" panose="02010609060101010101" pitchFamily="49" charset="-122"/>
              </a:rPr>
              <a:t>uFFFF</a:t>
            </a:r>
            <a:r>
              <a:rPr lang="en-US" altLang="zh-CN" sz="2400" dirty="0">
                <a:latin typeface="+mj-lt"/>
                <a:ea typeface="楷体" panose="02010609060101010101" pitchFamily="49" charset="-122"/>
              </a:rPr>
              <a:t>’</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转义字符序列</a:t>
            </a:r>
          </a:p>
        </p:txBody>
      </p:sp>
      <p:sp>
        <p:nvSpPr>
          <p:cNvPr id="6" name="矩形: 圆角 5">
            <a:extLst>
              <a:ext uri="{FF2B5EF4-FFF2-40B4-BE49-F238E27FC236}">
                <a16:creationId xmlns:a16="http://schemas.microsoft.com/office/drawing/2014/main" id="{2DC8E54D-3D81-4C28-9125-D49BD2EC3F7D}"/>
              </a:ext>
            </a:extLst>
          </p:cNvPr>
          <p:cNvSpPr/>
          <p:nvPr/>
        </p:nvSpPr>
        <p:spPr>
          <a:xfrm>
            <a:off x="0" y="2556785"/>
            <a:ext cx="9143999" cy="462186"/>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pt-BR" sz="2400" b="1" dirty="0">
                <a:solidFill>
                  <a:schemeClr val="tx1"/>
                </a:solidFill>
                <a:latin typeface="+mj-lt"/>
                <a:ea typeface="楷体" panose="02010609060101010101" pitchFamily="49" charset="-122"/>
              </a:rPr>
              <a:t>例</a:t>
            </a:r>
            <a:r>
              <a:rPr lang="pt-BR" altLang="zh-CN" sz="2400" b="1" dirty="0">
                <a:solidFill>
                  <a:schemeClr val="tx1"/>
                </a:solidFill>
                <a:latin typeface="+mj-lt"/>
                <a:ea typeface="楷体" panose="02010609060101010101" pitchFamily="49" charset="-122"/>
              </a:rPr>
              <a:t>:  ‘a’,     ‘A’,    ‘@’,    ‘’,    ‘&amp;’</a:t>
            </a:r>
            <a:r>
              <a:rPr lang="zh-CN" altLang="en-US" sz="2400" b="1" dirty="0">
                <a:solidFill>
                  <a:schemeClr val="tx1"/>
                </a:solidFill>
                <a:latin typeface="+mj-lt"/>
                <a:ea typeface="楷体" panose="02010609060101010101" pitchFamily="49" charset="-122"/>
              </a:rPr>
              <a:t>，</a:t>
            </a:r>
            <a:r>
              <a:rPr lang="pt-BR" altLang="zh-CN" sz="2400" b="1" dirty="0">
                <a:solidFill>
                  <a:schemeClr val="tx1"/>
                </a:solidFill>
                <a:latin typeface="+mj-lt"/>
                <a:ea typeface="楷体" panose="02010609060101010101" pitchFamily="49" charset="-122"/>
              </a:rPr>
              <a:t> ‘’’,    ‘</a:t>
            </a:r>
            <a:r>
              <a:rPr lang="en-US" altLang="zh-CN" sz="2400" b="1">
                <a:solidFill>
                  <a:schemeClr val="tx1"/>
                </a:solidFill>
                <a:latin typeface="+mj-lt"/>
                <a:ea typeface="楷体" panose="02010609060101010101" pitchFamily="49" charset="-122"/>
              </a:rPr>
              <a:t>\</a:t>
            </a:r>
            <a:r>
              <a:rPr lang="pt-BR" altLang="zh-CN" sz="2400" b="1">
                <a:solidFill>
                  <a:schemeClr val="tx1"/>
                </a:solidFill>
                <a:latin typeface="+mj-lt"/>
                <a:ea typeface="楷体" panose="02010609060101010101" pitchFamily="49" charset="-122"/>
              </a:rPr>
              <a:t>\’,    </a:t>
            </a:r>
            <a:r>
              <a:rPr lang="pt-BR" altLang="zh-CN" sz="2400" b="1" dirty="0">
                <a:solidFill>
                  <a:schemeClr val="tx1"/>
                </a:solidFill>
                <a:latin typeface="+mj-lt"/>
                <a:ea typeface="楷体" panose="02010609060101010101" pitchFamily="49" charset="-122"/>
              </a:rPr>
              <a:t>“a”</a:t>
            </a:r>
          </a:p>
        </p:txBody>
      </p:sp>
      <p:sp>
        <p:nvSpPr>
          <p:cNvPr id="9" name="矩形: 圆角 8">
            <a:extLst>
              <a:ext uri="{FF2B5EF4-FFF2-40B4-BE49-F238E27FC236}">
                <a16:creationId xmlns:a16="http://schemas.microsoft.com/office/drawing/2014/main" id="{4768CA65-2E4D-4415-8D8C-C7EB01AE3856}"/>
              </a:ext>
            </a:extLst>
          </p:cNvPr>
          <p:cNvSpPr/>
          <p:nvPr/>
        </p:nvSpPr>
        <p:spPr>
          <a:xfrm>
            <a:off x="1" y="4369839"/>
            <a:ext cx="9143999" cy="1709991"/>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en-US" altLang="zh-CN" sz="2400" b="1" dirty="0">
                <a:solidFill>
                  <a:schemeClr val="tx1"/>
                </a:solidFill>
                <a:latin typeface="+mj-lt"/>
                <a:ea typeface="楷体" panose="02010609060101010101" pitchFamily="49" charset="-122"/>
              </a:rPr>
              <a:t>\b  </a:t>
            </a:r>
            <a:r>
              <a:rPr lang="zh-CN" altLang="en-US" sz="2400" b="1" dirty="0">
                <a:solidFill>
                  <a:schemeClr val="tx1"/>
                </a:solidFill>
                <a:latin typeface="+mj-lt"/>
                <a:ea typeface="楷体" panose="02010609060101010101" pitchFamily="49" charset="-122"/>
              </a:rPr>
              <a:t>退格        </a:t>
            </a:r>
            <a:r>
              <a:rPr lang="en-US" altLang="zh-CN" sz="2400" b="1" dirty="0">
                <a:solidFill>
                  <a:schemeClr val="tx1"/>
                </a:solidFill>
                <a:latin typeface="+mj-lt"/>
                <a:ea typeface="楷体" panose="02010609060101010101" pitchFamily="49" charset="-122"/>
              </a:rPr>
              <a:t>\t   </a:t>
            </a:r>
            <a:r>
              <a:rPr lang="zh-CN" altLang="en-US" sz="2400" b="1" dirty="0">
                <a:solidFill>
                  <a:schemeClr val="tx1"/>
                </a:solidFill>
                <a:latin typeface="+mj-lt"/>
                <a:ea typeface="楷体" panose="02010609060101010101" pitchFamily="49" charset="-122"/>
              </a:rPr>
              <a:t>制表符</a:t>
            </a:r>
          </a:p>
          <a:p>
            <a:pPr lvl="3"/>
            <a:r>
              <a:rPr lang="en-US" altLang="zh-CN" sz="2400" b="1" dirty="0">
                <a:solidFill>
                  <a:schemeClr val="tx1"/>
                </a:solidFill>
                <a:latin typeface="+mj-lt"/>
                <a:ea typeface="楷体" panose="02010609060101010101" pitchFamily="49" charset="-122"/>
              </a:rPr>
              <a:t>\n  </a:t>
            </a:r>
            <a:r>
              <a:rPr lang="zh-CN" altLang="en-US" sz="2400" b="1" dirty="0">
                <a:solidFill>
                  <a:schemeClr val="tx1"/>
                </a:solidFill>
                <a:latin typeface="+mj-lt"/>
                <a:ea typeface="楷体" panose="02010609060101010101" pitchFamily="49" charset="-122"/>
              </a:rPr>
              <a:t>换行 </a:t>
            </a:r>
            <a:r>
              <a:rPr lang="en-US" altLang="zh-CN" sz="2400" b="1" dirty="0">
                <a:solidFill>
                  <a:schemeClr val="tx1"/>
                </a:solidFill>
                <a:latin typeface="+mj-lt"/>
                <a:ea typeface="楷体" panose="02010609060101010101" pitchFamily="49" charset="-122"/>
              </a:rPr>
              <a:t>(Newline)    </a:t>
            </a:r>
          </a:p>
          <a:p>
            <a:pPr lvl="3"/>
            <a:r>
              <a:rPr lang="en-US" altLang="zh-CN" sz="2400" b="1" dirty="0">
                <a:solidFill>
                  <a:schemeClr val="tx1"/>
                </a:solidFill>
                <a:latin typeface="+mj-lt"/>
                <a:ea typeface="楷体" panose="02010609060101010101" pitchFamily="49" charset="-122"/>
              </a:rPr>
              <a:t>\r  </a:t>
            </a:r>
            <a:r>
              <a:rPr lang="zh-CN" altLang="en-US" sz="2400" b="1" dirty="0">
                <a:solidFill>
                  <a:schemeClr val="tx1"/>
                </a:solidFill>
                <a:latin typeface="+mj-lt"/>
                <a:ea typeface="楷体" panose="02010609060101010101" pitchFamily="49" charset="-122"/>
              </a:rPr>
              <a:t>回车 </a:t>
            </a:r>
            <a:r>
              <a:rPr lang="en-US" altLang="zh-CN" sz="2400" b="1" dirty="0">
                <a:solidFill>
                  <a:schemeClr val="tx1"/>
                </a:solidFill>
                <a:latin typeface="+mj-lt"/>
                <a:ea typeface="楷体" panose="02010609060101010101" pitchFamily="49" charset="-122"/>
              </a:rPr>
              <a:t>(Carriage return)</a:t>
            </a:r>
          </a:p>
          <a:p>
            <a:pPr lvl="3"/>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单引号    </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双引号    </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反斜杠</a:t>
            </a:r>
          </a:p>
        </p:txBody>
      </p:sp>
    </p:spTree>
    <p:extLst>
      <p:ext uri="{BB962C8B-B14F-4D97-AF65-F5344CB8AC3E}">
        <p14:creationId xmlns:p14="http://schemas.microsoft.com/office/powerpoint/2010/main" val="211020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255974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字符串型常量</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用双引号括起来的若干个字符</a:t>
            </a:r>
            <a:endParaRPr lang="en-US" altLang="zh-CN" sz="2400" b="1" dirty="0">
              <a:latin typeface="+mj-lt"/>
              <a:ea typeface="楷体" panose="02010609060101010101" pitchFamily="49" charset="-122"/>
            </a:endParaRPr>
          </a:p>
          <a:p>
            <a:pPr lvl="2">
              <a:lnSpc>
                <a:spcPct val="120000"/>
              </a:lnSpc>
              <a:buSzPct val="90000"/>
            </a:pPr>
            <a:endParaRPr lang="en-US" altLang="zh-CN" sz="1200" b="1" dirty="0">
              <a:latin typeface="+mj-lt"/>
              <a:ea typeface="楷体" panose="02010609060101010101" pitchFamily="49" charset="-122"/>
            </a:endParaRPr>
          </a:p>
          <a:p>
            <a:pPr lvl="2">
              <a:lnSpc>
                <a:spcPct val="120000"/>
              </a:lnSpc>
              <a:buSzPct val="90000"/>
            </a:pPr>
            <a:endParaRPr lang="en-US" altLang="zh-CN" sz="1200" b="1" dirty="0">
              <a:latin typeface="+mj-lt"/>
              <a:ea typeface="楷体" panose="02010609060101010101" pitchFamily="49" charset="-122"/>
            </a:endParaRPr>
          </a:p>
          <a:p>
            <a:pPr lvl="2">
              <a:lnSpc>
                <a:spcPct val="120000"/>
              </a:lnSpc>
              <a:buSzPct val="90000"/>
            </a:pPr>
            <a:endParaRPr lang="en-US" altLang="zh-CN" sz="12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转义字符序列表示：</a:t>
            </a:r>
            <a:r>
              <a:rPr lang="zh-CN" altLang="en-US" sz="2400" dirty="0">
                <a:latin typeface="Arial" panose="020B0604020202020204" pitchFamily="34" charset="0"/>
                <a:ea typeface="楷体" panose="02010609060101010101" pitchFamily="49" charset="-122"/>
                <a:cs typeface="Arial" panose="020B0604020202020204" pitchFamily="34" charset="0"/>
              </a:rPr>
              <a:t>“    </a:t>
            </a:r>
            <a:r>
              <a:rPr lang="en-US" altLang="zh-CN" sz="2400" dirty="0">
                <a:latin typeface="Arial" panose="020B0604020202020204" pitchFamily="34" charset="0"/>
                <a:ea typeface="楷体" panose="02010609060101010101" pitchFamily="49" charset="-122"/>
                <a:cs typeface="Arial" panose="020B0604020202020204" pitchFamily="34" charset="0"/>
              </a:rPr>
              <a:t>\”    ” </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    \’     ”</a:t>
            </a:r>
          </a:p>
        </p:txBody>
      </p:sp>
      <p:sp>
        <p:nvSpPr>
          <p:cNvPr id="6" name="矩形: 圆角 5">
            <a:extLst>
              <a:ext uri="{FF2B5EF4-FFF2-40B4-BE49-F238E27FC236}">
                <a16:creationId xmlns:a16="http://schemas.microsoft.com/office/drawing/2014/main" id="{2DC8E54D-3D81-4C28-9125-D49BD2EC3F7D}"/>
              </a:ext>
            </a:extLst>
          </p:cNvPr>
          <p:cNvSpPr/>
          <p:nvPr/>
        </p:nvSpPr>
        <p:spPr>
          <a:xfrm>
            <a:off x="-2484" y="2615057"/>
            <a:ext cx="9143999" cy="553601"/>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mj-lt"/>
                <a:ea typeface="楷体" panose="02010609060101010101" pitchFamily="49" charset="-122"/>
              </a:rPr>
              <a:t>“I am a student”, “java</a:t>
            </a:r>
            <a:r>
              <a:rPr lang="zh-CN" altLang="en-US" sz="2400" b="1" dirty="0">
                <a:solidFill>
                  <a:schemeClr val="tx1"/>
                </a:solidFill>
                <a:latin typeface="+mj-lt"/>
                <a:ea typeface="楷体" panose="02010609060101010101" pitchFamily="49" charset="-122"/>
              </a:rPr>
              <a:t>语言”</a:t>
            </a:r>
            <a:r>
              <a:rPr lang="en-US" altLang="zh-CN" sz="2400" b="1" dirty="0">
                <a:solidFill>
                  <a:schemeClr val="tx1"/>
                </a:solidFill>
                <a:latin typeface="+mj-lt"/>
                <a:ea typeface="楷体" panose="02010609060101010101" pitchFamily="49" charset="-122"/>
              </a:rPr>
              <a:t>, “A”</a:t>
            </a:r>
          </a:p>
        </p:txBody>
      </p:sp>
      <p:sp>
        <p:nvSpPr>
          <p:cNvPr id="11" name="矩形 10">
            <a:extLst>
              <a:ext uri="{FF2B5EF4-FFF2-40B4-BE49-F238E27FC236}">
                <a16:creationId xmlns:a16="http://schemas.microsoft.com/office/drawing/2014/main" id="{159FA457-20E6-42B9-A241-48D091975373}"/>
              </a:ext>
            </a:extLst>
          </p:cNvPr>
          <p:cNvSpPr/>
          <p:nvPr/>
        </p:nvSpPr>
        <p:spPr>
          <a:xfrm>
            <a:off x="-2485" y="3681413"/>
            <a:ext cx="9144000" cy="3200642"/>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569CD6"/>
                </a:solidFill>
                <a:latin typeface="Consolas" panose="020B0609020204030204" pitchFamily="49" charset="0"/>
              </a:rPr>
              <a:t>class</a:t>
            </a:r>
            <a:r>
              <a:rPr lang="en-US" altLang="zh-CN" sz="2000" dirty="0">
                <a:solidFill>
                  <a:srgbClr val="D4D4D4"/>
                </a:solidFill>
                <a:latin typeface="Consolas" panose="020B0609020204030204" pitchFamily="49" charset="0"/>
              </a:rPr>
              <a:t> </a:t>
            </a:r>
            <a:r>
              <a:rPr lang="en-US" altLang="zh-CN" sz="2000" dirty="0">
                <a:solidFill>
                  <a:srgbClr val="4EC9B0"/>
                </a:solidFill>
                <a:latin typeface="Consolas" panose="020B0609020204030204" pitchFamily="49" charset="0"/>
              </a:rPr>
              <a:t>Test</a:t>
            </a:r>
            <a:r>
              <a:rPr lang="en-US" altLang="zh-CN" sz="2000" dirty="0">
                <a:solidFill>
                  <a:srgbClr val="D4D4D4"/>
                </a:solidFill>
                <a:latin typeface="Consolas" panose="020B0609020204030204" pitchFamily="49" charset="0"/>
              </a:rPr>
              <a:t> {</a:t>
            </a:r>
          </a:p>
          <a:p>
            <a:r>
              <a:rPr lang="en-US" altLang="zh-CN" sz="2000" dirty="0">
                <a:solidFill>
                  <a:srgbClr val="D4D4D4"/>
                </a:solidFill>
                <a:latin typeface="Consolas" panose="020B0609020204030204" pitchFamily="49" charset="0"/>
              </a:rPr>
              <a:t>    </a:t>
            </a:r>
            <a:r>
              <a:rPr lang="en-US" altLang="zh-CN" sz="2000" dirty="0">
                <a:solidFill>
                  <a:srgbClr val="569CD6"/>
                </a:solidFill>
                <a:latin typeface="Consolas" panose="020B0609020204030204" pitchFamily="49" charset="0"/>
              </a:rPr>
              <a:t>public</a:t>
            </a:r>
            <a:r>
              <a:rPr lang="en-US" altLang="zh-CN" sz="2000" dirty="0">
                <a:solidFill>
                  <a:srgbClr val="D4D4D4"/>
                </a:solidFill>
                <a:latin typeface="Consolas" panose="020B0609020204030204" pitchFamily="49" charset="0"/>
              </a:rPr>
              <a:t> </a:t>
            </a:r>
            <a:r>
              <a:rPr lang="en-US" altLang="zh-CN" sz="2000" dirty="0">
                <a:solidFill>
                  <a:srgbClr val="569CD6"/>
                </a:solidFill>
                <a:latin typeface="Consolas" panose="020B0609020204030204" pitchFamily="49" charset="0"/>
              </a:rPr>
              <a:t>static</a:t>
            </a:r>
            <a:r>
              <a:rPr lang="en-US" altLang="zh-CN" sz="2000" dirty="0">
                <a:solidFill>
                  <a:srgbClr val="D4D4D4"/>
                </a:solidFill>
                <a:latin typeface="Consolas" panose="020B0609020204030204" pitchFamily="49" charset="0"/>
              </a:rPr>
              <a:t> </a:t>
            </a:r>
            <a:r>
              <a:rPr lang="en-US" altLang="zh-CN" sz="2000" dirty="0">
                <a:solidFill>
                  <a:srgbClr val="4EC9B0"/>
                </a:solidFill>
                <a:latin typeface="Consolas" panose="020B0609020204030204" pitchFamily="49" charset="0"/>
              </a:rPr>
              <a:t>void</a:t>
            </a:r>
            <a:r>
              <a:rPr lang="en-US" altLang="zh-CN" sz="2000" dirty="0">
                <a:solidFill>
                  <a:srgbClr val="D4D4D4"/>
                </a:solidFill>
                <a:latin typeface="Consolas" panose="020B0609020204030204" pitchFamily="49" charset="0"/>
              </a:rPr>
              <a:t> </a:t>
            </a:r>
            <a:r>
              <a:rPr lang="en-US" altLang="zh-CN" sz="2000" dirty="0">
                <a:solidFill>
                  <a:srgbClr val="DCDCAA"/>
                </a:solidFill>
                <a:latin typeface="Consolas" panose="020B0609020204030204" pitchFamily="49" charset="0"/>
              </a:rPr>
              <a:t>main</a:t>
            </a:r>
            <a:r>
              <a:rPr lang="en-US" altLang="zh-CN" sz="2000" dirty="0">
                <a:solidFill>
                  <a:srgbClr val="D4D4D4"/>
                </a:solidFill>
                <a:latin typeface="Consolas" panose="020B0609020204030204" pitchFamily="49" charset="0"/>
              </a:rPr>
              <a:t>(</a:t>
            </a:r>
            <a:r>
              <a:rPr lang="en-US" altLang="zh-CN" sz="2000" dirty="0">
                <a:solidFill>
                  <a:srgbClr val="4EC9B0"/>
                </a:solidFill>
                <a:latin typeface="Consolas" panose="020B0609020204030204" pitchFamily="49" charset="0"/>
              </a:rPr>
              <a:t>String</a:t>
            </a:r>
            <a:r>
              <a:rPr lang="en-US" altLang="zh-CN" sz="2000" dirty="0">
                <a:solidFill>
                  <a:srgbClr val="D4D4D4"/>
                </a:solidFill>
                <a:latin typeface="Consolas" panose="020B0609020204030204" pitchFamily="49" charset="0"/>
              </a:rPr>
              <a:t> </a:t>
            </a:r>
            <a:r>
              <a:rPr lang="en-US" altLang="zh-CN" sz="2000" dirty="0" err="1">
                <a:solidFill>
                  <a:srgbClr val="9CDCFE"/>
                </a:solidFill>
                <a:latin typeface="Consolas" panose="020B0609020204030204" pitchFamily="49" charset="0"/>
              </a:rPr>
              <a:t>args</a:t>
            </a:r>
            <a:r>
              <a:rPr lang="en-US" altLang="zh-CN" sz="2000" dirty="0">
                <a:solidFill>
                  <a:srgbClr val="D4D4D4"/>
                </a:solidFill>
                <a:latin typeface="Consolas" panose="020B0609020204030204" pitchFamily="49" charset="0"/>
              </a:rPr>
              <a:t>[]) {</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en-US" altLang="zh-CN" sz="2000" dirty="0">
                <a:solidFill>
                  <a:srgbClr val="D7BA7D"/>
                </a:solidFill>
                <a:latin typeface="Consolas" panose="020B0609020204030204" pitchFamily="49" charset="0"/>
              </a:rPr>
              <a:t>\n</a:t>
            </a:r>
            <a:r>
              <a:rPr lang="zh-CN" altLang="en-US" sz="2000" dirty="0">
                <a:solidFill>
                  <a:srgbClr val="CE9178"/>
                </a:solidFill>
                <a:latin typeface="Consolas" panose="020B0609020204030204" pitchFamily="49" charset="0"/>
              </a:rPr>
              <a:t>语</a:t>
            </a:r>
            <a:r>
              <a:rPr lang="en-US" altLang="zh-CN" sz="2000" dirty="0">
                <a:solidFill>
                  <a:srgbClr val="D7BA7D"/>
                </a:solidFill>
                <a:latin typeface="Consolas" panose="020B0609020204030204" pitchFamily="49" charset="0"/>
              </a:rPr>
              <a:t>\b</a:t>
            </a:r>
            <a:r>
              <a:rPr lang="zh-CN" altLang="en-US" sz="2000" dirty="0">
                <a:solidFill>
                  <a:srgbClr val="CE9178"/>
                </a:solidFill>
                <a:latin typeface="Consolas" panose="020B0609020204030204" pitchFamily="49" charset="0"/>
              </a:rPr>
              <a:t>言</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en-US" altLang="zh-CN" sz="2000" dirty="0">
                <a:solidFill>
                  <a:srgbClr val="D7BA7D"/>
                </a:solidFill>
                <a:latin typeface="Consolas" panose="020B0609020204030204" pitchFamily="49" charset="0"/>
              </a:rPr>
              <a:t>\r</a:t>
            </a:r>
            <a:r>
              <a:rPr lang="zh-CN" altLang="en-US" sz="2000" dirty="0">
                <a:solidFill>
                  <a:srgbClr val="CE9178"/>
                </a:solidFill>
                <a:latin typeface="Consolas" panose="020B0609020204030204" pitchFamily="49" charset="0"/>
              </a:rPr>
              <a:t>语言</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en-US" altLang="zh-CN" sz="2000" dirty="0">
                <a:solidFill>
                  <a:srgbClr val="D7BA7D"/>
                </a:solidFill>
                <a:latin typeface="Consolas" panose="020B0609020204030204" pitchFamily="49" charset="0"/>
              </a:rPr>
              <a:t>\t</a:t>
            </a:r>
            <a:r>
              <a:rPr lang="zh-CN" altLang="en-US" sz="2000" dirty="0">
                <a:solidFill>
                  <a:srgbClr val="CE9178"/>
                </a:solidFill>
                <a:latin typeface="Consolas" panose="020B0609020204030204" pitchFamily="49" charset="0"/>
              </a:rPr>
              <a:t>语言</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zh-CN" altLang="en-US" sz="2000" dirty="0">
                <a:solidFill>
                  <a:srgbClr val="CE9178"/>
                </a:solidFill>
                <a:latin typeface="Consolas" panose="020B0609020204030204" pitchFamily="49" charset="0"/>
              </a:rPr>
              <a:t>语言</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zh-CN" altLang="en-US" sz="2000" dirty="0">
                <a:solidFill>
                  <a:srgbClr val="CE9178"/>
                </a:solidFill>
                <a:latin typeface="Consolas" panose="020B0609020204030204" pitchFamily="49" charset="0"/>
              </a:rPr>
              <a:t>语言</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zh-CN" altLang="en-US" sz="2000" dirty="0">
                <a:solidFill>
                  <a:srgbClr val="CE9178"/>
                </a:solidFill>
                <a:latin typeface="Consolas" panose="020B0609020204030204" pitchFamily="49" charset="0"/>
              </a:rPr>
              <a:t>语言</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p>
          <a:p>
            <a:r>
              <a:rPr lang="en-US" altLang="zh-CN"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45577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使用不同语言输出“</a:t>
            </a:r>
            <a:r>
              <a:rPr lang="en-US" altLang="zh-CN" sz="2400" b="1" dirty="0">
                <a:solidFill>
                  <a:srgbClr val="1557AE"/>
                </a:solidFill>
                <a:latin typeface="+mj-lt"/>
                <a:ea typeface="楷体" panose="02010609060101010101" pitchFamily="49" charset="-122"/>
              </a:rPr>
              <a:t>What is Unicode?</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9F724670-E612-4240-B3A3-FCC1E12B7E3E}"/>
              </a:ext>
            </a:extLst>
          </p:cNvPr>
          <p:cNvSpPr/>
          <p:nvPr/>
        </p:nvSpPr>
        <p:spPr>
          <a:xfrm>
            <a:off x="0" y="2375878"/>
            <a:ext cx="9143999" cy="4071814"/>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6800" lvl="1" indent="-609600" eaLnBrk="1" hangingPunct="1">
              <a:lnSpc>
                <a:spcPct val="120000"/>
              </a:lnSpc>
              <a:buSzPct val="90000"/>
              <a:buFont typeface="Wingdings" panose="05000000000000000000" pitchFamily="2" charset="2"/>
              <a:buChar char="ü"/>
            </a:pPr>
            <a:r>
              <a:rPr lang="en-US" altLang="zh-CN" sz="2400" b="1" dirty="0">
                <a:solidFill>
                  <a:srgbClr val="000000"/>
                </a:solidFill>
                <a:latin typeface="+mj-lt"/>
                <a:cs typeface="Arial" charset="0"/>
              </a:rPr>
              <a:t>What is Unicode?</a:t>
            </a:r>
          </a:p>
          <a:p>
            <a:pPr marL="1066800" lvl="1" indent="-609600" eaLnBrk="1" hangingPunct="1">
              <a:lnSpc>
                <a:spcPct val="120000"/>
              </a:lnSpc>
              <a:buSzPct val="90000"/>
              <a:buFont typeface="Wingdings" panose="05000000000000000000" pitchFamily="2" charset="2"/>
              <a:buChar char="ü"/>
            </a:pPr>
            <a:r>
              <a:rPr lang="en-US" altLang="zh-CN" sz="2400" b="1" dirty="0">
                <a:solidFill>
                  <a:srgbClr val="000000"/>
                </a:solidFill>
                <a:latin typeface="+mj-lt"/>
                <a:cs typeface="Arial" charset="0"/>
              </a:rPr>
              <a:t>Unicode </a:t>
            </a:r>
            <a:r>
              <a:rPr lang="en-US" altLang="zh-CN" sz="2400" b="1" dirty="0" err="1">
                <a:solidFill>
                  <a:srgbClr val="000000"/>
                </a:solidFill>
                <a:latin typeface="+mj-lt"/>
                <a:cs typeface="Arial" charset="0"/>
              </a:rPr>
              <a:t>คืออะไร</a:t>
            </a:r>
            <a:r>
              <a:rPr lang="en-US" altLang="zh-CN" sz="2400" b="1" dirty="0">
                <a:solidFill>
                  <a:srgbClr val="000000"/>
                </a:solidFill>
                <a:latin typeface="+mj-lt"/>
                <a:cs typeface="Arial" charset="0"/>
              </a:rPr>
              <a:t>?</a:t>
            </a:r>
            <a:r>
              <a:rPr lang="en-US" altLang="zh-CN" sz="2400" dirty="0">
                <a:solidFill>
                  <a:srgbClr val="000000"/>
                </a:solidFill>
                <a:latin typeface="+mj-lt"/>
                <a:cs typeface="Arial" charset="0"/>
              </a:rPr>
              <a:t>(in Thai)</a:t>
            </a:r>
          </a:p>
          <a:p>
            <a:pPr marL="1066800" lvl="1" indent="-609600" eaLnBrk="1" hangingPunct="1">
              <a:lnSpc>
                <a:spcPct val="120000"/>
              </a:lnSpc>
              <a:buSzPct val="90000"/>
              <a:buFont typeface="Wingdings" panose="05000000000000000000" pitchFamily="2" charset="2"/>
              <a:buChar char="ü"/>
            </a:pPr>
            <a:r>
              <a:rPr lang="ar-SA" altLang="zh-CN" sz="2400" b="1" dirty="0">
                <a:solidFill>
                  <a:srgbClr val="000000"/>
                </a:solidFill>
                <a:latin typeface="+mj-lt"/>
                <a:cs typeface="Tahoma" pitchFamily="34" charset="0"/>
              </a:rPr>
              <a:t>يونی‌کُد چيست؟</a:t>
            </a:r>
            <a:r>
              <a:rPr lang="en-US" altLang="zh-CN" sz="2400" dirty="0">
                <a:solidFill>
                  <a:srgbClr val="000000"/>
                </a:solidFill>
                <a:latin typeface="+mj-lt"/>
                <a:cs typeface="Tahoma" pitchFamily="34" charset="0"/>
              </a:rPr>
              <a:t>(in Persian)</a:t>
            </a:r>
            <a:endParaRPr lang="fa-IR" altLang="zh-CN" sz="2400" dirty="0">
              <a:solidFill>
                <a:srgbClr val="000000"/>
              </a:solidFill>
              <a:latin typeface="+mj-lt"/>
              <a:cs typeface="Tahoma" pitchFamily="34" charset="0"/>
            </a:endParaRPr>
          </a:p>
          <a:p>
            <a:pPr marL="1066800" lvl="1" indent="-609600" eaLnBrk="1" hangingPunct="1">
              <a:lnSpc>
                <a:spcPct val="120000"/>
              </a:lnSpc>
              <a:buSzPct val="90000"/>
              <a:buFont typeface="Wingdings" panose="05000000000000000000" pitchFamily="2" charset="2"/>
              <a:buChar char="ü"/>
            </a:pPr>
            <a:r>
              <a:rPr lang="zh-CN" altLang="en-US" sz="2400" b="1" dirty="0">
                <a:solidFill>
                  <a:srgbClr val="000000"/>
                </a:solidFill>
                <a:latin typeface="+mj-lt"/>
                <a:cs typeface="Arial" charset="0"/>
              </a:rPr>
              <a:t>什么是</a:t>
            </a:r>
            <a:r>
              <a:rPr lang="en-US" altLang="zh-CN" sz="2400" b="1" dirty="0">
                <a:solidFill>
                  <a:srgbClr val="000000"/>
                </a:solidFill>
                <a:latin typeface="+mj-lt"/>
                <a:cs typeface="Arial" charset="0"/>
              </a:rPr>
              <a:t>Unicode(</a:t>
            </a:r>
            <a:r>
              <a:rPr lang="zh-CN" altLang="en-US" sz="2400" b="1" dirty="0">
                <a:solidFill>
                  <a:srgbClr val="000000"/>
                </a:solidFill>
                <a:latin typeface="+mj-lt"/>
                <a:cs typeface="Arial" charset="0"/>
              </a:rPr>
              <a:t>统一码</a:t>
            </a:r>
            <a:r>
              <a:rPr lang="en-US" altLang="zh-CN" sz="2400" b="1" dirty="0">
                <a:solidFill>
                  <a:srgbClr val="000000"/>
                </a:solidFill>
                <a:latin typeface="+mj-lt"/>
                <a:cs typeface="Arial" charset="0"/>
              </a:rPr>
              <a:t>)?</a:t>
            </a:r>
          </a:p>
          <a:p>
            <a:pPr marL="1066800" lvl="1" indent="-609600" eaLnBrk="1" hangingPunct="1">
              <a:lnSpc>
                <a:spcPct val="120000"/>
              </a:lnSpc>
              <a:buSzPct val="90000"/>
              <a:buFont typeface="Wingdings" panose="05000000000000000000" pitchFamily="2" charset="2"/>
              <a:buChar char="ü"/>
            </a:pPr>
            <a:r>
              <a:rPr lang="zh-CN" altLang="en-US" sz="2400" b="1" dirty="0">
                <a:solidFill>
                  <a:srgbClr val="000000"/>
                </a:solidFill>
                <a:latin typeface="+mj-lt"/>
                <a:cs typeface="Arial" charset="0"/>
              </a:rPr>
              <a:t>什麽是</a:t>
            </a:r>
            <a:r>
              <a:rPr lang="en-US" altLang="zh-CN" sz="2400" b="1" dirty="0">
                <a:solidFill>
                  <a:srgbClr val="000000"/>
                </a:solidFill>
                <a:latin typeface="+mj-lt"/>
                <a:cs typeface="Arial" charset="0"/>
              </a:rPr>
              <a:t>Unicode(</a:t>
            </a:r>
            <a:r>
              <a:rPr lang="zh-CN" altLang="en-US" sz="2400" b="1" dirty="0">
                <a:solidFill>
                  <a:srgbClr val="000000"/>
                </a:solidFill>
                <a:latin typeface="+mj-lt"/>
                <a:cs typeface="Arial" charset="0"/>
              </a:rPr>
              <a:t>統一碼</a:t>
            </a:r>
            <a:r>
              <a:rPr lang="en-US" altLang="zh-CN" sz="2400" b="1" dirty="0">
                <a:solidFill>
                  <a:srgbClr val="000000"/>
                </a:solidFill>
                <a:latin typeface="+mj-lt"/>
                <a:cs typeface="Arial" charset="0"/>
              </a:rPr>
              <a:t>/</a:t>
            </a:r>
            <a:r>
              <a:rPr lang="zh-CN" altLang="en-US" sz="2400" b="1" dirty="0">
                <a:solidFill>
                  <a:srgbClr val="000000"/>
                </a:solidFill>
                <a:latin typeface="+mj-lt"/>
                <a:cs typeface="Arial" charset="0"/>
              </a:rPr>
              <a:t>標準萬國碼</a:t>
            </a:r>
            <a:r>
              <a:rPr lang="en-US" altLang="zh-CN" sz="2400" b="1" dirty="0">
                <a:solidFill>
                  <a:srgbClr val="000000"/>
                </a:solidFill>
                <a:latin typeface="+mj-lt"/>
                <a:cs typeface="Arial" charset="0"/>
              </a:rPr>
              <a:t>)?</a:t>
            </a:r>
          </a:p>
          <a:p>
            <a:pPr marL="1066800" lvl="1" indent="-609600" eaLnBrk="1" hangingPunct="1">
              <a:lnSpc>
                <a:spcPct val="120000"/>
              </a:lnSpc>
              <a:buSzPct val="90000"/>
              <a:buFont typeface="Wingdings" panose="05000000000000000000" pitchFamily="2" charset="2"/>
              <a:buChar char="ü"/>
            </a:pPr>
            <a:r>
              <a:rPr lang="en-US" altLang="zh-CN" sz="2400" dirty="0">
                <a:solidFill>
                  <a:srgbClr val="000000"/>
                </a:solidFill>
                <a:latin typeface="+mj-lt"/>
                <a:cs typeface="Arial" charset="0"/>
              </a:rPr>
              <a:t>(in Arabic)</a:t>
            </a:r>
            <a:r>
              <a:rPr lang="ar-SA" altLang="zh-CN" sz="2400" b="1" dirty="0">
                <a:solidFill>
                  <a:srgbClr val="000000"/>
                </a:solidFill>
                <a:latin typeface="+mj-lt"/>
                <a:cs typeface="Arial" charset="0"/>
              </a:rPr>
              <a:t>ما هي الشفرة الموحدة "يونِكود" ؟</a:t>
            </a:r>
            <a:endParaRPr lang="ar-SA" altLang="zh-CN" sz="2400" dirty="0">
              <a:solidFill>
                <a:srgbClr val="000000"/>
              </a:solidFill>
              <a:latin typeface="+mj-lt"/>
              <a:cs typeface="Arial" charset="0"/>
            </a:endParaRPr>
          </a:p>
          <a:p>
            <a:pPr marL="1066800" lvl="1" indent="-609600" eaLnBrk="1" hangingPunct="1">
              <a:lnSpc>
                <a:spcPct val="120000"/>
              </a:lnSpc>
              <a:buSzPct val="90000"/>
              <a:buFont typeface="Wingdings" panose="05000000000000000000" pitchFamily="2" charset="2"/>
              <a:buChar char="ü"/>
            </a:pPr>
            <a:r>
              <a:rPr lang="en-US" altLang="zh-CN" sz="2400" b="1" dirty="0">
                <a:solidFill>
                  <a:srgbClr val="000000"/>
                </a:solidFill>
                <a:latin typeface="+mj-lt"/>
                <a:cs typeface="Arial" charset="0"/>
              </a:rPr>
              <a:t>Was </a:t>
            </a:r>
            <a:r>
              <a:rPr lang="en-US" altLang="zh-CN" sz="2400" b="1" dirty="0" err="1">
                <a:solidFill>
                  <a:srgbClr val="000000"/>
                </a:solidFill>
                <a:latin typeface="+mj-lt"/>
                <a:cs typeface="Arial" charset="0"/>
              </a:rPr>
              <a:t>ist</a:t>
            </a:r>
            <a:r>
              <a:rPr lang="en-US" altLang="zh-CN" sz="2400" b="1" dirty="0">
                <a:solidFill>
                  <a:srgbClr val="000000"/>
                </a:solidFill>
                <a:latin typeface="+mj-lt"/>
                <a:cs typeface="Arial" charset="0"/>
              </a:rPr>
              <a:t> Unicode? </a:t>
            </a:r>
            <a:r>
              <a:rPr lang="en-US" altLang="zh-CN" sz="2400" dirty="0">
                <a:solidFill>
                  <a:srgbClr val="000000"/>
                </a:solidFill>
                <a:latin typeface="+mj-lt"/>
                <a:cs typeface="Arial" charset="0"/>
              </a:rPr>
              <a:t>(in German)</a:t>
            </a:r>
          </a:p>
          <a:p>
            <a:pPr marL="1066800" lvl="1" indent="-609600" eaLnBrk="1" hangingPunct="1">
              <a:lnSpc>
                <a:spcPct val="120000"/>
              </a:lnSpc>
              <a:buSzPct val="90000"/>
              <a:buFont typeface="Wingdings" panose="05000000000000000000" pitchFamily="2" charset="2"/>
              <a:buChar char="ü"/>
            </a:pPr>
            <a:r>
              <a:rPr lang="en-US" altLang="zh-CN" sz="2400" b="1" dirty="0" err="1">
                <a:solidFill>
                  <a:srgbClr val="000000"/>
                </a:solidFill>
                <a:latin typeface="+mj-lt"/>
                <a:cs typeface="Arial" charset="0"/>
              </a:rPr>
              <a:t>Что</a:t>
            </a:r>
            <a:r>
              <a:rPr lang="en-US" altLang="zh-CN" sz="2400" b="1" dirty="0">
                <a:solidFill>
                  <a:srgbClr val="000000"/>
                </a:solidFill>
                <a:latin typeface="+mj-lt"/>
                <a:cs typeface="Arial" charset="0"/>
              </a:rPr>
              <a:t> </a:t>
            </a:r>
            <a:r>
              <a:rPr lang="en-US" altLang="zh-CN" sz="2400" b="1" dirty="0" err="1">
                <a:solidFill>
                  <a:srgbClr val="000000"/>
                </a:solidFill>
                <a:latin typeface="+mj-lt"/>
                <a:cs typeface="Arial" charset="0"/>
              </a:rPr>
              <a:t>такое</a:t>
            </a:r>
            <a:r>
              <a:rPr lang="en-US" altLang="zh-CN" sz="2400" b="1" dirty="0">
                <a:solidFill>
                  <a:srgbClr val="000000"/>
                </a:solidFill>
                <a:latin typeface="+mj-lt"/>
                <a:cs typeface="Arial" charset="0"/>
              </a:rPr>
              <a:t> Unicode?</a:t>
            </a:r>
            <a:r>
              <a:rPr lang="en-US" altLang="zh-CN" sz="2400" dirty="0">
                <a:solidFill>
                  <a:srgbClr val="000000"/>
                </a:solidFill>
                <a:latin typeface="+mj-lt"/>
                <a:cs typeface="Arial" charset="0"/>
              </a:rPr>
              <a:t>(in Russian)</a:t>
            </a:r>
          </a:p>
          <a:p>
            <a:pPr marL="1066800" lvl="1" indent="-609600" eaLnBrk="1" hangingPunct="1">
              <a:lnSpc>
                <a:spcPct val="120000"/>
              </a:lnSpc>
              <a:buSzPct val="90000"/>
              <a:buFont typeface="Wingdings" panose="05000000000000000000" pitchFamily="2" charset="2"/>
              <a:buChar char="ü"/>
            </a:pPr>
            <a:r>
              <a:rPr lang="en-US" altLang="zh-CN" sz="2400" dirty="0">
                <a:latin typeface="+mj-lt"/>
              </a:rPr>
              <a:t> </a:t>
            </a:r>
            <a:r>
              <a:rPr lang="zh-CN" altLang="en-US" sz="2400" b="1" dirty="0">
                <a:solidFill>
                  <a:srgbClr val="000000"/>
                </a:solidFill>
                <a:latin typeface="+mj-lt"/>
                <a:cs typeface="Arial" charset="0"/>
              </a:rPr>
              <a:t>ユニコードとは何か？ </a:t>
            </a:r>
            <a:r>
              <a:rPr lang="en-US" altLang="zh-CN" sz="2400" dirty="0">
                <a:solidFill>
                  <a:srgbClr val="000000"/>
                </a:solidFill>
                <a:latin typeface="+mj-lt"/>
                <a:cs typeface="Arial" charset="0"/>
              </a:rPr>
              <a:t>(in Japanese)</a:t>
            </a:r>
          </a:p>
        </p:txBody>
      </p:sp>
    </p:spTree>
    <p:extLst>
      <p:ext uri="{BB962C8B-B14F-4D97-AF65-F5344CB8AC3E}">
        <p14:creationId xmlns:p14="http://schemas.microsoft.com/office/powerpoint/2010/main" val="1684435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455951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ASCII</a:t>
            </a:r>
            <a:r>
              <a:rPr lang="zh-CN" altLang="en-US" sz="2400" b="1" dirty="0">
                <a:solidFill>
                  <a:srgbClr val="1557AE"/>
                </a:solidFill>
                <a:latin typeface="+mj-lt"/>
                <a:ea typeface="楷体" panose="02010609060101010101" pitchFamily="49" charset="-122"/>
              </a:rPr>
              <a:t>字符集及其扩展</a:t>
            </a: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128</a:t>
            </a:r>
            <a:r>
              <a:rPr lang="zh-CN" altLang="en-US" sz="2400" b="1" dirty="0">
                <a:latin typeface="+mj-lt"/>
                <a:ea typeface="楷体" panose="02010609060101010101" pitchFamily="49" charset="-122"/>
              </a:rPr>
              <a:t>个字符的</a:t>
            </a:r>
            <a:r>
              <a:rPr lang="en-US" altLang="zh-CN" sz="2400" b="1" dirty="0">
                <a:latin typeface="+mj-lt"/>
                <a:ea typeface="楷体" panose="02010609060101010101" pitchFamily="49" charset="-122"/>
              </a:rPr>
              <a:t>ASCII</a:t>
            </a:r>
            <a:r>
              <a:rPr lang="zh-CN" altLang="en-US" sz="2400" b="1" dirty="0">
                <a:latin typeface="+mj-lt"/>
                <a:ea typeface="楷体" panose="02010609060101010101" pitchFamily="49" charset="-122"/>
              </a:rPr>
              <a:t>字符集</a:t>
            </a: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256</a:t>
            </a:r>
            <a:r>
              <a:rPr lang="zh-CN" altLang="en-US" sz="2400" b="1" dirty="0">
                <a:latin typeface="+mj-lt"/>
                <a:ea typeface="楷体" panose="02010609060101010101" pitchFamily="49" charset="-122"/>
              </a:rPr>
              <a:t>个字符的</a:t>
            </a:r>
            <a:r>
              <a:rPr lang="en-US" altLang="zh-CN" sz="2400" b="1" dirty="0">
                <a:latin typeface="+mj-lt"/>
                <a:ea typeface="楷体" panose="02010609060101010101" pitchFamily="49" charset="-122"/>
              </a:rPr>
              <a:t>ASCII</a:t>
            </a:r>
            <a:r>
              <a:rPr lang="zh-CN" altLang="en-US" sz="2400" b="1" dirty="0">
                <a:latin typeface="+mj-lt"/>
                <a:ea typeface="楷体" panose="02010609060101010101" pitchFamily="49" charset="-122"/>
              </a:rPr>
              <a:t>扩展字符集</a:t>
            </a: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76560628-54D4-4F97-B7FB-4AAA7A94F2CE}"/>
              </a:ext>
            </a:extLst>
          </p:cNvPr>
          <p:cNvSpPr/>
          <p:nvPr/>
        </p:nvSpPr>
        <p:spPr>
          <a:xfrm>
            <a:off x="226646" y="2626084"/>
            <a:ext cx="8690707" cy="1539516"/>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0000"/>
              </a:lnSpc>
            </a:pPr>
            <a:r>
              <a:rPr lang="zh-CN" altLang="en-US" sz="2000" b="1" dirty="0">
                <a:solidFill>
                  <a:schemeClr val="tx1"/>
                </a:solidFill>
                <a:latin typeface="+mn-ea"/>
              </a:rPr>
              <a:t>是美国标准信息交换代码（</a:t>
            </a:r>
            <a:r>
              <a:rPr lang="en-US" altLang="zh-CN" sz="2000" b="1" dirty="0">
                <a:solidFill>
                  <a:schemeClr val="tx1"/>
                </a:solidFill>
                <a:latin typeface="+mn-ea"/>
              </a:rPr>
              <a:t>American Standard Code for Information Interchange</a:t>
            </a:r>
            <a:r>
              <a:rPr lang="zh-CN" altLang="en-US" sz="2000" b="1" dirty="0">
                <a:solidFill>
                  <a:schemeClr val="tx1"/>
                </a:solidFill>
                <a:latin typeface="+mn-ea"/>
              </a:rPr>
              <a:t>）缩写</a:t>
            </a:r>
            <a:r>
              <a:rPr lang="en-US" altLang="zh-CN" sz="2000" b="1" dirty="0">
                <a:solidFill>
                  <a:schemeClr val="tx1"/>
                </a:solidFill>
                <a:latin typeface="+mn-ea"/>
              </a:rPr>
              <a:t>, </a:t>
            </a:r>
            <a:r>
              <a:rPr lang="zh-CN" altLang="en-US" sz="2000" b="1" dirty="0">
                <a:solidFill>
                  <a:schemeClr val="tx1"/>
                </a:solidFill>
                <a:latin typeface="+mn-ea"/>
              </a:rPr>
              <a:t>为美国英语通信所设计。它由组成，包括大小写字母、数字</a:t>
            </a:r>
            <a:r>
              <a:rPr lang="en-US" altLang="zh-CN" sz="2000" b="1" dirty="0">
                <a:solidFill>
                  <a:schemeClr val="tx1"/>
                </a:solidFill>
                <a:latin typeface="+mn-ea"/>
              </a:rPr>
              <a:t>0-9</a:t>
            </a:r>
            <a:r>
              <a:rPr lang="zh-CN" altLang="en-US" sz="2000" b="1" dirty="0">
                <a:solidFill>
                  <a:schemeClr val="tx1"/>
                </a:solidFill>
                <a:latin typeface="+mn-ea"/>
              </a:rPr>
              <a:t>、标点符号、非打印字符（换行符、制表符等</a:t>
            </a:r>
            <a:r>
              <a:rPr lang="en-US" altLang="zh-CN" sz="2000" b="1" dirty="0">
                <a:solidFill>
                  <a:schemeClr val="tx1"/>
                </a:solidFill>
                <a:latin typeface="+mn-ea"/>
              </a:rPr>
              <a:t>4</a:t>
            </a:r>
            <a:r>
              <a:rPr lang="zh-CN" altLang="en-US" sz="2000" b="1" dirty="0">
                <a:solidFill>
                  <a:schemeClr val="tx1"/>
                </a:solidFill>
                <a:latin typeface="+mn-ea"/>
              </a:rPr>
              <a:t>个）以及控制字符（退格、响铃等）组成。</a:t>
            </a:r>
          </a:p>
        </p:txBody>
      </p:sp>
      <p:sp>
        <p:nvSpPr>
          <p:cNvPr id="13" name="矩形: 圆角 12">
            <a:extLst>
              <a:ext uri="{FF2B5EF4-FFF2-40B4-BE49-F238E27FC236}">
                <a16:creationId xmlns:a16="http://schemas.microsoft.com/office/drawing/2014/main" id="{A972A087-F0BC-4A28-913F-F7A451F541D1}"/>
              </a:ext>
            </a:extLst>
          </p:cNvPr>
          <p:cNvSpPr/>
          <p:nvPr/>
        </p:nvSpPr>
        <p:spPr>
          <a:xfrm>
            <a:off x="226645" y="4818415"/>
            <a:ext cx="8690707" cy="1539516"/>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IBM</a:t>
            </a:r>
            <a:r>
              <a:rPr lang="zh-CN" altLang="en-US" sz="2000" b="1" dirty="0">
                <a:solidFill>
                  <a:schemeClr val="tx1"/>
                </a:solidFill>
                <a:latin typeface="+mn-ea"/>
              </a:rPr>
              <a:t>字符集，值为</a:t>
            </a:r>
            <a:r>
              <a:rPr lang="en-US" altLang="zh-CN" sz="2000" b="1" dirty="0">
                <a:solidFill>
                  <a:schemeClr val="tx1"/>
                </a:solidFill>
                <a:latin typeface="+mn-ea"/>
              </a:rPr>
              <a:t>128-255</a:t>
            </a:r>
            <a:r>
              <a:rPr lang="zh-CN" altLang="en-US" sz="2000" b="1" dirty="0">
                <a:solidFill>
                  <a:schemeClr val="tx1"/>
                </a:solidFill>
                <a:latin typeface="+mn-ea"/>
              </a:rPr>
              <a:t>之间的字符用于画图和画线，以及一些特殊的欧洲字符；</a:t>
            </a:r>
          </a:p>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ISO 8859-1Latin 1</a:t>
            </a:r>
            <a:r>
              <a:rPr lang="zh-CN" altLang="en-US" sz="2000" b="1" dirty="0">
                <a:solidFill>
                  <a:schemeClr val="tx1"/>
                </a:solidFill>
                <a:latin typeface="+mn-ea"/>
              </a:rPr>
              <a:t>，简称为</a:t>
            </a:r>
            <a:r>
              <a:rPr lang="en-US" altLang="zh-CN" sz="2000" b="1" dirty="0">
                <a:solidFill>
                  <a:schemeClr val="tx1"/>
                </a:solidFill>
                <a:latin typeface="+mn-ea"/>
              </a:rPr>
              <a:t>ISOLatin-1</a:t>
            </a:r>
            <a:r>
              <a:rPr lang="zh-CN" altLang="en-US" sz="2000" b="1" dirty="0">
                <a:solidFill>
                  <a:schemeClr val="tx1"/>
                </a:solidFill>
                <a:latin typeface="+mn-ea"/>
              </a:rPr>
              <a:t>，把位于</a:t>
            </a:r>
            <a:r>
              <a:rPr lang="en-US" altLang="zh-CN" sz="2000" b="1" dirty="0">
                <a:solidFill>
                  <a:schemeClr val="tx1"/>
                </a:solidFill>
                <a:latin typeface="+mn-ea"/>
              </a:rPr>
              <a:t>128-255</a:t>
            </a:r>
            <a:r>
              <a:rPr lang="zh-CN" altLang="en-US" sz="2000" b="1" dirty="0">
                <a:solidFill>
                  <a:schemeClr val="tx1"/>
                </a:solidFill>
                <a:latin typeface="+mn-ea"/>
              </a:rPr>
              <a:t>之间的字符用于拉丁字母表中特殊语言字符的编码；</a:t>
            </a:r>
          </a:p>
        </p:txBody>
      </p:sp>
    </p:spTree>
    <p:extLst>
      <p:ext uri="{BB962C8B-B14F-4D97-AF65-F5344CB8AC3E}">
        <p14:creationId xmlns:p14="http://schemas.microsoft.com/office/powerpoint/2010/main" val="1210678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58891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汉字字符集</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GB2312-80</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GBK</a:t>
            </a:r>
          </a:p>
          <a:p>
            <a:pPr marL="1257300" lvl="2" indent="-3429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76560628-54D4-4F97-B7FB-4AAA7A94F2CE}"/>
              </a:ext>
            </a:extLst>
          </p:cNvPr>
          <p:cNvSpPr/>
          <p:nvPr/>
        </p:nvSpPr>
        <p:spPr>
          <a:xfrm>
            <a:off x="226644" y="2607998"/>
            <a:ext cx="8690707" cy="2393848"/>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中华人民共和国国家汉字信息交换用编码，全称</a:t>
            </a:r>
            <a:r>
              <a:rPr lang="en-US" altLang="zh-CN" sz="2000" b="1" dirty="0">
                <a:solidFill>
                  <a:schemeClr val="tx1"/>
                </a:solidFill>
                <a:latin typeface="+mn-ea"/>
              </a:rPr>
              <a:t>《</a:t>
            </a:r>
            <a:r>
              <a:rPr lang="zh-CN" altLang="en-US" sz="2000" b="1" dirty="0">
                <a:solidFill>
                  <a:schemeClr val="tx1"/>
                </a:solidFill>
                <a:latin typeface="+mn-ea"/>
              </a:rPr>
              <a:t>信息交换用汉字编码字符集</a:t>
            </a:r>
            <a:r>
              <a:rPr lang="en-US" altLang="zh-CN" sz="2000" b="1" dirty="0">
                <a:solidFill>
                  <a:schemeClr val="tx1"/>
                </a:solidFill>
                <a:latin typeface="+mn-ea"/>
              </a:rPr>
              <a:t>——</a:t>
            </a:r>
            <a:r>
              <a:rPr lang="zh-CN" altLang="en-US" sz="2000" b="1" dirty="0">
                <a:solidFill>
                  <a:schemeClr val="tx1"/>
                </a:solidFill>
                <a:latin typeface="+mn-ea"/>
              </a:rPr>
              <a:t>基本集</a:t>
            </a:r>
            <a:r>
              <a:rPr lang="en-US" altLang="zh-CN" sz="2000" b="1" dirty="0">
                <a:solidFill>
                  <a:schemeClr val="tx1"/>
                </a:solidFill>
                <a:latin typeface="+mn-ea"/>
              </a:rPr>
              <a:t>》</a:t>
            </a:r>
            <a:r>
              <a:rPr lang="zh-CN" altLang="en-US" sz="2000" b="1" dirty="0">
                <a:solidFill>
                  <a:schemeClr val="tx1"/>
                </a:solidFill>
                <a:latin typeface="+mn-ea"/>
              </a:rPr>
              <a:t>，国家标准总局发布，</a:t>
            </a:r>
            <a:r>
              <a:rPr lang="en-US" altLang="zh-CN" sz="2000" b="1" dirty="0">
                <a:solidFill>
                  <a:schemeClr val="tx1"/>
                </a:solidFill>
                <a:latin typeface="+mn-ea"/>
              </a:rPr>
              <a:t>1981</a:t>
            </a:r>
            <a:r>
              <a:rPr lang="zh-CN" altLang="en-US" sz="2000" b="1" dirty="0">
                <a:solidFill>
                  <a:schemeClr val="tx1"/>
                </a:solidFill>
                <a:latin typeface="+mn-ea"/>
              </a:rPr>
              <a:t>年</a:t>
            </a:r>
            <a:r>
              <a:rPr lang="en-US" altLang="zh-CN" sz="2000" b="1" dirty="0">
                <a:solidFill>
                  <a:schemeClr val="tx1"/>
                </a:solidFill>
                <a:latin typeface="+mn-ea"/>
              </a:rPr>
              <a:t>5</a:t>
            </a:r>
            <a:r>
              <a:rPr lang="zh-CN" altLang="en-US" sz="2000" b="1" dirty="0">
                <a:solidFill>
                  <a:schemeClr val="tx1"/>
                </a:solidFill>
                <a:latin typeface="+mn-ea"/>
              </a:rPr>
              <a:t>月</a:t>
            </a:r>
            <a:r>
              <a:rPr lang="en-US" altLang="zh-CN" sz="2000" b="1" dirty="0">
                <a:solidFill>
                  <a:schemeClr val="tx1"/>
                </a:solidFill>
                <a:latin typeface="+mn-ea"/>
              </a:rPr>
              <a:t>1</a:t>
            </a:r>
            <a:r>
              <a:rPr lang="zh-CN" altLang="en-US" sz="2000" b="1" dirty="0">
                <a:solidFill>
                  <a:schemeClr val="tx1"/>
                </a:solidFill>
                <a:latin typeface="+mn-ea"/>
              </a:rPr>
              <a:t>日实施</a:t>
            </a:r>
          </a:p>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收录简化汉字及符号、字母、日文假名等共</a:t>
            </a:r>
            <a:r>
              <a:rPr lang="en-US" altLang="zh-CN" sz="2000" b="1" dirty="0">
                <a:solidFill>
                  <a:schemeClr val="tx1"/>
                </a:solidFill>
                <a:latin typeface="+mn-ea"/>
              </a:rPr>
              <a:t>7445</a:t>
            </a:r>
            <a:r>
              <a:rPr lang="zh-CN" altLang="en-US" sz="2000" b="1" dirty="0">
                <a:solidFill>
                  <a:schemeClr val="tx1"/>
                </a:solidFill>
                <a:latin typeface="+mn-ea"/>
              </a:rPr>
              <a:t>个图形字符，其中汉字占</a:t>
            </a:r>
            <a:r>
              <a:rPr lang="en-US" altLang="zh-CN" sz="2000" b="1" dirty="0">
                <a:solidFill>
                  <a:schemeClr val="tx1"/>
                </a:solidFill>
                <a:latin typeface="+mn-ea"/>
              </a:rPr>
              <a:t>6763</a:t>
            </a:r>
            <a:r>
              <a:rPr lang="zh-CN" altLang="en-US" sz="2000" b="1" dirty="0">
                <a:solidFill>
                  <a:schemeClr val="tx1"/>
                </a:solidFill>
                <a:latin typeface="+mn-ea"/>
              </a:rPr>
              <a:t>个</a:t>
            </a:r>
          </a:p>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“对任意一个图形字符都采用两个字节表示，每个字节采用七位编码表示”，第一个字节为“高字节”，第二个字节为“低字节”</a:t>
            </a:r>
          </a:p>
        </p:txBody>
      </p:sp>
      <p:sp>
        <p:nvSpPr>
          <p:cNvPr id="13" name="矩形: 圆角 12">
            <a:extLst>
              <a:ext uri="{FF2B5EF4-FFF2-40B4-BE49-F238E27FC236}">
                <a16:creationId xmlns:a16="http://schemas.microsoft.com/office/drawing/2014/main" id="{A972A087-F0BC-4A28-913F-F7A451F541D1}"/>
              </a:ext>
            </a:extLst>
          </p:cNvPr>
          <p:cNvSpPr/>
          <p:nvPr/>
        </p:nvSpPr>
        <p:spPr>
          <a:xfrm>
            <a:off x="226645" y="5656592"/>
            <a:ext cx="8690707" cy="921308"/>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全国信息技术化技术委员会于</a:t>
            </a:r>
            <a:r>
              <a:rPr lang="en-US" altLang="zh-CN" sz="2000" b="1" dirty="0">
                <a:solidFill>
                  <a:schemeClr val="tx1"/>
                </a:solidFill>
                <a:latin typeface="+mn-ea"/>
              </a:rPr>
              <a:t>1995</a:t>
            </a:r>
            <a:r>
              <a:rPr lang="zh-CN" altLang="en-US" sz="2000" b="1" dirty="0">
                <a:solidFill>
                  <a:schemeClr val="tx1"/>
                </a:solidFill>
                <a:latin typeface="+mn-ea"/>
              </a:rPr>
              <a:t>年</a:t>
            </a:r>
            <a:r>
              <a:rPr lang="en-US" altLang="zh-CN" sz="2000" b="1" dirty="0">
                <a:solidFill>
                  <a:schemeClr val="tx1"/>
                </a:solidFill>
                <a:latin typeface="+mn-ea"/>
              </a:rPr>
              <a:t>12</a:t>
            </a:r>
            <a:r>
              <a:rPr lang="zh-CN" altLang="en-US" sz="2000" b="1" dirty="0">
                <a:solidFill>
                  <a:schemeClr val="tx1"/>
                </a:solidFill>
                <a:latin typeface="+mn-ea"/>
              </a:rPr>
              <a:t>月</a:t>
            </a:r>
            <a:r>
              <a:rPr lang="en-US" altLang="zh-CN" sz="2000" b="1" dirty="0">
                <a:solidFill>
                  <a:schemeClr val="tx1"/>
                </a:solidFill>
                <a:latin typeface="+mn-ea"/>
              </a:rPr>
              <a:t>1</a:t>
            </a:r>
            <a:r>
              <a:rPr lang="zh-CN" altLang="en-US" sz="2000" b="1" dirty="0">
                <a:solidFill>
                  <a:schemeClr val="tx1"/>
                </a:solidFill>
                <a:latin typeface="+mn-ea"/>
              </a:rPr>
              <a:t>日</a:t>
            </a:r>
            <a:r>
              <a:rPr lang="en-US" altLang="zh-CN" sz="2000" b="1" dirty="0">
                <a:solidFill>
                  <a:schemeClr val="tx1"/>
                </a:solidFill>
                <a:latin typeface="+mn-ea"/>
              </a:rPr>
              <a:t>《</a:t>
            </a:r>
            <a:r>
              <a:rPr lang="zh-CN" altLang="en-US" sz="2000" b="1" dirty="0">
                <a:solidFill>
                  <a:schemeClr val="tx1"/>
                </a:solidFill>
                <a:latin typeface="+mn-ea"/>
              </a:rPr>
              <a:t>汉字内码扩展规范</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GBK</a:t>
            </a:r>
            <a:r>
              <a:rPr lang="zh-CN" altLang="en-US" sz="2000" b="1" dirty="0">
                <a:solidFill>
                  <a:schemeClr val="tx1"/>
                </a:solidFill>
                <a:latin typeface="+mn-ea"/>
              </a:rPr>
              <a:t>共收入</a:t>
            </a:r>
            <a:r>
              <a:rPr lang="en-US" altLang="zh-CN" sz="2000" b="1" dirty="0">
                <a:solidFill>
                  <a:schemeClr val="tx1"/>
                </a:solidFill>
                <a:latin typeface="+mn-ea"/>
              </a:rPr>
              <a:t>21886</a:t>
            </a:r>
            <a:r>
              <a:rPr lang="zh-CN" altLang="en-US" sz="2000" b="1" dirty="0">
                <a:solidFill>
                  <a:schemeClr val="tx1"/>
                </a:solidFill>
                <a:latin typeface="+mn-ea"/>
              </a:rPr>
              <a:t>个汉字和图形符号</a:t>
            </a:r>
          </a:p>
        </p:txBody>
      </p:sp>
    </p:spTree>
    <p:extLst>
      <p:ext uri="{BB962C8B-B14F-4D97-AF65-F5344CB8AC3E}">
        <p14:creationId xmlns:p14="http://schemas.microsoft.com/office/powerpoint/2010/main" val="2291624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animEffect transition="in" filter="fade">
                                      <p:cBhvr>
                                        <p:cTn id="17" dur="500"/>
                                        <p:tgtEl>
                                          <p:spTgt spid="7">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245735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411632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ASCII</a:t>
            </a:r>
            <a:r>
              <a:rPr lang="zh-CN" altLang="en-US" sz="2400" b="1" dirty="0">
                <a:solidFill>
                  <a:srgbClr val="1557AE"/>
                </a:solidFill>
                <a:latin typeface="+mj-lt"/>
                <a:ea typeface="楷体" panose="02010609060101010101" pitchFamily="49" charset="-122"/>
              </a:rPr>
              <a:t>字符集及其扩展</a:t>
            </a: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BIG5</a:t>
            </a: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76560628-54D4-4F97-B7FB-4AAA7A94F2CE}"/>
              </a:ext>
            </a:extLst>
          </p:cNvPr>
          <p:cNvSpPr/>
          <p:nvPr/>
        </p:nvSpPr>
        <p:spPr>
          <a:xfrm>
            <a:off x="226646" y="2626084"/>
            <a:ext cx="8690707" cy="2450741"/>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spcBef>
                <a:spcPts val="600"/>
              </a:spcBef>
              <a:buFont typeface="Wingdings" panose="05000000000000000000" pitchFamily="2" charset="2"/>
              <a:buChar char="ü"/>
            </a:pPr>
            <a:r>
              <a:rPr lang="en-US" altLang="zh-CN" sz="2000" b="1" dirty="0">
                <a:solidFill>
                  <a:schemeClr val="tx1"/>
                </a:solidFill>
                <a:latin typeface="+mn-ea"/>
              </a:rPr>
              <a:t>1983</a:t>
            </a:r>
            <a:r>
              <a:rPr lang="zh-CN" altLang="en-US" sz="2000" b="1" dirty="0">
                <a:solidFill>
                  <a:schemeClr val="tx1"/>
                </a:solidFill>
                <a:latin typeface="+mn-ea"/>
              </a:rPr>
              <a:t>年</a:t>
            </a:r>
            <a:r>
              <a:rPr lang="en-US" altLang="zh-CN" sz="2000" b="1" dirty="0">
                <a:solidFill>
                  <a:schemeClr val="tx1"/>
                </a:solidFill>
                <a:latin typeface="+mn-ea"/>
              </a:rPr>
              <a:t>10</a:t>
            </a:r>
            <a:r>
              <a:rPr lang="zh-CN" altLang="en-US" sz="2000" b="1" dirty="0">
                <a:solidFill>
                  <a:schemeClr val="tx1"/>
                </a:solidFill>
                <a:latin typeface="+mn-ea"/>
              </a:rPr>
              <a:t>月发布的</a:t>
            </a:r>
            <a:r>
              <a:rPr lang="en-US" altLang="zh-CN" sz="2000" b="1" dirty="0">
                <a:solidFill>
                  <a:schemeClr val="tx1"/>
                </a:solidFill>
                <a:latin typeface="+mn-ea"/>
              </a:rPr>
              <a:t>《</a:t>
            </a:r>
            <a:r>
              <a:rPr lang="zh-CN" altLang="en-US" sz="2000" b="1" dirty="0">
                <a:solidFill>
                  <a:schemeClr val="tx1"/>
                </a:solidFill>
                <a:latin typeface="+mn-ea"/>
              </a:rPr>
              <a:t>通用汉字标准交换码</a:t>
            </a:r>
            <a:r>
              <a:rPr lang="en-US" altLang="zh-CN" sz="2000" b="1" dirty="0">
                <a:solidFill>
                  <a:schemeClr val="tx1"/>
                </a:solidFill>
                <a:latin typeface="+mn-ea"/>
              </a:rPr>
              <a:t>》</a:t>
            </a:r>
            <a:r>
              <a:rPr lang="zh-CN" altLang="en-US" sz="2000" b="1" dirty="0">
                <a:solidFill>
                  <a:schemeClr val="tx1"/>
                </a:solidFill>
                <a:latin typeface="+mn-ea"/>
              </a:rPr>
              <a:t>，后经修订于</a:t>
            </a:r>
            <a:r>
              <a:rPr lang="en-US" altLang="zh-CN" sz="2000" b="1" dirty="0">
                <a:solidFill>
                  <a:schemeClr val="tx1"/>
                </a:solidFill>
                <a:latin typeface="+mn-ea"/>
              </a:rPr>
              <a:t>1992</a:t>
            </a:r>
            <a:r>
              <a:rPr lang="zh-CN" altLang="en-US" sz="2000" b="1" dirty="0">
                <a:solidFill>
                  <a:schemeClr val="tx1"/>
                </a:solidFill>
                <a:latin typeface="+mn-ea"/>
              </a:rPr>
              <a:t>年</a:t>
            </a:r>
            <a:r>
              <a:rPr lang="en-US" altLang="zh-CN" sz="2000" b="1" dirty="0">
                <a:solidFill>
                  <a:schemeClr val="tx1"/>
                </a:solidFill>
                <a:latin typeface="+mn-ea"/>
              </a:rPr>
              <a:t>5</a:t>
            </a:r>
            <a:r>
              <a:rPr lang="zh-CN" altLang="en-US" sz="2000" b="1" dirty="0">
                <a:solidFill>
                  <a:schemeClr val="tx1"/>
                </a:solidFill>
                <a:latin typeface="+mn-ea"/>
              </a:rPr>
              <a:t>月公布，更名为</a:t>
            </a:r>
            <a:r>
              <a:rPr lang="en-US" altLang="zh-CN" sz="2000" b="1" dirty="0">
                <a:solidFill>
                  <a:schemeClr val="tx1"/>
                </a:solidFill>
                <a:latin typeface="+mn-ea"/>
              </a:rPr>
              <a:t>《</a:t>
            </a:r>
            <a:r>
              <a:rPr lang="zh-CN" altLang="en-US" sz="2000" b="1" dirty="0">
                <a:solidFill>
                  <a:schemeClr val="tx1"/>
                </a:solidFill>
                <a:latin typeface="+mn-ea"/>
              </a:rPr>
              <a:t>中文标准交换码</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BIG5</a:t>
            </a:r>
            <a:r>
              <a:rPr lang="zh-CN" altLang="en-US" sz="2000" b="1" dirty="0">
                <a:solidFill>
                  <a:schemeClr val="tx1"/>
                </a:solidFill>
                <a:latin typeface="+mn-ea"/>
              </a:rPr>
              <a:t>是台湾资讯工业策进会根据以上标准制定的编码方案</a:t>
            </a:r>
          </a:p>
          <a:p>
            <a:pPr marL="342900" indent="-342900" algn="just">
              <a:lnSpc>
                <a:spcPct val="120000"/>
              </a:lnSpc>
              <a:spcBef>
                <a:spcPts val="600"/>
              </a:spcBef>
              <a:buFont typeface="Wingdings" panose="05000000000000000000" pitchFamily="2" charset="2"/>
              <a:buChar char="ü"/>
            </a:pPr>
            <a:r>
              <a:rPr lang="en-US" altLang="zh-CN" sz="2000" b="1" dirty="0">
                <a:solidFill>
                  <a:schemeClr val="tx1"/>
                </a:solidFill>
                <a:latin typeface="+mn-ea"/>
              </a:rPr>
              <a:t>BIG5</a:t>
            </a:r>
            <a:r>
              <a:rPr lang="zh-CN" altLang="en-US" sz="2000" b="1" dirty="0">
                <a:solidFill>
                  <a:schemeClr val="tx1"/>
                </a:solidFill>
                <a:latin typeface="+mn-ea"/>
              </a:rPr>
              <a:t>码是双字节编码方案，第一个字节的值在</a:t>
            </a:r>
            <a:r>
              <a:rPr lang="en-US" altLang="zh-CN" sz="2000" b="1" dirty="0">
                <a:solidFill>
                  <a:schemeClr val="tx1"/>
                </a:solidFill>
                <a:latin typeface="+mn-ea"/>
              </a:rPr>
              <a:t>0xA0-0xFE</a:t>
            </a:r>
            <a:r>
              <a:rPr lang="zh-CN" altLang="en-US" sz="2000" b="1" dirty="0">
                <a:solidFill>
                  <a:schemeClr val="tx1"/>
                </a:solidFill>
                <a:latin typeface="+mn-ea"/>
              </a:rPr>
              <a:t>之间，第二个字节在</a:t>
            </a:r>
            <a:r>
              <a:rPr lang="en-US" altLang="zh-CN" sz="2000" b="1" dirty="0">
                <a:solidFill>
                  <a:schemeClr val="tx1"/>
                </a:solidFill>
                <a:latin typeface="+mn-ea"/>
              </a:rPr>
              <a:t>0x40-0x7E</a:t>
            </a:r>
            <a:r>
              <a:rPr lang="zh-CN" altLang="en-US" sz="2000" b="1" dirty="0">
                <a:solidFill>
                  <a:schemeClr val="tx1"/>
                </a:solidFill>
                <a:latin typeface="+mn-ea"/>
              </a:rPr>
              <a:t>和</a:t>
            </a:r>
            <a:r>
              <a:rPr lang="en-US" altLang="zh-CN" sz="2000" b="1" dirty="0">
                <a:solidFill>
                  <a:schemeClr val="tx1"/>
                </a:solidFill>
                <a:latin typeface="+mn-ea"/>
              </a:rPr>
              <a:t>0xA1-0xFE</a:t>
            </a:r>
            <a:r>
              <a:rPr lang="zh-CN" altLang="en-US" sz="2000" b="1" dirty="0">
                <a:solidFill>
                  <a:schemeClr val="tx1"/>
                </a:solidFill>
                <a:latin typeface="+mn-ea"/>
              </a:rPr>
              <a:t>之间</a:t>
            </a:r>
          </a:p>
          <a:p>
            <a:pPr marL="342900" indent="-342900" algn="just">
              <a:lnSpc>
                <a:spcPct val="120000"/>
              </a:lnSpc>
              <a:spcBef>
                <a:spcPts val="600"/>
              </a:spcBef>
              <a:buFont typeface="Wingdings" panose="05000000000000000000" pitchFamily="2" charset="2"/>
              <a:buChar char="ü"/>
            </a:pPr>
            <a:r>
              <a:rPr lang="en-US" altLang="zh-CN" sz="2000" b="1" dirty="0">
                <a:solidFill>
                  <a:schemeClr val="tx1"/>
                </a:solidFill>
                <a:latin typeface="+mn-ea"/>
              </a:rPr>
              <a:t>BIG5</a:t>
            </a:r>
            <a:r>
              <a:rPr lang="zh-CN" altLang="en-US" sz="2000" b="1" dirty="0">
                <a:solidFill>
                  <a:schemeClr val="tx1"/>
                </a:solidFill>
                <a:latin typeface="+mn-ea"/>
              </a:rPr>
              <a:t>收录</a:t>
            </a:r>
            <a:r>
              <a:rPr lang="en-US" altLang="zh-CN" sz="2000" b="1" dirty="0">
                <a:solidFill>
                  <a:schemeClr val="tx1"/>
                </a:solidFill>
                <a:latin typeface="+mn-ea"/>
              </a:rPr>
              <a:t>13461</a:t>
            </a:r>
            <a:r>
              <a:rPr lang="zh-CN" altLang="en-US" sz="2000" b="1" dirty="0">
                <a:solidFill>
                  <a:schemeClr val="tx1"/>
                </a:solidFill>
                <a:latin typeface="+mn-ea"/>
              </a:rPr>
              <a:t>个汉字和符号</a:t>
            </a:r>
          </a:p>
        </p:txBody>
      </p:sp>
    </p:spTree>
    <p:extLst>
      <p:ext uri="{BB962C8B-B14F-4D97-AF65-F5344CB8AC3E}">
        <p14:creationId xmlns:p14="http://schemas.microsoft.com/office/powerpoint/2010/main" val="468773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3673121"/>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为什么需要</a:t>
            </a: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graphicFrame>
        <p:nvGraphicFramePr>
          <p:cNvPr id="2" name="表格 1">
            <a:extLst>
              <a:ext uri="{FF2B5EF4-FFF2-40B4-BE49-F238E27FC236}">
                <a16:creationId xmlns:a16="http://schemas.microsoft.com/office/drawing/2014/main" id="{0DF01BE4-1816-4894-BE5F-21914336FDDB}"/>
              </a:ext>
            </a:extLst>
          </p:cNvPr>
          <p:cNvGraphicFramePr>
            <a:graphicFrameLocks noGrp="1"/>
          </p:cNvGraphicFramePr>
          <p:nvPr/>
        </p:nvGraphicFramePr>
        <p:xfrm>
          <a:off x="797169" y="3060090"/>
          <a:ext cx="7549662" cy="1963616"/>
        </p:xfrm>
        <a:graphic>
          <a:graphicData uri="http://schemas.openxmlformats.org/drawingml/2006/table">
            <a:tbl>
              <a:tblPr firstRow="1" bandRow="1">
                <a:tableStyleId>{5C22544A-7EE6-4342-B048-85BDC9FD1C3A}</a:tableStyleId>
              </a:tblPr>
              <a:tblGrid>
                <a:gridCol w="2516554">
                  <a:extLst>
                    <a:ext uri="{9D8B030D-6E8A-4147-A177-3AD203B41FA5}">
                      <a16:colId xmlns:a16="http://schemas.microsoft.com/office/drawing/2014/main" val="76675678"/>
                    </a:ext>
                  </a:extLst>
                </a:gridCol>
                <a:gridCol w="2516554">
                  <a:extLst>
                    <a:ext uri="{9D8B030D-6E8A-4147-A177-3AD203B41FA5}">
                      <a16:colId xmlns:a16="http://schemas.microsoft.com/office/drawing/2014/main" val="1599402202"/>
                    </a:ext>
                  </a:extLst>
                </a:gridCol>
                <a:gridCol w="2516554">
                  <a:extLst>
                    <a:ext uri="{9D8B030D-6E8A-4147-A177-3AD203B41FA5}">
                      <a16:colId xmlns:a16="http://schemas.microsoft.com/office/drawing/2014/main" val="2346917948"/>
                    </a:ext>
                  </a:extLst>
                </a:gridCol>
              </a:tblGrid>
              <a:tr h="490904">
                <a:tc>
                  <a:txBody>
                    <a:bodyPr/>
                    <a:lstStyle/>
                    <a:p>
                      <a:pPr algn="ctr" fontAlgn="ctr"/>
                      <a:r>
                        <a:rPr lang="zh-CN" sz="2400" b="0" i="0" u="none" strike="noStrike" dirty="0">
                          <a:solidFill>
                            <a:schemeClr val="tx1"/>
                          </a:solidFill>
                          <a:effectLst/>
                          <a:latin typeface="+mj-lt"/>
                          <a:ea typeface="楷体" panose="02010609060101010101" pitchFamily="49" charset="-122"/>
                        </a:rPr>
                        <a:t>汉字</a:t>
                      </a:r>
                    </a:p>
                  </a:txBody>
                  <a:tcPr marL="5443" marR="5443" marT="5443" marB="0" anchor="ctr">
                    <a:lnL w="28575" cap="flat" cmpd="sng" algn="ctr">
                      <a:solidFill>
                        <a:srgbClr val="3A97D7"/>
                      </a:solidFill>
                      <a:prstDash val="solid"/>
                      <a:round/>
                      <a:headEnd type="none" w="med" len="med"/>
                      <a:tailEnd type="none" w="med" len="med"/>
                    </a:lnL>
                    <a:lnT w="28575" cap="flat" cmpd="sng" algn="ctr">
                      <a:solidFill>
                        <a:srgbClr val="3A97D7"/>
                      </a:solidFill>
                      <a:prstDash val="solid"/>
                      <a:round/>
                      <a:headEnd type="none" w="med" len="med"/>
                      <a:tailEnd type="none" w="med" len="med"/>
                    </a:lnT>
                  </a:tcPr>
                </a:tc>
                <a:tc>
                  <a:txBody>
                    <a:bodyPr/>
                    <a:lstStyle/>
                    <a:p>
                      <a:pPr algn="ctr" fontAlgn="ctr"/>
                      <a:r>
                        <a:rPr lang="zh-CN" sz="2400" b="0" i="0" u="none" strike="noStrike">
                          <a:solidFill>
                            <a:schemeClr val="tx1"/>
                          </a:solidFill>
                          <a:effectLst/>
                          <a:latin typeface="+mj-lt"/>
                          <a:ea typeface="楷体" panose="02010609060101010101" pitchFamily="49" charset="-122"/>
                        </a:rPr>
                        <a:t>GBK</a:t>
                      </a:r>
                    </a:p>
                  </a:txBody>
                  <a:tcPr marL="5443" marR="5443" marT="5443" marB="0" anchor="ctr">
                    <a:lnT w="28575" cap="flat" cmpd="sng" algn="ctr">
                      <a:solidFill>
                        <a:srgbClr val="3A97D7"/>
                      </a:solidFill>
                      <a:prstDash val="solid"/>
                      <a:round/>
                      <a:headEnd type="none" w="med" len="med"/>
                      <a:tailEnd type="none" w="med" len="med"/>
                    </a:lnT>
                  </a:tcPr>
                </a:tc>
                <a:tc>
                  <a:txBody>
                    <a:bodyPr/>
                    <a:lstStyle/>
                    <a:p>
                      <a:pPr algn="ctr" fontAlgn="ctr"/>
                      <a:r>
                        <a:rPr lang="zh-CN" sz="2400" b="0" i="0" u="none" strike="noStrike">
                          <a:solidFill>
                            <a:schemeClr val="tx1"/>
                          </a:solidFill>
                          <a:effectLst/>
                          <a:latin typeface="+mj-lt"/>
                          <a:ea typeface="楷体" panose="02010609060101010101" pitchFamily="49" charset="-122"/>
                        </a:rPr>
                        <a:t>BIG5</a:t>
                      </a:r>
                    </a:p>
                  </a:txBody>
                  <a:tcPr marL="5443" marR="5443" marT="5443" marB="0" anchor="ctr">
                    <a:lnR w="28575" cap="flat" cmpd="sng" algn="ctr">
                      <a:solidFill>
                        <a:srgbClr val="3A97D7"/>
                      </a:solidFill>
                      <a:prstDash val="solid"/>
                      <a:round/>
                      <a:headEnd type="none" w="med" len="med"/>
                      <a:tailEnd type="none" w="med" len="med"/>
                    </a:lnR>
                    <a:lnT w="28575" cap="flat" cmpd="sng" algn="ctr">
                      <a:solidFill>
                        <a:srgbClr val="3A97D7"/>
                      </a:solidFill>
                      <a:prstDash val="solid"/>
                      <a:round/>
                      <a:headEnd type="none" w="med" len="med"/>
                      <a:tailEnd type="none" w="med" len="med"/>
                    </a:lnT>
                  </a:tcPr>
                </a:tc>
                <a:extLst>
                  <a:ext uri="{0D108BD9-81ED-4DB2-BD59-A6C34878D82A}">
                    <a16:rowId xmlns:a16="http://schemas.microsoft.com/office/drawing/2014/main" val="1343880354"/>
                  </a:ext>
                </a:extLst>
              </a:tr>
              <a:tr h="490904">
                <a:tc>
                  <a:txBody>
                    <a:bodyPr/>
                    <a:lstStyle/>
                    <a:p>
                      <a:pPr algn="ctr" fontAlgn="ctr"/>
                      <a:r>
                        <a:rPr lang="zh-CN" sz="2400" b="0" i="0" u="none" strike="noStrike" dirty="0">
                          <a:solidFill>
                            <a:schemeClr val="tx1"/>
                          </a:solidFill>
                          <a:effectLst/>
                          <a:latin typeface="+mj-lt"/>
                          <a:ea typeface="楷体" panose="02010609060101010101" pitchFamily="49" charset="-122"/>
                        </a:rPr>
                        <a:t>一</a:t>
                      </a:r>
                    </a:p>
                  </a:txBody>
                  <a:tcPr marL="5443" marR="5443" marT="5443" marB="0" anchor="ctr">
                    <a:lnL w="28575" cap="flat" cmpd="sng" algn="ctr">
                      <a:solidFill>
                        <a:srgbClr val="3A97D7"/>
                      </a:solidFill>
                      <a:prstDash val="solid"/>
                      <a:round/>
                      <a:headEnd type="none" w="med" len="med"/>
                      <a:tailEnd type="none" w="med" len="med"/>
                    </a:lnL>
                  </a:tcPr>
                </a:tc>
                <a:tc>
                  <a:txBody>
                    <a:bodyPr/>
                    <a:lstStyle/>
                    <a:p>
                      <a:pPr algn="ctr" fontAlgn="ctr"/>
                      <a:r>
                        <a:rPr lang="zh-CN" sz="2400" b="0" i="0" u="none" strike="noStrike">
                          <a:solidFill>
                            <a:schemeClr val="tx1"/>
                          </a:solidFill>
                          <a:effectLst/>
                          <a:latin typeface="+mj-lt"/>
                          <a:ea typeface="楷体" panose="02010609060101010101" pitchFamily="49" charset="-122"/>
                        </a:rPr>
                        <a:t>D2BB</a:t>
                      </a:r>
                    </a:p>
                  </a:txBody>
                  <a:tcPr marL="5443" marR="5443" marT="5443" marB="0" anchor="ctr"/>
                </a:tc>
                <a:tc>
                  <a:txBody>
                    <a:bodyPr/>
                    <a:lstStyle/>
                    <a:p>
                      <a:pPr algn="ctr" fontAlgn="ctr"/>
                      <a:r>
                        <a:rPr lang="zh-CN" sz="2400" b="0" i="0" u="none" strike="noStrike">
                          <a:solidFill>
                            <a:schemeClr val="tx1"/>
                          </a:solidFill>
                          <a:effectLst/>
                          <a:latin typeface="+mj-lt"/>
                          <a:ea typeface="楷体" panose="02010609060101010101" pitchFamily="49" charset="-122"/>
                        </a:rPr>
                        <a:t>A440</a:t>
                      </a:r>
                    </a:p>
                  </a:txBody>
                  <a:tcPr marL="5443" marR="5443" marT="5443" marB="0" anchor="ctr">
                    <a:lnR w="28575" cap="flat" cmpd="sng" algn="ctr">
                      <a:solidFill>
                        <a:srgbClr val="3A97D7"/>
                      </a:solidFill>
                      <a:prstDash val="solid"/>
                      <a:round/>
                      <a:headEnd type="none" w="med" len="med"/>
                      <a:tailEnd type="none" w="med" len="med"/>
                    </a:lnR>
                  </a:tcPr>
                </a:tc>
                <a:extLst>
                  <a:ext uri="{0D108BD9-81ED-4DB2-BD59-A6C34878D82A}">
                    <a16:rowId xmlns:a16="http://schemas.microsoft.com/office/drawing/2014/main" val="3410098729"/>
                  </a:ext>
                </a:extLst>
              </a:tr>
              <a:tr h="490904">
                <a:tc>
                  <a:txBody>
                    <a:bodyPr/>
                    <a:lstStyle/>
                    <a:p>
                      <a:pPr algn="ctr" fontAlgn="ctr"/>
                      <a:r>
                        <a:rPr lang="zh-CN" sz="2400" b="0" i="0" u="none" strike="noStrike">
                          <a:solidFill>
                            <a:schemeClr val="tx1"/>
                          </a:solidFill>
                          <a:effectLst/>
                          <a:latin typeface="+mj-lt"/>
                          <a:ea typeface="楷体" panose="02010609060101010101" pitchFamily="49" charset="-122"/>
                        </a:rPr>
                        <a:t>丁</a:t>
                      </a:r>
                    </a:p>
                  </a:txBody>
                  <a:tcPr marL="5443" marR="5443" marT="5443" marB="0" anchor="ctr">
                    <a:lnL w="28575" cap="flat" cmpd="sng" algn="ctr">
                      <a:solidFill>
                        <a:srgbClr val="3A97D7"/>
                      </a:solidFill>
                      <a:prstDash val="solid"/>
                      <a:round/>
                      <a:headEnd type="none" w="med" len="med"/>
                      <a:tailEnd type="none" w="med" len="med"/>
                    </a:lnL>
                  </a:tcPr>
                </a:tc>
                <a:tc>
                  <a:txBody>
                    <a:bodyPr/>
                    <a:lstStyle/>
                    <a:p>
                      <a:pPr algn="ctr" fontAlgn="ctr"/>
                      <a:r>
                        <a:rPr lang="zh-CN" sz="2400" b="0" i="0" u="none" strike="noStrike">
                          <a:solidFill>
                            <a:schemeClr val="tx1"/>
                          </a:solidFill>
                          <a:effectLst/>
                          <a:latin typeface="+mj-lt"/>
                          <a:ea typeface="楷体" panose="02010609060101010101" pitchFamily="49" charset="-122"/>
                        </a:rPr>
                        <a:t>B6A1</a:t>
                      </a:r>
                    </a:p>
                  </a:txBody>
                  <a:tcPr marL="5443" marR="5443" marT="5443" marB="0" anchor="ctr"/>
                </a:tc>
                <a:tc>
                  <a:txBody>
                    <a:bodyPr/>
                    <a:lstStyle/>
                    <a:p>
                      <a:pPr algn="ctr" fontAlgn="ctr"/>
                      <a:r>
                        <a:rPr lang="zh-CN" sz="2400" b="0" i="0" u="none" strike="noStrike">
                          <a:solidFill>
                            <a:schemeClr val="tx1"/>
                          </a:solidFill>
                          <a:effectLst/>
                          <a:latin typeface="+mj-lt"/>
                          <a:ea typeface="楷体" panose="02010609060101010101" pitchFamily="49" charset="-122"/>
                        </a:rPr>
                        <a:t>A442</a:t>
                      </a:r>
                    </a:p>
                  </a:txBody>
                  <a:tcPr marL="5443" marR="5443" marT="5443" marB="0" anchor="ctr">
                    <a:lnR w="28575" cap="flat" cmpd="sng" algn="ctr">
                      <a:solidFill>
                        <a:srgbClr val="3A97D7"/>
                      </a:solidFill>
                      <a:prstDash val="solid"/>
                      <a:round/>
                      <a:headEnd type="none" w="med" len="med"/>
                      <a:tailEnd type="none" w="med" len="med"/>
                    </a:lnR>
                  </a:tcPr>
                </a:tc>
                <a:extLst>
                  <a:ext uri="{0D108BD9-81ED-4DB2-BD59-A6C34878D82A}">
                    <a16:rowId xmlns:a16="http://schemas.microsoft.com/office/drawing/2014/main" val="3062497020"/>
                  </a:ext>
                </a:extLst>
              </a:tr>
              <a:tr h="490904">
                <a:tc>
                  <a:txBody>
                    <a:bodyPr/>
                    <a:lstStyle/>
                    <a:p>
                      <a:pPr algn="ctr" fontAlgn="ctr"/>
                      <a:r>
                        <a:rPr lang="zh-CN" sz="2400" b="0" i="0" u="none" strike="noStrike" dirty="0">
                          <a:solidFill>
                            <a:schemeClr val="tx1"/>
                          </a:solidFill>
                          <a:effectLst/>
                          <a:latin typeface="+mj-lt"/>
                          <a:ea typeface="楷体" panose="02010609060101010101" pitchFamily="49" charset="-122"/>
                        </a:rPr>
                        <a:t>七</a:t>
                      </a:r>
                    </a:p>
                  </a:txBody>
                  <a:tcPr marL="5443" marR="5443" marT="5443" marB="0" anchor="ctr">
                    <a:lnL w="28575" cap="flat" cmpd="sng" algn="ctr">
                      <a:solidFill>
                        <a:srgbClr val="3A97D7"/>
                      </a:solidFill>
                      <a:prstDash val="solid"/>
                      <a:round/>
                      <a:headEnd type="none" w="med" len="med"/>
                      <a:tailEnd type="none" w="med" len="med"/>
                    </a:lnL>
                    <a:lnB w="28575" cap="flat" cmpd="sng" algn="ctr">
                      <a:solidFill>
                        <a:srgbClr val="3A97D7"/>
                      </a:solidFill>
                      <a:prstDash val="solid"/>
                      <a:round/>
                      <a:headEnd type="none" w="med" len="med"/>
                      <a:tailEnd type="none" w="med" len="med"/>
                    </a:lnB>
                  </a:tcPr>
                </a:tc>
                <a:tc>
                  <a:txBody>
                    <a:bodyPr/>
                    <a:lstStyle/>
                    <a:p>
                      <a:pPr algn="ctr" fontAlgn="ctr"/>
                      <a:r>
                        <a:rPr lang="zh-CN" sz="2400" b="0" i="0" u="none" strike="noStrike" dirty="0">
                          <a:solidFill>
                            <a:schemeClr val="tx1"/>
                          </a:solidFill>
                          <a:effectLst/>
                          <a:latin typeface="+mj-lt"/>
                          <a:ea typeface="楷体" panose="02010609060101010101" pitchFamily="49" charset="-122"/>
                        </a:rPr>
                        <a:t>C6DF</a:t>
                      </a:r>
                    </a:p>
                  </a:txBody>
                  <a:tcPr marL="5443" marR="5443" marT="5443" marB="0" anchor="ctr">
                    <a:lnB w="28575" cap="flat" cmpd="sng" algn="ctr">
                      <a:solidFill>
                        <a:srgbClr val="3A97D7"/>
                      </a:solidFill>
                      <a:prstDash val="solid"/>
                      <a:round/>
                      <a:headEnd type="none" w="med" len="med"/>
                      <a:tailEnd type="none" w="med" len="med"/>
                    </a:lnB>
                  </a:tcPr>
                </a:tc>
                <a:tc>
                  <a:txBody>
                    <a:bodyPr/>
                    <a:lstStyle/>
                    <a:p>
                      <a:pPr algn="ctr" fontAlgn="ctr"/>
                      <a:r>
                        <a:rPr lang="zh-CN" sz="2400" b="0" i="0" u="none" strike="noStrike" dirty="0">
                          <a:solidFill>
                            <a:schemeClr val="tx1"/>
                          </a:solidFill>
                          <a:effectLst/>
                          <a:latin typeface="+mj-lt"/>
                          <a:ea typeface="楷体" panose="02010609060101010101" pitchFamily="49" charset="-122"/>
                        </a:rPr>
                        <a:t>A443</a:t>
                      </a:r>
                    </a:p>
                  </a:txBody>
                  <a:tcPr marL="5443" marR="5443" marT="5443" marB="0" anchor="ctr">
                    <a:lnR w="28575" cap="flat" cmpd="sng" algn="ctr">
                      <a:solidFill>
                        <a:srgbClr val="3A97D7"/>
                      </a:solidFill>
                      <a:prstDash val="solid"/>
                      <a:round/>
                      <a:headEnd type="none" w="med" len="med"/>
                      <a:tailEnd type="none" w="med" len="med"/>
                    </a:lnR>
                    <a:lnB w="28575" cap="flat" cmpd="sng" algn="ctr">
                      <a:solidFill>
                        <a:srgbClr val="3A97D7"/>
                      </a:solidFill>
                      <a:prstDash val="solid"/>
                      <a:round/>
                      <a:headEnd type="none" w="med" len="med"/>
                      <a:tailEnd type="none" w="med" len="med"/>
                    </a:lnB>
                  </a:tcPr>
                </a:tc>
                <a:extLst>
                  <a:ext uri="{0D108BD9-81ED-4DB2-BD59-A6C34878D82A}">
                    <a16:rowId xmlns:a16="http://schemas.microsoft.com/office/drawing/2014/main" val="322196838"/>
                  </a:ext>
                </a:extLst>
              </a:tr>
            </a:tbl>
          </a:graphicData>
        </a:graphic>
      </p:graphicFrame>
      <p:sp>
        <p:nvSpPr>
          <p:cNvPr id="9" name="矩形: 圆角 8">
            <a:extLst>
              <a:ext uri="{FF2B5EF4-FFF2-40B4-BE49-F238E27FC236}">
                <a16:creationId xmlns:a16="http://schemas.microsoft.com/office/drawing/2014/main" id="{3B84E42F-3B41-41E6-A877-CCFC78E67B59}"/>
              </a:ext>
            </a:extLst>
          </p:cNvPr>
          <p:cNvSpPr/>
          <p:nvPr/>
        </p:nvSpPr>
        <p:spPr>
          <a:xfrm>
            <a:off x="308686" y="2179144"/>
            <a:ext cx="8690707" cy="606840"/>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0000"/>
              </a:lnSpc>
            </a:pPr>
            <a:r>
              <a:rPr lang="zh-CN" altLang="en-US" sz="2400" b="1" dirty="0">
                <a:solidFill>
                  <a:schemeClr val="tx1"/>
                </a:solidFill>
                <a:latin typeface="楷体" panose="02010609060101010101" pitchFamily="49" charset="-122"/>
                <a:ea typeface="楷体" panose="02010609060101010101" pitchFamily="49" charset="-122"/>
              </a:rPr>
              <a:t>不同字符集编码的内码定义不一样</a:t>
            </a:r>
          </a:p>
        </p:txBody>
      </p:sp>
    </p:spTree>
    <p:extLst>
      <p:ext uri="{BB962C8B-B14F-4D97-AF65-F5344CB8AC3E}">
        <p14:creationId xmlns:p14="http://schemas.microsoft.com/office/powerpoint/2010/main" val="2055861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544591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为什么需要</a:t>
            </a: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是</a:t>
            </a:r>
            <a:r>
              <a:rPr lang="en-US" altLang="zh-CN" sz="2400" b="1" dirty="0">
                <a:latin typeface="+mj-lt"/>
                <a:ea typeface="楷体" panose="02010609060101010101" pitchFamily="49" charset="-122"/>
              </a:rPr>
              <a:t>16</a:t>
            </a:r>
            <a:r>
              <a:rPr lang="zh-CN" altLang="en-US" sz="2400" b="1" dirty="0">
                <a:latin typeface="+mj-lt"/>
                <a:ea typeface="楷体" panose="02010609060101010101" pitchFamily="49" charset="-122"/>
              </a:rPr>
              <a:t>比特的字符集，其支持当前世界上绝大多数的语言</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给每个字符提供了一个唯一的编码表示，不论是什么平台、程序或语言</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Windows</a:t>
            </a:r>
            <a:r>
              <a:rPr lang="zh-CN" altLang="en-US" sz="2400" b="1" dirty="0">
                <a:latin typeface="+mj-lt"/>
                <a:ea typeface="楷体" panose="02010609060101010101" pitchFamily="49" charset="-122"/>
              </a:rPr>
              <a:t>系统</a:t>
            </a:r>
            <a:r>
              <a:rPr lang="en-US" altLang="zh-CN" sz="2400" b="1" dirty="0">
                <a:latin typeface="+mj-lt"/>
                <a:ea typeface="楷体" panose="02010609060101010101" pitchFamily="49" charset="-122"/>
              </a:rPr>
              <a:t>(Windows 2000</a:t>
            </a:r>
            <a:r>
              <a:rPr lang="zh-CN" altLang="en-US" sz="2400" b="1" dirty="0">
                <a:latin typeface="+mj-lt"/>
                <a:ea typeface="楷体" panose="02010609060101010101" pitchFamily="49" charset="-122"/>
              </a:rPr>
              <a:t>版本</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XML</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LDAP</a:t>
            </a:r>
            <a:r>
              <a:rPr lang="zh-CN" altLang="en-US" sz="2400" b="1" dirty="0">
                <a:latin typeface="+mj-lt"/>
                <a:ea typeface="楷体" panose="02010609060101010101" pitchFamily="49" charset="-122"/>
              </a:rPr>
              <a:t>等已支持</a:t>
            </a:r>
            <a:r>
              <a:rPr lang="en-US" altLang="zh-CN" sz="2400" b="1" dirty="0">
                <a:latin typeface="+mj-lt"/>
                <a:ea typeface="楷体" panose="02010609060101010101" pitchFamily="49" charset="-122"/>
              </a:rPr>
              <a:t>Unicode</a:t>
            </a:r>
          </a:p>
          <a:p>
            <a:pPr marL="800100" lvl="1" indent="-3429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安装附加的语言</a:t>
            </a:r>
          </a:p>
          <a:p>
            <a:pPr marL="1257300" lvl="2" indent="-342900">
              <a:lnSpc>
                <a:spcPct val="120000"/>
              </a:lnSpc>
              <a:buSzPct val="90000"/>
              <a:buFont typeface="Wingdings" panose="05000000000000000000" pitchFamily="2" charset="2"/>
              <a:buChar char="n"/>
            </a:pPr>
            <a:r>
              <a:rPr lang="zh-CN" altLang="en-US" sz="2400" b="1" dirty="0">
                <a:ea typeface="楷体" panose="02010609060101010101" pitchFamily="49" charset="-122"/>
              </a:rPr>
              <a:t>开始 </a:t>
            </a:r>
            <a:r>
              <a:rPr lang="en-US" altLang="zh-CN" sz="2400" b="1" dirty="0">
                <a:ea typeface="楷体" panose="02010609060101010101" pitchFamily="49" charset="-122"/>
              </a:rPr>
              <a:t>&gt; </a:t>
            </a:r>
            <a:r>
              <a:rPr lang="zh-CN" altLang="en-US" sz="2400" b="1" dirty="0">
                <a:ea typeface="楷体" panose="02010609060101010101" pitchFamily="49" charset="-122"/>
              </a:rPr>
              <a:t>设置 </a:t>
            </a:r>
            <a:r>
              <a:rPr lang="en-US" altLang="zh-CN" sz="2400" b="1" dirty="0">
                <a:ea typeface="楷体" panose="02010609060101010101" pitchFamily="49" charset="-122"/>
              </a:rPr>
              <a:t>&gt; </a:t>
            </a:r>
            <a:r>
              <a:rPr lang="zh-CN" altLang="en-US" sz="2400" b="1" dirty="0">
                <a:ea typeface="楷体" panose="02010609060101010101" pitchFamily="49" charset="-122"/>
              </a:rPr>
              <a:t>控制面板 </a:t>
            </a:r>
            <a:r>
              <a:rPr lang="en-US" altLang="zh-CN" sz="2400" b="1" dirty="0">
                <a:ea typeface="楷体" panose="02010609060101010101" pitchFamily="49" charset="-122"/>
              </a:rPr>
              <a:t>&gt; </a:t>
            </a:r>
            <a:r>
              <a:rPr lang="zh-CN" altLang="en-US" sz="2400" b="1" dirty="0">
                <a:ea typeface="楷体" panose="02010609060101010101" pitchFamily="49" charset="-122"/>
              </a:rPr>
              <a:t>区域选项 </a:t>
            </a:r>
          </a:p>
          <a:p>
            <a:pPr marL="800100" lvl="1" indent="-3429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字体</a:t>
            </a:r>
            <a:r>
              <a:rPr lang="en-US" altLang="zh-CN" sz="2400" b="1" dirty="0">
                <a:solidFill>
                  <a:srgbClr val="1557AE"/>
                </a:solidFill>
                <a:latin typeface="+mj-lt"/>
                <a:ea typeface="楷体" panose="02010609060101010101" pitchFamily="49" charset="-122"/>
              </a:rPr>
              <a:t>(font)</a:t>
            </a: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3751DA8B-983C-42F3-ADA3-3AC60771F783}"/>
              </a:ext>
            </a:extLst>
          </p:cNvPr>
          <p:cNvSpPr/>
          <p:nvPr/>
        </p:nvSpPr>
        <p:spPr>
          <a:xfrm>
            <a:off x="390769" y="6143870"/>
            <a:ext cx="8690707" cy="652629"/>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600"/>
              </a:spcBef>
            </a:pPr>
            <a:r>
              <a:rPr lang="en-US" altLang="zh-CN" sz="2000" b="1" dirty="0">
                <a:solidFill>
                  <a:schemeClr val="tx1"/>
                </a:solidFill>
                <a:latin typeface="+mj-lt"/>
              </a:rPr>
              <a:t>Full fonts: If you have Microsoft Office 2000, you can get the Arial Unicode MS font, which is the most complete. </a:t>
            </a:r>
          </a:p>
        </p:txBody>
      </p:sp>
    </p:spTree>
    <p:extLst>
      <p:ext uri="{BB962C8B-B14F-4D97-AF65-F5344CB8AC3E}">
        <p14:creationId xmlns:p14="http://schemas.microsoft.com/office/powerpoint/2010/main" val="817866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455951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JAVA</a:t>
            </a:r>
            <a:r>
              <a:rPr lang="zh-CN" altLang="en-US" sz="2400" b="1" dirty="0">
                <a:solidFill>
                  <a:srgbClr val="1557AE"/>
                </a:solidFill>
                <a:latin typeface="+mj-lt"/>
                <a:ea typeface="楷体" panose="02010609060101010101" pitchFamily="49" charset="-122"/>
              </a:rPr>
              <a:t>中的字符、字符串、标识符</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变量名、方法名和类名称</a:t>
            </a:r>
            <a:r>
              <a:rPr lang="en-US" altLang="zh-CN" sz="2400" b="1" dirty="0">
                <a:solidFill>
                  <a:srgbClr val="1557AE"/>
                </a:solidFill>
                <a:latin typeface="+mj-lt"/>
                <a:ea typeface="楷体" panose="02010609060101010101" pitchFamily="49" charset="-122"/>
              </a:rPr>
              <a:t>)</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16</a:t>
            </a:r>
            <a:r>
              <a:rPr lang="zh-CN" altLang="en-US" sz="2400" b="1" dirty="0">
                <a:solidFill>
                  <a:srgbClr val="1557AE"/>
                </a:solidFill>
                <a:latin typeface="+mj-lt"/>
                <a:ea typeface="楷体" panose="02010609060101010101" pitchFamily="49" charset="-122"/>
              </a:rPr>
              <a:t>比特的</a:t>
            </a: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字符</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字符集</a:t>
            </a:r>
            <a:r>
              <a:rPr lang="en-US" altLang="zh-CN" sz="2400" b="1" dirty="0">
                <a:solidFill>
                  <a:srgbClr val="1557AE"/>
                </a:solidFill>
                <a:latin typeface="+mj-lt"/>
                <a:ea typeface="楷体" panose="02010609060101010101" pitchFamily="49" charset="-122"/>
              </a:rPr>
              <a:t>(Unicode character set)</a:t>
            </a:r>
            <a:r>
              <a:rPr lang="zh-CN" altLang="en-US" sz="2400" b="1" dirty="0">
                <a:solidFill>
                  <a:srgbClr val="1557AE"/>
                </a:solidFill>
                <a:latin typeface="+mj-lt"/>
                <a:ea typeface="楷体" panose="02010609060101010101" pitchFamily="49" charset="-122"/>
              </a:rPr>
              <a:t> ：</a:t>
            </a:r>
          </a:p>
          <a:p>
            <a:pPr marL="1257300" lvl="2" indent="-3429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用途</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国际化</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\u0000 ~ \</a:t>
            </a:r>
            <a:r>
              <a:rPr lang="en-US" altLang="zh-CN" sz="2400" b="1" dirty="0" err="1">
                <a:latin typeface="+mj-lt"/>
                <a:ea typeface="楷体" panose="02010609060101010101" pitchFamily="49" charset="-122"/>
              </a:rPr>
              <a:t>uffff</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\u</a:t>
            </a:r>
            <a:r>
              <a:rPr lang="zh-CN" altLang="en-US" sz="2400" b="1" dirty="0">
                <a:latin typeface="+mj-lt"/>
                <a:ea typeface="楷体" panose="02010609060101010101" pitchFamily="49" charset="-122"/>
              </a:rPr>
              <a:t>是</a:t>
            </a: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转义符</a:t>
            </a:r>
          </a:p>
          <a:p>
            <a:pPr marL="1257300" lvl="2" indent="-3429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当前定义了</a:t>
            </a:r>
            <a:r>
              <a:rPr lang="en-US" altLang="zh-CN" sz="2400" b="1" dirty="0">
                <a:solidFill>
                  <a:srgbClr val="C00000"/>
                </a:solidFill>
                <a:latin typeface="+mj-lt"/>
                <a:ea typeface="楷体" panose="02010609060101010101" pitchFamily="49" charset="-122"/>
              </a:rPr>
              <a:t>34,000</a:t>
            </a:r>
            <a:r>
              <a:rPr lang="zh-CN" altLang="en-US" sz="2400" b="1" dirty="0">
                <a:latin typeface="+mj-lt"/>
                <a:ea typeface="楷体" panose="02010609060101010101" pitchFamily="49" charset="-122"/>
              </a:rPr>
              <a:t>个</a:t>
            </a: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字符</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\u0020~\u007e</a:t>
            </a:r>
            <a:r>
              <a:rPr lang="zh-CN" altLang="en-US" sz="2400" b="1" dirty="0">
                <a:latin typeface="+mj-lt"/>
                <a:ea typeface="楷体" panose="02010609060101010101" pitchFamily="49" charset="-122"/>
              </a:rPr>
              <a:t>等效于</a:t>
            </a:r>
            <a:r>
              <a:rPr lang="en-US" altLang="zh-CN" sz="2400" b="1" dirty="0">
                <a:latin typeface="+mj-lt"/>
                <a:ea typeface="楷体" panose="02010609060101010101" pitchFamily="49" charset="-122"/>
              </a:rPr>
              <a:t>ASC-II</a:t>
            </a:r>
            <a:r>
              <a:rPr lang="zh-CN" altLang="en-US" sz="2400" b="1" dirty="0">
                <a:latin typeface="+mj-lt"/>
                <a:ea typeface="楷体" panose="02010609060101010101" pitchFamily="49" charset="-122"/>
              </a:rPr>
              <a:t>字符和</a:t>
            </a:r>
            <a:r>
              <a:rPr lang="en-US" altLang="zh-CN" sz="2400" b="1" dirty="0">
                <a:latin typeface="+mj-lt"/>
                <a:ea typeface="楷体" panose="02010609060101010101" pitchFamily="49" charset="-122"/>
              </a:rPr>
              <a:t>ISO8859-1(Latin-1)</a:t>
            </a:r>
            <a:r>
              <a:rPr lang="zh-CN" altLang="en-US" sz="2400" b="1" dirty="0">
                <a:latin typeface="+mj-lt"/>
                <a:ea typeface="楷体" panose="02010609060101010101" pitchFamily="49" charset="-122"/>
              </a:rPr>
              <a:t>字符</a:t>
            </a:r>
            <a:r>
              <a:rPr lang="en-US" altLang="zh-CN" sz="2400" b="1" dirty="0">
                <a:latin typeface="+mj-lt"/>
                <a:ea typeface="楷体" panose="02010609060101010101" pitchFamily="49" charset="-122"/>
              </a:rPr>
              <a:t>0x20~0x7e</a:t>
            </a: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p:txBody>
      </p:sp>
    </p:spTree>
    <p:extLst>
      <p:ext uri="{BB962C8B-B14F-4D97-AF65-F5344CB8AC3E}">
        <p14:creationId xmlns:p14="http://schemas.microsoft.com/office/powerpoint/2010/main" val="231420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示例</a:t>
            </a:r>
            <a:endParaRPr lang="en-US" altLang="zh-CN" sz="2400" b="1" dirty="0">
              <a:solidFill>
                <a:srgbClr val="1557AE"/>
              </a:solidFill>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BF98D0DC-454F-413F-8CA1-C8F46313A280}"/>
              </a:ext>
            </a:extLst>
          </p:cNvPr>
          <p:cNvSpPr/>
          <p:nvPr/>
        </p:nvSpPr>
        <p:spPr>
          <a:xfrm>
            <a:off x="14462" y="2308723"/>
            <a:ext cx="9143999" cy="259914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5E74'</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//char c = ‘</a:t>
            </a:r>
            <a:r>
              <a:rPr lang="zh-CN" altLang="en-US" sz="2400" b="1" dirty="0">
                <a:solidFill>
                  <a:srgbClr val="6A9955"/>
                </a:solidFill>
                <a:latin typeface="Consolas" panose="020B0609020204030204" pitchFamily="49" charset="0"/>
              </a:rPr>
              <a:t>年’</a:t>
            </a:r>
            <a:r>
              <a:rPr lang="en-US" altLang="zh-CN" sz="2400" b="1" dirty="0">
                <a:solidFill>
                  <a:srgbClr val="6A9955"/>
                </a:solidFill>
                <a:latin typeface="Consolas" panose="020B0609020204030204" pitchFamily="49" charset="0"/>
              </a:rPr>
              <a:t>;</a:t>
            </a:r>
            <a:endParaRPr lang="zh-CN" altLang="en-US" sz="2400" b="1" dirty="0">
              <a:solidFill>
                <a:srgbClr val="D4D4D4"/>
              </a:solidFill>
              <a:latin typeface="Consolas" panose="020B0609020204030204" pitchFamily="49" charset="0"/>
            </a:endParaRPr>
          </a:p>
          <a:p>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s1</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"Java</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8BED</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8A00"</a:t>
            </a:r>
            <a:r>
              <a:rPr lang="en-US" altLang="zh-CN" sz="2400" b="1" dirty="0">
                <a:solidFill>
                  <a:srgbClr val="D4D4D4"/>
                </a:solidFill>
                <a:latin typeface="Consolas" panose="020B0609020204030204" pitchFamily="49" charset="0"/>
              </a:rPr>
              <a:t>;</a:t>
            </a:r>
            <a:r>
              <a:rPr lang="en-US" altLang="zh-CN" sz="2400" b="1" dirty="0">
                <a:solidFill>
                  <a:srgbClr val="6A9955"/>
                </a:solidFill>
                <a:latin typeface="Consolas" panose="020B0609020204030204" pitchFamily="49" charset="0"/>
              </a:rPr>
              <a:t>//String s1 = “Java</a:t>
            </a:r>
            <a:r>
              <a:rPr lang="zh-CN" altLang="en-US" sz="2400" b="1" dirty="0">
                <a:solidFill>
                  <a:srgbClr val="6A9955"/>
                </a:solidFill>
                <a:latin typeface="Consolas" panose="020B0609020204030204" pitchFamily="49" charset="0"/>
              </a:rPr>
              <a:t>语言”</a:t>
            </a:r>
            <a:r>
              <a:rPr lang="en-US" altLang="zh-CN" sz="2400" b="1" dirty="0">
                <a:solidFill>
                  <a:srgbClr val="6A9955"/>
                </a:solidFill>
                <a:latin typeface="Consolas" panose="020B0609020204030204" pitchFamily="49" charset="0"/>
              </a:rPr>
              <a:t>;</a:t>
            </a:r>
            <a:endParaRPr lang="zh-CN" altLang="en-US" sz="2400" b="1" dirty="0">
              <a:solidFill>
                <a:srgbClr val="D4D4D4"/>
              </a:solidFill>
              <a:latin typeface="Consolas" panose="020B0609020204030204" pitchFamily="49" charset="0"/>
            </a:endParaRPr>
          </a:p>
          <a:p>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s2</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0030</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0031"</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//String s2 =“01”;</a:t>
            </a:r>
            <a:endParaRPr lang="en-US" altLang="zh-CN" sz="2400" b="1" dirty="0">
              <a:solidFill>
                <a:srgbClr val="D4D4D4"/>
              </a:solidFill>
              <a:latin typeface="Consolas" panose="020B0609020204030204" pitchFamily="49" charset="0"/>
            </a:endParaRPr>
          </a:p>
          <a:p>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c</a:t>
            </a:r>
            <a:r>
              <a:rPr lang="en-US" altLang="zh-CN" sz="2400" b="1" dirty="0">
                <a:solidFill>
                  <a:srgbClr val="D4D4D4"/>
                </a:solidFill>
                <a:latin typeface="Consolas" panose="020B0609020204030204" pitchFamily="49" charset="0"/>
              </a:rPr>
              <a:t> );</a:t>
            </a:r>
          </a:p>
          <a:p>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s1</a:t>
            </a:r>
            <a:r>
              <a:rPr lang="en-US" altLang="zh-CN" sz="2400" b="1" dirty="0">
                <a:solidFill>
                  <a:srgbClr val="D4D4D4"/>
                </a:solidFill>
                <a:latin typeface="Consolas" panose="020B0609020204030204" pitchFamily="49" charset="0"/>
              </a:rPr>
              <a:t>)</a:t>
            </a:r>
          </a:p>
          <a:p>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s2</a:t>
            </a:r>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7217FFF3-B5FC-46AD-BE2E-17E08F1A693F}"/>
              </a:ext>
            </a:extLst>
          </p:cNvPr>
          <p:cNvPicPr>
            <a:picLocks noChangeAspect="1"/>
          </p:cNvPicPr>
          <p:nvPr/>
        </p:nvPicPr>
        <p:blipFill>
          <a:blip r:embed="rId3"/>
          <a:stretch>
            <a:fillRect/>
          </a:stretch>
        </p:blipFill>
        <p:spPr>
          <a:xfrm>
            <a:off x="14461" y="5130709"/>
            <a:ext cx="9144000" cy="1522699"/>
          </a:xfrm>
          <a:prstGeom prst="rect">
            <a:avLst/>
          </a:prstGeom>
        </p:spPr>
      </p:pic>
    </p:spTree>
    <p:extLst>
      <p:ext uri="{BB962C8B-B14F-4D97-AF65-F5344CB8AC3E}">
        <p14:creationId xmlns:p14="http://schemas.microsoft.com/office/powerpoint/2010/main" val="545185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示例</a:t>
            </a:r>
            <a:endParaRPr lang="en-US" altLang="zh-CN" sz="2400" b="1" dirty="0">
              <a:solidFill>
                <a:srgbClr val="1557AE"/>
              </a:solidFill>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BF98D0DC-454F-413F-8CA1-C8F46313A280}"/>
              </a:ext>
            </a:extLst>
          </p:cNvPr>
          <p:cNvSpPr/>
          <p:nvPr/>
        </p:nvSpPr>
        <p:spPr>
          <a:xfrm>
            <a:off x="14462" y="2308724"/>
            <a:ext cx="9143999" cy="1231646"/>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zh-CN" altLang="en-US" sz="2400" b="1" dirty="0">
                <a:solidFill>
                  <a:srgbClr val="9CDCFE"/>
                </a:solidFill>
                <a:latin typeface="Consolas" panose="020B0609020204030204" pitchFamily="49" charset="0"/>
              </a:rPr>
              <a:t>你好</a:t>
            </a:r>
            <a:r>
              <a:rPr lang="zh-CN" altLang="en-US" sz="2400" b="1" dirty="0">
                <a:solidFill>
                  <a:srgbClr val="D4D4D4"/>
                </a:solidFill>
                <a:latin typeface="Consolas" panose="020B0609020204030204" pitchFamily="49" charset="0"/>
              </a:rPr>
              <a:t> </a:t>
            </a:r>
            <a:r>
              <a:rPr lang="en-US" altLang="zh-CN" sz="2400" b="1" dirty="0">
                <a:solidFill>
                  <a:srgbClr val="D4D4D4"/>
                </a:solidFill>
                <a:latin typeface="Consolas" panose="020B0609020204030204" pitchFamily="49" charset="0"/>
              </a:rPr>
              <a:t>=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zh-CN" altLang="en-US" sz="2400" b="1" dirty="0">
                <a:solidFill>
                  <a:srgbClr val="9CDCFE"/>
                </a:solidFill>
                <a:latin typeface="Consolas" panose="020B0609020204030204" pitchFamily="49" charset="0"/>
              </a:rPr>
              <a:t>你好</a:t>
            </a:r>
            <a:r>
              <a:rPr lang="en-US" altLang="zh-CN" sz="2400" b="1" dirty="0">
                <a:solidFill>
                  <a:srgbClr val="D4D4D4"/>
                </a:solidFill>
                <a:latin typeface="Consolas" panose="020B0609020204030204" pitchFamily="49" charset="0"/>
              </a:rPr>
              <a:t>); </a:t>
            </a:r>
            <a:r>
              <a:rPr lang="en-US" altLang="zh-CN" sz="2400" dirty="0">
                <a:solidFill>
                  <a:srgbClr val="D4D4D4"/>
                </a:solidFill>
                <a:latin typeface="Consolas" panose="020B0609020204030204" pitchFamily="49" charset="0"/>
              </a:rPr>
              <a:t> </a:t>
            </a:r>
          </a:p>
        </p:txBody>
      </p:sp>
      <p:pic>
        <p:nvPicPr>
          <p:cNvPr id="3" name="图片 2">
            <a:extLst>
              <a:ext uri="{FF2B5EF4-FFF2-40B4-BE49-F238E27FC236}">
                <a16:creationId xmlns:a16="http://schemas.microsoft.com/office/drawing/2014/main" id="{8E3EFE19-A09E-4727-8A70-F340B1984696}"/>
              </a:ext>
            </a:extLst>
          </p:cNvPr>
          <p:cNvPicPr>
            <a:picLocks noChangeAspect="1"/>
          </p:cNvPicPr>
          <p:nvPr/>
        </p:nvPicPr>
        <p:blipFill>
          <a:blip r:embed="rId3"/>
          <a:stretch>
            <a:fillRect/>
          </a:stretch>
        </p:blipFill>
        <p:spPr>
          <a:xfrm>
            <a:off x="0" y="3801290"/>
            <a:ext cx="9144000" cy="630927"/>
          </a:xfrm>
          <a:prstGeom prst="rect">
            <a:avLst/>
          </a:prstGeom>
        </p:spPr>
      </p:pic>
    </p:spTree>
    <p:extLst>
      <p:ext uri="{BB962C8B-B14F-4D97-AF65-F5344CB8AC3E}">
        <p14:creationId xmlns:p14="http://schemas.microsoft.com/office/powerpoint/2010/main" val="202931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补充</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支持欧洲、非洲、中东、亚洲（包括统一标准的东亚象形汉字和韩国表音文字）。</a:t>
            </a: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并没有提供对小语种字符支持</a:t>
            </a: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9F621FBC-EF2C-4037-932C-882CA33F4373}"/>
              </a:ext>
            </a:extLst>
          </p:cNvPr>
          <p:cNvSpPr/>
          <p:nvPr/>
        </p:nvSpPr>
        <p:spPr>
          <a:xfrm>
            <a:off x="226646" y="3519744"/>
            <a:ext cx="8690707" cy="2951395"/>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诸如</a:t>
            </a:r>
            <a:r>
              <a:rPr lang="en-US" altLang="zh-CN" sz="2000" b="1" dirty="0">
                <a:solidFill>
                  <a:schemeClr val="tx1"/>
                </a:solidFill>
                <a:latin typeface="+mn-ea"/>
              </a:rPr>
              <a:t>Braille(</a:t>
            </a:r>
            <a:r>
              <a:rPr lang="zh-CN" altLang="en-US" sz="2000" b="1" dirty="0">
                <a:solidFill>
                  <a:schemeClr val="tx1"/>
                </a:solidFill>
                <a:latin typeface="+mn-ea"/>
              </a:rPr>
              <a:t>盲文</a:t>
            </a:r>
            <a:r>
              <a:rPr lang="en-US" altLang="zh-CN" sz="2000" b="1" dirty="0">
                <a:solidFill>
                  <a:schemeClr val="tx1"/>
                </a:solidFill>
                <a:latin typeface="+mn-ea"/>
              </a:rPr>
              <a:t>),Cherokee, Ethiopic(</a:t>
            </a:r>
            <a:r>
              <a:rPr lang="zh-CN" altLang="en-US" sz="2000" b="1" dirty="0">
                <a:solidFill>
                  <a:schemeClr val="tx1"/>
                </a:solidFill>
                <a:latin typeface="+mn-ea"/>
              </a:rPr>
              <a:t>埃塞俄比亚语</a:t>
            </a:r>
            <a:r>
              <a:rPr lang="en-US" altLang="zh-CN" sz="2000" b="1" dirty="0">
                <a:solidFill>
                  <a:schemeClr val="tx1"/>
                </a:solidFill>
                <a:latin typeface="+mn-ea"/>
              </a:rPr>
              <a:t>), Khmer(</a:t>
            </a:r>
            <a:r>
              <a:rPr lang="zh-CN" altLang="en-US" sz="2000" b="1" dirty="0">
                <a:solidFill>
                  <a:schemeClr val="tx1"/>
                </a:solidFill>
                <a:latin typeface="+mn-ea"/>
              </a:rPr>
              <a:t>高棉语</a:t>
            </a:r>
            <a:r>
              <a:rPr lang="en-US" altLang="zh-CN" sz="2000" b="1" dirty="0">
                <a:solidFill>
                  <a:schemeClr val="tx1"/>
                </a:solidFill>
                <a:latin typeface="+mn-ea"/>
              </a:rPr>
              <a:t>), Mongolian(</a:t>
            </a:r>
            <a:r>
              <a:rPr lang="zh-CN" altLang="en-US" sz="2000" b="1" dirty="0">
                <a:solidFill>
                  <a:schemeClr val="tx1"/>
                </a:solidFill>
                <a:latin typeface="+mn-ea"/>
              </a:rPr>
              <a:t>蒙古语</a:t>
            </a:r>
            <a:r>
              <a:rPr lang="en-US" altLang="zh-CN" sz="2000" b="1" dirty="0">
                <a:solidFill>
                  <a:schemeClr val="tx1"/>
                </a:solidFill>
                <a:latin typeface="+mn-ea"/>
              </a:rPr>
              <a:t>), Hmong(</a:t>
            </a:r>
            <a:r>
              <a:rPr lang="zh-CN" altLang="en-US" sz="2000" b="1" dirty="0">
                <a:solidFill>
                  <a:schemeClr val="tx1"/>
                </a:solidFill>
                <a:latin typeface="+mn-ea"/>
              </a:rPr>
              <a:t>苗语</a:t>
            </a:r>
            <a:r>
              <a:rPr lang="en-US" altLang="zh-CN" sz="2000" b="1" dirty="0">
                <a:solidFill>
                  <a:schemeClr val="tx1"/>
                </a:solidFill>
                <a:latin typeface="+mn-ea"/>
              </a:rPr>
              <a:t>), Tai Lu, Tai Mau</a:t>
            </a:r>
            <a:r>
              <a:rPr lang="zh-CN" altLang="en-US" sz="2000" b="1" dirty="0">
                <a:solidFill>
                  <a:schemeClr val="tx1"/>
                </a:solidFill>
                <a:latin typeface="+mn-ea"/>
              </a:rPr>
              <a:t>文字的支持。同时它也不支持如</a:t>
            </a:r>
            <a:r>
              <a:rPr lang="en-US" altLang="zh-CN" sz="2000" b="1" dirty="0">
                <a:solidFill>
                  <a:schemeClr val="tx1"/>
                </a:solidFill>
                <a:latin typeface="+mn-ea"/>
              </a:rPr>
              <a:t>Ahom(</a:t>
            </a:r>
            <a:r>
              <a:rPr lang="zh-CN" altLang="en-US" sz="2000" b="1" dirty="0">
                <a:solidFill>
                  <a:schemeClr val="tx1"/>
                </a:solidFill>
                <a:latin typeface="+mn-ea"/>
              </a:rPr>
              <a:t>阿霍姆语</a:t>
            </a:r>
            <a:r>
              <a:rPr lang="en-US" altLang="zh-CN" sz="2000" b="1" dirty="0">
                <a:solidFill>
                  <a:schemeClr val="tx1"/>
                </a:solidFill>
                <a:latin typeface="+mn-ea"/>
              </a:rPr>
              <a:t>), Akkadian(</a:t>
            </a:r>
            <a:r>
              <a:rPr lang="zh-CN" altLang="en-US" sz="2000" b="1" dirty="0">
                <a:solidFill>
                  <a:schemeClr val="tx1"/>
                </a:solidFill>
                <a:latin typeface="+mn-ea"/>
              </a:rPr>
              <a:t>阿卡德语</a:t>
            </a:r>
            <a:r>
              <a:rPr lang="en-US" altLang="zh-CN" sz="2000" b="1" dirty="0">
                <a:solidFill>
                  <a:schemeClr val="tx1"/>
                </a:solidFill>
                <a:latin typeface="+mn-ea"/>
              </a:rPr>
              <a:t>), Aramaic(</a:t>
            </a:r>
            <a:r>
              <a:rPr lang="zh-CN" altLang="en-US" sz="2000" b="1" dirty="0">
                <a:solidFill>
                  <a:schemeClr val="tx1"/>
                </a:solidFill>
                <a:latin typeface="+mn-ea"/>
              </a:rPr>
              <a:t>阿拉米语</a:t>
            </a:r>
            <a:r>
              <a:rPr lang="en-US" altLang="zh-CN" sz="2000" b="1" dirty="0">
                <a:solidFill>
                  <a:schemeClr val="tx1"/>
                </a:solidFill>
                <a:latin typeface="+mn-ea"/>
              </a:rPr>
              <a:t>), Babylonian Cuneiform(</a:t>
            </a:r>
            <a:r>
              <a:rPr lang="zh-CN" altLang="en-US" sz="2000" b="1" dirty="0">
                <a:solidFill>
                  <a:schemeClr val="tx1"/>
                </a:solidFill>
                <a:latin typeface="+mn-ea"/>
              </a:rPr>
              <a:t>古巴比伦楔形文字</a:t>
            </a:r>
            <a:r>
              <a:rPr lang="en-US" altLang="zh-CN" sz="2000" b="1" dirty="0">
                <a:solidFill>
                  <a:schemeClr val="tx1"/>
                </a:solidFill>
                <a:latin typeface="+mn-ea"/>
              </a:rPr>
              <a:t>), Balti(</a:t>
            </a:r>
            <a:r>
              <a:rPr lang="zh-CN" altLang="en-US" sz="2000" b="1" dirty="0">
                <a:solidFill>
                  <a:schemeClr val="tx1"/>
                </a:solidFill>
                <a:latin typeface="+mn-ea"/>
              </a:rPr>
              <a:t>巴尔蒂语</a:t>
            </a:r>
            <a:r>
              <a:rPr lang="en-US" altLang="zh-CN" sz="2000" b="1" dirty="0">
                <a:solidFill>
                  <a:schemeClr val="tx1"/>
                </a:solidFill>
                <a:latin typeface="+mn-ea"/>
              </a:rPr>
              <a:t>), Brahmi(</a:t>
            </a:r>
            <a:r>
              <a:rPr lang="zh-CN" altLang="en-US" sz="2000" b="1" dirty="0">
                <a:solidFill>
                  <a:schemeClr val="tx1"/>
                </a:solidFill>
                <a:latin typeface="+mn-ea"/>
              </a:rPr>
              <a:t>婆罗米文</a:t>
            </a:r>
            <a:r>
              <a:rPr lang="en-US" altLang="zh-CN" sz="2000" b="1" dirty="0">
                <a:solidFill>
                  <a:schemeClr val="tx1"/>
                </a:solidFill>
                <a:latin typeface="+mn-ea"/>
              </a:rPr>
              <a:t>), Etruscan(</a:t>
            </a:r>
            <a:r>
              <a:rPr lang="zh-CN" altLang="en-US" sz="2000" b="1" dirty="0">
                <a:solidFill>
                  <a:schemeClr val="tx1"/>
                </a:solidFill>
                <a:latin typeface="+mn-ea"/>
              </a:rPr>
              <a:t>伊特拉斯坎语</a:t>
            </a:r>
            <a:r>
              <a:rPr lang="en-US" altLang="zh-CN" sz="2000" b="1" dirty="0">
                <a:solidFill>
                  <a:schemeClr val="tx1"/>
                </a:solidFill>
                <a:latin typeface="+mn-ea"/>
              </a:rPr>
              <a:t>), Hittite(</a:t>
            </a:r>
            <a:r>
              <a:rPr lang="zh-CN" altLang="en-US" sz="2000" b="1" dirty="0">
                <a:solidFill>
                  <a:schemeClr val="tx1"/>
                </a:solidFill>
                <a:latin typeface="+mn-ea"/>
              </a:rPr>
              <a:t>赫梯语</a:t>
            </a:r>
            <a:r>
              <a:rPr lang="en-US" altLang="zh-CN" sz="2000" b="1" dirty="0">
                <a:solidFill>
                  <a:schemeClr val="tx1"/>
                </a:solidFill>
                <a:latin typeface="+mn-ea"/>
              </a:rPr>
              <a:t>/</a:t>
            </a:r>
            <a:r>
              <a:rPr lang="zh-CN" altLang="en-US" sz="2000" b="1" dirty="0">
                <a:solidFill>
                  <a:schemeClr val="tx1"/>
                </a:solidFill>
                <a:latin typeface="+mn-ea"/>
              </a:rPr>
              <a:t>西台语</a:t>
            </a:r>
            <a:r>
              <a:rPr lang="en-US" altLang="zh-CN" sz="2000" b="1" dirty="0">
                <a:solidFill>
                  <a:schemeClr val="tx1"/>
                </a:solidFill>
                <a:latin typeface="+mn-ea"/>
              </a:rPr>
              <a:t>), Javanese(</a:t>
            </a:r>
            <a:r>
              <a:rPr lang="zh-CN" altLang="en-US" sz="2000" b="1" dirty="0">
                <a:solidFill>
                  <a:schemeClr val="tx1"/>
                </a:solidFill>
                <a:latin typeface="+mn-ea"/>
              </a:rPr>
              <a:t>爪哇语</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Numidian(</a:t>
            </a:r>
            <a:r>
              <a:rPr lang="zh-CN" altLang="en-US" sz="2000" b="1" dirty="0">
                <a:solidFill>
                  <a:schemeClr val="tx1"/>
                </a:solidFill>
                <a:latin typeface="+mn-ea"/>
              </a:rPr>
              <a:t>努米底亚语</a:t>
            </a:r>
            <a:r>
              <a:rPr lang="en-US" altLang="zh-CN" sz="2000" b="1" dirty="0">
                <a:solidFill>
                  <a:schemeClr val="tx1"/>
                </a:solidFill>
                <a:latin typeface="+mn-ea"/>
              </a:rPr>
              <a:t>), Old Persian Cuneiform(</a:t>
            </a:r>
            <a:r>
              <a:rPr lang="zh-CN" altLang="en-US" sz="2000" b="1" dirty="0">
                <a:solidFill>
                  <a:schemeClr val="tx1"/>
                </a:solidFill>
                <a:latin typeface="+mn-ea"/>
              </a:rPr>
              <a:t>古波斯楔形文字</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Syrian(</a:t>
            </a:r>
            <a:r>
              <a:rPr lang="zh-CN" altLang="en-US" sz="2000" b="1" dirty="0">
                <a:solidFill>
                  <a:schemeClr val="tx1"/>
                </a:solidFill>
                <a:latin typeface="+mn-ea"/>
              </a:rPr>
              <a:t>叙利亚语</a:t>
            </a:r>
            <a:r>
              <a:rPr lang="en-US" altLang="zh-CN" sz="2000" b="1" dirty="0">
                <a:solidFill>
                  <a:schemeClr val="tx1"/>
                </a:solidFill>
                <a:latin typeface="+mn-ea"/>
              </a:rPr>
              <a:t>)</a:t>
            </a:r>
            <a:r>
              <a:rPr lang="zh-CN" altLang="en-US" sz="2000" b="1" dirty="0">
                <a:solidFill>
                  <a:schemeClr val="tx1"/>
                </a:solidFill>
                <a:latin typeface="+mn-ea"/>
              </a:rPr>
              <a:t>之类的古老文字。</a:t>
            </a:r>
          </a:p>
        </p:txBody>
      </p:sp>
    </p:spTree>
    <p:extLst>
      <p:ext uri="{BB962C8B-B14F-4D97-AF65-F5344CB8AC3E}">
        <p14:creationId xmlns:p14="http://schemas.microsoft.com/office/powerpoint/2010/main" val="2565289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补充</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只是一组字符设定或者说是从数字和字符之间的逻辑映射的概念编码，但是它并没有指定代码点如何在计算机上存储。</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4F9F397B-241A-4C16-90BF-79B44791C4D5}"/>
              </a:ext>
            </a:extLst>
          </p:cNvPr>
          <p:cNvSpPr/>
          <p:nvPr/>
        </p:nvSpPr>
        <p:spPr>
          <a:xfrm>
            <a:off x="226646" y="3681413"/>
            <a:ext cx="8690707" cy="1411764"/>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UTF-8</a:t>
            </a:r>
            <a:r>
              <a:rPr lang="zh-CN" altLang="en-US" sz="2000" b="1" dirty="0">
                <a:solidFill>
                  <a:schemeClr val="tx1"/>
                </a:solidFill>
                <a:latin typeface="+mn-ea"/>
              </a:rPr>
              <a:t>、</a:t>
            </a:r>
            <a:r>
              <a:rPr lang="en-US" altLang="zh-CN" sz="2000" b="1" dirty="0">
                <a:solidFill>
                  <a:schemeClr val="tx1"/>
                </a:solidFill>
                <a:latin typeface="+mn-ea"/>
              </a:rPr>
              <a:t>UTF-16</a:t>
            </a:r>
            <a:r>
              <a:rPr lang="zh-CN" altLang="en-US" sz="2000" b="1" dirty="0">
                <a:solidFill>
                  <a:schemeClr val="tx1"/>
                </a:solidFill>
                <a:latin typeface="+mn-ea"/>
              </a:rPr>
              <a:t>（可以使用</a:t>
            </a:r>
            <a:r>
              <a:rPr lang="en-US" altLang="zh-CN" sz="2000" b="1" dirty="0">
                <a:solidFill>
                  <a:schemeClr val="tx1"/>
                </a:solidFill>
                <a:latin typeface="+mn-ea"/>
              </a:rPr>
              <a:t>1</a:t>
            </a:r>
            <a:r>
              <a:rPr lang="zh-CN" altLang="en-US" sz="2000" b="1" dirty="0">
                <a:solidFill>
                  <a:schemeClr val="tx1"/>
                </a:solidFill>
                <a:latin typeface="+mn-ea"/>
              </a:rPr>
              <a:t>、</a:t>
            </a:r>
            <a:r>
              <a:rPr lang="en-US" altLang="zh-CN" sz="2000" b="1" dirty="0">
                <a:solidFill>
                  <a:schemeClr val="tx1"/>
                </a:solidFill>
                <a:latin typeface="+mn-ea"/>
              </a:rPr>
              <a:t>2</a:t>
            </a:r>
            <a:r>
              <a:rPr lang="zh-CN" altLang="en-US" sz="2000" b="1" dirty="0">
                <a:solidFill>
                  <a:schemeClr val="tx1"/>
                </a:solidFill>
                <a:latin typeface="+mn-ea"/>
              </a:rPr>
              <a:t>、</a:t>
            </a:r>
            <a:r>
              <a:rPr lang="en-US" altLang="zh-CN" sz="2000" b="1" dirty="0">
                <a:solidFill>
                  <a:schemeClr val="tx1"/>
                </a:solidFill>
                <a:latin typeface="+mn-ea"/>
              </a:rPr>
              <a:t>3</a:t>
            </a:r>
            <a:r>
              <a:rPr lang="zh-CN" altLang="en-US" sz="2000" b="1" dirty="0">
                <a:solidFill>
                  <a:schemeClr val="tx1"/>
                </a:solidFill>
                <a:latin typeface="+mn-ea"/>
              </a:rPr>
              <a:t>字节等进行编码，</a:t>
            </a:r>
            <a:r>
              <a:rPr lang="en-US" altLang="zh-CN" sz="2000" b="1" dirty="0">
                <a:solidFill>
                  <a:schemeClr val="tx1"/>
                </a:solidFill>
                <a:latin typeface="+mn-ea"/>
              </a:rPr>
              <a:t>UTF-16</a:t>
            </a:r>
            <a:r>
              <a:rPr lang="zh-CN" altLang="en-US" sz="2000" b="1" dirty="0">
                <a:solidFill>
                  <a:schemeClr val="tx1"/>
                </a:solidFill>
                <a:latin typeface="+mn-ea"/>
              </a:rPr>
              <a:t>可以使用</a:t>
            </a:r>
            <a:r>
              <a:rPr lang="en-US" altLang="zh-CN" sz="2000" b="1" dirty="0">
                <a:solidFill>
                  <a:schemeClr val="tx1"/>
                </a:solidFill>
                <a:latin typeface="+mn-ea"/>
              </a:rPr>
              <a:t>2</a:t>
            </a:r>
            <a:r>
              <a:rPr lang="zh-CN" altLang="en-US" sz="2000" b="1" dirty="0">
                <a:solidFill>
                  <a:schemeClr val="tx1"/>
                </a:solidFill>
                <a:latin typeface="+mn-ea"/>
              </a:rPr>
              <a:t>、</a:t>
            </a:r>
            <a:r>
              <a:rPr lang="en-US" altLang="zh-CN" sz="2000" b="1" dirty="0">
                <a:solidFill>
                  <a:schemeClr val="tx1"/>
                </a:solidFill>
                <a:latin typeface="+mn-ea"/>
              </a:rPr>
              <a:t>4</a:t>
            </a:r>
            <a:r>
              <a:rPr lang="zh-CN" altLang="en-US" sz="2000" b="1" dirty="0">
                <a:solidFill>
                  <a:schemeClr val="tx1"/>
                </a:solidFill>
                <a:latin typeface="+mn-ea"/>
              </a:rPr>
              <a:t>字节进行编码）都是</a:t>
            </a:r>
            <a:r>
              <a:rPr lang="en-US" altLang="zh-CN" sz="2000" b="1" dirty="0">
                <a:solidFill>
                  <a:schemeClr val="tx1"/>
                </a:solidFill>
                <a:latin typeface="+mn-ea"/>
              </a:rPr>
              <a:t>Unicode</a:t>
            </a:r>
            <a:r>
              <a:rPr lang="zh-CN" altLang="en-US" sz="2000" b="1" dirty="0">
                <a:solidFill>
                  <a:schemeClr val="tx1"/>
                </a:solidFill>
                <a:latin typeface="+mn-ea"/>
              </a:rPr>
              <a:t>的编码方案；</a:t>
            </a:r>
          </a:p>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UTF-8</a:t>
            </a:r>
            <a:r>
              <a:rPr lang="zh-CN" altLang="en-US" sz="2000" b="1" dirty="0">
                <a:solidFill>
                  <a:schemeClr val="tx1"/>
                </a:solidFill>
                <a:latin typeface="+mn-ea"/>
              </a:rPr>
              <a:t>因可以兼容</a:t>
            </a:r>
            <a:r>
              <a:rPr lang="en-US" altLang="zh-CN" sz="2000" b="1" dirty="0">
                <a:solidFill>
                  <a:schemeClr val="tx1"/>
                </a:solidFill>
                <a:latin typeface="+mn-ea"/>
              </a:rPr>
              <a:t>ASCII</a:t>
            </a:r>
            <a:r>
              <a:rPr lang="zh-CN" altLang="en-US" sz="2000" b="1" dirty="0">
                <a:solidFill>
                  <a:schemeClr val="tx1"/>
                </a:solidFill>
                <a:latin typeface="+mn-ea"/>
              </a:rPr>
              <a:t>而被广泛使用；</a:t>
            </a:r>
          </a:p>
        </p:txBody>
      </p:sp>
    </p:spTree>
    <p:extLst>
      <p:ext uri="{BB962C8B-B14F-4D97-AF65-F5344CB8AC3E}">
        <p14:creationId xmlns:p14="http://schemas.microsoft.com/office/powerpoint/2010/main" val="204270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UTF-8</a:t>
            </a:r>
            <a:r>
              <a:rPr lang="zh-CN" altLang="en-US" sz="2400" b="1" dirty="0">
                <a:solidFill>
                  <a:srgbClr val="1557AE"/>
                </a:solidFill>
                <a:latin typeface="+mj-lt"/>
                <a:ea typeface="楷体" panose="02010609060101010101" pitchFamily="49" charset="-122"/>
              </a:rPr>
              <a:t>编码规则</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如果只有一个字节则其最高二进制位为</a:t>
            </a:r>
            <a:r>
              <a:rPr lang="en-US" altLang="zh-CN" sz="2400" b="1" dirty="0">
                <a:latin typeface="+mj-lt"/>
                <a:ea typeface="楷体" panose="02010609060101010101" pitchFamily="49" charset="-122"/>
              </a:rPr>
              <a:t>0</a:t>
            </a:r>
            <a:r>
              <a:rPr lang="zh-CN" altLang="en-US" sz="2400" b="1" dirty="0">
                <a:latin typeface="+mj-lt"/>
                <a:ea typeface="楷体" panose="02010609060101010101" pitchFamily="49" charset="-122"/>
              </a:rPr>
              <a:t>；如果是多字节，其第一个字节从最高位开始，连续的二进制位值为</a:t>
            </a:r>
            <a:r>
              <a:rPr lang="en-US" altLang="zh-CN" sz="2400" b="1" dirty="0">
                <a:latin typeface="+mj-lt"/>
                <a:ea typeface="楷体" panose="02010609060101010101" pitchFamily="49" charset="-122"/>
              </a:rPr>
              <a:t>1</a:t>
            </a:r>
            <a:r>
              <a:rPr lang="zh-CN" altLang="en-US" sz="2400" b="1" dirty="0">
                <a:latin typeface="+mj-lt"/>
                <a:ea typeface="楷体" panose="02010609060101010101" pitchFamily="49" charset="-122"/>
              </a:rPr>
              <a:t>的个数决定了其编码的字节数，其余各字节均以</a:t>
            </a:r>
            <a:r>
              <a:rPr lang="en-US" altLang="zh-CN" sz="2400" b="1" dirty="0">
                <a:latin typeface="+mj-lt"/>
                <a:ea typeface="楷体" panose="02010609060101010101" pitchFamily="49" charset="-122"/>
              </a:rPr>
              <a:t>10</a:t>
            </a:r>
            <a:r>
              <a:rPr lang="zh-CN" altLang="en-US" sz="2400" b="1" dirty="0">
                <a:latin typeface="+mj-lt"/>
                <a:ea typeface="楷体" panose="02010609060101010101" pitchFamily="49" charset="-122"/>
              </a:rPr>
              <a:t>开头。</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graphicFrame>
        <p:nvGraphicFramePr>
          <p:cNvPr id="2" name="表格 1">
            <a:extLst>
              <a:ext uri="{FF2B5EF4-FFF2-40B4-BE49-F238E27FC236}">
                <a16:creationId xmlns:a16="http://schemas.microsoft.com/office/drawing/2014/main" id="{3B548B92-E1FA-4C06-9B40-3446118CBD1B}"/>
              </a:ext>
            </a:extLst>
          </p:cNvPr>
          <p:cNvGraphicFramePr>
            <a:graphicFrameLocks noGrp="1"/>
          </p:cNvGraphicFramePr>
          <p:nvPr/>
        </p:nvGraphicFramePr>
        <p:xfrm>
          <a:off x="550098" y="3421890"/>
          <a:ext cx="7984304" cy="3156010"/>
        </p:xfrm>
        <a:graphic>
          <a:graphicData uri="http://schemas.openxmlformats.org/drawingml/2006/table">
            <a:tbl>
              <a:tblPr firstRow="1" bandRow="1">
                <a:tableStyleId>{5C22544A-7EE6-4342-B048-85BDC9FD1C3A}</a:tableStyleId>
              </a:tblPr>
              <a:tblGrid>
                <a:gridCol w="1989902">
                  <a:extLst>
                    <a:ext uri="{9D8B030D-6E8A-4147-A177-3AD203B41FA5}">
                      <a16:colId xmlns:a16="http://schemas.microsoft.com/office/drawing/2014/main" val="1819145152"/>
                    </a:ext>
                  </a:extLst>
                </a:gridCol>
                <a:gridCol w="2002250">
                  <a:extLst>
                    <a:ext uri="{9D8B030D-6E8A-4147-A177-3AD203B41FA5}">
                      <a16:colId xmlns:a16="http://schemas.microsoft.com/office/drawing/2014/main" val="2166623392"/>
                    </a:ext>
                  </a:extLst>
                </a:gridCol>
                <a:gridCol w="1996076">
                  <a:extLst>
                    <a:ext uri="{9D8B030D-6E8A-4147-A177-3AD203B41FA5}">
                      <a16:colId xmlns:a16="http://schemas.microsoft.com/office/drawing/2014/main" val="395045701"/>
                    </a:ext>
                  </a:extLst>
                </a:gridCol>
                <a:gridCol w="1996076">
                  <a:extLst>
                    <a:ext uri="{9D8B030D-6E8A-4147-A177-3AD203B41FA5}">
                      <a16:colId xmlns:a16="http://schemas.microsoft.com/office/drawing/2014/main" val="632071919"/>
                    </a:ext>
                  </a:extLst>
                </a:gridCol>
              </a:tblGrid>
              <a:tr h="281893">
                <a:tc>
                  <a:txBody>
                    <a:bodyPr/>
                    <a:lstStyle/>
                    <a:p>
                      <a:pPr algn="ctr" fontAlgn="ctr" latinLnBrk="1"/>
                      <a:r>
                        <a:rPr lang="en-US" sz="1800" dirty="0">
                          <a:effectLst/>
                        </a:rPr>
                        <a:t>Unicode</a:t>
                      </a:r>
                      <a:r>
                        <a:rPr lang="zh-CN" altLang="en-US" sz="1800" dirty="0">
                          <a:effectLst/>
                        </a:rPr>
                        <a:t>数值</a:t>
                      </a:r>
                      <a:endParaRPr lang="en-US" sz="1800" dirty="0">
                        <a:solidFill>
                          <a:srgbClr val="333333"/>
                        </a:solidFill>
                        <a:effectLst/>
                      </a:endParaRPr>
                    </a:p>
                  </a:txBody>
                  <a:tcPr marL="69247" marR="69247" marT="13849" marB="13849" anchor="ctr"/>
                </a:tc>
                <a:tc>
                  <a:txBody>
                    <a:bodyPr/>
                    <a:lstStyle/>
                    <a:p>
                      <a:pPr algn="ctr" fontAlgn="ctr" latinLnBrk="1"/>
                      <a:r>
                        <a:rPr lang="en-US" sz="1800">
                          <a:effectLst/>
                        </a:rPr>
                        <a:t>bit</a:t>
                      </a:r>
                      <a:r>
                        <a:rPr lang="zh-CN" altLang="en-US" sz="1800">
                          <a:effectLst/>
                        </a:rPr>
                        <a:t>数</a:t>
                      </a:r>
                      <a:endParaRPr lang="zh-CN" altLang="en-US" sz="1800">
                        <a:solidFill>
                          <a:srgbClr val="333333"/>
                        </a:solidFill>
                        <a:effectLst/>
                      </a:endParaRPr>
                    </a:p>
                  </a:txBody>
                  <a:tcPr marL="69247" marR="69247" marT="13849" marB="13849" anchor="ctr"/>
                </a:tc>
                <a:tc>
                  <a:txBody>
                    <a:bodyPr/>
                    <a:lstStyle/>
                    <a:p>
                      <a:pPr algn="ctr" fontAlgn="ctr" latinLnBrk="1"/>
                      <a:r>
                        <a:rPr lang="en-US" sz="1800" dirty="0">
                          <a:effectLst/>
                        </a:rPr>
                        <a:t>UTF-8</a:t>
                      </a:r>
                      <a:r>
                        <a:rPr lang="zh-CN" altLang="en-US" sz="1800" dirty="0">
                          <a:effectLst/>
                        </a:rPr>
                        <a:t>位值</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B</a:t>
                      </a:r>
                      <a:r>
                        <a:rPr lang="en-US" sz="1800" dirty="0">
                          <a:effectLst/>
                        </a:rPr>
                        <a:t>yte</a:t>
                      </a:r>
                      <a:r>
                        <a:rPr lang="zh-CN" altLang="en-US" sz="1800" dirty="0">
                          <a:effectLst/>
                        </a:rPr>
                        <a:t>数</a:t>
                      </a:r>
                      <a:endParaRPr lang="zh-CN" altLang="en-US" sz="1800" dirty="0">
                        <a:solidFill>
                          <a:srgbClr val="333333"/>
                        </a:solidFill>
                        <a:effectLst/>
                      </a:endParaRPr>
                    </a:p>
                  </a:txBody>
                  <a:tcPr marL="69247" marR="69247" marT="13849" marB="13849" anchor="ctr"/>
                </a:tc>
                <a:extLst>
                  <a:ext uri="{0D108BD9-81ED-4DB2-BD59-A6C34878D82A}">
                    <a16:rowId xmlns:a16="http://schemas.microsoft.com/office/drawing/2014/main" val="4227382302"/>
                  </a:ext>
                </a:extLst>
              </a:tr>
              <a:tr h="281893">
                <a:tc>
                  <a:txBody>
                    <a:bodyPr/>
                    <a:lstStyle/>
                    <a:p>
                      <a:pPr algn="ctr" fontAlgn="ctr" latinLnBrk="1"/>
                      <a:r>
                        <a:rPr lang="en-US" sz="1800" dirty="0">
                          <a:effectLst/>
                        </a:rPr>
                        <a:t>0000 ~007F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0~7</a:t>
                      </a:r>
                      <a:endParaRPr lang="en-US" altLang="zh-CN" sz="1800" dirty="0">
                        <a:solidFill>
                          <a:srgbClr val="333333"/>
                        </a:solidFill>
                        <a:effectLst/>
                      </a:endParaRPr>
                    </a:p>
                  </a:txBody>
                  <a:tcPr marL="69247" marR="69247" marT="13849" marB="13849" anchor="ctr"/>
                </a:tc>
                <a:tc>
                  <a:txBody>
                    <a:bodyPr/>
                    <a:lstStyle/>
                    <a:p>
                      <a:pPr algn="ctr" fontAlgn="ctr" latinLnBrk="1"/>
                      <a:r>
                        <a:rPr lang="en-US" sz="1800" dirty="0">
                          <a:effectLst/>
                        </a:rPr>
                        <a:t>0XXX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1</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2568300679"/>
                  </a:ext>
                </a:extLst>
              </a:tr>
              <a:tr h="484441">
                <a:tc>
                  <a:txBody>
                    <a:bodyPr/>
                    <a:lstStyle/>
                    <a:p>
                      <a:pPr algn="ctr" fontAlgn="ctr" latinLnBrk="1"/>
                      <a:r>
                        <a:rPr lang="en-US" sz="1800" dirty="0">
                          <a:effectLst/>
                        </a:rPr>
                        <a:t>0080 ~07FF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8~11</a:t>
                      </a:r>
                      <a:endParaRPr lang="en-US" altLang="zh-CN" sz="1800" dirty="0">
                        <a:solidFill>
                          <a:srgbClr val="333333"/>
                        </a:solidFill>
                        <a:effectLst/>
                      </a:endParaRPr>
                    </a:p>
                  </a:txBody>
                  <a:tcPr marL="69247" marR="69247" marT="13849" marB="13849" anchor="ctr"/>
                </a:tc>
                <a:tc>
                  <a:txBody>
                    <a:bodyPr/>
                    <a:lstStyle/>
                    <a:p>
                      <a:pPr algn="ctr" fontAlgn="ctr" latinLnBrk="1"/>
                      <a:r>
                        <a:rPr lang="en-US" sz="1800" dirty="0">
                          <a:effectLst/>
                        </a:rPr>
                        <a:t>110X XXXX</a:t>
                      </a:r>
                    </a:p>
                    <a:p>
                      <a:pPr algn="ctr" fontAlgn="ctr" latinLnBrk="1"/>
                      <a:r>
                        <a:rPr lang="en-US" sz="1800" dirty="0">
                          <a:effectLst/>
                        </a:rPr>
                        <a:t>10XX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2</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3230859703"/>
                  </a:ext>
                </a:extLst>
              </a:tr>
              <a:tr h="716134">
                <a:tc>
                  <a:txBody>
                    <a:bodyPr/>
                    <a:lstStyle/>
                    <a:p>
                      <a:pPr algn="ctr" fontAlgn="ctr" latinLnBrk="1"/>
                      <a:r>
                        <a:rPr lang="en-US" sz="1800" dirty="0">
                          <a:effectLst/>
                        </a:rPr>
                        <a:t>0800 ~FFFF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12~16</a:t>
                      </a:r>
                      <a:endParaRPr lang="en-US" altLang="zh-CN" sz="1800" dirty="0">
                        <a:solidFill>
                          <a:srgbClr val="333333"/>
                        </a:solidFill>
                        <a:effectLst/>
                      </a:endParaRPr>
                    </a:p>
                  </a:txBody>
                  <a:tcPr marL="69247" marR="69247" marT="13849" marB="13849" anchor="ctr"/>
                </a:tc>
                <a:tc>
                  <a:txBody>
                    <a:bodyPr/>
                    <a:lstStyle/>
                    <a:p>
                      <a:pPr algn="ctr" fontAlgn="ctr" latinLnBrk="1"/>
                      <a:r>
                        <a:rPr lang="en-US" sz="1800" dirty="0">
                          <a:effectLst/>
                        </a:rPr>
                        <a:t>1110 XXXX</a:t>
                      </a:r>
                    </a:p>
                    <a:p>
                      <a:pPr algn="ctr" fontAlgn="ctr" latinLnBrk="1"/>
                      <a:r>
                        <a:rPr lang="en-US" sz="1800" dirty="0">
                          <a:effectLst/>
                        </a:rPr>
                        <a:t>10XX XXXX</a:t>
                      </a:r>
                    </a:p>
                    <a:p>
                      <a:pPr algn="ctr" fontAlgn="ctr" latinLnBrk="1"/>
                      <a:r>
                        <a:rPr lang="en-US" sz="1800" dirty="0">
                          <a:effectLst/>
                        </a:rPr>
                        <a:t>10XX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3</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272634253"/>
                  </a:ext>
                </a:extLst>
              </a:tr>
              <a:tr h="947828">
                <a:tc>
                  <a:txBody>
                    <a:bodyPr/>
                    <a:lstStyle/>
                    <a:p>
                      <a:pPr algn="ctr" fontAlgn="ctr" latinLnBrk="1"/>
                      <a:r>
                        <a:rPr lang="en-US" sz="1800" dirty="0">
                          <a:effectLst/>
                        </a:rPr>
                        <a:t>1 0000 ~1F FFFF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a:effectLst/>
                        </a:rPr>
                        <a:t>17~21</a:t>
                      </a:r>
                      <a:endParaRPr lang="en-US" altLang="zh-CN" sz="1800">
                        <a:solidFill>
                          <a:srgbClr val="333333"/>
                        </a:solidFill>
                        <a:effectLst/>
                      </a:endParaRPr>
                    </a:p>
                  </a:txBody>
                  <a:tcPr marL="69247" marR="69247" marT="13849" marB="13849" anchor="ctr"/>
                </a:tc>
                <a:tc>
                  <a:txBody>
                    <a:bodyPr/>
                    <a:lstStyle/>
                    <a:p>
                      <a:pPr algn="ctr" fontAlgn="ctr" latinLnBrk="1"/>
                      <a:r>
                        <a:rPr lang="en-US" sz="1800" dirty="0">
                          <a:effectLst/>
                        </a:rPr>
                        <a:t>1111 0XXX</a:t>
                      </a:r>
                    </a:p>
                    <a:p>
                      <a:pPr algn="ctr" fontAlgn="ctr" latinLnBrk="1"/>
                      <a:r>
                        <a:rPr lang="en-US" sz="1800" dirty="0">
                          <a:effectLst/>
                        </a:rPr>
                        <a:t>10XX XXXX</a:t>
                      </a:r>
                    </a:p>
                    <a:p>
                      <a:pPr algn="ctr" fontAlgn="ctr" latinLnBrk="1"/>
                      <a:r>
                        <a:rPr lang="en-US" sz="1800" dirty="0">
                          <a:effectLst/>
                        </a:rPr>
                        <a:t>10XX XXXX</a:t>
                      </a:r>
                    </a:p>
                    <a:p>
                      <a:pPr algn="ctr" fontAlgn="ctr" latinLnBrk="1"/>
                      <a:r>
                        <a:rPr lang="en-US" sz="1800" dirty="0">
                          <a:effectLst/>
                        </a:rPr>
                        <a:t>10XX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4</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1021918195"/>
                  </a:ext>
                </a:extLst>
              </a:tr>
            </a:tbl>
          </a:graphicData>
        </a:graphic>
      </p:graphicFrame>
    </p:spTree>
    <p:extLst>
      <p:ext uri="{BB962C8B-B14F-4D97-AF65-F5344CB8AC3E}">
        <p14:creationId xmlns:p14="http://schemas.microsoft.com/office/powerpoint/2010/main" val="2934665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411420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程序执行过程中，值可以改变的量</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整型变量、实型变量、字符型变量、字符串变量、布尔变量等</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如何</a:t>
            </a:r>
            <a:r>
              <a:rPr lang="zh-CN" altLang="en-US" sz="2400" b="1" dirty="0">
                <a:solidFill>
                  <a:srgbClr val="C00000"/>
                </a:solidFill>
                <a:latin typeface="+mj-lt"/>
                <a:ea typeface="楷体" panose="02010609060101010101" pitchFamily="49" charset="-122"/>
              </a:rPr>
              <a:t>定义</a:t>
            </a:r>
            <a:r>
              <a:rPr lang="zh-CN" altLang="en-US" sz="2400" b="1" dirty="0">
                <a:solidFill>
                  <a:srgbClr val="1557AE"/>
                </a:solidFill>
                <a:latin typeface="+mj-lt"/>
                <a:ea typeface="楷体" panose="02010609060101010101" pitchFamily="49" charset="-122"/>
              </a:rPr>
              <a:t>变量？</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基本格式：</a:t>
            </a: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类型：基本数据类型或引用类型</a:t>
            </a:r>
          </a:p>
          <a:p>
            <a:pPr marL="1371600" lvl="2" indent="-457200">
              <a:lnSpc>
                <a:spcPct val="120000"/>
              </a:lnSpc>
              <a:buSzPct val="90000"/>
              <a:buFont typeface="Wingdings" panose="05000000000000000000" pitchFamily="2" charset="2"/>
              <a:buChar char="n"/>
            </a:pPr>
            <a:endParaRPr lang="en-US" altLang="zh-CN" sz="2400" dirty="0">
              <a:latin typeface="Arial" panose="020B0604020202020204" pitchFamily="34" charset="0"/>
              <a:ea typeface="楷体" panose="02010609060101010101" pitchFamily="49" charset="-122"/>
              <a:cs typeface="Arial" panose="020B0604020202020204" pitchFamily="34" charset="0"/>
            </a:endParaRPr>
          </a:p>
        </p:txBody>
      </p:sp>
      <p:sp>
        <p:nvSpPr>
          <p:cNvPr id="9" name="矩形: 圆角 8">
            <a:extLst>
              <a:ext uri="{FF2B5EF4-FFF2-40B4-BE49-F238E27FC236}">
                <a16:creationId xmlns:a16="http://schemas.microsoft.com/office/drawing/2014/main" id="{16DD16D2-390C-47CD-AEA3-4A731DE8D0A1}"/>
              </a:ext>
            </a:extLst>
          </p:cNvPr>
          <p:cNvSpPr/>
          <p:nvPr/>
        </p:nvSpPr>
        <p:spPr>
          <a:xfrm>
            <a:off x="0" y="3909256"/>
            <a:ext cx="9143999" cy="462186"/>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类型  变量名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变量名</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p>
        </p:txBody>
      </p:sp>
      <p:sp>
        <p:nvSpPr>
          <p:cNvPr id="12" name="矩形: 圆角 11">
            <a:extLst>
              <a:ext uri="{FF2B5EF4-FFF2-40B4-BE49-F238E27FC236}">
                <a16:creationId xmlns:a16="http://schemas.microsoft.com/office/drawing/2014/main" id="{7BD9F886-F3A0-4B7E-8D90-867AB3EDDDF7}"/>
              </a:ext>
            </a:extLst>
          </p:cNvPr>
          <p:cNvSpPr/>
          <p:nvPr/>
        </p:nvSpPr>
        <p:spPr>
          <a:xfrm>
            <a:off x="1" y="4767943"/>
            <a:ext cx="9143999" cy="194494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5"/>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z</a:t>
            </a:r>
            <a:r>
              <a:rPr lang="en-US" altLang="zh-CN" sz="2400" b="1" dirty="0">
                <a:solidFill>
                  <a:srgbClr val="D4D4D4"/>
                </a:solidFill>
                <a:latin typeface="Consolas" panose="020B0609020204030204" pitchFamily="49" charset="0"/>
              </a:rPr>
              <a:t>;</a:t>
            </a:r>
          </a:p>
          <a:p>
            <a:pPr lvl="5"/>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pPr lvl="5"/>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c2</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c3</a:t>
            </a:r>
            <a:r>
              <a:rPr lang="en-US" altLang="zh-CN" sz="2400" b="1" dirty="0">
                <a:solidFill>
                  <a:srgbClr val="D4D4D4"/>
                </a:solidFill>
                <a:latin typeface="Consolas" panose="020B0609020204030204" pitchFamily="49" charset="0"/>
              </a:rPr>
              <a:t>;</a:t>
            </a:r>
          </a:p>
          <a:p>
            <a:pPr lvl="5"/>
            <a:r>
              <a:rPr lang="en-US" altLang="zh-CN" sz="2400" b="1" dirty="0">
                <a:solidFill>
                  <a:srgbClr val="4EC9B0"/>
                </a:solidFill>
                <a:latin typeface="Consolas" panose="020B0609020204030204" pitchFamily="49" charset="0"/>
              </a:rPr>
              <a:t>double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d1</a:t>
            </a:r>
            <a:r>
              <a:rPr lang="en-US" altLang="zh-CN" sz="2400" b="1" dirty="0">
                <a:solidFill>
                  <a:srgbClr val="D4D4D4"/>
                </a:solidFill>
                <a:latin typeface="Consolas" panose="020B0609020204030204" pitchFamily="49" charset="0"/>
              </a:rPr>
              <a:t>;</a:t>
            </a:r>
          </a:p>
          <a:p>
            <a:pPr lvl="5"/>
            <a:r>
              <a:rPr lang="en-US" altLang="zh-CN" sz="2400" b="1" dirty="0" err="1">
                <a:solidFill>
                  <a:srgbClr val="4EC9B0"/>
                </a:solidFill>
                <a:latin typeface="Consolas" panose="020B0609020204030204" pitchFamily="49" charset="0"/>
              </a:rPr>
              <a:t>boolean</a:t>
            </a:r>
            <a:r>
              <a:rPr lang="en-US" altLang="zh-CN" sz="2400" b="1" dirty="0">
                <a:solidFill>
                  <a:srgbClr val="4EC9B0"/>
                </a:solidFill>
                <a:latin typeface="Consolas" panose="020B0609020204030204" pitchFamily="49" charset="0"/>
              </a:rPr>
              <a:t>	</a:t>
            </a:r>
            <a:r>
              <a:rPr lang="en-US" altLang="zh-CN" sz="2400" b="1" dirty="0" err="1">
                <a:solidFill>
                  <a:srgbClr val="9CDCFE"/>
                </a:solidFill>
                <a:latin typeface="Consolas" panose="020B0609020204030204" pitchFamily="49" charset="0"/>
              </a:rPr>
              <a:t>mycom</a:t>
            </a:r>
            <a:r>
              <a:rPr lang="en-US" altLang="zh-CN" sz="2400" b="1"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561740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58891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cs typeface="黑体" panose="02010609060101010101" pitchFamily="49" charset="-122"/>
                <a:sym typeface="+mn-ea"/>
              </a:rPr>
              <a:t>Java</a:t>
            </a:r>
            <a:r>
              <a:rPr lang="zh-CN" altLang="en-US" sz="2800" b="1" dirty="0">
                <a:solidFill>
                  <a:srgbClr val="1557AE"/>
                </a:solidFill>
                <a:cs typeface="黑体" panose="02010609060101010101" pitchFamily="49" charset="-122"/>
                <a:sym typeface="+mn-ea"/>
              </a:rPr>
              <a:t>程序的运行体系</a:t>
            </a:r>
          </a:p>
          <a:p>
            <a:pPr marL="914400" lvl="1"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Source code (.java file)</a:t>
            </a:r>
          </a:p>
          <a:p>
            <a:pPr marL="914400" lvl="1" indent="-457200">
              <a:lnSpc>
                <a:spcPct val="120000"/>
              </a:lnSpc>
              <a:buFont typeface="Wingdings" panose="05000000000000000000" pitchFamily="2" charset="2"/>
              <a:buChar char="p"/>
            </a:pP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javac</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 Lexical Analysis &amp; Parsing + Type-checking  Byte code (.class file)</a:t>
            </a:r>
          </a:p>
          <a:p>
            <a:pPr marL="898525" lvl="1">
              <a:lnSpc>
                <a:spcPct val="120000"/>
              </a:lnSpc>
            </a:pP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编译器对源代码进行词法分析和类型校验，生成字节码文件</a:t>
            </a:r>
          </a:p>
          <a:p>
            <a:pPr marL="914400" lvl="1"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JVM: Verification (essentially repeating static checks) + (Interpretation OR Compilation + Loading + Executing)</a:t>
            </a:r>
          </a:p>
          <a:p>
            <a:pPr marL="898525" lvl="1">
              <a:lnSpc>
                <a:spcPct val="120000"/>
              </a:lnSpc>
            </a:pP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解释器执行字节码文件中的类，</a:t>
            </a: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解释器在加载和执行类时验证类的完整性、正确操作和安全性，并与所在的操作系统、窗口环境和网络设备进行交互以产生所期望的程序行为；</a:t>
            </a:r>
            <a:endParaRPr lang="en-US" altLang="zh-CN" sz="2400" b="1" dirty="0">
              <a:latin typeface="+mj-lt"/>
              <a:ea typeface="楷体" panose="02010609060101010101" pitchFamily="49" charset="-122"/>
              <a:cs typeface="黑体" panose="02010609060101010101" pitchFamily="49" charset="-122"/>
              <a:sym typeface="+mn-ea"/>
            </a:endParaRPr>
          </a:p>
          <a:p>
            <a:pPr marL="1828800"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532380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234141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变量赋初值</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初始化</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Arial" panose="020B0604020202020204" pitchFamily="34" charset="0"/>
              </a:rPr>
              <a:t>方法</a:t>
            </a:r>
            <a:r>
              <a:rPr lang="en-US" altLang="zh-CN" sz="2400" b="1" dirty="0">
                <a:latin typeface="+mj-lt"/>
                <a:ea typeface="楷体" panose="02010609060101010101" pitchFamily="49" charset="-122"/>
                <a:cs typeface="Arial" panose="020B0604020202020204" pitchFamily="34" charset="0"/>
              </a:rPr>
              <a:t>1</a:t>
            </a:r>
            <a:r>
              <a:rPr lang="zh-CN" altLang="en-US" sz="2400" b="1" dirty="0">
                <a:latin typeface="+mj-lt"/>
                <a:ea typeface="楷体" panose="02010609060101010101" pitchFamily="49" charset="-122"/>
                <a:cs typeface="Arial" panose="020B0604020202020204" pitchFamily="34" charset="0"/>
              </a:rPr>
              <a:t>：</a:t>
            </a:r>
            <a:r>
              <a:rPr lang="en-US" altLang="zh-CN" sz="2400" b="1" dirty="0">
                <a:latin typeface="+mj-lt"/>
                <a:ea typeface="楷体" panose="02010609060101010101" pitchFamily="49" charset="-122"/>
                <a:cs typeface="Arial" panose="020B0604020202020204" pitchFamily="34" charset="0"/>
              </a:rPr>
              <a:t>	</a:t>
            </a:r>
            <a:r>
              <a:rPr lang="zh-CN" altLang="en-US" sz="2400" b="1" dirty="0">
                <a:latin typeface="+mj-lt"/>
                <a:ea typeface="楷体" panose="02010609060101010101" pitchFamily="49" charset="-122"/>
                <a:cs typeface="Arial" panose="020B0604020202020204" pitchFamily="34" charset="0"/>
              </a:rPr>
              <a:t>在变量声明时赋值</a:t>
            </a:r>
            <a:endParaRPr lang="en-US" altLang="zh-CN" sz="2400" b="1" dirty="0">
              <a:latin typeface="+mj-lt"/>
              <a:ea typeface="楷体" panose="02010609060101010101" pitchFamily="49" charset="-122"/>
              <a:cs typeface="Arial" panose="020B0604020202020204" pitchFamily="34" charset="0"/>
            </a:endParaRPr>
          </a:p>
          <a:p>
            <a:pPr lvl="2">
              <a:lnSpc>
                <a:spcPct val="120000"/>
              </a:lnSpc>
              <a:buSzPct val="90000"/>
            </a:pPr>
            <a:r>
              <a:rPr lang="en-US" altLang="zh-CN" sz="2400" b="1" dirty="0">
                <a:latin typeface="+mj-lt"/>
                <a:ea typeface="楷体" panose="02010609060101010101" pitchFamily="49" charset="-122"/>
                <a:cs typeface="Arial" panose="020B0604020202020204" pitchFamily="34" charset="0"/>
              </a:rPr>
              <a:t>		</a:t>
            </a:r>
          </a:p>
          <a:p>
            <a:pPr marL="1257300" lvl="2" indent="-3429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Arial" panose="020B0604020202020204" pitchFamily="34" charset="0"/>
              </a:rPr>
              <a:t>方法</a:t>
            </a:r>
            <a:r>
              <a:rPr lang="en-US" altLang="zh-CN" sz="2400" b="1" dirty="0">
                <a:latin typeface="+mj-lt"/>
                <a:ea typeface="楷体" panose="02010609060101010101" pitchFamily="49" charset="-122"/>
                <a:cs typeface="Arial" panose="020B0604020202020204" pitchFamily="34" charset="0"/>
              </a:rPr>
              <a:t>2</a:t>
            </a:r>
            <a:r>
              <a:rPr lang="zh-CN" altLang="en-US" sz="2400" b="1" dirty="0">
                <a:latin typeface="+mj-lt"/>
                <a:ea typeface="楷体" panose="02010609060101010101" pitchFamily="49" charset="-122"/>
                <a:cs typeface="Arial" panose="020B0604020202020204" pitchFamily="34" charset="0"/>
              </a:rPr>
              <a:t>：采用赋值语句</a:t>
            </a:r>
          </a:p>
        </p:txBody>
      </p:sp>
      <p:sp>
        <p:nvSpPr>
          <p:cNvPr id="9" name="矩形: 圆角 8">
            <a:extLst>
              <a:ext uri="{FF2B5EF4-FFF2-40B4-BE49-F238E27FC236}">
                <a16:creationId xmlns:a16="http://schemas.microsoft.com/office/drawing/2014/main" id="{16DD16D2-390C-47CD-AEA3-4A731DE8D0A1}"/>
              </a:ext>
            </a:extLst>
          </p:cNvPr>
          <p:cNvSpPr/>
          <p:nvPr/>
        </p:nvSpPr>
        <p:spPr>
          <a:xfrm>
            <a:off x="0" y="2566685"/>
            <a:ext cx="9143999" cy="462186"/>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类型  变量名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变量名</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p>
        </p:txBody>
      </p:sp>
      <p:sp>
        <p:nvSpPr>
          <p:cNvPr id="12" name="矩形: 圆角 11">
            <a:extLst>
              <a:ext uri="{FF2B5EF4-FFF2-40B4-BE49-F238E27FC236}">
                <a16:creationId xmlns:a16="http://schemas.microsoft.com/office/drawing/2014/main" id="{7BD9F886-F3A0-4B7E-8D90-867AB3EDDDF7}"/>
              </a:ext>
            </a:extLst>
          </p:cNvPr>
          <p:cNvSpPr/>
          <p:nvPr/>
        </p:nvSpPr>
        <p:spPr>
          <a:xfrm>
            <a:off x="-2" y="4172857"/>
            <a:ext cx="9143999" cy="240504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4"/>
            <a:r>
              <a:rPr lang="en-US" altLang="zh-CN" sz="2400" b="1" dirty="0">
                <a:solidFill>
                  <a:srgbClr val="6A9955"/>
                </a:solidFill>
                <a:latin typeface="Consolas" panose="020B0609020204030204" pitchFamily="49" charset="0"/>
              </a:rPr>
              <a:t>//</a:t>
            </a:r>
            <a:r>
              <a:rPr lang="zh-CN" altLang="en-US" sz="2400" b="1" dirty="0">
                <a:solidFill>
                  <a:srgbClr val="6A9955"/>
                </a:solidFill>
                <a:latin typeface="Consolas" panose="020B0609020204030204" pitchFamily="49" charset="0"/>
              </a:rPr>
              <a:t>声明时初始化</a:t>
            </a:r>
            <a:endParaRPr lang="zh-CN" altLang="en-US" sz="2400" b="1" dirty="0">
              <a:solidFill>
                <a:srgbClr val="D4D4D4"/>
              </a:solidFill>
              <a:latin typeface="Consolas" panose="020B0609020204030204" pitchFamily="49" charset="0"/>
            </a:endParaRPr>
          </a:p>
          <a:p>
            <a:pPr lvl="4"/>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 y=</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 z=</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a:t>
            </a:r>
          </a:p>
          <a:p>
            <a:pPr lvl="4"/>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e</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2.718281828f</a:t>
            </a:r>
            <a:r>
              <a:rPr lang="en-US" altLang="zh-CN" sz="2400" b="1" dirty="0">
                <a:solidFill>
                  <a:srgbClr val="D4D4D4"/>
                </a:solidFill>
                <a:latin typeface="Consolas" panose="020B0609020204030204" pitchFamily="49" charset="0"/>
              </a:rPr>
              <a:t>;</a:t>
            </a:r>
          </a:p>
          <a:p>
            <a:pPr lvl="4"/>
            <a:r>
              <a:rPr lang="en-US" altLang="zh-CN" sz="2400" b="1" dirty="0">
                <a:solidFill>
                  <a:srgbClr val="6A9955"/>
                </a:solidFill>
                <a:latin typeface="Consolas" panose="020B0609020204030204" pitchFamily="49" charset="0"/>
              </a:rPr>
              <a:t>//</a:t>
            </a:r>
            <a:r>
              <a:rPr lang="zh-CN" altLang="en-US" sz="2400" b="1" dirty="0">
                <a:solidFill>
                  <a:srgbClr val="6A9955"/>
                </a:solidFill>
                <a:latin typeface="Consolas" panose="020B0609020204030204" pitchFamily="49" charset="0"/>
              </a:rPr>
              <a:t>采用赋值语句</a:t>
            </a:r>
            <a:endParaRPr lang="zh-CN" altLang="en-US" sz="2400" b="1" dirty="0">
              <a:solidFill>
                <a:srgbClr val="D4D4D4"/>
              </a:solidFill>
              <a:latin typeface="Consolas" panose="020B0609020204030204" pitchFamily="49" charset="0"/>
            </a:endParaRPr>
          </a:p>
          <a:p>
            <a:pPr lvl="4"/>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pi</a:t>
            </a:r>
            <a:r>
              <a:rPr lang="en-US" altLang="zh-CN" sz="2400" b="1" dirty="0">
                <a:solidFill>
                  <a:srgbClr val="D4D4D4"/>
                </a:solidFill>
                <a:latin typeface="Consolas" panose="020B0609020204030204" pitchFamily="49" charset="0"/>
              </a:rPr>
              <a:t>;</a:t>
            </a:r>
          </a:p>
          <a:p>
            <a:pPr lvl="4"/>
            <a:r>
              <a:rPr lang="en-US" altLang="zh-CN" sz="2400" b="1" dirty="0">
                <a:solidFill>
                  <a:srgbClr val="D4D4D4"/>
                </a:solidFill>
                <a:latin typeface="Consolas" panose="020B0609020204030204" pitchFamily="49" charset="0"/>
              </a:rPr>
              <a:t>pi = </a:t>
            </a:r>
            <a:r>
              <a:rPr lang="en-US" altLang="zh-CN" sz="2400" b="1" dirty="0">
                <a:solidFill>
                  <a:srgbClr val="B5CEA8"/>
                </a:solidFill>
                <a:latin typeface="Consolas" panose="020B0609020204030204" pitchFamily="49" charset="0"/>
              </a:rPr>
              <a:t>3.1415926f</a:t>
            </a:r>
            <a:r>
              <a:rPr lang="en-US" altLang="zh-CN" sz="2400" b="1" dirty="0">
                <a:solidFill>
                  <a:srgbClr val="D4D4D4"/>
                </a:solidFill>
                <a:latin typeface="Consolas" panose="020B0609020204030204" pitchFamily="49" charset="0"/>
              </a:rPr>
              <a:t>;</a:t>
            </a:r>
          </a:p>
        </p:txBody>
      </p:sp>
      <p:sp>
        <p:nvSpPr>
          <p:cNvPr id="13" name="矩形: 圆角 12">
            <a:extLst>
              <a:ext uri="{FF2B5EF4-FFF2-40B4-BE49-F238E27FC236}">
                <a16:creationId xmlns:a16="http://schemas.microsoft.com/office/drawing/2014/main" id="{A9F3B8A3-D4D1-4424-95C7-44D476DE8464}"/>
              </a:ext>
            </a:extLst>
          </p:cNvPr>
          <p:cNvSpPr/>
          <p:nvPr/>
        </p:nvSpPr>
        <p:spPr>
          <a:xfrm>
            <a:off x="-1" y="3486545"/>
            <a:ext cx="9143999" cy="462186"/>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变量名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endParaRPr lang="en-US" altLang="zh-CN" sz="2400" b="1" dirty="0">
              <a:solidFill>
                <a:schemeClr val="tx1"/>
              </a:solidFill>
              <a:latin typeface="+mj-lt"/>
              <a:ea typeface="楷体" panose="02010609060101010101" pitchFamily="49" charset="-122"/>
            </a:endParaRPr>
          </a:p>
        </p:txBody>
      </p:sp>
    </p:spTree>
    <p:extLst>
      <p:ext uri="{BB962C8B-B14F-4D97-AF65-F5344CB8AC3E}">
        <p14:creationId xmlns:p14="http://schemas.microsoft.com/office/powerpoint/2010/main" val="3229666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变量赋初值</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初始化</a:t>
            </a:r>
            <a:endParaRPr lang="en-US" altLang="zh-CN" sz="2400" b="1" dirty="0">
              <a:solidFill>
                <a:srgbClr val="1557AE"/>
              </a:solidFill>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C0A25402-0434-4BE2-9B7B-9ED70154E31F}"/>
              </a:ext>
            </a:extLst>
          </p:cNvPr>
          <p:cNvSpPr/>
          <p:nvPr/>
        </p:nvSpPr>
        <p:spPr>
          <a:xfrm>
            <a:off x="0" y="2135064"/>
            <a:ext cx="9143999" cy="1010213"/>
          </a:xfrm>
          <a:prstGeom prst="roundRect">
            <a:avLst>
              <a:gd name="adj" fmla="val 15332"/>
            </a:avLst>
          </a:prstGeom>
          <a:solidFill>
            <a:schemeClr val="bg1">
              <a:lumMod val="85000"/>
            </a:schemeClr>
          </a:solidFill>
          <a:ln w="28575">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方法</a:t>
            </a:r>
            <a:r>
              <a:rPr lang="en-US" altLang="zh-CN" sz="2400" b="1" dirty="0">
                <a:solidFill>
                  <a:schemeClr val="tx1"/>
                </a:solidFill>
                <a:latin typeface="+mj-lt"/>
                <a:ea typeface="楷体" panose="02010609060101010101" pitchFamily="49" charset="-122"/>
              </a:rPr>
              <a:t>2</a:t>
            </a:r>
            <a:r>
              <a:rPr lang="zh-CN" altLang="en-US" sz="2400" b="1" dirty="0">
                <a:solidFill>
                  <a:schemeClr val="tx1"/>
                </a:solidFill>
                <a:latin typeface="+mj-lt"/>
                <a:ea typeface="楷体" panose="02010609060101010101" pitchFamily="49" charset="-122"/>
              </a:rPr>
              <a:t>能否同时给多个变量赋值？</a:t>
            </a:r>
            <a:endParaRPr lang="en-US" altLang="zh-CN" sz="2400" b="1" dirty="0">
              <a:solidFill>
                <a:schemeClr val="tx1"/>
              </a:solidFill>
              <a:latin typeface="+mj-lt"/>
              <a:ea typeface="楷体" panose="02010609060101010101" pitchFamily="49" charset="-122"/>
            </a:endParaRPr>
          </a:p>
          <a:p>
            <a:pPr algn="ctr"/>
            <a:r>
              <a:rPr lang="zh-CN" altLang="en-US" sz="2400" b="1" dirty="0">
                <a:solidFill>
                  <a:schemeClr val="tx1"/>
                </a:solidFill>
                <a:latin typeface="+mj-lt"/>
                <a:ea typeface="楷体" panose="02010609060101010101" pitchFamily="49" charset="-122"/>
              </a:rPr>
              <a:t>即：变量名</a:t>
            </a:r>
            <a:r>
              <a:rPr lang="en-US" altLang="zh-CN" sz="2400" b="1" dirty="0">
                <a:solidFill>
                  <a:schemeClr val="tx1"/>
                </a:solidFill>
                <a:latin typeface="+mj-lt"/>
                <a:ea typeface="楷体" panose="02010609060101010101" pitchFamily="49" charset="-122"/>
              </a:rPr>
              <a:t>1</a:t>
            </a:r>
            <a:r>
              <a:rPr lang="zh-CN" altLang="en-US" sz="2400" b="1" dirty="0">
                <a:solidFill>
                  <a:schemeClr val="tx1"/>
                </a:solidFill>
                <a:latin typeface="+mj-lt"/>
                <a:ea typeface="楷体" panose="02010609060101010101" pitchFamily="49" charset="-122"/>
              </a:rPr>
              <a:t>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1</a:t>
            </a:r>
            <a:r>
              <a:rPr lang="zh-CN" altLang="en-US" sz="2400" b="1" dirty="0">
                <a:solidFill>
                  <a:schemeClr val="tx1"/>
                </a:solidFill>
                <a:latin typeface="+mj-lt"/>
                <a:ea typeface="楷体" panose="02010609060101010101" pitchFamily="49" charset="-122"/>
              </a:rPr>
              <a:t>，变量名</a:t>
            </a:r>
            <a:r>
              <a:rPr lang="en-US" altLang="zh-CN" sz="2400" b="1" dirty="0">
                <a:solidFill>
                  <a:schemeClr val="tx1"/>
                </a:solidFill>
                <a:latin typeface="+mj-lt"/>
                <a:ea typeface="楷体" panose="02010609060101010101" pitchFamily="49" charset="-122"/>
              </a:rPr>
              <a:t>2=</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2,…</a:t>
            </a:r>
            <a:endParaRPr lang="zh-CN" altLang="en-US" sz="2400" b="1" dirty="0">
              <a:solidFill>
                <a:schemeClr val="tx1"/>
              </a:solidFill>
              <a:latin typeface="+mj-lt"/>
              <a:ea typeface="楷体" panose="02010609060101010101" pitchFamily="49" charset="-122"/>
            </a:endParaRPr>
          </a:p>
        </p:txBody>
      </p:sp>
      <p:pic>
        <p:nvPicPr>
          <p:cNvPr id="2" name="图片 1">
            <a:extLst>
              <a:ext uri="{FF2B5EF4-FFF2-40B4-BE49-F238E27FC236}">
                <a16:creationId xmlns:a16="http://schemas.microsoft.com/office/drawing/2014/main" id="{6B1C6376-0509-4798-81B2-71C000EB47A5}"/>
              </a:ext>
            </a:extLst>
          </p:cNvPr>
          <p:cNvPicPr>
            <a:picLocks noChangeAspect="1"/>
          </p:cNvPicPr>
          <p:nvPr/>
        </p:nvPicPr>
        <p:blipFill>
          <a:blip r:embed="rId3"/>
          <a:stretch>
            <a:fillRect/>
          </a:stretch>
        </p:blipFill>
        <p:spPr>
          <a:xfrm>
            <a:off x="0" y="4644397"/>
            <a:ext cx="9144000" cy="921275"/>
          </a:xfrm>
          <a:prstGeom prst="rect">
            <a:avLst/>
          </a:prstGeom>
        </p:spPr>
      </p:pic>
      <p:sp>
        <p:nvSpPr>
          <p:cNvPr id="14" name="矩形 13">
            <a:extLst>
              <a:ext uri="{FF2B5EF4-FFF2-40B4-BE49-F238E27FC236}">
                <a16:creationId xmlns:a16="http://schemas.microsoft.com/office/drawing/2014/main" id="{5B1B1C7A-65FC-4888-9887-3A6805ED13F9}"/>
              </a:ext>
            </a:extLst>
          </p:cNvPr>
          <p:cNvSpPr/>
          <p:nvPr/>
        </p:nvSpPr>
        <p:spPr>
          <a:xfrm>
            <a:off x="-1" y="3626927"/>
            <a:ext cx="9144000" cy="1010213"/>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D4D4D4"/>
                </a:solidFill>
                <a:latin typeface="Consolas" panose="020B0609020204030204" pitchFamily="49" charset="0"/>
              </a:rPr>
              <a:t>     </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a:t>
            </a:r>
            <a:r>
              <a:rPr lang="en-US" altLang="zh-CN" sz="2400" b="1" dirty="0" err="1">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p>
        </p:txBody>
      </p:sp>
      <p:sp>
        <p:nvSpPr>
          <p:cNvPr id="3" name="乘号 2">
            <a:extLst>
              <a:ext uri="{FF2B5EF4-FFF2-40B4-BE49-F238E27FC236}">
                <a16:creationId xmlns:a16="http://schemas.microsoft.com/office/drawing/2014/main" id="{02E0011F-C214-4EFE-BDC0-F7EF6785E41F}"/>
              </a:ext>
            </a:extLst>
          </p:cNvPr>
          <p:cNvSpPr/>
          <p:nvPr/>
        </p:nvSpPr>
        <p:spPr>
          <a:xfrm>
            <a:off x="7286173" y="2519547"/>
            <a:ext cx="725714" cy="711526"/>
          </a:xfrm>
          <a:prstGeom prst="mathMultiply">
            <a:avLst>
              <a:gd name="adj1" fmla="val 128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8772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变量赋初值</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初始化</a:t>
            </a:r>
            <a:endParaRPr lang="en-US" altLang="zh-CN" sz="2400" b="1" dirty="0">
              <a:solidFill>
                <a:srgbClr val="1557AE"/>
              </a:solidFill>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C0A25402-0434-4BE2-9B7B-9ED70154E31F}"/>
              </a:ext>
            </a:extLst>
          </p:cNvPr>
          <p:cNvSpPr/>
          <p:nvPr/>
        </p:nvSpPr>
        <p:spPr>
          <a:xfrm>
            <a:off x="0" y="2135065"/>
            <a:ext cx="9143999" cy="570036"/>
          </a:xfrm>
          <a:prstGeom prst="roundRect">
            <a:avLst>
              <a:gd name="adj" fmla="val 15332"/>
            </a:avLst>
          </a:prstGeom>
          <a:solidFill>
            <a:schemeClr val="bg1">
              <a:lumMod val="85000"/>
            </a:schemeClr>
          </a:solidFill>
          <a:ln w="28575">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同样的变量能否重复定义？</a:t>
            </a:r>
          </a:p>
        </p:txBody>
      </p:sp>
      <p:sp>
        <p:nvSpPr>
          <p:cNvPr id="14" name="矩形 13">
            <a:extLst>
              <a:ext uri="{FF2B5EF4-FFF2-40B4-BE49-F238E27FC236}">
                <a16:creationId xmlns:a16="http://schemas.microsoft.com/office/drawing/2014/main" id="{5B1B1C7A-65FC-4888-9887-3A6805ED13F9}"/>
              </a:ext>
            </a:extLst>
          </p:cNvPr>
          <p:cNvSpPr/>
          <p:nvPr/>
        </p:nvSpPr>
        <p:spPr>
          <a:xfrm>
            <a:off x="-1" y="2787929"/>
            <a:ext cx="9144000" cy="948267"/>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D4D4D4"/>
                </a:solidFill>
                <a:latin typeface="Consolas" panose="020B0609020204030204" pitchFamily="49" charset="0"/>
              </a:rPr>
              <a:t>     </a:t>
            </a:r>
            <a:r>
              <a:rPr lang="en-US" altLang="zh-CN" sz="24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b</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3</a:t>
            </a:r>
            <a:r>
              <a:rPr lang="en-US" altLang="zh-CN" sz="2000" b="1" dirty="0">
                <a:solidFill>
                  <a:srgbClr val="D4D4D4"/>
                </a:solidFill>
                <a:latin typeface="Consolas" panose="020B0609020204030204" pitchFamily="49" charset="0"/>
              </a:rPr>
              <a:t>;</a:t>
            </a:r>
          </a:p>
        </p:txBody>
      </p:sp>
      <p:sp>
        <p:nvSpPr>
          <p:cNvPr id="3" name="乘号 2">
            <a:extLst>
              <a:ext uri="{FF2B5EF4-FFF2-40B4-BE49-F238E27FC236}">
                <a16:creationId xmlns:a16="http://schemas.microsoft.com/office/drawing/2014/main" id="{02E0011F-C214-4EFE-BDC0-F7EF6785E41F}"/>
              </a:ext>
            </a:extLst>
          </p:cNvPr>
          <p:cNvSpPr/>
          <p:nvPr/>
        </p:nvSpPr>
        <p:spPr>
          <a:xfrm>
            <a:off x="7105198" y="2098725"/>
            <a:ext cx="725714" cy="711526"/>
          </a:xfrm>
          <a:prstGeom prst="mathMultiply">
            <a:avLst>
              <a:gd name="adj1" fmla="val 128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64DDF5A3-8605-4379-A43E-1E8E7C8CAC88}"/>
              </a:ext>
            </a:extLst>
          </p:cNvPr>
          <p:cNvPicPr>
            <a:picLocks noChangeAspect="1"/>
          </p:cNvPicPr>
          <p:nvPr/>
        </p:nvPicPr>
        <p:blipFill>
          <a:blip r:embed="rId3"/>
          <a:stretch>
            <a:fillRect/>
          </a:stretch>
        </p:blipFill>
        <p:spPr>
          <a:xfrm>
            <a:off x="-1" y="3801681"/>
            <a:ext cx="9144000" cy="948267"/>
          </a:xfrm>
          <a:prstGeom prst="rect">
            <a:avLst/>
          </a:prstGeom>
        </p:spPr>
      </p:pic>
      <p:sp>
        <p:nvSpPr>
          <p:cNvPr id="12" name="矩形 11">
            <a:extLst>
              <a:ext uri="{FF2B5EF4-FFF2-40B4-BE49-F238E27FC236}">
                <a16:creationId xmlns:a16="http://schemas.microsoft.com/office/drawing/2014/main" id="{228A4C38-8105-4FC9-A34C-221C111C6600}"/>
              </a:ext>
            </a:extLst>
          </p:cNvPr>
          <p:cNvSpPr/>
          <p:nvPr/>
        </p:nvSpPr>
        <p:spPr>
          <a:xfrm>
            <a:off x="0" y="4815433"/>
            <a:ext cx="9144000" cy="1762467"/>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altLang="zh-CN" sz="2000" b="1" dirty="0">
                <a:solidFill>
                  <a:srgbClr val="D4D4D4"/>
                </a:solidFill>
                <a:latin typeface="Consolas" panose="020B0609020204030204" pitchFamily="49" charset="0"/>
              </a:rPr>
              <a:t>        </a:t>
            </a:r>
            <a:r>
              <a:rPr lang="nl-NL" altLang="zh-CN" sz="2000" b="1" dirty="0">
                <a:solidFill>
                  <a:srgbClr val="C586C0"/>
                </a:solidFill>
                <a:latin typeface="Consolas" panose="020B0609020204030204" pitchFamily="49" charset="0"/>
              </a:rPr>
              <a:t>for</a:t>
            </a:r>
            <a:r>
              <a:rPr lang="nl-NL" altLang="zh-CN" sz="2000" b="1" dirty="0">
                <a:solidFill>
                  <a:srgbClr val="D4D4D4"/>
                </a:solidFill>
                <a:latin typeface="Consolas" panose="020B0609020204030204" pitchFamily="49" charset="0"/>
              </a:rPr>
              <a:t>(</a:t>
            </a:r>
            <a:r>
              <a:rPr lang="nl-NL" altLang="zh-CN" sz="2000" b="1" dirty="0">
                <a:solidFill>
                  <a:srgbClr val="4EC9B0"/>
                </a:solidFill>
                <a:latin typeface="Consolas" panose="020B0609020204030204" pitchFamily="49" charset="0"/>
              </a:rPr>
              <a:t>int</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 </a:t>
            </a:r>
            <a:r>
              <a:rPr lang="nl-NL" altLang="zh-CN" sz="2000" b="1" dirty="0">
                <a:solidFill>
                  <a:srgbClr val="B5CEA8"/>
                </a:solidFill>
                <a:latin typeface="Consolas" panose="020B0609020204030204" pitchFamily="49" charset="0"/>
              </a:rPr>
              <a:t>0</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&lt; </a:t>
            </a:r>
            <a:r>
              <a:rPr lang="nl-NL" altLang="zh-CN" sz="2000" b="1" dirty="0">
                <a:solidFill>
                  <a:srgbClr val="B5CEA8"/>
                </a:solidFill>
                <a:latin typeface="Consolas" panose="020B0609020204030204" pitchFamily="49" charset="0"/>
              </a:rPr>
              <a:t>3</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a:t>
            </a:r>
          </a:p>
          <a:p>
            <a:r>
              <a:rPr lang="nl-NL" altLang="zh-CN" sz="2000" b="1" dirty="0">
                <a:solidFill>
                  <a:srgbClr val="D4D4D4"/>
                </a:solidFill>
                <a:latin typeface="Consolas" panose="020B0609020204030204" pitchFamily="49" charset="0"/>
              </a:rPr>
              <a:t>            </a:t>
            </a:r>
            <a:r>
              <a:rPr lang="nl-NL" altLang="zh-CN" sz="2000" b="1" dirty="0">
                <a:solidFill>
                  <a:srgbClr val="4EC9B0"/>
                </a:solidFill>
                <a:latin typeface="Consolas" panose="020B0609020204030204" pitchFamily="49" charset="0"/>
              </a:rPr>
              <a:t>System</a:t>
            </a:r>
            <a:r>
              <a:rPr lang="nl-NL" altLang="zh-CN" sz="2000" b="1" dirty="0">
                <a:solidFill>
                  <a:srgbClr val="D4D4D4"/>
                </a:solidFill>
                <a:latin typeface="Consolas" panose="020B0609020204030204" pitchFamily="49" charset="0"/>
              </a:rPr>
              <a:t>.</a:t>
            </a:r>
            <a:r>
              <a:rPr lang="nl-NL" altLang="zh-CN" sz="2000" b="1" dirty="0">
                <a:solidFill>
                  <a:srgbClr val="4FC1FF"/>
                </a:solidFill>
                <a:latin typeface="Consolas" panose="020B0609020204030204" pitchFamily="49" charset="0"/>
              </a:rPr>
              <a:t>out</a:t>
            </a:r>
            <a:r>
              <a:rPr lang="nl-NL" altLang="zh-CN" sz="2000" b="1" dirty="0">
                <a:solidFill>
                  <a:srgbClr val="D4D4D4"/>
                </a:solidFill>
                <a:latin typeface="Consolas" panose="020B0609020204030204" pitchFamily="49" charset="0"/>
              </a:rPr>
              <a:t>.</a:t>
            </a:r>
            <a:r>
              <a:rPr lang="nl-NL" altLang="zh-CN" sz="2000" b="1" dirty="0">
                <a:solidFill>
                  <a:srgbClr val="DCDCAA"/>
                </a:solidFill>
                <a:latin typeface="Consolas" panose="020B0609020204030204" pitchFamily="49" charset="0"/>
              </a:rPr>
              <a:t>println</a:t>
            </a:r>
            <a:r>
              <a:rPr lang="nl-NL" altLang="zh-CN" sz="2000" b="1" dirty="0">
                <a:solidFill>
                  <a:srgbClr val="D4D4D4"/>
                </a:solidFill>
                <a:latin typeface="Consolas" panose="020B0609020204030204" pitchFamily="49" charset="0"/>
              </a:rPr>
              <a:t>(</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a:t>
            </a:r>
          </a:p>
          <a:p>
            <a:r>
              <a:rPr lang="nl-NL" altLang="zh-CN" sz="2000" b="1" dirty="0">
                <a:solidFill>
                  <a:srgbClr val="D4D4D4"/>
                </a:solidFill>
                <a:latin typeface="Consolas" panose="020B0609020204030204" pitchFamily="49" charset="0"/>
              </a:rPr>
              <a:t>        </a:t>
            </a:r>
            <a:r>
              <a:rPr lang="nl-NL" altLang="zh-CN" sz="2000" b="1" dirty="0">
                <a:solidFill>
                  <a:srgbClr val="C586C0"/>
                </a:solidFill>
                <a:latin typeface="Consolas" panose="020B0609020204030204" pitchFamily="49" charset="0"/>
              </a:rPr>
              <a:t>for</a:t>
            </a:r>
            <a:r>
              <a:rPr lang="nl-NL" altLang="zh-CN" sz="2000" b="1" dirty="0">
                <a:solidFill>
                  <a:srgbClr val="D4D4D4"/>
                </a:solidFill>
                <a:latin typeface="Consolas" panose="020B0609020204030204" pitchFamily="49" charset="0"/>
              </a:rPr>
              <a:t>(</a:t>
            </a:r>
            <a:r>
              <a:rPr lang="nl-NL" altLang="zh-CN" sz="2000" b="1" dirty="0">
                <a:solidFill>
                  <a:srgbClr val="4EC9B0"/>
                </a:solidFill>
                <a:latin typeface="Consolas" panose="020B0609020204030204" pitchFamily="49" charset="0"/>
              </a:rPr>
              <a:t>int</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 </a:t>
            </a:r>
            <a:r>
              <a:rPr lang="nl-NL" altLang="zh-CN" sz="2000" b="1" dirty="0">
                <a:solidFill>
                  <a:srgbClr val="B5CEA8"/>
                </a:solidFill>
                <a:latin typeface="Consolas" panose="020B0609020204030204" pitchFamily="49" charset="0"/>
              </a:rPr>
              <a:t>0</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&lt; </a:t>
            </a:r>
            <a:r>
              <a:rPr lang="nl-NL" altLang="zh-CN" sz="2000" b="1" dirty="0">
                <a:solidFill>
                  <a:srgbClr val="B5CEA8"/>
                </a:solidFill>
                <a:latin typeface="Consolas" panose="020B0609020204030204" pitchFamily="49" charset="0"/>
              </a:rPr>
              <a:t>2</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a:t>
            </a:r>
          </a:p>
          <a:p>
            <a:r>
              <a:rPr lang="nl-NL" altLang="zh-CN" sz="2000" b="1" dirty="0">
                <a:solidFill>
                  <a:srgbClr val="D4D4D4"/>
                </a:solidFill>
                <a:latin typeface="Consolas" panose="020B0609020204030204" pitchFamily="49" charset="0"/>
              </a:rPr>
              <a:t>            </a:t>
            </a:r>
            <a:r>
              <a:rPr lang="nl-NL" altLang="zh-CN" sz="2000" b="1" dirty="0">
                <a:solidFill>
                  <a:srgbClr val="4EC9B0"/>
                </a:solidFill>
                <a:latin typeface="Consolas" panose="020B0609020204030204" pitchFamily="49" charset="0"/>
              </a:rPr>
              <a:t>System</a:t>
            </a:r>
            <a:r>
              <a:rPr lang="nl-NL" altLang="zh-CN" sz="2000" b="1" dirty="0">
                <a:solidFill>
                  <a:srgbClr val="D4D4D4"/>
                </a:solidFill>
                <a:latin typeface="Consolas" panose="020B0609020204030204" pitchFamily="49" charset="0"/>
              </a:rPr>
              <a:t>.</a:t>
            </a:r>
            <a:r>
              <a:rPr lang="nl-NL" altLang="zh-CN" sz="2000" b="1" dirty="0">
                <a:solidFill>
                  <a:srgbClr val="4FC1FF"/>
                </a:solidFill>
                <a:latin typeface="Consolas" panose="020B0609020204030204" pitchFamily="49" charset="0"/>
              </a:rPr>
              <a:t>out</a:t>
            </a:r>
            <a:r>
              <a:rPr lang="nl-NL" altLang="zh-CN" sz="2000" b="1" dirty="0">
                <a:solidFill>
                  <a:srgbClr val="D4D4D4"/>
                </a:solidFill>
                <a:latin typeface="Consolas" panose="020B0609020204030204" pitchFamily="49" charset="0"/>
              </a:rPr>
              <a:t>.</a:t>
            </a:r>
            <a:r>
              <a:rPr lang="nl-NL" altLang="zh-CN" sz="2000" b="1" dirty="0">
                <a:solidFill>
                  <a:srgbClr val="DCDCAA"/>
                </a:solidFill>
                <a:latin typeface="Consolas" panose="020B0609020204030204" pitchFamily="49" charset="0"/>
              </a:rPr>
              <a:t>println</a:t>
            </a:r>
            <a:r>
              <a:rPr lang="nl-NL" altLang="zh-CN" sz="2000" b="1" dirty="0">
                <a:solidFill>
                  <a:srgbClr val="D4D4D4"/>
                </a:solidFill>
                <a:latin typeface="Consolas" panose="020B0609020204030204" pitchFamily="49" charset="0"/>
              </a:rPr>
              <a:t>(</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 </a:t>
            </a:r>
            <a:r>
              <a:rPr lang="nl-NL" altLang="zh-CN" sz="2000" b="1" dirty="0">
                <a:solidFill>
                  <a:srgbClr val="B5CEA8"/>
                </a:solidFill>
                <a:latin typeface="Consolas" panose="020B0609020204030204" pitchFamily="49" charset="0"/>
              </a:rPr>
              <a:t>1</a:t>
            </a:r>
            <a:r>
              <a:rPr lang="nl-NL" altLang="zh-CN" sz="2000" b="1"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12527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3"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0D558212-1B9A-4236-A17F-4D8592EA8297}"/>
              </a:ext>
            </a:extLst>
          </p:cNvPr>
          <p:cNvSpPr>
            <a:spLocks noChangeArrowheads="1"/>
          </p:cNvSpPr>
          <p:nvPr/>
        </p:nvSpPr>
        <p:spPr bwMode="auto">
          <a:xfrm>
            <a:off x="2455098" y="2674285"/>
            <a:ext cx="5638800" cy="3581400"/>
          </a:xfrm>
          <a:prstGeom prst="rect">
            <a:avLst/>
          </a:prstGeom>
          <a:solidFill>
            <a:schemeClr val="accent1">
              <a:lumMod val="40000"/>
              <a:lumOff val="60000"/>
            </a:schemeClr>
          </a:solidFill>
          <a:ln w="3810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变量的作用域：变量的使用范围</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Rectangle 2">
            <a:extLst>
              <a:ext uri="{FF2B5EF4-FFF2-40B4-BE49-F238E27FC236}">
                <a16:creationId xmlns:a16="http://schemas.microsoft.com/office/drawing/2014/main" id="{A2A9D557-D472-4A2A-8C22-7DE9FD0FEE38}"/>
              </a:ext>
            </a:extLst>
          </p:cNvPr>
          <p:cNvSpPr>
            <a:spLocks noChangeArrowheads="1"/>
          </p:cNvSpPr>
          <p:nvPr/>
        </p:nvSpPr>
        <p:spPr bwMode="auto">
          <a:xfrm>
            <a:off x="3217098" y="4274485"/>
            <a:ext cx="4572000" cy="1219200"/>
          </a:xfrm>
          <a:prstGeom prst="rect">
            <a:avLst/>
          </a:prstGeom>
          <a:solidFill>
            <a:schemeClr val="accent4">
              <a:lumMod val="40000"/>
              <a:lumOff val="60000"/>
            </a:schemeClr>
          </a:solidFill>
          <a:ln w="1905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21" name="Rectangle 11">
            <a:extLst>
              <a:ext uri="{FF2B5EF4-FFF2-40B4-BE49-F238E27FC236}">
                <a16:creationId xmlns:a16="http://schemas.microsoft.com/office/drawing/2014/main" id="{538477F7-7560-438D-92C9-0A5776643B79}"/>
              </a:ext>
            </a:extLst>
          </p:cNvPr>
          <p:cNvSpPr>
            <a:spLocks noChangeArrowheads="1"/>
          </p:cNvSpPr>
          <p:nvPr/>
        </p:nvSpPr>
        <p:spPr bwMode="auto">
          <a:xfrm>
            <a:off x="3445698" y="4655485"/>
            <a:ext cx="4191000" cy="762000"/>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13" name="Rectangle 5">
            <a:extLst>
              <a:ext uri="{FF2B5EF4-FFF2-40B4-BE49-F238E27FC236}">
                <a16:creationId xmlns:a16="http://schemas.microsoft.com/office/drawing/2014/main" id="{18707936-68EF-4BD8-8066-D06A41DD8A81}"/>
              </a:ext>
            </a:extLst>
          </p:cNvPr>
          <p:cNvSpPr>
            <a:spLocks noChangeArrowheads="1"/>
          </p:cNvSpPr>
          <p:nvPr/>
        </p:nvSpPr>
        <p:spPr bwMode="auto">
          <a:xfrm>
            <a:off x="2336800" y="2217085"/>
            <a:ext cx="5757098" cy="4495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class </a:t>
            </a:r>
            <a:r>
              <a:rPr kumimoji="1" lang="en-US" altLang="zh-CN" sz="2400" dirty="0" err="1">
                <a:latin typeface="+mj-lt"/>
                <a:ea typeface="楷体" panose="02010609060101010101" pitchFamily="49" charset="-122"/>
              </a:rPr>
              <a:t>MyClass</a:t>
            </a: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zh-CN" altLang="en-US" sz="2400" dirty="0">
                <a:latin typeface="+mj-lt"/>
                <a:ea typeface="楷体" panose="02010609060101010101" pitchFamily="49" charset="-122"/>
              </a:rPr>
              <a:t>成员变量申明</a:t>
            </a:r>
          </a:p>
          <a:p>
            <a:pPr marL="342900" indent="-342900">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		</a:t>
            </a:r>
            <a:r>
              <a:rPr kumimoji="1" lang="en-US" altLang="zh-CN" sz="2400" dirty="0">
                <a:latin typeface="+mj-lt"/>
                <a:ea typeface="楷体" panose="02010609060101010101" pitchFamily="49" charset="-122"/>
              </a:rPr>
              <a:t>……</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public void </a:t>
            </a:r>
            <a:r>
              <a:rPr kumimoji="1" lang="en-US" altLang="zh-CN" sz="2400" dirty="0" err="1">
                <a:latin typeface="+mj-lt"/>
                <a:ea typeface="楷体" panose="02010609060101010101" pitchFamily="49" charset="-122"/>
              </a:rPr>
              <a:t>aMethod</a:t>
            </a:r>
            <a:r>
              <a:rPr kumimoji="1" lang="en-US" altLang="zh-CN" sz="2400" dirty="0">
                <a:latin typeface="+mj-lt"/>
                <a:ea typeface="楷体" panose="02010609060101010101" pitchFamily="49" charset="-122"/>
              </a:rPr>
              <a:t>(</a:t>
            </a:r>
            <a:r>
              <a:rPr kumimoji="1" lang="zh-CN" altLang="en-US" sz="2400" dirty="0">
                <a:latin typeface="+mj-lt"/>
                <a:ea typeface="楷体" panose="02010609060101010101" pitchFamily="49" charset="-122"/>
              </a:rPr>
              <a:t>方法参数</a:t>
            </a: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zh-CN" altLang="en-US" sz="2400" dirty="0">
                <a:latin typeface="+mj-lt"/>
                <a:ea typeface="楷体" panose="02010609060101010101" pitchFamily="49" charset="-122"/>
              </a:rPr>
              <a:t>局部变量申明</a:t>
            </a:r>
          </a:p>
          <a:p>
            <a:pPr marL="342900" indent="-342900">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		    </a:t>
            </a:r>
            <a:r>
              <a:rPr kumimoji="1" lang="en-US" altLang="zh-CN" sz="2400" dirty="0">
                <a:latin typeface="+mj-lt"/>
                <a:ea typeface="楷体" panose="02010609060101010101" pitchFamily="49" charset="-122"/>
              </a:rPr>
              <a:t>……</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a:t>
            </a:r>
          </a:p>
        </p:txBody>
      </p:sp>
      <p:sp>
        <p:nvSpPr>
          <p:cNvPr id="16" name="Rectangle 7">
            <a:extLst>
              <a:ext uri="{FF2B5EF4-FFF2-40B4-BE49-F238E27FC236}">
                <a16:creationId xmlns:a16="http://schemas.microsoft.com/office/drawing/2014/main" id="{7ED2710F-E9B2-4FB8-942C-3A98401F7278}"/>
              </a:ext>
            </a:extLst>
          </p:cNvPr>
          <p:cNvSpPr>
            <a:spLocks noChangeArrowheads="1"/>
          </p:cNvSpPr>
          <p:nvPr/>
        </p:nvSpPr>
        <p:spPr bwMode="auto">
          <a:xfrm>
            <a:off x="464457" y="2826685"/>
            <a:ext cx="153344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b="1" dirty="0">
                <a:solidFill>
                  <a:srgbClr val="1557AE"/>
                </a:solidFill>
                <a:latin typeface="+mn-lt"/>
                <a:ea typeface="楷体" panose="02010609060101010101" pitchFamily="49" charset="-122"/>
              </a:rPr>
              <a:t>成员变量</a:t>
            </a:r>
          </a:p>
          <a:p>
            <a:pPr>
              <a:lnSpc>
                <a:spcPct val="90000"/>
              </a:lnSpc>
              <a:spcBef>
                <a:spcPct val="20000"/>
              </a:spcBef>
              <a:buClr>
                <a:schemeClr val="folHlink"/>
              </a:buClr>
              <a:buSzPct val="60000"/>
              <a:buFont typeface="Wingdings" pitchFamily="2" charset="2"/>
              <a:buNone/>
            </a:pPr>
            <a:r>
              <a:rPr kumimoji="1" lang="zh-CN" altLang="en-US" sz="2400" b="1" dirty="0">
                <a:solidFill>
                  <a:srgbClr val="1557AE"/>
                </a:solidFill>
                <a:latin typeface="+mn-lt"/>
                <a:ea typeface="楷体" panose="02010609060101010101" pitchFamily="49" charset="-122"/>
              </a:rPr>
              <a:t>范围</a:t>
            </a:r>
          </a:p>
        </p:txBody>
      </p:sp>
      <p:sp>
        <p:nvSpPr>
          <p:cNvPr id="17" name="Line 8">
            <a:extLst>
              <a:ext uri="{FF2B5EF4-FFF2-40B4-BE49-F238E27FC236}">
                <a16:creationId xmlns:a16="http://schemas.microsoft.com/office/drawing/2014/main" id="{BB9F0309-C531-4FDB-9C15-C7DF8E2F2624}"/>
              </a:ext>
            </a:extLst>
          </p:cNvPr>
          <p:cNvSpPr>
            <a:spLocks noChangeShapeType="1"/>
          </p:cNvSpPr>
          <p:nvPr/>
        </p:nvSpPr>
        <p:spPr bwMode="auto">
          <a:xfrm flipH="1">
            <a:off x="1886856" y="3087942"/>
            <a:ext cx="56824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18" name="Rectangle 9">
            <a:extLst>
              <a:ext uri="{FF2B5EF4-FFF2-40B4-BE49-F238E27FC236}">
                <a16:creationId xmlns:a16="http://schemas.microsoft.com/office/drawing/2014/main" id="{0C6B84E9-5E9C-497C-9709-3E1957474B94}"/>
              </a:ext>
            </a:extLst>
          </p:cNvPr>
          <p:cNvSpPr>
            <a:spLocks noChangeArrowheads="1"/>
          </p:cNvSpPr>
          <p:nvPr/>
        </p:nvSpPr>
        <p:spPr bwMode="auto">
          <a:xfrm>
            <a:off x="550098" y="4198285"/>
            <a:ext cx="144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b="1" dirty="0">
                <a:solidFill>
                  <a:srgbClr val="E97C30"/>
                </a:solidFill>
                <a:latin typeface="+mj-lt"/>
                <a:ea typeface="楷体" panose="02010609060101010101" pitchFamily="49" charset="-122"/>
              </a:rPr>
              <a:t>方法参数</a:t>
            </a:r>
            <a:endParaRPr kumimoji="1" lang="en-US" altLang="zh-CN" sz="2400" b="1" dirty="0">
              <a:solidFill>
                <a:srgbClr val="E97C30"/>
              </a:solidFill>
              <a:latin typeface="+mj-lt"/>
              <a:ea typeface="楷体" panose="02010609060101010101" pitchFamily="49" charset="-122"/>
            </a:endParaRPr>
          </a:p>
          <a:p>
            <a:pPr>
              <a:lnSpc>
                <a:spcPct val="90000"/>
              </a:lnSpc>
              <a:spcBef>
                <a:spcPct val="20000"/>
              </a:spcBef>
              <a:buClr>
                <a:schemeClr val="folHlink"/>
              </a:buClr>
              <a:buSzPct val="60000"/>
              <a:buFont typeface="Wingdings" pitchFamily="2" charset="2"/>
              <a:buNone/>
            </a:pPr>
            <a:r>
              <a:rPr kumimoji="1" lang="zh-CN" altLang="en-US" sz="2400" b="1" dirty="0">
                <a:solidFill>
                  <a:srgbClr val="E97C30"/>
                </a:solidFill>
                <a:latin typeface="+mj-lt"/>
                <a:ea typeface="楷体" panose="02010609060101010101" pitchFamily="49" charset="-122"/>
              </a:rPr>
              <a:t>范围</a:t>
            </a:r>
          </a:p>
        </p:txBody>
      </p:sp>
      <p:sp>
        <p:nvSpPr>
          <p:cNvPr id="20" name="Line 10">
            <a:extLst>
              <a:ext uri="{FF2B5EF4-FFF2-40B4-BE49-F238E27FC236}">
                <a16:creationId xmlns:a16="http://schemas.microsoft.com/office/drawing/2014/main" id="{E50D3659-0497-45B9-87F5-16B15A2E81DE}"/>
              </a:ext>
            </a:extLst>
          </p:cNvPr>
          <p:cNvSpPr>
            <a:spLocks noChangeShapeType="1"/>
          </p:cNvSpPr>
          <p:nvPr/>
        </p:nvSpPr>
        <p:spPr bwMode="auto">
          <a:xfrm flipH="1" flipV="1">
            <a:off x="1886855" y="4807885"/>
            <a:ext cx="1330242" cy="932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22" name="Line 12">
            <a:extLst>
              <a:ext uri="{FF2B5EF4-FFF2-40B4-BE49-F238E27FC236}">
                <a16:creationId xmlns:a16="http://schemas.microsoft.com/office/drawing/2014/main" id="{211C7277-51CC-490A-8A6F-FD4A59200EE7}"/>
              </a:ext>
            </a:extLst>
          </p:cNvPr>
          <p:cNvSpPr>
            <a:spLocks noChangeShapeType="1"/>
          </p:cNvSpPr>
          <p:nvPr/>
        </p:nvSpPr>
        <p:spPr bwMode="auto">
          <a:xfrm flipH="1">
            <a:off x="1886854" y="5276028"/>
            <a:ext cx="1565687" cy="93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23" name="Rectangle 13">
            <a:extLst>
              <a:ext uri="{FF2B5EF4-FFF2-40B4-BE49-F238E27FC236}">
                <a16:creationId xmlns:a16="http://schemas.microsoft.com/office/drawing/2014/main" id="{DEEEAFEB-F450-4299-842C-54AB3C2478CC}"/>
              </a:ext>
            </a:extLst>
          </p:cNvPr>
          <p:cNvSpPr>
            <a:spLocks noChangeArrowheads="1"/>
          </p:cNvSpPr>
          <p:nvPr/>
        </p:nvSpPr>
        <p:spPr bwMode="auto">
          <a:xfrm>
            <a:off x="550098" y="5112685"/>
            <a:ext cx="144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b="1" dirty="0">
                <a:solidFill>
                  <a:schemeClr val="accent6">
                    <a:lumMod val="75000"/>
                  </a:schemeClr>
                </a:solidFill>
                <a:latin typeface="+mj-lt"/>
                <a:ea typeface="楷体" panose="02010609060101010101" pitchFamily="49" charset="-122"/>
              </a:rPr>
              <a:t>局部变量</a:t>
            </a:r>
          </a:p>
          <a:p>
            <a:pPr>
              <a:lnSpc>
                <a:spcPct val="90000"/>
              </a:lnSpc>
              <a:spcBef>
                <a:spcPct val="20000"/>
              </a:spcBef>
              <a:buClr>
                <a:schemeClr val="folHlink"/>
              </a:buClr>
              <a:buSzPct val="60000"/>
              <a:buFont typeface="Wingdings" pitchFamily="2" charset="2"/>
              <a:buNone/>
            </a:pPr>
            <a:r>
              <a:rPr kumimoji="1" lang="zh-CN" altLang="en-US" sz="2400" b="1" dirty="0">
                <a:solidFill>
                  <a:schemeClr val="accent6">
                    <a:lumMod val="75000"/>
                  </a:schemeClr>
                </a:solidFill>
                <a:latin typeface="+mj-lt"/>
                <a:ea typeface="楷体" panose="02010609060101010101" pitchFamily="49" charset="-122"/>
              </a:rPr>
              <a:t>范围</a:t>
            </a:r>
          </a:p>
        </p:txBody>
      </p:sp>
    </p:spTree>
    <p:extLst>
      <p:ext uri="{BB962C8B-B14F-4D97-AF65-F5344CB8AC3E}">
        <p14:creationId xmlns:p14="http://schemas.microsoft.com/office/powerpoint/2010/main" val="2655553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500"/>
                                        <p:tgtEl>
                                          <p:spTgt spid="1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500"/>
                                        <p:tgtEl>
                                          <p:spTgt spid="1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fade">
                                      <p:cBhvr>
                                        <p:cTn id="24" dur="500"/>
                                        <p:tgtEl>
                                          <p:spTgt spid="1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xEl>
                                              <p:pRg st="7" end="7"/>
                                            </p:txEl>
                                          </p:spTgt>
                                        </p:tgtEl>
                                        <p:attrNameLst>
                                          <p:attrName>style.visibility</p:attrName>
                                        </p:attrNameLst>
                                      </p:cBhvr>
                                      <p:to>
                                        <p:strVal val="visible"/>
                                      </p:to>
                                    </p:set>
                                    <p:animEffect transition="in" filter="fade">
                                      <p:cBhvr>
                                        <p:cTn id="33" dur="500"/>
                                        <p:tgtEl>
                                          <p:spTgt spid="1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xEl>
                                              <p:pRg st="8" end="8"/>
                                            </p:txEl>
                                          </p:spTgt>
                                        </p:tgtEl>
                                        <p:attrNameLst>
                                          <p:attrName>style.visibility</p:attrName>
                                        </p:attrNameLst>
                                      </p:cBhvr>
                                      <p:to>
                                        <p:strVal val="visible"/>
                                      </p:to>
                                    </p:set>
                                    <p:animEffect transition="in" filter="fade">
                                      <p:cBhvr>
                                        <p:cTn id="36" dur="500"/>
                                        <p:tgtEl>
                                          <p:spTgt spid="1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xEl>
                                              <p:pRg st="9" end="9"/>
                                            </p:txEl>
                                          </p:spTgt>
                                        </p:tgtEl>
                                        <p:attrNameLst>
                                          <p:attrName>style.visibility</p:attrName>
                                        </p:attrNameLst>
                                      </p:cBhvr>
                                      <p:to>
                                        <p:strVal val="visible"/>
                                      </p:to>
                                    </p:set>
                                    <p:animEffect transition="in" filter="fade">
                                      <p:cBhvr>
                                        <p:cTn id="39" dur="500"/>
                                        <p:tgtEl>
                                          <p:spTgt spid="1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xEl>
                                              <p:pRg st="10" end="10"/>
                                            </p:txEl>
                                          </p:spTgt>
                                        </p:tgtEl>
                                        <p:attrNameLst>
                                          <p:attrName>style.visibility</p:attrName>
                                        </p:attrNameLst>
                                      </p:cBhvr>
                                      <p:to>
                                        <p:strVal val="visible"/>
                                      </p:to>
                                    </p:set>
                                    <p:animEffect transition="in" filter="fade">
                                      <p:cBhvr>
                                        <p:cTn id="42" dur="500"/>
                                        <p:tgtEl>
                                          <p:spTgt spid="1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21" grpId="0" animBg="1"/>
      <p:bldP spid="16" grpId="0"/>
      <p:bldP spid="17" grpId="0" animBg="1"/>
      <p:bldP spid="18" grpId="0"/>
      <p:bldP spid="20" grpId="0" animBg="1"/>
      <p:bldP spid="22" grpId="0" animBg="1"/>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EBDE2A41-DD17-407B-968C-D0652F81D3D5}"/>
              </a:ext>
            </a:extLst>
          </p:cNvPr>
          <p:cNvSpPr>
            <a:spLocks noChangeArrowheads="1"/>
          </p:cNvSpPr>
          <p:nvPr/>
        </p:nvSpPr>
        <p:spPr bwMode="auto">
          <a:xfrm>
            <a:off x="2378898" y="2530685"/>
            <a:ext cx="5638800" cy="3657600"/>
          </a:xfrm>
          <a:prstGeom prst="rect">
            <a:avLst/>
          </a:prstGeom>
          <a:solidFill>
            <a:schemeClr val="accent5">
              <a:lumMod val="40000"/>
              <a:lumOff val="60000"/>
            </a:schemeClr>
          </a:solidFill>
          <a:ln w="3810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变量的作用域：变量的使用范围</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24" name="Rectangle 2">
            <a:extLst>
              <a:ext uri="{FF2B5EF4-FFF2-40B4-BE49-F238E27FC236}">
                <a16:creationId xmlns:a16="http://schemas.microsoft.com/office/drawing/2014/main" id="{35E2CECB-C3E7-4A27-81E0-3A550DAB3CA8}"/>
              </a:ext>
            </a:extLst>
          </p:cNvPr>
          <p:cNvSpPr>
            <a:spLocks noChangeArrowheads="1"/>
          </p:cNvSpPr>
          <p:nvPr/>
        </p:nvSpPr>
        <p:spPr bwMode="auto">
          <a:xfrm>
            <a:off x="2947239" y="4511885"/>
            <a:ext cx="5070459" cy="1676400"/>
          </a:xfrm>
          <a:prstGeom prst="rect">
            <a:avLst/>
          </a:prstGeom>
          <a:solidFill>
            <a:schemeClr val="accent4">
              <a:lumMod val="40000"/>
              <a:lumOff val="60000"/>
            </a:schemeClr>
          </a:solidFill>
          <a:ln w="3810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25" name="Rectangle 5">
            <a:extLst>
              <a:ext uri="{FF2B5EF4-FFF2-40B4-BE49-F238E27FC236}">
                <a16:creationId xmlns:a16="http://schemas.microsoft.com/office/drawing/2014/main" id="{F702C847-09C7-4371-925F-C78DE4FC7BF7}"/>
              </a:ext>
            </a:extLst>
          </p:cNvPr>
          <p:cNvSpPr>
            <a:spLocks noChangeArrowheads="1"/>
          </p:cNvSpPr>
          <p:nvPr/>
        </p:nvSpPr>
        <p:spPr bwMode="auto">
          <a:xfrm>
            <a:off x="2074098" y="2149685"/>
            <a:ext cx="5943600" cy="4495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class Spot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final static Spot </a:t>
            </a:r>
            <a:r>
              <a:rPr kumimoji="1" lang="en-US" altLang="zh-CN" sz="2400" dirty="0" err="1">
                <a:latin typeface="+mj-lt"/>
                <a:ea typeface="楷体" panose="02010609060101010101" pitchFamily="49" charset="-122"/>
              </a:rPr>
              <a:t>st</a:t>
            </a:r>
            <a:r>
              <a:rPr kumimoji="1" lang="en-US" altLang="zh-CN" sz="2400" dirty="0">
                <a:latin typeface="+mj-lt"/>
                <a:ea typeface="楷体" panose="02010609060101010101" pitchFamily="49" charset="-122"/>
              </a:rPr>
              <a:t> = new Spot(1, 2);</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int a, b;</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int Count;</a:t>
            </a:r>
          </a:p>
          <a:p>
            <a:pPr marL="342900" indent="-342900">
              <a:lnSpc>
                <a:spcPct val="90000"/>
              </a:lnSpc>
              <a:spcBef>
                <a:spcPct val="20000"/>
              </a:spcBef>
              <a:buClr>
                <a:schemeClr val="folHlink"/>
              </a:buClr>
              <a:buSzPct val="60000"/>
              <a:buFont typeface="Wingdings" pitchFamily="2" charset="2"/>
              <a:buNone/>
            </a:pPr>
            <a:endParaRPr kumimoji="1" lang="en-US" altLang="zh-CN" sz="2400" dirty="0">
              <a:latin typeface="+mj-lt"/>
              <a:ea typeface="楷体" panose="02010609060101010101" pitchFamily="49" charset="-122"/>
            </a:endParaRP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Spot(int a, int b)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en-US" altLang="zh-CN" sz="2400" dirty="0" err="1">
                <a:latin typeface="+mj-lt"/>
                <a:ea typeface="楷体" panose="02010609060101010101" pitchFamily="49" charset="-122"/>
              </a:rPr>
              <a:t>this.a</a:t>
            </a:r>
            <a:r>
              <a:rPr kumimoji="1" lang="en-US" altLang="zh-CN" sz="2400" dirty="0">
                <a:latin typeface="+mj-lt"/>
                <a:ea typeface="楷体" panose="02010609060101010101" pitchFamily="49" charset="-122"/>
              </a:rPr>
              <a:t> = a;</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en-US" altLang="zh-CN" sz="2400" dirty="0" err="1">
                <a:latin typeface="+mj-lt"/>
                <a:ea typeface="楷体" panose="02010609060101010101" pitchFamily="49" charset="-122"/>
              </a:rPr>
              <a:t>this.b</a:t>
            </a:r>
            <a:r>
              <a:rPr kumimoji="1" lang="en-US" altLang="zh-CN" sz="2400" dirty="0">
                <a:latin typeface="+mj-lt"/>
                <a:ea typeface="楷体" panose="02010609060101010101" pitchFamily="49" charset="-122"/>
              </a:rPr>
              <a:t> = b;</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a:t>
            </a:r>
          </a:p>
        </p:txBody>
      </p:sp>
      <p:sp>
        <p:nvSpPr>
          <p:cNvPr id="27" name="Rectangle 7">
            <a:extLst>
              <a:ext uri="{FF2B5EF4-FFF2-40B4-BE49-F238E27FC236}">
                <a16:creationId xmlns:a16="http://schemas.microsoft.com/office/drawing/2014/main" id="{CB056281-A564-40A4-BDC4-5D4FC7019DC9}"/>
              </a:ext>
            </a:extLst>
          </p:cNvPr>
          <p:cNvSpPr>
            <a:spLocks noChangeArrowheads="1"/>
          </p:cNvSpPr>
          <p:nvPr/>
        </p:nvSpPr>
        <p:spPr bwMode="auto">
          <a:xfrm>
            <a:off x="591357" y="2521885"/>
            <a:ext cx="144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成员变量</a:t>
            </a:r>
          </a:p>
          <a:p>
            <a:pPr>
              <a:lnSpc>
                <a:spcPct val="90000"/>
              </a:lnSpc>
              <a:spcBef>
                <a:spcPct val="20000"/>
              </a:spcBef>
              <a:buClr>
                <a:schemeClr val="folHlink"/>
              </a:buClr>
              <a:buSzPct val="60000"/>
              <a:buFont typeface="Wingdings" pitchFamily="2" charset="2"/>
              <a:buNone/>
            </a:pPr>
            <a:r>
              <a:rPr kumimoji="1" lang="en-US" altLang="zh-CN" sz="2400" dirty="0" err="1">
                <a:latin typeface="+mj-lt"/>
                <a:ea typeface="楷体" panose="02010609060101010101" pitchFamily="49" charset="-122"/>
              </a:rPr>
              <a:t>a,b,Count</a:t>
            </a:r>
            <a:endParaRPr kumimoji="1" lang="en-US" altLang="zh-CN" sz="2400" dirty="0">
              <a:latin typeface="+mj-lt"/>
              <a:ea typeface="楷体" panose="02010609060101010101" pitchFamily="49" charset="-122"/>
            </a:endParaRPr>
          </a:p>
          <a:p>
            <a:pPr>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范围</a:t>
            </a:r>
          </a:p>
        </p:txBody>
      </p:sp>
      <p:sp>
        <p:nvSpPr>
          <p:cNvPr id="28" name="Line 8">
            <a:extLst>
              <a:ext uri="{FF2B5EF4-FFF2-40B4-BE49-F238E27FC236}">
                <a16:creationId xmlns:a16="http://schemas.microsoft.com/office/drawing/2014/main" id="{C202AFB2-7EEA-48EA-8FEC-8488675439D7}"/>
              </a:ext>
            </a:extLst>
          </p:cNvPr>
          <p:cNvSpPr>
            <a:spLocks noChangeShapeType="1"/>
          </p:cNvSpPr>
          <p:nvPr/>
        </p:nvSpPr>
        <p:spPr bwMode="auto">
          <a:xfrm>
            <a:off x="1997898" y="2759285"/>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29" name="Rectangle 9">
            <a:extLst>
              <a:ext uri="{FF2B5EF4-FFF2-40B4-BE49-F238E27FC236}">
                <a16:creationId xmlns:a16="http://schemas.microsoft.com/office/drawing/2014/main" id="{ACFB160B-DA3B-4AF3-ADC5-2441F9136852}"/>
              </a:ext>
            </a:extLst>
          </p:cNvPr>
          <p:cNvSpPr>
            <a:spLocks noChangeArrowheads="1"/>
          </p:cNvSpPr>
          <p:nvPr/>
        </p:nvSpPr>
        <p:spPr bwMode="auto">
          <a:xfrm>
            <a:off x="550098" y="4588085"/>
            <a:ext cx="144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方法参数</a:t>
            </a:r>
          </a:p>
          <a:p>
            <a:pPr>
              <a:lnSpc>
                <a:spcPct val="90000"/>
              </a:lnSpc>
              <a:spcBef>
                <a:spcPct val="20000"/>
              </a:spcBef>
              <a:buClr>
                <a:schemeClr val="folHlink"/>
              </a:buClr>
              <a:buSzPct val="60000"/>
              <a:buFont typeface="Wingdings" pitchFamily="2" charset="2"/>
              <a:buNone/>
            </a:pPr>
            <a:r>
              <a:rPr kumimoji="1" lang="en-US" altLang="zh-CN" sz="2400" dirty="0" err="1">
                <a:latin typeface="+mj-lt"/>
                <a:ea typeface="楷体" panose="02010609060101010101" pitchFamily="49" charset="-122"/>
              </a:rPr>
              <a:t>a,b</a:t>
            </a:r>
            <a:r>
              <a:rPr kumimoji="1" lang="zh-CN" altLang="en-US" sz="2400" dirty="0">
                <a:latin typeface="+mj-lt"/>
                <a:ea typeface="楷体" panose="02010609060101010101" pitchFamily="49" charset="-122"/>
              </a:rPr>
              <a:t>范围</a:t>
            </a:r>
          </a:p>
        </p:txBody>
      </p:sp>
      <p:sp>
        <p:nvSpPr>
          <p:cNvPr id="30" name="Line 10">
            <a:extLst>
              <a:ext uri="{FF2B5EF4-FFF2-40B4-BE49-F238E27FC236}">
                <a16:creationId xmlns:a16="http://schemas.microsoft.com/office/drawing/2014/main" id="{DF0C4CA3-1495-42F6-B78A-35001B9FCE02}"/>
              </a:ext>
            </a:extLst>
          </p:cNvPr>
          <p:cNvSpPr>
            <a:spLocks noChangeShapeType="1"/>
          </p:cNvSpPr>
          <p:nvPr/>
        </p:nvSpPr>
        <p:spPr bwMode="auto">
          <a:xfrm>
            <a:off x="1921698" y="4740485"/>
            <a:ext cx="990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Tree>
    <p:extLst>
      <p:ext uri="{BB962C8B-B14F-4D97-AF65-F5344CB8AC3E}">
        <p14:creationId xmlns:p14="http://schemas.microsoft.com/office/powerpoint/2010/main" val="295046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fade">
                                      <p:cBhvr>
                                        <p:cTn id="10" dur="500"/>
                                        <p:tgtEl>
                                          <p:spTgt spid="2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animEffect transition="in" filter="fade">
                                      <p:cBhvr>
                                        <p:cTn id="13" dur="500"/>
                                        <p:tgtEl>
                                          <p:spTgt spid="2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xEl>
                                              <p:pRg st="3" end="3"/>
                                            </p:txEl>
                                          </p:spTgt>
                                        </p:tgtEl>
                                        <p:attrNameLst>
                                          <p:attrName>style.visibility</p:attrName>
                                        </p:attrNameLst>
                                      </p:cBhvr>
                                      <p:to>
                                        <p:strVal val="visible"/>
                                      </p:to>
                                    </p:set>
                                    <p:animEffect transition="in" filter="fade">
                                      <p:cBhvr>
                                        <p:cTn id="16" dur="500"/>
                                        <p:tgtEl>
                                          <p:spTgt spid="2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xEl>
                                              <p:pRg st="4" end="4"/>
                                            </p:txEl>
                                          </p:spTgt>
                                        </p:tgtEl>
                                        <p:attrNameLst>
                                          <p:attrName>style.visibility</p:attrName>
                                        </p:attrNameLst>
                                      </p:cBhvr>
                                      <p:to>
                                        <p:strVal val="visible"/>
                                      </p:to>
                                    </p:set>
                                    <p:animEffect transition="in" filter="fade">
                                      <p:cBhvr>
                                        <p:cTn id="19" dur="500"/>
                                        <p:tgtEl>
                                          <p:spTgt spid="2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xEl>
                                              <p:pRg st="6" end="6"/>
                                            </p:txEl>
                                          </p:spTgt>
                                        </p:tgtEl>
                                        <p:attrNameLst>
                                          <p:attrName>style.visibility</p:attrName>
                                        </p:attrNameLst>
                                      </p:cBhvr>
                                      <p:to>
                                        <p:strVal val="visible"/>
                                      </p:to>
                                    </p:set>
                                    <p:animEffect transition="in" filter="fade">
                                      <p:cBhvr>
                                        <p:cTn id="22" dur="500"/>
                                        <p:tgtEl>
                                          <p:spTgt spid="2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xEl>
                                              <p:pRg st="7" end="7"/>
                                            </p:txEl>
                                          </p:spTgt>
                                        </p:tgtEl>
                                        <p:attrNameLst>
                                          <p:attrName>style.visibility</p:attrName>
                                        </p:attrNameLst>
                                      </p:cBhvr>
                                      <p:to>
                                        <p:strVal val="visible"/>
                                      </p:to>
                                    </p:set>
                                    <p:animEffect transition="in" filter="fade">
                                      <p:cBhvr>
                                        <p:cTn id="25" dur="500"/>
                                        <p:tgtEl>
                                          <p:spTgt spid="25">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xEl>
                                              <p:pRg st="8" end="8"/>
                                            </p:txEl>
                                          </p:spTgt>
                                        </p:tgtEl>
                                        <p:attrNameLst>
                                          <p:attrName>style.visibility</p:attrName>
                                        </p:attrNameLst>
                                      </p:cBhvr>
                                      <p:to>
                                        <p:strVal val="visible"/>
                                      </p:to>
                                    </p:set>
                                    <p:animEffect transition="in" filter="fade">
                                      <p:cBhvr>
                                        <p:cTn id="28" dur="500"/>
                                        <p:tgtEl>
                                          <p:spTgt spid="25">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xEl>
                                              <p:pRg st="9" end="9"/>
                                            </p:txEl>
                                          </p:spTgt>
                                        </p:tgtEl>
                                        <p:attrNameLst>
                                          <p:attrName>style.visibility</p:attrName>
                                        </p:attrNameLst>
                                      </p:cBhvr>
                                      <p:to>
                                        <p:strVal val="visible"/>
                                      </p:to>
                                    </p:set>
                                    <p:animEffect transition="in" filter="fade">
                                      <p:cBhvr>
                                        <p:cTn id="31" dur="500"/>
                                        <p:tgtEl>
                                          <p:spTgt spid="2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xEl>
                                              <p:pRg st="10" end="10"/>
                                            </p:txEl>
                                          </p:spTgt>
                                        </p:tgtEl>
                                        <p:attrNameLst>
                                          <p:attrName>style.visibility</p:attrName>
                                        </p:attrNameLst>
                                      </p:cBhvr>
                                      <p:to>
                                        <p:strVal val="visible"/>
                                      </p:to>
                                    </p:set>
                                    <p:animEffect transition="in" filter="fade">
                                      <p:cBhvr>
                                        <p:cTn id="34" dur="500"/>
                                        <p:tgtEl>
                                          <p:spTgt spid="2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7" grpId="0"/>
      <p:bldP spid="28" grpId="0" animBg="1"/>
      <p:bldP spid="29" grpId="0"/>
      <p:bldP spid="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变量的作用域</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3" name="矩形: 圆角 12">
            <a:extLst>
              <a:ext uri="{FF2B5EF4-FFF2-40B4-BE49-F238E27FC236}">
                <a16:creationId xmlns:a16="http://schemas.microsoft.com/office/drawing/2014/main" id="{72B9FDA8-F101-420C-BCD8-C5DA1B55E9F1}"/>
              </a:ext>
            </a:extLst>
          </p:cNvPr>
          <p:cNvSpPr/>
          <p:nvPr/>
        </p:nvSpPr>
        <p:spPr>
          <a:xfrm>
            <a:off x="0" y="2226479"/>
            <a:ext cx="9143999" cy="203343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C586C0"/>
                </a:solidFill>
                <a:latin typeface="Consolas" panose="020B0609020204030204" pitchFamily="49" charset="0"/>
              </a:rPr>
              <a:t>if</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true</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17</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"The value of </a:t>
            </a:r>
            <a:r>
              <a:rPr lang="en-US" altLang="zh-CN" sz="2400" b="1" dirty="0" err="1">
                <a:solidFill>
                  <a:srgbClr val="CE9178"/>
                </a:solidFill>
                <a:latin typeface="Consolas" panose="020B0609020204030204" pitchFamily="49" charset="0"/>
              </a:rPr>
              <a:t>i</a:t>
            </a:r>
            <a:r>
              <a:rPr lang="en-US" altLang="zh-CN" sz="2400" b="1" dirty="0">
                <a:solidFill>
                  <a:srgbClr val="CE9178"/>
                </a:solidFill>
                <a:latin typeface="Consolas" panose="020B0609020204030204" pitchFamily="49" charset="0"/>
              </a:rPr>
              <a:t> = "</a:t>
            </a:r>
            <a:r>
              <a:rPr lang="en-US" altLang="zh-CN" sz="2400" b="1" dirty="0">
                <a:solidFill>
                  <a:srgbClr val="D4D4D4"/>
                </a:solidFill>
                <a:latin typeface="Consolas" panose="020B0609020204030204" pitchFamily="49" charset="0"/>
              </a:rPr>
              <a:t> + </a:t>
            </a:r>
            <a:r>
              <a:rPr lang="en-US" altLang="zh-CN" sz="2400" b="1" dirty="0" err="1">
                <a:solidFill>
                  <a:srgbClr val="D4D4D4"/>
                </a:solidFill>
                <a:latin typeface="Consolas" panose="020B0609020204030204" pitchFamily="49" charset="0"/>
              </a:rPr>
              <a:t>i</a:t>
            </a:r>
            <a:r>
              <a:rPr lang="en-US" altLang="zh-CN" sz="2400" b="1" dirty="0">
                <a:solidFill>
                  <a:srgbClr val="D4D4D4"/>
                </a:solidFill>
                <a:latin typeface="Consolas" panose="020B0609020204030204" pitchFamily="49" charset="0"/>
              </a:rPr>
              <a:t>); </a:t>
            </a:r>
          </a:p>
        </p:txBody>
      </p:sp>
      <p:pic>
        <p:nvPicPr>
          <p:cNvPr id="2" name="图片 1">
            <a:extLst>
              <a:ext uri="{FF2B5EF4-FFF2-40B4-BE49-F238E27FC236}">
                <a16:creationId xmlns:a16="http://schemas.microsoft.com/office/drawing/2014/main" id="{F9751C75-C975-4FA2-84FE-61AD1337B302}"/>
              </a:ext>
            </a:extLst>
          </p:cNvPr>
          <p:cNvPicPr>
            <a:picLocks noChangeAspect="1"/>
          </p:cNvPicPr>
          <p:nvPr/>
        </p:nvPicPr>
        <p:blipFill>
          <a:blip r:embed="rId3"/>
          <a:stretch>
            <a:fillRect/>
          </a:stretch>
        </p:blipFill>
        <p:spPr>
          <a:xfrm>
            <a:off x="0" y="4410942"/>
            <a:ext cx="9144000" cy="1990699"/>
          </a:xfrm>
          <a:prstGeom prst="rect">
            <a:avLst/>
          </a:prstGeom>
        </p:spPr>
      </p:pic>
    </p:spTree>
    <p:extLst>
      <p:ext uri="{BB962C8B-B14F-4D97-AF65-F5344CB8AC3E}">
        <p14:creationId xmlns:p14="http://schemas.microsoft.com/office/powerpoint/2010/main" val="4274159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000636"/>
            <a:ext cx="9144000" cy="2857364"/>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1" y="0"/>
            <a:ext cx="9144000" cy="2326133"/>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0" y="2446068"/>
            <a:ext cx="8110537" cy="1245341"/>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7200" b="1" kern="100" dirty="0">
                <a:solidFill>
                  <a:srgbClr val="0070C0"/>
                </a:solidFill>
                <a:latin typeface="隶书" panose="02010509060101010101" pitchFamily="49" charset="-122"/>
                <a:ea typeface="隶书" panose="02010509060101010101" pitchFamily="49" charset="-122"/>
                <a:cs typeface="Times New Roman" panose="02020603050405020304" pitchFamily="18" charset="0"/>
              </a:rPr>
              <a:t>谢谢</a:t>
            </a:r>
          </a:p>
        </p:txBody>
      </p:sp>
      <p:pic>
        <p:nvPicPr>
          <p:cNvPr id="4" name="图片 6"/>
          <p:cNvPicPr>
            <a:picLocks noChangeAspect="1"/>
          </p:cNvPicPr>
          <p:nvPr/>
        </p:nvPicPr>
        <p:blipFill>
          <a:blip r:embed="rId3" cstate="print">
            <a:biLevel thresh="50000"/>
            <a:grayscl/>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标识符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标识：常量、变量、数据类型、类和方法</a:t>
            </a:r>
          </a:p>
          <a:p>
            <a:pPr marL="1828800"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6" name="矩形 5">
            <a:extLst>
              <a:ext uri="{FF2B5EF4-FFF2-40B4-BE49-F238E27FC236}">
                <a16:creationId xmlns:a16="http://schemas.microsoft.com/office/drawing/2014/main" id="{4AA0955E-CD3E-4965-B9E6-ABC587C9B851}"/>
              </a:ext>
            </a:extLst>
          </p:cNvPr>
          <p:cNvSpPr/>
          <p:nvPr/>
        </p:nvSpPr>
        <p:spPr>
          <a:xfrm>
            <a:off x="0" y="2400106"/>
            <a:ext cx="9144000" cy="3714260"/>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HelloWorld1</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message</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"Hello World!"</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DCDCAA"/>
                </a:solidFill>
                <a:latin typeface="Consolas" panose="020B0609020204030204" pitchFamily="49" charset="0"/>
              </a:rPr>
              <a:t>myPrint</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message</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private</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err="1">
                <a:solidFill>
                  <a:srgbClr val="DCDCAA"/>
                </a:solidFill>
                <a:latin typeface="Consolas" panose="020B0609020204030204" pitchFamily="49" charset="0"/>
              </a:rPr>
              <a:t>myPrint</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s</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58764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1013932"/>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关键字</a:t>
            </a:r>
          </a:p>
          <a:p>
            <a:pPr marL="1828800"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6" name="Rectangle 3">
            <a:extLst>
              <a:ext uri="{FF2B5EF4-FFF2-40B4-BE49-F238E27FC236}">
                <a16:creationId xmlns:a16="http://schemas.microsoft.com/office/drawing/2014/main" id="{08C11424-E8A3-4288-90DA-657CBCB9B2B4}"/>
              </a:ext>
            </a:extLst>
          </p:cNvPr>
          <p:cNvSpPr txBox="1">
            <a:spLocks noChangeArrowheads="1"/>
          </p:cNvSpPr>
          <p:nvPr/>
        </p:nvSpPr>
        <p:spPr>
          <a:xfrm>
            <a:off x="457200" y="1143000"/>
            <a:ext cx="8077200" cy="53340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buSzPct val="90000"/>
              <a:buFont typeface="Wingdings" pitchFamily="2" charset="2"/>
              <a:buAutoNum type="arabicPeriod"/>
            </a:pPr>
            <a:endParaRPr lang="en-US" altLang="zh-CN" sz="2400" dirty="0">
              <a:latin typeface="Tahoma" pitchFamily="34" charset="0"/>
            </a:endParaRPr>
          </a:p>
        </p:txBody>
      </p:sp>
      <p:graphicFrame>
        <p:nvGraphicFramePr>
          <p:cNvPr id="4" name="表格 3">
            <a:extLst>
              <a:ext uri="{FF2B5EF4-FFF2-40B4-BE49-F238E27FC236}">
                <a16:creationId xmlns:a16="http://schemas.microsoft.com/office/drawing/2014/main" id="{6C322AF2-5640-498D-A3D6-ABA1CD3BD215}"/>
              </a:ext>
            </a:extLst>
          </p:cNvPr>
          <p:cNvGraphicFramePr>
            <a:graphicFrameLocks noGrp="1"/>
          </p:cNvGraphicFramePr>
          <p:nvPr>
            <p:extLst>
              <p:ext uri="{D42A27DB-BD31-4B8C-83A1-F6EECF244321}">
                <p14:modId xmlns:p14="http://schemas.microsoft.com/office/powerpoint/2010/main" val="4142934922"/>
              </p:ext>
            </p:extLst>
          </p:nvPr>
        </p:nvGraphicFramePr>
        <p:xfrm>
          <a:off x="113323" y="1733849"/>
          <a:ext cx="8764953" cy="4454436"/>
        </p:xfrm>
        <a:graphic>
          <a:graphicData uri="http://schemas.openxmlformats.org/drawingml/2006/table">
            <a:tbl>
              <a:tblPr>
                <a:tableStyleId>{5C22544A-7EE6-4342-B048-85BDC9FD1C3A}</a:tableStyleId>
              </a:tblPr>
              <a:tblGrid>
                <a:gridCol w="2201244">
                  <a:extLst>
                    <a:ext uri="{9D8B030D-6E8A-4147-A177-3AD203B41FA5}">
                      <a16:colId xmlns:a16="http://schemas.microsoft.com/office/drawing/2014/main" val="2881983136"/>
                    </a:ext>
                  </a:extLst>
                </a:gridCol>
                <a:gridCol w="2161221">
                  <a:extLst>
                    <a:ext uri="{9D8B030D-6E8A-4147-A177-3AD203B41FA5}">
                      <a16:colId xmlns:a16="http://schemas.microsoft.com/office/drawing/2014/main" val="3595134806"/>
                    </a:ext>
                  </a:extLst>
                </a:gridCol>
                <a:gridCol w="2201244">
                  <a:extLst>
                    <a:ext uri="{9D8B030D-6E8A-4147-A177-3AD203B41FA5}">
                      <a16:colId xmlns:a16="http://schemas.microsoft.com/office/drawing/2014/main" val="3662702706"/>
                    </a:ext>
                  </a:extLst>
                </a:gridCol>
                <a:gridCol w="2201244">
                  <a:extLst>
                    <a:ext uri="{9D8B030D-6E8A-4147-A177-3AD203B41FA5}">
                      <a16:colId xmlns:a16="http://schemas.microsoft.com/office/drawing/2014/main" val="2547469169"/>
                    </a:ext>
                  </a:extLst>
                </a:gridCol>
              </a:tblGrid>
              <a:tr h="179705">
                <a:tc>
                  <a:txBody>
                    <a:bodyPr/>
                    <a:lstStyle/>
                    <a:p>
                      <a:pPr algn="ctr" fontAlgn="ctr"/>
                      <a:r>
                        <a:rPr lang="en-US" sz="2400" u="none" strike="noStrike">
                          <a:effectLst/>
                          <a:latin typeface="+mj-lt"/>
                        </a:rPr>
                        <a:t>abstract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double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int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strictfp</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chemeClr val="accent6">
                        <a:lumMod val="60000"/>
                        <a:lumOff val="40000"/>
                      </a:schemeClr>
                    </a:solidFill>
                  </a:tcPr>
                </a:tc>
                <a:extLst>
                  <a:ext uri="{0D108BD9-81ED-4DB2-BD59-A6C34878D82A}">
                    <a16:rowId xmlns:a16="http://schemas.microsoft.com/office/drawing/2014/main" val="2726331386"/>
                  </a:ext>
                </a:extLst>
              </a:tr>
              <a:tr h="179705">
                <a:tc>
                  <a:txBody>
                    <a:bodyPr/>
                    <a:lstStyle/>
                    <a:p>
                      <a:pPr algn="ctr" fontAlgn="ctr"/>
                      <a:r>
                        <a:rPr lang="en-US" sz="2400" u="none" strike="noStrike">
                          <a:effectLst/>
                          <a:latin typeface="+mj-lt"/>
                        </a:rPr>
                        <a:t>boolean</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else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interface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super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4203933071"/>
                  </a:ext>
                </a:extLst>
              </a:tr>
              <a:tr h="179705">
                <a:tc>
                  <a:txBody>
                    <a:bodyPr/>
                    <a:lstStyle/>
                    <a:p>
                      <a:pPr algn="ctr" fontAlgn="ctr"/>
                      <a:r>
                        <a:rPr lang="en-US" sz="2400" u="none" strike="noStrike">
                          <a:effectLst/>
                          <a:latin typeface="+mj-lt"/>
                        </a:rPr>
                        <a:t>break</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extends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long</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switch</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610748063"/>
                  </a:ext>
                </a:extLst>
              </a:tr>
              <a:tr h="348615">
                <a:tc>
                  <a:txBody>
                    <a:bodyPr/>
                    <a:lstStyle/>
                    <a:p>
                      <a:pPr algn="ctr" fontAlgn="ctr"/>
                      <a:r>
                        <a:rPr lang="en-US" sz="2400" u="none" strike="noStrike">
                          <a:effectLst/>
                          <a:latin typeface="+mj-lt"/>
                        </a:rPr>
                        <a:t>byte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final</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native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synchronized</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1473562965"/>
                  </a:ext>
                </a:extLst>
              </a:tr>
              <a:tr h="179705">
                <a:tc>
                  <a:txBody>
                    <a:bodyPr/>
                    <a:lstStyle/>
                    <a:p>
                      <a:pPr algn="ctr" fontAlgn="ctr"/>
                      <a:r>
                        <a:rPr lang="en-US" sz="2400" u="none" strike="noStrike">
                          <a:effectLst/>
                          <a:latin typeface="+mj-lt"/>
                        </a:rPr>
                        <a:t>case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finally</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new</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this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845833084"/>
                  </a:ext>
                </a:extLst>
              </a:tr>
              <a:tr h="179705">
                <a:tc>
                  <a:txBody>
                    <a:bodyPr/>
                    <a:lstStyle/>
                    <a:p>
                      <a:pPr algn="ctr" fontAlgn="ctr"/>
                      <a:r>
                        <a:rPr lang="en-US" sz="2400" u="none" strike="noStrike">
                          <a:effectLst/>
                          <a:latin typeface="+mj-lt"/>
                        </a:rPr>
                        <a:t>catch</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float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package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throw</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705090663"/>
                  </a:ext>
                </a:extLst>
              </a:tr>
              <a:tr h="179705">
                <a:tc>
                  <a:txBody>
                    <a:bodyPr/>
                    <a:lstStyle/>
                    <a:p>
                      <a:pPr algn="ctr" fontAlgn="ctr"/>
                      <a:r>
                        <a:rPr lang="en-US" sz="2400" u="none" strike="noStrike">
                          <a:effectLst/>
                          <a:latin typeface="+mj-lt"/>
                        </a:rPr>
                        <a:t>char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for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private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throws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523522830"/>
                  </a:ext>
                </a:extLst>
              </a:tr>
              <a:tr h="179705">
                <a:tc>
                  <a:txBody>
                    <a:bodyPr/>
                    <a:lstStyle/>
                    <a:p>
                      <a:pPr algn="ctr" fontAlgn="ctr"/>
                      <a:r>
                        <a:rPr lang="en-US" sz="2400" u="none" strike="noStrike">
                          <a:effectLst/>
                          <a:latin typeface="+mj-lt"/>
                        </a:rPr>
                        <a:t>class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goto</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chemeClr val="accent4">
                        <a:lumMod val="40000"/>
                        <a:lumOff val="60000"/>
                      </a:schemeClr>
                    </a:solidFill>
                  </a:tcPr>
                </a:tc>
                <a:tc>
                  <a:txBody>
                    <a:bodyPr/>
                    <a:lstStyle/>
                    <a:p>
                      <a:pPr algn="ctr" fontAlgn="ctr"/>
                      <a:r>
                        <a:rPr lang="zh-CN" sz="2400" u="none" strike="noStrike">
                          <a:effectLst/>
                          <a:latin typeface="+mj-lt"/>
                        </a:rPr>
                        <a:t>protected</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transient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3717776266"/>
                  </a:ext>
                </a:extLst>
              </a:tr>
              <a:tr h="179705">
                <a:tc>
                  <a:txBody>
                    <a:bodyPr/>
                    <a:lstStyle/>
                    <a:p>
                      <a:pPr algn="ctr" fontAlgn="ctr"/>
                      <a:r>
                        <a:rPr lang="en-US" sz="2400" u="none" strike="noStrike" dirty="0">
                          <a:effectLst/>
                          <a:latin typeface="+mj-lt"/>
                        </a:rPr>
                        <a:t>const</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chemeClr val="accent4">
                        <a:lumMod val="40000"/>
                        <a:lumOff val="60000"/>
                      </a:schemeClr>
                    </a:solidFill>
                  </a:tcPr>
                </a:tc>
                <a:tc>
                  <a:txBody>
                    <a:bodyPr/>
                    <a:lstStyle/>
                    <a:p>
                      <a:pPr algn="ctr" fontAlgn="ctr"/>
                      <a:r>
                        <a:rPr lang="zh-CN" sz="2400" u="none" strike="noStrike">
                          <a:effectLst/>
                          <a:latin typeface="+mj-lt"/>
                        </a:rPr>
                        <a:t>if</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public</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try</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003389034"/>
                  </a:ext>
                </a:extLst>
              </a:tr>
              <a:tr h="348615">
                <a:tc>
                  <a:txBody>
                    <a:bodyPr/>
                    <a:lstStyle/>
                    <a:p>
                      <a:pPr algn="ctr" fontAlgn="ctr"/>
                      <a:r>
                        <a:rPr lang="en-US" sz="2400" u="none" strike="noStrike">
                          <a:effectLst/>
                          <a:latin typeface="+mj-lt"/>
                        </a:rPr>
                        <a:t>continue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implements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return</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void</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1896773985"/>
                  </a:ext>
                </a:extLst>
              </a:tr>
              <a:tr h="179705">
                <a:tc>
                  <a:txBody>
                    <a:bodyPr/>
                    <a:lstStyle/>
                    <a:p>
                      <a:pPr algn="ctr" fontAlgn="ctr"/>
                      <a:r>
                        <a:rPr lang="en-US" sz="2400" u="none" strike="noStrike">
                          <a:effectLst/>
                          <a:latin typeface="+mj-lt"/>
                        </a:rPr>
                        <a:t>default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import</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short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volatile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506037571"/>
                  </a:ext>
                </a:extLst>
              </a:tr>
              <a:tr h="179705">
                <a:tc>
                  <a:txBody>
                    <a:bodyPr/>
                    <a:lstStyle/>
                    <a:p>
                      <a:pPr algn="ctr" fontAlgn="ctr"/>
                      <a:r>
                        <a:rPr lang="en-US" sz="2400" u="none" strike="noStrike" dirty="0">
                          <a:effectLst/>
                          <a:latin typeface="+mj-lt"/>
                        </a:rPr>
                        <a:t>do</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instanceof</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static</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en-US" altLang="zh-CN" sz="2400" u="none" strike="noStrike" dirty="0">
                          <a:effectLst/>
                          <a:latin typeface="+mj-lt"/>
                        </a:rPr>
                        <a:t>W</a:t>
                      </a:r>
                      <a:r>
                        <a:rPr lang="zh-CN" sz="2400" u="none" strike="noStrike" dirty="0">
                          <a:effectLst/>
                          <a:latin typeface="+mj-lt"/>
                        </a:rPr>
                        <a:t>hile</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249390408"/>
                  </a:ext>
                </a:extLst>
              </a:tr>
            </a:tbl>
          </a:graphicData>
        </a:graphic>
      </p:graphicFrame>
      <p:graphicFrame>
        <p:nvGraphicFramePr>
          <p:cNvPr id="2" name="表格 1">
            <a:extLst>
              <a:ext uri="{FF2B5EF4-FFF2-40B4-BE49-F238E27FC236}">
                <a16:creationId xmlns:a16="http://schemas.microsoft.com/office/drawing/2014/main" id="{D908E009-C7FE-4EC9-8B18-29E5B917461A}"/>
              </a:ext>
            </a:extLst>
          </p:cNvPr>
          <p:cNvGraphicFramePr>
            <a:graphicFrameLocks noGrp="1"/>
          </p:cNvGraphicFramePr>
          <p:nvPr>
            <p:extLst>
              <p:ext uri="{D42A27DB-BD31-4B8C-83A1-F6EECF244321}">
                <p14:modId xmlns:p14="http://schemas.microsoft.com/office/powerpoint/2010/main" val="2293906766"/>
              </p:ext>
            </p:extLst>
          </p:nvPr>
        </p:nvGraphicFramePr>
        <p:xfrm>
          <a:off x="113323" y="6291398"/>
          <a:ext cx="6865327" cy="371203"/>
        </p:xfrm>
        <a:graphic>
          <a:graphicData uri="http://schemas.openxmlformats.org/drawingml/2006/table">
            <a:tbl>
              <a:tblPr>
                <a:tableStyleId>{5C22544A-7EE6-4342-B048-85BDC9FD1C3A}</a:tableStyleId>
              </a:tblPr>
              <a:tblGrid>
                <a:gridCol w="920912">
                  <a:extLst>
                    <a:ext uri="{9D8B030D-6E8A-4147-A177-3AD203B41FA5}">
                      <a16:colId xmlns:a16="http://schemas.microsoft.com/office/drawing/2014/main" val="884578678"/>
                    </a:ext>
                  </a:extLst>
                </a:gridCol>
                <a:gridCol w="2496077">
                  <a:extLst>
                    <a:ext uri="{9D8B030D-6E8A-4147-A177-3AD203B41FA5}">
                      <a16:colId xmlns:a16="http://schemas.microsoft.com/office/drawing/2014/main" val="1329348992"/>
                    </a:ext>
                  </a:extLst>
                </a:gridCol>
                <a:gridCol w="796556">
                  <a:extLst>
                    <a:ext uri="{9D8B030D-6E8A-4147-A177-3AD203B41FA5}">
                      <a16:colId xmlns:a16="http://schemas.microsoft.com/office/drawing/2014/main" val="2349030672"/>
                    </a:ext>
                  </a:extLst>
                </a:gridCol>
                <a:gridCol w="2651782">
                  <a:extLst>
                    <a:ext uri="{9D8B030D-6E8A-4147-A177-3AD203B41FA5}">
                      <a16:colId xmlns:a16="http://schemas.microsoft.com/office/drawing/2014/main" val="1894221802"/>
                    </a:ext>
                  </a:extLst>
                </a:gridCol>
              </a:tblGrid>
              <a:tr h="179705">
                <a:tc>
                  <a:txBody>
                    <a:bodyPr/>
                    <a:lstStyle/>
                    <a:p>
                      <a:pPr algn="ctr" fontAlgn="ct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rgbClr val="FFE699"/>
                    </a:solidFill>
                  </a:tcPr>
                </a:tc>
                <a:tc>
                  <a:txBody>
                    <a:bodyPr/>
                    <a:lstStyle/>
                    <a:p>
                      <a:pPr marL="0" algn="ctr" defTabSz="914400" rtl="0" eaLnBrk="1" fontAlgn="ctr" latinLnBrk="0" hangingPunct="1"/>
                      <a:r>
                        <a:rPr lang="zh-CN" altLang="en-US" sz="2400" b="0" i="0" u="none" strike="noStrike" kern="1200" dirty="0">
                          <a:solidFill>
                            <a:srgbClr val="000000"/>
                          </a:solidFill>
                          <a:effectLst/>
                          <a:latin typeface="+mj-lt"/>
                          <a:ea typeface="楷体" panose="02010609060101010101" pitchFamily="49" charset="-122"/>
                          <a:cs typeface="+mn-cs"/>
                        </a:rPr>
                        <a:t>当前未使用</a:t>
                      </a:r>
                    </a:p>
                  </a:txBody>
                  <a:tcPr marL="5443" marR="5443" marT="5443" marB="0" anchor="ctr">
                    <a:noFill/>
                  </a:tcPr>
                </a:tc>
                <a:tc>
                  <a:txBody>
                    <a:bodyPr/>
                    <a:lstStyle/>
                    <a:p>
                      <a:pPr algn="ctr" fontAlgn="ct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rgbClr val="A9D18E"/>
                    </a:solidFill>
                  </a:tcPr>
                </a:tc>
                <a:tc>
                  <a:txBody>
                    <a:bodyPr/>
                    <a:lstStyle/>
                    <a:p>
                      <a:pPr algn="ctr" fontAlgn="ctr"/>
                      <a:r>
                        <a:rPr lang="en-US" altLang="zh-CN" sz="2400" b="0" i="0" u="none" strike="noStrike" dirty="0">
                          <a:solidFill>
                            <a:srgbClr val="000000"/>
                          </a:solidFill>
                          <a:effectLst/>
                          <a:latin typeface="+mj-lt"/>
                          <a:ea typeface="楷体" panose="02010609060101010101" pitchFamily="49" charset="-122"/>
                        </a:rPr>
                        <a:t>Java2</a:t>
                      </a:r>
                      <a:r>
                        <a:rPr lang="zh-CN" altLang="en-US" sz="2400" b="0" i="0" u="none" strike="noStrike" dirty="0">
                          <a:solidFill>
                            <a:srgbClr val="000000"/>
                          </a:solidFill>
                          <a:effectLst/>
                          <a:latin typeface="+mj-lt"/>
                          <a:ea typeface="楷体" panose="02010609060101010101" pitchFamily="49" charset="-122"/>
                        </a:rPr>
                        <a:t>中使用</a:t>
                      </a:r>
                      <a:endParaRPr lang="zh-CN" sz="2400" b="0" i="0" u="none" strike="noStrike" dirty="0">
                        <a:solidFill>
                          <a:srgbClr val="000000"/>
                        </a:solidFill>
                        <a:effectLst/>
                        <a:latin typeface="+mj-lt"/>
                        <a:ea typeface="楷体" panose="02010609060101010101" pitchFamily="49" charset="-122"/>
                      </a:endParaRPr>
                    </a:p>
                  </a:txBody>
                  <a:tcPr marL="5443" marR="5443" marT="5443" marB="0" anchor="ctr">
                    <a:noFill/>
                  </a:tcPr>
                </a:tc>
                <a:extLst>
                  <a:ext uri="{0D108BD9-81ED-4DB2-BD59-A6C34878D82A}">
                    <a16:rowId xmlns:a16="http://schemas.microsoft.com/office/drawing/2014/main" val="1467437723"/>
                  </a:ext>
                </a:extLst>
              </a:tr>
            </a:tbl>
          </a:graphicData>
        </a:graphic>
      </p:graphicFrame>
    </p:spTree>
    <p:extLst>
      <p:ext uri="{BB962C8B-B14F-4D97-AF65-F5344CB8AC3E}">
        <p14:creationId xmlns:p14="http://schemas.microsoft.com/office/powerpoint/2010/main" val="2001482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322992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标识符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组成规则</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字母、特殊符号</a:t>
            </a:r>
            <a:r>
              <a:rPr lang="en-US" altLang="zh-CN" sz="2400" b="1" dirty="0">
                <a:latin typeface="+mj-lt"/>
                <a:ea typeface="楷体" panose="02010609060101010101" pitchFamily="49" charset="-122"/>
                <a:cs typeface="黑体" panose="02010609060101010101" pitchFamily="49" charset="-122"/>
              </a:rPr>
              <a:t>($</a:t>
            </a:r>
            <a:r>
              <a:rPr lang="zh-CN" altLang="en-US" sz="2400" b="1" dirty="0">
                <a:latin typeface="+mj-lt"/>
                <a:ea typeface="楷体" panose="02010609060101010101" pitchFamily="49" charset="-122"/>
                <a:cs typeface="黑体" panose="02010609060101010101" pitchFamily="49" charset="-122"/>
              </a:rPr>
              <a:t>、</a:t>
            </a:r>
            <a:r>
              <a:rPr lang="en-US" altLang="zh-CN" sz="2400" b="1" dirty="0">
                <a:latin typeface="+mj-lt"/>
                <a:ea typeface="楷体" panose="02010609060101010101" pitchFamily="49" charset="-122"/>
                <a:cs typeface="黑体" panose="02010609060101010101" pitchFamily="49" charset="-122"/>
              </a:rPr>
              <a:t>_)</a:t>
            </a:r>
            <a:r>
              <a:rPr lang="zh-CN" altLang="en-US" sz="2400" b="1" dirty="0">
                <a:latin typeface="+mj-lt"/>
                <a:ea typeface="楷体" panose="02010609060101010101" pitchFamily="49" charset="-122"/>
                <a:cs typeface="黑体" panose="02010609060101010101" pitchFamily="49" charset="-122"/>
              </a:rPr>
              <a:t>和数字</a:t>
            </a:r>
            <a:r>
              <a:rPr lang="en-US" altLang="zh-CN" sz="2400" b="1" dirty="0">
                <a:latin typeface="+mj-lt"/>
                <a:ea typeface="楷体" panose="02010609060101010101" pitchFamily="49" charset="-122"/>
                <a:cs typeface="黑体" panose="02010609060101010101" pitchFamily="49" charset="-122"/>
              </a:rPr>
              <a:t>(0~9)</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第</a:t>
            </a:r>
            <a:r>
              <a:rPr lang="en-US" altLang="zh-CN" sz="2400" b="1" dirty="0">
                <a:latin typeface="+mj-lt"/>
                <a:ea typeface="楷体" panose="02010609060101010101" pitchFamily="49" charset="-122"/>
                <a:cs typeface="黑体" panose="02010609060101010101" pitchFamily="49" charset="-122"/>
              </a:rPr>
              <a:t>1</a:t>
            </a:r>
            <a:r>
              <a:rPr lang="zh-CN" altLang="en-US" sz="2400" b="1" dirty="0">
                <a:latin typeface="+mj-lt"/>
                <a:ea typeface="楷体" panose="02010609060101010101" pitchFamily="49" charset="-122"/>
                <a:cs typeface="黑体" panose="02010609060101010101" pitchFamily="49" charset="-122"/>
              </a:rPr>
              <a:t>个符号不能为数字</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不能为关键词、</a:t>
            </a:r>
            <a:r>
              <a:rPr lang="en-US" altLang="zh-CN" sz="2400" b="1" dirty="0">
                <a:latin typeface="+mj-lt"/>
                <a:ea typeface="楷体" panose="02010609060101010101" pitchFamily="49" charset="-122"/>
                <a:cs typeface="黑体" panose="02010609060101010101" pitchFamily="49" charset="-122"/>
              </a:rPr>
              <a:t>true</a:t>
            </a:r>
            <a:r>
              <a:rPr lang="zh-CN" altLang="en-US" sz="2400" b="1" dirty="0">
                <a:latin typeface="+mj-lt"/>
                <a:ea typeface="楷体" panose="02010609060101010101" pitchFamily="49" charset="-122"/>
                <a:cs typeface="黑体" panose="02010609060101010101" pitchFamily="49" charset="-122"/>
              </a:rPr>
              <a:t>、</a:t>
            </a:r>
            <a:r>
              <a:rPr lang="en-US" altLang="zh-CN" sz="2400" b="1" dirty="0">
                <a:latin typeface="+mj-lt"/>
                <a:ea typeface="楷体" panose="02010609060101010101" pitchFamily="49" charset="-122"/>
                <a:cs typeface="黑体" panose="02010609060101010101" pitchFamily="49" charset="-122"/>
              </a:rPr>
              <a:t>false</a:t>
            </a:r>
            <a:r>
              <a:rPr lang="zh-CN" altLang="en-US" sz="2400" b="1" dirty="0">
                <a:latin typeface="+mj-lt"/>
                <a:ea typeface="楷体" panose="02010609060101010101" pitchFamily="49" charset="-122"/>
                <a:cs typeface="黑体" panose="02010609060101010101" pitchFamily="49" charset="-122"/>
              </a:rPr>
              <a:t>、</a:t>
            </a:r>
            <a:r>
              <a:rPr lang="en-US" altLang="zh-CN" sz="2400" b="1" dirty="0">
                <a:latin typeface="+mj-lt"/>
                <a:ea typeface="楷体" panose="02010609060101010101" pitchFamily="49" charset="-122"/>
                <a:cs typeface="黑体" panose="02010609060101010101" pitchFamily="49" charset="-122"/>
              </a:rPr>
              <a:t>null</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区分大小写      </a:t>
            </a:r>
          </a:p>
          <a:p>
            <a:pPr marL="1371600" lvl="2" indent="-457200">
              <a:lnSpc>
                <a:spcPct val="120000"/>
              </a:lnSpc>
              <a:buFont typeface="Wingdings" panose="05000000000000000000" pitchFamily="2" charset="2"/>
              <a:buChar char="p"/>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2" name="矩形 1">
            <a:extLst>
              <a:ext uri="{FF2B5EF4-FFF2-40B4-BE49-F238E27FC236}">
                <a16:creationId xmlns:a16="http://schemas.microsoft.com/office/drawing/2014/main" id="{E6ECF387-87B2-4A34-8CC8-888BE0634EB5}"/>
              </a:ext>
            </a:extLst>
          </p:cNvPr>
          <p:cNvSpPr/>
          <p:nvPr/>
        </p:nvSpPr>
        <p:spPr>
          <a:xfrm>
            <a:off x="135237" y="4312459"/>
            <a:ext cx="8873526" cy="1774092"/>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DA92D396-CF97-4D19-A224-D0850F294CAF}"/>
              </a:ext>
            </a:extLst>
          </p:cNvPr>
          <p:cNvSpPr txBox="1">
            <a:spLocks noChangeArrowheads="1"/>
          </p:cNvSpPr>
          <p:nvPr/>
        </p:nvSpPr>
        <p:spPr>
          <a:xfrm>
            <a:off x="203200" y="4359485"/>
            <a:ext cx="8643815" cy="18288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SzPct val="90000"/>
              <a:buNone/>
            </a:pPr>
            <a:r>
              <a:rPr lang="zh-CN" altLang="en-US" b="1" dirty="0">
                <a:latin typeface="+mj-lt"/>
                <a:ea typeface="楷体" panose="02010609060101010101" pitchFamily="49" charset="-122"/>
              </a:rPr>
              <a:t>例：</a:t>
            </a:r>
            <a:r>
              <a:rPr lang="en-US" altLang="zh-CN" b="1" dirty="0">
                <a:latin typeface="+mj-lt"/>
                <a:ea typeface="楷体" panose="02010609060101010101" pitchFamily="49" charset="-122"/>
              </a:rPr>
              <a:t>point4</a:t>
            </a:r>
            <a:r>
              <a:rPr lang="zh-CN" altLang="en-US" b="1" dirty="0">
                <a:latin typeface="+mj-lt"/>
                <a:ea typeface="楷体" panose="02010609060101010101" pitchFamily="49" charset="-122"/>
              </a:rPr>
              <a:t>、 </a:t>
            </a:r>
            <a:r>
              <a:rPr lang="en-US" altLang="zh-CN" b="1" dirty="0">
                <a:latin typeface="+mj-lt"/>
                <a:ea typeface="楷体" panose="02010609060101010101" pitchFamily="49" charset="-122"/>
              </a:rPr>
              <a:t>5w</a:t>
            </a:r>
            <a:r>
              <a:rPr lang="zh-CN" altLang="en-US" b="1" dirty="0">
                <a:latin typeface="+mj-lt"/>
                <a:ea typeface="楷体" panose="02010609060101010101" pitchFamily="49" charset="-122"/>
              </a:rPr>
              <a:t>、 </a:t>
            </a:r>
            <a:r>
              <a:rPr lang="en-US" altLang="zh-CN" b="1" dirty="0">
                <a:latin typeface="+mj-lt"/>
                <a:ea typeface="楷体" panose="02010609060101010101" pitchFamily="49" charset="-122"/>
              </a:rPr>
              <a:t>A%</a:t>
            </a:r>
            <a:r>
              <a:rPr lang="zh-CN" altLang="en-US" b="1" dirty="0">
                <a:latin typeface="+mj-lt"/>
                <a:ea typeface="楷体" panose="02010609060101010101" pitchFamily="49" charset="-122"/>
              </a:rPr>
              <a:t>、 </a:t>
            </a:r>
            <a:r>
              <a:rPr lang="en-US" altLang="zh-CN" b="1" dirty="0" err="1">
                <a:latin typeface="+mj-lt"/>
                <a:ea typeface="楷体" panose="02010609060101010101" pitchFamily="49" charset="-122"/>
              </a:rPr>
              <a:t>thisPicture</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a:t>
            </a:r>
            <a:r>
              <a:rPr lang="en-US" altLang="zh-CN" b="1" dirty="0" err="1">
                <a:latin typeface="+mj-lt"/>
                <a:ea typeface="楷体" panose="02010609060101010101" pitchFamily="49" charset="-122"/>
              </a:rPr>
              <a:t>currentValue</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OK</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_23b</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Y_123</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length</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a</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b</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if</a:t>
            </a:r>
          </a:p>
          <a:p>
            <a:pPr marL="457200" lvl="1" indent="0" eaLnBrk="1" hangingPunct="1">
              <a:buSzPct val="90000"/>
              <a:buNone/>
            </a:pPr>
            <a:endParaRPr lang="en-US" altLang="zh-CN" b="1" dirty="0">
              <a:latin typeface="+mj-lt"/>
              <a:ea typeface="楷体" panose="02010609060101010101" pitchFamily="49" charset="-122"/>
            </a:endParaRPr>
          </a:p>
          <a:p>
            <a:pPr marL="457200" lvl="1" indent="0" eaLnBrk="1" hangingPunct="1">
              <a:buSzPct val="90000"/>
              <a:buNone/>
            </a:pPr>
            <a:r>
              <a:rPr lang="zh-CN" altLang="en-US" b="1" dirty="0">
                <a:latin typeface="+mj-lt"/>
                <a:ea typeface="楷体" panose="02010609060101010101" pitchFamily="49" charset="-122"/>
              </a:rPr>
              <a:t>错误：</a:t>
            </a:r>
            <a:r>
              <a:rPr lang="en-US" altLang="zh-CN" b="1" dirty="0">
                <a:solidFill>
                  <a:srgbClr val="FF0000"/>
                </a:solidFill>
                <a:latin typeface="+mj-lt"/>
                <a:ea typeface="楷体" panose="02010609060101010101" pitchFamily="49" charset="-122"/>
              </a:rPr>
              <a:t>5w</a:t>
            </a:r>
            <a:r>
              <a:rPr lang="zh-CN" altLang="en-US" b="1" dirty="0">
                <a:solidFill>
                  <a:srgbClr val="FF0000"/>
                </a:solidFill>
                <a:latin typeface="+mj-lt"/>
                <a:ea typeface="楷体" panose="02010609060101010101" pitchFamily="49" charset="-122"/>
              </a:rPr>
              <a:t>、 </a:t>
            </a:r>
            <a:r>
              <a:rPr lang="en-US" altLang="zh-CN" b="1" dirty="0">
                <a:solidFill>
                  <a:srgbClr val="FF0000"/>
                </a:solidFill>
                <a:latin typeface="+mj-lt"/>
                <a:ea typeface="楷体" panose="02010609060101010101" pitchFamily="49" charset="-122"/>
              </a:rPr>
              <a:t>A%</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length</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a</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b</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if</a:t>
            </a:r>
          </a:p>
          <a:p>
            <a:pPr marL="457200" lvl="1" indent="0" eaLnBrk="1" hangingPunct="1">
              <a:buSzPct val="90000"/>
              <a:buNone/>
            </a:pPr>
            <a:endParaRPr lang="en-US" altLang="zh-CN" b="1" dirty="0">
              <a:latin typeface="+mj-lt"/>
              <a:ea typeface="楷体" panose="02010609060101010101" pitchFamily="49" charset="-122"/>
            </a:endParaRPr>
          </a:p>
        </p:txBody>
      </p:sp>
    </p:spTree>
    <p:extLst>
      <p:ext uri="{BB962C8B-B14F-4D97-AF65-F5344CB8AC3E}">
        <p14:creationId xmlns:p14="http://schemas.microsoft.com/office/powerpoint/2010/main" val="336648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411632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标识符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一般约定</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表示常量的标识符全部大写，如</a:t>
            </a:r>
            <a:r>
              <a:rPr lang="en-US" altLang="zh-CN" sz="2400" b="1" dirty="0">
                <a:latin typeface="+mj-lt"/>
                <a:ea typeface="楷体" panose="02010609060101010101" pitchFamily="49" charset="-122"/>
                <a:cs typeface="黑体" panose="02010609060101010101" pitchFamily="49" charset="-122"/>
              </a:rPr>
              <a:t>RED</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表示类名的标识符用大写字母开始，如</a:t>
            </a:r>
            <a:r>
              <a:rPr lang="en-US" altLang="zh-CN" sz="2400" b="1" dirty="0" err="1">
                <a:latin typeface="+mj-lt"/>
                <a:ea typeface="楷体" panose="02010609060101010101" pitchFamily="49" charset="-122"/>
                <a:cs typeface="黑体" panose="02010609060101010101" pitchFamily="49" charset="-122"/>
              </a:rPr>
              <a:t>MyCar</a:t>
            </a:r>
            <a:endParaRPr lang="en-US" altLang="zh-CN" sz="2400" b="1" dirty="0">
              <a:latin typeface="+mj-lt"/>
              <a:ea typeface="楷体" panose="02010609060101010101" pitchFamily="49" charset="-122"/>
              <a:cs typeface="黑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表示公有方法和实例变量的标识符用小写字母开始，后面的描述性词以大写开始，如</a:t>
            </a:r>
            <a:r>
              <a:rPr lang="en-US" altLang="zh-CN" sz="2400" b="1" dirty="0" err="1">
                <a:latin typeface="+mj-lt"/>
                <a:ea typeface="楷体" panose="02010609060101010101" pitchFamily="49" charset="-122"/>
                <a:cs typeface="黑体" panose="02010609060101010101" pitchFamily="49" charset="-122"/>
              </a:rPr>
              <a:t>getCurrentValue</a:t>
            </a:r>
            <a:endParaRPr lang="en-US" altLang="zh-CN" sz="2400" b="1" dirty="0">
              <a:latin typeface="+mj-lt"/>
              <a:ea typeface="楷体" panose="02010609060101010101" pitchFamily="49" charset="-122"/>
              <a:cs typeface="黑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表示私有或局部变量的标识符全部用小写字母，如</a:t>
            </a:r>
            <a:r>
              <a:rPr lang="en-US" altLang="zh-CN" sz="2400" b="1" dirty="0" err="1">
                <a:latin typeface="+mj-lt"/>
                <a:ea typeface="楷体" panose="02010609060101010101" pitchFamily="49" charset="-122"/>
                <a:cs typeface="黑体" panose="02010609060101010101" pitchFamily="49" charset="-122"/>
              </a:rPr>
              <a:t>next_value</a:t>
            </a:r>
            <a:endParaRPr lang="en-US" altLang="zh-CN" sz="2400" b="1" dirty="0">
              <a:latin typeface="+mj-lt"/>
              <a:ea typeface="楷体" panose="02010609060101010101" pitchFamily="49" charset="-122"/>
              <a:cs typeface="黑体" panose="02010609060101010101" pitchFamily="49" charset="-122"/>
            </a:endParaRPr>
          </a:p>
          <a:p>
            <a:pPr marL="1371600" lvl="2" indent="-457200">
              <a:lnSpc>
                <a:spcPct val="120000"/>
              </a:lnSpc>
              <a:buFont typeface="Wingdings" panose="05000000000000000000" pitchFamily="2" charset="2"/>
              <a:buChar char="p"/>
            </a:pP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142678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4998997"/>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分隔符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空白符</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空格、换行符、制表符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分号</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表示语句结束，或用于</a:t>
            </a:r>
            <a:r>
              <a:rPr lang="en-US" altLang="zh-CN" sz="2400" b="1" dirty="0">
                <a:latin typeface="+mj-lt"/>
                <a:ea typeface="楷体" panose="02010609060101010101" pitchFamily="49" charset="-122"/>
                <a:cs typeface="黑体" panose="02010609060101010101" pitchFamily="49" charset="-122"/>
              </a:rPr>
              <a:t>for</a:t>
            </a:r>
            <a:r>
              <a:rPr lang="zh-CN" altLang="en-US" sz="2400" b="1" dirty="0">
                <a:latin typeface="+mj-lt"/>
                <a:ea typeface="楷体" panose="02010609060101010101" pitchFamily="49" charset="-122"/>
                <a:cs typeface="黑体" panose="02010609060101010101" pitchFamily="49" charset="-122"/>
              </a:rPr>
              <a:t>循环语句中</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逗号</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变量之间的分隔</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冒号</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rPr>
              <a:t>switch</a:t>
            </a:r>
            <a:r>
              <a:rPr lang="zh-CN" altLang="en-US" sz="2400" b="1" dirty="0">
                <a:latin typeface="+mj-lt"/>
                <a:ea typeface="楷体" panose="02010609060101010101" pitchFamily="49" charset="-122"/>
                <a:cs typeface="黑体" panose="02010609060101010101" pitchFamily="49" charset="-122"/>
              </a:rPr>
              <a:t>循环中的</a:t>
            </a:r>
            <a:r>
              <a:rPr lang="en-US" altLang="zh-CN" sz="2400" b="1" dirty="0">
                <a:latin typeface="+mj-lt"/>
                <a:ea typeface="楷体" panose="02010609060101010101" pitchFamily="49" charset="-122"/>
                <a:cs typeface="黑体" panose="02010609060101010101" pitchFamily="49" charset="-122"/>
              </a:rPr>
              <a:t>case</a:t>
            </a:r>
            <a:r>
              <a:rPr lang="zh-CN" altLang="en-US" sz="2400" b="1" dirty="0">
                <a:latin typeface="+mj-lt"/>
                <a:ea typeface="楷体" panose="02010609060101010101" pitchFamily="49" charset="-122"/>
                <a:cs typeface="黑体" panose="02010609060101010101" pitchFamily="49" charset="-122"/>
              </a:rPr>
              <a:t>语句</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花括号</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类体、方法体、复合语句</a:t>
            </a:r>
            <a:r>
              <a:rPr lang="en-US" altLang="zh-CN" sz="2400" b="1" dirty="0">
                <a:latin typeface="+mj-lt"/>
                <a:ea typeface="楷体" panose="02010609060101010101" pitchFamily="49" charset="-122"/>
                <a:cs typeface="黑体" panose="02010609060101010101" pitchFamily="49" charset="-122"/>
              </a:rPr>
              <a:t>(for/while/switch/if)</a:t>
            </a: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355803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500"/>
                                        <p:tgtEl>
                                          <p:spTgt spid="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fade">
                                      <p:cBhvr>
                                        <p:cTn id="44" dur="500"/>
                                        <p:tgtEl>
                                          <p:spTgt spid="7">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21545376-e3fd-4610-a51c-6381d15c7cde"/>
  <p:tag name="COMMONDATA" val="eyJoZGlkIjoiZTk4ZjcyYzlhOTNiNzZmNDBlZjIxNjFiMGM5MThh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5944</TotalTime>
  <Words>3518</Words>
  <Application>Microsoft Office PowerPoint</Application>
  <PresentationFormat>全屏显示(4:3)</PresentationFormat>
  <Paragraphs>717</Paragraphs>
  <Slides>46</Slides>
  <Notes>46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Monaco</vt:lpstr>
      <vt:lpstr>黑体</vt:lpstr>
      <vt:lpstr>楷体</vt:lpstr>
      <vt:lpstr>隶书</vt:lpstr>
      <vt:lpstr>微软雅黑</vt:lpstr>
      <vt:lpstr>Arial</vt:lpstr>
      <vt:lpstr>Arial Black</vt:lpstr>
      <vt:lpstr>Berlin Sans FB Demi</vt:lpstr>
      <vt:lpstr>Broadway</vt:lpstr>
      <vt:lpstr>Calibri</vt:lpstr>
      <vt:lpstr>Cambria Math</vt:lpstr>
      <vt:lpstr>Consolas</vt:lpstr>
      <vt:lpstr>Stencil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Wei Feng</cp:lastModifiedBy>
  <cp:revision>2531</cp:revision>
  <cp:lastPrinted>2015-09-08T03:57:00Z</cp:lastPrinted>
  <dcterms:created xsi:type="dcterms:W3CDTF">2015-09-04T08:06:00Z</dcterms:created>
  <dcterms:modified xsi:type="dcterms:W3CDTF">2024-04-25T23:52:28Z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02D4989C3C2049438C59D1D7B72F4D5A</vt:lpwstr>
  </property>
  <property fmtid="{D5CDD505-2E9C-101B-9397-08002B2CF9AE}" pid="3" name="KSOProductBuildVer">
    <vt:lpwstr>2052-11.1.0.12980</vt:lpwstr>
  </property>
</Properties>
</file>