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8"/>
  </p:notesMasterIdLst>
  <p:handoutMasterIdLst>
    <p:handoutMasterId r:id="rId119"/>
  </p:handoutMasterIdLst>
  <p:sldIdLst>
    <p:sldId id="1034" r:id="rId2"/>
    <p:sldId id="1033" r:id="rId3"/>
    <p:sldId id="1209" r:id="rId4"/>
    <p:sldId id="1311" r:id="rId5"/>
    <p:sldId id="1214" r:id="rId6"/>
    <p:sldId id="1313" r:id="rId7"/>
    <p:sldId id="1211" r:id="rId8"/>
    <p:sldId id="1312" r:id="rId9"/>
    <p:sldId id="1213" r:id="rId10"/>
    <p:sldId id="1216" r:id="rId11"/>
    <p:sldId id="1217" r:id="rId12"/>
    <p:sldId id="1218" r:id="rId13"/>
    <p:sldId id="1219" r:id="rId14"/>
    <p:sldId id="1220" r:id="rId15"/>
    <p:sldId id="1221" r:id="rId16"/>
    <p:sldId id="1222" r:id="rId17"/>
    <p:sldId id="1223" r:id="rId18"/>
    <p:sldId id="1226" r:id="rId19"/>
    <p:sldId id="1224" r:id="rId20"/>
    <p:sldId id="1228" r:id="rId21"/>
    <p:sldId id="1229" r:id="rId22"/>
    <p:sldId id="1230" r:id="rId23"/>
    <p:sldId id="1231" r:id="rId24"/>
    <p:sldId id="1232" r:id="rId25"/>
    <p:sldId id="1233" r:id="rId26"/>
    <p:sldId id="1234" r:id="rId27"/>
    <p:sldId id="1235" r:id="rId28"/>
    <p:sldId id="1236" r:id="rId29"/>
    <p:sldId id="1237" r:id="rId30"/>
    <p:sldId id="1238" r:id="rId31"/>
    <p:sldId id="1239" r:id="rId32"/>
    <p:sldId id="1240" r:id="rId33"/>
    <p:sldId id="1242" r:id="rId34"/>
    <p:sldId id="1241" r:id="rId35"/>
    <p:sldId id="1243" r:id="rId36"/>
    <p:sldId id="1244" r:id="rId37"/>
    <p:sldId id="1245" r:id="rId38"/>
    <p:sldId id="1246" r:id="rId39"/>
    <p:sldId id="1247" r:id="rId40"/>
    <p:sldId id="1248" r:id="rId41"/>
    <p:sldId id="1249" r:id="rId42"/>
    <p:sldId id="1250" r:id="rId43"/>
    <p:sldId id="1251" r:id="rId44"/>
    <p:sldId id="1254" r:id="rId45"/>
    <p:sldId id="1252" r:id="rId46"/>
    <p:sldId id="1255" r:id="rId47"/>
    <p:sldId id="1256" r:id="rId48"/>
    <p:sldId id="1257" r:id="rId49"/>
    <p:sldId id="1258" r:id="rId50"/>
    <p:sldId id="1259" r:id="rId51"/>
    <p:sldId id="1260" r:id="rId52"/>
    <p:sldId id="1261" r:id="rId53"/>
    <p:sldId id="1262" r:id="rId54"/>
    <p:sldId id="1263" r:id="rId55"/>
    <p:sldId id="1264" r:id="rId56"/>
    <p:sldId id="1266" r:id="rId57"/>
    <p:sldId id="1265" r:id="rId58"/>
    <p:sldId id="1267" r:id="rId59"/>
    <p:sldId id="1268" r:id="rId60"/>
    <p:sldId id="1269" r:id="rId61"/>
    <p:sldId id="1270" r:id="rId62"/>
    <p:sldId id="1271" r:id="rId63"/>
    <p:sldId id="1272" r:id="rId64"/>
    <p:sldId id="1273" r:id="rId65"/>
    <p:sldId id="1274" r:id="rId66"/>
    <p:sldId id="1275" r:id="rId67"/>
    <p:sldId id="1277" r:id="rId68"/>
    <p:sldId id="1276" r:id="rId69"/>
    <p:sldId id="1278" r:id="rId70"/>
    <p:sldId id="1279" r:id="rId71"/>
    <p:sldId id="1280" r:id="rId72"/>
    <p:sldId id="1281" r:id="rId73"/>
    <p:sldId id="1282" r:id="rId74"/>
    <p:sldId id="1283" r:id="rId75"/>
    <p:sldId id="1284" r:id="rId76"/>
    <p:sldId id="1285" r:id="rId77"/>
    <p:sldId id="1286" r:id="rId78"/>
    <p:sldId id="1316" r:id="rId79"/>
    <p:sldId id="1315" r:id="rId80"/>
    <p:sldId id="1314" r:id="rId81"/>
    <p:sldId id="1317" r:id="rId82"/>
    <p:sldId id="1319" r:id="rId83"/>
    <p:sldId id="1318" r:id="rId84"/>
    <p:sldId id="1320" r:id="rId85"/>
    <p:sldId id="1321" r:id="rId86"/>
    <p:sldId id="1323" r:id="rId87"/>
    <p:sldId id="1324" r:id="rId88"/>
    <p:sldId id="1326" r:id="rId89"/>
    <p:sldId id="1327" r:id="rId90"/>
    <p:sldId id="1325" r:id="rId91"/>
    <p:sldId id="1322" r:id="rId92"/>
    <p:sldId id="1287" r:id="rId93"/>
    <p:sldId id="1288" r:id="rId94"/>
    <p:sldId id="1289" r:id="rId95"/>
    <p:sldId id="1290" r:id="rId96"/>
    <p:sldId id="1291" r:id="rId97"/>
    <p:sldId id="1292" r:id="rId98"/>
    <p:sldId id="1293" r:id="rId99"/>
    <p:sldId id="1294" r:id="rId100"/>
    <p:sldId id="1295" r:id="rId101"/>
    <p:sldId id="1296" r:id="rId102"/>
    <p:sldId id="1297" r:id="rId103"/>
    <p:sldId id="1298" r:id="rId104"/>
    <p:sldId id="1299" r:id="rId105"/>
    <p:sldId id="1300" r:id="rId106"/>
    <p:sldId id="1301" r:id="rId107"/>
    <p:sldId id="1302" r:id="rId108"/>
    <p:sldId id="1303" r:id="rId109"/>
    <p:sldId id="1304" r:id="rId110"/>
    <p:sldId id="1306" r:id="rId111"/>
    <p:sldId id="1305" r:id="rId112"/>
    <p:sldId id="1307" r:id="rId113"/>
    <p:sldId id="1308" r:id="rId114"/>
    <p:sldId id="1309" r:id="rId115"/>
    <p:sldId id="1310" r:id="rId116"/>
    <p:sldId id="950" r:id="rId117"/>
  </p:sldIdLst>
  <p:sldSz cx="9144000" cy="6858000" type="screen4x3"/>
  <p:notesSz cx="6761163" cy="9942513"/>
  <p:custDataLst>
    <p:tags r:id="rId12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4394E74-5DB5-477E-9270-3D6BBDFC1E34}">
          <p14:sldIdLst>
            <p14:sldId id="1034"/>
            <p14:sldId id="1033"/>
            <p14:sldId id="1209"/>
          </p14:sldIdLst>
        </p14:section>
        <p14:section name="无标题节" id="{DA85899A-DE42-49B4-9448-F98AD8574B2B}">
          <p14:sldIdLst>
            <p14:sldId id="1311"/>
            <p14:sldId id="1214"/>
            <p14:sldId id="1313"/>
            <p14:sldId id="1211"/>
            <p14:sldId id="1312"/>
            <p14:sldId id="1213"/>
            <p14:sldId id="1216"/>
            <p14:sldId id="1217"/>
            <p14:sldId id="1218"/>
            <p14:sldId id="1219"/>
            <p14:sldId id="1220"/>
            <p14:sldId id="1221"/>
            <p14:sldId id="1222"/>
            <p14:sldId id="1223"/>
            <p14:sldId id="1226"/>
            <p14:sldId id="1224"/>
            <p14:sldId id="1228"/>
            <p14:sldId id="1229"/>
            <p14:sldId id="1230"/>
            <p14:sldId id="1231"/>
            <p14:sldId id="1232"/>
            <p14:sldId id="1233"/>
            <p14:sldId id="1234"/>
            <p14:sldId id="1235"/>
            <p14:sldId id="1236"/>
            <p14:sldId id="1237"/>
            <p14:sldId id="1238"/>
            <p14:sldId id="1239"/>
            <p14:sldId id="1240"/>
            <p14:sldId id="1242"/>
            <p14:sldId id="1241"/>
            <p14:sldId id="1243"/>
            <p14:sldId id="1244"/>
            <p14:sldId id="1245"/>
            <p14:sldId id="1246"/>
            <p14:sldId id="1247"/>
            <p14:sldId id="1248"/>
            <p14:sldId id="1249"/>
            <p14:sldId id="1250"/>
            <p14:sldId id="1251"/>
            <p14:sldId id="1254"/>
            <p14:sldId id="1252"/>
            <p14:sldId id="1255"/>
            <p14:sldId id="1256"/>
            <p14:sldId id="1257"/>
            <p14:sldId id="1258"/>
            <p14:sldId id="1259"/>
            <p14:sldId id="1260"/>
            <p14:sldId id="1261"/>
            <p14:sldId id="1262"/>
            <p14:sldId id="1263"/>
            <p14:sldId id="1264"/>
            <p14:sldId id="1266"/>
            <p14:sldId id="1265"/>
            <p14:sldId id="1267"/>
            <p14:sldId id="1268"/>
            <p14:sldId id="1269"/>
            <p14:sldId id="1270"/>
            <p14:sldId id="1271"/>
            <p14:sldId id="1272"/>
            <p14:sldId id="1273"/>
            <p14:sldId id="1274"/>
            <p14:sldId id="1275"/>
            <p14:sldId id="1277"/>
            <p14:sldId id="1276"/>
            <p14:sldId id="1278"/>
            <p14:sldId id="1279"/>
            <p14:sldId id="1280"/>
            <p14:sldId id="1281"/>
            <p14:sldId id="1282"/>
            <p14:sldId id="1283"/>
            <p14:sldId id="1284"/>
            <p14:sldId id="1285"/>
            <p14:sldId id="1286"/>
            <p14:sldId id="1316"/>
            <p14:sldId id="1315"/>
            <p14:sldId id="1314"/>
            <p14:sldId id="1317"/>
            <p14:sldId id="1319"/>
            <p14:sldId id="1318"/>
            <p14:sldId id="1320"/>
            <p14:sldId id="1321"/>
            <p14:sldId id="1323"/>
            <p14:sldId id="1324"/>
            <p14:sldId id="1326"/>
            <p14:sldId id="1327"/>
            <p14:sldId id="1325"/>
            <p14:sldId id="1322"/>
            <p14:sldId id="1287"/>
            <p14:sldId id="1288"/>
            <p14:sldId id="1289"/>
            <p14:sldId id="1290"/>
            <p14:sldId id="1291"/>
            <p14:sldId id="1292"/>
            <p14:sldId id="1293"/>
            <p14:sldId id="1294"/>
            <p14:sldId id="1295"/>
            <p14:sldId id="1296"/>
            <p14:sldId id="1297"/>
            <p14:sldId id="1298"/>
            <p14:sldId id="1299"/>
            <p14:sldId id="1300"/>
            <p14:sldId id="1301"/>
            <p14:sldId id="1302"/>
            <p14:sldId id="1303"/>
            <p14:sldId id="1304"/>
            <p14:sldId id="1306"/>
            <p14:sldId id="1305"/>
            <p14:sldId id="1307"/>
            <p14:sldId id="1308"/>
            <p14:sldId id="1309"/>
            <p14:sldId id="1310"/>
          </p14:sldIdLst>
        </p14:section>
        <p14:section name="第一堂课-JAVA介绍" id="{33D979B2-3CBC-4533-AC2F-77C75A5DC5EF}">
          <p14:sldIdLst>
            <p14:sldId id="950"/>
          </p14:sldIdLst>
        </p14:section>
        <p14:section name="备用" id="{66CE5DCC-8F7E-4EC2-9FA9-9BF86C302450}">
          <p14:sldIdLst/>
        </p14:section>
        <p14:section name="模板" id="{C2E2C973-3A99-4475-A47F-616EC16883F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28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驰" initials="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7AE"/>
    <a:srgbClr val="3A97D7"/>
    <a:srgbClr val="E97C30"/>
    <a:srgbClr val="0070C0"/>
    <a:srgbClr val="4269BD"/>
    <a:srgbClr val="FFC000"/>
    <a:srgbClr val="E87E04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4" autoAdjust="0"/>
    <p:restoredTop sz="94828" autoAdjust="0"/>
  </p:normalViewPr>
  <p:slideViewPr>
    <p:cSldViewPr snapToGrid="0" showGuides="1">
      <p:cViewPr varScale="1">
        <p:scale>
          <a:sx n="95" d="100"/>
          <a:sy n="95" d="100"/>
        </p:scale>
        <p:origin x="1640" y="64"/>
      </p:cViewPr>
      <p:guideLst>
        <p:guide orient="horz" pos="2387"/>
        <p:guide pos="28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560"/>
    </p:cViewPr>
  </p:sorterViewPr>
  <p:notesViewPr>
    <p:cSldViewPr snapToGrid="0">
      <p:cViewPr varScale="1">
        <p:scale>
          <a:sx n="88" d="100"/>
          <a:sy n="88" d="100"/>
        </p:scale>
        <p:origin x="27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handoutMaster" Target="handoutMasters/handout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gs" Target="tags/tag1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commentAuthors" Target="commentAuthor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2FD63A-7E15-4CEE-A79D-3A075A522198}" type="datetimeFigureOut">
              <a:rPr lang="zh-CN" altLang="en-US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0271288-0DC0-4648-BE44-D198F76B531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8E7480B-15EC-4C16-9E27-04B2B1920003}" type="datetimeFigureOut">
              <a:rPr lang="zh-CN" altLang="en-US"/>
              <a:t>2024/5/6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275" y="4784725"/>
            <a:ext cx="5408613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E2A7470-0A20-41F7-B9CB-7C7EDD75F38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A7470-0A20-41F7-B9CB-7C7EDD75F3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765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55958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6584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06144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04527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6774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58949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11542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75370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2202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67073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436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6546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3004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43599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7856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4512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37129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4493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A7470-0A20-41F7-B9CB-7C7EDD75F38F}" type="slidenum">
              <a:rPr lang="zh-CN" altLang="en-US" smtClean="0"/>
              <a:t>116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815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874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353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757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404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750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5A0C5F-0D8B-4FEB-B47E-F4BBDACFC63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667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3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5A0C5F-0D8B-4FEB-B47E-F4BBDACFC63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286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86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44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751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190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832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301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4733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6578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9186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712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5A0C5F-0D8B-4FEB-B47E-F4BBDACFC63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06038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0422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7564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662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8834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7372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6049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1213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1931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927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1698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4378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2957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8806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9122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8254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4264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3394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4784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3857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08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2962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5719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8016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6958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5A0C5F-0D8B-4FEB-B47E-F4BBDACFC63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53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5855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3253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3171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9866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025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4774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168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23369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11674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4716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47973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6513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9590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5A0C5F-0D8B-4FEB-B47E-F4BBDACFC63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65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408657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23426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38808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73491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512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9464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44340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5A0C5F-0D8B-4FEB-B47E-F4BBDACFC63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71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82432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50887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63861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66777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5A0C5F-0D8B-4FEB-B47E-F4BBDACFC63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75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7657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60582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1769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14138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789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14279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2766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50019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6951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55962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57858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7764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9506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90590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83941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73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52479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3156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02496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89195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0674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25223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8782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9765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90994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3278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73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0363"/>
            <a:ext cx="3240088" cy="53975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905500" y="360363"/>
            <a:ext cx="3240088" cy="53975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 userDrawn="1"/>
        </p:nvSpPr>
        <p:spPr>
          <a:xfrm rot="5400000">
            <a:off x="-47625" y="263525"/>
            <a:ext cx="739775" cy="644525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流程图: 过程 2"/>
          <p:cNvSpPr/>
          <p:nvPr userDrawn="1"/>
        </p:nvSpPr>
        <p:spPr>
          <a:xfrm rot="5400000">
            <a:off x="440531" y="523082"/>
            <a:ext cx="739775" cy="125412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流程图: 过程 3"/>
          <p:cNvSpPr/>
          <p:nvPr userDrawn="1"/>
        </p:nvSpPr>
        <p:spPr>
          <a:xfrm rot="5400000">
            <a:off x="4486275" y="2200275"/>
            <a:ext cx="171450" cy="914400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8183563" y="5849938"/>
            <a:ext cx="328612" cy="15922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7" r="53951"/>
          <a:stretch>
            <a:fillRect/>
          </a:stretch>
        </p:blipFill>
        <p:spPr bwMode="auto">
          <a:xfrm>
            <a:off x="7829550" y="6523038"/>
            <a:ext cx="11541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8919" y="113506"/>
            <a:ext cx="812800" cy="801688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-1" fmla="*/ 0 w 661307"/>
              <a:gd name="connsiteY0-2" fmla="*/ 0 h 726621"/>
              <a:gd name="connsiteX1-3" fmla="*/ 661307 w 661307"/>
              <a:gd name="connsiteY1-4" fmla="*/ 0 h 726621"/>
              <a:gd name="connsiteX2-5" fmla="*/ 661307 w 661307"/>
              <a:gd name="connsiteY2-6" fmla="*/ 726621 h 726621"/>
              <a:gd name="connsiteX3-7" fmla="*/ 326571 w 661307"/>
              <a:gd name="connsiteY3-8" fmla="*/ 718457 h 726621"/>
              <a:gd name="connsiteX4-9" fmla="*/ 0 w 661307"/>
              <a:gd name="connsiteY4-10" fmla="*/ 726621 h 726621"/>
              <a:gd name="connsiteX5" fmla="*/ 0 w 661307"/>
              <a:gd name="connsiteY5" fmla="*/ 0 h 726621"/>
              <a:gd name="connsiteX0-11" fmla="*/ 0 w 661307"/>
              <a:gd name="connsiteY0-12" fmla="*/ 0 h 898071"/>
              <a:gd name="connsiteX1-13" fmla="*/ 661307 w 661307"/>
              <a:gd name="connsiteY1-14" fmla="*/ 0 h 898071"/>
              <a:gd name="connsiteX2-15" fmla="*/ 661307 w 661307"/>
              <a:gd name="connsiteY2-16" fmla="*/ 726621 h 898071"/>
              <a:gd name="connsiteX3-17" fmla="*/ 351063 w 661307"/>
              <a:gd name="connsiteY3-18" fmla="*/ 898071 h 898071"/>
              <a:gd name="connsiteX4-19" fmla="*/ 0 w 661307"/>
              <a:gd name="connsiteY4-20" fmla="*/ 726621 h 898071"/>
              <a:gd name="connsiteX5-21" fmla="*/ 0 w 661307"/>
              <a:gd name="connsiteY5-22" fmla="*/ 0 h 898071"/>
              <a:gd name="connsiteX0-23" fmla="*/ 0 w 661307"/>
              <a:gd name="connsiteY0-24" fmla="*/ 0 h 898071"/>
              <a:gd name="connsiteX1-25" fmla="*/ 661307 w 661307"/>
              <a:gd name="connsiteY1-26" fmla="*/ 0 h 898071"/>
              <a:gd name="connsiteX2-27" fmla="*/ 661307 w 661307"/>
              <a:gd name="connsiteY2-28" fmla="*/ 726621 h 898071"/>
              <a:gd name="connsiteX3-29" fmla="*/ 318406 w 661307"/>
              <a:gd name="connsiteY3-30" fmla="*/ 898071 h 898071"/>
              <a:gd name="connsiteX4-31" fmla="*/ 0 w 661307"/>
              <a:gd name="connsiteY4-32" fmla="*/ 726621 h 898071"/>
              <a:gd name="connsiteX5-33" fmla="*/ 0 w 661307"/>
              <a:gd name="connsiteY5-34" fmla="*/ 0 h 898071"/>
              <a:gd name="connsiteX0-35" fmla="*/ 0 w 661307"/>
              <a:gd name="connsiteY0-36" fmla="*/ 0 h 898071"/>
              <a:gd name="connsiteX1-37" fmla="*/ 661307 w 661307"/>
              <a:gd name="connsiteY1-38" fmla="*/ 0 h 898071"/>
              <a:gd name="connsiteX2-39" fmla="*/ 661307 w 661307"/>
              <a:gd name="connsiteY2-40" fmla="*/ 726621 h 898071"/>
              <a:gd name="connsiteX3-41" fmla="*/ 310242 w 661307"/>
              <a:gd name="connsiteY3-42" fmla="*/ 898071 h 898071"/>
              <a:gd name="connsiteX4-43" fmla="*/ 0 w 661307"/>
              <a:gd name="connsiteY4-44" fmla="*/ 726621 h 898071"/>
              <a:gd name="connsiteX5-45" fmla="*/ 0 w 661307"/>
              <a:gd name="connsiteY5-46" fmla="*/ 0 h 898071"/>
              <a:gd name="connsiteX0-47" fmla="*/ 0 w 661307"/>
              <a:gd name="connsiteY0-48" fmla="*/ 0 h 898071"/>
              <a:gd name="connsiteX1-49" fmla="*/ 661307 w 661307"/>
              <a:gd name="connsiteY1-50" fmla="*/ 0 h 898071"/>
              <a:gd name="connsiteX2-51" fmla="*/ 661307 w 661307"/>
              <a:gd name="connsiteY2-52" fmla="*/ 726621 h 898071"/>
              <a:gd name="connsiteX3-53" fmla="*/ 331673 w 661307"/>
              <a:gd name="connsiteY3-54" fmla="*/ 898071 h 898071"/>
              <a:gd name="connsiteX4-55" fmla="*/ 0 w 661307"/>
              <a:gd name="connsiteY4-56" fmla="*/ 726621 h 898071"/>
              <a:gd name="connsiteX5-57" fmla="*/ 0 w 661307"/>
              <a:gd name="connsiteY5-58" fmla="*/ 0 h 898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3"/>
          <a:stretch>
            <a:fillRect/>
          </a:stretch>
        </p:blipFill>
        <p:spPr bwMode="auto">
          <a:xfrm>
            <a:off x="296863" y="195263"/>
            <a:ext cx="619125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71438" y="107950"/>
            <a:ext cx="112712" cy="8128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6669" y="5350669"/>
            <a:ext cx="325437" cy="268922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088" y="6602413"/>
            <a:ext cx="2420937" cy="219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西安交通大学数据与信息中心</a:t>
            </a: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794" y="3383756"/>
            <a:ext cx="171450" cy="6777038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" t="140" r="-478" b="11636"/>
          <a:stretch>
            <a:fillRect/>
          </a:stretch>
        </p:blipFill>
        <p:spPr bwMode="auto">
          <a:xfrm>
            <a:off x="-14288" y="0"/>
            <a:ext cx="9201151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085263" cy="5529263"/>
          </a:xfrm>
          <a:prstGeom prst="rect">
            <a:avLst/>
          </a:prstGeom>
          <a:solidFill>
            <a:srgbClr val="384A5A">
              <a:alpha val="5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725" y="-79375"/>
            <a:ext cx="270827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1482725"/>
            <a:ext cx="9144000" cy="2719998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6731" y="2353578"/>
            <a:ext cx="8110537" cy="83971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kern="100" dirty="0">
                <a:solidFill>
                  <a:schemeClr val="bg1"/>
                </a:solidFill>
                <a:latin typeface="Monaco" panose="020B0509030404040204" pitchFamily="49" charset="0"/>
                <a:ea typeface="+mn-ea"/>
                <a:cs typeface="Times New Roman" panose="02020603050405020304" pitchFamily="18" charset="0"/>
              </a:rPr>
              <a:t>第三章 面向对象特征</a:t>
            </a:r>
          </a:p>
        </p:txBody>
      </p:sp>
      <p:sp>
        <p:nvSpPr>
          <p:cNvPr id="5" name="矩形 4"/>
          <p:cNvSpPr/>
          <p:nvPr/>
        </p:nvSpPr>
        <p:spPr>
          <a:xfrm>
            <a:off x="2085821" y="4609955"/>
            <a:ext cx="6054300" cy="9491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1557AE"/>
                </a:solidFill>
                <a:latin typeface="Monaco" panose="020B050903040404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授课老师：    冯伟</a:t>
            </a:r>
            <a:endParaRPr lang="en-US" altLang="zh-CN" sz="2400" b="1" kern="100" dirty="0">
              <a:solidFill>
                <a:srgbClr val="1557AE"/>
              </a:solidFill>
              <a:latin typeface="Monaco" panose="020B050903040404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1270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1557AE"/>
                </a:solidFill>
                <a:latin typeface="Monaco" panose="020B050903040404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日        期：</a:t>
            </a:r>
            <a:r>
              <a:rPr lang="en-US" altLang="zh-CN" sz="2400" b="1" kern="100" dirty="0">
                <a:solidFill>
                  <a:srgbClr val="1557AE"/>
                </a:solidFill>
                <a:latin typeface="Monaco" panose="020B050903040404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2024</a:t>
            </a:r>
            <a:r>
              <a:rPr lang="zh-CN" altLang="en-US" sz="2400" b="1" kern="100" dirty="0">
                <a:solidFill>
                  <a:srgbClr val="1557AE"/>
                </a:solidFill>
                <a:latin typeface="Monaco" panose="020B050903040404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kern="100" dirty="0">
                <a:solidFill>
                  <a:srgbClr val="1557AE"/>
                </a:solidFill>
                <a:latin typeface="Monaco" panose="020B050903040404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kern="100" dirty="0">
                <a:solidFill>
                  <a:srgbClr val="1557AE"/>
                </a:solidFill>
                <a:latin typeface="Monaco" panose="020B050903040404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2400" b="1" kern="100" dirty="0">
                <a:solidFill>
                  <a:srgbClr val="1557AE"/>
                </a:solidFill>
                <a:latin typeface="Monaco" panose="020B050903040404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2400" b="1" kern="100" dirty="0">
                <a:solidFill>
                  <a:srgbClr val="1557AE"/>
                </a:solidFill>
                <a:latin typeface="Monaco" panose="020B050903040404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en-US" altLang="zh-CN" sz="2400" b="1" kern="100" dirty="0">
              <a:solidFill>
                <a:srgbClr val="1557AE"/>
              </a:solidFill>
              <a:latin typeface="Monaco" panose="020B050903040404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72000"/>
            <a:ext cx="3088800" cy="10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143635"/>
            <a:ext cx="9144000" cy="278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五个基本概念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类 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(class)</a:t>
            </a: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亚里士多德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: the class of fishes and the class of birds</a:t>
            </a: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现实世界中，很多不同的对象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具体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)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属于某个类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抽象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)</a:t>
            </a: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张三、李四；这辆汽车、那辆汽车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3DD6637-3171-4B56-BDBD-A34B1787CEED}"/>
              </a:ext>
            </a:extLst>
          </p:cNvPr>
          <p:cNvSpPr/>
          <p:nvPr/>
        </p:nvSpPr>
        <p:spPr>
          <a:xfrm>
            <a:off x="33090" y="4360492"/>
            <a:ext cx="9144000" cy="1822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ea typeface="楷体" panose="02010609060101010101" pitchFamily="49" charset="-122"/>
                <a:sym typeface="+mn-ea"/>
              </a:rPr>
              <a:t>类和对象的关系：</a:t>
            </a: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对象是具体的，是其所属的类的某个具体实例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(instance)</a:t>
            </a: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必须先有类才能创建对象</a:t>
            </a: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类是静态的，而对象是动态的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8D50A46-ED27-4159-BBEA-4D9FB52C5935}"/>
              </a:ext>
            </a:extLst>
          </p:cNvPr>
          <p:cNvSpPr/>
          <p:nvPr/>
        </p:nvSpPr>
        <p:spPr>
          <a:xfrm>
            <a:off x="0" y="3429000"/>
            <a:ext cx="9144000" cy="894570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1557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什么是类？</a:t>
            </a:r>
            <a:endParaRPr lang="en-US" altLang="zh-CN" sz="2000" b="1" dirty="0">
              <a:solidFill>
                <a:schemeClr val="tx1"/>
              </a:solidFill>
              <a:latin typeface="+mn-ea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类是具有共同属性和行为的对象集合，是一种原型、抽象、共性和模板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EF2E91E-87CD-45EC-99EF-28722055470D}"/>
              </a:ext>
            </a:extLst>
          </p:cNvPr>
          <p:cNvSpPr/>
          <p:nvPr/>
        </p:nvSpPr>
        <p:spPr>
          <a:xfrm>
            <a:off x="0" y="6337979"/>
            <a:ext cx="8690707" cy="459103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面向对象编程需要满足三个特性：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封装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、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继承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和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多态</a:t>
            </a:r>
          </a:p>
        </p:txBody>
      </p:sp>
    </p:spTree>
    <p:extLst>
      <p:ext uri="{BB962C8B-B14F-4D97-AF65-F5344CB8AC3E}">
        <p14:creationId xmlns:p14="http://schemas.microsoft.com/office/powerpoint/2010/main" val="113159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900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ea typeface="楷体" panose="02010609060101010101" pitchFamily="49" charset="-122"/>
                <a:sym typeface="+mn-ea"/>
              </a:rPr>
              <a:t>字符串操作类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+mj-lt"/>
                <a:ea typeface="楷体" panose="02010609060101010101" pitchFamily="49" charset="-122"/>
                <a:sym typeface="+mn-ea"/>
              </a:rPr>
              <a:t>java.lang.String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类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—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字符串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字符序列；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构造方法的使用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AE1BF20C-4FD6-42E4-942C-26067B52F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87244"/>
            <a:ext cx="9144000" cy="3590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1557AE"/>
            </a:solidFill>
            <a:prstDash val="sysDash"/>
          </a:ln>
          <a:effectLst/>
        </p:spPr>
        <p:txBody>
          <a:bodyPr wrap="square" numCol="2" anchor="ctr">
            <a:noAutofit/>
          </a:bodyPr>
          <a:lstStyle/>
          <a:p>
            <a:pPr marL="914400" lvl="3" indent="-457200">
              <a:buAutoNum type="arabicPeriod"/>
            </a:pP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创建空字符串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2. 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从字符数组中创建字符串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[] = {</a:t>
            </a:r>
            <a:r>
              <a:rPr lang="en-US" altLang="zh-CN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a'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'c</a:t>
            </a:r>
            <a:r>
              <a:rPr lang="en-US" altLang="zh-CN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’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[] = {</a:t>
            </a:r>
            <a:r>
              <a:rPr lang="en-US" altLang="zh-CN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语</a:t>
            </a:r>
            <a:r>
              <a:rPr lang="en-US" altLang="zh-CN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言</a:t>
            </a:r>
            <a:r>
              <a:rPr lang="en-US" altLang="zh-CN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3. 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从字节型数组创建字符串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[] = {</a:t>
            </a:r>
            <a:r>
              <a:rPr lang="en-US" altLang="zh-CN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97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98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99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4. 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从字符串中创建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abc</a:t>
            </a:r>
            <a:r>
              <a:rPr lang="en-US" altLang="zh-CN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语言</a:t>
            </a:r>
            <a:r>
              <a:rPr lang="en-US" altLang="zh-CN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9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23435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ea typeface="楷体" panose="02010609060101010101" pitchFamily="49" charset="-122"/>
                <a:sym typeface="+mn-ea"/>
              </a:rPr>
              <a:t>字符串操作类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+mj-lt"/>
                <a:ea typeface="楷体" panose="02010609060101010101" pitchFamily="49" charset="-122"/>
                <a:sym typeface="+mn-ea"/>
              </a:rPr>
              <a:t>java.lang.String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类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—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字符串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字符序列；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判断字符串相等的方法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3AA9011-B6F7-4818-AA1C-ECE362B637BC}"/>
              </a:ext>
            </a:extLst>
          </p:cNvPr>
          <p:cNvSpPr/>
          <p:nvPr/>
        </p:nvSpPr>
        <p:spPr>
          <a:xfrm>
            <a:off x="118696" y="2924656"/>
            <a:ext cx="8690707" cy="3788229"/>
          </a:xfrm>
          <a:prstGeom prst="roundRect">
            <a:avLst>
              <a:gd name="adj" fmla="val 3448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</a:pPr>
            <a:r>
              <a:rPr lang="en-US" altLang="zh-CN" sz="1900" dirty="0">
                <a:solidFill>
                  <a:prstClr val="black"/>
                </a:solidFill>
                <a:latin typeface="+mj-lt"/>
                <a:ea typeface="+mj-ea"/>
              </a:rPr>
              <a:t>public </a:t>
            </a:r>
            <a:r>
              <a:rPr lang="en-US" altLang="zh-CN" sz="1900" dirty="0" err="1">
                <a:solidFill>
                  <a:prstClr val="black"/>
                </a:solidFill>
                <a:latin typeface="+mj-lt"/>
                <a:ea typeface="+mj-ea"/>
              </a:rPr>
              <a:t>boolean</a:t>
            </a:r>
            <a:r>
              <a:rPr lang="en-US" altLang="zh-CN" sz="1900" dirty="0">
                <a:solidFill>
                  <a:prstClr val="black"/>
                </a:solidFill>
                <a:latin typeface="+mj-lt"/>
                <a:ea typeface="+mj-ea"/>
              </a:rPr>
              <a:t> </a:t>
            </a:r>
            <a:r>
              <a:rPr lang="en-US" altLang="zh-CN" sz="1900" b="1" dirty="0">
                <a:solidFill>
                  <a:prstClr val="black"/>
                </a:solidFill>
                <a:latin typeface="+mj-lt"/>
                <a:ea typeface="+mj-ea"/>
              </a:rPr>
              <a:t>equals</a:t>
            </a:r>
            <a:r>
              <a:rPr lang="en-US" altLang="zh-CN" sz="1900" dirty="0">
                <a:solidFill>
                  <a:prstClr val="black"/>
                </a:solidFill>
                <a:latin typeface="+mj-lt"/>
                <a:ea typeface="+mj-ea"/>
              </a:rPr>
              <a:t>(Object </a:t>
            </a:r>
            <a:r>
              <a:rPr lang="en-US" altLang="zh-CN" sz="1900" dirty="0" err="1">
                <a:solidFill>
                  <a:prstClr val="black"/>
                </a:solidFill>
                <a:latin typeface="+mj-lt"/>
                <a:ea typeface="+mj-ea"/>
              </a:rPr>
              <a:t>anObject</a:t>
            </a:r>
            <a:r>
              <a:rPr lang="en-US" altLang="zh-CN" sz="1900" dirty="0">
                <a:solidFill>
                  <a:prstClr val="black"/>
                </a:solidFill>
                <a:latin typeface="+mj-lt"/>
                <a:ea typeface="+mj-ea"/>
              </a:rPr>
              <a:t>) </a:t>
            </a:r>
          </a:p>
          <a:p>
            <a:pPr marL="355600" eaLnBrk="1" fontAlgn="auto" hangingPunct="1">
              <a:spcBef>
                <a:spcPct val="20000"/>
              </a:spcBef>
              <a:spcAft>
                <a:spcPts val="0"/>
              </a:spcAft>
              <a:buSzPct val="90000"/>
            </a:pPr>
            <a:r>
              <a:rPr lang="zh-CN" altLang="en-US" sz="1900" dirty="0">
                <a:solidFill>
                  <a:prstClr val="black"/>
                </a:solidFill>
                <a:latin typeface="+mj-lt"/>
                <a:ea typeface="+mj-ea"/>
              </a:rPr>
              <a:t>判断是否是同一个对象，是</a:t>
            </a:r>
            <a:r>
              <a:rPr lang="zh-CN" altLang="en-US" sz="1900" dirty="0">
                <a:solidFill>
                  <a:prstClr val="black"/>
                </a:solidFill>
                <a:latin typeface="+mj-lt"/>
                <a:ea typeface="+mj-ea"/>
                <a:sym typeface="Wingdings" pitchFamily="2" charset="2"/>
              </a:rPr>
              <a:t></a:t>
            </a:r>
            <a:r>
              <a:rPr lang="en-US" altLang="zh-CN" sz="1900" dirty="0">
                <a:solidFill>
                  <a:prstClr val="black"/>
                </a:solidFill>
                <a:latin typeface="+mj-lt"/>
                <a:ea typeface="+mj-ea"/>
                <a:sym typeface="Wingdings" pitchFamily="2" charset="2"/>
              </a:rPr>
              <a:t>true</a:t>
            </a:r>
            <a:r>
              <a:rPr lang="zh-CN" altLang="en-US" sz="1900" dirty="0">
                <a:solidFill>
                  <a:prstClr val="black"/>
                </a:solidFill>
                <a:latin typeface="+mj-lt"/>
                <a:ea typeface="+mj-ea"/>
                <a:sym typeface="Wingdings" pitchFamily="2" charset="2"/>
              </a:rPr>
              <a:t>；然后</a:t>
            </a:r>
            <a:r>
              <a:rPr lang="en-US" altLang="zh-CN" sz="1900" dirty="0" err="1">
                <a:solidFill>
                  <a:prstClr val="black"/>
                </a:solidFill>
                <a:latin typeface="+mj-lt"/>
                <a:ea typeface="+mj-ea"/>
                <a:sym typeface="Wingdings" pitchFamily="2" charset="2"/>
              </a:rPr>
              <a:t>anObject</a:t>
            </a:r>
            <a:r>
              <a:rPr lang="zh-CN" altLang="en-US" sz="1900" dirty="0">
                <a:solidFill>
                  <a:prstClr val="black"/>
                </a:solidFill>
                <a:latin typeface="+mj-lt"/>
                <a:ea typeface="+mj-ea"/>
                <a:sym typeface="Wingdings" pitchFamily="2" charset="2"/>
              </a:rPr>
              <a:t>是否为一个字符串对象，否</a:t>
            </a:r>
            <a:r>
              <a:rPr lang="en-US" altLang="zh-CN" sz="1900" dirty="0">
                <a:solidFill>
                  <a:prstClr val="black"/>
                </a:solidFill>
                <a:latin typeface="+mj-lt"/>
                <a:ea typeface="+mj-ea"/>
                <a:sym typeface="Wingdings" pitchFamily="2" charset="2"/>
              </a:rPr>
              <a:t>false</a:t>
            </a:r>
            <a:r>
              <a:rPr lang="zh-CN" altLang="en-US" sz="1900" dirty="0">
                <a:solidFill>
                  <a:prstClr val="black"/>
                </a:solidFill>
                <a:latin typeface="+mj-lt"/>
                <a:ea typeface="+mj-ea"/>
                <a:sym typeface="Wingdings" pitchFamily="2" charset="2"/>
              </a:rPr>
              <a:t>；判断是否内容相同</a:t>
            </a:r>
            <a:endParaRPr lang="zh-CN" altLang="en-US" sz="1900" dirty="0">
              <a:solidFill>
                <a:prstClr val="black"/>
              </a:solidFill>
              <a:latin typeface="+mj-lt"/>
              <a:ea typeface="+mj-ea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</a:pPr>
            <a:r>
              <a:rPr lang="en-US" altLang="zh-CN" sz="1900" dirty="0">
                <a:solidFill>
                  <a:prstClr val="black"/>
                </a:solidFill>
                <a:latin typeface="+mj-lt"/>
                <a:ea typeface="+mj-ea"/>
              </a:rPr>
              <a:t>public </a:t>
            </a:r>
            <a:r>
              <a:rPr lang="en-US" altLang="zh-CN" sz="1900" dirty="0" err="1">
                <a:solidFill>
                  <a:prstClr val="black"/>
                </a:solidFill>
                <a:latin typeface="+mj-lt"/>
                <a:ea typeface="+mj-ea"/>
              </a:rPr>
              <a:t>boolean</a:t>
            </a:r>
            <a:r>
              <a:rPr lang="en-US" altLang="zh-CN" sz="1900" dirty="0">
                <a:solidFill>
                  <a:prstClr val="black"/>
                </a:solidFill>
                <a:latin typeface="+mj-lt"/>
                <a:ea typeface="+mj-ea"/>
              </a:rPr>
              <a:t> </a:t>
            </a:r>
            <a:r>
              <a:rPr lang="en-US" altLang="zh-CN" sz="1900" b="1" dirty="0" err="1">
                <a:solidFill>
                  <a:prstClr val="black"/>
                </a:solidFill>
                <a:latin typeface="+mj-lt"/>
                <a:ea typeface="+mj-ea"/>
              </a:rPr>
              <a:t>equalsIgnoreCase</a:t>
            </a:r>
            <a:r>
              <a:rPr lang="en-US" altLang="zh-CN" sz="1900" dirty="0">
                <a:solidFill>
                  <a:prstClr val="black"/>
                </a:solidFill>
                <a:latin typeface="+mj-lt"/>
                <a:ea typeface="+mj-ea"/>
              </a:rPr>
              <a:t>(String </a:t>
            </a:r>
            <a:r>
              <a:rPr lang="en-US" altLang="zh-CN" sz="1900" dirty="0" err="1">
                <a:solidFill>
                  <a:prstClr val="black"/>
                </a:solidFill>
                <a:latin typeface="+mj-lt"/>
                <a:ea typeface="+mj-ea"/>
              </a:rPr>
              <a:t>anotherString</a:t>
            </a:r>
            <a:r>
              <a:rPr lang="en-US" altLang="zh-CN" sz="1900" dirty="0">
                <a:solidFill>
                  <a:prstClr val="black"/>
                </a:solidFill>
                <a:latin typeface="+mj-lt"/>
                <a:ea typeface="+mj-ea"/>
              </a:rPr>
              <a:t>) </a:t>
            </a:r>
          </a:p>
          <a:p>
            <a:pPr marL="355600" eaLnBrk="1" fontAlgn="auto" hangingPunct="1">
              <a:spcBef>
                <a:spcPct val="20000"/>
              </a:spcBef>
              <a:spcAft>
                <a:spcPts val="0"/>
              </a:spcAft>
              <a:buSzPct val="90000"/>
            </a:pPr>
            <a:r>
              <a:rPr lang="zh-CN" altLang="en-US" sz="1900" dirty="0">
                <a:solidFill>
                  <a:prstClr val="black"/>
                </a:solidFill>
                <a:latin typeface="+mj-lt"/>
                <a:ea typeface="+mj-ea"/>
              </a:rPr>
              <a:t>判断逻辑与</a:t>
            </a:r>
            <a:r>
              <a:rPr lang="en-US" altLang="zh-CN" sz="1900" dirty="0">
                <a:solidFill>
                  <a:prstClr val="black"/>
                </a:solidFill>
                <a:latin typeface="+mj-lt"/>
                <a:ea typeface="+mj-ea"/>
              </a:rPr>
              <a:t>equals</a:t>
            </a:r>
            <a:r>
              <a:rPr lang="zh-CN" altLang="en-US" sz="1900" dirty="0">
                <a:solidFill>
                  <a:prstClr val="black"/>
                </a:solidFill>
                <a:latin typeface="+mj-lt"/>
                <a:ea typeface="+mj-ea"/>
              </a:rPr>
              <a:t>相同，仅仅在判断内容上不考虑大小写</a:t>
            </a:r>
          </a:p>
          <a:p>
            <a:pPr marL="355600" indent="-342900" eaLnBrk="1" fontAlgn="auto" hangingPunct="1">
              <a:spcBef>
                <a:spcPct val="2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</a:pPr>
            <a:r>
              <a:rPr lang="en-US" altLang="zh-CN" sz="1900" dirty="0">
                <a:solidFill>
                  <a:prstClr val="black"/>
                </a:solidFill>
                <a:latin typeface="+mj-lt"/>
                <a:ea typeface="+mj-ea"/>
              </a:rPr>
              <a:t>public int </a:t>
            </a:r>
            <a:r>
              <a:rPr lang="en-US" altLang="zh-CN" sz="1900" dirty="0" err="1">
                <a:solidFill>
                  <a:prstClr val="black"/>
                </a:solidFill>
                <a:latin typeface="+mj-lt"/>
                <a:ea typeface="+mj-ea"/>
              </a:rPr>
              <a:t>compareTo</a:t>
            </a:r>
            <a:r>
              <a:rPr lang="en-US" altLang="zh-CN" sz="1900" dirty="0">
                <a:solidFill>
                  <a:prstClr val="black"/>
                </a:solidFill>
                <a:latin typeface="+mj-lt"/>
                <a:ea typeface="+mj-ea"/>
              </a:rPr>
              <a:t>(Object o)</a:t>
            </a:r>
          </a:p>
          <a:p>
            <a:pPr marL="355600" eaLnBrk="1" fontAlgn="auto" hangingPunct="1">
              <a:spcBef>
                <a:spcPct val="20000"/>
              </a:spcBef>
              <a:spcAft>
                <a:spcPts val="0"/>
              </a:spcAft>
              <a:buSzPct val="90000"/>
            </a:pPr>
            <a:r>
              <a:rPr lang="zh-CN" altLang="en-US" sz="1900" dirty="0">
                <a:solidFill>
                  <a:prstClr val="black"/>
                </a:solidFill>
                <a:latin typeface="+mj-lt"/>
                <a:ea typeface="+mj-ea"/>
              </a:rPr>
              <a:t>若</a:t>
            </a:r>
            <a:r>
              <a:rPr lang="en-US" altLang="zh-CN" sz="1900" dirty="0">
                <a:solidFill>
                  <a:prstClr val="black"/>
                </a:solidFill>
                <a:latin typeface="+mj-lt"/>
                <a:ea typeface="+mj-ea"/>
              </a:rPr>
              <a:t>o</a:t>
            </a:r>
            <a:r>
              <a:rPr lang="zh-CN" altLang="en-US" sz="1900" dirty="0">
                <a:solidFill>
                  <a:prstClr val="black"/>
                </a:solidFill>
                <a:latin typeface="+mj-lt"/>
                <a:ea typeface="+mj-ea"/>
              </a:rPr>
              <a:t>不是字符串对象，则抛错；若是则调用下面的函数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</a:pPr>
            <a:r>
              <a:rPr lang="en-US" altLang="zh-CN" sz="1900" dirty="0">
                <a:solidFill>
                  <a:prstClr val="black"/>
                </a:solidFill>
                <a:latin typeface="+mj-lt"/>
                <a:ea typeface="+mj-ea"/>
              </a:rPr>
              <a:t>public int </a:t>
            </a:r>
            <a:r>
              <a:rPr lang="en-US" altLang="zh-CN" sz="1900" b="1" dirty="0" err="1">
                <a:solidFill>
                  <a:prstClr val="black"/>
                </a:solidFill>
                <a:latin typeface="+mj-lt"/>
                <a:ea typeface="+mj-ea"/>
              </a:rPr>
              <a:t>compareTo</a:t>
            </a:r>
            <a:r>
              <a:rPr lang="en-US" altLang="zh-CN" sz="1900" dirty="0">
                <a:solidFill>
                  <a:prstClr val="black"/>
                </a:solidFill>
                <a:latin typeface="+mj-lt"/>
                <a:ea typeface="+mj-ea"/>
              </a:rPr>
              <a:t>(String </a:t>
            </a:r>
            <a:r>
              <a:rPr lang="en-US" altLang="zh-CN" sz="1900" dirty="0" err="1">
                <a:solidFill>
                  <a:prstClr val="black"/>
                </a:solidFill>
                <a:latin typeface="+mj-lt"/>
                <a:ea typeface="+mj-ea"/>
              </a:rPr>
              <a:t>anotherString</a:t>
            </a:r>
            <a:r>
              <a:rPr lang="en-US" altLang="zh-CN" sz="1900" dirty="0">
                <a:solidFill>
                  <a:prstClr val="black"/>
                </a:solidFill>
                <a:latin typeface="+mj-lt"/>
                <a:ea typeface="+mj-ea"/>
              </a:rPr>
              <a:t>)</a:t>
            </a:r>
          </a:p>
          <a:p>
            <a:pPr marL="355600" eaLnBrk="1" fontAlgn="auto" hangingPunct="1">
              <a:spcBef>
                <a:spcPct val="20000"/>
              </a:spcBef>
              <a:spcAft>
                <a:spcPts val="0"/>
              </a:spcAft>
              <a:buSzPct val="90000"/>
            </a:pPr>
            <a:r>
              <a:rPr lang="zh-CN" altLang="en-US" sz="1900" dirty="0">
                <a:solidFill>
                  <a:prstClr val="black"/>
                </a:solidFill>
                <a:latin typeface="+mj-lt"/>
                <a:ea typeface="+mj-ea"/>
              </a:rPr>
              <a:t>判断两个字符串的内容是否相同，是</a:t>
            </a:r>
            <a:r>
              <a:rPr lang="zh-CN" altLang="en-US" sz="1900" dirty="0">
                <a:solidFill>
                  <a:prstClr val="black"/>
                </a:solidFill>
                <a:latin typeface="+mj-lt"/>
                <a:ea typeface="+mj-ea"/>
                <a:sym typeface="Wingdings" pitchFamily="2" charset="2"/>
              </a:rPr>
              <a:t></a:t>
            </a:r>
            <a:r>
              <a:rPr lang="en-US" altLang="zh-CN" sz="1900" dirty="0">
                <a:solidFill>
                  <a:prstClr val="black"/>
                </a:solidFill>
                <a:latin typeface="+mj-lt"/>
                <a:ea typeface="+mj-ea"/>
                <a:sym typeface="Wingdings" pitchFamily="2" charset="2"/>
              </a:rPr>
              <a:t>0</a:t>
            </a:r>
            <a:r>
              <a:rPr lang="zh-CN" altLang="en-US" sz="1900" dirty="0">
                <a:solidFill>
                  <a:prstClr val="black"/>
                </a:solidFill>
                <a:latin typeface="+mj-lt"/>
                <a:ea typeface="+mj-ea"/>
                <a:sym typeface="Wingdings" pitchFamily="2" charset="2"/>
              </a:rPr>
              <a:t>；否不等于</a:t>
            </a:r>
            <a:r>
              <a:rPr lang="en-US" altLang="zh-CN" sz="1900" dirty="0">
                <a:solidFill>
                  <a:prstClr val="black"/>
                </a:solidFill>
                <a:latin typeface="+mj-lt"/>
                <a:ea typeface="+mj-ea"/>
                <a:sym typeface="Wingdings" pitchFamily="2" charset="2"/>
              </a:rPr>
              <a:t>0</a:t>
            </a:r>
            <a:r>
              <a:rPr lang="zh-CN" altLang="en-US" sz="1900" dirty="0">
                <a:solidFill>
                  <a:prstClr val="black"/>
                </a:solidFill>
                <a:latin typeface="+mj-lt"/>
                <a:ea typeface="+mj-ea"/>
                <a:sym typeface="Wingdings" pitchFamily="2" charset="2"/>
              </a:rPr>
              <a:t>的整数</a:t>
            </a:r>
            <a:endParaRPr lang="zh-CN" altLang="en-US" sz="1900" dirty="0">
              <a:solidFill>
                <a:prstClr val="black"/>
              </a:solidFill>
              <a:latin typeface="+mj-lt"/>
              <a:ea typeface="+mj-ea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</a:pPr>
            <a:r>
              <a:rPr lang="en-US" altLang="zh-CN" sz="1900" dirty="0">
                <a:solidFill>
                  <a:prstClr val="black"/>
                </a:solidFill>
                <a:latin typeface="+mj-lt"/>
                <a:ea typeface="+mj-ea"/>
              </a:rPr>
              <a:t>public int </a:t>
            </a:r>
            <a:r>
              <a:rPr lang="en-US" altLang="zh-CN" sz="1900" b="1" dirty="0" err="1">
                <a:solidFill>
                  <a:prstClr val="black"/>
                </a:solidFill>
                <a:latin typeface="+mj-lt"/>
                <a:ea typeface="+mj-ea"/>
              </a:rPr>
              <a:t>compareToIgnoreCase</a:t>
            </a:r>
            <a:r>
              <a:rPr lang="en-US" altLang="zh-CN" sz="1900" dirty="0">
                <a:solidFill>
                  <a:prstClr val="black"/>
                </a:solidFill>
                <a:latin typeface="+mj-lt"/>
                <a:ea typeface="+mj-ea"/>
              </a:rPr>
              <a:t>(String str)</a:t>
            </a:r>
          </a:p>
          <a:p>
            <a:pPr marL="355600" eaLnBrk="1" fontAlgn="auto" hangingPunct="1">
              <a:spcBef>
                <a:spcPct val="20000"/>
              </a:spcBef>
              <a:spcAft>
                <a:spcPts val="0"/>
              </a:spcAft>
              <a:buSzPct val="90000"/>
            </a:pPr>
            <a:r>
              <a:rPr lang="zh-CN" altLang="en-US" sz="1900" dirty="0">
                <a:solidFill>
                  <a:prstClr val="black"/>
                </a:solidFill>
                <a:latin typeface="+mj-lt"/>
                <a:ea typeface="+mj-ea"/>
              </a:rPr>
              <a:t>基本功能同上，仅仅在判断时不考虑大小写</a:t>
            </a:r>
          </a:p>
        </p:txBody>
      </p:sp>
    </p:spTree>
    <p:extLst>
      <p:ext uri="{BB962C8B-B14F-4D97-AF65-F5344CB8AC3E}">
        <p14:creationId xmlns:p14="http://schemas.microsoft.com/office/powerpoint/2010/main" val="421599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23435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ea typeface="楷体" panose="02010609060101010101" pitchFamily="49" charset="-122"/>
                <a:sym typeface="+mn-ea"/>
              </a:rPr>
              <a:t>字符串操作类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+mj-lt"/>
                <a:ea typeface="楷体" panose="02010609060101010101" pitchFamily="49" charset="-122"/>
                <a:sym typeface="+mn-ea"/>
              </a:rPr>
              <a:t>java.lang.String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类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—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字符串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字符序列；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判断字符串相等的方法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AE1BF20C-4FD6-42E4-942C-26067B52F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9016"/>
            <a:ext cx="9144000" cy="2107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1557AE"/>
            </a:solidFill>
            <a:prstDash val="sysDash"/>
          </a:ln>
          <a:effectLst/>
        </p:spPr>
        <p:txBody>
          <a:bodyPr wrap="square" numCol="1" anchor="ctr">
            <a:no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"java</a:t>
            </a:r>
            <a:r>
              <a:rPr lang="zh-CN" alt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语言</a:t>
            </a:r>
            <a:r>
              <a:rPr lang="en-US" altLang="zh-CN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JavA</a:t>
            </a:r>
            <a:r>
              <a:rPr lang="zh-CN" alt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语言</a:t>
            </a:r>
            <a:r>
              <a:rPr lang="en-US" altLang="zh-CN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0070C1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0070C1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equalsIgnoreCase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0070C1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compareTo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0070C1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compareToIgnoreCase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30E229-4999-4944-88F9-EC3796263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52707"/>
            <a:ext cx="9144000" cy="12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4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32299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ea typeface="楷体" panose="02010609060101010101" pitchFamily="49" charset="-122"/>
                <a:sym typeface="+mn-ea"/>
              </a:rPr>
              <a:t>字符串操作类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+mj-lt"/>
                <a:ea typeface="楷体" panose="02010609060101010101" pitchFamily="49" charset="-122"/>
                <a:sym typeface="+mn-ea"/>
              </a:rPr>
              <a:t>java.lang.String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类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—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字符串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字符序列；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获取长度</a:t>
            </a:r>
          </a:p>
          <a:p>
            <a:pPr marL="1714500" lvl="4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+mj-lt"/>
                <a:ea typeface="楷体" panose="02010609060101010101" pitchFamily="49" charset="-122"/>
                <a:sym typeface="+mn-ea"/>
              </a:rPr>
              <a:t>public int length() </a:t>
            </a:r>
            <a:r>
              <a:rPr lang="zh-CN" altLang="en-US" sz="2400" dirty="0">
                <a:latin typeface="+mj-lt"/>
                <a:ea typeface="楷体" panose="02010609060101010101" pitchFamily="49" charset="-122"/>
                <a:sym typeface="+mn-ea"/>
              </a:rPr>
              <a:t>：字符串的长度，即包含多少个字符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获取特定子串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(substring)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和字符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9D38BD8-D9FE-4AC2-8C34-DF795C964F0C}"/>
              </a:ext>
            </a:extLst>
          </p:cNvPr>
          <p:cNvSpPr/>
          <p:nvPr/>
        </p:nvSpPr>
        <p:spPr>
          <a:xfrm>
            <a:off x="317243" y="3919402"/>
            <a:ext cx="8690707" cy="2140187"/>
          </a:xfrm>
          <a:prstGeom prst="roundRect">
            <a:avLst>
              <a:gd name="adj" fmla="val 3448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 eaLnBrk="1" fontAlgn="auto" hangingPunct="1">
              <a:spcBef>
                <a:spcPct val="2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public String substring(int </a:t>
            </a:r>
            <a:r>
              <a:rPr lang="en-US" altLang="zh-CN" sz="2000" dirty="0" err="1">
                <a:solidFill>
                  <a:prstClr val="black"/>
                </a:solidFill>
                <a:latin typeface="+mj-lt"/>
                <a:ea typeface="+mj-ea"/>
              </a:rPr>
              <a:t>beginIndex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) </a:t>
            </a:r>
          </a:p>
          <a:p>
            <a:pPr marL="1257300" lvl="2" indent="-342900" eaLnBrk="1" fontAlgn="auto" hangingPunct="1">
              <a:spcBef>
                <a:spcPct val="2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public String substring(int </a:t>
            </a:r>
            <a:r>
              <a:rPr lang="en-US" altLang="zh-CN" sz="2000" dirty="0" err="1">
                <a:solidFill>
                  <a:prstClr val="black"/>
                </a:solidFill>
                <a:latin typeface="+mj-lt"/>
                <a:ea typeface="+mj-ea"/>
              </a:rPr>
              <a:t>beginIndex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, int </a:t>
            </a:r>
            <a:r>
              <a:rPr lang="en-US" altLang="zh-CN" sz="2000" dirty="0" err="1">
                <a:solidFill>
                  <a:prstClr val="black"/>
                </a:solidFill>
                <a:latin typeface="+mj-lt"/>
                <a:ea typeface="+mj-ea"/>
              </a:rPr>
              <a:t>endIndex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) </a:t>
            </a:r>
          </a:p>
          <a:p>
            <a:pPr marL="1257300" lvl="2" indent="-342900" eaLnBrk="1" fontAlgn="auto" hangingPunct="1">
              <a:spcBef>
                <a:spcPct val="2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solidFill>
                  <a:prstClr val="black"/>
                </a:solidFill>
                <a:latin typeface="+mj-lt"/>
                <a:ea typeface="+mj-ea"/>
              </a:rPr>
              <a:t>beginIndex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: </a:t>
            </a:r>
            <a:r>
              <a:rPr lang="zh-CN" altLang="en-US" sz="2000" dirty="0">
                <a:solidFill>
                  <a:prstClr val="black"/>
                </a:solidFill>
                <a:latin typeface="+mj-lt"/>
                <a:ea typeface="+mj-ea"/>
              </a:rPr>
              <a:t>起始索引位置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(</a:t>
            </a:r>
            <a:r>
              <a:rPr lang="zh-CN" altLang="en-US" sz="2000" dirty="0">
                <a:solidFill>
                  <a:prstClr val="black"/>
                </a:solidFill>
                <a:latin typeface="+mj-lt"/>
                <a:ea typeface="+mj-ea"/>
              </a:rPr>
              <a:t>包含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)</a:t>
            </a:r>
          </a:p>
          <a:p>
            <a:pPr marL="1257300" lvl="2" indent="-342900" eaLnBrk="1" fontAlgn="auto" hangingPunct="1">
              <a:spcBef>
                <a:spcPct val="2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solidFill>
                  <a:prstClr val="black"/>
                </a:solidFill>
                <a:latin typeface="+mj-lt"/>
                <a:ea typeface="+mj-ea"/>
              </a:rPr>
              <a:t>endIndex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:    </a:t>
            </a:r>
            <a:r>
              <a:rPr lang="zh-CN" altLang="en-US" sz="2000" dirty="0">
                <a:solidFill>
                  <a:prstClr val="black"/>
                </a:solidFill>
                <a:latin typeface="+mj-lt"/>
                <a:ea typeface="+mj-ea"/>
              </a:rPr>
              <a:t>结束索引位置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(</a:t>
            </a:r>
            <a:r>
              <a:rPr lang="zh-CN" altLang="en-US" sz="2000" dirty="0">
                <a:solidFill>
                  <a:prstClr val="black"/>
                </a:solidFill>
                <a:latin typeface="+mj-lt"/>
                <a:ea typeface="+mj-ea"/>
              </a:rPr>
              <a:t>不包含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)</a:t>
            </a:r>
          </a:p>
          <a:p>
            <a:pPr marL="1257300" lvl="2" indent="-342900" eaLnBrk="1" fontAlgn="auto" hangingPunct="1">
              <a:spcBef>
                <a:spcPct val="2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public char </a:t>
            </a:r>
            <a:r>
              <a:rPr lang="en-US" altLang="zh-CN" sz="2000" dirty="0" err="1">
                <a:solidFill>
                  <a:prstClr val="black"/>
                </a:solidFill>
                <a:latin typeface="+mj-lt"/>
                <a:ea typeface="+mj-ea"/>
              </a:rPr>
              <a:t>charAt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(int index) </a:t>
            </a:r>
          </a:p>
        </p:txBody>
      </p:sp>
    </p:spTree>
    <p:extLst>
      <p:ext uri="{BB962C8B-B14F-4D97-AF65-F5344CB8AC3E}">
        <p14:creationId xmlns:p14="http://schemas.microsoft.com/office/powerpoint/2010/main" val="107839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900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ea typeface="楷体" panose="02010609060101010101" pitchFamily="49" charset="-122"/>
                <a:sym typeface="+mn-ea"/>
              </a:rPr>
              <a:t>字符串操作类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+mj-lt"/>
                <a:ea typeface="楷体" panose="02010609060101010101" pitchFamily="49" charset="-122"/>
                <a:sym typeface="+mn-ea"/>
              </a:rPr>
              <a:t>java.lang.String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类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—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字符串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字符序列；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EB3BCC-33B8-4E08-8078-31FA00AE9C82}"/>
              </a:ext>
            </a:extLst>
          </p:cNvPr>
          <p:cNvSpPr/>
          <p:nvPr/>
        </p:nvSpPr>
        <p:spPr>
          <a:xfrm>
            <a:off x="0" y="2987245"/>
            <a:ext cx="9144000" cy="30362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1557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"java</a:t>
            </a:r>
            <a:r>
              <a:rPr lang="zh-CN" alt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语言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JavA</a:t>
            </a:r>
            <a:r>
              <a:rPr lang="zh-CN" alt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语言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substring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substring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substring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substring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charAt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63C851-0839-4BEB-BB93-9290435A2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514" y="3807503"/>
            <a:ext cx="1763486" cy="22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8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23435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ea typeface="楷体" panose="02010609060101010101" pitchFamily="49" charset="-122"/>
                <a:sym typeface="+mn-ea"/>
              </a:rPr>
              <a:t>字符串操作类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+mj-lt"/>
                <a:ea typeface="楷体" panose="02010609060101010101" pitchFamily="49" charset="-122"/>
                <a:sym typeface="+mn-ea"/>
              </a:rPr>
              <a:t>java.lang.String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类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—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字符串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字符序列；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字符串前缀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(prefix)/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后缀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(suffix)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的判断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EE89DBE-2D29-46C8-A82A-F7FD2D990FE4}"/>
              </a:ext>
            </a:extLst>
          </p:cNvPr>
          <p:cNvSpPr/>
          <p:nvPr/>
        </p:nvSpPr>
        <p:spPr>
          <a:xfrm>
            <a:off x="67274" y="3084830"/>
            <a:ext cx="8690707" cy="1777455"/>
          </a:xfrm>
          <a:prstGeom prst="roundRect">
            <a:avLst>
              <a:gd name="adj" fmla="val 6714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 eaLnBrk="1" fontAlgn="auto" hangingPunct="1">
              <a:spcBef>
                <a:spcPct val="2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public </a:t>
            </a:r>
            <a:r>
              <a:rPr lang="en-US" altLang="zh-CN" sz="2000" dirty="0" err="1">
                <a:solidFill>
                  <a:prstClr val="black"/>
                </a:solidFill>
                <a:latin typeface="+mj-lt"/>
                <a:ea typeface="+mj-ea"/>
              </a:rPr>
              <a:t>boolean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+mj-lt"/>
                <a:ea typeface="+mj-ea"/>
              </a:rPr>
              <a:t>startsWith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(String prefix): </a:t>
            </a:r>
            <a:r>
              <a:rPr lang="zh-CN" altLang="en-US" sz="2000" dirty="0">
                <a:solidFill>
                  <a:prstClr val="black"/>
                </a:solidFill>
                <a:latin typeface="+mj-lt"/>
                <a:ea typeface="+mj-ea"/>
              </a:rPr>
              <a:t>判断字符串是否以一特定的字符串开头</a:t>
            </a:r>
          </a:p>
          <a:p>
            <a:pPr marL="1257300" lvl="2" indent="-342900" eaLnBrk="1" fontAlgn="auto" hangingPunct="1">
              <a:spcBef>
                <a:spcPct val="2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public </a:t>
            </a:r>
            <a:r>
              <a:rPr lang="en-US" altLang="zh-CN" sz="2000" dirty="0" err="1">
                <a:solidFill>
                  <a:prstClr val="black"/>
                </a:solidFill>
                <a:latin typeface="+mj-lt"/>
                <a:ea typeface="+mj-ea"/>
              </a:rPr>
              <a:t>boolean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+mj-lt"/>
                <a:ea typeface="+mj-ea"/>
              </a:rPr>
              <a:t>startsWith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(String prefix, int </a:t>
            </a:r>
            <a:r>
              <a:rPr lang="en-US" altLang="zh-CN" sz="2000" dirty="0" err="1">
                <a:solidFill>
                  <a:prstClr val="black"/>
                </a:solidFill>
                <a:latin typeface="+mj-lt"/>
                <a:ea typeface="+mj-ea"/>
              </a:rPr>
              <a:t>toffset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)  </a:t>
            </a:r>
          </a:p>
          <a:p>
            <a:pPr marL="1257300" lvl="2" indent="-342900" eaLnBrk="1" fontAlgn="auto" hangingPunct="1">
              <a:spcBef>
                <a:spcPct val="2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public </a:t>
            </a:r>
            <a:r>
              <a:rPr lang="en-US" altLang="zh-CN" sz="2000" dirty="0" err="1">
                <a:solidFill>
                  <a:prstClr val="black"/>
                </a:solidFill>
                <a:latin typeface="+mj-lt"/>
                <a:ea typeface="+mj-ea"/>
              </a:rPr>
              <a:t>boolean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+mj-lt"/>
                <a:ea typeface="+mj-ea"/>
              </a:rPr>
              <a:t>endsWith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(String suffix) : </a:t>
            </a:r>
            <a:r>
              <a:rPr lang="zh-CN" altLang="en-US" sz="2000" dirty="0">
                <a:solidFill>
                  <a:prstClr val="black"/>
                </a:solidFill>
                <a:latin typeface="+mj-lt"/>
                <a:ea typeface="+mj-ea"/>
              </a:rPr>
              <a:t>判断字符串是否以一特定的字符串开头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AEBBE59-50EF-44D5-A26C-507C026CD1B7}"/>
              </a:ext>
            </a:extLst>
          </p:cNvPr>
          <p:cNvSpPr/>
          <p:nvPr/>
        </p:nvSpPr>
        <p:spPr>
          <a:xfrm>
            <a:off x="0" y="5058243"/>
            <a:ext cx="9144000" cy="12699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1557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"java</a:t>
            </a:r>
            <a:r>
              <a:rPr lang="zh-CN" alt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语言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startsWith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"java"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"java</a:t>
            </a:r>
            <a:r>
              <a:rPr lang="zh-CN" alt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语言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startsWith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"ava"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"java</a:t>
            </a:r>
            <a:r>
              <a:rPr lang="zh-CN" alt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语言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endsWith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语言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3E6711-962E-41F2-AB51-5DC7A84D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577" y="5058243"/>
            <a:ext cx="994423" cy="126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7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896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ea typeface="楷体" panose="02010609060101010101" pitchFamily="49" charset="-122"/>
                <a:sym typeface="+mn-ea"/>
              </a:rPr>
              <a:t>字符串操作类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+mj-lt"/>
                <a:ea typeface="楷体" panose="02010609060101010101" pitchFamily="49" charset="-122"/>
                <a:sym typeface="+mn-ea"/>
              </a:rPr>
              <a:t>java.lang.String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类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—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字符串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字符序列；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查询特定字符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字符串的位置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0D5BA49-4A69-4079-A7BB-833491CE17D5}"/>
              </a:ext>
            </a:extLst>
          </p:cNvPr>
          <p:cNvSpPr/>
          <p:nvPr/>
        </p:nvSpPr>
        <p:spPr>
          <a:xfrm>
            <a:off x="0" y="2987245"/>
            <a:ext cx="9144000" cy="32901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1557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"java</a:t>
            </a:r>
            <a:r>
              <a:rPr lang="zh-CN" alt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语言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语言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lastIndexOf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lastIndexOf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'v'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lastIndexOf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语言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lastIndexOf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"v"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492013-417B-46AD-A8AF-CB3EF4458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548" y="3563256"/>
            <a:ext cx="640439" cy="23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6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896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ea typeface="楷体" panose="02010609060101010101" pitchFamily="49" charset="-122"/>
                <a:sym typeface="+mn-ea"/>
              </a:rPr>
              <a:t>字符串操作类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+mj-lt"/>
                <a:ea typeface="楷体" panose="02010609060101010101" pitchFamily="49" charset="-122"/>
                <a:sym typeface="+mn-ea"/>
              </a:rPr>
              <a:t>java.lang.String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类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—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字符串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字符序列；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将字符串编码为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byte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序列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0D5BA49-4A69-4079-A7BB-833491CE17D5}"/>
              </a:ext>
            </a:extLst>
          </p:cNvPr>
          <p:cNvSpPr/>
          <p:nvPr/>
        </p:nvSpPr>
        <p:spPr>
          <a:xfrm>
            <a:off x="0" y="2987245"/>
            <a:ext cx="9144000" cy="26229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1557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"java</a:t>
            </a:r>
            <a:r>
              <a:rPr lang="zh-CN" alt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语言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toCharArray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getBytes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“GBK"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getBytes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"ISO8859-1"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FE208B9-4AF4-4505-BED6-87C8C49BA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983526"/>
            <a:ext cx="1524000" cy="262298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zh-CN" sz="2000" dirty="0">
              <a:latin typeface="+mj-ea"/>
              <a:ea typeface="+mj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000" dirty="0">
                <a:latin typeface="+mj-ea"/>
                <a:ea typeface="+mj-ea"/>
              </a:rPr>
              <a:t>运行结果：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dirty="0">
                <a:latin typeface="+mj-ea"/>
                <a:ea typeface="+mj-ea"/>
              </a:rPr>
              <a:t>6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zh-CN" sz="2000" dirty="0">
              <a:latin typeface="+mj-ea"/>
              <a:ea typeface="+mj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dirty="0">
                <a:latin typeface="+mj-ea"/>
                <a:ea typeface="+mj-ea"/>
              </a:rPr>
              <a:t>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zh-CN" sz="2000" dirty="0">
              <a:latin typeface="+mj-ea"/>
              <a:ea typeface="+mj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dirty="0">
                <a:latin typeface="+mj-ea"/>
                <a:ea typeface="+mj-ea"/>
              </a:rPr>
              <a:t>6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919423F-B154-4807-96EA-0643CE184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13546"/>
            <a:ext cx="9144000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latin typeface="+mn-ea"/>
                <a:ea typeface="+mn-ea"/>
              </a:rPr>
              <a:t>中文</a:t>
            </a:r>
            <a:r>
              <a:rPr kumimoji="1" lang="en-US" altLang="zh-CN" sz="2000" b="1" dirty="0">
                <a:latin typeface="+mn-ea"/>
                <a:ea typeface="+mn-ea"/>
              </a:rPr>
              <a:t>Windows</a:t>
            </a:r>
            <a:r>
              <a:rPr kumimoji="1" lang="zh-CN" altLang="en-US" sz="2000" b="1" dirty="0">
                <a:latin typeface="+mn-ea"/>
                <a:ea typeface="+mn-ea"/>
              </a:rPr>
              <a:t>操作系统</a:t>
            </a:r>
            <a:r>
              <a:rPr kumimoji="1" lang="en-US" altLang="zh-CN" sz="2000" b="1" dirty="0">
                <a:latin typeface="+mn-ea"/>
                <a:ea typeface="+mn-ea"/>
              </a:rPr>
              <a:t>: </a:t>
            </a:r>
            <a:r>
              <a:rPr kumimoji="1" lang="zh-CN" altLang="en-US" sz="2000" b="1" dirty="0">
                <a:latin typeface="+mn-ea"/>
                <a:ea typeface="+mn-ea"/>
              </a:rPr>
              <a:t>默认字符集 </a:t>
            </a:r>
            <a:r>
              <a:rPr kumimoji="1" lang="en-US" altLang="zh-CN" sz="2000" b="1" dirty="0">
                <a:latin typeface="+mn-ea"/>
                <a:ea typeface="+mn-ea"/>
              </a:rPr>
              <a:t>GB2312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latin typeface="+mn-ea"/>
                <a:ea typeface="+mn-ea"/>
              </a:rPr>
              <a:t>其他系统</a:t>
            </a:r>
            <a:r>
              <a:rPr kumimoji="1" lang="en-US" altLang="zh-CN" sz="2000" b="1" dirty="0">
                <a:latin typeface="+mn-ea"/>
                <a:ea typeface="+mn-ea"/>
              </a:rPr>
              <a:t>: </a:t>
            </a:r>
            <a:r>
              <a:rPr kumimoji="1" lang="zh-CN" altLang="en-US" sz="2000" b="1" dirty="0">
                <a:latin typeface="+mn-ea"/>
                <a:ea typeface="+mn-ea"/>
              </a:rPr>
              <a:t>默认字符集 </a:t>
            </a:r>
            <a:r>
              <a:rPr kumimoji="1" lang="en-US" altLang="zh-CN" sz="2000" b="1" dirty="0">
                <a:latin typeface="+mn-ea"/>
                <a:ea typeface="+mn-ea"/>
              </a:rPr>
              <a:t>ISO-8859-1</a:t>
            </a:r>
          </a:p>
        </p:txBody>
      </p:sp>
    </p:spTree>
    <p:extLst>
      <p:ext uri="{BB962C8B-B14F-4D97-AF65-F5344CB8AC3E}">
        <p14:creationId xmlns:p14="http://schemas.microsoft.com/office/powerpoint/2010/main" val="344024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 animBg="1" autoUpdateAnimBg="0"/>
      <p:bldP spid="11" grpId="0" animBg="1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896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ea typeface="楷体" panose="02010609060101010101" pitchFamily="49" charset="-122"/>
                <a:sym typeface="+mn-ea"/>
              </a:rPr>
              <a:t>字符串操作类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+mj-lt"/>
                <a:ea typeface="楷体" panose="02010609060101010101" pitchFamily="49" charset="-122"/>
                <a:sym typeface="+mn-ea"/>
              </a:rPr>
              <a:t>java.lang.String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类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—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字符串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字符序列；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public String[] split(String regex) </a:t>
            </a:r>
          </a:p>
        </p:txBody>
      </p:sp>
    </p:spTree>
    <p:extLst>
      <p:ext uri="{BB962C8B-B14F-4D97-AF65-F5344CB8AC3E}">
        <p14:creationId xmlns:p14="http://schemas.microsoft.com/office/powerpoint/2010/main" val="7961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896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ea typeface="楷体" panose="02010609060101010101" pitchFamily="49" charset="-122"/>
                <a:sym typeface="+mn-ea"/>
              </a:rPr>
              <a:t>字符串操作类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+mj-lt"/>
                <a:ea typeface="楷体" panose="02010609060101010101" pitchFamily="49" charset="-122"/>
                <a:sym typeface="+mn-ea"/>
              </a:rPr>
              <a:t>java.lang.String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类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—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字符串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字符序列；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其他方法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380BA58-A310-4474-B11F-1339E775D383}"/>
              </a:ext>
            </a:extLst>
          </p:cNvPr>
          <p:cNvSpPr/>
          <p:nvPr/>
        </p:nvSpPr>
        <p:spPr>
          <a:xfrm>
            <a:off x="67274" y="3084830"/>
            <a:ext cx="8938840" cy="971913"/>
          </a:xfrm>
          <a:prstGeom prst="roundRect">
            <a:avLst>
              <a:gd name="adj" fmla="val 6714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public String </a:t>
            </a:r>
            <a:r>
              <a:rPr lang="en-US" altLang="zh-CN" sz="2000" dirty="0" err="1">
                <a:solidFill>
                  <a:prstClr val="black"/>
                </a:solidFill>
                <a:latin typeface="+mj-lt"/>
                <a:ea typeface="+mj-ea"/>
              </a:rPr>
              <a:t>concat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(String str)   </a:t>
            </a:r>
            <a:r>
              <a:rPr lang="zh-CN" altLang="en-US" sz="2000" dirty="0">
                <a:solidFill>
                  <a:prstClr val="black"/>
                </a:solidFill>
                <a:latin typeface="+mj-lt"/>
                <a:ea typeface="+mj-ea"/>
              </a:rPr>
              <a:t>连接字符串 </a:t>
            </a:r>
            <a:endParaRPr lang="en-US" altLang="zh-CN" sz="2000" dirty="0">
              <a:solidFill>
                <a:prstClr val="black"/>
              </a:solidFill>
              <a:latin typeface="+mj-lt"/>
              <a:ea typeface="+mj-ea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public String replace(char </a:t>
            </a:r>
            <a:r>
              <a:rPr lang="en-US" altLang="zh-CN" sz="2000" dirty="0" err="1">
                <a:solidFill>
                  <a:prstClr val="black"/>
                </a:solidFill>
                <a:latin typeface="+mj-lt"/>
                <a:ea typeface="+mj-ea"/>
              </a:rPr>
              <a:t>oldChar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, char </a:t>
            </a:r>
            <a:r>
              <a:rPr lang="en-US" altLang="zh-CN" sz="2000" dirty="0" err="1">
                <a:solidFill>
                  <a:prstClr val="black"/>
                </a:solidFill>
                <a:latin typeface="+mj-lt"/>
                <a:ea typeface="+mj-ea"/>
              </a:rPr>
              <a:t>newChar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)    </a:t>
            </a:r>
            <a:r>
              <a:rPr lang="zh-CN" altLang="en-US" sz="2000" dirty="0">
                <a:solidFill>
                  <a:prstClr val="black"/>
                </a:solidFill>
                <a:latin typeface="+mj-lt"/>
                <a:ea typeface="+mj-ea"/>
              </a:rPr>
              <a:t>在字符串中进行字符</a:t>
            </a:r>
            <a:endParaRPr lang="en-US" altLang="zh-CN" sz="2000" dirty="0">
              <a:solidFill>
                <a:prstClr val="black"/>
              </a:solidFill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BD66668E-25B6-478E-B3F1-147142248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158047"/>
                <a:ext cx="9144000" cy="22903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1557AE"/>
                </a:solidFill>
                <a:prstDash val="sysDash"/>
              </a:ln>
              <a:effectLst/>
            </p:spPr>
            <p:txBody>
              <a:bodyPr wrap="square" numCol="1" anchor="ctr">
                <a:noAutofit/>
              </a:bodyPr>
              <a:lstStyle/>
              <a:p>
                <a:pPr marL="457200" indent="-457200" eaLnBrk="1" fontAlgn="auto" hangingPunct="1">
                  <a:spcBef>
                    <a:spcPct val="20000"/>
                  </a:spcBef>
                  <a:spcAft>
                    <a:spcPts val="0"/>
                  </a:spcAft>
                  <a:buSzPct val="90000"/>
                  <a:buFont typeface="Wingdings" panose="05000000000000000000" pitchFamily="2" charset="2"/>
                  <a:buChar char="ü"/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“cares”.</a:t>
                </a:r>
                <a:r>
                  <a:rPr lang="en-US" altLang="zh-CN" sz="2000" b="1" dirty="0" err="1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concat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(“s”)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⇒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"caress“</a:t>
                </a:r>
              </a:p>
              <a:p>
                <a:pPr marL="457200" indent="-457200" eaLnBrk="1" fontAlgn="auto" hangingPunct="1">
                  <a:spcBef>
                    <a:spcPct val="20000"/>
                  </a:spcBef>
                  <a:spcAft>
                    <a:spcPts val="0"/>
                  </a:spcAft>
                  <a:buSzPct val="90000"/>
                  <a:buFont typeface="Wingdings" panose="05000000000000000000" pitchFamily="2" charset="2"/>
                  <a:buChar char="ü"/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"to".</a:t>
                </a:r>
                <a:r>
                  <a:rPr lang="en-US" altLang="zh-CN" sz="2000" b="1" dirty="0" err="1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concat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("get").</a:t>
                </a:r>
                <a:r>
                  <a:rPr lang="en-US" altLang="zh-CN" sz="2000" b="1" dirty="0" err="1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concat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("her")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⇒ 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"together“</a:t>
                </a:r>
              </a:p>
              <a:p>
                <a:pPr marL="457200" indent="-457200" eaLnBrk="1" fontAlgn="auto" hangingPunct="1">
                  <a:spcBef>
                    <a:spcPct val="20000"/>
                  </a:spcBef>
                  <a:spcAft>
                    <a:spcPts val="0"/>
                  </a:spcAft>
                  <a:buSzPct val="90000"/>
                  <a:buFont typeface="Wingdings" panose="05000000000000000000" pitchFamily="2" charset="2"/>
                  <a:buChar char="ü"/>
                </a:pPr>
                <a:r>
                  <a:rPr lang="en-US" altLang="zh-CN" sz="2000" b="1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"mesquite in your </a:t>
                </a:r>
                <a:r>
                  <a:rPr lang="en-US" altLang="zh-CN" sz="2000" b="1" dirty="0" err="1">
                    <a:latin typeface="Consolas" panose="020B0609020204030204" pitchFamily="49" charset="0"/>
                    <a:ea typeface="宋体" panose="02010600030101010101" pitchFamily="2" charset="-122"/>
                  </a:rPr>
                  <a:t>cellar".replace</a:t>
                </a:r>
                <a:r>
                  <a:rPr lang="en-US" altLang="zh-CN" sz="2000" b="1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('e', 'o')    returns "mosquito in your collar”</a:t>
                </a:r>
              </a:p>
              <a:p>
                <a:pPr marL="457200" indent="-457200" eaLnBrk="1" fontAlgn="auto" hangingPunct="1">
                  <a:spcBef>
                    <a:spcPct val="20000"/>
                  </a:spcBef>
                  <a:spcAft>
                    <a:spcPts val="0"/>
                  </a:spcAft>
                  <a:buSzPct val="90000"/>
                  <a:buFont typeface="Wingdings" panose="05000000000000000000" pitchFamily="2" charset="2"/>
                  <a:buChar char="ü"/>
                </a:pPr>
                <a:r>
                  <a:rPr lang="en-US" altLang="zh-CN" sz="2000" b="1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"</a:t>
                </a:r>
                <a:r>
                  <a:rPr lang="en-US" altLang="zh-CN" sz="2000" b="1" dirty="0" err="1">
                    <a:latin typeface="Consolas" panose="020B0609020204030204" pitchFamily="49" charset="0"/>
                    <a:ea typeface="宋体" panose="02010600030101010101" pitchFamily="2" charset="-122"/>
                  </a:rPr>
                  <a:t>JonL</a:t>
                </a:r>
                <a:r>
                  <a:rPr lang="en-US" altLang="zh-CN" sz="2000" b="1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".replace('q', 'x')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en-US" altLang="zh-CN" sz="2000" b="1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"</a:t>
                </a:r>
                <a:r>
                  <a:rPr lang="en-US" altLang="zh-CN" sz="2000" b="1" dirty="0" err="1">
                    <a:latin typeface="Consolas" panose="020B0609020204030204" pitchFamily="49" charset="0"/>
                    <a:ea typeface="宋体" panose="02010600030101010101" pitchFamily="2" charset="-122"/>
                  </a:rPr>
                  <a:t>JonL</a:t>
                </a:r>
                <a:r>
                  <a:rPr lang="en-US" altLang="zh-CN" sz="2000" b="1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" (no change)  </a:t>
                </a:r>
                <a:endPara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BD66668E-25B6-478E-B3F1-147142248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4158047"/>
                <a:ext cx="9144000" cy="2290378"/>
              </a:xfrm>
              <a:prstGeom prst="rect">
                <a:avLst/>
              </a:prstGeom>
              <a:blipFill>
                <a:blip r:embed="rId3"/>
                <a:stretch>
                  <a:fillRect l="-266"/>
                </a:stretch>
              </a:blipFill>
              <a:ln w="28575">
                <a:solidFill>
                  <a:srgbClr val="1557AE"/>
                </a:solidFill>
                <a:prstDash val="sysDash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38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143635"/>
            <a:ext cx="9144000" cy="49251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五个基本概念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封装性</a:t>
            </a: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将状态和行为封装到在类中；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对象的某些状态被保护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隐藏，其他对象无法直接访问</a:t>
            </a: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其他对象只能通过该对象的方法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即接口，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interface)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去访问被保护的状态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zh-CN" altLang="en-US" sz="20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黑盒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对象的使用者无需知道其使用的对象的运作细节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)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E4C402C-F7B4-4C94-AB7E-B68A27C7BF3B}"/>
              </a:ext>
            </a:extLst>
          </p:cNvPr>
          <p:cNvSpPr/>
          <p:nvPr/>
        </p:nvSpPr>
        <p:spPr>
          <a:xfrm>
            <a:off x="0" y="3945531"/>
            <a:ext cx="9144000" cy="1539516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1557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模块化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--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每个对象的源文件可以是相互独立的，可以被不同的程序调用，每个对象是一块积木，可以搭建不同的形状</a:t>
            </a:r>
            <a:endParaRPr lang="en-US" altLang="zh-CN" sz="2000" b="1" dirty="0">
              <a:solidFill>
                <a:schemeClr val="tx1"/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信息隐藏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--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被定义为公共属性的数据和方法才能被其他对象访问，否则不能访问，因此，类的编写者可以有选择地隐藏对象的某些信息。</a:t>
            </a:r>
            <a:endParaRPr lang="en-US" altLang="zh-CN" sz="20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512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896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ea typeface="楷体" panose="02010609060101010101" pitchFamily="49" charset="-122"/>
                <a:sym typeface="+mn-ea"/>
              </a:rPr>
              <a:t>字符串操作类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+mj-lt"/>
                <a:ea typeface="楷体" panose="02010609060101010101" pitchFamily="49" charset="-122"/>
                <a:sym typeface="+mn-ea"/>
              </a:rPr>
              <a:t>java.lang.String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类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—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字符串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字符序列；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其他方法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380BA58-A310-4474-B11F-1339E775D383}"/>
              </a:ext>
            </a:extLst>
          </p:cNvPr>
          <p:cNvSpPr/>
          <p:nvPr/>
        </p:nvSpPr>
        <p:spPr>
          <a:xfrm>
            <a:off x="67274" y="2939687"/>
            <a:ext cx="8938840" cy="3918313"/>
          </a:xfrm>
          <a:prstGeom prst="roundRect">
            <a:avLst>
              <a:gd name="adj" fmla="val 2825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public String trim() </a:t>
            </a:r>
            <a:r>
              <a:rPr lang="zh-CN" altLang="en-US" sz="2000" dirty="0">
                <a:solidFill>
                  <a:prstClr val="black"/>
                </a:solidFill>
                <a:latin typeface="+mj-lt"/>
                <a:ea typeface="+mj-ea"/>
              </a:rPr>
              <a:t>将字符串头尾的空格字符删除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public String </a:t>
            </a:r>
            <a:r>
              <a:rPr lang="en-US" altLang="zh-CN" sz="2000" dirty="0" err="1">
                <a:solidFill>
                  <a:prstClr val="black"/>
                </a:solidFill>
                <a:latin typeface="+mj-lt"/>
                <a:ea typeface="+mj-ea"/>
              </a:rPr>
              <a:t>toLowerCase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()  </a:t>
            </a:r>
            <a:r>
              <a:rPr lang="zh-CN" altLang="en-US" sz="2000" dirty="0">
                <a:solidFill>
                  <a:prstClr val="black"/>
                </a:solidFill>
                <a:latin typeface="+mj-lt"/>
                <a:ea typeface="+mj-ea"/>
              </a:rPr>
              <a:t>字符串中字符转为小写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public String </a:t>
            </a:r>
            <a:r>
              <a:rPr lang="en-US" altLang="zh-CN" sz="2000" dirty="0" err="1">
                <a:solidFill>
                  <a:prstClr val="black"/>
                </a:solidFill>
                <a:latin typeface="+mj-lt"/>
                <a:ea typeface="+mj-ea"/>
              </a:rPr>
              <a:t>toUpperCase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()  </a:t>
            </a:r>
            <a:r>
              <a:rPr lang="zh-CN" altLang="en-US" sz="2000" dirty="0">
                <a:solidFill>
                  <a:prstClr val="black"/>
                </a:solidFill>
                <a:latin typeface="+mj-lt"/>
                <a:ea typeface="+mj-ea"/>
              </a:rPr>
              <a:t>字符串中字符转为大写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SzPct val="90000"/>
            </a:pPr>
            <a:r>
              <a:rPr lang="zh-CN" altLang="en-US" sz="2000" dirty="0">
                <a:solidFill>
                  <a:prstClr val="black"/>
                </a:solidFill>
                <a:latin typeface="+mj-lt"/>
                <a:ea typeface="+mj-ea"/>
              </a:rPr>
              <a:t>静态方法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:</a:t>
            </a:r>
            <a:endParaRPr lang="zh-CN" altLang="en-US" sz="2000" dirty="0">
              <a:solidFill>
                <a:prstClr val="black"/>
              </a:solidFill>
              <a:latin typeface="+mj-lt"/>
              <a:ea typeface="+mj-ea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public static String </a:t>
            </a:r>
            <a:r>
              <a:rPr lang="en-US" altLang="zh-CN" sz="2000" dirty="0" err="1">
                <a:solidFill>
                  <a:prstClr val="black"/>
                </a:solidFill>
                <a:latin typeface="+mj-lt"/>
                <a:ea typeface="+mj-ea"/>
              </a:rPr>
              <a:t>valueOf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(</a:t>
            </a:r>
            <a:r>
              <a:rPr lang="en-US" altLang="zh-CN" sz="2000" dirty="0" err="1">
                <a:solidFill>
                  <a:prstClr val="black"/>
                </a:solidFill>
                <a:latin typeface="+mj-lt"/>
                <a:ea typeface="+mj-ea"/>
              </a:rPr>
              <a:t>boolean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 b) 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public static String </a:t>
            </a:r>
            <a:r>
              <a:rPr lang="en-US" altLang="zh-CN" sz="2000" dirty="0" err="1">
                <a:solidFill>
                  <a:prstClr val="black"/>
                </a:solidFill>
                <a:latin typeface="+mj-lt"/>
                <a:ea typeface="+mj-ea"/>
              </a:rPr>
              <a:t>valueOf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(char c) 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public static String </a:t>
            </a:r>
            <a:r>
              <a:rPr lang="en-US" altLang="zh-CN" sz="2000" dirty="0" err="1">
                <a:solidFill>
                  <a:prstClr val="black"/>
                </a:solidFill>
                <a:latin typeface="+mj-lt"/>
                <a:ea typeface="+mj-ea"/>
              </a:rPr>
              <a:t>valueOf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(int </a:t>
            </a:r>
            <a:r>
              <a:rPr lang="en-US" altLang="zh-CN" sz="2000" dirty="0" err="1">
                <a:solidFill>
                  <a:prstClr val="black"/>
                </a:solidFill>
                <a:latin typeface="+mj-lt"/>
                <a:ea typeface="+mj-ea"/>
              </a:rPr>
              <a:t>i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) 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public static String </a:t>
            </a:r>
            <a:r>
              <a:rPr lang="en-US" altLang="zh-CN" sz="2000" dirty="0" err="1">
                <a:solidFill>
                  <a:prstClr val="black"/>
                </a:solidFill>
                <a:latin typeface="+mj-lt"/>
                <a:ea typeface="+mj-ea"/>
              </a:rPr>
              <a:t>valueOf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(long l) 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public static String </a:t>
            </a:r>
            <a:r>
              <a:rPr lang="en-US" altLang="zh-CN" sz="2000" dirty="0" err="1">
                <a:solidFill>
                  <a:prstClr val="black"/>
                </a:solidFill>
                <a:latin typeface="+mj-lt"/>
                <a:ea typeface="+mj-ea"/>
              </a:rPr>
              <a:t>valueOf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(float f) 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public static String </a:t>
            </a:r>
            <a:r>
              <a:rPr lang="en-US" altLang="zh-CN" sz="2000" dirty="0" err="1">
                <a:solidFill>
                  <a:prstClr val="black"/>
                </a:solidFill>
                <a:latin typeface="+mj-lt"/>
                <a:ea typeface="+mj-ea"/>
              </a:rPr>
              <a:t>valueOf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(double d) </a:t>
            </a:r>
          </a:p>
        </p:txBody>
      </p:sp>
    </p:spTree>
    <p:extLst>
      <p:ext uri="{BB962C8B-B14F-4D97-AF65-F5344CB8AC3E}">
        <p14:creationId xmlns:p14="http://schemas.microsoft.com/office/powerpoint/2010/main" val="29524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896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ea typeface="楷体" panose="02010609060101010101" pitchFamily="49" charset="-122"/>
                <a:sym typeface="+mn-ea"/>
              </a:rPr>
              <a:t>字符串操作类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+mj-lt"/>
                <a:ea typeface="楷体" panose="02010609060101010101" pitchFamily="49" charset="-122"/>
                <a:sym typeface="+mn-ea"/>
              </a:rPr>
              <a:t>java.lang.String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类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—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字符串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字符序列；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字符串的连接运算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(Concatenation)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8380BA58-A310-4474-B11F-1339E775D383}"/>
                  </a:ext>
                </a:extLst>
              </p:cNvPr>
              <p:cNvSpPr/>
              <p:nvPr/>
            </p:nvSpPr>
            <p:spPr>
              <a:xfrm>
                <a:off x="67274" y="3011062"/>
                <a:ext cx="8938840" cy="2961568"/>
              </a:xfrm>
              <a:prstGeom prst="roundRect">
                <a:avLst>
                  <a:gd name="adj" fmla="val 2825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eaLnBrk="1" fontAlgn="auto" hangingPunct="1">
                  <a:spcBef>
                    <a:spcPct val="20000"/>
                  </a:spcBef>
                  <a:spcAft>
                    <a:spcPts val="0"/>
                  </a:spcAft>
                  <a:buSzPct val="90000"/>
                  <a:buFont typeface="Wingdings" panose="05000000000000000000" pitchFamily="2" charset="2"/>
                  <a:buChar char="ü"/>
                </a:pPr>
                <a:r>
                  <a:rPr lang="en-US" altLang="zh-CN" sz="2000" dirty="0">
                    <a:solidFill>
                      <a:prstClr val="black"/>
                    </a:solidFill>
                    <a:latin typeface="+mj-lt"/>
                    <a:ea typeface="+mj-ea"/>
                  </a:rPr>
                  <a:t>+: 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+mj-lt"/>
                    <a:ea typeface="+mj-ea"/>
                  </a:rPr>
                  <a:t>算术运算符</a:t>
                </a:r>
              </a:p>
              <a:p>
                <a:pPr lvl="1" eaLnBrk="1" fontAlgn="auto" hangingPunct="1">
                  <a:spcBef>
                    <a:spcPct val="20000"/>
                  </a:spcBef>
                  <a:spcAft>
                    <a:spcPts val="0"/>
                  </a:spcAft>
                  <a:buSzPct val="90000"/>
                </a:pPr>
                <a:r>
                  <a:rPr lang="en-US" altLang="zh-CN" sz="2000" dirty="0">
                    <a:solidFill>
                      <a:prstClr val="black"/>
                    </a:solidFill>
                    <a:latin typeface="+mj-lt"/>
                    <a:ea typeface="+mj-ea"/>
                  </a:rPr>
                  <a:t>int a = 1, b = 2; String c = “ men”;</a:t>
                </a:r>
              </a:p>
              <a:p>
                <a:pPr lvl="1" eaLnBrk="1" fontAlgn="auto" hangingPunct="1">
                  <a:spcBef>
                    <a:spcPct val="20000"/>
                  </a:spcBef>
                  <a:spcAft>
                    <a:spcPts val="0"/>
                  </a:spcAft>
                  <a:buSzPct val="90000"/>
                </a:pPr>
                <a:r>
                  <a:rPr lang="en-US" altLang="zh-CN" sz="2000" dirty="0">
                    <a:solidFill>
                      <a:prstClr val="black"/>
                    </a:solidFill>
                    <a:latin typeface="+mj-lt"/>
                    <a:ea typeface="+mj-ea"/>
                  </a:rPr>
                  <a:t>String s = a + b + c;</a:t>
                </a:r>
              </a:p>
              <a:p>
                <a:pPr lvl="1" eaLnBrk="1" fontAlgn="auto" hangingPunct="1">
                  <a:spcBef>
                    <a:spcPct val="20000"/>
                  </a:spcBef>
                  <a:spcAft>
                    <a:spcPts val="0"/>
                  </a:spcAft>
                  <a:buSzPct val="90000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⇒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latin typeface="+mj-lt"/>
                    <a:ea typeface="+mj-ea"/>
                  </a:rPr>
                  <a:t>3 men</a:t>
                </a:r>
              </a:p>
              <a:p>
                <a:pPr marL="342900" indent="-342900" eaLnBrk="1" fontAlgn="auto" hangingPunct="1">
                  <a:spcBef>
                    <a:spcPct val="20000"/>
                  </a:spcBef>
                  <a:spcAft>
                    <a:spcPts val="0"/>
                  </a:spcAft>
                  <a:buSzPct val="90000"/>
                  <a:buFont typeface="Wingdings" panose="05000000000000000000" pitchFamily="2" charset="2"/>
                  <a:buChar char="ü"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+mj-lt"/>
                    <a:ea typeface="+mj-ea"/>
                  </a:rPr>
                  <a:t>隐含结合率 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+mj-lt"/>
                    <a:ea typeface="+mj-ea"/>
                  </a:rPr>
                  <a:t>(a + b) + c</a:t>
                </a:r>
              </a:p>
              <a:p>
                <a:pPr lvl="1" eaLnBrk="1" fontAlgn="auto" hangingPunct="1">
                  <a:spcBef>
                    <a:spcPct val="20000"/>
                  </a:spcBef>
                  <a:spcAft>
                    <a:spcPts val="0"/>
                  </a:spcAft>
                  <a:buSzPct val="90000"/>
                </a:pPr>
                <a:r>
                  <a:rPr lang="en-US" altLang="zh-CN" sz="2000" dirty="0">
                    <a:solidFill>
                      <a:prstClr val="black"/>
                    </a:solidFill>
                    <a:latin typeface="+mj-lt"/>
                    <a:ea typeface="+mj-ea"/>
                  </a:rPr>
                  <a:t>String s = c + b + a;</a:t>
                </a:r>
              </a:p>
              <a:p>
                <a:pPr lvl="1" eaLnBrk="1" fontAlgn="auto" hangingPunct="1">
                  <a:spcBef>
                    <a:spcPct val="20000"/>
                  </a:spcBef>
                  <a:spcAft>
                    <a:spcPts val="0"/>
                  </a:spcAft>
                  <a:buSzPct val="90000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⇒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latin typeface="+mj-lt"/>
                    <a:ea typeface="+mj-ea"/>
                  </a:rPr>
                  <a:t>men 21</a:t>
                </a:r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8380BA58-A310-4474-B11F-1339E775D3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4" y="3011062"/>
                <a:ext cx="8938840" cy="2961568"/>
              </a:xfrm>
              <a:prstGeom prst="roundRect">
                <a:avLst>
                  <a:gd name="adj" fmla="val 2825"/>
                </a:avLst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29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0" y="1086917"/>
                <a:ext cx="9144000" cy="190032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342900" lvl="1" indent="-34290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b="1" dirty="0" err="1">
                    <a:solidFill>
                      <a:srgbClr val="1557AE"/>
                    </a:solidFill>
                    <a:cs typeface="黑体" panose="02010609060101010101" pitchFamily="49" charset="-122"/>
                    <a:sym typeface="+mn-ea"/>
                  </a:rPr>
                  <a:t>java.util</a:t>
                </a:r>
                <a:r>
                  <a:rPr lang="zh-CN" altLang="en-US" sz="2800" b="1" dirty="0">
                    <a:solidFill>
                      <a:srgbClr val="1557AE"/>
                    </a:solidFill>
                    <a:cs typeface="黑体" panose="02010609060101010101" pitchFamily="49" charset="-122"/>
                    <a:sym typeface="+mn-ea"/>
                  </a:rPr>
                  <a:t>包</a:t>
                </a:r>
              </a:p>
              <a:p>
                <a:pPr marL="800100" lvl="2" indent="-342900">
                  <a:lnSpc>
                    <a:spcPct val="12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400" b="1" dirty="0">
                    <a:solidFill>
                      <a:srgbClr val="1557AE"/>
                    </a:solidFill>
                    <a:ea typeface="楷体" panose="02010609060101010101" pitchFamily="49" charset="-122"/>
                    <a:sym typeface="+mn-ea"/>
                  </a:rPr>
                  <a:t>字符串操作类</a:t>
                </a:r>
              </a:p>
              <a:p>
                <a:pPr marL="1257300" lvl="3" indent="-342900">
                  <a:lnSpc>
                    <a:spcPct val="12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sz="2400" b="1" dirty="0" err="1">
                    <a:latin typeface="+mj-lt"/>
                    <a:ea typeface="楷体" panose="02010609060101010101" pitchFamily="49" charset="-122"/>
                    <a:sym typeface="+mn-ea"/>
                  </a:rPr>
                  <a:t>java.util.StringTokenizer</a:t>
                </a:r>
                <a:r>
                  <a:rPr lang="zh-CN" altLang="en-US" sz="2400" b="1" dirty="0">
                    <a:latin typeface="+mj-lt"/>
                    <a:ea typeface="楷体" panose="02010609060101010101" pitchFamily="49" charset="-122"/>
                    <a:sym typeface="+mn-ea"/>
                  </a:rPr>
                  <a:t>类；</a:t>
                </a:r>
                <a:endParaRPr lang="en-US" altLang="zh-CN" sz="2400" b="1" dirty="0">
                  <a:latin typeface="+mj-lt"/>
                  <a:ea typeface="楷体" panose="02010609060101010101" pitchFamily="49" charset="-122"/>
                  <a:sym typeface="+mn-ea"/>
                </a:endParaRPr>
              </a:p>
              <a:p>
                <a:pPr marL="1257300" lvl="3" indent="-342900">
                  <a:lnSpc>
                    <a:spcPct val="12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sz="2400" b="1" dirty="0">
                    <a:latin typeface="+mj-lt"/>
                    <a:ea typeface="楷体" panose="02010609060101010101" pitchFamily="49" charset="-122"/>
                    <a:sym typeface="+mn-ea"/>
                  </a:rPr>
                  <a:t>One String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⇒</m:t>
                    </m:r>
                  </m:oMath>
                </a14:m>
                <a:r>
                  <a:rPr lang="en-US" altLang="zh-CN" sz="2400" b="1" dirty="0">
                    <a:latin typeface="+mj-lt"/>
                    <a:ea typeface="楷体" panose="02010609060101010101" pitchFamily="49" charset="-122"/>
                    <a:sym typeface="+mn-ea"/>
                  </a:rPr>
                  <a:t>more Tokens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6917"/>
                <a:ext cx="9144000" cy="1900328"/>
              </a:xfrm>
              <a:prstGeom prst="rect">
                <a:avLst/>
              </a:prstGeom>
              <a:blipFill>
                <a:blip r:embed="rId3"/>
                <a:stretch>
                  <a:fillRect l="-1133" t="-2244" b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B63F37EF-F57C-482E-9CB8-F5075B1AFC51}"/>
              </a:ext>
            </a:extLst>
          </p:cNvPr>
          <p:cNvSpPr/>
          <p:nvPr/>
        </p:nvSpPr>
        <p:spPr>
          <a:xfrm>
            <a:off x="103526" y="3163120"/>
            <a:ext cx="8938840" cy="2874481"/>
          </a:xfrm>
          <a:prstGeom prst="roundRect">
            <a:avLst>
              <a:gd name="adj" fmla="val 2825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SzPct val="90000"/>
            </a:pPr>
            <a:r>
              <a:rPr lang="zh-CN" altLang="en-US" sz="2000" b="1" dirty="0">
                <a:solidFill>
                  <a:prstClr val="black"/>
                </a:solidFill>
                <a:latin typeface="+mj-lt"/>
                <a:ea typeface="+mj-ea"/>
                <a:sym typeface="+mn-ea"/>
              </a:rPr>
              <a:t>构造方法：</a:t>
            </a:r>
            <a:endParaRPr lang="en-US" altLang="zh-CN" sz="2000" b="1" dirty="0">
              <a:solidFill>
                <a:prstClr val="black"/>
              </a:solidFill>
              <a:latin typeface="+mj-lt"/>
              <a:ea typeface="+mj-ea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public </a:t>
            </a:r>
            <a:r>
              <a:rPr lang="en-US" altLang="zh-CN" sz="2000" dirty="0" err="1">
                <a:solidFill>
                  <a:prstClr val="black"/>
                </a:solidFill>
                <a:latin typeface="+mj-lt"/>
                <a:ea typeface="+mj-ea"/>
              </a:rPr>
              <a:t>StringTokenizer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(String str) </a:t>
            </a:r>
            <a:r>
              <a:rPr lang="zh-CN" altLang="en-US" sz="2000" dirty="0">
                <a:solidFill>
                  <a:prstClr val="black"/>
                </a:solidFill>
                <a:latin typeface="+mj-lt"/>
                <a:ea typeface="+mj-ea"/>
              </a:rPr>
              <a:t>：按默认的分隔符将字符串分割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– </a:t>
            </a:r>
            <a:r>
              <a:rPr lang="zh-CN" altLang="en-US" sz="2000" dirty="0">
                <a:solidFill>
                  <a:prstClr val="black"/>
                </a:solidFill>
                <a:latin typeface="+mj-lt"/>
                <a:ea typeface="+mj-ea"/>
              </a:rPr>
              <a:t>四个字符“ 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\t\n\r\f”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public </a:t>
            </a:r>
            <a:r>
              <a:rPr lang="en-US" altLang="zh-CN" sz="2000" dirty="0" err="1">
                <a:solidFill>
                  <a:prstClr val="black"/>
                </a:solidFill>
                <a:latin typeface="+mj-lt"/>
                <a:ea typeface="+mj-ea"/>
              </a:rPr>
              <a:t>StringTokenizer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(String str, String </a:t>
            </a:r>
            <a:r>
              <a:rPr lang="en-US" altLang="zh-CN" sz="2000" dirty="0" err="1">
                <a:solidFill>
                  <a:prstClr val="black"/>
                </a:solidFill>
                <a:latin typeface="+mj-lt"/>
                <a:ea typeface="+mj-ea"/>
              </a:rPr>
              <a:t>delim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) </a:t>
            </a:r>
            <a:r>
              <a:rPr lang="zh-CN" altLang="en-US" sz="2000" dirty="0">
                <a:solidFill>
                  <a:prstClr val="black"/>
                </a:solidFill>
                <a:latin typeface="+mj-lt"/>
                <a:ea typeface="+mj-ea"/>
              </a:rPr>
              <a:t>：按指定的分割符将字符串分割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SzPct val="90000"/>
            </a:pPr>
            <a:r>
              <a:rPr lang="zh-CN" altLang="en-US" sz="2000" b="1" dirty="0">
                <a:solidFill>
                  <a:prstClr val="black"/>
                </a:solidFill>
                <a:latin typeface="+mj-lt"/>
                <a:ea typeface="+mj-ea"/>
              </a:rPr>
              <a:t>方法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public </a:t>
            </a:r>
            <a:r>
              <a:rPr lang="en-US" altLang="zh-CN" sz="2000" dirty="0" err="1">
                <a:solidFill>
                  <a:prstClr val="black"/>
                </a:solidFill>
                <a:latin typeface="+mj-lt"/>
                <a:ea typeface="+mj-ea"/>
              </a:rPr>
              <a:t>boolean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+mj-lt"/>
                <a:ea typeface="+mj-ea"/>
              </a:rPr>
              <a:t>hasMoreTokens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() </a:t>
            </a:r>
            <a:r>
              <a:rPr lang="zh-CN" altLang="en-US" sz="2000" dirty="0">
                <a:solidFill>
                  <a:prstClr val="black"/>
                </a:solidFill>
                <a:latin typeface="+mj-lt"/>
                <a:ea typeface="+mj-ea"/>
              </a:rPr>
              <a:t>：判断是否有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token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public String </a:t>
            </a:r>
            <a:r>
              <a:rPr lang="en-US" altLang="zh-CN" sz="2000" dirty="0" err="1">
                <a:solidFill>
                  <a:prstClr val="black"/>
                </a:solidFill>
                <a:latin typeface="+mj-lt"/>
                <a:ea typeface="+mj-ea"/>
              </a:rPr>
              <a:t>nextToken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() </a:t>
            </a:r>
            <a:r>
              <a:rPr lang="zh-CN" altLang="en-US" sz="2000" dirty="0">
                <a:solidFill>
                  <a:prstClr val="black"/>
                </a:solidFill>
                <a:latin typeface="+mj-lt"/>
                <a:ea typeface="+mj-ea"/>
              </a:rPr>
              <a:t>：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latin typeface="+mj-lt"/>
                <a:ea typeface="+mj-ea"/>
              </a:rPr>
              <a:t>得到下一个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ea typeface="+mj-ea"/>
              </a:rPr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177171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900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java.util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ea typeface="楷体" panose="02010609060101010101" pitchFamily="49" charset="-122"/>
                <a:sym typeface="+mn-ea"/>
              </a:rPr>
              <a:t>字符串操作类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+mj-lt"/>
                <a:ea typeface="楷体" panose="02010609060101010101" pitchFamily="49" charset="-122"/>
                <a:sym typeface="+mn-ea"/>
              </a:rPr>
              <a:t>java.util.StringTokenizer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类；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方法举例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C6A9CA2-224F-4560-BA67-C1A4E21C0BD0}"/>
              </a:ext>
            </a:extLst>
          </p:cNvPr>
          <p:cNvSpPr/>
          <p:nvPr/>
        </p:nvSpPr>
        <p:spPr>
          <a:xfrm>
            <a:off x="0" y="2987245"/>
            <a:ext cx="9144000" cy="159926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1557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"this is a test"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StringTokenizer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StringTokenizer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hasMoreTokens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()) {</a:t>
            </a:r>
          </a:p>
          <a:p>
            <a:pPr lvl="2"/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nextToken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BBD8353-81E8-4F7D-8C49-13DDF40AC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277" y="2989729"/>
            <a:ext cx="1332723" cy="159926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2EDB943-3AC8-4C4F-AB12-936C58EC83BD}"/>
              </a:ext>
            </a:extLst>
          </p:cNvPr>
          <p:cNvSpPr/>
          <p:nvPr/>
        </p:nvSpPr>
        <p:spPr>
          <a:xfrm>
            <a:off x="0" y="4728959"/>
            <a:ext cx="9144000" cy="159926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1557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this:is:a:test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StringTokenizer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StringTokenizer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":"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hasMoreTokens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nextToken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834960-152A-4B8F-B570-F9BA7EF9F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743" y="4730104"/>
            <a:ext cx="1031421" cy="159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9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41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执行外部程序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 err="1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java.lang.Runtime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类</a:t>
            </a: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public Process exec(String command) throws </a:t>
            </a:r>
            <a:r>
              <a:rPr lang="en-US" altLang="zh-CN" sz="2400" b="1" dirty="0" err="1">
                <a:latin typeface="+mj-lt"/>
                <a:ea typeface="楷体" panose="02010609060101010101" pitchFamily="49" charset="-122"/>
                <a:sym typeface="+mn-ea"/>
              </a:rPr>
              <a:t>IOException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714500" lvl="4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+mj-lt"/>
                <a:ea typeface="楷体" panose="02010609060101010101" pitchFamily="49" charset="-122"/>
                <a:sym typeface="+mn-ea"/>
              </a:rPr>
              <a:t>Executes the specified string command in a separate process.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public Process exec(String[] </a:t>
            </a:r>
            <a:r>
              <a:rPr lang="en-US" altLang="zh-CN" sz="2400" b="1" dirty="0" err="1">
                <a:latin typeface="+mj-lt"/>
                <a:ea typeface="楷体" panose="02010609060101010101" pitchFamily="49" charset="-122"/>
                <a:sym typeface="+mn-ea"/>
              </a:rPr>
              <a:t>cmdarray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) throws </a:t>
            </a:r>
            <a:r>
              <a:rPr lang="en-US" altLang="zh-CN" sz="2400" b="1" dirty="0" err="1">
                <a:latin typeface="+mj-lt"/>
                <a:ea typeface="楷体" panose="02010609060101010101" pitchFamily="49" charset="-122"/>
                <a:sym typeface="+mn-ea"/>
              </a:rPr>
              <a:t>IOException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714500" lvl="4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+mj-lt"/>
                <a:ea typeface="楷体" panose="02010609060101010101" pitchFamily="49" charset="-122"/>
                <a:sym typeface="+mn-ea"/>
              </a:rPr>
              <a:t>Executes the specified command and arguments in a separate process. </a:t>
            </a:r>
          </a:p>
        </p:txBody>
      </p:sp>
    </p:spTree>
    <p:extLst>
      <p:ext uri="{BB962C8B-B14F-4D97-AF65-F5344CB8AC3E}">
        <p14:creationId xmlns:p14="http://schemas.microsoft.com/office/powerpoint/2010/main" val="271717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27830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执行外部程序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 err="1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java.lang.Runtime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类</a:t>
            </a: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Window NT/2000/XP</a:t>
            </a:r>
          </a:p>
          <a:p>
            <a:pPr marL="1714500" lvl="4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+mj-lt"/>
                <a:ea typeface="楷体" panose="02010609060101010101" pitchFamily="49" charset="-122"/>
                <a:sym typeface="+mn-ea"/>
              </a:rPr>
              <a:t>cmd.exe /C </a:t>
            </a:r>
            <a:r>
              <a:rPr lang="zh-CN" altLang="en-US" sz="2400" dirty="0">
                <a:latin typeface="+mj-lt"/>
                <a:ea typeface="楷体" panose="02010609060101010101" pitchFamily="49" charset="-122"/>
                <a:sym typeface="+mn-ea"/>
              </a:rPr>
              <a:t>命令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Windows 95/98</a:t>
            </a:r>
          </a:p>
          <a:p>
            <a:pPr marL="1714500" lvl="4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+mj-lt"/>
                <a:ea typeface="楷体" panose="02010609060101010101" pitchFamily="49" charset="-122"/>
                <a:sym typeface="+mn-ea"/>
              </a:rPr>
              <a:t>command.com /C </a:t>
            </a:r>
            <a:r>
              <a:rPr lang="zh-CN" altLang="en-US" sz="2400" dirty="0">
                <a:latin typeface="+mj-lt"/>
                <a:ea typeface="楷体" panose="02010609060101010101" pitchFamily="49" charset="-122"/>
                <a:sym typeface="+mn-ea"/>
              </a:rPr>
              <a:t>命令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B4933D-1E40-4558-B9AD-75DC324A73A0}"/>
              </a:ext>
            </a:extLst>
          </p:cNvPr>
          <p:cNvSpPr/>
          <p:nvPr/>
        </p:nvSpPr>
        <p:spPr>
          <a:xfrm>
            <a:off x="0" y="3789363"/>
            <a:ext cx="9144000" cy="23429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1557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Demo1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[])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Runtime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getRuntime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exec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"cmd.exe /C "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“notepad"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CD8210F-B112-437D-92F7-AE81FD998CC9}"/>
              </a:ext>
            </a:extLst>
          </p:cNvPr>
          <p:cNvSpPr/>
          <p:nvPr/>
        </p:nvSpPr>
        <p:spPr>
          <a:xfrm>
            <a:off x="0" y="6196490"/>
            <a:ext cx="9144000" cy="552112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此程序相当于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windows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操作：开始运行</a:t>
            </a:r>
          </a:p>
        </p:txBody>
      </p:sp>
    </p:spTree>
    <p:extLst>
      <p:ext uri="{BB962C8B-B14F-4D97-AF65-F5344CB8AC3E}">
        <p14:creationId xmlns:p14="http://schemas.microsoft.com/office/powerpoint/2010/main" val="236650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4000636"/>
            <a:ext cx="9144000" cy="2857364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1" y="0"/>
            <a:ext cx="9144000" cy="2326133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6730" y="2446068"/>
            <a:ext cx="8110537" cy="12453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kern="1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谢谢</a:t>
            </a:r>
          </a:p>
        </p:txBody>
      </p:sp>
      <p:pic>
        <p:nvPicPr>
          <p:cNvPr id="4" name="图片 6"/>
          <p:cNvPicPr>
            <a:picLocks noChangeAspect="1"/>
          </p:cNvPicPr>
          <p:nvPr/>
        </p:nvPicPr>
        <p:blipFill>
          <a:blip r:embed="rId3" cstate="print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4"/>
          <a:stretch>
            <a:fillRect/>
          </a:stretch>
        </p:blipFill>
        <p:spPr bwMode="auto">
          <a:xfrm>
            <a:off x="206375" y="152400"/>
            <a:ext cx="25177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143635"/>
            <a:ext cx="9144000" cy="55160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五个基本概念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继承性</a:t>
            </a: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为什么会有继承？</a:t>
            </a: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一个类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A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写好后，要编写另一个类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B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，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B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有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A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的所有特性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可能还有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A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没有的特性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)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两个选择：</a:t>
            </a: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zh-CN" altLang="en-US" sz="20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20000"/>
              </a:lnSpc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20000"/>
              </a:lnSpc>
            </a:pPr>
            <a:endParaRPr lang="en-US" altLang="zh-CN" sz="8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父类和子类，子类继承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拥有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)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父类所有的数据和方法，同时子类可以有新的数据和方法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,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“青出于蓝，而胜于蓝”</a:t>
            </a: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具有继承关系的多个类形成了一棵继承树 </a:t>
            </a: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JDK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类库的基类（</a:t>
            </a:r>
            <a:r>
              <a:rPr lang="en-US" altLang="zh-CN" sz="2400" b="1" dirty="0" err="1">
                <a:latin typeface="+mj-lt"/>
                <a:ea typeface="楷体" panose="02010609060101010101" pitchFamily="49" charset="-122"/>
                <a:sym typeface="+mn-ea"/>
              </a:rPr>
              <a:t>java.lang.Object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）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11489A1-C4FF-4608-A171-3065DE939245}"/>
              </a:ext>
            </a:extLst>
          </p:cNvPr>
          <p:cNvSpPr/>
          <p:nvPr/>
        </p:nvSpPr>
        <p:spPr>
          <a:xfrm>
            <a:off x="0" y="3914756"/>
            <a:ext cx="9144000" cy="894570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1557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重新定义一个新的类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将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的所有特性在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B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中重新写一遍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；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告诉计算机：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B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继承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A(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即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B is a A)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，然后加入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所没有的特性</a:t>
            </a: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AAC87F10-448F-42DC-B873-82C1C64F1E71}"/>
              </a:ext>
            </a:extLst>
          </p:cNvPr>
          <p:cNvSpPr/>
          <p:nvPr/>
        </p:nvSpPr>
        <p:spPr>
          <a:xfrm>
            <a:off x="5037646" y="420746"/>
            <a:ext cx="3910910" cy="1213186"/>
          </a:xfrm>
          <a:prstGeom prst="wedgeRectCallout">
            <a:avLst>
              <a:gd name="adj1" fmla="val -50104"/>
              <a:gd name="adj2" fmla="val 89542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1557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通过继承可以更好的进行抽象和分类、增强代码的重用率并提高可维护性</a:t>
            </a:r>
          </a:p>
        </p:txBody>
      </p:sp>
    </p:spTree>
    <p:extLst>
      <p:ext uri="{BB962C8B-B14F-4D97-AF65-F5344CB8AC3E}">
        <p14:creationId xmlns:p14="http://schemas.microsoft.com/office/powerpoint/2010/main" val="131236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45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五个基本概念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继承性</a:t>
            </a: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1AE9216-C241-4124-905F-A097E9AD5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748" y="2094046"/>
            <a:ext cx="16764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dirty="0">
                <a:latin typeface="Tahoma" pitchFamily="34" charset="0"/>
                <a:ea typeface="华文中宋" pitchFamily="2" charset="-122"/>
              </a:rPr>
              <a:t>Transport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2093448-9F8C-4919-AE55-5ACD8F307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948" y="3008446"/>
            <a:ext cx="21336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>
                <a:latin typeface="Tahoma" pitchFamily="34" charset="0"/>
                <a:ea typeface="华文中宋" pitchFamily="2" charset="-122"/>
              </a:rPr>
              <a:t>Airplane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3D8A89F8-E5D3-4CC4-9D8B-DA0959A2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548" y="3008446"/>
            <a:ext cx="22098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>
                <a:latin typeface="Tahoma" pitchFamily="34" charset="0"/>
                <a:ea typeface="华文中宋" pitchFamily="2" charset="-122"/>
              </a:rPr>
              <a:t>Automobile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6F238A89-7719-41B8-972B-EEA756B51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348" y="3008446"/>
            <a:ext cx="22098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>
                <a:latin typeface="Tahoma" pitchFamily="34" charset="0"/>
                <a:ea typeface="华文中宋" pitchFamily="2" charset="-122"/>
              </a:rPr>
              <a:t>Ship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6A983D2D-CC73-4E19-BEE2-20C78A0CF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86" y="3922846"/>
            <a:ext cx="2163762" cy="5635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>
                <a:latin typeface="Tahoma" pitchFamily="34" charset="0"/>
                <a:ea typeface="华文中宋" pitchFamily="2" charset="-122"/>
              </a:rPr>
              <a:t>Auto4Military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35C3969D-AB74-4841-AB85-19F79166D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948" y="3922846"/>
            <a:ext cx="198755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>
                <a:latin typeface="Tahoma" pitchFamily="34" charset="0"/>
                <a:ea typeface="华文中宋" pitchFamily="2" charset="-122"/>
              </a:rPr>
              <a:t>Auto4Public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9B73331-EF29-45C9-82CF-848BB2CDD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748" y="4913446"/>
            <a:ext cx="10668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>
                <a:latin typeface="Tahoma" pitchFamily="34" charset="0"/>
                <a:ea typeface="华文中宋" pitchFamily="2" charset="-122"/>
              </a:rPr>
              <a:t>Benz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AD341DC1-F0BB-4073-A1A4-C92EB5B9A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948" y="4913446"/>
            <a:ext cx="10668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>
                <a:latin typeface="Tahoma" pitchFamily="34" charset="0"/>
                <a:ea typeface="华文中宋" pitchFamily="2" charset="-122"/>
              </a:rPr>
              <a:t>Chery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6AC719E-CF17-4F70-AADB-49B61737F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148" y="5904046"/>
            <a:ext cx="11430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>
                <a:latin typeface="Tahoma" pitchFamily="34" charset="0"/>
                <a:ea typeface="华文中宋" pitchFamily="2" charset="-122"/>
              </a:rPr>
              <a:t>QQ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15562C47-3287-4A7A-A666-73E2687C9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948" y="5904046"/>
            <a:ext cx="11430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>
                <a:latin typeface="Tahoma" pitchFamily="34" charset="0"/>
                <a:ea typeface="华文中宋" pitchFamily="2" charset="-122"/>
              </a:rPr>
              <a:t>A3</a:t>
            </a:r>
          </a:p>
        </p:txBody>
      </p:sp>
      <p:sp>
        <p:nvSpPr>
          <p:cNvPr id="22" name="Line 13">
            <a:extLst>
              <a:ext uri="{FF2B5EF4-FFF2-40B4-BE49-F238E27FC236}">
                <a16:creationId xmlns:a16="http://schemas.microsoft.com/office/drawing/2014/main" id="{C498F877-152D-4FC7-AFDC-5227E7BB1F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14886" y="2614746"/>
            <a:ext cx="0" cy="358775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D1AE4F38-B215-4158-BB49-A7BDC15B52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39986" y="2541721"/>
            <a:ext cx="1366837" cy="4318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15">
            <a:extLst>
              <a:ext uri="{FF2B5EF4-FFF2-40B4-BE49-F238E27FC236}">
                <a16:creationId xmlns:a16="http://schemas.microsoft.com/office/drawing/2014/main" id="{83DC0C20-4FEB-4F72-89A0-DFBE0BE8EF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35611" y="2470284"/>
            <a:ext cx="1296987" cy="503237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16">
            <a:extLst>
              <a:ext uri="{FF2B5EF4-FFF2-40B4-BE49-F238E27FC236}">
                <a16:creationId xmlns:a16="http://schemas.microsoft.com/office/drawing/2014/main" id="{3ABC7692-C50B-4CCD-B392-6ED3983EBA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6823" y="3549784"/>
            <a:ext cx="503238" cy="360362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CB236127-198E-4D8D-B97D-51911F5706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32373" y="3549784"/>
            <a:ext cx="358775" cy="360362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Line 18">
            <a:extLst>
              <a:ext uri="{FF2B5EF4-FFF2-40B4-BE49-F238E27FC236}">
                <a16:creationId xmlns:a16="http://schemas.microsoft.com/office/drawing/2014/main" id="{0836EB32-A8B2-4230-A4B0-0670A08499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59348" y="4414971"/>
            <a:ext cx="461963" cy="433388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19">
            <a:extLst>
              <a:ext uri="{FF2B5EF4-FFF2-40B4-BE49-F238E27FC236}">
                <a16:creationId xmlns:a16="http://schemas.microsoft.com/office/drawing/2014/main" id="{BEDDA249-F62D-4A13-8298-06D0DF132B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3311" y="4414971"/>
            <a:ext cx="431800" cy="503238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Line 20">
            <a:extLst>
              <a:ext uri="{FF2B5EF4-FFF2-40B4-BE49-F238E27FC236}">
                <a16:creationId xmlns:a16="http://schemas.microsoft.com/office/drawing/2014/main" id="{FCD47378-7FA0-4D86-B7F8-09E006EF9F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1511" y="5423034"/>
            <a:ext cx="647700" cy="503237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21">
            <a:extLst>
              <a:ext uri="{FF2B5EF4-FFF2-40B4-BE49-F238E27FC236}">
                <a16:creationId xmlns:a16="http://schemas.microsoft.com/office/drawing/2014/main" id="{0E102F85-52E9-48D9-BE64-575CCACC7A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48498" y="5423034"/>
            <a:ext cx="503238" cy="503237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7478329-785B-4D2E-ABEF-82DEB5BA7B57}"/>
              </a:ext>
            </a:extLst>
          </p:cNvPr>
          <p:cNvSpPr/>
          <p:nvPr/>
        </p:nvSpPr>
        <p:spPr>
          <a:xfrm>
            <a:off x="95610" y="2048108"/>
            <a:ext cx="8873526" cy="452979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14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45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五个基本概念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继承性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—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多重继承</a:t>
            </a: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9EBECC9-B9F8-4337-8B4A-08A6CB6FB471}"/>
              </a:ext>
            </a:extLst>
          </p:cNvPr>
          <p:cNvSpPr/>
          <p:nvPr/>
        </p:nvSpPr>
        <p:spPr>
          <a:xfrm>
            <a:off x="95610" y="2048108"/>
            <a:ext cx="8873526" cy="257973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Group 3">
            <a:extLst>
              <a:ext uri="{FF2B5EF4-FFF2-40B4-BE49-F238E27FC236}">
                <a16:creationId xmlns:a16="http://schemas.microsoft.com/office/drawing/2014/main" id="{8E3C76C3-20B4-4718-9805-A5701A9FA356}"/>
              </a:ext>
            </a:extLst>
          </p:cNvPr>
          <p:cNvGrpSpPr>
            <a:grpSpLocks/>
          </p:cNvGrpSpPr>
          <p:nvPr/>
        </p:nvGrpSpPr>
        <p:grpSpPr bwMode="auto">
          <a:xfrm>
            <a:off x="425450" y="2115931"/>
            <a:ext cx="8077200" cy="2362200"/>
            <a:chOff x="431" y="1434"/>
            <a:chExt cx="5088" cy="1488"/>
          </a:xfrm>
        </p:grpSpPr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82411076-B891-4577-9FA3-2953EF60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" y="1434"/>
              <a:ext cx="1056" cy="3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>
                  <a:latin typeface="Tahoma" pitchFamily="34" charset="0"/>
                  <a:ea typeface="华文中宋" pitchFamily="2" charset="-122"/>
                </a:rPr>
                <a:t>类</a:t>
              </a:r>
              <a:r>
                <a:rPr kumimoji="1" lang="en-US" altLang="zh-CN" sz="2800">
                  <a:latin typeface="Tahoma" pitchFamily="34" charset="0"/>
                  <a:ea typeface="华文中宋" pitchFamily="2" charset="-122"/>
                </a:rPr>
                <a:t>A</a:t>
              </a:r>
            </a:p>
          </p:txBody>
        </p:sp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6B030ED5-AACB-4222-AD6B-A39D47D14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010"/>
              <a:ext cx="1344" cy="3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>
                  <a:latin typeface="Tahoma" pitchFamily="34" charset="0"/>
                  <a:ea typeface="华文中宋" pitchFamily="2" charset="-122"/>
                </a:rPr>
                <a:t>类</a:t>
              </a:r>
              <a:r>
                <a:rPr kumimoji="1" lang="en-US" altLang="zh-CN" sz="2800">
                  <a:latin typeface="Tahoma" pitchFamily="34" charset="0"/>
                  <a:ea typeface="华文中宋" pitchFamily="2" charset="-122"/>
                </a:rPr>
                <a:t>B</a:t>
              </a:r>
            </a:p>
          </p:txBody>
        </p:sp>
        <p:sp>
          <p:nvSpPr>
            <p:cNvPr id="36" name="Rectangle 6">
              <a:extLst>
                <a:ext uri="{FF2B5EF4-FFF2-40B4-BE49-F238E27FC236}">
                  <a16:creationId xmlns:a16="http://schemas.microsoft.com/office/drawing/2014/main" id="{86A25A8A-187F-424D-9DAC-DDEDAFB43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" y="2010"/>
              <a:ext cx="1200" cy="3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>
                  <a:latin typeface="Tahoma" pitchFamily="34" charset="0"/>
                  <a:ea typeface="华文中宋" pitchFamily="2" charset="-122"/>
                </a:rPr>
                <a:t>类</a:t>
              </a:r>
              <a:r>
                <a:rPr kumimoji="1" lang="en-US" altLang="zh-CN" sz="2800">
                  <a:latin typeface="Tahoma" pitchFamily="34" charset="0"/>
                  <a:ea typeface="华文中宋" pitchFamily="2" charset="-122"/>
                </a:rPr>
                <a:t>C</a:t>
              </a:r>
            </a:p>
          </p:txBody>
        </p:sp>
        <p:sp>
          <p:nvSpPr>
            <p:cNvPr id="37" name="Rectangle 7">
              <a:extLst>
                <a:ext uri="{FF2B5EF4-FFF2-40B4-BE49-F238E27FC236}">
                  <a16:creationId xmlns:a16="http://schemas.microsoft.com/office/drawing/2014/main" id="{1124A360-6D40-4991-B6E4-25FD82E8E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" y="2010"/>
              <a:ext cx="1392" cy="3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>
                  <a:latin typeface="Tahoma" pitchFamily="34" charset="0"/>
                  <a:ea typeface="华文中宋" pitchFamily="2" charset="-122"/>
                </a:rPr>
                <a:t>类</a:t>
              </a:r>
              <a:r>
                <a:rPr kumimoji="1" lang="en-US" altLang="zh-CN" sz="2800">
                  <a:latin typeface="Tahoma" pitchFamily="34" charset="0"/>
                  <a:ea typeface="华文中宋" pitchFamily="2" charset="-122"/>
                </a:rPr>
                <a:t>D</a:t>
              </a:r>
            </a:p>
          </p:txBody>
        </p:sp>
        <p:sp>
          <p:nvSpPr>
            <p:cNvPr id="38" name="Rectangle 8">
              <a:extLst>
                <a:ext uri="{FF2B5EF4-FFF2-40B4-BE49-F238E27FC236}">
                  <a16:creationId xmlns:a16="http://schemas.microsoft.com/office/drawing/2014/main" id="{8D7CBE59-DBAF-4261-A8CA-CD1713317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" y="2586"/>
              <a:ext cx="1056" cy="3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>
                  <a:latin typeface="Tahoma" pitchFamily="34" charset="0"/>
                  <a:ea typeface="华文中宋" pitchFamily="2" charset="-122"/>
                </a:rPr>
                <a:t>类</a:t>
              </a:r>
              <a:r>
                <a:rPr kumimoji="1" lang="en-US" altLang="zh-CN" sz="2800">
                  <a:latin typeface="Tahoma" pitchFamily="34" charset="0"/>
                  <a:ea typeface="华文中宋" pitchFamily="2" charset="-122"/>
                </a:rPr>
                <a:t>F</a:t>
              </a:r>
            </a:p>
          </p:txBody>
        </p:sp>
        <p:sp>
          <p:nvSpPr>
            <p:cNvPr id="39" name="Rectangle 9">
              <a:extLst>
                <a:ext uri="{FF2B5EF4-FFF2-40B4-BE49-F238E27FC236}">
                  <a16:creationId xmlns:a16="http://schemas.microsoft.com/office/drawing/2014/main" id="{8C977FE8-B0E7-4AA7-82F7-D4646824F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2586"/>
              <a:ext cx="1056" cy="3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>
                  <a:latin typeface="Tahoma" pitchFamily="34" charset="0"/>
                  <a:ea typeface="华文中宋" pitchFamily="2" charset="-122"/>
                </a:rPr>
                <a:t>类</a:t>
              </a:r>
              <a:r>
                <a:rPr kumimoji="1" lang="en-US" altLang="zh-CN" sz="2800">
                  <a:latin typeface="Tahoma" pitchFamily="34" charset="0"/>
                  <a:ea typeface="华文中宋" pitchFamily="2" charset="-122"/>
                </a:rPr>
                <a:t>G</a:t>
              </a:r>
            </a:p>
          </p:txBody>
        </p:sp>
        <p:sp>
          <p:nvSpPr>
            <p:cNvPr id="40" name="Line 10">
              <a:extLst>
                <a:ext uri="{FF2B5EF4-FFF2-40B4-BE49-F238E27FC236}">
                  <a16:creationId xmlns:a16="http://schemas.microsoft.com/office/drawing/2014/main" id="{3A96A331-F65D-40A4-95DA-8A69A6FA3B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5" y="1752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11">
              <a:extLst>
                <a:ext uri="{FF2B5EF4-FFF2-40B4-BE49-F238E27FC236}">
                  <a16:creationId xmlns:a16="http://schemas.microsoft.com/office/drawing/2014/main" id="{F3426357-4C20-4F93-A3C8-9B62544C94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9" y="1797"/>
              <a:ext cx="771" cy="18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12">
              <a:extLst>
                <a:ext uri="{FF2B5EF4-FFF2-40B4-BE49-F238E27FC236}">
                  <a16:creationId xmlns:a16="http://schemas.microsoft.com/office/drawing/2014/main" id="{221D611E-848D-4649-AF8A-95CDA6AFF7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2341"/>
              <a:ext cx="340" cy="2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13">
              <a:extLst>
                <a:ext uri="{FF2B5EF4-FFF2-40B4-BE49-F238E27FC236}">
                  <a16:creationId xmlns:a16="http://schemas.microsoft.com/office/drawing/2014/main" id="{C4D80195-D065-4444-AAD6-FAEDFEDDE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52" y="2341"/>
              <a:ext cx="363" cy="2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14">
              <a:extLst>
                <a:ext uri="{FF2B5EF4-FFF2-40B4-BE49-F238E27FC236}">
                  <a16:creationId xmlns:a16="http://schemas.microsoft.com/office/drawing/2014/main" id="{DF34D92F-8185-4368-84ED-F311AB0A8E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8" y="2341"/>
              <a:ext cx="59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F8B82578-905C-4F64-B62A-63B5597E3DCE}"/>
              </a:ext>
            </a:extLst>
          </p:cNvPr>
          <p:cNvSpPr/>
          <p:nvPr/>
        </p:nvSpPr>
        <p:spPr>
          <a:xfrm>
            <a:off x="0" y="4775987"/>
            <a:ext cx="9144000" cy="1596891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一个类有多个父类继承关系十分混乱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如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MFC)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若类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C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和类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D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都有一个同名的方法，类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G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怎么办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?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Java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中仅仅支持单一继承，同时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Java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采用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Interface(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接口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变相实现多重继承而避免父类二义性</a:t>
            </a:r>
          </a:p>
        </p:txBody>
      </p:sp>
    </p:spTree>
    <p:extLst>
      <p:ext uri="{BB962C8B-B14F-4D97-AF65-F5344CB8AC3E}">
        <p14:creationId xmlns:p14="http://schemas.microsoft.com/office/powerpoint/2010/main" val="279956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0" y="1086917"/>
                <a:ext cx="9144000" cy="500271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342900" lvl="1" indent="-34290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 b="1" dirty="0">
                    <a:solidFill>
                      <a:srgbClr val="1557AE"/>
                    </a:solidFill>
                    <a:cs typeface="黑体" panose="02010609060101010101" pitchFamily="49" charset="-122"/>
                    <a:sym typeface="+mn-ea"/>
                  </a:rPr>
                  <a:t>五个基本概念</a:t>
                </a:r>
                <a:endParaRPr lang="en-US" altLang="zh-CN" sz="2800" b="1" dirty="0">
                  <a:solidFill>
                    <a:srgbClr val="1557AE"/>
                  </a:solidFill>
                  <a:cs typeface="黑体" panose="02010609060101010101" pitchFamily="49" charset="-122"/>
                  <a:sym typeface="+mn-ea"/>
                </a:endParaRPr>
              </a:p>
              <a:p>
                <a:pPr marL="914400" lvl="1" indent="-457200">
                  <a:lnSpc>
                    <a:spcPct val="12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400" b="1" dirty="0">
                    <a:solidFill>
                      <a:srgbClr val="1557AE"/>
                    </a:solidFill>
                    <a:latin typeface="+mj-lt"/>
                    <a:ea typeface="楷体" panose="02010609060101010101" pitchFamily="49" charset="-122"/>
                    <a:sym typeface="+mn-ea"/>
                  </a:rPr>
                  <a:t>多态性</a:t>
                </a:r>
                <a:endParaRPr lang="en-US" altLang="zh-CN" sz="2400" b="1" dirty="0">
                  <a:solidFill>
                    <a:srgbClr val="1557AE"/>
                  </a:solidFill>
                  <a:latin typeface="+mj-lt"/>
                  <a:ea typeface="楷体" panose="02010609060101010101" pitchFamily="49" charset="-122"/>
                  <a:sym typeface="+mn-ea"/>
                </a:endParaRPr>
              </a:p>
              <a:p>
                <a:pPr marL="1371600" lvl="2" indent="-457200">
                  <a:lnSpc>
                    <a:spcPct val="12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400" b="1" dirty="0">
                    <a:latin typeface="+mj-lt"/>
                    <a:ea typeface="楷体" panose="02010609060101010101" pitchFamily="49" charset="-122"/>
                    <a:sym typeface="+mn-ea"/>
                  </a:rPr>
                  <a:t>不同的对象接收到同一个消息（调用方法）可以产生不同的效果，实现细节由接收对象自行决定；</a:t>
                </a:r>
                <a:endParaRPr lang="en-US" altLang="zh-CN" sz="2400" b="1" dirty="0">
                  <a:latin typeface="+mj-lt"/>
                  <a:ea typeface="楷体" panose="02010609060101010101" pitchFamily="49" charset="-122"/>
                  <a:sym typeface="+mn-ea"/>
                </a:endParaRPr>
              </a:p>
              <a:p>
                <a:pPr marL="1371600" lvl="2" indent="-457200">
                  <a:lnSpc>
                    <a:spcPct val="12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400" b="1" dirty="0">
                    <a:latin typeface="+mj-lt"/>
                    <a:ea typeface="楷体" panose="02010609060101010101" pitchFamily="49" charset="-122"/>
                    <a:sym typeface="+mn-ea"/>
                  </a:rPr>
                  <a:t>表现在继承中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→</m:t>
                    </m:r>
                  </m:oMath>
                </a14:m>
                <a:r>
                  <a:rPr lang="zh-CN" altLang="en-US" sz="2400" b="1" dirty="0">
                    <a:latin typeface="+mj-lt"/>
                    <a:ea typeface="楷体" panose="02010609060101010101" pitchFamily="49" charset="-122"/>
                    <a:sym typeface="+mn-ea"/>
                  </a:rPr>
                  <a:t>方法的重写</a:t>
                </a:r>
                <a:r>
                  <a:rPr lang="en-US" altLang="zh-CN" sz="2400" b="1" dirty="0">
                    <a:latin typeface="+mj-lt"/>
                    <a:ea typeface="楷体" panose="02010609060101010101" pitchFamily="49" charset="-122"/>
                    <a:sym typeface="+mn-ea"/>
                  </a:rPr>
                  <a:t>(overwrite)</a:t>
                </a:r>
              </a:p>
              <a:p>
                <a:pPr marL="1371600" lvl="2" indent="-457200">
                  <a:lnSpc>
                    <a:spcPct val="120000"/>
                  </a:lnSpc>
                  <a:buFont typeface="Wingdings" panose="05000000000000000000" pitchFamily="2" charset="2"/>
                  <a:buChar char="n"/>
                </a:pPr>
                <a:endParaRPr lang="en-US" altLang="zh-CN" sz="2400" b="1" dirty="0">
                  <a:latin typeface="+mj-lt"/>
                  <a:ea typeface="楷体" panose="02010609060101010101" pitchFamily="49" charset="-122"/>
                  <a:sym typeface="+mn-ea"/>
                </a:endParaRPr>
              </a:p>
              <a:p>
                <a:pPr marL="1371600" lvl="2" indent="-457200">
                  <a:lnSpc>
                    <a:spcPct val="120000"/>
                  </a:lnSpc>
                  <a:buFont typeface="Wingdings" panose="05000000000000000000" pitchFamily="2" charset="2"/>
                  <a:buChar char="n"/>
                </a:pPr>
                <a:endParaRPr lang="en-US" altLang="zh-CN" sz="2400" b="1" dirty="0">
                  <a:latin typeface="+mj-lt"/>
                  <a:ea typeface="楷体" panose="02010609060101010101" pitchFamily="49" charset="-122"/>
                  <a:sym typeface="+mn-ea"/>
                </a:endParaRPr>
              </a:p>
              <a:p>
                <a:pPr marL="1371600" lvl="2" indent="-457200">
                  <a:lnSpc>
                    <a:spcPct val="120000"/>
                  </a:lnSpc>
                  <a:buFont typeface="Wingdings" panose="05000000000000000000" pitchFamily="2" charset="2"/>
                  <a:buChar char="n"/>
                </a:pPr>
                <a:endParaRPr lang="en-US" altLang="zh-CN" sz="2400" b="1" dirty="0">
                  <a:latin typeface="+mj-lt"/>
                  <a:ea typeface="楷体" panose="02010609060101010101" pitchFamily="49" charset="-122"/>
                  <a:sym typeface="+mn-ea"/>
                </a:endParaRPr>
              </a:p>
              <a:p>
                <a:pPr marL="1371600" lvl="2" indent="-457200">
                  <a:lnSpc>
                    <a:spcPct val="120000"/>
                  </a:lnSpc>
                  <a:buFont typeface="Wingdings" panose="05000000000000000000" pitchFamily="2" charset="2"/>
                  <a:buChar char="n"/>
                </a:pPr>
                <a:endParaRPr lang="zh-CN" altLang="en-US" sz="2400" b="1" dirty="0">
                  <a:latin typeface="+mj-lt"/>
                  <a:ea typeface="楷体" panose="02010609060101010101" pitchFamily="49" charset="-122"/>
                  <a:sym typeface="+mn-ea"/>
                </a:endParaRPr>
              </a:p>
              <a:p>
                <a:pPr marL="1371600" lvl="2" indent="-457200">
                  <a:lnSpc>
                    <a:spcPct val="12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400" b="1" dirty="0">
                    <a:latin typeface="+mj-lt"/>
                    <a:ea typeface="楷体" panose="02010609060101010101" pitchFamily="49" charset="-122"/>
                    <a:sym typeface="+mn-ea"/>
                  </a:rPr>
                  <a:t>表现在一个类中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→</m:t>
                    </m:r>
                  </m:oMath>
                </a14:m>
                <a:r>
                  <a:rPr lang="zh-CN" altLang="en-US" sz="2400" b="1" dirty="0">
                    <a:latin typeface="+mj-lt"/>
                    <a:ea typeface="楷体" panose="02010609060101010101" pitchFamily="49" charset="-122"/>
                    <a:sym typeface="+mn-ea"/>
                  </a:rPr>
                  <a:t>方法的重载</a:t>
                </a:r>
                <a:r>
                  <a:rPr lang="en-US" altLang="zh-CN" sz="2400" b="1" dirty="0">
                    <a:latin typeface="+mj-lt"/>
                    <a:ea typeface="楷体" panose="02010609060101010101" pitchFamily="49" charset="-122"/>
                    <a:sym typeface="+mn-ea"/>
                  </a:rPr>
                  <a:t>(override/overload)</a:t>
                </a:r>
              </a:p>
              <a:p>
                <a:pPr marL="914400" lvl="1" indent="-457200">
                  <a:lnSpc>
                    <a:spcPct val="120000"/>
                  </a:lnSpc>
                  <a:buFont typeface="Wingdings" panose="05000000000000000000" pitchFamily="2" charset="2"/>
                  <a:buChar char="p"/>
                </a:pPr>
                <a:endParaRPr lang="zh-CN" altLang="en-US" sz="2400" b="1" dirty="0">
                  <a:latin typeface="+mj-lt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6917"/>
                <a:ext cx="9144000" cy="5002716"/>
              </a:xfrm>
              <a:prstGeom prst="rect">
                <a:avLst/>
              </a:prstGeom>
              <a:blipFill>
                <a:blip r:embed="rId3"/>
                <a:stretch>
                  <a:fillRect l="-1133" t="-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D27EACC-08FF-4A81-AC0A-3DF8597E6608}"/>
              </a:ext>
            </a:extLst>
          </p:cNvPr>
          <p:cNvSpPr/>
          <p:nvPr/>
        </p:nvSpPr>
        <p:spPr>
          <a:xfrm>
            <a:off x="33637" y="3408754"/>
            <a:ext cx="9110363" cy="1596891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多个子类从同一父类继承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(extends)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而来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每个子类都重写了父类的某个方法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被重写的方法在不同的子类中有不同的形式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例：动物会叫，因此人、猫、狗都会叫，但表现形式不同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606E80D-B9B3-4898-B045-CEE05A9FAF54}"/>
              </a:ext>
            </a:extLst>
          </p:cNvPr>
          <p:cNvSpPr/>
          <p:nvPr/>
        </p:nvSpPr>
        <p:spPr>
          <a:xfrm>
            <a:off x="33637" y="5622019"/>
            <a:ext cx="9110363" cy="955881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一个类有多个同名的方法，但这些方法的参数个数或类型不一样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例：人吃不同的东西采用不同的形式</a:t>
            </a:r>
          </a:p>
        </p:txBody>
      </p:sp>
    </p:spTree>
    <p:extLst>
      <p:ext uri="{BB962C8B-B14F-4D97-AF65-F5344CB8AC3E}">
        <p14:creationId xmlns:p14="http://schemas.microsoft.com/office/powerpoint/2010/main" val="130753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23435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五个基本概念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多态性</a:t>
            </a: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多态性在具有继承关系的多个类中的表现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(overwrite)</a:t>
            </a: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C725FDDD-74DB-41E4-95F2-B0D5B81744A7}"/>
              </a:ext>
            </a:extLst>
          </p:cNvPr>
          <p:cNvGrpSpPr>
            <a:grpSpLocks/>
          </p:cNvGrpSpPr>
          <p:nvPr/>
        </p:nvGrpSpPr>
        <p:grpSpPr bwMode="auto">
          <a:xfrm>
            <a:off x="3343493" y="2789432"/>
            <a:ext cx="2645786" cy="1311276"/>
            <a:chOff x="1837" y="1616"/>
            <a:chExt cx="1633" cy="826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52CC111F-AEAE-4DEE-A2AE-91F97FF5F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1616"/>
              <a:ext cx="1497" cy="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C738D245-C3B4-4739-9E4B-69E82DE5B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661"/>
              <a:ext cx="1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990600" indent="-5334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hlink"/>
                </a:buClr>
                <a:buSzPct val="90000"/>
                <a:buFont typeface="Wingdings" pitchFamily="2" charset="2"/>
                <a:buNone/>
              </a:pPr>
              <a:r>
                <a:rPr kumimoji="1" lang="en-US" altLang="zh-CN" sz="2800" b="1" dirty="0">
                  <a:latin typeface="+mn-ea"/>
                  <a:ea typeface="+mn-ea"/>
                </a:rPr>
                <a:t>Shape</a:t>
              </a:r>
            </a:p>
          </p:txBody>
        </p:sp>
        <p:sp>
          <p:nvSpPr>
            <p:cNvPr id="13" name="Text Box 7">
              <a:extLst>
                <a:ext uri="{FF2B5EF4-FFF2-40B4-BE49-F238E27FC236}">
                  <a16:creationId xmlns:a16="http://schemas.microsoft.com/office/drawing/2014/main" id="{E8451B06-B83F-4512-A081-B6908512A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2115"/>
              <a:ext cx="14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990600" indent="-5334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hlink"/>
                </a:buClr>
                <a:buSzPct val="90000"/>
                <a:buFont typeface="Wingdings" pitchFamily="2" charset="2"/>
                <a:buNone/>
              </a:pPr>
              <a:r>
                <a:rPr kumimoji="1" lang="en-US" altLang="zh-CN" sz="2800" b="1" dirty="0">
                  <a:latin typeface="+mn-ea"/>
                  <a:ea typeface="+mn-ea"/>
                </a:rPr>
                <a:t>draw()</a:t>
              </a: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6EAB8C3F-584F-4FFD-BBE4-5F70430200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3" y="2016"/>
              <a:ext cx="1491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id="{76C9505B-DBA6-4533-9699-63C687DDCD7C}"/>
              </a:ext>
            </a:extLst>
          </p:cNvPr>
          <p:cNvGrpSpPr>
            <a:grpSpLocks/>
          </p:cNvGrpSpPr>
          <p:nvPr/>
        </p:nvGrpSpPr>
        <p:grpSpPr bwMode="auto">
          <a:xfrm>
            <a:off x="588603" y="4077184"/>
            <a:ext cx="8064500" cy="2174875"/>
            <a:chOff x="431" y="2432"/>
            <a:chExt cx="5080" cy="1370"/>
          </a:xfrm>
        </p:grpSpPr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6C2553C4-7865-4988-B20D-AF1D84557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976"/>
              <a:ext cx="1497" cy="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9297EF3C-8369-4DA1-85F5-6E95C4770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021"/>
              <a:ext cx="1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990600" indent="-5334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hlink"/>
                </a:buClr>
                <a:buSzPct val="90000"/>
                <a:buFont typeface="Wingdings" pitchFamily="2" charset="2"/>
                <a:buNone/>
              </a:pPr>
              <a:r>
                <a:rPr kumimoji="1" lang="en-US" altLang="zh-CN" sz="2800" b="1" dirty="0">
                  <a:solidFill>
                    <a:srgbClr val="1557AE"/>
                  </a:solidFill>
                  <a:latin typeface="+mn-ea"/>
                  <a:ea typeface="+mn-ea"/>
                </a:rPr>
                <a:t>Square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3946D2B1-FBC3-43AC-912F-3F1892B4C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475"/>
              <a:ext cx="14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990600" indent="-5334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hlink"/>
                </a:buClr>
                <a:buSzPct val="90000"/>
              </a:pPr>
              <a:r>
                <a:rPr kumimoji="1" lang="en-US" altLang="zh-CN" sz="2800" b="1" dirty="0">
                  <a:solidFill>
                    <a:srgbClr val="1557AE"/>
                  </a:solidFill>
                  <a:latin typeface="+mn-ea"/>
                  <a:ea typeface="+mn-ea"/>
                </a:rPr>
                <a:t>draw()</a:t>
              </a:r>
            </a:p>
          </p:txBody>
        </p:sp>
        <p:sp>
          <p:nvSpPr>
            <p:cNvPr id="22" name="Line 13">
              <a:extLst>
                <a:ext uri="{FF2B5EF4-FFF2-40B4-BE49-F238E27FC236}">
                  <a16:creationId xmlns:a16="http://schemas.microsoft.com/office/drawing/2014/main" id="{60A34270-1E51-4CE8-83EE-FAABC08B14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" y="3376"/>
              <a:ext cx="1491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1E6C0C08-FB90-4158-834D-52ED1E336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976"/>
              <a:ext cx="1497" cy="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Text Box 15">
              <a:extLst>
                <a:ext uri="{FF2B5EF4-FFF2-40B4-BE49-F238E27FC236}">
                  <a16:creationId xmlns:a16="http://schemas.microsoft.com/office/drawing/2014/main" id="{70D08A26-D764-4E87-9E4C-67A338E16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3021"/>
              <a:ext cx="1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990600" indent="-5334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hlink"/>
                </a:buClr>
                <a:buSzPct val="90000"/>
              </a:pPr>
              <a:r>
                <a:rPr kumimoji="1" lang="en-US" altLang="zh-CN" sz="2800" b="1" dirty="0">
                  <a:solidFill>
                    <a:schemeClr val="accent6">
                      <a:lumMod val="50000"/>
                    </a:schemeClr>
                  </a:solidFill>
                  <a:latin typeface="+mn-ea"/>
                  <a:ea typeface="+mn-ea"/>
                </a:rPr>
                <a:t>Triangle</a:t>
              </a:r>
            </a:p>
          </p:txBody>
        </p:sp>
        <p:sp>
          <p:nvSpPr>
            <p:cNvPr id="25" name="Text Box 16">
              <a:extLst>
                <a:ext uri="{FF2B5EF4-FFF2-40B4-BE49-F238E27FC236}">
                  <a16:creationId xmlns:a16="http://schemas.microsoft.com/office/drawing/2014/main" id="{462E0C0B-FA2D-4188-AC32-0ACC7FE53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3475"/>
              <a:ext cx="14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990600" indent="-5334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hlink"/>
                </a:buClr>
                <a:buSzPct val="90000"/>
              </a:pPr>
              <a:r>
                <a:rPr kumimoji="1" lang="en-US" altLang="zh-CN" sz="2800" b="1" dirty="0">
                  <a:solidFill>
                    <a:schemeClr val="accent6">
                      <a:lumMod val="50000"/>
                    </a:schemeClr>
                  </a:solidFill>
                  <a:latin typeface="+mn-ea"/>
                  <a:ea typeface="+mn-ea"/>
                </a:rPr>
                <a:t>draw()</a:t>
              </a:r>
            </a:p>
          </p:txBody>
        </p:sp>
        <p:sp>
          <p:nvSpPr>
            <p:cNvPr id="26" name="Line 17">
              <a:extLst>
                <a:ext uri="{FF2B5EF4-FFF2-40B4-BE49-F238E27FC236}">
                  <a16:creationId xmlns:a16="http://schemas.microsoft.com/office/drawing/2014/main" id="{B02D154F-DF89-44C9-A1E5-798A6AA635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6" y="3376"/>
              <a:ext cx="1491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Rectangle 18">
              <a:extLst>
                <a:ext uri="{FF2B5EF4-FFF2-40B4-BE49-F238E27FC236}">
                  <a16:creationId xmlns:a16="http://schemas.microsoft.com/office/drawing/2014/main" id="{12AED788-546E-413B-B229-7F3A422A6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976"/>
              <a:ext cx="1497" cy="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Text Box 19">
              <a:extLst>
                <a:ext uri="{FF2B5EF4-FFF2-40B4-BE49-F238E27FC236}">
                  <a16:creationId xmlns:a16="http://schemas.microsoft.com/office/drawing/2014/main" id="{F9CB23C6-3ED5-4B41-8CCA-E670CC1AC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021"/>
              <a:ext cx="1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990600" indent="-5334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hlink"/>
                </a:buClr>
                <a:buSzPct val="90000"/>
              </a:pPr>
              <a:r>
                <a:rPr kumimoji="1" lang="en-US" altLang="zh-CN" sz="2800" b="1" dirty="0">
                  <a:solidFill>
                    <a:srgbClr val="C00000"/>
                  </a:solidFill>
                  <a:latin typeface="+mn-ea"/>
                  <a:ea typeface="+mn-ea"/>
                </a:rPr>
                <a:t>Circle</a:t>
              </a:r>
            </a:p>
          </p:txBody>
        </p:sp>
        <p:sp>
          <p:nvSpPr>
            <p:cNvPr id="29" name="Text Box 20">
              <a:extLst>
                <a:ext uri="{FF2B5EF4-FFF2-40B4-BE49-F238E27FC236}">
                  <a16:creationId xmlns:a16="http://schemas.microsoft.com/office/drawing/2014/main" id="{1AFF4C7D-9FEC-4214-8D84-9E49799F8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3475"/>
              <a:ext cx="14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990600" indent="-5334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hlink"/>
                </a:buClr>
                <a:buSzPct val="90000"/>
              </a:pPr>
              <a:r>
                <a:rPr kumimoji="1" lang="en-US" altLang="zh-CN" sz="2800" b="1" dirty="0">
                  <a:solidFill>
                    <a:srgbClr val="C00000"/>
                  </a:solidFill>
                  <a:latin typeface="+mn-ea"/>
                  <a:ea typeface="+mn-ea"/>
                </a:rPr>
                <a:t>draw()</a:t>
              </a:r>
            </a:p>
          </p:txBody>
        </p:sp>
        <p:sp>
          <p:nvSpPr>
            <p:cNvPr id="30" name="Line 21">
              <a:extLst>
                <a:ext uri="{FF2B5EF4-FFF2-40B4-BE49-F238E27FC236}">
                  <a16:creationId xmlns:a16="http://schemas.microsoft.com/office/drawing/2014/main" id="{89BAC998-61C6-439A-8E28-798BC17C13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4" y="3376"/>
              <a:ext cx="1491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22">
              <a:extLst>
                <a:ext uri="{FF2B5EF4-FFF2-40B4-BE49-F238E27FC236}">
                  <a16:creationId xmlns:a16="http://schemas.microsoft.com/office/drawing/2014/main" id="{E5C84358-EC3A-4F78-8B4F-4DEFF81B75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3" y="2445"/>
              <a:ext cx="1082" cy="52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Line 23">
              <a:extLst>
                <a:ext uri="{FF2B5EF4-FFF2-40B4-BE49-F238E27FC236}">
                  <a16:creationId xmlns:a16="http://schemas.microsoft.com/office/drawing/2014/main" id="{2A6F3070-9E51-4058-A7A0-29408A3A2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24" y="2432"/>
              <a:ext cx="4" cy="53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Line 24">
              <a:extLst>
                <a:ext uri="{FF2B5EF4-FFF2-40B4-BE49-F238E27FC236}">
                  <a16:creationId xmlns:a16="http://schemas.microsoft.com/office/drawing/2014/main" id="{839256A2-E3FD-4B7A-9C43-8633D4B5AA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27" y="2437"/>
              <a:ext cx="864" cy="52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E66C47EB-9E52-4E8F-9471-3FF25AC7D194}"/>
              </a:ext>
            </a:extLst>
          </p:cNvPr>
          <p:cNvSpPr/>
          <p:nvPr/>
        </p:nvSpPr>
        <p:spPr>
          <a:xfrm>
            <a:off x="-1" y="2687358"/>
            <a:ext cx="9143999" cy="371731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04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900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五个基本概念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多态性</a:t>
            </a: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多态性在一个类中的表现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(override)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66C47EB-9E52-4E8F-9471-3FF25AC7D194}"/>
              </a:ext>
            </a:extLst>
          </p:cNvPr>
          <p:cNvSpPr/>
          <p:nvPr/>
        </p:nvSpPr>
        <p:spPr>
          <a:xfrm>
            <a:off x="-1" y="2687358"/>
            <a:ext cx="9143999" cy="371731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 Box 4">
            <a:extLst>
              <a:ext uri="{FF2B5EF4-FFF2-40B4-BE49-F238E27FC236}">
                <a16:creationId xmlns:a16="http://schemas.microsoft.com/office/drawing/2014/main" id="{7D02E99E-0800-41A6-BD5B-601F45FBF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919" y="3861402"/>
            <a:ext cx="293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 marL="990600" indent="-5334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kumimoji="1" lang="en-US" altLang="zh-CN" sz="2800" dirty="0">
                <a:solidFill>
                  <a:schemeClr val="hlink"/>
                </a:solidFill>
                <a:latin typeface="+mj-ea"/>
                <a:ea typeface="+mj-ea"/>
              </a:rPr>
              <a:t>eat</a:t>
            </a:r>
            <a:r>
              <a:rPr kumimoji="1" lang="en-US" altLang="zh-CN" sz="2800" dirty="0">
                <a:latin typeface="+mj-ea"/>
                <a:ea typeface="+mj-ea"/>
              </a:rPr>
              <a:t>(Apple a)</a:t>
            </a:r>
          </a:p>
        </p:txBody>
      </p:sp>
      <p:grpSp>
        <p:nvGrpSpPr>
          <p:cNvPr id="36" name="Group 5">
            <a:extLst>
              <a:ext uri="{FF2B5EF4-FFF2-40B4-BE49-F238E27FC236}">
                <a16:creationId xmlns:a16="http://schemas.microsoft.com/office/drawing/2014/main" id="{6CAD4474-A3CF-4446-BFFC-E752748F0C00}"/>
              </a:ext>
            </a:extLst>
          </p:cNvPr>
          <p:cNvGrpSpPr>
            <a:grpSpLocks/>
          </p:cNvGrpSpPr>
          <p:nvPr/>
        </p:nvGrpSpPr>
        <p:grpSpPr bwMode="auto">
          <a:xfrm>
            <a:off x="1455919" y="2907428"/>
            <a:ext cx="5761038" cy="3240088"/>
            <a:chOff x="794" y="1616"/>
            <a:chExt cx="3629" cy="2041"/>
          </a:xfrm>
        </p:grpSpPr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9F2104AD-793B-4B23-B049-D29320E3F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1616"/>
              <a:ext cx="3629" cy="204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Text Box 7">
              <a:extLst>
                <a:ext uri="{FF2B5EF4-FFF2-40B4-BE49-F238E27FC236}">
                  <a16:creationId xmlns:a16="http://schemas.microsoft.com/office/drawing/2014/main" id="{CC5D660E-F90D-45CC-B84F-ADBC31475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661"/>
              <a:ext cx="1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990600" indent="-5334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hlink"/>
                </a:buClr>
                <a:buSzPct val="90000"/>
                <a:buFont typeface="Wingdings" pitchFamily="2" charset="2"/>
                <a:buNone/>
              </a:pPr>
              <a:r>
                <a:rPr kumimoji="1" lang="en-US" altLang="zh-CN" sz="2800" b="1" dirty="0">
                  <a:latin typeface="+mn-lt"/>
                  <a:ea typeface="华文行楷" pitchFamily="2" charset="-122"/>
                </a:rPr>
                <a:t>Person</a:t>
              </a:r>
            </a:p>
          </p:txBody>
        </p:sp>
        <p:sp>
          <p:nvSpPr>
            <p:cNvPr id="39" name="Line 8">
              <a:extLst>
                <a:ext uri="{FF2B5EF4-FFF2-40B4-BE49-F238E27FC236}">
                  <a16:creationId xmlns:a16="http://schemas.microsoft.com/office/drawing/2014/main" id="{DA18ABB7-4AE8-48AE-B7F5-9FDB050967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4" y="2024"/>
              <a:ext cx="36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0" name="Text Box 9">
            <a:extLst>
              <a:ext uri="{FF2B5EF4-FFF2-40B4-BE49-F238E27FC236}">
                <a16:creationId xmlns:a16="http://schemas.microsoft.com/office/drawing/2014/main" id="{526DDAA8-338D-47F7-8FD0-4B5806515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919" y="4509102"/>
            <a:ext cx="3889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990600" indent="-5334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kumimoji="1" lang="en-US" altLang="zh-CN" sz="2800" dirty="0">
                <a:solidFill>
                  <a:schemeClr val="hlink"/>
                </a:solidFill>
                <a:latin typeface="+mn-ea"/>
                <a:ea typeface="+mn-ea"/>
              </a:rPr>
              <a:t>eat</a:t>
            </a:r>
            <a:r>
              <a:rPr kumimoji="1" lang="en-US" altLang="zh-CN" sz="2800" dirty="0">
                <a:latin typeface="+mn-ea"/>
                <a:ea typeface="+mn-ea"/>
              </a:rPr>
              <a:t>(Banana a)</a:t>
            </a:r>
          </a:p>
        </p:txBody>
      </p:sp>
      <p:sp>
        <p:nvSpPr>
          <p:cNvPr id="41" name="Text Box 10">
            <a:extLst>
              <a:ext uri="{FF2B5EF4-FFF2-40B4-BE49-F238E27FC236}">
                <a16:creationId xmlns:a16="http://schemas.microsoft.com/office/drawing/2014/main" id="{6739513E-DFC1-4BEB-8B64-4CE808F40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919" y="5197507"/>
            <a:ext cx="59553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 marL="990600" indent="-5334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kumimoji="1" lang="en-US" altLang="zh-CN" sz="2800" dirty="0">
                <a:solidFill>
                  <a:schemeClr val="hlink"/>
                </a:solidFill>
                <a:latin typeface="+mj-ea"/>
                <a:ea typeface="+mj-ea"/>
              </a:rPr>
              <a:t>eat</a:t>
            </a:r>
            <a:r>
              <a:rPr kumimoji="1" lang="en-US" altLang="zh-CN" sz="2800" dirty="0">
                <a:latin typeface="+mj-ea"/>
                <a:ea typeface="+mj-ea"/>
              </a:rPr>
              <a:t>(Apple a, </a:t>
            </a:r>
            <a:r>
              <a:rPr kumimoji="1" lang="en-US" altLang="zh-CN" sz="2800" dirty="0" err="1">
                <a:latin typeface="+mj-ea"/>
                <a:ea typeface="+mj-ea"/>
              </a:rPr>
              <a:t>boolean</a:t>
            </a:r>
            <a:r>
              <a:rPr kumimoji="1" lang="en-US" altLang="zh-CN" sz="2800" dirty="0">
                <a:latin typeface="+mj-ea"/>
                <a:ea typeface="+mj-ea"/>
              </a:rPr>
              <a:t> </a:t>
            </a:r>
            <a:r>
              <a:rPr kumimoji="1" lang="en-US" altLang="zh-CN" sz="2800" dirty="0" err="1">
                <a:latin typeface="+mj-ea"/>
                <a:ea typeface="+mj-ea"/>
              </a:rPr>
              <a:t>withSkin</a:t>
            </a:r>
            <a:r>
              <a:rPr kumimoji="1" lang="en-US" altLang="zh-CN" sz="2800" dirty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739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/>
      <p:bldP spid="40" grpId="0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27"/>
          <p:cNvSpPr>
            <a:spLocks noChangeArrowheads="1"/>
          </p:cNvSpPr>
          <p:nvPr/>
        </p:nvSpPr>
        <p:spPr bwMode="auto">
          <a:xfrm>
            <a:off x="685556" y="297596"/>
            <a:ext cx="250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4000" rIns="324000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1557AE"/>
                </a:solidFill>
                <a:latin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课程内容</a:t>
            </a:r>
            <a:endParaRPr lang="zh-CN" altLang="en-US" sz="3600" b="1" dirty="0">
              <a:solidFill>
                <a:srgbClr val="1557AE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450753" y="1642436"/>
            <a:ext cx="3395626" cy="3395626"/>
            <a:chOff x="1033499" y="2087806"/>
            <a:chExt cx="2448000" cy="2448000"/>
          </a:xfrm>
        </p:grpSpPr>
        <p:sp>
          <p:nvSpPr>
            <p:cNvPr id="116" name="椭圆 115"/>
            <p:cNvSpPr/>
            <p:nvPr/>
          </p:nvSpPr>
          <p:spPr>
            <a:xfrm>
              <a:off x="1033499" y="2087806"/>
              <a:ext cx="2448000" cy="2448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1249499" y="2303806"/>
              <a:ext cx="2016000" cy="2016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9" name="图片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6" y="2168950"/>
            <a:ext cx="2322199" cy="2322199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4283319" y="1177306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84655" y="2047781"/>
            <a:ext cx="540000" cy="54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矩形 28"/>
          <p:cNvSpPr/>
          <p:nvPr/>
        </p:nvSpPr>
        <p:spPr>
          <a:xfrm>
            <a:off x="4284655" y="1225595"/>
            <a:ext cx="537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85991" y="2102337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3" name="矩形 4"/>
          <p:cNvSpPr>
            <a:spLocks noChangeArrowheads="1"/>
          </p:cNvSpPr>
          <p:nvPr/>
        </p:nvSpPr>
        <p:spPr bwMode="auto">
          <a:xfrm>
            <a:off x="5000751" y="1209232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4997405" y="2086948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2" name="椭圆 1"/>
          <p:cNvSpPr/>
          <p:nvPr/>
        </p:nvSpPr>
        <p:spPr>
          <a:xfrm>
            <a:off x="4283320" y="2873949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4284656" y="2928505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4996070" y="2913116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C68CEF3-2351-4FDF-82E8-A72474795462}"/>
              </a:ext>
            </a:extLst>
          </p:cNvPr>
          <p:cNvSpPr/>
          <p:nvPr/>
        </p:nvSpPr>
        <p:spPr>
          <a:xfrm>
            <a:off x="4283319" y="3700117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F4A7D20-6A13-4465-813A-0FBC277B63E9}"/>
              </a:ext>
            </a:extLst>
          </p:cNvPr>
          <p:cNvSpPr/>
          <p:nvPr/>
        </p:nvSpPr>
        <p:spPr>
          <a:xfrm>
            <a:off x="4284655" y="3754673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18" name="矩形 4">
            <a:extLst>
              <a:ext uri="{FF2B5EF4-FFF2-40B4-BE49-F238E27FC236}">
                <a16:creationId xmlns:a16="http://schemas.microsoft.com/office/drawing/2014/main" id="{C82B501B-97FC-4542-9DAB-3368276C4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069" y="3739284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类的继承和多态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5BE1E1A-4B2F-4B2B-8347-27BE6C9B6E18}"/>
              </a:ext>
            </a:extLst>
          </p:cNvPr>
          <p:cNvSpPr/>
          <p:nvPr/>
        </p:nvSpPr>
        <p:spPr>
          <a:xfrm>
            <a:off x="4283319" y="4565453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E56DF60-CBD8-4E0D-84B5-CBE751868C65}"/>
              </a:ext>
            </a:extLst>
          </p:cNvPr>
          <p:cNvSpPr/>
          <p:nvPr/>
        </p:nvSpPr>
        <p:spPr>
          <a:xfrm>
            <a:off x="4284655" y="4620009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05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0" name="矩形 4">
            <a:extLst>
              <a:ext uri="{FF2B5EF4-FFF2-40B4-BE49-F238E27FC236}">
                <a16:creationId xmlns:a16="http://schemas.microsoft.com/office/drawing/2014/main" id="{0D1B0021-8B08-4D49-84D2-FE82C9879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069" y="4604620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接口和包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81AFBBE-46EF-4CB6-907C-0A6DC3BA3CB2}"/>
              </a:ext>
            </a:extLst>
          </p:cNvPr>
          <p:cNvSpPr/>
          <p:nvPr/>
        </p:nvSpPr>
        <p:spPr>
          <a:xfrm>
            <a:off x="4283318" y="5391621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62310F-4D21-4850-B62B-436B34049849}"/>
              </a:ext>
            </a:extLst>
          </p:cNvPr>
          <p:cNvSpPr/>
          <p:nvPr/>
        </p:nvSpPr>
        <p:spPr>
          <a:xfrm>
            <a:off x="4284654" y="5446177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06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6" name="矩形 4">
            <a:extLst>
              <a:ext uri="{FF2B5EF4-FFF2-40B4-BE49-F238E27FC236}">
                <a16:creationId xmlns:a16="http://schemas.microsoft.com/office/drawing/2014/main" id="{6856E8AC-E832-4AA2-A2FE-CE6477E6C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068" y="5430788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</p:spTree>
    <p:extLst>
      <p:ext uri="{BB962C8B-B14F-4D97-AF65-F5344CB8AC3E}">
        <p14:creationId xmlns:p14="http://schemas.microsoft.com/office/powerpoint/2010/main" val="8198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>
            <a:extLst>
              <a:ext uri="{FF2B5EF4-FFF2-40B4-BE49-F238E27FC236}">
                <a16:creationId xmlns:a16="http://schemas.microsoft.com/office/drawing/2014/main" id="{36ECB8A4-BCBA-4B4F-96C7-10E81D37C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6306"/>
            <a:ext cx="9144000" cy="4965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0139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类的定义格式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A808598-F2B4-49CB-9AD1-0DEBBAFFF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43" y="2256441"/>
            <a:ext cx="5867400" cy="8078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5EC20816-07A4-4FD8-B70B-FCBD8683A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43" y="3343493"/>
            <a:ext cx="5867400" cy="2487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1FA932AD-D62E-49C4-914F-55A5E669BAC2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1834149"/>
            <a:ext cx="8839200" cy="533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buSzPct val="90000"/>
              <a:buFontTx/>
              <a:buNone/>
            </a:pPr>
            <a:r>
              <a:rPr lang="en-US" altLang="zh-CN" sz="2000" dirty="0"/>
              <a:t>[</a:t>
            </a:r>
            <a:r>
              <a:rPr lang="zh-CN" altLang="en-US" sz="2000" dirty="0"/>
              <a:t>类的修饰符</a:t>
            </a:r>
            <a:r>
              <a:rPr lang="en-US" altLang="zh-CN" sz="2000" dirty="0"/>
              <a:t>]</a:t>
            </a:r>
            <a:r>
              <a:rPr lang="en-US" altLang="zh-CN" sz="2000" dirty="0">
                <a:solidFill>
                  <a:schemeClr val="hlink"/>
                </a:solidFill>
              </a:rPr>
              <a:t>class</a:t>
            </a:r>
            <a:r>
              <a:rPr lang="en-US" altLang="zh-CN" sz="2000" dirty="0"/>
              <a:t> </a:t>
            </a:r>
            <a:r>
              <a:rPr lang="zh-CN" altLang="en-US" sz="2000" dirty="0"/>
              <a:t>类名 </a:t>
            </a:r>
            <a:r>
              <a:rPr lang="en-US" altLang="zh-CN" sz="2000" dirty="0"/>
              <a:t>[</a:t>
            </a:r>
            <a:r>
              <a:rPr lang="en-US" altLang="zh-CN" sz="2000" dirty="0">
                <a:solidFill>
                  <a:schemeClr val="hlink"/>
                </a:solidFill>
              </a:rPr>
              <a:t>extends</a:t>
            </a:r>
            <a:r>
              <a:rPr lang="en-US" altLang="zh-CN" sz="2000" dirty="0"/>
              <a:t> </a:t>
            </a:r>
            <a:r>
              <a:rPr lang="zh-CN" altLang="en-US" sz="2000" dirty="0"/>
              <a:t>父类名</a:t>
            </a:r>
            <a:r>
              <a:rPr lang="en-US" altLang="zh-CN" sz="2000" dirty="0"/>
              <a:t>] </a:t>
            </a:r>
            <a:r>
              <a:rPr lang="en-US" altLang="zh-CN" sz="2000" dirty="0">
                <a:solidFill>
                  <a:schemeClr val="hlink"/>
                </a:solidFill>
              </a:rPr>
              <a:t>implements</a:t>
            </a:r>
            <a:r>
              <a:rPr lang="en-US" altLang="zh-CN" sz="2000" dirty="0"/>
              <a:t>[</a:t>
            </a:r>
            <a:r>
              <a:rPr lang="zh-CN" altLang="en-US" sz="2000" dirty="0"/>
              <a:t>接口名</a:t>
            </a:r>
            <a:r>
              <a:rPr lang="en-US" altLang="zh-CN" sz="2000" dirty="0"/>
              <a:t>] {</a:t>
            </a:r>
          </a:p>
          <a:p>
            <a:pPr marL="609600" indent="-609600" eaLnBrk="1" hangingPunct="1">
              <a:buSzPct val="90000"/>
              <a:buFontTx/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类型	成员变量</a:t>
            </a:r>
            <a:r>
              <a:rPr lang="en-US" altLang="zh-CN" sz="2000" dirty="0"/>
              <a:t>1;</a:t>
            </a:r>
          </a:p>
          <a:p>
            <a:pPr marL="609600" indent="-609600" eaLnBrk="1" hangingPunct="1">
              <a:buSzPct val="90000"/>
              <a:buFontTx/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类型	成员变量</a:t>
            </a:r>
            <a:r>
              <a:rPr lang="en-US" altLang="zh-CN" sz="2000" dirty="0"/>
              <a:t>2;</a:t>
            </a:r>
          </a:p>
          <a:p>
            <a:pPr marL="609600" indent="-609600" eaLnBrk="1" hangingPunct="1">
              <a:buSzPct val="90000"/>
              <a:buFontTx/>
              <a:buNone/>
            </a:pPr>
            <a:r>
              <a:rPr lang="en-US" altLang="zh-CN" sz="2000" dirty="0"/>
              <a:t>	… …	… … … …</a:t>
            </a:r>
          </a:p>
          <a:p>
            <a:pPr marL="609600" indent="-609600" eaLnBrk="1" hangingPunct="1">
              <a:buSzPct val="90000"/>
              <a:buFontTx/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类型	成员方法</a:t>
            </a:r>
            <a:r>
              <a:rPr lang="en-US" altLang="zh-CN" sz="2000" dirty="0"/>
              <a:t>1([</a:t>
            </a:r>
            <a:r>
              <a:rPr lang="zh-CN" altLang="en-US" sz="2000" dirty="0"/>
              <a:t>参数表</a:t>
            </a:r>
            <a:r>
              <a:rPr lang="en-US" altLang="zh-CN" sz="2000" dirty="0"/>
              <a:t>] ) {</a:t>
            </a:r>
          </a:p>
          <a:p>
            <a:pPr marL="609600" indent="-609600" eaLnBrk="1" hangingPunct="1">
              <a:buSzPct val="90000"/>
              <a:buFontTx/>
              <a:buNone/>
            </a:pPr>
            <a:r>
              <a:rPr lang="en-US" altLang="zh-CN" sz="2000" dirty="0"/>
              <a:t>			</a:t>
            </a:r>
            <a:r>
              <a:rPr lang="zh-CN" altLang="en-US" sz="2000" dirty="0"/>
              <a:t>方法体</a:t>
            </a:r>
            <a:r>
              <a:rPr lang="en-US" altLang="zh-CN" sz="2000" dirty="0"/>
              <a:t>;</a:t>
            </a:r>
          </a:p>
          <a:p>
            <a:pPr marL="609600" indent="-609600" eaLnBrk="1" hangingPunct="1">
              <a:buSzPct val="90000"/>
              <a:buFontTx/>
              <a:buNone/>
            </a:pPr>
            <a:r>
              <a:rPr lang="en-US" altLang="zh-CN" sz="2000" dirty="0"/>
              <a:t>	}</a:t>
            </a:r>
          </a:p>
          <a:p>
            <a:pPr marL="609600" indent="-609600" eaLnBrk="1" hangingPunct="1">
              <a:buSzPct val="90000"/>
              <a:buFontTx/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类型	成员方法</a:t>
            </a:r>
            <a:r>
              <a:rPr lang="en-US" altLang="zh-CN" sz="2000" dirty="0"/>
              <a:t>2([</a:t>
            </a:r>
            <a:r>
              <a:rPr lang="zh-CN" altLang="en-US" sz="2000" dirty="0"/>
              <a:t>参数表</a:t>
            </a:r>
            <a:r>
              <a:rPr lang="en-US" altLang="zh-CN" sz="2000" dirty="0"/>
              <a:t>]) {</a:t>
            </a:r>
          </a:p>
          <a:p>
            <a:pPr marL="609600" indent="-609600" eaLnBrk="1" hangingPunct="1">
              <a:buSzPct val="90000"/>
              <a:buFontTx/>
              <a:buNone/>
            </a:pPr>
            <a:r>
              <a:rPr lang="en-US" altLang="zh-CN" sz="2000" dirty="0"/>
              <a:t>			</a:t>
            </a:r>
            <a:r>
              <a:rPr lang="zh-CN" altLang="en-US" sz="2000" dirty="0"/>
              <a:t>方法体</a:t>
            </a:r>
            <a:r>
              <a:rPr lang="en-US" altLang="zh-CN" sz="2000" dirty="0"/>
              <a:t>;</a:t>
            </a:r>
          </a:p>
          <a:p>
            <a:pPr marL="609600" indent="-609600" eaLnBrk="1" hangingPunct="1">
              <a:buSzPct val="90000"/>
              <a:buFontTx/>
              <a:buNone/>
            </a:pPr>
            <a:r>
              <a:rPr lang="en-US" altLang="zh-CN" sz="2000" dirty="0"/>
              <a:t>	}</a:t>
            </a:r>
          </a:p>
          <a:p>
            <a:pPr marL="609600" indent="-609600" eaLnBrk="1" hangingPunct="1">
              <a:buSzPct val="90000"/>
              <a:buFontTx/>
              <a:buNone/>
            </a:pPr>
            <a:r>
              <a:rPr lang="en-US" altLang="zh-CN" sz="2000" dirty="0"/>
              <a:t>	… …	… … … …</a:t>
            </a:r>
          </a:p>
          <a:p>
            <a:pPr marL="609600" indent="-609600" eaLnBrk="1" hangingPunct="1">
              <a:buSzPct val="90000"/>
              <a:buFontTx/>
              <a:buNone/>
            </a:pPr>
            <a:r>
              <a:rPr lang="en-US" altLang="zh-CN" sz="2000" dirty="0"/>
              <a:t>}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980A198-33AD-49C8-A8B2-84829EA8DFD3}"/>
              </a:ext>
            </a:extLst>
          </p:cNvPr>
          <p:cNvGrpSpPr/>
          <p:nvPr/>
        </p:nvGrpSpPr>
        <p:grpSpPr>
          <a:xfrm>
            <a:off x="152400" y="1736006"/>
            <a:ext cx="8731906" cy="488114"/>
            <a:chOff x="152400" y="1736006"/>
            <a:chExt cx="8731906" cy="48811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E294F68-F38F-4BB9-B756-FDEC61431856}"/>
                </a:ext>
              </a:extLst>
            </p:cNvPr>
            <p:cNvSpPr/>
            <p:nvPr/>
          </p:nvSpPr>
          <p:spPr>
            <a:xfrm>
              <a:off x="152400" y="1785593"/>
              <a:ext cx="7511808" cy="438527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97FDB47-35CD-4D0B-9241-E471C952DCAA}"/>
                </a:ext>
              </a:extLst>
            </p:cNvPr>
            <p:cNvSpPr/>
            <p:nvPr/>
          </p:nvSpPr>
          <p:spPr>
            <a:xfrm>
              <a:off x="7771501" y="1736006"/>
              <a:ext cx="11128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C00000"/>
                  </a:solidFill>
                  <a:cs typeface="黑体" panose="02010609060101010101" pitchFamily="49" charset="-122"/>
                  <a:sym typeface="+mn-ea"/>
                </a:rPr>
                <a:t>类声明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2D65DA7-E738-4B4A-91F5-6A5F23311B3A}"/>
              </a:ext>
            </a:extLst>
          </p:cNvPr>
          <p:cNvGrpSpPr/>
          <p:nvPr/>
        </p:nvGrpSpPr>
        <p:grpSpPr>
          <a:xfrm>
            <a:off x="152400" y="2224120"/>
            <a:ext cx="8422526" cy="3904454"/>
            <a:chOff x="152400" y="2224120"/>
            <a:chExt cx="8422526" cy="390445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6A683B8-726C-4D3B-9D89-D334EC426D86}"/>
                </a:ext>
              </a:extLst>
            </p:cNvPr>
            <p:cNvSpPr/>
            <p:nvPr/>
          </p:nvSpPr>
          <p:spPr>
            <a:xfrm>
              <a:off x="152400" y="2294494"/>
              <a:ext cx="7557148" cy="3834080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39A45F3-B2F0-4614-BF17-3F3F61141407}"/>
                </a:ext>
              </a:extLst>
            </p:cNvPr>
            <p:cNvSpPr/>
            <p:nvPr/>
          </p:nvSpPr>
          <p:spPr>
            <a:xfrm>
              <a:off x="7771501" y="2224120"/>
              <a:ext cx="8034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C00000"/>
                  </a:solidFill>
                  <a:cs typeface="黑体" panose="02010609060101010101" pitchFamily="49" charset="-122"/>
                  <a:sym typeface="+mn-ea"/>
                </a:rPr>
                <a:t>类体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680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27"/>
          <p:cNvSpPr>
            <a:spLocks noChangeArrowheads="1"/>
          </p:cNvSpPr>
          <p:nvPr/>
        </p:nvSpPr>
        <p:spPr bwMode="auto">
          <a:xfrm>
            <a:off x="685556" y="297596"/>
            <a:ext cx="250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4000" rIns="324000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1557AE"/>
                </a:solidFill>
                <a:latin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课程内容</a:t>
            </a:r>
            <a:endParaRPr lang="zh-CN" altLang="en-US" sz="3600" b="1" dirty="0">
              <a:solidFill>
                <a:srgbClr val="1557AE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450753" y="1642436"/>
            <a:ext cx="3395626" cy="3395626"/>
            <a:chOff x="1033499" y="2087806"/>
            <a:chExt cx="2448000" cy="2448000"/>
          </a:xfrm>
        </p:grpSpPr>
        <p:sp>
          <p:nvSpPr>
            <p:cNvPr id="116" name="椭圆 115"/>
            <p:cNvSpPr/>
            <p:nvPr/>
          </p:nvSpPr>
          <p:spPr>
            <a:xfrm>
              <a:off x="1033499" y="2087806"/>
              <a:ext cx="2448000" cy="2448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1249499" y="2303806"/>
              <a:ext cx="2016000" cy="2016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9" name="图片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6" y="2168950"/>
            <a:ext cx="2322199" cy="2322199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4283319" y="1177306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84655" y="2047781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矩形 28"/>
          <p:cNvSpPr/>
          <p:nvPr/>
        </p:nvSpPr>
        <p:spPr>
          <a:xfrm>
            <a:off x="4284655" y="1225595"/>
            <a:ext cx="537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85991" y="2102337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3" name="矩形 4"/>
          <p:cNvSpPr>
            <a:spLocks noChangeArrowheads="1"/>
          </p:cNvSpPr>
          <p:nvPr/>
        </p:nvSpPr>
        <p:spPr bwMode="auto">
          <a:xfrm>
            <a:off x="5000751" y="1209232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4997405" y="2086948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2" name="椭圆 1"/>
          <p:cNvSpPr/>
          <p:nvPr/>
        </p:nvSpPr>
        <p:spPr>
          <a:xfrm>
            <a:off x="4283320" y="2873949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4284656" y="2928505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4996070" y="2913116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C68CEF3-2351-4FDF-82E8-A72474795462}"/>
              </a:ext>
            </a:extLst>
          </p:cNvPr>
          <p:cNvSpPr/>
          <p:nvPr/>
        </p:nvSpPr>
        <p:spPr>
          <a:xfrm>
            <a:off x="4283319" y="3700117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F4A7D20-6A13-4465-813A-0FBC277B63E9}"/>
              </a:ext>
            </a:extLst>
          </p:cNvPr>
          <p:cNvSpPr/>
          <p:nvPr/>
        </p:nvSpPr>
        <p:spPr>
          <a:xfrm>
            <a:off x="4284655" y="3754673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18" name="矩形 4">
            <a:extLst>
              <a:ext uri="{FF2B5EF4-FFF2-40B4-BE49-F238E27FC236}">
                <a16:creationId xmlns:a16="http://schemas.microsoft.com/office/drawing/2014/main" id="{C82B501B-97FC-4542-9DAB-3368276C4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069" y="3739284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类的继承和多态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5BE1E1A-4B2F-4B2B-8347-27BE6C9B6E18}"/>
              </a:ext>
            </a:extLst>
          </p:cNvPr>
          <p:cNvSpPr/>
          <p:nvPr/>
        </p:nvSpPr>
        <p:spPr>
          <a:xfrm>
            <a:off x="4283319" y="4565453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E56DF60-CBD8-4E0D-84B5-CBE751868C65}"/>
              </a:ext>
            </a:extLst>
          </p:cNvPr>
          <p:cNvSpPr/>
          <p:nvPr/>
        </p:nvSpPr>
        <p:spPr>
          <a:xfrm>
            <a:off x="4284655" y="4620009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05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0" name="矩形 4">
            <a:extLst>
              <a:ext uri="{FF2B5EF4-FFF2-40B4-BE49-F238E27FC236}">
                <a16:creationId xmlns:a16="http://schemas.microsoft.com/office/drawing/2014/main" id="{0D1B0021-8B08-4D49-84D2-FE82C9879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069" y="4604620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接口和包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81AFBBE-46EF-4CB6-907C-0A6DC3BA3CB2}"/>
              </a:ext>
            </a:extLst>
          </p:cNvPr>
          <p:cNvSpPr/>
          <p:nvPr/>
        </p:nvSpPr>
        <p:spPr>
          <a:xfrm>
            <a:off x="4283318" y="5391621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62310F-4D21-4850-B62B-436B34049849}"/>
              </a:ext>
            </a:extLst>
          </p:cNvPr>
          <p:cNvSpPr/>
          <p:nvPr/>
        </p:nvSpPr>
        <p:spPr>
          <a:xfrm>
            <a:off x="4284654" y="5446177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06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6" name="矩形 4">
            <a:extLst>
              <a:ext uri="{FF2B5EF4-FFF2-40B4-BE49-F238E27FC236}">
                <a16:creationId xmlns:a16="http://schemas.microsoft.com/office/drawing/2014/main" id="{6856E8AC-E832-4AA2-A2FE-CE6477E6C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068" y="5430788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</p:spTree>
    <p:extLst>
      <p:ext uri="{BB962C8B-B14F-4D97-AF65-F5344CB8AC3E}">
        <p14:creationId xmlns:p14="http://schemas.microsoft.com/office/powerpoint/2010/main" val="26843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0139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类的描述</a:t>
            </a:r>
            <a:endParaRPr lang="zh-CN" altLang="en-US" sz="2400" b="1" dirty="0">
              <a:ea typeface="楷体" panose="02010609060101010101" pitchFamily="49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00AA2C5-C97A-4CD7-9FC2-6CAE40B80C98}"/>
              </a:ext>
            </a:extLst>
          </p:cNvPr>
          <p:cNvSpPr/>
          <p:nvPr/>
        </p:nvSpPr>
        <p:spPr>
          <a:xfrm>
            <a:off x="0" y="1717430"/>
            <a:ext cx="9144000" cy="1118588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9600" lvl="0" indent="-6096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90000"/>
            </a:pP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[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类的修饰符</a:t>
            </a: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]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</a:rPr>
              <a:t>class</a:t>
            </a: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+mn-ea"/>
              </a:rPr>
              <a:t>类名 </a:t>
            </a: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[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</a:rPr>
              <a:t>extends</a:t>
            </a: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+mn-ea"/>
              </a:rPr>
              <a:t>父类名</a:t>
            </a: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] [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</a:rPr>
              <a:t>implements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+mn-ea"/>
              </a:rPr>
              <a:t>接口名</a:t>
            </a: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] {</a:t>
            </a:r>
          </a:p>
          <a:p>
            <a:pPr marL="609600" lvl="0" indent="-6096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90000"/>
            </a:pP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	… …		… … … …	</a:t>
            </a:r>
          </a:p>
          <a:p>
            <a:pPr marL="609600" lvl="0" indent="-6096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90000"/>
            </a:pP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E8DBB5-E50E-44CC-AC65-CC0D1B2CC538}"/>
              </a:ext>
            </a:extLst>
          </p:cNvPr>
          <p:cNvSpPr/>
          <p:nvPr/>
        </p:nvSpPr>
        <p:spPr>
          <a:xfrm>
            <a:off x="0" y="2995575"/>
            <a:ext cx="9143999" cy="345602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45E338-BB93-4E73-A4A7-2FC65930AEB2}"/>
              </a:ext>
            </a:extLst>
          </p:cNvPr>
          <p:cNvSpPr/>
          <p:nvPr/>
        </p:nvSpPr>
        <p:spPr>
          <a:xfrm>
            <a:off x="43130" y="3092053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just" eaLnBrk="1" hangingPunct="1">
              <a:buSzPct val="90000"/>
            </a:pPr>
            <a:r>
              <a:rPr lang="zh-CN" altLang="en-US" sz="2400" dirty="0">
                <a:latin typeface="+mj-lt"/>
              </a:rPr>
              <a:t>类的修饰符</a:t>
            </a:r>
            <a:r>
              <a:rPr lang="en-US" altLang="zh-CN" sz="2400" dirty="0">
                <a:latin typeface="+mj-lt"/>
              </a:rPr>
              <a:t>(modifier)</a:t>
            </a:r>
          </a:p>
          <a:p>
            <a:pPr marL="0" lvl="1" indent="-533400" algn="just" eaLnBrk="1" hangingPunct="1">
              <a:buSzPct val="90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folHlink"/>
                </a:solidFill>
                <a:latin typeface="+mj-lt"/>
              </a:rPr>
              <a:t>public: </a:t>
            </a:r>
            <a:r>
              <a:rPr lang="zh-CN" altLang="en-US" sz="2400" dirty="0">
                <a:latin typeface="+mj-lt"/>
              </a:rPr>
              <a:t>公共类，可以被其他任何类所使用，</a:t>
            </a:r>
            <a:r>
              <a:rPr lang="en-US" altLang="zh-CN" sz="2400" dirty="0">
                <a:latin typeface="+mj-lt"/>
              </a:rPr>
              <a:t>declares that the class can be used by </a:t>
            </a:r>
            <a:r>
              <a:rPr lang="en-US" altLang="zh-CN" sz="2400" dirty="0">
                <a:solidFill>
                  <a:schemeClr val="hlink"/>
                </a:solidFill>
                <a:latin typeface="+mj-lt"/>
              </a:rPr>
              <a:t>any class regardless of its package</a:t>
            </a:r>
            <a:r>
              <a:rPr lang="en-US" altLang="zh-CN" sz="2400" dirty="0">
                <a:latin typeface="+mj-lt"/>
              </a:rPr>
              <a:t> (</a:t>
            </a:r>
            <a:r>
              <a:rPr lang="zh-CN" altLang="en-US" sz="2400" dirty="0">
                <a:latin typeface="+mj-lt"/>
              </a:rPr>
              <a:t>无任何限制</a:t>
            </a:r>
            <a:r>
              <a:rPr lang="en-US" altLang="zh-CN" sz="2400" dirty="0">
                <a:latin typeface="+mj-lt"/>
              </a:rPr>
              <a:t>)</a:t>
            </a:r>
          </a:p>
          <a:p>
            <a:pPr marL="0" lvl="1" indent="-533400" algn="just" eaLnBrk="1" hangingPunct="1"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folHlink"/>
                </a:solidFill>
                <a:latin typeface="+mj-lt"/>
              </a:rPr>
              <a:t>无修饰</a:t>
            </a:r>
            <a:r>
              <a:rPr lang="en-US" altLang="zh-CN" sz="2400" dirty="0">
                <a:solidFill>
                  <a:schemeClr val="folHlink"/>
                </a:solidFill>
                <a:latin typeface="+mj-lt"/>
              </a:rPr>
              <a:t>/</a:t>
            </a:r>
            <a:r>
              <a:rPr lang="zh-CN" altLang="en-US" sz="2400" dirty="0">
                <a:solidFill>
                  <a:schemeClr val="folHlink"/>
                </a:solidFill>
                <a:latin typeface="+mj-lt"/>
              </a:rPr>
              <a:t>默认</a:t>
            </a:r>
            <a:r>
              <a:rPr lang="en-US" altLang="zh-CN" sz="2400" dirty="0">
                <a:latin typeface="+mj-lt"/>
              </a:rPr>
              <a:t>: a class can be used only by other classes in the same </a:t>
            </a:r>
            <a:r>
              <a:rPr lang="en-US" altLang="zh-CN" sz="2400" dirty="0">
                <a:solidFill>
                  <a:schemeClr val="hlink"/>
                </a:solidFill>
                <a:latin typeface="+mj-lt"/>
              </a:rPr>
              <a:t>package </a:t>
            </a:r>
            <a:r>
              <a:rPr lang="en-US" altLang="zh-CN" sz="2400" dirty="0">
                <a:latin typeface="+mj-lt"/>
              </a:rPr>
              <a:t>(</a:t>
            </a:r>
            <a:r>
              <a:rPr lang="zh-CN" altLang="en-US" sz="2400" dirty="0">
                <a:latin typeface="+mj-lt"/>
              </a:rPr>
              <a:t>仅能被</a:t>
            </a:r>
            <a:r>
              <a:rPr lang="zh-CN" altLang="en-US" sz="2400" dirty="0">
                <a:solidFill>
                  <a:schemeClr val="hlink"/>
                </a:solidFill>
                <a:latin typeface="+mj-lt"/>
              </a:rPr>
              <a:t>同一个包</a:t>
            </a:r>
            <a:r>
              <a:rPr lang="zh-CN" altLang="en-US" sz="2400" dirty="0">
                <a:latin typeface="+mj-lt"/>
              </a:rPr>
              <a:t>中的其他类引用</a:t>
            </a:r>
            <a:r>
              <a:rPr lang="en-US" altLang="zh-CN" sz="2400" dirty="0">
                <a:latin typeface="+mj-lt"/>
              </a:rPr>
              <a:t>)</a:t>
            </a:r>
          </a:p>
          <a:p>
            <a:pPr marL="0" lvl="1" indent="-533400" algn="just" eaLnBrk="1" hangingPunct="1">
              <a:buSzPct val="90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folHlink"/>
                </a:solidFill>
                <a:latin typeface="+mj-lt"/>
              </a:rPr>
              <a:t>abstract: </a:t>
            </a:r>
            <a:r>
              <a:rPr lang="en-US" altLang="zh-CN" sz="2400" dirty="0">
                <a:latin typeface="+mj-lt"/>
              </a:rPr>
              <a:t>declares that the class cannot be </a:t>
            </a:r>
            <a:r>
              <a:rPr lang="en-US" altLang="zh-CN" sz="2400" dirty="0">
                <a:solidFill>
                  <a:schemeClr val="hlink"/>
                </a:solidFill>
                <a:latin typeface="+mj-lt"/>
              </a:rPr>
              <a:t>instantiated</a:t>
            </a:r>
            <a:r>
              <a:rPr lang="en-US" altLang="zh-CN" sz="2400" dirty="0">
                <a:latin typeface="+mj-lt"/>
              </a:rPr>
              <a:t> (</a:t>
            </a:r>
            <a:r>
              <a:rPr lang="zh-CN" altLang="en-US" sz="2400" dirty="0">
                <a:latin typeface="+mj-lt"/>
              </a:rPr>
              <a:t>抽象类，不能被</a:t>
            </a:r>
            <a:r>
              <a:rPr lang="zh-CN" altLang="en-US" sz="2400" dirty="0">
                <a:solidFill>
                  <a:schemeClr val="hlink"/>
                </a:solidFill>
                <a:latin typeface="+mj-lt"/>
              </a:rPr>
              <a:t>实例化</a:t>
            </a:r>
            <a:r>
              <a:rPr lang="en-US" altLang="zh-CN" sz="2400" dirty="0">
                <a:latin typeface="+mj-lt"/>
              </a:rPr>
              <a:t>/</a:t>
            </a:r>
            <a:r>
              <a:rPr lang="zh-CN" altLang="en-US" sz="2400" dirty="0">
                <a:latin typeface="+mj-lt"/>
              </a:rPr>
              <a:t>即</a:t>
            </a:r>
            <a:r>
              <a:rPr lang="zh-CN" altLang="en-US" sz="2400" dirty="0">
                <a:solidFill>
                  <a:schemeClr val="hlink"/>
                </a:solidFill>
                <a:latin typeface="+mj-lt"/>
              </a:rPr>
              <a:t>创建对象</a:t>
            </a:r>
            <a:r>
              <a:rPr lang="en-US" altLang="zh-CN" sz="2400" dirty="0">
                <a:latin typeface="+mj-lt"/>
              </a:rPr>
              <a:t>)</a:t>
            </a:r>
          </a:p>
          <a:p>
            <a:pPr marL="0" lvl="1" indent="-533400" algn="just" eaLnBrk="1" hangingPunct="1">
              <a:buSzPct val="90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folHlink"/>
                </a:solidFill>
                <a:latin typeface="+mj-lt"/>
              </a:rPr>
              <a:t>final: </a:t>
            </a:r>
            <a:r>
              <a:rPr lang="en-US" altLang="zh-CN" sz="2400" dirty="0">
                <a:latin typeface="+mj-lt"/>
              </a:rPr>
              <a:t>declares that the class cannot be </a:t>
            </a:r>
            <a:r>
              <a:rPr lang="en-US" altLang="zh-CN" sz="2400" dirty="0" err="1">
                <a:latin typeface="+mj-lt"/>
              </a:rPr>
              <a:t>subclassed</a:t>
            </a:r>
            <a:r>
              <a:rPr lang="en-US" altLang="zh-CN" sz="2400" dirty="0">
                <a:latin typeface="+mj-lt"/>
              </a:rPr>
              <a:t> (</a:t>
            </a:r>
            <a:r>
              <a:rPr lang="zh-CN" altLang="en-US" sz="2400" dirty="0">
                <a:latin typeface="+mj-lt"/>
              </a:rPr>
              <a:t>最终类不能被继承</a:t>
            </a:r>
            <a:r>
              <a:rPr lang="en-US" altLang="zh-CN" sz="24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08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0139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类的描述</a:t>
            </a:r>
            <a:endParaRPr lang="zh-CN" altLang="en-US" sz="2400" b="1" dirty="0">
              <a:ea typeface="楷体" panose="02010609060101010101" pitchFamily="49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00AA2C5-C97A-4CD7-9FC2-6CAE40B80C98}"/>
              </a:ext>
            </a:extLst>
          </p:cNvPr>
          <p:cNvSpPr/>
          <p:nvPr/>
        </p:nvSpPr>
        <p:spPr>
          <a:xfrm>
            <a:off x="0" y="1717430"/>
            <a:ext cx="9144000" cy="1118588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9600" lvl="0" indent="-6096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90000"/>
            </a:pP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[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类的修饰符</a:t>
            </a: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]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</a:rPr>
              <a:t>class</a:t>
            </a: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+mn-ea"/>
              </a:rPr>
              <a:t>类名 </a:t>
            </a: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[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</a:rPr>
              <a:t>extends</a:t>
            </a: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+mn-ea"/>
              </a:rPr>
              <a:t>父类名</a:t>
            </a: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] [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</a:rPr>
              <a:t>implements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+mn-ea"/>
              </a:rPr>
              <a:t>接口名</a:t>
            </a: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] {</a:t>
            </a:r>
          </a:p>
          <a:p>
            <a:pPr marL="609600" lvl="0" indent="-6096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90000"/>
            </a:pP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	… …		… … … …	</a:t>
            </a:r>
          </a:p>
          <a:p>
            <a:pPr marL="609600" lvl="0" indent="-6096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90000"/>
            </a:pP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E8DBB5-E50E-44CC-AC65-CC0D1B2CC538}"/>
              </a:ext>
            </a:extLst>
          </p:cNvPr>
          <p:cNvSpPr/>
          <p:nvPr/>
        </p:nvSpPr>
        <p:spPr>
          <a:xfrm>
            <a:off x="0" y="2995575"/>
            <a:ext cx="9143999" cy="135145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AD9D059-F2FF-438F-9DD9-B13EA4CD31AB}"/>
              </a:ext>
            </a:extLst>
          </p:cNvPr>
          <p:cNvSpPr/>
          <p:nvPr/>
        </p:nvSpPr>
        <p:spPr>
          <a:xfrm>
            <a:off x="-1" y="3093427"/>
            <a:ext cx="9143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eaLnBrk="1" hangingPunct="1">
              <a:buSzPct val="9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j-lt"/>
              </a:rPr>
              <a:t>extends: </a:t>
            </a:r>
            <a:r>
              <a:rPr lang="zh-CN" altLang="en-US" sz="2400" dirty="0">
                <a:latin typeface="+mj-lt"/>
              </a:rPr>
              <a:t>一个类</a:t>
            </a:r>
            <a:r>
              <a:rPr lang="zh-CN" altLang="en-US" sz="2400" dirty="0">
                <a:solidFill>
                  <a:schemeClr val="hlink"/>
                </a:solidFill>
                <a:latin typeface="+mj-lt"/>
              </a:rPr>
              <a:t>继承</a:t>
            </a:r>
            <a:r>
              <a:rPr lang="zh-CN" altLang="en-US" sz="2400" dirty="0">
                <a:latin typeface="+mj-lt"/>
              </a:rPr>
              <a:t>另一个类</a:t>
            </a:r>
          </a:p>
          <a:p>
            <a:pPr marL="609600" indent="-609600" eaLnBrk="1" hangingPunct="1">
              <a:buSzPct val="9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j-lt"/>
              </a:rPr>
              <a:t>implements: </a:t>
            </a:r>
            <a:r>
              <a:rPr lang="zh-CN" altLang="en-US" sz="2400" dirty="0">
                <a:latin typeface="+mj-lt"/>
              </a:rPr>
              <a:t>一个类</a:t>
            </a:r>
            <a:r>
              <a:rPr lang="zh-CN" altLang="en-US" sz="2400" dirty="0">
                <a:solidFill>
                  <a:schemeClr val="hlink"/>
                </a:solidFill>
                <a:latin typeface="+mj-lt"/>
              </a:rPr>
              <a:t>实现</a:t>
            </a:r>
            <a:r>
              <a:rPr lang="zh-CN" altLang="en-US" sz="2400" dirty="0">
                <a:latin typeface="+mj-lt"/>
              </a:rPr>
              <a:t>一些接口</a:t>
            </a:r>
            <a:r>
              <a:rPr lang="en-US" altLang="zh-CN" sz="2400" dirty="0">
                <a:latin typeface="+mj-lt"/>
              </a:rPr>
              <a:t>(interface)</a:t>
            </a:r>
            <a:r>
              <a:rPr lang="zh-CN" altLang="en-US" sz="2400" dirty="0">
                <a:latin typeface="+mj-lt"/>
              </a:rPr>
              <a:t>的方法，用以变相实现多重继承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A31731-24C0-4AC4-8F54-3E5CBEE6BE04}"/>
              </a:ext>
            </a:extLst>
          </p:cNvPr>
          <p:cNvSpPr/>
          <p:nvPr/>
        </p:nvSpPr>
        <p:spPr>
          <a:xfrm>
            <a:off x="-2" y="4577466"/>
            <a:ext cx="9144000" cy="15558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1557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CN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4EC9B0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JFrame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zh-CN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4EC9B0"/>
                </a:solidFill>
                <a:latin typeface="Consolas" panose="020B0609020204030204" pitchFamily="49" charset="0"/>
              </a:rPr>
              <a:t>ActionListener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WindowListener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… …     … …</a:t>
            </a:r>
          </a:p>
          <a:p>
            <a:pPr lvl="1"/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0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5598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类的描述</a:t>
            </a: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7D0A174-5023-48D1-9B4D-90351F949602}"/>
              </a:ext>
            </a:extLst>
          </p:cNvPr>
          <p:cNvSpPr/>
          <p:nvPr/>
        </p:nvSpPr>
        <p:spPr>
          <a:xfrm>
            <a:off x="0" y="1739695"/>
            <a:ext cx="9144000" cy="450144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1557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     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score1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score2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score3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   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getAverageScore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 (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score1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score2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score3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)/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757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45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类的描述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包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(Package)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的概念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C2BC380-3CF8-4DBE-957C-D4BFD52612C2}"/>
              </a:ext>
            </a:extLst>
          </p:cNvPr>
          <p:cNvSpPr/>
          <p:nvPr/>
        </p:nvSpPr>
        <p:spPr>
          <a:xfrm>
            <a:off x="-7051" y="2083839"/>
            <a:ext cx="9143999" cy="155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altLang="zh-CN" sz="2400" b="1" dirty="0">
                <a:solidFill>
                  <a:srgbClr val="C00000"/>
                </a:solidFill>
                <a:latin typeface="+mj-lt"/>
                <a:ea typeface="楷体" panose="02010609060101010101" pitchFamily="49" charset="-122"/>
              </a:rPr>
              <a:t>package </a:t>
            </a:r>
            <a:r>
              <a:rPr lang="en-US" altLang="zh-CN" sz="2400" b="1" dirty="0" err="1">
                <a:solidFill>
                  <a:srgbClr val="C00000"/>
                </a:solidFill>
                <a:latin typeface="+mj-lt"/>
                <a:ea typeface="楷体" panose="02010609060101010101" pitchFamily="49" charset="-122"/>
              </a:rPr>
              <a:t>org.mycompany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楷体" panose="02010609060101010101" pitchFamily="49" charset="-122"/>
              </a:rPr>
              <a:t>;</a:t>
            </a:r>
          </a:p>
          <a:p>
            <a:pPr lvl="3"/>
            <a:r>
              <a:rPr lang="en-US" altLang="zh-CN" sz="24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class Test {</a:t>
            </a:r>
          </a:p>
          <a:p>
            <a:pPr lvl="3"/>
            <a:r>
              <a:rPr lang="en-US" altLang="zh-CN" sz="24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	… …</a:t>
            </a:r>
          </a:p>
          <a:p>
            <a:pPr lvl="3"/>
            <a:r>
              <a:rPr lang="en-US" altLang="zh-CN" sz="24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699D2A-99BE-4B2B-BC67-F7A7FB1DCD5B}"/>
              </a:ext>
            </a:extLst>
          </p:cNvPr>
          <p:cNvSpPr/>
          <p:nvPr/>
        </p:nvSpPr>
        <p:spPr>
          <a:xfrm>
            <a:off x="0" y="3752962"/>
            <a:ext cx="9136948" cy="264783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F0F857-84E4-4339-A7C5-F8013F83AF83}"/>
                  </a:ext>
                </a:extLst>
              </p:cNvPr>
              <p:cNvSpPr/>
              <p:nvPr/>
            </p:nvSpPr>
            <p:spPr>
              <a:xfrm>
                <a:off x="21359" y="3691660"/>
                <a:ext cx="9165154" cy="27091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400" dirty="0">
                    <a:latin typeface="+mj-lt"/>
                    <a:ea typeface="楷体" panose="02010609060101010101" pitchFamily="49" charset="-122"/>
                  </a:rPr>
                  <a:t>假设工程</a:t>
                </a:r>
                <a:r>
                  <a:rPr lang="en-US" altLang="zh-CN" sz="2400" dirty="0">
                    <a:latin typeface="+mj-lt"/>
                    <a:ea typeface="楷体" panose="02010609060101010101" pitchFamily="49" charset="-122"/>
                  </a:rPr>
                  <a:t>(project)</a:t>
                </a:r>
                <a:r>
                  <a:rPr lang="zh-CN" altLang="en-US" sz="2400" dirty="0">
                    <a:latin typeface="+mj-lt"/>
                    <a:ea typeface="楷体" panose="02010609060101010101" pitchFamily="49" charset="-122"/>
                  </a:rPr>
                  <a:t>的源代码根目录是</a:t>
                </a:r>
                <a:r>
                  <a:rPr lang="en-US" altLang="zh-CN" sz="2400" dirty="0">
                    <a:latin typeface="+mj-lt"/>
                    <a:ea typeface="楷体" panose="02010609060101010101" pitchFamily="49" charset="-122"/>
                  </a:rPr>
                  <a:t>D:\src</a:t>
                </a:r>
                <a:r>
                  <a:rPr lang="zh-CN" altLang="en-US" sz="2400" dirty="0">
                    <a:latin typeface="+mj-lt"/>
                    <a:ea typeface="楷体" panose="02010609060101010101" pitchFamily="49" charset="-122"/>
                  </a:rPr>
                  <a:t>，则：</a:t>
                </a:r>
              </a:p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400" dirty="0">
                    <a:latin typeface="+mj-lt"/>
                    <a:ea typeface="楷体" panose="02010609060101010101" pitchFamily="49" charset="-122"/>
                  </a:rPr>
                  <a:t>源文件位置</a:t>
                </a:r>
                <a:r>
                  <a:rPr lang="en-US" altLang="zh-CN" sz="2400" dirty="0">
                    <a:latin typeface="+mj-lt"/>
                    <a:ea typeface="楷体" panose="02010609060101010101" pitchFamily="49" charset="-122"/>
                  </a:rPr>
                  <a:t>: “D:\</a:t>
                </a:r>
                <a:r>
                  <a:rPr lang="en-US" altLang="zh-CN" sz="2400" dirty="0" err="1">
                    <a:latin typeface="+mj-lt"/>
                    <a:ea typeface="楷体" panose="02010609060101010101" pitchFamily="49" charset="-122"/>
                  </a:rPr>
                  <a:t>src</a:t>
                </a:r>
                <a:r>
                  <a:rPr lang="en-US" altLang="zh-CN" sz="2400" dirty="0">
                    <a:latin typeface="+mj-lt"/>
                    <a:ea typeface="楷体" panose="02010609060101010101" pitchFamily="49" charset="-122"/>
                  </a:rPr>
                  <a:t>\org\</a:t>
                </a:r>
                <a:r>
                  <a:rPr lang="en-US" altLang="zh-CN" sz="2400" dirty="0" err="1">
                    <a:latin typeface="+mj-lt"/>
                    <a:ea typeface="楷体" panose="02010609060101010101" pitchFamily="49" charset="-122"/>
                  </a:rPr>
                  <a:t>mycompany</a:t>
                </a:r>
                <a:r>
                  <a:rPr lang="en-US" altLang="zh-CN" sz="2400" dirty="0">
                    <a:latin typeface="+mj-lt"/>
                    <a:ea typeface="楷体" panose="02010609060101010101" pitchFamily="49" charset="-122"/>
                  </a:rPr>
                  <a:t>\test.java”</a:t>
                </a:r>
              </a:p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400" dirty="0">
                    <a:latin typeface="+mj-lt"/>
                    <a:ea typeface="楷体" panose="02010609060101010101" pitchFamily="49" charset="-122"/>
                  </a:rPr>
                  <a:t>编译方法</a:t>
                </a:r>
                <a:r>
                  <a:rPr lang="en-US" altLang="zh-CN" sz="2400" dirty="0">
                    <a:latin typeface="+mj-lt"/>
                    <a:ea typeface="楷体" panose="02010609060101010101" pitchFamily="49" charset="-122"/>
                  </a:rPr>
                  <a:t>1:   “cd D:\src\org\mycompany\”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→</m:t>
                    </m:r>
                  </m:oMath>
                </a14:m>
                <a:r>
                  <a:rPr lang="en-US" altLang="zh-CN" sz="2400" dirty="0">
                    <a:latin typeface="+mj-lt"/>
                    <a:ea typeface="楷体" panose="02010609060101010101" pitchFamily="49" charset="-122"/>
                  </a:rPr>
                  <a:t> “</a:t>
                </a:r>
                <a:r>
                  <a:rPr lang="en-US" altLang="zh-CN" sz="2400" dirty="0" err="1">
                    <a:latin typeface="+mj-lt"/>
                    <a:ea typeface="楷体" panose="02010609060101010101" pitchFamily="49" charset="-122"/>
                  </a:rPr>
                  <a:t>javac</a:t>
                </a:r>
                <a:r>
                  <a:rPr lang="en-US" altLang="zh-CN" sz="2400" dirty="0">
                    <a:latin typeface="+mj-lt"/>
                    <a:ea typeface="楷体" panose="02010609060101010101" pitchFamily="49" charset="-122"/>
                  </a:rPr>
                  <a:t> test.java”</a:t>
                </a:r>
              </a:p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400" dirty="0">
                    <a:latin typeface="+mj-lt"/>
                    <a:ea typeface="楷体" panose="02010609060101010101" pitchFamily="49" charset="-122"/>
                  </a:rPr>
                  <a:t>编译方法</a:t>
                </a:r>
                <a:r>
                  <a:rPr lang="en-US" altLang="zh-CN" sz="2400" dirty="0">
                    <a:latin typeface="+mj-lt"/>
                    <a:ea typeface="楷体" panose="02010609060101010101" pitchFamily="49" charset="-122"/>
                  </a:rPr>
                  <a:t>2:   “cd D:\src\”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→</m:t>
                    </m:r>
                  </m:oMath>
                </a14:m>
                <a:r>
                  <a:rPr lang="en-US" altLang="zh-CN" sz="2400" dirty="0">
                    <a:latin typeface="+mj-lt"/>
                    <a:ea typeface="楷体" panose="02010609060101010101" pitchFamily="49" charset="-122"/>
                  </a:rPr>
                  <a:t> “</a:t>
                </a:r>
                <a:r>
                  <a:rPr lang="en-US" altLang="zh-CN" sz="2400" dirty="0" err="1">
                    <a:latin typeface="+mj-lt"/>
                    <a:ea typeface="楷体" panose="02010609060101010101" pitchFamily="49" charset="-122"/>
                  </a:rPr>
                  <a:t>javac</a:t>
                </a:r>
                <a:r>
                  <a:rPr lang="en-US" altLang="zh-CN" sz="2400" dirty="0">
                    <a:latin typeface="+mj-lt"/>
                    <a:ea typeface="楷体" panose="02010609060101010101" pitchFamily="49" charset="-122"/>
                  </a:rPr>
                  <a:t> org\</a:t>
                </a:r>
                <a:r>
                  <a:rPr lang="en-US" altLang="zh-CN" sz="2400" dirty="0" err="1">
                    <a:latin typeface="+mj-lt"/>
                    <a:ea typeface="楷体" panose="02010609060101010101" pitchFamily="49" charset="-122"/>
                  </a:rPr>
                  <a:t>mycompany</a:t>
                </a:r>
                <a:r>
                  <a:rPr lang="en-US" altLang="zh-CN" sz="2400" dirty="0">
                    <a:latin typeface="+mj-lt"/>
                    <a:ea typeface="楷体" panose="02010609060101010101" pitchFamily="49" charset="-122"/>
                  </a:rPr>
                  <a:t>\test.java”</a:t>
                </a:r>
              </a:p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sz="2400" dirty="0">
                    <a:latin typeface="+mj-lt"/>
                    <a:ea typeface="楷体" panose="02010609060101010101" pitchFamily="49" charset="-122"/>
                  </a:rPr>
                  <a:t>class</a:t>
                </a:r>
                <a:r>
                  <a:rPr lang="zh-CN" altLang="en-US" sz="2400" dirty="0">
                    <a:latin typeface="+mj-lt"/>
                    <a:ea typeface="楷体" panose="02010609060101010101" pitchFamily="49" charset="-122"/>
                  </a:rPr>
                  <a:t>文件位置</a:t>
                </a:r>
                <a:r>
                  <a:rPr lang="en-US" altLang="zh-CN" sz="2400" dirty="0">
                    <a:latin typeface="+mj-lt"/>
                    <a:ea typeface="楷体" panose="02010609060101010101" pitchFamily="49" charset="-122"/>
                  </a:rPr>
                  <a:t>: “D:\</a:t>
                </a:r>
                <a:r>
                  <a:rPr lang="en-US" altLang="zh-CN" sz="2400" dirty="0" err="1">
                    <a:latin typeface="+mj-lt"/>
                    <a:ea typeface="楷体" panose="02010609060101010101" pitchFamily="49" charset="-122"/>
                  </a:rPr>
                  <a:t>src</a:t>
                </a:r>
                <a:r>
                  <a:rPr lang="en-US" altLang="zh-CN" sz="2400" dirty="0">
                    <a:latin typeface="+mj-lt"/>
                    <a:ea typeface="楷体" panose="02010609060101010101" pitchFamily="49" charset="-122"/>
                  </a:rPr>
                  <a:t>\org\</a:t>
                </a:r>
                <a:r>
                  <a:rPr lang="en-US" altLang="zh-CN" sz="2400" dirty="0" err="1">
                    <a:latin typeface="+mj-lt"/>
                    <a:ea typeface="楷体" panose="02010609060101010101" pitchFamily="49" charset="-122"/>
                  </a:rPr>
                  <a:t>mycompany</a:t>
                </a:r>
                <a:r>
                  <a:rPr lang="en-US" altLang="zh-CN" sz="2400" dirty="0">
                    <a:latin typeface="+mj-lt"/>
                    <a:ea typeface="楷体" panose="02010609060101010101" pitchFamily="49" charset="-122"/>
                  </a:rPr>
                  <a:t>\</a:t>
                </a:r>
                <a:r>
                  <a:rPr lang="en-US" altLang="zh-CN" sz="2400" dirty="0" err="1">
                    <a:latin typeface="+mj-lt"/>
                    <a:ea typeface="楷体" panose="02010609060101010101" pitchFamily="49" charset="-122"/>
                  </a:rPr>
                  <a:t>test.class</a:t>
                </a:r>
                <a:r>
                  <a:rPr lang="en-US" altLang="zh-CN" sz="2400" dirty="0">
                    <a:latin typeface="+mj-lt"/>
                    <a:ea typeface="楷体" panose="02010609060101010101" pitchFamily="49" charset="-122"/>
                  </a:rPr>
                  <a:t>”</a:t>
                </a:r>
              </a:p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400" dirty="0">
                    <a:latin typeface="+mj-lt"/>
                    <a:ea typeface="楷体" panose="02010609060101010101" pitchFamily="49" charset="-122"/>
                  </a:rPr>
                  <a:t>运行</a:t>
                </a:r>
                <a:r>
                  <a:rPr lang="en-US" altLang="zh-CN" sz="2400" dirty="0">
                    <a:latin typeface="+mj-lt"/>
                    <a:ea typeface="楷体" panose="02010609060101010101" pitchFamily="49" charset="-122"/>
                  </a:rPr>
                  <a:t>class: “cd D:\src\”</a:t>
                </a:r>
                <a:r>
                  <a:rPr lang="en-US" altLang="zh-CN" sz="24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→</m:t>
                    </m:r>
                  </m:oMath>
                </a14:m>
                <a:r>
                  <a:rPr lang="en-US" altLang="zh-CN" sz="2400" dirty="0">
                    <a:latin typeface="+mj-lt"/>
                    <a:ea typeface="楷体" panose="02010609060101010101" pitchFamily="49" charset="-122"/>
                  </a:rPr>
                  <a:t> “java org. </a:t>
                </a:r>
                <a:r>
                  <a:rPr lang="en-US" altLang="zh-CN" sz="2400" dirty="0" err="1">
                    <a:latin typeface="+mj-lt"/>
                    <a:ea typeface="楷体" panose="02010609060101010101" pitchFamily="49" charset="-122"/>
                  </a:rPr>
                  <a:t>mycompany.test</a:t>
                </a:r>
                <a:r>
                  <a:rPr lang="en-US" altLang="zh-CN" sz="2400" dirty="0">
                    <a:latin typeface="+mj-lt"/>
                    <a:ea typeface="楷体" panose="02010609060101010101" pitchFamily="49" charset="-122"/>
                  </a:rPr>
                  <a:t>”</a:t>
                </a:r>
                <a:endParaRPr lang="zh-CN" altLang="en-US" sz="2400" dirty="0">
                  <a:latin typeface="+mj-lt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F0F857-84E4-4339-A7C5-F8013F83A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9" y="3691660"/>
                <a:ext cx="9165154" cy="2709140"/>
              </a:xfrm>
              <a:prstGeom prst="rect">
                <a:avLst/>
              </a:prstGeom>
              <a:blipFill>
                <a:blip r:embed="rId3"/>
                <a:stretch>
                  <a:fillRect l="-931" t="-1351" b="-4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9D392656-D740-4883-943A-62D97F094AF0}"/>
              </a:ext>
            </a:extLst>
          </p:cNvPr>
          <p:cNvSpPr/>
          <p:nvPr/>
        </p:nvSpPr>
        <p:spPr>
          <a:xfrm>
            <a:off x="4704717" y="145115"/>
            <a:ext cx="4396153" cy="1143740"/>
          </a:xfrm>
          <a:prstGeom prst="wedgeRectCallout">
            <a:avLst>
              <a:gd name="adj1" fmla="val -70633"/>
              <a:gd name="adj2" fmla="val 122461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如果一个类有包名，那么就不能在任意位置存放，必须按照包名对应的路径存放该类的字节码文件。</a:t>
            </a:r>
          </a:p>
        </p:txBody>
      </p:sp>
    </p:spTree>
    <p:extLst>
      <p:ext uri="{BB962C8B-B14F-4D97-AF65-F5344CB8AC3E}">
        <p14:creationId xmlns:p14="http://schemas.microsoft.com/office/powerpoint/2010/main" val="255748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23398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类的描述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包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(Package)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的作用</a:t>
            </a: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通过包来管理命名空间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(naming space)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防止同名的类发生冲突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形成层次化的结构，便于管理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F28205C-9BC2-4DAE-85EC-A3897B134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6725"/>
            <a:ext cx="9100870" cy="9203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2400" dirty="0">
                <a:latin typeface="+mn-ea"/>
                <a:ea typeface="+mn-ea"/>
              </a:rPr>
              <a:t>将类文件放在不同的目录下多个类可以重名</a:t>
            </a:r>
          </a:p>
          <a:p>
            <a:r>
              <a:rPr kumimoji="1" lang="en-US" altLang="zh-CN" sz="2400" dirty="0">
                <a:latin typeface="+mj-lt"/>
                <a:ea typeface="+mn-ea"/>
              </a:rPr>
              <a:t>org\</a:t>
            </a:r>
            <a:r>
              <a:rPr kumimoji="1" lang="en-US" altLang="zh-CN" sz="2400" dirty="0" err="1">
                <a:latin typeface="+mj-lt"/>
                <a:ea typeface="+mn-ea"/>
              </a:rPr>
              <a:t>mycompany</a:t>
            </a:r>
            <a:r>
              <a:rPr kumimoji="1" lang="en-US" altLang="zh-CN" sz="2400" dirty="0">
                <a:latin typeface="+mj-lt"/>
                <a:ea typeface="+mn-ea"/>
              </a:rPr>
              <a:t>\project1\A.java</a:t>
            </a:r>
            <a:r>
              <a:rPr kumimoji="1" lang="zh-CN" altLang="en-US" sz="2400" dirty="0">
                <a:latin typeface="+mj-lt"/>
                <a:ea typeface="+mn-ea"/>
              </a:rPr>
              <a:t>，</a:t>
            </a:r>
            <a:r>
              <a:rPr kumimoji="1" lang="en-US" altLang="zh-CN" sz="2400" dirty="0">
                <a:latin typeface="+mj-lt"/>
              </a:rPr>
              <a:t>org\</a:t>
            </a:r>
            <a:r>
              <a:rPr kumimoji="1" lang="en-US" altLang="zh-CN" sz="2400" dirty="0" err="1">
                <a:latin typeface="+mj-lt"/>
              </a:rPr>
              <a:t>mycompany</a:t>
            </a:r>
            <a:r>
              <a:rPr kumimoji="1" lang="en-US" altLang="zh-CN" sz="2400" dirty="0">
                <a:latin typeface="+mj-lt"/>
              </a:rPr>
              <a:t>\project2\A.java</a:t>
            </a:r>
            <a:r>
              <a:rPr kumimoji="1" lang="zh-CN" altLang="en-US" sz="2400" dirty="0">
                <a:latin typeface="+mj-lt"/>
              </a:rPr>
              <a:t>，</a:t>
            </a:r>
            <a:endParaRPr kumimoji="1" lang="en-US" altLang="zh-CN" sz="2400" dirty="0">
              <a:latin typeface="+mj-lt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E7FB7B61-9375-42A9-8497-D2AAA12C3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92" y="4563131"/>
            <a:ext cx="2181209" cy="990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en-US" altLang="zh-CN" sz="2400" b="1" dirty="0">
                <a:latin typeface="+mn-ea"/>
                <a:ea typeface="+mn-ea"/>
              </a:rPr>
              <a:t>ABC </a:t>
            </a:r>
            <a:r>
              <a:rPr kumimoji="1" lang="zh-CN" altLang="en-US" sz="2400" b="1" dirty="0">
                <a:latin typeface="+mn-ea"/>
                <a:ea typeface="+mn-ea"/>
              </a:rPr>
              <a:t>公司</a:t>
            </a:r>
          </a:p>
          <a:p>
            <a:r>
              <a:rPr kumimoji="1" lang="en-US" altLang="zh-CN" sz="2400" b="1" dirty="0">
                <a:latin typeface="+mn-ea"/>
                <a:ea typeface="+mn-ea"/>
              </a:rPr>
              <a:t>Engine.java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6837404F-DAA7-4CF1-85A5-EFD6849A5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50" y="5626072"/>
            <a:ext cx="2181208" cy="990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en-US" altLang="zh-CN" sz="2400" b="1" dirty="0">
                <a:latin typeface="+mn-ea"/>
                <a:ea typeface="+mn-ea"/>
              </a:rPr>
              <a:t>XYZ </a:t>
            </a:r>
            <a:r>
              <a:rPr kumimoji="1" lang="zh-CN" altLang="en-US" sz="2400" b="1" dirty="0">
                <a:latin typeface="+mn-ea"/>
                <a:ea typeface="+mn-ea"/>
              </a:rPr>
              <a:t>公司</a:t>
            </a:r>
          </a:p>
          <a:p>
            <a:r>
              <a:rPr kumimoji="1" lang="en-US" altLang="zh-CN" sz="2400" b="1" dirty="0">
                <a:latin typeface="+mn-ea"/>
                <a:ea typeface="+mn-ea"/>
              </a:rPr>
              <a:t>Engine.java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5F950ADD-658D-4284-A746-8E2785265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779" y="4563131"/>
            <a:ext cx="4067175" cy="990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zh-CN" altLang="en-US" sz="2400" b="1" dirty="0">
                <a:latin typeface="+mn-ea"/>
                <a:ea typeface="+mn-ea"/>
              </a:rPr>
              <a:t>使用</a:t>
            </a:r>
            <a:r>
              <a:rPr kumimoji="1" lang="en-US" altLang="zh-CN" sz="2400" b="1" dirty="0">
                <a:latin typeface="+mn-ea"/>
                <a:ea typeface="+mn-ea"/>
              </a:rPr>
              <a:t>ABC </a:t>
            </a:r>
            <a:r>
              <a:rPr kumimoji="1" lang="zh-CN" altLang="en-US" sz="2400" b="1" dirty="0">
                <a:latin typeface="+mn-ea"/>
                <a:ea typeface="+mn-ea"/>
              </a:rPr>
              <a:t>公司的</a:t>
            </a:r>
            <a:r>
              <a:rPr kumimoji="1" lang="en-US" altLang="zh-CN" sz="2400" b="1" dirty="0">
                <a:latin typeface="+mn-ea"/>
                <a:ea typeface="+mn-ea"/>
              </a:rPr>
              <a:t>Engine</a:t>
            </a:r>
            <a:r>
              <a:rPr kumimoji="1" lang="zh-CN" altLang="en-US" sz="2400" b="1" dirty="0">
                <a:latin typeface="+mn-ea"/>
                <a:ea typeface="+mn-ea"/>
              </a:rPr>
              <a:t>类</a:t>
            </a:r>
          </a:p>
          <a:p>
            <a:r>
              <a:rPr kumimoji="1" lang="en-US" altLang="zh-CN" sz="2400" b="1" dirty="0">
                <a:latin typeface="+mn-ea"/>
                <a:ea typeface="+mn-ea"/>
              </a:rPr>
              <a:t>import </a:t>
            </a:r>
            <a:r>
              <a:rPr kumimoji="1" lang="en-US" altLang="zh-CN" sz="2400" b="1" dirty="0" err="1">
                <a:latin typeface="+mn-ea"/>
                <a:ea typeface="+mn-ea"/>
              </a:rPr>
              <a:t>com.abc.Engine</a:t>
            </a:r>
            <a:endParaRPr kumimoji="1" lang="en-US" altLang="zh-CN" sz="2400" b="1" dirty="0">
              <a:latin typeface="+mn-ea"/>
              <a:ea typeface="+mn-ea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DF5A0386-56D8-4DF0-B558-EDB57A723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778" y="5627940"/>
            <a:ext cx="4067175" cy="990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zh-CN" altLang="en-US" sz="2400" b="1" dirty="0">
                <a:latin typeface="+mn-ea"/>
                <a:ea typeface="+mn-ea"/>
              </a:rPr>
              <a:t>使用</a:t>
            </a:r>
            <a:r>
              <a:rPr kumimoji="1" lang="en-US" altLang="zh-CN" sz="2400" b="1" dirty="0">
                <a:latin typeface="+mn-ea"/>
                <a:ea typeface="+mn-ea"/>
              </a:rPr>
              <a:t>XYZ </a:t>
            </a:r>
            <a:r>
              <a:rPr kumimoji="1" lang="zh-CN" altLang="en-US" sz="2400" b="1" dirty="0">
                <a:latin typeface="+mn-ea"/>
                <a:ea typeface="+mn-ea"/>
              </a:rPr>
              <a:t>公司的</a:t>
            </a:r>
            <a:r>
              <a:rPr kumimoji="1" lang="en-US" altLang="zh-CN" sz="2400" b="1" dirty="0">
                <a:latin typeface="+mn-ea"/>
                <a:ea typeface="+mn-ea"/>
              </a:rPr>
              <a:t>Engine</a:t>
            </a:r>
            <a:r>
              <a:rPr kumimoji="1" lang="zh-CN" altLang="en-US" sz="2400" b="1" dirty="0">
                <a:latin typeface="+mn-ea"/>
                <a:ea typeface="+mn-ea"/>
              </a:rPr>
              <a:t>类</a:t>
            </a:r>
          </a:p>
          <a:p>
            <a:r>
              <a:rPr kumimoji="1" lang="en-US" altLang="zh-CN" sz="2400" b="1" dirty="0">
                <a:latin typeface="+mn-ea"/>
                <a:ea typeface="+mn-ea"/>
              </a:rPr>
              <a:t>import </a:t>
            </a:r>
            <a:r>
              <a:rPr kumimoji="1" lang="en-US" altLang="zh-CN" sz="2400" b="1" dirty="0" err="1">
                <a:latin typeface="+mn-ea"/>
                <a:ea typeface="+mn-ea"/>
              </a:rPr>
              <a:t>com.xyz.Engine</a:t>
            </a:r>
            <a:endParaRPr kumimoji="1" lang="en-US" altLang="zh-CN" sz="2400" b="1" dirty="0">
              <a:latin typeface="+mn-ea"/>
              <a:ea typeface="+mn-ea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F4409DE6-D15C-4FA4-8EA4-3E936A41E680}"/>
              </a:ext>
            </a:extLst>
          </p:cNvPr>
          <p:cNvSpPr/>
          <p:nvPr/>
        </p:nvSpPr>
        <p:spPr>
          <a:xfrm>
            <a:off x="3596018" y="4831036"/>
            <a:ext cx="348343" cy="45478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24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BE47E9E-3305-4E74-96BA-235A7D960F2D}"/>
              </a:ext>
            </a:extLst>
          </p:cNvPr>
          <p:cNvSpPr/>
          <p:nvPr/>
        </p:nvSpPr>
        <p:spPr>
          <a:xfrm>
            <a:off x="3596018" y="5893977"/>
            <a:ext cx="348343" cy="454789"/>
          </a:xfrm>
          <a:prstGeom prst="rightArrow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 sz="2400" b="1">
              <a:latin typeface="+mn-ea"/>
              <a:ea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A231A43-E906-45E7-B169-8BE3A3914C4A}"/>
              </a:ext>
            </a:extLst>
          </p:cNvPr>
          <p:cNvSpPr/>
          <p:nvPr/>
        </p:nvSpPr>
        <p:spPr>
          <a:xfrm>
            <a:off x="43130" y="4477657"/>
            <a:ext cx="9057740" cy="229325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8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  <p:bldP spid="3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4998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类成员</a:t>
            </a:r>
            <a:r>
              <a:rPr lang="en-US" altLang="zh-CN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-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变量和方法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对象具有状态和行为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成员变量定义</a:t>
            </a: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成员方法定义</a:t>
            </a: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类型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: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基本类型，复合类型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数组、类和接口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)</a:t>
            </a:r>
            <a:endParaRPr lang="zh-CN" altLang="en-US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56371F5-1A42-4010-AC4B-1C17CCFF87D7}"/>
              </a:ext>
            </a:extLst>
          </p:cNvPr>
          <p:cNvSpPr/>
          <p:nvPr/>
        </p:nvSpPr>
        <p:spPr>
          <a:xfrm>
            <a:off x="1" y="2540328"/>
            <a:ext cx="9143999" cy="111001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9600" indent="-609600" eaLnBrk="1" hangingPunct="1"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chemeClr val="tx1"/>
                </a:solidFill>
              </a:rPr>
              <a:t>[</a:t>
            </a:r>
            <a:r>
              <a:rPr lang="zh-CN" altLang="en-US" sz="2000" b="1" dirty="0">
                <a:solidFill>
                  <a:schemeClr val="tx1"/>
                </a:solidFill>
              </a:rPr>
              <a:t>访问权限修饰符</a:t>
            </a:r>
            <a:r>
              <a:rPr lang="en-US" altLang="zh-CN" sz="2000" b="1" dirty="0">
                <a:solidFill>
                  <a:schemeClr val="tx1"/>
                </a:solidFill>
              </a:rPr>
              <a:t>] </a:t>
            </a:r>
            <a:r>
              <a:rPr lang="zh-CN" altLang="en-US" sz="2000" b="1" dirty="0">
                <a:solidFill>
                  <a:schemeClr val="tx1"/>
                </a:solidFill>
              </a:rPr>
              <a:t>类型 变量名</a:t>
            </a:r>
            <a:r>
              <a:rPr lang="en-US" altLang="zh-CN" sz="2000" b="1" dirty="0">
                <a:solidFill>
                  <a:schemeClr val="tx1"/>
                </a:solidFill>
              </a:rPr>
              <a:t>;</a:t>
            </a:r>
          </a:p>
          <a:p>
            <a:pPr marL="609600" indent="-609600" eaLnBrk="1" hangingPunct="1"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chemeClr val="tx1"/>
                </a:solidFill>
              </a:rPr>
              <a:t>[</a:t>
            </a:r>
            <a:r>
              <a:rPr lang="zh-CN" altLang="en-US" sz="2000" b="1" dirty="0">
                <a:solidFill>
                  <a:schemeClr val="tx1"/>
                </a:solidFill>
              </a:rPr>
              <a:t>访问权限修饰符</a:t>
            </a:r>
            <a:r>
              <a:rPr lang="en-US" altLang="zh-CN" sz="2000" b="1" dirty="0">
                <a:solidFill>
                  <a:schemeClr val="tx1"/>
                </a:solidFill>
              </a:rPr>
              <a:t>] </a:t>
            </a:r>
            <a:r>
              <a:rPr lang="zh-CN" altLang="en-US" sz="2000" b="1" dirty="0">
                <a:solidFill>
                  <a:schemeClr val="tx1"/>
                </a:solidFill>
              </a:rPr>
              <a:t>类型 变量名 </a:t>
            </a:r>
            <a:r>
              <a:rPr lang="en-US" altLang="zh-CN" sz="2000" b="1" dirty="0">
                <a:solidFill>
                  <a:schemeClr val="tx1"/>
                </a:solidFill>
              </a:rPr>
              <a:t>[=</a:t>
            </a:r>
            <a:r>
              <a:rPr lang="zh-CN" altLang="en-US" sz="2000" b="1" dirty="0">
                <a:solidFill>
                  <a:schemeClr val="tx1"/>
                </a:solidFill>
              </a:rPr>
              <a:t>初值</a:t>
            </a:r>
            <a:r>
              <a:rPr lang="en-US" altLang="zh-CN" sz="2000" b="1" dirty="0">
                <a:solidFill>
                  <a:schemeClr val="tx1"/>
                </a:solidFill>
              </a:rPr>
              <a:t>];</a:t>
            </a:r>
          </a:p>
          <a:p>
            <a:pPr marL="609600" indent="-609600" eaLnBrk="1" hangingPunct="1"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chemeClr val="tx1"/>
                </a:solidFill>
              </a:rPr>
              <a:t>[</a:t>
            </a:r>
            <a:r>
              <a:rPr lang="zh-CN" altLang="en-US" sz="2000" b="1" dirty="0">
                <a:solidFill>
                  <a:schemeClr val="tx1"/>
                </a:solidFill>
              </a:rPr>
              <a:t>访问权限修饰符</a:t>
            </a:r>
            <a:r>
              <a:rPr lang="en-US" altLang="zh-CN" sz="2000" b="1" dirty="0">
                <a:solidFill>
                  <a:schemeClr val="tx1"/>
                </a:solidFill>
              </a:rPr>
              <a:t>] </a:t>
            </a:r>
            <a:r>
              <a:rPr lang="zh-CN" altLang="en-US" sz="2000" b="1" dirty="0">
                <a:solidFill>
                  <a:schemeClr val="tx1"/>
                </a:solidFill>
              </a:rPr>
              <a:t>类型 变量名 </a:t>
            </a:r>
            <a:r>
              <a:rPr lang="en-US" altLang="zh-CN" sz="2000" b="1" dirty="0">
                <a:solidFill>
                  <a:schemeClr val="tx1"/>
                </a:solidFill>
              </a:rPr>
              <a:t>[=</a:t>
            </a:r>
            <a:r>
              <a:rPr lang="zh-CN" altLang="en-US" sz="2000" b="1" dirty="0">
                <a:solidFill>
                  <a:schemeClr val="tx1"/>
                </a:solidFill>
              </a:rPr>
              <a:t>初值</a:t>
            </a:r>
            <a:r>
              <a:rPr lang="en-US" altLang="zh-CN" sz="2000" b="1" dirty="0">
                <a:solidFill>
                  <a:schemeClr val="tx1"/>
                </a:solidFill>
              </a:rPr>
              <a:t>] [,</a:t>
            </a:r>
            <a:r>
              <a:rPr lang="zh-CN" altLang="en-US" sz="2000" b="1" dirty="0">
                <a:solidFill>
                  <a:schemeClr val="tx1"/>
                </a:solidFill>
              </a:rPr>
              <a:t>变量名 </a:t>
            </a:r>
            <a:r>
              <a:rPr lang="en-US" altLang="zh-CN" sz="2000" b="1" dirty="0">
                <a:solidFill>
                  <a:schemeClr val="tx1"/>
                </a:solidFill>
              </a:rPr>
              <a:t>[=</a:t>
            </a:r>
            <a:r>
              <a:rPr lang="zh-CN" altLang="en-US" sz="2000" b="1" dirty="0">
                <a:solidFill>
                  <a:schemeClr val="tx1"/>
                </a:solidFill>
              </a:rPr>
              <a:t>初值</a:t>
            </a:r>
            <a:r>
              <a:rPr lang="en-US" altLang="zh-CN" sz="2000" b="1" dirty="0">
                <a:solidFill>
                  <a:schemeClr val="tx1"/>
                </a:solidFill>
              </a:rPr>
              <a:t>]…];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F94421E-A2CE-4465-80CF-3B99981B8EA9}"/>
              </a:ext>
            </a:extLst>
          </p:cNvPr>
          <p:cNvSpPr/>
          <p:nvPr/>
        </p:nvSpPr>
        <p:spPr>
          <a:xfrm>
            <a:off x="1" y="4360622"/>
            <a:ext cx="9143999" cy="111001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eaLnBrk="1" hangingPunct="1">
              <a:buSzPct val="90000"/>
            </a:pPr>
            <a:r>
              <a:rPr lang="en-US" altLang="zh-CN" sz="2000" b="1" dirty="0">
                <a:solidFill>
                  <a:schemeClr val="tx1"/>
                </a:solidFill>
              </a:rPr>
              <a:t>[</a:t>
            </a:r>
            <a:r>
              <a:rPr lang="zh-CN" altLang="en-US" sz="2000" b="1" dirty="0">
                <a:solidFill>
                  <a:schemeClr val="tx1"/>
                </a:solidFill>
              </a:rPr>
              <a:t>访问权限修饰符</a:t>
            </a:r>
            <a:r>
              <a:rPr lang="en-US" altLang="zh-CN" sz="2000" b="1" dirty="0">
                <a:solidFill>
                  <a:schemeClr val="tx1"/>
                </a:solidFill>
              </a:rPr>
              <a:t>] </a:t>
            </a:r>
            <a:r>
              <a:rPr lang="zh-CN" altLang="en-US" sz="2000" b="1" dirty="0">
                <a:solidFill>
                  <a:schemeClr val="tx1"/>
                </a:solidFill>
              </a:rPr>
              <a:t>返回类型 方法名 </a:t>
            </a:r>
            <a:r>
              <a:rPr lang="en-US" altLang="zh-CN" sz="2000" b="1" dirty="0">
                <a:solidFill>
                  <a:schemeClr val="tx1"/>
                </a:solidFill>
              </a:rPr>
              <a:t>([</a:t>
            </a:r>
            <a:r>
              <a:rPr lang="zh-CN" altLang="en-US" sz="2000" b="1" dirty="0">
                <a:solidFill>
                  <a:schemeClr val="tx1"/>
                </a:solidFill>
              </a:rPr>
              <a:t>参数表</a:t>
            </a:r>
            <a:r>
              <a:rPr lang="en-US" altLang="zh-CN" sz="2000" b="1" dirty="0">
                <a:solidFill>
                  <a:schemeClr val="tx1"/>
                </a:solidFill>
              </a:rPr>
              <a:t>]) [throws </a:t>
            </a:r>
            <a:r>
              <a:rPr lang="zh-CN" altLang="en-US" sz="2000" b="1" dirty="0">
                <a:solidFill>
                  <a:schemeClr val="tx1"/>
                </a:solidFill>
              </a:rPr>
              <a:t>异常名</a:t>
            </a:r>
            <a:r>
              <a:rPr lang="en-US" altLang="zh-CN" sz="2000" b="1" dirty="0">
                <a:solidFill>
                  <a:schemeClr val="tx1"/>
                </a:solidFill>
              </a:rPr>
              <a:t>] {</a:t>
            </a:r>
          </a:p>
          <a:p>
            <a:pPr lvl="1" eaLnBrk="1" hangingPunct="1">
              <a:buSzPct val="90000"/>
            </a:pPr>
            <a:r>
              <a:rPr lang="en-US" altLang="zh-CN" sz="2000" b="1" dirty="0">
                <a:solidFill>
                  <a:schemeClr val="tx1"/>
                </a:solidFill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</a:rPr>
              <a:t>方法体</a:t>
            </a:r>
            <a:r>
              <a:rPr lang="en-US" altLang="zh-CN" sz="2000" b="1" dirty="0">
                <a:solidFill>
                  <a:schemeClr val="tx1"/>
                </a:solidFill>
              </a:rPr>
              <a:t>;</a:t>
            </a:r>
          </a:p>
          <a:p>
            <a:pPr lvl="1" eaLnBrk="1" hangingPunct="1">
              <a:buSzPct val="90000"/>
            </a:pPr>
            <a:r>
              <a:rPr lang="en-US" altLang="zh-CN" sz="2000" b="1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716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45557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类成员的访问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访问控制修饰符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即变量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方法的可见性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)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公共权限－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public </a:t>
            </a:r>
          </a:p>
          <a:p>
            <a:pPr marL="1714500" lvl="4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能被所有类访问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默认权限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或称包权限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)</a:t>
            </a:r>
          </a:p>
          <a:p>
            <a:pPr marL="1714500" lvl="4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只能被同一包中的类访问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私有权限－ 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private</a:t>
            </a:r>
          </a:p>
          <a:p>
            <a:pPr marL="1714500" lvl="4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只能被该类自身访问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保护权限－ 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protected</a:t>
            </a:r>
          </a:p>
          <a:p>
            <a:pPr marL="1714500" lvl="4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只能被同一包中的类、该类的子类访问</a:t>
            </a:r>
          </a:p>
        </p:txBody>
      </p:sp>
    </p:spTree>
    <p:extLst>
      <p:ext uri="{BB962C8B-B14F-4D97-AF65-F5344CB8AC3E}">
        <p14:creationId xmlns:p14="http://schemas.microsoft.com/office/powerpoint/2010/main" val="403001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23435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类成员的访问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public (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公共变量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公共方法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)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容许全权访问，无任何限制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先构造对象，再访问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)</a:t>
            </a:r>
          </a:p>
          <a:p>
            <a:pPr marL="1714500" lvl="4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EF8FE87-BBFC-4532-87C4-362229E7E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98" y="2944787"/>
            <a:ext cx="4455886" cy="3868057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class A {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	</a:t>
            </a:r>
            <a:r>
              <a:rPr kumimoji="1" lang="en-US" altLang="zh-CN" sz="2000" b="1" dirty="0">
                <a:solidFill>
                  <a:schemeClr val="hlink"/>
                </a:solidFill>
                <a:latin typeface="Consolas" panose="020B0609020204030204" pitchFamily="49" charset="0"/>
                <a:ea typeface="华文中宋" pitchFamily="2" charset="-122"/>
              </a:rPr>
              <a:t>public</a:t>
            </a: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 </a:t>
            </a:r>
            <a:r>
              <a:rPr kumimoji="1" lang="en-US" altLang="zh-CN" sz="2000" b="1" dirty="0" err="1">
                <a:latin typeface="Consolas" panose="020B0609020204030204" pitchFamily="49" charset="0"/>
                <a:ea typeface="华文中宋" pitchFamily="2" charset="-122"/>
              </a:rPr>
              <a:t>int</a:t>
            </a: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 x;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	</a:t>
            </a:r>
            <a:r>
              <a:rPr kumimoji="1" lang="en-US" altLang="zh-CN" sz="2000" b="1" dirty="0">
                <a:solidFill>
                  <a:schemeClr val="hlink"/>
                </a:solidFill>
                <a:latin typeface="Consolas" panose="020B0609020204030204" pitchFamily="49" charset="0"/>
                <a:ea typeface="华文中宋" pitchFamily="2" charset="-122"/>
              </a:rPr>
              <a:t>public</a:t>
            </a: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 void print() { … }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}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class B {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	void test() {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		A </a:t>
            </a:r>
            <a:r>
              <a:rPr kumimoji="1" lang="en-US" altLang="zh-CN" sz="2000" b="1" dirty="0" err="1">
                <a:latin typeface="Consolas" panose="020B0609020204030204" pitchFamily="49" charset="0"/>
                <a:ea typeface="华文中宋" pitchFamily="2" charset="-122"/>
              </a:rPr>
              <a:t>a</a:t>
            </a: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 = new A();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		</a:t>
            </a:r>
            <a:r>
              <a:rPr kumimoji="1" lang="en-US" altLang="zh-CN" sz="2000" b="1" dirty="0" err="1">
                <a:latin typeface="Consolas" panose="020B0609020204030204" pitchFamily="49" charset="0"/>
                <a:ea typeface="华文中宋" pitchFamily="2" charset="-122"/>
              </a:rPr>
              <a:t>a.x</a:t>
            </a: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 = 100;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		</a:t>
            </a:r>
            <a:r>
              <a:rPr kumimoji="1" lang="en-US" altLang="zh-CN" sz="2000" b="1" dirty="0" err="1">
                <a:latin typeface="Consolas" panose="020B0609020204030204" pitchFamily="49" charset="0"/>
                <a:ea typeface="华文中宋" pitchFamily="2" charset="-122"/>
              </a:rPr>
              <a:t>a.print</a:t>
            </a: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();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	}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}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5BEE4BE-F947-4D84-9982-58BF1F3FF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188" y="1669522"/>
            <a:ext cx="4033502" cy="20005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package  </a:t>
            </a:r>
            <a:r>
              <a:rPr kumimoji="1" lang="en-US" altLang="zh-CN" sz="2000" b="1" dirty="0" err="1">
                <a:latin typeface="Consolas" panose="020B0609020204030204" pitchFamily="49" charset="0"/>
                <a:ea typeface="华文中宋" pitchFamily="2" charset="-122"/>
              </a:rPr>
              <a:t>abc</a:t>
            </a: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;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class A {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	</a:t>
            </a:r>
            <a:r>
              <a:rPr kumimoji="1" lang="en-US" altLang="zh-CN" sz="2000" b="1" dirty="0">
                <a:solidFill>
                  <a:schemeClr val="hlink"/>
                </a:solidFill>
                <a:latin typeface="Consolas" panose="020B0609020204030204" pitchFamily="49" charset="0"/>
                <a:ea typeface="华文中宋" pitchFamily="2" charset="-122"/>
              </a:rPr>
              <a:t>public</a:t>
            </a: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 </a:t>
            </a:r>
            <a:r>
              <a:rPr kumimoji="1" lang="en-US" altLang="zh-CN" sz="2000" b="1" dirty="0" err="1">
                <a:latin typeface="Consolas" panose="020B0609020204030204" pitchFamily="49" charset="0"/>
                <a:ea typeface="华文中宋" pitchFamily="2" charset="-122"/>
              </a:rPr>
              <a:t>int</a:t>
            </a: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 x;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	</a:t>
            </a:r>
            <a:r>
              <a:rPr kumimoji="1" lang="en-US" altLang="zh-CN" sz="2000" b="1" dirty="0">
                <a:solidFill>
                  <a:schemeClr val="hlink"/>
                </a:solidFill>
                <a:latin typeface="Consolas" panose="020B0609020204030204" pitchFamily="49" charset="0"/>
                <a:ea typeface="华文中宋" pitchFamily="2" charset="-122"/>
              </a:rPr>
              <a:t>public</a:t>
            </a: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 void print() { … }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}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B44FFEAD-9AA8-4DAA-A5BD-5EA29AFBA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188" y="3735078"/>
            <a:ext cx="4033502" cy="3077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package xyz;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chemeClr val="hlink"/>
                </a:solidFill>
                <a:latin typeface="Consolas" panose="020B0609020204030204" pitchFamily="49" charset="0"/>
                <a:ea typeface="华文中宋" pitchFamily="2" charset="-122"/>
              </a:rPr>
              <a:t>import </a:t>
            </a:r>
            <a:r>
              <a:rPr kumimoji="1" lang="en-US" altLang="zh-CN" sz="2000" b="1" dirty="0" err="1">
                <a:solidFill>
                  <a:schemeClr val="hlink"/>
                </a:solidFill>
                <a:latin typeface="Consolas" panose="020B0609020204030204" pitchFamily="49" charset="0"/>
                <a:ea typeface="华文中宋" pitchFamily="2" charset="-122"/>
              </a:rPr>
              <a:t>abc.A</a:t>
            </a:r>
            <a:r>
              <a:rPr kumimoji="1" lang="en-US" altLang="zh-CN" sz="2000" b="1" dirty="0">
                <a:solidFill>
                  <a:schemeClr val="hlink"/>
                </a:solidFill>
                <a:latin typeface="Consolas" panose="020B0609020204030204" pitchFamily="49" charset="0"/>
                <a:ea typeface="华文中宋" pitchFamily="2" charset="-122"/>
              </a:rPr>
              <a:t>;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class B {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	void test() {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		A </a:t>
            </a:r>
            <a:r>
              <a:rPr kumimoji="1" lang="en-US" altLang="zh-CN" sz="2000" b="1" dirty="0" err="1">
                <a:latin typeface="Consolas" panose="020B0609020204030204" pitchFamily="49" charset="0"/>
                <a:ea typeface="华文中宋" pitchFamily="2" charset="-122"/>
              </a:rPr>
              <a:t>a</a:t>
            </a: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 = new A();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		</a:t>
            </a:r>
            <a:r>
              <a:rPr kumimoji="1" lang="en-US" altLang="zh-CN" sz="2000" b="1" dirty="0" err="1">
                <a:latin typeface="Consolas" panose="020B0609020204030204" pitchFamily="49" charset="0"/>
                <a:ea typeface="华文中宋" pitchFamily="2" charset="-122"/>
              </a:rPr>
              <a:t>a.x</a:t>
            </a: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 = 100;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		</a:t>
            </a:r>
            <a:r>
              <a:rPr kumimoji="1" lang="en-US" altLang="zh-CN" sz="2000" b="1" dirty="0" err="1">
                <a:latin typeface="Consolas" panose="020B0609020204030204" pitchFamily="49" charset="0"/>
                <a:ea typeface="华文中宋" pitchFamily="2" charset="-122"/>
              </a:rPr>
              <a:t>a.print</a:t>
            </a: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();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	}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对话气泡: 矩形 11">
                <a:extLst>
                  <a:ext uri="{FF2B5EF4-FFF2-40B4-BE49-F238E27FC236}">
                    <a16:creationId xmlns:a16="http://schemas.microsoft.com/office/drawing/2014/main" id="{D5E30BDF-D727-4040-A62E-A387FA21BD4A}"/>
                  </a:ext>
                </a:extLst>
              </p:cNvPr>
              <p:cNvSpPr/>
              <p:nvPr/>
            </p:nvSpPr>
            <p:spPr>
              <a:xfrm>
                <a:off x="5511340" y="59828"/>
                <a:ext cx="3624350" cy="1219773"/>
              </a:xfrm>
              <a:prstGeom prst="wedgeRectCallout">
                <a:avLst>
                  <a:gd name="adj1" fmla="val -22390"/>
                  <a:gd name="adj2" fmla="val 364492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just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直接访问公有变量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和公共方法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𝒑𝒓𝒊𝒏𝒕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altLang="zh-CN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2" name="对话气泡: 矩形 11">
                <a:extLst>
                  <a:ext uri="{FF2B5EF4-FFF2-40B4-BE49-F238E27FC236}">
                    <a16:creationId xmlns:a16="http://schemas.microsoft.com/office/drawing/2014/main" id="{D5E30BDF-D727-4040-A62E-A387FA21BD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340" y="59828"/>
                <a:ext cx="3624350" cy="1219773"/>
              </a:xfrm>
              <a:prstGeom prst="wedgeRectCallout">
                <a:avLst>
                  <a:gd name="adj1" fmla="val -22390"/>
                  <a:gd name="adj2" fmla="val 364492"/>
                </a:avLst>
              </a:prstGeom>
              <a:blipFill>
                <a:blip r:embed="rId3"/>
                <a:stretch>
                  <a:fillRect l="-1833" r="-2000"/>
                </a:stretch>
              </a:blipFill>
              <a:ln w="28575">
                <a:solidFill>
                  <a:srgbClr val="C00000"/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61D8246B-EBF5-4F0D-9EB2-2420640264DB}"/>
              </a:ext>
            </a:extLst>
          </p:cNvPr>
          <p:cNvSpPr/>
          <p:nvPr/>
        </p:nvSpPr>
        <p:spPr>
          <a:xfrm>
            <a:off x="5170632" y="5188478"/>
            <a:ext cx="4033502" cy="94005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48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0139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类成员的访问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1714500" lvl="4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A01EF7C-60D0-46C5-85F9-3FCEEF576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65863"/>
              </p:ext>
            </p:extLst>
          </p:nvPr>
        </p:nvGraphicFramePr>
        <p:xfrm>
          <a:off x="0" y="1919514"/>
          <a:ext cx="9143999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986">
                  <a:extLst>
                    <a:ext uri="{9D8B030D-6E8A-4147-A177-3AD203B41FA5}">
                      <a16:colId xmlns:a16="http://schemas.microsoft.com/office/drawing/2014/main" val="1716831053"/>
                    </a:ext>
                  </a:extLst>
                </a:gridCol>
                <a:gridCol w="2697490">
                  <a:extLst>
                    <a:ext uri="{9D8B030D-6E8A-4147-A177-3AD203B41FA5}">
                      <a16:colId xmlns:a16="http://schemas.microsoft.com/office/drawing/2014/main" val="3117812646"/>
                    </a:ext>
                  </a:extLst>
                </a:gridCol>
                <a:gridCol w="1565965">
                  <a:extLst>
                    <a:ext uri="{9D8B030D-6E8A-4147-A177-3AD203B41FA5}">
                      <a16:colId xmlns:a16="http://schemas.microsoft.com/office/drawing/2014/main" val="326933626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1937061474"/>
                    </a:ext>
                  </a:extLst>
                </a:gridCol>
                <a:gridCol w="1015586">
                  <a:extLst>
                    <a:ext uri="{9D8B030D-6E8A-4147-A177-3AD203B41FA5}">
                      <a16:colId xmlns:a16="http://schemas.microsoft.com/office/drawing/2014/main" val="16039089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9852746"/>
                    </a:ext>
                  </a:extLst>
                </a:gridCol>
              </a:tblGrid>
              <a:tr h="64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名称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访问权修饰符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类本身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子类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包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所有类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226684945"/>
                  </a:ext>
                </a:extLst>
              </a:tr>
              <a:tr h="64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公共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public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sym typeface="Symbol" pitchFamily="18" charset="2"/>
                        </a:rPr>
                        <a:t>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sym typeface="Symbol" pitchFamily="18" charset="2"/>
                        </a:rPr>
                        <a:t>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sym typeface="Symbol" pitchFamily="18" charset="2"/>
                        </a:rPr>
                        <a:t>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sym typeface="Symbol" pitchFamily="18" charset="2"/>
                        </a:rPr>
                        <a:t>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740019078"/>
                  </a:ext>
                </a:extLst>
              </a:tr>
              <a:tr h="64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保护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protected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sym typeface="Symbol" pitchFamily="18" charset="2"/>
                        </a:rPr>
                        <a:t>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sym typeface="Symbol" pitchFamily="18" charset="2"/>
                        </a:rPr>
                        <a:t> *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sym typeface="Symbol" pitchFamily="18" charset="2"/>
                        </a:rPr>
                        <a:t>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015413479"/>
                  </a:ext>
                </a:extLst>
              </a:tr>
              <a:tr h="64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默认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无修饰符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sym typeface="Symbol" pitchFamily="18" charset="2"/>
                        </a:rPr>
                        <a:t>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sym typeface="Symbol" pitchFamily="18" charset="2"/>
                        </a:rPr>
                        <a:t>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496463071"/>
                  </a:ext>
                </a:extLst>
              </a:tr>
              <a:tr h="64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私有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private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sym typeface="Symbol" pitchFamily="18" charset="2"/>
                        </a:rPr>
                        <a:t>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sym typeface="Symbol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944942925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11A55F2-23F5-4560-8EE8-C1C6406D63EE}"/>
              </a:ext>
            </a:extLst>
          </p:cNvPr>
          <p:cNvSpPr/>
          <p:nvPr/>
        </p:nvSpPr>
        <p:spPr>
          <a:xfrm>
            <a:off x="43130" y="5464159"/>
            <a:ext cx="9100869" cy="613847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* 指子类与父类不在同一个包中的情况</a:t>
            </a:r>
          </a:p>
        </p:txBody>
      </p:sp>
    </p:spTree>
    <p:extLst>
      <p:ext uri="{BB962C8B-B14F-4D97-AF65-F5344CB8AC3E}">
        <p14:creationId xmlns:p14="http://schemas.microsoft.com/office/powerpoint/2010/main" val="282336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36731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类成员的访问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其他修饰符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静态成员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static</a:t>
            </a:r>
          </a:p>
          <a:p>
            <a:pPr marL="1714500" lvl="4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lt"/>
                <a:ea typeface="楷体" panose="02010609060101010101" pitchFamily="49" charset="-122"/>
                <a:sym typeface="+mn-ea"/>
              </a:rPr>
              <a:t>直接通过类</a:t>
            </a:r>
            <a:r>
              <a:rPr lang="en-US" altLang="zh-CN" sz="2400" dirty="0">
                <a:latin typeface="+mj-lt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400" dirty="0">
                <a:latin typeface="+mj-lt"/>
                <a:ea typeface="楷体" panose="02010609060101010101" pitchFamily="49" charset="-122"/>
                <a:sym typeface="+mn-ea"/>
              </a:rPr>
              <a:t>而不必创建对象</a:t>
            </a:r>
            <a:r>
              <a:rPr lang="en-US" altLang="zh-CN" sz="2400" dirty="0">
                <a:latin typeface="+mj-lt"/>
                <a:ea typeface="楷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latin typeface="+mj-lt"/>
                <a:ea typeface="楷体" panose="02010609060101010101" pitchFamily="49" charset="-122"/>
                <a:sym typeface="+mn-ea"/>
              </a:rPr>
              <a:t>就能使用该成员。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最终成员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final</a:t>
            </a:r>
          </a:p>
          <a:p>
            <a:pPr marL="1714500" lvl="4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lt"/>
                <a:ea typeface="楷体" panose="02010609060101010101" pitchFamily="49" charset="-122"/>
                <a:sym typeface="+mn-ea"/>
              </a:rPr>
              <a:t>对成员变量，其值在程序的执行过程中不会改变</a:t>
            </a:r>
          </a:p>
          <a:p>
            <a:pPr marL="1714500" lvl="4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lt"/>
                <a:ea typeface="楷体" panose="02010609060101010101" pitchFamily="49" charset="-122"/>
                <a:sym typeface="+mn-ea"/>
              </a:rPr>
              <a:t>对成员方法，不允许被子类重写</a:t>
            </a:r>
          </a:p>
          <a:p>
            <a:pPr marL="1714500" lvl="4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47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27"/>
          <p:cNvSpPr>
            <a:spLocks noChangeArrowheads="1"/>
          </p:cNvSpPr>
          <p:nvPr/>
        </p:nvSpPr>
        <p:spPr bwMode="auto">
          <a:xfrm>
            <a:off x="685556" y="297596"/>
            <a:ext cx="250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4000" rIns="324000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1557AE"/>
                </a:solidFill>
                <a:latin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课程内容</a:t>
            </a:r>
            <a:endParaRPr lang="zh-CN" altLang="en-US" sz="3600" b="1" dirty="0">
              <a:solidFill>
                <a:srgbClr val="1557AE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450753" y="1642436"/>
            <a:ext cx="3395626" cy="3395626"/>
            <a:chOff x="1033499" y="2087806"/>
            <a:chExt cx="2448000" cy="2448000"/>
          </a:xfrm>
        </p:grpSpPr>
        <p:sp>
          <p:nvSpPr>
            <p:cNvPr id="116" name="椭圆 115"/>
            <p:cNvSpPr/>
            <p:nvPr/>
          </p:nvSpPr>
          <p:spPr>
            <a:xfrm>
              <a:off x="1033499" y="2087806"/>
              <a:ext cx="2448000" cy="2448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1249499" y="2303806"/>
              <a:ext cx="2016000" cy="2016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9" name="图片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6" y="2168950"/>
            <a:ext cx="2322199" cy="2322199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4283319" y="1177306"/>
            <a:ext cx="540000" cy="54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84655" y="2047781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矩形 28"/>
          <p:cNvSpPr/>
          <p:nvPr/>
        </p:nvSpPr>
        <p:spPr>
          <a:xfrm>
            <a:off x="4284655" y="1225595"/>
            <a:ext cx="537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85991" y="2102337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3" name="矩形 4"/>
          <p:cNvSpPr>
            <a:spLocks noChangeArrowheads="1"/>
          </p:cNvSpPr>
          <p:nvPr/>
        </p:nvSpPr>
        <p:spPr bwMode="auto">
          <a:xfrm>
            <a:off x="5000751" y="1209232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4997405" y="2086948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2" name="椭圆 1"/>
          <p:cNvSpPr/>
          <p:nvPr/>
        </p:nvSpPr>
        <p:spPr>
          <a:xfrm>
            <a:off x="4283320" y="2873949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4284656" y="2928505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4996070" y="2913116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C68CEF3-2351-4FDF-82E8-A72474795462}"/>
              </a:ext>
            </a:extLst>
          </p:cNvPr>
          <p:cNvSpPr/>
          <p:nvPr/>
        </p:nvSpPr>
        <p:spPr>
          <a:xfrm>
            <a:off x="4283319" y="3700117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F4A7D20-6A13-4465-813A-0FBC277B63E9}"/>
              </a:ext>
            </a:extLst>
          </p:cNvPr>
          <p:cNvSpPr/>
          <p:nvPr/>
        </p:nvSpPr>
        <p:spPr>
          <a:xfrm>
            <a:off x="4284655" y="3754673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18" name="矩形 4">
            <a:extLst>
              <a:ext uri="{FF2B5EF4-FFF2-40B4-BE49-F238E27FC236}">
                <a16:creationId xmlns:a16="http://schemas.microsoft.com/office/drawing/2014/main" id="{C82B501B-97FC-4542-9DAB-3368276C4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069" y="3739284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类的继承和多态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5BE1E1A-4B2F-4B2B-8347-27BE6C9B6E18}"/>
              </a:ext>
            </a:extLst>
          </p:cNvPr>
          <p:cNvSpPr/>
          <p:nvPr/>
        </p:nvSpPr>
        <p:spPr>
          <a:xfrm>
            <a:off x="4283319" y="4565453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E56DF60-CBD8-4E0D-84B5-CBE751868C65}"/>
              </a:ext>
            </a:extLst>
          </p:cNvPr>
          <p:cNvSpPr/>
          <p:nvPr/>
        </p:nvSpPr>
        <p:spPr>
          <a:xfrm>
            <a:off x="4284655" y="4620009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05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0" name="矩形 4">
            <a:extLst>
              <a:ext uri="{FF2B5EF4-FFF2-40B4-BE49-F238E27FC236}">
                <a16:creationId xmlns:a16="http://schemas.microsoft.com/office/drawing/2014/main" id="{0D1B0021-8B08-4D49-84D2-FE82C9879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069" y="4604620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接口和包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81AFBBE-46EF-4CB6-907C-0A6DC3BA3CB2}"/>
              </a:ext>
            </a:extLst>
          </p:cNvPr>
          <p:cNvSpPr/>
          <p:nvPr/>
        </p:nvSpPr>
        <p:spPr>
          <a:xfrm>
            <a:off x="4283318" y="5391621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62310F-4D21-4850-B62B-436B34049849}"/>
              </a:ext>
            </a:extLst>
          </p:cNvPr>
          <p:cNvSpPr/>
          <p:nvPr/>
        </p:nvSpPr>
        <p:spPr>
          <a:xfrm>
            <a:off x="4284654" y="5446177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06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6" name="矩形 4">
            <a:extLst>
              <a:ext uri="{FF2B5EF4-FFF2-40B4-BE49-F238E27FC236}">
                <a16:creationId xmlns:a16="http://schemas.microsoft.com/office/drawing/2014/main" id="{6856E8AC-E832-4AA2-A2FE-CE6477E6C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068" y="5430788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</p:spTree>
    <p:extLst>
      <p:ext uri="{BB962C8B-B14F-4D97-AF65-F5344CB8AC3E}">
        <p14:creationId xmlns:p14="http://schemas.microsoft.com/office/powerpoint/2010/main" val="242572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23435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类成员的访问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static (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静态变量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方法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)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静态变量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方法独立于类的对象，可以直接用类名访问，而无须创建该类的对象</a:t>
            </a:r>
          </a:p>
          <a:p>
            <a:pPr marL="1371600" lvl="4">
              <a:lnSpc>
                <a:spcPct val="120000"/>
              </a:lnSpc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957580-6325-4C6F-91D7-22B61D43A23B}"/>
              </a:ext>
            </a:extLst>
          </p:cNvPr>
          <p:cNvSpPr/>
          <p:nvPr/>
        </p:nvSpPr>
        <p:spPr>
          <a:xfrm>
            <a:off x="0" y="2907911"/>
            <a:ext cx="9144000" cy="380497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1557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34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"This is print method of class S"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"A="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 B="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518994F-2134-4DE5-9A89-10542C0E3A1D}"/>
              </a:ext>
            </a:extLst>
          </p:cNvPr>
          <p:cNvSpPr/>
          <p:nvPr/>
        </p:nvSpPr>
        <p:spPr>
          <a:xfrm>
            <a:off x="0" y="6021239"/>
            <a:ext cx="9100869" cy="836761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思考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：为什么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main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方法是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static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的？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思考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2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：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static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方法能访问非静态的成员变量或方法么？反之呢？</a:t>
            </a:r>
          </a:p>
        </p:txBody>
      </p:sp>
    </p:spTree>
    <p:extLst>
      <p:ext uri="{BB962C8B-B14F-4D97-AF65-F5344CB8AC3E}">
        <p14:creationId xmlns:p14="http://schemas.microsoft.com/office/powerpoint/2010/main" val="4524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45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类成员的访问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static (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静态变量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方法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)</a:t>
            </a:r>
          </a:p>
          <a:p>
            <a:pPr marL="1714500" lvl="4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A04982-B0A1-4548-AAB8-E0C407CF356F}"/>
              </a:ext>
            </a:extLst>
          </p:cNvPr>
          <p:cNvSpPr/>
          <p:nvPr/>
        </p:nvSpPr>
        <p:spPr>
          <a:xfrm>
            <a:off x="0" y="2104571"/>
            <a:ext cx="9144000" cy="317137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1557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合法么？</a:t>
            </a:r>
            <a:endParaRPr lang="zh-CN" alt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合法么？</a:t>
            </a:r>
            <a:endParaRPr lang="zh-CN" alt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7EAC7B-18F0-4683-93F7-08E557391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01803"/>
            <a:ext cx="9144000" cy="118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45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类成员的访问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static (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静态变量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方法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)</a:t>
            </a:r>
          </a:p>
          <a:p>
            <a:pPr marL="1714500" lvl="4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A04982-B0A1-4548-AAB8-E0C407CF356F}"/>
              </a:ext>
            </a:extLst>
          </p:cNvPr>
          <p:cNvSpPr/>
          <p:nvPr/>
        </p:nvSpPr>
        <p:spPr>
          <a:xfrm>
            <a:off x="0" y="3016913"/>
            <a:ext cx="9144000" cy="317137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1557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297F6F4-6F37-4EF9-AE87-146D854C9D99}"/>
              </a:ext>
            </a:extLst>
          </p:cNvPr>
          <p:cNvSpPr/>
          <p:nvPr/>
        </p:nvSpPr>
        <p:spPr>
          <a:xfrm>
            <a:off x="0" y="2089037"/>
            <a:ext cx="9144000" cy="610602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just"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static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方法中仅仅可以调用其他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static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4650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45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类成员的访问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static (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静态变量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方法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)</a:t>
            </a:r>
          </a:p>
          <a:p>
            <a:pPr marL="1714500" lvl="4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297F6F4-6F37-4EF9-AE87-146D854C9D99}"/>
              </a:ext>
            </a:extLst>
          </p:cNvPr>
          <p:cNvSpPr/>
          <p:nvPr/>
        </p:nvSpPr>
        <p:spPr>
          <a:xfrm>
            <a:off x="0" y="2089037"/>
            <a:ext cx="9144000" cy="610602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just"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static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方法中仅仅可以调用其他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static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方法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6A6816-89B5-421F-A395-D66AB3DE693D}"/>
              </a:ext>
            </a:extLst>
          </p:cNvPr>
          <p:cNvSpPr/>
          <p:nvPr/>
        </p:nvSpPr>
        <p:spPr>
          <a:xfrm>
            <a:off x="0" y="3016913"/>
            <a:ext cx="9144000" cy="317137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1557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{  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先创建对象</a:t>
            </a:r>
            <a:endParaRPr lang="zh-CN" alt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通过对象去访问非</a:t>
            </a:r>
            <a:r>
              <a:rPr lang="en-US" altLang="zh-CN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static</a:t>
            </a:r>
            <a:r>
              <a:rPr lang="zh-CN" alt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方法</a:t>
            </a:r>
            <a:endParaRPr lang="zh-CN" alt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836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36731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类成员的访问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static (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静态变量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方法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)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static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变量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方法是脱离于具体对象而存在的，也就是说，无论创建了某个类的多少个对象，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static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变量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方法只有一份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对于非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static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变量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方法，每个对象都有一份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714500" lvl="4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356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41901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类变量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final (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最终变量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方法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) 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final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类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: 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不能有子类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即该类不能被继承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)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final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变量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: 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定义一个不能被重新赋值的变量，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final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经常和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static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一起使用。</a:t>
            </a:r>
          </a:p>
          <a:p>
            <a:pPr marL="1714500" lvl="4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+mj-lt"/>
                <a:ea typeface="楷体" panose="02010609060101010101" pitchFamily="49" charset="-122"/>
                <a:sym typeface="+mn-ea"/>
              </a:rPr>
              <a:t>final double PI =3.14;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final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方法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: 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方法不能被子类重写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(overwrite)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714500" lvl="4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9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54459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方法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用以描述对象的行为</a:t>
            </a: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格式：</a:t>
            </a: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方法的修饰符（非访问控制修饰符）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方法参数的传递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变量的作用域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方法的重载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(overload)/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重写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(overwrite/override)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714500" lvl="4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62694C4-EA30-4BE5-A943-8406F118800D}"/>
              </a:ext>
            </a:extLst>
          </p:cNvPr>
          <p:cNvSpPr/>
          <p:nvPr/>
        </p:nvSpPr>
        <p:spPr>
          <a:xfrm>
            <a:off x="0" y="2544744"/>
            <a:ext cx="9144000" cy="1118588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9600" lvl="0" indent="-6096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90000"/>
            </a:pPr>
            <a:r>
              <a:rPr lang="zh-CN" altLang="en-US" sz="2000" b="1" dirty="0">
                <a:solidFill>
                  <a:prstClr val="black"/>
                </a:solidFill>
                <a:latin typeface="+mn-ea"/>
              </a:rPr>
              <a:t>	</a:t>
            </a: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[</a:t>
            </a:r>
            <a:r>
              <a:rPr lang="zh-CN" altLang="en-US" sz="2000" b="1" dirty="0">
                <a:solidFill>
                  <a:prstClr val="black"/>
                </a:solidFill>
                <a:latin typeface="+mn-ea"/>
              </a:rPr>
              <a:t>访问权限修饰符</a:t>
            </a: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]  </a:t>
            </a:r>
            <a:r>
              <a:rPr lang="zh-CN" altLang="en-US" sz="2000" b="1" dirty="0">
                <a:solidFill>
                  <a:prstClr val="black"/>
                </a:solidFill>
                <a:latin typeface="+mn-ea"/>
              </a:rPr>
              <a:t>方法返回类型  方法名 </a:t>
            </a: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()  [throws  </a:t>
            </a:r>
            <a:r>
              <a:rPr lang="zh-CN" altLang="en-US" sz="2000" b="1" dirty="0">
                <a:solidFill>
                  <a:prstClr val="black"/>
                </a:solidFill>
                <a:latin typeface="+mn-ea"/>
              </a:rPr>
              <a:t>异常名</a:t>
            </a: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]  {</a:t>
            </a:r>
          </a:p>
          <a:p>
            <a:pPr marL="609600" lvl="0" indent="-6096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90000"/>
            </a:pP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			</a:t>
            </a:r>
            <a:r>
              <a:rPr lang="zh-CN" altLang="en-US" sz="2000" b="1" dirty="0">
                <a:solidFill>
                  <a:prstClr val="black"/>
                </a:solidFill>
                <a:latin typeface="+mn-ea"/>
              </a:rPr>
              <a:t>方法体</a:t>
            </a: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;</a:t>
            </a:r>
          </a:p>
          <a:p>
            <a:pPr marL="609600" lvl="0" indent="-6096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90000"/>
            </a:pP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		 }</a:t>
            </a:r>
          </a:p>
        </p:txBody>
      </p:sp>
    </p:spTree>
    <p:extLst>
      <p:ext uri="{BB962C8B-B14F-4D97-AF65-F5344CB8AC3E}">
        <p14:creationId xmlns:p14="http://schemas.microsoft.com/office/powerpoint/2010/main" val="12710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54459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方法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非访问控制修饰符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静态方法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static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：属于类的方法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最终方法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final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：不能被子类重新定义的方法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抽象方法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abstract</a:t>
            </a:r>
          </a:p>
          <a:p>
            <a:pPr marL="1714500" lvl="4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lt"/>
                <a:ea typeface="楷体" panose="02010609060101010101" pitchFamily="49" charset="-122"/>
                <a:sym typeface="+mn-ea"/>
              </a:rPr>
              <a:t>只有方法说明，没有具体实现</a:t>
            </a:r>
            <a:r>
              <a:rPr lang="en-US" altLang="zh-CN" sz="2400" dirty="0">
                <a:latin typeface="+mj-lt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400" dirty="0">
                <a:latin typeface="+mj-lt"/>
                <a:ea typeface="楷体" panose="02010609060101010101" pitchFamily="49" charset="-122"/>
                <a:sym typeface="+mn-ea"/>
              </a:rPr>
              <a:t>即没有方法体</a:t>
            </a:r>
            <a:r>
              <a:rPr lang="en-US" altLang="zh-CN" sz="2400" dirty="0">
                <a:latin typeface="+mj-lt"/>
                <a:ea typeface="楷体" panose="02010609060101010101" pitchFamily="49" charset="-122"/>
                <a:sym typeface="+mn-ea"/>
              </a:rPr>
              <a:t>)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本地方法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native</a:t>
            </a:r>
          </a:p>
          <a:p>
            <a:pPr marL="1714500" lvl="4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lt"/>
                <a:ea typeface="楷体" panose="02010609060101010101" pitchFamily="49" charset="-122"/>
                <a:sym typeface="+mn-ea"/>
              </a:rPr>
              <a:t>以其他语言实现方法功能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同步方法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synchronized</a:t>
            </a:r>
          </a:p>
          <a:p>
            <a:pPr marL="1714500" lvl="4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lt"/>
                <a:ea typeface="楷体" panose="02010609060101010101" pitchFamily="49" charset="-122"/>
                <a:sym typeface="+mn-ea"/>
              </a:rPr>
              <a:t>用于多线程程序中的协调和同步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714500" lvl="4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732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896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方法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方法参数的传递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形式参数 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Vs. 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实际参数：方法定义中括号内的参数为形式参数，方法调用中括号内的参数为实际参数。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CED573-9B98-41B8-A5F2-3A3D5563721C}"/>
              </a:ext>
            </a:extLst>
          </p:cNvPr>
          <p:cNvSpPr/>
          <p:nvPr/>
        </p:nvSpPr>
        <p:spPr>
          <a:xfrm>
            <a:off x="0" y="3050931"/>
            <a:ext cx="9144000" cy="380706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1557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methodA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altLang="zh-CN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) {</a:t>
            </a:r>
          </a:p>
          <a:p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………</a:t>
            </a:r>
          </a:p>
          <a:p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……</a:t>
            </a:r>
          </a:p>
          <a:p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methodB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 ) {</a:t>
            </a:r>
          </a:p>
          <a:p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ss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CE9178"/>
                </a:solidFill>
                <a:latin typeface="Consolas" panose="020B0609020204030204" pitchFamily="49" charset="0"/>
              </a:rPr>
              <a:t>"AUTS"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altLang="zh-CN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stu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DCDCAA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B5CEA8"/>
                </a:solidFill>
                <a:latin typeface="Consolas" panose="020B0609020204030204" pitchFamily="49" charset="0"/>
              </a:rPr>
              <a:t>200907010223l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,  </a:t>
            </a:r>
            <a:r>
              <a:rPr lang="en-US" altLang="zh-CN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methodA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ss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stu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………</a:t>
            </a:r>
          </a:p>
          <a:p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573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27830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方法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方法参数的传递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关于形参与实参：方法调用中的实参个数、顺序、类型必须与形参一致，如果不一致，系统会试图将实参转换为形参的类型，如果不能转换，则出错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Java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的参数传递遵循“传值”原则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BC69EC7-6256-49EE-90BB-BC890D0A99BF}"/>
              </a:ext>
            </a:extLst>
          </p:cNvPr>
          <p:cNvSpPr/>
          <p:nvPr/>
        </p:nvSpPr>
        <p:spPr>
          <a:xfrm>
            <a:off x="43130" y="4025515"/>
            <a:ext cx="9042813" cy="1539516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方法调用时，将实参的值依次传递给对应的形参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在方法内修改形参，不会影响实参的值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因为实参、形参各自暂居着不同的存储空间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注意和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C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语言的“传地址”相区别</a:t>
            </a:r>
          </a:p>
        </p:txBody>
      </p:sp>
    </p:spTree>
    <p:extLst>
      <p:ext uri="{BB962C8B-B14F-4D97-AF65-F5344CB8AC3E}">
        <p14:creationId xmlns:p14="http://schemas.microsoft.com/office/powerpoint/2010/main" val="178179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143635"/>
            <a:ext cx="9144000" cy="45595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编程语言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人和计算机进行交流的工具和手段</a:t>
            </a: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编程语言的发展</a:t>
            </a:r>
          </a:p>
          <a:p>
            <a:pPr marL="1241425" lvl="1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机器语言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: 0101001</a:t>
            </a:r>
          </a:p>
          <a:p>
            <a:pPr marL="1241425" lvl="1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汇编语言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: mov, push, add, call</a:t>
            </a:r>
          </a:p>
          <a:p>
            <a:pPr marL="1241425" lvl="1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第三代语言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: 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高级语言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,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以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C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语言为代表的过程化编程语言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(Procedural Programming Language)</a:t>
            </a:r>
          </a:p>
          <a:p>
            <a:pPr marL="1241425" lvl="1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第四代语言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: 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非过程化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/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面向对象的编程语言</a:t>
            </a:r>
          </a:p>
          <a:p>
            <a:pPr marL="1241425" lvl="1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语言的发展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: 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抽象的过程</a:t>
            </a:r>
          </a:p>
          <a:p>
            <a:pPr marL="1828800" lvl="3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726A27A9-D6D9-45BE-8B90-547DAC94A5F1}"/>
              </a:ext>
            </a:extLst>
          </p:cNvPr>
          <p:cNvSpPr/>
          <p:nvPr/>
        </p:nvSpPr>
        <p:spPr>
          <a:xfrm>
            <a:off x="5381625" y="127000"/>
            <a:ext cx="3695101" cy="1328892"/>
          </a:xfrm>
          <a:prstGeom prst="wedgeRectCallout">
            <a:avLst>
              <a:gd name="adj1" fmla="val -144205"/>
              <a:gd name="adj2" fmla="val 139874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1557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计算机的原生语言，即一套内嵌的原子指令集，以二进制的形式存在</a:t>
            </a: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52B8DE61-68A0-4A8D-85B9-2CD59822EEE6}"/>
              </a:ext>
            </a:extLst>
          </p:cNvPr>
          <p:cNvSpPr/>
          <p:nvPr/>
        </p:nvSpPr>
        <p:spPr>
          <a:xfrm>
            <a:off x="5482536" y="800520"/>
            <a:ext cx="3695101" cy="1548980"/>
          </a:xfrm>
          <a:prstGeom prst="wedgeRectCallout">
            <a:avLst>
              <a:gd name="adj1" fmla="val -146611"/>
              <a:gd name="adj2" fmla="val 109000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1557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使用短的描述性单词（助记符）来记录每一条机器指令，需要汇编器转换为机器语言。被认为是低级语言</a:t>
            </a: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67B696C7-FA0A-4BD3-976E-DD327299B3A5}"/>
              </a:ext>
            </a:extLst>
          </p:cNvPr>
          <p:cNvSpPr/>
          <p:nvPr/>
        </p:nvSpPr>
        <p:spPr>
          <a:xfrm>
            <a:off x="5381625" y="1474040"/>
            <a:ext cx="3695101" cy="1548980"/>
          </a:xfrm>
          <a:prstGeom prst="wedgeRectCallout">
            <a:avLst>
              <a:gd name="adj1" fmla="val -116022"/>
              <a:gd name="adj2" fmla="val 99161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1557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20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世纪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50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年代诞生，更接近人的自然语言，易于学习和使用，且为平台独立的，分为解释性和编译型。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9258F4-2183-4275-9F48-64B5E0B79D93}"/>
              </a:ext>
            </a:extLst>
          </p:cNvPr>
          <p:cNvSpPr/>
          <p:nvPr/>
        </p:nvSpPr>
        <p:spPr>
          <a:xfrm>
            <a:off x="4290646" y="4378569"/>
            <a:ext cx="2848708" cy="3438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0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1" grpId="0" animBg="1"/>
      <p:bldP spid="11" grpId="1" animBg="1"/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23398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方法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变量的作用域 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(scope)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变量的作用域是指能够访问该变量的上下边界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可以在类的任何位置声明变量 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与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TC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很大不同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)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Java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中的变量可以分为：成员变量、局部变量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0FE258-3390-418C-B075-6632E5856171}"/>
              </a:ext>
            </a:extLst>
          </p:cNvPr>
          <p:cNvSpPr/>
          <p:nvPr/>
        </p:nvSpPr>
        <p:spPr>
          <a:xfrm>
            <a:off x="0" y="3338286"/>
            <a:ext cx="9144000" cy="35197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1557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"I love Java"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doSomething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(;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++){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--;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++;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824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45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方法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变量的作用域 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(scope)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0FE258-3390-418C-B075-6632E5856171}"/>
              </a:ext>
            </a:extLst>
          </p:cNvPr>
          <p:cNvSpPr/>
          <p:nvPr/>
        </p:nvSpPr>
        <p:spPr>
          <a:xfrm>
            <a:off x="550098" y="2286000"/>
            <a:ext cx="8593902" cy="4180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1557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"I love Java"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doSomething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(;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++){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--;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++;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5CF180E1-BA9C-4B5B-9485-2D7D3BCF4656}"/>
              </a:ext>
            </a:extLst>
          </p:cNvPr>
          <p:cNvSpPr/>
          <p:nvPr/>
        </p:nvSpPr>
        <p:spPr>
          <a:xfrm>
            <a:off x="4803322" y="74127"/>
            <a:ext cx="4273404" cy="836915"/>
          </a:xfrm>
          <a:prstGeom prst="wedgeRectCallout">
            <a:avLst>
              <a:gd name="adj1" fmla="val -98300"/>
              <a:gd name="adj2" fmla="val 267373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1557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成员变量：在类中声明，其作用域从声明处开始，类结束处为止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D1061259-78D9-4738-A2E4-DF9EAA369F08}"/>
              </a:ext>
            </a:extLst>
          </p:cNvPr>
          <p:cNvSpPr/>
          <p:nvPr/>
        </p:nvSpPr>
        <p:spPr>
          <a:xfrm>
            <a:off x="274327" y="2719922"/>
            <a:ext cx="275771" cy="3632981"/>
          </a:xfrm>
          <a:prstGeom prst="leftBrace">
            <a:avLst>
              <a:gd name="adj1" fmla="val 49297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D3E0EC9D-7DA4-4783-AE89-69E76385F9B1}"/>
              </a:ext>
            </a:extLst>
          </p:cNvPr>
          <p:cNvSpPr/>
          <p:nvPr/>
        </p:nvSpPr>
        <p:spPr>
          <a:xfrm>
            <a:off x="4870596" y="1063276"/>
            <a:ext cx="4273404" cy="836915"/>
          </a:xfrm>
          <a:prstGeom prst="wedgeRectCallout">
            <a:avLst>
              <a:gd name="adj1" fmla="val -105093"/>
              <a:gd name="adj2" fmla="val 273443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1557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局部变量：在方法、复合语句中声明，方法的形参也是局部变量</a:t>
            </a:r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2DA1276C-A3B4-43F2-A3F5-8CF66EE086D3}"/>
              </a:ext>
            </a:extLst>
          </p:cNvPr>
          <p:cNvSpPr/>
          <p:nvPr/>
        </p:nvSpPr>
        <p:spPr>
          <a:xfrm>
            <a:off x="4870596" y="1973286"/>
            <a:ext cx="4273404" cy="836915"/>
          </a:xfrm>
          <a:prstGeom prst="wedgeRectCallout">
            <a:avLst>
              <a:gd name="adj1" fmla="val -106452"/>
              <a:gd name="adj2" fmla="val 173723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1557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在方法中声明的变量的作用域：声明处开始，方法结束处为止</a:t>
            </a:r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BB74C424-DDA9-45DB-A26F-1D8F5585A732}"/>
              </a:ext>
            </a:extLst>
          </p:cNvPr>
          <p:cNvSpPr/>
          <p:nvPr/>
        </p:nvSpPr>
        <p:spPr>
          <a:xfrm>
            <a:off x="4832877" y="2906468"/>
            <a:ext cx="4273404" cy="836915"/>
          </a:xfrm>
          <a:prstGeom prst="wedgeRectCallout">
            <a:avLst>
              <a:gd name="adj1" fmla="val -91083"/>
              <a:gd name="adj2" fmla="val 120177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1557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在复合语句中声明的变量的作用域：声明处开始，复合语句结束处为止</a:t>
            </a:r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14B8422F-9506-4B1B-B155-42346541100E}"/>
              </a:ext>
            </a:extLst>
          </p:cNvPr>
          <p:cNvSpPr/>
          <p:nvPr/>
        </p:nvSpPr>
        <p:spPr>
          <a:xfrm>
            <a:off x="4847049" y="4047800"/>
            <a:ext cx="4273404" cy="585887"/>
          </a:xfrm>
          <a:prstGeom prst="wedgeRectCallout">
            <a:avLst>
              <a:gd name="adj1" fmla="val -60894"/>
              <a:gd name="adj2" fmla="val -134833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1557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形参的作用域：该方法内有效</a:t>
            </a: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BBBF21DA-8FA5-44FC-AB9A-D69F8545354C}"/>
              </a:ext>
            </a:extLst>
          </p:cNvPr>
          <p:cNvSpPr/>
          <p:nvPr/>
        </p:nvSpPr>
        <p:spPr>
          <a:xfrm>
            <a:off x="280139" y="4245625"/>
            <a:ext cx="275771" cy="870661"/>
          </a:xfrm>
          <a:prstGeom prst="leftBrace">
            <a:avLst>
              <a:gd name="adj1" fmla="val 49297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BE2B2DF1-A621-47C4-9867-C4BE264AE43B}"/>
              </a:ext>
            </a:extLst>
          </p:cNvPr>
          <p:cNvSpPr/>
          <p:nvPr/>
        </p:nvSpPr>
        <p:spPr>
          <a:xfrm>
            <a:off x="268515" y="3665750"/>
            <a:ext cx="275771" cy="2342081"/>
          </a:xfrm>
          <a:prstGeom prst="leftBrace">
            <a:avLst>
              <a:gd name="adj1" fmla="val 49297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DDE7D9D7-DA1F-4340-B687-4F20E79B59D3}"/>
              </a:ext>
            </a:extLst>
          </p:cNvPr>
          <p:cNvSpPr/>
          <p:nvPr/>
        </p:nvSpPr>
        <p:spPr>
          <a:xfrm>
            <a:off x="264887" y="3429000"/>
            <a:ext cx="275771" cy="2703950"/>
          </a:xfrm>
          <a:prstGeom prst="leftBrace">
            <a:avLst>
              <a:gd name="adj1" fmla="val 49297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对话气泡: 矩形 19">
            <a:extLst>
              <a:ext uri="{FF2B5EF4-FFF2-40B4-BE49-F238E27FC236}">
                <a16:creationId xmlns:a16="http://schemas.microsoft.com/office/drawing/2014/main" id="{C8D54F71-6827-4D55-A623-DFB769CA96D7}"/>
              </a:ext>
            </a:extLst>
          </p:cNvPr>
          <p:cNvSpPr/>
          <p:nvPr/>
        </p:nvSpPr>
        <p:spPr>
          <a:xfrm>
            <a:off x="4231178" y="4771506"/>
            <a:ext cx="4845547" cy="1392724"/>
          </a:xfrm>
          <a:prstGeom prst="wedgeRectCallout">
            <a:avLst>
              <a:gd name="adj1" fmla="val -71401"/>
              <a:gd name="adj2" fmla="val -50174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局部变量可以与成员变量重名，在二者都能被访问的地方，后者被“屏蔽”</a:t>
            </a:r>
          </a:p>
        </p:txBody>
      </p:sp>
    </p:spTree>
    <p:extLst>
      <p:ext uri="{BB962C8B-B14F-4D97-AF65-F5344CB8AC3E}">
        <p14:creationId xmlns:p14="http://schemas.microsoft.com/office/powerpoint/2010/main" val="164590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9" grpId="1" animBg="1"/>
      <p:bldP spid="2" grpId="0" animBg="1"/>
      <p:bldP spid="2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5442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方法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变量的作用域 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(scope)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成员变量：在类中声明，其作用域从声明处开始，类结束处为止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局部变量：在方法、复合语句中声明，方法的形参也是局部变量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局部变量可以与成员变量重名，在二者都能被访问的地方，后者被“屏蔽”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83353B3-022B-40CF-808A-2122E03C885C}"/>
              </a:ext>
            </a:extLst>
          </p:cNvPr>
          <p:cNvSpPr/>
          <p:nvPr/>
        </p:nvSpPr>
        <p:spPr>
          <a:xfrm>
            <a:off x="0" y="3811837"/>
            <a:ext cx="9144000" cy="1539516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在方法中声明的变量的作用域：声明处开始，方法结束处为止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在复合语句中声明的变量的作用域：声明处开始，复合语句结束处为止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形参的作用域：该方法内有效</a:t>
            </a:r>
          </a:p>
        </p:txBody>
      </p:sp>
    </p:spTree>
    <p:extLst>
      <p:ext uri="{BB962C8B-B14F-4D97-AF65-F5344CB8AC3E}">
        <p14:creationId xmlns:p14="http://schemas.microsoft.com/office/powerpoint/2010/main" val="267280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32299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方法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方法的重载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(overload)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一个类中，多个方法的名字相同，但参数不同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DB04508-A217-4351-B2CC-FD5D4E55C473}"/>
              </a:ext>
            </a:extLst>
          </p:cNvPr>
          <p:cNvSpPr/>
          <p:nvPr/>
        </p:nvSpPr>
        <p:spPr>
          <a:xfrm>
            <a:off x="0" y="2574004"/>
            <a:ext cx="9143999" cy="170999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66800" lvl="1" indent="-6096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defRPr/>
            </a:pPr>
            <a:r>
              <a:rPr lang="zh-CN" altLang="en-US" sz="20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方法描述</a:t>
            </a:r>
            <a:r>
              <a:rPr lang="en-US" altLang="zh-CN" sz="20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		</a:t>
            </a:r>
            <a:r>
              <a:rPr lang="zh-CN" altLang="en-US" sz="20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调用形式</a:t>
            </a:r>
            <a:r>
              <a:rPr lang="en-US" altLang="zh-CN" sz="20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		</a:t>
            </a:r>
            <a:r>
              <a:rPr lang="zh-CN" altLang="en-US" sz="20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方法返回值</a:t>
            </a:r>
            <a:r>
              <a:rPr lang="zh-CN" altLang="en-US" sz="2000" b="1" dirty="0">
                <a:solidFill>
                  <a:prstClr val="black"/>
                </a:solidFill>
                <a:latin typeface="+mn-ea"/>
              </a:rPr>
              <a:t> </a:t>
            </a:r>
          </a:p>
          <a:p>
            <a:pPr marL="1066800" lvl="1" indent="-6096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+mn-ea"/>
              </a:rPr>
              <a:t>求绝对值</a:t>
            </a: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		abs(int)		int</a:t>
            </a:r>
          </a:p>
          <a:p>
            <a:pPr marL="1066800" lvl="1" indent="-6096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+mn-ea"/>
              </a:rPr>
              <a:t>求绝对值</a:t>
            </a: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		abs(long)		long              </a:t>
            </a:r>
          </a:p>
          <a:p>
            <a:pPr marL="1066800" lvl="1" indent="-6096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+mn-ea"/>
              </a:rPr>
              <a:t>求绝对值</a:t>
            </a: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		abs(float)		float</a:t>
            </a:r>
          </a:p>
          <a:p>
            <a:pPr marL="1066800" lvl="1" indent="-6096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+mn-ea"/>
              </a:rPr>
              <a:t>求绝对值</a:t>
            </a: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		abs(double)		double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C41F57-F3F4-4BBF-AE8C-835FD490CC73}"/>
              </a:ext>
            </a:extLst>
          </p:cNvPr>
          <p:cNvSpPr/>
          <p:nvPr/>
        </p:nvSpPr>
        <p:spPr>
          <a:xfrm>
            <a:off x="-1" y="4492715"/>
            <a:ext cx="9144000" cy="16786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1557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a) </a:t>
            </a:r>
          </a:p>
          <a:p>
            <a:r>
              <a:rPr lang="en-US" altLang="zh-CN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4EC9B0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4EC9B0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a) </a:t>
            </a:r>
          </a:p>
          <a:p>
            <a:r>
              <a:rPr lang="en-US" altLang="zh-CN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a)</a:t>
            </a:r>
          </a:p>
          <a:p>
            <a:r>
              <a:rPr lang="en-US" altLang="zh-CN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a) </a:t>
            </a:r>
          </a:p>
        </p:txBody>
      </p:sp>
    </p:spTree>
    <p:extLst>
      <p:ext uri="{BB962C8B-B14F-4D97-AF65-F5344CB8AC3E}">
        <p14:creationId xmlns:p14="http://schemas.microsoft.com/office/powerpoint/2010/main" val="247429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32299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方法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方法的重写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(overwrite/override)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子类重写父类的方法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9A155C0-2066-48B1-A751-F97DC7199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21" y="2647091"/>
            <a:ext cx="4033502" cy="2400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  <a:prstDash val="sysDash"/>
          </a:ln>
          <a:effectLst/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class Father {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	… …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	void display( ) {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	    	… …;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	 }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	… …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}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C0229E6-AA29-48B7-844A-ACD1FF28B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71" y="5047748"/>
            <a:ext cx="4031251" cy="1066800"/>
          </a:xfrm>
          <a:prstGeom prst="rect">
            <a:avLst/>
          </a:prstGeom>
          <a:solidFill>
            <a:srgbClr val="99CCFF"/>
          </a:solidFill>
          <a:ln w="28575">
            <a:solidFill>
              <a:srgbClr val="1557AE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Father f = new Father();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kumimoji="1" lang="en-US" altLang="zh-CN" sz="2000" b="1" dirty="0" err="1">
                <a:latin typeface="Consolas" panose="020B0609020204030204" pitchFamily="49" charset="0"/>
                <a:ea typeface="华文中宋" pitchFamily="2" charset="-122"/>
              </a:rPr>
              <a:t>f.display</a:t>
            </a: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();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9567F99-93A6-496C-934F-4AFDBCAF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9750" y="2647091"/>
            <a:ext cx="4033502" cy="2400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  <a:prstDash val="sysDash"/>
          </a:ln>
          <a:effectLst/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class Son extends Father {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	… …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	void display() {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		… …;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	}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	… …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}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9C2F6E1-6691-4C31-AA8E-6FA0E45EB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047748"/>
            <a:ext cx="4031251" cy="1066800"/>
          </a:xfrm>
          <a:prstGeom prst="rect">
            <a:avLst/>
          </a:prstGeom>
          <a:solidFill>
            <a:srgbClr val="99CCFF"/>
          </a:solidFill>
          <a:ln w="28575">
            <a:solidFill>
              <a:srgbClr val="1557AE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Son s = new Son();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kumimoji="1" lang="en-US" altLang="zh-CN" sz="2000" b="1" dirty="0" err="1">
                <a:latin typeface="Consolas" panose="020B0609020204030204" pitchFamily="49" charset="0"/>
                <a:ea typeface="华文中宋" pitchFamily="2" charset="-122"/>
              </a:rPr>
              <a:t>s.display</a:t>
            </a:r>
            <a:r>
              <a:rPr kumimoji="1" lang="en-US" altLang="zh-CN" sz="2000" b="1" dirty="0">
                <a:latin typeface="Consolas" panose="020B0609020204030204" pitchFamily="49" charset="0"/>
                <a:ea typeface="华文中宋" pitchFamily="2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8877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278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方法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构造方法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—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一种特殊的方法</a:t>
            </a: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功能：用以创建对象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实例化对象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---new 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4531E84-0F2F-42AC-B328-311C2E482009}"/>
              </a:ext>
            </a:extLst>
          </p:cNvPr>
          <p:cNvSpPr/>
          <p:nvPr/>
        </p:nvSpPr>
        <p:spPr>
          <a:xfrm>
            <a:off x="1" y="2574004"/>
            <a:ext cx="9143999" cy="147551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zh-CN" altLang="en-US" sz="24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1: Apple a = new Apple(); 	 (</a:t>
            </a:r>
            <a:r>
              <a:rPr lang="zh-CN" altLang="en-US" sz="24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声明并创建对象</a:t>
            </a:r>
            <a:r>
              <a:rPr lang="en-US" altLang="zh-CN" sz="24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)</a:t>
            </a:r>
          </a:p>
          <a:p>
            <a:pPr lvl="3"/>
            <a:r>
              <a:rPr lang="zh-CN" altLang="en-US" sz="24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2: Apple a;                       	(</a:t>
            </a:r>
            <a:r>
              <a:rPr lang="zh-CN" altLang="en-US" sz="24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声明对象</a:t>
            </a:r>
            <a:r>
              <a:rPr lang="en-US" altLang="zh-CN" sz="24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)</a:t>
            </a:r>
          </a:p>
          <a:p>
            <a:pPr lvl="3"/>
            <a:r>
              <a:rPr lang="en-US" altLang="zh-CN" sz="24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	  a = new Apple();           	(</a:t>
            </a:r>
            <a:r>
              <a:rPr lang="zh-CN" altLang="en-US" sz="24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创建对象</a:t>
            </a:r>
            <a:r>
              <a:rPr lang="en-US" altLang="zh-CN" sz="24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4930C6A-6E40-4C76-BCD4-7AAA9763FBF7}"/>
              </a:ext>
            </a:extLst>
          </p:cNvPr>
          <p:cNvSpPr/>
          <p:nvPr/>
        </p:nvSpPr>
        <p:spPr>
          <a:xfrm>
            <a:off x="0" y="4252685"/>
            <a:ext cx="9144000" cy="2409371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对象的创建通过构造方法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(constructor)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来实现，其可以在对象被创建时，做一些初始化工作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构造方法的名字与类名相同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构造方法没有返回值类型（连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void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关键字都没有）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构造方法可以有多个（但参数个数或类型不一样），构成构造方法的重载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(overload)</a:t>
            </a:r>
          </a:p>
        </p:txBody>
      </p:sp>
    </p:spTree>
    <p:extLst>
      <p:ext uri="{BB962C8B-B14F-4D97-AF65-F5344CB8AC3E}">
        <p14:creationId xmlns:p14="http://schemas.microsoft.com/office/powerpoint/2010/main" val="142616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278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方法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构造方法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—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一种特殊的方法</a:t>
            </a: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默认构造方法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57FDF25-56CB-4F58-AE19-FAA57475A981}"/>
              </a:ext>
            </a:extLst>
          </p:cNvPr>
          <p:cNvSpPr/>
          <p:nvPr/>
        </p:nvSpPr>
        <p:spPr>
          <a:xfrm>
            <a:off x="0" y="2584677"/>
            <a:ext cx="9144000" cy="1747837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如果没有为类编写任何构造方法，则系统会自动为类创建一个无参的构造方法（即默认的构造方法）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zh-CN" altLang="en-US" sz="2000" b="1" dirty="0">
              <a:solidFill>
                <a:schemeClr val="tx1"/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如果类存在有参的构造方法，则系统不会自动创建默认构造方法</a:t>
            </a:r>
          </a:p>
        </p:txBody>
      </p:sp>
    </p:spTree>
    <p:extLst>
      <p:ext uri="{BB962C8B-B14F-4D97-AF65-F5344CB8AC3E}">
        <p14:creationId xmlns:p14="http://schemas.microsoft.com/office/powerpoint/2010/main" val="23456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278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抽象类（</a:t>
            </a:r>
            <a:r>
              <a:rPr lang="en-US" altLang="zh-CN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abstract class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）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抽象类是未完成的类</a:t>
            </a: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未完成的工作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即抽象方法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)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交由其子类去完成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4430CD0-ED36-4CAE-8A97-F6A6E30352DA}"/>
              </a:ext>
            </a:extLst>
          </p:cNvPr>
          <p:cNvSpPr/>
          <p:nvPr/>
        </p:nvSpPr>
        <p:spPr>
          <a:xfrm>
            <a:off x="0" y="2600396"/>
            <a:ext cx="9144000" cy="919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ea typeface="楷体" panose="02010609060101010101" pitchFamily="49" charset="-122"/>
                <a:sym typeface="+mn-ea"/>
              </a:rPr>
              <a:t>抽象方法</a:t>
            </a:r>
            <a:r>
              <a:rPr lang="en-US" altLang="zh-CN" sz="2400" b="1" dirty="0">
                <a:solidFill>
                  <a:srgbClr val="1557AE"/>
                </a:solidFill>
                <a:ea typeface="楷体" panose="02010609060101010101" pitchFamily="49" charset="-122"/>
                <a:sym typeface="+mn-ea"/>
              </a:rPr>
              <a:t>: </a:t>
            </a:r>
            <a:r>
              <a:rPr lang="zh-CN" altLang="en-US" sz="2400" b="1" dirty="0">
                <a:solidFill>
                  <a:srgbClr val="1557AE"/>
                </a:solidFill>
                <a:ea typeface="楷体" panose="02010609060101010101" pitchFamily="49" charset="-122"/>
                <a:sym typeface="+mn-ea"/>
              </a:rPr>
              <a:t>仅仅写出了方法的修饰符、名字、参数、返回类型等，没有编写方法体（即没有方法实现）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24B6D0-D1FB-4E17-B44F-0CE6361DD2AA}"/>
              </a:ext>
            </a:extLst>
          </p:cNvPr>
          <p:cNvSpPr/>
          <p:nvPr/>
        </p:nvSpPr>
        <p:spPr>
          <a:xfrm>
            <a:off x="0" y="3569300"/>
            <a:ext cx="9144000" cy="476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ea typeface="楷体" panose="02010609060101010101" pitchFamily="49" charset="-122"/>
                <a:sym typeface="+mn-ea"/>
              </a:rPr>
              <a:t>仅仅抽象类可以包含抽象方法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422BE72-0D78-4D50-842D-BDD07FA38B05}"/>
              </a:ext>
            </a:extLst>
          </p:cNvPr>
          <p:cNvSpPr/>
          <p:nvPr/>
        </p:nvSpPr>
        <p:spPr>
          <a:xfrm>
            <a:off x="0" y="4391063"/>
            <a:ext cx="9144000" cy="1285357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抽象类不能被实例化，即不能创建具体对象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抽象类可以包含普通方法（即有方法体）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子类继承抽象类时，必须重写抽象方法，否则仍为抽象类</a:t>
            </a:r>
          </a:p>
        </p:txBody>
      </p:sp>
    </p:spTree>
    <p:extLst>
      <p:ext uri="{BB962C8B-B14F-4D97-AF65-F5344CB8AC3E}">
        <p14:creationId xmlns:p14="http://schemas.microsoft.com/office/powerpoint/2010/main" val="298398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0139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抽象类（</a:t>
            </a:r>
            <a:r>
              <a:rPr lang="en-US" altLang="zh-CN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abstract class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）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422BE72-0D78-4D50-842D-BDD07FA38B05}"/>
              </a:ext>
            </a:extLst>
          </p:cNvPr>
          <p:cNvSpPr/>
          <p:nvPr/>
        </p:nvSpPr>
        <p:spPr>
          <a:xfrm>
            <a:off x="0" y="1667615"/>
            <a:ext cx="9144000" cy="609109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例：两个类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Circle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和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Rectangle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，完成周长与面积的计算。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25FCFC-8550-4F41-B39F-ED7E72F23C11}"/>
              </a:ext>
            </a:extLst>
          </p:cNvPr>
          <p:cNvSpPr/>
          <p:nvPr/>
        </p:nvSpPr>
        <p:spPr>
          <a:xfrm>
            <a:off x="0" y="2583544"/>
            <a:ext cx="9144000" cy="28302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1557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{  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Circle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){   </a:t>
            </a:r>
          </a:p>
          <a:p>
            <a:pPr lvl="1"/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//this</a:t>
            </a:r>
            <a:r>
              <a:rPr lang="zh-CN" alt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指</a:t>
            </a:r>
            <a:r>
              <a:rPr lang="en-US" altLang="zh-CN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这个对象的</a:t>
            </a:r>
            <a:r>
              <a:rPr lang="en-US" altLang="zh-CN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"</a:t>
            </a:r>
            <a:endParaRPr lang="zh-CN" alt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(){  </a:t>
            </a:r>
          </a:p>
          <a:p>
            <a:pPr lvl="1"/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3.14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pPr lvl="1"/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959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0139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抽象类（</a:t>
            </a:r>
            <a:r>
              <a:rPr lang="en-US" altLang="zh-CN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abstract class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）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422BE72-0D78-4D50-842D-BDD07FA38B05}"/>
              </a:ext>
            </a:extLst>
          </p:cNvPr>
          <p:cNvSpPr/>
          <p:nvPr/>
        </p:nvSpPr>
        <p:spPr>
          <a:xfrm>
            <a:off x="0" y="1667615"/>
            <a:ext cx="9144000" cy="609109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例：两个类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Circle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和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Rectangle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，完成周长与面积的计算。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25FCFC-8550-4F41-B39F-ED7E72F23C11}"/>
              </a:ext>
            </a:extLst>
          </p:cNvPr>
          <p:cNvSpPr/>
          <p:nvPr/>
        </p:nvSpPr>
        <p:spPr>
          <a:xfrm>
            <a:off x="0" y="2423886"/>
            <a:ext cx="9144000" cy="41540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1557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Rectangle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{   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Rectangle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w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){    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w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这里不需</a:t>
            </a:r>
            <a:r>
              <a:rPr lang="en-US" altLang="zh-CN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"this"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}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(){   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}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主方法</a:t>
            </a:r>
            <a:endParaRPr lang="en-US" altLang="zh-CN" sz="2000" b="1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Rectangle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rectangle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Rectangle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2.0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rectangle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1515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931325"/>
            <a:ext cx="9144000" cy="50027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面向对象</a:t>
            </a:r>
            <a:r>
              <a:rPr lang="en-US" altLang="zh-CN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(Object Oriented-OO) 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面向对象编程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(Object Oriented Programming-OOP)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面向对象是一种软件开发的方法，“面向对象的分析与设计”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(OOA&amp;OOD—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研究生课程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)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第一个面向对象的语言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: Simula-67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第一个成功的面向对象编程语言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: Smalltalk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目前的主流：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C++, JAVA, C#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等</a:t>
            </a:r>
          </a:p>
          <a:p>
            <a:pPr marL="1828800" lvl="3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83E26BE-7851-4886-878C-F866791CCBE9}"/>
              </a:ext>
            </a:extLst>
          </p:cNvPr>
          <p:cNvSpPr/>
          <p:nvPr/>
        </p:nvSpPr>
        <p:spPr>
          <a:xfrm>
            <a:off x="0" y="2859846"/>
            <a:ext cx="9144000" cy="1114277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1557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面向对象编程就是使用对象进行程序设计，对象代表着现实世界中可以明确标识的一个实体</a:t>
            </a:r>
          </a:p>
        </p:txBody>
      </p:sp>
    </p:spTree>
    <p:extLst>
      <p:ext uri="{BB962C8B-B14F-4D97-AF65-F5344CB8AC3E}">
        <p14:creationId xmlns:p14="http://schemas.microsoft.com/office/powerpoint/2010/main" val="379823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0139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抽象类（</a:t>
            </a:r>
            <a:r>
              <a:rPr lang="en-US" altLang="zh-CN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abstract class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）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D275B37-9485-4D3D-8A54-B4EE58664E50}"/>
              </a:ext>
            </a:extLst>
          </p:cNvPr>
          <p:cNvSpPr/>
          <p:nvPr/>
        </p:nvSpPr>
        <p:spPr>
          <a:xfrm>
            <a:off x="0" y="1923634"/>
            <a:ext cx="9144000" cy="3475680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假设有若干个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Circle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，以及若干个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Rectangle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，希望计算它们的总面积，直截了当的做法是将它们分别放到两个数组中，用两个循环，在相加循环结果即可。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如果还有其它形状：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triangle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ellipses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等，上述方法就显得较为“累赘”。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希望使用统一的表示，例如用一个数组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shape[]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，接受所有的形状，然后用：</a:t>
            </a:r>
          </a:p>
          <a:p>
            <a:pPr lvl="5" algn="just">
              <a:lnSpc>
                <a:spcPct val="12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for (</a:t>
            </a:r>
            <a:r>
              <a:rPr lang="en-US" altLang="zh-CN" sz="2000" b="1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=0; </a:t>
            </a:r>
            <a:r>
              <a:rPr lang="en-US" altLang="zh-CN" sz="2000" b="1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&lt;</a:t>
            </a:r>
            <a:r>
              <a:rPr lang="en-US" altLang="zh-CN" sz="2000" b="1" dirty="0" err="1">
                <a:solidFill>
                  <a:schemeClr val="tx1"/>
                </a:solidFill>
                <a:latin typeface="+mj-lt"/>
              </a:rPr>
              <a:t>shape.length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; </a:t>
            </a:r>
            <a:r>
              <a:rPr lang="en-US" altLang="zh-CN" sz="2000" b="1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++){  </a:t>
            </a:r>
          </a:p>
          <a:p>
            <a:pPr lvl="5" algn="just">
              <a:lnSpc>
                <a:spcPct val="12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altLang="zh-CN" sz="2000" b="1" dirty="0" err="1">
                <a:solidFill>
                  <a:schemeClr val="tx1"/>
                </a:solidFill>
                <a:latin typeface="+mj-lt"/>
              </a:rPr>
              <a:t>area_total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 += shape[</a:t>
            </a:r>
            <a:r>
              <a:rPr lang="en-US" altLang="zh-CN" sz="2000" b="1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].area();</a:t>
            </a:r>
          </a:p>
          <a:p>
            <a:pPr lvl="5" algn="just">
              <a:lnSpc>
                <a:spcPct val="12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815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0139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抽象类（</a:t>
            </a:r>
            <a:r>
              <a:rPr lang="en-US" altLang="zh-CN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abstract class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）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DB0F519D-E723-430A-8324-B3134AAD9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4" y="1701598"/>
            <a:ext cx="9076726" cy="14189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none" anchor="ctr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lvl="5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66"/>
                </a:solidFill>
                <a:latin typeface="Consolas" panose="020B0609020204030204" pitchFamily="49" charset="0"/>
              </a:rPr>
              <a:t>abstract class Shape{</a:t>
            </a:r>
          </a:p>
          <a:p>
            <a:pPr lvl="5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66"/>
                </a:solidFill>
                <a:latin typeface="Consolas" panose="020B0609020204030204" pitchFamily="49" charset="0"/>
              </a:rPr>
              <a:t>    abstract double area();</a:t>
            </a:r>
          </a:p>
          <a:p>
            <a:pPr lvl="5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66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latin typeface="Consolas" panose="020B0609020204030204" pitchFamily="49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340A0F1-2F32-4A96-AF63-5C84A96F6354}"/>
              </a:ext>
            </a:extLst>
          </p:cNvPr>
          <p:cNvGrpSpPr/>
          <p:nvPr/>
        </p:nvGrpSpPr>
        <p:grpSpPr>
          <a:xfrm>
            <a:off x="67274" y="3117635"/>
            <a:ext cx="4396777" cy="3595250"/>
            <a:chOff x="67274" y="3117635"/>
            <a:chExt cx="4396777" cy="3595250"/>
          </a:xfrm>
        </p:grpSpPr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6511F8AE-FCE1-451F-A7E9-E86216758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74" y="3635119"/>
              <a:ext cx="4098326" cy="30777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latin typeface="Consolas" panose="020B0609020204030204" pitchFamily="49" charset="0"/>
                </a:rPr>
                <a:t>class Circle extends Shape{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latin typeface="Consolas" panose="020B0609020204030204" pitchFamily="49" charset="0"/>
                </a:rPr>
                <a:t>    public double r;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latin typeface="Consolas" panose="020B0609020204030204" pitchFamily="49" charset="0"/>
                </a:rPr>
                <a:t>    Circle(double r){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latin typeface="Consolas" panose="020B0609020204030204" pitchFamily="49" charset="0"/>
                </a:rPr>
                <a:t>          </a:t>
              </a:r>
              <a:r>
                <a:rPr lang="en-US" altLang="zh-CN" sz="2000" dirty="0" err="1">
                  <a:latin typeface="Consolas" panose="020B0609020204030204" pitchFamily="49" charset="0"/>
                </a:rPr>
                <a:t>this.r</a:t>
              </a:r>
              <a:r>
                <a:rPr lang="en-US" altLang="zh-CN" sz="2000" dirty="0">
                  <a:latin typeface="Consolas" panose="020B0609020204030204" pitchFamily="49" charset="0"/>
                </a:rPr>
                <a:t> = r;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latin typeface="Consolas" panose="020B0609020204030204" pitchFamily="49" charset="0"/>
                </a:rPr>
                <a:t>     }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latin typeface="Consolas" panose="020B0609020204030204" pitchFamily="49" charset="0"/>
                </a:rPr>
                <a:t>     public double area(){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latin typeface="Consolas" panose="020B0609020204030204" pitchFamily="49" charset="0"/>
                </a:rPr>
                <a:t>         return 3.14*r*r;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latin typeface="Consolas" panose="020B0609020204030204" pitchFamily="49" charset="0"/>
                </a:rPr>
                <a:t>     }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latin typeface="Consolas" panose="020B0609020204030204" pitchFamily="49" charset="0"/>
                </a:rPr>
                <a:t>}</a:t>
              </a: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61840E47-A88B-4AF0-A9A8-22F8FC062EE4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2116437" y="3117635"/>
              <a:ext cx="2347614" cy="5174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2A64C5D-5758-4A3E-81A8-FFD1DEA99DF6}"/>
              </a:ext>
            </a:extLst>
          </p:cNvPr>
          <p:cNvGrpSpPr/>
          <p:nvPr/>
        </p:nvGrpSpPr>
        <p:grpSpPr>
          <a:xfrm>
            <a:off x="4274457" y="3117635"/>
            <a:ext cx="4869543" cy="3595250"/>
            <a:chOff x="4274457" y="3117635"/>
            <a:chExt cx="4869543" cy="3595250"/>
          </a:xfrm>
        </p:grpSpPr>
        <p:sp>
          <p:nvSpPr>
            <p:cNvPr id="13" name="Text Box 4">
              <a:extLst>
                <a:ext uri="{FF2B5EF4-FFF2-40B4-BE49-F238E27FC236}">
                  <a16:creationId xmlns:a16="http://schemas.microsoft.com/office/drawing/2014/main" id="{E44F4FC6-60FE-41A5-9941-757DBCE1B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4457" y="3635119"/>
              <a:ext cx="4869543" cy="30777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wrap="none" anchor="ctr" anchorCtr="0">
              <a:no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latin typeface="Consolas" panose="020B0609020204030204" pitchFamily="49" charset="0"/>
                </a:rPr>
                <a:t>class Rectangle  extends Shape{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latin typeface="Consolas" panose="020B0609020204030204" pitchFamily="49" charset="0"/>
                </a:rPr>
                <a:t>     public double </a:t>
              </a:r>
              <a:r>
                <a:rPr lang="en-US" altLang="zh-CN" sz="2000" dirty="0" err="1">
                  <a:latin typeface="Consolas" panose="020B0609020204030204" pitchFamily="49" charset="0"/>
                </a:rPr>
                <a:t>width,height</a:t>
              </a:r>
              <a:r>
                <a:rPr lang="en-US" altLang="zh-CN" sz="2000" dirty="0">
                  <a:latin typeface="Consolas" panose="020B0609020204030204" pitchFamily="49" charset="0"/>
                </a:rPr>
                <a:t>; 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latin typeface="Consolas" panose="020B0609020204030204" pitchFamily="49" charset="0"/>
                </a:rPr>
                <a:t>     Rectangle(double </a:t>
              </a:r>
              <a:r>
                <a:rPr lang="en-US" altLang="zh-CN" sz="2000" dirty="0" err="1">
                  <a:latin typeface="Consolas" panose="020B0609020204030204" pitchFamily="49" charset="0"/>
                </a:rPr>
                <a:t>w,double</a:t>
              </a:r>
              <a:r>
                <a:rPr lang="en-US" altLang="zh-CN" sz="2000" dirty="0">
                  <a:latin typeface="Consolas" panose="020B0609020204030204" pitchFamily="49" charset="0"/>
                </a:rPr>
                <a:t> h){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latin typeface="Consolas" panose="020B0609020204030204" pitchFamily="49" charset="0"/>
                </a:rPr>
                <a:t>           width = w; 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latin typeface="Consolas" panose="020B0609020204030204" pitchFamily="49" charset="0"/>
                </a:rPr>
                <a:t>           height = h;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latin typeface="Consolas" panose="020B0609020204030204" pitchFamily="49" charset="0"/>
                </a:rPr>
                <a:t>     }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latin typeface="Consolas" panose="020B0609020204030204" pitchFamily="49" charset="0"/>
                </a:rPr>
                <a:t>     public double area(){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latin typeface="Consolas" panose="020B0609020204030204" pitchFamily="49" charset="0"/>
                </a:rPr>
                <a:t>           return width*height;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latin typeface="Consolas" panose="020B0609020204030204" pitchFamily="49" charset="0"/>
                </a:rPr>
                <a:t>     }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latin typeface="Consolas" panose="020B0609020204030204" pitchFamily="49" charset="0"/>
                </a:rPr>
                <a:t>}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9B6FD87-31D8-4FE0-AE1B-4B9C0348C39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4464051" y="3117635"/>
              <a:ext cx="2245178" cy="5174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844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0139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多态和抽象类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4DE002D-BAB1-4990-BDE4-C77B1460084D}"/>
              </a:ext>
            </a:extLst>
          </p:cNvPr>
          <p:cNvSpPr/>
          <p:nvPr/>
        </p:nvSpPr>
        <p:spPr>
          <a:xfrm>
            <a:off x="0" y="1833015"/>
            <a:ext cx="9144000" cy="2924137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之所以类可以包含抽象方法，是因为很多情况下，父类无法预期其各个子类的某一行为的具体表现形式（因为子类在这一行为上表现出了多种形态），仅仅只能给出这种行为的一般说明。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zh-CN" altLang="en-US" sz="2000" b="1" dirty="0">
              <a:solidFill>
                <a:schemeClr val="tx1"/>
              </a:solidFill>
              <a:latin typeface="+mj-lt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抽象类为子类规定了统一的形式（那些抽象方法），子类如果不想成为抽象类，必须去实现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/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重写抽象类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父类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的所有抽象方法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434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27"/>
          <p:cNvSpPr>
            <a:spLocks noChangeArrowheads="1"/>
          </p:cNvSpPr>
          <p:nvPr/>
        </p:nvSpPr>
        <p:spPr bwMode="auto">
          <a:xfrm>
            <a:off x="685556" y="297596"/>
            <a:ext cx="250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4000" rIns="324000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1557AE"/>
                </a:solidFill>
                <a:latin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课程内容</a:t>
            </a:r>
            <a:endParaRPr lang="zh-CN" altLang="en-US" sz="3600" b="1" dirty="0">
              <a:solidFill>
                <a:srgbClr val="1557AE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450753" y="1642436"/>
            <a:ext cx="3395626" cy="3395626"/>
            <a:chOff x="1033499" y="2087806"/>
            <a:chExt cx="2448000" cy="2448000"/>
          </a:xfrm>
        </p:grpSpPr>
        <p:sp>
          <p:nvSpPr>
            <p:cNvPr id="116" name="椭圆 115"/>
            <p:cNvSpPr/>
            <p:nvPr/>
          </p:nvSpPr>
          <p:spPr>
            <a:xfrm>
              <a:off x="1033499" y="2087806"/>
              <a:ext cx="2448000" cy="2448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1249499" y="2303806"/>
              <a:ext cx="2016000" cy="2016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9" name="图片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6" y="2168950"/>
            <a:ext cx="2322199" cy="2322199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4283319" y="1177306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84655" y="2047781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矩形 28"/>
          <p:cNvSpPr/>
          <p:nvPr/>
        </p:nvSpPr>
        <p:spPr>
          <a:xfrm>
            <a:off x="4284655" y="1225595"/>
            <a:ext cx="537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85991" y="2102337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3" name="矩形 4"/>
          <p:cNvSpPr>
            <a:spLocks noChangeArrowheads="1"/>
          </p:cNvSpPr>
          <p:nvPr/>
        </p:nvSpPr>
        <p:spPr bwMode="auto">
          <a:xfrm>
            <a:off x="5000751" y="1209232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4997405" y="2086948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2" name="椭圆 1"/>
          <p:cNvSpPr/>
          <p:nvPr/>
        </p:nvSpPr>
        <p:spPr>
          <a:xfrm>
            <a:off x="4283320" y="2873949"/>
            <a:ext cx="540000" cy="54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4284656" y="2928505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4996070" y="2913116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C68CEF3-2351-4FDF-82E8-A72474795462}"/>
              </a:ext>
            </a:extLst>
          </p:cNvPr>
          <p:cNvSpPr/>
          <p:nvPr/>
        </p:nvSpPr>
        <p:spPr>
          <a:xfrm>
            <a:off x="4283319" y="3700117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F4A7D20-6A13-4465-813A-0FBC277B63E9}"/>
              </a:ext>
            </a:extLst>
          </p:cNvPr>
          <p:cNvSpPr/>
          <p:nvPr/>
        </p:nvSpPr>
        <p:spPr>
          <a:xfrm>
            <a:off x="4284655" y="3754673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18" name="矩形 4">
            <a:extLst>
              <a:ext uri="{FF2B5EF4-FFF2-40B4-BE49-F238E27FC236}">
                <a16:creationId xmlns:a16="http://schemas.microsoft.com/office/drawing/2014/main" id="{C82B501B-97FC-4542-9DAB-3368276C4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069" y="3739284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类的继承和多态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5BE1E1A-4B2F-4B2B-8347-27BE6C9B6E18}"/>
              </a:ext>
            </a:extLst>
          </p:cNvPr>
          <p:cNvSpPr/>
          <p:nvPr/>
        </p:nvSpPr>
        <p:spPr>
          <a:xfrm>
            <a:off x="4283319" y="4565453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E56DF60-CBD8-4E0D-84B5-CBE751868C65}"/>
              </a:ext>
            </a:extLst>
          </p:cNvPr>
          <p:cNvSpPr/>
          <p:nvPr/>
        </p:nvSpPr>
        <p:spPr>
          <a:xfrm>
            <a:off x="4284655" y="4620009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05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0" name="矩形 4">
            <a:extLst>
              <a:ext uri="{FF2B5EF4-FFF2-40B4-BE49-F238E27FC236}">
                <a16:creationId xmlns:a16="http://schemas.microsoft.com/office/drawing/2014/main" id="{0D1B0021-8B08-4D49-84D2-FE82C9879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069" y="4604620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接口和包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81AFBBE-46EF-4CB6-907C-0A6DC3BA3CB2}"/>
              </a:ext>
            </a:extLst>
          </p:cNvPr>
          <p:cNvSpPr/>
          <p:nvPr/>
        </p:nvSpPr>
        <p:spPr>
          <a:xfrm>
            <a:off x="4283318" y="5391621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62310F-4D21-4850-B62B-436B34049849}"/>
              </a:ext>
            </a:extLst>
          </p:cNvPr>
          <p:cNvSpPr/>
          <p:nvPr/>
        </p:nvSpPr>
        <p:spPr>
          <a:xfrm>
            <a:off x="4284654" y="5446177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06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6" name="矩形 4">
            <a:extLst>
              <a:ext uri="{FF2B5EF4-FFF2-40B4-BE49-F238E27FC236}">
                <a16:creationId xmlns:a16="http://schemas.microsoft.com/office/drawing/2014/main" id="{6856E8AC-E832-4AA2-A2FE-CE6477E6C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068" y="5430788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</p:spTree>
    <p:extLst>
      <p:ext uri="{BB962C8B-B14F-4D97-AF65-F5344CB8AC3E}">
        <p14:creationId xmlns:p14="http://schemas.microsoft.com/office/powerpoint/2010/main" val="197476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36731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基本概念与方法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引用对象的变量</a:t>
            </a:r>
          </a:p>
          <a:p>
            <a:pPr lvl="3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格式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: 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对象名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变量名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引用对象的方法</a:t>
            </a:r>
          </a:p>
          <a:p>
            <a:pPr lvl="3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格式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: 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对象名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方法名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实际参数表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)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0B2E8FE-1C6F-4CFF-B95E-9CF30B4A229E}"/>
              </a:ext>
            </a:extLst>
          </p:cNvPr>
          <p:cNvSpPr/>
          <p:nvPr/>
        </p:nvSpPr>
        <p:spPr>
          <a:xfrm>
            <a:off x="1" y="3574100"/>
            <a:ext cx="9143999" cy="300379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vl="2" indent="-609600" eaLnBrk="1" hangingPunct="1">
              <a:lnSpc>
                <a:spcPct val="90000"/>
              </a:lnSpc>
              <a:buSzPct val="90000"/>
            </a:pPr>
            <a:r>
              <a: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1</a:t>
            </a:r>
          </a:p>
          <a:p>
            <a:pPr marL="1905000" lvl="3" indent="-533400" eaLnBrk="1" hangingPunct="1">
              <a:lnSpc>
                <a:spcPct val="90000"/>
              </a:lnSpc>
              <a:buSzPct val="90000"/>
            </a:pP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Person p = new Person();</a:t>
            </a:r>
          </a:p>
          <a:p>
            <a:pPr marL="1905000" lvl="3" indent="-533400" eaLnBrk="1" hangingPunct="1">
              <a:lnSpc>
                <a:spcPct val="90000"/>
              </a:lnSpc>
              <a:buSzPct val="90000"/>
            </a:pPr>
            <a:r>
              <a:rPr lang="en-US" altLang="zh-CN" sz="24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p.setName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(“David”);</a:t>
            </a:r>
          </a:p>
          <a:p>
            <a:pPr marL="1524000" lvl="2" indent="-609600" eaLnBrk="1" hangingPunct="1">
              <a:lnSpc>
                <a:spcPct val="90000"/>
              </a:lnSpc>
              <a:buSzPct val="90000"/>
            </a:pPr>
            <a:r>
              <a: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2</a:t>
            </a:r>
          </a:p>
          <a:p>
            <a:pPr marL="1905000" lvl="3" indent="-533400" eaLnBrk="1" hangingPunct="1">
              <a:lnSpc>
                <a:spcPct val="90000"/>
              </a:lnSpc>
              <a:buSzPct val="90000"/>
            </a:pP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int a[]= {1, 2, 3, 4, 5};  </a:t>
            </a:r>
          </a:p>
          <a:p>
            <a:pPr marL="1905000" lvl="3" indent="-533400" eaLnBrk="1" hangingPunct="1">
              <a:lnSpc>
                <a:spcPct val="90000"/>
              </a:lnSpc>
              <a:buSzPct val="90000"/>
            </a:pP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int size = </a:t>
            </a:r>
            <a:r>
              <a:rPr lang="en-US" altLang="zh-CN" sz="24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a.length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;</a:t>
            </a:r>
          </a:p>
          <a:p>
            <a:pPr marL="1524000" lvl="2" indent="-609600" eaLnBrk="1" hangingPunct="1">
              <a:lnSpc>
                <a:spcPct val="90000"/>
              </a:lnSpc>
              <a:buSzPct val="90000"/>
            </a:pPr>
            <a:r>
              <a: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3</a:t>
            </a:r>
          </a:p>
          <a:p>
            <a:pPr marL="1905000" lvl="3" indent="-533400" eaLnBrk="1" hangingPunct="1">
              <a:lnSpc>
                <a:spcPct val="90000"/>
              </a:lnSpc>
              <a:buSzPct val="90000"/>
            </a:pPr>
            <a:r>
              <a:rPr lang="en-US" altLang="zh-CN" sz="24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System.out.println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779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278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基本概念与方法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引用对象的变量</a:t>
            </a:r>
          </a:p>
          <a:p>
            <a:pPr lvl="3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通过对象引用对象的成员变量和成员方法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0B2E8FE-1C6F-4CFF-B95E-9CF30B4A229E}"/>
              </a:ext>
            </a:extLst>
          </p:cNvPr>
          <p:cNvSpPr/>
          <p:nvPr/>
        </p:nvSpPr>
        <p:spPr>
          <a:xfrm>
            <a:off x="1" y="2547617"/>
            <a:ext cx="5765606" cy="2478093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9600" indent="-609600" eaLnBrk="1" hangingPunct="1">
              <a:lnSpc>
                <a:spcPct val="90000"/>
              </a:lnSpc>
              <a:buSzPct val="90000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class Square {</a:t>
            </a:r>
          </a:p>
          <a:p>
            <a:pPr marL="609600" indent="-609600" eaLnBrk="1" hangingPunct="1">
              <a:lnSpc>
                <a:spcPct val="90000"/>
              </a:lnSpc>
              <a:buSzPct val="90000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	int w, h;</a:t>
            </a:r>
          </a:p>
          <a:p>
            <a:pPr marL="609600" indent="-609600" eaLnBrk="1" hangingPunct="1">
              <a:lnSpc>
                <a:spcPct val="90000"/>
              </a:lnSpc>
              <a:buSzPct val="90000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	Square() {w = 10; h = 20;}</a:t>
            </a:r>
          </a:p>
          <a:p>
            <a:pPr marL="609600" indent="-609600" eaLnBrk="1" hangingPunct="1">
              <a:lnSpc>
                <a:spcPct val="90000"/>
              </a:lnSpc>
              <a:buSzPct val="90000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	Square(int x, int y) {w = x; h = y;}</a:t>
            </a:r>
          </a:p>
          <a:p>
            <a:pPr marL="609600" indent="-609600" eaLnBrk="1" hangingPunct="1">
              <a:lnSpc>
                <a:spcPct val="90000"/>
              </a:lnSpc>
              <a:buSzPct val="90000"/>
            </a:pPr>
            <a:endParaRPr lang="en-US" altLang="zh-CN" sz="2000" b="1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marL="609600" indent="-609600" eaLnBrk="1" hangingPunct="1">
              <a:lnSpc>
                <a:spcPct val="90000"/>
              </a:lnSpc>
              <a:buSzPct val="90000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	void set(int x, int y) { w=x; h =y;}</a:t>
            </a:r>
          </a:p>
          <a:p>
            <a:pPr marL="609600" indent="-609600" eaLnBrk="1" hangingPunct="1">
              <a:lnSpc>
                <a:spcPct val="90000"/>
              </a:lnSpc>
              <a:buSzPct val="90000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}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24AB89B-4504-4BCC-8CBA-D1EB93D99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606" y="2547617"/>
            <a:ext cx="3378393" cy="2478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9600" indent="-609600" eaLnBrk="1" hangingPunct="1">
              <a:lnSpc>
                <a:spcPct val="90000"/>
              </a:lnSpc>
              <a:buSzPct val="90000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Square s1=new Square();</a:t>
            </a:r>
          </a:p>
          <a:p>
            <a:pPr marL="609600" indent="-609600" eaLnBrk="1" hangingPunct="1">
              <a:lnSpc>
                <a:spcPct val="90000"/>
              </a:lnSpc>
              <a:buSzPct val="90000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s1.set(30, 40);</a:t>
            </a:r>
          </a:p>
          <a:p>
            <a:pPr marL="609600" indent="-609600" eaLnBrk="1" hangingPunct="1">
              <a:lnSpc>
                <a:spcPct val="90000"/>
              </a:lnSpc>
              <a:buSzPct val="90000"/>
            </a:pPr>
            <a:endParaRPr lang="en-US" altLang="zh-CN" sz="2000" b="1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marL="609600" indent="-609600" eaLnBrk="1" hangingPunct="1">
              <a:lnSpc>
                <a:spcPct val="90000"/>
              </a:lnSpc>
              <a:buSzPct val="90000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Square s1=new Square(); </a:t>
            </a:r>
          </a:p>
          <a:p>
            <a:pPr marL="609600" indent="-609600" eaLnBrk="1" hangingPunct="1">
              <a:lnSpc>
                <a:spcPct val="90000"/>
              </a:lnSpc>
              <a:buSzPct val="90000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s1.w = 30; </a:t>
            </a:r>
          </a:p>
          <a:p>
            <a:pPr marL="609600" indent="-609600" eaLnBrk="1" hangingPunct="1">
              <a:lnSpc>
                <a:spcPct val="90000"/>
              </a:lnSpc>
              <a:buSzPct val="90000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s1.h = 40;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27D110A-66F9-4842-B73F-BFCFE91B2854}"/>
              </a:ext>
            </a:extLst>
          </p:cNvPr>
          <p:cNvSpPr/>
          <p:nvPr/>
        </p:nvSpPr>
        <p:spPr>
          <a:xfrm>
            <a:off x="-1" y="5137393"/>
            <a:ext cx="9144000" cy="770690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两种方法都可以实现对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w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和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h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的修改；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第一种方法更加安全、更加符合面向对象的风格；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0E53DCF-D40B-4325-A006-E3020FF86B55}"/>
              </a:ext>
            </a:extLst>
          </p:cNvPr>
          <p:cNvSpPr/>
          <p:nvPr/>
        </p:nvSpPr>
        <p:spPr>
          <a:xfrm>
            <a:off x="43129" y="6097895"/>
            <a:ext cx="8758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kumimoji="1" lang="zh-CN" altLang="en-US" b="1" dirty="0">
                <a:solidFill>
                  <a:srgbClr val="C00000"/>
                </a:solidFill>
                <a:latin typeface="+mj-ea"/>
                <a:ea typeface="+mj-ea"/>
              </a:rPr>
              <a:t>思考：如何禁止别人采用第二种方式直接修改成员变量？</a:t>
            </a:r>
          </a:p>
        </p:txBody>
      </p:sp>
    </p:spTree>
    <p:extLst>
      <p:ext uri="{BB962C8B-B14F-4D97-AF65-F5344CB8AC3E}">
        <p14:creationId xmlns:p14="http://schemas.microsoft.com/office/powerpoint/2010/main" val="32019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 autoUpdateAnimBg="0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45595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对象的释放</a:t>
            </a:r>
            <a:r>
              <a:rPr lang="en-US" altLang="zh-CN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/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垃圾回收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将对象从内存中清除（即释放内存空间）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内存的管理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枯燥、与业务无关、容易出错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)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垃圾回收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(Garbage Collection)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垃圾搜集器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(Garbage Collector)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周期性地释放不再被引用的对象，自动完成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手动完成：</a:t>
            </a:r>
            <a:r>
              <a:rPr lang="en-US" altLang="zh-CN" sz="2400" b="1" dirty="0" err="1">
                <a:latin typeface="+mj-lt"/>
                <a:ea typeface="楷体" panose="02010609060101010101" pitchFamily="49" charset="-122"/>
                <a:sym typeface="+mn-ea"/>
              </a:rPr>
              <a:t>System.gc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();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6151752-675D-42A4-9789-2277E447B46F}"/>
              </a:ext>
            </a:extLst>
          </p:cNvPr>
          <p:cNvSpPr/>
          <p:nvPr/>
        </p:nvSpPr>
        <p:spPr>
          <a:xfrm>
            <a:off x="-1584" y="4376557"/>
            <a:ext cx="9144000" cy="956280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通常情况下通过调用</a:t>
            </a:r>
            <a:r>
              <a:rPr lang="en-US" altLang="zh-CN" sz="2000" b="1" dirty="0" err="1">
                <a:solidFill>
                  <a:schemeClr val="tx1"/>
                </a:solidFill>
                <a:latin typeface="+mj-lt"/>
              </a:rPr>
              <a:t>System.gc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()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会触发垃圾回收机制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该调用不能保证垃圾回收操作的立即执行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951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278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对象的使用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对象作为方法的参数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zh-CN" altLang="en-US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4E79A91-3831-4BBF-AC63-CD531FF3BB6A}"/>
              </a:ext>
            </a:extLst>
          </p:cNvPr>
          <p:cNvSpPr/>
          <p:nvPr/>
        </p:nvSpPr>
        <p:spPr>
          <a:xfrm>
            <a:off x="0" y="2100646"/>
            <a:ext cx="9144000" cy="1005522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9600" lvl="0" indent="-6096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90000"/>
            </a:pP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[</a:t>
            </a:r>
            <a:r>
              <a:rPr lang="zh-CN" altLang="en-US" sz="2000" b="1" dirty="0">
                <a:solidFill>
                  <a:prstClr val="black"/>
                </a:solidFill>
                <a:latin typeface="+mn-ea"/>
              </a:rPr>
              <a:t>访问权限修饰符</a:t>
            </a: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] </a:t>
            </a:r>
            <a:r>
              <a:rPr lang="zh-CN" altLang="en-US" sz="2000" b="1" dirty="0">
                <a:solidFill>
                  <a:prstClr val="black"/>
                </a:solidFill>
                <a:latin typeface="+mn-ea"/>
              </a:rPr>
              <a:t>方法返回类型 方法名</a:t>
            </a: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(</a:t>
            </a:r>
            <a:r>
              <a:rPr lang="zh-CN" altLang="en-US" sz="2000" b="1" dirty="0">
                <a:solidFill>
                  <a:prstClr val="black"/>
                </a:solidFill>
                <a:latin typeface="+mn-ea"/>
              </a:rPr>
              <a:t>参数</a:t>
            </a: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) [throws </a:t>
            </a:r>
            <a:r>
              <a:rPr lang="zh-CN" altLang="en-US" sz="2000" b="1" dirty="0">
                <a:solidFill>
                  <a:prstClr val="black"/>
                </a:solidFill>
                <a:latin typeface="+mn-ea"/>
              </a:rPr>
              <a:t>异常名</a:t>
            </a: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]{</a:t>
            </a:r>
          </a:p>
          <a:p>
            <a:pPr marL="609600" lvl="0" indent="-6096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90000"/>
            </a:pP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			</a:t>
            </a:r>
            <a:r>
              <a:rPr lang="zh-CN" altLang="en-US" sz="2000" b="1" dirty="0">
                <a:solidFill>
                  <a:prstClr val="black"/>
                </a:solidFill>
                <a:latin typeface="+mn-ea"/>
              </a:rPr>
              <a:t>方法体</a:t>
            </a: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;</a:t>
            </a:r>
          </a:p>
          <a:p>
            <a:pPr marL="609600" lvl="0" indent="-6096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90000"/>
            </a:pP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B87FD73-B17B-462F-842F-C2E96E0F6A84}"/>
              </a:ext>
            </a:extLst>
          </p:cNvPr>
          <p:cNvSpPr/>
          <p:nvPr/>
        </p:nvSpPr>
        <p:spPr>
          <a:xfrm>
            <a:off x="43130" y="3232851"/>
            <a:ext cx="8873526" cy="142740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B6232B-C1B8-4A4F-A47F-EA922AF683A6}"/>
              </a:ext>
            </a:extLst>
          </p:cNvPr>
          <p:cNvSpPr/>
          <p:nvPr/>
        </p:nvSpPr>
        <p:spPr>
          <a:xfrm>
            <a:off x="67273" y="3336819"/>
            <a:ext cx="88493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eaLnBrk="1" hangingPunct="1">
              <a:buSzPct val="90000"/>
            </a:pPr>
            <a:r>
              <a:rPr lang="zh-CN" altLang="en-US" sz="2000" dirty="0"/>
              <a:t>参数</a:t>
            </a:r>
            <a:r>
              <a:rPr lang="en-US" altLang="zh-CN" sz="2000" dirty="0"/>
              <a:t>: </a:t>
            </a:r>
            <a:r>
              <a:rPr lang="zh-CN" altLang="en-US" sz="2000" dirty="0"/>
              <a:t>类型 变量名</a:t>
            </a:r>
            <a:r>
              <a:rPr lang="en-US" altLang="zh-CN" sz="2000" dirty="0"/>
              <a:t>, … …</a:t>
            </a:r>
          </a:p>
          <a:p>
            <a:pPr marL="609600" indent="-609600" eaLnBrk="1" hangingPunct="1">
              <a:buSzPct val="90000"/>
            </a:pPr>
            <a:r>
              <a:rPr lang="zh-CN" altLang="en-US" sz="2000" dirty="0"/>
              <a:t>类型</a:t>
            </a:r>
            <a:r>
              <a:rPr lang="en-US" altLang="zh-CN" sz="2000" dirty="0"/>
              <a:t>: </a:t>
            </a:r>
            <a:r>
              <a:rPr lang="zh-CN" altLang="en-US" sz="2000" dirty="0"/>
              <a:t>基本数据类型</a:t>
            </a:r>
            <a:r>
              <a:rPr lang="en-US" altLang="zh-CN" sz="2000" dirty="0"/>
              <a:t>/</a:t>
            </a:r>
            <a:r>
              <a:rPr lang="zh-CN" altLang="en-US" sz="2000" dirty="0"/>
              <a:t>复合类型</a:t>
            </a:r>
            <a:r>
              <a:rPr lang="en-US" altLang="zh-CN" sz="2000" dirty="0"/>
              <a:t>(</a:t>
            </a:r>
            <a:r>
              <a:rPr lang="zh-CN" altLang="en-US" sz="2000" dirty="0"/>
              <a:t>对象</a:t>
            </a:r>
            <a:r>
              <a:rPr lang="en-US" altLang="zh-CN" sz="2000" dirty="0"/>
              <a:t>)</a:t>
            </a:r>
          </a:p>
          <a:p>
            <a:pPr marL="609600" indent="-609600" eaLnBrk="1" hangingPunct="1">
              <a:buSzPct val="90000"/>
            </a:pPr>
            <a:r>
              <a:rPr lang="zh-CN" altLang="en-US" sz="2000" dirty="0"/>
              <a:t>参数的传递</a:t>
            </a:r>
          </a:p>
          <a:p>
            <a:pPr marL="990600" lvl="1" indent="-533400" eaLnBrk="1" hangingPunct="1">
              <a:buSzPct val="90000"/>
            </a:pPr>
            <a:r>
              <a:rPr lang="en-US" altLang="zh-CN" sz="2000" dirty="0"/>
              <a:t>Pass by value</a:t>
            </a:r>
          </a:p>
        </p:txBody>
      </p:sp>
    </p:spTree>
    <p:extLst>
      <p:ext uri="{BB962C8B-B14F-4D97-AF65-F5344CB8AC3E}">
        <p14:creationId xmlns:p14="http://schemas.microsoft.com/office/powerpoint/2010/main" val="197871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278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对象的使用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对象作为方法的参数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zh-CN" altLang="en-US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A6521FA-2855-4BF3-B3D7-B378D068E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122157"/>
            <a:ext cx="463482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1557AE"/>
            </a:solidFill>
            <a:prstDash val="sysDash"/>
          </a:ln>
          <a:effectLst/>
        </p:spPr>
        <p:txBody>
          <a:bodyPr wrap="square" anchor="ctr">
            <a:no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Spot {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Spot (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u,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v) {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(u);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(v);}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x1) {x=x1;}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etY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y1) {y=y1;}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getX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x;}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y;}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Trans {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void move(Spot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p,</a:t>
            </a: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h,</a:t>
            </a: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k) {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p.setX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p.getX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+ h);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p.setY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p.getY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+ k);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CB23E7D-3EA0-420C-A2DD-687AC85BC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9418" y="2122156"/>
            <a:ext cx="4534582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1557AE"/>
            </a:solidFill>
            <a:prstDash val="sysDash"/>
          </a:ln>
          <a:effectLst/>
        </p:spPr>
        <p:txBody>
          <a:bodyPr wrap="square" anchor="ctr">
            <a:no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jex6_10 {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Spot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Spot(</a:t>
            </a:r>
            <a:r>
              <a:rPr lang="en-US" altLang="zh-CN" b="1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latin typeface="Consolas" panose="020B0609020204030204" pitchFamily="49" charset="0"/>
              </a:rPr>
              <a:t>"s</a:t>
            </a:r>
            <a:r>
              <a:rPr lang="zh-CN" alt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点的坐标</a:t>
            </a:r>
            <a:r>
              <a:rPr lang="en-US" altLang="zh-CN" b="1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s.getX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altLang="zh-CN" b="1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s.getY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Trans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Trans();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ts.move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(s, </a:t>
            </a:r>
            <a:r>
              <a:rPr lang="en-US" altLang="zh-CN" b="1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latin typeface="Consolas" panose="020B0609020204030204" pitchFamily="49" charset="0"/>
              </a:rPr>
              <a:t>“s</a:t>
            </a:r>
            <a:r>
              <a:rPr lang="zh-CN" alt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点的坐标</a:t>
            </a:r>
            <a:r>
              <a:rPr lang="en-US" altLang="zh-CN" b="1" dirty="0">
                <a:solidFill>
                  <a:srgbClr val="A31515"/>
                </a:solidFill>
                <a:latin typeface="Consolas" panose="020B0609020204030204" pitchFamily="49" charset="0"/>
              </a:rPr>
              <a:t>:”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s.getX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altLang="zh-CN" b="1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s.getY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}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B03C6C2-DFCE-4541-AAA8-E8B408273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268" y="5806360"/>
            <a:ext cx="2593731" cy="56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8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278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对象的使用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对象作为方法的参数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zh-CN" altLang="en-US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A6521FA-2855-4BF3-B3D7-B378D068E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122157"/>
            <a:ext cx="4634820" cy="3497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1557AE"/>
            </a:solidFill>
            <a:prstDash val="sysDash"/>
          </a:ln>
          <a:effectLst/>
        </p:spPr>
        <p:txBody>
          <a:bodyPr wrap="square" anchor="ctr">
            <a:no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MobilePhone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type;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Watch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w;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MobilePhone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s) {  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type = s;  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setWatch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Watch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a) {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w = a; }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w.getTime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CB23E7D-3EA0-420C-A2DD-687AC85BC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9418" y="2122156"/>
            <a:ext cx="4534582" cy="3497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1557AE"/>
            </a:solidFill>
            <a:prstDash val="sysDash"/>
          </a:ln>
          <a:effectLst/>
        </p:spPr>
        <p:txBody>
          <a:bodyPr wrap="square" anchor="ctr">
            <a:no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Watch {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System.currentTimeMillis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7941C49-54FF-4D49-8CA6-38451C63B0A9}"/>
              </a:ext>
            </a:extLst>
          </p:cNvPr>
          <p:cNvSpPr/>
          <p:nvPr/>
        </p:nvSpPr>
        <p:spPr>
          <a:xfrm>
            <a:off x="1" y="5619403"/>
            <a:ext cx="9143999" cy="1152068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MobilePhone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MobilePhone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"Nokia"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Watch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w =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Watch();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mp.setWatch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(w);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l =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mp.getTime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7663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931325"/>
            <a:ext cx="9144000" cy="145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面向对象</a:t>
            </a:r>
            <a:r>
              <a:rPr lang="en-US" altLang="zh-CN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(Object Oriented-OO) 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面向对象编程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(Object Oriented Programming-OOP)</a:t>
            </a:r>
            <a:endParaRPr lang="en-US" altLang="zh-CN" sz="2400" b="1" dirty="0">
              <a:latin typeface="+mj-lt"/>
              <a:ea typeface="楷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Alan Kay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总结</a:t>
            </a:r>
            <a:r>
              <a:rPr lang="en-US" altLang="zh-CN" sz="2400" b="1" dirty="0" err="1"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SmallTalk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成功的五大因素：</a:t>
            </a:r>
            <a:endParaRPr lang="en-US" altLang="zh-CN" sz="2400" b="1" dirty="0">
              <a:latin typeface="+mj-lt"/>
              <a:ea typeface="楷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07AA178-DBFC-4C74-BE6C-0DCF938037B6}"/>
              </a:ext>
            </a:extLst>
          </p:cNvPr>
          <p:cNvSpPr/>
          <p:nvPr/>
        </p:nvSpPr>
        <p:spPr>
          <a:xfrm>
            <a:off x="0" y="2528334"/>
            <a:ext cx="9144000" cy="2097259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1557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万物皆可为对象</a:t>
            </a:r>
            <a:endParaRPr lang="en-US" altLang="zh-CN" sz="2000" b="1" dirty="0">
              <a:solidFill>
                <a:schemeClr val="tx1"/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程序是对象的集合，它们通过发送消息来告知彼此要做的；</a:t>
            </a:r>
            <a:endParaRPr lang="en-US" altLang="zh-CN" sz="2000" b="1" dirty="0">
              <a:solidFill>
                <a:schemeClr val="tx1"/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每个对象都有自己的由其他对象所构成的存储；</a:t>
            </a:r>
            <a:endParaRPr lang="en-US" altLang="zh-CN" sz="2000" b="1" dirty="0">
              <a:solidFill>
                <a:schemeClr val="tx1"/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每个对象都拥有类型；</a:t>
            </a:r>
            <a:endParaRPr lang="en-US" altLang="zh-CN" sz="2000" b="1" dirty="0">
              <a:solidFill>
                <a:schemeClr val="tx1"/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某一特定类型的所有对象都可以接收相同的消息。</a:t>
            </a:r>
          </a:p>
        </p:txBody>
      </p:sp>
    </p:spTree>
    <p:extLst>
      <p:ext uri="{BB962C8B-B14F-4D97-AF65-F5344CB8AC3E}">
        <p14:creationId xmlns:p14="http://schemas.microsoft.com/office/powerpoint/2010/main" val="386382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63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对象的使用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关键词 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this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this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指当前对象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应用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714500" lvl="4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lt"/>
                <a:ea typeface="楷体" panose="02010609060101010101" pitchFamily="49" charset="-122"/>
                <a:sym typeface="+mn-ea"/>
              </a:rPr>
              <a:t>加强程序可读性</a:t>
            </a:r>
            <a:endParaRPr lang="en-US" altLang="zh-CN" sz="2400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714500" lvl="4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lt"/>
                <a:ea typeface="楷体" panose="02010609060101010101" pitchFamily="49" charset="-122"/>
                <a:sym typeface="+mn-ea"/>
              </a:rPr>
              <a:t>引用类的隐藏数据域</a:t>
            </a:r>
            <a:endParaRPr lang="en-US" altLang="zh-CN" sz="2400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714500" lvl="4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lt"/>
                <a:ea typeface="楷体" panose="02010609060101010101" pitchFamily="49" charset="-122"/>
                <a:sym typeface="+mn-ea"/>
              </a:rPr>
              <a:t>在一个构造方法中调用另一个构造方法</a:t>
            </a:r>
          </a:p>
          <a:p>
            <a:pPr marL="1714500" lvl="4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zh-CN" altLang="en-US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zh-CN" altLang="en-US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zh-CN" altLang="en-US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950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4534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对象的使用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关键词 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this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this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加强程序可读性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7CD9BA-DB19-4EC4-ADA5-51182E380405}"/>
              </a:ext>
            </a:extLst>
          </p:cNvPr>
          <p:cNvSpPr/>
          <p:nvPr/>
        </p:nvSpPr>
        <p:spPr>
          <a:xfrm>
            <a:off x="0" y="2545163"/>
            <a:ext cx="9144000" cy="40327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1557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0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ave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() {  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)/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Demo1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Demo1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ave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146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4534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对象的使用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关键词 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this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引用类的隐藏数据域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7CD9BA-DB19-4EC4-ADA5-51182E380405}"/>
              </a:ext>
            </a:extLst>
          </p:cNvPr>
          <p:cNvSpPr/>
          <p:nvPr/>
        </p:nvSpPr>
        <p:spPr>
          <a:xfrm>
            <a:off x="0" y="2581797"/>
            <a:ext cx="9144000" cy="24151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1557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Circle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pPr lvl="1"/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768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4534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对象的使用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关键词 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this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在一个构造方法中调用另一个构造方法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7CD9BA-DB19-4EC4-ADA5-51182E380405}"/>
              </a:ext>
            </a:extLst>
          </p:cNvPr>
          <p:cNvSpPr/>
          <p:nvPr/>
        </p:nvSpPr>
        <p:spPr>
          <a:xfrm>
            <a:off x="0" y="2610578"/>
            <a:ext cx="4572000" cy="376489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1557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Flower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Flower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"rose"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Flower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4793B2-DBDB-42FB-83CD-92DC5D5D727F}"/>
              </a:ext>
            </a:extLst>
          </p:cNvPr>
          <p:cNvSpPr/>
          <p:nvPr/>
        </p:nvSpPr>
        <p:spPr>
          <a:xfrm>
            <a:off x="4572000" y="2610578"/>
            <a:ext cx="4572000" cy="376489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1557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+ 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     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[]){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Flower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Flower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543063-EC0D-4D1A-8182-F71F65420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31885"/>
            <a:ext cx="7391982" cy="38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1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27830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对象的使用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其他对象操作</a:t>
            </a: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判断对象是否为空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914400" lvl="3">
              <a:lnSpc>
                <a:spcPct val="120000"/>
              </a:lnSpc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判断对象的真实类型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E1C1A04-E5F2-44D8-83B1-AD28FB674CB9}"/>
              </a:ext>
            </a:extLst>
          </p:cNvPr>
          <p:cNvSpPr/>
          <p:nvPr/>
        </p:nvSpPr>
        <p:spPr>
          <a:xfrm>
            <a:off x="0" y="2626084"/>
            <a:ext cx="9144000" cy="577806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just"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			if (obj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== null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5B76A3A-52C6-4999-AC4E-BF659D762D0A}"/>
              </a:ext>
            </a:extLst>
          </p:cNvPr>
          <p:cNvSpPr/>
          <p:nvPr/>
        </p:nvSpPr>
        <p:spPr>
          <a:xfrm>
            <a:off x="0" y="3813837"/>
            <a:ext cx="9144000" cy="577806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just"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		if (obj 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 Person)</a:t>
            </a:r>
          </a:p>
        </p:txBody>
      </p:sp>
    </p:spTree>
    <p:extLst>
      <p:ext uri="{BB962C8B-B14F-4D97-AF65-F5344CB8AC3E}">
        <p14:creationId xmlns:p14="http://schemas.microsoft.com/office/powerpoint/2010/main" val="61565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27"/>
          <p:cNvSpPr>
            <a:spLocks noChangeArrowheads="1"/>
          </p:cNvSpPr>
          <p:nvPr/>
        </p:nvSpPr>
        <p:spPr bwMode="auto">
          <a:xfrm>
            <a:off x="685556" y="297596"/>
            <a:ext cx="250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4000" rIns="324000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1557AE"/>
                </a:solidFill>
                <a:latin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课程内容</a:t>
            </a:r>
            <a:endParaRPr lang="zh-CN" altLang="en-US" sz="3600" b="1" dirty="0">
              <a:solidFill>
                <a:srgbClr val="1557AE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450753" y="1642436"/>
            <a:ext cx="3395626" cy="3395626"/>
            <a:chOff x="1033499" y="2087806"/>
            <a:chExt cx="2448000" cy="2448000"/>
          </a:xfrm>
        </p:grpSpPr>
        <p:sp>
          <p:nvSpPr>
            <p:cNvPr id="116" name="椭圆 115"/>
            <p:cNvSpPr/>
            <p:nvPr/>
          </p:nvSpPr>
          <p:spPr>
            <a:xfrm>
              <a:off x="1033499" y="2087806"/>
              <a:ext cx="2448000" cy="2448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1249499" y="2303806"/>
              <a:ext cx="2016000" cy="2016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9" name="图片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6" y="2168950"/>
            <a:ext cx="2322199" cy="2322199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4283319" y="1177306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84655" y="2047781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矩形 28"/>
          <p:cNvSpPr/>
          <p:nvPr/>
        </p:nvSpPr>
        <p:spPr>
          <a:xfrm>
            <a:off x="4284655" y="1225595"/>
            <a:ext cx="537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85991" y="2102337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3" name="矩形 4"/>
          <p:cNvSpPr>
            <a:spLocks noChangeArrowheads="1"/>
          </p:cNvSpPr>
          <p:nvPr/>
        </p:nvSpPr>
        <p:spPr bwMode="auto">
          <a:xfrm>
            <a:off x="5000751" y="1209232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4997405" y="2086948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2" name="椭圆 1"/>
          <p:cNvSpPr/>
          <p:nvPr/>
        </p:nvSpPr>
        <p:spPr>
          <a:xfrm>
            <a:off x="4283320" y="2873949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4284656" y="2928505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4996070" y="2913116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C68CEF3-2351-4FDF-82E8-A72474795462}"/>
              </a:ext>
            </a:extLst>
          </p:cNvPr>
          <p:cNvSpPr/>
          <p:nvPr/>
        </p:nvSpPr>
        <p:spPr>
          <a:xfrm>
            <a:off x="4283319" y="3700117"/>
            <a:ext cx="540000" cy="54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F4A7D20-6A13-4465-813A-0FBC277B63E9}"/>
              </a:ext>
            </a:extLst>
          </p:cNvPr>
          <p:cNvSpPr/>
          <p:nvPr/>
        </p:nvSpPr>
        <p:spPr>
          <a:xfrm>
            <a:off x="4284655" y="3754673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18" name="矩形 4">
            <a:extLst>
              <a:ext uri="{FF2B5EF4-FFF2-40B4-BE49-F238E27FC236}">
                <a16:creationId xmlns:a16="http://schemas.microsoft.com/office/drawing/2014/main" id="{C82B501B-97FC-4542-9DAB-3368276C4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069" y="3739284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类的继承和多态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5BE1E1A-4B2F-4B2B-8347-27BE6C9B6E18}"/>
              </a:ext>
            </a:extLst>
          </p:cNvPr>
          <p:cNvSpPr/>
          <p:nvPr/>
        </p:nvSpPr>
        <p:spPr>
          <a:xfrm>
            <a:off x="4283319" y="4565453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E56DF60-CBD8-4E0D-84B5-CBE751868C65}"/>
              </a:ext>
            </a:extLst>
          </p:cNvPr>
          <p:cNvSpPr/>
          <p:nvPr/>
        </p:nvSpPr>
        <p:spPr>
          <a:xfrm>
            <a:off x="4284655" y="4620009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05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0" name="矩形 4">
            <a:extLst>
              <a:ext uri="{FF2B5EF4-FFF2-40B4-BE49-F238E27FC236}">
                <a16:creationId xmlns:a16="http://schemas.microsoft.com/office/drawing/2014/main" id="{0D1B0021-8B08-4D49-84D2-FE82C9879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069" y="4604620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接口和包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81AFBBE-46EF-4CB6-907C-0A6DC3BA3CB2}"/>
              </a:ext>
            </a:extLst>
          </p:cNvPr>
          <p:cNvSpPr/>
          <p:nvPr/>
        </p:nvSpPr>
        <p:spPr>
          <a:xfrm>
            <a:off x="4283318" y="5391621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62310F-4D21-4850-B62B-436B34049849}"/>
              </a:ext>
            </a:extLst>
          </p:cNvPr>
          <p:cNvSpPr/>
          <p:nvPr/>
        </p:nvSpPr>
        <p:spPr>
          <a:xfrm>
            <a:off x="4284654" y="5446177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06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6" name="矩形 4">
            <a:extLst>
              <a:ext uri="{FF2B5EF4-FFF2-40B4-BE49-F238E27FC236}">
                <a16:creationId xmlns:a16="http://schemas.microsoft.com/office/drawing/2014/main" id="{6856E8AC-E832-4AA2-A2FE-CE6477E6C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068" y="5430788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</p:spTree>
    <p:extLst>
      <p:ext uri="{BB962C8B-B14F-4D97-AF65-F5344CB8AC3E}">
        <p14:creationId xmlns:p14="http://schemas.microsoft.com/office/powerpoint/2010/main" val="369202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33265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类的继承和多态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36731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类的继承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父类与子类的关系 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(extends)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基本内容</a:t>
            </a: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子类可调用父类的方法和变量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,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子类可增加父类中没有的方法和变量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继承中的构造方法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类成员访问修饰符与继承的关系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zh-CN" altLang="en-US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071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33265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类的继承和多态</a:t>
            </a:r>
          </a:p>
          <a:p>
            <a:endParaRPr lang="zh-CN" altLang="en-US" sz="35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23435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类的继承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调用子类的构造方法时，先调用其父类的构造方法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显式调用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隐式调用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zh-CN" altLang="en-US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8FC793F-5AB5-476B-BDDC-C166D61EB0F8}"/>
              </a:ext>
            </a:extLst>
          </p:cNvPr>
          <p:cNvSpPr/>
          <p:nvPr/>
        </p:nvSpPr>
        <p:spPr>
          <a:xfrm>
            <a:off x="0" y="2934338"/>
            <a:ext cx="9144000" cy="569700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没有写调用父类构造方法的代码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实际是调用父类的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无参数构造方法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FF73ABE-5237-40FE-9EF6-89EECF32F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70666"/>
            <a:ext cx="4464050" cy="2907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1557AE"/>
            </a:solidFill>
            <a:prstDash val="sysDash"/>
          </a:ln>
          <a:effectLst/>
        </p:spPr>
        <p:txBody>
          <a:bodyPr wrap="square" anchor="ctr">
            <a:no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795E26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set_a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latin typeface="Consolas" panose="020B0609020204030204" pitchFamily="49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795E26"/>
                </a:solidFill>
                <a:latin typeface="Consolas" panose="020B0609020204030204" pitchFamily="49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b="1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set_b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69155FB-03DC-4243-9225-1A7036A3F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50" y="3670665"/>
            <a:ext cx="4642532" cy="290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795E26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set_a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latin typeface="Consolas" panose="020B0609020204030204" pitchFamily="49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795E26"/>
                </a:solidFill>
                <a:latin typeface="Consolas" panose="020B0609020204030204" pitchFamily="49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b="1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set_b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582895-CCDA-43A3-81F0-59CC462F8582}"/>
              </a:ext>
            </a:extLst>
          </p:cNvPr>
          <p:cNvSpPr/>
          <p:nvPr/>
        </p:nvSpPr>
        <p:spPr>
          <a:xfrm>
            <a:off x="550099" y="5619022"/>
            <a:ext cx="2374586" cy="39230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59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33265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类的继承和多态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23435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类的继承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super</a:t>
            </a:r>
            <a:endParaRPr lang="zh-CN" altLang="en-US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super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可以用来引用父类中的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被覆盖的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)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方法、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被隐藏的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)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变量及构造方法。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zh-CN" altLang="en-US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AD568ABA-E71D-4274-A028-0EB49AA41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0571"/>
            <a:ext cx="9144000" cy="22903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1557AE"/>
            </a:solidFill>
            <a:prstDash val="sysDash"/>
          </a:ln>
          <a:effectLst/>
        </p:spPr>
        <p:txBody>
          <a:bodyPr wrap="square" anchor="ctr">
            <a:noAutofit/>
          </a:bodyPr>
          <a:lstStyle/>
          <a:p>
            <a:pPr lvl="4"/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apple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fruits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  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apple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4"/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{  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value;</a:t>
            </a:r>
          </a:p>
          <a:p>
            <a:pPr lvl="4"/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method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paraList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 lvl="4"/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1869B42-5623-4C05-BC52-645BC4C4D196}"/>
              </a:ext>
            </a:extLst>
          </p:cNvPr>
          <p:cNvSpPr/>
          <p:nvPr/>
        </p:nvSpPr>
        <p:spPr>
          <a:xfrm>
            <a:off x="0" y="5464159"/>
            <a:ext cx="9144000" cy="613847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注意：子类显式调用父类构造方法时，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super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必须是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子类构造方法的第一条语句</a:t>
            </a:r>
          </a:p>
        </p:txBody>
      </p:sp>
    </p:spTree>
    <p:extLst>
      <p:ext uri="{BB962C8B-B14F-4D97-AF65-F5344CB8AC3E}">
        <p14:creationId xmlns:p14="http://schemas.microsoft.com/office/powerpoint/2010/main" val="255198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33265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类的继承和多态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41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类的继承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方法重写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重写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: 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子类和父类的方法名、返回类型和参数均相同（方法可见性可以不同）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final/private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方法不能被重写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子类中重写的方法不能降低父类中被重写的方法的可见性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子类中重写的方法产生的异常不能超过父类中被重写的方法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zh-CN" altLang="en-US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294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143635"/>
            <a:ext cx="9144000" cy="32299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五个基本概念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对象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类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封装性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继承性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cs typeface="黑体" panose="02010609060101010101" pitchFamily="49" charset="-122"/>
                <a:sym typeface="+mn-ea"/>
              </a:rPr>
              <a:t>多态性</a:t>
            </a:r>
          </a:p>
          <a:p>
            <a:pPr marL="1828800" lvl="3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112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33265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类的继承和多态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896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类的继承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子类对象与父类对象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子类对象可以被视为其父类的一个对象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父类对象不能当作某一个子类对象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527710AC-EEA9-4327-94E5-DE5175FCC9FD}"/>
                  </a:ext>
                </a:extLst>
              </p:cNvPr>
              <p:cNvSpPr/>
              <p:nvPr/>
            </p:nvSpPr>
            <p:spPr>
              <a:xfrm>
                <a:off x="0" y="3139118"/>
                <a:ext cx="9144000" cy="650245"/>
              </a:xfrm>
              <a:prstGeom prst="roundRect">
                <a:avLst>
                  <a:gd name="adj" fmla="val 5197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457200" algn="just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Parent c = new Child()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Child c1 = new Child();</a:t>
                </a:r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527710AC-EEA9-4327-94E5-DE5175FCC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39118"/>
                <a:ext cx="9144000" cy="650245"/>
              </a:xfrm>
              <a:prstGeom prst="roundRect">
                <a:avLst>
                  <a:gd name="adj" fmla="val 5197"/>
                </a:avLst>
              </a:prstGeom>
              <a:blipFill>
                <a:blip r:embed="rId3"/>
                <a:stretch>
                  <a:fillRect b="-12500"/>
                </a:stretch>
              </a:blipFill>
              <a:ln w="28575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4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27"/>
          <p:cNvSpPr>
            <a:spLocks noChangeArrowheads="1"/>
          </p:cNvSpPr>
          <p:nvPr/>
        </p:nvSpPr>
        <p:spPr bwMode="auto">
          <a:xfrm>
            <a:off x="685556" y="297596"/>
            <a:ext cx="250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4000" rIns="324000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1557AE"/>
                </a:solidFill>
                <a:latin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课程内容</a:t>
            </a:r>
            <a:endParaRPr lang="zh-CN" altLang="en-US" sz="3600" b="1" dirty="0">
              <a:solidFill>
                <a:srgbClr val="1557AE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450753" y="1642436"/>
            <a:ext cx="3395626" cy="3395626"/>
            <a:chOff x="1033499" y="2087806"/>
            <a:chExt cx="2448000" cy="2448000"/>
          </a:xfrm>
        </p:grpSpPr>
        <p:sp>
          <p:nvSpPr>
            <p:cNvPr id="116" name="椭圆 115"/>
            <p:cNvSpPr/>
            <p:nvPr/>
          </p:nvSpPr>
          <p:spPr>
            <a:xfrm>
              <a:off x="1033499" y="2087806"/>
              <a:ext cx="2448000" cy="2448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1249499" y="2303806"/>
              <a:ext cx="2016000" cy="2016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9" name="图片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6" y="2168950"/>
            <a:ext cx="2322199" cy="2322199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4283319" y="1177306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84655" y="2047781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矩形 28"/>
          <p:cNvSpPr/>
          <p:nvPr/>
        </p:nvSpPr>
        <p:spPr>
          <a:xfrm>
            <a:off x="4284655" y="1225595"/>
            <a:ext cx="537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85991" y="2102337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3" name="矩形 4"/>
          <p:cNvSpPr>
            <a:spLocks noChangeArrowheads="1"/>
          </p:cNvSpPr>
          <p:nvPr/>
        </p:nvSpPr>
        <p:spPr bwMode="auto">
          <a:xfrm>
            <a:off x="5000751" y="1209232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4997405" y="2086948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2" name="椭圆 1"/>
          <p:cNvSpPr/>
          <p:nvPr/>
        </p:nvSpPr>
        <p:spPr>
          <a:xfrm>
            <a:off x="4283320" y="2873949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4284656" y="2928505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4996070" y="2913116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C68CEF3-2351-4FDF-82E8-A72474795462}"/>
              </a:ext>
            </a:extLst>
          </p:cNvPr>
          <p:cNvSpPr/>
          <p:nvPr/>
        </p:nvSpPr>
        <p:spPr>
          <a:xfrm>
            <a:off x="4283319" y="3700117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F4A7D20-6A13-4465-813A-0FBC277B63E9}"/>
              </a:ext>
            </a:extLst>
          </p:cNvPr>
          <p:cNvSpPr/>
          <p:nvPr/>
        </p:nvSpPr>
        <p:spPr>
          <a:xfrm>
            <a:off x="4284655" y="3754673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18" name="矩形 4">
            <a:extLst>
              <a:ext uri="{FF2B5EF4-FFF2-40B4-BE49-F238E27FC236}">
                <a16:creationId xmlns:a16="http://schemas.microsoft.com/office/drawing/2014/main" id="{C82B501B-97FC-4542-9DAB-3368276C4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069" y="3739284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类的继承和多态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5BE1E1A-4B2F-4B2B-8347-27BE6C9B6E18}"/>
              </a:ext>
            </a:extLst>
          </p:cNvPr>
          <p:cNvSpPr/>
          <p:nvPr/>
        </p:nvSpPr>
        <p:spPr>
          <a:xfrm>
            <a:off x="4283319" y="4565453"/>
            <a:ext cx="540000" cy="54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E56DF60-CBD8-4E0D-84B5-CBE751868C65}"/>
              </a:ext>
            </a:extLst>
          </p:cNvPr>
          <p:cNvSpPr/>
          <p:nvPr/>
        </p:nvSpPr>
        <p:spPr>
          <a:xfrm>
            <a:off x="4284655" y="4620009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05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0" name="矩形 4">
            <a:extLst>
              <a:ext uri="{FF2B5EF4-FFF2-40B4-BE49-F238E27FC236}">
                <a16:creationId xmlns:a16="http://schemas.microsoft.com/office/drawing/2014/main" id="{0D1B0021-8B08-4D49-84D2-FE82C9879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069" y="4604620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接口和包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81AFBBE-46EF-4CB6-907C-0A6DC3BA3CB2}"/>
              </a:ext>
            </a:extLst>
          </p:cNvPr>
          <p:cNvSpPr/>
          <p:nvPr/>
        </p:nvSpPr>
        <p:spPr>
          <a:xfrm>
            <a:off x="4283318" y="5391621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62310F-4D21-4850-B62B-436B34049849}"/>
              </a:ext>
            </a:extLst>
          </p:cNvPr>
          <p:cNvSpPr/>
          <p:nvPr/>
        </p:nvSpPr>
        <p:spPr>
          <a:xfrm>
            <a:off x="4284654" y="5446177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06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6" name="矩形 4">
            <a:extLst>
              <a:ext uri="{FF2B5EF4-FFF2-40B4-BE49-F238E27FC236}">
                <a16:creationId xmlns:a16="http://schemas.microsoft.com/office/drawing/2014/main" id="{6856E8AC-E832-4AA2-A2FE-CE6477E6C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068" y="5430788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</p:spTree>
    <p:extLst>
      <p:ext uri="{BB962C8B-B14F-4D97-AF65-F5344CB8AC3E}">
        <p14:creationId xmlns:p14="http://schemas.microsoft.com/office/powerpoint/2010/main" val="16471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接口和包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278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接口</a:t>
            </a:r>
            <a:r>
              <a:rPr lang="en-US" altLang="zh-CN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(interface)</a:t>
            </a:r>
            <a:endParaRPr lang="zh-CN" altLang="en-US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接口是对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abstract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类的进一步扩展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接口中的方法都是未实现的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类似于抽象方法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)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，目的是在实现接口的类之间建立一种协议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接口中的变量都是常量</a:t>
            </a: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定义方法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3114853-E86D-40F6-99CE-9E66173700E2}"/>
              </a:ext>
            </a:extLst>
          </p:cNvPr>
          <p:cNvSpPr/>
          <p:nvPr/>
        </p:nvSpPr>
        <p:spPr>
          <a:xfrm>
            <a:off x="0" y="5414030"/>
            <a:ext cx="9144000" cy="116387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just">
              <a:lnSpc>
                <a:spcPct val="12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class 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类名 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接口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1, 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接口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2 …… {</a:t>
            </a:r>
          </a:p>
          <a:p>
            <a:pPr indent="457200" algn="just">
              <a:lnSpc>
                <a:spcPct val="12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… … …</a:t>
            </a:r>
          </a:p>
          <a:p>
            <a:pPr indent="457200" algn="just">
              <a:lnSpc>
                <a:spcPct val="12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5114407-C9E2-4FBB-90F7-3E5E29450B21}"/>
              </a:ext>
            </a:extLst>
          </p:cNvPr>
          <p:cNvSpPr/>
          <p:nvPr/>
        </p:nvSpPr>
        <p:spPr>
          <a:xfrm>
            <a:off x="0" y="3789789"/>
            <a:ext cx="9144000" cy="145951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just">
              <a:lnSpc>
                <a:spcPct val="12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[public] 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接口名 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indent="457200" algn="just">
              <a:lnSpc>
                <a:spcPct val="12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成员变量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indent="457200" algn="just">
              <a:lnSpc>
                <a:spcPct val="12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方法声明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indent="457200" algn="just">
              <a:lnSpc>
                <a:spcPct val="12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C68BDEA4-99CB-4688-9F72-3A48005A1899}"/>
              </a:ext>
            </a:extLst>
          </p:cNvPr>
          <p:cNvSpPr/>
          <p:nvPr/>
        </p:nvSpPr>
        <p:spPr>
          <a:xfrm>
            <a:off x="5943600" y="498764"/>
            <a:ext cx="2926080" cy="972589"/>
          </a:xfrm>
          <a:prstGeom prst="wedgeRectCallout">
            <a:avLst>
              <a:gd name="adj1" fmla="val -143581"/>
              <a:gd name="adj2" fmla="val 45750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一个类符合某个或一组接口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利用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4369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接口和包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50027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接口</a:t>
            </a:r>
            <a:r>
              <a:rPr lang="en-US" altLang="zh-CN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(interface)</a:t>
            </a:r>
            <a:endParaRPr lang="zh-CN" altLang="en-US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接口名修饰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public: 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无任何访问限制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无修饰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: 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仅限于本包中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</a:rPr>
              <a:t>接口变量</a:t>
            </a:r>
            <a:endParaRPr lang="en-US" altLang="zh-CN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</a:rPr>
              <a:t>默认都是“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</a:rPr>
              <a:t>public static final”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ea typeface="楷体" panose="02010609060101010101" pitchFamily="49" charset="-122"/>
                <a:sym typeface="+mn-ea"/>
              </a:rPr>
              <a:t>接口方法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ea typeface="楷体" panose="02010609060101010101" pitchFamily="49" charset="-122"/>
                <a:sym typeface="+mn-ea"/>
              </a:rPr>
              <a:t>无修饰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ea typeface="楷体" panose="02010609060101010101" pitchFamily="49" charset="-122"/>
                <a:sym typeface="+mn-ea"/>
              </a:rPr>
              <a:t>但在实现接口方法的类中，修饰符为</a:t>
            </a:r>
            <a:r>
              <a:rPr lang="en-US" altLang="zh-CN" sz="2400" b="1" dirty="0">
                <a:ea typeface="楷体" panose="02010609060101010101" pitchFamily="49" charset="-122"/>
                <a:sym typeface="+mn-ea"/>
              </a:rPr>
              <a:t>public</a:t>
            </a:r>
          </a:p>
          <a:p>
            <a:pPr marL="914400" lvl="3">
              <a:lnSpc>
                <a:spcPct val="120000"/>
              </a:lnSpc>
            </a:pPr>
            <a:endParaRPr lang="en-US" altLang="zh-CN" sz="2400" b="1" dirty="0">
              <a:latin typeface="+mj-lt"/>
              <a:ea typeface="楷体" panose="02010609060101010101" pitchFamily="49" charset="-122"/>
            </a:endParaRPr>
          </a:p>
          <a:p>
            <a:pPr marL="457200" lvl="2">
              <a:lnSpc>
                <a:spcPct val="120000"/>
              </a:lnSpc>
            </a:pPr>
            <a:endParaRPr lang="zh-CN" altLang="en-US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13A40F5-2506-4906-B506-4E4578810B84}"/>
              </a:ext>
            </a:extLst>
          </p:cNvPr>
          <p:cNvSpPr/>
          <p:nvPr/>
        </p:nvSpPr>
        <p:spPr>
          <a:xfrm>
            <a:off x="0" y="5212387"/>
            <a:ext cx="9144000" cy="1587424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1557A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Months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70C1"/>
                </a:solidFill>
                <a:latin typeface="Consolas" panose="020B0609020204030204" pitchFamily="49" charset="0"/>
              </a:rPr>
              <a:t>JANUARY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0070C1"/>
                </a:solidFill>
                <a:latin typeface="Consolas" panose="020B0609020204030204" pitchFamily="49" charset="0"/>
              </a:rPr>
              <a:t>FEBRUARY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0070C1"/>
                </a:solidFill>
                <a:latin typeface="Consolas" panose="020B0609020204030204" pitchFamily="49" charset="0"/>
              </a:rPr>
              <a:t>MARCH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0070C1"/>
                </a:solidFill>
                <a:latin typeface="Consolas" panose="020B0609020204030204" pitchFamily="49" charset="0"/>
              </a:rPr>
              <a:t>APRIL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0070C1"/>
                </a:solidFill>
                <a:latin typeface="Consolas" panose="020B0609020204030204" pitchFamily="49" charset="0"/>
              </a:rPr>
              <a:t>MAY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>
                <a:solidFill>
                  <a:srgbClr val="0070C1"/>
                </a:solidFill>
                <a:latin typeface="Consolas" panose="020B0609020204030204" pitchFamily="49" charset="0"/>
              </a:rPr>
              <a:t>JUNE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0070C1"/>
                </a:solidFill>
                <a:latin typeface="Consolas" panose="020B0609020204030204" pitchFamily="49" charset="0"/>
              </a:rPr>
              <a:t>JULY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0070C1"/>
                </a:solidFill>
                <a:latin typeface="Consolas" panose="020B0609020204030204" pitchFamily="49" charset="0"/>
              </a:rPr>
              <a:t>AUGUST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0070C1"/>
                </a:solidFill>
                <a:latin typeface="Consolas" panose="020B0609020204030204" pitchFamily="49" charset="0"/>
              </a:rPr>
              <a:t>SEPTEMBER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0070C1"/>
                </a:solidFill>
                <a:latin typeface="Consolas" panose="020B0609020204030204" pitchFamily="49" charset="0"/>
              </a:rPr>
              <a:t>OCTOBER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  </a:t>
            </a:r>
          </a:p>
          <a:p>
            <a:pPr lvl="2"/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2000" b="1" dirty="0">
                <a:solidFill>
                  <a:srgbClr val="0070C1"/>
                </a:solidFill>
                <a:latin typeface="Consolas" panose="020B0609020204030204" pitchFamily="49" charset="0"/>
              </a:rPr>
              <a:t>NOVEMBER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0070C1"/>
                </a:solidFill>
                <a:latin typeface="Consolas" panose="020B0609020204030204" pitchFamily="49" charset="0"/>
              </a:rPr>
              <a:t>DECEMBER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871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接口和包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4534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接口</a:t>
            </a:r>
            <a:r>
              <a:rPr lang="en-US" altLang="zh-CN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(interface)</a:t>
            </a:r>
            <a:endParaRPr lang="zh-CN" altLang="en-US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接口的继承</a:t>
            </a: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extends</a:t>
            </a:r>
            <a:endParaRPr lang="zh-CN" altLang="en-US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用以将多个接口合并为一个新的接口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869B2DA-5EB4-402B-96F1-6A3670663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81204"/>
            <a:ext cx="4464050" cy="3320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1557AE"/>
            </a:solidFill>
            <a:prstDash val="sysDash"/>
          </a:ln>
          <a:effectLst/>
        </p:spPr>
        <p:txBody>
          <a:bodyPr wrap="square" anchor="ctr">
            <a:no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DC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DC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sub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DA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DB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mul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B61BE7B-0281-4E9F-BE76-FD901DD2C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50" y="2781203"/>
            <a:ext cx="4642532" cy="33203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DY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div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DX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DY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mod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11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27"/>
          <p:cNvSpPr>
            <a:spLocks noChangeArrowheads="1"/>
          </p:cNvSpPr>
          <p:nvPr/>
        </p:nvSpPr>
        <p:spPr bwMode="auto">
          <a:xfrm>
            <a:off x="685556" y="297596"/>
            <a:ext cx="250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4000" rIns="324000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1557AE"/>
                </a:solidFill>
                <a:latin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课程内容</a:t>
            </a:r>
            <a:endParaRPr lang="zh-CN" altLang="en-US" sz="3600" b="1" dirty="0">
              <a:solidFill>
                <a:srgbClr val="1557AE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450753" y="1642436"/>
            <a:ext cx="3395626" cy="3395626"/>
            <a:chOff x="1033499" y="2087806"/>
            <a:chExt cx="2448000" cy="2448000"/>
          </a:xfrm>
        </p:grpSpPr>
        <p:sp>
          <p:nvSpPr>
            <p:cNvPr id="116" name="椭圆 115"/>
            <p:cNvSpPr/>
            <p:nvPr/>
          </p:nvSpPr>
          <p:spPr>
            <a:xfrm>
              <a:off x="1033499" y="2087806"/>
              <a:ext cx="2448000" cy="2448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1249499" y="2303806"/>
              <a:ext cx="2016000" cy="2016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9" name="图片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6" y="2168950"/>
            <a:ext cx="2322199" cy="2322199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4283319" y="1177306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84655" y="2047781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矩形 28"/>
          <p:cNvSpPr/>
          <p:nvPr/>
        </p:nvSpPr>
        <p:spPr>
          <a:xfrm>
            <a:off x="4284655" y="1225595"/>
            <a:ext cx="537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85991" y="2102337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3" name="矩形 4"/>
          <p:cNvSpPr>
            <a:spLocks noChangeArrowheads="1"/>
          </p:cNvSpPr>
          <p:nvPr/>
        </p:nvSpPr>
        <p:spPr bwMode="auto">
          <a:xfrm>
            <a:off x="5000751" y="1209232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4997405" y="2086948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2" name="椭圆 1"/>
          <p:cNvSpPr/>
          <p:nvPr/>
        </p:nvSpPr>
        <p:spPr>
          <a:xfrm>
            <a:off x="4283320" y="2873949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4284656" y="2928505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4996070" y="2913116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C68CEF3-2351-4FDF-82E8-A72474795462}"/>
              </a:ext>
            </a:extLst>
          </p:cNvPr>
          <p:cNvSpPr/>
          <p:nvPr/>
        </p:nvSpPr>
        <p:spPr>
          <a:xfrm>
            <a:off x="4283319" y="3700117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F4A7D20-6A13-4465-813A-0FBC277B63E9}"/>
              </a:ext>
            </a:extLst>
          </p:cNvPr>
          <p:cNvSpPr/>
          <p:nvPr/>
        </p:nvSpPr>
        <p:spPr>
          <a:xfrm>
            <a:off x="4284655" y="3754673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18" name="矩形 4">
            <a:extLst>
              <a:ext uri="{FF2B5EF4-FFF2-40B4-BE49-F238E27FC236}">
                <a16:creationId xmlns:a16="http://schemas.microsoft.com/office/drawing/2014/main" id="{C82B501B-97FC-4542-9DAB-3368276C4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069" y="3739284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类的继承和多态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5BE1E1A-4B2F-4B2B-8347-27BE6C9B6E18}"/>
              </a:ext>
            </a:extLst>
          </p:cNvPr>
          <p:cNvSpPr/>
          <p:nvPr/>
        </p:nvSpPr>
        <p:spPr>
          <a:xfrm>
            <a:off x="4283319" y="4565453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E56DF60-CBD8-4E0D-84B5-CBE751868C65}"/>
              </a:ext>
            </a:extLst>
          </p:cNvPr>
          <p:cNvSpPr/>
          <p:nvPr/>
        </p:nvSpPr>
        <p:spPr>
          <a:xfrm>
            <a:off x="4284655" y="4620009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05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0" name="矩形 4">
            <a:extLst>
              <a:ext uri="{FF2B5EF4-FFF2-40B4-BE49-F238E27FC236}">
                <a16:creationId xmlns:a16="http://schemas.microsoft.com/office/drawing/2014/main" id="{0D1B0021-8B08-4D49-84D2-FE82C9879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069" y="4604620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接口和包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81AFBBE-46EF-4CB6-907C-0A6DC3BA3CB2}"/>
              </a:ext>
            </a:extLst>
          </p:cNvPr>
          <p:cNvSpPr/>
          <p:nvPr/>
        </p:nvSpPr>
        <p:spPr>
          <a:xfrm>
            <a:off x="4283318" y="5391621"/>
            <a:ext cx="540000" cy="54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62310F-4D21-4850-B62B-436B34049849}"/>
              </a:ext>
            </a:extLst>
          </p:cNvPr>
          <p:cNvSpPr/>
          <p:nvPr/>
        </p:nvSpPr>
        <p:spPr>
          <a:xfrm>
            <a:off x="4284654" y="5446177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06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6" name="矩形 4">
            <a:extLst>
              <a:ext uri="{FF2B5EF4-FFF2-40B4-BE49-F238E27FC236}">
                <a16:creationId xmlns:a16="http://schemas.microsoft.com/office/drawing/2014/main" id="{6856E8AC-E832-4AA2-A2FE-CE6477E6C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068" y="5430788"/>
            <a:ext cx="31557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</p:spTree>
    <p:extLst>
      <p:ext uri="{BB962C8B-B14F-4D97-AF65-F5344CB8AC3E}">
        <p14:creationId xmlns:p14="http://schemas.microsoft.com/office/powerpoint/2010/main" val="32488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45557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Object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类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System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类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Math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类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基本数据类型的包装类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字符串操作类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String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类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+mj-lt"/>
                <a:ea typeface="楷体" panose="02010609060101010101" pitchFamily="49" charset="-122"/>
                <a:sym typeface="+mn-ea"/>
              </a:rPr>
              <a:t>StringBuffer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类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+mj-lt"/>
                <a:ea typeface="楷体" panose="02010609060101010101" pitchFamily="49" charset="-122"/>
                <a:sym typeface="+mn-ea"/>
              </a:rPr>
              <a:t>StringTokenizer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类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(</a:t>
            </a:r>
            <a:r>
              <a:rPr lang="en-US" altLang="zh-CN" sz="2400" b="1" dirty="0" err="1">
                <a:latin typeface="+mj-lt"/>
                <a:ea typeface="楷体" panose="02010609060101010101" pitchFamily="49" charset="-122"/>
                <a:sym typeface="+mn-ea"/>
              </a:rPr>
              <a:t>java.util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包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)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Runtime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155750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A2DDA55-1C4E-4A38-B577-4D6B354F0349}"/>
              </a:ext>
            </a:extLst>
          </p:cNvPr>
          <p:cNvSpPr/>
          <p:nvPr/>
        </p:nvSpPr>
        <p:spPr>
          <a:xfrm>
            <a:off x="-3" y="2584402"/>
            <a:ext cx="9144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kumimoji="1" lang="zh-CN" altLang="en-US" sz="2400" dirty="0">
                <a:latin typeface="Tahoma" pitchFamily="34" charset="0"/>
                <a:ea typeface="华文中宋" pitchFamily="2" charset="-122"/>
              </a:rPr>
              <a:t>实例方法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protected Object clone() throws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CloneNotSupportedException</a:t>
            </a:r>
            <a:endParaRPr kumimoji="1" lang="en-US" altLang="zh-CN" sz="2000" dirty="0">
              <a:latin typeface="Tahoma" pitchFamily="34" charset="0"/>
              <a:ea typeface="华文中宋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public </a:t>
            </a:r>
            <a:r>
              <a:rPr kumimoji="1" lang="en-US" altLang="zh-CN" sz="2000" dirty="0" err="1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boolean</a:t>
            </a: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 equals(Object obj)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protected void finalize() throws Throwable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Class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getClass</a:t>
            </a: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public int </a:t>
            </a:r>
            <a:r>
              <a:rPr kumimoji="1" lang="en-US" altLang="zh-CN" sz="2000" dirty="0" err="1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hashCode</a:t>
            </a: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notify()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notifyAll</a:t>
            </a: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public String </a:t>
            </a:r>
            <a:r>
              <a:rPr kumimoji="1" lang="en-US" altLang="zh-CN" sz="2000" dirty="0" err="1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toString</a:t>
            </a: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wait() throws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InterruptedException</a:t>
            </a:r>
            <a:endParaRPr kumimoji="1" lang="en-US" altLang="zh-CN" sz="2000" dirty="0">
              <a:latin typeface="Tahoma" pitchFamily="34" charset="0"/>
              <a:ea typeface="华文中宋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wait(long timeout) throws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InterruptedException</a:t>
            </a:r>
            <a:endParaRPr kumimoji="1" lang="en-US" altLang="zh-CN" sz="2000" dirty="0">
              <a:latin typeface="Tahoma" pitchFamily="34" charset="0"/>
              <a:ea typeface="华文中宋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wait(long timeout, int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nanos</a:t>
            </a: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) throws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InterruptedException</a:t>
            </a:r>
            <a:endParaRPr kumimoji="1" lang="en-US" altLang="zh-CN" sz="2000" dirty="0">
              <a:latin typeface="Tahoma" pitchFamily="34" charset="0"/>
              <a:ea typeface="华文中宋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23435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Object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类</a:t>
            </a:r>
            <a:endParaRPr lang="en-US" altLang="zh-CN" sz="16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构造方法 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---  public Object()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zh-CN" altLang="en-US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7E6463-CDA3-47C1-A78E-15715CE775B9}"/>
              </a:ext>
            </a:extLst>
          </p:cNvPr>
          <p:cNvSpPr/>
          <p:nvPr/>
        </p:nvSpPr>
        <p:spPr>
          <a:xfrm>
            <a:off x="-1" y="2584402"/>
            <a:ext cx="9143999" cy="381642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CC88D702-8894-4872-933E-0B95745E4B70}"/>
              </a:ext>
            </a:extLst>
          </p:cNvPr>
          <p:cNvSpPr/>
          <p:nvPr/>
        </p:nvSpPr>
        <p:spPr>
          <a:xfrm>
            <a:off x="5617029" y="210397"/>
            <a:ext cx="3417047" cy="1488803"/>
          </a:xfrm>
          <a:prstGeom prst="wedgeRectCallout">
            <a:avLst>
              <a:gd name="adj1" fmla="val -149642"/>
              <a:gd name="adj2" fmla="val 60182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Object</a:t>
            </a:r>
            <a:r>
              <a:rPr lang="zh-CN" altLang="en-US" sz="2000" b="1" dirty="0">
                <a:solidFill>
                  <a:srgbClr val="C00000"/>
                </a:solidFill>
                <a:latin typeface="+mj-lt"/>
              </a:rPr>
              <a:t>类是所有类的父类</a:t>
            </a:r>
            <a:endParaRPr lang="en-US" altLang="zh-CN" sz="2000" b="1" dirty="0">
              <a:solidFill>
                <a:srgbClr val="C00000"/>
              </a:solidFill>
              <a:latin typeface="+mj-lt"/>
            </a:endParaRPr>
          </a:p>
          <a:p>
            <a:pPr algn="just"/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Class Object is the root of the class hierarchy. Every class has Object as a superclass. </a:t>
            </a:r>
            <a:endParaRPr lang="zh-CN" alt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926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A2DDA55-1C4E-4A38-B577-4D6B354F0349}"/>
              </a:ext>
            </a:extLst>
          </p:cNvPr>
          <p:cNvSpPr/>
          <p:nvPr/>
        </p:nvSpPr>
        <p:spPr>
          <a:xfrm>
            <a:off x="-3" y="2584402"/>
            <a:ext cx="9144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kumimoji="1" lang="zh-CN" altLang="en-US" sz="2400" dirty="0">
                <a:latin typeface="Tahoma" pitchFamily="34" charset="0"/>
                <a:ea typeface="华文中宋" pitchFamily="2" charset="-122"/>
              </a:rPr>
              <a:t>实例方法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protected Object clone() throws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CloneNotSupportedException</a:t>
            </a:r>
            <a:endParaRPr kumimoji="1" lang="en-US" altLang="zh-CN" sz="2000" dirty="0">
              <a:latin typeface="Tahoma" pitchFamily="34" charset="0"/>
              <a:ea typeface="华文中宋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public </a:t>
            </a:r>
            <a:r>
              <a:rPr kumimoji="1" lang="en-US" altLang="zh-CN" sz="2000" dirty="0" err="1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boolean</a:t>
            </a: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 equals(Object obj)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protected void finalize() throws Throwable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Class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getClass</a:t>
            </a: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public int </a:t>
            </a:r>
            <a:r>
              <a:rPr kumimoji="1" lang="en-US" altLang="zh-CN" sz="2000" dirty="0" err="1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hashCode</a:t>
            </a: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notify()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notifyAll</a:t>
            </a: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public String </a:t>
            </a:r>
            <a:r>
              <a:rPr kumimoji="1" lang="en-US" altLang="zh-CN" sz="2000" dirty="0" err="1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toString</a:t>
            </a: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wait() throws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InterruptedException</a:t>
            </a:r>
            <a:endParaRPr kumimoji="1" lang="en-US" altLang="zh-CN" sz="2000" dirty="0">
              <a:latin typeface="Tahoma" pitchFamily="34" charset="0"/>
              <a:ea typeface="华文中宋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wait(long timeout) throws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InterruptedException</a:t>
            </a:r>
            <a:endParaRPr kumimoji="1" lang="en-US" altLang="zh-CN" sz="2000" dirty="0">
              <a:latin typeface="Tahoma" pitchFamily="34" charset="0"/>
              <a:ea typeface="华文中宋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wait(long timeout, int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nanos</a:t>
            </a: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) throws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InterruptedException</a:t>
            </a:r>
            <a:endParaRPr kumimoji="1" lang="en-US" altLang="zh-CN" sz="2000" dirty="0">
              <a:latin typeface="Tahoma" pitchFamily="34" charset="0"/>
              <a:ea typeface="华文中宋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23435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Object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类</a:t>
            </a:r>
            <a:endParaRPr lang="en-US" altLang="zh-CN" sz="16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构造方法 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---  public Object()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zh-CN" altLang="en-US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7E6463-CDA3-47C1-A78E-15715CE775B9}"/>
              </a:ext>
            </a:extLst>
          </p:cNvPr>
          <p:cNvSpPr/>
          <p:nvPr/>
        </p:nvSpPr>
        <p:spPr>
          <a:xfrm>
            <a:off x="-1" y="2584402"/>
            <a:ext cx="9143999" cy="381642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CC88D702-8894-4872-933E-0B95745E4B70}"/>
              </a:ext>
            </a:extLst>
          </p:cNvPr>
          <p:cNvSpPr/>
          <p:nvPr/>
        </p:nvSpPr>
        <p:spPr>
          <a:xfrm>
            <a:off x="5819775" y="210398"/>
            <a:ext cx="3214302" cy="1056428"/>
          </a:xfrm>
          <a:prstGeom prst="wedgeRectCallout">
            <a:avLst>
              <a:gd name="adj1" fmla="val -138267"/>
              <a:gd name="adj2" fmla="val 221773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Object clone() 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方法用于创建并返回一个对象的拷贝。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36E6F7D-30AC-431A-BA60-D0D73B883D22}"/>
              </a:ext>
            </a:extLst>
          </p:cNvPr>
          <p:cNvSpPr/>
          <p:nvPr/>
        </p:nvSpPr>
        <p:spPr>
          <a:xfrm>
            <a:off x="-5" y="5097599"/>
            <a:ext cx="9144005" cy="1247711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Cloneable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：</a:t>
            </a:r>
            <a:r>
              <a:rPr lang="en-US" altLang="zh-CN" sz="2000" b="1" dirty="0" err="1">
                <a:solidFill>
                  <a:schemeClr val="tx1"/>
                </a:solidFill>
                <a:latin typeface="+mj-lt"/>
              </a:rPr>
              <a:t>java.lang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中的接口，只有实现这个接口后并在类中重写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Object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中的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clone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方法，才能够调用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clone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方法才能克隆成功；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如果不实现这个接口，则会抛出</a:t>
            </a:r>
            <a:r>
              <a:rPr lang="en-US" altLang="zh-CN" sz="2000" b="1" dirty="0" err="1">
                <a:solidFill>
                  <a:schemeClr val="tx1"/>
                </a:solidFill>
                <a:latin typeface="+mj-lt"/>
              </a:rPr>
              <a:t>CloneNotSupportedException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异常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5919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A2DDA55-1C4E-4A38-B577-4D6B354F0349}"/>
              </a:ext>
            </a:extLst>
          </p:cNvPr>
          <p:cNvSpPr/>
          <p:nvPr/>
        </p:nvSpPr>
        <p:spPr>
          <a:xfrm>
            <a:off x="-3" y="2584402"/>
            <a:ext cx="9144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kumimoji="1" lang="zh-CN" altLang="en-US" sz="2400" dirty="0">
                <a:latin typeface="Tahoma" pitchFamily="34" charset="0"/>
                <a:ea typeface="华文中宋" pitchFamily="2" charset="-122"/>
              </a:rPr>
              <a:t>实例方法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protected Object clone() throws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CloneNotSupportedException</a:t>
            </a:r>
            <a:endParaRPr kumimoji="1" lang="en-US" altLang="zh-CN" sz="2000" dirty="0">
              <a:latin typeface="Tahoma" pitchFamily="34" charset="0"/>
              <a:ea typeface="华文中宋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public </a:t>
            </a:r>
            <a:r>
              <a:rPr kumimoji="1" lang="en-US" altLang="zh-CN" sz="2000" dirty="0" err="1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boolean</a:t>
            </a: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 equals(Object obj)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protected void finalize() throws Throwable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Class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getClass</a:t>
            </a: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public int </a:t>
            </a:r>
            <a:r>
              <a:rPr kumimoji="1" lang="en-US" altLang="zh-CN" sz="2000" dirty="0" err="1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hashCode</a:t>
            </a: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notify()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notifyAll</a:t>
            </a: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public String </a:t>
            </a:r>
            <a:r>
              <a:rPr kumimoji="1" lang="en-US" altLang="zh-CN" sz="2000" dirty="0" err="1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toString</a:t>
            </a: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wait() throws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InterruptedException</a:t>
            </a:r>
            <a:endParaRPr kumimoji="1" lang="en-US" altLang="zh-CN" sz="2000" dirty="0">
              <a:latin typeface="Tahoma" pitchFamily="34" charset="0"/>
              <a:ea typeface="华文中宋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wait(long timeout) throws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InterruptedException</a:t>
            </a:r>
            <a:endParaRPr kumimoji="1" lang="en-US" altLang="zh-CN" sz="2000" dirty="0">
              <a:latin typeface="Tahoma" pitchFamily="34" charset="0"/>
              <a:ea typeface="华文中宋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wait(long timeout, int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nanos</a:t>
            </a: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) throws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InterruptedException</a:t>
            </a:r>
            <a:endParaRPr kumimoji="1" lang="en-US" altLang="zh-CN" sz="2000" dirty="0">
              <a:latin typeface="Tahoma" pitchFamily="34" charset="0"/>
              <a:ea typeface="华文中宋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23435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Object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类</a:t>
            </a:r>
            <a:endParaRPr lang="en-US" altLang="zh-CN" sz="16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构造方法 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---  public Object()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zh-CN" altLang="en-US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7E6463-CDA3-47C1-A78E-15715CE775B9}"/>
              </a:ext>
            </a:extLst>
          </p:cNvPr>
          <p:cNvSpPr/>
          <p:nvPr/>
        </p:nvSpPr>
        <p:spPr>
          <a:xfrm>
            <a:off x="-1" y="2584402"/>
            <a:ext cx="9143999" cy="381642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CC88D702-8894-4872-933E-0B95745E4B70}"/>
              </a:ext>
            </a:extLst>
          </p:cNvPr>
          <p:cNvSpPr/>
          <p:nvPr/>
        </p:nvSpPr>
        <p:spPr>
          <a:xfrm>
            <a:off x="3814211" y="210397"/>
            <a:ext cx="5219866" cy="1856003"/>
          </a:xfrm>
          <a:prstGeom prst="wedgeRectCallout">
            <a:avLst>
              <a:gd name="adj1" fmla="val -74852"/>
              <a:gd name="adj2" fmla="val 125299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比较两个对象是否相同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定义：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(Object obj)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== obj); }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41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143635"/>
            <a:ext cx="9144000" cy="55160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五个基本概念</a:t>
            </a:r>
            <a:endParaRPr lang="en-US" altLang="zh-CN" sz="2800" b="1" dirty="0">
              <a:solidFill>
                <a:srgbClr val="1557AE"/>
              </a:solidFill>
              <a:cs typeface="黑体" panose="02010609060101010101" pitchFamily="49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对象</a:t>
            </a: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什么是对象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16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对象包含两个特性</a:t>
            </a:r>
          </a:p>
          <a:p>
            <a:pPr marL="1828800" lvl="3" indent="-4572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lt"/>
                <a:ea typeface="楷体" panose="02010609060101010101" pitchFamily="49" charset="-122"/>
                <a:sym typeface="+mn-ea"/>
              </a:rPr>
              <a:t>状态</a:t>
            </a:r>
            <a:r>
              <a:rPr lang="en-US" altLang="zh-CN" sz="2400" dirty="0">
                <a:latin typeface="+mj-lt"/>
                <a:ea typeface="楷体" panose="02010609060101010101" pitchFamily="49" charset="-122"/>
                <a:sym typeface="+mn-ea"/>
              </a:rPr>
              <a:t>: </a:t>
            </a:r>
            <a:r>
              <a:rPr lang="zh-CN" altLang="en-US" sz="2400" dirty="0">
                <a:latin typeface="+mj-lt"/>
                <a:ea typeface="楷体" panose="02010609060101010101" pitchFamily="49" charset="-122"/>
                <a:sym typeface="+mn-ea"/>
              </a:rPr>
              <a:t>指对象本身的信息</a:t>
            </a:r>
            <a:r>
              <a:rPr lang="en-US" altLang="zh-CN" sz="2400" dirty="0">
                <a:latin typeface="+mj-lt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400" dirty="0">
                <a:latin typeface="+mj-lt"/>
                <a:ea typeface="楷体" panose="02010609060101010101" pitchFamily="49" charset="-122"/>
                <a:sym typeface="+mn-ea"/>
              </a:rPr>
              <a:t>内部信息</a:t>
            </a:r>
            <a:r>
              <a:rPr lang="en-US" altLang="zh-CN" sz="2400" dirty="0">
                <a:latin typeface="+mj-lt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400" dirty="0">
                <a:latin typeface="+mj-lt"/>
                <a:ea typeface="楷体" panose="02010609060101010101" pitchFamily="49" charset="-122"/>
                <a:sym typeface="+mn-ea"/>
              </a:rPr>
              <a:t>内部变量</a:t>
            </a:r>
            <a:r>
              <a:rPr lang="en-US" altLang="zh-CN" sz="2400" dirty="0">
                <a:latin typeface="+mj-lt"/>
                <a:ea typeface="楷体" panose="02010609060101010101" pitchFamily="49" charset="-122"/>
                <a:sym typeface="+mn-ea"/>
              </a:rPr>
              <a:t>)</a:t>
            </a:r>
            <a:r>
              <a:rPr lang="zh-CN" altLang="en-US" sz="2400" dirty="0">
                <a:latin typeface="+mj-lt"/>
                <a:ea typeface="楷体" panose="02010609060101010101" pitchFamily="49" charset="-122"/>
                <a:sym typeface="+mn-ea"/>
              </a:rPr>
              <a:t>。一个对象的状态是由当前值的数据域来表示的；</a:t>
            </a:r>
            <a:endParaRPr lang="en-US" altLang="zh-CN" sz="2400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828800" lvl="3" indent="-4572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lt"/>
                <a:ea typeface="楷体" panose="02010609060101010101" pitchFamily="49" charset="-122"/>
                <a:sym typeface="+mn-ea"/>
              </a:rPr>
              <a:t>行为</a:t>
            </a:r>
            <a:r>
              <a:rPr lang="en-US" altLang="zh-CN" sz="2400" dirty="0">
                <a:latin typeface="+mj-lt"/>
                <a:ea typeface="楷体" panose="02010609060101010101" pitchFamily="49" charset="-122"/>
                <a:sym typeface="+mn-ea"/>
              </a:rPr>
              <a:t>: </a:t>
            </a:r>
            <a:r>
              <a:rPr lang="zh-CN" altLang="en-US" sz="2400" dirty="0">
                <a:latin typeface="+mj-lt"/>
                <a:ea typeface="楷体" panose="02010609060101010101" pitchFamily="49" charset="-122"/>
                <a:sym typeface="+mn-ea"/>
              </a:rPr>
              <a:t>实现对信息的访问</a:t>
            </a:r>
            <a:r>
              <a:rPr lang="en-US" altLang="zh-CN" sz="2400" dirty="0">
                <a:latin typeface="+mj-lt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400" dirty="0">
                <a:latin typeface="+mj-lt"/>
                <a:ea typeface="楷体" panose="02010609060101010101" pitchFamily="49" charset="-122"/>
                <a:sym typeface="+mn-ea"/>
              </a:rPr>
              <a:t>对象的操作，是由方法定义的，调用对象的一个方法就是要求对象完成一个行为</a:t>
            </a: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如：汽车的状态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车轮、发动机、最大速度、颜色等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)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，行为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刹车、加速、减速和换挡等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)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AA8B7D7-D386-4716-AF2B-5167005418E7}"/>
              </a:ext>
            </a:extLst>
          </p:cNvPr>
          <p:cNvSpPr/>
          <p:nvPr/>
        </p:nvSpPr>
        <p:spPr>
          <a:xfrm>
            <a:off x="0" y="2571076"/>
            <a:ext cx="9144000" cy="894570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1557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在现实世界里，对象是客观世界里的一个实体；</a:t>
            </a:r>
            <a:endParaRPr lang="en-US" altLang="zh-CN" sz="2000" b="1" dirty="0">
              <a:solidFill>
                <a:schemeClr val="tx1"/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在计算机世界里，对象是一个可标识的存储区域。</a:t>
            </a:r>
          </a:p>
        </p:txBody>
      </p:sp>
    </p:spTree>
    <p:extLst>
      <p:ext uri="{BB962C8B-B14F-4D97-AF65-F5344CB8AC3E}">
        <p14:creationId xmlns:p14="http://schemas.microsoft.com/office/powerpoint/2010/main" val="391699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A2DDA55-1C4E-4A38-B577-4D6B354F0349}"/>
              </a:ext>
            </a:extLst>
          </p:cNvPr>
          <p:cNvSpPr/>
          <p:nvPr/>
        </p:nvSpPr>
        <p:spPr>
          <a:xfrm>
            <a:off x="-3" y="2584402"/>
            <a:ext cx="9144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kumimoji="1" lang="zh-CN" altLang="en-US" sz="2400" dirty="0">
                <a:latin typeface="Tahoma" pitchFamily="34" charset="0"/>
                <a:ea typeface="华文中宋" pitchFamily="2" charset="-122"/>
              </a:rPr>
              <a:t>实例方法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protected Object clone() throws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CloneNotSupportedException</a:t>
            </a:r>
            <a:endParaRPr kumimoji="1" lang="en-US" altLang="zh-CN" sz="2000" dirty="0">
              <a:latin typeface="Tahoma" pitchFamily="34" charset="0"/>
              <a:ea typeface="华文中宋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public </a:t>
            </a:r>
            <a:r>
              <a:rPr kumimoji="1" lang="en-US" altLang="zh-CN" sz="2000" dirty="0" err="1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boolean</a:t>
            </a: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 equals(Object obj)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protected void finalize() throws Throwable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Class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getClass</a:t>
            </a: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public int </a:t>
            </a:r>
            <a:r>
              <a:rPr kumimoji="1" lang="en-US" altLang="zh-CN" sz="2000" dirty="0" err="1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hashCode</a:t>
            </a: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notify()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notifyAll</a:t>
            </a: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public String </a:t>
            </a:r>
            <a:r>
              <a:rPr kumimoji="1" lang="en-US" altLang="zh-CN" sz="2000" dirty="0" err="1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toString</a:t>
            </a: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wait() throws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InterruptedException</a:t>
            </a:r>
            <a:endParaRPr kumimoji="1" lang="en-US" altLang="zh-CN" sz="2000" dirty="0">
              <a:latin typeface="Tahoma" pitchFamily="34" charset="0"/>
              <a:ea typeface="华文中宋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wait(long timeout) throws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InterruptedException</a:t>
            </a:r>
            <a:endParaRPr kumimoji="1" lang="en-US" altLang="zh-CN" sz="2000" dirty="0">
              <a:latin typeface="Tahoma" pitchFamily="34" charset="0"/>
              <a:ea typeface="华文中宋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wait(long timeout, int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nanos</a:t>
            </a: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) throws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InterruptedException</a:t>
            </a:r>
            <a:endParaRPr kumimoji="1" lang="en-US" altLang="zh-CN" sz="2000" dirty="0">
              <a:latin typeface="Tahoma" pitchFamily="34" charset="0"/>
              <a:ea typeface="华文中宋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23435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Object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类</a:t>
            </a:r>
            <a:endParaRPr lang="en-US" altLang="zh-CN" sz="16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构造方法 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---  public Object()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zh-CN" altLang="en-US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7E6463-CDA3-47C1-A78E-15715CE775B9}"/>
              </a:ext>
            </a:extLst>
          </p:cNvPr>
          <p:cNvSpPr/>
          <p:nvPr/>
        </p:nvSpPr>
        <p:spPr>
          <a:xfrm>
            <a:off x="-1" y="2584402"/>
            <a:ext cx="9143999" cy="381642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CC88D702-8894-4872-933E-0B95745E4B70}"/>
              </a:ext>
            </a:extLst>
          </p:cNvPr>
          <p:cNvSpPr/>
          <p:nvPr/>
        </p:nvSpPr>
        <p:spPr>
          <a:xfrm>
            <a:off x="3814211" y="210397"/>
            <a:ext cx="5219866" cy="1395203"/>
          </a:xfrm>
          <a:prstGeom prst="wedgeRectCallout">
            <a:avLst>
              <a:gd name="adj1" fmla="val -72783"/>
              <a:gd name="adj2" fmla="val 201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用于在垃圾收集器前通过调用进行清理；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Java 9</a:t>
            </a:r>
            <a:r>
              <a:rPr lang="zh-CN" altLang="en-US" sz="2000" b="1" dirty="0">
                <a:solidFill>
                  <a:srgbClr val="C00000"/>
                </a:solidFill>
                <a:latin typeface="+mj-lt"/>
              </a:rPr>
              <a:t>之后标记为“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Deprecated</a:t>
            </a:r>
            <a:r>
              <a:rPr lang="zh-CN" altLang="en-US" sz="2000" b="1" dirty="0">
                <a:solidFill>
                  <a:srgbClr val="C00000"/>
                </a:solidFill>
                <a:latin typeface="+mj-lt"/>
              </a:rPr>
              <a:t>”，因为其具有不确定性等缺陷。</a:t>
            </a:r>
          </a:p>
        </p:txBody>
      </p:sp>
    </p:spTree>
    <p:extLst>
      <p:ext uri="{BB962C8B-B14F-4D97-AF65-F5344CB8AC3E}">
        <p14:creationId xmlns:p14="http://schemas.microsoft.com/office/powerpoint/2010/main" val="299150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A2DDA55-1C4E-4A38-B577-4D6B354F0349}"/>
              </a:ext>
            </a:extLst>
          </p:cNvPr>
          <p:cNvSpPr/>
          <p:nvPr/>
        </p:nvSpPr>
        <p:spPr>
          <a:xfrm>
            <a:off x="-3" y="2584402"/>
            <a:ext cx="9144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kumimoji="1" lang="zh-CN" altLang="en-US" sz="2400" dirty="0">
                <a:latin typeface="Tahoma" pitchFamily="34" charset="0"/>
                <a:ea typeface="华文中宋" pitchFamily="2" charset="-122"/>
              </a:rPr>
              <a:t>实例方法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protected Object clone() throws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CloneNotSupportedException</a:t>
            </a:r>
            <a:endParaRPr kumimoji="1" lang="en-US" altLang="zh-CN" sz="2000" dirty="0">
              <a:latin typeface="Tahoma" pitchFamily="34" charset="0"/>
              <a:ea typeface="华文中宋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public </a:t>
            </a:r>
            <a:r>
              <a:rPr kumimoji="1" lang="en-US" altLang="zh-CN" sz="2000" dirty="0" err="1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boolean</a:t>
            </a: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 equals(Object obj)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protected void finalize() throws Throwable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Class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getClass</a:t>
            </a: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public int </a:t>
            </a:r>
            <a:r>
              <a:rPr kumimoji="1" lang="en-US" altLang="zh-CN" sz="2000" dirty="0" err="1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hashCode</a:t>
            </a: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notify()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notifyAll</a:t>
            </a: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public String </a:t>
            </a:r>
            <a:r>
              <a:rPr kumimoji="1" lang="en-US" altLang="zh-CN" sz="2000" dirty="0" err="1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toString</a:t>
            </a: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wait() throws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InterruptedException</a:t>
            </a:r>
            <a:endParaRPr kumimoji="1" lang="en-US" altLang="zh-CN" sz="2000" dirty="0">
              <a:latin typeface="Tahoma" pitchFamily="34" charset="0"/>
              <a:ea typeface="华文中宋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wait(long timeout) throws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InterruptedException</a:t>
            </a:r>
            <a:endParaRPr kumimoji="1" lang="en-US" altLang="zh-CN" sz="2000" dirty="0">
              <a:latin typeface="Tahoma" pitchFamily="34" charset="0"/>
              <a:ea typeface="华文中宋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wait(long timeout, int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nanos</a:t>
            </a: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) throws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InterruptedException</a:t>
            </a:r>
            <a:endParaRPr kumimoji="1" lang="en-US" altLang="zh-CN" sz="2000" dirty="0">
              <a:latin typeface="Tahoma" pitchFamily="34" charset="0"/>
              <a:ea typeface="华文中宋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23435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Object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类</a:t>
            </a:r>
            <a:endParaRPr lang="en-US" altLang="zh-CN" sz="16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构造方法 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---  public Object()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zh-CN" altLang="en-US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7E6463-CDA3-47C1-A78E-15715CE775B9}"/>
              </a:ext>
            </a:extLst>
          </p:cNvPr>
          <p:cNvSpPr/>
          <p:nvPr/>
        </p:nvSpPr>
        <p:spPr>
          <a:xfrm>
            <a:off x="-1" y="2584402"/>
            <a:ext cx="9143999" cy="381642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CC88D702-8894-4872-933E-0B95745E4B70}"/>
              </a:ext>
            </a:extLst>
          </p:cNvPr>
          <p:cNvSpPr/>
          <p:nvPr/>
        </p:nvSpPr>
        <p:spPr>
          <a:xfrm>
            <a:off x="6200775" y="1332458"/>
            <a:ext cx="3080952" cy="1006403"/>
          </a:xfrm>
          <a:prstGeom prst="wedgeRectCallout">
            <a:avLst>
              <a:gd name="adj1" fmla="val -150900"/>
              <a:gd name="adj2" fmla="val 2097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Object </a:t>
            </a:r>
            <a:r>
              <a:rPr lang="en-US" altLang="zh-CN" sz="2000" b="1" dirty="0" err="1">
                <a:solidFill>
                  <a:schemeClr val="tx1"/>
                </a:solidFill>
                <a:latin typeface="+mj-lt"/>
              </a:rPr>
              <a:t>getClass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() 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方法用于获取对象的运行时对象的类。</a:t>
            </a:r>
          </a:p>
        </p:txBody>
      </p:sp>
    </p:spTree>
    <p:extLst>
      <p:ext uri="{BB962C8B-B14F-4D97-AF65-F5344CB8AC3E}">
        <p14:creationId xmlns:p14="http://schemas.microsoft.com/office/powerpoint/2010/main" val="54561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A2DDA55-1C4E-4A38-B577-4D6B354F0349}"/>
              </a:ext>
            </a:extLst>
          </p:cNvPr>
          <p:cNvSpPr/>
          <p:nvPr/>
        </p:nvSpPr>
        <p:spPr>
          <a:xfrm>
            <a:off x="-3" y="2584402"/>
            <a:ext cx="9144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kumimoji="1" lang="zh-CN" altLang="en-US" sz="2400" dirty="0">
                <a:latin typeface="Tahoma" pitchFamily="34" charset="0"/>
                <a:ea typeface="华文中宋" pitchFamily="2" charset="-122"/>
              </a:rPr>
              <a:t>实例方法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protected Object clone() throws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CloneNotSupportedException</a:t>
            </a:r>
            <a:endParaRPr kumimoji="1" lang="en-US" altLang="zh-CN" sz="2000" dirty="0">
              <a:latin typeface="Tahoma" pitchFamily="34" charset="0"/>
              <a:ea typeface="华文中宋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public </a:t>
            </a:r>
            <a:r>
              <a:rPr kumimoji="1" lang="en-US" altLang="zh-CN" sz="2000" dirty="0" err="1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boolean</a:t>
            </a: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 equals(Object obj)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protected void finalize() throws Throwable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Class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getClass</a:t>
            </a: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public int </a:t>
            </a:r>
            <a:r>
              <a:rPr kumimoji="1" lang="en-US" altLang="zh-CN" sz="2000" dirty="0" err="1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hashCode</a:t>
            </a: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notify()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notifyAll</a:t>
            </a: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public String </a:t>
            </a:r>
            <a:r>
              <a:rPr kumimoji="1" lang="en-US" altLang="zh-CN" sz="2000" dirty="0" err="1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toString</a:t>
            </a: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wait() throws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InterruptedException</a:t>
            </a:r>
            <a:endParaRPr kumimoji="1" lang="en-US" altLang="zh-CN" sz="2000" dirty="0">
              <a:latin typeface="Tahoma" pitchFamily="34" charset="0"/>
              <a:ea typeface="华文中宋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wait(long timeout) throws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InterruptedException</a:t>
            </a:r>
            <a:endParaRPr kumimoji="1" lang="en-US" altLang="zh-CN" sz="2000" dirty="0">
              <a:latin typeface="Tahoma" pitchFamily="34" charset="0"/>
              <a:ea typeface="华文中宋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wait(long timeout, int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nanos</a:t>
            </a: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) throws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InterruptedException</a:t>
            </a:r>
            <a:endParaRPr kumimoji="1" lang="en-US" altLang="zh-CN" sz="2000" dirty="0">
              <a:latin typeface="Tahoma" pitchFamily="34" charset="0"/>
              <a:ea typeface="华文中宋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23435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Object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类</a:t>
            </a:r>
            <a:endParaRPr lang="en-US" altLang="zh-CN" sz="16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构造方法 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---  public Object()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zh-CN" altLang="en-US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7E6463-CDA3-47C1-A78E-15715CE775B9}"/>
              </a:ext>
            </a:extLst>
          </p:cNvPr>
          <p:cNvSpPr/>
          <p:nvPr/>
        </p:nvSpPr>
        <p:spPr>
          <a:xfrm>
            <a:off x="-1" y="2584402"/>
            <a:ext cx="9143999" cy="381642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CC88D702-8894-4872-933E-0B95745E4B70}"/>
              </a:ext>
            </a:extLst>
          </p:cNvPr>
          <p:cNvSpPr/>
          <p:nvPr/>
        </p:nvSpPr>
        <p:spPr>
          <a:xfrm>
            <a:off x="4572000" y="210397"/>
            <a:ext cx="4462077" cy="1818428"/>
          </a:xfrm>
          <a:prstGeom prst="wedgeRectCallout">
            <a:avLst>
              <a:gd name="adj1" fmla="val -122547"/>
              <a:gd name="adj2" fmla="val 17513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prstClr val="black"/>
                </a:solidFill>
              </a:rPr>
              <a:t>native</a:t>
            </a:r>
            <a:r>
              <a:rPr lang="zh-CN" altLang="en-US" sz="2000" b="1" dirty="0">
                <a:solidFill>
                  <a:prstClr val="black"/>
                </a:solidFill>
              </a:rPr>
              <a:t>方法；</a:t>
            </a:r>
            <a:endParaRPr lang="en-US" altLang="zh-CN" sz="2000" b="1" dirty="0">
              <a:solidFill>
                <a:prstClr val="black"/>
              </a:solidFill>
            </a:endParaRPr>
          </a:p>
          <a:p>
            <a:pPr marL="342900" lvl="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prstClr val="black"/>
                </a:solidFill>
              </a:rPr>
              <a:t>返回对象哈希值，是一个整数，表示在哈希表中的位置；</a:t>
            </a:r>
            <a:endParaRPr lang="en-US" altLang="zh-CN" sz="2000" b="1" dirty="0">
              <a:solidFill>
                <a:prstClr val="black"/>
              </a:solidFill>
            </a:endParaRPr>
          </a:p>
          <a:p>
            <a:pPr marL="342900" lvl="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prstClr val="black"/>
                </a:solidFill>
              </a:rPr>
              <a:t>默认情况下，同一个对象返回相同的值。</a:t>
            </a:r>
          </a:p>
        </p:txBody>
      </p:sp>
    </p:spTree>
    <p:extLst>
      <p:ext uri="{BB962C8B-B14F-4D97-AF65-F5344CB8AC3E}">
        <p14:creationId xmlns:p14="http://schemas.microsoft.com/office/powerpoint/2010/main" val="426520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A2DDA55-1C4E-4A38-B577-4D6B354F0349}"/>
              </a:ext>
            </a:extLst>
          </p:cNvPr>
          <p:cNvSpPr/>
          <p:nvPr/>
        </p:nvSpPr>
        <p:spPr>
          <a:xfrm>
            <a:off x="-3" y="2584402"/>
            <a:ext cx="9144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kumimoji="1" lang="zh-CN" altLang="en-US" sz="2400" dirty="0">
                <a:latin typeface="Tahoma" pitchFamily="34" charset="0"/>
                <a:ea typeface="华文中宋" pitchFamily="2" charset="-122"/>
              </a:rPr>
              <a:t>实例方法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protected Object clone() throws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CloneNotSupportedException</a:t>
            </a:r>
            <a:endParaRPr kumimoji="1" lang="en-US" altLang="zh-CN" sz="2000" dirty="0">
              <a:latin typeface="Tahoma" pitchFamily="34" charset="0"/>
              <a:ea typeface="华文中宋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public </a:t>
            </a:r>
            <a:r>
              <a:rPr kumimoji="1" lang="en-US" altLang="zh-CN" sz="2000" dirty="0" err="1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boolean</a:t>
            </a: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 equals(Object obj)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protected void finalize() throws Throwable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Class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getClass</a:t>
            </a: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public int </a:t>
            </a:r>
            <a:r>
              <a:rPr kumimoji="1" lang="en-US" altLang="zh-CN" sz="2000" dirty="0" err="1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hashCode</a:t>
            </a: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notify()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notifyAll</a:t>
            </a: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public String </a:t>
            </a:r>
            <a:r>
              <a:rPr kumimoji="1" lang="en-US" altLang="zh-CN" sz="2000" dirty="0" err="1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toString</a:t>
            </a: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wait() throws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InterruptedException</a:t>
            </a:r>
            <a:endParaRPr kumimoji="1" lang="en-US" altLang="zh-CN" sz="2000" dirty="0">
              <a:latin typeface="Tahoma" pitchFamily="34" charset="0"/>
              <a:ea typeface="华文中宋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wait(long timeout) throws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InterruptedException</a:t>
            </a:r>
            <a:endParaRPr kumimoji="1" lang="en-US" altLang="zh-CN" sz="2000" dirty="0">
              <a:latin typeface="Tahoma" pitchFamily="34" charset="0"/>
              <a:ea typeface="华文中宋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wait(long timeout, int nanos) throws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InterruptedException</a:t>
            </a:r>
            <a:endParaRPr kumimoji="1" lang="en-US" altLang="zh-CN" sz="2000" dirty="0">
              <a:latin typeface="Tahoma" pitchFamily="34" charset="0"/>
              <a:ea typeface="华文中宋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23435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Object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类</a:t>
            </a:r>
            <a:endParaRPr lang="en-US" altLang="zh-CN" sz="16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构造方法 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---  public Object()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zh-CN" altLang="en-US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7E6463-CDA3-47C1-A78E-15715CE775B9}"/>
              </a:ext>
            </a:extLst>
          </p:cNvPr>
          <p:cNvSpPr/>
          <p:nvPr/>
        </p:nvSpPr>
        <p:spPr>
          <a:xfrm>
            <a:off x="-1" y="2584402"/>
            <a:ext cx="9143999" cy="381642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CC88D702-8894-4872-933E-0B95745E4B70}"/>
              </a:ext>
            </a:extLst>
          </p:cNvPr>
          <p:cNvSpPr/>
          <p:nvPr/>
        </p:nvSpPr>
        <p:spPr>
          <a:xfrm>
            <a:off x="6008913" y="953713"/>
            <a:ext cx="3222171" cy="1106745"/>
          </a:xfrm>
          <a:prstGeom prst="wedgeRectCallout">
            <a:avLst>
              <a:gd name="adj1" fmla="val -109895"/>
              <a:gd name="adj2" fmla="val 316871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线程操作，使线程进入等待状态或者唤醒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A5DEAB-C1F6-4153-BD46-08A54752CDBF}"/>
              </a:ext>
            </a:extLst>
          </p:cNvPr>
          <p:cNvSpPr/>
          <p:nvPr/>
        </p:nvSpPr>
        <p:spPr>
          <a:xfrm>
            <a:off x="377370" y="4507760"/>
            <a:ext cx="3294743" cy="6157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2286ADF-51BA-4517-AA03-5AE15C6F7190}"/>
              </a:ext>
            </a:extLst>
          </p:cNvPr>
          <p:cNvSpPr/>
          <p:nvPr/>
        </p:nvSpPr>
        <p:spPr>
          <a:xfrm>
            <a:off x="377370" y="5431434"/>
            <a:ext cx="8461830" cy="8822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877F0593-6221-464A-894C-0E472C8AB09E}"/>
              </a:ext>
            </a:extLst>
          </p:cNvPr>
          <p:cNvSpPr/>
          <p:nvPr/>
        </p:nvSpPr>
        <p:spPr>
          <a:xfrm rot="10800000">
            <a:off x="108855" y="4815651"/>
            <a:ext cx="268514" cy="1432560"/>
          </a:xfrm>
          <a:prstGeom prst="rightBrace">
            <a:avLst>
              <a:gd name="adj1" fmla="val 65090"/>
              <a:gd name="adj2" fmla="val 5000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86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A2DDA55-1C4E-4A38-B577-4D6B354F0349}"/>
              </a:ext>
            </a:extLst>
          </p:cNvPr>
          <p:cNvSpPr/>
          <p:nvPr/>
        </p:nvSpPr>
        <p:spPr>
          <a:xfrm>
            <a:off x="-3" y="2584402"/>
            <a:ext cx="9144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kumimoji="1" lang="zh-CN" altLang="en-US" sz="2400" dirty="0">
                <a:latin typeface="Tahoma" pitchFamily="34" charset="0"/>
                <a:ea typeface="华文中宋" pitchFamily="2" charset="-122"/>
              </a:rPr>
              <a:t>实例方法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protected Object clone() throws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CloneNotSupportedException</a:t>
            </a:r>
            <a:endParaRPr kumimoji="1" lang="en-US" altLang="zh-CN" sz="2000" dirty="0">
              <a:latin typeface="Tahoma" pitchFamily="34" charset="0"/>
              <a:ea typeface="华文中宋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public </a:t>
            </a:r>
            <a:r>
              <a:rPr kumimoji="1" lang="en-US" altLang="zh-CN" sz="2000" dirty="0" err="1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boolean</a:t>
            </a: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 equals(Object obj)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protected void finalize() throws Throwable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Class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getClass</a:t>
            </a: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public int </a:t>
            </a:r>
            <a:r>
              <a:rPr kumimoji="1" lang="en-US" altLang="zh-CN" sz="2000" dirty="0" err="1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hashCode</a:t>
            </a: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notify()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notifyAll</a:t>
            </a: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public String </a:t>
            </a:r>
            <a:r>
              <a:rPr kumimoji="1" lang="en-US" altLang="zh-CN" sz="2000" dirty="0" err="1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toString</a:t>
            </a:r>
            <a:r>
              <a:rPr kumimoji="1"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wait() throws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InterruptedException</a:t>
            </a:r>
            <a:endParaRPr kumimoji="1" lang="en-US" altLang="zh-CN" sz="2000" dirty="0">
              <a:latin typeface="Tahoma" pitchFamily="34" charset="0"/>
              <a:ea typeface="华文中宋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wait(long timeout) throws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InterruptedException</a:t>
            </a:r>
            <a:endParaRPr kumimoji="1" lang="en-US" altLang="zh-CN" sz="2000" dirty="0">
              <a:latin typeface="Tahoma" pitchFamily="34" charset="0"/>
              <a:ea typeface="华文中宋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public final void wait(long timeout, int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nanos</a:t>
            </a:r>
            <a:r>
              <a:rPr kumimoji="1" lang="en-US" altLang="zh-CN" sz="2000" dirty="0">
                <a:latin typeface="Tahoma" pitchFamily="34" charset="0"/>
                <a:ea typeface="华文中宋" pitchFamily="2" charset="-122"/>
              </a:rPr>
              <a:t>) throws </a:t>
            </a:r>
            <a:r>
              <a:rPr kumimoji="1" lang="en-US" altLang="zh-CN" sz="2000" dirty="0" err="1">
                <a:latin typeface="Tahoma" pitchFamily="34" charset="0"/>
                <a:ea typeface="华文中宋" pitchFamily="2" charset="-122"/>
              </a:rPr>
              <a:t>InterruptedException</a:t>
            </a:r>
            <a:endParaRPr kumimoji="1" lang="en-US" altLang="zh-CN" sz="2000" dirty="0">
              <a:latin typeface="Tahoma" pitchFamily="34" charset="0"/>
              <a:ea typeface="华文中宋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23435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Object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类</a:t>
            </a:r>
            <a:endParaRPr lang="en-US" altLang="zh-CN" sz="16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构造方法 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---  public Object()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zh-CN" altLang="en-US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7E6463-CDA3-47C1-A78E-15715CE775B9}"/>
              </a:ext>
            </a:extLst>
          </p:cNvPr>
          <p:cNvSpPr/>
          <p:nvPr/>
        </p:nvSpPr>
        <p:spPr>
          <a:xfrm>
            <a:off x="-1" y="2584402"/>
            <a:ext cx="9143999" cy="381642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CC88D702-8894-4872-933E-0B95745E4B70}"/>
              </a:ext>
            </a:extLst>
          </p:cNvPr>
          <p:cNvSpPr/>
          <p:nvPr/>
        </p:nvSpPr>
        <p:spPr>
          <a:xfrm>
            <a:off x="6103256" y="911043"/>
            <a:ext cx="2988877" cy="791986"/>
          </a:xfrm>
          <a:prstGeom prst="wedgeRectCallout">
            <a:avLst>
              <a:gd name="adj1" fmla="val -167561"/>
              <a:gd name="adj2" fmla="val 494173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返回对象的字符串表示形式</a:t>
            </a:r>
          </a:p>
        </p:txBody>
      </p:sp>
    </p:spTree>
    <p:extLst>
      <p:ext uri="{BB962C8B-B14F-4D97-AF65-F5344CB8AC3E}">
        <p14:creationId xmlns:p14="http://schemas.microsoft.com/office/powerpoint/2010/main" val="72369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B2ED94-ED7C-4CD0-9012-545CBF8AB61E}"/>
              </a:ext>
            </a:extLst>
          </p:cNvPr>
          <p:cNvSpPr/>
          <p:nvPr/>
        </p:nvSpPr>
        <p:spPr>
          <a:xfrm>
            <a:off x="0" y="2097130"/>
            <a:ext cx="9144000" cy="1633814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CE9178"/>
                </a:solidFill>
                <a:latin typeface="Consolas" panose="020B0609020204030204" pitchFamily="49" charset="0"/>
              </a:rPr>
              <a:t>"Li Ming"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   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55033A-D8F1-4EFA-9ED8-F266902F26AC}"/>
              </a:ext>
            </a:extLst>
          </p:cNvPr>
          <p:cNvSpPr/>
          <p:nvPr/>
        </p:nvSpPr>
        <p:spPr>
          <a:xfrm>
            <a:off x="0" y="3789391"/>
            <a:ext cx="9144000" cy="3000829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school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CE9178"/>
                </a:solidFill>
                <a:latin typeface="Consolas" panose="020B0609020204030204" pitchFamily="49" charset="0"/>
              </a:rPr>
              <a:t>"XJTU"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DCDCAA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person2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person2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CE9178"/>
                </a:solidFill>
                <a:latin typeface="Consolas" panose="020B0609020204030204" pitchFamily="49" charset="0"/>
              </a:rPr>
              <a:t>"My age is</a:t>
            </a:r>
            <a:r>
              <a:rPr lang="en-US" altLang="zh-CN" b="1" dirty="0">
                <a:solidFill>
                  <a:srgbClr val="D7BA7D"/>
                </a:solidFill>
                <a:latin typeface="Consolas" panose="020B0609020204030204" pitchFamily="49" charset="0"/>
              </a:rPr>
              <a:t>\t</a:t>
            </a:r>
            <a:r>
              <a:rPr lang="en-US" altLang="zh-CN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b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getSchool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school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21C89B-A849-422F-BC82-11ECBDB217F3}"/>
              </a:ext>
            </a:extLst>
          </p:cNvPr>
          <p:cNvSpPr txBox="1"/>
          <p:nvPr/>
        </p:nvSpPr>
        <p:spPr>
          <a:xfrm>
            <a:off x="0" y="1086917"/>
            <a:ext cx="9144000" cy="10102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Object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82310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B2ED94-ED7C-4CD0-9012-545CBF8AB61E}"/>
              </a:ext>
            </a:extLst>
          </p:cNvPr>
          <p:cNvSpPr/>
          <p:nvPr/>
        </p:nvSpPr>
        <p:spPr>
          <a:xfrm>
            <a:off x="0" y="2097130"/>
            <a:ext cx="9144000" cy="1633814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CE9178"/>
                </a:solidFill>
                <a:latin typeface="Consolas" panose="020B0609020204030204" pitchFamily="49" charset="0"/>
              </a:rPr>
              <a:t>"Li Ming"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   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55033A-D8F1-4EFA-9ED8-F266902F26AC}"/>
              </a:ext>
            </a:extLst>
          </p:cNvPr>
          <p:cNvSpPr/>
          <p:nvPr/>
        </p:nvSpPr>
        <p:spPr>
          <a:xfrm>
            <a:off x="0" y="3789391"/>
            <a:ext cx="9144000" cy="3000829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school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CE9178"/>
                </a:solidFill>
                <a:latin typeface="Consolas" panose="020B0609020204030204" pitchFamily="49" charset="0"/>
              </a:rPr>
              <a:t>"XJTU"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DCDCAA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person2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person2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CE9178"/>
                </a:solidFill>
                <a:latin typeface="Consolas" panose="020B0609020204030204" pitchFamily="49" charset="0"/>
              </a:rPr>
              <a:t>"My age is</a:t>
            </a:r>
            <a:r>
              <a:rPr lang="en-US" altLang="zh-CN" b="1" dirty="0">
                <a:solidFill>
                  <a:srgbClr val="D7BA7D"/>
                </a:solidFill>
                <a:latin typeface="Consolas" panose="020B0609020204030204" pitchFamily="49" charset="0"/>
              </a:rPr>
              <a:t>\t</a:t>
            </a:r>
            <a:r>
              <a:rPr lang="en-US" altLang="zh-CN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b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getSchool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school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21C89B-A849-422F-BC82-11ECBDB217F3}"/>
              </a:ext>
            </a:extLst>
          </p:cNvPr>
          <p:cNvSpPr txBox="1"/>
          <p:nvPr/>
        </p:nvSpPr>
        <p:spPr>
          <a:xfrm>
            <a:off x="0" y="1086917"/>
            <a:ext cx="9144000" cy="10102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Object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类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5B80A80-7B91-4F78-ABF3-51803EF6D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5116"/>
            <a:ext cx="9144000" cy="1893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1557AE"/>
            </a:solidFill>
            <a:prstDash val="sysDash"/>
          </a:ln>
          <a:effectLst/>
        </p:spPr>
        <p:txBody>
          <a:bodyPr wrap="square" anchor="ctr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Person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0070C1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getClass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());  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947092-8B19-43F4-8F4F-69327CEBD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274" y="1642537"/>
            <a:ext cx="2686726" cy="376797"/>
          </a:xfrm>
          <a:prstGeom prst="rect">
            <a:avLst/>
          </a:prstGeom>
        </p:spPr>
      </p:pic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34FD19B3-EF51-43D6-A0CB-125EA178981E}"/>
              </a:ext>
            </a:extLst>
          </p:cNvPr>
          <p:cNvSpPr/>
          <p:nvPr/>
        </p:nvSpPr>
        <p:spPr>
          <a:xfrm>
            <a:off x="283748" y="2881724"/>
            <a:ext cx="2211989" cy="878444"/>
          </a:xfrm>
          <a:prstGeom prst="wedgeRectCallout">
            <a:avLst>
              <a:gd name="adj1" fmla="val 187617"/>
              <a:gd name="adj2" fmla="val -221205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返回的实际类型，而不是声明类型</a:t>
            </a:r>
          </a:p>
        </p:txBody>
      </p:sp>
    </p:spTree>
    <p:extLst>
      <p:ext uri="{BB962C8B-B14F-4D97-AF65-F5344CB8AC3E}">
        <p14:creationId xmlns:p14="http://schemas.microsoft.com/office/powerpoint/2010/main" val="75466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B2ED94-ED7C-4CD0-9012-545CBF8AB61E}"/>
              </a:ext>
            </a:extLst>
          </p:cNvPr>
          <p:cNvSpPr/>
          <p:nvPr/>
        </p:nvSpPr>
        <p:spPr>
          <a:xfrm>
            <a:off x="0" y="2097130"/>
            <a:ext cx="9144000" cy="1633814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CE9178"/>
                </a:solidFill>
                <a:latin typeface="Consolas" panose="020B0609020204030204" pitchFamily="49" charset="0"/>
              </a:rPr>
              <a:t>"Li Ming"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   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55033A-D8F1-4EFA-9ED8-F266902F26AC}"/>
              </a:ext>
            </a:extLst>
          </p:cNvPr>
          <p:cNvSpPr/>
          <p:nvPr/>
        </p:nvSpPr>
        <p:spPr>
          <a:xfrm>
            <a:off x="0" y="3789391"/>
            <a:ext cx="9144000" cy="3000829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school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CE9178"/>
                </a:solidFill>
                <a:latin typeface="Consolas" panose="020B0609020204030204" pitchFamily="49" charset="0"/>
              </a:rPr>
              <a:t>"XJTU"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DCDCAA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person2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person2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CE9178"/>
                </a:solidFill>
                <a:latin typeface="Consolas" panose="020B0609020204030204" pitchFamily="49" charset="0"/>
              </a:rPr>
              <a:t>"My age is</a:t>
            </a:r>
            <a:r>
              <a:rPr lang="en-US" altLang="zh-CN" b="1" dirty="0">
                <a:solidFill>
                  <a:srgbClr val="D7BA7D"/>
                </a:solidFill>
                <a:latin typeface="Consolas" panose="020B0609020204030204" pitchFamily="49" charset="0"/>
              </a:rPr>
              <a:t>\t</a:t>
            </a:r>
            <a:r>
              <a:rPr lang="en-US" altLang="zh-CN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b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getSchool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school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21C89B-A849-422F-BC82-11ECBDB217F3}"/>
              </a:ext>
            </a:extLst>
          </p:cNvPr>
          <p:cNvSpPr txBox="1"/>
          <p:nvPr/>
        </p:nvSpPr>
        <p:spPr>
          <a:xfrm>
            <a:off x="0" y="1086917"/>
            <a:ext cx="9144000" cy="10102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Object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类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5B80A80-7B91-4F78-ABF3-51803EF6D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5116"/>
            <a:ext cx="9144000" cy="1893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1557AE"/>
            </a:solidFill>
            <a:prstDash val="sysDash"/>
          </a:ln>
          <a:effectLst/>
        </p:spPr>
        <p:txBody>
          <a:bodyPr wrap="square" anchor="ctr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person1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0070C1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person1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getAge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55E917-49DA-4E00-A975-3E7FB4B00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40" y="1567045"/>
            <a:ext cx="4480560" cy="4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8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B2ED94-ED7C-4CD0-9012-545CBF8AB61E}"/>
              </a:ext>
            </a:extLst>
          </p:cNvPr>
          <p:cNvSpPr/>
          <p:nvPr/>
        </p:nvSpPr>
        <p:spPr>
          <a:xfrm>
            <a:off x="0" y="2097130"/>
            <a:ext cx="9144000" cy="1633814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CE9178"/>
                </a:solidFill>
                <a:latin typeface="Consolas" panose="020B0609020204030204" pitchFamily="49" charset="0"/>
              </a:rPr>
              <a:t>"Li Ming"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   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55033A-D8F1-4EFA-9ED8-F266902F26AC}"/>
              </a:ext>
            </a:extLst>
          </p:cNvPr>
          <p:cNvSpPr/>
          <p:nvPr/>
        </p:nvSpPr>
        <p:spPr>
          <a:xfrm>
            <a:off x="0" y="3789391"/>
            <a:ext cx="9144000" cy="3000829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school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CE9178"/>
                </a:solidFill>
                <a:latin typeface="Consolas" panose="020B0609020204030204" pitchFamily="49" charset="0"/>
              </a:rPr>
              <a:t>"XJTU"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DCDCAA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person2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person2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CE9178"/>
                </a:solidFill>
                <a:latin typeface="Consolas" panose="020B0609020204030204" pitchFamily="49" charset="0"/>
              </a:rPr>
              <a:t>"My age is</a:t>
            </a:r>
            <a:r>
              <a:rPr lang="en-US" altLang="zh-CN" b="1" dirty="0">
                <a:solidFill>
                  <a:srgbClr val="D7BA7D"/>
                </a:solidFill>
                <a:latin typeface="Consolas" panose="020B0609020204030204" pitchFamily="49" charset="0"/>
              </a:rPr>
              <a:t>\t</a:t>
            </a:r>
            <a:r>
              <a:rPr lang="en-US" altLang="zh-CN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b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getSchool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school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21C89B-A849-422F-BC82-11ECBDB217F3}"/>
              </a:ext>
            </a:extLst>
          </p:cNvPr>
          <p:cNvSpPr txBox="1"/>
          <p:nvPr/>
        </p:nvSpPr>
        <p:spPr>
          <a:xfrm>
            <a:off x="0" y="1086917"/>
            <a:ext cx="9144000" cy="10102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Object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类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5B80A80-7B91-4F78-ABF3-51803EF6D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5116"/>
            <a:ext cx="9144000" cy="1893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1557AE"/>
            </a:solidFill>
            <a:prstDash val="sysDash"/>
          </a:ln>
          <a:effectLst/>
        </p:spPr>
        <p:txBody>
          <a:bodyPr wrap="square" anchor="ctr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person1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person2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0070C1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person1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school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CB6836-5687-4AA4-9799-697A9FF01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24" y="1225336"/>
            <a:ext cx="4207806" cy="84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9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B2ED94-ED7C-4CD0-9012-545CBF8AB61E}"/>
              </a:ext>
            </a:extLst>
          </p:cNvPr>
          <p:cNvSpPr/>
          <p:nvPr/>
        </p:nvSpPr>
        <p:spPr>
          <a:xfrm>
            <a:off x="0" y="2097130"/>
            <a:ext cx="9144000" cy="1633814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CE9178"/>
                </a:solidFill>
                <a:latin typeface="Consolas" panose="020B0609020204030204" pitchFamily="49" charset="0"/>
              </a:rPr>
              <a:t>"Li Ming"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   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55033A-D8F1-4EFA-9ED8-F266902F26AC}"/>
              </a:ext>
            </a:extLst>
          </p:cNvPr>
          <p:cNvSpPr/>
          <p:nvPr/>
        </p:nvSpPr>
        <p:spPr>
          <a:xfrm>
            <a:off x="0" y="3789391"/>
            <a:ext cx="9144000" cy="3000829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school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CE9178"/>
                </a:solidFill>
                <a:latin typeface="Consolas" panose="020B0609020204030204" pitchFamily="49" charset="0"/>
              </a:rPr>
              <a:t>"XJTU"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DCDCAA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person2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person2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CE9178"/>
                </a:solidFill>
                <a:latin typeface="Consolas" panose="020B0609020204030204" pitchFamily="49" charset="0"/>
              </a:rPr>
              <a:t>"My age is</a:t>
            </a:r>
            <a:r>
              <a:rPr lang="en-US" altLang="zh-CN" b="1" dirty="0">
                <a:solidFill>
                  <a:srgbClr val="D7BA7D"/>
                </a:solidFill>
                <a:latin typeface="Consolas" panose="020B0609020204030204" pitchFamily="49" charset="0"/>
              </a:rPr>
              <a:t>\t</a:t>
            </a:r>
            <a:r>
              <a:rPr lang="en-US" altLang="zh-CN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b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getSchool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school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21C89B-A849-422F-BC82-11ECBDB217F3}"/>
              </a:ext>
            </a:extLst>
          </p:cNvPr>
          <p:cNvSpPr txBox="1"/>
          <p:nvPr/>
        </p:nvSpPr>
        <p:spPr>
          <a:xfrm>
            <a:off x="0" y="1086917"/>
            <a:ext cx="9144000" cy="10102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Object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类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5B80A80-7B91-4F78-ABF3-51803EF6D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5116"/>
            <a:ext cx="9144000" cy="1893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1557AE"/>
            </a:solidFill>
            <a:prstDash val="sysDash"/>
          </a:ln>
          <a:effectLst/>
        </p:spPr>
        <p:txBody>
          <a:bodyPr wrap="square" anchor="ctr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student1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student2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student1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student2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E52C95-6882-4FE7-A778-1C3B57A4A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0" y="1688163"/>
            <a:ext cx="12573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0" y="1143635"/>
                <a:ext cx="9144000" cy="322620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342900" lvl="1" indent="-34290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 b="1" dirty="0">
                    <a:solidFill>
                      <a:srgbClr val="1557AE"/>
                    </a:solidFill>
                    <a:cs typeface="黑体" panose="02010609060101010101" pitchFamily="49" charset="-122"/>
                    <a:sym typeface="+mn-ea"/>
                  </a:rPr>
                  <a:t>五个基本概念</a:t>
                </a:r>
                <a:endParaRPr lang="en-US" altLang="zh-CN" sz="2800" b="1" dirty="0">
                  <a:solidFill>
                    <a:srgbClr val="1557AE"/>
                  </a:solidFill>
                  <a:cs typeface="黑体" panose="02010609060101010101" pitchFamily="49" charset="-122"/>
                  <a:sym typeface="+mn-ea"/>
                </a:endParaRPr>
              </a:p>
              <a:p>
                <a:pPr marL="914400" lvl="1" indent="-457200">
                  <a:lnSpc>
                    <a:spcPct val="12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400" b="1" dirty="0">
                    <a:solidFill>
                      <a:srgbClr val="1557AE"/>
                    </a:solidFill>
                    <a:latin typeface="+mj-lt"/>
                    <a:ea typeface="楷体" panose="02010609060101010101" pitchFamily="49" charset="-122"/>
                    <a:sym typeface="+mn-ea"/>
                  </a:rPr>
                  <a:t>对象</a:t>
                </a:r>
              </a:p>
              <a:p>
                <a:pPr marL="1371600" lvl="2" indent="-457200">
                  <a:lnSpc>
                    <a:spcPct val="12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400" b="1" dirty="0">
                    <a:latin typeface="+mj-lt"/>
                    <a:ea typeface="楷体" panose="02010609060101010101" pitchFamily="49" charset="-122"/>
                    <a:sym typeface="+mn-ea"/>
                  </a:rPr>
                  <a:t>状态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→</m:t>
                    </m:r>
                  </m:oMath>
                </a14:m>
                <a:r>
                  <a:rPr lang="zh-CN" altLang="en-US" sz="2400" b="1" dirty="0">
                    <a:latin typeface="+mj-lt"/>
                    <a:ea typeface="楷体" panose="02010609060101010101" pitchFamily="49" charset="-122"/>
                    <a:sym typeface="+mn-ea"/>
                  </a:rPr>
                  <a:t>变量</a:t>
                </a:r>
                <a:r>
                  <a:rPr lang="en-US" altLang="zh-CN" sz="2400" b="1" dirty="0">
                    <a:latin typeface="+mj-lt"/>
                    <a:ea typeface="楷体" panose="02010609060101010101" pitchFamily="49" charset="-122"/>
                    <a:sym typeface="+mn-ea"/>
                  </a:rPr>
                  <a:t>(variables)</a:t>
                </a:r>
                <a:r>
                  <a:rPr lang="zh-CN" altLang="en-US" sz="2400" b="1" dirty="0">
                    <a:latin typeface="+mj-lt"/>
                    <a:ea typeface="楷体" panose="02010609060101010101" pitchFamily="49" charset="-122"/>
                    <a:sym typeface="+mn-ea"/>
                  </a:rPr>
                  <a:t>，行为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→</m:t>
                    </m:r>
                  </m:oMath>
                </a14:m>
                <a:r>
                  <a:rPr lang="zh-CN" altLang="en-US" sz="2400" b="1" dirty="0">
                    <a:latin typeface="+mj-lt"/>
                    <a:ea typeface="楷体" panose="02010609060101010101" pitchFamily="49" charset="-122"/>
                    <a:sym typeface="+mn-ea"/>
                  </a:rPr>
                  <a:t>方法</a:t>
                </a:r>
                <a:r>
                  <a:rPr lang="en-US" altLang="zh-CN" sz="2400" b="1" dirty="0">
                    <a:latin typeface="+mj-lt"/>
                    <a:ea typeface="楷体" panose="02010609060101010101" pitchFamily="49" charset="-122"/>
                    <a:sym typeface="+mn-ea"/>
                  </a:rPr>
                  <a:t>(methods)</a:t>
                </a:r>
              </a:p>
              <a:p>
                <a:pPr marL="1371600" lvl="2" indent="-457200">
                  <a:lnSpc>
                    <a:spcPct val="12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400" b="1" dirty="0">
                    <a:latin typeface="+mj-lt"/>
                    <a:ea typeface="楷体" panose="02010609060101010101" pitchFamily="49" charset="-122"/>
                    <a:sym typeface="+mn-ea"/>
                  </a:rPr>
                  <a:t>对象是变量和相关方法的集合</a:t>
                </a:r>
                <a:r>
                  <a:rPr lang="en-US" altLang="zh-CN" sz="2400" b="1" dirty="0">
                    <a:latin typeface="+mj-lt"/>
                    <a:ea typeface="楷体" panose="02010609060101010101" pitchFamily="49" charset="-122"/>
                    <a:sym typeface="+mn-ea"/>
                  </a:rPr>
                  <a:t>(</a:t>
                </a:r>
                <a:r>
                  <a:rPr lang="zh-CN" altLang="en-US" sz="2400" b="1" dirty="0">
                    <a:latin typeface="+mj-lt"/>
                    <a:ea typeface="楷体" panose="02010609060101010101" pitchFamily="49" charset="-122"/>
                    <a:sym typeface="+mn-ea"/>
                  </a:rPr>
                  <a:t>从代码角度</a:t>
                </a:r>
                <a:r>
                  <a:rPr lang="en-US" altLang="zh-CN" sz="2400" b="1" dirty="0">
                    <a:latin typeface="+mj-lt"/>
                    <a:ea typeface="楷体" panose="02010609060101010101" pitchFamily="49" charset="-122"/>
                    <a:sym typeface="+mn-ea"/>
                  </a:rPr>
                  <a:t>)</a:t>
                </a:r>
              </a:p>
              <a:p>
                <a:pPr marL="1371600" lvl="2" indent="-457200">
                  <a:lnSpc>
                    <a:spcPct val="12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400" b="1" dirty="0">
                    <a:latin typeface="+mj-lt"/>
                    <a:ea typeface="楷体" panose="02010609060101010101" pitchFamily="49" charset="-122"/>
                    <a:sym typeface="+mn-ea"/>
                  </a:rPr>
                  <a:t>对象是具有责任的实体</a:t>
                </a:r>
                <a:r>
                  <a:rPr lang="en-US" altLang="zh-CN" sz="2400" b="1" dirty="0">
                    <a:latin typeface="+mj-lt"/>
                    <a:ea typeface="楷体" panose="02010609060101010101" pitchFamily="49" charset="-122"/>
                    <a:sym typeface="+mn-ea"/>
                  </a:rPr>
                  <a:t>(</a:t>
                </a:r>
                <a:r>
                  <a:rPr lang="zh-CN" altLang="en-US" sz="2400" b="1" dirty="0">
                    <a:latin typeface="+mj-lt"/>
                    <a:ea typeface="楷体" panose="02010609060101010101" pitchFamily="49" charset="-122"/>
                    <a:sym typeface="+mn-ea"/>
                  </a:rPr>
                  <a:t>从设计角度</a:t>
                </a:r>
                <a:r>
                  <a:rPr lang="en-US" altLang="zh-CN" sz="2400" b="1" dirty="0">
                    <a:latin typeface="+mj-lt"/>
                    <a:ea typeface="楷体" panose="02010609060101010101" pitchFamily="49" charset="-122"/>
                    <a:sym typeface="+mn-ea"/>
                  </a:rPr>
                  <a:t>)</a:t>
                </a:r>
              </a:p>
              <a:p>
                <a:pPr marL="1371600" lvl="2" indent="-457200">
                  <a:lnSpc>
                    <a:spcPct val="12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400" b="1" dirty="0">
                    <a:latin typeface="+mj-lt"/>
                    <a:ea typeface="楷体" panose="02010609060101010101" pitchFamily="49" charset="-122"/>
                    <a:sym typeface="+mn-ea"/>
                  </a:rPr>
                  <a:t>一个对象可以由其他对象组合而成，如汽车</a:t>
                </a:r>
                <a:r>
                  <a:rPr lang="en-US" altLang="zh-CN" sz="2400" b="1" dirty="0">
                    <a:latin typeface="+mj-lt"/>
                    <a:ea typeface="楷体" panose="02010609060101010101" pitchFamily="49" charset="-122"/>
                    <a:sym typeface="+mn-ea"/>
                  </a:rPr>
                  <a:t>(</a:t>
                </a:r>
                <a:r>
                  <a:rPr lang="zh-CN" altLang="en-US" sz="2400" b="1" dirty="0">
                    <a:latin typeface="+mj-lt"/>
                    <a:ea typeface="楷体" panose="02010609060101010101" pitchFamily="49" charset="-122"/>
                    <a:sym typeface="+mn-ea"/>
                  </a:rPr>
                  <a:t>车轮，发动机等</a:t>
                </a:r>
                <a:r>
                  <a:rPr lang="en-US" altLang="zh-CN" sz="2400" b="1" dirty="0">
                    <a:latin typeface="+mj-lt"/>
                    <a:ea typeface="楷体" panose="02010609060101010101" pitchFamily="49" charset="-122"/>
                    <a:sym typeface="+mn-ea"/>
                  </a:rPr>
                  <a:t>)</a:t>
                </a:r>
                <a:r>
                  <a:rPr lang="zh-CN" altLang="en-US" sz="2400" b="1" dirty="0">
                    <a:latin typeface="+mj-lt"/>
                    <a:ea typeface="楷体" panose="02010609060101010101" pitchFamily="49" charset="-122"/>
                    <a:sym typeface="+mn-ea"/>
                  </a:rPr>
                  <a:t>，窗口</a:t>
                </a:r>
                <a:r>
                  <a:rPr lang="en-US" altLang="zh-CN" sz="2400" b="1" dirty="0">
                    <a:latin typeface="+mj-lt"/>
                    <a:ea typeface="楷体" panose="02010609060101010101" pitchFamily="49" charset="-122"/>
                    <a:sym typeface="+mn-ea"/>
                  </a:rPr>
                  <a:t>(</a:t>
                </a:r>
                <a:r>
                  <a:rPr lang="zh-CN" altLang="en-US" sz="2400" b="1" dirty="0">
                    <a:latin typeface="+mj-lt"/>
                    <a:ea typeface="楷体" panose="02010609060101010101" pitchFamily="49" charset="-122"/>
                    <a:sym typeface="+mn-ea"/>
                  </a:rPr>
                  <a:t>按钮、菜单、状态栏等</a:t>
                </a:r>
                <a:r>
                  <a:rPr lang="en-US" altLang="zh-CN" sz="2400" b="1" dirty="0">
                    <a:latin typeface="+mj-lt"/>
                    <a:ea typeface="楷体" panose="02010609060101010101" pitchFamily="49" charset="-122"/>
                    <a:sym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635"/>
                <a:ext cx="9144000" cy="3226204"/>
              </a:xfrm>
              <a:prstGeom prst="rect">
                <a:avLst/>
              </a:prstGeom>
              <a:blipFill>
                <a:blip r:embed="rId3"/>
                <a:stretch>
                  <a:fillRect l="-1133" t="-1512" b="-3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C624D0D3-6344-4FE7-8117-FD69E63DE7B0}"/>
              </a:ext>
            </a:extLst>
          </p:cNvPr>
          <p:cNvSpPr/>
          <p:nvPr/>
        </p:nvSpPr>
        <p:spPr>
          <a:xfrm>
            <a:off x="0" y="4431011"/>
            <a:ext cx="9144000" cy="1539516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1557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程序就是对象的集合，对象之间通过发送消息完成任务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A program is a bunch of objects telling each other what to do by sending messages.</a:t>
            </a:r>
          </a:p>
        </p:txBody>
      </p:sp>
    </p:spTree>
    <p:extLst>
      <p:ext uri="{BB962C8B-B14F-4D97-AF65-F5344CB8AC3E}">
        <p14:creationId xmlns:p14="http://schemas.microsoft.com/office/powerpoint/2010/main" val="248927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B2ED94-ED7C-4CD0-9012-545CBF8AB61E}"/>
              </a:ext>
            </a:extLst>
          </p:cNvPr>
          <p:cNvSpPr/>
          <p:nvPr/>
        </p:nvSpPr>
        <p:spPr>
          <a:xfrm>
            <a:off x="0" y="2097130"/>
            <a:ext cx="9144000" cy="1633814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CE9178"/>
                </a:solidFill>
                <a:latin typeface="Consolas" panose="020B0609020204030204" pitchFamily="49" charset="0"/>
              </a:rPr>
              <a:t>"Li Ming"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   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55033A-D8F1-4EFA-9ED8-F266902F26AC}"/>
              </a:ext>
            </a:extLst>
          </p:cNvPr>
          <p:cNvSpPr/>
          <p:nvPr/>
        </p:nvSpPr>
        <p:spPr>
          <a:xfrm>
            <a:off x="0" y="3789391"/>
            <a:ext cx="9144000" cy="3000829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school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CE9178"/>
                </a:solidFill>
                <a:latin typeface="Consolas" panose="020B0609020204030204" pitchFamily="49" charset="0"/>
              </a:rPr>
              <a:t>"XJTU"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DCDCAA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person2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person2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CE9178"/>
                </a:solidFill>
                <a:latin typeface="Consolas" panose="020B0609020204030204" pitchFamily="49" charset="0"/>
              </a:rPr>
              <a:t>"My age is</a:t>
            </a:r>
            <a:r>
              <a:rPr lang="en-US" altLang="zh-CN" b="1" dirty="0">
                <a:solidFill>
                  <a:srgbClr val="D7BA7D"/>
                </a:solidFill>
                <a:latin typeface="Consolas" panose="020B0609020204030204" pitchFamily="49" charset="0"/>
              </a:rPr>
              <a:t>\t</a:t>
            </a:r>
            <a:r>
              <a:rPr lang="en-US" altLang="zh-CN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b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getSchool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school</a:t>
            </a: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;}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21C89B-A849-422F-BC82-11ECBDB217F3}"/>
              </a:ext>
            </a:extLst>
          </p:cNvPr>
          <p:cNvSpPr txBox="1"/>
          <p:nvPr/>
        </p:nvSpPr>
        <p:spPr>
          <a:xfrm>
            <a:off x="0" y="1086917"/>
            <a:ext cx="9144000" cy="10102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Object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类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5B80A80-7B91-4F78-ABF3-51803EF6D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5116"/>
            <a:ext cx="9144000" cy="1893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1557AE"/>
            </a:solidFill>
            <a:prstDash val="sysDash"/>
          </a:ln>
          <a:effectLst/>
        </p:spPr>
        <p:txBody>
          <a:bodyPr wrap="square" anchor="ctr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person1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person2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0070C1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person1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person2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DAD420-4063-44AC-BC26-6C6EFBBD1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675" y="1733884"/>
            <a:ext cx="22193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45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Object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类</a:t>
            </a:r>
            <a:endParaRPr lang="en-US" altLang="zh-CN" sz="16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zh-CN" altLang="en-US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B2ED94-ED7C-4CD0-9012-545CBF8AB61E}"/>
              </a:ext>
            </a:extLst>
          </p:cNvPr>
          <p:cNvSpPr/>
          <p:nvPr/>
        </p:nvSpPr>
        <p:spPr>
          <a:xfrm>
            <a:off x="0" y="2155548"/>
            <a:ext cx="9144000" cy="403273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school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"XJTU"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person2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person2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409698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23435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 err="1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java.lang.System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类</a:t>
            </a:r>
            <a:endParaRPr lang="en-US" altLang="zh-CN" sz="16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方法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：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public static long </a:t>
            </a:r>
            <a:r>
              <a:rPr lang="en-US" altLang="zh-CN" sz="2400" b="1" dirty="0" err="1">
                <a:latin typeface="+mj-lt"/>
                <a:ea typeface="楷体" panose="02010609060101010101" pitchFamily="49" charset="-122"/>
                <a:sym typeface="+mn-ea"/>
              </a:rPr>
              <a:t>currentTimeMillis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()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zh-CN" altLang="en-US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49AD9C-5F3B-4208-BDE1-20EFAA645D6E}"/>
              </a:ext>
            </a:extLst>
          </p:cNvPr>
          <p:cNvSpPr/>
          <p:nvPr/>
        </p:nvSpPr>
        <p:spPr>
          <a:xfrm>
            <a:off x="0" y="2626084"/>
            <a:ext cx="9144000" cy="1163279"/>
          </a:xfrm>
          <a:prstGeom prst="roundRect">
            <a:avLst>
              <a:gd name="adj" fmla="val 519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功能：获取当前时间</a:t>
            </a:r>
            <a:endParaRPr lang="en-US" altLang="zh-CN" sz="2000" b="1" dirty="0">
              <a:solidFill>
                <a:schemeClr val="tx1"/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Returns: the difference, measured in milliseconds, between the current time and midnight, January 1, 1970 UTC (Universal time coordinated).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E78A0B-95B3-4783-BBA5-CC4CA93FE89A}"/>
              </a:ext>
            </a:extLst>
          </p:cNvPr>
          <p:cNvSpPr/>
          <p:nvPr/>
        </p:nvSpPr>
        <p:spPr>
          <a:xfrm>
            <a:off x="0" y="4020457"/>
            <a:ext cx="9144000" cy="20465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1557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[]) {</a:t>
            </a:r>
          </a:p>
          <a:p>
            <a:pPr lvl="1"/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currentTimeMillis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	   … … …</a:t>
            </a:r>
          </a:p>
          <a:p>
            <a:pPr lvl="1"/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currentTimeMillis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}  </a:t>
            </a:r>
          </a:p>
        </p:txBody>
      </p:sp>
    </p:spTree>
    <p:extLst>
      <p:ext uri="{BB962C8B-B14F-4D97-AF65-F5344CB8AC3E}">
        <p14:creationId xmlns:p14="http://schemas.microsoft.com/office/powerpoint/2010/main" val="28934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63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 err="1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java.lang.Math</a:t>
            </a: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类</a:t>
            </a:r>
            <a:endParaRPr lang="en-US" altLang="zh-CN" sz="16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静态变量</a:t>
            </a:r>
          </a:p>
          <a:p>
            <a:pPr marL="1714500" lvl="4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+mj-lt"/>
                <a:ea typeface="楷体" panose="02010609060101010101" pitchFamily="49" charset="-122"/>
                <a:sym typeface="+mn-ea"/>
              </a:rPr>
              <a:t>public static final double E</a:t>
            </a:r>
          </a:p>
          <a:p>
            <a:pPr marL="1714500" lvl="4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+mj-lt"/>
                <a:ea typeface="楷体" panose="02010609060101010101" pitchFamily="49" charset="-122"/>
                <a:sym typeface="+mn-ea"/>
              </a:rPr>
              <a:t>public static final double PI</a:t>
            </a:r>
          </a:p>
          <a:p>
            <a:pPr marL="1257300" lvl="3" indent="-342900">
              <a:lnSpc>
                <a:spcPct val="1200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</a:rPr>
              <a:t>静态方法</a:t>
            </a:r>
          </a:p>
          <a:p>
            <a:pPr marL="1714500" lvl="4" indent="-342900">
              <a:lnSpc>
                <a:spcPct val="120000"/>
              </a:lnSpc>
              <a:buSzPct val="90000"/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+mj-lt"/>
                <a:ea typeface="楷体" panose="02010609060101010101" pitchFamily="49" charset="-122"/>
              </a:rPr>
              <a:t>public static double abs(double a)</a:t>
            </a:r>
          </a:p>
          <a:p>
            <a:pPr marL="1714500" lvl="4" indent="-342900">
              <a:lnSpc>
                <a:spcPct val="120000"/>
              </a:lnSpc>
              <a:buSzPct val="90000"/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+mj-lt"/>
                <a:ea typeface="楷体" panose="02010609060101010101" pitchFamily="49" charset="-122"/>
              </a:rPr>
              <a:t>public static double ceil(double a)</a:t>
            </a:r>
          </a:p>
          <a:p>
            <a:pPr marL="1714500" lvl="4" indent="-342900">
              <a:lnSpc>
                <a:spcPct val="120000"/>
              </a:lnSpc>
              <a:buSzPct val="90000"/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+mj-lt"/>
                <a:ea typeface="楷体" panose="02010609060101010101" pitchFamily="49" charset="-122"/>
              </a:rPr>
              <a:t>public static double floor(double a)</a:t>
            </a:r>
          </a:p>
          <a:p>
            <a:pPr marL="1714500" lvl="4" indent="-342900">
              <a:lnSpc>
                <a:spcPct val="120000"/>
              </a:lnSpc>
              <a:buSzPct val="90000"/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+mj-lt"/>
                <a:ea typeface="楷体" panose="02010609060101010101" pitchFamily="49" charset="-122"/>
              </a:rPr>
              <a:t>public static double max(double a, double b)</a:t>
            </a:r>
          </a:p>
          <a:p>
            <a:pPr marL="1714500" lvl="4" indent="-342900">
              <a:lnSpc>
                <a:spcPct val="120000"/>
              </a:lnSpc>
              <a:buSzPct val="90000"/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+mj-lt"/>
                <a:ea typeface="楷体" panose="02010609060101010101" pitchFamily="49" charset="-122"/>
              </a:rPr>
              <a:t>… … … …</a:t>
            </a:r>
            <a:endParaRPr lang="en-US" altLang="zh-CN" sz="2400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zh-CN" altLang="en-US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783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58891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基本数据类型的包装类 </a:t>
            </a:r>
            <a:endParaRPr lang="en-US" altLang="zh-CN" sz="16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基本数据类型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: byte, short, int, long, float, double, </a:t>
            </a:r>
            <a:r>
              <a:rPr lang="en-US" altLang="zh-CN" sz="2400" b="1" dirty="0" err="1">
                <a:latin typeface="+mj-lt"/>
                <a:ea typeface="楷体" panose="02010609060101010101" pitchFamily="49" charset="-122"/>
                <a:sym typeface="+mn-ea"/>
              </a:rPr>
              <a:t>boolean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, char 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对应的包装类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: Byte, Short, Integer, Long, Float, Double, Boolean, Character</a:t>
            </a:r>
          </a:p>
          <a:p>
            <a:pPr marL="1257300" lvl="3" indent="-342900">
              <a:lnSpc>
                <a:spcPct val="1200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</a:rPr>
              <a:t>作用</a:t>
            </a:r>
          </a:p>
          <a:p>
            <a:pPr marL="1714500" lvl="4" indent="-342900">
              <a:lnSpc>
                <a:spcPct val="120000"/>
              </a:lnSpc>
              <a:buSzPct val="90000"/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lt"/>
                <a:ea typeface="楷体" panose="02010609060101010101" pitchFamily="49" charset="-122"/>
              </a:rPr>
              <a:t>包装类对象中包含有一个对应基本类型的值</a:t>
            </a:r>
          </a:p>
          <a:p>
            <a:pPr marL="1714500" lvl="4" indent="-342900">
              <a:lnSpc>
                <a:spcPct val="120000"/>
              </a:lnSpc>
              <a:buSzPct val="90000"/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lt"/>
                <a:ea typeface="楷体" panose="02010609060101010101" pitchFamily="49" charset="-122"/>
              </a:rPr>
              <a:t>提供有基本类型和字符串</a:t>
            </a:r>
            <a:r>
              <a:rPr lang="en-US" altLang="zh-CN" sz="2400" dirty="0">
                <a:latin typeface="+mj-lt"/>
                <a:ea typeface="楷体" panose="02010609060101010101" pitchFamily="49" charset="-122"/>
              </a:rPr>
              <a:t>(String)</a:t>
            </a:r>
            <a:r>
              <a:rPr lang="zh-CN" altLang="en-US" sz="2400" dirty="0">
                <a:latin typeface="+mj-lt"/>
                <a:ea typeface="楷体" panose="02010609060101010101" pitchFamily="49" charset="-122"/>
              </a:rPr>
              <a:t>之间的转换函数</a:t>
            </a:r>
          </a:p>
          <a:p>
            <a:pPr marL="1714500" lvl="4" indent="-342900">
              <a:lnSpc>
                <a:spcPct val="120000"/>
              </a:lnSpc>
              <a:buSzPct val="90000"/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j-lt"/>
                <a:ea typeface="楷体" panose="02010609060101010101" pitchFamily="49" charset="-122"/>
              </a:rPr>
              <a:t>定义有一些常数和方法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zh-CN" altLang="en-US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043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23435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sym typeface="+mn-ea"/>
              </a:rPr>
              <a:t>基本数据类型的包装类 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常数定义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zh-CN" altLang="en-US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DB7098-7204-44E8-BEE3-3FC345989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28461"/>
            <a:ext cx="9144000" cy="3320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1557AE"/>
            </a:solidFill>
            <a:prstDash val="sysDash"/>
          </a:ln>
          <a:effectLst/>
        </p:spPr>
        <p:txBody>
          <a:bodyPr wrap="square" anchor="ctr">
            <a:no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altLang="zh-CN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largestByte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       = </a:t>
            </a:r>
            <a:r>
              <a:rPr lang="en-US" altLang="zh-CN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0070C1"/>
                </a:solidFill>
                <a:latin typeface="Consolas" panose="020B0609020204030204" pitchFamily="49" charset="0"/>
              </a:rPr>
              <a:t>MAX_VALUE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  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//127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altLang="zh-CN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largestShort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      = </a:t>
            </a:r>
            <a:r>
              <a:rPr lang="en-US" altLang="zh-CN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0070C1"/>
                </a:solidFill>
                <a:latin typeface="Consolas" panose="020B0609020204030204" pitchFamily="49" charset="0"/>
              </a:rPr>
              <a:t>MAX_VALUE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 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//32767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     </a:t>
            </a:r>
            <a:r>
              <a:rPr lang="en-US" altLang="zh-CN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largestInteger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        = </a:t>
            </a:r>
            <a:r>
              <a:rPr lang="en-US" altLang="zh-CN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0070C1"/>
                </a:solidFill>
                <a:latin typeface="Consolas" panose="020B0609020204030204" pitchFamily="49" charset="0"/>
              </a:rPr>
              <a:t>MAX_VALUE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//2147483647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altLang="zh-CN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largestLong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       = </a:t>
            </a:r>
            <a:r>
              <a:rPr lang="en-US" altLang="zh-CN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0070C1"/>
                </a:solidFill>
                <a:latin typeface="Consolas" panose="020B0609020204030204" pitchFamily="49" charset="0"/>
              </a:rPr>
              <a:t>MAX_VALUE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//9223372036854775807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altLang="zh-CN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largestFloat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          = </a:t>
            </a:r>
            <a:r>
              <a:rPr lang="en-US" altLang="zh-CN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0070C1"/>
                </a:solidFill>
                <a:latin typeface="Consolas" panose="020B0609020204030204" pitchFamily="49" charset="0"/>
              </a:rPr>
              <a:t>MAX_VALUE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//3.40282e+38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largestDouble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   = </a:t>
            </a:r>
            <a:r>
              <a:rPr lang="en-US" altLang="zh-CN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0070C1"/>
                </a:solidFill>
                <a:latin typeface="Consolas" panose="020B0609020204030204" pitchFamily="49" charset="0"/>
              </a:rPr>
              <a:t>MAX_VALUE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//1.79769e+308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9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3082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ea typeface="楷体" panose="02010609060101010101" pitchFamily="49" charset="-122"/>
                <a:sym typeface="+mn-ea"/>
              </a:rPr>
              <a:t>基本数据类型的包装类 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基本类型和字符串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(String)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之间的转换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sz="16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zh-CN" altLang="en-US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451B14D-5878-4050-A817-D507D4711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0246"/>
            <a:ext cx="4368800" cy="3808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1557AE"/>
            </a:solidFill>
            <a:prstDash val="sysDash"/>
          </a:ln>
          <a:effectLst/>
        </p:spPr>
        <p:txBody>
          <a:bodyPr wrap="square" anchor="ctr">
            <a:noAutofit/>
          </a:bodyPr>
          <a:lstStyle/>
          <a:p>
            <a:pPr>
              <a:lnSpc>
                <a:spcPct val="114000"/>
              </a:lnSpc>
            </a:pPr>
            <a:r>
              <a:rPr lang="fr-FR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parseInt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zh-CN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"0"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zh-CN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pPr>
              <a:lnSpc>
                <a:spcPct val="114000"/>
              </a:lnSpc>
            </a:pPr>
            <a:r>
              <a:rPr lang="fr-FR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parseInt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zh-CN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"473"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zh-CN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pPr>
              <a:lnSpc>
                <a:spcPct val="114000"/>
              </a:lnSpc>
            </a:pPr>
            <a:r>
              <a:rPr lang="fr-FR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parseInt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zh-CN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"-0"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zh-CN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pPr>
              <a:lnSpc>
                <a:spcPct val="114000"/>
              </a:lnSpc>
            </a:pPr>
            <a:r>
              <a:rPr lang="fr-FR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parseInt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zh-CN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"-FF"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zh-CN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pPr>
              <a:lnSpc>
                <a:spcPct val="114000"/>
              </a:lnSpc>
            </a:pPr>
            <a:r>
              <a:rPr lang="fr-FR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parseInt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zh-CN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"1100110"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zh-CN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lnSpc>
                <a:spcPct val="114000"/>
              </a:lnSpc>
            </a:pPr>
            <a:r>
              <a:rPr lang="fr-FR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parseInt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zh-CN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"2147483647"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zh-CN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lnSpc>
                <a:spcPct val="114000"/>
              </a:lnSpc>
            </a:pPr>
            <a:r>
              <a:rPr lang="fr-FR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parseInt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zh-CN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"-2147483648"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zh-CN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lnSpc>
                <a:spcPct val="114000"/>
              </a:lnSpc>
            </a:pPr>
            <a:r>
              <a:rPr lang="fr-FR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parseInt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zh-CN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"2147483648"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zh-CN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pPr>
              <a:lnSpc>
                <a:spcPct val="114000"/>
              </a:lnSpc>
            </a:pPr>
            <a:r>
              <a:rPr lang="fr-FR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parseInt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zh-CN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"99"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zh-CN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pPr>
              <a:lnSpc>
                <a:spcPct val="114000"/>
              </a:lnSpc>
            </a:pPr>
            <a:r>
              <a:rPr lang="fr-FR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parseInt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zh-CN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"Kona"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zh-CN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pPr>
              <a:lnSpc>
                <a:spcPct val="114000"/>
              </a:lnSpc>
            </a:pPr>
            <a:r>
              <a:rPr lang="fr-FR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parseInt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zh-CN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"Kona"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zh-CN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27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5C9CF5-183A-4C63-A1A9-DCD4CE3FCCCC}"/>
              </a:ext>
            </a:extLst>
          </p:cNvPr>
          <p:cNvSpPr/>
          <p:nvPr/>
        </p:nvSpPr>
        <p:spPr>
          <a:xfrm>
            <a:off x="4368800" y="2740246"/>
            <a:ext cx="4667250" cy="38376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1557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3000"/>
              </a:lnSpc>
            </a:pP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returns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3000"/>
              </a:lnSpc>
            </a:pP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returns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473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3000"/>
              </a:lnSpc>
            </a:pP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returns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3000"/>
              </a:lnSpc>
            </a:pP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returns -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3000"/>
              </a:lnSpc>
            </a:pP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returns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102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3000"/>
              </a:lnSpc>
            </a:pP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returns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2147483647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3000"/>
              </a:lnSpc>
            </a:pP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returns -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2147483648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3000"/>
              </a:lnSpc>
            </a:pP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throws a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NumberFormatException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3000"/>
              </a:lnSpc>
            </a:pP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throws a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NumberFormatException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3000"/>
              </a:lnSpc>
            </a:pP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throws a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NumberFormatException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3000"/>
              </a:lnSpc>
            </a:pP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returns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411787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40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4534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ea typeface="楷体" panose="02010609060101010101" pitchFamily="49" charset="-122"/>
                <a:sym typeface="+mn-ea"/>
              </a:rPr>
              <a:t>基本数据类型的包装类 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基本类型和字符串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(String)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之间的转换</a:t>
            </a:r>
            <a:endParaRPr lang="zh-CN" altLang="en-US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5C9CF5-183A-4C63-A1A9-DCD4CE3FCCCC}"/>
              </a:ext>
            </a:extLst>
          </p:cNvPr>
          <p:cNvSpPr/>
          <p:nvPr/>
        </p:nvSpPr>
        <p:spPr>
          <a:xfrm>
            <a:off x="0" y="2540328"/>
            <a:ext cx="9036050" cy="28704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1557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123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zh-CN" sz="2000" b="1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s3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s4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s5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s6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toBinaryString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s7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toHexString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s8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toOctalString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15563A-83D8-4F31-ABB7-682FE6251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807" y="3018971"/>
            <a:ext cx="1373243" cy="239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0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4534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ea typeface="楷体" panose="02010609060101010101" pitchFamily="49" charset="-122"/>
                <a:sym typeface="+mn-ea"/>
              </a:rPr>
              <a:t>字符串操作类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针对不同的应用场合：</a:t>
            </a:r>
            <a:endParaRPr lang="zh-CN" altLang="en-US" sz="2400" b="1" dirty="0">
              <a:solidFill>
                <a:srgbClr val="1557AE"/>
              </a:solidFill>
              <a:latin typeface="+mj-lt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F5C508A-BFEA-4854-B0D1-1C08598DD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0328"/>
            <a:ext cx="9144000" cy="1131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1557AE"/>
            </a:solidFill>
            <a:prstDash val="sysDash"/>
          </a:ln>
          <a:effectLst/>
        </p:spPr>
        <p:txBody>
          <a:bodyPr wrap="square" anchor="ctr">
            <a:noAutofit/>
          </a:bodyPr>
          <a:lstStyle/>
          <a:p>
            <a:pPr lvl="2"/>
            <a:r>
              <a:rPr lang="en-US" altLang="zh-CN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java.lang.String</a:t>
            </a:r>
            <a:r>
              <a:rPr lang="zh-CN" altLang="en-US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类</a:t>
            </a:r>
            <a:endParaRPr lang="zh-CN" alt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java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lang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StringBuffer</a:t>
            </a:r>
            <a:r>
              <a:rPr lang="zh-CN" altLang="en-US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类</a:t>
            </a:r>
            <a:endParaRPr lang="zh-CN" alt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java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util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StringTokenizer</a:t>
            </a:r>
            <a:r>
              <a:rPr lang="zh-CN" altLang="en-US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类</a:t>
            </a:r>
            <a:endParaRPr lang="zh-CN" alt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0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86917"/>
            <a:ext cx="9144000" cy="1900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java.lang</a:t>
            </a:r>
            <a:r>
              <a:rPr lang="zh-CN" altLang="en-US" sz="2800" b="1" dirty="0">
                <a:solidFill>
                  <a:srgbClr val="1557AE"/>
                </a:solidFill>
                <a:cs typeface="黑体" panose="02010609060101010101" pitchFamily="49" charset="-122"/>
                <a:sym typeface="+mn-ea"/>
              </a:rPr>
              <a:t>包</a:t>
            </a:r>
          </a:p>
          <a:p>
            <a:pPr marL="800100" lvl="2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ea typeface="楷体" panose="02010609060101010101" pitchFamily="49" charset="-122"/>
                <a:sym typeface="+mn-ea"/>
              </a:rPr>
              <a:t>字符串操作类</a:t>
            </a: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+mj-lt"/>
                <a:ea typeface="楷体" panose="02010609060101010101" pitchFamily="49" charset="-122"/>
                <a:sym typeface="+mn-ea"/>
              </a:rPr>
              <a:t>java.lang.String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类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—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字符串</a:t>
            </a:r>
            <a:r>
              <a:rPr lang="en-US" altLang="zh-CN" sz="2400" b="1" dirty="0">
                <a:latin typeface="+mj-lt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字符序列；</a:t>
            </a:r>
            <a:endParaRPr lang="en-US" altLang="zh-CN" sz="2400" b="1" dirty="0">
              <a:latin typeface="+mj-lt"/>
              <a:ea typeface="楷体" panose="02010609060101010101" pitchFamily="49" charset="-122"/>
              <a:sym typeface="+mn-ea"/>
            </a:endParaRPr>
          </a:p>
          <a:p>
            <a:pPr marL="1257300" lvl="3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lt"/>
                <a:ea typeface="楷体" panose="02010609060101010101" pitchFamily="49" charset="-122"/>
                <a:sym typeface="+mn-ea"/>
              </a:rPr>
              <a:t>构造方法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AE1BF20C-4FD6-42E4-942C-26067B52F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87245"/>
            <a:ext cx="9144000" cy="2419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1557AE"/>
            </a:solidFill>
            <a:prstDash val="sysDash"/>
          </a:ln>
          <a:effectLst/>
        </p:spPr>
        <p:txBody>
          <a:bodyPr wrap="square" anchor="ctr">
            <a:noAutofit/>
          </a:bodyPr>
          <a:lstStyle/>
          <a:p>
            <a:pPr lvl="2"/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lvl="2"/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[] bytes) </a:t>
            </a:r>
          </a:p>
          <a:p>
            <a:pPr lvl="2"/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[] bytes,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offset,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length)</a:t>
            </a:r>
          </a:p>
          <a:p>
            <a:pPr lvl="2"/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[] bytes,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charsetName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2"/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[] value) </a:t>
            </a:r>
          </a:p>
          <a:p>
            <a:pPr lvl="2"/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[] value,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offset, 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count)</a:t>
            </a:r>
          </a:p>
          <a:p>
            <a:pPr lvl="2"/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original) </a:t>
            </a:r>
          </a:p>
        </p:txBody>
      </p:sp>
    </p:spTree>
    <p:extLst>
      <p:ext uri="{BB962C8B-B14F-4D97-AF65-F5344CB8AC3E}">
        <p14:creationId xmlns:p14="http://schemas.microsoft.com/office/powerpoint/2010/main" val="91436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1545376-e3fd-4610-a51c-6381d15c7cde"/>
  <p:tag name="COMMONDATA" val="eyJoZGlkIjoiZTk4ZjcyYzlhOTNiNzZmNDBlZjIxNjFiMGM5MThhOG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9555</TotalTime>
  <Words>12861</Words>
  <Application>Microsoft Office PowerPoint</Application>
  <PresentationFormat>全屏显示(4:3)</PresentationFormat>
  <Paragraphs>1973</Paragraphs>
  <Slides>116</Slides>
  <Notes>116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116</vt:i4>
      </vt:variant>
    </vt:vector>
  </HeadingPairs>
  <TitlesOfParts>
    <vt:vector size="132" baseType="lpstr">
      <vt:lpstr>Monaco</vt:lpstr>
      <vt:lpstr>黑体</vt:lpstr>
      <vt:lpstr>隶书</vt:lpstr>
      <vt:lpstr>微软雅黑</vt:lpstr>
      <vt:lpstr>Arial</vt:lpstr>
      <vt:lpstr>Arial Black</vt:lpstr>
      <vt:lpstr>Berlin Sans FB Demi</vt:lpstr>
      <vt:lpstr>Broadway</vt:lpstr>
      <vt:lpstr>Calibri</vt:lpstr>
      <vt:lpstr>Cambria Math</vt:lpstr>
      <vt:lpstr>Consolas</vt:lpstr>
      <vt:lpstr>Stencil</vt:lpstr>
      <vt:lpstr>Tahoma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Wei Feng</cp:lastModifiedBy>
  <cp:revision>2795</cp:revision>
  <cp:lastPrinted>2015-09-08T03:57:00Z</cp:lastPrinted>
  <dcterms:created xsi:type="dcterms:W3CDTF">2015-09-04T08:06:00Z</dcterms:created>
  <dcterms:modified xsi:type="dcterms:W3CDTF">2024-05-06T15:48:16Z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02D4989C3C2049438C59D1D7B72F4D5A</vt:lpwstr>
  </property>
  <property fmtid="{D5CDD505-2E9C-101B-9397-08002B2CF9AE}" pid="3" name="KSOProductBuildVer">
    <vt:lpwstr>2052-11.1.0.12980</vt:lpwstr>
  </property>
</Properties>
</file>