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handoutMasterIdLst>
    <p:handoutMasterId r:id="rId70"/>
  </p:handoutMasterIdLst>
  <p:sldIdLst>
    <p:sldId id="1034" r:id="rId2"/>
    <p:sldId id="1033" r:id="rId3"/>
    <p:sldId id="1314" r:id="rId4"/>
    <p:sldId id="1214" r:id="rId5"/>
    <p:sldId id="1317" r:id="rId6"/>
    <p:sldId id="1360" r:id="rId7"/>
    <p:sldId id="1320" r:id="rId8"/>
    <p:sldId id="1361" r:id="rId9"/>
    <p:sldId id="1362" r:id="rId10"/>
    <p:sldId id="1319" r:id="rId11"/>
    <p:sldId id="1321" r:id="rId12"/>
    <p:sldId id="1322" r:id="rId13"/>
    <p:sldId id="1323" r:id="rId14"/>
    <p:sldId id="1324" r:id="rId15"/>
    <p:sldId id="1364" r:id="rId16"/>
    <p:sldId id="1365" r:id="rId17"/>
    <p:sldId id="1366" r:id="rId18"/>
    <p:sldId id="1363" r:id="rId19"/>
    <p:sldId id="1326" r:id="rId20"/>
    <p:sldId id="1372" r:id="rId21"/>
    <p:sldId id="1327" r:id="rId22"/>
    <p:sldId id="1367" r:id="rId23"/>
    <p:sldId id="1368" r:id="rId24"/>
    <p:sldId id="1369" r:id="rId25"/>
    <p:sldId id="1373" r:id="rId26"/>
    <p:sldId id="1370" r:id="rId27"/>
    <p:sldId id="1328" r:id="rId28"/>
    <p:sldId id="1371" r:id="rId29"/>
    <p:sldId id="1330" r:id="rId30"/>
    <p:sldId id="1374" r:id="rId31"/>
    <p:sldId id="1331" r:id="rId32"/>
    <p:sldId id="1375" r:id="rId33"/>
    <p:sldId id="1332" r:id="rId34"/>
    <p:sldId id="1333" r:id="rId35"/>
    <p:sldId id="1383" r:id="rId36"/>
    <p:sldId id="1376" r:id="rId37"/>
    <p:sldId id="1334" r:id="rId38"/>
    <p:sldId id="1335" r:id="rId39"/>
    <p:sldId id="1336" r:id="rId40"/>
    <p:sldId id="1337" r:id="rId41"/>
    <p:sldId id="1338" r:id="rId42"/>
    <p:sldId id="1339" r:id="rId43"/>
    <p:sldId id="1379" r:id="rId44"/>
    <p:sldId id="1344" r:id="rId45"/>
    <p:sldId id="1380" r:id="rId46"/>
    <p:sldId id="1345" r:id="rId47"/>
    <p:sldId id="1347" r:id="rId48"/>
    <p:sldId id="1349" r:id="rId49"/>
    <p:sldId id="1350" r:id="rId50"/>
    <p:sldId id="1377" r:id="rId51"/>
    <p:sldId id="1340" r:id="rId52"/>
    <p:sldId id="1378" r:id="rId53"/>
    <p:sldId id="1342" r:id="rId54"/>
    <p:sldId id="1382" r:id="rId55"/>
    <p:sldId id="1343" r:id="rId56"/>
    <p:sldId id="1381" r:id="rId57"/>
    <p:sldId id="1354" r:id="rId58"/>
    <p:sldId id="1355" r:id="rId59"/>
    <p:sldId id="1351" r:id="rId60"/>
    <p:sldId id="1352" r:id="rId61"/>
    <p:sldId id="1353" r:id="rId62"/>
    <p:sldId id="1316" r:id="rId63"/>
    <p:sldId id="1356" r:id="rId64"/>
    <p:sldId id="1357" r:id="rId65"/>
    <p:sldId id="1358" r:id="rId66"/>
    <p:sldId id="1359" r:id="rId67"/>
    <p:sldId id="950" r:id="rId68"/>
  </p:sldIdLst>
  <p:sldSz cx="9144000" cy="6858000" type="screen4x3"/>
  <p:notesSz cx="6761163" cy="9942513"/>
  <p:custDataLst>
    <p:tags r:id="rId71"/>
  </p:custDataLst>
  <p:defaultTex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p:defaultTextStyle>
  <p:extLst>
    <p:ext uri="{521415D9-36F7-43E2-AB2F-B90AF26B5E84}">
      <p14:sectionLst xmlns:p14="http://schemas.microsoft.com/office/powerpoint/2010/main">
        <p14:section name="默认节" id="{B4394E74-5DB5-477E-9270-3D6BBDFC1E34}">
          <p14:sldIdLst>
            <p14:sldId id="1034"/>
            <p14:sldId id="1033"/>
            <p14:sldId id="1314"/>
            <p14:sldId id="1214"/>
            <p14:sldId id="1317"/>
            <p14:sldId id="1360"/>
            <p14:sldId id="1320"/>
            <p14:sldId id="1361"/>
            <p14:sldId id="1362"/>
            <p14:sldId id="1319"/>
            <p14:sldId id="1321"/>
            <p14:sldId id="1322"/>
            <p14:sldId id="1323"/>
            <p14:sldId id="1324"/>
            <p14:sldId id="1364"/>
            <p14:sldId id="1365"/>
            <p14:sldId id="1366"/>
            <p14:sldId id="1363"/>
            <p14:sldId id="1326"/>
            <p14:sldId id="1372"/>
            <p14:sldId id="1327"/>
            <p14:sldId id="1367"/>
            <p14:sldId id="1368"/>
            <p14:sldId id="1369"/>
            <p14:sldId id="1373"/>
            <p14:sldId id="1370"/>
            <p14:sldId id="1328"/>
            <p14:sldId id="1371"/>
            <p14:sldId id="1330"/>
            <p14:sldId id="1374"/>
            <p14:sldId id="1331"/>
            <p14:sldId id="1375"/>
            <p14:sldId id="1332"/>
            <p14:sldId id="1333"/>
            <p14:sldId id="1383"/>
            <p14:sldId id="1376"/>
            <p14:sldId id="1334"/>
            <p14:sldId id="1335"/>
            <p14:sldId id="1336"/>
            <p14:sldId id="1337"/>
            <p14:sldId id="1338"/>
            <p14:sldId id="1339"/>
            <p14:sldId id="1379"/>
            <p14:sldId id="1344"/>
            <p14:sldId id="1380"/>
            <p14:sldId id="1345"/>
            <p14:sldId id="1347"/>
            <p14:sldId id="1349"/>
            <p14:sldId id="1350"/>
            <p14:sldId id="1377"/>
            <p14:sldId id="1340"/>
            <p14:sldId id="1378"/>
            <p14:sldId id="1342"/>
            <p14:sldId id="1382"/>
            <p14:sldId id="1343"/>
            <p14:sldId id="1381"/>
            <p14:sldId id="1354"/>
            <p14:sldId id="1355"/>
            <p14:sldId id="1351"/>
            <p14:sldId id="1352"/>
            <p14:sldId id="1353"/>
            <p14:sldId id="1316"/>
            <p14:sldId id="1356"/>
            <p14:sldId id="1357"/>
            <p14:sldId id="1358"/>
            <p14:sldId id="1359"/>
            <p14:sldId id="950"/>
          </p14:sldIdLst>
        </p14:section>
      </p14:sectionLst>
    </p:ext>
    <p:ext uri="{EFAFB233-063F-42B5-8137-9DF3F51BA10A}">
      <p15:sldGuideLst xmlns:p15="http://schemas.microsoft.com/office/powerpoint/2012/main">
        <p15:guide id="1" orient="horz" pos="2387" userDrawn="1">
          <p15:clr>
            <a:srgbClr val="A4A3A4"/>
          </p15:clr>
        </p15:guide>
        <p15:guide id="2" pos="28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驰" initials="驰"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7AE"/>
    <a:srgbClr val="FBDBDB"/>
    <a:srgbClr val="3A97D7"/>
    <a:srgbClr val="E97C30"/>
    <a:srgbClr val="0070C0"/>
    <a:srgbClr val="4269BD"/>
    <a:srgbClr val="FFC000"/>
    <a:srgbClr val="E87E04"/>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94" autoAdjust="0"/>
    <p:restoredTop sz="94828" autoAdjust="0"/>
  </p:normalViewPr>
  <p:slideViewPr>
    <p:cSldViewPr snapToGrid="0" showGuides="1">
      <p:cViewPr varScale="1">
        <p:scale>
          <a:sx n="120" d="100"/>
          <a:sy n="120" d="100"/>
        </p:scale>
        <p:origin x="1795" y="82"/>
      </p:cViewPr>
      <p:guideLst>
        <p:guide orient="horz" pos="2387"/>
        <p:guide pos="2835"/>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1560"/>
    </p:cViewPr>
  </p:sorterViewPr>
  <p:notesViewPr>
    <p:cSldViewPr snapToGrid="0">
      <p:cViewPr varScale="1">
        <p:scale>
          <a:sx n="88" d="100"/>
          <a:sy n="88" d="100"/>
        </p:scale>
        <p:origin x="2766"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02FD63A-7E15-4CEE-A79D-3A075A522198}" type="datetimeFigureOut">
              <a:rPr lang="zh-CN" altLang="en-US"/>
              <a:t>2024/5/14</a:t>
            </a:fld>
            <a:endParaRPr lang="zh-CN" altLang="en-US"/>
          </a:p>
        </p:txBody>
      </p:sp>
      <p:sp>
        <p:nvSpPr>
          <p:cNvPr id="4" name="页脚占位符 3"/>
          <p:cNvSpPr>
            <a:spLocks noGrp="1"/>
          </p:cNvSpPr>
          <p:nvPr>
            <p:ph type="ftr" sz="quarter" idx="2"/>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80271288-0DC0-4648-BE44-D198F76B531B}"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08E7480B-15EC-4C16-9E27-04B2B1920003}" type="datetimeFigureOut">
              <a:rPr lang="zh-CN" altLang="en-US"/>
              <a:t>2024/5/14</a:t>
            </a:fld>
            <a:endParaRPr lang="zh-CN" altLang="en-US"/>
          </a:p>
        </p:txBody>
      </p:sp>
      <p:sp>
        <p:nvSpPr>
          <p:cNvPr id="4" name="幻灯片图像占位符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6275" y="4784725"/>
            <a:ext cx="5408613" cy="391477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9E2A7470-0A20-41F7-B9CB-7C7EDD75F38F}"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9E2A7470-0A20-41F7-B9CB-7C7EDD75F38F}" type="slidenum">
              <a:rPr lang="zh-CN" altLang="en-US" smtClean="0"/>
              <a:t>1</a:t>
            </a:fld>
            <a:endParaRPr lang="zh-CN" altLang="en-US"/>
          </a:p>
        </p:txBody>
      </p:sp>
    </p:spTree>
    <p:extLst>
      <p:ext uri="{BB962C8B-B14F-4D97-AF65-F5344CB8AC3E}">
        <p14:creationId xmlns:p14="http://schemas.microsoft.com/office/powerpoint/2010/main" val="1450765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a:t>
            </a:fld>
            <a:endParaRPr lang="zh-CN" altLang="en-US"/>
          </a:p>
        </p:txBody>
      </p:sp>
    </p:spTree>
    <p:extLst>
      <p:ext uri="{BB962C8B-B14F-4D97-AF65-F5344CB8AC3E}">
        <p14:creationId xmlns:p14="http://schemas.microsoft.com/office/powerpoint/2010/main" val="3128312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a:t>
            </a:fld>
            <a:endParaRPr lang="zh-CN" altLang="en-US"/>
          </a:p>
        </p:txBody>
      </p:sp>
    </p:spTree>
    <p:extLst>
      <p:ext uri="{BB962C8B-B14F-4D97-AF65-F5344CB8AC3E}">
        <p14:creationId xmlns:p14="http://schemas.microsoft.com/office/powerpoint/2010/main" val="83477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a:t>
            </a:fld>
            <a:endParaRPr lang="zh-CN" altLang="en-US"/>
          </a:p>
        </p:txBody>
      </p:sp>
    </p:spTree>
    <p:extLst>
      <p:ext uri="{BB962C8B-B14F-4D97-AF65-F5344CB8AC3E}">
        <p14:creationId xmlns:p14="http://schemas.microsoft.com/office/powerpoint/2010/main" val="1827899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a:t>
            </a:fld>
            <a:endParaRPr lang="zh-CN" altLang="en-US"/>
          </a:p>
        </p:txBody>
      </p:sp>
    </p:spTree>
    <p:extLst>
      <p:ext uri="{BB962C8B-B14F-4D97-AF65-F5344CB8AC3E}">
        <p14:creationId xmlns:p14="http://schemas.microsoft.com/office/powerpoint/2010/main" val="2356265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a:t>
            </a:fld>
            <a:endParaRPr lang="zh-CN" altLang="en-US"/>
          </a:p>
        </p:txBody>
      </p:sp>
    </p:spTree>
    <p:extLst>
      <p:ext uri="{BB962C8B-B14F-4D97-AF65-F5344CB8AC3E}">
        <p14:creationId xmlns:p14="http://schemas.microsoft.com/office/powerpoint/2010/main" val="1656922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15</a:t>
            </a:fld>
            <a:endParaRPr lang="zh-CN" altLang="en-US"/>
          </a:p>
        </p:txBody>
      </p:sp>
    </p:spTree>
    <p:extLst>
      <p:ext uri="{BB962C8B-B14F-4D97-AF65-F5344CB8AC3E}">
        <p14:creationId xmlns:p14="http://schemas.microsoft.com/office/powerpoint/2010/main" val="3174615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16</a:t>
            </a:fld>
            <a:endParaRPr lang="zh-CN" altLang="en-US"/>
          </a:p>
        </p:txBody>
      </p:sp>
    </p:spTree>
    <p:extLst>
      <p:ext uri="{BB962C8B-B14F-4D97-AF65-F5344CB8AC3E}">
        <p14:creationId xmlns:p14="http://schemas.microsoft.com/office/powerpoint/2010/main" val="1792095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17</a:t>
            </a:fld>
            <a:endParaRPr lang="zh-CN" altLang="en-US"/>
          </a:p>
        </p:txBody>
      </p:sp>
    </p:spTree>
    <p:extLst>
      <p:ext uri="{BB962C8B-B14F-4D97-AF65-F5344CB8AC3E}">
        <p14:creationId xmlns:p14="http://schemas.microsoft.com/office/powerpoint/2010/main" val="404840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18</a:t>
            </a:fld>
            <a:endParaRPr lang="zh-CN" altLang="en-US"/>
          </a:p>
        </p:txBody>
      </p:sp>
    </p:spTree>
    <p:extLst>
      <p:ext uri="{BB962C8B-B14F-4D97-AF65-F5344CB8AC3E}">
        <p14:creationId xmlns:p14="http://schemas.microsoft.com/office/powerpoint/2010/main" val="2789598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19</a:t>
            </a:fld>
            <a:endParaRPr lang="zh-CN" altLang="en-US"/>
          </a:p>
        </p:txBody>
      </p:sp>
    </p:spTree>
    <p:extLst>
      <p:ext uri="{BB962C8B-B14F-4D97-AF65-F5344CB8AC3E}">
        <p14:creationId xmlns:p14="http://schemas.microsoft.com/office/powerpoint/2010/main" val="118607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74286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20</a:t>
            </a:fld>
            <a:endParaRPr lang="zh-CN" altLang="en-US"/>
          </a:p>
        </p:txBody>
      </p:sp>
    </p:spTree>
    <p:extLst>
      <p:ext uri="{BB962C8B-B14F-4D97-AF65-F5344CB8AC3E}">
        <p14:creationId xmlns:p14="http://schemas.microsoft.com/office/powerpoint/2010/main" val="3275112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21</a:t>
            </a:fld>
            <a:endParaRPr lang="zh-CN" altLang="en-US"/>
          </a:p>
        </p:txBody>
      </p:sp>
    </p:spTree>
    <p:extLst>
      <p:ext uri="{BB962C8B-B14F-4D97-AF65-F5344CB8AC3E}">
        <p14:creationId xmlns:p14="http://schemas.microsoft.com/office/powerpoint/2010/main" val="3729714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22</a:t>
            </a:fld>
            <a:endParaRPr lang="zh-CN" altLang="en-US"/>
          </a:p>
        </p:txBody>
      </p:sp>
    </p:spTree>
    <p:extLst>
      <p:ext uri="{BB962C8B-B14F-4D97-AF65-F5344CB8AC3E}">
        <p14:creationId xmlns:p14="http://schemas.microsoft.com/office/powerpoint/2010/main" val="3799242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23</a:t>
            </a:fld>
            <a:endParaRPr lang="zh-CN" altLang="en-US"/>
          </a:p>
        </p:txBody>
      </p:sp>
    </p:spTree>
    <p:extLst>
      <p:ext uri="{BB962C8B-B14F-4D97-AF65-F5344CB8AC3E}">
        <p14:creationId xmlns:p14="http://schemas.microsoft.com/office/powerpoint/2010/main" val="1837813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24</a:t>
            </a:fld>
            <a:endParaRPr lang="zh-CN" altLang="en-US"/>
          </a:p>
        </p:txBody>
      </p:sp>
    </p:spTree>
    <p:extLst>
      <p:ext uri="{BB962C8B-B14F-4D97-AF65-F5344CB8AC3E}">
        <p14:creationId xmlns:p14="http://schemas.microsoft.com/office/powerpoint/2010/main" val="2193059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25</a:t>
            </a:fld>
            <a:endParaRPr lang="zh-CN" altLang="en-US"/>
          </a:p>
        </p:txBody>
      </p:sp>
    </p:spTree>
    <p:extLst>
      <p:ext uri="{BB962C8B-B14F-4D97-AF65-F5344CB8AC3E}">
        <p14:creationId xmlns:p14="http://schemas.microsoft.com/office/powerpoint/2010/main" val="3509452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26</a:t>
            </a:fld>
            <a:endParaRPr lang="zh-CN" altLang="en-US"/>
          </a:p>
        </p:txBody>
      </p:sp>
    </p:spTree>
    <p:extLst>
      <p:ext uri="{BB962C8B-B14F-4D97-AF65-F5344CB8AC3E}">
        <p14:creationId xmlns:p14="http://schemas.microsoft.com/office/powerpoint/2010/main" val="1874197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27</a:t>
            </a:fld>
            <a:endParaRPr lang="zh-CN" altLang="en-US"/>
          </a:p>
        </p:txBody>
      </p:sp>
    </p:spTree>
    <p:extLst>
      <p:ext uri="{BB962C8B-B14F-4D97-AF65-F5344CB8AC3E}">
        <p14:creationId xmlns:p14="http://schemas.microsoft.com/office/powerpoint/2010/main" val="904358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28</a:t>
            </a:fld>
            <a:endParaRPr lang="zh-CN" altLang="en-US"/>
          </a:p>
        </p:txBody>
      </p:sp>
    </p:spTree>
    <p:extLst>
      <p:ext uri="{BB962C8B-B14F-4D97-AF65-F5344CB8AC3E}">
        <p14:creationId xmlns:p14="http://schemas.microsoft.com/office/powerpoint/2010/main" val="2339548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29</a:t>
            </a:fld>
            <a:endParaRPr lang="zh-CN" altLang="en-US"/>
          </a:p>
        </p:txBody>
      </p:sp>
    </p:spTree>
    <p:extLst>
      <p:ext uri="{BB962C8B-B14F-4D97-AF65-F5344CB8AC3E}">
        <p14:creationId xmlns:p14="http://schemas.microsoft.com/office/powerpoint/2010/main" val="1004502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3</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2674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30</a:t>
            </a:fld>
            <a:endParaRPr lang="zh-CN" altLang="en-US"/>
          </a:p>
        </p:txBody>
      </p:sp>
    </p:spTree>
    <p:extLst>
      <p:ext uri="{BB962C8B-B14F-4D97-AF65-F5344CB8AC3E}">
        <p14:creationId xmlns:p14="http://schemas.microsoft.com/office/powerpoint/2010/main" val="4080071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31</a:t>
            </a:fld>
            <a:endParaRPr lang="zh-CN" altLang="en-US"/>
          </a:p>
        </p:txBody>
      </p:sp>
    </p:spTree>
    <p:extLst>
      <p:ext uri="{BB962C8B-B14F-4D97-AF65-F5344CB8AC3E}">
        <p14:creationId xmlns:p14="http://schemas.microsoft.com/office/powerpoint/2010/main" val="14800842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32</a:t>
            </a:fld>
            <a:endParaRPr lang="zh-CN" altLang="en-US"/>
          </a:p>
        </p:txBody>
      </p:sp>
    </p:spTree>
    <p:extLst>
      <p:ext uri="{BB962C8B-B14F-4D97-AF65-F5344CB8AC3E}">
        <p14:creationId xmlns:p14="http://schemas.microsoft.com/office/powerpoint/2010/main" val="1195830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33</a:t>
            </a:fld>
            <a:endParaRPr lang="zh-CN" altLang="en-US"/>
          </a:p>
        </p:txBody>
      </p:sp>
    </p:spTree>
    <p:extLst>
      <p:ext uri="{BB962C8B-B14F-4D97-AF65-F5344CB8AC3E}">
        <p14:creationId xmlns:p14="http://schemas.microsoft.com/office/powerpoint/2010/main" val="917982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34</a:t>
            </a:fld>
            <a:endParaRPr lang="zh-CN" altLang="en-US"/>
          </a:p>
        </p:txBody>
      </p:sp>
    </p:spTree>
    <p:extLst>
      <p:ext uri="{BB962C8B-B14F-4D97-AF65-F5344CB8AC3E}">
        <p14:creationId xmlns:p14="http://schemas.microsoft.com/office/powerpoint/2010/main" val="2853005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35</a:t>
            </a:fld>
            <a:endParaRPr lang="zh-CN" altLang="en-US"/>
          </a:p>
        </p:txBody>
      </p:sp>
    </p:spTree>
    <p:extLst>
      <p:ext uri="{BB962C8B-B14F-4D97-AF65-F5344CB8AC3E}">
        <p14:creationId xmlns:p14="http://schemas.microsoft.com/office/powerpoint/2010/main" val="3901776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36</a:t>
            </a:fld>
            <a:endParaRPr lang="zh-CN" altLang="en-US"/>
          </a:p>
        </p:txBody>
      </p:sp>
    </p:spTree>
    <p:extLst>
      <p:ext uri="{BB962C8B-B14F-4D97-AF65-F5344CB8AC3E}">
        <p14:creationId xmlns:p14="http://schemas.microsoft.com/office/powerpoint/2010/main" val="3680371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37</a:t>
            </a:fld>
            <a:endParaRPr lang="zh-CN" altLang="en-US"/>
          </a:p>
        </p:txBody>
      </p:sp>
    </p:spTree>
    <p:extLst>
      <p:ext uri="{BB962C8B-B14F-4D97-AF65-F5344CB8AC3E}">
        <p14:creationId xmlns:p14="http://schemas.microsoft.com/office/powerpoint/2010/main" val="27085911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38</a:t>
            </a:fld>
            <a:endParaRPr lang="zh-CN" altLang="en-US"/>
          </a:p>
        </p:txBody>
      </p:sp>
    </p:spTree>
    <p:extLst>
      <p:ext uri="{BB962C8B-B14F-4D97-AF65-F5344CB8AC3E}">
        <p14:creationId xmlns:p14="http://schemas.microsoft.com/office/powerpoint/2010/main" val="1762039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39</a:t>
            </a:fld>
            <a:endParaRPr lang="zh-CN" altLang="en-US"/>
          </a:p>
        </p:txBody>
      </p:sp>
    </p:spTree>
    <p:extLst>
      <p:ext uri="{BB962C8B-B14F-4D97-AF65-F5344CB8AC3E}">
        <p14:creationId xmlns:p14="http://schemas.microsoft.com/office/powerpoint/2010/main" val="216480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a:t>
            </a:fld>
            <a:endParaRPr lang="zh-CN" altLang="en-US"/>
          </a:p>
        </p:txBody>
      </p:sp>
    </p:spTree>
    <p:extLst>
      <p:ext uri="{BB962C8B-B14F-4D97-AF65-F5344CB8AC3E}">
        <p14:creationId xmlns:p14="http://schemas.microsoft.com/office/powerpoint/2010/main" val="749296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40</a:t>
            </a:fld>
            <a:endParaRPr lang="zh-CN" altLang="en-US"/>
          </a:p>
        </p:txBody>
      </p:sp>
    </p:spTree>
    <p:extLst>
      <p:ext uri="{BB962C8B-B14F-4D97-AF65-F5344CB8AC3E}">
        <p14:creationId xmlns:p14="http://schemas.microsoft.com/office/powerpoint/2010/main" val="22282902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41</a:t>
            </a:fld>
            <a:endParaRPr lang="zh-CN" altLang="en-US"/>
          </a:p>
        </p:txBody>
      </p:sp>
    </p:spTree>
    <p:extLst>
      <p:ext uri="{BB962C8B-B14F-4D97-AF65-F5344CB8AC3E}">
        <p14:creationId xmlns:p14="http://schemas.microsoft.com/office/powerpoint/2010/main" val="40019086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42</a:t>
            </a:fld>
            <a:endParaRPr lang="zh-CN" altLang="en-US"/>
          </a:p>
        </p:txBody>
      </p:sp>
    </p:spTree>
    <p:extLst>
      <p:ext uri="{BB962C8B-B14F-4D97-AF65-F5344CB8AC3E}">
        <p14:creationId xmlns:p14="http://schemas.microsoft.com/office/powerpoint/2010/main" val="7321477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43</a:t>
            </a:fld>
            <a:endParaRPr lang="zh-CN" altLang="en-US"/>
          </a:p>
        </p:txBody>
      </p:sp>
    </p:spTree>
    <p:extLst>
      <p:ext uri="{BB962C8B-B14F-4D97-AF65-F5344CB8AC3E}">
        <p14:creationId xmlns:p14="http://schemas.microsoft.com/office/powerpoint/2010/main" val="11328930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44</a:t>
            </a:fld>
            <a:endParaRPr lang="zh-CN" altLang="en-US"/>
          </a:p>
        </p:txBody>
      </p:sp>
    </p:spTree>
    <p:extLst>
      <p:ext uri="{BB962C8B-B14F-4D97-AF65-F5344CB8AC3E}">
        <p14:creationId xmlns:p14="http://schemas.microsoft.com/office/powerpoint/2010/main" val="13576039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45</a:t>
            </a:fld>
            <a:endParaRPr lang="zh-CN" altLang="en-US"/>
          </a:p>
        </p:txBody>
      </p:sp>
    </p:spTree>
    <p:extLst>
      <p:ext uri="{BB962C8B-B14F-4D97-AF65-F5344CB8AC3E}">
        <p14:creationId xmlns:p14="http://schemas.microsoft.com/office/powerpoint/2010/main" val="17729252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46</a:t>
            </a:fld>
            <a:endParaRPr lang="zh-CN" altLang="en-US"/>
          </a:p>
        </p:txBody>
      </p:sp>
    </p:spTree>
    <p:extLst>
      <p:ext uri="{BB962C8B-B14F-4D97-AF65-F5344CB8AC3E}">
        <p14:creationId xmlns:p14="http://schemas.microsoft.com/office/powerpoint/2010/main" val="23579723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47</a:t>
            </a:fld>
            <a:endParaRPr lang="zh-CN" altLang="en-US"/>
          </a:p>
        </p:txBody>
      </p:sp>
    </p:spTree>
    <p:extLst>
      <p:ext uri="{BB962C8B-B14F-4D97-AF65-F5344CB8AC3E}">
        <p14:creationId xmlns:p14="http://schemas.microsoft.com/office/powerpoint/2010/main" val="5823722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48</a:t>
            </a:fld>
            <a:endParaRPr lang="zh-CN" altLang="en-US"/>
          </a:p>
        </p:txBody>
      </p:sp>
    </p:spTree>
    <p:extLst>
      <p:ext uri="{BB962C8B-B14F-4D97-AF65-F5344CB8AC3E}">
        <p14:creationId xmlns:p14="http://schemas.microsoft.com/office/powerpoint/2010/main" val="26886927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49</a:t>
            </a:fld>
            <a:endParaRPr lang="zh-CN" altLang="en-US"/>
          </a:p>
        </p:txBody>
      </p:sp>
    </p:spTree>
    <p:extLst>
      <p:ext uri="{BB962C8B-B14F-4D97-AF65-F5344CB8AC3E}">
        <p14:creationId xmlns:p14="http://schemas.microsoft.com/office/powerpoint/2010/main" val="3349163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a:t>
            </a:fld>
            <a:endParaRPr lang="zh-CN" altLang="en-US"/>
          </a:p>
        </p:txBody>
      </p:sp>
    </p:spTree>
    <p:extLst>
      <p:ext uri="{BB962C8B-B14F-4D97-AF65-F5344CB8AC3E}">
        <p14:creationId xmlns:p14="http://schemas.microsoft.com/office/powerpoint/2010/main" val="38214458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50</a:t>
            </a:fld>
            <a:endParaRPr lang="zh-CN" altLang="en-US"/>
          </a:p>
        </p:txBody>
      </p:sp>
    </p:spTree>
    <p:extLst>
      <p:ext uri="{BB962C8B-B14F-4D97-AF65-F5344CB8AC3E}">
        <p14:creationId xmlns:p14="http://schemas.microsoft.com/office/powerpoint/2010/main" val="34763213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51</a:t>
            </a:fld>
            <a:endParaRPr lang="zh-CN" altLang="en-US"/>
          </a:p>
        </p:txBody>
      </p:sp>
    </p:spTree>
    <p:extLst>
      <p:ext uri="{BB962C8B-B14F-4D97-AF65-F5344CB8AC3E}">
        <p14:creationId xmlns:p14="http://schemas.microsoft.com/office/powerpoint/2010/main" val="12830503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52</a:t>
            </a:fld>
            <a:endParaRPr lang="zh-CN" altLang="en-US"/>
          </a:p>
        </p:txBody>
      </p:sp>
    </p:spTree>
    <p:extLst>
      <p:ext uri="{BB962C8B-B14F-4D97-AF65-F5344CB8AC3E}">
        <p14:creationId xmlns:p14="http://schemas.microsoft.com/office/powerpoint/2010/main" val="38632908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53</a:t>
            </a:fld>
            <a:endParaRPr lang="zh-CN" altLang="en-US"/>
          </a:p>
        </p:txBody>
      </p:sp>
    </p:spTree>
    <p:extLst>
      <p:ext uri="{BB962C8B-B14F-4D97-AF65-F5344CB8AC3E}">
        <p14:creationId xmlns:p14="http://schemas.microsoft.com/office/powerpoint/2010/main" val="10831883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54</a:t>
            </a:fld>
            <a:endParaRPr lang="zh-CN" altLang="en-US"/>
          </a:p>
        </p:txBody>
      </p:sp>
    </p:spTree>
    <p:extLst>
      <p:ext uri="{BB962C8B-B14F-4D97-AF65-F5344CB8AC3E}">
        <p14:creationId xmlns:p14="http://schemas.microsoft.com/office/powerpoint/2010/main" val="38158945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55</a:t>
            </a:fld>
            <a:endParaRPr lang="zh-CN" altLang="en-US"/>
          </a:p>
        </p:txBody>
      </p:sp>
    </p:spTree>
    <p:extLst>
      <p:ext uri="{BB962C8B-B14F-4D97-AF65-F5344CB8AC3E}">
        <p14:creationId xmlns:p14="http://schemas.microsoft.com/office/powerpoint/2010/main" val="3249726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56</a:t>
            </a:fld>
            <a:endParaRPr lang="zh-CN" altLang="en-US"/>
          </a:p>
        </p:txBody>
      </p:sp>
    </p:spTree>
    <p:extLst>
      <p:ext uri="{BB962C8B-B14F-4D97-AF65-F5344CB8AC3E}">
        <p14:creationId xmlns:p14="http://schemas.microsoft.com/office/powerpoint/2010/main" val="41063694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57</a:t>
            </a:fld>
            <a:endParaRPr lang="zh-CN" altLang="en-US"/>
          </a:p>
        </p:txBody>
      </p:sp>
    </p:spTree>
    <p:extLst>
      <p:ext uri="{BB962C8B-B14F-4D97-AF65-F5344CB8AC3E}">
        <p14:creationId xmlns:p14="http://schemas.microsoft.com/office/powerpoint/2010/main" val="14565037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58</a:t>
            </a:fld>
            <a:endParaRPr lang="zh-CN" altLang="en-US"/>
          </a:p>
        </p:txBody>
      </p:sp>
    </p:spTree>
    <p:extLst>
      <p:ext uri="{BB962C8B-B14F-4D97-AF65-F5344CB8AC3E}">
        <p14:creationId xmlns:p14="http://schemas.microsoft.com/office/powerpoint/2010/main" val="19337377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59</a:t>
            </a:fld>
            <a:endParaRPr lang="zh-CN" altLang="en-US"/>
          </a:p>
        </p:txBody>
      </p:sp>
    </p:spTree>
    <p:extLst>
      <p:ext uri="{BB962C8B-B14F-4D97-AF65-F5344CB8AC3E}">
        <p14:creationId xmlns:p14="http://schemas.microsoft.com/office/powerpoint/2010/main" val="21909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a:t>
            </a:fld>
            <a:endParaRPr lang="zh-CN" altLang="en-US"/>
          </a:p>
        </p:txBody>
      </p:sp>
    </p:spTree>
    <p:extLst>
      <p:ext uri="{BB962C8B-B14F-4D97-AF65-F5344CB8AC3E}">
        <p14:creationId xmlns:p14="http://schemas.microsoft.com/office/powerpoint/2010/main" val="38210964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60</a:t>
            </a:fld>
            <a:endParaRPr lang="zh-CN" altLang="en-US"/>
          </a:p>
        </p:txBody>
      </p:sp>
    </p:spTree>
    <p:extLst>
      <p:ext uri="{BB962C8B-B14F-4D97-AF65-F5344CB8AC3E}">
        <p14:creationId xmlns:p14="http://schemas.microsoft.com/office/powerpoint/2010/main" val="35609082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61</a:t>
            </a:fld>
            <a:endParaRPr lang="zh-CN" altLang="en-US"/>
          </a:p>
        </p:txBody>
      </p:sp>
    </p:spTree>
    <p:extLst>
      <p:ext uri="{BB962C8B-B14F-4D97-AF65-F5344CB8AC3E}">
        <p14:creationId xmlns:p14="http://schemas.microsoft.com/office/powerpoint/2010/main" val="20470183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62</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0892925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63</a:t>
            </a:fld>
            <a:endParaRPr lang="zh-CN" altLang="en-US"/>
          </a:p>
        </p:txBody>
      </p:sp>
    </p:spTree>
    <p:extLst>
      <p:ext uri="{BB962C8B-B14F-4D97-AF65-F5344CB8AC3E}">
        <p14:creationId xmlns:p14="http://schemas.microsoft.com/office/powerpoint/2010/main" val="29238314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64</a:t>
            </a:fld>
            <a:endParaRPr lang="zh-CN" altLang="en-US"/>
          </a:p>
        </p:txBody>
      </p:sp>
    </p:spTree>
    <p:extLst>
      <p:ext uri="{BB962C8B-B14F-4D97-AF65-F5344CB8AC3E}">
        <p14:creationId xmlns:p14="http://schemas.microsoft.com/office/powerpoint/2010/main" val="27130207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65</a:t>
            </a:fld>
            <a:endParaRPr lang="zh-CN" altLang="en-US"/>
          </a:p>
        </p:txBody>
      </p:sp>
    </p:spTree>
    <p:extLst>
      <p:ext uri="{BB962C8B-B14F-4D97-AF65-F5344CB8AC3E}">
        <p14:creationId xmlns:p14="http://schemas.microsoft.com/office/powerpoint/2010/main" val="788413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66</a:t>
            </a:fld>
            <a:endParaRPr lang="zh-CN" altLang="en-US"/>
          </a:p>
        </p:txBody>
      </p:sp>
    </p:spTree>
    <p:extLst>
      <p:ext uri="{BB962C8B-B14F-4D97-AF65-F5344CB8AC3E}">
        <p14:creationId xmlns:p14="http://schemas.microsoft.com/office/powerpoint/2010/main" val="25449632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a:defRPr/>
            </a:pPr>
            <a:fld id="{9E2A7470-0A20-41F7-B9CB-7C7EDD75F38F}" type="slidenum">
              <a:rPr lang="zh-CN" altLang="en-US" smtClean="0"/>
              <a:t>67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fontAlgn="base">
              <a:spcBef>
                <a:spcPct val="0"/>
              </a:spcBef>
              <a:spcAft>
                <a:spcPct val="0"/>
              </a:spcAft>
            </a:pPr>
            <a:fld id="{5F5A0C5F-0D8B-4FEB-B47E-F4BBDACFC635}" type="slidenum">
              <a:rPr lang="zh-CN" altLang="en-US">
                <a:latin typeface="Calibri" panose="020F0502020204030204" pitchFamily="34" charset="0"/>
                <a:ea typeface="宋体" panose="02010600030101010101" pitchFamily="2" charset="-122"/>
              </a:rPr>
              <a:t>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89432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a:t>
            </a:fld>
            <a:endParaRPr lang="zh-CN" altLang="en-US"/>
          </a:p>
        </p:txBody>
      </p:sp>
    </p:spTree>
    <p:extLst>
      <p:ext uri="{BB962C8B-B14F-4D97-AF65-F5344CB8AC3E}">
        <p14:creationId xmlns:p14="http://schemas.microsoft.com/office/powerpoint/2010/main" val="1830554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a:t>
            </a:fld>
            <a:endParaRPr lang="zh-CN" altLang="en-US"/>
          </a:p>
        </p:txBody>
      </p:sp>
    </p:spTree>
    <p:extLst>
      <p:ext uri="{BB962C8B-B14F-4D97-AF65-F5344CB8AC3E}">
        <p14:creationId xmlns:p14="http://schemas.microsoft.com/office/powerpoint/2010/main" val="2685488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590550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72" y="0"/>
            <a:ext cx="2387241" cy="8385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流程图: 过程 1"/>
          <p:cNvSpPr/>
          <p:nvPr userDrawn="1"/>
        </p:nvSpPr>
        <p:spPr>
          <a:xfrm rot="5400000">
            <a:off x="-47625" y="263525"/>
            <a:ext cx="739775" cy="644525"/>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流程图: 过程 2"/>
          <p:cNvSpPr/>
          <p:nvPr userDrawn="1"/>
        </p:nvSpPr>
        <p:spPr>
          <a:xfrm rot="5400000">
            <a:off x="440531" y="523082"/>
            <a:ext cx="739775" cy="125412"/>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流程图: 过程 3"/>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流程图: 过程 8"/>
          <p:cNvSpPr/>
          <p:nvPr userDrawn="1"/>
        </p:nvSpPr>
        <p:spPr>
          <a:xfrm rot="5400000" flipH="1">
            <a:off x="8183563" y="5849938"/>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6" name="图片 5"/>
          <p:cNvPicPr>
            <a:picLocks noChangeAspect="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7829550" y="6523038"/>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矩形 3"/>
          <p:cNvSpPr/>
          <p:nvPr userDrawn="1"/>
        </p:nvSpPr>
        <p:spPr>
          <a:xfrm rot="16200000">
            <a:off x="238919" y="113506"/>
            <a:ext cx="812800" cy="801688"/>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 name="图片 2"/>
          <p:cNvPicPr>
            <a:picLocks noChangeAspect="1"/>
          </p:cNvPicPr>
          <p:nvPr userDrawn="1"/>
        </p:nvPicPr>
        <p:blipFill>
          <a:blip r:embed="rId2" cstate="print">
            <a:biLevel thresh="50000"/>
            <a:grayscl/>
            <a:extLst>
              <a:ext uri="{28A0092B-C50C-407E-A947-70E740481C1C}">
                <a14:useLocalDpi xmlns:a14="http://schemas.microsoft.com/office/drawing/2010/main" val="0"/>
              </a:ext>
            </a:extLst>
          </a:blip>
          <a:srcRect t="77939" r="87943"/>
          <a:stretch>
            <a:fillRect/>
          </a:stretch>
        </p:blipFill>
        <p:spPr bwMode="auto">
          <a:xfrm>
            <a:off x="296863" y="195263"/>
            <a:ext cx="61912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71438" y="107950"/>
            <a:ext cx="112712" cy="8128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流程图: 过程 8"/>
          <p:cNvSpPr/>
          <p:nvPr userDrawn="1"/>
        </p:nvSpPr>
        <p:spPr>
          <a:xfrm rot="5400000" flipH="1">
            <a:off x="7636669" y="5350669"/>
            <a:ext cx="325437" cy="268922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45"/>
          </a:p>
        </p:txBody>
      </p:sp>
      <p:sp>
        <p:nvSpPr>
          <p:cNvPr id="6" name="矩形 5"/>
          <p:cNvSpPr/>
          <p:nvPr userDrawn="1"/>
        </p:nvSpPr>
        <p:spPr>
          <a:xfrm>
            <a:off x="6669088" y="6602413"/>
            <a:ext cx="242093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r>
              <a:rPr lang="zh-CN" altLang="en-US" sz="1045" b="1" dirty="0">
                <a:solidFill>
                  <a:schemeClr val="bg1"/>
                </a:solidFill>
                <a:latin typeface="微软雅黑" panose="020B0503020204020204" pitchFamily="34" charset="-122"/>
                <a:ea typeface="微软雅黑" panose="020B0503020204020204" pitchFamily="34" charset="-122"/>
              </a:rPr>
              <a:t>西安交通大学数据与信息中心</a:t>
            </a:r>
          </a:p>
        </p:txBody>
      </p:sp>
      <p:sp>
        <p:nvSpPr>
          <p:cNvPr id="7" name="流程图: 过程 6"/>
          <p:cNvSpPr/>
          <p:nvPr userDrawn="1"/>
        </p:nvSpPr>
        <p:spPr>
          <a:xfrm rot="5400000">
            <a:off x="3302794" y="3383756"/>
            <a:ext cx="171450" cy="6777038"/>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45"/>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l="-159" t="140" r="-478" b="11636"/>
          <a:stretch>
            <a:fillRect/>
          </a:stretch>
        </p:blipFill>
        <p:spPr bwMode="auto">
          <a:xfrm>
            <a:off x="-14288" y="0"/>
            <a:ext cx="9201151"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085263" cy="552926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35725" y="-79375"/>
            <a:ext cx="27082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矩形 5"/>
          <p:cNvSpPr/>
          <p:nvPr/>
        </p:nvSpPr>
        <p:spPr>
          <a:xfrm>
            <a:off x="0" y="1482725"/>
            <a:ext cx="9144000" cy="271999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16731" y="2353578"/>
            <a:ext cx="8110537" cy="839717"/>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4400" b="1" kern="100" dirty="0">
                <a:solidFill>
                  <a:schemeClr val="bg1"/>
                </a:solidFill>
                <a:latin typeface="Monaco" panose="020B0509030404040204" pitchFamily="49" charset="0"/>
                <a:ea typeface="+mn-ea"/>
                <a:cs typeface="Times New Roman" panose="02020603050405020304" pitchFamily="18" charset="0"/>
              </a:rPr>
              <a:t>第四章 输入输出处理</a:t>
            </a:r>
          </a:p>
        </p:txBody>
      </p:sp>
      <p:sp>
        <p:nvSpPr>
          <p:cNvPr id="5" name="矩形 4"/>
          <p:cNvSpPr/>
          <p:nvPr/>
        </p:nvSpPr>
        <p:spPr>
          <a:xfrm>
            <a:off x="2085821" y="4609955"/>
            <a:ext cx="6054300" cy="949171"/>
          </a:xfrm>
          <a:prstGeom prst="rect">
            <a:avLst/>
          </a:prstGeom>
          <a:effectLst>
            <a:outerShdw blurRad="50800" dist="38100" dir="5400000" algn="t" rotWithShape="0">
              <a:prstClr val="black">
                <a:alpha val="40000"/>
              </a:prstClr>
            </a:outerShdw>
          </a:effectLst>
        </p:spPr>
        <p:txBody>
          <a:bodyPr wrap="square">
            <a:spAutoFit/>
          </a:bodyPr>
          <a:lstStyle/>
          <a:p>
            <a:pPr indent="127000" eaLnBrk="1" fontAlgn="auto" hangingPunct="1">
              <a:lnSpc>
                <a:spcPct val="120000"/>
              </a:lnSpc>
              <a:spcBef>
                <a:spcPts val="0"/>
              </a:spcBef>
              <a:spcAft>
                <a:spcPts val="0"/>
              </a:spcAft>
              <a:defRPr/>
            </a:pP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授课</a:t>
            </a:r>
            <a:r>
              <a:rPr lang="zh-CN" altLang="en-US" sz="2400" b="1" kern="100">
                <a:solidFill>
                  <a:srgbClr val="1557AE"/>
                </a:solidFill>
                <a:latin typeface="Monaco" panose="020B0509030404040204" pitchFamily="49" charset="0"/>
                <a:ea typeface="楷体" panose="02010609060101010101" pitchFamily="49" charset="-122"/>
                <a:cs typeface="Times New Roman" panose="02020603050405020304" pitchFamily="18" charset="0"/>
              </a:rPr>
              <a:t>老师：冯伟</a:t>
            </a:r>
            <a:endPar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endParaRPr>
          </a:p>
          <a:p>
            <a:pPr indent="127000" eaLnBrk="1" fontAlgn="auto" hangingPunct="1">
              <a:lnSpc>
                <a:spcPct val="120000"/>
              </a:lnSpc>
              <a:spcBef>
                <a:spcPts val="0"/>
              </a:spcBef>
              <a:spcAft>
                <a:spcPts val="0"/>
              </a:spcAft>
              <a:defRPr/>
            </a:pPr>
            <a:r>
              <a:rPr lang="zh-CN" altLang="en-US"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rPr>
              <a:t>日        期：</a:t>
            </a:r>
            <a:fld id="{7E1EB5D7-EF93-4BFD-85FD-12153CEEE9C9}" type="datetime2">
              <a:rPr lang="zh-CN" altLang="en-US" sz="2400" b="1" kern="100" smtClean="0">
                <a:solidFill>
                  <a:srgbClr val="1557AE"/>
                </a:solidFill>
                <a:latin typeface="Monaco" panose="020B0509030404040204" pitchFamily="49" charset="0"/>
                <a:ea typeface="楷体" panose="02010609060101010101" pitchFamily="49" charset="-122"/>
                <a:cs typeface="Times New Roman" panose="02020603050405020304" pitchFamily="18" charset="0"/>
              </a:rPr>
              <a:t>2024年5月14日</a:t>
            </a:fld>
            <a:endParaRPr lang="en-US" altLang="zh-CN" sz="2400" b="1" kern="100" dirty="0">
              <a:solidFill>
                <a:srgbClr val="1557AE"/>
              </a:solidFill>
              <a:latin typeface="Monaco" panose="020B0509030404040204" pitchFamily="49" charset="0"/>
              <a:ea typeface="楷体" panose="02010609060101010101" pitchFamily="49" charset="-122"/>
              <a:cs typeface="Times New Roman" panose="02020603050405020304" pitchFamily="18" charset="0"/>
            </a:endParaRPr>
          </a:p>
        </p:txBody>
      </p:sp>
      <p:pic>
        <p:nvPicPr>
          <p:cNvPr id="7" name="图片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Tree>
    <p:extLst>
      <p:ext uri="{BB962C8B-B14F-4D97-AF65-F5344CB8AC3E}">
        <p14:creationId xmlns:p14="http://schemas.microsoft.com/office/powerpoint/2010/main" val="156567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233980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cs typeface="黑体" panose="02010609060101010101" pitchFamily="49" charset="-122"/>
                <a:sym typeface="+mn-ea"/>
              </a:rPr>
              <a:t>基类</a:t>
            </a:r>
            <a:endParaRPr lang="en-US" altLang="zh-CN" sz="2800" b="1" dirty="0">
              <a:solidFill>
                <a:srgbClr val="1557AE"/>
              </a:solidFill>
              <a:latin typeface="+mn-ea"/>
              <a:ea typeface="+mn-ea"/>
              <a:cs typeface="黑体" panose="02010609060101010101" pitchFamily="49" charset="-122"/>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InputStream/</a:t>
            </a: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OutputStream</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371600" lvl="2" indent="-457200">
              <a:lnSpc>
                <a:spcPct val="120000"/>
              </a:lnSpc>
              <a:buFont typeface="Wingdings" panose="05000000000000000000" pitchFamily="2" charset="2"/>
              <a:buChar char="n"/>
            </a:pPr>
            <a:r>
              <a:rPr lang="en-US" altLang="zh-CN" sz="2400" b="1" dirty="0">
                <a:latin typeface="+mj-lt"/>
                <a:ea typeface="楷体" panose="02010609060101010101" pitchFamily="49" charset="-122"/>
                <a:cs typeface="黑体" panose="02010609060101010101" pitchFamily="49" charset="-122"/>
                <a:sym typeface="+mn-ea"/>
              </a:rPr>
              <a:t> Java</a:t>
            </a:r>
            <a:r>
              <a:rPr lang="zh-CN" altLang="en-US" sz="2400" b="1" dirty="0">
                <a:latin typeface="+mj-lt"/>
                <a:ea typeface="楷体" panose="02010609060101010101" pitchFamily="49" charset="-122"/>
                <a:cs typeface="黑体" panose="02010609060101010101" pitchFamily="49" charset="-122"/>
                <a:sym typeface="+mn-ea"/>
              </a:rPr>
              <a:t>中每一种字节流的基本功能依赖于基本类</a:t>
            </a:r>
            <a:r>
              <a:rPr lang="en-US" altLang="zh-CN" sz="2400" b="1" dirty="0">
                <a:latin typeface="+mj-lt"/>
                <a:ea typeface="楷体" panose="02010609060101010101" pitchFamily="49" charset="-122"/>
                <a:cs typeface="黑体" panose="02010609060101010101" pitchFamily="49" charset="-122"/>
                <a:sym typeface="+mn-ea"/>
              </a:rPr>
              <a:t>InputStream</a:t>
            </a:r>
            <a:r>
              <a:rPr lang="zh-CN" altLang="en-US" sz="2400" b="1" dirty="0">
                <a:latin typeface="+mj-lt"/>
                <a:ea typeface="楷体" panose="02010609060101010101" pitchFamily="49" charset="-122"/>
                <a:cs typeface="黑体" panose="02010609060101010101" pitchFamily="49" charset="-122"/>
                <a:sym typeface="+mn-ea"/>
              </a:rPr>
              <a:t>和</a:t>
            </a:r>
            <a:r>
              <a:rPr lang="en-US" altLang="zh-CN" sz="2400" b="1" dirty="0" err="1">
                <a:latin typeface="+mj-lt"/>
                <a:ea typeface="楷体" panose="02010609060101010101" pitchFamily="49" charset="-122"/>
                <a:cs typeface="黑体" panose="02010609060101010101" pitchFamily="49" charset="-122"/>
                <a:sym typeface="+mn-ea"/>
              </a:rPr>
              <a:t>OutputStream</a:t>
            </a:r>
            <a:r>
              <a:rPr lang="en-US" altLang="zh-CN" sz="2400" b="1" dirty="0">
                <a:latin typeface="+mj-lt"/>
                <a:ea typeface="楷体" panose="02010609060101010101" pitchFamily="49" charset="-122"/>
                <a:cs typeface="黑体" panose="02010609060101010101" pitchFamily="49" charset="-122"/>
                <a:sym typeface="+mn-ea"/>
              </a:rPr>
              <a:t>;</a:t>
            </a:r>
          </a:p>
          <a:p>
            <a:pPr marL="1371600" lvl="2" indent="-457200">
              <a:lnSpc>
                <a:spcPct val="120000"/>
              </a:lnSpc>
              <a:buFont typeface="Wingdings" panose="05000000000000000000" pitchFamily="2" charset="2"/>
              <a:buChar char="n"/>
            </a:pPr>
            <a:r>
              <a:rPr lang="zh-CN" altLang="en-US" sz="2400" b="1" dirty="0">
                <a:solidFill>
                  <a:srgbClr val="C00000"/>
                </a:solidFill>
                <a:latin typeface="+mj-lt"/>
                <a:ea typeface="楷体" panose="02010609060101010101" pitchFamily="49" charset="-122"/>
                <a:cs typeface="黑体" panose="02010609060101010101" pitchFamily="49" charset="-122"/>
                <a:sym typeface="+mn-ea"/>
              </a:rPr>
              <a:t>抽象类</a:t>
            </a:r>
            <a:r>
              <a:rPr lang="en-US" altLang="zh-CN" sz="2400" b="1" dirty="0">
                <a:latin typeface="+mj-lt"/>
                <a:ea typeface="楷体" panose="02010609060101010101" pitchFamily="49" charset="-122"/>
                <a:cs typeface="黑体" panose="02010609060101010101" pitchFamily="49" charset="-122"/>
                <a:sym typeface="+mn-ea"/>
              </a:rPr>
              <a:t>,</a:t>
            </a:r>
            <a:r>
              <a:rPr lang="zh-CN" altLang="en-US" sz="2400" b="1" dirty="0">
                <a:latin typeface="+mj-lt"/>
                <a:ea typeface="楷体" panose="02010609060101010101" pitchFamily="49" charset="-122"/>
                <a:cs typeface="黑体" panose="02010609060101010101" pitchFamily="49" charset="-122"/>
                <a:sym typeface="+mn-ea"/>
              </a:rPr>
              <a:t>不能直接使用</a:t>
            </a:r>
            <a:r>
              <a:rPr lang="en-US" altLang="zh-CN" sz="2400" b="1" dirty="0">
                <a:latin typeface="+mj-lt"/>
                <a:ea typeface="楷体" panose="02010609060101010101" pitchFamily="49" charset="-122"/>
                <a:cs typeface="黑体" panose="02010609060101010101" pitchFamily="49" charset="-122"/>
                <a:sym typeface="+mn-ea"/>
              </a:rPr>
              <a:t>;</a:t>
            </a:r>
          </a:p>
        </p:txBody>
      </p:sp>
      <p:sp>
        <p:nvSpPr>
          <p:cNvPr id="11" name="矩形: 圆角 10">
            <a:extLst>
              <a:ext uri="{FF2B5EF4-FFF2-40B4-BE49-F238E27FC236}">
                <a16:creationId xmlns:a16="http://schemas.microsoft.com/office/drawing/2014/main" id="{745EEE31-D222-4F35-B2C2-DDF432CC0A8D}"/>
              </a:ext>
            </a:extLst>
          </p:cNvPr>
          <p:cNvSpPr/>
          <p:nvPr/>
        </p:nvSpPr>
        <p:spPr>
          <a:xfrm>
            <a:off x="67274" y="3217549"/>
            <a:ext cx="9144000" cy="3172682"/>
          </a:xfrm>
          <a:prstGeom prst="roundRect">
            <a:avLst>
              <a:gd name="adj" fmla="val 5439"/>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20000"/>
              </a:lnSpc>
            </a:pPr>
            <a:r>
              <a:rPr lang="zh-CN" altLang="en-US" sz="2000" b="1" dirty="0">
                <a:solidFill>
                  <a:schemeClr val="tx1"/>
                </a:solidFill>
                <a:latin typeface="+mj-lt"/>
              </a:rPr>
              <a:t>属于</a:t>
            </a:r>
            <a:r>
              <a:rPr lang="en-US" altLang="zh-CN" sz="2000" b="1" dirty="0">
                <a:solidFill>
                  <a:schemeClr val="tx1"/>
                </a:solidFill>
                <a:latin typeface="+mj-lt"/>
              </a:rPr>
              <a:t>InputStream</a:t>
            </a:r>
            <a:r>
              <a:rPr lang="zh-CN" altLang="en-US" sz="2000" b="1" dirty="0">
                <a:solidFill>
                  <a:schemeClr val="tx1"/>
                </a:solidFill>
                <a:latin typeface="+mj-lt"/>
              </a:rPr>
              <a:t>的方法包括</a:t>
            </a:r>
            <a:endParaRPr lang="en-US" altLang="zh-CN" sz="2000" b="1" dirty="0">
              <a:solidFill>
                <a:schemeClr val="tx1"/>
              </a:solidFill>
              <a:latin typeface="+mj-lt"/>
            </a:endParaRPr>
          </a:p>
          <a:p>
            <a:pPr marL="800100" lvl="1" indent="-342900" algn="just">
              <a:lnSpc>
                <a:spcPct val="120000"/>
              </a:lnSpc>
              <a:buFont typeface="Wingdings" panose="05000000000000000000" pitchFamily="2" charset="2"/>
              <a:buChar char="ü"/>
            </a:pPr>
            <a:r>
              <a:rPr lang="en-US" altLang="zh-CN" sz="2000" b="1" dirty="0">
                <a:solidFill>
                  <a:schemeClr val="tx1"/>
                </a:solidFill>
                <a:latin typeface="+mj-lt"/>
              </a:rPr>
              <a:t> read()</a:t>
            </a:r>
            <a:r>
              <a:rPr lang="zh-CN" altLang="en-US" sz="2000" b="1" dirty="0">
                <a:solidFill>
                  <a:schemeClr val="tx1"/>
                </a:solidFill>
                <a:latin typeface="+mj-lt"/>
              </a:rPr>
              <a:t>：从流中读入数据</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skip()</a:t>
            </a:r>
            <a:r>
              <a:rPr lang="zh-CN" altLang="en-US" sz="2000" b="1" dirty="0">
                <a:solidFill>
                  <a:schemeClr val="tx1"/>
                </a:solidFill>
                <a:latin typeface="+mj-lt"/>
              </a:rPr>
              <a:t>：跳过流中若干字节数</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available()</a:t>
            </a:r>
            <a:r>
              <a:rPr lang="zh-CN" altLang="en-US" sz="2000" b="1" dirty="0">
                <a:solidFill>
                  <a:schemeClr val="tx1"/>
                </a:solidFill>
                <a:latin typeface="+mj-lt"/>
              </a:rPr>
              <a:t>：返回流中可用字节数</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mark()</a:t>
            </a:r>
            <a:r>
              <a:rPr lang="zh-CN" altLang="en-US" sz="2000" b="1" dirty="0">
                <a:solidFill>
                  <a:schemeClr val="tx1"/>
                </a:solidFill>
                <a:latin typeface="+mj-lt"/>
              </a:rPr>
              <a:t>：在流中标记一个位置</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reset()</a:t>
            </a:r>
            <a:r>
              <a:rPr lang="zh-CN" altLang="en-US" sz="2000" b="1" dirty="0">
                <a:solidFill>
                  <a:schemeClr val="tx1"/>
                </a:solidFill>
                <a:latin typeface="+mj-lt"/>
              </a:rPr>
              <a:t>：返回标记过得位置</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err="1">
                <a:solidFill>
                  <a:schemeClr val="tx1"/>
                </a:solidFill>
                <a:latin typeface="+mj-lt"/>
              </a:rPr>
              <a:t>markSupport</a:t>
            </a:r>
            <a:r>
              <a:rPr lang="en-US" altLang="zh-CN" sz="2000" b="1" dirty="0">
                <a:solidFill>
                  <a:schemeClr val="tx1"/>
                </a:solidFill>
                <a:latin typeface="+mj-lt"/>
              </a:rPr>
              <a:t>()</a:t>
            </a:r>
            <a:r>
              <a:rPr lang="zh-CN" altLang="en-US" sz="2000" b="1" dirty="0">
                <a:solidFill>
                  <a:schemeClr val="tx1"/>
                </a:solidFill>
                <a:latin typeface="+mj-lt"/>
              </a:rPr>
              <a:t>：是否支持标记和复位操作</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close()</a:t>
            </a:r>
            <a:r>
              <a:rPr lang="zh-CN" altLang="en-US" sz="2000" b="1" dirty="0">
                <a:solidFill>
                  <a:schemeClr val="tx1"/>
                </a:solidFill>
                <a:latin typeface="+mj-lt"/>
              </a:rPr>
              <a:t>：关闭流</a:t>
            </a:r>
          </a:p>
        </p:txBody>
      </p:sp>
    </p:spTree>
    <p:extLst>
      <p:ext uri="{BB962C8B-B14F-4D97-AF65-F5344CB8AC3E}">
        <p14:creationId xmlns:p14="http://schemas.microsoft.com/office/powerpoint/2010/main" val="1277352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233980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基类</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InputStream/</a:t>
            </a: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OutputStream</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371600" lvl="2" indent="-457200">
              <a:lnSpc>
                <a:spcPct val="120000"/>
              </a:lnSpc>
              <a:buFont typeface="Wingdings" panose="05000000000000000000" pitchFamily="2" charset="2"/>
              <a:buChar char="n"/>
            </a:pPr>
            <a:r>
              <a:rPr lang="en-US" altLang="zh-CN" sz="2400" b="1" dirty="0">
                <a:latin typeface="+mj-lt"/>
                <a:ea typeface="楷体" panose="02010609060101010101" pitchFamily="49" charset="-122"/>
                <a:cs typeface="黑体" panose="02010609060101010101" pitchFamily="49" charset="-122"/>
                <a:sym typeface="+mn-ea"/>
              </a:rPr>
              <a:t> Java</a:t>
            </a:r>
            <a:r>
              <a:rPr lang="zh-CN" altLang="en-US" sz="2400" b="1" dirty="0">
                <a:latin typeface="+mj-lt"/>
                <a:ea typeface="楷体" panose="02010609060101010101" pitchFamily="49" charset="-122"/>
                <a:cs typeface="黑体" panose="02010609060101010101" pitchFamily="49" charset="-122"/>
                <a:sym typeface="+mn-ea"/>
              </a:rPr>
              <a:t>中每一种字节流的基本功能依赖于基本类</a:t>
            </a:r>
            <a:r>
              <a:rPr lang="en-US" altLang="zh-CN" sz="2400" b="1" dirty="0">
                <a:latin typeface="+mj-lt"/>
                <a:ea typeface="楷体" panose="02010609060101010101" pitchFamily="49" charset="-122"/>
                <a:cs typeface="黑体" panose="02010609060101010101" pitchFamily="49" charset="-122"/>
                <a:sym typeface="+mn-ea"/>
              </a:rPr>
              <a:t>InputStream</a:t>
            </a:r>
            <a:r>
              <a:rPr lang="zh-CN" altLang="en-US" sz="2400" b="1" dirty="0">
                <a:latin typeface="+mj-lt"/>
                <a:ea typeface="楷体" panose="02010609060101010101" pitchFamily="49" charset="-122"/>
                <a:cs typeface="黑体" panose="02010609060101010101" pitchFamily="49" charset="-122"/>
                <a:sym typeface="+mn-ea"/>
              </a:rPr>
              <a:t>和</a:t>
            </a:r>
            <a:r>
              <a:rPr lang="en-US" altLang="zh-CN" sz="2400" b="1" dirty="0" err="1">
                <a:latin typeface="+mj-lt"/>
                <a:ea typeface="楷体" panose="02010609060101010101" pitchFamily="49" charset="-122"/>
                <a:cs typeface="黑体" panose="02010609060101010101" pitchFamily="49" charset="-122"/>
                <a:sym typeface="+mn-ea"/>
              </a:rPr>
              <a:t>OutputStream</a:t>
            </a:r>
            <a:r>
              <a:rPr lang="en-US" altLang="zh-CN" sz="2400" b="1" dirty="0">
                <a:latin typeface="+mj-lt"/>
                <a:ea typeface="楷体" panose="02010609060101010101" pitchFamily="49" charset="-122"/>
                <a:cs typeface="黑体" panose="02010609060101010101" pitchFamily="49" charset="-122"/>
                <a:sym typeface="+mn-ea"/>
              </a:rPr>
              <a:t>;</a:t>
            </a:r>
          </a:p>
          <a:p>
            <a:pPr marL="1371600" lvl="2" indent="-457200">
              <a:lnSpc>
                <a:spcPct val="120000"/>
              </a:lnSpc>
              <a:buFont typeface="Wingdings" panose="05000000000000000000" pitchFamily="2" charset="2"/>
              <a:buChar char="n"/>
            </a:pPr>
            <a:r>
              <a:rPr lang="zh-CN" altLang="en-US" sz="2400" b="1" dirty="0">
                <a:solidFill>
                  <a:srgbClr val="C00000"/>
                </a:solidFill>
                <a:latin typeface="+mj-lt"/>
                <a:ea typeface="楷体" panose="02010609060101010101" pitchFamily="49" charset="-122"/>
                <a:cs typeface="黑体" panose="02010609060101010101" pitchFamily="49" charset="-122"/>
                <a:sym typeface="+mn-ea"/>
              </a:rPr>
              <a:t>抽象类</a:t>
            </a:r>
            <a:r>
              <a:rPr lang="en-US" altLang="zh-CN" sz="2400" b="1" dirty="0">
                <a:latin typeface="+mj-lt"/>
                <a:ea typeface="楷体" panose="02010609060101010101" pitchFamily="49" charset="-122"/>
                <a:cs typeface="黑体" panose="02010609060101010101" pitchFamily="49" charset="-122"/>
                <a:sym typeface="+mn-ea"/>
              </a:rPr>
              <a:t>,</a:t>
            </a:r>
            <a:r>
              <a:rPr lang="zh-CN" altLang="en-US" sz="2400" b="1" dirty="0">
                <a:latin typeface="+mj-lt"/>
                <a:ea typeface="楷体" panose="02010609060101010101" pitchFamily="49" charset="-122"/>
                <a:cs typeface="黑体" panose="02010609060101010101" pitchFamily="49" charset="-122"/>
                <a:sym typeface="+mn-ea"/>
              </a:rPr>
              <a:t>不能直接使用</a:t>
            </a:r>
            <a:r>
              <a:rPr lang="en-US" altLang="zh-CN" sz="2400" b="1" dirty="0">
                <a:latin typeface="+mj-lt"/>
                <a:ea typeface="楷体" panose="02010609060101010101" pitchFamily="49" charset="-122"/>
                <a:cs typeface="黑体" panose="02010609060101010101" pitchFamily="49" charset="-122"/>
                <a:sym typeface="+mn-ea"/>
              </a:rPr>
              <a:t>;</a:t>
            </a:r>
          </a:p>
        </p:txBody>
      </p:sp>
      <p:sp>
        <p:nvSpPr>
          <p:cNvPr id="11" name="矩形: 圆角 10">
            <a:extLst>
              <a:ext uri="{FF2B5EF4-FFF2-40B4-BE49-F238E27FC236}">
                <a16:creationId xmlns:a16="http://schemas.microsoft.com/office/drawing/2014/main" id="{745EEE31-D222-4F35-B2C2-DDF432CC0A8D}"/>
              </a:ext>
            </a:extLst>
          </p:cNvPr>
          <p:cNvSpPr/>
          <p:nvPr/>
        </p:nvSpPr>
        <p:spPr>
          <a:xfrm>
            <a:off x="67274" y="3217549"/>
            <a:ext cx="9144000" cy="3172682"/>
          </a:xfrm>
          <a:prstGeom prst="roundRect">
            <a:avLst>
              <a:gd name="adj" fmla="val 5439"/>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chemeClr val="tx1"/>
                </a:solidFill>
                <a:latin typeface="+mj-lt"/>
              </a:rPr>
              <a:t>在</a:t>
            </a:r>
            <a:r>
              <a:rPr lang="en-US" altLang="zh-CN" sz="2000" b="1" dirty="0">
                <a:solidFill>
                  <a:schemeClr val="tx1"/>
                </a:solidFill>
                <a:latin typeface="+mj-lt"/>
              </a:rPr>
              <a:t>InputStream</a:t>
            </a:r>
            <a:r>
              <a:rPr lang="zh-CN" altLang="en-US" sz="2000" b="1" dirty="0">
                <a:solidFill>
                  <a:schemeClr val="tx1"/>
                </a:solidFill>
                <a:latin typeface="+mj-lt"/>
              </a:rPr>
              <a:t>类中，方法</a:t>
            </a:r>
            <a:r>
              <a:rPr lang="en-US" altLang="zh-CN" sz="2000" b="1" dirty="0">
                <a:solidFill>
                  <a:schemeClr val="tx1"/>
                </a:solidFill>
                <a:latin typeface="+mj-lt"/>
              </a:rPr>
              <a:t>read()</a:t>
            </a:r>
            <a:r>
              <a:rPr lang="zh-CN" altLang="en-US" sz="2000" b="1" dirty="0">
                <a:solidFill>
                  <a:schemeClr val="tx1"/>
                </a:solidFill>
                <a:latin typeface="+mj-lt"/>
              </a:rPr>
              <a:t>提供了三种从流中读数据的方法：</a:t>
            </a:r>
            <a:r>
              <a:rPr lang="en-US" altLang="zh-CN" sz="2000" b="1" dirty="0">
                <a:solidFill>
                  <a:schemeClr val="tx1"/>
                </a:solidFill>
                <a:latin typeface="+mj-lt"/>
              </a:rPr>
              <a:t> </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int read()</a:t>
            </a:r>
            <a:r>
              <a:rPr lang="zh-CN" altLang="en-US" sz="2000" b="1" dirty="0">
                <a:solidFill>
                  <a:schemeClr val="tx1"/>
                </a:solidFill>
                <a:latin typeface="+mj-lt"/>
              </a:rPr>
              <a:t>：从输入流中读一个字节，形成一个</a:t>
            </a:r>
            <a:r>
              <a:rPr lang="en-US" altLang="zh-CN" sz="2000" b="1" dirty="0">
                <a:solidFill>
                  <a:schemeClr val="tx1"/>
                </a:solidFill>
                <a:latin typeface="+mj-lt"/>
              </a:rPr>
              <a:t>0</a:t>
            </a:r>
            <a:r>
              <a:rPr lang="zh-CN" altLang="en-US" sz="2000" b="1" dirty="0">
                <a:solidFill>
                  <a:schemeClr val="tx1"/>
                </a:solidFill>
                <a:latin typeface="+mj-lt"/>
              </a:rPr>
              <a:t>～</a:t>
            </a:r>
            <a:r>
              <a:rPr lang="en-US" altLang="zh-CN" sz="2000" b="1" dirty="0">
                <a:solidFill>
                  <a:schemeClr val="tx1"/>
                </a:solidFill>
                <a:latin typeface="+mj-lt"/>
              </a:rPr>
              <a:t>255</a:t>
            </a:r>
            <a:r>
              <a:rPr lang="zh-CN" altLang="en-US" sz="2000" b="1" dirty="0">
                <a:solidFill>
                  <a:schemeClr val="tx1"/>
                </a:solidFill>
                <a:latin typeface="+mj-lt"/>
              </a:rPr>
              <a:t>之间的整数返回（是一个抽象方法）。</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int read(byte b[])</a:t>
            </a:r>
            <a:r>
              <a:rPr lang="zh-CN" altLang="en-US" sz="2000" b="1" dirty="0">
                <a:solidFill>
                  <a:schemeClr val="tx1"/>
                </a:solidFill>
                <a:latin typeface="+mj-lt"/>
              </a:rPr>
              <a:t>：读多个字节到数组中，填满整个数组。</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int read(byte b[], int off, int </a:t>
            </a:r>
            <a:r>
              <a:rPr lang="en-US" altLang="zh-CN" sz="2000" b="1" dirty="0" err="1">
                <a:solidFill>
                  <a:schemeClr val="tx1"/>
                </a:solidFill>
                <a:latin typeface="+mj-lt"/>
              </a:rPr>
              <a:t>len</a:t>
            </a:r>
            <a:r>
              <a:rPr lang="en-US" altLang="zh-CN" sz="2000" b="1" dirty="0">
                <a:solidFill>
                  <a:schemeClr val="tx1"/>
                </a:solidFill>
                <a:latin typeface="+mj-lt"/>
              </a:rPr>
              <a:t>)</a:t>
            </a:r>
            <a:r>
              <a:rPr lang="zh-CN" altLang="en-US" sz="2000" b="1" dirty="0">
                <a:solidFill>
                  <a:schemeClr val="tx1"/>
                </a:solidFill>
                <a:latin typeface="+mj-lt"/>
              </a:rPr>
              <a:t>：从输入流中读取长度为</a:t>
            </a:r>
            <a:r>
              <a:rPr lang="en-US" altLang="zh-CN" sz="2000" b="1" dirty="0" err="1">
                <a:solidFill>
                  <a:schemeClr val="tx1"/>
                </a:solidFill>
                <a:latin typeface="+mj-lt"/>
              </a:rPr>
              <a:t>len</a:t>
            </a:r>
            <a:r>
              <a:rPr lang="zh-CN" altLang="en-US" sz="2000" b="1" dirty="0">
                <a:solidFill>
                  <a:schemeClr val="tx1"/>
                </a:solidFill>
                <a:latin typeface="+mj-lt"/>
              </a:rPr>
              <a:t>的数据，写入数组</a:t>
            </a:r>
            <a:r>
              <a:rPr lang="en-US" altLang="zh-CN" sz="2000" b="1" dirty="0">
                <a:solidFill>
                  <a:schemeClr val="tx1"/>
                </a:solidFill>
                <a:latin typeface="+mj-lt"/>
              </a:rPr>
              <a:t>b</a:t>
            </a:r>
            <a:r>
              <a:rPr lang="zh-CN" altLang="en-US" sz="2000" b="1" dirty="0">
                <a:solidFill>
                  <a:schemeClr val="tx1"/>
                </a:solidFill>
                <a:latin typeface="+mj-lt"/>
              </a:rPr>
              <a:t>中从索引</a:t>
            </a:r>
            <a:r>
              <a:rPr lang="en-US" altLang="zh-CN" sz="2000" b="1" dirty="0">
                <a:solidFill>
                  <a:schemeClr val="tx1"/>
                </a:solidFill>
                <a:latin typeface="+mj-lt"/>
              </a:rPr>
              <a:t>off</a:t>
            </a:r>
            <a:r>
              <a:rPr lang="zh-CN" altLang="en-US" sz="2000" b="1" dirty="0">
                <a:solidFill>
                  <a:schemeClr val="tx1"/>
                </a:solidFill>
                <a:latin typeface="+mj-lt"/>
              </a:rPr>
              <a:t>开始的位置，并返回读取得字节数。</a:t>
            </a:r>
          </a:p>
          <a:p>
            <a:pPr algn="just">
              <a:lnSpc>
                <a:spcPct val="120000"/>
              </a:lnSpc>
            </a:pPr>
            <a:r>
              <a:rPr lang="zh-CN" altLang="en-US" sz="2000" b="1" dirty="0">
                <a:solidFill>
                  <a:schemeClr val="tx1"/>
                </a:solidFill>
                <a:latin typeface="+mj-lt"/>
              </a:rPr>
              <a:t>对于这三个方法，若返回－</a:t>
            </a:r>
            <a:r>
              <a:rPr lang="en-US" altLang="zh-CN" sz="2000" b="1" dirty="0">
                <a:solidFill>
                  <a:schemeClr val="tx1"/>
                </a:solidFill>
                <a:latin typeface="+mj-lt"/>
              </a:rPr>
              <a:t>1</a:t>
            </a:r>
            <a:r>
              <a:rPr lang="zh-CN" altLang="en-US" sz="2000" b="1" dirty="0">
                <a:solidFill>
                  <a:schemeClr val="tx1"/>
                </a:solidFill>
                <a:latin typeface="+mj-lt"/>
              </a:rPr>
              <a:t>，表明流结束。</a:t>
            </a:r>
          </a:p>
        </p:txBody>
      </p:sp>
    </p:spTree>
    <p:extLst>
      <p:ext uri="{BB962C8B-B14F-4D97-AF65-F5344CB8AC3E}">
        <p14:creationId xmlns:p14="http://schemas.microsoft.com/office/powerpoint/2010/main" val="11671761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233980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基类</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InputStream/</a:t>
            </a: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OutputStream</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371600" lvl="2" indent="-457200">
              <a:lnSpc>
                <a:spcPct val="120000"/>
              </a:lnSpc>
              <a:buFont typeface="Wingdings" panose="05000000000000000000" pitchFamily="2" charset="2"/>
              <a:buChar char="n"/>
            </a:pPr>
            <a:r>
              <a:rPr lang="en-US" altLang="zh-CN" sz="2400" b="1" dirty="0">
                <a:latin typeface="+mj-lt"/>
                <a:ea typeface="楷体" panose="02010609060101010101" pitchFamily="49" charset="-122"/>
                <a:cs typeface="黑体" panose="02010609060101010101" pitchFamily="49" charset="-122"/>
                <a:sym typeface="+mn-ea"/>
              </a:rPr>
              <a:t> Java</a:t>
            </a:r>
            <a:r>
              <a:rPr lang="zh-CN" altLang="en-US" sz="2400" b="1" dirty="0">
                <a:latin typeface="+mj-lt"/>
                <a:ea typeface="楷体" panose="02010609060101010101" pitchFamily="49" charset="-122"/>
                <a:cs typeface="黑体" panose="02010609060101010101" pitchFamily="49" charset="-122"/>
                <a:sym typeface="+mn-ea"/>
              </a:rPr>
              <a:t>中每一种字节流的基本功能依赖于基本类</a:t>
            </a:r>
            <a:r>
              <a:rPr lang="en-US" altLang="zh-CN" sz="2400" b="1" dirty="0">
                <a:latin typeface="+mj-lt"/>
                <a:ea typeface="楷体" panose="02010609060101010101" pitchFamily="49" charset="-122"/>
                <a:cs typeface="黑体" panose="02010609060101010101" pitchFamily="49" charset="-122"/>
                <a:sym typeface="+mn-ea"/>
              </a:rPr>
              <a:t>InputStream</a:t>
            </a:r>
            <a:r>
              <a:rPr lang="zh-CN" altLang="en-US" sz="2400" b="1" dirty="0">
                <a:latin typeface="+mj-lt"/>
                <a:ea typeface="楷体" panose="02010609060101010101" pitchFamily="49" charset="-122"/>
                <a:cs typeface="黑体" panose="02010609060101010101" pitchFamily="49" charset="-122"/>
                <a:sym typeface="+mn-ea"/>
              </a:rPr>
              <a:t>和</a:t>
            </a:r>
            <a:r>
              <a:rPr lang="en-US" altLang="zh-CN" sz="2400" b="1" dirty="0" err="1">
                <a:latin typeface="+mj-lt"/>
                <a:ea typeface="楷体" panose="02010609060101010101" pitchFamily="49" charset="-122"/>
                <a:cs typeface="黑体" panose="02010609060101010101" pitchFamily="49" charset="-122"/>
                <a:sym typeface="+mn-ea"/>
              </a:rPr>
              <a:t>OutputStream</a:t>
            </a:r>
            <a:r>
              <a:rPr lang="en-US" altLang="zh-CN" sz="2400" b="1" dirty="0">
                <a:latin typeface="+mj-lt"/>
                <a:ea typeface="楷体" panose="02010609060101010101" pitchFamily="49" charset="-122"/>
                <a:cs typeface="黑体" panose="02010609060101010101" pitchFamily="49" charset="-122"/>
                <a:sym typeface="+mn-ea"/>
              </a:rPr>
              <a:t>;</a:t>
            </a:r>
          </a:p>
          <a:p>
            <a:pPr marL="1371600" lvl="2" indent="-457200">
              <a:lnSpc>
                <a:spcPct val="120000"/>
              </a:lnSpc>
              <a:buFont typeface="Wingdings" panose="05000000000000000000" pitchFamily="2" charset="2"/>
              <a:buChar char="n"/>
            </a:pPr>
            <a:r>
              <a:rPr lang="zh-CN" altLang="en-US" sz="2400" b="1" dirty="0">
                <a:solidFill>
                  <a:srgbClr val="C00000"/>
                </a:solidFill>
                <a:latin typeface="+mj-lt"/>
                <a:ea typeface="楷体" panose="02010609060101010101" pitchFamily="49" charset="-122"/>
                <a:cs typeface="黑体" panose="02010609060101010101" pitchFamily="49" charset="-122"/>
                <a:sym typeface="+mn-ea"/>
              </a:rPr>
              <a:t>抽象类</a:t>
            </a:r>
            <a:r>
              <a:rPr lang="en-US" altLang="zh-CN" sz="2400" b="1" dirty="0">
                <a:latin typeface="+mj-lt"/>
                <a:ea typeface="楷体" panose="02010609060101010101" pitchFamily="49" charset="-122"/>
                <a:cs typeface="黑体" panose="02010609060101010101" pitchFamily="49" charset="-122"/>
                <a:sym typeface="+mn-ea"/>
              </a:rPr>
              <a:t>,</a:t>
            </a:r>
            <a:r>
              <a:rPr lang="zh-CN" altLang="en-US" sz="2400" b="1" dirty="0">
                <a:latin typeface="+mj-lt"/>
                <a:ea typeface="楷体" panose="02010609060101010101" pitchFamily="49" charset="-122"/>
                <a:cs typeface="黑体" panose="02010609060101010101" pitchFamily="49" charset="-122"/>
                <a:sym typeface="+mn-ea"/>
              </a:rPr>
              <a:t>不能直接使用</a:t>
            </a:r>
            <a:r>
              <a:rPr lang="en-US" altLang="zh-CN" sz="2400" b="1" dirty="0">
                <a:latin typeface="+mj-lt"/>
                <a:ea typeface="楷体" panose="02010609060101010101" pitchFamily="49" charset="-122"/>
                <a:cs typeface="黑体" panose="02010609060101010101" pitchFamily="49" charset="-122"/>
                <a:sym typeface="+mn-ea"/>
              </a:rPr>
              <a:t>;</a:t>
            </a:r>
          </a:p>
        </p:txBody>
      </p:sp>
      <p:sp>
        <p:nvSpPr>
          <p:cNvPr id="11" name="矩形: 圆角 10">
            <a:extLst>
              <a:ext uri="{FF2B5EF4-FFF2-40B4-BE49-F238E27FC236}">
                <a16:creationId xmlns:a16="http://schemas.microsoft.com/office/drawing/2014/main" id="{745EEE31-D222-4F35-B2C2-DDF432CC0A8D}"/>
              </a:ext>
            </a:extLst>
          </p:cNvPr>
          <p:cNvSpPr/>
          <p:nvPr/>
        </p:nvSpPr>
        <p:spPr>
          <a:xfrm>
            <a:off x="67274" y="3217549"/>
            <a:ext cx="9144000" cy="3172682"/>
          </a:xfrm>
          <a:prstGeom prst="roundRect">
            <a:avLst>
              <a:gd name="adj" fmla="val 5439"/>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chemeClr val="tx1"/>
                </a:solidFill>
                <a:latin typeface="+mj-lt"/>
              </a:rPr>
              <a:t>属于</a:t>
            </a:r>
            <a:r>
              <a:rPr lang="en-US" altLang="zh-CN" sz="2000" b="1" dirty="0" err="1">
                <a:solidFill>
                  <a:schemeClr val="tx1"/>
                </a:solidFill>
                <a:latin typeface="+mj-lt"/>
              </a:rPr>
              <a:t>OutputStream</a:t>
            </a:r>
            <a:r>
              <a:rPr lang="zh-CN" altLang="en-US" sz="2000" b="1" dirty="0">
                <a:solidFill>
                  <a:schemeClr val="tx1"/>
                </a:solidFill>
                <a:latin typeface="+mj-lt"/>
              </a:rPr>
              <a:t>类的方法有：</a:t>
            </a:r>
            <a:endParaRPr lang="en-US" altLang="zh-CN" sz="2000" b="1" dirty="0">
              <a:solidFill>
                <a:schemeClr val="tx1"/>
              </a:solidFill>
              <a:latin typeface="+mj-lt"/>
            </a:endParaRPr>
          </a:p>
          <a:p>
            <a:pPr marL="800100" lvl="1" indent="-342900" algn="just">
              <a:lnSpc>
                <a:spcPct val="120000"/>
              </a:lnSpc>
              <a:buFont typeface="Wingdings" panose="05000000000000000000" pitchFamily="2" charset="2"/>
              <a:buChar char="ü"/>
            </a:pPr>
            <a:r>
              <a:rPr lang="en-US" altLang="zh-CN" sz="2000" b="1" dirty="0">
                <a:solidFill>
                  <a:schemeClr val="tx1"/>
                </a:solidFill>
                <a:latin typeface="+mj-lt"/>
              </a:rPr>
              <a:t> write(int b)</a:t>
            </a:r>
            <a:r>
              <a:rPr lang="zh-CN" altLang="en-US" sz="2000" b="1" dirty="0">
                <a:solidFill>
                  <a:schemeClr val="tx1"/>
                </a:solidFill>
                <a:latin typeface="+mj-lt"/>
              </a:rPr>
              <a:t>：将一个整数输出到流中（只输出低位字节，为抽象方法）</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write(byte b[])</a:t>
            </a:r>
            <a:r>
              <a:rPr lang="zh-CN" altLang="en-US" sz="2000" b="1" dirty="0">
                <a:solidFill>
                  <a:schemeClr val="tx1"/>
                </a:solidFill>
                <a:latin typeface="+mj-lt"/>
              </a:rPr>
              <a:t>：将字节数组中的数据输出到流中</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write(byte b[], int off, int </a:t>
            </a:r>
            <a:r>
              <a:rPr lang="en-US" altLang="zh-CN" sz="2000" b="1" dirty="0" err="1">
                <a:solidFill>
                  <a:schemeClr val="tx1"/>
                </a:solidFill>
                <a:latin typeface="+mj-lt"/>
              </a:rPr>
              <a:t>len</a:t>
            </a:r>
            <a:r>
              <a:rPr lang="en-US" altLang="zh-CN" sz="2000" b="1" dirty="0">
                <a:solidFill>
                  <a:schemeClr val="tx1"/>
                </a:solidFill>
                <a:latin typeface="+mj-lt"/>
              </a:rPr>
              <a:t>)</a:t>
            </a:r>
            <a:r>
              <a:rPr lang="zh-CN" altLang="en-US" sz="2000" b="1" dirty="0">
                <a:solidFill>
                  <a:schemeClr val="tx1"/>
                </a:solidFill>
                <a:latin typeface="+mj-lt"/>
              </a:rPr>
              <a:t>：将数组</a:t>
            </a:r>
            <a:r>
              <a:rPr lang="en-US" altLang="zh-CN" sz="2000" b="1" dirty="0">
                <a:solidFill>
                  <a:schemeClr val="tx1"/>
                </a:solidFill>
                <a:latin typeface="+mj-lt"/>
              </a:rPr>
              <a:t>b</a:t>
            </a:r>
            <a:r>
              <a:rPr lang="zh-CN" altLang="en-US" sz="2000" b="1" dirty="0">
                <a:solidFill>
                  <a:schemeClr val="tx1"/>
                </a:solidFill>
                <a:latin typeface="+mj-lt"/>
              </a:rPr>
              <a:t>中从</a:t>
            </a:r>
            <a:r>
              <a:rPr lang="en-US" altLang="zh-CN" sz="2000" b="1" dirty="0">
                <a:solidFill>
                  <a:schemeClr val="tx1"/>
                </a:solidFill>
                <a:latin typeface="+mj-lt"/>
              </a:rPr>
              <a:t>off</a:t>
            </a:r>
            <a:r>
              <a:rPr lang="zh-CN" altLang="en-US" sz="2000" b="1" dirty="0">
                <a:solidFill>
                  <a:schemeClr val="tx1"/>
                </a:solidFill>
                <a:latin typeface="+mj-lt"/>
              </a:rPr>
              <a:t>指定的位置开始，长度为</a:t>
            </a:r>
            <a:r>
              <a:rPr lang="en-US" altLang="zh-CN" sz="2000" b="1" dirty="0" err="1">
                <a:solidFill>
                  <a:schemeClr val="tx1"/>
                </a:solidFill>
                <a:latin typeface="+mj-lt"/>
              </a:rPr>
              <a:t>len</a:t>
            </a:r>
            <a:r>
              <a:rPr lang="zh-CN" altLang="en-US" sz="2000" b="1" dirty="0">
                <a:solidFill>
                  <a:schemeClr val="tx1"/>
                </a:solidFill>
                <a:latin typeface="+mj-lt"/>
              </a:rPr>
              <a:t>的数据输出到流中</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flush()</a:t>
            </a:r>
            <a:r>
              <a:rPr lang="zh-CN" altLang="en-US" sz="2000" b="1" dirty="0">
                <a:solidFill>
                  <a:schemeClr val="tx1"/>
                </a:solidFill>
                <a:latin typeface="+mj-lt"/>
              </a:rPr>
              <a:t>：刷空输出流，并将缓冲区中的数据强制送出</a:t>
            </a:r>
          </a:p>
          <a:p>
            <a:pPr marL="800100" lvl="1" indent="-342900" algn="just">
              <a:lnSpc>
                <a:spcPct val="120000"/>
              </a:lnSpc>
              <a:buFont typeface="Wingdings" panose="05000000000000000000" pitchFamily="2" charset="2"/>
              <a:buChar char="ü"/>
            </a:pPr>
            <a:r>
              <a:rPr lang="zh-CN" altLang="en-US" sz="2000" b="1" dirty="0">
                <a:solidFill>
                  <a:schemeClr val="tx1"/>
                </a:solidFill>
                <a:latin typeface="+mj-lt"/>
              </a:rPr>
              <a:t> </a:t>
            </a:r>
            <a:r>
              <a:rPr lang="en-US" altLang="zh-CN" sz="2000" b="1" dirty="0">
                <a:solidFill>
                  <a:schemeClr val="tx1"/>
                </a:solidFill>
                <a:latin typeface="+mj-lt"/>
              </a:rPr>
              <a:t>close()</a:t>
            </a:r>
            <a:r>
              <a:rPr lang="zh-CN" altLang="en-US" sz="2000" b="1" dirty="0">
                <a:solidFill>
                  <a:schemeClr val="tx1"/>
                </a:solidFill>
                <a:latin typeface="+mj-lt"/>
              </a:rPr>
              <a:t>：关闭流</a:t>
            </a:r>
          </a:p>
        </p:txBody>
      </p:sp>
    </p:spTree>
    <p:extLst>
      <p:ext uri="{BB962C8B-B14F-4D97-AF65-F5344CB8AC3E}">
        <p14:creationId xmlns:p14="http://schemas.microsoft.com/office/powerpoint/2010/main" val="104868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fade">
                                      <p:cBhvr>
                                        <p:cTn id="3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234352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文件操作类</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sym typeface="+mn-ea"/>
              </a:rPr>
              <a:t>在</a:t>
            </a:r>
            <a:r>
              <a:rPr lang="en-US" altLang="zh-CN" sz="2400" b="1" dirty="0">
                <a:latin typeface="+mj-lt"/>
                <a:ea typeface="楷体" panose="02010609060101010101" pitchFamily="49" charset="-122"/>
                <a:cs typeface="黑体" panose="02010609060101010101" pitchFamily="49" charset="-122"/>
                <a:sym typeface="+mn-ea"/>
              </a:rPr>
              <a:t>I/O</a:t>
            </a:r>
            <a:r>
              <a:rPr lang="zh-CN" altLang="en-US" sz="2400" b="1" dirty="0">
                <a:latin typeface="+mj-lt"/>
                <a:ea typeface="楷体" panose="02010609060101010101" pitchFamily="49" charset="-122"/>
                <a:cs typeface="黑体" panose="02010609060101010101" pitchFamily="49" charset="-122"/>
                <a:sym typeface="+mn-ea"/>
              </a:rPr>
              <a:t>处理中，最常见的就是对文件的操作。</a:t>
            </a:r>
            <a:r>
              <a:rPr lang="en-US" altLang="zh-CN" sz="2400" b="1" dirty="0">
                <a:latin typeface="+mj-lt"/>
                <a:ea typeface="楷体" panose="02010609060101010101" pitchFamily="49" charset="-122"/>
                <a:cs typeface="黑体" panose="02010609060101010101" pitchFamily="49" charset="-122"/>
                <a:sym typeface="+mn-ea"/>
              </a:rPr>
              <a:t>java.io</a:t>
            </a:r>
            <a:r>
              <a:rPr lang="zh-CN" altLang="en-US" sz="2400" b="1" dirty="0">
                <a:latin typeface="+mj-lt"/>
                <a:ea typeface="楷体" panose="02010609060101010101" pitchFamily="49" charset="-122"/>
                <a:cs typeface="黑体" panose="02010609060101010101" pitchFamily="49" charset="-122"/>
                <a:sym typeface="+mn-ea"/>
              </a:rPr>
              <a:t>包中所提供的文件操作类包括：</a:t>
            </a: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cs typeface="黑体" panose="02010609060101010101" pitchFamily="49" charset="-122"/>
              <a:sym typeface="+mn-ea"/>
            </a:endParaRPr>
          </a:p>
        </p:txBody>
      </p:sp>
      <p:sp>
        <p:nvSpPr>
          <p:cNvPr id="11" name="矩形: 圆角 10">
            <a:extLst>
              <a:ext uri="{FF2B5EF4-FFF2-40B4-BE49-F238E27FC236}">
                <a16:creationId xmlns:a16="http://schemas.microsoft.com/office/drawing/2014/main" id="{745EEE31-D222-4F35-B2C2-DDF432CC0A8D}"/>
              </a:ext>
            </a:extLst>
          </p:cNvPr>
          <p:cNvSpPr/>
          <p:nvPr/>
        </p:nvSpPr>
        <p:spPr>
          <a:xfrm>
            <a:off x="0" y="2883719"/>
            <a:ext cx="9144000" cy="3172682"/>
          </a:xfrm>
          <a:prstGeom prst="roundRect">
            <a:avLst>
              <a:gd name="adj" fmla="val 5439"/>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000" b="1" dirty="0">
                <a:solidFill>
                  <a:schemeClr val="tx1"/>
                </a:solidFill>
                <a:latin typeface="+mj-lt"/>
              </a:rPr>
              <a:t>File</a:t>
            </a:r>
            <a:r>
              <a:rPr lang="zh-CN" altLang="en-US" sz="2000" b="1" dirty="0">
                <a:solidFill>
                  <a:schemeClr val="tx1"/>
                </a:solidFill>
                <a:latin typeface="+mj-lt"/>
              </a:rPr>
              <a:t>：</a:t>
            </a:r>
          </a:p>
          <a:p>
            <a:pPr algn="just">
              <a:lnSpc>
                <a:spcPct val="120000"/>
              </a:lnSpc>
            </a:pPr>
            <a:r>
              <a:rPr lang="en-US" altLang="zh-CN" sz="2000" b="1" dirty="0" err="1">
                <a:solidFill>
                  <a:schemeClr val="tx1"/>
                </a:solidFill>
                <a:latin typeface="+mj-lt"/>
              </a:rPr>
              <a:t>FileDescriptor</a:t>
            </a:r>
            <a:r>
              <a:rPr lang="zh-CN" altLang="en-US" sz="2000" b="1" dirty="0">
                <a:solidFill>
                  <a:schemeClr val="tx1"/>
                </a:solidFill>
                <a:latin typeface="+mj-lt"/>
              </a:rPr>
              <a:t>：</a:t>
            </a:r>
          </a:p>
          <a:p>
            <a:pPr algn="just">
              <a:lnSpc>
                <a:spcPct val="120000"/>
              </a:lnSpc>
            </a:pPr>
            <a:r>
              <a:rPr lang="en-US" altLang="zh-CN" sz="2000" b="1" dirty="0" err="1">
                <a:solidFill>
                  <a:schemeClr val="tx1"/>
                </a:solidFill>
                <a:latin typeface="+mj-lt"/>
              </a:rPr>
              <a:t>FilenameFilter</a:t>
            </a:r>
            <a:r>
              <a:rPr lang="zh-CN" altLang="en-US" sz="2000" b="1" dirty="0">
                <a:solidFill>
                  <a:schemeClr val="tx1"/>
                </a:solidFill>
                <a:latin typeface="+mj-lt"/>
              </a:rPr>
              <a:t>：</a:t>
            </a:r>
            <a:r>
              <a:rPr lang="zh-CN" altLang="en-US" sz="2000" b="1" dirty="0">
                <a:solidFill>
                  <a:srgbClr val="C00000"/>
                </a:solidFill>
                <a:latin typeface="+mj-lt"/>
              </a:rPr>
              <a:t>接口</a:t>
            </a:r>
            <a:r>
              <a:rPr lang="zh-CN" altLang="en-US" sz="2000" b="1" dirty="0">
                <a:solidFill>
                  <a:schemeClr val="tx1"/>
                </a:solidFill>
                <a:latin typeface="+mj-lt"/>
              </a:rPr>
              <a:t>，主要用于实现文件名查找模式的匹配。</a:t>
            </a:r>
          </a:p>
          <a:p>
            <a:pPr algn="just">
              <a:lnSpc>
                <a:spcPct val="120000"/>
              </a:lnSpc>
            </a:pPr>
            <a:endParaRPr lang="zh-CN" altLang="en-US" sz="2000" b="1" dirty="0">
              <a:solidFill>
                <a:schemeClr val="tx1"/>
              </a:solidFill>
              <a:latin typeface="+mj-lt"/>
            </a:endParaRPr>
          </a:p>
          <a:p>
            <a:pPr algn="just">
              <a:lnSpc>
                <a:spcPct val="120000"/>
              </a:lnSpc>
            </a:pPr>
            <a:r>
              <a:rPr lang="en-US" altLang="zh-CN" sz="2000" b="1" dirty="0">
                <a:solidFill>
                  <a:schemeClr val="tx1"/>
                </a:solidFill>
                <a:latin typeface="+mj-lt"/>
              </a:rPr>
              <a:t>FileInputStream</a:t>
            </a:r>
            <a:r>
              <a:rPr lang="zh-CN" altLang="en-US" sz="2000" b="1" dirty="0">
                <a:solidFill>
                  <a:schemeClr val="tx1"/>
                </a:solidFill>
                <a:latin typeface="+mj-lt"/>
              </a:rPr>
              <a:t>：</a:t>
            </a:r>
          </a:p>
          <a:p>
            <a:pPr algn="just">
              <a:lnSpc>
                <a:spcPct val="120000"/>
              </a:lnSpc>
            </a:pPr>
            <a:r>
              <a:rPr lang="en-US" altLang="zh-CN" sz="2000" b="1" dirty="0" err="1">
                <a:solidFill>
                  <a:schemeClr val="tx1"/>
                </a:solidFill>
                <a:latin typeface="+mj-lt"/>
              </a:rPr>
              <a:t>FileOutputStream</a:t>
            </a:r>
            <a:r>
              <a:rPr lang="zh-CN" altLang="en-US" sz="2000" b="1" dirty="0">
                <a:solidFill>
                  <a:schemeClr val="tx1"/>
                </a:solidFill>
                <a:latin typeface="+mj-lt"/>
              </a:rPr>
              <a:t>：</a:t>
            </a:r>
          </a:p>
          <a:p>
            <a:pPr algn="just">
              <a:lnSpc>
                <a:spcPct val="120000"/>
              </a:lnSpc>
            </a:pPr>
            <a:endParaRPr lang="zh-CN" altLang="en-US" sz="2000" b="1" dirty="0">
              <a:solidFill>
                <a:schemeClr val="tx1"/>
              </a:solidFill>
              <a:latin typeface="+mj-lt"/>
            </a:endParaRPr>
          </a:p>
          <a:p>
            <a:pPr algn="just">
              <a:lnSpc>
                <a:spcPct val="120000"/>
              </a:lnSpc>
            </a:pPr>
            <a:r>
              <a:rPr lang="en-US" altLang="zh-CN" sz="2000" b="1" dirty="0">
                <a:solidFill>
                  <a:schemeClr val="tx1"/>
                </a:solidFill>
                <a:latin typeface="+mj-lt"/>
              </a:rPr>
              <a:t>RandomAccessFile</a:t>
            </a:r>
            <a:r>
              <a:rPr lang="zh-CN" altLang="en-US" sz="2000" b="1" dirty="0">
                <a:solidFill>
                  <a:schemeClr val="tx1"/>
                </a:solidFill>
                <a:latin typeface="+mj-lt"/>
              </a:rPr>
              <a:t>：提供对本地文件系统中文件的随机访问支持。</a:t>
            </a:r>
          </a:p>
        </p:txBody>
      </p:sp>
      <p:sp>
        <p:nvSpPr>
          <p:cNvPr id="2" name="左大括号 1">
            <a:extLst>
              <a:ext uri="{FF2B5EF4-FFF2-40B4-BE49-F238E27FC236}">
                <a16:creationId xmlns:a16="http://schemas.microsoft.com/office/drawing/2014/main" id="{9939D1CA-5C2D-455A-91D8-3D7E58AB4920}"/>
              </a:ext>
            </a:extLst>
          </p:cNvPr>
          <p:cNvSpPr/>
          <p:nvPr/>
        </p:nvSpPr>
        <p:spPr>
          <a:xfrm rot="10800000">
            <a:off x="1960684" y="3016889"/>
            <a:ext cx="131884" cy="627643"/>
          </a:xfrm>
          <a:prstGeom prst="leftBrace">
            <a:avLst>
              <a:gd name="adj1" fmla="val 54166"/>
              <a:gd name="adj2" fmla="val 50000"/>
            </a:avLst>
          </a:prstGeom>
          <a:ln w="28575">
            <a:solidFill>
              <a:srgbClr val="1557A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E9FEED66-56C5-47E1-9F5E-C7C4C7170195}"/>
              </a:ext>
            </a:extLst>
          </p:cNvPr>
          <p:cNvSpPr txBox="1"/>
          <p:nvPr/>
        </p:nvSpPr>
        <p:spPr>
          <a:xfrm>
            <a:off x="2166203" y="3134247"/>
            <a:ext cx="3774097" cy="392928"/>
          </a:xfrm>
          <a:prstGeom prst="rect">
            <a:avLst/>
          </a:prstGeom>
          <a:noFill/>
        </p:spPr>
        <p:txBody>
          <a:bodyPr wrap="square">
            <a:spAutoFit/>
          </a:bodyPr>
          <a:lstStyle/>
          <a:p>
            <a:pPr marL="0" lvl="3">
              <a:lnSpc>
                <a:spcPct val="120000"/>
              </a:lnSpc>
            </a:pPr>
            <a:r>
              <a:rPr lang="zh-CN" altLang="en-US" sz="1800" b="1" dirty="0">
                <a:solidFill>
                  <a:srgbClr val="1557AE"/>
                </a:solidFill>
                <a:latin typeface="+mj-lt"/>
                <a:ea typeface="楷体" panose="02010609060101010101" pitchFamily="49" charset="-122"/>
                <a:cs typeface="黑体" panose="02010609060101010101" pitchFamily="49" charset="-122"/>
                <a:sym typeface="+mn-ea"/>
              </a:rPr>
              <a:t>描述本地文件系统中的文件或目录</a:t>
            </a:r>
          </a:p>
        </p:txBody>
      </p:sp>
      <p:sp>
        <p:nvSpPr>
          <p:cNvPr id="12" name="左大括号 11">
            <a:extLst>
              <a:ext uri="{FF2B5EF4-FFF2-40B4-BE49-F238E27FC236}">
                <a16:creationId xmlns:a16="http://schemas.microsoft.com/office/drawing/2014/main" id="{E6F7A14B-8855-475B-999D-4C7E04FE01A3}"/>
              </a:ext>
            </a:extLst>
          </p:cNvPr>
          <p:cNvSpPr/>
          <p:nvPr/>
        </p:nvSpPr>
        <p:spPr>
          <a:xfrm rot="10800000">
            <a:off x="2479432" y="4549681"/>
            <a:ext cx="131884" cy="627643"/>
          </a:xfrm>
          <a:prstGeom prst="leftBrace">
            <a:avLst>
              <a:gd name="adj1" fmla="val 54166"/>
              <a:gd name="adj2" fmla="val 50000"/>
            </a:avLst>
          </a:prstGeom>
          <a:ln w="28575">
            <a:solidFill>
              <a:srgbClr val="1557A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D4BC057-7323-46A3-B83E-7F6BAAF2E8FC}"/>
              </a:ext>
            </a:extLst>
          </p:cNvPr>
          <p:cNvSpPr txBox="1"/>
          <p:nvPr/>
        </p:nvSpPr>
        <p:spPr>
          <a:xfrm>
            <a:off x="2684951" y="4667039"/>
            <a:ext cx="3774097" cy="392928"/>
          </a:xfrm>
          <a:prstGeom prst="rect">
            <a:avLst/>
          </a:prstGeom>
          <a:noFill/>
        </p:spPr>
        <p:txBody>
          <a:bodyPr wrap="square">
            <a:spAutoFit/>
          </a:bodyPr>
          <a:lstStyle/>
          <a:p>
            <a:pPr marL="0" lvl="3">
              <a:lnSpc>
                <a:spcPct val="120000"/>
              </a:lnSpc>
            </a:pPr>
            <a:r>
              <a:rPr lang="zh-CN" altLang="en-US" sz="1800" b="1" dirty="0">
                <a:solidFill>
                  <a:srgbClr val="1557AE"/>
                </a:solidFill>
                <a:latin typeface="+mj-lt"/>
                <a:ea typeface="楷体" panose="02010609060101010101" pitchFamily="49" charset="-122"/>
                <a:cs typeface="黑体" panose="02010609060101010101" pitchFamily="49" charset="-122"/>
                <a:sym typeface="+mn-ea"/>
              </a:rPr>
              <a:t>用于读写本地文件系统中的文件</a:t>
            </a:r>
          </a:p>
        </p:txBody>
      </p:sp>
    </p:spTree>
    <p:extLst>
      <p:ext uri="{BB962C8B-B14F-4D97-AF65-F5344CB8AC3E}">
        <p14:creationId xmlns:p14="http://schemas.microsoft.com/office/powerpoint/2010/main" val="1621190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500"/>
                                        <p:tgtEl>
                                          <p:spTgt spid="1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500"/>
                                        <p:tgtEl>
                                          <p:spTgt spid="1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fade">
                                      <p:cBhvr>
                                        <p:cTn id="33" dur="500"/>
                                        <p:tgtEl>
                                          <p:spTgt spid="11">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fade">
                                      <p:cBhvr>
                                        <p:cTn id="38" dur="500"/>
                                        <p:tgtEl>
                                          <p:spTgt spid="1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animEffect transition="in" filter="fade">
                                      <p:cBhvr>
                                        <p:cTn id="51"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9" grpId="0"/>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896609"/>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File</a:t>
            </a:r>
            <a:r>
              <a:rPr lang="zh-CN" altLang="en-US" sz="2400" b="1" dirty="0">
                <a:solidFill>
                  <a:srgbClr val="1557AE"/>
                </a:solidFill>
                <a:latin typeface="+mj-lt"/>
                <a:ea typeface="楷体" panose="02010609060101010101" pitchFamily="49" charset="-122"/>
                <a:cs typeface="黑体" panose="02010609060101010101" pitchFamily="49" charset="-122"/>
                <a:sym typeface="+mn-ea"/>
              </a:rPr>
              <a:t>类</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cs typeface="黑体" panose="02010609060101010101" pitchFamily="49" charset="-122"/>
                <a:sym typeface="+mn-ea"/>
              </a:rPr>
              <a:t>File</a:t>
            </a:r>
            <a:r>
              <a:rPr lang="zh-CN" altLang="en-US" sz="2400" b="1" dirty="0">
                <a:latin typeface="+mj-lt"/>
                <a:ea typeface="楷体" panose="02010609060101010101" pitchFamily="49" charset="-122"/>
                <a:cs typeface="黑体" panose="02010609060101010101" pitchFamily="49" charset="-122"/>
                <a:sym typeface="+mn-ea"/>
              </a:rPr>
              <a:t>对象主要用来获取文件本身的一些信息，如所在目录、文件长度、文件读写权限等，不涉及读写操作。</a:t>
            </a:r>
          </a:p>
        </p:txBody>
      </p:sp>
      <p:sp>
        <p:nvSpPr>
          <p:cNvPr id="14" name="矩形: 圆角 13">
            <a:extLst>
              <a:ext uri="{FF2B5EF4-FFF2-40B4-BE49-F238E27FC236}">
                <a16:creationId xmlns:a16="http://schemas.microsoft.com/office/drawing/2014/main" id="{D66D76E9-1F4B-46C3-ABDF-01628B5932F9}"/>
              </a:ext>
            </a:extLst>
          </p:cNvPr>
          <p:cNvSpPr/>
          <p:nvPr/>
        </p:nvSpPr>
        <p:spPr>
          <a:xfrm>
            <a:off x="0" y="2751073"/>
            <a:ext cx="9144000" cy="433480"/>
          </a:xfrm>
          <a:prstGeom prst="roundRect">
            <a:avLst>
              <a:gd name="adj" fmla="val 5439"/>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000" b="1" dirty="0">
                <a:solidFill>
                  <a:schemeClr val="tx1"/>
                </a:solidFill>
                <a:latin typeface="+mj-lt"/>
              </a:rPr>
              <a:t>		File f=new File(“data\temp.dat”);		</a:t>
            </a:r>
            <a:endParaRPr lang="zh-CN" altLang="en-US" sz="2000" b="1" dirty="0">
              <a:solidFill>
                <a:schemeClr val="tx1"/>
              </a:solidFill>
              <a:latin typeface="+mj-lt"/>
            </a:endParaRPr>
          </a:p>
        </p:txBody>
      </p:sp>
      <p:sp>
        <p:nvSpPr>
          <p:cNvPr id="17" name="矩形 16">
            <a:extLst>
              <a:ext uri="{FF2B5EF4-FFF2-40B4-BE49-F238E27FC236}">
                <a16:creationId xmlns:a16="http://schemas.microsoft.com/office/drawing/2014/main" id="{BF2BD20B-3B92-45B0-9DDF-450005B025B4}"/>
              </a:ext>
            </a:extLst>
          </p:cNvPr>
          <p:cNvSpPr/>
          <p:nvPr/>
        </p:nvSpPr>
        <p:spPr>
          <a:xfrm>
            <a:off x="67274" y="3288322"/>
            <a:ext cx="8873526" cy="3289577"/>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20000"/>
              </a:lnSpc>
              <a:buFont typeface="Wingdings" panose="05000000000000000000" pitchFamily="2" charset="2"/>
              <a:buChar char="ü"/>
            </a:pPr>
            <a:r>
              <a:rPr lang="en-US" altLang="zh-CN" sz="2000" dirty="0" err="1">
                <a:solidFill>
                  <a:schemeClr val="tx1"/>
                </a:solidFill>
                <a:latin typeface="+mj-lt"/>
              </a:rPr>
              <a:t>f.getName</a:t>
            </a:r>
            <a:r>
              <a:rPr lang="en-US" altLang="zh-CN" sz="2000" dirty="0">
                <a:solidFill>
                  <a:schemeClr val="tx1"/>
                </a:solidFill>
                <a:latin typeface="+mj-lt"/>
              </a:rPr>
              <a:t>()</a:t>
            </a:r>
            <a:r>
              <a:rPr lang="zh-CN" altLang="en-US" sz="2000" dirty="0">
                <a:solidFill>
                  <a:schemeClr val="tx1"/>
                </a:solidFill>
                <a:latin typeface="+mj-lt"/>
              </a:rPr>
              <a:t>：返回文件名   </a:t>
            </a:r>
            <a:r>
              <a:rPr lang="en-US" altLang="zh-CN" sz="2000" dirty="0">
                <a:solidFill>
                  <a:schemeClr val="tx1"/>
                </a:solidFill>
                <a:latin typeface="+mj-lt"/>
              </a:rPr>
              <a:t>temp.dat</a:t>
            </a:r>
          </a:p>
          <a:p>
            <a:pPr marL="285750" indent="-285750" algn="just">
              <a:lnSpc>
                <a:spcPct val="120000"/>
              </a:lnSpc>
              <a:buFont typeface="Wingdings" panose="05000000000000000000" pitchFamily="2" charset="2"/>
              <a:buChar char="ü"/>
            </a:pPr>
            <a:r>
              <a:rPr lang="en-US" altLang="zh-CN" sz="2000" dirty="0" err="1">
                <a:solidFill>
                  <a:schemeClr val="tx1"/>
                </a:solidFill>
                <a:latin typeface="+mj-lt"/>
              </a:rPr>
              <a:t>f.getParent</a:t>
            </a:r>
            <a:r>
              <a:rPr lang="en-US" altLang="zh-CN" sz="2000" dirty="0">
                <a:solidFill>
                  <a:schemeClr val="tx1"/>
                </a:solidFill>
                <a:latin typeface="+mj-lt"/>
              </a:rPr>
              <a:t>()</a:t>
            </a:r>
            <a:r>
              <a:rPr lang="zh-CN" altLang="en-US" sz="2000" dirty="0">
                <a:solidFill>
                  <a:schemeClr val="tx1"/>
                </a:solidFill>
                <a:latin typeface="+mj-lt"/>
              </a:rPr>
              <a:t>：返回文件所在目录名   </a:t>
            </a:r>
            <a:r>
              <a:rPr lang="en-US" altLang="zh-CN" sz="2000" dirty="0">
                <a:solidFill>
                  <a:schemeClr val="tx1"/>
                </a:solidFill>
                <a:latin typeface="+mj-lt"/>
              </a:rPr>
              <a:t>data</a:t>
            </a:r>
          </a:p>
          <a:p>
            <a:pPr marL="285750" indent="-285750" algn="just">
              <a:lnSpc>
                <a:spcPct val="120000"/>
              </a:lnSpc>
              <a:buFont typeface="Wingdings" panose="05000000000000000000" pitchFamily="2" charset="2"/>
              <a:buChar char="ü"/>
            </a:pPr>
            <a:r>
              <a:rPr lang="en-US" altLang="zh-CN" sz="2000" dirty="0" err="1">
                <a:solidFill>
                  <a:schemeClr val="tx1"/>
                </a:solidFill>
                <a:latin typeface="+mj-lt"/>
              </a:rPr>
              <a:t>f.getPath</a:t>
            </a:r>
            <a:r>
              <a:rPr lang="en-US" altLang="zh-CN" sz="2000" dirty="0">
                <a:solidFill>
                  <a:schemeClr val="tx1"/>
                </a:solidFill>
                <a:latin typeface="+mj-lt"/>
              </a:rPr>
              <a:t>()</a:t>
            </a:r>
            <a:r>
              <a:rPr lang="zh-CN" altLang="en-US" sz="2000" dirty="0">
                <a:solidFill>
                  <a:schemeClr val="tx1"/>
                </a:solidFill>
                <a:latin typeface="+mj-lt"/>
              </a:rPr>
              <a:t>：返回文件路径  </a:t>
            </a:r>
            <a:r>
              <a:rPr lang="en-US" altLang="zh-CN" sz="2000" dirty="0">
                <a:solidFill>
                  <a:schemeClr val="tx1"/>
                </a:solidFill>
                <a:latin typeface="+mj-lt"/>
              </a:rPr>
              <a:t>data\temp.dat</a:t>
            </a:r>
          </a:p>
          <a:p>
            <a:pPr marL="285750" indent="-285750" algn="just">
              <a:lnSpc>
                <a:spcPct val="120000"/>
              </a:lnSpc>
              <a:buFont typeface="Wingdings" panose="05000000000000000000" pitchFamily="2" charset="2"/>
              <a:buChar char="ü"/>
            </a:pPr>
            <a:r>
              <a:rPr lang="en-US" altLang="zh-CN" sz="2000" dirty="0" err="1">
                <a:solidFill>
                  <a:schemeClr val="tx1"/>
                </a:solidFill>
                <a:latin typeface="+mj-lt"/>
              </a:rPr>
              <a:t>f.getAbsolutePath</a:t>
            </a:r>
            <a:r>
              <a:rPr lang="en-US" altLang="zh-CN" sz="2000" dirty="0">
                <a:solidFill>
                  <a:schemeClr val="tx1"/>
                </a:solidFill>
                <a:latin typeface="+mj-lt"/>
              </a:rPr>
              <a:t>()</a:t>
            </a:r>
            <a:r>
              <a:rPr lang="zh-CN" altLang="en-US" sz="2000" dirty="0">
                <a:solidFill>
                  <a:schemeClr val="tx1"/>
                </a:solidFill>
                <a:latin typeface="+mj-lt"/>
              </a:rPr>
              <a:t>：返回绝对路径  </a:t>
            </a:r>
            <a:r>
              <a:rPr lang="en-US" altLang="zh-CN" sz="2000" dirty="0">
                <a:solidFill>
                  <a:schemeClr val="tx1"/>
                </a:solidFill>
                <a:latin typeface="+mj-lt"/>
              </a:rPr>
              <a:t>…\data\temp.dat</a:t>
            </a:r>
          </a:p>
          <a:p>
            <a:pPr marL="285750" indent="-285750" algn="just">
              <a:lnSpc>
                <a:spcPct val="120000"/>
              </a:lnSpc>
              <a:buFont typeface="Wingdings" panose="05000000000000000000" pitchFamily="2" charset="2"/>
              <a:buChar char="ü"/>
            </a:pPr>
            <a:r>
              <a:rPr lang="en-US" altLang="zh-CN" sz="2000" dirty="0" err="1">
                <a:solidFill>
                  <a:schemeClr val="tx1"/>
                </a:solidFill>
                <a:latin typeface="+mj-lt"/>
              </a:rPr>
              <a:t>f.exists</a:t>
            </a:r>
            <a:r>
              <a:rPr lang="en-US" altLang="zh-CN" sz="2000" dirty="0">
                <a:solidFill>
                  <a:schemeClr val="tx1"/>
                </a:solidFill>
                <a:latin typeface="+mj-lt"/>
              </a:rPr>
              <a:t>()</a:t>
            </a:r>
            <a:r>
              <a:rPr lang="zh-CN" altLang="en-US" sz="2000" dirty="0">
                <a:solidFill>
                  <a:schemeClr val="tx1"/>
                </a:solidFill>
                <a:latin typeface="+mj-lt"/>
              </a:rPr>
              <a:t>：文件是否存在</a:t>
            </a:r>
          </a:p>
          <a:p>
            <a:pPr marL="285750" indent="-285750" algn="just">
              <a:lnSpc>
                <a:spcPct val="120000"/>
              </a:lnSpc>
              <a:buFont typeface="Wingdings" panose="05000000000000000000" pitchFamily="2" charset="2"/>
              <a:buChar char="ü"/>
            </a:pPr>
            <a:r>
              <a:rPr lang="en-US" altLang="zh-CN" sz="2000" dirty="0" err="1">
                <a:solidFill>
                  <a:schemeClr val="tx1"/>
                </a:solidFill>
                <a:latin typeface="+mj-lt"/>
              </a:rPr>
              <a:t>f.canWrite</a:t>
            </a:r>
            <a:r>
              <a:rPr lang="en-US" altLang="zh-CN" sz="2000" dirty="0">
                <a:solidFill>
                  <a:schemeClr val="tx1"/>
                </a:solidFill>
                <a:latin typeface="+mj-lt"/>
              </a:rPr>
              <a:t>(), </a:t>
            </a:r>
            <a:r>
              <a:rPr lang="en-US" altLang="zh-CN" sz="2000" dirty="0" err="1">
                <a:solidFill>
                  <a:schemeClr val="tx1"/>
                </a:solidFill>
                <a:latin typeface="+mj-lt"/>
              </a:rPr>
              <a:t>f.canRead</a:t>
            </a:r>
            <a:r>
              <a:rPr lang="en-US" altLang="zh-CN" sz="2000" dirty="0">
                <a:solidFill>
                  <a:schemeClr val="tx1"/>
                </a:solidFill>
                <a:latin typeface="+mj-lt"/>
              </a:rPr>
              <a:t>()</a:t>
            </a:r>
            <a:r>
              <a:rPr lang="zh-CN" altLang="en-US" sz="2000" dirty="0">
                <a:solidFill>
                  <a:schemeClr val="tx1"/>
                </a:solidFill>
                <a:latin typeface="+mj-lt"/>
              </a:rPr>
              <a:t>：文件是否可写、读</a:t>
            </a:r>
          </a:p>
          <a:p>
            <a:pPr marL="285750" indent="-285750" algn="just">
              <a:lnSpc>
                <a:spcPct val="120000"/>
              </a:lnSpc>
              <a:buFont typeface="Wingdings" panose="05000000000000000000" pitchFamily="2" charset="2"/>
              <a:buChar char="ü"/>
            </a:pPr>
            <a:r>
              <a:rPr lang="en-US" altLang="zh-CN" sz="2000" dirty="0" err="1">
                <a:solidFill>
                  <a:schemeClr val="tx1"/>
                </a:solidFill>
                <a:latin typeface="+mj-lt"/>
              </a:rPr>
              <a:t>f.isFile</a:t>
            </a:r>
            <a:r>
              <a:rPr lang="en-US" altLang="zh-CN" sz="2000" dirty="0">
                <a:solidFill>
                  <a:schemeClr val="tx1"/>
                </a:solidFill>
                <a:latin typeface="+mj-lt"/>
              </a:rPr>
              <a:t>(), </a:t>
            </a:r>
            <a:r>
              <a:rPr lang="en-US" altLang="zh-CN" sz="2000" dirty="0" err="1">
                <a:solidFill>
                  <a:schemeClr val="tx1"/>
                </a:solidFill>
                <a:latin typeface="+mj-lt"/>
              </a:rPr>
              <a:t>f.isDirectory</a:t>
            </a:r>
            <a:r>
              <a:rPr lang="en-US" altLang="zh-CN" sz="2000" dirty="0">
                <a:solidFill>
                  <a:schemeClr val="tx1"/>
                </a:solidFill>
                <a:latin typeface="+mj-lt"/>
              </a:rPr>
              <a:t>()</a:t>
            </a:r>
            <a:r>
              <a:rPr lang="zh-CN" altLang="en-US" sz="2000" dirty="0">
                <a:solidFill>
                  <a:schemeClr val="tx1"/>
                </a:solidFill>
                <a:latin typeface="+mj-lt"/>
              </a:rPr>
              <a:t>，</a:t>
            </a:r>
            <a:r>
              <a:rPr lang="en-US" altLang="zh-CN" sz="2000" dirty="0" err="1">
                <a:solidFill>
                  <a:schemeClr val="tx1"/>
                </a:solidFill>
                <a:latin typeface="+mj-lt"/>
              </a:rPr>
              <a:t>f.isHidden</a:t>
            </a:r>
            <a:r>
              <a:rPr lang="en-US" altLang="zh-CN" sz="2000" dirty="0">
                <a:solidFill>
                  <a:schemeClr val="tx1"/>
                </a:solidFill>
                <a:latin typeface="+mj-lt"/>
              </a:rPr>
              <a:t>()</a:t>
            </a:r>
            <a:r>
              <a:rPr lang="zh-CN" altLang="en-US" sz="2000" dirty="0">
                <a:solidFill>
                  <a:schemeClr val="tx1"/>
                </a:solidFill>
                <a:latin typeface="+mj-lt"/>
              </a:rPr>
              <a:t>：是否为文件或目录，是否隐藏；</a:t>
            </a:r>
          </a:p>
          <a:p>
            <a:pPr marL="285750" indent="-285750" algn="just">
              <a:lnSpc>
                <a:spcPct val="120000"/>
              </a:lnSpc>
              <a:buFont typeface="Wingdings" panose="05000000000000000000" pitchFamily="2" charset="2"/>
              <a:buChar char="ü"/>
            </a:pPr>
            <a:r>
              <a:rPr lang="en-US" altLang="zh-CN" sz="2000" dirty="0" err="1">
                <a:solidFill>
                  <a:schemeClr val="tx1"/>
                </a:solidFill>
                <a:latin typeface="+mj-lt"/>
              </a:rPr>
              <a:t>f.lastModified</a:t>
            </a:r>
            <a:r>
              <a:rPr lang="en-US" altLang="zh-CN" sz="2000" dirty="0">
                <a:solidFill>
                  <a:schemeClr val="tx1"/>
                </a:solidFill>
                <a:latin typeface="+mj-lt"/>
              </a:rPr>
              <a:t>(), </a:t>
            </a:r>
            <a:r>
              <a:rPr lang="en-US" altLang="zh-CN" sz="2000" dirty="0" err="1">
                <a:solidFill>
                  <a:schemeClr val="tx1"/>
                </a:solidFill>
                <a:latin typeface="+mj-lt"/>
              </a:rPr>
              <a:t>f.length</a:t>
            </a:r>
            <a:r>
              <a:rPr lang="en-US" altLang="zh-CN" sz="2000" dirty="0">
                <a:solidFill>
                  <a:schemeClr val="tx1"/>
                </a:solidFill>
                <a:latin typeface="+mj-lt"/>
              </a:rPr>
              <a:t>(), </a:t>
            </a:r>
            <a:r>
              <a:rPr lang="en-US" altLang="zh-CN" sz="2000" dirty="0" err="1">
                <a:solidFill>
                  <a:schemeClr val="tx1"/>
                </a:solidFill>
                <a:latin typeface="+mj-lt"/>
              </a:rPr>
              <a:t>f.delete</a:t>
            </a:r>
            <a:r>
              <a:rPr lang="en-US" altLang="zh-CN" sz="2000" dirty="0">
                <a:solidFill>
                  <a:schemeClr val="tx1"/>
                </a:solidFill>
                <a:latin typeface="+mj-lt"/>
              </a:rPr>
              <a:t>()</a:t>
            </a:r>
            <a:r>
              <a:rPr lang="zh-CN" altLang="en-US" sz="2000" dirty="0">
                <a:solidFill>
                  <a:schemeClr val="tx1"/>
                </a:solidFill>
                <a:latin typeface="+mj-lt"/>
              </a:rPr>
              <a:t>：文件的最后修改日期、长度；删除文件</a:t>
            </a:r>
          </a:p>
          <a:p>
            <a:pPr marL="285750" indent="-285750" algn="just">
              <a:lnSpc>
                <a:spcPct val="120000"/>
              </a:lnSpc>
              <a:buFont typeface="Wingdings" panose="05000000000000000000" pitchFamily="2" charset="2"/>
              <a:buChar char="ü"/>
            </a:pPr>
            <a:r>
              <a:rPr lang="en-US" altLang="zh-CN" sz="2000" dirty="0" err="1">
                <a:solidFill>
                  <a:schemeClr val="tx1"/>
                </a:solidFill>
                <a:latin typeface="+mj-lt"/>
              </a:rPr>
              <a:t>f.mkdir</a:t>
            </a:r>
            <a:r>
              <a:rPr lang="en-US" altLang="zh-CN" sz="2000" dirty="0">
                <a:solidFill>
                  <a:schemeClr val="tx1"/>
                </a:solidFill>
                <a:latin typeface="+mj-lt"/>
              </a:rPr>
              <a:t>(), </a:t>
            </a:r>
            <a:r>
              <a:rPr lang="en-US" altLang="zh-CN" sz="2000" dirty="0" err="1">
                <a:solidFill>
                  <a:schemeClr val="tx1"/>
                </a:solidFill>
                <a:latin typeface="+mj-lt"/>
              </a:rPr>
              <a:t>f.list</a:t>
            </a:r>
            <a:r>
              <a:rPr lang="en-US" altLang="zh-CN" sz="2000" dirty="0">
                <a:solidFill>
                  <a:schemeClr val="tx1"/>
                </a:solidFill>
                <a:latin typeface="+mj-lt"/>
              </a:rPr>
              <a:t>()</a:t>
            </a:r>
            <a:r>
              <a:rPr lang="zh-CN" altLang="en-US" sz="2000" dirty="0">
                <a:solidFill>
                  <a:schemeClr val="tx1"/>
                </a:solidFill>
                <a:latin typeface="+mj-lt"/>
              </a:rPr>
              <a:t>：创建一个目录；列出目录下所有的文件</a:t>
            </a:r>
          </a:p>
        </p:txBody>
      </p:sp>
    </p:spTree>
    <p:extLst>
      <p:ext uri="{BB962C8B-B14F-4D97-AF65-F5344CB8AC3E}">
        <p14:creationId xmlns:p14="http://schemas.microsoft.com/office/powerpoint/2010/main" val="664949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animEffect transition="in" filter="fade">
                                      <p:cBhvr>
                                        <p:cTn id="27" dur="500"/>
                                        <p:tgtEl>
                                          <p:spTgt spid="1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xEl>
                                              <p:pRg st="2" end="2"/>
                                            </p:txEl>
                                          </p:spTgt>
                                        </p:tgtEl>
                                        <p:attrNameLst>
                                          <p:attrName>style.visibility</p:attrName>
                                        </p:attrNameLst>
                                      </p:cBhvr>
                                      <p:to>
                                        <p:strVal val="visible"/>
                                      </p:to>
                                    </p:set>
                                    <p:animEffect transition="in" filter="fade">
                                      <p:cBhvr>
                                        <p:cTn id="32" dur="500"/>
                                        <p:tgtEl>
                                          <p:spTgt spid="1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animEffect transition="in" filter="fade">
                                      <p:cBhvr>
                                        <p:cTn id="37" dur="500"/>
                                        <p:tgtEl>
                                          <p:spTgt spid="1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xEl>
                                              <p:pRg st="4" end="4"/>
                                            </p:txEl>
                                          </p:spTgt>
                                        </p:tgtEl>
                                        <p:attrNameLst>
                                          <p:attrName>style.visibility</p:attrName>
                                        </p:attrNameLst>
                                      </p:cBhvr>
                                      <p:to>
                                        <p:strVal val="visible"/>
                                      </p:to>
                                    </p:set>
                                    <p:animEffect transition="in" filter="fade">
                                      <p:cBhvr>
                                        <p:cTn id="42" dur="500"/>
                                        <p:tgtEl>
                                          <p:spTgt spid="1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xEl>
                                              <p:pRg st="5" end="5"/>
                                            </p:txEl>
                                          </p:spTgt>
                                        </p:tgtEl>
                                        <p:attrNameLst>
                                          <p:attrName>style.visibility</p:attrName>
                                        </p:attrNameLst>
                                      </p:cBhvr>
                                      <p:to>
                                        <p:strVal val="visible"/>
                                      </p:to>
                                    </p:set>
                                    <p:animEffect transition="in" filter="fade">
                                      <p:cBhvr>
                                        <p:cTn id="47" dur="500"/>
                                        <p:tgtEl>
                                          <p:spTgt spid="1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xEl>
                                              <p:pRg st="6" end="6"/>
                                            </p:txEl>
                                          </p:spTgt>
                                        </p:tgtEl>
                                        <p:attrNameLst>
                                          <p:attrName>style.visibility</p:attrName>
                                        </p:attrNameLst>
                                      </p:cBhvr>
                                      <p:to>
                                        <p:strVal val="visible"/>
                                      </p:to>
                                    </p:set>
                                    <p:animEffect transition="in" filter="fade">
                                      <p:cBhvr>
                                        <p:cTn id="52" dur="500"/>
                                        <p:tgtEl>
                                          <p:spTgt spid="17">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
                                            <p:txEl>
                                              <p:pRg st="7" end="7"/>
                                            </p:txEl>
                                          </p:spTgt>
                                        </p:tgtEl>
                                        <p:attrNameLst>
                                          <p:attrName>style.visibility</p:attrName>
                                        </p:attrNameLst>
                                      </p:cBhvr>
                                      <p:to>
                                        <p:strVal val="visible"/>
                                      </p:to>
                                    </p:set>
                                    <p:animEffect transition="in" filter="fade">
                                      <p:cBhvr>
                                        <p:cTn id="57" dur="500"/>
                                        <p:tgtEl>
                                          <p:spTgt spid="17">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
                                            <p:txEl>
                                              <p:pRg st="8" end="8"/>
                                            </p:txEl>
                                          </p:spTgt>
                                        </p:tgtEl>
                                        <p:attrNameLst>
                                          <p:attrName>style.visibility</p:attrName>
                                        </p:attrNameLst>
                                      </p:cBhvr>
                                      <p:to>
                                        <p:strVal val="visible"/>
                                      </p:to>
                                    </p:set>
                                    <p:animEffect transition="in" filter="fade">
                                      <p:cBhvr>
                                        <p:cTn id="62" dur="500"/>
                                        <p:tgtEl>
                                          <p:spTgt spid="1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File</a:t>
            </a:r>
            <a:r>
              <a:rPr lang="zh-CN" altLang="en-US" sz="2400" b="1" dirty="0">
                <a:solidFill>
                  <a:srgbClr val="1557AE"/>
                </a:solidFill>
                <a:latin typeface="+mj-lt"/>
                <a:ea typeface="楷体" panose="02010609060101010101" pitchFamily="49" charset="-122"/>
                <a:cs typeface="黑体" panose="02010609060101010101" pitchFamily="49" charset="-122"/>
                <a:sym typeface="+mn-ea"/>
              </a:rPr>
              <a:t>类</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p:txBody>
      </p:sp>
      <p:sp>
        <p:nvSpPr>
          <p:cNvPr id="9" name="矩形 8">
            <a:extLst>
              <a:ext uri="{FF2B5EF4-FFF2-40B4-BE49-F238E27FC236}">
                <a16:creationId xmlns:a16="http://schemas.microsoft.com/office/drawing/2014/main" id="{FE87540E-C9C1-4509-B778-4FF2011E624D}"/>
              </a:ext>
            </a:extLst>
          </p:cNvPr>
          <p:cNvSpPr/>
          <p:nvPr/>
        </p:nvSpPr>
        <p:spPr>
          <a:xfrm>
            <a:off x="0" y="1941537"/>
            <a:ext cx="9144000" cy="3412977"/>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import</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java</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io</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a:t>
            </a:r>
          </a:p>
          <a:p>
            <a:r>
              <a:rPr lang="en-US" altLang="zh-CN" b="1" dirty="0">
                <a:solidFill>
                  <a:srgbClr val="569CD6"/>
                </a:solidFill>
                <a:latin typeface="Consolas" panose="020B0609020204030204" pitchFamily="49" charset="0"/>
              </a:rPr>
              <a:t>class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test1</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throws</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IOException</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File</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file</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File</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"data/temp.dat"</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file</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getName</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file</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getParent</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file</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getAbsoluteFile</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file</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isHidden</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file</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isFile</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file</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exists</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a:t>
            </a:r>
          </a:p>
        </p:txBody>
      </p:sp>
      <p:pic>
        <p:nvPicPr>
          <p:cNvPr id="5" name="图片 4">
            <a:extLst>
              <a:ext uri="{FF2B5EF4-FFF2-40B4-BE49-F238E27FC236}">
                <a16:creationId xmlns:a16="http://schemas.microsoft.com/office/drawing/2014/main" id="{99AB867B-5FFA-48A4-A854-8C7ACECB4853}"/>
              </a:ext>
            </a:extLst>
          </p:cNvPr>
          <p:cNvPicPr>
            <a:picLocks noChangeAspect="1"/>
          </p:cNvPicPr>
          <p:nvPr/>
        </p:nvPicPr>
        <p:blipFill>
          <a:blip r:embed="rId3"/>
          <a:stretch>
            <a:fillRect/>
          </a:stretch>
        </p:blipFill>
        <p:spPr>
          <a:xfrm>
            <a:off x="0" y="5576453"/>
            <a:ext cx="9144000" cy="1223664"/>
          </a:xfrm>
          <a:prstGeom prst="rect">
            <a:avLst/>
          </a:prstGeom>
        </p:spPr>
      </p:pic>
    </p:spTree>
    <p:extLst>
      <p:ext uri="{BB962C8B-B14F-4D97-AF65-F5344CB8AC3E}">
        <p14:creationId xmlns:p14="http://schemas.microsoft.com/office/powerpoint/2010/main" val="2307470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File</a:t>
            </a:r>
            <a:r>
              <a:rPr lang="zh-CN" altLang="en-US" sz="2400" b="1" dirty="0">
                <a:solidFill>
                  <a:srgbClr val="1557AE"/>
                </a:solidFill>
                <a:latin typeface="+mj-lt"/>
                <a:ea typeface="楷体" panose="02010609060101010101" pitchFamily="49" charset="-122"/>
                <a:cs typeface="黑体" panose="02010609060101010101" pitchFamily="49" charset="-122"/>
                <a:sym typeface="+mn-ea"/>
              </a:rPr>
              <a:t>类</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p:txBody>
      </p:sp>
      <p:sp>
        <p:nvSpPr>
          <p:cNvPr id="9" name="矩形 8">
            <a:extLst>
              <a:ext uri="{FF2B5EF4-FFF2-40B4-BE49-F238E27FC236}">
                <a16:creationId xmlns:a16="http://schemas.microsoft.com/office/drawing/2014/main" id="{FE87540E-C9C1-4509-B778-4FF2011E624D}"/>
              </a:ext>
            </a:extLst>
          </p:cNvPr>
          <p:cNvSpPr/>
          <p:nvPr/>
        </p:nvSpPr>
        <p:spPr>
          <a:xfrm>
            <a:off x="0" y="1941537"/>
            <a:ext cx="9144000" cy="3870178"/>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import</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java</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io</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a:t>
            </a:r>
          </a:p>
          <a:p>
            <a:r>
              <a:rPr lang="en-US" altLang="zh-CN" b="1" dirty="0">
                <a:solidFill>
                  <a:srgbClr val="569CD6"/>
                </a:solidFill>
                <a:latin typeface="Consolas" panose="020B0609020204030204" pitchFamily="49" charset="0"/>
              </a:rPr>
              <a:t>class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test1</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throws</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IOException</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filename</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E9178"/>
                </a:solidFill>
                <a:latin typeface="Consolas" panose="020B0609020204030204" pitchFamily="49" charset="0"/>
              </a:rPr>
              <a:t>"data/nosuchfile.dat"</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File</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file</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File</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filename</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if</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file</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exists</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file</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getName</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else</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"No file named "</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filename</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2080874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5" name="矩形: 圆角 34">
            <a:extLst>
              <a:ext uri="{FF2B5EF4-FFF2-40B4-BE49-F238E27FC236}">
                <a16:creationId xmlns:a16="http://schemas.microsoft.com/office/drawing/2014/main" id="{00A7AD2D-FC44-4ADF-BFFC-B5718492ED24}"/>
              </a:ext>
            </a:extLst>
          </p:cNvPr>
          <p:cNvSpPr/>
          <p:nvPr/>
        </p:nvSpPr>
        <p:spPr>
          <a:xfrm>
            <a:off x="2872" y="1000944"/>
            <a:ext cx="9141128" cy="395654"/>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字节流类的继承关系</a:t>
            </a:r>
            <a:endParaRPr lang="en-US" altLang="zh-CN" sz="2400" b="1" dirty="0">
              <a:solidFill>
                <a:srgbClr val="1557AE"/>
              </a:solidFill>
              <a:latin typeface="+mj-lt"/>
            </a:endParaRPr>
          </a:p>
        </p:txBody>
      </p:sp>
      <p:sp>
        <p:nvSpPr>
          <p:cNvPr id="2" name="矩形: 圆角 1">
            <a:extLst>
              <a:ext uri="{FF2B5EF4-FFF2-40B4-BE49-F238E27FC236}">
                <a16:creationId xmlns:a16="http://schemas.microsoft.com/office/drawing/2014/main" id="{A628CDDA-4B44-4C9C-B6C1-A95A001639DB}"/>
              </a:ext>
            </a:extLst>
          </p:cNvPr>
          <p:cNvSpPr/>
          <p:nvPr/>
        </p:nvSpPr>
        <p:spPr>
          <a:xfrm>
            <a:off x="0" y="3909009"/>
            <a:ext cx="122213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a:t>
            </a:r>
            <a:endParaRPr lang="zh-CN" altLang="en-US" sz="1600" b="1" dirty="0">
              <a:solidFill>
                <a:schemeClr val="bg1"/>
              </a:solidFill>
              <a:latin typeface="Consolas" panose="020B0609020204030204" pitchFamily="49" charset="0"/>
            </a:endParaRPr>
          </a:p>
        </p:txBody>
      </p:sp>
      <p:sp>
        <p:nvSpPr>
          <p:cNvPr id="24" name="矩形: 圆角 23">
            <a:extLst>
              <a:ext uri="{FF2B5EF4-FFF2-40B4-BE49-F238E27FC236}">
                <a16:creationId xmlns:a16="http://schemas.microsoft.com/office/drawing/2014/main" id="{D8DB4D11-66D1-4477-97E7-E17BC08624C5}"/>
              </a:ext>
            </a:extLst>
          </p:cNvPr>
          <p:cNvSpPr/>
          <p:nvPr/>
        </p:nvSpPr>
        <p:spPr>
          <a:xfrm>
            <a:off x="1485900" y="1963558"/>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InputStream</a:t>
            </a:r>
            <a:endParaRPr lang="zh-CN" altLang="en-US" sz="1600" b="1" dirty="0">
              <a:solidFill>
                <a:schemeClr val="bg1"/>
              </a:solidFill>
              <a:latin typeface="Consolas" panose="020B0609020204030204" pitchFamily="49" charset="0"/>
            </a:endParaRPr>
          </a:p>
        </p:txBody>
      </p:sp>
      <p:sp>
        <p:nvSpPr>
          <p:cNvPr id="25" name="矩形: 圆角 24">
            <a:extLst>
              <a:ext uri="{FF2B5EF4-FFF2-40B4-BE49-F238E27FC236}">
                <a16:creationId xmlns:a16="http://schemas.microsoft.com/office/drawing/2014/main" id="{3B53EA79-08C4-46C5-BF16-5895824E2009}"/>
              </a:ext>
            </a:extLst>
          </p:cNvPr>
          <p:cNvSpPr/>
          <p:nvPr/>
        </p:nvSpPr>
        <p:spPr>
          <a:xfrm>
            <a:off x="1485900" y="4140619"/>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OutputStream</a:t>
            </a:r>
            <a:endParaRPr lang="zh-CN" altLang="en-US" sz="1600" b="1" dirty="0">
              <a:solidFill>
                <a:schemeClr val="bg1"/>
              </a:solidFill>
              <a:latin typeface="Consolas" panose="020B0609020204030204" pitchFamily="49" charset="0"/>
            </a:endParaRPr>
          </a:p>
        </p:txBody>
      </p:sp>
      <p:cxnSp>
        <p:nvCxnSpPr>
          <p:cNvPr id="5" name="连接符: 肘形 4">
            <a:extLst>
              <a:ext uri="{FF2B5EF4-FFF2-40B4-BE49-F238E27FC236}">
                <a16:creationId xmlns:a16="http://schemas.microsoft.com/office/drawing/2014/main" id="{10106672-E73F-4A3F-A263-ED34DF9A3201}"/>
              </a:ext>
            </a:extLst>
          </p:cNvPr>
          <p:cNvCxnSpPr>
            <a:cxnSpLocks/>
            <a:stCxn id="24" idx="1"/>
            <a:endCxn id="2" idx="3"/>
          </p:cNvCxnSpPr>
          <p:nvPr/>
        </p:nvCxnSpPr>
        <p:spPr>
          <a:xfrm rot="10800000" flipV="1">
            <a:off x="1222132" y="2161384"/>
            <a:ext cx="263769" cy="194545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45D9F41B-6B88-442A-8476-9D95B263019E}"/>
              </a:ext>
            </a:extLst>
          </p:cNvPr>
          <p:cNvCxnSpPr>
            <a:cxnSpLocks/>
            <a:stCxn id="25" idx="1"/>
            <a:endCxn id="2" idx="3"/>
          </p:cNvCxnSpPr>
          <p:nvPr/>
        </p:nvCxnSpPr>
        <p:spPr>
          <a:xfrm rot="10800000">
            <a:off x="1222132" y="4106836"/>
            <a:ext cx="263769" cy="231610"/>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4482EC65-7C6B-440A-9FDA-6961898B78FD}"/>
              </a:ext>
            </a:extLst>
          </p:cNvPr>
          <p:cNvSpPr/>
          <p:nvPr/>
        </p:nvSpPr>
        <p:spPr>
          <a:xfrm>
            <a:off x="3701429" y="1435642"/>
            <a:ext cx="2123410"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cxnSp>
        <p:nvCxnSpPr>
          <p:cNvPr id="50" name="连接符: 肘形 49">
            <a:extLst>
              <a:ext uri="{FF2B5EF4-FFF2-40B4-BE49-F238E27FC236}">
                <a16:creationId xmlns:a16="http://schemas.microsoft.com/office/drawing/2014/main" id="{B916EC76-3C76-4A0B-87C1-55F867676B30}"/>
              </a:ext>
            </a:extLst>
          </p:cNvPr>
          <p:cNvCxnSpPr>
            <a:cxnSpLocks/>
            <a:stCxn id="33" idx="1"/>
            <a:endCxn id="24" idx="3"/>
          </p:cNvCxnSpPr>
          <p:nvPr/>
        </p:nvCxnSpPr>
        <p:spPr>
          <a:xfrm rot="10800000" flipV="1">
            <a:off x="3284451" y="1564301"/>
            <a:ext cx="416978" cy="597083"/>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D006C102-8EF9-4514-98A8-DB34F98F09CB}"/>
              </a:ext>
            </a:extLst>
          </p:cNvPr>
          <p:cNvSpPr/>
          <p:nvPr/>
        </p:nvSpPr>
        <p:spPr>
          <a:xfrm>
            <a:off x="3701428" y="178910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FilterInputStream</a:t>
            </a:r>
            <a:endParaRPr lang="zh-CN" altLang="en-US" sz="1600" b="1" dirty="0">
              <a:solidFill>
                <a:schemeClr val="bg1"/>
              </a:solidFill>
              <a:latin typeface="Consolas" panose="020B0609020204030204" pitchFamily="49" charset="0"/>
            </a:endParaRPr>
          </a:p>
        </p:txBody>
      </p:sp>
      <p:sp>
        <p:nvSpPr>
          <p:cNvPr id="57" name="矩形: 圆角 56">
            <a:extLst>
              <a:ext uri="{FF2B5EF4-FFF2-40B4-BE49-F238E27FC236}">
                <a16:creationId xmlns:a16="http://schemas.microsoft.com/office/drawing/2014/main" id="{6EF297BB-104D-457F-B061-0043E6C61399}"/>
              </a:ext>
            </a:extLst>
          </p:cNvPr>
          <p:cNvSpPr/>
          <p:nvPr/>
        </p:nvSpPr>
        <p:spPr>
          <a:xfrm>
            <a:off x="3701427" y="214984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ObjectInputStream</a:t>
            </a:r>
            <a:endParaRPr lang="zh-CN" altLang="en-US" sz="1600" b="1" dirty="0">
              <a:solidFill>
                <a:schemeClr val="bg1"/>
              </a:solidFill>
              <a:latin typeface="Consolas" panose="020B0609020204030204" pitchFamily="49" charset="0"/>
            </a:endParaRPr>
          </a:p>
        </p:txBody>
      </p:sp>
      <p:sp>
        <p:nvSpPr>
          <p:cNvPr id="58" name="矩形: 圆角 57">
            <a:extLst>
              <a:ext uri="{FF2B5EF4-FFF2-40B4-BE49-F238E27FC236}">
                <a16:creationId xmlns:a16="http://schemas.microsoft.com/office/drawing/2014/main" id="{44CA6BBE-6EF3-4D3B-85C8-98DDDCFC503C}"/>
              </a:ext>
            </a:extLst>
          </p:cNvPr>
          <p:cNvSpPr/>
          <p:nvPr/>
        </p:nvSpPr>
        <p:spPr>
          <a:xfrm>
            <a:off x="3701429" y="3617908"/>
            <a:ext cx="2123410"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FileOutputStream</a:t>
            </a:r>
            <a:endParaRPr lang="zh-CN" altLang="en-US" sz="1600" b="1" dirty="0">
              <a:solidFill>
                <a:schemeClr val="bg1"/>
              </a:solidFill>
              <a:latin typeface="Consolas" panose="020B0609020204030204" pitchFamily="49" charset="0"/>
            </a:endParaRPr>
          </a:p>
        </p:txBody>
      </p:sp>
      <p:sp>
        <p:nvSpPr>
          <p:cNvPr id="59" name="矩形: 圆角 58">
            <a:extLst>
              <a:ext uri="{FF2B5EF4-FFF2-40B4-BE49-F238E27FC236}">
                <a16:creationId xmlns:a16="http://schemas.microsoft.com/office/drawing/2014/main" id="{3911F959-1FCA-40C2-B9C8-C178C0DDDEDA}"/>
              </a:ext>
            </a:extLst>
          </p:cNvPr>
          <p:cNvSpPr/>
          <p:nvPr/>
        </p:nvSpPr>
        <p:spPr>
          <a:xfrm>
            <a:off x="3701426" y="3978177"/>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FilterOutputStream</a:t>
            </a:r>
            <a:endParaRPr lang="zh-CN" altLang="en-US" sz="1600" b="1" dirty="0">
              <a:solidFill>
                <a:schemeClr val="bg1"/>
              </a:solidFill>
              <a:latin typeface="Consolas" panose="020B0609020204030204" pitchFamily="49" charset="0"/>
            </a:endParaRPr>
          </a:p>
        </p:txBody>
      </p:sp>
      <p:sp>
        <p:nvSpPr>
          <p:cNvPr id="61" name="矩形: 圆角 60">
            <a:extLst>
              <a:ext uri="{FF2B5EF4-FFF2-40B4-BE49-F238E27FC236}">
                <a16:creationId xmlns:a16="http://schemas.microsoft.com/office/drawing/2014/main" id="{BFC2B2B0-BE69-4724-9489-F3A3F78B8124}"/>
              </a:ext>
            </a:extLst>
          </p:cNvPr>
          <p:cNvSpPr/>
          <p:nvPr/>
        </p:nvSpPr>
        <p:spPr>
          <a:xfrm>
            <a:off x="3701426" y="4365678"/>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ObjectOutputStream</a:t>
            </a:r>
            <a:endParaRPr lang="zh-CN" altLang="en-US" sz="1600" b="1" dirty="0">
              <a:solidFill>
                <a:schemeClr val="bg1"/>
              </a:solidFill>
              <a:latin typeface="Consolas" panose="020B0609020204030204" pitchFamily="49" charset="0"/>
            </a:endParaRPr>
          </a:p>
        </p:txBody>
      </p:sp>
      <p:cxnSp>
        <p:nvCxnSpPr>
          <p:cNvPr id="62" name="连接符: 肘形 61">
            <a:extLst>
              <a:ext uri="{FF2B5EF4-FFF2-40B4-BE49-F238E27FC236}">
                <a16:creationId xmlns:a16="http://schemas.microsoft.com/office/drawing/2014/main" id="{87C27631-2650-4020-A8DE-6279037DEEF6}"/>
              </a:ext>
            </a:extLst>
          </p:cNvPr>
          <p:cNvCxnSpPr>
            <a:cxnSpLocks/>
            <a:stCxn id="56" idx="1"/>
            <a:endCxn id="24" idx="3"/>
          </p:cNvCxnSpPr>
          <p:nvPr/>
        </p:nvCxnSpPr>
        <p:spPr>
          <a:xfrm rot="10800000" flipV="1">
            <a:off x="3284452" y="1917761"/>
            <a:ext cx="416977" cy="2436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09E3BEF7-0977-415F-87EB-2E421D686246}"/>
              </a:ext>
            </a:extLst>
          </p:cNvPr>
          <p:cNvCxnSpPr>
            <a:cxnSpLocks/>
            <a:stCxn id="57" idx="1"/>
            <a:endCxn id="24" idx="3"/>
          </p:cNvCxnSpPr>
          <p:nvPr/>
        </p:nvCxnSpPr>
        <p:spPr>
          <a:xfrm rot="10800000">
            <a:off x="3284451" y="2161385"/>
            <a:ext cx="416976" cy="117116"/>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8756F8A3-6762-4559-9F39-8E32FD1CA20E}"/>
              </a:ext>
            </a:extLst>
          </p:cNvPr>
          <p:cNvCxnSpPr>
            <a:cxnSpLocks/>
            <a:stCxn id="58" idx="1"/>
            <a:endCxn id="25" idx="3"/>
          </p:cNvCxnSpPr>
          <p:nvPr/>
        </p:nvCxnSpPr>
        <p:spPr>
          <a:xfrm rot="10800000" flipV="1">
            <a:off x="3284451" y="3746568"/>
            <a:ext cx="416978" cy="591878"/>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B9C3A5A-0313-450C-837B-3E0BAE25D6C5}"/>
              </a:ext>
            </a:extLst>
          </p:cNvPr>
          <p:cNvCxnSpPr>
            <a:cxnSpLocks/>
            <a:stCxn id="59" idx="1"/>
            <a:endCxn id="25" idx="3"/>
          </p:cNvCxnSpPr>
          <p:nvPr/>
        </p:nvCxnSpPr>
        <p:spPr>
          <a:xfrm rot="10800000" flipV="1">
            <a:off x="3284452" y="4106836"/>
            <a:ext cx="416975"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FAE660C1-5D8C-4B73-A5D3-C8E693636669}"/>
              </a:ext>
            </a:extLst>
          </p:cNvPr>
          <p:cNvCxnSpPr>
            <a:cxnSpLocks/>
            <a:stCxn id="61" idx="1"/>
            <a:endCxn id="25" idx="3"/>
          </p:cNvCxnSpPr>
          <p:nvPr/>
        </p:nvCxnSpPr>
        <p:spPr>
          <a:xfrm rot="10800000">
            <a:off x="3284452" y="4338446"/>
            <a:ext cx="416975" cy="15589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46A24222-E2A1-48E8-818C-41D8F24CE62A}"/>
              </a:ext>
            </a:extLst>
          </p:cNvPr>
          <p:cNvSpPr/>
          <p:nvPr/>
        </p:nvSpPr>
        <p:spPr>
          <a:xfrm>
            <a:off x="6465145" y="1548979"/>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DataInputStream</a:t>
            </a:r>
            <a:endParaRPr lang="zh-CN" altLang="en-US" sz="1600" b="1" dirty="0">
              <a:solidFill>
                <a:schemeClr val="bg1"/>
              </a:solidFill>
              <a:latin typeface="Consolas" panose="020B0609020204030204" pitchFamily="49" charset="0"/>
            </a:endParaRPr>
          </a:p>
        </p:txBody>
      </p:sp>
      <p:sp>
        <p:nvSpPr>
          <p:cNvPr id="77" name="矩形: 圆角 76">
            <a:extLst>
              <a:ext uri="{FF2B5EF4-FFF2-40B4-BE49-F238E27FC236}">
                <a16:creationId xmlns:a16="http://schemas.microsoft.com/office/drawing/2014/main" id="{53A89FCE-7E81-4470-BE35-15D6F3BE0C98}"/>
              </a:ext>
            </a:extLst>
          </p:cNvPr>
          <p:cNvSpPr/>
          <p:nvPr/>
        </p:nvSpPr>
        <p:spPr>
          <a:xfrm>
            <a:off x="6465145" y="2019825"/>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BufferedInputStream</a:t>
            </a:r>
            <a:endParaRPr lang="zh-CN" altLang="en-US" sz="1600" b="1" dirty="0">
              <a:solidFill>
                <a:schemeClr val="bg1"/>
              </a:solidFill>
              <a:latin typeface="Consolas" panose="020B0609020204030204" pitchFamily="49" charset="0"/>
            </a:endParaRPr>
          </a:p>
        </p:txBody>
      </p:sp>
      <p:cxnSp>
        <p:nvCxnSpPr>
          <p:cNvPr id="95" name="连接符: 肘形 94">
            <a:extLst>
              <a:ext uri="{FF2B5EF4-FFF2-40B4-BE49-F238E27FC236}">
                <a16:creationId xmlns:a16="http://schemas.microsoft.com/office/drawing/2014/main" id="{A37A2767-5A64-45F5-9CE8-3F264F58AB2E}"/>
              </a:ext>
            </a:extLst>
          </p:cNvPr>
          <p:cNvCxnSpPr>
            <a:cxnSpLocks/>
            <a:stCxn id="76" idx="1"/>
            <a:endCxn id="56" idx="3"/>
          </p:cNvCxnSpPr>
          <p:nvPr/>
        </p:nvCxnSpPr>
        <p:spPr>
          <a:xfrm rot="10800000" flipV="1">
            <a:off x="6093069" y="1677639"/>
            <a:ext cx="372076" cy="24012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a:extLst>
              <a:ext uri="{FF2B5EF4-FFF2-40B4-BE49-F238E27FC236}">
                <a16:creationId xmlns:a16="http://schemas.microsoft.com/office/drawing/2014/main" id="{D851B257-BE61-468F-BC61-215490770956}"/>
              </a:ext>
            </a:extLst>
          </p:cNvPr>
          <p:cNvCxnSpPr>
            <a:cxnSpLocks/>
            <a:stCxn id="77" idx="1"/>
            <a:endCxn id="56" idx="3"/>
          </p:cNvCxnSpPr>
          <p:nvPr/>
        </p:nvCxnSpPr>
        <p:spPr>
          <a:xfrm rot="10800000">
            <a:off x="6093069" y="1917761"/>
            <a:ext cx="372076" cy="2307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BC9CF278-5262-4D6D-A4B1-31865D52CD66}"/>
              </a:ext>
            </a:extLst>
          </p:cNvPr>
          <p:cNvSpPr/>
          <p:nvPr/>
        </p:nvSpPr>
        <p:spPr>
          <a:xfrm>
            <a:off x="6465145" y="3746568"/>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DataOutputStream</a:t>
            </a:r>
            <a:endParaRPr lang="zh-CN" altLang="en-US" sz="1600" b="1" dirty="0">
              <a:solidFill>
                <a:schemeClr val="bg1"/>
              </a:solidFill>
              <a:latin typeface="Consolas" panose="020B0609020204030204" pitchFamily="49" charset="0"/>
            </a:endParaRPr>
          </a:p>
        </p:txBody>
      </p:sp>
      <p:sp>
        <p:nvSpPr>
          <p:cNvPr id="105" name="矩形: 圆角 104">
            <a:extLst>
              <a:ext uri="{FF2B5EF4-FFF2-40B4-BE49-F238E27FC236}">
                <a16:creationId xmlns:a16="http://schemas.microsoft.com/office/drawing/2014/main" id="{C8BB0A71-1AA5-4B3E-BE11-9A107EC54A4A}"/>
              </a:ext>
            </a:extLst>
          </p:cNvPr>
          <p:cNvSpPr/>
          <p:nvPr/>
        </p:nvSpPr>
        <p:spPr>
          <a:xfrm>
            <a:off x="6465145" y="4217414"/>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BufferedOutputStream</a:t>
            </a:r>
            <a:endParaRPr lang="zh-CN" altLang="en-US" sz="1600" b="1" dirty="0">
              <a:solidFill>
                <a:schemeClr val="bg1"/>
              </a:solidFill>
              <a:latin typeface="Consolas" panose="020B0609020204030204" pitchFamily="49" charset="0"/>
            </a:endParaRPr>
          </a:p>
        </p:txBody>
      </p:sp>
      <p:cxnSp>
        <p:nvCxnSpPr>
          <p:cNvPr id="106" name="连接符: 肘形 105">
            <a:extLst>
              <a:ext uri="{FF2B5EF4-FFF2-40B4-BE49-F238E27FC236}">
                <a16:creationId xmlns:a16="http://schemas.microsoft.com/office/drawing/2014/main" id="{C618F332-F099-4CD4-B4EA-B79815D05B80}"/>
              </a:ext>
            </a:extLst>
          </p:cNvPr>
          <p:cNvCxnSpPr>
            <a:cxnSpLocks/>
            <a:stCxn id="104" idx="1"/>
            <a:endCxn id="59" idx="3"/>
          </p:cNvCxnSpPr>
          <p:nvPr/>
        </p:nvCxnSpPr>
        <p:spPr>
          <a:xfrm rot="10800000" flipV="1">
            <a:off x="6224953" y="3875227"/>
            <a:ext cx="240193"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a:extLst>
              <a:ext uri="{FF2B5EF4-FFF2-40B4-BE49-F238E27FC236}">
                <a16:creationId xmlns:a16="http://schemas.microsoft.com/office/drawing/2014/main" id="{1BE71D35-B76C-4A65-9ECE-DF8D86609D81}"/>
              </a:ext>
            </a:extLst>
          </p:cNvPr>
          <p:cNvCxnSpPr>
            <a:cxnSpLocks/>
            <a:stCxn id="105" idx="1"/>
            <a:endCxn id="59" idx="3"/>
          </p:cNvCxnSpPr>
          <p:nvPr/>
        </p:nvCxnSpPr>
        <p:spPr>
          <a:xfrm rot="10800000">
            <a:off x="6224953" y="4106838"/>
            <a:ext cx="240193" cy="23923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DCA80A5E-DE96-470C-B046-02BF18B9EC24}"/>
              </a:ext>
            </a:extLst>
          </p:cNvPr>
          <p:cNvSpPr/>
          <p:nvPr/>
        </p:nvSpPr>
        <p:spPr>
          <a:xfrm>
            <a:off x="1479499" y="5504383"/>
            <a:ext cx="2013438"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RandomAccessFile</a:t>
            </a:r>
            <a:endParaRPr lang="zh-CN" altLang="en-US" sz="1600" b="1" dirty="0">
              <a:solidFill>
                <a:schemeClr val="bg1"/>
              </a:solidFill>
              <a:latin typeface="Consolas" panose="020B0609020204030204" pitchFamily="49" charset="0"/>
            </a:endParaRPr>
          </a:p>
        </p:txBody>
      </p:sp>
      <p:cxnSp>
        <p:nvCxnSpPr>
          <p:cNvPr id="113" name="连接符: 肘形 112">
            <a:extLst>
              <a:ext uri="{FF2B5EF4-FFF2-40B4-BE49-F238E27FC236}">
                <a16:creationId xmlns:a16="http://schemas.microsoft.com/office/drawing/2014/main" id="{2350BA69-D93E-45A9-A136-421FA78E1F3F}"/>
              </a:ext>
            </a:extLst>
          </p:cNvPr>
          <p:cNvCxnSpPr>
            <a:cxnSpLocks/>
            <a:stCxn id="112" idx="1"/>
            <a:endCxn id="2" idx="3"/>
          </p:cNvCxnSpPr>
          <p:nvPr/>
        </p:nvCxnSpPr>
        <p:spPr>
          <a:xfrm rot="10800000">
            <a:off x="1222131" y="4106836"/>
            <a:ext cx="257368" cy="159537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7" name="矩形: 圆角 116">
            <a:extLst>
              <a:ext uri="{FF2B5EF4-FFF2-40B4-BE49-F238E27FC236}">
                <a16:creationId xmlns:a16="http://schemas.microsoft.com/office/drawing/2014/main" id="{519AD03E-7EE7-4C65-8BBF-352204E6D4AF}"/>
              </a:ext>
            </a:extLst>
          </p:cNvPr>
          <p:cNvSpPr/>
          <p:nvPr/>
        </p:nvSpPr>
        <p:spPr>
          <a:xfrm>
            <a:off x="1485900" y="6039123"/>
            <a:ext cx="1090246"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System</a:t>
            </a:r>
            <a:endParaRPr lang="zh-CN" altLang="en-US" sz="1600" b="1" dirty="0">
              <a:solidFill>
                <a:schemeClr val="bg1"/>
              </a:solidFill>
              <a:latin typeface="Consolas" panose="020B0609020204030204" pitchFamily="49" charset="0"/>
            </a:endParaRPr>
          </a:p>
        </p:txBody>
      </p:sp>
      <p:cxnSp>
        <p:nvCxnSpPr>
          <p:cNvPr id="118" name="连接符: 肘形 117">
            <a:extLst>
              <a:ext uri="{FF2B5EF4-FFF2-40B4-BE49-F238E27FC236}">
                <a16:creationId xmlns:a16="http://schemas.microsoft.com/office/drawing/2014/main" id="{E2098995-DE95-493B-B86C-482463A4F5BC}"/>
              </a:ext>
            </a:extLst>
          </p:cNvPr>
          <p:cNvCxnSpPr>
            <a:cxnSpLocks/>
            <a:stCxn id="117" idx="1"/>
            <a:endCxn id="2" idx="3"/>
          </p:cNvCxnSpPr>
          <p:nvPr/>
        </p:nvCxnSpPr>
        <p:spPr>
          <a:xfrm rot="10800000">
            <a:off x="1222132" y="4106836"/>
            <a:ext cx="263769" cy="213011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5C38EEAF-8428-4964-9DF9-93224550B12F}"/>
              </a:ext>
            </a:extLst>
          </p:cNvPr>
          <p:cNvSpPr/>
          <p:nvPr/>
        </p:nvSpPr>
        <p:spPr>
          <a:xfrm>
            <a:off x="3701425" y="2516512"/>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ByteArrayInputStream</a:t>
            </a:r>
            <a:endParaRPr lang="zh-CN" altLang="en-US" sz="1600" b="1" dirty="0">
              <a:solidFill>
                <a:schemeClr val="bg1"/>
              </a:solidFill>
              <a:latin typeface="Consolas" panose="020B0609020204030204" pitchFamily="49" charset="0"/>
            </a:endParaRPr>
          </a:p>
        </p:txBody>
      </p:sp>
      <p:sp>
        <p:nvSpPr>
          <p:cNvPr id="147" name="矩形: 圆角 146">
            <a:extLst>
              <a:ext uri="{FF2B5EF4-FFF2-40B4-BE49-F238E27FC236}">
                <a16:creationId xmlns:a16="http://schemas.microsoft.com/office/drawing/2014/main" id="{457308D7-E551-48B9-A44D-292F05CA1195}"/>
              </a:ext>
            </a:extLst>
          </p:cNvPr>
          <p:cNvSpPr/>
          <p:nvPr/>
        </p:nvSpPr>
        <p:spPr>
          <a:xfrm>
            <a:off x="3701426" y="4761801"/>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ByteArrayOutputStream</a:t>
            </a:r>
            <a:endParaRPr lang="zh-CN" altLang="en-US" sz="1600" b="1" dirty="0">
              <a:solidFill>
                <a:schemeClr val="bg1"/>
              </a:solidFill>
              <a:latin typeface="Consolas" panose="020B0609020204030204" pitchFamily="49" charset="0"/>
            </a:endParaRPr>
          </a:p>
        </p:txBody>
      </p:sp>
      <p:sp>
        <p:nvSpPr>
          <p:cNvPr id="148" name="矩形: 圆角 147">
            <a:extLst>
              <a:ext uri="{FF2B5EF4-FFF2-40B4-BE49-F238E27FC236}">
                <a16:creationId xmlns:a16="http://schemas.microsoft.com/office/drawing/2014/main" id="{654E98A0-CAD2-4FFE-9A6E-377CC2ABFA49}"/>
              </a:ext>
            </a:extLst>
          </p:cNvPr>
          <p:cNvSpPr/>
          <p:nvPr/>
        </p:nvSpPr>
        <p:spPr>
          <a:xfrm>
            <a:off x="3701425" y="2846020"/>
            <a:ext cx="283126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StringBufferInputStream</a:t>
            </a:r>
            <a:endParaRPr lang="zh-CN" altLang="en-US" sz="1600" b="1" dirty="0">
              <a:solidFill>
                <a:schemeClr val="bg1"/>
              </a:solidFill>
              <a:latin typeface="Consolas" panose="020B0609020204030204" pitchFamily="49" charset="0"/>
            </a:endParaRPr>
          </a:p>
        </p:txBody>
      </p:sp>
      <p:sp>
        <p:nvSpPr>
          <p:cNvPr id="149" name="矩形: 圆角 148">
            <a:extLst>
              <a:ext uri="{FF2B5EF4-FFF2-40B4-BE49-F238E27FC236}">
                <a16:creationId xmlns:a16="http://schemas.microsoft.com/office/drawing/2014/main" id="{B579F9FE-6467-4716-90CC-7237D87F894F}"/>
              </a:ext>
            </a:extLst>
          </p:cNvPr>
          <p:cNvSpPr/>
          <p:nvPr/>
        </p:nvSpPr>
        <p:spPr>
          <a:xfrm>
            <a:off x="3701424" y="5105258"/>
            <a:ext cx="292797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StringBufferOutputStream</a:t>
            </a:r>
            <a:endParaRPr lang="zh-CN" altLang="en-US" sz="1600" b="1" dirty="0">
              <a:solidFill>
                <a:schemeClr val="bg1"/>
              </a:solidFill>
              <a:latin typeface="Consolas" panose="020B0609020204030204" pitchFamily="49" charset="0"/>
            </a:endParaRPr>
          </a:p>
        </p:txBody>
      </p:sp>
      <p:cxnSp>
        <p:nvCxnSpPr>
          <p:cNvPr id="158" name="连接符: 肘形 157">
            <a:extLst>
              <a:ext uri="{FF2B5EF4-FFF2-40B4-BE49-F238E27FC236}">
                <a16:creationId xmlns:a16="http://schemas.microsoft.com/office/drawing/2014/main" id="{32C24804-EE4C-4715-9FE0-4F44A4BE7348}"/>
              </a:ext>
            </a:extLst>
          </p:cNvPr>
          <p:cNvCxnSpPr>
            <a:cxnSpLocks/>
            <a:stCxn id="121" idx="1"/>
            <a:endCxn id="24" idx="3"/>
          </p:cNvCxnSpPr>
          <p:nvPr/>
        </p:nvCxnSpPr>
        <p:spPr>
          <a:xfrm rot="10800000">
            <a:off x="3284451" y="2161386"/>
            <a:ext cx="416974" cy="48378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712316CC-EB83-469E-AC79-1E4BD0CC50FF}"/>
              </a:ext>
            </a:extLst>
          </p:cNvPr>
          <p:cNvCxnSpPr>
            <a:cxnSpLocks/>
            <a:stCxn id="148" idx="1"/>
            <a:endCxn id="24" idx="3"/>
          </p:cNvCxnSpPr>
          <p:nvPr/>
        </p:nvCxnSpPr>
        <p:spPr>
          <a:xfrm rot="10800000">
            <a:off x="3284451" y="2161386"/>
            <a:ext cx="416974" cy="81329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337F9664-D209-4F3F-9266-CA21A06582FE}"/>
              </a:ext>
            </a:extLst>
          </p:cNvPr>
          <p:cNvCxnSpPr>
            <a:cxnSpLocks/>
            <a:stCxn id="147" idx="1"/>
            <a:endCxn id="25" idx="3"/>
          </p:cNvCxnSpPr>
          <p:nvPr/>
        </p:nvCxnSpPr>
        <p:spPr>
          <a:xfrm rot="10800000">
            <a:off x="3284452" y="4338447"/>
            <a:ext cx="416975" cy="55201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连接符: 肘形 166">
            <a:extLst>
              <a:ext uri="{FF2B5EF4-FFF2-40B4-BE49-F238E27FC236}">
                <a16:creationId xmlns:a16="http://schemas.microsoft.com/office/drawing/2014/main" id="{04728F36-2FFC-4223-822B-AA24F9CE4208}"/>
              </a:ext>
            </a:extLst>
          </p:cNvPr>
          <p:cNvCxnSpPr>
            <a:cxnSpLocks/>
            <a:stCxn id="149" idx="1"/>
            <a:endCxn id="25" idx="3"/>
          </p:cNvCxnSpPr>
          <p:nvPr/>
        </p:nvCxnSpPr>
        <p:spPr>
          <a:xfrm rot="10800000">
            <a:off x="3284452" y="4338446"/>
            <a:ext cx="416973" cy="89547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1365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2783006"/>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FileInputStream/</a:t>
            </a: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FileOutputStream</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sym typeface="+mn-ea"/>
              </a:rPr>
              <a:t> </a:t>
            </a:r>
            <a:r>
              <a:rPr lang="en-US" altLang="zh-CN" sz="2400" b="1" dirty="0">
                <a:latin typeface="+mj-lt"/>
                <a:ea typeface="楷体" panose="02010609060101010101" pitchFamily="49" charset="-122"/>
                <a:cs typeface="黑体" panose="02010609060101010101" pitchFamily="49" charset="-122"/>
                <a:sym typeface="+mn-ea"/>
              </a:rPr>
              <a:t>FileInputStream</a:t>
            </a:r>
            <a:r>
              <a:rPr lang="zh-CN" altLang="en-US" sz="2400" b="1" dirty="0">
                <a:latin typeface="+mj-lt"/>
                <a:ea typeface="楷体" panose="02010609060101010101" pitchFamily="49" charset="-122"/>
                <a:cs typeface="黑体" panose="02010609060101010101" pitchFamily="49" charset="-122"/>
                <a:sym typeface="+mn-ea"/>
              </a:rPr>
              <a:t>类用来打开一个输入文件</a:t>
            </a: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cs typeface="黑体" panose="02010609060101010101" pitchFamily="49" charset="-122"/>
                <a:sym typeface="+mn-ea"/>
              </a:rPr>
              <a:t> </a:t>
            </a:r>
            <a:r>
              <a:rPr lang="en-US" altLang="zh-CN" sz="2400" b="1" dirty="0" err="1">
                <a:latin typeface="+mj-lt"/>
                <a:ea typeface="楷体" panose="02010609060101010101" pitchFamily="49" charset="-122"/>
                <a:cs typeface="黑体" panose="02010609060101010101" pitchFamily="49" charset="-122"/>
                <a:sym typeface="+mn-ea"/>
              </a:rPr>
              <a:t>FileOutputStream</a:t>
            </a:r>
            <a:r>
              <a:rPr lang="zh-CN" altLang="en-US" sz="2400" b="1" dirty="0">
                <a:latin typeface="+mj-lt"/>
                <a:ea typeface="楷体" panose="02010609060101010101" pitchFamily="49" charset="-122"/>
                <a:cs typeface="黑体" panose="02010609060101010101" pitchFamily="49" charset="-122"/>
                <a:sym typeface="+mn-ea"/>
              </a:rPr>
              <a:t>类用来打开一个输出文件</a:t>
            </a:r>
          </a:p>
        </p:txBody>
      </p:sp>
      <p:sp>
        <p:nvSpPr>
          <p:cNvPr id="9" name="矩形: 圆角 8">
            <a:extLst>
              <a:ext uri="{FF2B5EF4-FFF2-40B4-BE49-F238E27FC236}">
                <a16:creationId xmlns:a16="http://schemas.microsoft.com/office/drawing/2014/main" id="{30AB7D51-6C8B-4675-9812-E420D16C042C}"/>
              </a:ext>
            </a:extLst>
          </p:cNvPr>
          <p:cNvSpPr/>
          <p:nvPr/>
        </p:nvSpPr>
        <p:spPr>
          <a:xfrm>
            <a:off x="0" y="2383981"/>
            <a:ext cx="9144000" cy="738712"/>
          </a:xfrm>
          <a:prstGeom prst="roundRect">
            <a:avLst>
              <a:gd name="adj" fmla="val 5439"/>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chemeClr val="tx1"/>
                </a:solidFill>
                <a:latin typeface="+mj-lt"/>
              </a:rPr>
              <a:t>若要打开的文件不存在，则会产生例外</a:t>
            </a:r>
            <a:r>
              <a:rPr lang="en-US" altLang="zh-CN" sz="2000" b="1" dirty="0" err="1">
                <a:solidFill>
                  <a:srgbClr val="C00000"/>
                </a:solidFill>
                <a:latin typeface="+mj-lt"/>
              </a:rPr>
              <a:t>FileNotFoundException</a:t>
            </a:r>
            <a:r>
              <a:rPr lang="zh-CN" altLang="en-US" sz="2000" b="1" dirty="0">
                <a:solidFill>
                  <a:schemeClr val="tx1"/>
                </a:solidFill>
                <a:latin typeface="+mj-lt"/>
              </a:rPr>
              <a:t>，这是一个非运行时例外，必须捕获或声明抛出；</a:t>
            </a:r>
          </a:p>
        </p:txBody>
      </p:sp>
      <p:sp>
        <p:nvSpPr>
          <p:cNvPr id="11" name="矩形: 圆角 10">
            <a:extLst>
              <a:ext uri="{FF2B5EF4-FFF2-40B4-BE49-F238E27FC236}">
                <a16:creationId xmlns:a16="http://schemas.microsoft.com/office/drawing/2014/main" id="{EEA665BA-57C1-4CD1-B40E-D1CAC6E76459}"/>
              </a:ext>
            </a:extLst>
          </p:cNvPr>
          <p:cNvSpPr/>
          <p:nvPr/>
        </p:nvSpPr>
        <p:spPr>
          <a:xfrm>
            <a:off x="0" y="3715593"/>
            <a:ext cx="9144000" cy="738712"/>
          </a:xfrm>
          <a:prstGeom prst="roundRect">
            <a:avLst>
              <a:gd name="adj" fmla="val 5439"/>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j-lt"/>
              </a:rPr>
              <a:t>若要打开的文件不存在，则</a:t>
            </a:r>
            <a:r>
              <a:rPr lang="zh-CN" altLang="en-US" sz="2000" b="1" dirty="0">
                <a:solidFill>
                  <a:srgbClr val="C00000"/>
                </a:solidFill>
                <a:latin typeface="+mj-lt"/>
              </a:rPr>
              <a:t>会创建一个新的文件</a:t>
            </a:r>
            <a:r>
              <a:rPr lang="zh-CN" altLang="en-US" sz="2000" b="1" dirty="0">
                <a:solidFill>
                  <a:schemeClr val="tx1"/>
                </a:solidFill>
                <a:latin typeface="+mj-lt"/>
              </a:rPr>
              <a:t>；</a:t>
            </a:r>
            <a:endParaRPr lang="en-US" altLang="zh-CN" sz="2000" b="1" dirty="0">
              <a:solidFill>
                <a:schemeClr val="tx1"/>
              </a:solidFill>
              <a:latin typeface="+mj-lt"/>
            </a:endParaRPr>
          </a:p>
          <a:p>
            <a:pPr marL="342900" indent="-342900" algn="just">
              <a:lnSpc>
                <a:spcPct val="120000"/>
              </a:lnSpc>
              <a:buFont typeface="Wingdings" panose="05000000000000000000" pitchFamily="2" charset="2"/>
              <a:buChar char="ü"/>
            </a:pPr>
            <a:r>
              <a:rPr lang="zh-CN" altLang="en-US" sz="2000" b="1" dirty="0">
                <a:solidFill>
                  <a:schemeClr val="tx1"/>
                </a:solidFill>
                <a:latin typeface="+mj-lt"/>
              </a:rPr>
              <a:t>若存在，原文件的内容会</a:t>
            </a:r>
            <a:r>
              <a:rPr lang="zh-CN" altLang="en-US" sz="2000" b="1" dirty="0">
                <a:solidFill>
                  <a:srgbClr val="C00000"/>
                </a:solidFill>
                <a:latin typeface="+mj-lt"/>
              </a:rPr>
              <a:t>被新写入的内容所覆盖</a:t>
            </a:r>
            <a:r>
              <a:rPr lang="zh-CN" altLang="en-US" sz="2000" b="1" dirty="0">
                <a:solidFill>
                  <a:schemeClr val="tx1"/>
                </a:solidFill>
                <a:latin typeface="+mj-lt"/>
              </a:rPr>
              <a:t>。</a:t>
            </a:r>
          </a:p>
        </p:txBody>
      </p:sp>
      <p:sp>
        <p:nvSpPr>
          <p:cNvPr id="12" name="矩形: 圆角 11">
            <a:extLst>
              <a:ext uri="{FF2B5EF4-FFF2-40B4-BE49-F238E27FC236}">
                <a16:creationId xmlns:a16="http://schemas.microsoft.com/office/drawing/2014/main" id="{A050BDA3-E8BD-4BF0-BE68-B9F91EBC4BD3}"/>
              </a:ext>
            </a:extLst>
          </p:cNvPr>
          <p:cNvSpPr/>
          <p:nvPr/>
        </p:nvSpPr>
        <p:spPr>
          <a:xfrm>
            <a:off x="-5680" y="4621215"/>
            <a:ext cx="9149680" cy="1208085"/>
          </a:xfrm>
          <a:prstGeom prst="roundRect">
            <a:avLst>
              <a:gd name="adj" fmla="val 5197"/>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 在进行文件的读</a:t>
            </a:r>
            <a:r>
              <a:rPr lang="en-US" altLang="zh-CN" sz="2000" b="1" dirty="0">
                <a:solidFill>
                  <a:schemeClr val="tx1"/>
                </a:solidFill>
                <a:latin typeface="+mn-ea"/>
              </a:rPr>
              <a:t>/</a:t>
            </a:r>
            <a:r>
              <a:rPr lang="zh-CN" altLang="en-US" sz="2000" b="1" dirty="0">
                <a:solidFill>
                  <a:schemeClr val="tx1"/>
                </a:solidFill>
                <a:latin typeface="+mn-ea"/>
              </a:rPr>
              <a:t>写操作时，会产生非运行时例外</a:t>
            </a:r>
            <a:r>
              <a:rPr lang="en-US" altLang="zh-CN" sz="2000" b="1" dirty="0" err="1">
                <a:solidFill>
                  <a:srgbClr val="C00000"/>
                </a:solidFill>
                <a:latin typeface="+mn-ea"/>
              </a:rPr>
              <a:t>IOException</a:t>
            </a:r>
            <a:r>
              <a:rPr lang="zh-CN" altLang="en-US" sz="2000" b="1" dirty="0">
                <a:solidFill>
                  <a:schemeClr val="tx1"/>
                </a:solidFill>
                <a:latin typeface="+mn-ea"/>
              </a:rPr>
              <a:t>，必须捕获或声明抛弃</a:t>
            </a:r>
            <a:r>
              <a:rPr lang="en-US" altLang="zh-CN" sz="2000" b="1" dirty="0">
                <a:solidFill>
                  <a:schemeClr val="tx1"/>
                </a:solidFill>
                <a:latin typeface="+mn-ea"/>
              </a:rPr>
              <a:t>;</a:t>
            </a:r>
          </a:p>
          <a:p>
            <a:pPr marL="342900" indent="-342900" algn="just">
              <a:lnSpc>
                <a:spcPct val="120000"/>
              </a:lnSpc>
              <a:buFont typeface="Wingdings" panose="05000000000000000000" pitchFamily="2" charset="2"/>
              <a:buChar char="ü"/>
            </a:pPr>
            <a:r>
              <a:rPr lang="zh-CN" altLang="en-US" sz="2000" b="1" dirty="0">
                <a:solidFill>
                  <a:schemeClr val="tx1"/>
                </a:solidFill>
                <a:latin typeface="+mn-ea"/>
              </a:rPr>
              <a:t>其它的输入</a:t>
            </a:r>
            <a:r>
              <a:rPr lang="en-US" altLang="zh-CN" sz="2000" b="1" dirty="0">
                <a:solidFill>
                  <a:schemeClr val="tx1"/>
                </a:solidFill>
                <a:latin typeface="+mn-ea"/>
              </a:rPr>
              <a:t>/</a:t>
            </a:r>
            <a:r>
              <a:rPr lang="zh-CN" altLang="en-US" sz="2000" b="1" dirty="0">
                <a:solidFill>
                  <a:schemeClr val="tx1"/>
                </a:solidFill>
                <a:latin typeface="+mn-ea"/>
              </a:rPr>
              <a:t>输出流处理时也同样需要进行输入</a:t>
            </a:r>
            <a:r>
              <a:rPr lang="en-US" altLang="zh-CN" sz="2000" b="1" dirty="0">
                <a:solidFill>
                  <a:schemeClr val="tx1"/>
                </a:solidFill>
                <a:latin typeface="+mn-ea"/>
              </a:rPr>
              <a:t>/</a:t>
            </a:r>
            <a:r>
              <a:rPr lang="zh-CN" altLang="en-US" sz="2000" b="1" dirty="0">
                <a:solidFill>
                  <a:schemeClr val="tx1"/>
                </a:solidFill>
                <a:latin typeface="+mn-ea"/>
              </a:rPr>
              <a:t>输出例外处理</a:t>
            </a:r>
            <a:r>
              <a:rPr lang="en-US" altLang="zh-CN" sz="2000" b="1" dirty="0">
                <a:solidFill>
                  <a:schemeClr val="tx1"/>
                </a:solidFill>
                <a:latin typeface="+mn-ea"/>
              </a:rPr>
              <a:t>.</a:t>
            </a:r>
            <a:endParaRPr lang="zh-CN" altLang="en-US" sz="2000" b="1" dirty="0">
              <a:solidFill>
                <a:schemeClr val="tx1"/>
              </a:solidFill>
              <a:latin typeface="+mn-ea"/>
            </a:endParaRPr>
          </a:p>
        </p:txBody>
      </p:sp>
    </p:spTree>
    <p:extLst>
      <p:ext uri="{BB962C8B-B14F-4D97-AF65-F5344CB8AC3E}">
        <p14:creationId xmlns:p14="http://schemas.microsoft.com/office/powerpoint/2010/main" val="28466661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fade">
                                      <p:cBhvr>
                                        <p:cTn id="32" dur="5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animEffect transition="in" filter="fade">
                                      <p:cBhvr>
                                        <p:cTn id="37"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234352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FileInputStream/</a:t>
            </a: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FileOutputStream</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sym typeface="+mn-ea"/>
              </a:rPr>
              <a:t> 文件流的建立</a:t>
            </a: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13" name="矩形: 圆角 12">
            <a:extLst>
              <a:ext uri="{FF2B5EF4-FFF2-40B4-BE49-F238E27FC236}">
                <a16:creationId xmlns:a16="http://schemas.microsoft.com/office/drawing/2014/main" id="{1F3404C4-B3AA-46C6-8109-FE9B9FE6EE59}"/>
              </a:ext>
            </a:extLst>
          </p:cNvPr>
          <p:cNvSpPr/>
          <p:nvPr/>
        </p:nvSpPr>
        <p:spPr>
          <a:xfrm>
            <a:off x="0" y="2356123"/>
            <a:ext cx="9143999" cy="1758400"/>
          </a:xfrm>
          <a:prstGeom prst="roundRect">
            <a:avLst>
              <a:gd name="adj" fmla="val 0"/>
            </a:avLst>
          </a:prstGeom>
          <a:solidFill>
            <a:schemeClr val="bg1">
              <a:lumMod val="85000"/>
            </a:schemeClr>
          </a:solidFill>
          <a:ln w="28575">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84250" lvl="3"/>
            <a:r>
              <a:rPr lang="en-US" altLang="zh-CN" sz="2000" b="1" dirty="0">
                <a:solidFill>
                  <a:schemeClr val="tx1"/>
                </a:solidFill>
                <a:latin typeface="Consolas" panose="020B0609020204030204" pitchFamily="49" charset="0"/>
                <a:ea typeface="楷体" panose="02010609060101010101" pitchFamily="49" charset="-122"/>
              </a:rPr>
              <a:t>File f1 = new File(“file1.txt”);</a:t>
            </a:r>
          </a:p>
          <a:p>
            <a:pPr marL="984250" lvl="3"/>
            <a:r>
              <a:rPr lang="en-US" altLang="zh-CN" sz="2000" b="1" dirty="0">
                <a:solidFill>
                  <a:schemeClr val="tx1"/>
                </a:solidFill>
                <a:latin typeface="Consolas" panose="020B0609020204030204" pitchFamily="49" charset="0"/>
                <a:ea typeface="楷体" panose="02010609060101010101" pitchFamily="49" charset="-122"/>
              </a:rPr>
              <a:t>File f2 = new File(“file2.txt”);</a:t>
            </a:r>
          </a:p>
          <a:p>
            <a:pPr marL="984250" lvl="3"/>
            <a:r>
              <a:rPr lang="en-US" altLang="zh-CN" sz="2000" b="1" dirty="0">
                <a:solidFill>
                  <a:schemeClr val="tx1"/>
                </a:solidFill>
                <a:latin typeface="Consolas" panose="020B0609020204030204" pitchFamily="49" charset="0"/>
                <a:ea typeface="楷体" panose="02010609060101010101" pitchFamily="49" charset="-122"/>
              </a:rPr>
              <a:t>FileInputStream in=new FileInputStream(f1);</a:t>
            </a:r>
          </a:p>
          <a:p>
            <a:pPr marL="984250" lvl="3"/>
            <a:r>
              <a:rPr lang="en-US" altLang="zh-CN" sz="2000" b="1" dirty="0" err="1">
                <a:solidFill>
                  <a:schemeClr val="tx1"/>
                </a:solidFill>
                <a:latin typeface="Consolas" panose="020B0609020204030204" pitchFamily="49" charset="0"/>
                <a:ea typeface="楷体" panose="02010609060101010101" pitchFamily="49" charset="-122"/>
              </a:rPr>
              <a:t>FileOutputStream</a:t>
            </a:r>
            <a:r>
              <a:rPr lang="en-US" altLang="zh-CN" sz="2000" b="1" dirty="0">
                <a:solidFill>
                  <a:schemeClr val="tx1"/>
                </a:solidFill>
                <a:latin typeface="Consolas" panose="020B0609020204030204" pitchFamily="49" charset="0"/>
                <a:ea typeface="楷体" panose="02010609060101010101" pitchFamily="49" charset="-122"/>
              </a:rPr>
              <a:t> out=new </a:t>
            </a:r>
            <a:r>
              <a:rPr lang="en-US" altLang="zh-CN" sz="2000" b="1" dirty="0" err="1">
                <a:solidFill>
                  <a:schemeClr val="tx1"/>
                </a:solidFill>
                <a:latin typeface="Consolas" panose="020B0609020204030204" pitchFamily="49" charset="0"/>
                <a:ea typeface="楷体" panose="02010609060101010101" pitchFamily="49" charset="-122"/>
              </a:rPr>
              <a:t>FileOutputStream</a:t>
            </a:r>
            <a:r>
              <a:rPr lang="en-US" altLang="zh-CN" sz="2000" b="1" dirty="0">
                <a:solidFill>
                  <a:schemeClr val="tx1"/>
                </a:solidFill>
                <a:latin typeface="Consolas" panose="020B0609020204030204" pitchFamily="49" charset="0"/>
                <a:ea typeface="楷体" panose="02010609060101010101" pitchFamily="49" charset="-122"/>
              </a:rPr>
              <a:t>(f2);</a:t>
            </a:r>
          </a:p>
          <a:p>
            <a:pPr marL="984250" lvl="3"/>
            <a:r>
              <a:rPr lang="en-US" altLang="zh-CN" sz="2000" b="1" dirty="0" err="1">
                <a:solidFill>
                  <a:srgbClr val="C00000"/>
                </a:solidFill>
                <a:latin typeface="Consolas" panose="020B0609020204030204" pitchFamily="49" charset="0"/>
                <a:ea typeface="楷体" panose="02010609060101010101" pitchFamily="49" charset="-122"/>
              </a:rPr>
              <a:t>FileOutputStream</a:t>
            </a:r>
            <a:r>
              <a:rPr lang="en-US" altLang="zh-CN" sz="2000" b="1" dirty="0">
                <a:solidFill>
                  <a:srgbClr val="C00000"/>
                </a:solidFill>
                <a:latin typeface="Consolas" panose="020B0609020204030204" pitchFamily="49" charset="0"/>
                <a:ea typeface="楷体" panose="02010609060101010101" pitchFamily="49" charset="-122"/>
              </a:rPr>
              <a:t> out=new </a:t>
            </a:r>
            <a:r>
              <a:rPr lang="en-US" altLang="zh-CN" sz="2000" b="1" dirty="0" err="1">
                <a:solidFill>
                  <a:srgbClr val="C00000"/>
                </a:solidFill>
                <a:latin typeface="Consolas" panose="020B0609020204030204" pitchFamily="49" charset="0"/>
                <a:ea typeface="楷体" panose="02010609060101010101" pitchFamily="49" charset="-122"/>
              </a:rPr>
              <a:t>FileOutputStream</a:t>
            </a:r>
            <a:r>
              <a:rPr lang="en-US" altLang="zh-CN" sz="2000" b="1" dirty="0">
                <a:solidFill>
                  <a:srgbClr val="C00000"/>
                </a:solidFill>
                <a:latin typeface="Consolas" panose="020B0609020204030204" pitchFamily="49" charset="0"/>
                <a:ea typeface="楷体" panose="02010609060101010101" pitchFamily="49" charset="-122"/>
              </a:rPr>
              <a:t>(“file3.txt”);</a:t>
            </a:r>
            <a:endParaRPr lang="zh-CN" altLang="en-US" sz="2000" b="1" dirty="0">
              <a:solidFill>
                <a:srgbClr val="C00000"/>
              </a:solidFill>
              <a:latin typeface="Consolas" panose="020B0609020204030204" pitchFamily="49" charset="0"/>
              <a:ea typeface="楷体" panose="02010609060101010101" pitchFamily="49" charset="-122"/>
            </a:endParaRPr>
          </a:p>
        </p:txBody>
      </p:sp>
      <p:sp>
        <p:nvSpPr>
          <p:cNvPr id="14" name="矩形: 圆角 13">
            <a:extLst>
              <a:ext uri="{FF2B5EF4-FFF2-40B4-BE49-F238E27FC236}">
                <a16:creationId xmlns:a16="http://schemas.microsoft.com/office/drawing/2014/main" id="{9CADF362-C8CD-4DCD-9453-D878A93CD64F}"/>
              </a:ext>
            </a:extLst>
          </p:cNvPr>
          <p:cNvSpPr/>
          <p:nvPr/>
        </p:nvSpPr>
        <p:spPr>
          <a:xfrm>
            <a:off x="0" y="4247812"/>
            <a:ext cx="9143999" cy="526411"/>
          </a:xfrm>
          <a:prstGeom prst="roundRect">
            <a:avLst>
              <a:gd name="adj" fmla="val 5197"/>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b="1" dirty="0">
                <a:solidFill>
                  <a:schemeClr val="tx1"/>
                </a:solidFill>
                <a:latin typeface="+mn-ea"/>
              </a:rPr>
              <a:t>输入流的参数是用于指定输入的文件名，输出流的参数则是用于指定输出的文件名。</a:t>
            </a:r>
          </a:p>
        </p:txBody>
      </p:sp>
      <p:sp>
        <p:nvSpPr>
          <p:cNvPr id="29" name="Rectangle 5">
            <a:extLst>
              <a:ext uri="{FF2B5EF4-FFF2-40B4-BE49-F238E27FC236}">
                <a16:creationId xmlns:a16="http://schemas.microsoft.com/office/drawing/2014/main" id="{7086B2FA-56AD-4C08-A1AC-2D34883C3160}"/>
              </a:ext>
            </a:extLst>
          </p:cNvPr>
          <p:cNvSpPr>
            <a:spLocks noChangeArrowheads="1"/>
          </p:cNvSpPr>
          <p:nvPr/>
        </p:nvSpPr>
        <p:spPr bwMode="auto">
          <a:xfrm>
            <a:off x="546243" y="5040801"/>
            <a:ext cx="7403277" cy="1519237"/>
          </a:xfrm>
          <a:prstGeom prst="rect">
            <a:avLst/>
          </a:prstGeom>
          <a:solidFill>
            <a:srgbClr val="FFFFFF"/>
          </a:solidFill>
          <a:ln w="28575">
            <a:solidFill>
              <a:srgbClr val="1557A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mj-lt"/>
              <a:ea typeface="楷体" panose="02010609060101010101" pitchFamily="49" charset="-122"/>
            </a:endParaRPr>
          </a:p>
        </p:txBody>
      </p:sp>
      <p:sp>
        <p:nvSpPr>
          <p:cNvPr id="30" name="Rectangle 6">
            <a:extLst>
              <a:ext uri="{FF2B5EF4-FFF2-40B4-BE49-F238E27FC236}">
                <a16:creationId xmlns:a16="http://schemas.microsoft.com/office/drawing/2014/main" id="{DAE1FAE7-CF6A-412B-9387-BC8CFEB1C10A}"/>
              </a:ext>
            </a:extLst>
          </p:cNvPr>
          <p:cNvSpPr>
            <a:spLocks noChangeArrowheads="1"/>
          </p:cNvSpPr>
          <p:nvPr/>
        </p:nvSpPr>
        <p:spPr bwMode="auto">
          <a:xfrm>
            <a:off x="1025278" y="5381614"/>
            <a:ext cx="2264532" cy="984018"/>
          </a:xfrm>
          <a:prstGeom prst="rect">
            <a:avLst/>
          </a:prstGeom>
          <a:solidFill>
            <a:schemeClr val="bg2">
              <a:lumMod val="9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fontAlgn="auto" hangingPunct="1">
              <a:lnSpc>
                <a:spcPct val="90000"/>
              </a:lnSpc>
              <a:spcAft>
                <a:spcPts val="0"/>
              </a:spcAft>
              <a:buClr>
                <a:srgbClr val="FFCF01"/>
              </a:buClr>
              <a:buSzTx/>
              <a:buNone/>
            </a:pPr>
            <a:r>
              <a:rPr kumimoji="1" lang="en-US" altLang="zh-CN" sz="2000" b="1" i="0" u="none" strike="noStrike" kern="0" cap="none" spc="0" normalizeH="0" baseline="0" noProof="0" dirty="0">
                <a:ln>
                  <a:noFill/>
                </a:ln>
                <a:solidFill>
                  <a:srgbClr val="000000"/>
                </a:solidFill>
                <a:effectLst/>
                <a:uLnTx/>
                <a:uFillTx/>
                <a:latin typeface="+mj-lt"/>
                <a:ea typeface="楷体" panose="02010609060101010101" pitchFamily="49" charset="-122"/>
              </a:rPr>
              <a:t>write</a:t>
            </a:r>
          </a:p>
          <a:p>
            <a:pPr marL="0" marR="0" lvl="0" indent="0" algn="ctr" defTabSz="914400" eaLnBrk="1" fontAlgn="auto" latinLnBrk="0" hangingPunct="1">
              <a:lnSpc>
                <a:spcPct val="90000"/>
              </a:lnSpc>
              <a:spcBef>
                <a:spcPct val="20000"/>
              </a:spcBef>
              <a:spcAft>
                <a:spcPts val="0"/>
              </a:spcAft>
              <a:buClr>
                <a:srgbClr val="FFCF01"/>
              </a:buClr>
              <a:buSzTx/>
              <a:buFont typeface="Monotype Sorts" pitchFamily="2" charset="2"/>
              <a:buNone/>
              <a:tabLst/>
              <a:defRPr/>
            </a:pPr>
            <a:r>
              <a:rPr kumimoji="1" lang="zh-CN" altLang="en-US" sz="2000" b="1" i="0" u="none" strike="noStrike" kern="0" cap="none" spc="0" normalizeH="0" baseline="0" noProof="0" dirty="0">
                <a:ln>
                  <a:noFill/>
                </a:ln>
                <a:solidFill>
                  <a:srgbClr val="1C1C1C"/>
                </a:solidFill>
                <a:effectLst/>
                <a:uLnTx/>
                <a:uFillTx/>
                <a:latin typeface="+mj-lt"/>
                <a:ea typeface="楷体" panose="02010609060101010101" pitchFamily="49" charset="-122"/>
              </a:rPr>
              <a:t>输出文件</a:t>
            </a:r>
            <a:endParaRPr kumimoji="1" lang="zh-CN" altLang="en-US" sz="2000" b="1" i="0" u="none" strike="noStrike" kern="0" cap="none" spc="0" normalizeH="0" baseline="0" noProof="0" dirty="0">
              <a:ln>
                <a:noFill/>
              </a:ln>
              <a:solidFill>
                <a:srgbClr val="000000"/>
              </a:solidFill>
              <a:effectLst/>
              <a:uLnTx/>
              <a:uFillTx/>
              <a:latin typeface="+mj-lt"/>
              <a:ea typeface="楷体" panose="02010609060101010101" pitchFamily="49" charset="-122"/>
            </a:endParaRPr>
          </a:p>
        </p:txBody>
      </p:sp>
      <p:sp>
        <p:nvSpPr>
          <p:cNvPr id="31" name="Rectangle 7">
            <a:extLst>
              <a:ext uri="{FF2B5EF4-FFF2-40B4-BE49-F238E27FC236}">
                <a16:creationId xmlns:a16="http://schemas.microsoft.com/office/drawing/2014/main" id="{6124070C-5B37-4039-83CF-14F6A404D58C}"/>
              </a:ext>
            </a:extLst>
          </p:cNvPr>
          <p:cNvSpPr>
            <a:spLocks noChangeArrowheads="1"/>
          </p:cNvSpPr>
          <p:nvPr/>
        </p:nvSpPr>
        <p:spPr bwMode="auto">
          <a:xfrm>
            <a:off x="4639819" y="5381613"/>
            <a:ext cx="2264532" cy="984018"/>
          </a:xfrm>
          <a:prstGeom prst="rect">
            <a:avLst/>
          </a:prstGeom>
          <a:solidFill>
            <a:schemeClr val="bg2">
              <a:lumMod val="9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90000"/>
              </a:lnSpc>
              <a:spcBef>
                <a:spcPct val="20000"/>
              </a:spcBef>
              <a:spcAft>
                <a:spcPts val="0"/>
              </a:spcAft>
              <a:buClr>
                <a:srgbClr val="FFCF01"/>
              </a:buClr>
              <a:buSzTx/>
              <a:buFont typeface="Monotype Sorts" pitchFamily="2" charset="2"/>
              <a:buNone/>
              <a:tabLst/>
              <a:defRPr/>
            </a:pPr>
            <a:r>
              <a:rPr kumimoji="1" lang="zh-CN" altLang="en-US" sz="2000" b="1" i="0" u="none" strike="noStrike" kern="0" cap="none" spc="0" normalizeH="0" baseline="0" noProof="0" dirty="0">
                <a:ln>
                  <a:noFill/>
                </a:ln>
                <a:solidFill>
                  <a:srgbClr val="1C1C1C"/>
                </a:solidFill>
                <a:effectLst/>
                <a:uLnTx/>
                <a:uFillTx/>
                <a:latin typeface="+mj-lt"/>
                <a:ea typeface="楷体" panose="02010609060101010101" pitchFamily="49" charset="-122"/>
              </a:rPr>
              <a:t>输入文件</a:t>
            </a:r>
            <a:endParaRPr kumimoji="1" lang="zh-CN" altLang="en-US" sz="2000" b="1" i="0" u="none" strike="noStrike" kern="0" cap="none" spc="0" normalizeH="0" baseline="0" noProof="0" dirty="0">
              <a:ln>
                <a:noFill/>
              </a:ln>
              <a:solidFill>
                <a:srgbClr val="000000"/>
              </a:solidFill>
              <a:effectLst/>
              <a:uLnTx/>
              <a:uFillTx/>
              <a:latin typeface="+mj-lt"/>
              <a:ea typeface="楷体" panose="02010609060101010101" pitchFamily="49" charset="-122"/>
            </a:endParaRPr>
          </a:p>
        </p:txBody>
      </p:sp>
      <p:sp>
        <p:nvSpPr>
          <p:cNvPr id="32" name="AutoShape 8">
            <a:extLst>
              <a:ext uri="{FF2B5EF4-FFF2-40B4-BE49-F238E27FC236}">
                <a16:creationId xmlns:a16="http://schemas.microsoft.com/office/drawing/2014/main" id="{5E75DA14-47CA-4832-889F-C0AE19361584}"/>
              </a:ext>
            </a:extLst>
          </p:cNvPr>
          <p:cNvSpPr>
            <a:spLocks noChangeArrowheads="1"/>
          </p:cNvSpPr>
          <p:nvPr/>
        </p:nvSpPr>
        <p:spPr bwMode="auto">
          <a:xfrm>
            <a:off x="546243" y="5040801"/>
            <a:ext cx="958071" cy="6391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76 h 21600"/>
              <a:gd name="T20" fmla="*/ 18450 w 21600"/>
              <a:gd name="T21" fmla="*/ 18424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28575">
            <a:solidFill>
              <a:srgbClr val="1557A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000" b="0" i="0" u="none" strike="noStrike" kern="0" cap="none" spc="0" normalizeH="0" baseline="0" noProof="0">
              <a:ln>
                <a:noFill/>
              </a:ln>
              <a:solidFill>
                <a:srgbClr val="000000"/>
              </a:solidFill>
              <a:effectLst/>
              <a:uLnTx/>
              <a:uFillTx/>
              <a:latin typeface="+mj-lt"/>
              <a:ea typeface="楷体" panose="02010609060101010101" pitchFamily="49" charset="-122"/>
            </a:endParaRPr>
          </a:p>
        </p:txBody>
      </p:sp>
      <p:sp>
        <p:nvSpPr>
          <p:cNvPr id="33" name="AutoShape 9">
            <a:extLst>
              <a:ext uri="{FF2B5EF4-FFF2-40B4-BE49-F238E27FC236}">
                <a16:creationId xmlns:a16="http://schemas.microsoft.com/office/drawing/2014/main" id="{A6E477D8-C2A2-43A6-A76E-999B7E511FAD}"/>
              </a:ext>
            </a:extLst>
          </p:cNvPr>
          <p:cNvSpPr>
            <a:spLocks noChangeArrowheads="1"/>
          </p:cNvSpPr>
          <p:nvPr/>
        </p:nvSpPr>
        <p:spPr bwMode="auto">
          <a:xfrm>
            <a:off x="6381767" y="5040801"/>
            <a:ext cx="1045169" cy="6391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76 h 21600"/>
              <a:gd name="T20" fmla="*/ 18450 w 21600"/>
              <a:gd name="T21" fmla="*/ 18424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FFFF"/>
          </a:solidFill>
          <a:ln w="28575">
            <a:solidFill>
              <a:srgbClr val="1557A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000" b="0" i="0" u="none" strike="noStrike" kern="0" cap="none" spc="0" normalizeH="0" baseline="0" noProof="0" dirty="0">
              <a:ln>
                <a:noFill/>
              </a:ln>
              <a:solidFill>
                <a:srgbClr val="000000"/>
              </a:solidFill>
              <a:effectLst/>
              <a:uLnTx/>
              <a:uFillTx/>
              <a:latin typeface="+mj-lt"/>
              <a:ea typeface="楷体" panose="02010609060101010101" pitchFamily="49" charset="-122"/>
            </a:endParaRPr>
          </a:p>
        </p:txBody>
      </p:sp>
      <p:sp>
        <p:nvSpPr>
          <p:cNvPr id="27" name="Text Box 10">
            <a:extLst>
              <a:ext uri="{FF2B5EF4-FFF2-40B4-BE49-F238E27FC236}">
                <a16:creationId xmlns:a16="http://schemas.microsoft.com/office/drawing/2014/main" id="{FC11152A-FB07-4190-B203-F00BD0265B09}"/>
              </a:ext>
            </a:extLst>
          </p:cNvPr>
          <p:cNvSpPr txBox="1">
            <a:spLocks noChangeArrowheads="1"/>
          </p:cNvSpPr>
          <p:nvPr/>
        </p:nvSpPr>
        <p:spPr bwMode="auto">
          <a:xfrm>
            <a:off x="7025018" y="5381613"/>
            <a:ext cx="803836"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90000"/>
              </a:lnSpc>
              <a:spcBef>
                <a:spcPct val="20000"/>
              </a:spcBef>
              <a:spcAft>
                <a:spcPts val="0"/>
              </a:spcAft>
              <a:buClr>
                <a:srgbClr val="FFCF01"/>
              </a:buClr>
              <a:buSzTx/>
              <a:buFont typeface="Monotype Sorts" pitchFamily="2" charset="2"/>
              <a:buNone/>
              <a:tabLst/>
              <a:defRPr/>
            </a:pPr>
            <a:r>
              <a:rPr kumimoji="1" lang="en-US" altLang="zh-CN" sz="2000" b="1" i="0" u="none" strike="noStrike" kern="0" cap="none" spc="0" normalizeH="0" baseline="0" noProof="0">
                <a:ln>
                  <a:noFill/>
                </a:ln>
                <a:solidFill>
                  <a:srgbClr val="000000"/>
                </a:solidFill>
                <a:effectLst/>
                <a:uLnTx/>
                <a:uFillTx/>
                <a:latin typeface="+mj-lt"/>
                <a:ea typeface="楷体" panose="02010609060101010101" pitchFamily="49" charset="-122"/>
              </a:rPr>
              <a:t>read</a:t>
            </a:r>
          </a:p>
        </p:txBody>
      </p:sp>
    </p:spTree>
    <p:extLst>
      <p:ext uri="{BB962C8B-B14F-4D97-AF65-F5344CB8AC3E}">
        <p14:creationId xmlns:p14="http://schemas.microsoft.com/office/powerpoint/2010/main" val="30405126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fade">
                                      <p:cBhvr>
                                        <p:cTn id="20" dur="500"/>
                                        <p:tgtEl>
                                          <p:spTgt spid="1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Effect transition="in" filter="fade">
                                      <p:cBhvr>
                                        <p:cTn id="23" dur="500"/>
                                        <p:tgtEl>
                                          <p:spTgt spid="1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fade">
                                      <p:cBhvr>
                                        <p:cTn id="28" dur="500"/>
                                        <p:tgtEl>
                                          <p:spTgt spid="1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9" grpId="0" animBg="1"/>
      <p:bldP spid="30" grpId="0" animBg="1"/>
      <p:bldP spid="31" grpId="0" animBg="1"/>
      <p:bldP spid="32" grpId="0" animBg="1"/>
      <p:bldP spid="33"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8000" y="20535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9336" y="292402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9336" y="2101842"/>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90672" y="297858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5432" y="2085479"/>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en-US" altLang="zh-CN" sz="2400" b="1" dirty="0">
                <a:latin typeface="微软雅黑" panose="020B0503020204020204" pitchFamily="34" charset="-122"/>
                <a:ea typeface="微软雅黑" panose="020B0503020204020204" pitchFamily="34" charset="-122"/>
              </a:rPr>
              <a:t>I/O</a:t>
            </a:r>
            <a:r>
              <a:rPr lang="zh-CN" altLang="en-US" sz="2400" b="1" dirty="0">
                <a:latin typeface="微软雅黑" panose="020B0503020204020204" pitchFamily="34" charset="-122"/>
                <a:ea typeface="微软雅黑" panose="020B0503020204020204" pitchFamily="34" charset="-122"/>
              </a:rPr>
              <a:t>概述</a:t>
            </a:r>
          </a:p>
        </p:txBody>
      </p:sp>
      <p:sp>
        <p:nvSpPr>
          <p:cNvPr id="35" name="矩形 4"/>
          <p:cNvSpPr>
            <a:spLocks noChangeArrowheads="1"/>
          </p:cNvSpPr>
          <p:nvPr/>
        </p:nvSpPr>
        <p:spPr bwMode="auto">
          <a:xfrm>
            <a:off x="5002086" y="2963195"/>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字节流</a:t>
            </a:r>
          </a:p>
        </p:txBody>
      </p:sp>
      <p:sp>
        <p:nvSpPr>
          <p:cNvPr id="2" name="椭圆 1"/>
          <p:cNvSpPr/>
          <p:nvPr/>
        </p:nvSpPr>
        <p:spPr>
          <a:xfrm>
            <a:off x="4288001" y="375019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9337" y="380475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5000751" y="3789363"/>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字符流</a:t>
            </a:r>
          </a:p>
        </p:txBody>
      </p:sp>
    </p:spTree>
    <p:extLst>
      <p:ext uri="{BB962C8B-B14F-4D97-AF65-F5344CB8AC3E}">
        <p14:creationId xmlns:p14="http://schemas.microsoft.com/office/powerpoint/2010/main" val="2684346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2343527"/>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FileInputStream/</a:t>
            </a: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FileOutputStream</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sym typeface="+mn-ea"/>
              </a:rPr>
              <a:t> 文件读写</a:t>
            </a: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15" name="矩形 14">
            <a:extLst>
              <a:ext uri="{FF2B5EF4-FFF2-40B4-BE49-F238E27FC236}">
                <a16:creationId xmlns:a16="http://schemas.microsoft.com/office/drawing/2014/main" id="{3C537338-0E16-451E-BFFC-B507653C2F2D}"/>
              </a:ext>
            </a:extLst>
          </p:cNvPr>
          <p:cNvSpPr/>
          <p:nvPr/>
        </p:nvSpPr>
        <p:spPr>
          <a:xfrm>
            <a:off x="43130" y="2598467"/>
            <a:ext cx="4367370" cy="3589818"/>
          </a:xfrm>
          <a:prstGeom prst="rect">
            <a:avLst/>
          </a:prstGeom>
          <a:noFill/>
          <a:ln w="38100">
            <a:solidFill>
              <a:srgbClr val="1557AE"/>
            </a:solidFill>
            <a:prstDash val="soli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85AACE55-519B-43C5-9FF0-304698C3DC5E}"/>
              </a:ext>
            </a:extLst>
          </p:cNvPr>
          <p:cNvSpPr/>
          <p:nvPr/>
        </p:nvSpPr>
        <p:spPr>
          <a:xfrm>
            <a:off x="4553375" y="2598467"/>
            <a:ext cx="4514425" cy="3589818"/>
          </a:xfrm>
          <a:prstGeom prst="rect">
            <a:avLst/>
          </a:prstGeom>
          <a:noFill/>
          <a:ln w="38100">
            <a:solidFill>
              <a:srgbClr val="C00000"/>
            </a:solidFill>
            <a:prstDash val="soli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4B43AAB-71A8-4551-8378-23D1905D6B79}"/>
              </a:ext>
            </a:extLst>
          </p:cNvPr>
          <p:cNvSpPr txBox="1"/>
          <p:nvPr/>
        </p:nvSpPr>
        <p:spPr>
          <a:xfrm>
            <a:off x="133193" y="2618206"/>
            <a:ext cx="4367370" cy="3384516"/>
          </a:xfrm>
          <a:prstGeom prst="rect">
            <a:avLst/>
          </a:prstGeom>
          <a:noFill/>
        </p:spPr>
        <p:txBody>
          <a:bodyPr wrap="square">
            <a:spAutoFit/>
          </a:bodyPr>
          <a:lstStyle/>
          <a:p>
            <a:pPr marL="285750" lvl="3" indent="-285750">
              <a:lnSpc>
                <a:spcPct val="120000"/>
              </a:lnSpc>
              <a:buFont typeface="Wingdings" panose="05000000000000000000" pitchFamily="2" charset="2"/>
              <a:buChar char="ü"/>
            </a:pPr>
            <a:r>
              <a:rPr lang="en-US" altLang="zh-CN" sz="1800"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int read()</a:t>
            </a:r>
            <a:r>
              <a:rPr lang="zh-CN" altLang="en-US" sz="1800"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：顺序读入源中的单个字节，返回字节值，如果到达源的结尾，则返回</a:t>
            </a:r>
            <a:r>
              <a:rPr lang="en-US" altLang="zh-CN"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-1</a:t>
            </a:r>
            <a:r>
              <a:rPr lang="zh-CN" altLang="en-US"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a:t>
            </a:r>
            <a:endParaRPr lang="en-US" altLang="zh-CN" sz="1800"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endParaRPr>
          </a:p>
          <a:p>
            <a:pPr marL="285750" lvl="3" indent="-285750">
              <a:lnSpc>
                <a:spcPct val="120000"/>
              </a:lnSpc>
              <a:buFont typeface="Wingdings" panose="05000000000000000000" pitchFamily="2" charset="2"/>
              <a:buChar char="ü"/>
            </a:pPr>
            <a:r>
              <a:rPr lang="en-US" altLang="zh-CN"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int read(byte b[])</a:t>
            </a:r>
            <a:r>
              <a:rPr lang="zh-CN" altLang="en-US"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：从文件中读取</a:t>
            </a:r>
            <a:r>
              <a:rPr lang="en-US" altLang="zh-CN" b="1" dirty="0" err="1">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b.length</a:t>
            </a:r>
            <a:r>
              <a:rPr lang="zh-CN" altLang="en-US"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个字节，并将其存储在</a:t>
            </a:r>
            <a:r>
              <a:rPr lang="en-US" altLang="zh-CN"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b</a:t>
            </a:r>
            <a:r>
              <a:rPr lang="zh-CN" altLang="en-US"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中，</a:t>
            </a:r>
            <a:r>
              <a:rPr lang="zh-CN" altLang="en-US" sz="1800"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如果到达源的结尾，则返回</a:t>
            </a:r>
            <a:r>
              <a:rPr lang="en-US" altLang="zh-CN"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-1</a:t>
            </a:r>
            <a:r>
              <a:rPr lang="zh-CN" altLang="en-US"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a:t>
            </a:r>
            <a:endParaRPr lang="en-US" altLang="zh-CN"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endParaRPr>
          </a:p>
          <a:p>
            <a:pPr marL="285750" lvl="3" indent="-285750">
              <a:lnSpc>
                <a:spcPct val="120000"/>
              </a:lnSpc>
              <a:buFont typeface="Wingdings" panose="05000000000000000000" pitchFamily="2" charset="2"/>
              <a:buChar char="ü"/>
            </a:pPr>
            <a:r>
              <a:rPr lang="en-US" altLang="zh-CN" sz="1800"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int read(byte b[], int off, int </a:t>
            </a:r>
            <a:r>
              <a:rPr lang="en-US" altLang="zh-CN" sz="1800" b="1" dirty="0" err="1">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len</a:t>
            </a:r>
            <a:r>
              <a:rPr lang="en-US" altLang="zh-CN" sz="1800"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 </a:t>
            </a:r>
            <a:r>
              <a:rPr lang="zh-CN" altLang="en-US" sz="1800"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a:t>
            </a:r>
            <a:r>
              <a:rPr lang="zh-CN" altLang="en-US"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从文件中读取</a:t>
            </a:r>
            <a:r>
              <a:rPr lang="en-US" altLang="zh-CN" b="1" dirty="0" err="1">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len</a:t>
            </a:r>
            <a:r>
              <a:rPr lang="zh-CN" altLang="en-US"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个字节，</a:t>
            </a:r>
            <a:r>
              <a:rPr lang="en-US" altLang="zh-CN"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off</a:t>
            </a:r>
            <a:r>
              <a:rPr lang="zh-CN" altLang="en-US"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表示首字节在数组中存储的位置，</a:t>
            </a:r>
            <a:r>
              <a:rPr lang="zh-CN" altLang="en-US" sz="1800"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如果到达源的结尾，则返回</a:t>
            </a:r>
            <a:r>
              <a:rPr lang="en-US" altLang="zh-CN"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-1</a:t>
            </a:r>
            <a:r>
              <a:rPr lang="zh-CN" altLang="en-US"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rPr>
              <a:t>；</a:t>
            </a:r>
            <a:endParaRPr lang="en-US" altLang="zh-CN" sz="1800" b="1" dirty="0">
              <a:solidFill>
                <a:srgbClr val="1557AE"/>
              </a:solidFill>
              <a:latin typeface="Consolas" panose="020B0609020204030204" pitchFamily="49" charset="0"/>
              <a:ea typeface="楷体" panose="02010609060101010101" pitchFamily="49" charset="-122"/>
              <a:cs typeface="黑体" panose="02010609060101010101" pitchFamily="49" charset="-122"/>
              <a:sym typeface="+mn-ea"/>
            </a:endParaRPr>
          </a:p>
        </p:txBody>
      </p:sp>
      <p:sp>
        <p:nvSpPr>
          <p:cNvPr id="18" name="文本框 17">
            <a:extLst>
              <a:ext uri="{FF2B5EF4-FFF2-40B4-BE49-F238E27FC236}">
                <a16:creationId xmlns:a16="http://schemas.microsoft.com/office/drawing/2014/main" id="{44FEE908-3119-4C3C-B074-F2024616E0F4}"/>
              </a:ext>
            </a:extLst>
          </p:cNvPr>
          <p:cNvSpPr txBox="1"/>
          <p:nvPr/>
        </p:nvSpPr>
        <p:spPr>
          <a:xfrm>
            <a:off x="4500563" y="2618206"/>
            <a:ext cx="4600307" cy="1722523"/>
          </a:xfrm>
          <a:prstGeom prst="rect">
            <a:avLst/>
          </a:prstGeom>
          <a:noFill/>
        </p:spPr>
        <p:txBody>
          <a:bodyPr wrap="square">
            <a:spAutoFit/>
          </a:bodyPr>
          <a:lstStyle/>
          <a:p>
            <a:pPr marL="285750" lvl="3" indent="-285750">
              <a:lnSpc>
                <a:spcPct val="120000"/>
              </a:lnSpc>
              <a:buFont typeface="Wingdings" panose="05000000000000000000" pitchFamily="2" charset="2"/>
              <a:buChar char="ü"/>
            </a:pPr>
            <a:r>
              <a:rPr lang="en-US" altLang="zh-CN" b="1" dirty="0">
                <a:solidFill>
                  <a:srgbClr val="C00000"/>
                </a:solidFill>
                <a:latin typeface="Consolas" panose="020B0609020204030204" pitchFamily="49" charset="0"/>
                <a:ea typeface="楷体" panose="02010609060101010101" pitchFamily="49" charset="-122"/>
                <a:cs typeface="黑体" panose="02010609060101010101" pitchFamily="49" charset="-122"/>
                <a:sym typeface="+mn-ea"/>
              </a:rPr>
              <a:t> public void write(byte b[])</a:t>
            </a:r>
            <a:r>
              <a:rPr lang="zh-CN" altLang="en-US" b="1" dirty="0">
                <a:solidFill>
                  <a:srgbClr val="C00000"/>
                </a:solidFill>
                <a:latin typeface="Consolas" panose="020B0609020204030204" pitchFamily="49" charset="0"/>
                <a:ea typeface="楷体" panose="02010609060101010101" pitchFamily="49" charset="-122"/>
                <a:cs typeface="黑体" panose="02010609060101010101" pitchFamily="49" charset="-122"/>
                <a:sym typeface="+mn-ea"/>
              </a:rPr>
              <a:t>：以字节为单位向文件写入数据；</a:t>
            </a:r>
            <a:endParaRPr lang="en-US" altLang="zh-CN" b="1" dirty="0">
              <a:solidFill>
                <a:srgbClr val="C00000"/>
              </a:solidFill>
              <a:latin typeface="Consolas" panose="020B0609020204030204" pitchFamily="49" charset="0"/>
              <a:ea typeface="楷体" panose="02010609060101010101" pitchFamily="49" charset="-122"/>
              <a:cs typeface="黑体" panose="02010609060101010101" pitchFamily="49" charset="-122"/>
              <a:sym typeface="+mn-ea"/>
            </a:endParaRPr>
          </a:p>
          <a:p>
            <a:pPr marL="285750" lvl="3" indent="-285750">
              <a:lnSpc>
                <a:spcPct val="120000"/>
              </a:lnSpc>
              <a:buFont typeface="Wingdings" panose="05000000000000000000" pitchFamily="2" charset="2"/>
              <a:buChar char="ü"/>
            </a:pPr>
            <a:r>
              <a:rPr lang="en-US" altLang="zh-CN" sz="1800" b="1" dirty="0">
                <a:solidFill>
                  <a:srgbClr val="C00000"/>
                </a:solidFill>
                <a:latin typeface="Consolas" panose="020B0609020204030204" pitchFamily="49" charset="0"/>
                <a:ea typeface="楷体" panose="02010609060101010101" pitchFamily="49" charset="-122"/>
                <a:cs typeface="黑体" panose="02010609060101010101" pitchFamily="49" charset="-122"/>
                <a:sym typeface="+mn-ea"/>
              </a:rPr>
              <a:t>public void write(by</a:t>
            </a:r>
            <a:r>
              <a:rPr lang="en-US" altLang="zh-CN" b="1" dirty="0">
                <a:solidFill>
                  <a:srgbClr val="C00000"/>
                </a:solidFill>
                <a:latin typeface="Consolas" panose="020B0609020204030204" pitchFamily="49" charset="0"/>
                <a:ea typeface="楷体" panose="02010609060101010101" pitchFamily="49" charset="-122"/>
                <a:cs typeface="黑体" panose="02010609060101010101" pitchFamily="49" charset="-122"/>
                <a:sym typeface="+mn-ea"/>
              </a:rPr>
              <a:t>te b[], int off, int </a:t>
            </a:r>
            <a:r>
              <a:rPr lang="en-US" altLang="zh-CN" b="1" dirty="0" err="1">
                <a:solidFill>
                  <a:srgbClr val="C00000"/>
                </a:solidFill>
                <a:latin typeface="Consolas" panose="020B0609020204030204" pitchFamily="49" charset="0"/>
                <a:ea typeface="楷体" panose="02010609060101010101" pitchFamily="49" charset="-122"/>
                <a:cs typeface="黑体" panose="02010609060101010101" pitchFamily="49" charset="-122"/>
                <a:sym typeface="+mn-ea"/>
              </a:rPr>
              <a:t>len</a:t>
            </a:r>
            <a:r>
              <a:rPr lang="en-US" altLang="zh-CN" b="1" dirty="0">
                <a:solidFill>
                  <a:srgbClr val="C00000"/>
                </a:solidFill>
                <a:latin typeface="Consolas" panose="020B0609020204030204" pitchFamily="49" charset="0"/>
                <a:ea typeface="楷体" panose="02010609060101010101" pitchFamily="49" charset="-122"/>
                <a:cs typeface="黑体" panose="02010609060101010101" pitchFamily="49" charset="-122"/>
                <a:sym typeface="+mn-ea"/>
              </a:rPr>
              <a:t>)</a:t>
            </a:r>
            <a:r>
              <a:rPr lang="zh-CN" altLang="en-US" b="1" dirty="0">
                <a:solidFill>
                  <a:srgbClr val="C00000"/>
                </a:solidFill>
                <a:latin typeface="Consolas" panose="020B0609020204030204" pitchFamily="49" charset="0"/>
                <a:ea typeface="楷体" panose="02010609060101010101" pitchFamily="49" charset="-122"/>
                <a:cs typeface="黑体" panose="02010609060101010101" pitchFamily="49" charset="-122"/>
                <a:sym typeface="+mn-ea"/>
              </a:rPr>
              <a:t>：从给定字节数组中起始</a:t>
            </a:r>
            <a:r>
              <a:rPr lang="en-US" altLang="zh-CN" b="1" dirty="0">
                <a:solidFill>
                  <a:srgbClr val="C00000"/>
                </a:solidFill>
                <a:latin typeface="Consolas" panose="020B0609020204030204" pitchFamily="49" charset="0"/>
                <a:ea typeface="楷体" panose="02010609060101010101" pitchFamily="49" charset="-122"/>
                <a:cs typeface="黑体" panose="02010609060101010101" pitchFamily="49" charset="-122"/>
                <a:sym typeface="+mn-ea"/>
              </a:rPr>
              <a:t>off</a:t>
            </a:r>
            <a:r>
              <a:rPr lang="zh-CN" altLang="en-US" b="1" dirty="0">
                <a:solidFill>
                  <a:srgbClr val="C00000"/>
                </a:solidFill>
                <a:latin typeface="Consolas" panose="020B0609020204030204" pitchFamily="49" charset="0"/>
                <a:ea typeface="楷体" panose="02010609060101010101" pitchFamily="49" charset="-122"/>
                <a:cs typeface="黑体" panose="02010609060101010101" pitchFamily="49" charset="-122"/>
                <a:sym typeface="+mn-ea"/>
              </a:rPr>
              <a:t>处写</a:t>
            </a:r>
            <a:r>
              <a:rPr lang="en-US" altLang="zh-CN" b="1" dirty="0" err="1">
                <a:solidFill>
                  <a:srgbClr val="C00000"/>
                </a:solidFill>
                <a:latin typeface="Consolas" panose="020B0609020204030204" pitchFamily="49" charset="0"/>
                <a:ea typeface="楷体" panose="02010609060101010101" pitchFamily="49" charset="-122"/>
                <a:cs typeface="黑体" panose="02010609060101010101" pitchFamily="49" charset="-122"/>
                <a:sym typeface="+mn-ea"/>
              </a:rPr>
              <a:t>len</a:t>
            </a:r>
            <a:r>
              <a:rPr lang="zh-CN" altLang="en-US" b="1" dirty="0">
                <a:solidFill>
                  <a:srgbClr val="C00000"/>
                </a:solidFill>
                <a:latin typeface="Consolas" panose="020B0609020204030204" pitchFamily="49" charset="0"/>
                <a:ea typeface="楷体" panose="02010609060101010101" pitchFamily="49" charset="-122"/>
                <a:cs typeface="黑体" panose="02010609060101010101" pitchFamily="49" charset="-122"/>
                <a:sym typeface="+mn-ea"/>
              </a:rPr>
              <a:t>个字节到文件。</a:t>
            </a:r>
            <a:endParaRPr lang="en-US" altLang="zh-CN" sz="1800" b="1" dirty="0">
              <a:solidFill>
                <a:srgbClr val="C00000"/>
              </a:solidFill>
              <a:latin typeface="Consolas" panose="020B0609020204030204" pitchFamily="49" charset="0"/>
              <a:ea typeface="楷体" panose="02010609060101010101" pitchFamily="49" charset="-122"/>
              <a:cs typeface="黑体" panose="02010609060101010101" pitchFamily="49" charset="-122"/>
              <a:sym typeface="+mn-ea"/>
            </a:endParaRPr>
          </a:p>
        </p:txBody>
      </p:sp>
    </p:spTree>
    <p:extLst>
      <p:ext uri="{BB962C8B-B14F-4D97-AF65-F5344CB8AC3E}">
        <p14:creationId xmlns:p14="http://schemas.microsoft.com/office/powerpoint/2010/main" val="340112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xEl>
                                              <p:pRg st="1" end="1"/>
                                            </p:txEl>
                                          </p:spTgt>
                                        </p:tgtEl>
                                        <p:attrNameLst>
                                          <p:attrName>style.visibility</p:attrName>
                                        </p:attrNameLst>
                                      </p:cBhvr>
                                      <p:to>
                                        <p:strVal val="visible"/>
                                      </p:to>
                                    </p:set>
                                    <p:animEffect transition="in" filter="fade">
                                      <p:cBhvr>
                                        <p:cTn id="20" dur="500"/>
                                        <p:tgtEl>
                                          <p:spTgt spid="1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xEl>
                                              <p:pRg st="2" end="2"/>
                                            </p:txEl>
                                          </p:spTgt>
                                        </p:tgtEl>
                                        <p:attrNameLst>
                                          <p:attrName>style.visibility</p:attrName>
                                        </p:attrNameLst>
                                      </p:cBhvr>
                                      <p:to>
                                        <p:strVal val="visible"/>
                                      </p:to>
                                    </p:set>
                                    <p:animEffect transition="in" filter="fade">
                                      <p:cBhvr>
                                        <p:cTn id="25" dur="500"/>
                                        <p:tgtEl>
                                          <p:spTgt spid="1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xEl>
                                              <p:pRg st="0" end="0"/>
                                            </p:txEl>
                                          </p:spTgt>
                                        </p:tgtEl>
                                        <p:attrNameLst>
                                          <p:attrName>style.visibility</p:attrName>
                                        </p:attrNameLst>
                                      </p:cBhvr>
                                      <p:to>
                                        <p:strVal val="visible"/>
                                      </p:to>
                                    </p:set>
                                    <p:animEffect transition="in" filter="fade">
                                      <p:cBhvr>
                                        <p:cTn id="30" dur="500"/>
                                        <p:tgtEl>
                                          <p:spTgt spid="1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xEl>
                                              <p:pRg st="1" end="1"/>
                                            </p:txEl>
                                          </p:spTgt>
                                        </p:tgtEl>
                                        <p:attrNameLst>
                                          <p:attrName>style.visibility</p:attrName>
                                        </p:attrNameLst>
                                      </p:cBhvr>
                                      <p:to>
                                        <p:strVal val="visible"/>
                                      </p:to>
                                    </p:set>
                                    <p:animEffect transition="in" filter="fade">
                                      <p:cBhvr>
                                        <p:cTn id="35"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FileInputStream/</a:t>
            </a: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FileOutputStream</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15" name="矩形 14">
            <a:extLst>
              <a:ext uri="{FF2B5EF4-FFF2-40B4-BE49-F238E27FC236}">
                <a16:creationId xmlns:a16="http://schemas.microsoft.com/office/drawing/2014/main" id="{56A9ED07-3A9F-4A17-A5E2-7382CF9EB50F}"/>
              </a:ext>
            </a:extLst>
          </p:cNvPr>
          <p:cNvSpPr/>
          <p:nvPr/>
        </p:nvSpPr>
        <p:spPr>
          <a:xfrm>
            <a:off x="0" y="1881554"/>
            <a:ext cx="9144000" cy="4306731"/>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rgbClr val="569CD6"/>
                </a:solidFill>
                <a:latin typeface="Consolas" panose="020B0609020204030204" pitchFamily="49" charset="0"/>
              </a:rPr>
              <a:t>import</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java</a:t>
            </a:r>
            <a:r>
              <a:rPr lang="en-US" altLang="zh-CN" sz="1600" b="1" dirty="0">
                <a:solidFill>
                  <a:srgbClr val="D4D4D4"/>
                </a:solidFill>
                <a:latin typeface="Consolas" panose="020B0609020204030204" pitchFamily="49" charset="0"/>
              </a:rPr>
              <a:t>.</a:t>
            </a:r>
            <a:r>
              <a:rPr lang="en-US" altLang="zh-CN" sz="1600" b="1" dirty="0">
                <a:solidFill>
                  <a:srgbClr val="4EC9B0"/>
                </a:solidFill>
                <a:latin typeface="Consolas" panose="020B0609020204030204" pitchFamily="49" charset="0"/>
              </a:rPr>
              <a:t>io</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a:t>
            </a:r>
          </a:p>
          <a:p>
            <a:r>
              <a:rPr lang="en-US" altLang="zh-CN" sz="1600" b="1" dirty="0">
                <a:solidFill>
                  <a:srgbClr val="569CD6"/>
                </a:solidFill>
                <a:latin typeface="Consolas" panose="020B0609020204030204" pitchFamily="49" charset="0"/>
              </a:rPr>
              <a:t>class</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test1</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public</a:t>
            </a: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static</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void</a:t>
            </a:r>
            <a:r>
              <a:rPr lang="en-US" altLang="zh-CN" sz="1600" b="1" dirty="0">
                <a:solidFill>
                  <a:srgbClr val="CCCCCC"/>
                </a:solidFill>
                <a:latin typeface="Consolas" panose="020B0609020204030204" pitchFamily="49" charset="0"/>
              </a:rPr>
              <a:t> </a:t>
            </a:r>
            <a:r>
              <a:rPr lang="en-US" altLang="zh-CN" sz="1600" b="1" dirty="0">
                <a:solidFill>
                  <a:srgbClr val="DCDCAA"/>
                </a:solidFill>
                <a:latin typeface="Consolas" panose="020B0609020204030204" pitchFamily="49" charset="0"/>
              </a:rPr>
              <a:t>main</a:t>
            </a:r>
            <a:r>
              <a:rPr lang="en-US" altLang="zh-CN" sz="1600" b="1" dirty="0">
                <a:solidFill>
                  <a:srgbClr val="CCCCCC"/>
                </a:solidFill>
                <a:latin typeface="Consolas" panose="020B0609020204030204" pitchFamily="49" charset="0"/>
              </a:rPr>
              <a:t>(</a:t>
            </a:r>
            <a:r>
              <a:rPr lang="en-US" altLang="zh-CN" sz="1600" b="1" dirty="0">
                <a:solidFill>
                  <a:srgbClr val="4EC9B0"/>
                </a:solidFill>
                <a:latin typeface="Consolas" panose="020B0609020204030204" pitchFamily="49" charset="0"/>
              </a:rPr>
              <a:t>String</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args</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try</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FileInputStream</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fis</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err="1">
                <a:solidFill>
                  <a:srgbClr val="DCDCAA"/>
                </a:solidFill>
                <a:latin typeface="Consolas" panose="020B0609020204030204" pitchFamily="49" charset="0"/>
              </a:rPr>
              <a:t>FileInputStream</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"data/file1.dat"</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FileOutputStream</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fos</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err="1">
                <a:solidFill>
                  <a:srgbClr val="DCDCAA"/>
                </a:solidFill>
                <a:latin typeface="Consolas" panose="020B0609020204030204" pitchFamily="49" charset="0"/>
              </a:rPr>
              <a:t>FileOutputStream</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"data/file2.dat"</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c</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while</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c</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fis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read</a:t>
            </a:r>
            <a:r>
              <a:rPr lang="en-US" altLang="zh-CN" sz="1600" b="1" dirty="0">
                <a:solidFill>
                  <a:srgbClr val="CCCCCC"/>
                </a:solidFill>
                <a:latin typeface="Consolas" panose="020B0609020204030204" pitchFamily="49" charset="0"/>
              </a:rPr>
              <a:t>())</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B5CEA8"/>
                </a:solidFill>
                <a:latin typeface="Consolas" panose="020B0609020204030204" pitchFamily="49" charset="0"/>
              </a:rPr>
              <a:t>1</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fos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write</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c</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fis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close</a:t>
            </a:r>
            <a:r>
              <a:rPr lang="en-US" altLang="zh-CN" sz="1600" b="1" dirty="0">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fos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close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catch</a:t>
            </a: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FileNotFoundException</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a:t>
            </a:r>
            <a:r>
              <a:rPr lang="en-US" altLang="zh-CN" sz="1600" b="1" dirty="0" err="1">
                <a:solidFill>
                  <a:srgbClr val="CE9178"/>
                </a:solidFill>
                <a:latin typeface="Consolas" panose="020B0609020204030204" pitchFamily="49" charset="0"/>
              </a:rPr>
              <a:t>FilesStreamTest</a:t>
            </a:r>
            <a:r>
              <a:rPr lang="en-US" altLang="zh-CN" sz="1600" b="1" dirty="0">
                <a:solidFill>
                  <a:srgbClr val="CE9178"/>
                </a:solidFill>
                <a:latin typeface="Consolas" panose="020B0609020204030204" pitchFamily="49" charset="0"/>
              </a:rPr>
              <a:t> "</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catch</a:t>
            </a:r>
            <a:r>
              <a:rPr lang="en-US" altLang="zh-CN" sz="1600" b="1" dirty="0">
                <a:solidFill>
                  <a:srgbClr val="CCCCCC"/>
                </a:solidFill>
                <a:latin typeface="Consolas" panose="020B0609020204030204" pitchFamily="49" charset="0"/>
              </a:rPr>
              <a:t>(</a:t>
            </a:r>
            <a:r>
              <a:rPr lang="en-US" altLang="zh-CN" sz="1600" b="1" dirty="0" err="1">
                <a:solidFill>
                  <a:srgbClr val="4EC9B0"/>
                </a:solidFill>
                <a:latin typeface="Consolas" panose="020B0609020204030204" pitchFamily="49" charset="0"/>
              </a:rPr>
              <a:t>IOException</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err</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a:t>
            </a:r>
            <a:r>
              <a:rPr lang="en-US" altLang="zh-CN" sz="1600" b="1" dirty="0" err="1">
                <a:solidFill>
                  <a:srgbClr val="CE9178"/>
                </a:solidFill>
                <a:latin typeface="Consolas" panose="020B0609020204030204" pitchFamily="49" charset="0"/>
              </a:rPr>
              <a:t>FilesStreamTest</a:t>
            </a:r>
            <a:r>
              <a:rPr lang="en-US" altLang="zh-CN" sz="1600" b="1" dirty="0">
                <a:solidFill>
                  <a:srgbClr val="CE9178"/>
                </a:solidFill>
                <a:latin typeface="Consolas" panose="020B0609020204030204" pitchFamily="49" charset="0"/>
              </a:rPr>
              <a:t>: "</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p>
          <a:p>
            <a:r>
              <a:rPr lang="en-US" altLang="zh-CN" sz="1600" b="1" dirty="0">
                <a:solidFill>
                  <a:srgbClr val="CCCCCC"/>
                </a:solidFill>
                <a:latin typeface="Consolas" panose="020B0609020204030204" pitchFamily="49" charset="0"/>
              </a:rPr>
              <a:t>    }</a:t>
            </a:r>
          </a:p>
          <a:p>
            <a:r>
              <a:rPr lang="en-US" altLang="zh-CN" sz="1600" b="1" dirty="0">
                <a:solidFill>
                  <a:srgbClr val="CCCCCC"/>
                </a:solidFill>
                <a:latin typeface="Consolas" panose="020B0609020204030204" pitchFamily="49" charset="0"/>
              </a:rPr>
              <a:t>}</a:t>
            </a:r>
          </a:p>
        </p:txBody>
      </p:sp>
      <p:sp>
        <p:nvSpPr>
          <p:cNvPr id="9" name="矩形 8">
            <a:extLst>
              <a:ext uri="{FF2B5EF4-FFF2-40B4-BE49-F238E27FC236}">
                <a16:creationId xmlns:a16="http://schemas.microsoft.com/office/drawing/2014/main" id="{02380E7E-0048-4448-A131-47BEE72DD22F}"/>
              </a:ext>
            </a:extLst>
          </p:cNvPr>
          <p:cNvSpPr/>
          <p:nvPr/>
        </p:nvSpPr>
        <p:spPr>
          <a:xfrm>
            <a:off x="885935" y="4448908"/>
            <a:ext cx="5673127" cy="1002323"/>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9789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FileInputStream/</a:t>
            </a: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FileOutputStream</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15" name="矩形 14">
            <a:extLst>
              <a:ext uri="{FF2B5EF4-FFF2-40B4-BE49-F238E27FC236}">
                <a16:creationId xmlns:a16="http://schemas.microsoft.com/office/drawing/2014/main" id="{56A9ED07-3A9F-4A17-A5E2-7382CF9EB50F}"/>
              </a:ext>
            </a:extLst>
          </p:cNvPr>
          <p:cNvSpPr/>
          <p:nvPr/>
        </p:nvSpPr>
        <p:spPr>
          <a:xfrm>
            <a:off x="0" y="1881555"/>
            <a:ext cx="9144000" cy="3560884"/>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import</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java</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io</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a:t>
            </a:r>
          </a:p>
          <a:p>
            <a:r>
              <a:rPr lang="en-US" altLang="zh-CN" b="1" dirty="0">
                <a:solidFill>
                  <a:srgbClr val="569CD6"/>
                </a:solidFill>
                <a:latin typeface="Consolas" panose="020B0609020204030204" pitchFamily="49" charset="0"/>
              </a:rPr>
              <a:t>class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throws</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IOException</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FileNotFoundException</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FileInputStream</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fis</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FileInputStream</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"data/file1.dat"</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FileOutputStream</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fos</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FileOutputStream</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"data/file2.dat"</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c</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while</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c</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fis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read</a:t>
            </a:r>
            <a:r>
              <a:rPr lang="en-US" altLang="zh-CN" b="1" dirty="0">
                <a:solidFill>
                  <a:srgbClr val="CCCCCC"/>
                </a:solidFill>
                <a:latin typeface="Consolas" panose="020B0609020204030204" pitchFamily="49" charset="0"/>
              </a:rPr>
              <a:t>())</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B5CEA8"/>
                </a:solidFill>
                <a:latin typeface="Consolas" panose="020B0609020204030204" pitchFamily="49" charset="0"/>
              </a:rPr>
              <a:t>1</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fos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write</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c</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fis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close</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fos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close</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a:t>
            </a:r>
          </a:p>
        </p:txBody>
      </p:sp>
      <p:sp>
        <p:nvSpPr>
          <p:cNvPr id="9" name="矩形 8">
            <a:extLst>
              <a:ext uri="{FF2B5EF4-FFF2-40B4-BE49-F238E27FC236}">
                <a16:creationId xmlns:a16="http://schemas.microsoft.com/office/drawing/2014/main" id="{02380E7E-0048-4448-A131-47BEE72DD22F}"/>
              </a:ext>
            </a:extLst>
          </p:cNvPr>
          <p:cNvSpPr/>
          <p:nvPr/>
        </p:nvSpPr>
        <p:spPr>
          <a:xfrm>
            <a:off x="67274" y="2540490"/>
            <a:ext cx="8837101" cy="62289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2428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FileInputStream/</a:t>
            </a: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FileOutputStream</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15" name="矩形 14">
            <a:extLst>
              <a:ext uri="{FF2B5EF4-FFF2-40B4-BE49-F238E27FC236}">
                <a16:creationId xmlns:a16="http://schemas.microsoft.com/office/drawing/2014/main" id="{56A9ED07-3A9F-4A17-A5E2-7382CF9EB50F}"/>
              </a:ext>
            </a:extLst>
          </p:cNvPr>
          <p:cNvSpPr/>
          <p:nvPr/>
        </p:nvSpPr>
        <p:spPr>
          <a:xfrm>
            <a:off x="0" y="1881554"/>
            <a:ext cx="9144000" cy="4306731"/>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rgbClr val="569CD6"/>
                </a:solidFill>
                <a:latin typeface="Consolas" panose="020B0609020204030204" pitchFamily="49" charset="0"/>
              </a:rPr>
              <a:t>import</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java</a:t>
            </a:r>
            <a:r>
              <a:rPr lang="en-US" altLang="zh-CN" sz="1600" b="1" dirty="0">
                <a:solidFill>
                  <a:srgbClr val="D4D4D4"/>
                </a:solidFill>
                <a:latin typeface="Consolas" panose="020B0609020204030204" pitchFamily="49" charset="0"/>
              </a:rPr>
              <a:t>.</a:t>
            </a:r>
            <a:r>
              <a:rPr lang="en-US" altLang="zh-CN" sz="1600" b="1" dirty="0">
                <a:solidFill>
                  <a:srgbClr val="4EC9B0"/>
                </a:solidFill>
                <a:latin typeface="Consolas" panose="020B0609020204030204" pitchFamily="49" charset="0"/>
              </a:rPr>
              <a:t>io</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a:t>
            </a:r>
          </a:p>
          <a:p>
            <a:r>
              <a:rPr lang="en-US" altLang="zh-CN" sz="1600" b="1" dirty="0">
                <a:solidFill>
                  <a:srgbClr val="569CD6"/>
                </a:solidFill>
                <a:latin typeface="Consolas" panose="020B0609020204030204" pitchFamily="49" charset="0"/>
              </a:rPr>
              <a:t>class</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test1</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public</a:t>
            </a: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static</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void</a:t>
            </a:r>
            <a:r>
              <a:rPr lang="en-US" altLang="zh-CN" sz="1600" b="1" dirty="0">
                <a:solidFill>
                  <a:srgbClr val="CCCCCC"/>
                </a:solidFill>
                <a:latin typeface="Consolas" panose="020B0609020204030204" pitchFamily="49" charset="0"/>
              </a:rPr>
              <a:t> </a:t>
            </a:r>
            <a:r>
              <a:rPr lang="en-US" altLang="zh-CN" sz="1600" b="1" dirty="0">
                <a:solidFill>
                  <a:srgbClr val="DCDCAA"/>
                </a:solidFill>
                <a:latin typeface="Consolas" panose="020B0609020204030204" pitchFamily="49" charset="0"/>
              </a:rPr>
              <a:t>main</a:t>
            </a:r>
            <a:r>
              <a:rPr lang="en-US" altLang="zh-CN" sz="1600" b="1" dirty="0">
                <a:solidFill>
                  <a:srgbClr val="CCCCCC"/>
                </a:solidFill>
                <a:latin typeface="Consolas" panose="020B0609020204030204" pitchFamily="49" charset="0"/>
              </a:rPr>
              <a:t>(</a:t>
            </a:r>
            <a:r>
              <a:rPr lang="en-US" altLang="zh-CN" sz="1600" b="1" dirty="0">
                <a:solidFill>
                  <a:srgbClr val="4EC9B0"/>
                </a:solidFill>
                <a:latin typeface="Consolas" panose="020B0609020204030204" pitchFamily="49" charset="0"/>
              </a:rPr>
              <a:t>String</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args</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try</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FileInputStream</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fis</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err="1">
                <a:solidFill>
                  <a:srgbClr val="DCDCAA"/>
                </a:solidFill>
                <a:latin typeface="Consolas" panose="020B0609020204030204" pitchFamily="49" charset="0"/>
              </a:rPr>
              <a:t>FileInputStream</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"data/file1.dat"</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FileOutputStream</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fos</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err="1">
                <a:solidFill>
                  <a:srgbClr val="DCDCAA"/>
                </a:solidFill>
                <a:latin typeface="Consolas" panose="020B0609020204030204" pitchFamily="49" charset="0"/>
              </a:rPr>
              <a:t>FileOutputStream</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"data/file2.dat"</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c</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while</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c</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fis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read</a:t>
            </a:r>
            <a:r>
              <a:rPr lang="en-US" altLang="zh-CN" sz="1600" b="1" dirty="0">
                <a:solidFill>
                  <a:srgbClr val="CCCCCC"/>
                </a:solidFill>
                <a:latin typeface="Consolas" panose="020B0609020204030204" pitchFamily="49" charset="0"/>
              </a:rPr>
              <a:t>())</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B5CEA8"/>
                </a:solidFill>
                <a:latin typeface="Consolas" panose="020B0609020204030204" pitchFamily="49" charset="0"/>
              </a:rPr>
              <a:t>1</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fos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write</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c</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fis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close</a:t>
            </a:r>
            <a:r>
              <a:rPr lang="en-US" altLang="zh-CN" sz="1600" b="1" dirty="0">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fos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close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catch</a:t>
            </a: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FileNotFoundException</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a:t>
            </a:r>
            <a:r>
              <a:rPr lang="en-US" altLang="zh-CN" sz="1600" b="1" dirty="0" err="1">
                <a:solidFill>
                  <a:srgbClr val="CE9178"/>
                </a:solidFill>
                <a:latin typeface="Consolas" panose="020B0609020204030204" pitchFamily="49" charset="0"/>
              </a:rPr>
              <a:t>FilesStreamTest</a:t>
            </a:r>
            <a:r>
              <a:rPr lang="en-US" altLang="zh-CN" sz="1600" b="1" dirty="0">
                <a:solidFill>
                  <a:srgbClr val="CE9178"/>
                </a:solidFill>
                <a:latin typeface="Consolas" panose="020B0609020204030204" pitchFamily="49" charset="0"/>
              </a:rPr>
              <a:t> "</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catch</a:t>
            </a:r>
            <a:r>
              <a:rPr lang="en-US" altLang="zh-CN" sz="1600" b="1" dirty="0">
                <a:solidFill>
                  <a:srgbClr val="CCCCCC"/>
                </a:solidFill>
                <a:latin typeface="Consolas" panose="020B0609020204030204" pitchFamily="49" charset="0"/>
              </a:rPr>
              <a:t>(</a:t>
            </a:r>
            <a:r>
              <a:rPr lang="en-US" altLang="zh-CN" sz="1600" b="1" dirty="0" err="1">
                <a:solidFill>
                  <a:srgbClr val="4EC9B0"/>
                </a:solidFill>
                <a:latin typeface="Consolas" panose="020B0609020204030204" pitchFamily="49" charset="0"/>
              </a:rPr>
              <a:t>IOException</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err</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a:t>
            </a:r>
            <a:r>
              <a:rPr lang="en-US" altLang="zh-CN" sz="1600" b="1" dirty="0" err="1">
                <a:solidFill>
                  <a:srgbClr val="CE9178"/>
                </a:solidFill>
                <a:latin typeface="Consolas" panose="020B0609020204030204" pitchFamily="49" charset="0"/>
              </a:rPr>
              <a:t>FilesStreamTest</a:t>
            </a:r>
            <a:r>
              <a:rPr lang="en-US" altLang="zh-CN" sz="1600" b="1" dirty="0">
                <a:solidFill>
                  <a:srgbClr val="CE9178"/>
                </a:solidFill>
                <a:latin typeface="Consolas" panose="020B0609020204030204" pitchFamily="49" charset="0"/>
              </a:rPr>
              <a:t>: "</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p>
          <a:p>
            <a:r>
              <a:rPr lang="en-US" altLang="zh-CN" sz="1600" b="1" dirty="0">
                <a:solidFill>
                  <a:srgbClr val="CCCCCC"/>
                </a:solidFill>
                <a:latin typeface="Consolas" panose="020B0609020204030204" pitchFamily="49" charset="0"/>
              </a:rPr>
              <a:t>    }</a:t>
            </a:r>
          </a:p>
          <a:p>
            <a:r>
              <a:rPr lang="en-US" altLang="zh-CN" sz="1600" b="1" dirty="0">
                <a:solidFill>
                  <a:srgbClr val="CCCCCC"/>
                </a:solidFill>
                <a:latin typeface="Consolas" panose="020B0609020204030204" pitchFamily="49" charset="0"/>
              </a:rPr>
              <a:t>}</a:t>
            </a:r>
          </a:p>
        </p:txBody>
      </p:sp>
      <p:pic>
        <p:nvPicPr>
          <p:cNvPr id="3" name="图片 2">
            <a:extLst>
              <a:ext uri="{FF2B5EF4-FFF2-40B4-BE49-F238E27FC236}">
                <a16:creationId xmlns:a16="http://schemas.microsoft.com/office/drawing/2014/main" id="{8CF2B5F9-E918-49B5-ACFA-218E3E1AF196}"/>
              </a:ext>
            </a:extLst>
          </p:cNvPr>
          <p:cNvPicPr>
            <a:picLocks noChangeAspect="1"/>
          </p:cNvPicPr>
          <p:nvPr/>
        </p:nvPicPr>
        <p:blipFill>
          <a:blip r:embed="rId3"/>
          <a:stretch>
            <a:fillRect/>
          </a:stretch>
        </p:blipFill>
        <p:spPr>
          <a:xfrm>
            <a:off x="0" y="6313101"/>
            <a:ext cx="9144000" cy="264799"/>
          </a:xfrm>
          <a:prstGeom prst="rect">
            <a:avLst/>
          </a:prstGeom>
        </p:spPr>
      </p:pic>
      <p:sp>
        <p:nvSpPr>
          <p:cNvPr id="11" name="对话气泡: 矩形 10">
            <a:extLst>
              <a:ext uri="{FF2B5EF4-FFF2-40B4-BE49-F238E27FC236}">
                <a16:creationId xmlns:a16="http://schemas.microsoft.com/office/drawing/2014/main" id="{44ED7BCB-9776-4362-B03D-6E3AF6843254}"/>
              </a:ext>
            </a:extLst>
          </p:cNvPr>
          <p:cNvSpPr/>
          <p:nvPr/>
        </p:nvSpPr>
        <p:spPr>
          <a:xfrm>
            <a:off x="5185064" y="280100"/>
            <a:ext cx="3202798" cy="786428"/>
          </a:xfrm>
          <a:prstGeom prst="wedgeRectCallout">
            <a:avLst>
              <a:gd name="adj1" fmla="val -132696"/>
              <a:gd name="adj2" fmla="val 240729"/>
            </a:avLst>
          </a:prstGeom>
          <a:solidFill>
            <a:schemeClr val="bg1">
              <a:lumMod val="85000"/>
            </a:schemeClr>
          </a:solidFill>
          <a:ln w="28575">
            <a:solidFill>
              <a:srgbClr val="1557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chemeClr val="tx1"/>
                </a:solidFill>
                <a:latin typeface="楷体" panose="02010609060101010101" pitchFamily="49" charset="-122"/>
                <a:ea typeface="楷体" panose="02010609060101010101" pitchFamily="49" charset="-122"/>
              </a:rPr>
              <a:t>两个文件均不存在的情况下运行</a:t>
            </a:r>
          </a:p>
        </p:txBody>
      </p:sp>
    </p:spTree>
    <p:extLst>
      <p:ext uri="{BB962C8B-B14F-4D97-AF65-F5344CB8AC3E}">
        <p14:creationId xmlns:p14="http://schemas.microsoft.com/office/powerpoint/2010/main" val="41645966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FileInputStream/</a:t>
            </a: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FileOutputStream</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15" name="矩形 14">
            <a:extLst>
              <a:ext uri="{FF2B5EF4-FFF2-40B4-BE49-F238E27FC236}">
                <a16:creationId xmlns:a16="http://schemas.microsoft.com/office/drawing/2014/main" id="{56A9ED07-3A9F-4A17-A5E2-7382CF9EB50F}"/>
              </a:ext>
            </a:extLst>
          </p:cNvPr>
          <p:cNvSpPr/>
          <p:nvPr/>
        </p:nvSpPr>
        <p:spPr>
          <a:xfrm>
            <a:off x="0" y="1881554"/>
            <a:ext cx="9144000" cy="4306731"/>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rgbClr val="569CD6"/>
                </a:solidFill>
                <a:latin typeface="Consolas" panose="020B0609020204030204" pitchFamily="49" charset="0"/>
              </a:rPr>
              <a:t>import</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java</a:t>
            </a:r>
            <a:r>
              <a:rPr lang="en-US" altLang="zh-CN" sz="1600" b="1" dirty="0">
                <a:solidFill>
                  <a:srgbClr val="D4D4D4"/>
                </a:solidFill>
                <a:latin typeface="Consolas" panose="020B0609020204030204" pitchFamily="49" charset="0"/>
              </a:rPr>
              <a:t>.</a:t>
            </a:r>
            <a:r>
              <a:rPr lang="en-US" altLang="zh-CN" sz="1600" b="1" dirty="0">
                <a:solidFill>
                  <a:srgbClr val="4EC9B0"/>
                </a:solidFill>
                <a:latin typeface="Consolas" panose="020B0609020204030204" pitchFamily="49" charset="0"/>
              </a:rPr>
              <a:t>io</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a:t>
            </a:r>
          </a:p>
          <a:p>
            <a:r>
              <a:rPr lang="en-US" altLang="zh-CN" sz="1600" b="1" dirty="0">
                <a:solidFill>
                  <a:srgbClr val="569CD6"/>
                </a:solidFill>
                <a:latin typeface="Consolas" panose="020B0609020204030204" pitchFamily="49" charset="0"/>
              </a:rPr>
              <a:t>class</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test1</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public</a:t>
            </a: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static</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void</a:t>
            </a:r>
            <a:r>
              <a:rPr lang="en-US" altLang="zh-CN" sz="1600" b="1" dirty="0">
                <a:solidFill>
                  <a:srgbClr val="CCCCCC"/>
                </a:solidFill>
                <a:latin typeface="Consolas" panose="020B0609020204030204" pitchFamily="49" charset="0"/>
              </a:rPr>
              <a:t> </a:t>
            </a:r>
            <a:r>
              <a:rPr lang="en-US" altLang="zh-CN" sz="1600" b="1" dirty="0">
                <a:solidFill>
                  <a:srgbClr val="DCDCAA"/>
                </a:solidFill>
                <a:latin typeface="Consolas" panose="020B0609020204030204" pitchFamily="49" charset="0"/>
              </a:rPr>
              <a:t>main</a:t>
            </a:r>
            <a:r>
              <a:rPr lang="en-US" altLang="zh-CN" sz="1600" b="1" dirty="0">
                <a:solidFill>
                  <a:srgbClr val="CCCCCC"/>
                </a:solidFill>
                <a:latin typeface="Consolas" panose="020B0609020204030204" pitchFamily="49" charset="0"/>
              </a:rPr>
              <a:t>(</a:t>
            </a:r>
            <a:r>
              <a:rPr lang="en-US" altLang="zh-CN" sz="1600" b="1" dirty="0">
                <a:solidFill>
                  <a:srgbClr val="4EC9B0"/>
                </a:solidFill>
                <a:latin typeface="Consolas" panose="020B0609020204030204" pitchFamily="49" charset="0"/>
              </a:rPr>
              <a:t>String</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args</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try</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FileInputStream</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fis</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err="1">
                <a:solidFill>
                  <a:srgbClr val="DCDCAA"/>
                </a:solidFill>
                <a:latin typeface="Consolas" panose="020B0609020204030204" pitchFamily="49" charset="0"/>
              </a:rPr>
              <a:t>FileInputStream</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"data/file1.dat"</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FileOutputStream</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fos</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err="1">
                <a:solidFill>
                  <a:srgbClr val="DCDCAA"/>
                </a:solidFill>
                <a:latin typeface="Consolas" panose="020B0609020204030204" pitchFamily="49" charset="0"/>
              </a:rPr>
              <a:t>FileOutputStream</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"data/file2.dat"</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c</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while</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c</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fis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read</a:t>
            </a:r>
            <a:r>
              <a:rPr lang="en-US" altLang="zh-CN" sz="1600" b="1" dirty="0">
                <a:solidFill>
                  <a:srgbClr val="CCCCCC"/>
                </a:solidFill>
                <a:latin typeface="Consolas" panose="020B0609020204030204" pitchFamily="49" charset="0"/>
              </a:rPr>
              <a:t>())</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B5CEA8"/>
                </a:solidFill>
                <a:latin typeface="Consolas" panose="020B0609020204030204" pitchFamily="49" charset="0"/>
              </a:rPr>
              <a:t>1</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fos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write</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c</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fis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close</a:t>
            </a:r>
            <a:r>
              <a:rPr lang="en-US" altLang="zh-CN" sz="1600" b="1" dirty="0">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fos</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close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catch</a:t>
            </a: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FileNotFoundException</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a:t>
            </a:r>
            <a:r>
              <a:rPr lang="en-US" altLang="zh-CN" sz="1600" b="1" dirty="0" err="1">
                <a:solidFill>
                  <a:srgbClr val="CE9178"/>
                </a:solidFill>
                <a:latin typeface="Consolas" panose="020B0609020204030204" pitchFamily="49" charset="0"/>
              </a:rPr>
              <a:t>FilesStreamTest</a:t>
            </a:r>
            <a:r>
              <a:rPr lang="en-US" altLang="zh-CN" sz="1600" b="1" dirty="0">
                <a:solidFill>
                  <a:srgbClr val="CE9178"/>
                </a:solidFill>
                <a:latin typeface="Consolas" panose="020B0609020204030204" pitchFamily="49" charset="0"/>
              </a:rPr>
              <a:t> "</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catch</a:t>
            </a:r>
            <a:r>
              <a:rPr lang="en-US" altLang="zh-CN" sz="1600" b="1" dirty="0">
                <a:solidFill>
                  <a:srgbClr val="CCCCCC"/>
                </a:solidFill>
                <a:latin typeface="Consolas" panose="020B0609020204030204" pitchFamily="49" charset="0"/>
              </a:rPr>
              <a:t>(</a:t>
            </a:r>
            <a:r>
              <a:rPr lang="en-US" altLang="zh-CN" sz="1600" b="1" dirty="0" err="1">
                <a:solidFill>
                  <a:srgbClr val="4EC9B0"/>
                </a:solidFill>
                <a:latin typeface="Consolas" panose="020B0609020204030204" pitchFamily="49" charset="0"/>
              </a:rPr>
              <a:t>IOException</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err</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a:t>
            </a:r>
            <a:r>
              <a:rPr lang="en-US" altLang="zh-CN" sz="1600" b="1" dirty="0" err="1">
                <a:solidFill>
                  <a:srgbClr val="CE9178"/>
                </a:solidFill>
                <a:latin typeface="Consolas" panose="020B0609020204030204" pitchFamily="49" charset="0"/>
              </a:rPr>
              <a:t>FilesStreamTest</a:t>
            </a:r>
            <a:r>
              <a:rPr lang="en-US" altLang="zh-CN" sz="1600" b="1" dirty="0">
                <a:solidFill>
                  <a:srgbClr val="CE9178"/>
                </a:solidFill>
                <a:latin typeface="Consolas" panose="020B0609020204030204" pitchFamily="49" charset="0"/>
              </a:rPr>
              <a:t>: "</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r>
              <a:rPr lang="en-US" altLang="zh-CN" sz="1600" b="1" dirty="0">
                <a:solidFill>
                  <a:srgbClr val="CCCCCC"/>
                </a:solidFill>
                <a:latin typeface="Consolas" panose="020B0609020204030204" pitchFamily="49" charset="0"/>
              </a:rPr>
              <a:t>        }</a:t>
            </a:r>
          </a:p>
          <a:p>
            <a:r>
              <a:rPr lang="en-US" altLang="zh-CN" sz="1600" b="1" dirty="0">
                <a:solidFill>
                  <a:srgbClr val="CCCCCC"/>
                </a:solidFill>
                <a:latin typeface="Consolas" panose="020B0609020204030204" pitchFamily="49" charset="0"/>
              </a:rPr>
              <a:t>    }</a:t>
            </a:r>
          </a:p>
          <a:p>
            <a:r>
              <a:rPr lang="en-US" altLang="zh-CN" sz="1600" b="1" dirty="0">
                <a:solidFill>
                  <a:srgbClr val="CCCCCC"/>
                </a:solidFill>
                <a:latin typeface="Consolas" panose="020B0609020204030204" pitchFamily="49" charset="0"/>
              </a:rPr>
              <a:t>}</a:t>
            </a:r>
          </a:p>
        </p:txBody>
      </p:sp>
      <p:sp>
        <p:nvSpPr>
          <p:cNvPr id="11" name="对话气泡: 矩形 10">
            <a:extLst>
              <a:ext uri="{FF2B5EF4-FFF2-40B4-BE49-F238E27FC236}">
                <a16:creationId xmlns:a16="http://schemas.microsoft.com/office/drawing/2014/main" id="{44ED7BCB-9776-4362-B03D-6E3AF6843254}"/>
              </a:ext>
            </a:extLst>
          </p:cNvPr>
          <p:cNvSpPr/>
          <p:nvPr/>
        </p:nvSpPr>
        <p:spPr>
          <a:xfrm>
            <a:off x="5185064" y="280100"/>
            <a:ext cx="3202798" cy="786428"/>
          </a:xfrm>
          <a:prstGeom prst="wedgeRectCallout">
            <a:avLst>
              <a:gd name="adj1" fmla="val -132696"/>
              <a:gd name="adj2" fmla="val 240729"/>
            </a:avLst>
          </a:prstGeom>
          <a:solidFill>
            <a:schemeClr val="bg1">
              <a:lumMod val="85000"/>
            </a:schemeClr>
          </a:solidFill>
          <a:ln w="28575">
            <a:solidFill>
              <a:srgbClr val="1557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chemeClr val="tx1"/>
                </a:solidFill>
                <a:latin typeface="楷体" panose="02010609060101010101" pitchFamily="49" charset="-122"/>
                <a:ea typeface="楷体" panose="02010609060101010101" pitchFamily="49" charset="-122"/>
              </a:rPr>
              <a:t>仅存在</a:t>
            </a:r>
            <a:r>
              <a:rPr lang="en-US" altLang="zh-CN" sz="2000" b="1" dirty="0">
                <a:solidFill>
                  <a:schemeClr val="tx1"/>
                </a:solidFill>
                <a:latin typeface="楷体" panose="02010609060101010101" pitchFamily="49" charset="-122"/>
                <a:ea typeface="楷体" panose="02010609060101010101" pitchFamily="49" charset="-122"/>
              </a:rPr>
              <a:t>"data/file1.dat"</a:t>
            </a:r>
            <a:endParaRPr lang="zh-CN" altLang="en-US" sz="2000" b="1" dirty="0">
              <a:solidFill>
                <a:schemeClr val="tx1"/>
              </a:solidFill>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8C1ED15E-0959-49EE-BAB8-DC0D26F7BCE9}"/>
              </a:ext>
            </a:extLst>
          </p:cNvPr>
          <p:cNvPicPr>
            <a:picLocks noChangeAspect="1"/>
          </p:cNvPicPr>
          <p:nvPr/>
        </p:nvPicPr>
        <p:blipFill>
          <a:blip r:embed="rId3"/>
          <a:stretch>
            <a:fillRect/>
          </a:stretch>
        </p:blipFill>
        <p:spPr>
          <a:xfrm>
            <a:off x="0" y="6272127"/>
            <a:ext cx="9144000" cy="585873"/>
          </a:xfrm>
          <a:prstGeom prst="rect">
            <a:avLst/>
          </a:prstGeom>
        </p:spPr>
      </p:pic>
    </p:spTree>
    <p:extLst>
      <p:ext uri="{BB962C8B-B14F-4D97-AF65-F5344CB8AC3E}">
        <p14:creationId xmlns:p14="http://schemas.microsoft.com/office/powerpoint/2010/main" val="2970498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FileInputStream/</a:t>
            </a: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FileOutputStream</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15" name="矩形 14">
            <a:extLst>
              <a:ext uri="{FF2B5EF4-FFF2-40B4-BE49-F238E27FC236}">
                <a16:creationId xmlns:a16="http://schemas.microsoft.com/office/drawing/2014/main" id="{56A9ED07-3A9F-4A17-A5E2-7382CF9EB50F}"/>
              </a:ext>
            </a:extLst>
          </p:cNvPr>
          <p:cNvSpPr/>
          <p:nvPr/>
        </p:nvSpPr>
        <p:spPr>
          <a:xfrm>
            <a:off x="0" y="1881554"/>
            <a:ext cx="9144000" cy="3328621"/>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sz="1600" b="1" dirty="0">
                <a:solidFill>
                  <a:srgbClr val="569CD6"/>
                </a:solidFill>
                <a:effectLst/>
                <a:latin typeface="Consolas" panose="020B0609020204030204" pitchFamily="49" charset="0"/>
              </a:rPr>
              <a:t>import</a:t>
            </a:r>
            <a:r>
              <a:rPr lang="en-US" altLang="zh-CN" sz="1600" b="1" dirty="0">
                <a:solidFill>
                  <a:srgbClr val="CCCCCC"/>
                </a:solidFill>
                <a:effectLst/>
                <a:latin typeface="Consolas" panose="020B0609020204030204" pitchFamily="49" charset="0"/>
              </a:rPr>
              <a:t> </a:t>
            </a:r>
            <a:r>
              <a:rPr lang="en-US" altLang="zh-CN" sz="1600" b="1" dirty="0">
                <a:solidFill>
                  <a:srgbClr val="4EC9B0"/>
                </a:solidFill>
                <a:effectLst/>
                <a:latin typeface="Consolas" panose="020B0609020204030204" pitchFamily="49" charset="0"/>
              </a:rPr>
              <a:t>java</a:t>
            </a:r>
            <a:r>
              <a:rPr lang="en-US" altLang="zh-CN" sz="1600" b="1" dirty="0">
                <a:solidFill>
                  <a:srgbClr val="D4D4D4"/>
                </a:solidFill>
                <a:effectLst/>
                <a:latin typeface="Consolas" panose="020B0609020204030204" pitchFamily="49" charset="0"/>
              </a:rPr>
              <a:t>.</a:t>
            </a:r>
            <a:r>
              <a:rPr lang="en-US" altLang="zh-CN" sz="1600" b="1" dirty="0">
                <a:solidFill>
                  <a:srgbClr val="4EC9B0"/>
                </a:solidFill>
                <a:effectLst/>
                <a:latin typeface="Consolas" panose="020B0609020204030204" pitchFamily="49" charset="0"/>
              </a:rPr>
              <a:t>io</a:t>
            </a:r>
            <a:r>
              <a:rPr lang="en-US" altLang="zh-CN" sz="1600" b="1" dirty="0">
                <a:solidFill>
                  <a:srgbClr val="D4D4D4"/>
                </a:solidFill>
                <a:effectLst/>
                <a:latin typeface="Consolas" panose="020B0609020204030204" pitchFamily="49" charset="0"/>
              </a:rPr>
              <a:t>.*</a:t>
            </a:r>
            <a:r>
              <a:rPr lang="en-US" altLang="zh-CN" sz="1600" b="1" dirty="0">
                <a:solidFill>
                  <a:srgbClr val="CCCCCC"/>
                </a:solidFill>
                <a:effectLst/>
                <a:latin typeface="Consolas" panose="020B0609020204030204" pitchFamily="49" charset="0"/>
              </a:rPr>
              <a:t>;</a:t>
            </a:r>
          </a:p>
          <a:p>
            <a:pPr marL="342900" indent="-342900">
              <a:buFont typeface="+mj-lt"/>
              <a:buAutoNum type="arabicPeriod"/>
            </a:pPr>
            <a:r>
              <a:rPr lang="en-US" altLang="zh-CN" sz="1600" b="1" dirty="0">
                <a:solidFill>
                  <a:srgbClr val="569CD6"/>
                </a:solidFill>
                <a:effectLst/>
                <a:latin typeface="Consolas" panose="020B0609020204030204" pitchFamily="49" charset="0"/>
              </a:rPr>
              <a:t>class</a:t>
            </a:r>
            <a:r>
              <a:rPr lang="en-US" altLang="zh-CN" sz="1600" b="1" dirty="0">
                <a:solidFill>
                  <a:srgbClr val="CCCCCC"/>
                </a:solidFill>
                <a:effectLst/>
                <a:latin typeface="Consolas" panose="020B0609020204030204" pitchFamily="49" charset="0"/>
              </a:rPr>
              <a:t> </a:t>
            </a:r>
            <a:r>
              <a:rPr lang="en-US" altLang="zh-CN" sz="1600" b="1" dirty="0">
                <a:solidFill>
                  <a:srgbClr val="4EC9B0"/>
                </a:solidFill>
                <a:effectLst/>
                <a:latin typeface="Consolas" panose="020B0609020204030204" pitchFamily="49" charset="0"/>
              </a:rPr>
              <a:t>test</a:t>
            </a:r>
            <a:r>
              <a:rPr lang="en-US" altLang="zh-CN" sz="1600" b="1" dirty="0">
                <a:solidFill>
                  <a:srgbClr val="CCCCCC"/>
                </a:solidFill>
                <a:effectLst/>
                <a:latin typeface="Consolas" panose="020B0609020204030204" pitchFamily="49" charset="0"/>
              </a:rPr>
              <a:t>{</a:t>
            </a:r>
          </a:p>
          <a:p>
            <a:pPr marL="342900" indent="-342900">
              <a:buFont typeface="+mj-lt"/>
              <a:buAutoNum type="arabicPeriod"/>
            </a:pPr>
            <a:r>
              <a:rPr lang="en-US" altLang="zh-CN" sz="1600" b="1" dirty="0">
                <a:solidFill>
                  <a:srgbClr val="CCCCCC"/>
                </a:solidFill>
                <a:effectLst/>
                <a:latin typeface="Consolas" panose="020B0609020204030204" pitchFamily="49" charset="0"/>
              </a:rPr>
              <a:t>    </a:t>
            </a:r>
            <a:r>
              <a:rPr lang="en-US" altLang="zh-CN" sz="1600" b="1" dirty="0">
                <a:solidFill>
                  <a:srgbClr val="569CD6"/>
                </a:solidFill>
                <a:effectLst/>
                <a:latin typeface="Consolas" panose="020B0609020204030204" pitchFamily="49" charset="0"/>
              </a:rPr>
              <a:t>public</a:t>
            </a:r>
            <a:r>
              <a:rPr lang="en-US" altLang="zh-CN" sz="1600" b="1" dirty="0">
                <a:solidFill>
                  <a:srgbClr val="CCCCCC"/>
                </a:solidFill>
                <a:effectLst/>
                <a:latin typeface="Consolas" panose="020B0609020204030204" pitchFamily="49" charset="0"/>
              </a:rPr>
              <a:t> </a:t>
            </a:r>
            <a:r>
              <a:rPr lang="en-US" altLang="zh-CN" sz="1600" b="1" dirty="0">
                <a:solidFill>
                  <a:srgbClr val="569CD6"/>
                </a:solidFill>
                <a:effectLst/>
                <a:latin typeface="Consolas" panose="020B0609020204030204" pitchFamily="49" charset="0"/>
              </a:rPr>
              <a:t>static</a:t>
            </a:r>
            <a:r>
              <a:rPr lang="en-US" altLang="zh-CN" sz="1600" b="1" dirty="0">
                <a:solidFill>
                  <a:srgbClr val="CCCCCC"/>
                </a:solidFill>
                <a:effectLst/>
                <a:latin typeface="Consolas" panose="020B0609020204030204" pitchFamily="49" charset="0"/>
              </a:rPr>
              <a:t> </a:t>
            </a:r>
            <a:r>
              <a:rPr lang="en-US" altLang="zh-CN" sz="1600" b="1" dirty="0">
                <a:solidFill>
                  <a:srgbClr val="4EC9B0"/>
                </a:solidFill>
                <a:effectLst/>
                <a:latin typeface="Consolas" panose="020B0609020204030204" pitchFamily="49" charset="0"/>
              </a:rPr>
              <a:t>void</a:t>
            </a:r>
            <a:r>
              <a:rPr lang="en-US" altLang="zh-CN" sz="1600" b="1" dirty="0">
                <a:solidFill>
                  <a:srgbClr val="CCCCCC"/>
                </a:solidFill>
                <a:effectLst/>
                <a:latin typeface="Consolas" panose="020B0609020204030204" pitchFamily="49" charset="0"/>
              </a:rPr>
              <a:t> </a:t>
            </a:r>
            <a:r>
              <a:rPr lang="en-US" altLang="zh-CN" sz="1600" b="1" dirty="0">
                <a:solidFill>
                  <a:srgbClr val="DCDCAA"/>
                </a:solidFill>
                <a:effectLst/>
                <a:latin typeface="Consolas" panose="020B0609020204030204" pitchFamily="49" charset="0"/>
              </a:rPr>
              <a:t>main</a:t>
            </a:r>
            <a:r>
              <a:rPr lang="en-US" altLang="zh-CN" sz="1600" b="1" dirty="0">
                <a:solidFill>
                  <a:srgbClr val="CCCCCC"/>
                </a:solidFill>
                <a:effectLst/>
                <a:latin typeface="Consolas" panose="020B0609020204030204" pitchFamily="49" charset="0"/>
              </a:rPr>
              <a:t>(</a:t>
            </a:r>
            <a:r>
              <a:rPr lang="en-US" altLang="zh-CN" sz="1600" b="1" dirty="0">
                <a:solidFill>
                  <a:srgbClr val="4EC9B0"/>
                </a:solidFill>
                <a:effectLst/>
                <a:latin typeface="Consolas" panose="020B0609020204030204" pitchFamily="49" charset="0"/>
              </a:rPr>
              <a:t>String</a:t>
            </a:r>
            <a:r>
              <a:rPr lang="en-US" altLang="zh-CN" sz="1600" b="1" dirty="0">
                <a:solidFill>
                  <a:srgbClr val="CCCCCC"/>
                </a:solidFill>
                <a:effectLst/>
                <a:latin typeface="Consolas" panose="020B0609020204030204" pitchFamily="49" charset="0"/>
              </a:rPr>
              <a:t>[] </a:t>
            </a:r>
            <a:r>
              <a:rPr lang="en-US" altLang="zh-CN" sz="1600" b="1" dirty="0" err="1">
                <a:solidFill>
                  <a:srgbClr val="9CDCFE"/>
                </a:solidFill>
                <a:effectLst/>
                <a:latin typeface="Consolas" panose="020B0609020204030204" pitchFamily="49" charset="0"/>
              </a:rPr>
              <a:t>args</a:t>
            </a:r>
            <a:r>
              <a:rPr lang="en-US" altLang="zh-CN" sz="1600" b="1" dirty="0">
                <a:solidFill>
                  <a:srgbClr val="CCCCCC"/>
                </a:solidFill>
                <a:effectLst/>
                <a:latin typeface="Consolas" panose="020B0609020204030204" pitchFamily="49" charset="0"/>
              </a:rPr>
              <a:t>){</a:t>
            </a:r>
          </a:p>
          <a:p>
            <a:pPr marL="342900" indent="-342900">
              <a:buFont typeface="+mj-lt"/>
              <a:buAutoNum type="arabicPeriod"/>
            </a:pPr>
            <a:r>
              <a:rPr lang="en-US" altLang="zh-CN" sz="1600" b="1" dirty="0">
                <a:solidFill>
                  <a:srgbClr val="CCCCCC"/>
                </a:solidFill>
                <a:effectLst/>
                <a:latin typeface="Consolas" panose="020B0609020204030204" pitchFamily="49" charset="0"/>
              </a:rPr>
              <a:t>        </a:t>
            </a:r>
            <a:r>
              <a:rPr lang="en-US" altLang="zh-CN" sz="1600" b="1" dirty="0">
                <a:solidFill>
                  <a:srgbClr val="C586C0"/>
                </a:solidFill>
                <a:effectLst/>
                <a:latin typeface="Consolas" panose="020B0609020204030204" pitchFamily="49" charset="0"/>
              </a:rPr>
              <a:t>try</a:t>
            </a:r>
            <a:r>
              <a:rPr lang="en-US" altLang="zh-CN" sz="1600" b="1" dirty="0">
                <a:solidFill>
                  <a:srgbClr val="CCCCCC"/>
                </a:solidFill>
                <a:effectLst/>
                <a:latin typeface="Consolas" panose="020B0609020204030204" pitchFamily="49" charset="0"/>
              </a:rPr>
              <a:t>{</a:t>
            </a:r>
          </a:p>
          <a:p>
            <a:pPr marL="342900" indent="-342900">
              <a:buFont typeface="+mj-lt"/>
              <a:buAutoNum type="arabicPeriod"/>
            </a:pPr>
            <a:r>
              <a:rPr lang="en-US" altLang="zh-CN" sz="1600" b="1" dirty="0">
                <a:solidFill>
                  <a:srgbClr val="CCCCCC"/>
                </a:solidFill>
                <a:effectLst/>
                <a:latin typeface="Consolas" panose="020B0609020204030204" pitchFamily="49" charset="0"/>
              </a:rPr>
              <a:t>            </a:t>
            </a:r>
            <a:r>
              <a:rPr lang="en-US" altLang="zh-CN" sz="1600" b="1" dirty="0" err="1">
                <a:solidFill>
                  <a:srgbClr val="4EC9B0"/>
                </a:solidFill>
                <a:effectLst/>
                <a:latin typeface="Consolas" panose="020B0609020204030204" pitchFamily="49" charset="0"/>
              </a:rPr>
              <a:t>FileOutputStream</a:t>
            </a:r>
            <a:r>
              <a:rPr lang="en-US" altLang="zh-CN" sz="1600" b="1" dirty="0">
                <a:solidFill>
                  <a:srgbClr val="CCCCCC"/>
                </a:solidFill>
                <a:effectLst/>
                <a:latin typeface="Consolas" panose="020B0609020204030204" pitchFamily="49" charset="0"/>
              </a:rPr>
              <a:t> </a:t>
            </a:r>
            <a:r>
              <a:rPr lang="en-US" altLang="zh-CN" sz="1600" b="1" dirty="0" err="1">
                <a:solidFill>
                  <a:srgbClr val="9CDCFE"/>
                </a:solidFill>
                <a:effectLst/>
                <a:latin typeface="Consolas" panose="020B0609020204030204" pitchFamily="49" charset="0"/>
              </a:rPr>
              <a:t>fos</a:t>
            </a:r>
            <a:r>
              <a:rPr lang="en-US" altLang="zh-CN" sz="1600" b="1" dirty="0">
                <a:solidFill>
                  <a:srgbClr val="CCCCCC"/>
                </a:solidFill>
                <a:effectLst/>
                <a:latin typeface="Consolas" panose="020B0609020204030204" pitchFamily="49" charset="0"/>
              </a:rPr>
              <a:t> </a:t>
            </a:r>
            <a:r>
              <a:rPr lang="en-US" altLang="zh-CN" sz="1600" b="1" dirty="0">
                <a:solidFill>
                  <a:srgbClr val="D4D4D4"/>
                </a:solidFill>
                <a:effectLst/>
                <a:latin typeface="Consolas" panose="020B0609020204030204" pitchFamily="49" charset="0"/>
              </a:rPr>
              <a:t>=</a:t>
            </a:r>
            <a:r>
              <a:rPr lang="en-US" altLang="zh-CN" sz="1600" b="1" dirty="0">
                <a:solidFill>
                  <a:srgbClr val="CCCCCC"/>
                </a:solidFill>
                <a:effectLst/>
                <a:latin typeface="Consolas" panose="020B0609020204030204" pitchFamily="49" charset="0"/>
              </a:rPr>
              <a:t> </a:t>
            </a:r>
            <a:r>
              <a:rPr lang="en-US" altLang="zh-CN" sz="1600" b="1" dirty="0">
                <a:solidFill>
                  <a:srgbClr val="C586C0"/>
                </a:solidFill>
                <a:effectLst/>
                <a:latin typeface="Consolas" panose="020B0609020204030204" pitchFamily="49" charset="0"/>
              </a:rPr>
              <a:t>new</a:t>
            </a:r>
            <a:r>
              <a:rPr lang="en-US" altLang="zh-CN" sz="1600" b="1" dirty="0">
                <a:solidFill>
                  <a:srgbClr val="CCCCCC"/>
                </a:solidFill>
                <a:effectLst/>
                <a:latin typeface="Consolas" panose="020B0609020204030204" pitchFamily="49" charset="0"/>
              </a:rPr>
              <a:t> </a:t>
            </a:r>
            <a:r>
              <a:rPr lang="en-US" altLang="zh-CN" sz="1600" b="1" dirty="0" err="1">
                <a:solidFill>
                  <a:srgbClr val="DCDCAA"/>
                </a:solidFill>
                <a:effectLst/>
                <a:latin typeface="Consolas" panose="020B0609020204030204" pitchFamily="49" charset="0"/>
              </a:rPr>
              <a:t>FileOutputStream</a:t>
            </a:r>
            <a:r>
              <a:rPr lang="en-US" altLang="zh-CN" sz="1600" b="1" dirty="0">
                <a:solidFill>
                  <a:srgbClr val="CCCCCC"/>
                </a:solidFill>
                <a:effectLst/>
                <a:latin typeface="Consolas" panose="020B0609020204030204" pitchFamily="49" charset="0"/>
              </a:rPr>
              <a:t>(</a:t>
            </a:r>
            <a:r>
              <a:rPr lang="en-US" altLang="zh-CN" sz="1600" b="1" dirty="0">
                <a:solidFill>
                  <a:srgbClr val="CE9178"/>
                </a:solidFill>
                <a:effectLst/>
                <a:latin typeface="Consolas" panose="020B0609020204030204" pitchFamily="49" charset="0"/>
              </a:rPr>
              <a:t>"data/file2.dat"</a:t>
            </a:r>
            <a:r>
              <a:rPr lang="en-US" altLang="zh-CN" sz="1600" b="1" dirty="0">
                <a:solidFill>
                  <a:srgbClr val="CCCCCC"/>
                </a:solidFill>
                <a:effectLst/>
                <a:latin typeface="Consolas" panose="020B0609020204030204" pitchFamily="49" charset="0"/>
              </a:rPr>
              <a:t>);</a:t>
            </a:r>
          </a:p>
          <a:p>
            <a:pPr marL="342900" indent="-342900">
              <a:buFont typeface="+mj-lt"/>
              <a:buAutoNum type="arabicPeriod"/>
            </a:pPr>
            <a:r>
              <a:rPr lang="en-US" altLang="zh-CN" sz="1600" b="1" dirty="0">
                <a:solidFill>
                  <a:srgbClr val="CCCCCC"/>
                </a:solidFill>
                <a:effectLst/>
                <a:latin typeface="Consolas" panose="020B0609020204030204" pitchFamily="49" charset="0"/>
              </a:rPr>
              <a:t>            </a:t>
            </a:r>
            <a:r>
              <a:rPr lang="en-US" altLang="zh-CN" sz="1600" b="1" dirty="0">
                <a:solidFill>
                  <a:srgbClr val="4EC9B0"/>
                </a:solidFill>
                <a:effectLst/>
                <a:latin typeface="Consolas" panose="020B0609020204030204" pitchFamily="49" charset="0"/>
              </a:rPr>
              <a:t>byte</a:t>
            </a:r>
            <a:r>
              <a:rPr lang="en-US" altLang="zh-CN" sz="1600" b="1" dirty="0">
                <a:solidFill>
                  <a:srgbClr val="CCCCCC"/>
                </a:solidFill>
                <a:effectLst/>
                <a:latin typeface="Consolas" panose="020B0609020204030204" pitchFamily="49" charset="0"/>
              </a:rPr>
              <a:t>[] </a:t>
            </a:r>
            <a:r>
              <a:rPr lang="en-US" altLang="zh-CN" sz="1600" b="1" dirty="0">
                <a:solidFill>
                  <a:srgbClr val="9CDCFE"/>
                </a:solidFill>
                <a:effectLst/>
                <a:latin typeface="Consolas" panose="020B0609020204030204" pitchFamily="49" charset="0"/>
              </a:rPr>
              <a:t>a</a:t>
            </a:r>
            <a:r>
              <a:rPr lang="en-US" altLang="zh-CN" sz="1600" b="1" dirty="0">
                <a:solidFill>
                  <a:srgbClr val="CCCCCC"/>
                </a:solidFill>
                <a:effectLst/>
                <a:latin typeface="Consolas" panose="020B0609020204030204" pitchFamily="49" charset="0"/>
              </a:rPr>
              <a:t> </a:t>
            </a:r>
            <a:r>
              <a:rPr lang="en-US" altLang="zh-CN" sz="1600" b="1" dirty="0">
                <a:solidFill>
                  <a:srgbClr val="D4D4D4"/>
                </a:solidFill>
                <a:effectLst/>
                <a:latin typeface="Consolas" panose="020B0609020204030204" pitchFamily="49" charset="0"/>
              </a:rPr>
              <a:t>=</a:t>
            </a:r>
            <a:r>
              <a:rPr lang="en-US" altLang="zh-CN" sz="1600" b="1" dirty="0">
                <a:solidFill>
                  <a:srgbClr val="CCCCCC"/>
                </a:solidFill>
                <a:effectLst/>
                <a:latin typeface="Consolas" panose="020B0609020204030204" pitchFamily="49" charset="0"/>
              </a:rPr>
              <a:t>{</a:t>
            </a:r>
            <a:r>
              <a:rPr lang="en-US" altLang="zh-CN" sz="1600" b="1" dirty="0">
                <a:solidFill>
                  <a:srgbClr val="CE9178"/>
                </a:solidFill>
                <a:effectLst/>
                <a:latin typeface="Consolas" panose="020B0609020204030204" pitchFamily="49" charset="0"/>
              </a:rPr>
              <a:t>'a'</a:t>
            </a:r>
            <a:r>
              <a:rPr lang="en-US" altLang="zh-CN" sz="1600" b="1" dirty="0">
                <a:solidFill>
                  <a:srgbClr val="CCCCCC"/>
                </a:solidFill>
                <a:effectLst/>
                <a:latin typeface="Consolas" panose="020B0609020204030204" pitchFamily="49" charset="0"/>
              </a:rPr>
              <a:t>, </a:t>
            </a:r>
            <a:r>
              <a:rPr lang="en-US" altLang="zh-CN" sz="1600" b="1" dirty="0">
                <a:solidFill>
                  <a:srgbClr val="CE9178"/>
                </a:solidFill>
                <a:effectLst/>
                <a:latin typeface="Consolas" panose="020B0609020204030204" pitchFamily="49" charset="0"/>
              </a:rPr>
              <a:t>'b'</a:t>
            </a:r>
            <a:r>
              <a:rPr lang="en-US" altLang="zh-CN" sz="1600" b="1" dirty="0">
                <a:solidFill>
                  <a:srgbClr val="CCCCCC"/>
                </a:solidFill>
                <a:effectLst/>
                <a:latin typeface="Consolas" panose="020B0609020204030204" pitchFamily="49" charset="0"/>
              </a:rPr>
              <a:t>, </a:t>
            </a:r>
            <a:r>
              <a:rPr lang="en-US" altLang="zh-CN" sz="1600" b="1" dirty="0">
                <a:solidFill>
                  <a:srgbClr val="CE9178"/>
                </a:solidFill>
                <a:effectLst/>
                <a:latin typeface="Consolas" panose="020B0609020204030204" pitchFamily="49" charset="0"/>
              </a:rPr>
              <a:t>'c'</a:t>
            </a:r>
            <a:r>
              <a:rPr lang="en-US" altLang="zh-CN" sz="1600" b="1" dirty="0">
                <a:solidFill>
                  <a:srgbClr val="CCCCCC"/>
                </a:solidFill>
                <a:effectLst/>
                <a:latin typeface="Consolas" panose="020B0609020204030204" pitchFamily="49" charset="0"/>
              </a:rPr>
              <a:t>, </a:t>
            </a:r>
            <a:r>
              <a:rPr lang="en-US" altLang="zh-CN" sz="1600" b="1" dirty="0">
                <a:solidFill>
                  <a:srgbClr val="B5CEA8"/>
                </a:solidFill>
                <a:effectLst/>
                <a:latin typeface="Consolas" panose="020B0609020204030204" pitchFamily="49" charset="0"/>
              </a:rPr>
              <a:t>126</a:t>
            </a:r>
            <a:r>
              <a:rPr lang="en-US" altLang="zh-CN" sz="1600" b="1" dirty="0">
                <a:solidFill>
                  <a:srgbClr val="CCCCCC"/>
                </a:solidFill>
                <a:effectLst/>
                <a:latin typeface="Consolas" panose="020B0609020204030204" pitchFamily="49" charset="0"/>
              </a:rPr>
              <a:t>};</a:t>
            </a:r>
          </a:p>
          <a:p>
            <a:pPr marL="342900" indent="-342900">
              <a:buFont typeface="+mj-lt"/>
              <a:buAutoNum type="arabicPeriod"/>
            </a:pPr>
            <a:r>
              <a:rPr lang="en-US" altLang="zh-CN" sz="1600" b="1" dirty="0">
                <a:solidFill>
                  <a:srgbClr val="CCCCCC"/>
                </a:solidFill>
                <a:effectLst/>
                <a:latin typeface="Consolas" panose="020B0609020204030204" pitchFamily="49" charset="0"/>
              </a:rPr>
              <a:t>            </a:t>
            </a:r>
            <a:r>
              <a:rPr lang="en-US" altLang="zh-CN" sz="1600" b="1" dirty="0" err="1">
                <a:solidFill>
                  <a:srgbClr val="9CDCFE"/>
                </a:solidFill>
                <a:effectLst/>
                <a:latin typeface="Consolas" panose="020B0609020204030204" pitchFamily="49" charset="0"/>
              </a:rPr>
              <a:t>fos</a:t>
            </a:r>
            <a:r>
              <a:rPr lang="en-US" altLang="zh-CN" sz="1600" b="1" dirty="0" err="1">
                <a:solidFill>
                  <a:srgbClr val="CCCCCC"/>
                </a:solidFill>
                <a:effectLst/>
                <a:latin typeface="Consolas" panose="020B0609020204030204" pitchFamily="49" charset="0"/>
              </a:rPr>
              <a:t>.</a:t>
            </a:r>
            <a:r>
              <a:rPr lang="en-US" altLang="zh-CN" sz="1600" b="1" dirty="0" err="1">
                <a:solidFill>
                  <a:srgbClr val="DCDCAA"/>
                </a:solidFill>
                <a:effectLst/>
                <a:latin typeface="Consolas" panose="020B0609020204030204" pitchFamily="49" charset="0"/>
              </a:rPr>
              <a:t>write</a:t>
            </a:r>
            <a:r>
              <a:rPr lang="en-US" altLang="zh-CN" sz="1600" b="1" dirty="0">
                <a:solidFill>
                  <a:srgbClr val="CCCCCC"/>
                </a:solidFill>
                <a:effectLst/>
                <a:latin typeface="Consolas" panose="020B0609020204030204" pitchFamily="49" charset="0"/>
              </a:rPr>
              <a:t>(</a:t>
            </a:r>
            <a:r>
              <a:rPr lang="en-US" altLang="zh-CN" sz="1600" b="1" dirty="0">
                <a:solidFill>
                  <a:srgbClr val="9CDCFE"/>
                </a:solidFill>
                <a:effectLst/>
                <a:latin typeface="Consolas" panose="020B0609020204030204" pitchFamily="49" charset="0"/>
              </a:rPr>
              <a:t>a</a:t>
            </a:r>
            <a:r>
              <a:rPr lang="en-US" altLang="zh-CN" sz="1600" b="1" dirty="0">
                <a:solidFill>
                  <a:srgbClr val="CCCCCC"/>
                </a:solidFill>
                <a:effectLst/>
                <a:latin typeface="Consolas" panose="020B0609020204030204" pitchFamily="49" charset="0"/>
              </a:rPr>
              <a:t>);</a:t>
            </a:r>
          </a:p>
          <a:p>
            <a:pPr marL="342900" indent="-342900">
              <a:buFont typeface="+mj-lt"/>
              <a:buAutoNum type="arabicPeriod"/>
            </a:pPr>
            <a:r>
              <a:rPr lang="en-US" altLang="zh-CN" sz="1600" b="1" dirty="0">
                <a:solidFill>
                  <a:srgbClr val="CCCCCC"/>
                </a:solidFill>
                <a:effectLst/>
                <a:latin typeface="Consolas" panose="020B0609020204030204" pitchFamily="49" charset="0"/>
              </a:rPr>
              <a:t>            </a:t>
            </a:r>
            <a:r>
              <a:rPr lang="en-US" altLang="zh-CN" sz="1600" b="1" dirty="0" err="1">
                <a:solidFill>
                  <a:srgbClr val="9CDCFE"/>
                </a:solidFill>
                <a:effectLst/>
                <a:latin typeface="Consolas" panose="020B0609020204030204" pitchFamily="49" charset="0"/>
              </a:rPr>
              <a:t>fos</a:t>
            </a:r>
            <a:r>
              <a:rPr lang="en-US" altLang="zh-CN" sz="1600" b="1" dirty="0" err="1">
                <a:solidFill>
                  <a:srgbClr val="CCCCCC"/>
                </a:solidFill>
                <a:effectLst/>
                <a:latin typeface="Consolas" panose="020B0609020204030204" pitchFamily="49" charset="0"/>
              </a:rPr>
              <a:t>.</a:t>
            </a:r>
            <a:r>
              <a:rPr lang="en-US" altLang="zh-CN" sz="1600" b="1" dirty="0" err="1">
                <a:solidFill>
                  <a:srgbClr val="DCDCAA"/>
                </a:solidFill>
                <a:effectLst/>
                <a:latin typeface="Consolas" panose="020B0609020204030204" pitchFamily="49" charset="0"/>
              </a:rPr>
              <a:t>close</a:t>
            </a:r>
            <a:r>
              <a:rPr lang="en-US" altLang="zh-CN" sz="1600" b="1" dirty="0">
                <a:solidFill>
                  <a:srgbClr val="CCCCCC"/>
                </a:solidFill>
                <a:effectLst/>
                <a:latin typeface="Consolas" panose="020B0609020204030204" pitchFamily="49" charset="0"/>
              </a:rPr>
              <a:t>();</a:t>
            </a:r>
          </a:p>
          <a:p>
            <a:pPr marL="342900" indent="-342900">
              <a:buFont typeface="+mj-lt"/>
              <a:buAutoNum type="arabicPeriod"/>
            </a:pPr>
            <a:r>
              <a:rPr lang="en-US" altLang="zh-CN" sz="1600" b="1" dirty="0">
                <a:solidFill>
                  <a:srgbClr val="CCCCCC"/>
                </a:solidFill>
                <a:effectLst/>
                <a:latin typeface="Consolas" panose="020B0609020204030204" pitchFamily="49" charset="0"/>
              </a:rPr>
              <a:t>        }</a:t>
            </a:r>
            <a:r>
              <a:rPr lang="en-US" altLang="zh-CN" sz="1600" b="1" dirty="0">
                <a:solidFill>
                  <a:srgbClr val="C586C0"/>
                </a:solidFill>
                <a:effectLst/>
                <a:latin typeface="Consolas" panose="020B0609020204030204" pitchFamily="49" charset="0"/>
              </a:rPr>
              <a:t>catch</a:t>
            </a:r>
            <a:r>
              <a:rPr lang="en-US" altLang="zh-CN" sz="1600" b="1" dirty="0">
                <a:solidFill>
                  <a:srgbClr val="CCCCCC"/>
                </a:solidFill>
                <a:effectLst/>
                <a:latin typeface="Consolas" panose="020B0609020204030204" pitchFamily="49" charset="0"/>
              </a:rPr>
              <a:t>(</a:t>
            </a:r>
            <a:r>
              <a:rPr lang="en-US" altLang="zh-CN" sz="1600" b="1" dirty="0" err="1">
                <a:solidFill>
                  <a:srgbClr val="4EC9B0"/>
                </a:solidFill>
                <a:effectLst/>
                <a:latin typeface="Consolas" panose="020B0609020204030204" pitchFamily="49" charset="0"/>
              </a:rPr>
              <a:t>IOException</a:t>
            </a:r>
            <a:r>
              <a:rPr lang="en-US" altLang="zh-CN" sz="1600" b="1" dirty="0">
                <a:solidFill>
                  <a:srgbClr val="CCCCCC"/>
                </a:solidFill>
                <a:effectLst/>
                <a:latin typeface="Consolas" panose="020B0609020204030204" pitchFamily="49" charset="0"/>
              </a:rPr>
              <a:t> </a:t>
            </a:r>
            <a:r>
              <a:rPr lang="en-US" altLang="zh-CN" sz="1600" b="1" dirty="0">
                <a:solidFill>
                  <a:srgbClr val="9CDCFE"/>
                </a:solidFill>
                <a:effectLst/>
                <a:latin typeface="Consolas" panose="020B0609020204030204" pitchFamily="49" charset="0"/>
              </a:rPr>
              <a:t>e</a:t>
            </a:r>
            <a:r>
              <a:rPr lang="en-US" altLang="zh-CN" sz="1600" b="1" dirty="0">
                <a:solidFill>
                  <a:srgbClr val="CCCCCC"/>
                </a:solidFill>
                <a:effectLst/>
                <a:latin typeface="Consolas" panose="020B0609020204030204" pitchFamily="49" charset="0"/>
              </a:rPr>
              <a:t>){</a:t>
            </a:r>
          </a:p>
          <a:p>
            <a:pPr marL="342900" indent="-342900">
              <a:buFont typeface="+mj-lt"/>
              <a:buAutoNum type="arabicPeriod"/>
            </a:pPr>
            <a:r>
              <a:rPr lang="en-US" altLang="zh-CN" sz="1600" b="1" dirty="0">
                <a:solidFill>
                  <a:srgbClr val="CCCCCC"/>
                </a:solidFill>
                <a:effectLst/>
                <a:latin typeface="Consolas" panose="020B0609020204030204" pitchFamily="49" charset="0"/>
              </a:rPr>
              <a:t>            </a:t>
            </a:r>
            <a:r>
              <a:rPr lang="en-US" altLang="zh-CN" sz="1600" b="1" dirty="0" err="1">
                <a:solidFill>
                  <a:srgbClr val="4EC9B0"/>
                </a:solidFill>
                <a:effectLst/>
                <a:latin typeface="Consolas" panose="020B0609020204030204" pitchFamily="49" charset="0"/>
              </a:rPr>
              <a:t>System</a:t>
            </a:r>
            <a:r>
              <a:rPr lang="en-US" altLang="zh-CN" sz="1600" b="1" dirty="0" err="1">
                <a:solidFill>
                  <a:srgbClr val="CCCCCC"/>
                </a:solidFill>
                <a:effectLst/>
                <a:latin typeface="Consolas" panose="020B0609020204030204" pitchFamily="49" charset="0"/>
              </a:rPr>
              <a:t>.</a:t>
            </a:r>
            <a:r>
              <a:rPr lang="en-US" altLang="zh-CN" sz="1600" b="1" dirty="0" err="1">
                <a:solidFill>
                  <a:srgbClr val="4FC1FF"/>
                </a:solidFill>
                <a:effectLst/>
                <a:latin typeface="Consolas" panose="020B0609020204030204" pitchFamily="49" charset="0"/>
              </a:rPr>
              <a:t>err</a:t>
            </a:r>
            <a:r>
              <a:rPr lang="en-US" altLang="zh-CN" sz="1600" b="1" dirty="0" err="1">
                <a:solidFill>
                  <a:srgbClr val="CCCCCC"/>
                </a:solidFill>
                <a:effectLst/>
                <a:latin typeface="Consolas" panose="020B0609020204030204" pitchFamily="49" charset="0"/>
              </a:rPr>
              <a:t>.</a:t>
            </a:r>
            <a:r>
              <a:rPr lang="en-US" altLang="zh-CN" sz="1600" b="1" dirty="0" err="1">
                <a:solidFill>
                  <a:srgbClr val="DCDCAA"/>
                </a:solidFill>
                <a:effectLst/>
                <a:latin typeface="Consolas" panose="020B0609020204030204" pitchFamily="49" charset="0"/>
              </a:rPr>
              <a:t>println</a:t>
            </a:r>
            <a:r>
              <a:rPr lang="en-US" altLang="zh-CN" sz="1600" b="1" dirty="0">
                <a:solidFill>
                  <a:srgbClr val="CCCCCC"/>
                </a:solidFill>
                <a:effectLst/>
                <a:latin typeface="Consolas" panose="020B0609020204030204" pitchFamily="49" charset="0"/>
              </a:rPr>
              <a:t>(</a:t>
            </a:r>
            <a:r>
              <a:rPr lang="en-US" altLang="zh-CN" sz="1600" b="1" dirty="0">
                <a:solidFill>
                  <a:srgbClr val="CE9178"/>
                </a:solidFill>
                <a:effectLst/>
                <a:latin typeface="Consolas" panose="020B0609020204030204" pitchFamily="49" charset="0"/>
              </a:rPr>
              <a:t>"</a:t>
            </a:r>
            <a:r>
              <a:rPr lang="en-US" altLang="zh-CN" sz="1600" b="1" dirty="0" err="1">
                <a:solidFill>
                  <a:srgbClr val="CE9178"/>
                </a:solidFill>
                <a:effectLst/>
                <a:latin typeface="Consolas" panose="020B0609020204030204" pitchFamily="49" charset="0"/>
              </a:rPr>
              <a:t>FilesStreamTest</a:t>
            </a:r>
            <a:r>
              <a:rPr lang="en-US" altLang="zh-CN" sz="1600" b="1" dirty="0">
                <a:solidFill>
                  <a:srgbClr val="CE9178"/>
                </a:solidFill>
                <a:effectLst/>
                <a:latin typeface="Consolas" panose="020B0609020204030204" pitchFamily="49" charset="0"/>
              </a:rPr>
              <a:t>: "</a:t>
            </a:r>
            <a:r>
              <a:rPr lang="en-US" altLang="zh-CN" sz="1600" b="1" dirty="0">
                <a:solidFill>
                  <a:srgbClr val="CCCCCC"/>
                </a:solidFill>
                <a:effectLst/>
                <a:latin typeface="Consolas" panose="020B0609020204030204" pitchFamily="49" charset="0"/>
              </a:rPr>
              <a:t> </a:t>
            </a:r>
            <a:r>
              <a:rPr lang="en-US" altLang="zh-CN" sz="1600" b="1" dirty="0">
                <a:solidFill>
                  <a:srgbClr val="D4D4D4"/>
                </a:solidFill>
                <a:effectLst/>
                <a:latin typeface="Consolas" panose="020B0609020204030204" pitchFamily="49" charset="0"/>
              </a:rPr>
              <a:t>+</a:t>
            </a:r>
            <a:r>
              <a:rPr lang="en-US" altLang="zh-CN" sz="1600" b="1" dirty="0">
                <a:solidFill>
                  <a:srgbClr val="CCCCCC"/>
                </a:solidFill>
                <a:effectLst/>
                <a:latin typeface="Consolas" panose="020B0609020204030204" pitchFamily="49" charset="0"/>
              </a:rPr>
              <a:t> </a:t>
            </a:r>
            <a:r>
              <a:rPr lang="en-US" altLang="zh-CN" sz="1600" b="1" dirty="0">
                <a:solidFill>
                  <a:srgbClr val="9CDCFE"/>
                </a:solidFill>
                <a:effectLst/>
                <a:latin typeface="Consolas" panose="020B0609020204030204" pitchFamily="49" charset="0"/>
              </a:rPr>
              <a:t>e</a:t>
            </a:r>
            <a:r>
              <a:rPr lang="en-US" altLang="zh-CN" sz="1600" b="1" dirty="0">
                <a:solidFill>
                  <a:srgbClr val="CCCCCC"/>
                </a:solidFill>
                <a:effectLst/>
                <a:latin typeface="Consolas" panose="020B0609020204030204" pitchFamily="49" charset="0"/>
              </a:rPr>
              <a:t>);</a:t>
            </a:r>
          </a:p>
          <a:p>
            <a:pPr marL="342900" indent="-342900">
              <a:buFont typeface="+mj-lt"/>
              <a:buAutoNum type="arabicPeriod"/>
            </a:pPr>
            <a:r>
              <a:rPr lang="en-US" altLang="zh-CN" sz="1600" b="1" dirty="0">
                <a:solidFill>
                  <a:srgbClr val="CCCCCC"/>
                </a:solidFill>
                <a:effectLst/>
                <a:latin typeface="Consolas" panose="020B0609020204030204" pitchFamily="49" charset="0"/>
              </a:rPr>
              <a:t>        }</a:t>
            </a:r>
          </a:p>
          <a:p>
            <a:pPr marL="342900" indent="-342900">
              <a:buFont typeface="+mj-lt"/>
              <a:buAutoNum type="arabicPeriod"/>
            </a:pPr>
            <a:r>
              <a:rPr lang="en-US" altLang="zh-CN" sz="1600" b="1" dirty="0">
                <a:solidFill>
                  <a:srgbClr val="CCCCCC"/>
                </a:solidFill>
                <a:effectLst/>
                <a:latin typeface="Consolas" panose="020B0609020204030204" pitchFamily="49" charset="0"/>
              </a:rPr>
              <a:t>    }</a:t>
            </a:r>
          </a:p>
          <a:p>
            <a:pPr marL="342900" indent="-342900">
              <a:buFont typeface="+mj-lt"/>
              <a:buAutoNum type="arabicPeriod"/>
            </a:pPr>
            <a:r>
              <a:rPr lang="en-US" altLang="zh-CN" sz="1600" b="1" dirty="0">
                <a:solidFill>
                  <a:srgbClr val="CCCCCC"/>
                </a:solidFill>
                <a:effectLst/>
                <a:latin typeface="Consolas" panose="020B0609020204030204" pitchFamily="49" charset="0"/>
              </a:rPr>
              <a:t>}</a:t>
            </a:r>
          </a:p>
        </p:txBody>
      </p:sp>
      <p:sp>
        <p:nvSpPr>
          <p:cNvPr id="11" name="对话气泡: 矩形 10">
            <a:extLst>
              <a:ext uri="{FF2B5EF4-FFF2-40B4-BE49-F238E27FC236}">
                <a16:creationId xmlns:a16="http://schemas.microsoft.com/office/drawing/2014/main" id="{44ED7BCB-9776-4362-B03D-6E3AF6843254}"/>
              </a:ext>
            </a:extLst>
          </p:cNvPr>
          <p:cNvSpPr/>
          <p:nvPr/>
        </p:nvSpPr>
        <p:spPr>
          <a:xfrm>
            <a:off x="5185064" y="435584"/>
            <a:ext cx="3202798" cy="630943"/>
          </a:xfrm>
          <a:prstGeom prst="wedgeRectCallout">
            <a:avLst>
              <a:gd name="adj1" fmla="val -125261"/>
              <a:gd name="adj2" fmla="val 231040"/>
            </a:avLst>
          </a:prstGeom>
          <a:solidFill>
            <a:schemeClr val="bg1">
              <a:lumMod val="85000"/>
            </a:schemeClr>
          </a:solidFill>
          <a:ln w="28575">
            <a:solidFill>
              <a:srgbClr val="1557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chemeClr val="tx1"/>
                </a:solidFill>
                <a:latin typeface="楷体" panose="02010609060101010101" pitchFamily="49" charset="-122"/>
                <a:ea typeface="楷体" panose="02010609060101010101" pitchFamily="49" charset="-122"/>
              </a:rPr>
              <a:t>write(byte[] b)</a:t>
            </a:r>
            <a:endParaRPr lang="zh-CN" altLang="en-US" sz="2000" b="1" dirty="0">
              <a:solidFill>
                <a:schemeClr val="tx1"/>
              </a:solidFill>
              <a:latin typeface="楷体" panose="02010609060101010101" pitchFamily="49" charset="-122"/>
              <a:ea typeface="楷体" panose="02010609060101010101" pitchFamily="49" charset="-122"/>
            </a:endParaRPr>
          </a:p>
        </p:txBody>
      </p:sp>
      <p:sp>
        <p:nvSpPr>
          <p:cNvPr id="9" name="矩形 8">
            <a:extLst>
              <a:ext uri="{FF2B5EF4-FFF2-40B4-BE49-F238E27FC236}">
                <a16:creationId xmlns:a16="http://schemas.microsoft.com/office/drawing/2014/main" id="{E8AD9784-FA10-4792-8804-C27288DAD859}"/>
              </a:ext>
            </a:extLst>
          </p:cNvPr>
          <p:cNvSpPr/>
          <p:nvPr/>
        </p:nvSpPr>
        <p:spPr>
          <a:xfrm>
            <a:off x="1623024" y="3223767"/>
            <a:ext cx="3663351" cy="490983"/>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442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5" name="矩形: 圆角 34">
            <a:extLst>
              <a:ext uri="{FF2B5EF4-FFF2-40B4-BE49-F238E27FC236}">
                <a16:creationId xmlns:a16="http://schemas.microsoft.com/office/drawing/2014/main" id="{00A7AD2D-FC44-4ADF-BFFC-B5718492ED24}"/>
              </a:ext>
            </a:extLst>
          </p:cNvPr>
          <p:cNvSpPr/>
          <p:nvPr/>
        </p:nvSpPr>
        <p:spPr>
          <a:xfrm>
            <a:off x="2872" y="1000944"/>
            <a:ext cx="9141128" cy="395654"/>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字节流类的继承关系</a:t>
            </a:r>
            <a:endParaRPr lang="en-US" altLang="zh-CN" sz="2400" b="1" dirty="0">
              <a:solidFill>
                <a:srgbClr val="1557AE"/>
              </a:solidFill>
              <a:latin typeface="+mj-lt"/>
            </a:endParaRPr>
          </a:p>
        </p:txBody>
      </p:sp>
      <p:sp>
        <p:nvSpPr>
          <p:cNvPr id="2" name="矩形: 圆角 1">
            <a:extLst>
              <a:ext uri="{FF2B5EF4-FFF2-40B4-BE49-F238E27FC236}">
                <a16:creationId xmlns:a16="http://schemas.microsoft.com/office/drawing/2014/main" id="{A628CDDA-4B44-4C9C-B6C1-A95A001639DB}"/>
              </a:ext>
            </a:extLst>
          </p:cNvPr>
          <p:cNvSpPr/>
          <p:nvPr/>
        </p:nvSpPr>
        <p:spPr>
          <a:xfrm>
            <a:off x="0" y="3909009"/>
            <a:ext cx="122213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a:t>
            </a:r>
            <a:endParaRPr lang="zh-CN" altLang="en-US" sz="1600" b="1" dirty="0">
              <a:solidFill>
                <a:schemeClr val="bg1"/>
              </a:solidFill>
              <a:latin typeface="Consolas" panose="020B0609020204030204" pitchFamily="49" charset="0"/>
            </a:endParaRPr>
          </a:p>
        </p:txBody>
      </p:sp>
      <p:sp>
        <p:nvSpPr>
          <p:cNvPr id="24" name="矩形: 圆角 23">
            <a:extLst>
              <a:ext uri="{FF2B5EF4-FFF2-40B4-BE49-F238E27FC236}">
                <a16:creationId xmlns:a16="http://schemas.microsoft.com/office/drawing/2014/main" id="{D8DB4D11-66D1-4477-97E7-E17BC08624C5}"/>
              </a:ext>
            </a:extLst>
          </p:cNvPr>
          <p:cNvSpPr/>
          <p:nvPr/>
        </p:nvSpPr>
        <p:spPr>
          <a:xfrm>
            <a:off x="1485900" y="1963558"/>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InputStream</a:t>
            </a:r>
            <a:endParaRPr lang="zh-CN" altLang="en-US" sz="1600" b="1" dirty="0">
              <a:solidFill>
                <a:schemeClr val="bg1"/>
              </a:solidFill>
              <a:latin typeface="Consolas" panose="020B0609020204030204" pitchFamily="49" charset="0"/>
            </a:endParaRPr>
          </a:p>
        </p:txBody>
      </p:sp>
      <p:sp>
        <p:nvSpPr>
          <p:cNvPr id="25" name="矩形: 圆角 24">
            <a:extLst>
              <a:ext uri="{FF2B5EF4-FFF2-40B4-BE49-F238E27FC236}">
                <a16:creationId xmlns:a16="http://schemas.microsoft.com/office/drawing/2014/main" id="{3B53EA79-08C4-46C5-BF16-5895824E2009}"/>
              </a:ext>
            </a:extLst>
          </p:cNvPr>
          <p:cNvSpPr/>
          <p:nvPr/>
        </p:nvSpPr>
        <p:spPr>
          <a:xfrm>
            <a:off x="1485900" y="4140619"/>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OutputStream</a:t>
            </a:r>
            <a:endParaRPr lang="zh-CN" altLang="en-US" sz="1600" b="1" dirty="0">
              <a:solidFill>
                <a:schemeClr val="bg1"/>
              </a:solidFill>
              <a:latin typeface="Consolas" panose="020B0609020204030204" pitchFamily="49" charset="0"/>
            </a:endParaRPr>
          </a:p>
        </p:txBody>
      </p:sp>
      <p:cxnSp>
        <p:nvCxnSpPr>
          <p:cNvPr id="5" name="连接符: 肘形 4">
            <a:extLst>
              <a:ext uri="{FF2B5EF4-FFF2-40B4-BE49-F238E27FC236}">
                <a16:creationId xmlns:a16="http://schemas.microsoft.com/office/drawing/2014/main" id="{10106672-E73F-4A3F-A263-ED34DF9A3201}"/>
              </a:ext>
            </a:extLst>
          </p:cNvPr>
          <p:cNvCxnSpPr>
            <a:cxnSpLocks/>
            <a:stCxn id="24" idx="1"/>
            <a:endCxn id="2" idx="3"/>
          </p:cNvCxnSpPr>
          <p:nvPr/>
        </p:nvCxnSpPr>
        <p:spPr>
          <a:xfrm rot="10800000" flipV="1">
            <a:off x="1222132" y="2161384"/>
            <a:ext cx="263769" cy="194545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45D9F41B-6B88-442A-8476-9D95B263019E}"/>
              </a:ext>
            </a:extLst>
          </p:cNvPr>
          <p:cNvCxnSpPr>
            <a:cxnSpLocks/>
            <a:stCxn id="25" idx="1"/>
            <a:endCxn id="2" idx="3"/>
          </p:cNvCxnSpPr>
          <p:nvPr/>
        </p:nvCxnSpPr>
        <p:spPr>
          <a:xfrm rot="10800000">
            <a:off x="1222132" y="4106836"/>
            <a:ext cx="263769" cy="231610"/>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4482EC65-7C6B-440A-9FDA-6961898B78FD}"/>
              </a:ext>
            </a:extLst>
          </p:cNvPr>
          <p:cNvSpPr/>
          <p:nvPr/>
        </p:nvSpPr>
        <p:spPr>
          <a:xfrm>
            <a:off x="3701429" y="1435642"/>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cxnSp>
        <p:nvCxnSpPr>
          <p:cNvPr id="50" name="连接符: 肘形 49">
            <a:extLst>
              <a:ext uri="{FF2B5EF4-FFF2-40B4-BE49-F238E27FC236}">
                <a16:creationId xmlns:a16="http://schemas.microsoft.com/office/drawing/2014/main" id="{B916EC76-3C76-4A0B-87C1-55F867676B30}"/>
              </a:ext>
            </a:extLst>
          </p:cNvPr>
          <p:cNvCxnSpPr>
            <a:cxnSpLocks/>
            <a:stCxn id="33" idx="1"/>
            <a:endCxn id="24" idx="3"/>
          </p:cNvCxnSpPr>
          <p:nvPr/>
        </p:nvCxnSpPr>
        <p:spPr>
          <a:xfrm rot="10800000" flipV="1">
            <a:off x="3284451" y="1564301"/>
            <a:ext cx="416978" cy="597083"/>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D006C102-8EF9-4514-98A8-DB34F98F09CB}"/>
              </a:ext>
            </a:extLst>
          </p:cNvPr>
          <p:cNvSpPr/>
          <p:nvPr/>
        </p:nvSpPr>
        <p:spPr>
          <a:xfrm>
            <a:off x="3701428" y="178910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FilterInputStream</a:t>
            </a:r>
            <a:endParaRPr lang="zh-CN" altLang="en-US" sz="1600" b="1" dirty="0">
              <a:solidFill>
                <a:schemeClr val="bg1"/>
              </a:solidFill>
              <a:latin typeface="Consolas" panose="020B0609020204030204" pitchFamily="49" charset="0"/>
            </a:endParaRPr>
          </a:p>
        </p:txBody>
      </p:sp>
      <p:sp>
        <p:nvSpPr>
          <p:cNvPr id="57" name="矩形: 圆角 56">
            <a:extLst>
              <a:ext uri="{FF2B5EF4-FFF2-40B4-BE49-F238E27FC236}">
                <a16:creationId xmlns:a16="http://schemas.microsoft.com/office/drawing/2014/main" id="{6EF297BB-104D-457F-B061-0043E6C61399}"/>
              </a:ext>
            </a:extLst>
          </p:cNvPr>
          <p:cNvSpPr/>
          <p:nvPr/>
        </p:nvSpPr>
        <p:spPr>
          <a:xfrm>
            <a:off x="3701427" y="214984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ObjectInputStream</a:t>
            </a:r>
            <a:endParaRPr lang="zh-CN" altLang="en-US" sz="1600" b="1" dirty="0">
              <a:solidFill>
                <a:schemeClr val="bg1"/>
              </a:solidFill>
              <a:latin typeface="Consolas" panose="020B0609020204030204" pitchFamily="49" charset="0"/>
            </a:endParaRPr>
          </a:p>
        </p:txBody>
      </p:sp>
      <p:sp>
        <p:nvSpPr>
          <p:cNvPr id="58" name="矩形: 圆角 57">
            <a:extLst>
              <a:ext uri="{FF2B5EF4-FFF2-40B4-BE49-F238E27FC236}">
                <a16:creationId xmlns:a16="http://schemas.microsoft.com/office/drawing/2014/main" id="{44CA6BBE-6EF3-4D3B-85C8-98DDDCFC503C}"/>
              </a:ext>
            </a:extLst>
          </p:cNvPr>
          <p:cNvSpPr/>
          <p:nvPr/>
        </p:nvSpPr>
        <p:spPr>
          <a:xfrm>
            <a:off x="3701429" y="3617908"/>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FileOutputStream</a:t>
            </a:r>
            <a:endParaRPr lang="zh-CN" altLang="en-US" sz="1600" b="1" dirty="0">
              <a:solidFill>
                <a:schemeClr val="bg1"/>
              </a:solidFill>
              <a:latin typeface="Consolas" panose="020B0609020204030204" pitchFamily="49" charset="0"/>
            </a:endParaRPr>
          </a:p>
        </p:txBody>
      </p:sp>
      <p:sp>
        <p:nvSpPr>
          <p:cNvPr id="59" name="矩形: 圆角 58">
            <a:extLst>
              <a:ext uri="{FF2B5EF4-FFF2-40B4-BE49-F238E27FC236}">
                <a16:creationId xmlns:a16="http://schemas.microsoft.com/office/drawing/2014/main" id="{3911F959-1FCA-40C2-B9C8-C178C0DDDEDA}"/>
              </a:ext>
            </a:extLst>
          </p:cNvPr>
          <p:cNvSpPr/>
          <p:nvPr/>
        </p:nvSpPr>
        <p:spPr>
          <a:xfrm>
            <a:off x="3701426" y="3978177"/>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FilterOutputStream</a:t>
            </a:r>
            <a:endParaRPr lang="zh-CN" altLang="en-US" sz="1600" b="1" dirty="0">
              <a:solidFill>
                <a:schemeClr val="bg1"/>
              </a:solidFill>
              <a:latin typeface="Consolas" panose="020B0609020204030204" pitchFamily="49" charset="0"/>
            </a:endParaRPr>
          </a:p>
        </p:txBody>
      </p:sp>
      <p:sp>
        <p:nvSpPr>
          <p:cNvPr id="61" name="矩形: 圆角 60">
            <a:extLst>
              <a:ext uri="{FF2B5EF4-FFF2-40B4-BE49-F238E27FC236}">
                <a16:creationId xmlns:a16="http://schemas.microsoft.com/office/drawing/2014/main" id="{BFC2B2B0-BE69-4724-9489-F3A3F78B8124}"/>
              </a:ext>
            </a:extLst>
          </p:cNvPr>
          <p:cNvSpPr/>
          <p:nvPr/>
        </p:nvSpPr>
        <p:spPr>
          <a:xfrm>
            <a:off x="3701426" y="4365678"/>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ObjectOutputStream</a:t>
            </a:r>
            <a:endParaRPr lang="zh-CN" altLang="en-US" sz="1600" b="1" dirty="0">
              <a:solidFill>
                <a:schemeClr val="bg1"/>
              </a:solidFill>
              <a:latin typeface="Consolas" panose="020B0609020204030204" pitchFamily="49" charset="0"/>
            </a:endParaRPr>
          </a:p>
        </p:txBody>
      </p:sp>
      <p:cxnSp>
        <p:nvCxnSpPr>
          <p:cNvPr id="62" name="连接符: 肘形 61">
            <a:extLst>
              <a:ext uri="{FF2B5EF4-FFF2-40B4-BE49-F238E27FC236}">
                <a16:creationId xmlns:a16="http://schemas.microsoft.com/office/drawing/2014/main" id="{87C27631-2650-4020-A8DE-6279037DEEF6}"/>
              </a:ext>
            </a:extLst>
          </p:cNvPr>
          <p:cNvCxnSpPr>
            <a:cxnSpLocks/>
            <a:stCxn id="56" idx="1"/>
            <a:endCxn id="24" idx="3"/>
          </p:cNvCxnSpPr>
          <p:nvPr/>
        </p:nvCxnSpPr>
        <p:spPr>
          <a:xfrm rot="10800000" flipV="1">
            <a:off x="3284452" y="1917761"/>
            <a:ext cx="416977" cy="2436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09E3BEF7-0977-415F-87EB-2E421D686246}"/>
              </a:ext>
            </a:extLst>
          </p:cNvPr>
          <p:cNvCxnSpPr>
            <a:cxnSpLocks/>
            <a:stCxn id="57" idx="1"/>
            <a:endCxn id="24" idx="3"/>
          </p:cNvCxnSpPr>
          <p:nvPr/>
        </p:nvCxnSpPr>
        <p:spPr>
          <a:xfrm rot="10800000">
            <a:off x="3284451" y="2161385"/>
            <a:ext cx="416976" cy="117116"/>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8756F8A3-6762-4559-9F39-8E32FD1CA20E}"/>
              </a:ext>
            </a:extLst>
          </p:cNvPr>
          <p:cNvCxnSpPr>
            <a:cxnSpLocks/>
            <a:stCxn id="58" idx="1"/>
            <a:endCxn id="25" idx="3"/>
          </p:cNvCxnSpPr>
          <p:nvPr/>
        </p:nvCxnSpPr>
        <p:spPr>
          <a:xfrm rot="10800000" flipV="1">
            <a:off x="3284451" y="3746568"/>
            <a:ext cx="416978" cy="591878"/>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B9C3A5A-0313-450C-837B-3E0BAE25D6C5}"/>
              </a:ext>
            </a:extLst>
          </p:cNvPr>
          <p:cNvCxnSpPr>
            <a:cxnSpLocks/>
            <a:stCxn id="59" idx="1"/>
            <a:endCxn id="25" idx="3"/>
          </p:cNvCxnSpPr>
          <p:nvPr/>
        </p:nvCxnSpPr>
        <p:spPr>
          <a:xfrm rot="10800000" flipV="1">
            <a:off x="3284452" y="4106836"/>
            <a:ext cx="416975"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FAE660C1-5D8C-4B73-A5D3-C8E693636669}"/>
              </a:ext>
            </a:extLst>
          </p:cNvPr>
          <p:cNvCxnSpPr>
            <a:cxnSpLocks/>
            <a:stCxn id="61" idx="1"/>
            <a:endCxn id="25" idx="3"/>
          </p:cNvCxnSpPr>
          <p:nvPr/>
        </p:nvCxnSpPr>
        <p:spPr>
          <a:xfrm rot="10800000">
            <a:off x="3284452" y="4338446"/>
            <a:ext cx="416975" cy="15589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46A24222-E2A1-48E8-818C-41D8F24CE62A}"/>
              </a:ext>
            </a:extLst>
          </p:cNvPr>
          <p:cNvSpPr/>
          <p:nvPr/>
        </p:nvSpPr>
        <p:spPr>
          <a:xfrm>
            <a:off x="6465145" y="1548979"/>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DataInputStream</a:t>
            </a:r>
            <a:endParaRPr lang="zh-CN" altLang="en-US" sz="1600" b="1" dirty="0">
              <a:solidFill>
                <a:schemeClr val="bg1"/>
              </a:solidFill>
              <a:latin typeface="Consolas" panose="020B0609020204030204" pitchFamily="49" charset="0"/>
            </a:endParaRPr>
          </a:p>
        </p:txBody>
      </p:sp>
      <p:sp>
        <p:nvSpPr>
          <p:cNvPr id="77" name="矩形: 圆角 76">
            <a:extLst>
              <a:ext uri="{FF2B5EF4-FFF2-40B4-BE49-F238E27FC236}">
                <a16:creationId xmlns:a16="http://schemas.microsoft.com/office/drawing/2014/main" id="{53A89FCE-7E81-4470-BE35-15D6F3BE0C98}"/>
              </a:ext>
            </a:extLst>
          </p:cNvPr>
          <p:cNvSpPr/>
          <p:nvPr/>
        </p:nvSpPr>
        <p:spPr>
          <a:xfrm>
            <a:off x="6465145" y="2019825"/>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BufferedInputStream</a:t>
            </a:r>
            <a:endParaRPr lang="zh-CN" altLang="en-US" sz="1600" b="1" dirty="0">
              <a:solidFill>
                <a:schemeClr val="bg1"/>
              </a:solidFill>
              <a:latin typeface="Consolas" panose="020B0609020204030204" pitchFamily="49" charset="0"/>
            </a:endParaRPr>
          </a:p>
        </p:txBody>
      </p:sp>
      <p:cxnSp>
        <p:nvCxnSpPr>
          <p:cNvPr id="95" name="连接符: 肘形 94">
            <a:extLst>
              <a:ext uri="{FF2B5EF4-FFF2-40B4-BE49-F238E27FC236}">
                <a16:creationId xmlns:a16="http://schemas.microsoft.com/office/drawing/2014/main" id="{A37A2767-5A64-45F5-9CE8-3F264F58AB2E}"/>
              </a:ext>
            </a:extLst>
          </p:cNvPr>
          <p:cNvCxnSpPr>
            <a:cxnSpLocks/>
            <a:stCxn id="76" idx="1"/>
            <a:endCxn id="56" idx="3"/>
          </p:cNvCxnSpPr>
          <p:nvPr/>
        </p:nvCxnSpPr>
        <p:spPr>
          <a:xfrm rot="10800000" flipV="1">
            <a:off x="6093069" y="1677639"/>
            <a:ext cx="372076" cy="24012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a:extLst>
              <a:ext uri="{FF2B5EF4-FFF2-40B4-BE49-F238E27FC236}">
                <a16:creationId xmlns:a16="http://schemas.microsoft.com/office/drawing/2014/main" id="{D851B257-BE61-468F-BC61-215490770956}"/>
              </a:ext>
            </a:extLst>
          </p:cNvPr>
          <p:cNvCxnSpPr>
            <a:cxnSpLocks/>
            <a:stCxn id="77" idx="1"/>
            <a:endCxn id="56" idx="3"/>
          </p:cNvCxnSpPr>
          <p:nvPr/>
        </p:nvCxnSpPr>
        <p:spPr>
          <a:xfrm rot="10800000">
            <a:off x="6093069" y="1917761"/>
            <a:ext cx="372076" cy="2307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BC9CF278-5262-4D6D-A4B1-31865D52CD66}"/>
              </a:ext>
            </a:extLst>
          </p:cNvPr>
          <p:cNvSpPr/>
          <p:nvPr/>
        </p:nvSpPr>
        <p:spPr>
          <a:xfrm>
            <a:off x="6465145" y="3746568"/>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DataOutputStream</a:t>
            </a:r>
            <a:endParaRPr lang="zh-CN" altLang="en-US" sz="1600" b="1" dirty="0">
              <a:solidFill>
                <a:schemeClr val="bg1"/>
              </a:solidFill>
              <a:latin typeface="Consolas" panose="020B0609020204030204" pitchFamily="49" charset="0"/>
            </a:endParaRPr>
          </a:p>
        </p:txBody>
      </p:sp>
      <p:sp>
        <p:nvSpPr>
          <p:cNvPr id="105" name="矩形: 圆角 104">
            <a:extLst>
              <a:ext uri="{FF2B5EF4-FFF2-40B4-BE49-F238E27FC236}">
                <a16:creationId xmlns:a16="http://schemas.microsoft.com/office/drawing/2014/main" id="{C8BB0A71-1AA5-4B3E-BE11-9A107EC54A4A}"/>
              </a:ext>
            </a:extLst>
          </p:cNvPr>
          <p:cNvSpPr/>
          <p:nvPr/>
        </p:nvSpPr>
        <p:spPr>
          <a:xfrm>
            <a:off x="6465145" y="4217414"/>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BufferedOutputStream</a:t>
            </a:r>
            <a:endParaRPr lang="zh-CN" altLang="en-US" sz="1600" b="1" dirty="0">
              <a:solidFill>
                <a:schemeClr val="bg1"/>
              </a:solidFill>
              <a:latin typeface="Consolas" panose="020B0609020204030204" pitchFamily="49" charset="0"/>
            </a:endParaRPr>
          </a:p>
        </p:txBody>
      </p:sp>
      <p:cxnSp>
        <p:nvCxnSpPr>
          <p:cNvPr id="106" name="连接符: 肘形 105">
            <a:extLst>
              <a:ext uri="{FF2B5EF4-FFF2-40B4-BE49-F238E27FC236}">
                <a16:creationId xmlns:a16="http://schemas.microsoft.com/office/drawing/2014/main" id="{C618F332-F099-4CD4-B4EA-B79815D05B80}"/>
              </a:ext>
            </a:extLst>
          </p:cNvPr>
          <p:cNvCxnSpPr>
            <a:cxnSpLocks/>
            <a:stCxn id="104" idx="1"/>
            <a:endCxn id="59" idx="3"/>
          </p:cNvCxnSpPr>
          <p:nvPr/>
        </p:nvCxnSpPr>
        <p:spPr>
          <a:xfrm rot="10800000" flipV="1">
            <a:off x="6224953" y="3875227"/>
            <a:ext cx="240193"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a:extLst>
              <a:ext uri="{FF2B5EF4-FFF2-40B4-BE49-F238E27FC236}">
                <a16:creationId xmlns:a16="http://schemas.microsoft.com/office/drawing/2014/main" id="{1BE71D35-B76C-4A65-9ECE-DF8D86609D81}"/>
              </a:ext>
            </a:extLst>
          </p:cNvPr>
          <p:cNvCxnSpPr>
            <a:cxnSpLocks/>
            <a:stCxn id="105" idx="1"/>
            <a:endCxn id="59" idx="3"/>
          </p:cNvCxnSpPr>
          <p:nvPr/>
        </p:nvCxnSpPr>
        <p:spPr>
          <a:xfrm rot="10800000">
            <a:off x="6224953" y="4106838"/>
            <a:ext cx="240193" cy="23923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DCA80A5E-DE96-470C-B046-02BF18B9EC24}"/>
              </a:ext>
            </a:extLst>
          </p:cNvPr>
          <p:cNvSpPr/>
          <p:nvPr/>
        </p:nvSpPr>
        <p:spPr>
          <a:xfrm>
            <a:off x="1479499" y="5504383"/>
            <a:ext cx="2013438" cy="395654"/>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RandomAccessFile</a:t>
            </a:r>
            <a:endParaRPr lang="zh-CN" altLang="en-US" sz="1600" b="1" dirty="0">
              <a:solidFill>
                <a:schemeClr val="bg1"/>
              </a:solidFill>
              <a:latin typeface="Consolas" panose="020B0609020204030204" pitchFamily="49" charset="0"/>
            </a:endParaRPr>
          </a:p>
        </p:txBody>
      </p:sp>
      <p:cxnSp>
        <p:nvCxnSpPr>
          <p:cNvPr id="113" name="连接符: 肘形 112">
            <a:extLst>
              <a:ext uri="{FF2B5EF4-FFF2-40B4-BE49-F238E27FC236}">
                <a16:creationId xmlns:a16="http://schemas.microsoft.com/office/drawing/2014/main" id="{2350BA69-D93E-45A9-A136-421FA78E1F3F}"/>
              </a:ext>
            </a:extLst>
          </p:cNvPr>
          <p:cNvCxnSpPr>
            <a:cxnSpLocks/>
            <a:stCxn id="112" idx="1"/>
            <a:endCxn id="2" idx="3"/>
          </p:cNvCxnSpPr>
          <p:nvPr/>
        </p:nvCxnSpPr>
        <p:spPr>
          <a:xfrm rot="10800000">
            <a:off x="1222131" y="4106836"/>
            <a:ext cx="257368" cy="159537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7" name="矩形: 圆角 116">
            <a:extLst>
              <a:ext uri="{FF2B5EF4-FFF2-40B4-BE49-F238E27FC236}">
                <a16:creationId xmlns:a16="http://schemas.microsoft.com/office/drawing/2014/main" id="{519AD03E-7EE7-4C65-8BBF-352204E6D4AF}"/>
              </a:ext>
            </a:extLst>
          </p:cNvPr>
          <p:cNvSpPr/>
          <p:nvPr/>
        </p:nvSpPr>
        <p:spPr>
          <a:xfrm>
            <a:off x="1485900" y="6039123"/>
            <a:ext cx="1090246"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System</a:t>
            </a:r>
            <a:endParaRPr lang="zh-CN" altLang="en-US" sz="1600" b="1" dirty="0">
              <a:solidFill>
                <a:schemeClr val="bg1"/>
              </a:solidFill>
              <a:latin typeface="Consolas" panose="020B0609020204030204" pitchFamily="49" charset="0"/>
            </a:endParaRPr>
          </a:p>
        </p:txBody>
      </p:sp>
      <p:cxnSp>
        <p:nvCxnSpPr>
          <p:cNvPr id="118" name="连接符: 肘形 117">
            <a:extLst>
              <a:ext uri="{FF2B5EF4-FFF2-40B4-BE49-F238E27FC236}">
                <a16:creationId xmlns:a16="http://schemas.microsoft.com/office/drawing/2014/main" id="{E2098995-DE95-493B-B86C-482463A4F5BC}"/>
              </a:ext>
            </a:extLst>
          </p:cNvPr>
          <p:cNvCxnSpPr>
            <a:cxnSpLocks/>
            <a:stCxn id="117" idx="1"/>
            <a:endCxn id="2" idx="3"/>
          </p:cNvCxnSpPr>
          <p:nvPr/>
        </p:nvCxnSpPr>
        <p:spPr>
          <a:xfrm rot="10800000">
            <a:off x="1222132" y="4106836"/>
            <a:ext cx="263769" cy="213011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5C38EEAF-8428-4964-9DF9-93224550B12F}"/>
              </a:ext>
            </a:extLst>
          </p:cNvPr>
          <p:cNvSpPr/>
          <p:nvPr/>
        </p:nvSpPr>
        <p:spPr>
          <a:xfrm>
            <a:off x="3701425" y="2516512"/>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ByteArrayInputStream</a:t>
            </a:r>
            <a:endParaRPr lang="zh-CN" altLang="en-US" sz="1600" b="1" dirty="0">
              <a:solidFill>
                <a:schemeClr val="bg1"/>
              </a:solidFill>
              <a:latin typeface="Consolas" panose="020B0609020204030204" pitchFamily="49" charset="0"/>
            </a:endParaRPr>
          </a:p>
        </p:txBody>
      </p:sp>
      <p:sp>
        <p:nvSpPr>
          <p:cNvPr id="147" name="矩形: 圆角 146">
            <a:extLst>
              <a:ext uri="{FF2B5EF4-FFF2-40B4-BE49-F238E27FC236}">
                <a16:creationId xmlns:a16="http://schemas.microsoft.com/office/drawing/2014/main" id="{457308D7-E551-48B9-A44D-292F05CA1195}"/>
              </a:ext>
            </a:extLst>
          </p:cNvPr>
          <p:cNvSpPr/>
          <p:nvPr/>
        </p:nvSpPr>
        <p:spPr>
          <a:xfrm>
            <a:off x="3701426" y="4761801"/>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ByteArrayOutputStream</a:t>
            </a:r>
            <a:endParaRPr lang="zh-CN" altLang="en-US" sz="1600" b="1" dirty="0">
              <a:solidFill>
                <a:schemeClr val="bg1"/>
              </a:solidFill>
              <a:latin typeface="Consolas" panose="020B0609020204030204" pitchFamily="49" charset="0"/>
            </a:endParaRPr>
          </a:p>
        </p:txBody>
      </p:sp>
      <p:sp>
        <p:nvSpPr>
          <p:cNvPr id="148" name="矩形: 圆角 147">
            <a:extLst>
              <a:ext uri="{FF2B5EF4-FFF2-40B4-BE49-F238E27FC236}">
                <a16:creationId xmlns:a16="http://schemas.microsoft.com/office/drawing/2014/main" id="{654E98A0-CAD2-4FFE-9A6E-377CC2ABFA49}"/>
              </a:ext>
            </a:extLst>
          </p:cNvPr>
          <p:cNvSpPr/>
          <p:nvPr/>
        </p:nvSpPr>
        <p:spPr>
          <a:xfrm>
            <a:off x="3701425" y="2846020"/>
            <a:ext cx="283126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StringBufferInputStream</a:t>
            </a:r>
            <a:endParaRPr lang="zh-CN" altLang="en-US" sz="1600" b="1" dirty="0">
              <a:solidFill>
                <a:schemeClr val="bg1"/>
              </a:solidFill>
              <a:latin typeface="Consolas" panose="020B0609020204030204" pitchFamily="49" charset="0"/>
            </a:endParaRPr>
          </a:p>
        </p:txBody>
      </p:sp>
      <p:sp>
        <p:nvSpPr>
          <p:cNvPr id="149" name="矩形: 圆角 148">
            <a:extLst>
              <a:ext uri="{FF2B5EF4-FFF2-40B4-BE49-F238E27FC236}">
                <a16:creationId xmlns:a16="http://schemas.microsoft.com/office/drawing/2014/main" id="{B579F9FE-6467-4716-90CC-7237D87F894F}"/>
              </a:ext>
            </a:extLst>
          </p:cNvPr>
          <p:cNvSpPr/>
          <p:nvPr/>
        </p:nvSpPr>
        <p:spPr>
          <a:xfrm>
            <a:off x="3701424" y="5105258"/>
            <a:ext cx="292797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StringBufferOutputStream</a:t>
            </a:r>
            <a:endParaRPr lang="zh-CN" altLang="en-US" sz="1600" b="1" dirty="0">
              <a:solidFill>
                <a:schemeClr val="bg1"/>
              </a:solidFill>
              <a:latin typeface="Consolas" panose="020B0609020204030204" pitchFamily="49" charset="0"/>
            </a:endParaRPr>
          </a:p>
        </p:txBody>
      </p:sp>
      <p:cxnSp>
        <p:nvCxnSpPr>
          <p:cNvPr id="158" name="连接符: 肘形 157">
            <a:extLst>
              <a:ext uri="{FF2B5EF4-FFF2-40B4-BE49-F238E27FC236}">
                <a16:creationId xmlns:a16="http://schemas.microsoft.com/office/drawing/2014/main" id="{32C24804-EE4C-4715-9FE0-4F44A4BE7348}"/>
              </a:ext>
            </a:extLst>
          </p:cNvPr>
          <p:cNvCxnSpPr>
            <a:cxnSpLocks/>
            <a:stCxn id="121" idx="1"/>
            <a:endCxn id="24" idx="3"/>
          </p:cNvCxnSpPr>
          <p:nvPr/>
        </p:nvCxnSpPr>
        <p:spPr>
          <a:xfrm rot="10800000">
            <a:off x="3284451" y="2161386"/>
            <a:ext cx="416974" cy="48378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712316CC-EB83-469E-AC79-1E4BD0CC50FF}"/>
              </a:ext>
            </a:extLst>
          </p:cNvPr>
          <p:cNvCxnSpPr>
            <a:cxnSpLocks/>
            <a:stCxn id="148" idx="1"/>
            <a:endCxn id="24" idx="3"/>
          </p:cNvCxnSpPr>
          <p:nvPr/>
        </p:nvCxnSpPr>
        <p:spPr>
          <a:xfrm rot="10800000">
            <a:off x="3284451" y="2161386"/>
            <a:ext cx="416974" cy="81329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337F9664-D209-4F3F-9266-CA21A06582FE}"/>
              </a:ext>
            </a:extLst>
          </p:cNvPr>
          <p:cNvCxnSpPr>
            <a:cxnSpLocks/>
            <a:stCxn id="147" idx="1"/>
            <a:endCxn id="25" idx="3"/>
          </p:cNvCxnSpPr>
          <p:nvPr/>
        </p:nvCxnSpPr>
        <p:spPr>
          <a:xfrm rot="10800000">
            <a:off x="3284452" y="4338447"/>
            <a:ext cx="416975" cy="55201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连接符: 肘形 166">
            <a:extLst>
              <a:ext uri="{FF2B5EF4-FFF2-40B4-BE49-F238E27FC236}">
                <a16:creationId xmlns:a16="http://schemas.microsoft.com/office/drawing/2014/main" id="{04728F36-2FFC-4223-822B-AA24F9CE4208}"/>
              </a:ext>
            </a:extLst>
          </p:cNvPr>
          <p:cNvCxnSpPr>
            <a:cxnSpLocks/>
            <a:stCxn id="149" idx="1"/>
            <a:endCxn id="25" idx="3"/>
          </p:cNvCxnSpPr>
          <p:nvPr/>
        </p:nvCxnSpPr>
        <p:spPr>
          <a:xfrm rot="10800000">
            <a:off x="3284452" y="4338446"/>
            <a:ext cx="416973" cy="89547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52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cs typeface="黑体" panose="02010609060101010101" pitchFamily="49" charset="-122"/>
                <a:sym typeface="+mn-ea"/>
              </a:rPr>
              <a:t>随机访问文件</a:t>
            </a:r>
            <a:endParaRPr lang="en-US" altLang="zh-CN" sz="2800" b="1" dirty="0">
              <a:solidFill>
                <a:srgbClr val="1557AE"/>
              </a:solidFill>
              <a:latin typeface="+mn-ea"/>
              <a:ea typeface="+mn-ea"/>
              <a:cs typeface="黑体" panose="02010609060101010101" pitchFamily="49" charset="-122"/>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RandomAccessFile</a:t>
            </a: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11" name="矩形: 圆角 10">
            <a:extLst>
              <a:ext uri="{FF2B5EF4-FFF2-40B4-BE49-F238E27FC236}">
                <a16:creationId xmlns:a16="http://schemas.microsoft.com/office/drawing/2014/main" id="{BD580A05-8A38-4497-AA82-BA5741214D07}"/>
              </a:ext>
            </a:extLst>
          </p:cNvPr>
          <p:cNvSpPr/>
          <p:nvPr/>
        </p:nvSpPr>
        <p:spPr>
          <a:xfrm>
            <a:off x="3756705" y="2325009"/>
            <a:ext cx="5252060" cy="783378"/>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000" b="1" dirty="0">
                <a:solidFill>
                  <a:schemeClr val="tx1"/>
                </a:solidFill>
                <a:latin typeface="+mj-lt"/>
              </a:rPr>
              <a:t>InputStream</a:t>
            </a:r>
            <a:r>
              <a:rPr lang="zh-CN" altLang="en-US" sz="2000" b="1" dirty="0">
                <a:solidFill>
                  <a:schemeClr val="tx1"/>
                </a:solidFill>
                <a:latin typeface="+mj-lt"/>
              </a:rPr>
              <a:t>和</a:t>
            </a:r>
            <a:r>
              <a:rPr lang="en-US" altLang="zh-CN" sz="2000" b="1" dirty="0" err="1">
                <a:solidFill>
                  <a:schemeClr val="tx1"/>
                </a:solidFill>
                <a:latin typeface="+mj-lt"/>
              </a:rPr>
              <a:t>OutputStream</a:t>
            </a:r>
            <a:r>
              <a:rPr lang="zh-CN" altLang="en-US" sz="2000" b="1" dirty="0">
                <a:solidFill>
                  <a:schemeClr val="tx1"/>
                </a:solidFill>
                <a:latin typeface="+mj-lt"/>
              </a:rPr>
              <a:t>来说，它们的实例都是顺序访问流，即只能进行顺序读</a:t>
            </a:r>
            <a:r>
              <a:rPr lang="en-US" altLang="zh-CN" sz="2000" b="1" dirty="0">
                <a:solidFill>
                  <a:schemeClr val="tx1"/>
                </a:solidFill>
                <a:latin typeface="+mj-lt"/>
              </a:rPr>
              <a:t>/</a:t>
            </a:r>
            <a:r>
              <a:rPr lang="zh-CN" altLang="en-US" sz="2000" b="1" dirty="0">
                <a:solidFill>
                  <a:schemeClr val="tx1"/>
                </a:solidFill>
                <a:latin typeface="+mj-lt"/>
              </a:rPr>
              <a:t>写。</a:t>
            </a:r>
          </a:p>
        </p:txBody>
      </p:sp>
      <p:sp>
        <p:nvSpPr>
          <p:cNvPr id="2" name="箭头: 下 1">
            <a:extLst>
              <a:ext uri="{FF2B5EF4-FFF2-40B4-BE49-F238E27FC236}">
                <a16:creationId xmlns:a16="http://schemas.microsoft.com/office/drawing/2014/main" id="{6FE5EBF3-8F76-4847-9270-A01FF322D518}"/>
              </a:ext>
            </a:extLst>
          </p:cNvPr>
          <p:cNvSpPr/>
          <p:nvPr/>
        </p:nvSpPr>
        <p:spPr>
          <a:xfrm>
            <a:off x="6158531" y="3135559"/>
            <a:ext cx="448408" cy="237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BEB08A9B-1389-44A2-9BBE-B1BCCB90289E}"/>
              </a:ext>
            </a:extLst>
          </p:cNvPr>
          <p:cNvSpPr/>
          <p:nvPr/>
        </p:nvSpPr>
        <p:spPr>
          <a:xfrm>
            <a:off x="3756705" y="3411290"/>
            <a:ext cx="5252060" cy="783378"/>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000" b="1" dirty="0">
                <a:solidFill>
                  <a:schemeClr val="tx1"/>
                </a:solidFill>
                <a:latin typeface="+mj-lt"/>
              </a:rPr>
              <a:t>RandomAccessFile</a:t>
            </a:r>
            <a:r>
              <a:rPr lang="zh-CN" altLang="en-US" sz="2000" b="1" dirty="0">
                <a:solidFill>
                  <a:schemeClr val="tx1"/>
                </a:solidFill>
                <a:latin typeface="+mj-lt"/>
              </a:rPr>
              <a:t>则允许在</a:t>
            </a:r>
            <a:r>
              <a:rPr lang="zh-CN" altLang="en-US" sz="2000" b="1" dirty="0">
                <a:solidFill>
                  <a:srgbClr val="C00000"/>
                </a:solidFill>
                <a:latin typeface="+mj-lt"/>
              </a:rPr>
              <a:t>文件任意位置</a:t>
            </a:r>
            <a:r>
              <a:rPr lang="zh-CN" altLang="en-US" sz="2000" b="1" dirty="0">
                <a:solidFill>
                  <a:schemeClr val="tx1"/>
                </a:solidFill>
                <a:latin typeface="+mj-lt"/>
              </a:rPr>
              <a:t>进行</a:t>
            </a:r>
            <a:r>
              <a:rPr lang="zh-CN" altLang="en-US" sz="2000" b="1" dirty="0">
                <a:solidFill>
                  <a:srgbClr val="C00000"/>
                </a:solidFill>
                <a:latin typeface="+mj-lt"/>
              </a:rPr>
              <a:t>读写</a:t>
            </a:r>
            <a:r>
              <a:rPr lang="zh-CN" altLang="en-US" sz="2000" b="1" dirty="0">
                <a:solidFill>
                  <a:schemeClr val="tx1"/>
                </a:solidFill>
                <a:latin typeface="+mj-lt"/>
              </a:rPr>
              <a:t>。</a:t>
            </a:r>
          </a:p>
        </p:txBody>
      </p:sp>
      <p:sp>
        <p:nvSpPr>
          <p:cNvPr id="13" name="箭头: 下 12">
            <a:extLst>
              <a:ext uri="{FF2B5EF4-FFF2-40B4-BE49-F238E27FC236}">
                <a16:creationId xmlns:a16="http://schemas.microsoft.com/office/drawing/2014/main" id="{0022DE4B-EBBA-4458-B01E-540F57BC8644}"/>
              </a:ext>
            </a:extLst>
          </p:cNvPr>
          <p:cNvSpPr/>
          <p:nvPr/>
        </p:nvSpPr>
        <p:spPr>
          <a:xfrm>
            <a:off x="6192175" y="4233007"/>
            <a:ext cx="448408" cy="237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C7241E3C-F6E9-45BA-A5AF-9214A093E19C}"/>
              </a:ext>
            </a:extLst>
          </p:cNvPr>
          <p:cNvSpPr/>
          <p:nvPr/>
        </p:nvSpPr>
        <p:spPr>
          <a:xfrm>
            <a:off x="0" y="3602573"/>
            <a:ext cx="122213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a:t>
            </a:r>
            <a:endParaRPr lang="zh-CN" altLang="en-US" sz="1600" b="1" dirty="0">
              <a:solidFill>
                <a:schemeClr val="bg1"/>
              </a:solidFill>
              <a:latin typeface="Consolas" panose="020B0609020204030204" pitchFamily="49" charset="0"/>
            </a:endParaRPr>
          </a:p>
        </p:txBody>
      </p:sp>
      <p:sp>
        <p:nvSpPr>
          <p:cNvPr id="15" name="矩形: 圆角 14">
            <a:extLst>
              <a:ext uri="{FF2B5EF4-FFF2-40B4-BE49-F238E27FC236}">
                <a16:creationId xmlns:a16="http://schemas.microsoft.com/office/drawing/2014/main" id="{CCEC1D7C-22D9-414C-9FF6-2CF19D845FFF}"/>
              </a:ext>
            </a:extLst>
          </p:cNvPr>
          <p:cNvSpPr/>
          <p:nvPr/>
        </p:nvSpPr>
        <p:spPr>
          <a:xfrm>
            <a:off x="1479499" y="2409232"/>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InputStream</a:t>
            </a:r>
            <a:endParaRPr lang="zh-CN" altLang="en-US" sz="1600" b="1" dirty="0">
              <a:solidFill>
                <a:schemeClr val="bg1"/>
              </a:solidFill>
              <a:latin typeface="Consolas" panose="020B0609020204030204" pitchFamily="49" charset="0"/>
            </a:endParaRPr>
          </a:p>
        </p:txBody>
      </p:sp>
      <p:sp>
        <p:nvSpPr>
          <p:cNvPr id="16" name="矩形: 圆角 15">
            <a:extLst>
              <a:ext uri="{FF2B5EF4-FFF2-40B4-BE49-F238E27FC236}">
                <a16:creationId xmlns:a16="http://schemas.microsoft.com/office/drawing/2014/main" id="{FCF19AFB-1123-43AC-B684-EFB31A1F7843}"/>
              </a:ext>
            </a:extLst>
          </p:cNvPr>
          <p:cNvSpPr/>
          <p:nvPr/>
        </p:nvSpPr>
        <p:spPr>
          <a:xfrm>
            <a:off x="1485900" y="3602574"/>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OutputStream</a:t>
            </a:r>
            <a:endParaRPr lang="zh-CN" altLang="en-US" sz="1600" b="1" dirty="0">
              <a:solidFill>
                <a:schemeClr val="bg1"/>
              </a:solidFill>
              <a:latin typeface="Consolas" panose="020B0609020204030204" pitchFamily="49" charset="0"/>
            </a:endParaRPr>
          </a:p>
        </p:txBody>
      </p:sp>
      <p:cxnSp>
        <p:nvCxnSpPr>
          <p:cNvPr id="17" name="连接符: 肘形 16">
            <a:extLst>
              <a:ext uri="{FF2B5EF4-FFF2-40B4-BE49-F238E27FC236}">
                <a16:creationId xmlns:a16="http://schemas.microsoft.com/office/drawing/2014/main" id="{5CBD14DA-822A-4551-A0BC-837E87176645}"/>
              </a:ext>
            </a:extLst>
          </p:cNvPr>
          <p:cNvCxnSpPr>
            <a:cxnSpLocks/>
            <a:stCxn id="15" idx="1"/>
            <a:endCxn id="14" idx="3"/>
          </p:cNvCxnSpPr>
          <p:nvPr/>
        </p:nvCxnSpPr>
        <p:spPr>
          <a:xfrm rot="10800000" flipV="1">
            <a:off x="1222131" y="2607058"/>
            <a:ext cx="257368" cy="119334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25F8CF38-FF11-46D3-B6F4-07D20565296D}"/>
              </a:ext>
            </a:extLst>
          </p:cNvPr>
          <p:cNvCxnSpPr>
            <a:cxnSpLocks/>
            <a:stCxn id="16" idx="1"/>
            <a:endCxn id="14" idx="3"/>
          </p:cNvCxnSpPr>
          <p:nvPr/>
        </p:nvCxnSpPr>
        <p:spPr>
          <a:xfrm rot="10800000">
            <a:off x="1222132" y="3800401"/>
            <a:ext cx="263769" cy="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B902A642-961A-4C75-8CE7-E523ABA23A83}"/>
              </a:ext>
            </a:extLst>
          </p:cNvPr>
          <p:cNvSpPr/>
          <p:nvPr/>
        </p:nvSpPr>
        <p:spPr>
          <a:xfrm>
            <a:off x="1485900" y="4286606"/>
            <a:ext cx="2013438" cy="395654"/>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RandomAccessFile</a:t>
            </a:r>
            <a:endParaRPr lang="zh-CN" altLang="en-US" sz="1600" b="1" dirty="0">
              <a:solidFill>
                <a:schemeClr val="bg1"/>
              </a:solidFill>
              <a:latin typeface="Consolas" panose="020B0609020204030204" pitchFamily="49" charset="0"/>
            </a:endParaRPr>
          </a:p>
        </p:txBody>
      </p:sp>
      <p:cxnSp>
        <p:nvCxnSpPr>
          <p:cNvPr id="21" name="连接符: 肘形 20">
            <a:extLst>
              <a:ext uri="{FF2B5EF4-FFF2-40B4-BE49-F238E27FC236}">
                <a16:creationId xmlns:a16="http://schemas.microsoft.com/office/drawing/2014/main" id="{159A1A63-64D1-4FED-8537-19F5BC7C9544}"/>
              </a:ext>
            </a:extLst>
          </p:cNvPr>
          <p:cNvCxnSpPr>
            <a:cxnSpLocks/>
            <a:stCxn id="20" idx="1"/>
            <a:endCxn id="14" idx="3"/>
          </p:cNvCxnSpPr>
          <p:nvPr/>
        </p:nvCxnSpPr>
        <p:spPr>
          <a:xfrm rot="10800000">
            <a:off x="1222132" y="3800401"/>
            <a:ext cx="263769" cy="684033"/>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extLst>
              <a:ext uri="{FF2B5EF4-FFF2-40B4-BE49-F238E27FC236}">
                <a16:creationId xmlns:a16="http://schemas.microsoft.com/office/drawing/2014/main" id="{24F81EC2-2158-4CCE-8AAC-D91E3A9479A7}"/>
              </a:ext>
            </a:extLst>
          </p:cNvPr>
          <p:cNvSpPr/>
          <p:nvPr/>
        </p:nvSpPr>
        <p:spPr>
          <a:xfrm>
            <a:off x="1479499" y="4970503"/>
            <a:ext cx="1090246"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System</a:t>
            </a:r>
            <a:endParaRPr lang="zh-CN" altLang="en-US" sz="1600" b="1" dirty="0">
              <a:solidFill>
                <a:schemeClr val="bg1"/>
              </a:solidFill>
              <a:latin typeface="Consolas" panose="020B0609020204030204" pitchFamily="49" charset="0"/>
            </a:endParaRPr>
          </a:p>
        </p:txBody>
      </p:sp>
      <p:cxnSp>
        <p:nvCxnSpPr>
          <p:cNvPr id="23" name="连接符: 肘形 22">
            <a:extLst>
              <a:ext uri="{FF2B5EF4-FFF2-40B4-BE49-F238E27FC236}">
                <a16:creationId xmlns:a16="http://schemas.microsoft.com/office/drawing/2014/main" id="{4195D625-B865-47A3-8EFC-6FBA4CF83AA9}"/>
              </a:ext>
            </a:extLst>
          </p:cNvPr>
          <p:cNvCxnSpPr>
            <a:cxnSpLocks/>
            <a:stCxn id="22" idx="1"/>
            <a:endCxn id="14" idx="3"/>
          </p:cNvCxnSpPr>
          <p:nvPr/>
        </p:nvCxnSpPr>
        <p:spPr>
          <a:xfrm rot="10800000">
            <a:off x="1222131" y="3800400"/>
            <a:ext cx="257368" cy="1367930"/>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4746D42A-7303-4862-A803-74BC0ED9215E}"/>
              </a:ext>
            </a:extLst>
          </p:cNvPr>
          <p:cNvSpPr/>
          <p:nvPr/>
        </p:nvSpPr>
        <p:spPr>
          <a:xfrm>
            <a:off x="3756705" y="4527058"/>
            <a:ext cx="5252060" cy="1031373"/>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sz="2000" b="1" dirty="0">
                <a:solidFill>
                  <a:schemeClr val="tx1"/>
                </a:solidFill>
                <a:latin typeface="+mj-lt"/>
              </a:rPr>
              <a:t>直接继承</a:t>
            </a:r>
            <a:r>
              <a:rPr lang="en-US" altLang="zh-CN" sz="2000" b="1" dirty="0">
                <a:solidFill>
                  <a:schemeClr val="tx1"/>
                </a:solidFill>
                <a:latin typeface="+mj-lt"/>
              </a:rPr>
              <a:t>object</a:t>
            </a:r>
            <a:r>
              <a:rPr lang="zh-CN" altLang="en-US" sz="2000" b="1" dirty="0">
                <a:solidFill>
                  <a:schemeClr val="tx1"/>
                </a:solidFill>
                <a:latin typeface="+mj-lt"/>
              </a:rPr>
              <a:t>，并且同时实现了接口</a:t>
            </a:r>
            <a:r>
              <a:rPr lang="en-US" altLang="zh-CN" sz="2000" b="1" dirty="0" err="1">
                <a:solidFill>
                  <a:schemeClr val="tx1"/>
                </a:solidFill>
                <a:latin typeface="+mj-lt"/>
              </a:rPr>
              <a:t>DataInput</a:t>
            </a:r>
            <a:r>
              <a:rPr lang="zh-CN" altLang="en-US" sz="2000" b="1" dirty="0">
                <a:solidFill>
                  <a:schemeClr val="tx1"/>
                </a:solidFill>
                <a:latin typeface="+mj-lt"/>
              </a:rPr>
              <a:t>和</a:t>
            </a:r>
            <a:r>
              <a:rPr lang="en-US" altLang="zh-CN" sz="2000" b="1" dirty="0" err="1">
                <a:solidFill>
                  <a:schemeClr val="tx1"/>
                </a:solidFill>
                <a:latin typeface="+mj-lt"/>
              </a:rPr>
              <a:t>DataOutput</a:t>
            </a:r>
            <a:r>
              <a:rPr lang="zh-CN" altLang="en-US" sz="2000" b="1" dirty="0">
                <a:solidFill>
                  <a:schemeClr val="tx1"/>
                </a:solidFill>
                <a:latin typeface="+mj-lt"/>
              </a:rPr>
              <a:t>，提供了支持随机文件操作的方法。</a:t>
            </a:r>
          </a:p>
        </p:txBody>
      </p:sp>
      <p:sp>
        <p:nvSpPr>
          <p:cNvPr id="28" name="矩形 27">
            <a:extLst>
              <a:ext uri="{FF2B5EF4-FFF2-40B4-BE49-F238E27FC236}">
                <a16:creationId xmlns:a16="http://schemas.microsoft.com/office/drawing/2014/main" id="{26A46498-843C-4EFE-8C61-05B2C1C29DF4}"/>
              </a:ext>
            </a:extLst>
          </p:cNvPr>
          <p:cNvSpPr/>
          <p:nvPr/>
        </p:nvSpPr>
        <p:spPr>
          <a:xfrm>
            <a:off x="-1" y="2029719"/>
            <a:ext cx="9143999" cy="3702865"/>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2249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12" grpId="0" animBg="1"/>
      <p:bldP spid="13"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445914"/>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cs typeface="黑体" panose="02010609060101010101" pitchFamily="49" charset="-122"/>
                <a:sym typeface="+mn-ea"/>
              </a:rPr>
              <a:t>随机访问文件</a:t>
            </a:r>
            <a:endParaRPr lang="en-US" altLang="zh-CN" sz="2800" b="1" dirty="0">
              <a:solidFill>
                <a:srgbClr val="1557AE"/>
              </a:solidFill>
              <a:latin typeface="+mn-ea"/>
              <a:ea typeface="+mn-ea"/>
              <a:cs typeface="黑体" panose="02010609060101010101" pitchFamily="49" charset="-122"/>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RandomAccessFile</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sym typeface="+mn-ea"/>
              </a:rPr>
              <a:t>在生成一个随机文件对象时，除了要指明文件对象和文件名之外，还需要指明访问文件的模式。</a:t>
            </a: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1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sym typeface="+mn-ea"/>
              </a:rPr>
              <a:t>方法</a:t>
            </a: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9" name="矩形: 圆角 8">
            <a:extLst>
              <a:ext uri="{FF2B5EF4-FFF2-40B4-BE49-F238E27FC236}">
                <a16:creationId xmlns:a16="http://schemas.microsoft.com/office/drawing/2014/main" id="{CDA98163-ABC7-4627-BE6F-419DD95F5F30}"/>
              </a:ext>
            </a:extLst>
          </p:cNvPr>
          <p:cNvSpPr/>
          <p:nvPr/>
        </p:nvSpPr>
        <p:spPr>
          <a:xfrm>
            <a:off x="43130" y="4730456"/>
            <a:ext cx="8999270" cy="1982429"/>
          </a:xfrm>
          <a:prstGeom prst="roundRect">
            <a:avLst>
              <a:gd name="adj" fmla="val 5439"/>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nSpc>
                <a:spcPct val="120000"/>
              </a:lnSpc>
              <a:buFont typeface="Wingdings" panose="05000000000000000000" pitchFamily="2" charset="2"/>
              <a:buChar char="ü"/>
            </a:pPr>
            <a:r>
              <a:rPr lang="en-US" altLang="zh-CN" b="1" dirty="0" err="1">
                <a:solidFill>
                  <a:schemeClr val="tx1"/>
                </a:solidFill>
                <a:latin typeface="Consolas" panose="020B0609020204030204" pitchFamily="49" charset="0"/>
              </a:rPr>
              <a:t>readXXX</a:t>
            </a:r>
            <a:r>
              <a:rPr lang="en-US" altLang="zh-CN" b="1" dirty="0">
                <a:solidFill>
                  <a:schemeClr val="tx1"/>
                </a:solidFill>
                <a:latin typeface="Consolas" panose="020B0609020204030204" pitchFamily="49" charset="0"/>
              </a:rPr>
              <a:t>()/</a:t>
            </a:r>
            <a:r>
              <a:rPr lang="en-US" altLang="zh-CN" b="1" dirty="0" err="1">
                <a:solidFill>
                  <a:schemeClr val="tx1"/>
                </a:solidFill>
                <a:latin typeface="Consolas" panose="020B0609020204030204" pitchFamily="49" charset="0"/>
              </a:rPr>
              <a:t>writeXXX</a:t>
            </a:r>
            <a:r>
              <a:rPr lang="en-US" altLang="zh-CN" b="1" dirty="0">
                <a:solidFill>
                  <a:schemeClr val="tx1"/>
                </a:solidFill>
                <a:latin typeface="Consolas" panose="020B0609020204030204" pitchFamily="49" charset="0"/>
              </a:rPr>
              <a:t>()</a:t>
            </a:r>
            <a:r>
              <a:rPr lang="zh-CN" altLang="en-US" b="1" dirty="0">
                <a:solidFill>
                  <a:schemeClr val="tx1"/>
                </a:solidFill>
                <a:latin typeface="Consolas" panose="020B0609020204030204" pitchFamily="49" charset="0"/>
              </a:rPr>
              <a:t>：如</a:t>
            </a:r>
            <a:r>
              <a:rPr lang="en-US" altLang="zh-CN" b="1" dirty="0" err="1">
                <a:solidFill>
                  <a:schemeClr val="tx1"/>
                </a:solidFill>
                <a:latin typeface="Consolas" panose="020B0609020204030204" pitchFamily="49" charset="0"/>
              </a:rPr>
              <a:t>ReadInt</a:t>
            </a:r>
            <a:r>
              <a:rPr lang="en-US" altLang="zh-CN" b="1" dirty="0">
                <a:solidFill>
                  <a:schemeClr val="tx1"/>
                </a:solidFill>
                <a:latin typeface="Consolas" panose="020B0609020204030204" pitchFamily="49" charset="0"/>
              </a:rPr>
              <a:t>(), </a:t>
            </a:r>
            <a:r>
              <a:rPr lang="en-US" altLang="zh-CN" b="1" dirty="0" err="1">
                <a:solidFill>
                  <a:schemeClr val="tx1"/>
                </a:solidFill>
                <a:latin typeface="Consolas" panose="020B0609020204030204" pitchFamily="49" charset="0"/>
              </a:rPr>
              <a:t>ReadLine</a:t>
            </a:r>
            <a:r>
              <a:rPr lang="en-US" altLang="zh-CN" b="1" dirty="0">
                <a:solidFill>
                  <a:schemeClr val="tx1"/>
                </a:solidFill>
                <a:latin typeface="Consolas" panose="020B0609020204030204" pitchFamily="49" charset="0"/>
              </a:rPr>
              <a:t>(),</a:t>
            </a:r>
            <a:r>
              <a:rPr lang="en-US" altLang="zh-CN" b="1" dirty="0" err="1">
                <a:solidFill>
                  <a:schemeClr val="tx1"/>
                </a:solidFill>
                <a:latin typeface="Consolas" panose="020B0609020204030204" pitchFamily="49" charset="0"/>
              </a:rPr>
              <a:t>WriteChar</a:t>
            </a:r>
            <a:r>
              <a:rPr lang="en-US" altLang="zh-CN" b="1" dirty="0">
                <a:solidFill>
                  <a:schemeClr val="tx1"/>
                </a:solidFill>
                <a:latin typeface="Consolas" panose="020B0609020204030204" pitchFamily="49" charset="0"/>
              </a:rPr>
              <a:t>(), </a:t>
            </a:r>
            <a:r>
              <a:rPr lang="en-US" altLang="zh-CN" b="1" dirty="0" err="1">
                <a:solidFill>
                  <a:schemeClr val="tx1"/>
                </a:solidFill>
                <a:latin typeface="Consolas" panose="020B0609020204030204" pitchFamily="49" charset="0"/>
              </a:rPr>
              <a:t>WriteDouble</a:t>
            </a:r>
            <a:r>
              <a:rPr lang="en-US" altLang="zh-CN" b="1" dirty="0">
                <a:solidFill>
                  <a:schemeClr val="tx1"/>
                </a:solidFill>
                <a:latin typeface="Consolas" panose="020B0609020204030204" pitchFamily="49" charset="0"/>
              </a:rPr>
              <a:t>()</a:t>
            </a:r>
            <a:r>
              <a:rPr lang="zh-CN" altLang="en-US" b="1" dirty="0">
                <a:solidFill>
                  <a:schemeClr val="tx1"/>
                </a:solidFill>
                <a:latin typeface="Consolas" panose="020B0609020204030204" pitchFamily="49" charset="0"/>
              </a:rPr>
              <a:t>等。</a:t>
            </a:r>
          </a:p>
          <a:p>
            <a:pPr marL="800100" lvl="1" indent="-342900" algn="just">
              <a:lnSpc>
                <a:spcPct val="120000"/>
              </a:lnSpc>
              <a:buFont typeface="Wingdings" panose="05000000000000000000" pitchFamily="2" charset="2"/>
              <a:buChar char="ü"/>
            </a:pPr>
            <a:r>
              <a:rPr lang="zh-CN" altLang="en-US" b="1" dirty="0">
                <a:solidFill>
                  <a:schemeClr val="tx1"/>
                </a:solidFill>
                <a:latin typeface="Consolas" panose="020B0609020204030204" pitchFamily="49" charset="0"/>
              </a:rPr>
              <a:t> </a:t>
            </a:r>
            <a:r>
              <a:rPr lang="en-US" altLang="zh-CN" b="1" dirty="0">
                <a:solidFill>
                  <a:schemeClr val="tx1"/>
                </a:solidFill>
                <a:latin typeface="Consolas" panose="020B0609020204030204" pitchFamily="49" charset="0"/>
              </a:rPr>
              <a:t>int </a:t>
            </a:r>
            <a:r>
              <a:rPr lang="en-US" altLang="zh-CN" b="1" dirty="0" err="1">
                <a:solidFill>
                  <a:schemeClr val="tx1"/>
                </a:solidFill>
                <a:latin typeface="Consolas" panose="020B0609020204030204" pitchFamily="49" charset="0"/>
              </a:rPr>
              <a:t>skipBytes</a:t>
            </a:r>
            <a:r>
              <a:rPr lang="en-US" altLang="zh-CN" b="1" dirty="0">
                <a:solidFill>
                  <a:schemeClr val="tx1"/>
                </a:solidFill>
                <a:latin typeface="Consolas" panose="020B0609020204030204" pitchFamily="49" charset="0"/>
              </a:rPr>
              <a:t>(int n)</a:t>
            </a:r>
            <a:r>
              <a:rPr lang="zh-CN" altLang="en-US" b="1" dirty="0">
                <a:solidFill>
                  <a:schemeClr val="tx1"/>
                </a:solidFill>
                <a:latin typeface="Consolas" panose="020B0609020204030204" pitchFamily="49" charset="0"/>
              </a:rPr>
              <a:t>：将指针向下移动若干字节</a:t>
            </a:r>
          </a:p>
          <a:p>
            <a:pPr marL="800100" lvl="1" indent="-342900" algn="just">
              <a:lnSpc>
                <a:spcPct val="120000"/>
              </a:lnSpc>
              <a:buFont typeface="Wingdings" panose="05000000000000000000" pitchFamily="2" charset="2"/>
              <a:buChar char="ü"/>
            </a:pPr>
            <a:r>
              <a:rPr lang="zh-CN" altLang="en-US" b="1" dirty="0">
                <a:solidFill>
                  <a:schemeClr val="tx1"/>
                </a:solidFill>
                <a:latin typeface="Consolas" panose="020B0609020204030204" pitchFamily="49" charset="0"/>
              </a:rPr>
              <a:t> </a:t>
            </a:r>
            <a:r>
              <a:rPr lang="en-US" altLang="zh-CN" b="1" dirty="0">
                <a:solidFill>
                  <a:schemeClr val="tx1"/>
                </a:solidFill>
                <a:latin typeface="Consolas" panose="020B0609020204030204" pitchFamily="49" charset="0"/>
              </a:rPr>
              <a:t>length()</a:t>
            </a:r>
            <a:r>
              <a:rPr lang="zh-CN" altLang="en-US" b="1" dirty="0">
                <a:solidFill>
                  <a:schemeClr val="tx1"/>
                </a:solidFill>
                <a:latin typeface="Consolas" panose="020B0609020204030204" pitchFamily="49" charset="0"/>
              </a:rPr>
              <a:t>：返回文件长度</a:t>
            </a:r>
          </a:p>
          <a:p>
            <a:pPr marL="800100" lvl="1" indent="-342900" algn="just">
              <a:lnSpc>
                <a:spcPct val="120000"/>
              </a:lnSpc>
              <a:buFont typeface="Wingdings" panose="05000000000000000000" pitchFamily="2" charset="2"/>
              <a:buChar char="ü"/>
            </a:pPr>
            <a:r>
              <a:rPr lang="zh-CN" altLang="en-US" b="1" dirty="0">
                <a:solidFill>
                  <a:schemeClr val="tx1"/>
                </a:solidFill>
                <a:latin typeface="Consolas" panose="020B0609020204030204" pitchFamily="49" charset="0"/>
              </a:rPr>
              <a:t> </a:t>
            </a:r>
            <a:r>
              <a:rPr lang="en-US" altLang="zh-CN" b="1" dirty="0">
                <a:solidFill>
                  <a:schemeClr val="tx1"/>
                </a:solidFill>
                <a:latin typeface="Consolas" panose="020B0609020204030204" pitchFamily="49" charset="0"/>
              </a:rPr>
              <a:t>long </a:t>
            </a:r>
            <a:r>
              <a:rPr lang="en-US" altLang="zh-CN" b="1" dirty="0" err="1">
                <a:solidFill>
                  <a:schemeClr val="tx1"/>
                </a:solidFill>
                <a:latin typeface="Consolas" panose="020B0609020204030204" pitchFamily="49" charset="0"/>
              </a:rPr>
              <a:t>getFilePointer</a:t>
            </a:r>
            <a:r>
              <a:rPr lang="en-US" altLang="zh-CN" b="1" dirty="0">
                <a:solidFill>
                  <a:schemeClr val="tx1"/>
                </a:solidFill>
                <a:latin typeface="Consolas" panose="020B0609020204030204" pitchFamily="49" charset="0"/>
              </a:rPr>
              <a:t>()</a:t>
            </a:r>
            <a:r>
              <a:rPr lang="zh-CN" altLang="en-US" b="1" dirty="0">
                <a:solidFill>
                  <a:schemeClr val="tx1"/>
                </a:solidFill>
                <a:latin typeface="Consolas" panose="020B0609020204030204" pitchFamily="49" charset="0"/>
              </a:rPr>
              <a:t>：返回指针当前位置</a:t>
            </a:r>
          </a:p>
          <a:p>
            <a:pPr marL="800100" lvl="1" indent="-342900" algn="just">
              <a:lnSpc>
                <a:spcPct val="120000"/>
              </a:lnSpc>
              <a:buFont typeface="Wingdings" panose="05000000000000000000" pitchFamily="2" charset="2"/>
              <a:buChar char="ü"/>
            </a:pPr>
            <a:r>
              <a:rPr lang="zh-CN" altLang="en-US" b="1" dirty="0">
                <a:solidFill>
                  <a:schemeClr val="tx1"/>
                </a:solidFill>
                <a:latin typeface="Consolas" panose="020B0609020204030204" pitchFamily="49" charset="0"/>
              </a:rPr>
              <a:t> </a:t>
            </a:r>
            <a:r>
              <a:rPr lang="en-US" altLang="zh-CN" b="1" dirty="0">
                <a:solidFill>
                  <a:schemeClr val="tx1"/>
                </a:solidFill>
                <a:latin typeface="Consolas" panose="020B0609020204030204" pitchFamily="49" charset="0"/>
              </a:rPr>
              <a:t>void seek(long pos)</a:t>
            </a:r>
            <a:r>
              <a:rPr lang="zh-CN" altLang="en-US" b="1" dirty="0">
                <a:solidFill>
                  <a:schemeClr val="tx1"/>
                </a:solidFill>
                <a:latin typeface="Consolas" panose="020B0609020204030204" pitchFamily="49" charset="0"/>
              </a:rPr>
              <a:t>：将指针调到所需位置</a:t>
            </a:r>
          </a:p>
        </p:txBody>
      </p:sp>
      <p:sp>
        <p:nvSpPr>
          <p:cNvPr id="11" name="矩形: 圆角 10">
            <a:extLst>
              <a:ext uri="{FF2B5EF4-FFF2-40B4-BE49-F238E27FC236}">
                <a16:creationId xmlns:a16="http://schemas.microsoft.com/office/drawing/2014/main" id="{0F61BD56-4F61-49FF-8CBE-CABC12DAB68F}"/>
              </a:ext>
            </a:extLst>
          </p:cNvPr>
          <p:cNvSpPr/>
          <p:nvPr/>
        </p:nvSpPr>
        <p:spPr>
          <a:xfrm>
            <a:off x="43130" y="2775710"/>
            <a:ext cx="8999270" cy="1567690"/>
          </a:xfrm>
          <a:prstGeom prst="roundRect">
            <a:avLst>
              <a:gd name="adj" fmla="val 5439"/>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nSpc>
                <a:spcPct val="120000"/>
              </a:lnSpc>
              <a:buFont typeface="Wingdings" panose="05000000000000000000" pitchFamily="2" charset="2"/>
              <a:buChar char="ü"/>
            </a:pPr>
            <a:r>
              <a:rPr lang="en-US" altLang="zh-CN" b="1" dirty="0">
                <a:solidFill>
                  <a:schemeClr val="tx1"/>
                </a:solidFill>
                <a:latin typeface="Consolas" panose="020B0609020204030204" pitchFamily="49" charset="0"/>
              </a:rPr>
              <a:t>File f = new File(“file.txt”);</a:t>
            </a:r>
          </a:p>
          <a:p>
            <a:pPr marL="800100" lvl="1" indent="-342900">
              <a:lnSpc>
                <a:spcPct val="120000"/>
              </a:lnSpc>
              <a:buFont typeface="Wingdings" panose="05000000000000000000" pitchFamily="2" charset="2"/>
              <a:buChar char="ü"/>
            </a:pPr>
            <a:r>
              <a:rPr lang="en-US" altLang="zh-CN" b="1" dirty="0">
                <a:solidFill>
                  <a:schemeClr val="tx1"/>
                </a:solidFill>
                <a:latin typeface="Consolas" panose="020B0609020204030204" pitchFamily="49" charset="0"/>
              </a:rPr>
              <a:t>new RandomAccessFile(f, </a:t>
            </a:r>
            <a:r>
              <a:rPr lang="en-US" altLang="zh-CN" b="1" dirty="0">
                <a:solidFill>
                  <a:srgbClr val="C00000"/>
                </a:solidFill>
                <a:latin typeface="Consolas" panose="020B0609020204030204" pitchFamily="49" charset="0"/>
              </a:rPr>
              <a:t>“r”</a:t>
            </a:r>
            <a:r>
              <a:rPr lang="en-US" altLang="zh-CN" b="1" dirty="0">
                <a:solidFill>
                  <a:schemeClr val="tx1"/>
                </a:solidFill>
                <a:latin typeface="Consolas" panose="020B0609020204030204" pitchFamily="49" charset="0"/>
              </a:rPr>
              <a:t>);</a:t>
            </a:r>
          </a:p>
          <a:p>
            <a:pPr marL="800100" lvl="1" indent="-342900">
              <a:lnSpc>
                <a:spcPct val="120000"/>
              </a:lnSpc>
              <a:buFont typeface="Wingdings" panose="05000000000000000000" pitchFamily="2" charset="2"/>
              <a:buChar char="ü"/>
            </a:pPr>
            <a:r>
              <a:rPr lang="en-US" altLang="zh-CN" b="1" dirty="0">
                <a:solidFill>
                  <a:schemeClr val="tx1"/>
                </a:solidFill>
                <a:latin typeface="Consolas" panose="020B0609020204030204" pitchFamily="49" charset="0"/>
              </a:rPr>
              <a:t>new RandomAccessFile(f, </a:t>
            </a:r>
            <a:r>
              <a:rPr lang="en-US" altLang="zh-CN" b="1" dirty="0">
                <a:solidFill>
                  <a:srgbClr val="C00000"/>
                </a:solidFill>
                <a:latin typeface="Consolas" panose="020B0609020204030204" pitchFamily="49" charset="0"/>
              </a:rPr>
              <a:t>“</a:t>
            </a:r>
            <a:r>
              <a:rPr lang="en-US" altLang="zh-CN" b="1" dirty="0" err="1">
                <a:solidFill>
                  <a:srgbClr val="C00000"/>
                </a:solidFill>
                <a:latin typeface="Consolas" panose="020B0609020204030204" pitchFamily="49" charset="0"/>
              </a:rPr>
              <a:t>rw</a:t>
            </a:r>
            <a:r>
              <a:rPr lang="en-US" altLang="zh-CN" b="1" dirty="0">
                <a:solidFill>
                  <a:srgbClr val="C00000"/>
                </a:solidFill>
                <a:latin typeface="Consolas" panose="020B0609020204030204" pitchFamily="49" charset="0"/>
              </a:rPr>
              <a:t>”</a:t>
            </a:r>
            <a:r>
              <a:rPr lang="en-US" altLang="zh-CN" b="1" dirty="0">
                <a:solidFill>
                  <a:schemeClr val="tx1"/>
                </a:solidFill>
                <a:latin typeface="Consolas" panose="020B0609020204030204" pitchFamily="49" charset="0"/>
              </a:rPr>
              <a:t>);</a:t>
            </a:r>
          </a:p>
          <a:p>
            <a:pPr marL="800100" lvl="1" indent="-342900">
              <a:lnSpc>
                <a:spcPct val="120000"/>
              </a:lnSpc>
              <a:buFont typeface="Wingdings" panose="05000000000000000000" pitchFamily="2" charset="2"/>
              <a:buChar char="ü"/>
            </a:pPr>
            <a:r>
              <a:rPr lang="en-US" altLang="zh-CN" b="1" dirty="0">
                <a:solidFill>
                  <a:schemeClr val="tx1"/>
                </a:solidFill>
                <a:latin typeface="Consolas" panose="020B0609020204030204" pitchFamily="49" charset="0"/>
              </a:rPr>
              <a:t>new RandomAccessFile(</a:t>
            </a:r>
            <a:r>
              <a:rPr lang="en-US" altLang="zh-CN" b="1" dirty="0">
                <a:solidFill>
                  <a:srgbClr val="C00000"/>
                </a:solidFill>
                <a:latin typeface="Consolas" panose="020B0609020204030204" pitchFamily="49" charset="0"/>
              </a:rPr>
              <a:t>“file1.txt”</a:t>
            </a:r>
            <a:r>
              <a:rPr lang="en-US" altLang="zh-CN" b="1" dirty="0">
                <a:solidFill>
                  <a:schemeClr val="tx1"/>
                </a:solidFill>
                <a:latin typeface="Consolas" panose="020B0609020204030204" pitchFamily="49" charset="0"/>
              </a:rPr>
              <a:t>, “r”);</a:t>
            </a:r>
          </a:p>
          <a:p>
            <a:pPr marL="800100" lvl="1" indent="-342900">
              <a:lnSpc>
                <a:spcPct val="120000"/>
              </a:lnSpc>
              <a:buFont typeface="Wingdings" panose="05000000000000000000" pitchFamily="2" charset="2"/>
              <a:buChar char="ü"/>
            </a:pPr>
            <a:r>
              <a:rPr lang="en-US" altLang="zh-CN" b="1" dirty="0">
                <a:solidFill>
                  <a:schemeClr val="tx1"/>
                </a:solidFill>
                <a:latin typeface="Consolas" panose="020B0609020204030204" pitchFamily="49" charset="0"/>
              </a:rPr>
              <a:t>new RandomAccessFile(</a:t>
            </a:r>
            <a:r>
              <a:rPr lang="en-US" altLang="zh-CN" b="1" dirty="0">
                <a:solidFill>
                  <a:srgbClr val="C00000"/>
                </a:solidFill>
                <a:latin typeface="Consolas" panose="020B0609020204030204" pitchFamily="49" charset="0"/>
              </a:rPr>
              <a:t>“file2.txt”</a:t>
            </a:r>
            <a:r>
              <a:rPr lang="en-US" altLang="zh-CN" b="1" dirty="0">
                <a:solidFill>
                  <a:schemeClr val="tx1"/>
                </a:solidFill>
                <a:latin typeface="Consolas" panose="020B0609020204030204" pitchFamily="49" charset="0"/>
              </a:rPr>
              <a:t>, “</a:t>
            </a:r>
            <a:r>
              <a:rPr lang="en-US" altLang="zh-CN" b="1" dirty="0" err="1">
                <a:solidFill>
                  <a:schemeClr val="tx1"/>
                </a:solidFill>
                <a:latin typeface="Consolas" panose="020B0609020204030204" pitchFamily="49" charset="0"/>
              </a:rPr>
              <a:t>rw</a:t>
            </a:r>
            <a:r>
              <a:rPr lang="en-US" altLang="zh-CN"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4022936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500"/>
                                        <p:tgtEl>
                                          <p:spTgt spid="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1" end="1"/>
                                            </p:txEl>
                                          </p:spTgt>
                                        </p:tgtEl>
                                        <p:attrNameLst>
                                          <p:attrName>style.visibility</p:attrName>
                                        </p:attrNameLst>
                                      </p:cBhvr>
                                      <p:to>
                                        <p:strVal val="visible"/>
                                      </p:to>
                                    </p:set>
                                    <p:animEffect transition="in" filter="fade">
                                      <p:cBhvr>
                                        <p:cTn id="52" dur="500"/>
                                        <p:tgtEl>
                                          <p:spTgt spid="9">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animEffect transition="in" filter="fade">
                                      <p:cBhvr>
                                        <p:cTn id="57" dur="500"/>
                                        <p:tgtEl>
                                          <p:spTgt spid="9">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3" end="3"/>
                                            </p:txEl>
                                          </p:spTgt>
                                        </p:tgtEl>
                                        <p:attrNameLst>
                                          <p:attrName>style.visibility</p:attrName>
                                        </p:attrNameLst>
                                      </p:cBhvr>
                                      <p:to>
                                        <p:strVal val="visible"/>
                                      </p:to>
                                    </p:set>
                                    <p:animEffect transition="in" filter="fade">
                                      <p:cBhvr>
                                        <p:cTn id="62" dur="500"/>
                                        <p:tgtEl>
                                          <p:spTgt spid="9">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animEffect transition="in" filter="fade">
                                      <p:cBhvr>
                                        <p:cTn id="6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013932"/>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文件流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RandomAccessFile</a:t>
            </a:r>
          </a:p>
        </p:txBody>
      </p:sp>
      <p:sp>
        <p:nvSpPr>
          <p:cNvPr id="9" name="矩形 8">
            <a:extLst>
              <a:ext uri="{FF2B5EF4-FFF2-40B4-BE49-F238E27FC236}">
                <a16:creationId xmlns:a16="http://schemas.microsoft.com/office/drawing/2014/main" id="{DA0552E5-FC40-46E2-A850-5EE10C9B6C8F}"/>
              </a:ext>
            </a:extLst>
          </p:cNvPr>
          <p:cNvSpPr/>
          <p:nvPr/>
        </p:nvSpPr>
        <p:spPr>
          <a:xfrm>
            <a:off x="0" y="1881554"/>
            <a:ext cx="9144000" cy="4976447"/>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sz="1600" b="1" dirty="0">
                <a:solidFill>
                  <a:srgbClr val="569CD6"/>
                </a:solidFill>
                <a:latin typeface="Consolas" panose="020B0609020204030204" pitchFamily="49" charset="0"/>
              </a:rPr>
              <a:t>import</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java</a:t>
            </a:r>
            <a:r>
              <a:rPr lang="en-US" altLang="zh-CN" sz="1600" b="1" dirty="0">
                <a:solidFill>
                  <a:srgbClr val="D4D4D4"/>
                </a:solidFill>
                <a:latin typeface="Consolas" panose="020B0609020204030204" pitchFamily="49" charset="0"/>
              </a:rPr>
              <a:t>.</a:t>
            </a:r>
            <a:r>
              <a:rPr lang="en-US" altLang="zh-CN" sz="1600" b="1" dirty="0">
                <a:solidFill>
                  <a:srgbClr val="4EC9B0"/>
                </a:solidFill>
                <a:latin typeface="Consolas" panose="020B0609020204030204" pitchFamily="49" charset="0"/>
              </a:rPr>
              <a:t>io</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569CD6"/>
                </a:solidFill>
                <a:latin typeface="Consolas" panose="020B0609020204030204" pitchFamily="49" charset="0"/>
              </a:rPr>
              <a:t>class</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test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public</a:t>
            </a: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static</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void</a:t>
            </a:r>
            <a:r>
              <a:rPr lang="en-US" altLang="zh-CN" sz="1600" b="1" dirty="0">
                <a:solidFill>
                  <a:srgbClr val="CCCCCC"/>
                </a:solidFill>
                <a:latin typeface="Consolas" panose="020B0609020204030204" pitchFamily="49" charset="0"/>
              </a:rPr>
              <a:t> </a:t>
            </a:r>
            <a:r>
              <a:rPr lang="en-US" altLang="zh-CN" sz="1600" b="1" dirty="0">
                <a:solidFill>
                  <a:srgbClr val="DCDCAA"/>
                </a:solidFill>
                <a:latin typeface="Consolas" panose="020B0609020204030204" pitchFamily="49" charset="0"/>
              </a:rPr>
              <a:t>main</a:t>
            </a:r>
            <a:r>
              <a:rPr lang="en-US" altLang="zh-CN" sz="1600" b="1" dirty="0">
                <a:solidFill>
                  <a:srgbClr val="CCCCCC"/>
                </a:solidFill>
                <a:latin typeface="Consolas" panose="020B0609020204030204" pitchFamily="49" charset="0"/>
              </a:rPr>
              <a:t>(</a:t>
            </a:r>
            <a:r>
              <a:rPr lang="en-US" altLang="zh-CN" sz="1600" b="1" dirty="0">
                <a:solidFill>
                  <a:srgbClr val="4EC9B0"/>
                </a:solidFill>
                <a:latin typeface="Consolas" panose="020B0609020204030204" pitchFamily="49" charset="0"/>
              </a:rPr>
              <a:t>String</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args</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try</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data_arr</a:t>
            </a:r>
            <a:r>
              <a:rPr lang="en-US" altLang="zh-CN" sz="1600" b="1" dirty="0">
                <a:solidFill>
                  <a:srgbClr val="CCCCCC"/>
                </a:solidFill>
                <a:latin typeface="Consolas" panose="020B0609020204030204" pitchFamily="49" charset="0"/>
              </a:rPr>
              <a:t>[]</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a:t>
            </a:r>
            <a:r>
              <a:rPr lang="en-US" altLang="zh-CN" sz="1600" b="1" dirty="0">
                <a:solidFill>
                  <a:srgbClr val="B5CEA8"/>
                </a:solidFill>
                <a:latin typeface="Consolas" panose="020B0609020204030204" pitchFamily="49" charset="0"/>
              </a:rPr>
              <a:t>12</a:t>
            </a:r>
            <a:r>
              <a:rPr lang="en-US" altLang="zh-CN" sz="1600" b="1" dirty="0">
                <a:solidFill>
                  <a:srgbClr val="CCCCCC"/>
                </a:solidFill>
                <a:latin typeface="Consolas" panose="020B0609020204030204" pitchFamily="49" charset="0"/>
              </a:rPr>
              <a:t>,</a:t>
            </a:r>
            <a:r>
              <a:rPr lang="en-US" altLang="zh-CN" sz="1600" b="1" dirty="0">
                <a:solidFill>
                  <a:srgbClr val="B5CEA8"/>
                </a:solidFill>
                <a:latin typeface="Consolas" panose="020B0609020204030204" pitchFamily="49" charset="0"/>
              </a:rPr>
              <a:t>31</a:t>
            </a:r>
            <a:r>
              <a:rPr lang="en-US" altLang="zh-CN" sz="1600" b="1" dirty="0">
                <a:solidFill>
                  <a:srgbClr val="CCCCCC"/>
                </a:solidFill>
                <a:latin typeface="Consolas" panose="020B0609020204030204" pitchFamily="49" charset="0"/>
              </a:rPr>
              <a:t>,</a:t>
            </a:r>
            <a:r>
              <a:rPr lang="en-US" altLang="zh-CN" sz="1600" b="1" dirty="0">
                <a:solidFill>
                  <a:srgbClr val="B5CEA8"/>
                </a:solidFill>
                <a:latin typeface="Consolas" panose="020B0609020204030204" pitchFamily="49" charset="0"/>
              </a:rPr>
              <a:t>56</a:t>
            </a:r>
            <a:r>
              <a:rPr lang="en-US" altLang="zh-CN" sz="1600" b="1" dirty="0">
                <a:solidFill>
                  <a:srgbClr val="CCCCCC"/>
                </a:solidFill>
                <a:latin typeface="Consolas" panose="020B0609020204030204" pitchFamily="49" charset="0"/>
              </a:rPr>
              <a:t>,</a:t>
            </a:r>
            <a:r>
              <a:rPr lang="en-US" altLang="zh-CN" sz="1600" b="1" dirty="0">
                <a:solidFill>
                  <a:srgbClr val="B5CEA8"/>
                </a:solidFill>
                <a:latin typeface="Consolas" panose="020B0609020204030204" pitchFamily="49" charset="0"/>
              </a:rPr>
              <a:t>23</a:t>
            </a:r>
            <a:r>
              <a:rPr lang="en-US" altLang="zh-CN" sz="1600" b="1" dirty="0">
                <a:solidFill>
                  <a:srgbClr val="CCCCCC"/>
                </a:solidFill>
                <a:latin typeface="Consolas" panose="020B0609020204030204" pitchFamily="49" charset="0"/>
              </a:rPr>
              <a:t>,</a:t>
            </a:r>
            <a:r>
              <a:rPr lang="en-US" altLang="zh-CN" sz="1600" b="1" dirty="0">
                <a:solidFill>
                  <a:srgbClr val="B5CEA8"/>
                </a:solidFill>
                <a:latin typeface="Consolas" panose="020B0609020204030204" pitchFamily="49" charset="0"/>
              </a:rPr>
              <a:t>27</a:t>
            </a:r>
            <a:r>
              <a:rPr lang="en-US" altLang="zh-CN" sz="1600" b="1" dirty="0">
                <a:solidFill>
                  <a:srgbClr val="CCCCCC"/>
                </a:solidFill>
                <a:latin typeface="Consolas" panose="020B0609020204030204" pitchFamily="49" charset="0"/>
              </a:rPr>
              <a:t>,</a:t>
            </a:r>
            <a:r>
              <a:rPr lang="en-US" altLang="zh-CN" sz="1600" b="1" dirty="0">
                <a:solidFill>
                  <a:srgbClr val="B5CEA8"/>
                </a:solidFill>
                <a:latin typeface="Consolas" panose="020B0609020204030204" pitchFamily="49" charset="0"/>
              </a:rPr>
              <a:t>1</a:t>
            </a:r>
            <a:r>
              <a:rPr lang="en-US" altLang="zh-CN" sz="1600" b="1" dirty="0">
                <a:solidFill>
                  <a:srgbClr val="CCCCCC"/>
                </a:solidFill>
                <a:latin typeface="Consolas" panose="020B0609020204030204" pitchFamily="49" charset="0"/>
              </a:rPr>
              <a:t>,</a:t>
            </a:r>
            <a:r>
              <a:rPr lang="en-US" altLang="zh-CN" sz="1600" b="1" dirty="0">
                <a:solidFill>
                  <a:srgbClr val="B5CEA8"/>
                </a:solidFill>
                <a:latin typeface="Consolas" panose="020B0609020204030204" pitchFamily="49" charset="0"/>
              </a:rPr>
              <a:t>43</a:t>
            </a:r>
            <a:r>
              <a:rPr lang="en-US" altLang="zh-CN" sz="1600" b="1" dirty="0">
                <a:solidFill>
                  <a:srgbClr val="CCCCCC"/>
                </a:solidFill>
                <a:latin typeface="Consolas" panose="020B0609020204030204" pitchFamily="49" charset="0"/>
              </a:rPr>
              <a:t>,</a:t>
            </a:r>
            <a:r>
              <a:rPr lang="en-US" altLang="zh-CN" sz="1600" b="1" dirty="0">
                <a:solidFill>
                  <a:srgbClr val="B5CEA8"/>
                </a:solidFill>
                <a:latin typeface="Consolas" panose="020B0609020204030204" pitchFamily="49" charset="0"/>
              </a:rPr>
              <a:t>65</a:t>
            </a:r>
            <a:r>
              <a:rPr lang="en-US" altLang="zh-CN" sz="1600" b="1" dirty="0">
                <a:solidFill>
                  <a:srgbClr val="CCCCCC"/>
                </a:solidFill>
                <a:latin typeface="Consolas" panose="020B0609020204030204" pitchFamily="49" charset="0"/>
              </a:rPr>
              <a:t>,</a:t>
            </a:r>
            <a:r>
              <a:rPr lang="en-US" altLang="zh-CN" sz="1600" b="1" dirty="0">
                <a:solidFill>
                  <a:srgbClr val="B5CEA8"/>
                </a:solidFill>
                <a:latin typeface="Consolas" panose="020B0609020204030204" pitchFamily="49" charset="0"/>
              </a:rPr>
              <a:t>4</a:t>
            </a:r>
            <a:r>
              <a:rPr lang="en-US" altLang="zh-CN" sz="1600" b="1" dirty="0">
                <a:solidFill>
                  <a:srgbClr val="CCCCCC"/>
                </a:solidFill>
                <a:latin typeface="Consolas" panose="020B0609020204030204" pitchFamily="49" charset="0"/>
              </a:rPr>
              <a:t>,</a:t>
            </a:r>
            <a:r>
              <a:rPr lang="en-US" altLang="zh-CN" sz="1600" b="1" dirty="0">
                <a:solidFill>
                  <a:srgbClr val="B5CEA8"/>
                </a:solidFill>
                <a:latin typeface="Consolas" panose="020B0609020204030204" pitchFamily="49" charset="0"/>
              </a:rPr>
              <a:t>99</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RandomAccessFile</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randf</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a:solidFill>
                  <a:srgbClr val="DCDCAA"/>
                </a:solidFill>
                <a:latin typeface="Consolas" panose="020B0609020204030204" pitchFamily="49" charset="0"/>
              </a:rPr>
              <a:t>RandomAccessFile</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"data/temp.dat"</a:t>
            </a:r>
            <a:r>
              <a:rPr lang="en-US" altLang="zh-CN" sz="1600" b="1" dirty="0">
                <a:solidFill>
                  <a:srgbClr val="CCCCCC"/>
                </a:solidFill>
                <a:latin typeface="Consolas" panose="020B0609020204030204" pitchFamily="49" charset="0"/>
              </a:rPr>
              <a:t>, </a:t>
            </a:r>
            <a:r>
              <a:rPr lang="en-US" altLang="zh-CN" sz="1600" b="1" dirty="0">
                <a:solidFill>
                  <a:srgbClr val="CE9178"/>
                </a:solidFill>
                <a:latin typeface="Consolas" panose="020B0609020204030204" pitchFamily="49" charset="0"/>
              </a:rPr>
              <a:t>"</a:t>
            </a:r>
            <a:r>
              <a:rPr lang="en-US" altLang="zh-CN" sz="1600" b="1" dirty="0" err="1">
                <a:solidFill>
                  <a:srgbClr val="CE9178"/>
                </a:solidFill>
                <a:latin typeface="Consolas" panose="020B0609020204030204" pitchFamily="49" charset="0"/>
              </a:rPr>
              <a:t>rw</a:t>
            </a:r>
            <a:r>
              <a:rPr lang="en-US" altLang="zh-CN" sz="1600" b="1" dirty="0">
                <a:solidFill>
                  <a:srgbClr val="CE9178"/>
                </a:solidFill>
                <a:latin typeface="Consolas" panose="020B0609020204030204" pitchFamily="49" charset="0"/>
              </a:rPr>
              <a: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for</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i</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B5CEA8"/>
                </a:solidFill>
                <a:latin typeface="Consolas" panose="020B0609020204030204" pitchFamily="49" charset="0"/>
              </a:rPr>
              <a:t>0</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i</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&lt;</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data_arr</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length</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i</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randf</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writeInt</a:t>
            </a:r>
            <a:r>
              <a:rPr lang="en-US" altLang="zh-CN" sz="1600" b="1" dirty="0">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data_arr</a:t>
            </a:r>
            <a:r>
              <a:rPr lang="en-US" altLang="zh-CN" sz="1600" b="1" dirty="0">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i</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for</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i</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data_arr</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length</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B5CEA8"/>
                </a:solidFill>
                <a:latin typeface="Consolas" panose="020B0609020204030204" pitchFamily="49" charset="0"/>
              </a:rPr>
              <a:t>1</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i</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&gt;=</a:t>
            </a:r>
            <a:r>
              <a:rPr lang="en-US" altLang="zh-CN" sz="1600" b="1" dirty="0">
                <a:solidFill>
                  <a:srgbClr val="B5CEA8"/>
                </a:solidFill>
                <a:latin typeface="Consolas" panose="020B0609020204030204" pitchFamily="49" charset="0"/>
              </a:rPr>
              <a:t>0</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i</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randf</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seek</a:t>
            </a:r>
            <a:r>
              <a:rPr lang="en-US" altLang="zh-CN" sz="1600" b="1" dirty="0">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i</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B5CEA8"/>
                </a:solidFill>
                <a:latin typeface="Consolas" panose="020B0609020204030204" pitchFamily="49" charset="0"/>
              </a:rPr>
              <a:t>4</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randf</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readInt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randf</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close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catch</a:t>
            </a:r>
            <a:r>
              <a:rPr lang="en-US" altLang="zh-CN" sz="1600" b="1" dirty="0">
                <a:solidFill>
                  <a:srgbClr val="CCCCCC"/>
                </a:solidFill>
                <a:latin typeface="Consolas" panose="020B0609020204030204" pitchFamily="49" charset="0"/>
              </a:rPr>
              <a:t>(</a:t>
            </a:r>
            <a:r>
              <a:rPr lang="en-US" altLang="zh-CN" sz="1600" b="1" dirty="0" err="1">
                <a:solidFill>
                  <a:srgbClr val="4EC9B0"/>
                </a:solidFill>
                <a:latin typeface="Consolas" panose="020B0609020204030204" pitchFamily="49" charset="0"/>
              </a:rPr>
              <a:t>IOException</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err</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a:t>
            </a:r>
            <a:r>
              <a:rPr lang="en-US" altLang="zh-CN" sz="1600" b="1" dirty="0" err="1">
                <a:solidFill>
                  <a:srgbClr val="CE9178"/>
                </a:solidFill>
                <a:latin typeface="Consolas" panose="020B0609020204030204" pitchFamily="49" charset="0"/>
              </a:rPr>
              <a:t>FilesStreamTest</a:t>
            </a:r>
            <a:r>
              <a:rPr lang="en-US" altLang="zh-CN" sz="1600" b="1" dirty="0">
                <a:solidFill>
                  <a:srgbClr val="CE9178"/>
                </a:solidFill>
                <a:latin typeface="Consolas" panose="020B0609020204030204" pitchFamily="49" charset="0"/>
              </a:rPr>
              <a:t>: "</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p>
          <a:p>
            <a:pPr marL="342900" indent="-342900">
              <a:buFont typeface="+mj-lt"/>
              <a:buAutoNum type="arabicPeriod"/>
            </a:pPr>
            <a:r>
              <a:rPr lang="en-US" altLang="zh-CN" sz="1600" b="1" dirty="0">
                <a:solidFill>
                  <a:srgbClr val="CCCCCC"/>
                </a:solidFill>
                <a:latin typeface="Consolas" panose="020B0609020204030204" pitchFamily="49" charset="0"/>
              </a:rPr>
              <a:t>    }</a:t>
            </a:r>
          </a:p>
          <a:p>
            <a:pPr marL="342900" indent="-342900">
              <a:buFont typeface="+mj-lt"/>
              <a:buAutoNum type="arabicPeriod"/>
            </a:pPr>
            <a:r>
              <a:rPr lang="en-US" altLang="zh-CN" sz="1600" b="1" dirty="0">
                <a:solidFill>
                  <a:srgbClr val="CCCCCC"/>
                </a:solidFill>
                <a:latin typeface="Consolas" panose="020B0609020204030204" pitchFamily="49" charset="0"/>
              </a:rPr>
              <a:t>}</a:t>
            </a:r>
          </a:p>
        </p:txBody>
      </p:sp>
      <p:pic>
        <p:nvPicPr>
          <p:cNvPr id="3" name="图片 2">
            <a:extLst>
              <a:ext uri="{FF2B5EF4-FFF2-40B4-BE49-F238E27FC236}">
                <a16:creationId xmlns:a16="http://schemas.microsoft.com/office/drawing/2014/main" id="{C62EDE2F-8F1B-4FFF-B645-F43B8476B8DF}"/>
              </a:ext>
            </a:extLst>
          </p:cNvPr>
          <p:cNvPicPr>
            <a:picLocks noChangeAspect="1"/>
          </p:cNvPicPr>
          <p:nvPr/>
        </p:nvPicPr>
        <p:blipFill>
          <a:blip r:embed="rId3"/>
          <a:stretch>
            <a:fillRect/>
          </a:stretch>
        </p:blipFill>
        <p:spPr>
          <a:xfrm>
            <a:off x="8250984" y="4912744"/>
            <a:ext cx="893016" cy="1903535"/>
          </a:xfrm>
          <a:prstGeom prst="rect">
            <a:avLst/>
          </a:prstGeom>
        </p:spPr>
      </p:pic>
    </p:spTree>
    <p:extLst>
      <p:ext uri="{BB962C8B-B14F-4D97-AF65-F5344CB8AC3E}">
        <p14:creationId xmlns:p14="http://schemas.microsoft.com/office/powerpoint/2010/main" val="1067001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8000" y="2053553"/>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9336" y="292402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9336" y="2101842"/>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90672" y="297858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5432" y="2085479"/>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en-US" altLang="zh-CN" sz="2400" b="1" dirty="0">
                <a:solidFill>
                  <a:srgbClr val="C00000"/>
                </a:solidFill>
                <a:latin typeface="微软雅黑" panose="020B0503020204020204" pitchFamily="34" charset="-122"/>
                <a:ea typeface="微软雅黑" panose="020B0503020204020204" pitchFamily="34" charset="-122"/>
              </a:rPr>
              <a:t>I/O</a:t>
            </a:r>
            <a:r>
              <a:rPr lang="zh-CN" altLang="en-US" sz="2400" b="1" dirty="0">
                <a:solidFill>
                  <a:srgbClr val="C00000"/>
                </a:solidFill>
                <a:latin typeface="微软雅黑" panose="020B0503020204020204" pitchFamily="34" charset="-122"/>
                <a:ea typeface="微软雅黑" panose="020B0503020204020204" pitchFamily="34" charset="-122"/>
              </a:rPr>
              <a:t>概述</a:t>
            </a:r>
          </a:p>
        </p:txBody>
      </p:sp>
      <p:sp>
        <p:nvSpPr>
          <p:cNvPr id="35" name="矩形 4"/>
          <p:cNvSpPr>
            <a:spLocks noChangeArrowheads="1"/>
          </p:cNvSpPr>
          <p:nvPr/>
        </p:nvSpPr>
        <p:spPr bwMode="auto">
          <a:xfrm>
            <a:off x="5002086" y="2963195"/>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字节流</a:t>
            </a:r>
          </a:p>
        </p:txBody>
      </p:sp>
      <p:sp>
        <p:nvSpPr>
          <p:cNvPr id="2" name="椭圆 1"/>
          <p:cNvSpPr/>
          <p:nvPr/>
        </p:nvSpPr>
        <p:spPr>
          <a:xfrm>
            <a:off x="4288001" y="375019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9337" y="380475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5000751" y="3789363"/>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字符流</a:t>
            </a:r>
          </a:p>
        </p:txBody>
      </p:sp>
    </p:spTree>
    <p:extLst>
      <p:ext uri="{BB962C8B-B14F-4D97-AF65-F5344CB8AC3E}">
        <p14:creationId xmlns:p14="http://schemas.microsoft.com/office/powerpoint/2010/main" val="3739055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5" name="矩形: 圆角 34">
            <a:extLst>
              <a:ext uri="{FF2B5EF4-FFF2-40B4-BE49-F238E27FC236}">
                <a16:creationId xmlns:a16="http://schemas.microsoft.com/office/drawing/2014/main" id="{00A7AD2D-FC44-4ADF-BFFC-B5718492ED24}"/>
              </a:ext>
            </a:extLst>
          </p:cNvPr>
          <p:cNvSpPr/>
          <p:nvPr/>
        </p:nvSpPr>
        <p:spPr>
          <a:xfrm>
            <a:off x="2872" y="1000944"/>
            <a:ext cx="9141128" cy="395654"/>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字节流类的继承关系</a:t>
            </a:r>
            <a:endParaRPr lang="en-US" altLang="zh-CN" sz="2400" b="1" dirty="0">
              <a:solidFill>
                <a:srgbClr val="1557AE"/>
              </a:solidFill>
              <a:latin typeface="+mj-lt"/>
            </a:endParaRPr>
          </a:p>
        </p:txBody>
      </p:sp>
      <p:sp>
        <p:nvSpPr>
          <p:cNvPr id="2" name="矩形: 圆角 1">
            <a:extLst>
              <a:ext uri="{FF2B5EF4-FFF2-40B4-BE49-F238E27FC236}">
                <a16:creationId xmlns:a16="http://schemas.microsoft.com/office/drawing/2014/main" id="{A628CDDA-4B44-4C9C-B6C1-A95A001639DB}"/>
              </a:ext>
            </a:extLst>
          </p:cNvPr>
          <p:cNvSpPr/>
          <p:nvPr/>
        </p:nvSpPr>
        <p:spPr>
          <a:xfrm>
            <a:off x="0" y="3909009"/>
            <a:ext cx="122213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a:t>
            </a:r>
            <a:endParaRPr lang="zh-CN" altLang="en-US" sz="1600" b="1" dirty="0">
              <a:solidFill>
                <a:schemeClr val="bg1"/>
              </a:solidFill>
              <a:latin typeface="Consolas" panose="020B0609020204030204" pitchFamily="49" charset="0"/>
            </a:endParaRPr>
          </a:p>
        </p:txBody>
      </p:sp>
      <p:sp>
        <p:nvSpPr>
          <p:cNvPr id="24" name="矩形: 圆角 23">
            <a:extLst>
              <a:ext uri="{FF2B5EF4-FFF2-40B4-BE49-F238E27FC236}">
                <a16:creationId xmlns:a16="http://schemas.microsoft.com/office/drawing/2014/main" id="{D8DB4D11-66D1-4477-97E7-E17BC08624C5}"/>
              </a:ext>
            </a:extLst>
          </p:cNvPr>
          <p:cNvSpPr/>
          <p:nvPr/>
        </p:nvSpPr>
        <p:spPr>
          <a:xfrm>
            <a:off x="1485900" y="1963558"/>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InputStream</a:t>
            </a:r>
            <a:endParaRPr lang="zh-CN" altLang="en-US" sz="1600" b="1" dirty="0">
              <a:solidFill>
                <a:schemeClr val="bg1"/>
              </a:solidFill>
              <a:latin typeface="Consolas" panose="020B0609020204030204" pitchFamily="49" charset="0"/>
            </a:endParaRPr>
          </a:p>
        </p:txBody>
      </p:sp>
      <p:sp>
        <p:nvSpPr>
          <p:cNvPr id="25" name="矩形: 圆角 24">
            <a:extLst>
              <a:ext uri="{FF2B5EF4-FFF2-40B4-BE49-F238E27FC236}">
                <a16:creationId xmlns:a16="http://schemas.microsoft.com/office/drawing/2014/main" id="{3B53EA79-08C4-46C5-BF16-5895824E2009}"/>
              </a:ext>
            </a:extLst>
          </p:cNvPr>
          <p:cNvSpPr/>
          <p:nvPr/>
        </p:nvSpPr>
        <p:spPr>
          <a:xfrm>
            <a:off x="1485900" y="4140619"/>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OutputStream</a:t>
            </a:r>
            <a:endParaRPr lang="zh-CN" altLang="en-US" sz="1600" b="1" dirty="0">
              <a:solidFill>
                <a:schemeClr val="bg1"/>
              </a:solidFill>
              <a:latin typeface="Consolas" panose="020B0609020204030204" pitchFamily="49" charset="0"/>
            </a:endParaRPr>
          </a:p>
        </p:txBody>
      </p:sp>
      <p:cxnSp>
        <p:nvCxnSpPr>
          <p:cNvPr id="5" name="连接符: 肘形 4">
            <a:extLst>
              <a:ext uri="{FF2B5EF4-FFF2-40B4-BE49-F238E27FC236}">
                <a16:creationId xmlns:a16="http://schemas.microsoft.com/office/drawing/2014/main" id="{10106672-E73F-4A3F-A263-ED34DF9A3201}"/>
              </a:ext>
            </a:extLst>
          </p:cNvPr>
          <p:cNvCxnSpPr>
            <a:cxnSpLocks/>
            <a:stCxn id="24" idx="1"/>
            <a:endCxn id="2" idx="3"/>
          </p:cNvCxnSpPr>
          <p:nvPr/>
        </p:nvCxnSpPr>
        <p:spPr>
          <a:xfrm rot="10800000" flipV="1">
            <a:off x="1222132" y="2161384"/>
            <a:ext cx="263769" cy="194545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45D9F41B-6B88-442A-8476-9D95B263019E}"/>
              </a:ext>
            </a:extLst>
          </p:cNvPr>
          <p:cNvCxnSpPr>
            <a:cxnSpLocks/>
            <a:stCxn id="25" idx="1"/>
            <a:endCxn id="2" idx="3"/>
          </p:cNvCxnSpPr>
          <p:nvPr/>
        </p:nvCxnSpPr>
        <p:spPr>
          <a:xfrm rot="10800000">
            <a:off x="1222132" y="4106836"/>
            <a:ext cx="263769" cy="231610"/>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4482EC65-7C6B-440A-9FDA-6961898B78FD}"/>
              </a:ext>
            </a:extLst>
          </p:cNvPr>
          <p:cNvSpPr/>
          <p:nvPr/>
        </p:nvSpPr>
        <p:spPr>
          <a:xfrm>
            <a:off x="3701429" y="1435642"/>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cxnSp>
        <p:nvCxnSpPr>
          <p:cNvPr id="50" name="连接符: 肘形 49">
            <a:extLst>
              <a:ext uri="{FF2B5EF4-FFF2-40B4-BE49-F238E27FC236}">
                <a16:creationId xmlns:a16="http://schemas.microsoft.com/office/drawing/2014/main" id="{B916EC76-3C76-4A0B-87C1-55F867676B30}"/>
              </a:ext>
            </a:extLst>
          </p:cNvPr>
          <p:cNvCxnSpPr>
            <a:cxnSpLocks/>
            <a:stCxn id="33" idx="1"/>
            <a:endCxn id="24" idx="3"/>
          </p:cNvCxnSpPr>
          <p:nvPr/>
        </p:nvCxnSpPr>
        <p:spPr>
          <a:xfrm rot="10800000" flipV="1">
            <a:off x="3284451" y="1564301"/>
            <a:ext cx="416978" cy="597083"/>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D006C102-8EF9-4514-98A8-DB34F98F09CB}"/>
              </a:ext>
            </a:extLst>
          </p:cNvPr>
          <p:cNvSpPr/>
          <p:nvPr/>
        </p:nvSpPr>
        <p:spPr>
          <a:xfrm>
            <a:off x="3701428" y="1789101"/>
            <a:ext cx="2391641"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FilterInputStream</a:t>
            </a:r>
            <a:endParaRPr lang="zh-CN" altLang="en-US" sz="1600" b="1" dirty="0">
              <a:solidFill>
                <a:schemeClr val="bg1"/>
              </a:solidFill>
              <a:latin typeface="Consolas" panose="020B0609020204030204" pitchFamily="49" charset="0"/>
            </a:endParaRPr>
          </a:p>
        </p:txBody>
      </p:sp>
      <p:sp>
        <p:nvSpPr>
          <p:cNvPr id="57" name="矩形: 圆角 56">
            <a:extLst>
              <a:ext uri="{FF2B5EF4-FFF2-40B4-BE49-F238E27FC236}">
                <a16:creationId xmlns:a16="http://schemas.microsoft.com/office/drawing/2014/main" id="{6EF297BB-104D-457F-B061-0043E6C61399}"/>
              </a:ext>
            </a:extLst>
          </p:cNvPr>
          <p:cNvSpPr/>
          <p:nvPr/>
        </p:nvSpPr>
        <p:spPr>
          <a:xfrm>
            <a:off x="3701427" y="214984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ObjectInputStream</a:t>
            </a:r>
            <a:endParaRPr lang="zh-CN" altLang="en-US" sz="1600" b="1" dirty="0">
              <a:solidFill>
                <a:schemeClr val="bg1"/>
              </a:solidFill>
              <a:latin typeface="Consolas" panose="020B0609020204030204" pitchFamily="49" charset="0"/>
            </a:endParaRPr>
          </a:p>
        </p:txBody>
      </p:sp>
      <p:sp>
        <p:nvSpPr>
          <p:cNvPr id="58" name="矩形: 圆角 57">
            <a:extLst>
              <a:ext uri="{FF2B5EF4-FFF2-40B4-BE49-F238E27FC236}">
                <a16:creationId xmlns:a16="http://schemas.microsoft.com/office/drawing/2014/main" id="{44CA6BBE-6EF3-4D3B-85C8-98DDDCFC503C}"/>
              </a:ext>
            </a:extLst>
          </p:cNvPr>
          <p:cNvSpPr/>
          <p:nvPr/>
        </p:nvSpPr>
        <p:spPr>
          <a:xfrm>
            <a:off x="3701429" y="3617908"/>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FileOutputStream</a:t>
            </a:r>
            <a:endParaRPr lang="zh-CN" altLang="en-US" sz="1600" b="1" dirty="0">
              <a:solidFill>
                <a:schemeClr val="bg1"/>
              </a:solidFill>
              <a:latin typeface="Consolas" panose="020B0609020204030204" pitchFamily="49" charset="0"/>
            </a:endParaRPr>
          </a:p>
        </p:txBody>
      </p:sp>
      <p:sp>
        <p:nvSpPr>
          <p:cNvPr id="59" name="矩形: 圆角 58">
            <a:extLst>
              <a:ext uri="{FF2B5EF4-FFF2-40B4-BE49-F238E27FC236}">
                <a16:creationId xmlns:a16="http://schemas.microsoft.com/office/drawing/2014/main" id="{3911F959-1FCA-40C2-B9C8-C178C0DDDEDA}"/>
              </a:ext>
            </a:extLst>
          </p:cNvPr>
          <p:cNvSpPr/>
          <p:nvPr/>
        </p:nvSpPr>
        <p:spPr>
          <a:xfrm>
            <a:off x="3701426" y="3978177"/>
            <a:ext cx="2523526"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FilterOutputStream</a:t>
            </a:r>
            <a:endParaRPr lang="zh-CN" altLang="en-US" sz="1600" b="1" dirty="0">
              <a:solidFill>
                <a:schemeClr val="bg1"/>
              </a:solidFill>
              <a:latin typeface="Consolas" panose="020B0609020204030204" pitchFamily="49" charset="0"/>
            </a:endParaRPr>
          </a:p>
        </p:txBody>
      </p:sp>
      <p:sp>
        <p:nvSpPr>
          <p:cNvPr id="61" name="矩形: 圆角 60">
            <a:extLst>
              <a:ext uri="{FF2B5EF4-FFF2-40B4-BE49-F238E27FC236}">
                <a16:creationId xmlns:a16="http://schemas.microsoft.com/office/drawing/2014/main" id="{BFC2B2B0-BE69-4724-9489-F3A3F78B8124}"/>
              </a:ext>
            </a:extLst>
          </p:cNvPr>
          <p:cNvSpPr/>
          <p:nvPr/>
        </p:nvSpPr>
        <p:spPr>
          <a:xfrm>
            <a:off x="3701426" y="4365678"/>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ObjectOutputStream</a:t>
            </a:r>
            <a:endParaRPr lang="zh-CN" altLang="en-US" sz="1600" b="1" dirty="0">
              <a:solidFill>
                <a:schemeClr val="bg1"/>
              </a:solidFill>
              <a:latin typeface="Consolas" panose="020B0609020204030204" pitchFamily="49" charset="0"/>
            </a:endParaRPr>
          </a:p>
        </p:txBody>
      </p:sp>
      <p:cxnSp>
        <p:nvCxnSpPr>
          <p:cNvPr id="62" name="连接符: 肘形 61">
            <a:extLst>
              <a:ext uri="{FF2B5EF4-FFF2-40B4-BE49-F238E27FC236}">
                <a16:creationId xmlns:a16="http://schemas.microsoft.com/office/drawing/2014/main" id="{87C27631-2650-4020-A8DE-6279037DEEF6}"/>
              </a:ext>
            </a:extLst>
          </p:cNvPr>
          <p:cNvCxnSpPr>
            <a:cxnSpLocks/>
            <a:stCxn id="56" idx="1"/>
            <a:endCxn id="24" idx="3"/>
          </p:cNvCxnSpPr>
          <p:nvPr/>
        </p:nvCxnSpPr>
        <p:spPr>
          <a:xfrm rot="10800000" flipV="1">
            <a:off x="3284452" y="1917761"/>
            <a:ext cx="416977" cy="2436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09E3BEF7-0977-415F-87EB-2E421D686246}"/>
              </a:ext>
            </a:extLst>
          </p:cNvPr>
          <p:cNvCxnSpPr>
            <a:cxnSpLocks/>
            <a:stCxn id="57" idx="1"/>
            <a:endCxn id="24" idx="3"/>
          </p:cNvCxnSpPr>
          <p:nvPr/>
        </p:nvCxnSpPr>
        <p:spPr>
          <a:xfrm rot="10800000">
            <a:off x="3284451" y="2161385"/>
            <a:ext cx="416976" cy="117116"/>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8756F8A3-6762-4559-9F39-8E32FD1CA20E}"/>
              </a:ext>
            </a:extLst>
          </p:cNvPr>
          <p:cNvCxnSpPr>
            <a:cxnSpLocks/>
            <a:stCxn id="58" idx="1"/>
            <a:endCxn id="25" idx="3"/>
          </p:cNvCxnSpPr>
          <p:nvPr/>
        </p:nvCxnSpPr>
        <p:spPr>
          <a:xfrm rot="10800000" flipV="1">
            <a:off x="3284451" y="3746568"/>
            <a:ext cx="416978" cy="591878"/>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B9C3A5A-0313-450C-837B-3E0BAE25D6C5}"/>
              </a:ext>
            </a:extLst>
          </p:cNvPr>
          <p:cNvCxnSpPr>
            <a:cxnSpLocks/>
            <a:stCxn id="59" idx="1"/>
            <a:endCxn id="25" idx="3"/>
          </p:cNvCxnSpPr>
          <p:nvPr/>
        </p:nvCxnSpPr>
        <p:spPr>
          <a:xfrm rot="10800000" flipV="1">
            <a:off x="3284452" y="4106836"/>
            <a:ext cx="416975"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FAE660C1-5D8C-4B73-A5D3-C8E693636669}"/>
              </a:ext>
            </a:extLst>
          </p:cNvPr>
          <p:cNvCxnSpPr>
            <a:cxnSpLocks/>
            <a:stCxn id="61" idx="1"/>
            <a:endCxn id="25" idx="3"/>
          </p:cNvCxnSpPr>
          <p:nvPr/>
        </p:nvCxnSpPr>
        <p:spPr>
          <a:xfrm rot="10800000">
            <a:off x="3284452" y="4338446"/>
            <a:ext cx="416975" cy="15589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46A24222-E2A1-48E8-818C-41D8F24CE62A}"/>
              </a:ext>
            </a:extLst>
          </p:cNvPr>
          <p:cNvSpPr/>
          <p:nvPr/>
        </p:nvSpPr>
        <p:spPr>
          <a:xfrm>
            <a:off x="6465145" y="1548979"/>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DataInputStream</a:t>
            </a:r>
            <a:endParaRPr lang="zh-CN" altLang="en-US" sz="1600" b="1" dirty="0">
              <a:solidFill>
                <a:schemeClr val="bg1"/>
              </a:solidFill>
              <a:latin typeface="Consolas" panose="020B0609020204030204" pitchFamily="49" charset="0"/>
            </a:endParaRPr>
          </a:p>
        </p:txBody>
      </p:sp>
      <p:sp>
        <p:nvSpPr>
          <p:cNvPr id="77" name="矩形: 圆角 76">
            <a:extLst>
              <a:ext uri="{FF2B5EF4-FFF2-40B4-BE49-F238E27FC236}">
                <a16:creationId xmlns:a16="http://schemas.microsoft.com/office/drawing/2014/main" id="{53A89FCE-7E81-4470-BE35-15D6F3BE0C98}"/>
              </a:ext>
            </a:extLst>
          </p:cNvPr>
          <p:cNvSpPr/>
          <p:nvPr/>
        </p:nvSpPr>
        <p:spPr>
          <a:xfrm>
            <a:off x="6465145" y="2019825"/>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BufferedInputStream</a:t>
            </a:r>
            <a:endParaRPr lang="zh-CN" altLang="en-US" sz="1600" b="1" dirty="0">
              <a:solidFill>
                <a:schemeClr val="bg1"/>
              </a:solidFill>
              <a:latin typeface="Consolas" panose="020B0609020204030204" pitchFamily="49" charset="0"/>
            </a:endParaRPr>
          </a:p>
        </p:txBody>
      </p:sp>
      <p:cxnSp>
        <p:nvCxnSpPr>
          <p:cNvPr id="95" name="连接符: 肘形 94">
            <a:extLst>
              <a:ext uri="{FF2B5EF4-FFF2-40B4-BE49-F238E27FC236}">
                <a16:creationId xmlns:a16="http://schemas.microsoft.com/office/drawing/2014/main" id="{A37A2767-5A64-45F5-9CE8-3F264F58AB2E}"/>
              </a:ext>
            </a:extLst>
          </p:cNvPr>
          <p:cNvCxnSpPr>
            <a:cxnSpLocks/>
            <a:stCxn id="76" idx="1"/>
            <a:endCxn id="56" idx="3"/>
          </p:cNvCxnSpPr>
          <p:nvPr/>
        </p:nvCxnSpPr>
        <p:spPr>
          <a:xfrm rot="10800000" flipV="1">
            <a:off x="6093069" y="1677639"/>
            <a:ext cx="372076" cy="24012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a:extLst>
              <a:ext uri="{FF2B5EF4-FFF2-40B4-BE49-F238E27FC236}">
                <a16:creationId xmlns:a16="http://schemas.microsoft.com/office/drawing/2014/main" id="{D851B257-BE61-468F-BC61-215490770956}"/>
              </a:ext>
            </a:extLst>
          </p:cNvPr>
          <p:cNvCxnSpPr>
            <a:cxnSpLocks/>
            <a:stCxn id="77" idx="1"/>
            <a:endCxn id="56" idx="3"/>
          </p:cNvCxnSpPr>
          <p:nvPr/>
        </p:nvCxnSpPr>
        <p:spPr>
          <a:xfrm rot="10800000">
            <a:off x="6093069" y="1917761"/>
            <a:ext cx="372076" cy="2307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BC9CF278-5262-4D6D-A4B1-31865D52CD66}"/>
              </a:ext>
            </a:extLst>
          </p:cNvPr>
          <p:cNvSpPr/>
          <p:nvPr/>
        </p:nvSpPr>
        <p:spPr>
          <a:xfrm>
            <a:off x="6465145" y="3746568"/>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DataOutputStream</a:t>
            </a:r>
            <a:endParaRPr lang="zh-CN" altLang="en-US" sz="1600" b="1" dirty="0">
              <a:solidFill>
                <a:schemeClr val="bg1"/>
              </a:solidFill>
              <a:latin typeface="Consolas" panose="020B0609020204030204" pitchFamily="49" charset="0"/>
            </a:endParaRPr>
          </a:p>
        </p:txBody>
      </p:sp>
      <p:sp>
        <p:nvSpPr>
          <p:cNvPr id="105" name="矩形: 圆角 104">
            <a:extLst>
              <a:ext uri="{FF2B5EF4-FFF2-40B4-BE49-F238E27FC236}">
                <a16:creationId xmlns:a16="http://schemas.microsoft.com/office/drawing/2014/main" id="{C8BB0A71-1AA5-4B3E-BE11-9A107EC54A4A}"/>
              </a:ext>
            </a:extLst>
          </p:cNvPr>
          <p:cNvSpPr/>
          <p:nvPr/>
        </p:nvSpPr>
        <p:spPr>
          <a:xfrm>
            <a:off x="6465145" y="4217414"/>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BufferedOutputStream</a:t>
            </a:r>
            <a:endParaRPr lang="zh-CN" altLang="en-US" sz="1600" b="1" dirty="0">
              <a:solidFill>
                <a:schemeClr val="bg1"/>
              </a:solidFill>
              <a:latin typeface="Consolas" panose="020B0609020204030204" pitchFamily="49" charset="0"/>
            </a:endParaRPr>
          </a:p>
        </p:txBody>
      </p:sp>
      <p:cxnSp>
        <p:nvCxnSpPr>
          <p:cNvPr id="106" name="连接符: 肘形 105">
            <a:extLst>
              <a:ext uri="{FF2B5EF4-FFF2-40B4-BE49-F238E27FC236}">
                <a16:creationId xmlns:a16="http://schemas.microsoft.com/office/drawing/2014/main" id="{C618F332-F099-4CD4-B4EA-B79815D05B80}"/>
              </a:ext>
            </a:extLst>
          </p:cNvPr>
          <p:cNvCxnSpPr>
            <a:cxnSpLocks/>
            <a:stCxn id="104" idx="1"/>
            <a:endCxn id="59" idx="3"/>
          </p:cNvCxnSpPr>
          <p:nvPr/>
        </p:nvCxnSpPr>
        <p:spPr>
          <a:xfrm rot="10800000" flipV="1">
            <a:off x="6224953" y="3875227"/>
            <a:ext cx="240193"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a:extLst>
              <a:ext uri="{FF2B5EF4-FFF2-40B4-BE49-F238E27FC236}">
                <a16:creationId xmlns:a16="http://schemas.microsoft.com/office/drawing/2014/main" id="{1BE71D35-B76C-4A65-9ECE-DF8D86609D81}"/>
              </a:ext>
            </a:extLst>
          </p:cNvPr>
          <p:cNvCxnSpPr>
            <a:cxnSpLocks/>
            <a:stCxn id="105" idx="1"/>
            <a:endCxn id="59" idx="3"/>
          </p:cNvCxnSpPr>
          <p:nvPr/>
        </p:nvCxnSpPr>
        <p:spPr>
          <a:xfrm rot="10800000">
            <a:off x="6224953" y="4106838"/>
            <a:ext cx="240193" cy="23923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DCA80A5E-DE96-470C-B046-02BF18B9EC24}"/>
              </a:ext>
            </a:extLst>
          </p:cNvPr>
          <p:cNvSpPr/>
          <p:nvPr/>
        </p:nvSpPr>
        <p:spPr>
          <a:xfrm>
            <a:off x="1479499" y="5504383"/>
            <a:ext cx="2013438"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RandomAccessFile</a:t>
            </a:r>
            <a:endParaRPr lang="zh-CN" altLang="en-US" sz="1600" b="1" dirty="0">
              <a:solidFill>
                <a:schemeClr val="bg1"/>
              </a:solidFill>
              <a:latin typeface="Consolas" panose="020B0609020204030204" pitchFamily="49" charset="0"/>
            </a:endParaRPr>
          </a:p>
        </p:txBody>
      </p:sp>
      <p:cxnSp>
        <p:nvCxnSpPr>
          <p:cNvPr id="113" name="连接符: 肘形 112">
            <a:extLst>
              <a:ext uri="{FF2B5EF4-FFF2-40B4-BE49-F238E27FC236}">
                <a16:creationId xmlns:a16="http://schemas.microsoft.com/office/drawing/2014/main" id="{2350BA69-D93E-45A9-A136-421FA78E1F3F}"/>
              </a:ext>
            </a:extLst>
          </p:cNvPr>
          <p:cNvCxnSpPr>
            <a:cxnSpLocks/>
            <a:stCxn id="112" idx="1"/>
            <a:endCxn id="2" idx="3"/>
          </p:cNvCxnSpPr>
          <p:nvPr/>
        </p:nvCxnSpPr>
        <p:spPr>
          <a:xfrm rot="10800000">
            <a:off x="1222131" y="4106836"/>
            <a:ext cx="257368" cy="159537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7" name="矩形: 圆角 116">
            <a:extLst>
              <a:ext uri="{FF2B5EF4-FFF2-40B4-BE49-F238E27FC236}">
                <a16:creationId xmlns:a16="http://schemas.microsoft.com/office/drawing/2014/main" id="{519AD03E-7EE7-4C65-8BBF-352204E6D4AF}"/>
              </a:ext>
            </a:extLst>
          </p:cNvPr>
          <p:cNvSpPr/>
          <p:nvPr/>
        </p:nvSpPr>
        <p:spPr>
          <a:xfrm>
            <a:off x="1485900" y="6039123"/>
            <a:ext cx="1090246"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System</a:t>
            </a:r>
            <a:endParaRPr lang="zh-CN" altLang="en-US" sz="1600" b="1" dirty="0">
              <a:solidFill>
                <a:schemeClr val="bg1"/>
              </a:solidFill>
              <a:latin typeface="Consolas" panose="020B0609020204030204" pitchFamily="49" charset="0"/>
            </a:endParaRPr>
          </a:p>
        </p:txBody>
      </p:sp>
      <p:cxnSp>
        <p:nvCxnSpPr>
          <p:cNvPr id="118" name="连接符: 肘形 117">
            <a:extLst>
              <a:ext uri="{FF2B5EF4-FFF2-40B4-BE49-F238E27FC236}">
                <a16:creationId xmlns:a16="http://schemas.microsoft.com/office/drawing/2014/main" id="{E2098995-DE95-493B-B86C-482463A4F5BC}"/>
              </a:ext>
            </a:extLst>
          </p:cNvPr>
          <p:cNvCxnSpPr>
            <a:cxnSpLocks/>
            <a:stCxn id="117" idx="1"/>
            <a:endCxn id="2" idx="3"/>
          </p:cNvCxnSpPr>
          <p:nvPr/>
        </p:nvCxnSpPr>
        <p:spPr>
          <a:xfrm rot="10800000">
            <a:off x="1222132" y="4106836"/>
            <a:ext cx="263769" cy="213011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5C38EEAF-8428-4964-9DF9-93224550B12F}"/>
              </a:ext>
            </a:extLst>
          </p:cNvPr>
          <p:cNvSpPr/>
          <p:nvPr/>
        </p:nvSpPr>
        <p:spPr>
          <a:xfrm>
            <a:off x="3701425" y="2516512"/>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ByteArrayInputStream</a:t>
            </a:r>
            <a:endParaRPr lang="zh-CN" altLang="en-US" sz="1600" b="1" dirty="0">
              <a:solidFill>
                <a:schemeClr val="bg1"/>
              </a:solidFill>
              <a:latin typeface="Consolas" panose="020B0609020204030204" pitchFamily="49" charset="0"/>
            </a:endParaRPr>
          </a:p>
        </p:txBody>
      </p:sp>
      <p:sp>
        <p:nvSpPr>
          <p:cNvPr id="147" name="矩形: 圆角 146">
            <a:extLst>
              <a:ext uri="{FF2B5EF4-FFF2-40B4-BE49-F238E27FC236}">
                <a16:creationId xmlns:a16="http://schemas.microsoft.com/office/drawing/2014/main" id="{457308D7-E551-48B9-A44D-292F05CA1195}"/>
              </a:ext>
            </a:extLst>
          </p:cNvPr>
          <p:cNvSpPr/>
          <p:nvPr/>
        </p:nvSpPr>
        <p:spPr>
          <a:xfrm>
            <a:off x="3701426" y="4761801"/>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ByteArrayOutputStream</a:t>
            </a:r>
            <a:endParaRPr lang="zh-CN" altLang="en-US" sz="1600" b="1" dirty="0">
              <a:solidFill>
                <a:schemeClr val="bg1"/>
              </a:solidFill>
              <a:latin typeface="Consolas" panose="020B0609020204030204" pitchFamily="49" charset="0"/>
            </a:endParaRPr>
          </a:p>
        </p:txBody>
      </p:sp>
      <p:sp>
        <p:nvSpPr>
          <p:cNvPr id="148" name="矩形: 圆角 147">
            <a:extLst>
              <a:ext uri="{FF2B5EF4-FFF2-40B4-BE49-F238E27FC236}">
                <a16:creationId xmlns:a16="http://schemas.microsoft.com/office/drawing/2014/main" id="{654E98A0-CAD2-4FFE-9A6E-377CC2ABFA49}"/>
              </a:ext>
            </a:extLst>
          </p:cNvPr>
          <p:cNvSpPr/>
          <p:nvPr/>
        </p:nvSpPr>
        <p:spPr>
          <a:xfrm>
            <a:off x="3701425" y="2846020"/>
            <a:ext cx="283126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StringBufferInputStream</a:t>
            </a:r>
            <a:endParaRPr lang="zh-CN" altLang="en-US" sz="1600" b="1" dirty="0">
              <a:solidFill>
                <a:schemeClr val="bg1"/>
              </a:solidFill>
              <a:latin typeface="Consolas" panose="020B0609020204030204" pitchFamily="49" charset="0"/>
            </a:endParaRPr>
          </a:p>
        </p:txBody>
      </p:sp>
      <p:sp>
        <p:nvSpPr>
          <p:cNvPr id="149" name="矩形: 圆角 148">
            <a:extLst>
              <a:ext uri="{FF2B5EF4-FFF2-40B4-BE49-F238E27FC236}">
                <a16:creationId xmlns:a16="http://schemas.microsoft.com/office/drawing/2014/main" id="{B579F9FE-6467-4716-90CC-7237D87F894F}"/>
              </a:ext>
            </a:extLst>
          </p:cNvPr>
          <p:cNvSpPr/>
          <p:nvPr/>
        </p:nvSpPr>
        <p:spPr>
          <a:xfrm>
            <a:off x="3701424" y="5105258"/>
            <a:ext cx="292797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StringBufferOutputStream</a:t>
            </a:r>
            <a:endParaRPr lang="zh-CN" altLang="en-US" sz="1600" b="1" dirty="0">
              <a:solidFill>
                <a:schemeClr val="bg1"/>
              </a:solidFill>
              <a:latin typeface="Consolas" panose="020B0609020204030204" pitchFamily="49" charset="0"/>
            </a:endParaRPr>
          </a:p>
        </p:txBody>
      </p:sp>
      <p:cxnSp>
        <p:nvCxnSpPr>
          <p:cNvPr id="158" name="连接符: 肘形 157">
            <a:extLst>
              <a:ext uri="{FF2B5EF4-FFF2-40B4-BE49-F238E27FC236}">
                <a16:creationId xmlns:a16="http://schemas.microsoft.com/office/drawing/2014/main" id="{32C24804-EE4C-4715-9FE0-4F44A4BE7348}"/>
              </a:ext>
            </a:extLst>
          </p:cNvPr>
          <p:cNvCxnSpPr>
            <a:cxnSpLocks/>
            <a:stCxn id="121" idx="1"/>
            <a:endCxn id="24" idx="3"/>
          </p:cNvCxnSpPr>
          <p:nvPr/>
        </p:nvCxnSpPr>
        <p:spPr>
          <a:xfrm rot="10800000">
            <a:off x="3284451" y="2161386"/>
            <a:ext cx="416974" cy="48378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712316CC-EB83-469E-AC79-1E4BD0CC50FF}"/>
              </a:ext>
            </a:extLst>
          </p:cNvPr>
          <p:cNvCxnSpPr>
            <a:cxnSpLocks/>
            <a:stCxn id="148" idx="1"/>
            <a:endCxn id="24" idx="3"/>
          </p:cNvCxnSpPr>
          <p:nvPr/>
        </p:nvCxnSpPr>
        <p:spPr>
          <a:xfrm rot="10800000">
            <a:off x="3284451" y="2161386"/>
            <a:ext cx="416974" cy="81329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337F9664-D209-4F3F-9266-CA21A06582FE}"/>
              </a:ext>
            </a:extLst>
          </p:cNvPr>
          <p:cNvCxnSpPr>
            <a:cxnSpLocks/>
            <a:stCxn id="147" idx="1"/>
            <a:endCxn id="25" idx="3"/>
          </p:cNvCxnSpPr>
          <p:nvPr/>
        </p:nvCxnSpPr>
        <p:spPr>
          <a:xfrm rot="10800000">
            <a:off x="3284452" y="4338447"/>
            <a:ext cx="416975" cy="55201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连接符: 肘形 166">
            <a:extLst>
              <a:ext uri="{FF2B5EF4-FFF2-40B4-BE49-F238E27FC236}">
                <a16:creationId xmlns:a16="http://schemas.microsoft.com/office/drawing/2014/main" id="{04728F36-2FFC-4223-822B-AA24F9CE4208}"/>
              </a:ext>
            </a:extLst>
          </p:cNvPr>
          <p:cNvCxnSpPr>
            <a:cxnSpLocks/>
            <a:stCxn id="149" idx="1"/>
            <a:endCxn id="25" idx="3"/>
          </p:cNvCxnSpPr>
          <p:nvPr/>
        </p:nvCxnSpPr>
        <p:spPr>
          <a:xfrm rot="10800000">
            <a:off x="3284452" y="4338446"/>
            <a:ext cx="416973" cy="89547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958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40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过滤流</a:t>
            </a:r>
            <a:endParaRPr lang="en-US" altLang="zh-CN" sz="2800" b="1" dirty="0">
              <a:solidFill>
                <a:srgbClr val="1557AE"/>
              </a:solidFill>
              <a:latin typeface="+mn-ea"/>
              <a:ea typeface="+mn-ea"/>
              <a:sym typeface="+mn-ea"/>
            </a:endParaRPr>
          </a:p>
        </p:txBody>
      </p:sp>
      <p:sp>
        <p:nvSpPr>
          <p:cNvPr id="9" name="矩形 8">
            <a:extLst>
              <a:ext uri="{FF2B5EF4-FFF2-40B4-BE49-F238E27FC236}">
                <a16:creationId xmlns:a16="http://schemas.microsoft.com/office/drawing/2014/main" id="{963F0B6C-35B5-4BA9-833A-5CFC00115AA9}"/>
              </a:ext>
            </a:extLst>
          </p:cNvPr>
          <p:cNvSpPr/>
          <p:nvPr/>
        </p:nvSpPr>
        <p:spPr>
          <a:xfrm>
            <a:off x="0" y="1611929"/>
            <a:ext cx="9144000" cy="4103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557AE"/>
                </a:solidFill>
              </a:rPr>
              <a:t>基本字节输入流只提供了</a:t>
            </a:r>
            <a:r>
              <a:rPr lang="en-US" altLang="zh-CN" sz="2400" b="1" dirty="0">
                <a:solidFill>
                  <a:srgbClr val="1557AE"/>
                </a:solidFill>
              </a:rPr>
              <a:t>read</a:t>
            </a:r>
            <a:r>
              <a:rPr lang="zh-CN" altLang="en-US" sz="2400" b="1" dirty="0">
                <a:solidFill>
                  <a:srgbClr val="1557AE"/>
                </a:solidFill>
              </a:rPr>
              <a:t>方法读取字节</a:t>
            </a:r>
          </a:p>
        </p:txBody>
      </p:sp>
      <p:sp>
        <p:nvSpPr>
          <p:cNvPr id="12" name="矩形: 圆角 11">
            <a:extLst>
              <a:ext uri="{FF2B5EF4-FFF2-40B4-BE49-F238E27FC236}">
                <a16:creationId xmlns:a16="http://schemas.microsoft.com/office/drawing/2014/main" id="{E93AD0F9-D2FF-4792-B86C-F4A536E48DA1}"/>
              </a:ext>
            </a:extLst>
          </p:cNvPr>
          <p:cNvSpPr/>
          <p:nvPr/>
        </p:nvSpPr>
        <p:spPr>
          <a:xfrm>
            <a:off x="43129" y="2162111"/>
            <a:ext cx="9029433" cy="1143798"/>
          </a:xfrm>
          <a:prstGeom prst="roundRect">
            <a:avLst>
              <a:gd name="adj" fmla="val 218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 </a:t>
            </a:r>
            <a:r>
              <a:rPr lang="en-US" altLang="zh-CN" sz="2000" b="1" dirty="0">
                <a:solidFill>
                  <a:schemeClr val="tx1"/>
                </a:solidFill>
                <a:latin typeface="+mj-lt"/>
                <a:ea typeface="楷体" panose="02010609060101010101" pitchFamily="49" charset="-122"/>
              </a:rPr>
              <a:t>java.io</a:t>
            </a:r>
            <a:r>
              <a:rPr lang="zh-CN" altLang="en-US" sz="2000" b="1" dirty="0">
                <a:solidFill>
                  <a:schemeClr val="tx1"/>
                </a:solidFill>
                <a:latin typeface="+mj-lt"/>
                <a:ea typeface="楷体" panose="02010609060101010101" pitchFamily="49" charset="-122"/>
              </a:rPr>
              <a:t>中提供类</a:t>
            </a:r>
            <a:r>
              <a:rPr lang="en-US" altLang="zh-CN" sz="2000" b="1" dirty="0" err="1">
                <a:solidFill>
                  <a:srgbClr val="C00000"/>
                </a:solidFill>
                <a:latin typeface="+mj-lt"/>
                <a:ea typeface="楷体" panose="02010609060101010101" pitchFamily="49" charset="-122"/>
              </a:rPr>
              <a:t>FilterInputStream</a:t>
            </a:r>
            <a:r>
              <a:rPr lang="zh-CN" altLang="en-US" sz="2000" b="1" dirty="0">
                <a:solidFill>
                  <a:schemeClr val="tx1"/>
                </a:solidFill>
                <a:latin typeface="+mj-lt"/>
                <a:ea typeface="楷体" panose="02010609060101010101" pitchFamily="49" charset="-122"/>
              </a:rPr>
              <a:t>和</a:t>
            </a:r>
            <a:r>
              <a:rPr lang="en-US" altLang="zh-CN" sz="2000" b="1" dirty="0" err="1">
                <a:solidFill>
                  <a:srgbClr val="C00000"/>
                </a:solidFill>
                <a:latin typeface="+mj-lt"/>
                <a:ea typeface="楷体" panose="02010609060101010101" pitchFamily="49" charset="-122"/>
              </a:rPr>
              <a:t>FilterOutputStream</a:t>
            </a:r>
            <a:r>
              <a:rPr lang="zh-CN" altLang="en-US" sz="2000" b="1" dirty="0">
                <a:solidFill>
                  <a:schemeClr val="tx1"/>
                </a:solidFill>
                <a:latin typeface="+mj-lt"/>
                <a:ea typeface="楷体" panose="02010609060101010101" pitchFamily="49" charset="-122"/>
              </a:rPr>
              <a:t>分别对其他输入</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输出流进行特殊处理，它们在读</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写数据的同时可以对数据进行特殊处理</a:t>
            </a:r>
            <a:r>
              <a:rPr lang="en-US" altLang="zh-CN" sz="2000" b="1" dirty="0">
                <a:solidFill>
                  <a:schemeClr val="tx1"/>
                </a:solidFill>
                <a:latin typeface="+mj-lt"/>
                <a:ea typeface="楷体" panose="02010609060101010101" pitchFamily="49" charset="-122"/>
              </a:rPr>
              <a:t>;</a:t>
            </a:r>
          </a:p>
          <a:p>
            <a:pPr marL="342900" indent="-342900">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还提供了同步机制，使得某一时刻只有一个线程可以访问一个输入</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输出。</a:t>
            </a:r>
            <a:endParaRPr lang="en-US" altLang="zh-CN" sz="2000" b="1" dirty="0">
              <a:solidFill>
                <a:schemeClr val="tx1"/>
              </a:solidFill>
              <a:latin typeface="+mj-lt"/>
              <a:ea typeface="楷体" panose="02010609060101010101" pitchFamily="49" charset="-122"/>
            </a:endParaRPr>
          </a:p>
        </p:txBody>
      </p:sp>
      <p:sp>
        <p:nvSpPr>
          <p:cNvPr id="13" name="矩形: 圆角 12">
            <a:extLst>
              <a:ext uri="{FF2B5EF4-FFF2-40B4-BE49-F238E27FC236}">
                <a16:creationId xmlns:a16="http://schemas.microsoft.com/office/drawing/2014/main" id="{A40D3CCD-963A-47C8-AFFD-FC9B0D5466A4}"/>
              </a:ext>
            </a:extLst>
          </p:cNvPr>
          <p:cNvSpPr/>
          <p:nvPr/>
        </p:nvSpPr>
        <p:spPr>
          <a:xfrm>
            <a:off x="0" y="3445789"/>
            <a:ext cx="9144000" cy="2647280"/>
          </a:xfrm>
          <a:prstGeom prst="roundRect">
            <a:avLst>
              <a:gd name="adj" fmla="val 0"/>
            </a:avLst>
          </a:prstGeom>
          <a:solidFill>
            <a:schemeClr val="bg1"/>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抽象类</a:t>
            </a:r>
            <a:endParaRPr lang="en-US" altLang="zh-CN" sz="2000" b="1" dirty="0">
              <a:solidFill>
                <a:schemeClr val="tx1"/>
              </a:solidFill>
              <a:latin typeface="+mj-lt"/>
              <a:ea typeface="楷体" panose="02010609060101010101" pitchFamily="49" charset="-122"/>
            </a:endParaRPr>
          </a:p>
          <a:p>
            <a:pPr marL="342900" indent="-342900">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分别重写了父类</a:t>
            </a:r>
            <a:r>
              <a:rPr lang="en-US" altLang="zh-CN" sz="2000" b="1" dirty="0">
                <a:solidFill>
                  <a:schemeClr val="tx1"/>
                </a:solidFill>
                <a:latin typeface="+mj-lt"/>
                <a:ea typeface="楷体" panose="02010609060101010101" pitchFamily="49" charset="-122"/>
              </a:rPr>
              <a:t>InputStream</a:t>
            </a:r>
            <a:r>
              <a:rPr lang="zh-CN" altLang="en-US" sz="2000" b="1" dirty="0">
                <a:solidFill>
                  <a:schemeClr val="tx1"/>
                </a:solidFill>
                <a:latin typeface="+mj-lt"/>
                <a:ea typeface="楷体" panose="02010609060101010101" pitchFamily="49" charset="-122"/>
              </a:rPr>
              <a:t>和</a:t>
            </a:r>
            <a:r>
              <a:rPr lang="en-US" altLang="zh-CN" sz="2000" b="1" dirty="0" err="1">
                <a:solidFill>
                  <a:schemeClr val="tx1"/>
                </a:solidFill>
                <a:latin typeface="+mj-lt"/>
                <a:ea typeface="楷体" panose="02010609060101010101" pitchFamily="49" charset="-122"/>
              </a:rPr>
              <a:t>OutputStream</a:t>
            </a:r>
            <a:r>
              <a:rPr lang="zh-CN" altLang="en-US" sz="2000" b="1" dirty="0">
                <a:solidFill>
                  <a:schemeClr val="tx1"/>
                </a:solidFill>
                <a:latin typeface="+mj-lt"/>
                <a:ea typeface="楷体" panose="02010609060101010101" pitchFamily="49" charset="-122"/>
              </a:rPr>
              <a:t>的所有方法，且它们的子类也应该重写它们的方法以满足特定的需要。</a:t>
            </a:r>
          </a:p>
          <a:p>
            <a:pPr marL="342900" indent="-342900">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 要使用过滤流，首先必须把它</a:t>
            </a:r>
            <a:r>
              <a:rPr lang="zh-CN" altLang="en-US" sz="2000" b="1" dirty="0">
                <a:solidFill>
                  <a:srgbClr val="C00000"/>
                </a:solidFill>
                <a:latin typeface="+mj-lt"/>
                <a:ea typeface="楷体" panose="02010609060101010101" pitchFamily="49" charset="-122"/>
              </a:rPr>
              <a:t>连接到某个输入</a:t>
            </a:r>
            <a:r>
              <a:rPr lang="en-US" altLang="zh-CN" sz="2000" b="1" dirty="0">
                <a:solidFill>
                  <a:srgbClr val="C00000"/>
                </a:solidFill>
                <a:latin typeface="+mj-lt"/>
                <a:ea typeface="楷体" panose="02010609060101010101" pitchFamily="49" charset="-122"/>
              </a:rPr>
              <a:t>/</a:t>
            </a:r>
            <a:r>
              <a:rPr lang="zh-CN" altLang="en-US" sz="2000" b="1" dirty="0">
                <a:solidFill>
                  <a:srgbClr val="C00000"/>
                </a:solidFill>
                <a:latin typeface="+mj-lt"/>
                <a:ea typeface="楷体" panose="02010609060101010101" pitchFamily="49" charset="-122"/>
              </a:rPr>
              <a:t>输出流</a:t>
            </a:r>
            <a:r>
              <a:rPr lang="zh-CN" altLang="en-US" sz="2000" b="1" dirty="0">
                <a:solidFill>
                  <a:schemeClr val="tx1"/>
                </a:solidFill>
                <a:latin typeface="+mj-lt"/>
                <a:ea typeface="楷体" panose="02010609060101010101" pitchFamily="49" charset="-122"/>
              </a:rPr>
              <a:t>上，通常在构造方法的参数中指定所要连接的流：</a:t>
            </a:r>
          </a:p>
          <a:p>
            <a:pPr lvl="3">
              <a:lnSpc>
                <a:spcPct val="120000"/>
              </a:lnSpc>
            </a:pPr>
            <a:r>
              <a:rPr lang="en-US" altLang="zh-CN" sz="2000" b="1" dirty="0" err="1">
                <a:solidFill>
                  <a:schemeClr val="tx1"/>
                </a:solidFill>
                <a:latin typeface="+mj-lt"/>
                <a:ea typeface="楷体" panose="02010609060101010101" pitchFamily="49" charset="-122"/>
              </a:rPr>
              <a:t>FilterInputStream</a:t>
            </a:r>
            <a:r>
              <a:rPr lang="en-US" altLang="zh-CN" sz="2000" b="1" dirty="0">
                <a:solidFill>
                  <a:schemeClr val="tx1"/>
                </a:solidFill>
                <a:latin typeface="+mj-lt"/>
                <a:ea typeface="楷体" panose="02010609060101010101" pitchFamily="49" charset="-122"/>
              </a:rPr>
              <a:t>(InputStream in);</a:t>
            </a:r>
          </a:p>
          <a:p>
            <a:pPr lvl="3">
              <a:lnSpc>
                <a:spcPct val="120000"/>
              </a:lnSpc>
            </a:pPr>
            <a:r>
              <a:rPr lang="en-US" altLang="zh-CN" sz="2000" b="1" dirty="0" err="1">
                <a:solidFill>
                  <a:schemeClr val="tx1"/>
                </a:solidFill>
                <a:latin typeface="+mj-lt"/>
                <a:ea typeface="楷体" panose="02010609060101010101" pitchFamily="49" charset="-122"/>
              </a:rPr>
              <a:t>FilterOutputStream</a:t>
            </a:r>
            <a:r>
              <a:rPr lang="en-US" altLang="zh-CN" sz="2000" b="1" dirty="0">
                <a:solidFill>
                  <a:schemeClr val="tx1"/>
                </a:solidFill>
                <a:latin typeface="+mj-lt"/>
                <a:ea typeface="楷体" panose="02010609060101010101" pitchFamily="49" charset="-122"/>
              </a:rPr>
              <a:t>(</a:t>
            </a:r>
            <a:r>
              <a:rPr lang="en-US" altLang="zh-CN" sz="2000" b="1" dirty="0" err="1">
                <a:solidFill>
                  <a:schemeClr val="tx1"/>
                </a:solidFill>
                <a:latin typeface="+mj-lt"/>
                <a:ea typeface="楷体" panose="02010609060101010101" pitchFamily="49" charset="-122"/>
              </a:rPr>
              <a:t>OutputStream</a:t>
            </a:r>
            <a:r>
              <a:rPr lang="en-US" altLang="zh-CN" sz="2000" b="1" dirty="0">
                <a:solidFill>
                  <a:schemeClr val="tx1"/>
                </a:solidFill>
                <a:latin typeface="+mj-lt"/>
                <a:ea typeface="楷体" panose="02010609060101010101" pitchFamily="49" charset="-122"/>
              </a:rPr>
              <a:t> out);</a:t>
            </a:r>
            <a:endParaRPr lang="zh-CN" altLang="en-US" sz="2000" b="1" dirty="0">
              <a:solidFill>
                <a:schemeClr val="tx1"/>
              </a:solidFill>
              <a:latin typeface="+mj-lt"/>
              <a:ea typeface="楷体" panose="02010609060101010101" pitchFamily="49" charset="-122"/>
            </a:endParaRPr>
          </a:p>
        </p:txBody>
      </p:sp>
    </p:spTree>
    <p:extLst>
      <p:ext uri="{BB962C8B-B14F-4D97-AF65-F5344CB8AC3E}">
        <p14:creationId xmlns:p14="http://schemas.microsoft.com/office/powerpoint/2010/main" val="3893476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1" end="1"/>
                                            </p:txEl>
                                          </p:spTgt>
                                        </p:tgtEl>
                                        <p:attrNameLst>
                                          <p:attrName>style.visibility</p:attrName>
                                        </p:attrNameLst>
                                      </p:cBhvr>
                                      <p:to>
                                        <p:strVal val="visible"/>
                                      </p:to>
                                    </p:set>
                                    <p:animEffect transition="in" filter="fade">
                                      <p:cBhvr>
                                        <p:cTn id="32" dur="500"/>
                                        <p:tgtEl>
                                          <p:spTgt spid="1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xEl>
                                              <p:pRg st="2" end="2"/>
                                            </p:txEl>
                                          </p:spTgt>
                                        </p:tgtEl>
                                        <p:attrNameLst>
                                          <p:attrName>style.visibility</p:attrName>
                                        </p:attrNameLst>
                                      </p:cBhvr>
                                      <p:to>
                                        <p:strVal val="visible"/>
                                      </p:to>
                                    </p:set>
                                    <p:animEffect transition="in" filter="fade">
                                      <p:cBhvr>
                                        <p:cTn id="37" dur="500"/>
                                        <p:tgtEl>
                                          <p:spTgt spid="1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xEl>
                                              <p:pRg st="3" end="3"/>
                                            </p:txEl>
                                          </p:spTgt>
                                        </p:tgtEl>
                                        <p:attrNameLst>
                                          <p:attrName>style.visibility</p:attrName>
                                        </p:attrNameLst>
                                      </p:cBhvr>
                                      <p:to>
                                        <p:strVal val="visible"/>
                                      </p:to>
                                    </p:set>
                                    <p:animEffect transition="in" filter="fade">
                                      <p:cBhvr>
                                        <p:cTn id="42" dur="500"/>
                                        <p:tgtEl>
                                          <p:spTgt spid="1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xEl>
                                              <p:pRg st="4" end="4"/>
                                            </p:txEl>
                                          </p:spTgt>
                                        </p:tgtEl>
                                        <p:attrNameLst>
                                          <p:attrName>style.visibility</p:attrName>
                                        </p:attrNameLst>
                                      </p:cBhvr>
                                      <p:to>
                                        <p:strVal val="visible"/>
                                      </p:to>
                                    </p:set>
                                    <p:animEffect transition="in" filter="fade">
                                      <p:cBhvr>
                                        <p:cTn id="4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5" name="矩形: 圆角 34">
            <a:extLst>
              <a:ext uri="{FF2B5EF4-FFF2-40B4-BE49-F238E27FC236}">
                <a16:creationId xmlns:a16="http://schemas.microsoft.com/office/drawing/2014/main" id="{00A7AD2D-FC44-4ADF-BFFC-B5718492ED24}"/>
              </a:ext>
            </a:extLst>
          </p:cNvPr>
          <p:cNvSpPr/>
          <p:nvPr/>
        </p:nvSpPr>
        <p:spPr>
          <a:xfrm>
            <a:off x="2872" y="1000944"/>
            <a:ext cx="9141128" cy="395654"/>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字节流类的继承关系</a:t>
            </a:r>
            <a:endParaRPr lang="en-US" altLang="zh-CN" sz="2400" b="1" dirty="0">
              <a:solidFill>
                <a:srgbClr val="1557AE"/>
              </a:solidFill>
              <a:latin typeface="+mj-lt"/>
            </a:endParaRPr>
          </a:p>
        </p:txBody>
      </p:sp>
      <p:sp>
        <p:nvSpPr>
          <p:cNvPr id="2" name="矩形: 圆角 1">
            <a:extLst>
              <a:ext uri="{FF2B5EF4-FFF2-40B4-BE49-F238E27FC236}">
                <a16:creationId xmlns:a16="http://schemas.microsoft.com/office/drawing/2014/main" id="{A628CDDA-4B44-4C9C-B6C1-A95A001639DB}"/>
              </a:ext>
            </a:extLst>
          </p:cNvPr>
          <p:cNvSpPr/>
          <p:nvPr/>
        </p:nvSpPr>
        <p:spPr>
          <a:xfrm>
            <a:off x="0" y="3909009"/>
            <a:ext cx="122213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a:t>
            </a:r>
            <a:endParaRPr lang="zh-CN" altLang="en-US" sz="1600" b="1" dirty="0">
              <a:solidFill>
                <a:schemeClr val="bg1"/>
              </a:solidFill>
              <a:latin typeface="Consolas" panose="020B0609020204030204" pitchFamily="49" charset="0"/>
            </a:endParaRPr>
          </a:p>
        </p:txBody>
      </p:sp>
      <p:sp>
        <p:nvSpPr>
          <p:cNvPr id="24" name="矩形: 圆角 23">
            <a:extLst>
              <a:ext uri="{FF2B5EF4-FFF2-40B4-BE49-F238E27FC236}">
                <a16:creationId xmlns:a16="http://schemas.microsoft.com/office/drawing/2014/main" id="{D8DB4D11-66D1-4477-97E7-E17BC08624C5}"/>
              </a:ext>
            </a:extLst>
          </p:cNvPr>
          <p:cNvSpPr/>
          <p:nvPr/>
        </p:nvSpPr>
        <p:spPr>
          <a:xfrm>
            <a:off x="1485900" y="1963558"/>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InputStream</a:t>
            </a:r>
            <a:endParaRPr lang="zh-CN" altLang="en-US" sz="1600" b="1" dirty="0">
              <a:solidFill>
                <a:schemeClr val="bg1"/>
              </a:solidFill>
              <a:latin typeface="Consolas" panose="020B0609020204030204" pitchFamily="49" charset="0"/>
            </a:endParaRPr>
          </a:p>
        </p:txBody>
      </p:sp>
      <p:sp>
        <p:nvSpPr>
          <p:cNvPr id="25" name="矩形: 圆角 24">
            <a:extLst>
              <a:ext uri="{FF2B5EF4-FFF2-40B4-BE49-F238E27FC236}">
                <a16:creationId xmlns:a16="http://schemas.microsoft.com/office/drawing/2014/main" id="{3B53EA79-08C4-46C5-BF16-5895824E2009}"/>
              </a:ext>
            </a:extLst>
          </p:cNvPr>
          <p:cNvSpPr/>
          <p:nvPr/>
        </p:nvSpPr>
        <p:spPr>
          <a:xfrm>
            <a:off x="1485900" y="4140619"/>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OutputStream</a:t>
            </a:r>
            <a:endParaRPr lang="zh-CN" altLang="en-US" sz="1600" b="1" dirty="0">
              <a:solidFill>
                <a:schemeClr val="bg1"/>
              </a:solidFill>
              <a:latin typeface="Consolas" panose="020B0609020204030204" pitchFamily="49" charset="0"/>
            </a:endParaRPr>
          </a:p>
        </p:txBody>
      </p:sp>
      <p:cxnSp>
        <p:nvCxnSpPr>
          <p:cNvPr id="5" name="连接符: 肘形 4">
            <a:extLst>
              <a:ext uri="{FF2B5EF4-FFF2-40B4-BE49-F238E27FC236}">
                <a16:creationId xmlns:a16="http://schemas.microsoft.com/office/drawing/2014/main" id="{10106672-E73F-4A3F-A263-ED34DF9A3201}"/>
              </a:ext>
            </a:extLst>
          </p:cNvPr>
          <p:cNvCxnSpPr>
            <a:cxnSpLocks/>
            <a:stCxn id="24" idx="1"/>
            <a:endCxn id="2" idx="3"/>
          </p:cNvCxnSpPr>
          <p:nvPr/>
        </p:nvCxnSpPr>
        <p:spPr>
          <a:xfrm rot="10800000" flipV="1">
            <a:off x="1222132" y="2161384"/>
            <a:ext cx="263769" cy="194545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45D9F41B-6B88-442A-8476-9D95B263019E}"/>
              </a:ext>
            </a:extLst>
          </p:cNvPr>
          <p:cNvCxnSpPr>
            <a:cxnSpLocks/>
            <a:stCxn id="25" idx="1"/>
            <a:endCxn id="2" idx="3"/>
          </p:cNvCxnSpPr>
          <p:nvPr/>
        </p:nvCxnSpPr>
        <p:spPr>
          <a:xfrm rot="10800000">
            <a:off x="1222132" y="4106836"/>
            <a:ext cx="263769" cy="231610"/>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4482EC65-7C6B-440A-9FDA-6961898B78FD}"/>
              </a:ext>
            </a:extLst>
          </p:cNvPr>
          <p:cNvSpPr/>
          <p:nvPr/>
        </p:nvSpPr>
        <p:spPr>
          <a:xfrm>
            <a:off x="3701429" y="1435642"/>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cxnSp>
        <p:nvCxnSpPr>
          <p:cNvPr id="50" name="连接符: 肘形 49">
            <a:extLst>
              <a:ext uri="{FF2B5EF4-FFF2-40B4-BE49-F238E27FC236}">
                <a16:creationId xmlns:a16="http://schemas.microsoft.com/office/drawing/2014/main" id="{B916EC76-3C76-4A0B-87C1-55F867676B30}"/>
              </a:ext>
            </a:extLst>
          </p:cNvPr>
          <p:cNvCxnSpPr>
            <a:cxnSpLocks/>
            <a:stCxn id="33" idx="1"/>
            <a:endCxn id="24" idx="3"/>
          </p:cNvCxnSpPr>
          <p:nvPr/>
        </p:nvCxnSpPr>
        <p:spPr>
          <a:xfrm rot="10800000" flipV="1">
            <a:off x="3284451" y="1564301"/>
            <a:ext cx="416978" cy="597083"/>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D006C102-8EF9-4514-98A8-DB34F98F09CB}"/>
              </a:ext>
            </a:extLst>
          </p:cNvPr>
          <p:cNvSpPr/>
          <p:nvPr/>
        </p:nvSpPr>
        <p:spPr>
          <a:xfrm>
            <a:off x="3701428" y="1789101"/>
            <a:ext cx="2391641"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FilterInputStream</a:t>
            </a:r>
            <a:endParaRPr lang="zh-CN" altLang="en-US" sz="1600" b="1" dirty="0">
              <a:solidFill>
                <a:schemeClr val="bg1"/>
              </a:solidFill>
              <a:latin typeface="Consolas" panose="020B0609020204030204" pitchFamily="49" charset="0"/>
            </a:endParaRPr>
          </a:p>
        </p:txBody>
      </p:sp>
      <p:sp>
        <p:nvSpPr>
          <p:cNvPr id="57" name="矩形: 圆角 56">
            <a:extLst>
              <a:ext uri="{FF2B5EF4-FFF2-40B4-BE49-F238E27FC236}">
                <a16:creationId xmlns:a16="http://schemas.microsoft.com/office/drawing/2014/main" id="{6EF297BB-104D-457F-B061-0043E6C61399}"/>
              </a:ext>
            </a:extLst>
          </p:cNvPr>
          <p:cNvSpPr/>
          <p:nvPr/>
        </p:nvSpPr>
        <p:spPr>
          <a:xfrm>
            <a:off x="3701427" y="214984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ObjectInputStream</a:t>
            </a:r>
            <a:endParaRPr lang="zh-CN" altLang="en-US" sz="1600" b="1" dirty="0">
              <a:solidFill>
                <a:schemeClr val="bg1"/>
              </a:solidFill>
              <a:latin typeface="Consolas" panose="020B0609020204030204" pitchFamily="49" charset="0"/>
            </a:endParaRPr>
          </a:p>
        </p:txBody>
      </p:sp>
      <p:sp>
        <p:nvSpPr>
          <p:cNvPr id="58" name="矩形: 圆角 57">
            <a:extLst>
              <a:ext uri="{FF2B5EF4-FFF2-40B4-BE49-F238E27FC236}">
                <a16:creationId xmlns:a16="http://schemas.microsoft.com/office/drawing/2014/main" id="{44CA6BBE-6EF3-4D3B-85C8-98DDDCFC503C}"/>
              </a:ext>
            </a:extLst>
          </p:cNvPr>
          <p:cNvSpPr/>
          <p:nvPr/>
        </p:nvSpPr>
        <p:spPr>
          <a:xfrm>
            <a:off x="3701429" y="3617908"/>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FileOutputStream</a:t>
            </a:r>
            <a:endParaRPr lang="zh-CN" altLang="en-US" sz="1600" b="1" dirty="0">
              <a:solidFill>
                <a:schemeClr val="bg1"/>
              </a:solidFill>
              <a:latin typeface="Consolas" panose="020B0609020204030204" pitchFamily="49" charset="0"/>
            </a:endParaRPr>
          </a:p>
        </p:txBody>
      </p:sp>
      <p:sp>
        <p:nvSpPr>
          <p:cNvPr id="59" name="矩形: 圆角 58">
            <a:extLst>
              <a:ext uri="{FF2B5EF4-FFF2-40B4-BE49-F238E27FC236}">
                <a16:creationId xmlns:a16="http://schemas.microsoft.com/office/drawing/2014/main" id="{3911F959-1FCA-40C2-B9C8-C178C0DDDEDA}"/>
              </a:ext>
            </a:extLst>
          </p:cNvPr>
          <p:cNvSpPr/>
          <p:nvPr/>
        </p:nvSpPr>
        <p:spPr>
          <a:xfrm>
            <a:off x="3701426" y="3978177"/>
            <a:ext cx="2523526"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FilterOutputStream</a:t>
            </a:r>
            <a:endParaRPr lang="zh-CN" altLang="en-US" sz="1600" b="1" dirty="0">
              <a:solidFill>
                <a:schemeClr val="bg1"/>
              </a:solidFill>
              <a:latin typeface="Consolas" panose="020B0609020204030204" pitchFamily="49" charset="0"/>
            </a:endParaRPr>
          </a:p>
        </p:txBody>
      </p:sp>
      <p:sp>
        <p:nvSpPr>
          <p:cNvPr id="61" name="矩形: 圆角 60">
            <a:extLst>
              <a:ext uri="{FF2B5EF4-FFF2-40B4-BE49-F238E27FC236}">
                <a16:creationId xmlns:a16="http://schemas.microsoft.com/office/drawing/2014/main" id="{BFC2B2B0-BE69-4724-9489-F3A3F78B8124}"/>
              </a:ext>
            </a:extLst>
          </p:cNvPr>
          <p:cNvSpPr/>
          <p:nvPr/>
        </p:nvSpPr>
        <p:spPr>
          <a:xfrm>
            <a:off x="3701426" y="4365678"/>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ObjectOutputStream</a:t>
            </a:r>
            <a:endParaRPr lang="zh-CN" altLang="en-US" sz="1600" b="1" dirty="0">
              <a:solidFill>
                <a:schemeClr val="bg1"/>
              </a:solidFill>
              <a:latin typeface="Consolas" panose="020B0609020204030204" pitchFamily="49" charset="0"/>
            </a:endParaRPr>
          </a:p>
        </p:txBody>
      </p:sp>
      <p:cxnSp>
        <p:nvCxnSpPr>
          <p:cNvPr id="62" name="连接符: 肘形 61">
            <a:extLst>
              <a:ext uri="{FF2B5EF4-FFF2-40B4-BE49-F238E27FC236}">
                <a16:creationId xmlns:a16="http://schemas.microsoft.com/office/drawing/2014/main" id="{87C27631-2650-4020-A8DE-6279037DEEF6}"/>
              </a:ext>
            </a:extLst>
          </p:cNvPr>
          <p:cNvCxnSpPr>
            <a:cxnSpLocks/>
            <a:stCxn id="56" idx="1"/>
            <a:endCxn id="24" idx="3"/>
          </p:cNvCxnSpPr>
          <p:nvPr/>
        </p:nvCxnSpPr>
        <p:spPr>
          <a:xfrm rot="10800000" flipV="1">
            <a:off x="3284452" y="1917761"/>
            <a:ext cx="416977" cy="2436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09E3BEF7-0977-415F-87EB-2E421D686246}"/>
              </a:ext>
            </a:extLst>
          </p:cNvPr>
          <p:cNvCxnSpPr>
            <a:cxnSpLocks/>
            <a:stCxn id="57" idx="1"/>
            <a:endCxn id="24" idx="3"/>
          </p:cNvCxnSpPr>
          <p:nvPr/>
        </p:nvCxnSpPr>
        <p:spPr>
          <a:xfrm rot="10800000">
            <a:off x="3284451" y="2161385"/>
            <a:ext cx="416976" cy="117116"/>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8756F8A3-6762-4559-9F39-8E32FD1CA20E}"/>
              </a:ext>
            </a:extLst>
          </p:cNvPr>
          <p:cNvCxnSpPr>
            <a:cxnSpLocks/>
            <a:stCxn id="58" idx="1"/>
            <a:endCxn id="25" idx="3"/>
          </p:cNvCxnSpPr>
          <p:nvPr/>
        </p:nvCxnSpPr>
        <p:spPr>
          <a:xfrm rot="10800000" flipV="1">
            <a:off x="3284451" y="3746568"/>
            <a:ext cx="416978" cy="591878"/>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B9C3A5A-0313-450C-837B-3E0BAE25D6C5}"/>
              </a:ext>
            </a:extLst>
          </p:cNvPr>
          <p:cNvCxnSpPr>
            <a:cxnSpLocks/>
            <a:stCxn id="59" idx="1"/>
            <a:endCxn id="25" idx="3"/>
          </p:cNvCxnSpPr>
          <p:nvPr/>
        </p:nvCxnSpPr>
        <p:spPr>
          <a:xfrm rot="10800000" flipV="1">
            <a:off x="3284452" y="4106836"/>
            <a:ext cx="416975"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FAE660C1-5D8C-4B73-A5D3-C8E693636669}"/>
              </a:ext>
            </a:extLst>
          </p:cNvPr>
          <p:cNvCxnSpPr>
            <a:cxnSpLocks/>
            <a:stCxn id="61" idx="1"/>
            <a:endCxn id="25" idx="3"/>
          </p:cNvCxnSpPr>
          <p:nvPr/>
        </p:nvCxnSpPr>
        <p:spPr>
          <a:xfrm rot="10800000">
            <a:off x="3284452" y="4338446"/>
            <a:ext cx="416975" cy="15589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46A24222-E2A1-48E8-818C-41D8F24CE62A}"/>
              </a:ext>
            </a:extLst>
          </p:cNvPr>
          <p:cNvSpPr/>
          <p:nvPr/>
        </p:nvSpPr>
        <p:spPr>
          <a:xfrm>
            <a:off x="6465145" y="1548979"/>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DataInputStream</a:t>
            </a:r>
            <a:endParaRPr lang="zh-CN" altLang="en-US" sz="1600" b="1" dirty="0">
              <a:solidFill>
                <a:schemeClr val="bg1"/>
              </a:solidFill>
              <a:latin typeface="Consolas" panose="020B0609020204030204" pitchFamily="49" charset="0"/>
            </a:endParaRPr>
          </a:p>
        </p:txBody>
      </p:sp>
      <p:sp>
        <p:nvSpPr>
          <p:cNvPr id="77" name="矩形: 圆角 76">
            <a:extLst>
              <a:ext uri="{FF2B5EF4-FFF2-40B4-BE49-F238E27FC236}">
                <a16:creationId xmlns:a16="http://schemas.microsoft.com/office/drawing/2014/main" id="{53A89FCE-7E81-4470-BE35-15D6F3BE0C98}"/>
              </a:ext>
            </a:extLst>
          </p:cNvPr>
          <p:cNvSpPr/>
          <p:nvPr/>
        </p:nvSpPr>
        <p:spPr>
          <a:xfrm>
            <a:off x="6465145" y="2019825"/>
            <a:ext cx="2678855"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BufferedInputStream</a:t>
            </a:r>
            <a:endParaRPr lang="zh-CN" altLang="en-US" sz="1600" b="1" dirty="0">
              <a:solidFill>
                <a:schemeClr val="bg1"/>
              </a:solidFill>
              <a:latin typeface="Consolas" panose="020B0609020204030204" pitchFamily="49" charset="0"/>
            </a:endParaRPr>
          </a:p>
        </p:txBody>
      </p:sp>
      <p:cxnSp>
        <p:nvCxnSpPr>
          <p:cNvPr id="95" name="连接符: 肘形 94">
            <a:extLst>
              <a:ext uri="{FF2B5EF4-FFF2-40B4-BE49-F238E27FC236}">
                <a16:creationId xmlns:a16="http://schemas.microsoft.com/office/drawing/2014/main" id="{A37A2767-5A64-45F5-9CE8-3F264F58AB2E}"/>
              </a:ext>
            </a:extLst>
          </p:cNvPr>
          <p:cNvCxnSpPr>
            <a:cxnSpLocks/>
            <a:stCxn id="76" idx="1"/>
            <a:endCxn id="56" idx="3"/>
          </p:cNvCxnSpPr>
          <p:nvPr/>
        </p:nvCxnSpPr>
        <p:spPr>
          <a:xfrm rot="10800000" flipV="1">
            <a:off x="6093069" y="1677639"/>
            <a:ext cx="372076" cy="24012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a:extLst>
              <a:ext uri="{FF2B5EF4-FFF2-40B4-BE49-F238E27FC236}">
                <a16:creationId xmlns:a16="http://schemas.microsoft.com/office/drawing/2014/main" id="{D851B257-BE61-468F-BC61-215490770956}"/>
              </a:ext>
            </a:extLst>
          </p:cNvPr>
          <p:cNvCxnSpPr>
            <a:cxnSpLocks/>
            <a:stCxn id="77" idx="1"/>
            <a:endCxn id="56" idx="3"/>
          </p:cNvCxnSpPr>
          <p:nvPr/>
        </p:nvCxnSpPr>
        <p:spPr>
          <a:xfrm rot="10800000">
            <a:off x="6093069" y="1917761"/>
            <a:ext cx="372076" cy="2307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BC9CF278-5262-4D6D-A4B1-31865D52CD66}"/>
              </a:ext>
            </a:extLst>
          </p:cNvPr>
          <p:cNvSpPr/>
          <p:nvPr/>
        </p:nvSpPr>
        <p:spPr>
          <a:xfrm>
            <a:off x="6465145" y="3746568"/>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DataOutputStream</a:t>
            </a:r>
            <a:endParaRPr lang="zh-CN" altLang="en-US" sz="1600" b="1" dirty="0">
              <a:solidFill>
                <a:schemeClr val="bg1"/>
              </a:solidFill>
              <a:latin typeface="Consolas" panose="020B0609020204030204" pitchFamily="49" charset="0"/>
            </a:endParaRPr>
          </a:p>
        </p:txBody>
      </p:sp>
      <p:sp>
        <p:nvSpPr>
          <p:cNvPr id="105" name="矩形: 圆角 104">
            <a:extLst>
              <a:ext uri="{FF2B5EF4-FFF2-40B4-BE49-F238E27FC236}">
                <a16:creationId xmlns:a16="http://schemas.microsoft.com/office/drawing/2014/main" id="{C8BB0A71-1AA5-4B3E-BE11-9A107EC54A4A}"/>
              </a:ext>
            </a:extLst>
          </p:cNvPr>
          <p:cNvSpPr/>
          <p:nvPr/>
        </p:nvSpPr>
        <p:spPr>
          <a:xfrm>
            <a:off x="6465145" y="4217414"/>
            <a:ext cx="2678855"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BufferedOutputStream</a:t>
            </a:r>
            <a:endParaRPr lang="zh-CN" altLang="en-US" sz="1600" b="1" dirty="0">
              <a:solidFill>
                <a:schemeClr val="bg1"/>
              </a:solidFill>
              <a:latin typeface="Consolas" panose="020B0609020204030204" pitchFamily="49" charset="0"/>
            </a:endParaRPr>
          </a:p>
        </p:txBody>
      </p:sp>
      <p:cxnSp>
        <p:nvCxnSpPr>
          <p:cNvPr id="106" name="连接符: 肘形 105">
            <a:extLst>
              <a:ext uri="{FF2B5EF4-FFF2-40B4-BE49-F238E27FC236}">
                <a16:creationId xmlns:a16="http://schemas.microsoft.com/office/drawing/2014/main" id="{C618F332-F099-4CD4-B4EA-B79815D05B80}"/>
              </a:ext>
            </a:extLst>
          </p:cNvPr>
          <p:cNvCxnSpPr>
            <a:cxnSpLocks/>
            <a:stCxn id="104" idx="1"/>
            <a:endCxn id="59" idx="3"/>
          </p:cNvCxnSpPr>
          <p:nvPr/>
        </p:nvCxnSpPr>
        <p:spPr>
          <a:xfrm rot="10800000" flipV="1">
            <a:off x="6224953" y="3875227"/>
            <a:ext cx="240193"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a:extLst>
              <a:ext uri="{FF2B5EF4-FFF2-40B4-BE49-F238E27FC236}">
                <a16:creationId xmlns:a16="http://schemas.microsoft.com/office/drawing/2014/main" id="{1BE71D35-B76C-4A65-9ECE-DF8D86609D81}"/>
              </a:ext>
            </a:extLst>
          </p:cNvPr>
          <p:cNvCxnSpPr>
            <a:cxnSpLocks/>
            <a:stCxn id="105" idx="1"/>
            <a:endCxn id="59" idx="3"/>
          </p:cNvCxnSpPr>
          <p:nvPr/>
        </p:nvCxnSpPr>
        <p:spPr>
          <a:xfrm rot="10800000">
            <a:off x="6224953" y="4106838"/>
            <a:ext cx="240193" cy="23923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DCA80A5E-DE96-470C-B046-02BF18B9EC24}"/>
              </a:ext>
            </a:extLst>
          </p:cNvPr>
          <p:cNvSpPr/>
          <p:nvPr/>
        </p:nvSpPr>
        <p:spPr>
          <a:xfrm>
            <a:off x="1479499" y="5504383"/>
            <a:ext cx="2013438"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RandomAccessFile</a:t>
            </a:r>
            <a:endParaRPr lang="zh-CN" altLang="en-US" sz="1600" b="1" dirty="0">
              <a:solidFill>
                <a:schemeClr val="bg1"/>
              </a:solidFill>
              <a:latin typeface="Consolas" panose="020B0609020204030204" pitchFamily="49" charset="0"/>
            </a:endParaRPr>
          </a:p>
        </p:txBody>
      </p:sp>
      <p:cxnSp>
        <p:nvCxnSpPr>
          <p:cNvPr id="113" name="连接符: 肘形 112">
            <a:extLst>
              <a:ext uri="{FF2B5EF4-FFF2-40B4-BE49-F238E27FC236}">
                <a16:creationId xmlns:a16="http://schemas.microsoft.com/office/drawing/2014/main" id="{2350BA69-D93E-45A9-A136-421FA78E1F3F}"/>
              </a:ext>
            </a:extLst>
          </p:cNvPr>
          <p:cNvCxnSpPr>
            <a:cxnSpLocks/>
            <a:stCxn id="112" idx="1"/>
            <a:endCxn id="2" idx="3"/>
          </p:cNvCxnSpPr>
          <p:nvPr/>
        </p:nvCxnSpPr>
        <p:spPr>
          <a:xfrm rot="10800000">
            <a:off x="1222131" y="4106836"/>
            <a:ext cx="257368" cy="159537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7" name="矩形: 圆角 116">
            <a:extLst>
              <a:ext uri="{FF2B5EF4-FFF2-40B4-BE49-F238E27FC236}">
                <a16:creationId xmlns:a16="http://schemas.microsoft.com/office/drawing/2014/main" id="{519AD03E-7EE7-4C65-8BBF-352204E6D4AF}"/>
              </a:ext>
            </a:extLst>
          </p:cNvPr>
          <p:cNvSpPr/>
          <p:nvPr/>
        </p:nvSpPr>
        <p:spPr>
          <a:xfrm>
            <a:off x="1485900" y="6039123"/>
            <a:ext cx="1090246"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System</a:t>
            </a:r>
            <a:endParaRPr lang="zh-CN" altLang="en-US" sz="1600" b="1" dirty="0">
              <a:solidFill>
                <a:schemeClr val="bg1"/>
              </a:solidFill>
              <a:latin typeface="Consolas" panose="020B0609020204030204" pitchFamily="49" charset="0"/>
            </a:endParaRPr>
          </a:p>
        </p:txBody>
      </p:sp>
      <p:cxnSp>
        <p:nvCxnSpPr>
          <p:cNvPr id="118" name="连接符: 肘形 117">
            <a:extLst>
              <a:ext uri="{FF2B5EF4-FFF2-40B4-BE49-F238E27FC236}">
                <a16:creationId xmlns:a16="http://schemas.microsoft.com/office/drawing/2014/main" id="{E2098995-DE95-493B-B86C-482463A4F5BC}"/>
              </a:ext>
            </a:extLst>
          </p:cNvPr>
          <p:cNvCxnSpPr>
            <a:cxnSpLocks/>
            <a:stCxn id="117" idx="1"/>
            <a:endCxn id="2" idx="3"/>
          </p:cNvCxnSpPr>
          <p:nvPr/>
        </p:nvCxnSpPr>
        <p:spPr>
          <a:xfrm rot="10800000">
            <a:off x="1222132" y="4106836"/>
            <a:ext cx="263769" cy="213011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5C38EEAF-8428-4964-9DF9-93224550B12F}"/>
              </a:ext>
            </a:extLst>
          </p:cNvPr>
          <p:cNvSpPr/>
          <p:nvPr/>
        </p:nvSpPr>
        <p:spPr>
          <a:xfrm>
            <a:off x="3701425" y="2516512"/>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ByteArrayInputStream</a:t>
            </a:r>
            <a:endParaRPr lang="zh-CN" altLang="en-US" sz="1600" b="1" dirty="0">
              <a:solidFill>
                <a:schemeClr val="bg1"/>
              </a:solidFill>
              <a:latin typeface="Consolas" panose="020B0609020204030204" pitchFamily="49" charset="0"/>
            </a:endParaRPr>
          </a:p>
        </p:txBody>
      </p:sp>
      <p:sp>
        <p:nvSpPr>
          <p:cNvPr id="147" name="矩形: 圆角 146">
            <a:extLst>
              <a:ext uri="{FF2B5EF4-FFF2-40B4-BE49-F238E27FC236}">
                <a16:creationId xmlns:a16="http://schemas.microsoft.com/office/drawing/2014/main" id="{457308D7-E551-48B9-A44D-292F05CA1195}"/>
              </a:ext>
            </a:extLst>
          </p:cNvPr>
          <p:cNvSpPr/>
          <p:nvPr/>
        </p:nvSpPr>
        <p:spPr>
          <a:xfrm>
            <a:off x="3701426" y="4761801"/>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ByteArrayOutputStream</a:t>
            </a:r>
            <a:endParaRPr lang="zh-CN" altLang="en-US" sz="1600" b="1" dirty="0">
              <a:solidFill>
                <a:schemeClr val="bg1"/>
              </a:solidFill>
              <a:latin typeface="Consolas" panose="020B0609020204030204" pitchFamily="49" charset="0"/>
            </a:endParaRPr>
          </a:p>
        </p:txBody>
      </p:sp>
      <p:sp>
        <p:nvSpPr>
          <p:cNvPr id="148" name="矩形: 圆角 147">
            <a:extLst>
              <a:ext uri="{FF2B5EF4-FFF2-40B4-BE49-F238E27FC236}">
                <a16:creationId xmlns:a16="http://schemas.microsoft.com/office/drawing/2014/main" id="{654E98A0-CAD2-4FFE-9A6E-377CC2ABFA49}"/>
              </a:ext>
            </a:extLst>
          </p:cNvPr>
          <p:cNvSpPr/>
          <p:nvPr/>
        </p:nvSpPr>
        <p:spPr>
          <a:xfrm>
            <a:off x="3701425" y="2846020"/>
            <a:ext cx="283126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StringBufferInputStream</a:t>
            </a:r>
            <a:endParaRPr lang="zh-CN" altLang="en-US" sz="1600" b="1" dirty="0">
              <a:solidFill>
                <a:schemeClr val="bg1"/>
              </a:solidFill>
              <a:latin typeface="Consolas" panose="020B0609020204030204" pitchFamily="49" charset="0"/>
            </a:endParaRPr>
          </a:p>
        </p:txBody>
      </p:sp>
      <p:sp>
        <p:nvSpPr>
          <p:cNvPr id="149" name="矩形: 圆角 148">
            <a:extLst>
              <a:ext uri="{FF2B5EF4-FFF2-40B4-BE49-F238E27FC236}">
                <a16:creationId xmlns:a16="http://schemas.microsoft.com/office/drawing/2014/main" id="{B579F9FE-6467-4716-90CC-7237D87F894F}"/>
              </a:ext>
            </a:extLst>
          </p:cNvPr>
          <p:cNvSpPr/>
          <p:nvPr/>
        </p:nvSpPr>
        <p:spPr>
          <a:xfrm>
            <a:off x="3701424" y="5105258"/>
            <a:ext cx="292797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StringBufferOutputStream</a:t>
            </a:r>
            <a:endParaRPr lang="zh-CN" altLang="en-US" sz="1600" b="1" dirty="0">
              <a:solidFill>
                <a:schemeClr val="bg1"/>
              </a:solidFill>
              <a:latin typeface="Consolas" panose="020B0609020204030204" pitchFamily="49" charset="0"/>
            </a:endParaRPr>
          </a:p>
        </p:txBody>
      </p:sp>
      <p:cxnSp>
        <p:nvCxnSpPr>
          <p:cNvPr id="158" name="连接符: 肘形 157">
            <a:extLst>
              <a:ext uri="{FF2B5EF4-FFF2-40B4-BE49-F238E27FC236}">
                <a16:creationId xmlns:a16="http://schemas.microsoft.com/office/drawing/2014/main" id="{32C24804-EE4C-4715-9FE0-4F44A4BE7348}"/>
              </a:ext>
            </a:extLst>
          </p:cNvPr>
          <p:cNvCxnSpPr>
            <a:cxnSpLocks/>
            <a:stCxn id="121" idx="1"/>
            <a:endCxn id="24" idx="3"/>
          </p:cNvCxnSpPr>
          <p:nvPr/>
        </p:nvCxnSpPr>
        <p:spPr>
          <a:xfrm rot="10800000">
            <a:off x="3284451" y="2161386"/>
            <a:ext cx="416974" cy="48378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712316CC-EB83-469E-AC79-1E4BD0CC50FF}"/>
              </a:ext>
            </a:extLst>
          </p:cNvPr>
          <p:cNvCxnSpPr>
            <a:cxnSpLocks/>
            <a:stCxn id="148" idx="1"/>
            <a:endCxn id="24" idx="3"/>
          </p:cNvCxnSpPr>
          <p:nvPr/>
        </p:nvCxnSpPr>
        <p:spPr>
          <a:xfrm rot="10800000">
            <a:off x="3284451" y="2161386"/>
            <a:ext cx="416974" cy="81329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337F9664-D209-4F3F-9266-CA21A06582FE}"/>
              </a:ext>
            </a:extLst>
          </p:cNvPr>
          <p:cNvCxnSpPr>
            <a:cxnSpLocks/>
            <a:stCxn id="147" idx="1"/>
            <a:endCxn id="25" idx="3"/>
          </p:cNvCxnSpPr>
          <p:nvPr/>
        </p:nvCxnSpPr>
        <p:spPr>
          <a:xfrm rot="10800000">
            <a:off x="3284452" y="4338447"/>
            <a:ext cx="416975" cy="55201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连接符: 肘形 166">
            <a:extLst>
              <a:ext uri="{FF2B5EF4-FFF2-40B4-BE49-F238E27FC236}">
                <a16:creationId xmlns:a16="http://schemas.microsoft.com/office/drawing/2014/main" id="{04728F36-2FFC-4223-822B-AA24F9CE4208}"/>
              </a:ext>
            </a:extLst>
          </p:cNvPr>
          <p:cNvCxnSpPr>
            <a:cxnSpLocks/>
            <a:stCxn id="149" idx="1"/>
            <a:endCxn id="25" idx="3"/>
          </p:cNvCxnSpPr>
          <p:nvPr/>
        </p:nvCxnSpPr>
        <p:spPr>
          <a:xfrm rot="10800000">
            <a:off x="3284452" y="4338446"/>
            <a:ext cx="416973" cy="89547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61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过滤流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缓冲流</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p:txBody>
      </p:sp>
      <p:sp>
        <p:nvSpPr>
          <p:cNvPr id="11" name="矩形: 圆角 10">
            <a:extLst>
              <a:ext uri="{FF2B5EF4-FFF2-40B4-BE49-F238E27FC236}">
                <a16:creationId xmlns:a16="http://schemas.microsoft.com/office/drawing/2014/main" id="{FCE8BABC-1167-4684-812F-632A8D081688}"/>
              </a:ext>
            </a:extLst>
          </p:cNvPr>
          <p:cNvSpPr/>
          <p:nvPr/>
        </p:nvSpPr>
        <p:spPr>
          <a:xfrm>
            <a:off x="-1" y="5020408"/>
            <a:ext cx="9144000" cy="1624082"/>
          </a:xfrm>
          <a:prstGeom prst="roundRect">
            <a:avLst>
              <a:gd name="adj" fmla="val 218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b="1" dirty="0">
                <a:solidFill>
                  <a:schemeClr val="tx1"/>
                </a:solidFill>
                <a:latin typeface="+mj-lt"/>
                <a:ea typeface="楷体" panose="02010609060101010101" pitchFamily="49" charset="-122"/>
              </a:rPr>
              <a:t>在初始化时，除了要指定所连接的</a:t>
            </a:r>
            <a:r>
              <a:rPr lang="en-US" altLang="zh-CN" b="1" dirty="0">
                <a:solidFill>
                  <a:schemeClr val="tx1"/>
                </a:solidFill>
                <a:latin typeface="+mj-lt"/>
                <a:ea typeface="楷体" panose="02010609060101010101" pitchFamily="49" charset="-122"/>
              </a:rPr>
              <a:t>I/O</a:t>
            </a:r>
            <a:r>
              <a:rPr lang="zh-CN" altLang="en-US" b="1" dirty="0">
                <a:solidFill>
                  <a:schemeClr val="tx1"/>
                </a:solidFill>
                <a:latin typeface="+mj-lt"/>
                <a:ea typeface="楷体" panose="02010609060101010101" pitchFamily="49" charset="-122"/>
              </a:rPr>
              <a:t>流之外，还可以指定缓冲区的大小。</a:t>
            </a:r>
            <a:endParaRPr lang="en-US" altLang="zh-CN" b="1" dirty="0">
              <a:solidFill>
                <a:schemeClr val="tx1"/>
              </a:solidFill>
              <a:latin typeface="+mj-lt"/>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b="1" dirty="0">
                <a:solidFill>
                  <a:schemeClr val="tx1"/>
                </a:solidFill>
                <a:latin typeface="+mj-lt"/>
                <a:ea typeface="楷体" panose="02010609060101010101" pitchFamily="49" charset="-122"/>
              </a:rPr>
              <a:t>缺省时实用</a:t>
            </a:r>
            <a:r>
              <a:rPr lang="en-US" altLang="zh-CN" b="1" dirty="0">
                <a:solidFill>
                  <a:schemeClr val="tx1"/>
                </a:solidFill>
                <a:latin typeface="+mj-lt"/>
                <a:ea typeface="楷体" panose="02010609060101010101" pitchFamily="49" charset="-122"/>
              </a:rPr>
              <a:t>32</a:t>
            </a:r>
            <a:r>
              <a:rPr lang="zh-CN" altLang="en-US" b="1" dirty="0">
                <a:solidFill>
                  <a:schemeClr val="tx1"/>
                </a:solidFill>
                <a:latin typeface="+mj-lt"/>
                <a:ea typeface="楷体" panose="02010609060101010101" pitchFamily="49" charset="-122"/>
              </a:rPr>
              <a:t>字节大小的缓冲区；</a:t>
            </a:r>
            <a:endParaRPr lang="en-US" altLang="zh-CN" b="1" dirty="0">
              <a:solidFill>
                <a:schemeClr val="tx1"/>
              </a:solidFill>
              <a:latin typeface="+mj-lt"/>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b="1" dirty="0">
                <a:solidFill>
                  <a:schemeClr val="tx1"/>
                </a:solidFill>
                <a:latin typeface="+mj-lt"/>
                <a:ea typeface="楷体" panose="02010609060101010101" pitchFamily="49" charset="-122"/>
              </a:rPr>
              <a:t>最优的缓冲区大小常依赖于主机操作系统、可使用的内存空间以及机器的配置等；</a:t>
            </a:r>
            <a:endParaRPr lang="en-US" altLang="zh-CN" b="1" dirty="0">
              <a:solidFill>
                <a:schemeClr val="tx1"/>
              </a:solidFill>
              <a:latin typeface="+mj-lt"/>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b="1" dirty="0">
                <a:solidFill>
                  <a:schemeClr val="tx1"/>
                </a:solidFill>
                <a:latin typeface="+mj-lt"/>
                <a:ea typeface="楷体" panose="02010609060101010101" pitchFamily="49" charset="-122"/>
              </a:rPr>
              <a:t>一般缓冲区的大小为内存页或磁盘块等的整数倍，如</a:t>
            </a:r>
            <a:r>
              <a:rPr lang="en-US" altLang="zh-CN" b="1" dirty="0">
                <a:solidFill>
                  <a:schemeClr val="tx1"/>
                </a:solidFill>
                <a:latin typeface="+mj-lt"/>
                <a:ea typeface="楷体" panose="02010609060101010101" pitchFamily="49" charset="-122"/>
              </a:rPr>
              <a:t>8912</a:t>
            </a:r>
            <a:r>
              <a:rPr lang="zh-CN" altLang="en-US" b="1" dirty="0">
                <a:solidFill>
                  <a:schemeClr val="tx1"/>
                </a:solidFill>
                <a:latin typeface="+mj-lt"/>
                <a:ea typeface="楷体" panose="02010609060101010101" pitchFamily="49" charset="-122"/>
              </a:rPr>
              <a:t>字节或更小。</a:t>
            </a:r>
          </a:p>
        </p:txBody>
      </p:sp>
      <p:sp>
        <p:nvSpPr>
          <p:cNvPr id="9" name="矩形 8">
            <a:extLst>
              <a:ext uri="{FF2B5EF4-FFF2-40B4-BE49-F238E27FC236}">
                <a16:creationId xmlns:a16="http://schemas.microsoft.com/office/drawing/2014/main" id="{5FACC5FE-BCCF-460F-9B90-81AB89AAE407}"/>
              </a:ext>
            </a:extLst>
          </p:cNvPr>
          <p:cNvSpPr/>
          <p:nvPr/>
        </p:nvSpPr>
        <p:spPr>
          <a:xfrm>
            <a:off x="-1" y="1949853"/>
            <a:ext cx="9144001" cy="101021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b="1" dirty="0">
                <a:solidFill>
                  <a:srgbClr val="1557AE"/>
                </a:solidFill>
                <a:latin typeface="+mj-lt"/>
              </a:rPr>
              <a:t>类</a:t>
            </a:r>
            <a:r>
              <a:rPr lang="en-US" altLang="zh-CN" sz="2000" b="1" dirty="0" err="1">
                <a:solidFill>
                  <a:srgbClr val="1557AE"/>
                </a:solidFill>
                <a:latin typeface="+mj-lt"/>
              </a:rPr>
              <a:t>BufferedInputStream</a:t>
            </a:r>
            <a:r>
              <a:rPr lang="zh-CN" altLang="en-US" sz="2000" b="1" dirty="0">
                <a:solidFill>
                  <a:srgbClr val="1557AE"/>
                </a:solidFill>
                <a:latin typeface="+mj-lt"/>
              </a:rPr>
              <a:t>和</a:t>
            </a:r>
            <a:r>
              <a:rPr lang="en-US" altLang="zh-CN" sz="2000" b="1" dirty="0" err="1">
                <a:solidFill>
                  <a:srgbClr val="1557AE"/>
                </a:solidFill>
                <a:latin typeface="+mj-lt"/>
              </a:rPr>
              <a:t>BufferedOutputStream</a:t>
            </a:r>
            <a:r>
              <a:rPr lang="zh-CN" altLang="en-US" sz="2000" b="1" dirty="0">
                <a:solidFill>
                  <a:srgbClr val="1557AE"/>
                </a:solidFill>
                <a:latin typeface="+mj-lt"/>
              </a:rPr>
              <a:t>实现了带缓冲的过滤流，它提供了缓冲机制，把任意的</a:t>
            </a:r>
            <a:r>
              <a:rPr lang="en-US" altLang="zh-CN" sz="2000" b="1" dirty="0">
                <a:solidFill>
                  <a:srgbClr val="1557AE"/>
                </a:solidFill>
                <a:latin typeface="+mj-lt"/>
              </a:rPr>
              <a:t>I/O</a:t>
            </a:r>
            <a:r>
              <a:rPr lang="zh-CN" altLang="en-US" sz="2000" b="1" dirty="0">
                <a:solidFill>
                  <a:srgbClr val="1557AE"/>
                </a:solidFill>
                <a:latin typeface="+mj-lt"/>
              </a:rPr>
              <a:t>流“捆绑”到缓冲流上，可以提高该</a:t>
            </a:r>
            <a:r>
              <a:rPr lang="en-US" altLang="zh-CN" sz="2000" b="1" dirty="0">
                <a:solidFill>
                  <a:srgbClr val="1557AE"/>
                </a:solidFill>
                <a:latin typeface="+mj-lt"/>
              </a:rPr>
              <a:t>I/O</a:t>
            </a:r>
            <a:r>
              <a:rPr lang="zh-CN" altLang="en-US" sz="2000" b="1" dirty="0">
                <a:solidFill>
                  <a:srgbClr val="1557AE"/>
                </a:solidFill>
                <a:latin typeface="+mj-lt"/>
              </a:rPr>
              <a:t>流的读取效率。</a:t>
            </a:r>
            <a:endParaRPr lang="zh-CN" altLang="en-US" sz="2000" dirty="0">
              <a:solidFill>
                <a:srgbClr val="1557AE"/>
              </a:solidFill>
            </a:endParaRPr>
          </a:p>
        </p:txBody>
      </p:sp>
      <p:sp>
        <p:nvSpPr>
          <p:cNvPr id="12" name="矩形: 圆角 11">
            <a:extLst>
              <a:ext uri="{FF2B5EF4-FFF2-40B4-BE49-F238E27FC236}">
                <a16:creationId xmlns:a16="http://schemas.microsoft.com/office/drawing/2014/main" id="{0904B06D-7477-4B7B-8C46-9FFBB5C150CB}"/>
              </a:ext>
            </a:extLst>
          </p:cNvPr>
          <p:cNvSpPr/>
          <p:nvPr/>
        </p:nvSpPr>
        <p:spPr>
          <a:xfrm>
            <a:off x="43130" y="2991666"/>
            <a:ext cx="9100870" cy="1966097"/>
          </a:xfrm>
          <a:prstGeom prst="roundRect">
            <a:avLst>
              <a:gd name="adj" fmla="val 0"/>
            </a:avLst>
          </a:prstGeom>
          <a:solidFill>
            <a:schemeClr val="bg1"/>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zh-CN" altLang="en-US" sz="2000" b="1" dirty="0">
              <a:solidFill>
                <a:schemeClr val="tx1"/>
              </a:solidFill>
              <a:latin typeface="+mj-lt"/>
              <a:ea typeface="楷体" panose="02010609060101010101" pitchFamily="49" charset="-122"/>
            </a:endParaRPr>
          </a:p>
        </p:txBody>
      </p:sp>
      <p:sp>
        <p:nvSpPr>
          <p:cNvPr id="2" name="圆柱体 1">
            <a:extLst>
              <a:ext uri="{FF2B5EF4-FFF2-40B4-BE49-F238E27FC236}">
                <a16:creationId xmlns:a16="http://schemas.microsoft.com/office/drawing/2014/main" id="{44613635-742E-4AED-BDB1-CC32FF003681}"/>
              </a:ext>
            </a:extLst>
          </p:cNvPr>
          <p:cNvSpPr/>
          <p:nvPr/>
        </p:nvSpPr>
        <p:spPr>
          <a:xfrm>
            <a:off x="138918" y="3894052"/>
            <a:ext cx="1037493" cy="580292"/>
          </a:xfrm>
          <a:prstGeom prst="ca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solidFill>
                  <a:schemeClr val="tx1"/>
                </a:solidFill>
              </a:rPr>
              <a:t>数据块</a:t>
            </a:r>
          </a:p>
        </p:txBody>
      </p:sp>
      <p:sp>
        <p:nvSpPr>
          <p:cNvPr id="3" name="矩形 2">
            <a:extLst>
              <a:ext uri="{FF2B5EF4-FFF2-40B4-BE49-F238E27FC236}">
                <a16:creationId xmlns:a16="http://schemas.microsoft.com/office/drawing/2014/main" id="{F21D4C43-B96A-45B8-9A79-E9E702C55161}"/>
              </a:ext>
            </a:extLst>
          </p:cNvPr>
          <p:cNvSpPr/>
          <p:nvPr/>
        </p:nvSpPr>
        <p:spPr>
          <a:xfrm>
            <a:off x="2594563" y="3429000"/>
            <a:ext cx="2474494" cy="10727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err="1"/>
              <a:t>BufferedInputStream</a:t>
            </a:r>
            <a:endParaRPr lang="en-US" altLang="zh-CN" b="1" dirty="0"/>
          </a:p>
          <a:p>
            <a:pPr algn="ctr"/>
            <a:endParaRPr lang="en-US" altLang="zh-CN" b="1" dirty="0"/>
          </a:p>
          <a:p>
            <a:pPr algn="ctr"/>
            <a:r>
              <a:rPr lang="zh-CN" altLang="en-US" b="1" dirty="0"/>
              <a:t>缓冲区</a:t>
            </a:r>
          </a:p>
        </p:txBody>
      </p:sp>
      <p:sp>
        <p:nvSpPr>
          <p:cNvPr id="13" name="矩形 12">
            <a:extLst>
              <a:ext uri="{FF2B5EF4-FFF2-40B4-BE49-F238E27FC236}">
                <a16:creationId xmlns:a16="http://schemas.microsoft.com/office/drawing/2014/main" id="{9C19303F-DBC7-47BE-8CBB-4044BF22C544}"/>
              </a:ext>
            </a:extLst>
          </p:cNvPr>
          <p:cNvSpPr/>
          <p:nvPr/>
        </p:nvSpPr>
        <p:spPr>
          <a:xfrm>
            <a:off x="6439148" y="3429000"/>
            <a:ext cx="2474494" cy="10727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t>程序</a:t>
            </a:r>
            <a:endParaRPr lang="en-US" altLang="zh-CN" b="1" dirty="0"/>
          </a:p>
          <a:p>
            <a:pPr algn="ctr"/>
            <a:endParaRPr lang="en-US" altLang="zh-CN" b="1" dirty="0"/>
          </a:p>
          <a:p>
            <a:pPr algn="ctr"/>
            <a:r>
              <a:rPr lang="zh-CN" altLang="en-US" b="1" dirty="0"/>
              <a:t>读取个别数据</a:t>
            </a:r>
          </a:p>
        </p:txBody>
      </p:sp>
      <p:cxnSp>
        <p:nvCxnSpPr>
          <p:cNvPr id="24" name="直接箭头连接符 23">
            <a:extLst>
              <a:ext uri="{FF2B5EF4-FFF2-40B4-BE49-F238E27FC236}">
                <a16:creationId xmlns:a16="http://schemas.microsoft.com/office/drawing/2014/main" id="{254D3A35-258D-44F1-BEB0-A5D493450735}"/>
              </a:ext>
            </a:extLst>
          </p:cNvPr>
          <p:cNvCxnSpPr>
            <a:cxnSpLocks/>
          </p:cNvCxnSpPr>
          <p:nvPr/>
        </p:nvCxnSpPr>
        <p:spPr>
          <a:xfrm>
            <a:off x="1176411" y="4221620"/>
            <a:ext cx="22221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4A2B0D9-373D-4980-9524-4631773CA3DC}"/>
              </a:ext>
            </a:extLst>
          </p:cNvPr>
          <p:cNvCxnSpPr>
            <a:cxnSpLocks/>
          </p:cNvCxnSpPr>
          <p:nvPr/>
        </p:nvCxnSpPr>
        <p:spPr>
          <a:xfrm>
            <a:off x="4526279" y="4221620"/>
            <a:ext cx="22221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728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fade">
                                      <p:cBhvr>
                                        <p:cTn id="42" dur="500"/>
                                        <p:tgtEl>
                                          <p:spTgt spid="1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animEffect transition="in" filter="fade">
                                      <p:cBhvr>
                                        <p:cTn id="47" dur="500"/>
                                        <p:tgtEl>
                                          <p:spTgt spid="11">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
                                            <p:txEl>
                                              <p:pRg st="3" end="3"/>
                                            </p:txEl>
                                          </p:spTgt>
                                        </p:tgtEl>
                                        <p:attrNameLst>
                                          <p:attrName>style.visibility</p:attrName>
                                        </p:attrNameLst>
                                      </p:cBhvr>
                                      <p:to>
                                        <p:strVal val="visible"/>
                                      </p:to>
                                    </p:set>
                                    <p:animEffect transition="in" filter="fade">
                                      <p:cBhvr>
                                        <p:cTn id="5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2" grpId="0" animBg="1"/>
      <p:bldP spid="2" grpId="0" animBg="1"/>
      <p:bldP spid="3"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453411"/>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过滤流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缓冲流</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sym typeface="+mn-ea"/>
              </a:rPr>
              <a:t>将缓冲流与文件流相接：</a:t>
            </a: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9" name="矩形: 圆角 8">
            <a:extLst>
              <a:ext uri="{FF2B5EF4-FFF2-40B4-BE49-F238E27FC236}">
                <a16:creationId xmlns:a16="http://schemas.microsoft.com/office/drawing/2014/main" id="{AADA8590-4221-4547-9388-0FDCCAC8DE3B}"/>
              </a:ext>
            </a:extLst>
          </p:cNvPr>
          <p:cNvSpPr/>
          <p:nvPr/>
        </p:nvSpPr>
        <p:spPr>
          <a:xfrm>
            <a:off x="1" y="2314588"/>
            <a:ext cx="9143999" cy="2428861"/>
          </a:xfrm>
          <a:prstGeom prst="roundRect">
            <a:avLst>
              <a:gd name="adj" fmla="val 0"/>
            </a:avLst>
          </a:prstGeom>
          <a:solidFill>
            <a:schemeClr val="bg1">
              <a:lumMod val="85000"/>
            </a:schemeClr>
          </a:solidFill>
          <a:ln w="28575">
            <a:solidFill>
              <a:srgbClr val="1557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3050" lvl="3">
              <a:tabLst>
                <a:tab pos="360363" algn="l"/>
              </a:tabLst>
            </a:pPr>
            <a:r>
              <a:rPr lang="en-US" altLang="zh-CN" sz="2000" b="1" dirty="0">
                <a:solidFill>
                  <a:schemeClr val="tx1"/>
                </a:solidFill>
                <a:latin typeface="Consolas" panose="020B0609020204030204" pitchFamily="49" charset="0"/>
                <a:ea typeface="楷体" panose="02010609060101010101" pitchFamily="49" charset="-122"/>
              </a:rPr>
              <a:t>FileInputStream in = new   FileInputStream(“file1.txt”);</a:t>
            </a:r>
          </a:p>
          <a:p>
            <a:pPr marL="273050" lvl="3">
              <a:tabLst>
                <a:tab pos="360363" algn="l"/>
              </a:tabLst>
            </a:pPr>
            <a:r>
              <a:rPr lang="en-US" altLang="zh-CN" sz="2000" b="1" dirty="0" err="1">
                <a:solidFill>
                  <a:schemeClr val="tx1"/>
                </a:solidFill>
                <a:latin typeface="Consolas" panose="020B0609020204030204" pitchFamily="49" charset="0"/>
                <a:ea typeface="楷体" panose="02010609060101010101" pitchFamily="49" charset="-122"/>
              </a:rPr>
              <a:t>FileOutputStream</a:t>
            </a:r>
            <a:r>
              <a:rPr lang="en-US" altLang="zh-CN" sz="2000" b="1" dirty="0">
                <a:solidFill>
                  <a:schemeClr val="tx1"/>
                </a:solidFill>
                <a:latin typeface="Consolas" panose="020B0609020204030204" pitchFamily="49" charset="0"/>
                <a:ea typeface="楷体" panose="02010609060101010101" pitchFamily="49" charset="-122"/>
              </a:rPr>
              <a:t> out = new </a:t>
            </a:r>
            <a:r>
              <a:rPr lang="en-US" altLang="zh-CN" sz="2000" b="1" dirty="0" err="1">
                <a:solidFill>
                  <a:schemeClr val="tx1"/>
                </a:solidFill>
                <a:latin typeface="Consolas" panose="020B0609020204030204" pitchFamily="49" charset="0"/>
                <a:ea typeface="楷体" panose="02010609060101010101" pitchFamily="49" charset="-122"/>
              </a:rPr>
              <a:t>FileOutputStream</a:t>
            </a:r>
            <a:r>
              <a:rPr lang="en-US" altLang="zh-CN" sz="2000" b="1" dirty="0">
                <a:solidFill>
                  <a:schemeClr val="tx1"/>
                </a:solidFill>
                <a:latin typeface="Consolas" panose="020B0609020204030204" pitchFamily="49" charset="0"/>
                <a:ea typeface="楷体" panose="02010609060101010101" pitchFamily="49" charset="-122"/>
              </a:rPr>
              <a:t> (“file2.txt”);</a:t>
            </a:r>
          </a:p>
          <a:p>
            <a:pPr marL="273050" lvl="3">
              <a:tabLst>
                <a:tab pos="360363" algn="l"/>
              </a:tabLst>
            </a:pPr>
            <a:r>
              <a:rPr lang="en-US" altLang="zh-CN" sz="2000" b="1" dirty="0" err="1">
                <a:solidFill>
                  <a:schemeClr val="tx1"/>
                </a:solidFill>
                <a:latin typeface="Consolas" panose="020B0609020204030204" pitchFamily="49" charset="0"/>
                <a:ea typeface="楷体" panose="02010609060101010101" pitchFamily="49" charset="-122"/>
              </a:rPr>
              <a:t>BufferedInputStream</a:t>
            </a:r>
            <a:r>
              <a:rPr lang="en-US" altLang="zh-CN" sz="2000" b="1" dirty="0">
                <a:solidFill>
                  <a:schemeClr val="tx1"/>
                </a:solidFill>
                <a:latin typeface="Consolas" panose="020B0609020204030204" pitchFamily="49" charset="0"/>
                <a:ea typeface="楷体" panose="02010609060101010101" pitchFamily="49" charset="-122"/>
              </a:rPr>
              <a:t> bin = new </a:t>
            </a:r>
            <a:r>
              <a:rPr lang="en-US" altLang="zh-CN" sz="2000" b="1" dirty="0" err="1">
                <a:solidFill>
                  <a:schemeClr val="tx1"/>
                </a:solidFill>
                <a:latin typeface="Consolas" panose="020B0609020204030204" pitchFamily="49" charset="0"/>
                <a:ea typeface="楷体" panose="02010609060101010101" pitchFamily="49" charset="-122"/>
              </a:rPr>
              <a:t>BufferedInputStream</a:t>
            </a:r>
            <a:r>
              <a:rPr lang="en-US" altLang="zh-CN" sz="2000" b="1" dirty="0">
                <a:solidFill>
                  <a:schemeClr val="tx1"/>
                </a:solidFill>
                <a:latin typeface="Consolas" panose="020B0609020204030204" pitchFamily="49" charset="0"/>
                <a:ea typeface="楷体" panose="02010609060101010101" pitchFamily="49" charset="-122"/>
              </a:rPr>
              <a:t>(in,</a:t>
            </a:r>
            <a:r>
              <a:rPr lang="en-US" altLang="zh-CN" sz="2000" b="1" dirty="0">
                <a:solidFill>
                  <a:srgbClr val="C00000"/>
                </a:solidFill>
                <a:latin typeface="Consolas" panose="020B0609020204030204" pitchFamily="49" charset="0"/>
                <a:ea typeface="楷体" panose="02010609060101010101" pitchFamily="49" charset="-122"/>
              </a:rPr>
              <a:t>256</a:t>
            </a:r>
            <a:r>
              <a:rPr lang="en-US" altLang="zh-CN" sz="2000" b="1" dirty="0">
                <a:solidFill>
                  <a:schemeClr val="tx1"/>
                </a:solidFill>
                <a:latin typeface="Consolas" panose="020B0609020204030204" pitchFamily="49" charset="0"/>
                <a:ea typeface="楷体" panose="02010609060101010101" pitchFamily="49" charset="-122"/>
              </a:rPr>
              <a:t>) </a:t>
            </a:r>
          </a:p>
          <a:p>
            <a:pPr marL="273050" lvl="3">
              <a:tabLst>
                <a:tab pos="360363" algn="l"/>
              </a:tabLst>
            </a:pPr>
            <a:r>
              <a:rPr lang="en-US" altLang="zh-CN" sz="2000" b="1" dirty="0" err="1">
                <a:solidFill>
                  <a:schemeClr val="tx1"/>
                </a:solidFill>
                <a:latin typeface="Consolas" panose="020B0609020204030204" pitchFamily="49" charset="0"/>
                <a:ea typeface="楷体" panose="02010609060101010101" pitchFamily="49" charset="-122"/>
              </a:rPr>
              <a:t>BufferedOutputStream</a:t>
            </a:r>
            <a:r>
              <a:rPr lang="en-US" altLang="zh-CN" sz="2000" b="1" dirty="0">
                <a:solidFill>
                  <a:schemeClr val="tx1"/>
                </a:solidFill>
                <a:latin typeface="Consolas" panose="020B0609020204030204" pitchFamily="49" charset="0"/>
                <a:ea typeface="楷体" panose="02010609060101010101" pitchFamily="49" charset="-122"/>
              </a:rPr>
              <a:t> bout = new </a:t>
            </a:r>
            <a:r>
              <a:rPr lang="en-US" altLang="zh-CN" sz="2000" b="1" dirty="0" err="1">
                <a:solidFill>
                  <a:schemeClr val="tx1"/>
                </a:solidFill>
                <a:latin typeface="Consolas" panose="020B0609020204030204" pitchFamily="49" charset="0"/>
                <a:ea typeface="楷体" panose="02010609060101010101" pitchFamily="49" charset="-122"/>
              </a:rPr>
              <a:t>BufferedOutputStream</a:t>
            </a:r>
            <a:r>
              <a:rPr lang="en-US" altLang="zh-CN" sz="2000" b="1" dirty="0">
                <a:solidFill>
                  <a:schemeClr val="tx1"/>
                </a:solidFill>
                <a:latin typeface="Consolas" panose="020B0609020204030204" pitchFamily="49" charset="0"/>
                <a:ea typeface="楷体" panose="02010609060101010101" pitchFamily="49" charset="-122"/>
              </a:rPr>
              <a:t>(out,</a:t>
            </a:r>
            <a:r>
              <a:rPr lang="en-US" altLang="zh-CN" sz="2000" b="1" dirty="0">
                <a:solidFill>
                  <a:srgbClr val="C00000"/>
                </a:solidFill>
                <a:latin typeface="Consolas" panose="020B0609020204030204" pitchFamily="49" charset="0"/>
                <a:ea typeface="楷体" panose="02010609060101010101" pitchFamily="49" charset="-122"/>
              </a:rPr>
              <a:t>256</a:t>
            </a:r>
            <a:r>
              <a:rPr lang="en-US" altLang="zh-CN" sz="2000" b="1" dirty="0">
                <a:solidFill>
                  <a:schemeClr val="tx1"/>
                </a:solidFill>
                <a:latin typeface="Consolas" panose="020B0609020204030204" pitchFamily="49" charset="0"/>
                <a:ea typeface="楷体" panose="02010609060101010101" pitchFamily="49" charset="-122"/>
              </a:rPr>
              <a:t>);</a:t>
            </a:r>
          </a:p>
          <a:p>
            <a:pPr marL="273050" lvl="3">
              <a:tabLst>
                <a:tab pos="360363" algn="l"/>
              </a:tabLst>
            </a:pPr>
            <a:r>
              <a:rPr lang="en-US" altLang="zh-CN" sz="2000" b="1" dirty="0">
                <a:solidFill>
                  <a:schemeClr val="tx1"/>
                </a:solidFill>
                <a:latin typeface="Consolas" panose="020B0609020204030204" pitchFamily="49" charset="0"/>
                <a:ea typeface="楷体" panose="02010609060101010101" pitchFamily="49" charset="-122"/>
              </a:rPr>
              <a:t>int </a:t>
            </a:r>
            <a:r>
              <a:rPr lang="en-US" altLang="zh-CN" sz="2000" b="1" dirty="0" err="1">
                <a:solidFill>
                  <a:schemeClr val="tx1"/>
                </a:solidFill>
                <a:latin typeface="Consolas" panose="020B0609020204030204" pitchFamily="49" charset="0"/>
                <a:ea typeface="楷体" panose="02010609060101010101" pitchFamily="49" charset="-122"/>
              </a:rPr>
              <a:t>len</a:t>
            </a:r>
            <a:r>
              <a:rPr lang="en-US" altLang="zh-CN" sz="2000" b="1" dirty="0">
                <a:solidFill>
                  <a:schemeClr val="tx1"/>
                </a:solidFill>
                <a:latin typeface="Consolas" panose="020B0609020204030204" pitchFamily="49" charset="0"/>
                <a:ea typeface="楷体" panose="02010609060101010101" pitchFamily="49" charset="-122"/>
              </a:rPr>
              <a:t>;</a:t>
            </a:r>
          </a:p>
          <a:p>
            <a:pPr marL="273050" lvl="3">
              <a:tabLst>
                <a:tab pos="360363" algn="l"/>
              </a:tabLst>
            </a:pPr>
            <a:r>
              <a:rPr lang="en-US" altLang="zh-CN" sz="2000" b="1" dirty="0">
                <a:solidFill>
                  <a:schemeClr val="tx1"/>
                </a:solidFill>
                <a:latin typeface="Consolas" panose="020B0609020204030204" pitchFamily="49" charset="0"/>
                <a:ea typeface="楷体" panose="02010609060101010101" pitchFamily="49" charset="-122"/>
              </a:rPr>
              <a:t>byte </a:t>
            </a:r>
            <a:r>
              <a:rPr lang="en-US" altLang="zh-CN" sz="2000" b="1" dirty="0" err="1">
                <a:solidFill>
                  <a:schemeClr val="tx1"/>
                </a:solidFill>
                <a:latin typeface="Consolas" panose="020B0609020204030204" pitchFamily="49" charset="0"/>
                <a:ea typeface="楷体" panose="02010609060101010101" pitchFamily="49" charset="-122"/>
              </a:rPr>
              <a:t>bArray</a:t>
            </a:r>
            <a:r>
              <a:rPr lang="en-US" altLang="zh-CN" sz="2000" b="1" dirty="0">
                <a:solidFill>
                  <a:schemeClr val="tx1"/>
                </a:solidFill>
                <a:latin typeface="Consolas" panose="020B0609020204030204" pitchFamily="49" charset="0"/>
                <a:ea typeface="楷体" panose="02010609060101010101" pitchFamily="49" charset="-122"/>
              </a:rPr>
              <a:t>[]=new byte[256];</a:t>
            </a:r>
          </a:p>
          <a:p>
            <a:pPr marL="273050" lvl="3">
              <a:tabLst>
                <a:tab pos="360363" algn="l"/>
              </a:tabLst>
            </a:pPr>
            <a:r>
              <a:rPr lang="en-US" altLang="zh-CN" sz="2000" b="1" dirty="0" err="1">
                <a:solidFill>
                  <a:schemeClr val="tx1"/>
                </a:solidFill>
                <a:latin typeface="Consolas" panose="020B0609020204030204" pitchFamily="49" charset="0"/>
                <a:ea typeface="楷体" panose="02010609060101010101" pitchFamily="49" charset="-122"/>
              </a:rPr>
              <a:t>len</a:t>
            </a:r>
            <a:r>
              <a:rPr lang="en-US" altLang="zh-CN" sz="2000" b="1" dirty="0">
                <a:solidFill>
                  <a:schemeClr val="tx1"/>
                </a:solidFill>
                <a:latin typeface="Consolas" panose="020B0609020204030204" pitchFamily="49" charset="0"/>
                <a:ea typeface="楷体" panose="02010609060101010101" pitchFamily="49" charset="-122"/>
              </a:rPr>
              <a:t>=</a:t>
            </a:r>
            <a:r>
              <a:rPr lang="en-US" altLang="zh-CN" sz="2000" b="1" dirty="0" err="1">
                <a:solidFill>
                  <a:schemeClr val="tx1"/>
                </a:solidFill>
                <a:latin typeface="Consolas" panose="020B0609020204030204" pitchFamily="49" charset="0"/>
                <a:ea typeface="楷体" panose="02010609060101010101" pitchFamily="49" charset="-122"/>
              </a:rPr>
              <a:t>bin.read</a:t>
            </a:r>
            <a:r>
              <a:rPr lang="en-US" altLang="zh-CN" sz="2000" b="1" dirty="0">
                <a:solidFill>
                  <a:schemeClr val="tx1"/>
                </a:solidFill>
                <a:latin typeface="Consolas" panose="020B0609020204030204" pitchFamily="49" charset="0"/>
                <a:ea typeface="楷体" panose="02010609060101010101" pitchFamily="49" charset="-122"/>
              </a:rPr>
              <a:t>(</a:t>
            </a:r>
            <a:r>
              <a:rPr lang="en-US" altLang="zh-CN" sz="2000" b="1" dirty="0" err="1">
                <a:solidFill>
                  <a:schemeClr val="tx1"/>
                </a:solidFill>
                <a:latin typeface="Consolas" panose="020B0609020204030204" pitchFamily="49" charset="0"/>
                <a:ea typeface="楷体" panose="02010609060101010101" pitchFamily="49" charset="-122"/>
              </a:rPr>
              <a:t>bArray</a:t>
            </a:r>
            <a:r>
              <a:rPr lang="en-US" altLang="zh-CN" sz="2000" b="1" dirty="0">
                <a:solidFill>
                  <a:schemeClr val="tx1"/>
                </a:solidFill>
                <a:latin typeface="Consolas" panose="020B0609020204030204" pitchFamily="49" charset="0"/>
                <a:ea typeface="楷体" panose="02010609060101010101" pitchFamily="49" charset="-122"/>
              </a:rPr>
              <a:t>);  </a:t>
            </a:r>
            <a:r>
              <a:rPr lang="en-US" altLang="zh-CN" sz="2000" b="1" dirty="0">
                <a:solidFill>
                  <a:schemeClr val="accent6">
                    <a:lumMod val="50000"/>
                  </a:schemeClr>
                </a:solidFill>
                <a:latin typeface="Consolas" panose="020B0609020204030204" pitchFamily="49" charset="0"/>
                <a:ea typeface="楷体" panose="02010609060101010101" pitchFamily="49" charset="-122"/>
              </a:rPr>
              <a:t>//</a:t>
            </a:r>
            <a:r>
              <a:rPr lang="en-US" altLang="zh-CN" sz="2000" b="1" dirty="0" err="1">
                <a:solidFill>
                  <a:schemeClr val="accent6">
                    <a:lumMod val="50000"/>
                  </a:schemeClr>
                </a:solidFill>
                <a:latin typeface="Consolas" panose="020B0609020204030204" pitchFamily="49" charset="0"/>
                <a:ea typeface="楷体" panose="02010609060101010101" pitchFamily="49" charset="-122"/>
              </a:rPr>
              <a:t>len</a:t>
            </a:r>
            <a:r>
              <a:rPr lang="zh-CN" altLang="en-US" sz="2000" b="1" dirty="0">
                <a:solidFill>
                  <a:schemeClr val="accent6">
                    <a:lumMod val="50000"/>
                  </a:schemeClr>
                </a:solidFill>
                <a:latin typeface="Consolas" panose="020B0609020204030204" pitchFamily="49" charset="0"/>
                <a:ea typeface="楷体" panose="02010609060101010101" pitchFamily="49" charset="-122"/>
              </a:rPr>
              <a:t>中得到是长度</a:t>
            </a:r>
            <a:r>
              <a:rPr lang="en-US" altLang="zh-CN" sz="2000" b="1" dirty="0">
                <a:solidFill>
                  <a:schemeClr val="accent6">
                    <a:lumMod val="50000"/>
                  </a:schemeClr>
                </a:solidFill>
                <a:latin typeface="Consolas" panose="020B0609020204030204" pitchFamily="49" charset="0"/>
                <a:ea typeface="楷体" panose="02010609060101010101" pitchFamily="49" charset="-122"/>
              </a:rPr>
              <a:t>, </a:t>
            </a:r>
            <a:r>
              <a:rPr lang="en-US" altLang="zh-CN" sz="2000" b="1" dirty="0" err="1">
                <a:solidFill>
                  <a:schemeClr val="accent6">
                    <a:lumMod val="50000"/>
                  </a:schemeClr>
                </a:solidFill>
                <a:latin typeface="Consolas" panose="020B0609020204030204" pitchFamily="49" charset="0"/>
                <a:ea typeface="楷体" panose="02010609060101010101" pitchFamily="49" charset="-122"/>
              </a:rPr>
              <a:t>bArray</a:t>
            </a:r>
            <a:r>
              <a:rPr lang="zh-CN" altLang="en-US" sz="2000" b="1" dirty="0">
                <a:solidFill>
                  <a:schemeClr val="accent6">
                    <a:lumMod val="50000"/>
                  </a:schemeClr>
                </a:solidFill>
                <a:latin typeface="Consolas" panose="020B0609020204030204" pitchFamily="49" charset="0"/>
                <a:ea typeface="楷体" panose="02010609060101010101" pitchFamily="49" charset="-122"/>
              </a:rPr>
              <a:t>中得到的是数据</a:t>
            </a:r>
          </a:p>
        </p:txBody>
      </p:sp>
      <p:sp>
        <p:nvSpPr>
          <p:cNvPr id="12" name="矩形: 圆角 11">
            <a:extLst>
              <a:ext uri="{FF2B5EF4-FFF2-40B4-BE49-F238E27FC236}">
                <a16:creationId xmlns:a16="http://schemas.microsoft.com/office/drawing/2014/main" id="{FA114698-1821-4AD5-A93B-30F5A1502BA0}"/>
              </a:ext>
            </a:extLst>
          </p:cNvPr>
          <p:cNvSpPr/>
          <p:nvPr/>
        </p:nvSpPr>
        <p:spPr>
          <a:xfrm>
            <a:off x="1" y="4959547"/>
            <a:ext cx="9143999" cy="1290961"/>
          </a:xfrm>
          <a:prstGeom prst="roundRect">
            <a:avLst>
              <a:gd name="adj" fmla="val 5197"/>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j-lt"/>
              </a:rPr>
              <a:t>对于</a:t>
            </a:r>
            <a:r>
              <a:rPr lang="en-US" altLang="zh-CN" sz="2000" b="1" dirty="0" err="1">
                <a:solidFill>
                  <a:schemeClr val="tx1"/>
                </a:solidFill>
                <a:latin typeface="+mj-lt"/>
              </a:rPr>
              <a:t>BufferedOutputStream</a:t>
            </a:r>
            <a:r>
              <a:rPr lang="zh-CN" altLang="en-US" sz="2000" b="1" dirty="0">
                <a:solidFill>
                  <a:schemeClr val="tx1"/>
                </a:solidFill>
                <a:latin typeface="+mj-lt"/>
              </a:rPr>
              <a:t>，只有缓冲区满时，才会将数据真正送到输出流</a:t>
            </a:r>
            <a:endParaRPr lang="en-US" altLang="zh-CN" sz="2000" b="1" dirty="0">
              <a:solidFill>
                <a:schemeClr val="tx1"/>
              </a:solidFill>
              <a:latin typeface="+mj-lt"/>
            </a:endParaRPr>
          </a:p>
          <a:p>
            <a:pPr marL="342900" indent="-342900" algn="just">
              <a:lnSpc>
                <a:spcPct val="120000"/>
              </a:lnSpc>
              <a:buFont typeface="Wingdings" panose="05000000000000000000" pitchFamily="2" charset="2"/>
              <a:buChar char="ü"/>
            </a:pPr>
            <a:r>
              <a:rPr lang="zh-CN" altLang="en-US" sz="2000" b="1" dirty="0">
                <a:solidFill>
                  <a:schemeClr val="tx1"/>
                </a:solidFill>
                <a:latin typeface="+mj-lt"/>
              </a:rPr>
              <a:t>但可以使用</a:t>
            </a:r>
            <a:r>
              <a:rPr lang="en-US" altLang="zh-CN" sz="2000" b="1" dirty="0">
                <a:solidFill>
                  <a:schemeClr val="tx1"/>
                </a:solidFill>
                <a:latin typeface="+mj-lt"/>
              </a:rPr>
              <a:t>flush()</a:t>
            </a:r>
            <a:r>
              <a:rPr lang="zh-CN" altLang="en-US" sz="2000" b="1" dirty="0">
                <a:solidFill>
                  <a:schemeClr val="tx1"/>
                </a:solidFill>
                <a:latin typeface="+mj-lt"/>
              </a:rPr>
              <a:t>方法人为地将尚未填满的缓冲区中的数据送出。</a:t>
            </a:r>
          </a:p>
        </p:txBody>
      </p:sp>
    </p:spTree>
    <p:extLst>
      <p:ext uri="{BB962C8B-B14F-4D97-AF65-F5344CB8AC3E}">
        <p14:creationId xmlns:p14="http://schemas.microsoft.com/office/powerpoint/2010/main" val="3085989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fade">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fade">
                                      <p:cBhvr>
                                        <p:cTn id="32" dur="500"/>
                                        <p:tgtEl>
                                          <p:spTgt spid="9">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Effect transition="in" filter="fade">
                                      <p:cBhvr>
                                        <p:cTn id="35" dur="500"/>
                                        <p:tgtEl>
                                          <p:spTgt spid="9">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6" end="6"/>
                                            </p:txEl>
                                          </p:spTgt>
                                        </p:tgtEl>
                                        <p:attrNameLst>
                                          <p:attrName>style.visibility</p:attrName>
                                        </p:attrNameLst>
                                      </p:cBhvr>
                                      <p:to>
                                        <p:strVal val="visible"/>
                                      </p:to>
                                    </p:set>
                                    <p:animEffect transition="in" filter="fade">
                                      <p:cBhvr>
                                        <p:cTn id="38" dur="500"/>
                                        <p:tgtEl>
                                          <p:spTgt spid="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过滤流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缓冲流</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p:txBody>
      </p:sp>
      <p:sp>
        <p:nvSpPr>
          <p:cNvPr id="11" name="矩形 10">
            <a:extLst>
              <a:ext uri="{FF2B5EF4-FFF2-40B4-BE49-F238E27FC236}">
                <a16:creationId xmlns:a16="http://schemas.microsoft.com/office/drawing/2014/main" id="{B3FA903B-9C42-47F0-B538-34C698F8F84D}"/>
              </a:ext>
            </a:extLst>
          </p:cNvPr>
          <p:cNvSpPr/>
          <p:nvPr/>
        </p:nvSpPr>
        <p:spPr>
          <a:xfrm>
            <a:off x="0" y="1881554"/>
            <a:ext cx="9144000" cy="4976447"/>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sz="1600" b="1" dirty="0">
                <a:solidFill>
                  <a:srgbClr val="569CD6"/>
                </a:solidFill>
                <a:latin typeface="Consolas" panose="020B0609020204030204" pitchFamily="49" charset="0"/>
              </a:rPr>
              <a:t>class</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test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public</a:t>
            </a: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static</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void</a:t>
            </a:r>
            <a:r>
              <a:rPr lang="en-US" altLang="zh-CN" sz="1600" b="1" dirty="0">
                <a:solidFill>
                  <a:srgbClr val="CCCCCC"/>
                </a:solidFill>
                <a:latin typeface="Consolas" panose="020B0609020204030204" pitchFamily="49" charset="0"/>
              </a:rPr>
              <a:t> </a:t>
            </a:r>
            <a:r>
              <a:rPr lang="en-US" altLang="zh-CN" sz="1600" b="1" dirty="0">
                <a:solidFill>
                  <a:srgbClr val="DCDCAA"/>
                </a:solidFill>
                <a:latin typeface="Consolas" panose="020B0609020204030204" pitchFamily="49" charset="0"/>
              </a:rPr>
              <a:t>main</a:t>
            </a:r>
            <a:r>
              <a:rPr lang="en-US" altLang="zh-CN" sz="1600" b="1" dirty="0">
                <a:solidFill>
                  <a:srgbClr val="CCCCCC"/>
                </a:solidFill>
                <a:latin typeface="Consolas" panose="020B0609020204030204" pitchFamily="49" charset="0"/>
              </a:rPr>
              <a:t>(</a:t>
            </a:r>
            <a:r>
              <a:rPr lang="en-US" altLang="zh-CN" sz="1600" b="1" dirty="0">
                <a:solidFill>
                  <a:srgbClr val="4EC9B0"/>
                </a:solidFill>
                <a:latin typeface="Consolas" panose="020B0609020204030204" pitchFamily="49" charset="0"/>
              </a:rPr>
              <a:t>String</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args</a:t>
            </a: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throws</a:t>
            </a: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IOException</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File</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f1</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a:solidFill>
                  <a:srgbClr val="DCDCAA"/>
                </a:solidFill>
                <a:latin typeface="Consolas" panose="020B0609020204030204" pitchFamily="49" charset="0"/>
              </a:rPr>
              <a:t>File</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"data/file1.dat"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File</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f2</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a:solidFill>
                  <a:srgbClr val="DCDCAA"/>
                </a:solidFill>
                <a:latin typeface="Consolas" panose="020B0609020204030204" pitchFamily="49" charset="0"/>
              </a:rPr>
              <a:t>File</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"data/file4.dat"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FileInputStream</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fin</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err="1">
                <a:solidFill>
                  <a:srgbClr val="DCDCAA"/>
                </a:solidFill>
                <a:latin typeface="Consolas" panose="020B0609020204030204" pitchFamily="49" charset="0"/>
              </a:rPr>
              <a:t>FileInputStream</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f1</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FileOutputStream</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fout</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err="1">
                <a:solidFill>
                  <a:srgbClr val="DCDCAA"/>
                </a:solidFill>
                <a:latin typeface="Consolas" panose="020B0609020204030204" pitchFamily="49" charset="0"/>
              </a:rPr>
              <a:t>FileOutputStream</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f2</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BufferedInputStream</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bin</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err="1">
                <a:solidFill>
                  <a:srgbClr val="DCDCAA"/>
                </a:solidFill>
                <a:latin typeface="Consolas" panose="020B0609020204030204" pitchFamily="49" charset="0"/>
              </a:rPr>
              <a:t>BufferedInputStream</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fin</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BufferedOutputStream</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bout</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err="1">
                <a:solidFill>
                  <a:srgbClr val="DCDCAA"/>
                </a:solidFill>
                <a:latin typeface="Consolas" panose="020B0609020204030204" pitchFamily="49" charset="0"/>
              </a:rPr>
              <a:t>BufferedOutputStream</a:t>
            </a:r>
            <a:r>
              <a:rPr lang="en-US" altLang="zh-CN" sz="1600" b="1" dirty="0">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fout</a:t>
            </a:r>
            <a:r>
              <a:rPr lang="en-US" altLang="zh-CN" sz="1600" b="1" dirty="0">
                <a:solidFill>
                  <a:srgbClr val="CCCCCC"/>
                </a:solidFill>
                <a:latin typeface="Consolas" panose="020B0609020204030204" pitchFamily="49" charset="0"/>
              </a:rPr>
              <a:t>, </a:t>
            </a:r>
            <a:r>
              <a:rPr lang="en-US" altLang="zh-CN" sz="1600" b="1" dirty="0">
                <a:solidFill>
                  <a:srgbClr val="B5CEA8"/>
                </a:solidFill>
                <a:latin typeface="Consolas" panose="020B0609020204030204" pitchFamily="49" charset="0"/>
              </a:rPr>
              <a:t>256</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byte</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b</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new</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byte</a:t>
            </a:r>
            <a:r>
              <a:rPr lang="en-US" altLang="zh-CN" sz="1600" b="1" dirty="0">
                <a:solidFill>
                  <a:srgbClr val="CCCCCC"/>
                </a:solidFill>
                <a:latin typeface="Consolas" panose="020B0609020204030204" pitchFamily="49" charset="0"/>
              </a:rPr>
              <a:t>[</a:t>
            </a:r>
            <a:r>
              <a:rPr lang="en-US" altLang="zh-CN" sz="1600" b="1" dirty="0">
                <a:solidFill>
                  <a:srgbClr val="B5CEA8"/>
                </a:solidFill>
                <a:latin typeface="Consolas" panose="020B0609020204030204" pitchFamily="49" charset="0"/>
              </a:rPr>
              <a:t>100</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len</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bin</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read</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b</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len</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C586C0"/>
                </a:solidFill>
                <a:latin typeface="Consolas" panose="020B0609020204030204" pitchFamily="49" charset="0"/>
              </a:rPr>
              <a:t>for</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loop</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B5CEA8"/>
                </a:solidFill>
                <a:latin typeface="Consolas" panose="020B0609020204030204" pitchFamily="49" charset="0"/>
              </a:rPr>
              <a:t>0</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loop</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&lt;</a:t>
            </a: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b</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length</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loop</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a:t>
            </a:r>
            <a:r>
              <a:rPr lang="en-US" altLang="zh-CN" sz="1600" b="1" dirty="0">
                <a:solidFill>
                  <a:srgbClr val="CCCCCC"/>
                </a:solidFill>
                <a:latin typeface="Consolas" panose="020B0609020204030204" pitchFamily="49" charset="0"/>
              </a:rPr>
              <a:t>((</a:t>
            </a:r>
            <a:r>
              <a:rPr lang="en-US" altLang="zh-CN" sz="1600" b="1" dirty="0">
                <a:solidFill>
                  <a:srgbClr val="4EC9B0"/>
                </a:solidFill>
                <a:latin typeface="Consolas" panose="020B0609020204030204" pitchFamily="49" charset="0"/>
              </a:rPr>
              <a:t>char</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b</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loop</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bout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write</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b</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bout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flush</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bin</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close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9CDCFE"/>
                </a:solidFill>
                <a:latin typeface="Consolas" panose="020B0609020204030204" pitchFamily="49" charset="0"/>
              </a:rPr>
              <a:t>bout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close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p>
          <a:p>
            <a:pPr marL="342900" indent="-342900">
              <a:buFont typeface="+mj-lt"/>
              <a:buAutoNum type="arabicPeriod"/>
            </a:pPr>
            <a:r>
              <a:rPr lang="en-US" altLang="zh-CN" sz="1600" b="1" dirty="0">
                <a:solidFill>
                  <a:srgbClr val="CCCCCC"/>
                </a:solidFill>
                <a:latin typeface="Consolas" panose="020B0609020204030204" pitchFamily="49" charset="0"/>
              </a:rPr>
              <a:t>}</a:t>
            </a:r>
          </a:p>
        </p:txBody>
      </p:sp>
      <p:pic>
        <p:nvPicPr>
          <p:cNvPr id="3" name="图片 2">
            <a:extLst>
              <a:ext uri="{FF2B5EF4-FFF2-40B4-BE49-F238E27FC236}">
                <a16:creationId xmlns:a16="http://schemas.microsoft.com/office/drawing/2014/main" id="{F5603E62-A6DC-4B2F-BD7A-3CD5F5E5B765}"/>
              </a:ext>
            </a:extLst>
          </p:cNvPr>
          <p:cNvPicPr>
            <a:picLocks noChangeAspect="1"/>
          </p:cNvPicPr>
          <p:nvPr/>
        </p:nvPicPr>
        <p:blipFill>
          <a:blip r:embed="rId3"/>
          <a:stretch>
            <a:fillRect/>
          </a:stretch>
        </p:blipFill>
        <p:spPr>
          <a:xfrm>
            <a:off x="2772207" y="212027"/>
            <a:ext cx="2672629" cy="767087"/>
          </a:xfrm>
          <a:prstGeom prst="rect">
            <a:avLst/>
          </a:prstGeom>
          <a:ln>
            <a:solidFill>
              <a:schemeClr val="accent1"/>
            </a:solidFill>
          </a:ln>
        </p:spPr>
      </p:pic>
      <p:pic>
        <p:nvPicPr>
          <p:cNvPr id="5" name="图片 4">
            <a:extLst>
              <a:ext uri="{FF2B5EF4-FFF2-40B4-BE49-F238E27FC236}">
                <a16:creationId xmlns:a16="http://schemas.microsoft.com/office/drawing/2014/main" id="{79C1CB50-4775-4967-ACB2-3A85AB443F46}"/>
              </a:ext>
            </a:extLst>
          </p:cNvPr>
          <p:cNvPicPr>
            <a:picLocks noChangeAspect="1"/>
          </p:cNvPicPr>
          <p:nvPr/>
        </p:nvPicPr>
        <p:blipFill>
          <a:blip r:embed="rId4"/>
          <a:stretch>
            <a:fillRect/>
          </a:stretch>
        </p:blipFill>
        <p:spPr>
          <a:xfrm>
            <a:off x="5622781" y="185488"/>
            <a:ext cx="2473816" cy="831653"/>
          </a:xfrm>
          <a:prstGeom prst="rect">
            <a:avLst/>
          </a:prstGeom>
          <a:ln>
            <a:solidFill>
              <a:schemeClr val="accent1"/>
            </a:solidFill>
          </a:ln>
        </p:spPr>
      </p:pic>
      <p:pic>
        <p:nvPicPr>
          <p:cNvPr id="13" name="图片 12">
            <a:extLst>
              <a:ext uri="{FF2B5EF4-FFF2-40B4-BE49-F238E27FC236}">
                <a16:creationId xmlns:a16="http://schemas.microsoft.com/office/drawing/2014/main" id="{9FD9A278-F8E0-40EA-90AB-F2B889A84E91}"/>
              </a:ext>
            </a:extLst>
          </p:cNvPr>
          <p:cNvPicPr>
            <a:picLocks noChangeAspect="1"/>
          </p:cNvPicPr>
          <p:nvPr/>
        </p:nvPicPr>
        <p:blipFill>
          <a:blip r:embed="rId5"/>
          <a:stretch>
            <a:fillRect/>
          </a:stretch>
        </p:blipFill>
        <p:spPr>
          <a:xfrm>
            <a:off x="5622781" y="1010245"/>
            <a:ext cx="2874125" cy="878205"/>
          </a:xfrm>
          <a:prstGeom prst="rect">
            <a:avLst/>
          </a:prstGeom>
        </p:spPr>
      </p:pic>
    </p:spTree>
    <p:extLst>
      <p:ext uri="{BB962C8B-B14F-4D97-AF65-F5344CB8AC3E}">
        <p14:creationId xmlns:p14="http://schemas.microsoft.com/office/powerpoint/2010/main" val="1323271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5" name="矩形: 圆角 34">
            <a:extLst>
              <a:ext uri="{FF2B5EF4-FFF2-40B4-BE49-F238E27FC236}">
                <a16:creationId xmlns:a16="http://schemas.microsoft.com/office/drawing/2014/main" id="{00A7AD2D-FC44-4ADF-BFFC-B5718492ED24}"/>
              </a:ext>
            </a:extLst>
          </p:cNvPr>
          <p:cNvSpPr/>
          <p:nvPr/>
        </p:nvSpPr>
        <p:spPr>
          <a:xfrm>
            <a:off x="2872" y="1000944"/>
            <a:ext cx="9141128" cy="395654"/>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字节流类的继承关系</a:t>
            </a:r>
            <a:endParaRPr lang="en-US" altLang="zh-CN" sz="2400" b="1" dirty="0">
              <a:solidFill>
                <a:srgbClr val="1557AE"/>
              </a:solidFill>
              <a:latin typeface="+mj-lt"/>
            </a:endParaRPr>
          </a:p>
        </p:txBody>
      </p:sp>
      <p:sp>
        <p:nvSpPr>
          <p:cNvPr id="2" name="矩形: 圆角 1">
            <a:extLst>
              <a:ext uri="{FF2B5EF4-FFF2-40B4-BE49-F238E27FC236}">
                <a16:creationId xmlns:a16="http://schemas.microsoft.com/office/drawing/2014/main" id="{A628CDDA-4B44-4C9C-B6C1-A95A001639DB}"/>
              </a:ext>
            </a:extLst>
          </p:cNvPr>
          <p:cNvSpPr/>
          <p:nvPr/>
        </p:nvSpPr>
        <p:spPr>
          <a:xfrm>
            <a:off x="0" y="3909009"/>
            <a:ext cx="122213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a:t>
            </a:r>
            <a:endParaRPr lang="zh-CN" altLang="en-US" sz="1600" b="1" dirty="0">
              <a:solidFill>
                <a:schemeClr val="bg1"/>
              </a:solidFill>
              <a:latin typeface="Consolas" panose="020B0609020204030204" pitchFamily="49" charset="0"/>
            </a:endParaRPr>
          </a:p>
        </p:txBody>
      </p:sp>
      <p:sp>
        <p:nvSpPr>
          <p:cNvPr id="24" name="矩形: 圆角 23">
            <a:extLst>
              <a:ext uri="{FF2B5EF4-FFF2-40B4-BE49-F238E27FC236}">
                <a16:creationId xmlns:a16="http://schemas.microsoft.com/office/drawing/2014/main" id="{D8DB4D11-66D1-4477-97E7-E17BC08624C5}"/>
              </a:ext>
            </a:extLst>
          </p:cNvPr>
          <p:cNvSpPr/>
          <p:nvPr/>
        </p:nvSpPr>
        <p:spPr>
          <a:xfrm>
            <a:off x="1485900" y="1963558"/>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InputStream</a:t>
            </a:r>
            <a:endParaRPr lang="zh-CN" altLang="en-US" sz="1600" b="1" dirty="0">
              <a:solidFill>
                <a:schemeClr val="bg1"/>
              </a:solidFill>
              <a:latin typeface="Consolas" panose="020B0609020204030204" pitchFamily="49" charset="0"/>
            </a:endParaRPr>
          </a:p>
        </p:txBody>
      </p:sp>
      <p:sp>
        <p:nvSpPr>
          <p:cNvPr id="25" name="矩形: 圆角 24">
            <a:extLst>
              <a:ext uri="{FF2B5EF4-FFF2-40B4-BE49-F238E27FC236}">
                <a16:creationId xmlns:a16="http://schemas.microsoft.com/office/drawing/2014/main" id="{3B53EA79-08C4-46C5-BF16-5895824E2009}"/>
              </a:ext>
            </a:extLst>
          </p:cNvPr>
          <p:cNvSpPr/>
          <p:nvPr/>
        </p:nvSpPr>
        <p:spPr>
          <a:xfrm>
            <a:off x="1485900" y="4140619"/>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OutputStream</a:t>
            </a:r>
            <a:endParaRPr lang="zh-CN" altLang="en-US" sz="1600" b="1" dirty="0">
              <a:solidFill>
                <a:schemeClr val="bg1"/>
              </a:solidFill>
              <a:latin typeface="Consolas" panose="020B0609020204030204" pitchFamily="49" charset="0"/>
            </a:endParaRPr>
          </a:p>
        </p:txBody>
      </p:sp>
      <p:cxnSp>
        <p:nvCxnSpPr>
          <p:cNvPr id="5" name="连接符: 肘形 4">
            <a:extLst>
              <a:ext uri="{FF2B5EF4-FFF2-40B4-BE49-F238E27FC236}">
                <a16:creationId xmlns:a16="http://schemas.microsoft.com/office/drawing/2014/main" id="{10106672-E73F-4A3F-A263-ED34DF9A3201}"/>
              </a:ext>
            </a:extLst>
          </p:cNvPr>
          <p:cNvCxnSpPr>
            <a:cxnSpLocks/>
            <a:stCxn id="24" idx="1"/>
            <a:endCxn id="2" idx="3"/>
          </p:cNvCxnSpPr>
          <p:nvPr/>
        </p:nvCxnSpPr>
        <p:spPr>
          <a:xfrm rot="10800000" flipV="1">
            <a:off x="1222132" y="2161384"/>
            <a:ext cx="263769" cy="194545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45D9F41B-6B88-442A-8476-9D95B263019E}"/>
              </a:ext>
            </a:extLst>
          </p:cNvPr>
          <p:cNvCxnSpPr>
            <a:cxnSpLocks/>
            <a:stCxn id="25" idx="1"/>
            <a:endCxn id="2" idx="3"/>
          </p:cNvCxnSpPr>
          <p:nvPr/>
        </p:nvCxnSpPr>
        <p:spPr>
          <a:xfrm rot="10800000">
            <a:off x="1222132" y="4106836"/>
            <a:ext cx="263769" cy="231610"/>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4482EC65-7C6B-440A-9FDA-6961898B78FD}"/>
              </a:ext>
            </a:extLst>
          </p:cNvPr>
          <p:cNvSpPr/>
          <p:nvPr/>
        </p:nvSpPr>
        <p:spPr>
          <a:xfrm>
            <a:off x="3701429" y="1435642"/>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cxnSp>
        <p:nvCxnSpPr>
          <p:cNvPr id="50" name="连接符: 肘形 49">
            <a:extLst>
              <a:ext uri="{FF2B5EF4-FFF2-40B4-BE49-F238E27FC236}">
                <a16:creationId xmlns:a16="http://schemas.microsoft.com/office/drawing/2014/main" id="{B916EC76-3C76-4A0B-87C1-55F867676B30}"/>
              </a:ext>
            </a:extLst>
          </p:cNvPr>
          <p:cNvCxnSpPr>
            <a:cxnSpLocks/>
            <a:stCxn id="33" idx="1"/>
            <a:endCxn id="24" idx="3"/>
          </p:cNvCxnSpPr>
          <p:nvPr/>
        </p:nvCxnSpPr>
        <p:spPr>
          <a:xfrm rot="10800000" flipV="1">
            <a:off x="3284451" y="1564301"/>
            <a:ext cx="416978" cy="597083"/>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D006C102-8EF9-4514-98A8-DB34F98F09CB}"/>
              </a:ext>
            </a:extLst>
          </p:cNvPr>
          <p:cNvSpPr/>
          <p:nvPr/>
        </p:nvSpPr>
        <p:spPr>
          <a:xfrm>
            <a:off x="3701428" y="1789101"/>
            <a:ext cx="2391641"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FilterInputStream</a:t>
            </a:r>
            <a:endParaRPr lang="zh-CN" altLang="en-US" sz="1600" b="1" dirty="0">
              <a:solidFill>
                <a:schemeClr val="bg1"/>
              </a:solidFill>
              <a:latin typeface="Consolas" panose="020B0609020204030204" pitchFamily="49" charset="0"/>
            </a:endParaRPr>
          </a:p>
        </p:txBody>
      </p:sp>
      <p:sp>
        <p:nvSpPr>
          <p:cNvPr id="57" name="矩形: 圆角 56">
            <a:extLst>
              <a:ext uri="{FF2B5EF4-FFF2-40B4-BE49-F238E27FC236}">
                <a16:creationId xmlns:a16="http://schemas.microsoft.com/office/drawing/2014/main" id="{6EF297BB-104D-457F-B061-0043E6C61399}"/>
              </a:ext>
            </a:extLst>
          </p:cNvPr>
          <p:cNvSpPr/>
          <p:nvPr/>
        </p:nvSpPr>
        <p:spPr>
          <a:xfrm>
            <a:off x="3701427" y="214984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ObjectInputStream</a:t>
            </a:r>
            <a:endParaRPr lang="zh-CN" altLang="en-US" sz="1600" b="1" dirty="0">
              <a:solidFill>
                <a:schemeClr val="bg1"/>
              </a:solidFill>
              <a:latin typeface="Consolas" panose="020B0609020204030204" pitchFamily="49" charset="0"/>
            </a:endParaRPr>
          </a:p>
        </p:txBody>
      </p:sp>
      <p:sp>
        <p:nvSpPr>
          <p:cNvPr id="58" name="矩形: 圆角 57">
            <a:extLst>
              <a:ext uri="{FF2B5EF4-FFF2-40B4-BE49-F238E27FC236}">
                <a16:creationId xmlns:a16="http://schemas.microsoft.com/office/drawing/2014/main" id="{44CA6BBE-6EF3-4D3B-85C8-98DDDCFC503C}"/>
              </a:ext>
            </a:extLst>
          </p:cNvPr>
          <p:cNvSpPr/>
          <p:nvPr/>
        </p:nvSpPr>
        <p:spPr>
          <a:xfrm>
            <a:off x="3701429" y="3617908"/>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sp>
        <p:nvSpPr>
          <p:cNvPr id="59" name="矩形: 圆角 58">
            <a:extLst>
              <a:ext uri="{FF2B5EF4-FFF2-40B4-BE49-F238E27FC236}">
                <a16:creationId xmlns:a16="http://schemas.microsoft.com/office/drawing/2014/main" id="{3911F959-1FCA-40C2-B9C8-C178C0DDDEDA}"/>
              </a:ext>
            </a:extLst>
          </p:cNvPr>
          <p:cNvSpPr/>
          <p:nvPr/>
        </p:nvSpPr>
        <p:spPr>
          <a:xfrm>
            <a:off x="3701426" y="3978177"/>
            <a:ext cx="2523526"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FilterOutputStream</a:t>
            </a:r>
            <a:endParaRPr lang="zh-CN" altLang="en-US" sz="1600" b="1" dirty="0">
              <a:solidFill>
                <a:schemeClr val="bg1"/>
              </a:solidFill>
              <a:latin typeface="Consolas" panose="020B0609020204030204" pitchFamily="49" charset="0"/>
            </a:endParaRPr>
          </a:p>
        </p:txBody>
      </p:sp>
      <p:sp>
        <p:nvSpPr>
          <p:cNvPr id="61" name="矩形: 圆角 60">
            <a:extLst>
              <a:ext uri="{FF2B5EF4-FFF2-40B4-BE49-F238E27FC236}">
                <a16:creationId xmlns:a16="http://schemas.microsoft.com/office/drawing/2014/main" id="{BFC2B2B0-BE69-4724-9489-F3A3F78B8124}"/>
              </a:ext>
            </a:extLst>
          </p:cNvPr>
          <p:cNvSpPr/>
          <p:nvPr/>
        </p:nvSpPr>
        <p:spPr>
          <a:xfrm>
            <a:off x="3701426" y="4365678"/>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ObjectOutputStream</a:t>
            </a:r>
            <a:endParaRPr lang="zh-CN" altLang="en-US" sz="1600" b="1" dirty="0">
              <a:solidFill>
                <a:schemeClr val="bg1"/>
              </a:solidFill>
              <a:latin typeface="Consolas" panose="020B0609020204030204" pitchFamily="49" charset="0"/>
            </a:endParaRPr>
          </a:p>
        </p:txBody>
      </p:sp>
      <p:cxnSp>
        <p:nvCxnSpPr>
          <p:cNvPr id="62" name="连接符: 肘形 61">
            <a:extLst>
              <a:ext uri="{FF2B5EF4-FFF2-40B4-BE49-F238E27FC236}">
                <a16:creationId xmlns:a16="http://schemas.microsoft.com/office/drawing/2014/main" id="{87C27631-2650-4020-A8DE-6279037DEEF6}"/>
              </a:ext>
            </a:extLst>
          </p:cNvPr>
          <p:cNvCxnSpPr>
            <a:cxnSpLocks/>
            <a:stCxn id="56" idx="1"/>
            <a:endCxn id="24" idx="3"/>
          </p:cNvCxnSpPr>
          <p:nvPr/>
        </p:nvCxnSpPr>
        <p:spPr>
          <a:xfrm rot="10800000" flipV="1">
            <a:off x="3284452" y="1917761"/>
            <a:ext cx="416977" cy="2436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09E3BEF7-0977-415F-87EB-2E421D686246}"/>
              </a:ext>
            </a:extLst>
          </p:cNvPr>
          <p:cNvCxnSpPr>
            <a:cxnSpLocks/>
            <a:stCxn id="57" idx="1"/>
            <a:endCxn id="24" idx="3"/>
          </p:cNvCxnSpPr>
          <p:nvPr/>
        </p:nvCxnSpPr>
        <p:spPr>
          <a:xfrm rot="10800000">
            <a:off x="3284451" y="2161385"/>
            <a:ext cx="416976" cy="117116"/>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8756F8A3-6762-4559-9F39-8E32FD1CA20E}"/>
              </a:ext>
            </a:extLst>
          </p:cNvPr>
          <p:cNvCxnSpPr>
            <a:cxnSpLocks/>
            <a:stCxn id="58" idx="1"/>
            <a:endCxn id="25" idx="3"/>
          </p:cNvCxnSpPr>
          <p:nvPr/>
        </p:nvCxnSpPr>
        <p:spPr>
          <a:xfrm rot="10800000" flipV="1">
            <a:off x="3284451" y="3746568"/>
            <a:ext cx="416978" cy="591878"/>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B9C3A5A-0313-450C-837B-3E0BAE25D6C5}"/>
              </a:ext>
            </a:extLst>
          </p:cNvPr>
          <p:cNvCxnSpPr>
            <a:cxnSpLocks/>
            <a:stCxn id="59" idx="1"/>
            <a:endCxn id="25" idx="3"/>
          </p:cNvCxnSpPr>
          <p:nvPr/>
        </p:nvCxnSpPr>
        <p:spPr>
          <a:xfrm rot="10800000" flipV="1">
            <a:off x="3284452" y="4106836"/>
            <a:ext cx="416975"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FAE660C1-5D8C-4B73-A5D3-C8E693636669}"/>
              </a:ext>
            </a:extLst>
          </p:cNvPr>
          <p:cNvCxnSpPr>
            <a:cxnSpLocks/>
            <a:stCxn id="61" idx="1"/>
            <a:endCxn id="25" idx="3"/>
          </p:cNvCxnSpPr>
          <p:nvPr/>
        </p:nvCxnSpPr>
        <p:spPr>
          <a:xfrm rot="10800000">
            <a:off x="3284452" y="4338446"/>
            <a:ext cx="416975" cy="15589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46A24222-E2A1-48E8-818C-41D8F24CE62A}"/>
              </a:ext>
            </a:extLst>
          </p:cNvPr>
          <p:cNvSpPr/>
          <p:nvPr/>
        </p:nvSpPr>
        <p:spPr>
          <a:xfrm>
            <a:off x="6465145" y="1548979"/>
            <a:ext cx="2312509"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DataInputStream</a:t>
            </a:r>
            <a:endParaRPr lang="zh-CN" altLang="en-US" sz="1600" b="1" dirty="0">
              <a:solidFill>
                <a:schemeClr val="bg1"/>
              </a:solidFill>
              <a:latin typeface="Consolas" panose="020B0609020204030204" pitchFamily="49" charset="0"/>
            </a:endParaRPr>
          </a:p>
        </p:txBody>
      </p:sp>
      <p:sp>
        <p:nvSpPr>
          <p:cNvPr id="77" name="矩形: 圆角 76">
            <a:extLst>
              <a:ext uri="{FF2B5EF4-FFF2-40B4-BE49-F238E27FC236}">
                <a16:creationId xmlns:a16="http://schemas.microsoft.com/office/drawing/2014/main" id="{53A89FCE-7E81-4470-BE35-15D6F3BE0C98}"/>
              </a:ext>
            </a:extLst>
          </p:cNvPr>
          <p:cNvSpPr/>
          <p:nvPr/>
        </p:nvSpPr>
        <p:spPr>
          <a:xfrm>
            <a:off x="6465145" y="2019825"/>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BufferedInputStream</a:t>
            </a:r>
            <a:endParaRPr lang="zh-CN" altLang="en-US" sz="1600" b="1" dirty="0">
              <a:solidFill>
                <a:schemeClr val="bg1"/>
              </a:solidFill>
              <a:latin typeface="Consolas" panose="020B0609020204030204" pitchFamily="49" charset="0"/>
            </a:endParaRPr>
          </a:p>
        </p:txBody>
      </p:sp>
      <p:cxnSp>
        <p:nvCxnSpPr>
          <p:cNvPr id="95" name="连接符: 肘形 94">
            <a:extLst>
              <a:ext uri="{FF2B5EF4-FFF2-40B4-BE49-F238E27FC236}">
                <a16:creationId xmlns:a16="http://schemas.microsoft.com/office/drawing/2014/main" id="{A37A2767-5A64-45F5-9CE8-3F264F58AB2E}"/>
              </a:ext>
            </a:extLst>
          </p:cNvPr>
          <p:cNvCxnSpPr>
            <a:cxnSpLocks/>
            <a:stCxn id="76" idx="1"/>
            <a:endCxn id="56" idx="3"/>
          </p:cNvCxnSpPr>
          <p:nvPr/>
        </p:nvCxnSpPr>
        <p:spPr>
          <a:xfrm rot="10800000" flipV="1">
            <a:off x="6093069" y="1677639"/>
            <a:ext cx="372076" cy="24012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a:extLst>
              <a:ext uri="{FF2B5EF4-FFF2-40B4-BE49-F238E27FC236}">
                <a16:creationId xmlns:a16="http://schemas.microsoft.com/office/drawing/2014/main" id="{D851B257-BE61-468F-BC61-215490770956}"/>
              </a:ext>
            </a:extLst>
          </p:cNvPr>
          <p:cNvCxnSpPr>
            <a:cxnSpLocks/>
            <a:stCxn id="77" idx="1"/>
            <a:endCxn id="56" idx="3"/>
          </p:cNvCxnSpPr>
          <p:nvPr/>
        </p:nvCxnSpPr>
        <p:spPr>
          <a:xfrm rot="10800000">
            <a:off x="6093069" y="1917761"/>
            <a:ext cx="372076" cy="2307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BC9CF278-5262-4D6D-A4B1-31865D52CD66}"/>
              </a:ext>
            </a:extLst>
          </p:cNvPr>
          <p:cNvSpPr/>
          <p:nvPr/>
        </p:nvSpPr>
        <p:spPr>
          <a:xfrm>
            <a:off x="6465145" y="3746568"/>
            <a:ext cx="2312509"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DataOutputStream</a:t>
            </a:r>
            <a:endParaRPr lang="zh-CN" altLang="en-US" sz="1600" b="1" dirty="0">
              <a:solidFill>
                <a:schemeClr val="bg1"/>
              </a:solidFill>
              <a:latin typeface="Consolas" panose="020B0609020204030204" pitchFamily="49" charset="0"/>
            </a:endParaRPr>
          </a:p>
        </p:txBody>
      </p:sp>
      <p:sp>
        <p:nvSpPr>
          <p:cNvPr id="105" name="矩形: 圆角 104">
            <a:extLst>
              <a:ext uri="{FF2B5EF4-FFF2-40B4-BE49-F238E27FC236}">
                <a16:creationId xmlns:a16="http://schemas.microsoft.com/office/drawing/2014/main" id="{C8BB0A71-1AA5-4B3E-BE11-9A107EC54A4A}"/>
              </a:ext>
            </a:extLst>
          </p:cNvPr>
          <p:cNvSpPr/>
          <p:nvPr/>
        </p:nvSpPr>
        <p:spPr>
          <a:xfrm>
            <a:off x="6465145" y="4217414"/>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BufferedOutputStream</a:t>
            </a:r>
            <a:endParaRPr lang="zh-CN" altLang="en-US" sz="1600" b="1" dirty="0">
              <a:solidFill>
                <a:schemeClr val="bg1"/>
              </a:solidFill>
              <a:latin typeface="Consolas" panose="020B0609020204030204" pitchFamily="49" charset="0"/>
            </a:endParaRPr>
          </a:p>
        </p:txBody>
      </p:sp>
      <p:cxnSp>
        <p:nvCxnSpPr>
          <p:cNvPr id="106" name="连接符: 肘形 105">
            <a:extLst>
              <a:ext uri="{FF2B5EF4-FFF2-40B4-BE49-F238E27FC236}">
                <a16:creationId xmlns:a16="http://schemas.microsoft.com/office/drawing/2014/main" id="{C618F332-F099-4CD4-B4EA-B79815D05B80}"/>
              </a:ext>
            </a:extLst>
          </p:cNvPr>
          <p:cNvCxnSpPr>
            <a:cxnSpLocks/>
            <a:stCxn id="104" idx="1"/>
            <a:endCxn id="59" idx="3"/>
          </p:cNvCxnSpPr>
          <p:nvPr/>
        </p:nvCxnSpPr>
        <p:spPr>
          <a:xfrm rot="10800000" flipV="1">
            <a:off x="6224953" y="3875227"/>
            <a:ext cx="240193"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a:extLst>
              <a:ext uri="{FF2B5EF4-FFF2-40B4-BE49-F238E27FC236}">
                <a16:creationId xmlns:a16="http://schemas.microsoft.com/office/drawing/2014/main" id="{1BE71D35-B76C-4A65-9ECE-DF8D86609D81}"/>
              </a:ext>
            </a:extLst>
          </p:cNvPr>
          <p:cNvCxnSpPr>
            <a:cxnSpLocks/>
            <a:stCxn id="105" idx="1"/>
            <a:endCxn id="59" idx="3"/>
          </p:cNvCxnSpPr>
          <p:nvPr/>
        </p:nvCxnSpPr>
        <p:spPr>
          <a:xfrm rot="10800000">
            <a:off x="6224953" y="4106838"/>
            <a:ext cx="240193" cy="23923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DCA80A5E-DE96-470C-B046-02BF18B9EC24}"/>
              </a:ext>
            </a:extLst>
          </p:cNvPr>
          <p:cNvSpPr/>
          <p:nvPr/>
        </p:nvSpPr>
        <p:spPr>
          <a:xfrm>
            <a:off x="1479499" y="5504383"/>
            <a:ext cx="2013438"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RandomAccessFile</a:t>
            </a:r>
            <a:endParaRPr lang="zh-CN" altLang="en-US" sz="1600" b="1" dirty="0">
              <a:solidFill>
                <a:schemeClr val="bg1"/>
              </a:solidFill>
              <a:latin typeface="Consolas" panose="020B0609020204030204" pitchFamily="49" charset="0"/>
            </a:endParaRPr>
          </a:p>
        </p:txBody>
      </p:sp>
      <p:cxnSp>
        <p:nvCxnSpPr>
          <p:cNvPr id="113" name="连接符: 肘形 112">
            <a:extLst>
              <a:ext uri="{FF2B5EF4-FFF2-40B4-BE49-F238E27FC236}">
                <a16:creationId xmlns:a16="http://schemas.microsoft.com/office/drawing/2014/main" id="{2350BA69-D93E-45A9-A136-421FA78E1F3F}"/>
              </a:ext>
            </a:extLst>
          </p:cNvPr>
          <p:cNvCxnSpPr>
            <a:cxnSpLocks/>
            <a:stCxn id="112" idx="1"/>
            <a:endCxn id="2" idx="3"/>
          </p:cNvCxnSpPr>
          <p:nvPr/>
        </p:nvCxnSpPr>
        <p:spPr>
          <a:xfrm rot="10800000">
            <a:off x="1222131" y="4106836"/>
            <a:ext cx="257368" cy="159537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7" name="矩形: 圆角 116">
            <a:extLst>
              <a:ext uri="{FF2B5EF4-FFF2-40B4-BE49-F238E27FC236}">
                <a16:creationId xmlns:a16="http://schemas.microsoft.com/office/drawing/2014/main" id="{519AD03E-7EE7-4C65-8BBF-352204E6D4AF}"/>
              </a:ext>
            </a:extLst>
          </p:cNvPr>
          <p:cNvSpPr/>
          <p:nvPr/>
        </p:nvSpPr>
        <p:spPr>
          <a:xfrm>
            <a:off x="1485900" y="6039123"/>
            <a:ext cx="1090246"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System</a:t>
            </a:r>
            <a:endParaRPr lang="zh-CN" altLang="en-US" sz="1600" b="1" dirty="0">
              <a:solidFill>
                <a:schemeClr val="bg1"/>
              </a:solidFill>
              <a:latin typeface="Consolas" panose="020B0609020204030204" pitchFamily="49" charset="0"/>
            </a:endParaRPr>
          </a:p>
        </p:txBody>
      </p:sp>
      <p:cxnSp>
        <p:nvCxnSpPr>
          <p:cNvPr id="118" name="连接符: 肘形 117">
            <a:extLst>
              <a:ext uri="{FF2B5EF4-FFF2-40B4-BE49-F238E27FC236}">
                <a16:creationId xmlns:a16="http://schemas.microsoft.com/office/drawing/2014/main" id="{E2098995-DE95-493B-B86C-482463A4F5BC}"/>
              </a:ext>
            </a:extLst>
          </p:cNvPr>
          <p:cNvCxnSpPr>
            <a:cxnSpLocks/>
            <a:stCxn id="117" idx="1"/>
            <a:endCxn id="2" idx="3"/>
          </p:cNvCxnSpPr>
          <p:nvPr/>
        </p:nvCxnSpPr>
        <p:spPr>
          <a:xfrm rot="10800000">
            <a:off x="1222132" y="4106836"/>
            <a:ext cx="263769" cy="213011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5C38EEAF-8428-4964-9DF9-93224550B12F}"/>
              </a:ext>
            </a:extLst>
          </p:cNvPr>
          <p:cNvSpPr/>
          <p:nvPr/>
        </p:nvSpPr>
        <p:spPr>
          <a:xfrm>
            <a:off x="3701425" y="2516512"/>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ByteArrayInputStream</a:t>
            </a:r>
            <a:endParaRPr lang="zh-CN" altLang="en-US" sz="1600" b="1" dirty="0">
              <a:solidFill>
                <a:schemeClr val="bg1"/>
              </a:solidFill>
              <a:latin typeface="Consolas" panose="020B0609020204030204" pitchFamily="49" charset="0"/>
            </a:endParaRPr>
          </a:p>
        </p:txBody>
      </p:sp>
      <p:sp>
        <p:nvSpPr>
          <p:cNvPr id="147" name="矩形: 圆角 146">
            <a:extLst>
              <a:ext uri="{FF2B5EF4-FFF2-40B4-BE49-F238E27FC236}">
                <a16:creationId xmlns:a16="http://schemas.microsoft.com/office/drawing/2014/main" id="{457308D7-E551-48B9-A44D-292F05CA1195}"/>
              </a:ext>
            </a:extLst>
          </p:cNvPr>
          <p:cNvSpPr/>
          <p:nvPr/>
        </p:nvSpPr>
        <p:spPr>
          <a:xfrm>
            <a:off x="3701426" y="4761801"/>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ByteArrayOutputStream</a:t>
            </a:r>
            <a:endParaRPr lang="zh-CN" altLang="en-US" sz="1600" b="1" dirty="0">
              <a:solidFill>
                <a:schemeClr val="bg1"/>
              </a:solidFill>
              <a:latin typeface="Consolas" panose="020B0609020204030204" pitchFamily="49" charset="0"/>
            </a:endParaRPr>
          </a:p>
        </p:txBody>
      </p:sp>
      <p:sp>
        <p:nvSpPr>
          <p:cNvPr id="148" name="矩形: 圆角 147">
            <a:extLst>
              <a:ext uri="{FF2B5EF4-FFF2-40B4-BE49-F238E27FC236}">
                <a16:creationId xmlns:a16="http://schemas.microsoft.com/office/drawing/2014/main" id="{654E98A0-CAD2-4FFE-9A6E-377CC2ABFA49}"/>
              </a:ext>
            </a:extLst>
          </p:cNvPr>
          <p:cNvSpPr/>
          <p:nvPr/>
        </p:nvSpPr>
        <p:spPr>
          <a:xfrm>
            <a:off x="3701425" y="2846020"/>
            <a:ext cx="283126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StringBufferInputStream</a:t>
            </a:r>
            <a:endParaRPr lang="zh-CN" altLang="en-US" sz="1600" b="1" dirty="0">
              <a:solidFill>
                <a:schemeClr val="bg1"/>
              </a:solidFill>
              <a:latin typeface="Consolas" panose="020B0609020204030204" pitchFamily="49" charset="0"/>
            </a:endParaRPr>
          </a:p>
        </p:txBody>
      </p:sp>
      <p:sp>
        <p:nvSpPr>
          <p:cNvPr id="149" name="矩形: 圆角 148">
            <a:extLst>
              <a:ext uri="{FF2B5EF4-FFF2-40B4-BE49-F238E27FC236}">
                <a16:creationId xmlns:a16="http://schemas.microsoft.com/office/drawing/2014/main" id="{B579F9FE-6467-4716-90CC-7237D87F894F}"/>
              </a:ext>
            </a:extLst>
          </p:cNvPr>
          <p:cNvSpPr/>
          <p:nvPr/>
        </p:nvSpPr>
        <p:spPr>
          <a:xfrm>
            <a:off x="3701424" y="5105258"/>
            <a:ext cx="292797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StringBufferOutputStream</a:t>
            </a:r>
            <a:endParaRPr lang="zh-CN" altLang="en-US" sz="1600" b="1" dirty="0">
              <a:solidFill>
                <a:schemeClr val="bg1"/>
              </a:solidFill>
              <a:latin typeface="Consolas" panose="020B0609020204030204" pitchFamily="49" charset="0"/>
            </a:endParaRPr>
          </a:p>
        </p:txBody>
      </p:sp>
      <p:cxnSp>
        <p:nvCxnSpPr>
          <p:cNvPr id="158" name="连接符: 肘形 157">
            <a:extLst>
              <a:ext uri="{FF2B5EF4-FFF2-40B4-BE49-F238E27FC236}">
                <a16:creationId xmlns:a16="http://schemas.microsoft.com/office/drawing/2014/main" id="{32C24804-EE4C-4715-9FE0-4F44A4BE7348}"/>
              </a:ext>
            </a:extLst>
          </p:cNvPr>
          <p:cNvCxnSpPr>
            <a:cxnSpLocks/>
            <a:stCxn id="121" idx="1"/>
            <a:endCxn id="24" idx="3"/>
          </p:cNvCxnSpPr>
          <p:nvPr/>
        </p:nvCxnSpPr>
        <p:spPr>
          <a:xfrm rot="10800000">
            <a:off x="3284451" y="2161386"/>
            <a:ext cx="416974" cy="48378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712316CC-EB83-469E-AC79-1E4BD0CC50FF}"/>
              </a:ext>
            </a:extLst>
          </p:cNvPr>
          <p:cNvCxnSpPr>
            <a:cxnSpLocks/>
            <a:stCxn id="148" idx="1"/>
            <a:endCxn id="24" idx="3"/>
          </p:cNvCxnSpPr>
          <p:nvPr/>
        </p:nvCxnSpPr>
        <p:spPr>
          <a:xfrm rot="10800000">
            <a:off x="3284451" y="2161386"/>
            <a:ext cx="416974" cy="81329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337F9664-D209-4F3F-9266-CA21A06582FE}"/>
              </a:ext>
            </a:extLst>
          </p:cNvPr>
          <p:cNvCxnSpPr>
            <a:cxnSpLocks/>
            <a:stCxn id="147" idx="1"/>
            <a:endCxn id="25" idx="3"/>
          </p:cNvCxnSpPr>
          <p:nvPr/>
        </p:nvCxnSpPr>
        <p:spPr>
          <a:xfrm rot="10800000">
            <a:off x="3284452" y="4338447"/>
            <a:ext cx="416975" cy="55201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连接符: 肘形 166">
            <a:extLst>
              <a:ext uri="{FF2B5EF4-FFF2-40B4-BE49-F238E27FC236}">
                <a16:creationId xmlns:a16="http://schemas.microsoft.com/office/drawing/2014/main" id="{04728F36-2FFC-4223-822B-AA24F9CE4208}"/>
              </a:ext>
            </a:extLst>
          </p:cNvPr>
          <p:cNvCxnSpPr>
            <a:cxnSpLocks/>
            <a:stCxn id="149" idx="1"/>
            <a:endCxn id="25" idx="3"/>
          </p:cNvCxnSpPr>
          <p:nvPr/>
        </p:nvCxnSpPr>
        <p:spPr>
          <a:xfrm rot="10800000">
            <a:off x="3284452" y="4338446"/>
            <a:ext cx="416973" cy="89547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485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过滤流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数据流</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p:txBody>
      </p:sp>
      <p:sp>
        <p:nvSpPr>
          <p:cNvPr id="20" name="矩形: 圆角 19">
            <a:extLst>
              <a:ext uri="{FF2B5EF4-FFF2-40B4-BE49-F238E27FC236}">
                <a16:creationId xmlns:a16="http://schemas.microsoft.com/office/drawing/2014/main" id="{6267F460-32AC-4762-972B-D23B5AEC4C6A}"/>
              </a:ext>
            </a:extLst>
          </p:cNvPr>
          <p:cNvSpPr/>
          <p:nvPr/>
        </p:nvSpPr>
        <p:spPr>
          <a:xfrm>
            <a:off x="0" y="3199753"/>
            <a:ext cx="9144000" cy="2496197"/>
          </a:xfrm>
          <a:prstGeom prst="roundRect">
            <a:avLst>
              <a:gd name="adj" fmla="val 218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它们分别实现了接口</a:t>
            </a:r>
            <a:r>
              <a:rPr lang="en-US" altLang="zh-CN" sz="2000" b="1" dirty="0" err="1">
                <a:solidFill>
                  <a:srgbClr val="C00000"/>
                </a:solidFill>
                <a:latin typeface="+mj-lt"/>
                <a:ea typeface="楷体" panose="02010609060101010101" pitchFamily="49" charset="-122"/>
              </a:rPr>
              <a:t>DataInput</a:t>
            </a:r>
            <a:r>
              <a:rPr lang="zh-CN" altLang="en-US" sz="2000" b="1" dirty="0">
                <a:solidFill>
                  <a:srgbClr val="C00000"/>
                </a:solidFill>
                <a:latin typeface="+mj-lt"/>
                <a:ea typeface="楷体" panose="02010609060101010101" pitchFamily="49" charset="-122"/>
              </a:rPr>
              <a:t>和</a:t>
            </a:r>
            <a:r>
              <a:rPr lang="en-US" altLang="zh-CN" sz="2000" b="1" dirty="0" err="1">
                <a:solidFill>
                  <a:srgbClr val="C00000"/>
                </a:solidFill>
                <a:latin typeface="+mj-lt"/>
                <a:ea typeface="楷体" panose="02010609060101010101" pitchFamily="49" charset="-122"/>
              </a:rPr>
              <a:t>DataOutput</a:t>
            </a:r>
            <a:r>
              <a:rPr lang="zh-CN" altLang="en-US" sz="2000" b="1" dirty="0">
                <a:solidFill>
                  <a:schemeClr val="tx1"/>
                </a:solidFill>
                <a:latin typeface="+mj-lt"/>
                <a:ea typeface="楷体" panose="02010609060101010101" pitchFamily="49" charset="-122"/>
              </a:rPr>
              <a:t>（与</a:t>
            </a:r>
            <a:r>
              <a:rPr lang="en-US" altLang="zh-CN" sz="2000" b="1" dirty="0">
                <a:solidFill>
                  <a:schemeClr val="tx1"/>
                </a:solidFill>
                <a:latin typeface="+mj-lt"/>
                <a:ea typeface="楷体" panose="02010609060101010101" pitchFamily="49" charset="-122"/>
              </a:rPr>
              <a:t>RandomAccessFile</a:t>
            </a:r>
            <a:r>
              <a:rPr lang="zh-CN" altLang="en-US" sz="2000" b="1" dirty="0">
                <a:solidFill>
                  <a:schemeClr val="tx1"/>
                </a:solidFill>
                <a:latin typeface="+mj-lt"/>
                <a:ea typeface="楷体" panose="02010609060101010101" pitchFamily="49" charset="-122"/>
              </a:rPr>
              <a:t>类似；</a:t>
            </a:r>
            <a:endParaRPr lang="en-US" altLang="zh-CN" sz="2000" b="1" dirty="0">
              <a:solidFill>
                <a:schemeClr val="tx1"/>
              </a:solidFill>
              <a:latin typeface="+mj-lt"/>
              <a:ea typeface="楷体" panose="02010609060101010101" pitchFamily="49" charset="-122"/>
            </a:endParaRPr>
          </a:p>
          <a:p>
            <a:pPr marL="342900" indent="-342900">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提供了一种较为高级的数据输入输出方式：除了可处理字节和字节数组外，还可以处理</a:t>
            </a:r>
            <a:r>
              <a:rPr lang="en-US" altLang="zh-CN" sz="2000" b="1" dirty="0">
                <a:solidFill>
                  <a:schemeClr val="tx1"/>
                </a:solidFill>
                <a:latin typeface="+mj-lt"/>
                <a:ea typeface="楷体" panose="02010609060101010101" pitchFamily="49" charset="-122"/>
              </a:rPr>
              <a:t>int</a:t>
            </a:r>
            <a:r>
              <a:rPr lang="zh-CN" altLang="en-US" sz="2000" b="1" dirty="0">
                <a:solidFill>
                  <a:schemeClr val="tx1"/>
                </a:solidFill>
                <a:latin typeface="+mj-lt"/>
                <a:ea typeface="楷体" panose="02010609060101010101" pitchFamily="49" charset="-122"/>
              </a:rPr>
              <a:t>、</a:t>
            </a:r>
            <a:r>
              <a:rPr lang="en-US" altLang="zh-CN" sz="2000" b="1" dirty="0">
                <a:solidFill>
                  <a:schemeClr val="tx1"/>
                </a:solidFill>
                <a:latin typeface="+mj-lt"/>
                <a:ea typeface="楷体" panose="02010609060101010101" pitchFamily="49" charset="-122"/>
              </a:rPr>
              <a:t>float</a:t>
            </a:r>
            <a:r>
              <a:rPr lang="zh-CN" altLang="en-US" sz="2000" b="1" dirty="0">
                <a:solidFill>
                  <a:schemeClr val="tx1"/>
                </a:solidFill>
                <a:latin typeface="+mj-lt"/>
                <a:ea typeface="楷体" panose="02010609060101010101" pitchFamily="49" charset="-122"/>
              </a:rPr>
              <a:t>、</a:t>
            </a:r>
            <a:r>
              <a:rPr lang="en-US" altLang="zh-CN" sz="2000" b="1" dirty="0" err="1">
                <a:solidFill>
                  <a:schemeClr val="tx1"/>
                </a:solidFill>
                <a:latin typeface="+mj-lt"/>
                <a:ea typeface="楷体" panose="02010609060101010101" pitchFamily="49" charset="-122"/>
              </a:rPr>
              <a:t>boolean</a:t>
            </a:r>
            <a:r>
              <a:rPr lang="zh-CN" altLang="en-US" sz="2000" b="1" dirty="0">
                <a:solidFill>
                  <a:schemeClr val="tx1"/>
                </a:solidFill>
                <a:latin typeface="+mj-lt"/>
                <a:ea typeface="楷体" panose="02010609060101010101" pitchFamily="49" charset="-122"/>
              </a:rPr>
              <a:t>等基本数据类型，这些数据在文件中的表示方式和它们在内存中的一样，无须转换，如</a:t>
            </a:r>
            <a:r>
              <a:rPr lang="en-US" altLang="zh-CN" sz="2000" b="1" dirty="0">
                <a:solidFill>
                  <a:schemeClr val="tx1"/>
                </a:solidFill>
                <a:latin typeface="+mj-lt"/>
                <a:ea typeface="楷体" panose="02010609060101010101" pitchFamily="49" charset="-122"/>
              </a:rPr>
              <a:t>read(), </a:t>
            </a:r>
            <a:r>
              <a:rPr lang="en-US" altLang="zh-CN" sz="2000" b="1" dirty="0" err="1">
                <a:solidFill>
                  <a:schemeClr val="tx1"/>
                </a:solidFill>
                <a:latin typeface="+mj-lt"/>
                <a:ea typeface="楷体" panose="02010609060101010101" pitchFamily="49" charset="-122"/>
              </a:rPr>
              <a:t>readInt</a:t>
            </a:r>
            <a:r>
              <a:rPr lang="en-US" altLang="zh-CN" sz="2000" b="1" dirty="0">
                <a:solidFill>
                  <a:schemeClr val="tx1"/>
                </a:solidFill>
                <a:latin typeface="+mj-lt"/>
                <a:ea typeface="楷体" panose="02010609060101010101" pitchFamily="49" charset="-122"/>
              </a:rPr>
              <a:t>(), </a:t>
            </a:r>
            <a:r>
              <a:rPr lang="en-US" altLang="zh-CN" sz="2000" b="1" dirty="0" err="1">
                <a:solidFill>
                  <a:schemeClr val="tx1"/>
                </a:solidFill>
                <a:latin typeface="+mj-lt"/>
                <a:ea typeface="楷体" panose="02010609060101010101" pitchFamily="49" charset="-122"/>
              </a:rPr>
              <a:t>readByte</a:t>
            </a:r>
            <a:r>
              <a:rPr lang="en-US" altLang="zh-CN" sz="2000" b="1" dirty="0">
                <a:solidFill>
                  <a:schemeClr val="tx1"/>
                </a:solidFill>
                <a:latin typeface="+mj-lt"/>
                <a:ea typeface="楷体" panose="02010609060101010101" pitchFamily="49" charset="-122"/>
              </a:rPr>
              <a:t>() …</a:t>
            </a:r>
            <a:r>
              <a:rPr lang="zh-CN" altLang="en-US" sz="2000" b="1" dirty="0">
                <a:solidFill>
                  <a:schemeClr val="tx1"/>
                </a:solidFill>
                <a:latin typeface="+mj-lt"/>
                <a:ea typeface="楷体" panose="02010609060101010101" pitchFamily="49" charset="-122"/>
              </a:rPr>
              <a:t>；</a:t>
            </a:r>
            <a:r>
              <a:rPr lang="en-US" altLang="zh-CN" sz="2000" b="1" dirty="0">
                <a:solidFill>
                  <a:schemeClr val="tx1"/>
                </a:solidFill>
                <a:latin typeface="+mj-lt"/>
                <a:ea typeface="楷体" panose="02010609060101010101" pitchFamily="49" charset="-122"/>
              </a:rPr>
              <a:t>write(), </a:t>
            </a:r>
            <a:r>
              <a:rPr lang="en-US" altLang="zh-CN" sz="2000" b="1" dirty="0" err="1">
                <a:solidFill>
                  <a:schemeClr val="tx1"/>
                </a:solidFill>
                <a:latin typeface="+mj-lt"/>
                <a:ea typeface="楷体" panose="02010609060101010101" pitchFamily="49" charset="-122"/>
              </a:rPr>
              <a:t>writeChar</a:t>
            </a:r>
            <a:r>
              <a:rPr lang="en-US" altLang="zh-CN" sz="2000" b="1" dirty="0">
                <a:solidFill>
                  <a:schemeClr val="tx1"/>
                </a:solidFill>
                <a:latin typeface="+mj-lt"/>
                <a:ea typeface="楷体" panose="02010609060101010101" pitchFamily="49" charset="-122"/>
              </a:rPr>
              <a:t>(), </a:t>
            </a:r>
            <a:r>
              <a:rPr lang="en-US" altLang="zh-CN" sz="2000" b="1" dirty="0" err="1">
                <a:solidFill>
                  <a:schemeClr val="tx1"/>
                </a:solidFill>
                <a:latin typeface="+mj-lt"/>
                <a:ea typeface="楷体" panose="02010609060101010101" pitchFamily="49" charset="-122"/>
              </a:rPr>
              <a:t>writeBoolean</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a:t>
            </a:r>
            <a:endParaRPr lang="en-US" altLang="zh-CN" sz="2000" b="1" dirty="0">
              <a:solidFill>
                <a:schemeClr val="tx1"/>
              </a:solidFill>
              <a:latin typeface="+mj-lt"/>
              <a:ea typeface="楷体" panose="02010609060101010101" pitchFamily="49" charset="-122"/>
            </a:endParaRPr>
          </a:p>
          <a:p>
            <a:pPr marL="342900" indent="-342900">
              <a:lnSpc>
                <a:spcPct val="120000"/>
              </a:lnSpc>
              <a:buFont typeface="Wingdings" panose="05000000000000000000" pitchFamily="2" charset="2"/>
              <a:buChar char="ü"/>
            </a:pPr>
            <a:r>
              <a:rPr lang="zh-CN" altLang="en-US" sz="2000" b="1" dirty="0">
                <a:solidFill>
                  <a:srgbClr val="C00000"/>
                </a:solidFill>
                <a:latin typeface="+mj-lt"/>
                <a:ea typeface="楷体" panose="02010609060101010101" pitchFamily="49" charset="-122"/>
              </a:rPr>
              <a:t>还可以用</a:t>
            </a:r>
            <a:r>
              <a:rPr lang="en-US" altLang="zh-CN" sz="2000" b="1" dirty="0" err="1">
                <a:solidFill>
                  <a:srgbClr val="C00000"/>
                </a:solidFill>
                <a:latin typeface="+mj-lt"/>
                <a:ea typeface="楷体" panose="02010609060101010101" pitchFamily="49" charset="-122"/>
              </a:rPr>
              <a:t>readLine</a:t>
            </a:r>
            <a:r>
              <a:rPr lang="en-US" altLang="zh-CN" sz="2000" b="1" dirty="0">
                <a:solidFill>
                  <a:srgbClr val="C00000"/>
                </a:solidFill>
                <a:latin typeface="+mj-lt"/>
                <a:ea typeface="楷体" panose="02010609060101010101" pitchFamily="49" charset="-122"/>
              </a:rPr>
              <a:t>()</a:t>
            </a:r>
            <a:r>
              <a:rPr lang="zh-CN" altLang="en-US" sz="2000" b="1" dirty="0">
                <a:solidFill>
                  <a:srgbClr val="C00000"/>
                </a:solidFill>
                <a:latin typeface="+mj-lt"/>
                <a:ea typeface="楷体" panose="02010609060101010101" pitchFamily="49" charset="-122"/>
              </a:rPr>
              <a:t>方法读取一行信息。</a:t>
            </a:r>
          </a:p>
        </p:txBody>
      </p:sp>
      <p:sp>
        <p:nvSpPr>
          <p:cNvPr id="9" name="矩形 8">
            <a:extLst>
              <a:ext uri="{FF2B5EF4-FFF2-40B4-BE49-F238E27FC236}">
                <a16:creationId xmlns:a16="http://schemas.microsoft.com/office/drawing/2014/main" id="{B5B9FC95-CCC8-4B7F-8880-35E74D2BEF21}"/>
              </a:ext>
            </a:extLst>
          </p:cNvPr>
          <p:cNvSpPr/>
          <p:nvPr/>
        </p:nvSpPr>
        <p:spPr>
          <a:xfrm>
            <a:off x="0" y="2021256"/>
            <a:ext cx="9144000" cy="8362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557AE"/>
                </a:solidFill>
                <a:latin typeface="+mj-lt"/>
              </a:rPr>
              <a:t>数据流类</a:t>
            </a:r>
            <a:r>
              <a:rPr lang="en-US" altLang="zh-CN" sz="2400" b="1" dirty="0" err="1">
                <a:solidFill>
                  <a:srgbClr val="1557AE"/>
                </a:solidFill>
                <a:latin typeface="+mj-lt"/>
              </a:rPr>
              <a:t>DataInputStream</a:t>
            </a:r>
            <a:r>
              <a:rPr lang="zh-CN" altLang="en-US" sz="2400" b="1" dirty="0">
                <a:solidFill>
                  <a:srgbClr val="1557AE"/>
                </a:solidFill>
                <a:latin typeface="+mj-lt"/>
              </a:rPr>
              <a:t>和</a:t>
            </a:r>
            <a:r>
              <a:rPr lang="en-US" altLang="zh-CN" sz="2400" b="1" dirty="0" err="1">
                <a:solidFill>
                  <a:srgbClr val="1557AE"/>
                </a:solidFill>
                <a:latin typeface="+mj-lt"/>
              </a:rPr>
              <a:t>DataOutputStream</a:t>
            </a:r>
            <a:r>
              <a:rPr lang="zh-CN" altLang="en-US" sz="2400" b="1" dirty="0">
                <a:solidFill>
                  <a:srgbClr val="1557AE"/>
                </a:solidFill>
                <a:latin typeface="+mj-lt"/>
              </a:rPr>
              <a:t>的处理对象除了是字节或字节数组外，还可以实现对文件的不同数据类型的读写。</a:t>
            </a:r>
          </a:p>
        </p:txBody>
      </p:sp>
    </p:spTree>
    <p:extLst>
      <p:ext uri="{BB962C8B-B14F-4D97-AF65-F5344CB8AC3E}">
        <p14:creationId xmlns:p14="http://schemas.microsoft.com/office/powerpoint/2010/main" val="2120932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fade">
                                      <p:cBhvr>
                                        <p:cTn id="17" dur="500"/>
                                        <p:tgtEl>
                                          <p:spTgt spid="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fade">
                                      <p:cBhvr>
                                        <p:cTn id="2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896609"/>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过滤流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数据流</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sym typeface="+mn-ea"/>
              </a:rPr>
              <a:t> 数据输入</a:t>
            </a:r>
            <a:r>
              <a:rPr lang="en-US" altLang="zh-CN" sz="2400" b="1" dirty="0">
                <a:latin typeface="+mj-lt"/>
                <a:ea typeface="楷体" panose="02010609060101010101" pitchFamily="49" charset="-122"/>
                <a:cs typeface="黑体" panose="02010609060101010101" pitchFamily="49" charset="-122"/>
                <a:sym typeface="+mn-ea"/>
              </a:rPr>
              <a:t>/</a:t>
            </a:r>
            <a:r>
              <a:rPr lang="zh-CN" altLang="en-US" sz="2400" b="1" dirty="0">
                <a:latin typeface="+mj-lt"/>
                <a:ea typeface="楷体" panose="02010609060101010101" pitchFamily="49" charset="-122"/>
                <a:cs typeface="黑体" panose="02010609060101010101" pitchFamily="49" charset="-122"/>
                <a:sym typeface="+mn-ea"/>
              </a:rPr>
              <a:t>输出流可以是一个已经建立好的输入</a:t>
            </a:r>
            <a:r>
              <a:rPr lang="en-US" altLang="zh-CN" sz="2400" b="1" dirty="0">
                <a:latin typeface="+mj-lt"/>
                <a:ea typeface="楷体" panose="02010609060101010101" pitchFamily="49" charset="-122"/>
                <a:cs typeface="黑体" panose="02010609060101010101" pitchFamily="49" charset="-122"/>
                <a:sym typeface="+mn-ea"/>
              </a:rPr>
              <a:t>/</a:t>
            </a:r>
            <a:r>
              <a:rPr lang="zh-CN" altLang="en-US" sz="2400" b="1" dirty="0">
                <a:latin typeface="+mj-lt"/>
                <a:ea typeface="楷体" panose="02010609060101010101" pitchFamily="49" charset="-122"/>
                <a:cs typeface="黑体" panose="02010609060101010101" pitchFamily="49" charset="-122"/>
                <a:sym typeface="+mn-ea"/>
              </a:rPr>
              <a:t>输出流对象</a:t>
            </a:r>
            <a:r>
              <a:rPr lang="en-US" altLang="zh-CN" sz="2400" b="1" dirty="0">
                <a:latin typeface="+mj-lt"/>
                <a:ea typeface="楷体" panose="02010609060101010101" pitchFamily="49" charset="-122"/>
                <a:cs typeface="黑体" panose="02010609060101010101" pitchFamily="49" charset="-122"/>
                <a:sym typeface="+mn-ea"/>
              </a:rPr>
              <a:t>,</a:t>
            </a:r>
            <a:r>
              <a:rPr lang="zh-CN" altLang="en-US" sz="2400" b="1" dirty="0">
                <a:latin typeface="+mj-lt"/>
                <a:ea typeface="楷体" panose="02010609060101010101" pitchFamily="49" charset="-122"/>
                <a:cs typeface="黑体" panose="02010609060101010101" pitchFamily="49" charset="-122"/>
                <a:sym typeface="+mn-ea"/>
              </a:rPr>
              <a:t>例如网络的连结</a:t>
            </a:r>
            <a:r>
              <a:rPr lang="en-US" altLang="zh-CN" sz="2400" b="1" dirty="0">
                <a:latin typeface="+mj-lt"/>
                <a:ea typeface="楷体" panose="02010609060101010101" pitchFamily="49" charset="-122"/>
                <a:cs typeface="黑体" panose="02010609060101010101" pitchFamily="49" charset="-122"/>
                <a:sym typeface="+mn-ea"/>
              </a:rPr>
              <a:t>,</a:t>
            </a:r>
            <a:r>
              <a:rPr lang="zh-CN" altLang="en-US" sz="2400" b="1" dirty="0">
                <a:latin typeface="+mj-lt"/>
                <a:ea typeface="楷体" panose="02010609060101010101" pitchFamily="49" charset="-122"/>
                <a:cs typeface="黑体" panose="02010609060101010101" pitchFamily="49" charset="-122"/>
                <a:sym typeface="+mn-ea"/>
              </a:rPr>
              <a:t>文件等。数据流可通过如下方式建立</a:t>
            </a: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9" name="矩形: 圆角 8">
            <a:extLst>
              <a:ext uri="{FF2B5EF4-FFF2-40B4-BE49-F238E27FC236}">
                <a16:creationId xmlns:a16="http://schemas.microsoft.com/office/drawing/2014/main" id="{AADA8590-4221-4547-9388-0FDCCAC8DE3B}"/>
              </a:ext>
            </a:extLst>
          </p:cNvPr>
          <p:cNvSpPr/>
          <p:nvPr/>
        </p:nvSpPr>
        <p:spPr>
          <a:xfrm>
            <a:off x="0" y="2967813"/>
            <a:ext cx="9143999" cy="1556674"/>
          </a:xfrm>
          <a:prstGeom prst="roundRect">
            <a:avLst>
              <a:gd name="adj" fmla="val 0"/>
            </a:avLst>
          </a:prstGeom>
          <a:solidFill>
            <a:schemeClr val="bg1">
              <a:lumMod val="8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3050" lvl="3">
              <a:tabLst>
                <a:tab pos="360363" algn="l"/>
              </a:tabLst>
            </a:pPr>
            <a:r>
              <a:rPr lang="en-US" altLang="zh-CN" sz="2000" b="1" dirty="0">
                <a:solidFill>
                  <a:schemeClr val="tx1"/>
                </a:solidFill>
                <a:latin typeface="Consolas" panose="020B0609020204030204" pitchFamily="49" charset="0"/>
                <a:ea typeface="楷体" panose="02010609060101010101" pitchFamily="49" charset="-122"/>
              </a:rPr>
              <a:t>FileInputStream </a:t>
            </a:r>
            <a:r>
              <a:rPr lang="en-US" altLang="zh-CN" sz="2000" b="1" dirty="0" err="1">
                <a:solidFill>
                  <a:schemeClr val="tx1"/>
                </a:solidFill>
                <a:latin typeface="Consolas" panose="020B0609020204030204" pitchFamily="49" charset="0"/>
                <a:ea typeface="楷体" panose="02010609060101010101" pitchFamily="49" charset="-122"/>
              </a:rPr>
              <a:t>fis</a:t>
            </a:r>
            <a:r>
              <a:rPr lang="en-US" altLang="zh-CN" sz="2000" b="1" dirty="0">
                <a:solidFill>
                  <a:schemeClr val="tx1"/>
                </a:solidFill>
                <a:latin typeface="Consolas" panose="020B0609020204030204" pitchFamily="49" charset="0"/>
                <a:ea typeface="楷体" panose="02010609060101010101" pitchFamily="49" charset="-122"/>
              </a:rPr>
              <a:t> = new  FileInputStream("file1.txt");</a:t>
            </a:r>
          </a:p>
          <a:p>
            <a:pPr marL="273050" lvl="3">
              <a:tabLst>
                <a:tab pos="360363" algn="l"/>
              </a:tabLst>
            </a:pPr>
            <a:r>
              <a:rPr lang="en-US" altLang="zh-CN" sz="2000" b="1" dirty="0" err="1">
                <a:solidFill>
                  <a:schemeClr val="tx1"/>
                </a:solidFill>
                <a:latin typeface="Consolas" panose="020B0609020204030204" pitchFamily="49" charset="0"/>
                <a:ea typeface="楷体" panose="02010609060101010101" pitchFamily="49" charset="-122"/>
              </a:rPr>
              <a:t>FileOutputStream</a:t>
            </a:r>
            <a:r>
              <a:rPr lang="en-US" altLang="zh-CN" sz="2000" b="1" dirty="0">
                <a:solidFill>
                  <a:schemeClr val="tx1"/>
                </a:solidFill>
                <a:latin typeface="Consolas" panose="020B0609020204030204" pitchFamily="49" charset="0"/>
                <a:ea typeface="楷体" panose="02010609060101010101" pitchFamily="49" charset="-122"/>
              </a:rPr>
              <a:t> </a:t>
            </a:r>
            <a:r>
              <a:rPr lang="en-US" altLang="zh-CN" sz="2000" b="1" dirty="0" err="1">
                <a:solidFill>
                  <a:schemeClr val="tx1"/>
                </a:solidFill>
                <a:latin typeface="Consolas" panose="020B0609020204030204" pitchFamily="49" charset="0"/>
                <a:ea typeface="楷体" panose="02010609060101010101" pitchFamily="49" charset="-122"/>
              </a:rPr>
              <a:t>fos</a:t>
            </a:r>
            <a:r>
              <a:rPr lang="en-US" altLang="zh-CN" sz="2000" b="1" dirty="0">
                <a:solidFill>
                  <a:schemeClr val="tx1"/>
                </a:solidFill>
                <a:latin typeface="Consolas" panose="020B0609020204030204" pitchFamily="49" charset="0"/>
                <a:ea typeface="楷体" panose="02010609060101010101" pitchFamily="49" charset="-122"/>
              </a:rPr>
              <a:t> = new  </a:t>
            </a:r>
            <a:r>
              <a:rPr lang="en-US" altLang="zh-CN" sz="2000" b="1" dirty="0" err="1">
                <a:solidFill>
                  <a:schemeClr val="tx1"/>
                </a:solidFill>
                <a:latin typeface="Consolas" panose="020B0609020204030204" pitchFamily="49" charset="0"/>
                <a:ea typeface="楷体" panose="02010609060101010101" pitchFamily="49" charset="-122"/>
              </a:rPr>
              <a:t>FileOutputStream</a:t>
            </a:r>
            <a:r>
              <a:rPr lang="en-US" altLang="zh-CN" sz="2000" b="1" dirty="0">
                <a:solidFill>
                  <a:schemeClr val="tx1"/>
                </a:solidFill>
                <a:latin typeface="Consolas" panose="020B0609020204030204" pitchFamily="49" charset="0"/>
                <a:ea typeface="楷体" panose="02010609060101010101" pitchFamily="49" charset="-122"/>
              </a:rPr>
              <a:t>("file2.txt");</a:t>
            </a:r>
          </a:p>
          <a:p>
            <a:pPr marL="273050" lvl="3">
              <a:tabLst>
                <a:tab pos="360363" algn="l"/>
              </a:tabLst>
            </a:pPr>
            <a:r>
              <a:rPr lang="en-US" altLang="zh-CN" sz="2000" b="1" dirty="0" err="1">
                <a:solidFill>
                  <a:schemeClr val="tx1"/>
                </a:solidFill>
                <a:latin typeface="Consolas" panose="020B0609020204030204" pitchFamily="49" charset="0"/>
                <a:ea typeface="楷体" panose="02010609060101010101" pitchFamily="49" charset="-122"/>
              </a:rPr>
              <a:t>DataInputStream</a:t>
            </a:r>
            <a:r>
              <a:rPr lang="en-US" altLang="zh-CN" sz="2000" b="1" dirty="0">
                <a:solidFill>
                  <a:schemeClr val="tx1"/>
                </a:solidFill>
                <a:latin typeface="Consolas" panose="020B0609020204030204" pitchFamily="49" charset="0"/>
                <a:ea typeface="楷体" panose="02010609060101010101" pitchFamily="49" charset="-122"/>
              </a:rPr>
              <a:t> dis = new </a:t>
            </a:r>
            <a:r>
              <a:rPr lang="en-US" altLang="zh-CN" sz="2000" b="1" dirty="0" err="1">
                <a:solidFill>
                  <a:schemeClr val="tx1"/>
                </a:solidFill>
                <a:latin typeface="Consolas" panose="020B0609020204030204" pitchFamily="49" charset="0"/>
                <a:ea typeface="楷体" panose="02010609060101010101" pitchFamily="49" charset="-122"/>
              </a:rPr>
              <a:t>DataInputStream</a:t>
            </a:r>
            <a:r>
              <a:rPr lang="en-US" altLang="zh-CN" sz="2000" b="1" dirty="0">
                <a:solidFill>
                  <a:schemeClr val="tx1"/>
                </a:solidFill>
                <a:latin typeface="Consolas" panose="020B0609020204030204" pitchFamily="49" charset="0"/>
                <a:ea typeface="楷体" panose="02010609060101010101" pitchFamily="49" charset="-122"/>
              </a:rPr>
              <a:t>(</a:t>
            </a:r>
            <a:r>
              <a:rPr lang="en-US" altLang="zh-CN" sz="2000" b="1" dirty="0" err="1">
                <a:solidFill>
                  <a:schemeClr val="tx1"/>
                </a:solidFill>
                <a:latin typeface="Consolas" panose="020B0609020204030204" pitchFamily="49" charset="0"/>
                <a:ea typeface="楷体" panose="02010609060101010101" pitchFamily="49" charset="-122"/>
              </a:rPr>
              <a:t>fis</a:t>
            </a:r>
            <a:r>
              <a:rPr lang="en-US" altLang="zh-CN" sz="2000" b="1" dirty="0">
                <a:solidFill>
                  <a:schemeClr val="tx1"/>
                </a:solidFill>
                <a:latin typeface="Consolas" panose="020B0609020204030204" pitchFamily="49" charset="0"/>
                <a:ea typeface="楷体" panose="02010609060101010101" pitchFamily="49" charset="-122"/>
              </a:rPr>
              <a:t>);</a:t>
            </a:r>
          </a:p>
          <a:p>
            <a:pPr marL="273050" lvl="3">
              <a:tabLst>
                <a:tab pos="360363" algn="l"/>
              </a:tabLst>
            </a:pPr>
            <a:r>
              <a:rPr lang="en-US" altLang="zh-CN" sz="2000" b="1" dirty="0" err="1">
                <a:solidFill>
                  <a:schemeClr val="tx1"/>
                </a:solidFill>
                <a:latin typeface="Consolas" panose="020B0609020204030204" pitchFamily="49" charset="0"/>
                <a:ea typeface="楷体" panose="02010609060101010101" pitchFamily="49" charset="-122"/>
              </a:rPr>
              <a:t>DataOutputStream</a:t>
            </a:r>
            <a:r>
              <a:rPr lang="en-US" altLang="zh-CN" sz="2000" b="1" dirty="0">
                <a:solidFill>
                  <a:schemeClr val="tx1"/>
                </a:solidFill>
                <a:latin typeface="Consolas" panose="020B0609020204030204" pitchFamily="49" charset="0"/>
                <a:ea typeface="楷体" panose="02010609060101010101" pitchFamily="49" charset="-122"/>
              </a:rPr>
              <a:t> dos = new </a:t>
            </a:r>
            <a:r>
              <a:rPr lang="en-US" altLang="zh-CN" sz="2000" b="1" dirty="0" err="1">
                <a:solidFill>
                  <a:schemeClr val="tx1"/>
                </a:solidFill>
                <a:latin typeface="Consolas" panose="020B0609020204030204" pitchFamily="49" charset="0"/>
                <a:ea typeface="楷体" panose="02010609060101010101" pitchFamily="49" charset="-122"/>
              </a:rPr>
              <a:t>DataOutputStream</a:t>
            </a:r>
            <a:r>
              <a:rPr lang="en-US" altLang="zh-CN" sz="2000" b="1" dirty="0">
                <a:solidFill>
                  <a:schemeClr val="tx1"/>
                </a:solidFill>
                <a:latin typeface="Consolas" panose="020B0609020204030204" pitchFamily="49" charset="0"/>
                <a:ea typeface="楷体" panose="02010609060101010101" pitchFamily="49" charset="-122"/>
              </a:rPr>
              <a:t>(</a:t>
            </a:r>
            <a:r>
              <a:rPr lang="en-US" altLang="zh-CN" sz="2000" b="1" dirty="0" err="1">
                <a:solidFill>
                  <a:schemeClr val="tx1"/>
                </a:solidFill>
                <a:latin typeface="Consolas" panose="020B0609020204030204" pitchFamily="49" charset="0"/>
                <a:ea typeface="楷体" panose="02010609060101010101" pitchFamily="49" charset="-122"/>
              </a:rPr>
              <a:t>fos</a:t>
            </a:r>
            <a:r>
              <a:rPr lang="en-US" altLang="zh-CN" sz="2000" b="1" dirty="0">
                <a:solidFill>
                  <a:schemeClr val="tx1"/>
                </a:solidFill>
                <a:latin typeface="Consolas" panose="020B0609020204030204" pitchFamily="49" charset="0"/>
                <a:ea typeface="楷体" panose="02010609060101010101" pitchFamily="49" charset="-122"/>
              </a:rPr>
              <a:t>);</a:t>
            </a:r>
          </a:p>
        </p:txBody>
      </p:sp>
    </p:spTree>
    <p:extLst>
      <p:ext uri="{BB962C8B-B14F-4D97-AF65-F5344CB8AC3E}">
        <p14:creationId xmlns:p14="http://schemas.microsoft.com/office/powerpoint/2010/main" val="1327715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E1410FE-C128-4F66-AE84-3B67AD48F164}"/>
              </a:ext>
            </a:extLst>
          </p:cNvPr>
          <p:cNvSpPr/>
          <p:nvPr/>
        </p:nvSpPr>
        <p:spPr>
          <a:xfrm>
            <a:off x="0" y="0"/>
            <a:ext cx="9144000" cy="6857999"/>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569CD6"/>
                </a:solidFill>
                <a:latin typeface="Consolas" panose="020B0609020204030204" pitchFamily="49" charset="0"/>
              </a:rPr>
              <a:t>import</a:t>
            </a:r>
            <a:r>
              <a:rPr lang="en-US" altLang="zh-CN" sz="2000" b="1" dirty="0">
                <a:solidFill>
                  <a:srgbClr val="CCCCCC"/>
                </a:solidFill>
                <a:latin typeface="Consolas" panose="020B0609020204030204" pitchFamily="49" charset="0"/>
              </a:rPr>
              <a:t> </a:t>
            </a:r>
            <a:r>
              <a:rPr lang="en-US" altLang="zh-CN" sz="2000" b="1" dirty="0">
                <a:solidFill>
                  <a:srgbClr val="4EC9B0"/>
                </a:solidFill>
                <a:latin typeface="Consolas" panose="020B0609020204030204" pitchFamily="49" charset="0"/>
              </a:rPr>
              <a:t>java</a:t>
            </a:r>
            <a:r>
              <a:rPr lang="en-US" altLang="zh-CN" sz="2000" b="1" dirty="0">
                <a:solidFill>
                  <a:srgbClr val="D4D4D4"/>
                </a:solidFill>
                <a:latin typeface="Consolas" panose="020B0609020204030204" pitchFamily="49" charset="0"/>
              </a:rPr>
              <a:t>.</a:t>
            </a:r>
            <a:r>
              <a:rPr lang="en-US" altLang="zh-CN" sz="2000" b="1" dirty="0">
                <a:solidFill>
                  <a:srgbClr val="4EC9B0"/>
                </a:solidFill>
                <a:latin typeface="Consolas" panose="020B0609020204030204" pitchFamily="49" charset="0"/>
              </a:rPr>
              <a:t>io</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a:t>
            </a:r>
          </a:p>
          <a:p>
            <a:br>
              <a:rPr lang="en-US" altLang="zh-CN" sz="2000" b="1" dirty="0">
                <a:solidFill>
                  <a:srgbClr val="CCCCCC"/>
                </a:solidFill>
                <a:latin typeface="Consolas" panose="020B0609020204030204" pitchFamily="49" charset="0"/>
              </a:rPr>
            </a:br>
            <a:r>
              <a:rPr lang="en-US" altLang="zh-CN" sz="2000" b="1" dirty="0">
                <a:solidFill>
                  <a:srgbClr val="569CD6"/>
                </a:solidFill>
                <a:latin typeface="Consolas" panose="020B0609020204030204" pitchFamily="49" charset="0"/>
              </a:rPr>
              <a:t>class</a:t>
            </a:r>
            <a:r>
              <a:rPr lang="en-US" altLang="zh-CN" sz="2000" b="1" dirty="0">
                <a:solidFill>
                  <a:srgbClr val="CCCCCC"/>
                </a:solidFill>
                <a:latin typeface="Consolas" panose="020B0609020204030204" pitchFamily="49" charset="0"/>
              </a:rPr>
              <a:t> </a:t>
            </a:r>
            <a:r>
              <a:rPr lang="en-US" altLang="zh-CN" sz="2000" b="1" dirty="0">
                <a:solidFill>
                  <a:srgbClr val="4EC9B0"/>
                </a:solidFill>
                <a:latin typeface="Consolas" panose="020B0609020204030204" pitchFamily="49" charset="0"/>
              </a:rPr>
              <a:t>test</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a:solidFill>
                  <a:srgbClr val="569CD6"/>
                </a:solidFill>
                <a:latin typeface="Consolas" panose="020B0609020204030204" pitchFamily="49" charset="0"/>
              </a:rPr>
              <a:t>public</a:t>
            </a:r>
            <a:r>
              <a:rPr lang="en-US" altLang="zh-CN" sz="2000" b="1" dirty="0">
                <a:solidFill>
                  <a:srgbClr val="CCCCCC"/>
                </a:solidFill>
                <a:latin typeface="Consolas" panose="020B0609020204030204" pitchFamily="49" charset="0"/>
              </a:rPr>
              <a:t> </a:t>
            </a:r>
            <a:r>
              <a:rPr lang="en-US" altLang="zh-CN" sz="2000" b="1" dirty="0">
                <a:solidFill>
                  <a:srgbClr val="569CD6"/>
                </a:solidFill>
                <a:latin typeface="Consolas" panose="020B0609020204030204" pitchFamily="49" charset="0"/>
              </a:rPr>
              <a:t>static</a:t>
            </a:r>
            <a:r>
              <a:rPr lang="en-US" altLang="zh-CN" sz="2000" b="1" dirty="0">
                <a:solidFill>
                  <a:srgbClr val="CCCCCC"/>
                </a:solidFill>
                <a:latin typeface="Consolas" panose="020B0609020204030204" pitchFamily="49" charset="0"/>
              </a:rPr>
              <a:t> </a:t>
            </a:r>
            <a:r>
              <a:rPr lang="en-US" altLang="zh-CN" sz="2000" b="1" dirty="0">
                <a:solidFill>
                  <a:srgbClr val="4EC9B0"/>
                </a:solidFill>
                <a:latin typeface="Consolas" panose="020B0609020204030204" pitchFamily="49" charset="0"/>
              </a:rPr>
              <a:t>void</a:t>
            </a:r>
            <a:r>
              <a:rPr lang="en-US" altLang="zh-CN" sz="2000" b="1" dirty="0">
                <a:solidFill>
                  <a:srgbClr val="CCCCCC"/>
                </a:solidFill>
                <a:latin typeface="Consolas" panose="020B0609020204030204" pitchFamily="49" charset="0"/>
              </a:rPr>
              <a:t> </a:t>
            </a:r>
            <a:r>
              <a:rPr lang="en-US" altLang="zh-CN" sz="2000" b="1" dirty="0">
                <a:solidFill>
                  <a:srgbClr val="DCDCAA"/>
                </a:solidFill>
                <a:latin typeface="Consolas" panose="020B0609020204030204" pitchFamily="49" charset="0"/>
              </a:rPr>
              <a:t>main</a:t>
            </a:r>
            <a:r>
              <a:rPr lang="en-US" altLang="zh-CN" sz="2000" b="1" dirty="0">
                <a:solidFill>
                  <a:srgbClr val="CCCCCC"/>
                </a:solidFill>
                <a:latin typeface="Consolas" panose="020B0609020204030204" pitchFamily="49" charset="0"/>
              </a:rPr>
              <a:t>(</a:t>
            </a:r>
            <a:r>
              <a:rPr lang="en-US" altLang="zh-CN" sz="2000" b="1" dirty="0">
                <a:solidFill>
                  <a:srgbClr val="4EC9B0"/>
                </a:solidFill>
                <a:latin typeface="Consolas" panose="020B0609020204030204" pitchFamily="49" charset="0"/>
              </a:rPr>
              <a:t>String</a:t>
            </a:r>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args</a:t>
            </a:r>
            <a:r>
              <a:rPr lang="en-US" altLang="zh-CN" sz="2000" b="1" dirty="0">
                <a:solidFill>
                  <a:srgbClr val="CCCCCC"/>
                </a:solidFill>
                <a:latin typeface="Consolas" panose="020B0609020204030204" pitchFamily="49" charset="0"/>
              </a:rPr>
              <a:t>) </a:t>
            </a:r>
            <a:r>
              <a:rPr lang="en-US" altLang="zh-CN" sz="2000" b="1" dirty="0">
                <a:solidFill>
                  <a:srgbClr val="569CD6"/>
                </a:solidFill>
                <a:latin typeface="Consolas" panose="020B0609020204030204" pitchFamily="49" charset="0"/>
              </a:rPr>
              <a:t>throws</a:t>
            </a:r>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IOException</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FileOutputStream</a:t>
            </a:r>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fos</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C586C0"/>
                </a:solidFill>
                <a:latin typeface="Consolas" panose="020B0609020204030204" pitchFamily="49" charset="0"/>
              </a:rPr>
              <a:t>new</a:t>
            </a:r>
            <a:r>
              <a:rPr lang="en-US" altLang="zh-CN" sz="2000" b="1" dirty="0">
                <a:solidFill>
                  <a:srgbClr val="CCCCCC"/>
                </a:solidFill>
                <a:latin typeface="Consolas" panose="020B0609020204030204" pitchFamily="49" charset="0"/>
              </a:rPr>
              <a:t> </a:t>
            </a:r>
            <a:r>
              <a:rPr lang="en-US" altLang="zh-CN" sz="2000" b="1" dirty="0" err="1">
                <a:solidFill>
                  <a:srgbClr val="DCDCAA"/>
                </a:solidFill>
                <a:latin typeface="Consolas" panose="020B0609020204030204" pitchFamily="49" charset="0"/>
              </a:rPr>
              <a:t>FileOutputStream</a:t>
            </a:r>
            <a:r>
              <a:rPr lang="en-US" altLang="zh-CN" sz="2000" b="1" dirty="0">
                <a:solidFill>
                  <a:srgbClr val="CCCCCC"/>
                </a:solidFill>
                <a:latin typeface="Consolas" panose="020B0609020204030204" pitchFamily="49" charset="0"/>
              </a:rPr>
              <a:t>(</a:t>
            </a:r>
            <a:r>
              <a:rPr lang="en-US" altLang="zh-CN" sz="2000" b="1" dirty="0">
                <a:solidFill>
                  <a:srgbClr val="CE9178"/>
                </a:solidFill>
                <a:latin typeface="Consolas" panose="020B0609020204030204" pitchFamily="49" charset="0"/>
              </a:rPr>
              <a:t>"data/temp.dat"</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DataOutputStream</a:t>
            </a:r>
            <a:r>
              <a:rPr lang="en-US" altLang="zh-CN" sz="2000" b="1" dirty="0">
                <a:solidFill>
                  <a:srgbClr val="CCCCCC"/>
                </a:solidFill>
                <a:latin typeface="Consolas" panose="020B0609020204030204" pitchFamily="49" charset="0"/>
              </a:rPr>
              <a:t> </a:t>
            </a:r>
            <a:r>
              <a:rPr lang="en-US" altLang="zh-CN" sz="2000" b="1" dirty="0">
                <a:solidFill>
                  <a:srgbClr val="9CDCFE"/>
                </a:solidFill>
                <a:latin typeface="Consolas" panose="020B0609020204030204" pitchFamily="49" charset="0"/>
              </a:rPr>
              <a:t>dos</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C586C0"/>
                </a:solidFill>
                <a:latin typeface="Consolas" panose="020B0609020204030204" pitchFamily="49" charset="0"/>
              </a:rPr>
              <a:t>new</a:t>
            </a:r>
            <a:r>
              <a:rPr lang="en-US" altLang="zh-CN" sz="2000" b="1" dirty="0">
                <a:solidFill>
                  <a:srgbClr val="CCCCCC"/>
                </a:solidFill>
                <a:latin typeface="Consolas" panose="020B0609020204030204" pitchFamily="49" charset="0"/>
              </a:rPr>
              <a:t> </a:t>
            </a:r>
            <a:r>
              <a:rPr lang="en-US" altLang="zh-CN" sz="2000" b="1" dirty="0" err="1">
                <a:solidFill>
                  <a:srgbClr val="DCDCAA"/>
                </a:solidFill>
                <a:latin typeface="Consolas" panose="020B0609020204030204" pitchFamily="49" charset="0"/>
              </a:rPr>
              <a:t>DataOutputStream</a:t>
            </a:r>
            <a:r>
              <a:rPr lang="en-US" altLang="zh-CN" sz="2000" b="1" dirty="0">
                <a:solidFill>
                  <a:srgbClr val="CCCCCC"/>
                </a:solidFill>
                <a:latin typeface="Consolas" panose="020B0609020204030204" pitchFamily="49" charset="0"/>
              </a:rPr>
              <a:t>(</a:t>
            </a:r>
            <a:r>
              <a:rPr lang="en-US" altLang="zh-CN" sz="2000" b="1" dirty="0" err="1">
                <a:solidFill>
                  <a:srgbClr val="9CDCFE"/>
                </a:solidFill>
                <a:latin typeface="Consolas" panose="020B0609020204030204" pitchFamily="49" charset="0"/>
              </a:rPr>
              <a:t>fos</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a:solidFill>
                  <a:srgbClr val="C586C0"/>
                </a:solidFill>
                <a:latin typeface="Consolas" panose="020B0609020204030204" pitchFamily="49" charset="0"/>
              </a:rPr>
              <a:t>try</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dos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writeBoolean</a:t>
            </a:r>
            <a:r>
              <a:rPr lang="en-US" altLang="zh-CN" sz="2000" b="1" dirty="0">
                <a:solidFill>
                  <a:srgbClr val="CCCCCC"/>
                </a:solidFill>
                <a:latin typeface="Consolas" panose="020B0609020204030204" pitchFamily="49" charset="0"/>
              </a:rPr>
              <a:t>(</a:t>
            </a:r>
            <a:r>
              <a:rPr lang="en-US" altLang="zh-CN" sz="2000" b="1" dirty="0">
                <a:solidFill>
                  <a:srgbClr val="569CD6"/>
                </a:solidFill>
                <a:latin typeface="Consolas" panose="020B0609020204030204" pitchFamily="49" charset="0"/>
              </a:rPr>
              <a:t>true</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dos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writeByte</a:t>
            </a:r>
            <a:r>
              <a:rPr lang="en-US" altLang="zh-CN" sz="2000" b="1" dirty="0">
                <a:solidFill>
                  <a:srgbClr val="CCCCCC"/>
                </a:solidFill>
                <a:latin typeface="Consolas" panose="020B0609020204030204" pitchFamily="49" charset="0"/>
              </a:rPr>
              <a:t>((</a:t>
            </a:r>
            <a:r>
              <a:rPr lang="en-US" altLang="zh-CN" sz="2000" b="1" dirty="0">
                <a:solidFill>
                  <a:srgbClr val="4EC9B0"/>
                </a:solidFill>
                <a:latin typeface="Consolas" panose="020B0609020204030204" pitchFamily="49" charset="0"/>
              </a:rPr>
              <a:t>byte</a:t>
            </a:r>
            <a:r>
              <a:rPr lang="en-US" altLang="zh-CN" sz="2000" b="1" dirty="0">
                <a:solidFill>
                  <a:srgbClr val="CCCCCC"/>
                </a:solidFill>
                <a:latin typeface="Consolas" panose="020B0609020204030204" pitchFamily="49" charset="0"/>
              </a:rPr>
              <a:t>) </a:t>
            </a:r>
            <a:r>
              <a:rPr lang="en-US" altLang="zh-CN" sz="2000" b="1" dirty="0">
                <a:solidFill>
                  <a:srgbClr val="B5CEA8"/>
                </a:solidFill>
                <a:latin typeface="Consolas" panose="020B0609020204030204" pitchFamily="49" charset="0"/>
              </a:rPr>
              <a:t>123</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dos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writeChar</a:t>
            </a:r>
            <a:r>
              <a:rPr lang="en-US" altLang="zh-CN" sz="2000" b="1" dirty="0">
                <a:solidFill>
                  <a:srgbClr val="CCCCCC"/>
                </a:solidFill>
                <a:latin typeface="Consolas" panose="020B0609020204030204" pitchFamily="49" charset="0"/>
              </a:rPr>
              <a:t>(</a:t>
            </a:r>
            <a:r>
              <a:rPr lang="en-US" altLang="zh-CN" sz="2000" b="1" dirty="0">
                <a:solidFill>
                  <a:srgbClr val="CE9178"/>
                </a:solidFill>
                <a:latin typeface="Consolas" panose="020B0609020204030204" pitchFamily="49" charset="0"/>
              </a:rPr>
              <a:t>'J'</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dos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writeDouble</a:t>
            </a:r>
            <a:r>
              <a:rPr lang="en-US" altLang="zh-CN" sz="2000" b="1" dirty="0">
                <a:solidFill>
                  <a:srgbClr val="CCCCCC"/>
                </a:solidFill>
                <a:latin typeface="Consolas" panose="020B0609020204030204" pitchFamily="49" charset="0"/>
              </a:rPr>
              <a:t>(</a:t>
            </a:r>
            <a:r>
              <a:rPr lang="en-US" altLang="zh-CN" sz="2000" b="1" dirty="0">
                <a:solidFill>
                  <a:srgbClr val="B5CEA8"/>
                </a:solidFill>
                <a:latin typeface="Consolas" panose="020B0609020204030204" pitchFamily="49" charset="0"/>
              </a:rPr>
              <a:t>3.141592653</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dos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writeFloat</a:t>
            </a:r>
            <a:r>
              <a:rPr lang="en-US" altLang="zh-CN" sz="2000" b="1" dirty="0">
                <a:solidFill>
                  <a:srgbClr val="CCCCCC"/>
                </a:solidFill>
                <a:latin typeface="Consolas" panose="020B0609020204030204" pitchFamily="49" charset="0"/>
              </a:rPr>
              <a:t>(</a:t>
            </a:r>
            <a:r>
              <a:rPr lang="en-US" altLang="zh-CN" sz="2000" b="1" dirty="0">
                <a:solidFill>
                  <a:srgbClr val="B5CEA8"/>
                </a:solidFill>
                <a:latin typeface="Consolas" panose="020B0609020204030204" pitchFamily="49" charset="0"/>
              </a:rPr>
              <a:t>3.14f</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dos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writeInt</a:t>
            </a:r>
            <a:r>
              <a:rPr lang="en-US" altLang="zh-CN" sz="2000" b="1" dirty="0">
                <a:solidFill>
                  <a:srgbClr val="CCCCCC"/>
                </a:solidFill>
                <a:latin typeface="Consolas" panose="020B0609020204030204" pitchFamily="49" charset="0"/>
              </a:rPr>
              <a:t>(</a:t>
            </a:r>
            <a:r>
              <a:rPr lang="en-US" altLang="zh-CN" sz="2000" b="1" dirty="0">
                <a:solidFill>
                  <a:srgbClr val="B5CEA8"/>
                </a:solidFill>
                <a:latin typeface="Consolas" panose="020B0609020204030204" pitchFamily="49" charset="0"/>
              </a:rPr>
              <a:t>123456</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dos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writeLong</a:t>
            </a:r>
            <a:r>
              <a:rPr lang="en-US" altLang="zh-CN" sz="2000" b="1" dirty="0">
                <a:solidFill>
                  <a:srgbClr val="CCCCCC"/>
                </a:solidFill>
                <a:latin typeface="Consolas" panose="020B0609020204030204" pitchFamily="49" charset="0"/>
              </a:rPr>
              <a:t>(</a:t>
            </a:r>
            <a:r>
              <a:rPr lang="en-US" altLang="zh-CN" sz="2000" b="1" dirty="0">
                <a:solidFill>
                  <a:srgbClr val="B5CEA8"/>
                </a:solidFill>
                <a:latin typeface="Consolas" panose="020B0609020204030204" pitchFamily="49" charset="0"/>
              </a:rPr>
              <a:t>998877665544332211L</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dos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writeShort</a:t>
            </a:r>
            <a:r>
              <a:rPr lang="en-US" altLang="zh-CN" sz="2000" b="1" dirty="0">
                <a:solidFill>
                  <a:srgbClr val="CCCCCC"/>
                </a:solidFill>
                <a:latin typeface="Consolas" panose="020B0609020204030204" pitchFamily="49" charset="0"/>
              </a:rPr>
              <a:t>((</a:t>
            </a:r>
            <a:r>
              <a:rPr lang="en-US" altLang="zh-CN" sz="2000" b="1" dirty="0">
                <a:solidFill>
                  <a:srgbClr val="4EC9B0"/>
                </a:solidFill>
                <a:latin typeface="Consolas" panose="020B0609020204030204" pitchFamily="49" charset="0"/>
              </a:rPr>
              <a:t>short</a:t>
            </a:r>
            <a:r>
              <a:rPr lang="en-US" altLang="zh-CN" sz="2000" b="1" dirty="0">
                <a:solidFill>
                  <a:srgbClr val="CCCCCC"/>
                </a:solidFill>
                <a:latin typeface="Consolas" panose="020B0609020204030204" pitchFamily="49" charset="0"/>
              </a:rPr>
              <a:t>)</a:t>
            </a:r>
            <a:r>
              <a:rPr lang="en-US" altLang="zh-CN" sz="2000" b="1" dirty="0">
                <a:solidFill>
                  <a:srgbClr val="B5CEA8"/>
                </a:solidFill>
                <a:latin typeface="Consolas" panose="020B0609020204030204" pitchFamily="49" charset="0"/>
              </a:rPr>
              <a:t>11223</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p>
          <a:p>
            <a:r>
              <a:rPr lang="en-US" altLang="zh-CN" sz="2000" b="1" dirty="0">
                <a:solidFill>
                  <a:srgbClr val="CCCCCC"/>
                </a:solidFill>
                <a:latin typeface="Consolas" panose="020B0609020204030204" pitchFamily="49" charset="0"/>
              </a:rPr>
              <a:t>        </a:t>
            </a:r>
            <a:r>
              <a:rPr lang="en-US" altLang="zh-CN" sz="2000" b="1" dirty="0">
                <a:solidFill>
                  <a:srgbClr val="C586C0"/>
                </a:solidFill>
                <a:latin typeface="Consolas" panose="020B0609020204030204" pitchFamily="49" charset="0"/>
              </a:rPr>
              <a:t>finally</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dos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close</a:t>
            </a:r>
            <a:r>
              <a:rPr lang="en-US" altLang="zh-CN" sz="2000" b="1" dirty="0">
                <a:solidFill>
                  <a:srgbClr val="CCCCCC"/>
                </a:solidFill>
                <a:latin typeface="Consolas" panose="020B0609020204030204" pitchFamily="49" charset="0"/>
              </a:rPr>
              <a:t>();</a:t>
            </a:r>
          </a:p>
          <a:p>
            <a:r>
              <a:rPr lang="en-US" altLang="zh-CN" sz="2000" b="1" dirty="0">
                <a:solidFill>
                  <a:srgbClr val="CCCCCC"/>
                </a:solidFill>
                <a:latin typeface="Consolas" panose="020B0609020204030204" pitchFamily="49" charset="0"/>
              </a:rPr>
              <a:t>        }  </a:t>
            </a:r>
          </a:p>
        </p:txBody>
      </p:sp>
    </p:spTree>
    <p:extLst>
      <p:ext uri="{BB962C8B-B14F-4D97-AF65-F5344CB8AC3E}">
        <p14:creationId xmlns:p14="http://schemas.microsoft.com/office/powerpoint/2010/main" val="34251078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 name="矩形: 圆角 2">
            <a:extLst>
              <a:ext uri="{FF2B5EF4-FFF2-40B4-BE49-F238E27FC236}">
                <a16:creationId xmlns:a16="http://schemas.microsoft.com/office/drawing/2014/main" id="{49D67C47-124D-4C41-A955-9A858258ED13}"/>
              </a:ext>
            </a:extLst>
          </p:cNvPr>
          <p:cNvSpPr/>
          <p:nvPr/>
        </p:nvSpPr>
        <p:spPr>
          <a:xfrm>
            <a:off x="2872" y="1081260"/>
            <a:ext cx="9141128" cy="1310248"/>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需求：大部分程序都需要输入</a:t>
            </a:r>
            <a:r>
              <a:rPr lang="en-US" altLang="zh-CN" sz="2400" b="1" dirty="0">
                <a:solidFill>
                  <a:srgbClr val="1557AE"/>
                </a:solidFill>
                <a:latin typeface="+mj-lt"/>
              </a:rPr>
              <a:t>/</a:t>
            </a:r>
            <a:r>
              <a:rPr lang="zh-CN" altLang="en-US" sz="2400" b="1" dirty="0">
                <a:solidFill>
                  <a:srgbClr val="1557AE"/>
                </a:solidFill>
                <a:latin typeface="+mj-lt"/>
              </a:rPr>
              <a:t>输出处理，比如从文件中读或者向文件中写数据、从键盘读取数据、向屏幕中输出数据、在一个网络连接上进行读写操作等。</a:t>
            </a:r>
            <a:endParaRPr lang="en-US" altLang="zh-CN" sz="2400" b="1" dirty="0">
              <a:solidFill>
                <a:srgbClr val="1557AE"/>
              </a:solidFill>
              <a:latin typeface="+mj-lt"/>
            </a:endParaRPr>
          </a:p>
        </p:txBody>
      </p:sp>
      <p:sp>
        <p:nvSpPr>
          <p:cNvPr id="22" name="矩形: 圆角 21">
            <a:extLst>
              <a:ext uri="{FF2B5EF4-FFF2-40B4-BE49-F238E27FC236}">
                <a16:creationId xmlns:a16="http://schemas.microsoft.com/office/drawing/2014/main" id="{FFBCB7D4-0A7E-4AD3-A074-10F4C577367C}"/>
              </a:ext>
            </a:extLst>
          </p:cNvPr>
          <p:cNvSpPr/>
          <p:nvPr/>
        </p:nvSpPr>
        <p:spPr>
          <a:xfrm>
            <a:off x="0" y="5153170"/>
            <a:ext cx="9144000" cy="1608526"/>
          </a:xfrm>
          <a:prstGeom prst="roundRect">
            <a:avLst>
              <a:gd name="adj" fmla="val 36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在</a:t>
            </a:r>
            <a:r>
              <a:rPr lang="en-US" altLang="zh-CN" sz="2000" b="1" dirty="0">
                <a:solidFill>
                  <a:schemeClr val="tx1"/>
                </a:solidFill>
                <a:latin typeface="+mj-lt"/>
                <a:ea typeface="楷体" panose="02010609060101010101" pitchFamily="49" charset="-122"/>
              </a:rPr>
              <a:t>Java</a:t>
            </a:r>
            <a:r>
              <a:rPr lang="zh-CN" altLang="en-US" sz="2000" b="1" dirty="0">
                <a:solidFill>
                  <a:schemeClr val="tx1"/>
                </a:solidFill>
                <a:latin typeface="+mj-lt"/>
                <a:ea typeface="楷体" panose="02010609060101010101" pitchFamily="49" charset="-122"/>
              </a:rPr>
              <a:t>中，把这些不同类型的输入、输出源抽象为</a:t>
            </a:r>
            <a:r>
              <a:rPr lang="zh-CN" altLang="en-US" sz="2000" b="1" dirty="0">
                <a:solidFill>
                  <a:srgbClr val="C00000"/>
                </a:solidFill>
                <a:latin typeface="+mj-lt"/>
                <a:ea typeface="楷体" panose="02010609060101010101" pitchFamily="49" charset="-122"/>
              </a:rPr>
              <a:t>流（</a:t>
            </a:r>
            <a:r>
              <a:rPr lang="en-US" altLang="zh-CN" sz="2000" b="1" dirty="0">
                <a:solidFill>
                  <a:srgbClr val="C00000"/>
                </a:solidFill>
                <a:latin typeface="+mj-lt"/>
                <a:ea typeface="楷体" panose="02010609060101010101" pitchFamily="49" charset="-122"/>
              </a:rPr>
              <a:t>Stream</a:t>
            </a:r>
            <a:r>
              <a:rPr lang="zh-CN" altLang="en-US" sz="2000" b="1" dirty="0">
                <a:solidFill>
                  <a:srgbClr val="C00000"/>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，而其中输入或输出的数据则称为</a:t>
            </a:r>
            <a:r>
              <a:rPr lang="zh-CN" altLang="en-US" sz="2000" b="1" dirty="0">
                <a:solidFill>
                  <a:srgbClr val="C00000"/>
                </a:solidFill>
                <a:latin typeface="+mj-lt"/>
                <a:ea typeface="楷体" panose="02010609060101010101" pitchFamily="49" charset="-122"/>
              </a:rPr>
              <a:t>数据流（</a:t>
            </a:r>
            <a:r>
              <a:rPr lang="en-US" altLang="zh-CN" sz="2000" b="1" dirty="0">
                <a:solidFill>
                  <a:srgbClr val="C00000"/>
                </a:solidFill>
                <a:latin typeface="+mj-lt"/>
                <a:ea typeface="楷体" panose="02010609060101010101" pitchFamily="49" charset="-122"/>
              </a:rPr>
              <a:t>Data Stream</a:t>
            </a:r>
            <a:r>
              <a:rPr lang="zh-CN" altLang="en-US" sz="2000" b="1" dirty="0">
                <a:solidFill>
                  <a:srgbClr val="C00000"/>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，用统一的接口来表示；</a:t>
            </a:r>
            <a:endParaRPr lang="en-US" altLang="zh-CN" sz="2000" b="1" dirty="0">
              <a:solidFill>
                <a:schemeClr val="tx1"/>
              </a:solidFill>
              <a:latin typeface="+mj-lt"/>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流代表任何有能力产出数据的</a:t>
            </a:r>
            <a:r>
              <a:rPr lang="zh-CN" altLang="en-US" sz="2000" b="1" dirty="0">
                <a:solidFill>
                  <a:srgbClr val="C00000"/>
                </a:solidFill>
                <a:latin typeface="+mj-lt"/>
                <a:ea typeface="楷体" panose="02010609060101010101" pitchFamily="49" charset="-122"/>
              </a:rPr>
              <a:t>数据源对象</a:t>
            </a:r>
            <a:r>
              <a:rPr lang="zh-CN" altLang="en-US" sz="2000" b="1" dirty="0">
                <a:solidFill>
                  <a:schemeClr val="tx1"/>
                </a:solidFill>
                <a:latin typeface="+mj-lt"/>
                <a:ea typeface="楷体" panose="02010609060101010101" pitchFamily="49" charset="-122"/>
              </a:rPr>
              <a:t>或是有能力接收数据的</a:t>
            </a:r>
            <a:r>
              <a:rPr lang="zh-CN" altLang="en-US" sz="2000" b="1" dirty="0">
                <a:solidFill>
                  <a:srgbClr val="C00000"/>
                </a:solidFill>
                <a:latin typeface="+mj-lt"/>
                <a:ea typeface="楷体" panose="02010609060101010101" pitchFamily="49" charset="-122"/>
              </a:rPr>
              <a:t>接收端对象</a:t>
            </a:r>
            <a:r>
              <a:rPr lang="zh-CN" altLang="en-US" sz="2000" b="1" dirty="0">
                <a:solidFill>
                  <a:schemeClr val="tx1"/>
                </a:solidFill>
                <a:latin typeface="+mj-lt"/>
                <a:ea typeface="楷体" panose="02010609060101010101" pitchFamily="49" charset="-122"/>
              </a:rPr>
              <a:t>。流屏蔽了实际的</a:t>
            </a:r>
            <a:r>
              <a:rPr lang="en-US" altLang="zh-CN" sz="2000" b="1" dirty="0">
                <a:solidFill>
                  <a:schemeClr val="tx1"/>
                </a:solidFill>
                <a:latin typeface="+mj-lt"/>
                <a:ea typeface="楷体" panose="02010609060101010101" pitchFamily="49" charset="-122"/>
              </a:rPr>
              <a:t>I/O</a:t>
            </a:r>
            <a:r>
              <a:rPr lang="zh-CN" altLang="en-US" sz="2000" b="1" dirty="0">
                <a:solidFill>
                  <a:schemeClr val="tx1"/>
                </a:solidFill>
                <a:latin typeface="+mj-lt"/>
                <a:ea typeface="楷体" panose="02010609060101010101" pitchFamily="49" charset="-122"/>
              </a:rPr>
              <a:t>设备中处理数据的细节，从而使程序设计简单明了。</a:t>
            </a:r>
          </a:p>
        </p:txBody>
      </p:sp>
      <p:sp>
        <p:nvSpPr>
          <p:cNvPr id="27" name="Rectangle 8">
            <a:extLst>
              <a:ext uri="{FF2B5EF4-FFF2-40B4-BE49-F238E27FC236}">
                <a16:creationId xmlns:a16="http://schemas.microsoft.com/office/drawing/2014/main" id="{A710F172-9268-451F-A102-D2E7A30B10D2}"/>
              </a:ext>
            </a:extLst>
          </p:cNvPr>
          <p:cNvSpPr>
            <a:spLocks noChangeArrowheads="1"/>
          </p:cNvSpPr>
          <p:nvPr/>
        </p:nvSpPr>
        <p:spPr bwMode="auto">
          <a:xfrm>
            <a:off x="1140699" y="2723907"/>
            <a:ext cx="1538166" cy="1981200"/>
          </a:xfrm>
          <a:prstGeom prst="rect">
            <a:avLst/>
          </a:prstGeom>
          <a:solidFill>
            <a:schemeClr val="accent3">
              <a:lumMod val="40000"/>
              <a:lumOff val="60000"/>
            </a:schemeClr>
          </a:solidFill>
          <a:ln w="28575">
            <a:solidFill>
              <a:srgbClr val="1557AE"/>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45" name="Text Box 13">
            <a:extLst>
              <a:ext uri="{FF2B5EF4-FFF2-40B4-BE49-F238E27FC236}">
                <a16:creationId xmlns:a16="http://schemas.microsoft.com/office/drawing/2014/main" id="{06BAEEA0-79BC-4AA4-B3D8-00B9C02B4CA9}"/>
              </a:ext>
            </a:extLst>
          </p:cNvPr>
          <p:cNvSpPr txBox="1">
            <a:spLocks noChangeArrowheads="1"/>
          </p:cNvSpPr>
          <p:nvPr/>
        </p:nvSpPr>
        <p:spPr bwMode="auto">
          <a:xfrm>
            <a:off x="2898080" y="3246432"/>
            <a:ext cx="958917" cy="400110"/>
          </a:xfrm>
          <a:prstGeom prst="rect">
            <a:avLst/>
          </a:prstGeom>
          <a:noFill/>
          <a:ln w="57150">
            <a:no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lang="zh-CN" altLang="en-US" sz="2000" b="1" kern="0" dirty="0">
                <a:latin typeface="楷体" panose="02010609060101010101" pitchFamily="49" charset="-122"/>
                <a:ea typeface="楷体" panose="02010609060101010101" pitchFamily="49" charset="-122"/>
              </a:rPr>
              <a:t>输入</a:t>
            </a:r>
            <a:r>
              <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流</a:t>
            </a:r>
          </a:p>
        </p:txBody>
      </p:sp>
      <p:sp>
        <p:nvSpPr>
          <p:cNvPr id="46" name="Text Box 14">
            <a:extLst>
              <a:ext uri="{FF2B5EF4-FFF2-40B4-BE49-F238E27FC236}">
                <a16:creationId xmlns:a16="http://schemas.microsoft.com/office/drawing/2014/main" id="{C4E2852E-54E5-4169-8EB9-8F6990EDED9C}"/>
              </a:ext>
            </a:extLst>
          </p:cNvPr>
          <p:cNvSpPr txBox="1">
            <a:spLocks noChangeArrowheads="1"/>
          </p:cNvSpPr>
          <p:nvPr/>
        </p:nvSpPr>
        <p:spPr bwMode="auto">
          <a:xfrm>
            <a:off x="323220" y="3267993"/>
            <a:ext cx="463550" cy="838200"/>
          </a:xfrm>
          <a:prstGeom prst="rect">
            <a:avLst/>
          </a:prstGeom>
          <a:solidFill>
            <a:schemeClr val="accent3">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起</a:t>
            </a:r>
          </a:p>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点</a:t>
            </a:r>
          </a:p>
        </p:txBody>
      </p:sp>
      <p:sp>
        <p:nvSpPr>
          <p:cNvPr id="47" name="Text Box 15">
            <a:extLst>
              <a:ext uri="{FF2B5EF4-FFF2-40B4-BE49-F238E27FC236}">
                <a16:creationId xmlns:a16="http://schemas.microsoft.com/office/drawing/2014/main" id="{70FF7812-AF6B-432E-A933-57F3057B6555}"/>
              </a:ext>
            </a:extLst>
          </p:cNvPr>
          <p:cNvSpPr txBox="1">
            <a:spLocks noChangeArrowheads="1"/>
          </p:cNvSpPr>
          <p:nvPr/>
        </p:nvSpPr>
        <p:spPr bwMode="auto">
          <a:xfrm>
            <a:off x="8308001" y="3267993"/>
            <a:ext cx="533400" cy="9144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终</a:t>
            </a:r>
          </a:p>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点 </a:t>
            </a:r>
          </a:p>
        </p:txBody>
      </p:sp>
      <p:sp>
        <p:nvSpPr>
          <p:cNvPr id="50" name="矩形 49">
            <a:extLst>
              <a:ext uri="{FF2B5EF4-FFF2-40B4-BE49-F238E27FC236}">
                <a16:creationId xmlns:a16="http://schemas.microsoft.com/office/drawing/2014/main" id="{E4797D5B-2F2B-4B04-8489-1ABC6BE7C520}"/>
              </a:ext>
            </a:extLst>
          </p:cNvPr>
          <p:cNvSpPr/>
          <p:nvPr/>
        </p:nvSpPr>
        <p:spPr>
          <a:xfrm>
            <a:off x="5977" y="2541443"/>
            <a:ext cx="9138023" cy="2474993"/>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楷体" panose="02010609060101010101" pitchFamily="49" charset="-122"/>
              <a:ea typeface="楷体" panose="02010609060101010101" pitchFamily="49" charset="-122"/>
            </a:endParaRPr>
          </a:p>
        </p:txBody>
      </p:sp>
      <p:sp>
        <p:nvSpPr>
          <p:cNvPr id="4" name="箭头: 右 3">
            <a:extLst>
              <a:ext uri="{FF2B5EF4-FFF2-40B4-BE49-F238E27FC236}">
                <a16:creationId xmlns:a16="http://schemas.microsoft.com/office/drawing/2014/main" id="{9E8A1AC2-39DA-4DA3-9212-B48B7819029C}"/>
              </a:ext>
            </a:extLst>
          </p:cNvPr>
          <p:cNvSpPr/>
          <p:nvPr/>
        </p:nvSpPr>
        <p:spPr>
          <a:xfrm>
            <a:off x="2732026" y="3582563"/>
            <a:ext cx="1307630" cy="321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4A6FAE30-F751-4983-BFD6-AEA1673799CB}"/>
              </a:ext>
            </a:extLst>
          </p:cNvPr>
          <p:cNvSpPr/>
          <p:nvPr/>
        </p:nvSpPr>
        <p:spPr>
          <a:xfrm>
            <a:off x="4077385" y="3434615"/>
            <a:ext cx="938072" cy="640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Aft>
                <a:spcPts val="0"/>
              </a:spcAft>
              <a:defRPr/>
            </a:pPr>
            <a:r>
              <a:rPr kumimoji="1" lang="zh-CN" altLang="en-US" sz="2000" b="1" kern="0" dirty="0">
                <a:solidFill>
                  <a:schemeClr val="tx1"/>
                </a:solidFill>
                <a:latin typeface="楷体" panose="02010609060101010101" pitchFamily="49" charset="-122"/>
                <a:ea typeface="楷体" panose="02010609060101010101" pitchFamily="49" charset="-122"/>
              </a:rPr>
              <a:t>程序</a:t>
            </a:r>
          </a:p>
        </p:txBody>
      </p:sp>
      <p:sp>
        <p:nvSpPr>
          <p:cNvPr id="52" name="Text Box 13">
            <a:extLst>
              <a:ext uri="{FF2B5EF4-FFF2-40B4-BE49-F238E27FC236}">
                <a16:creationId xmlns:a16="http://schemas.microsoft.com/office/drawing/2014/main" id="{510D2B37-FBF0-4970-9432-CE66FE4287E9}"/>
              </a:ext>
            </a:extLst>
          </p:cNvPr>
          <p:cNvSpPr txBox="1">
            <a:spLocks noChangeArrowheads="1"/>
          </p:cNvSpPr>
          <p:nvPr/>
        </p:nvSpPr>
        <p:spPr bwMode="auto">
          <a:xfrm>
            <a:off x="5222276" y="3257756"/>
            <a:ext cx="958917" cy="400110"/>
          </a:xfrm>
          <a:prstGeom prst="rect">
            <a:avLst/>
          </a:prstGeom>
          <a:noFill/>
          <a:ln w="57150">
            <a:no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lang="zh-CN" altLang="en-US" sz="2000" b="1" kern="0" dirty="0">
                <a:latin typeface="楷体" panose="02010609060101010101" pitchFamily="49" charset="-122"/>
                <a:ea typeface="楷体" panose="02010609060101010101" pitchFamily="49" charset="-122"/>
              </a:rPr>
              <a:t>输出</a:t>
            </a:r>
            <a:r>
              <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流</a:t>
            </a:r>
          </a:p>
        </p:txBody>
      </p:sp>
      <p:sp>
        <p:nvSpPr>
          <p:cNvPr id="53" name="箭头: 右 52">
            <a:extLst>
              <a:ext uri="{FF2B5EF4-FFF2-40B4-BE49-F238E27FC236}">
                <a16:creationId xmlns:a16="http://schemas.microsoft.com/office/drawing/2014/main" id="{47036658-B3F2-41B0-A035-682ED3D0E92C}"/>
              </a:ext>
            </a:extLst>
          </p:cNvPr>
          <p:cNvSpPr/>
          <p:nvPr/>
        </p:nvSpPr>
        <p:spPr>
          <a:xfrm>
            <a:off x="5056222" y="3593887"/>
            <a:ext cx="1307630" cy="321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Rectangle 8">
            <a:extLst>
              <a:ext uri="{FF2B5EF4-FFF2-40B4-BE49-F238E27FC236}">
                <a16:creationId xmlns:a16="http://schemas.microsoft.com/office/drawing/2014/main" id="{A93986F7-2108-46B9-9B14-9A0E0D3F0E1C}"/>
              </a:ext>
            </a:extLst>
          </p:cNvPr>
          <p:cNvSpPr>
            <a:spLocks noChangeArrowheads="1"/>
          </p:cNvSpPr>
          <p:nvPr/>
        </p:nvSpPr>
        <p:spPr bwMode="auto">
          <a:xfrm>
            <a:off x="6388012" y="2723907"/>
            <a:ext cx="1538166" cy="1981200"/>
          </a:xfrm>
          <a:prstGeom prst="rect">
            <a:avLst/>
          </a:prstGeom>
          <a:solidFill>
            <a:schemeClr val="accent3">
              <a:lumMod val="40000"/>
              <a:lumOff val="60000"/>
            </a:schemeClr>
          </a:solidFill>
          <a:ln w="28575">
            <a:solidFill>
              <a:srgbClr val="1557AE"/>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4" name="Text Box 5">
            <a:extLst>
              <a:ext uri="{FF2B5EF4-FFF2-40B4-BE49-F238E27FC236}">
                <a16:creationId xmlns:a16="http://schemas.microsoft.com/office/drawing/2014/main" id="{A8631EE3-AE32-4992-9784-5541E2B77075}"/>
              </a:ext>
            </a:extLst>
          </p:cNvPr>
          <p:cNvSpPr txBox="1">
            <a:spLocks noChangeArrowheads="1"/>
          </p:cNvSpPr>
          <p:nvPr/>
        </p:nvSpPr>
        <p:spPr bwMode="auto">
          <a:xfrm>
            <a:off x="6531082" y="2847790"/>
            <a:ext cx="1252026" cy="388292"/>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a:ln>
                  <a:noFill/>
                </a:ln>
                <a:effectLst/>
                <a:uLnTx/>
                <a:uFillTx/>
                <a:latin typeface="楷体" panose="02010609060101010101" pitchFamily="49" charset="-122"/>
                <a:ea typeface="楷体" panose="02010609060101010101" pitchFamily="49" charset="-122"/>
              </a:rPr>
              <a:t>文件</a:t>
            </a: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5" name="Text Box 6">
            <a:extLst>
              <a:ext uri="{FF2B5EF4-FFF2-40B4-BE49-F238E27FC236}">
                <a16:creationId xmlns:a16="http://schemas.microsoft.com/office/drawing/2014/main" id="{71AA35F6-227F-4CEE-B2E0-F78CEA04EE98}"/>
              </a:ext>
            </a:extLst>
          </p:cNvPr>
          <p:cNvSpPr txBox="1">
            <a:spLocks noChangeArrowheads="1"/>
          </p:cNvSpPr>
          <p:nvPr/>
        </p:nvSpPr>
        <p:spPr bwMode="auto">
          <a:xfrm>
            <a:off x="6531082" y="3304769"/>
            <a:ext cx="1252026" cy="362497"/>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1800" b="1" i="0" u="none" strike="noStrike" kern="0" cap="none" spc="0" normalizeH="0" baseline="0" noProof="0">
                <a:ln>
                  <a:noFill/>
                </a:ln>
                <a:effectLst/>
                <a:uLnTx/>
                <a:uFillTx/>
                <a:latin typeface="楷体" panose="02010609060101010101" pitchFamily="49" charset="-122"/>
                <a:ea typeface="楷体" panose="02010609060101010101" pitchFamily="49" charset="-122"/>
              </a:rPr>
              <a:t>程序</a:t>
            </a: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6" name="Text Box 7">
            <a:extLst>
              <a:ext uri="{FF2B5EF4-FFF2-40B4-BE49-F238E27FC236}">
                <a16:creationId xmlns:a16="http://schemas.microsoft.com/office/drawing/2014/main" id="{4EDB3917-F3D4-479C-AE98-D735AB254303}"/>
              </a:ext>
            </a:extLst>
          </p:cNvPr>
          <p:cNvSpPr txBox="1">
            <a:spLocks noChangeArrowheads="1"/>
          </p:cNvSpPr>
          <p:nvPr/>
        </p:nvSpPr>
        <p:spPr bwMode="auto">
          <a:xfrm>
            <a:off x="6531081" y="4192931"/>
            <a:ext cx="1246049" cy="388292"/>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a:ln>
                  <a:noFill/>
                </a:ln>
                <a:effectLst/>
                <a:uLnTx/>
                <a:uFillTx/>
                <a:latin typeface="楷体" panose="02010609060101010101" pitchFamily="49" charset="-122"/>
                <a:ea typeface="楷体" panose="02010609060101010101" pitchFamily="49" charset="-122"/>
              </a:rPr>
              <a:t>终端</a:t>
            </a: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48" name="Text Box 16">
            <a:extLst>
              <a:ext uri="{FF2B5EF4-FFF2-40B4-BE49-F238E27FC236}">
                <a16:creationId xmlns:a16="http://schemas.microsoft.com/office/drawing/2014/main" id="{27DD590B-F30A-4591-9B41-86F72B49C358}"/>
              </a:ext>
            </a:extLst>
          </p:cNvPr>
          <p:cNvSpPr txBox="1">
            <a:spLocks noChangeArrowheads="1"/>
          </p:cNvSpPr>
          <p:nvPr/>
        </p:nvSpPr>
        <p:spPr bwMode="auto">
          <a:xfrm>
            <a:off x="6538346" y="3735952"/>
            <a:ext cx="1238785" cy="388292"/>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a:ln>
                  <a:noFill/>
                </a:ln>
                <a:effectLst/>
                <a:uLnTx/>
                <a:uFillTx/>
                <a:latin typeface="楷体" panose="02010609060101010101" pitchFamily="49" charset="-122"/>
                <a:ea typeface="楷体" panose="02010609060101010101" pitchFamily="49" charset="-122"/>
              </a:rPr>
              <a:t>网络端点</a:t>
            </a: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55" name="矩形: 圆角 54">
            <a:extLst>
              <a:ext uri="{FF2B5EF4-FFF2-40B4-BE49-F238E27FC236}">
                <a16:creationId xmlns:a16="http://schemas.microsoft.com/office/drawing/2014/main" id="{36DD40E7-84C6-4D48-9D5D-F75B255E7701}"/>
              </a:ext>
            </a:extLst>
          </p:cNvPr>
          <p:cNvSpPr/>
          <p:nvPr/>
        </p:nvSpPr>
        <p:spPr>
          <a:xfrm>
            <a:off x="3096598" y="4407319"/>
            <a:ext cx="2956779" cy="511346"/>
          </a:xfrm>
          <a:prstGeom prst="roundRect">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a:solidFill>
                  <a:schemeClr val="tx1"/>
                </a:solidFill>
                <a:latin typeface="楷体" panose="02010609060101010101" pitchFamily="49" charset="-122"/>
                <a:ea typeface="楷体" panose="02010609060101010101" pitchFamily="49" charset="-122"/>
              </a:rPr>
              <a:t>文件</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字符串存储区</a:t>
            </a:r>
          </a:p>
        </p:txBody>
      </p:sp>
      <p:cxnSp>
        <p:nvCxnSpPr>
          <p:cNvPr id="11" name="直接箭头连接符 10">
            <a:extLst>
              <a:ext uri="{FF2B5EF4-FFF2-40B4-BE49-F238E27FC236}">
                <a16:creationId xmlns:a16="http://schemas.microsoft.com/office/drawing/2014/main" id="{327BCA76-902E-49D6-8B3B-14621A72BDFD}"/>
              </a:ext>
            </a:extLst>
          </p:cNvPr>
          <p:cNvCxnSpPr>
            <a:cxnSpLocks/>
          </p:cNvCxnSpPr>
          <p:nvPr/>
        </p:nvCxnSpPr>
        <p:spPr>
          <a:xfrm>
            <a:off x="3385841" y="3896725"/>
            <a:ext cx="309721" cy="422672"/>
          </a:xfrm>
          <a:prstGeom prst="straightConnector1">
            <a:avLst/>
          </a:prstGeom>
          <a:ln w="38100">
            <a:solidFill>
              <a:srgbClr val="1557AE"/>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88AEE08F-6EE0-459D-BCD5-C13DDB826754}"/>
              </a:ext>
            </a:extLst>
          </p:cNvPr>
          <p:cNvCxnSpPr>
            <a:cxnSpLocks/>
          </p:cNvCxnSpPr>
          <p:nvPr/>
        </p:nvCxnSpPr>
        <p:spPr>
          <a:xfrm flipH="1">
            <a:off x="5412211" y="3841357"/>
            <a:ext cx="284257" cy="565962"/>
          </a:xfrm>
          <a:prstGeom prst="straightConnector1">
            <a:avLst/>
          </a:prstGeom>
          <a:ln w="38100">
            <a:solidFill>
              <a:srgbClr val="1557AE"/>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 Box 9">
            <a:extLst>
              <a:ext uri="{FF2B5EF4-FFF2-40B4-BE49-F238E27FC236}">
                <a16:creationId xmlns:a16="http://schemas.microsoft.com/office/drawing/2014/main" id="{481A2AA0-900F-443D-BB09-2F27C1F8A856}"/>
              </a:ext>
            </a:extLst>
          </p:cNvPr>
          <p:cNvSpPr txBox="1">
            <a:spLocks noChangeArrowheads="1"/>
          </p:cNvSpPr>
          <p:nvPr/>
        </p:nvSpPr>
        <p:spPr bwMode="auto">
          <a:xfrm>
            <a:off x="1266865" y="2847790"/>
            <a:ext cx="1240549" cy="361748"/>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文件</a:t>
            </a:r>
            <a:endPar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p:txBody>
      </p:sp>
      <p:sp>
        <p:nvSpPr>
          <p:cNvPr id="37" name="Text Box 10">
            <a:extLst>
              <a:ext uri="{FF2B5EF4-FFF2-40B4-BE49-F238E27FC236}">
                <a16:creationId xmlns:a16="http://schemas.microsoft.com/office/drawing/2014/main" id="{C3F3E85F-6520-4ED4-B78B-34A0CBCB2512}"/>
              </a:ext>
            </a:extLst>
          </p:cNvPr>
          <p:cNvSpPr txBox="1">
            <a:spLocks noChangeArrowheads="1"/>
          </p:cNvSpPr>
          <p:nvPr/>
        </p:nvSpPr>
        <p:spPr bwMode="auto">
          <a:xfrm>
            <a:off x="1266865" y="3319886"/>
            <a:ext cx="1240549" cy="337716"/>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1800" b="1" i="0" u="none" strike="noStrike" kern="0" cap="none" spc="0" normalizeH="0" baseline="0" noProof="0">
                <a:ln>
                  <a:noFill/>
                </a:ln>
                <a:effectLst/>
                <a:uLnTx/>
                <a:uFillTx/>
                <a:latin typeface="楷体" panose="02010609060101010101" pitchFamily="49" charset="-122"/>
                <a:ea typeface="楷体" panose="02010609060101010101" pitchFamily="49" charset="-122"/>
              </a:rPr>
              <a:t>程序</a:t>
            </a: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44" name="Text Box 11">
            <a:extLst>
              <a:ext uri="{FF2B5EF4-FFF2-40B4-BE49-F238E27FC236}">
                <a16:creationId xmlns:a16="http://schemas.microsoft.com/office/drawing/2014/main" id="{22488D82-C7A2-4B3A-865B-C20D35D304B0}"/>
              </a:ext>
            </a:extLst>
          </p:cNvPr>
          <p:cNvSpPr txBox="1">
            <a:spLocks noChangeArrowheads="1"/>
          </p:cNvSpPr>
          <p:nvPr/>
        </p:nvSpPr>
        <p:spPr bwMode="auto">
          <a:xfrm>
            <a:off x="1266865" y="3767950"/>
            <a:ext cx="1240549" cy="361748"/>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网络端点</a:t>
            </a:r>
            <a:endPar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p:txBody>
      </p:sp>
      <p:sp>
        <p:nvSpPr>
          <p:cNvPr id="57" name="Text Box 11">
            <a:extLst>
              <a:ext uri="{FF2B5EF4-FFF2-40B4-BE49-F238E27FC236}">
                <a16:creationId xmlns:a16="http://schemas.microsoft.com/office/drawing/2014/main" id="{ED29D9D1-07D9-4227-BB88-0C105B90B551}"/>
              </a:ext>
            </a:extLst>
          </p:cNvPr>
          <p:cNvSpPr txBox="1">
            <a:spLocks noChangeArrowheads="1"/>
          </p:cNvSpPr>
          <p:nvPr/>
        </p:nvSpPr>
        <p:spPr bwMode="auto">
          <a:xfrm>
            <a:off x="1289507" y="4219475"/>
            <a:ext cx="1240549" cy="361748"/>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键盘</a:t>
            </a:r>
            <a:endPar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982346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up)">
                                      <p:cBhvr>
                                        <p:cTn id="83" dur="500"/>
                                        <p:tgtEl>
                                          <p:spTgt spid="11"/>
                                        </p:tgtEl>
                                      </p:cBhvr>
                                    </p:animEffect>
                                  </p:childTnLst>
                                </p:cTn>
                              </p:par>
                              <p:par>
                                <p:cTn id="84" presetID="22" presetClass="entr" presetSubtype="1" fill="hold" nodeType="with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wipe(up)">
                                      <p:cBhvr>
                                        <p:cTn id="86" dur="500"/>
                                        <p:tgtEl>
                                          <p:spTgt spid="56"/>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fade">
                                      <p:cBhvr>
                                        <p:cTn id="94" dur="500"/>
                                        <p:tgtEl>
                                          <p:spTgt spid="4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500"/>
                                        <p:tgtEl>
                                          <p:spTgt spid="2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2">
                                            <p:txEl>
                                              <p:pRg st="0" end="0"/>
                                            </p:txEl>
                                          </p:spTgt>
                                        </p:tgtEl>
                                        <p:attrNameLst>
                                          <p:attrName>style.visibility</p:attrName>
                                        </p:attrNameLst>
                                      </p:cBhvr>
                                      <p:to>
                                        <p:strVal val="visible"/>
                                      </p:to>
                                    </p:set>
                                    <p:animEffect transition="in" filter="fade">
                                      <p:cBhvr>
                                        <p:cTn id="104" dur="500"/>
                                        <p:tgtEl>
                                          <p:spTgt spid="22">
                                            <p:txEl>
                                              <p:pRg st="0" end="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2">
                                            <p:txEl>
                                              <p:pRg st="1" end="1"/>
                                            </p:txEl>
                                          </p:spTgt>
                                        </p:tgtEl>
                                        <p:attrNameLst>
                                          <p:attrName>style.visibility</p:attrName>
                                        </p:attrNameLst>
                                      </p:cBhvr>
                                      <p:to>
                                        <p:strVal val="visible"/>
                                      </p:to>
                                    </p:set>
                                    <p:animEffect transition="in" filter="fade">
                                      <p:cBhvr>
                                        <p:cTn id="109" dur="5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27" grpId="0" animBg="1"/>
      <p:bldP spid="45" grpId="0"/>
      <p:bldP spid="46" grpId="0" animBg="1"/>
      <p:bldP spid="47" grpId="0" animBg="1"/>
      <p:bldP spid="50" grpId="0" animBg="1"/>
      <p:bldP spid="4" grpId="0" animBg="1"/>
      <p:bldP spid="5" grpId="0" animBg="1"/>
      <p:bldP spid="52" grpId="0"/>
      <p:bldP spid="53" grpId="0" animBg="1"/>
      <p:bldP spid="54" grpId="0" animBg="1"/>
      <p:bldP spid="24" grpId="0" animBg="1"/>
      <p:bldP spid="25" grpId="0" animBg="1"/>
      <p:bldP spid="26" grpId="0" animBg="1"/>
      <p:bldP spid="48" grpId="0" animBg="1"/>
      <p:bldP spid="55" grpId="0" animBg="1"/>
      <p:bldP spid="28" grpId="0" animBg="1"/>
      <p:bldP spid="37" grpId="0" animBg="1"/>
      <p:bldP spid="44" grpId="0" animBg="1"/>
      <p:bldP spid="5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6E1410FE-C128-4F66-AE84-3B67AD48F164}"/>
              </a:ext>
            </a:extLst>
          </p:cNvPr>
          <p:cNvSpPr/>
          <p:nvPr/>
        </p:nvSpPr>
        <p:spPr>
          <a:xfrm>
            <a:off x="0" y="0"/>
            <a:ext cx="9144000" cy="6857999"/>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b="1" dirty="0">
                <a:solidFill>
                  <a:srgbClr val="4EC9B0"/>
                </a:solidFill>
                <a:latin typeface="Consolas" panose="020B0609020204030204" pitchFamily="49" charset="0"/>
              </a:rPr>
              <a:t>int</a:t>
            </a:r>
            <a:r>
              <a:rPr lang="en-US" altLang="zh-CN" sz="2000" b="1" dirty="0">
                <a:solidFill>
                  <a:srgbClr val="CCCCCC"/>
                </a:solidFill>
                <a:latin typeface="Consolas" panose="020B0609020204030204" pitchFamily="49" charset="0"/>
              </a:rPr>
              <a:t> </a:t>
            </a:r>
            <a:r>
              <a:rPr lang="en-US" altLang="zh-CN" sz="2000" b="1" dirty="0">
                <a:solidFill>
                  <a:srgbClr val="9CDCFE"/>
                </a:solidFill>
                <a:latin typeface="Consolas" panose="020B0609020204030204" pitchFamily="49" charset="0"/>
              </a:rPr>
              <a:t>id</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B5CEA8"/>
                </a:solidFill>
                <a:latin typeface="Consolas" panose="020B0609020204030204" pitchFamily="49" charset="0"/>
              </a:rPr>
              <a:t>1</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DataInputStream</a:t>
            </a:r>
            <a:r>
              <a:rPr lang="en-US" altLang="zh-CN" sz="2000" b="1" dirty="0">
                <a:solidFill>
                  <a:srgbClr val="CCCCCC"/>
                </a:solidFill>
                <a:latin typeface="Consolas" panose="020B0609020204030204" pitchFamily="49" charset="0"/>
              </a:rPr>
              <a:t> </a:t>
            </a:r>
            <a:r>
              <a:rPr lang="en-US" altLang="zh-CN" sz="2000" b="1" dirty="0">
                <a:solidFill>
                  <a:srgbClr val="9CDCFE"/>
                </a:solidFill>
                <a:latin typeface="Consolas" panose="020B0609020204030204" pitchFamily="49" charset="0"/>
              </a:rPr>
              <a:t>dis</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C586C0"/>
                </a:solidFill>
                <a:latin typeface="Consolas" panose="020B0609020204030204" pitchFamily="49" charset="0"/>
              </a:rPr>
              <a:t>new</a:t>
            </a:r>
            <a:r>
              <a:rPr lang="en-US" altLang="zh-CN" sz="2000" b="1" dirty="0">
                <a:solidFill>
                  <a:srgbClr val="CCCCCC"/>
                </a:solidFill>
                <a:latin typeface="Consolas" panose="020B0609020204030204" pitchFamily="49" charset="0"/>
              </a:rPr>
              <a:t> </a:t>
            </a:r>
            <a:r>
              <a:rPr lang="en-US" altLang="zh-CN" sz="2000" b="1" dirty="0" err="1">
                <a:solidFill>
                  <a:srgbClr val="DCDCAA"/>
                </a:solidFill>
                <a:latin typeface="Consolas" panose="020B0609020204030204" pitchFamily="49" charset="0"/>
              </a:rPr>
              <a:t>DataInputStream</a:t>
            </a:r>
            <a:r>
              <a:rPr lang="en-US" altLang="zh-CN" sz="2000" b="1" dirty="0">
                <a:solidFill>
                  <a:srgbClr val="CCCCCC"/>
                </a:solidFill>
                <a:latin typeface="Consolas" panose="020B0609020204030204" pitchFamily="49" charset="0"/>
              </a:rPr>
              <a:t>(</a:t>
            </a:r>
            <a:r>
              <a:rPr lang="en-US" altLang="zh-CN" sz="2000" b="1" dirty="0">
                <a:solidFill>
                  <a:srgbClr val="C586C0"/>
                </a:solidFill>
                <a:latin typeface="Consolas" panose="020B0609020204030204" pitchFamily="49" charset="0"/>
              </a:rPr>
              <a:t>new</a:t>
            </a:r>
            <a:r>
              <a:rPr lang="en-US" altLang="zh-CN" sz="2000" b="1" dirty="0">
                <a:solidFill>
                  <a:srgbClr val="CCCCCC"/>
                </a:solidFill>
                <a:latin typeface="Consolas" panose="020B0609020204030204" pitchFamily="49" charset="0"/>
              </a:rPr>
              <a:t> </a:t>
            </a:r>
            <a:r>
              <a:rPr lang="en-US" altLang="zh-CN" sz="2000" b="1" dirty="0" err="1">
                <a:solidFill>
                  <a:srgbClr val="DCDCAA"/>
                </a:solidFill>
                <a:latin typeface="Consolas" panose="020B0609020204030204" pitchFamily="49" charset="0"/>
              </a:rPr>
              <a:t>FileInputStream</a:t>
            </a:r>
            <a:r>
              <a:rPr lang="en-US" altLang="zh-CN" sz="2000" b="1" dirty="0">
                <a:solidFill>
                  <a:srgbClr val="CCCCCC"/>
                </a:solidFill>
                <a:latin typeface="Consolas" panose="020B0609020204030204" pitchFamily="49" charset="0"/>
              </a:rPr>
              <a:t>(</a:t>
            </a:r>
            <a:r>
              <a:rPr lang="en-US" altLang="zh-CN" sz="2000" b="1" dirty="0">
                <a:solidFill>
                  <a:srgbClr val="CE9178"/>
                </a:solidFill>
                <a:latin typeface="Consolas" panose="020B0609020204030204" pitchFamily="49" charset="0"/>
              </a:rPr>
              <a:t>"data/temp.dat"</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r>
              <a:rPr lang="en-US" altLang="zh-CN" sz="2000" b="1" dirty="0">
                <a:solidFill>
                  <a:srgbClr val="C586C0"/>
                </a:solidFill>
                <a:latin typeface="Consolas" panose="020B0609020204030204" pitchFamily="49" charset="0"/>
              </a:rPr>
              <a:t>try</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CCCCCC"/>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CCCCCC"/>
                </a:solidFill>
                <a:latin typeface="Consolas" panose="020B0609020204030204" pitchFamily="49" charset="0"/>
              </a:rPr>
              <a:t>((</a:t>
            </a:r>
            <a:r>
              <a:rPr lang="en-US" altLang="zh-CN" sz="2000" b="1" dirty="0">
                <a:solidFill>
                  <a:srgbClr val="9CDCFE"/>
                </a:solidFill>
                <a:latin typeface="Consolas" panose="020B0609020204030204" pitchFamily="49" charset="0"/>
              </a:rPr>
              <a:t>id</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CE9178"/>
                </a:solidFill>
                <a:latin typeface="Consolas" panose="020B0609020204030204" pitchFamily="49" charset="0"/>
              </a:rPr>
              <a:t>"</a:t>
            </a:r>
            <a:r>
              <a:rPr lang="en-US" altLang="zh-CN" sz="2000" b="1" dirty="0">
                <a:solidFill>
                  <a:srgbClr val="D7BA7D"/>
                </a:solidFill>
                <a:latin typeface="Consolas" panose="020B0609020204030204" pitchFamily="49" charset="0"/>
              </a:rPr>
              <a:t>\t</a:t>
            </a:r>
            <a:r>
              <a:rPr lang="en-US" altLang="zh-CN" sz="2000" b="1" dirty="0">
                <a:solidFill>
                  <a:srgbClr val="CE9178"/>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dis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readBoolean</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CCCCCC"/>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CCCCCC"/>
                </a:solidFill>
                <a:latin typeface="Consolas" panose="020B0609020204030204" pitchFamily="49" charset="0"/>
              </a:rPr>
              <a:t>((</a:t>
            </a:r>
            <a:r>
              <a:rPr lang="en-US" altLang="zh-CN" sz="2000" b="1" dirty="0">
                <a:solidFill>
                  <a:srgbClr val="9CDCFE"/>
                </a:solidFill>
                <a:latin typeface="Consolas" panose="020B0609020204030204" pitchFamily="49" charset="0"/>
              </a:rPr>
              <a:t>id</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CE9178"/>
                </a:solidFill>
                <a:latin typeface="Consolas" panose="020B0609020204030204" pitchFamily="49" charset="0"/>
              </a:rPr>
              <a:t>"</a:t>
            </a:r>
            <a:r>
              <a:rPr lang="en-US" altLang="zh-CN" sz="2000" b="1" dirty="0">
                <a:solidFill>
                  <a:srgbClr val="D7BA7D"/>
                </a:solidFill>
                <a:latin typeface="Consolas" panose="020B0609020204030204" pitchFamily="49" charset="0"/>
              </a:rPr>
              <a:t>\t</a:t>
            </a:r>
            <a:r>
              <a:rPr lang="en-US" altLang="zh-CN" sz="2000" b="1" dirty="0">
                <a:solidFill>
                  <a:srgbClr val="CE9178"/>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dis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readByte</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CCCCCC"/>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CCCCCC"/>
                </a:solidFill>
                <a:latin typeface="Consolas" panose="020B0609020204030204" pitchFamily="49" charset="0"/>
              </a:rPr>
              <a:t>((</a:t>
            </a:r>
            <a:r>
              <a:rPr lang="en-US" altLang="zh-CN" sz="2000" b="1" dirty="0">
                <a:solidFill>
                  <a:srgbClr val="9CDCFE"/>
                </a:solidFill>
                <a:latin typeface="Consolas" panose="020B0609020204030204" pitchFamily="49" charset="0"/>
              </a:rPr>
              <a:t>id</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CE9178"/>
                </a:solidFill>
                <a:latin typeface="Consolas" panose="020B0609020204030204" pitchFamily="49" charset="0"/>
              </a:rPr>
              <a:t>"</a:t>
            </a:r>
            <a:r>
              <a:rPr lang="en-US" altLang="zh-CN" sz="2000" b="1" dirty="0">
                <a:solidFill>
                  <a:srgbClr val="D7BA7D"/>
                </a:solidFill>
                <a:latin typeface="Consolas" panose="020B0609020204030204" pitchFamily="49" charset="0"/>
              </a:rPr>
              <a:t>\t</a:t>
            </a:r>
            <a:r>
              <a:rPr lang="en-US" altLang="zh-CN" sz="2000" b="1" dirty="0">
                <a:solidFill>
                  <a:srgbClr val="CE9178"/>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dis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readChar</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CCCCCC"/>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CCCCCC"/>
                </a:solidFill>
                <a:latin typeface="Consolas" panose="020B0609020204030204" pitchFamily="49" charset="0"/>
              </a:rPr>
              <a:t>((</a:t>
            </a:r>
            <a:r>
              <a:rPr lang="en-US" altLang="zh-CN" sz="2000" b="1" dirty="0">
                <a:solidFill>
                  <a:srgbClr val="9CDCFE"/>
                </a:solidFill>
                <a:latin typeface="Consolas" panose="020B0609020204030204" pitchFamily="49" charset="0"/>
              </a:rPr>
              <a:t>id</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CE9178"/>
                </a:solidFill>
                <a:latin typeface="Consolas" panose="020B0609020204030204" pitchFamily="49" charset="0"/>
              </a:rPr>
              <a:t>"</a:t>
            </a:r>
            <a:r>
              <a:rPr lang="en-US" altLang="zh-CN" sz="2000" b="1" dirty="0">
                <a:solidFill>
                  <a:srgbClr val="D7BA7D"/>
                </a:solidFill>
                <a:latin typeface="Consolas" panose="020B0609020204030204" pitchFamily="49" charset="0"/>
              </a:rPr>
              <a:t>\t</a:t>
            </a:r>
            <a:r>
              <a:rPr lang="en-US" altLang="zh-CN" sz="2000" b="1" dirty="0">
                <a:solidFill>
                  <a:srgbClr val="CE9178"/>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dis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readDouble</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CCCCCC"/>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CCCCCC"/>
                </a:solidFill>
                <a:latin typeface="Consolas" panose="020B0609020204030204" pitchFamily="49" charset="0"/>
              </a:rPr>
              <a:t>((</a:t>
            </a:r>
            <a:r>
              <a:rPr lang="en-US" altLang="zh-CN" sz="2000" b="1" dirty="0">
                <a:solidFill>
                  <a:srgbClr val="9CDCFE"/>
                </a:solidFill>
                <a:latin typeface="Consolas" panose="020B0609020204030204" pitchFamily="49" charset="0"/>
              </a:rPr>
              <a:t>id</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CE9178"/>
                </a:solidFill>
                <a:latin typeface="Consolas" panose="020B0609020204030204" pitchFamily="49" charset="0"/>
              </a:rPr>
              <a:t>"</a:t>
            </a:r>
            <a:r>
              <a:rPr lang="en-US" altLang="zh-CN" sz="2000" b="1" dirty="0">
                <a:solidFill>
                  <a:srgbClr val="D7BA7D"/>
                </a:solidFill>
                <a:latin typeface="Consolas" panose="020B0609020204030204" pitchFamily="49" charset="0"/>
              </a:rPr>
              <a:t>\t</a:t>
            </a:r>
            <a:r>
              <a:rPr lang="en-US" altLang="zh-CN" sz="2000" b="1" dirty="0">
                <a:solidFill>
                  <a:srgbClr val="CE9178"/>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dis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readFloat</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CCCCCC"/>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CCCCCC"/>
                </a:solidFill>
                <a:latin typeface="Consolas" panose="020B0609020204030204" pitchFamily="49" charset="0"/>
              </a:rPr>
              <a:t>((</a:t>
            </a:r>
            <a:r>
              <a:rPr lang="en-US" altLang="zh-CN" sz="2000" b="1" dirty="0">
                <a:solidFill>
                  <a:srgbClr val="9CDCFE"/>
                </a:solidFill>
                <a:latin typeface="Consolas" panose="020B0609020204030204" pitchFamily="49" charset="0"/>
              </a:rPr>
              <a:t>id</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CE9178"/>
                </a:solidFill>
                <a:latin typeface="Consolas" panose="020B0609020204030204" pitchFamily="49" charset="0"/>
              </a:rPr>
              <a:t>"</a:t>
            </a:r>
            <a:r>
              <a:rPr lang="en-US" altLang="zh-CN" sz="2000" b="1" dirty="0">
                <a:solidFill>
                  <a:srgbClr val="D7BA7D"/>
                </a:solidFill>
                <a:latin typeface="Consolas" panose="020B0609020204030204" pitchFamily="49" charset="0"/>
              </a:rPr>
              <a:t>\t</a:t>
            </a:r>
            <a:r>
              <a:rPr lang="en-US" altLang="zh-CN" sz="2000" b="1" dirty="0">
                <a:solidFill>
                  <a:srgbClr val="CE9178"/>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dis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readInt</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CCCCCC"/>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CCCCCC"/>
                </a:solidFill>
                <a:latin typeface="Consolas" panose="020B0609020204030204" pitchFamily="49" charset="0"/>
              </a:rPr>
              <a:t>((</a:t>
            </a:r>
            <a:r>
              <a:rPr lang="en-US" altLang="zh-CN" sz="2000" b="1" dirty="0">
                <a:solidFill>
                  <a:srgbClr val="9CDCFE"/>
                </a:solidFill>
                <a:latin typeface="Consolas" panose="020B0609020204030204" pitchFamily="49" charset="0"/>
              </a:rPr>
              <a:t>id</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CE9178"/>
                </a:solidFill>
                <a:latin typeface="Consolas" panose="020B0609020204030204" pitchFamily="49" charset="0"/>
              </a:rPr>
              <a:t>"</a:t>
            </a:r>
            <a:r>
              <a:rPr lang="en-US" altLang="zh-CN" sz="2000" b="1" dirty="0">
                <a:solidFill>
                  <a:srgbClr val="D7BA7D"/>
                </a:solidFill>
                <a:latin typeface="Consolas" panose="020B0609020204030204" pitchFamily="49" charset="0"/>
              </a:rPr>
              <a:t>\t</a:t>
            </a:r>
            <a:r>
              <a:rPr lang="en-US" altLang="zh-CN" sz="2000" b="1" dirty="0">
                <a:solidFill>
                  <a:srgbClr val="CE9178"/>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dis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readLong</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r>
              <a:rPr lang="en-US" altLang="zh-CN" sz="2000" b="1" dirty="0" err="1">
                <a:solidFill>
                  <a:srgbClr val="4EC9B0"/>
                </a:solidFill>
                <a:latin typeface="Consolas" panose="020B0609020204030204" pitchFamily="49" charset="0"/>
              </a:rPr>
              <a:t>System</a:t>
            </a:r>
            <a:r>
              <a:rPr lang="en-US" altLang="zh-CN" sz="2000" b="1" dirty="0" err="1">
                <a:solidFill>
                  <a:srgbClr val="CCCCCC"/>
                </a:solidFill>
                <a:latin typeface="Consolas" panose="020B0609020204030204" pitchFamily="49" charset="0"/>
              </a:rPr>
              <a:t>.</a:t>
            </a:r>
            <a:r>
              <a:rPr lang="en-US" altLang="zh-CN" sz="2000" b="1" dirty="0" err="1">
                <a:solidFill>
                  <a:srgbClr val="4FC1FF"/>
                </a:solidFill>
                <a:latin typeface="Consolas" panose="020B0609020204030204" pitchFamily="49" charset="0"/>
              </a:rPr>
              <a:t>out</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println</a:t>
            </a:r>
            <a:r>
              <a:rPr lang="en-US" altLang="zh-CN" sz="2000" b="1" dirty="0">
                <a:solidFill>
                  <a:srgbClr val="CCCCCC"/>
                </a:solidFill>
                <a:latin typeface="Consolas" panose="020B0609020204030204" pitchFamily="49" charset="0"/>
              </a:rPr>
              <a:t>((</a:t>
            </a:r>
            <a:r>
              <a:rPr lang="en-US" altLang="zh-CN" sz="2000" b="1" dirty="0">
                <a:solidFill>
                  <a:srgbClr val="9CDCFE"/>
                </a:solidFill>
                <a:latin typeface="Consolas" panose="020B0609020204030204" pitchFamily="49" charset="0"/>
              </a:rPr>
              <a:t>id</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CE9178"/>
                </a:solidFill>
                <a:latin typeface="Consolas" panose="020B0609020204030204" pitchFamily="49" charset="0"/>
              </a:rPr>
              <a:t>"</a:t>
            </a:r>
            <a:r>
              <a:rPr lang="en-US" altLang="zh-CN" sz="2000" b="1" dirty="0">
                <a:solidFill>
                  <a:srgbClr val="D7BA7D"/>
                </a:solidFill>
                <a:latin typeface="Consolas" panose="020B0609020204030204" pitchFamily="49" charset="0"/>
              </a:rPr>
              <a:t>\t</a:t>
            </a:r>
            <a:r>
              <a:rPr lang="en-US" altLang="zh-CN" sz="2000" b="1" dirty="0">
                <a:solidFill>
                  <a:srgbClr val="CE9178"/>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a:solidFill>
                  <a:srgbClr val="D4D4D4"/>
                </a:solidFill>
                <a:latin typeface="Consolas" panose="020B0609020204030204" pitchFamily="49" charset="0"/>
              </a:rPr>
              <a:t>+</a:t>
            </a:r>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dis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readShort</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p>
          <a:p>
            <a:pPr lvl="0"/>
            <a:r>
              <a:rPr lang="en-US" altLang="zh-CN" sz="2000" b="1" dirty="0">
                <a:solidFill>
                  <a:srgbClr val="CCCCCC"/>
                </a:solidFill>
                <a:latin typeface="Consolas" panose="020B0609020204030204" pitchFamily="49" charset="0"/>
              </a:rPr>
              <a:t>        </a:t>
            </a:r>
            <a:r>
              <a:rPr lang="en-US" altLang="zh-CN" sz="2000" b="1" dirty="0">
                <a:solidFill>
                  <a:srgbClr val="C586C0"/>
                </a:solidFill>
                <a:latin typeface="Consolas" panose="020B0609020204030204" pitchFamily="49" charset="0"/>
              </a:rPr>
              <a:t>finally</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r>
              <a:rPr lang="en-US" altLang="zh-CN" sz="2000" b="1" dirty="0" err="1">
                <a:solidFill>
                  <a:srgbClr val="9CDCFE"/>
                </a:solidFill>
                <a:latin typeface="Consolas" panose="020B0609020204030204" pitchFamily="49" charset="0"/>
              </a:rPr>
              <a:t>dis</a:t>
            </a:r>
            <a:r>
              <a:rPr lang="en-US" altLang="zh-CN" sz="2000" b="1" dirty="0" err="1">
                <a:solidFill>
                  <a:srgbClr val="CCCCCC"/>
                </a:solidFill>
                <a:latin typeface="Consolas" panose="020B0609020204030204" pitchFamily="49" charset="0"/>
              </a:rPr>
              <a:t>.</a:t>
            </a:r>
            <a:r>
              <a:rPr lang="en-US" altLang="zh-CN" sz="2000" b="1" dirty="0" err="1">
                <a:solidFill>
                  <a:srgbClr val="DCDCAA"/>
                </a:solidFill>
                <a:latin typeface="Consolas" panose="020B0609020204030204" pitchFamily="49" charset="0"/>
              </a:rPr>
              <a:t>close</a:t>
            </a:r>
            <a:r>
              <a:rPr lang="en-US" altLang="zh-CN" sz="2000" b="1" dirty="0">
                <a:solidFill>
                  <a:srgbClr val="CCCCCC"/>
                </a:solidFill>
                <a:latin typeface="Consolas" panose="020B0609020204030204" pitchFamily="49" charset="0"/>
              </a:rPr>
              <a:t>();</a:t>
            </a:r>
          </a:p>
          <a:p>
            <a:pPr lvl="0"/>
            <a:r>
              <a:rPr lang="en-US" altLang="zh-CN" sz="2000" b="1" dirty="0">
                <a:solidFill>
                  <a:srgbClr val="CCCCCC"/>
                </a:solidFill>
                <a:latin typeface="Consolas" panose="020B0609020204030204" pitchFamily="49" charset="0"/>
              </a:rPr>
              <a:t>        }</a:t>
            </a:r>
          </a:p>
          <a:p>
            <a:pPr lvl="0"/>
            <a:r>
              <a:rPr lang="en-US" altLang="zh-CN" sz="2000" b="1" dirty="0">
                <a:solidFill>
                  <a:srgbClr val="CCCCCC"/>
                </a:solidFill>
                <a:latin typeface="Consolas" panose="020B0609020204030204" pitchFamily="49" charset="0"/>
              </a:rPr>
              <a:t>    }</a:t>
            </a:r>
          </a:p>
          <a:p>
            <a:pPr lvl="0"/>
            <a:r>
              <a:rPr lang="en-US" altLang="zh-CN" sz="2000" b="1" dirty="0">
                <a:solidFill>
                  <a:srgbClr val="CCCCCC"/>
                </a:solidFill>
                <a:latin typeface="Consolas" panose="020B0609020204030204" pitchFamily="49" charset="0"/>
              </a:rPr>
              <a:t>}</a:t>
            </a:r>
            <a:endParaRPr lang="en-US" altLang="zh-CN" sz="2000" b="1" dirty="0">
              <a:solidFill>
                <a:srgbClr val="D4D4D4"/>
              </a:solidFill>
              <a:latin typeface="Consolas" panose="020B0609020204030204" pitchFamily="49" charset="0"/>
            </a:endParaRPr>
          </a:p>
        </p:txBody>
      </p:sp>
      <p:pic>
        <p:nvPicPr>
          <p:cNvPr id="5" name="图片 4">
            <a:extLst>
              <a:ext uri="{FF2B5EF4-FFF2-40B4-BE49-F238E27FC236}">
                <a16:creationId xmlns:a16="http://schemas.microsoft.com/office/drawing/2014/main" id="{9AB29A0A-9C12-4F04-B63B-05A1E195C912}"/>
              </a:ext>
            </a:extLst>
          </p:cNvPr>
          <p:cNvPicPr>
            <a:picLocks noChangeAspect="1"/>
          </p:cNvPicPr>
          <p:nvPr/>
        </p:nvPicPr>
        <p:blipFill>
          <a:blip r:embed="rId3"/>
          <a:stretch>
            <a:fillRect/>
          </a:stretch>
        </p:blipFill>
        <p:spPr>
          <a:xfrm>
            <a:off x="6172200" y="4721645"/>
            <a:ext cx="2971800" cy="2136354"/>
          </a:xfrm>
          <a:prstGeom prst="rect">
            <a:avLst/>
          </a:prstGeom>
        </p:spPr>
      </p:pic>
    </p:spTree>
    <p:extLst>
      <p:ext uri="{BB962C8B-B14F-4D97-AF65-F5344CB8AC3E}">
        <p14:creationId xmlns:p14="http://schemas.microsoft.com/office/powerpoint/2010/main" val="3297747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过滤流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数据流</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p:txBody>
      </p:sp>
      <p:sp>
        <p:nvSpPr>
          <p:cNvPr id="11" name="矩形 10">
            <a:extLst>
              <a:ext uri="{FF2B5EF4-FFF2-40B4-BE49-F238E27FC236}">
                <a16:creationId xmlns:a16="http://schemas.microsoft.com/office/drawing/2014/main" id="{6E1410FE-C128-4F66-AE84-3B67AD48F164}"/>
              </a:ext>
            </a:extLst>
          </p:cNvPr>
          <p:cNvSpPr/>
          <p:nvPr/>
        </p:nvSpPr>
        <p:spPr>
          <a:xfrm>
            <a:off x="0" y="1976917"/>
            <a:ext cx="9144000" cy="4728719"/>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b="1" dirty="0">
                <a:solidFill>
                  <a:srgbClr val="569CD6"/>
                </a:solidFill>
                <a:latin typeface="Consolas" panose="020B0609020204030204" pitchFamily="49" charset="0"/>
              </a:rPr>
              <a:t>import</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java</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io</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a:t>
            </a:r>
          </a:p>
          <a:p>
            <a:pPr marL="342900" indent="-342900">
              <a:buFont typeface="+mj-lt"/>
              <a:buAutoNum type="arabicPeriod"/>
            </a:pPr>
            <a:br>
              <a:rPr lang="en-US" altLang="zh-CN" b="1" dirty="0">
                <a:solidFill>
                  <a:srgbClr val="CCCCCC"/>
                </a:solidFill>
                <a:latin typeface="Consolas" panose="020B0609020204030204" pitchFamily="49" charset="0"/>
              </a:rPr>
            </a:br>
            <a:r>
              <a:rPr lang="en-US" altLang="zh-CN" b="1" dirty="0">
                <a:solidFill>
                  <a:srgbClr val="569CD6"/>
                </a:solidFill>
                <a:latin typeface="Consolas" panose="020B0609020204030204" pitchFamily="49" charset="0"/>
              </a:rPr>
              <a:t>class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throws</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IOException</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DataInputStream</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dis</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DataInputStream</a:t>
            </a:r>
            <a:r>
              <a:rPr lang="en-US" altLang="zh-CN" b="1" dirty="0">
                <a:solidFill>
                  <a:srgbClr val="CCCCCC"/>
                </a:solidFill>
                <a:latin typeface="Consolas" panose="020B0609020204030204" pitchFamily="49" charset="0"/>
              </a:rPr>
              <a:t>(</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FileInputStream</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"data/file3.dat"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currentLine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lineCount</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B5CEA8"/>
                </a:solidFill>
                <a:latin typeface="Consolas" panose="020B0609020204030204" pitchFamily="49" charset="0"/>
              </a:rPr>
              <a:t>0</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while</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currentLine</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dis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readLine</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null</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lineCount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第</a:t>
            </a:r>
            <a:r>
              <a:rPr lang="en-US" altLang="zh-CN" b="1" dirty="0">
                <a:solidFill>
                  <a:srgbClr val="CE9178"/>
                </a:solidFill>
                <a:latin typeface="Consolas" panose="020B0609020204030204" pitchFamily="49" charset="0"/>
              </a:rPr>
              <a:t>"</a:t>
            </a:r>
            <a:r>
              <a:rPr lang="zh-CN" altLang="en-US"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zh-CN" altLang="en-US"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lineCount</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行</a:t>
            </a:r>
            <a:r>
              <a:rPr lang="en-US" altLang="zh-CN" b="1" dirty="0">
                <a:solidFill>
                  <a:srgbClr val="D7BA7D"/>
                </a:solidFill>
                <a:latin typeface="Consolas" panose="020B0609020204030204" pitchFamily="49" charset="0"/>
              </a:rPr>
              <a:t>\t</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共计</a:t>
            </a:r>
            <a:r>
              <a:rPr lang="en-US" altLang="zh-CN" b="1" dirty="0">
                <a:solidFill>
                  <a:srgbClr val="CE9178"/>
                </a:solidFill>
                <a:latin typeface="Consolas" panose="020B0609020204030204" pitchFamily="49" charset="0"/>
              </a:rPr>
              <a:t>"</a:t>
            </a:r>
            <a:r>
              <a:rPr lang="zh-CN" altLang="en-US"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zh-CN" altLang="en-US"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currentLine</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length</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个字符</a:t>
            </a:r>
            <a:r>
              <a:rPr lang="en-US" altLang="zh-CN" b="1" dirty="0">
                <a:solidFill>
                  <a:srgbClr val="CE9178"/>
                </a:solidFill>
                <a:latin typeface="Consolas" panose="020B0609020204030204" pitchFamily="49" charset="0"/>
              </a:rPr>
              <a:t>,</a:t>
            </a:r>
            <a:r>
              <a:rPr lang="zh-CN" altLang="en-US" b="1" dirty="0">
                <a:solidFill>
                  <a:srgbClr val="CE9178"/>
                </a:solidFill>
                <a:latin typeface="Consolas" panose="020B0609020204030204" pitchFamily="49" charset="0"/>
              </a:rPr>
              <a:t>内容为：</a:t>
            </a:r>
            <a:r>
              <a:rPr lang="en-US" altLang="zh-CN" b="1" dirty="0">
                <a:solidFill>
                  <a:srgbClr val="CE9178"/>
                </a:solidFill>
                <a:latin typeface="Consolas" panose="020B0609020204030204" pitchFamily="49" charset="0"/>
              </a:rPr>
              <a: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currentLine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dis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close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p>
          <a:p>
            <a:pPr marL="342900" indent="-342900">
              <a:buFont typeface="+mj-lt"/>
              <a:buAutoNum type="arabicPeriod"/>
            </a:pPr>
            <a:r>
              <a:rPr lang="en-US" altLang="zh-CN" b="1" dirty="0">
                <a:solidFill>
                  <a:srgbClr val="CCCCCC"/>
                </a:solidFill>
                <a:latin typeface="Consolas" panose="020B0609020204030204" pitchFamily="49" charset="0"/>
              </a:rPr>
              <a:t>}</a:t>
            </a:r>
          </a:p>
        </p:txBody>
      </p:sp>
      <p:pic>
        <p:nvPicPr>
          <p:cNvPr id="3" name="图片 2">
            <a:extLst>
              <a:ext uri="{FF2B5EF4-FFF2-40B4-BE49-F238E27FC236}">
                <a16:creationId xmlns:a16="http://schemas.microsoft.com/office/drawing/2014/main" id="{A10CAE30-C7E4-4F97-80A4-7917E5536280}"/>
              </a:ext>
            </a:extLst>
          </p:cNvPr>
          <p:cNvPicPr>
            <a:picLocks noChangeAspect="1"/>
          </p:cNvPicPr>
          <p:nvPr/>
        </p:nvPicPr>
        <p:blipFill>
          <a:blip r:embed="rId3"/>
          <a:stretch>
            <a:fillRect/>
          </a:stretch>
        </p:blipFill>
        <p:spPr>
          <a:xfrm>
            <a:off x="6619875" y="1941538"/>
            <a:ext cx="2524125" cy="914400"/>
          </a:xfrm>
          <a:prstGeom prst="rect">
            <a:avLst/>
          </a:prstGeom>
        </p:spPr>
      </p:pic>
      <p:pic>
        <p:nvPicPr>
          <p:cNvPr id="5" name="图片 4">
            <a:extLst>
              <a:ext uri="{FF2B5EF4-FFF2-40B4-BE49-F238E27FC236}">
                <a16:creationId xmlns:a16="http://schemas.microsoft.com/office/drawing/2014/main" id="{B862612A-7FB9-4A99-9012-4FE83C49A95F}"/>
              </a:ext>
            </a:extLst>
          </p:cNvPr>
          <p:cNvPicPr>
            <a:picLocks noChangeAspect="1"/>
          </p:cNvPicPr>
          <p:nvPr/>
        </p:nvPicPr>
        <p:blipFill>
          <a:blip r:embed="rId4"/>
          <a:stretch>
            <a:fillRect/>
          </a:stretch>
        </p:blipFill>
        <p:spPr>
          <a:xfrm>
            <a:off x="5486400" y="5572161"/>
            <a:ext cx="3657600" cy="1133475"/>
          </a:xfrm>
          <a:prstGeom prst="rect">
            <a:avLst/>
          </a:prstGeom>
        </p:spPr>
      </p:pic>
    </p:spTree>
    <p:extLst>
      <p:ext uri="{BB962C8B-B14F-4D97-AF65-F5344CB8AC3E}">
        <p14:creationId xmlns:p14="http://schemas.microsoft.com/office/powerpoint/2010/main" val="2949840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445914"/>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过滤流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其他过滤流</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sym typeface="+mn-ea"/>
              </a:rPr>
              <a:t> </a:t>
            </a:r>
            <a:r>
              <a:rPr lang="en-US" altLang="zh-CN" sz="2400" b="1" dirty="0" err="1">
                <a:latin typeface="+mj-lt"/>
                <a:ea typeface="楷体" panose="02010609060101010101" pitchFamily="49" charset="-122"/>
                <a:cs typeface="黑体" panose="02010609060101010101" pitchFamily="49" charset="-122"/>
                <a:sym typeface="+mn-ea"/>
              </a:rPr>
              <a:t>LineNumberInputStream</a:t>
            </a:r>
            <a:r>
              <a:rPr lang="zh-CN" altLang="en-US" sz="2400" b="1" dirty="0">
                <a:latin typeface="+mj-lt"/>
                <a:ea typeface="楷体" panose="02010609060101010101" pitchFamily="49" charset="-122"/>
                <a:cs typeface="黑体" panose="02010609060101010101" pitchFamily="49" charset="-122"/>
                <a:sym typeface="+mn-ea"/>
              </a:rPr>
              <a:t>：主要用于对文本文件的处理，提供了行号控制功能。</a:t>
            </a:r>
          </a:p>
          <a:p>
            <a:pPr marL="1257300" lvl="3" indent="-342900">
              <a:lnSpc>
                <a:spcPct val="120000"/>
              </a:lnSpc>
              <a:buFont typeface="Wingdings" panose="05000000000000000000" pitchFamily="2" charset="2"/>
              <a:buChar char="n"/>
            </a:pPr>
            <a:r>
              <a:rPr lang="en-US" altLang="zh-CN" sz="2400" b="1" dirty="0" err="1">
                <a:latin typeface="+mj-lt"/>
                <a:ea typeface="楷体" panose="02010609060101010101" pitchFamily="49" charset="-122"/>
                <a:cs typeface="黑体" panose="02010609060101010101" pitchFamily="49" charset="-122"/>
                <a:sym typeface="+mn-ea"/>
              </a:rPr>
              <a:t>PushBackInputStream</a:t>
            </a:r>
            <a:r>
              <a:rPr lang="zh-CN" altLang="en-US" sz="2400" b="1" dirty="0">
                <a:latin typeface="+mj-lt"/>
                <a:ea typeface="楷体" panose="02010609060101010101" pitchFamily="49" charset="-122"/>
                <a:cs typeface="黑体" panose="02010609060101010101" pitchFamily="49" charset="-122"/>
                <a:sym typeface="+mn-ea"/>
              </a:rPr>
              <a:t>：在编译程序的词法分析阶段，经常要超前读入一个字节以界定当前词的属性，然后再将该字节退回（因为下面的处理可能还会用到该字节）。 </a:t>
            </a:r>
            <a:r>
              <a:rPr lang="en-US" altLang="zh-CN" sz="2400" b="1" dirty="0" err="1">
                <a:latin typeface="+mj-lt"/>
                <a:ea typeface="楷体" panose="02010609060101010101" pitchFamily="49" charset="-122"/>
                <a:cs typeface="黑体" panose="02010609060101010101" pitchFamily="49" charset="-122"/>
                <a:sym typeface="+mn-ea"/>
              </a:rPr>
              <a:t>PushBackInputStream</a:t>
            </a:r>
            <a:r>
              <a:rPr lang="zh-CN" altLang="en-US" sz="2400" b="1" dirty="0">
                <a:latin typeface="+mj-lt"/>
                <a:ea typeface="楷体" panose="02010609060101010101" pitchFamily="49" charset="-122"/>
                <a:cs typeface="黑体" panose="02010609060101010101" pitchFamily="49" charset="-122"/>
                <a:sym typeface="+mn-ea"/>
              </a:rPr>
              <a:t>就提供了这样的能力，它提供了一个方法将刚刚读入的字节退回到输入流中去。</a:t>
            </a:r>
          </a:p>
          <a:p>
            <a:pPr marL="1257300" lvl="3" indent="-342900">
              <a:lnSpc>
                <a:spcPct val="120000"/>
              </a:lnSpc>
              <a:buFont typeface="Wingdings" panose="05000000000000000000" pitchFamily="2" charset="2"/>
              <a:buChar char="n"/>
            </a:pPr>
            <a:r>
              <a:rPr lang="en-US" altLang="zh-CN" sz="2400" b="1" dirty="0" err="1">
                <a:latin typeface="+mj-lt"/>
                <a:ea typeface="楷体" panose="02010609060101010101" pitchFamily="49" charset="-122"/>
                <a:cs typeface="黑体" panose="02010609060101010101" pitchFamily="49" charset="-122"/>
                <a:sym typeface="+mn-ea"/>
              </a:rPr>
              <a:t>PrintStream</a:t>
            </a:r>
            <a:r>
              <a:rPr lang="zh-CN" altLang="en-US" sz="2400" b="1" dirty="0">
                <a:latin typeface="+mj-lt"/>
                <a:ea typeface="楷体" panose="02010609060101010101" pitchFamily="49" charset="-122"/>
                <a:cs typeface="黑体" panose="02010609060101010101" pitchFamily="49" charset="-122"/>
                <a:sym typeface="+mn-ea"/>
              </a:rPr>
              <a:t>：其作用是将</a:t>
            </a:r>
            <a:r>
              <a:rPr lang="en-US" altLang="zh-CN" sz="2400" b="1" dirty="0">
                <a:latin typeface="+mj-lt"/>
                <a:ea typeface="楷体" panose="02010609060101010101" pitchFamily="49" charset="-122"/>
                <a:cs typeface="黑体" panose="02010609060101010101" pitchFamily="49" charset="-122"/>
                <a:sym typeface="+mn-ea"/>
              </a:rPr>
              <a:t>Java</a:t>
            </a:r>
            <a:r>
              <a:rPr lang="zh-CN" altLang="en-US" sz="2400" b="1" dirty="0">
                <a:latin typeface="+mj-lt"/>
                <a:ea typeface="楷体" panose="02010609060101010101" pitchFamily="49" charset="-122"/>
                <a:cs typeface="黑体" panose="02010609060101010101" pitchFamily="49" charset="-122"/>
                <a:sym typeface="+mn-ea"/>
              </a:rPr>
              <a:t>语言中的不同类型的数据以字符表示形式输出到相应的输出流中去。</a:t>
            </a: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Tree>
    <p:extLst>
      <p:ext uri="{BB962C8B-B14F-4D97-AF65-F5344CB8AC3E}">
        <p14:creationId xmlns:p14="http://schemas.microsoft.com/office/powerpoint/2010/main" val="4137778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5" name="矩形: 圆角 34">
            <a:extLst>
              <a:ext uri="{FF2B5EF4-FFF2-40B4-BE49-F238E27FC236}">
                <a16:creationId xmlns:a16="http://schemas.microsoft.com/office/drawing/2014/main" id="{00A7AD2D-FC44-4ADF-BFFC-B5718492ED24}"/>
              </a:ext>
            </a:extLst>
          </p:cNvPr>
          <p:cNvSpPr/>
          <p:nvPr/>
        </p:nvSpPr>
        <p:spPr>
          <a:xfrm>
            <a:off x="2872" y="1000944"/>
            <a:ext cx="9141128" cy="395654"/>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字节流类的继承关系</a:t>
            </a:r>
            <a:endParaRPr lang="en-US" altLang="zh-CN" sz="2400" b="1" dirty="0">
              <a:solidFill>
                <a:srgbClr val="1557AE"/>
              </a:solidFill>
              <a:latin typeface="+mj-lt"/>
            </a:endParaRPr>
          </a:p>
        </p:txBody>
      </p:sp>
      <p:sp>
        <p:nvSpPr>
          <p:cNvPr id="2" name="矩形: 圆角 1">
            <a:extLst>
              <a:ext uri="{FF2B5EF4-FFF2-40B4-BE49-F238E27FC236}">
                <a16:creationId xmlns:a16="http://schemas.microsoft.com/office/drawing/2014/main" id="{A628CDDA-4B44-4C9C-B6C1-A95A001639DB}"/>
              </a:ext>
            </a:extLst>
          </p:cNvPr>
          <p:cNvSpPr/>
          <p:nvPr/>
        </p:nvSpPr>
        <p:spPr>
          <a:xfrm>
            <a:off x="0" y="3909009"/>
            <a:ext cx="122213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a:t>
            </a:r>
            <a:endParaRPr lang="zh-CN" altLang="en-US" sz="1600" b="1" dirty="0">
              <a:solidFill>
                <a:schemeClr val="bg1"/>
              </a:solidFill>
              <a:latin typeface="Consolas" panose="020B0609020204030204" pitchFamily="49" charset="0"/>
            </a:endParaRPr>
          </a:p>
        </p:txBody>
      </p:sp>
      <p:sp>
        <p:nvSpPr>
          <p:cNvPr id="24" name="矩形: 圆角 23">
            <a:extLst>
              <a:ext uri="{FF2B5EF4-FFF2-40B4-BE49-F238E27FC236}">
                <a16:creationId xmlns:a16="http://schemas.microsoft.com/office/drawing/2014/main" id="{D8DB4D11-66D1-4477-97E7-E17BC08624C5}"/>
              </a:ext>
            </a:extLst>
          </p:cNvPr>
          <p:cNvSpPr/>
          <p:nvPr/>
        </p:nvSpPr>
        <p:spPr>
          <a:xfrm>
            <a:off x="1485900" y="1963558"/>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InputStream</a:t>
            </a:r>
            <a:endParaRPr lang="zh-CN" altLang="en-US" sz="1600" b="1" dirty="0">
              <a:solidFill>
                <a:schemeClr val="bg1"/>
              </a:solidFill>
              <a:latin typeface="Consolas" panose="020B0609020204030204" pitchFamily="49" charset="0"/>
            </a:endParaRPr>
          </a:p>
        </p:txBody>
      </p:sp>
      <p:sp>
        <p:nvSpPr>
          <p:cNvPr id="25" name="矩形: 圆角 24">
            <a:extLst>
              <a:ext uri="{FF2B5EF4-FFF2-40B4-BE49-F238E27FC236}">
                <a16:creationId xmlns:a16="http://schemas.microsoft.com/office/drawing/2014/main" id="{3B53EA79-08C4-46C5-BF16-5895824E2009}"/>
              </a:ext>
            </a:extLst>
          </p:cNvPr>
          <p:cNvSpPr/>
          <p:nvPr/>
        </p:nvSpPr>
        <p:spPr>
          <a:xfrm>
            <a:off x="1485900" y="4140619"/>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OutputStream</a:t>
            </a:r>
            <a:endParaRPr lang="zh-CN" altLang="en-US" sz="1600" b="1" dirty="0">
              <a:solidFill>
                <a:schemeClr val="bg1"/>
              </a:solidFill>
              <a:latin typeface="Consolas" panose="020B0609020204030204" pitchFamily="49" charset="0"/>
            </a:endParaRPr>
          </a:p>
        </p:txBody>
      </p:sp>
      <p:cxnSp>
        <p:nvCxnSpPr>
          <p:cNvPr id="5" name="连接符: 肘形 4">
            <a:extLst>
              <a:ext uri="{FF2B5EF4-FFF2-40B4-BE49-F238E27FC236}">
                <a16:creationId xmlns:a16="http://schemas.microsoft.com/office/drawing/2014/main" id="{10106672-E73F-4A3F-A263-ED34DF9A3201}"/>
              </a:ext>
            </a:extLst>
          </p:cNvPr>
          <p:cNvCxnSpPr>
            <a:cxnSpLocks/>
            <a:stCxn id="24" idx="1"/>
            <a:endCxn id="2" idx="3"/>
          </p:cNvCxnSpPr>
          <p:nvPr/>
        </p:nvCxnSpPr>
        <p:spPr>
          <a:xfrm rot="10800000" flipV="1">
            <a:off x="1222132" y="2161384"/>
            <a:ext cx="263769" cy="194545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45D9F41B-6B88-442A-8476-9D95B263019E}"/>
              </a:ext>
            </a:extLst>
          </p:cNvPr>
          <p:cNvCxnSpPr>
            <a:cxnSpLocks/>
            <a:stCxn id="25" idx="1"/>
            <a:endCxn id="2" idx="3"/>
          </p:cNvCxnSpPr>
          <p:nvPr/>
        </p:nvCxnSpPr>
        <p:spPr>
          <a:xfrm rot="10800000">
            <a:off x="1222132" y="4106836"/>
            <a:ext cx="263769" cy="231610"/>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4482EC65-7C6B-440A-9FDA-6961898B78FD}"/>
              </a:ext>
            </a:extLst>
          </p:cNvPr>
          <p:cNvSpPr/>
          <p:nvPr/>
        </p:nvSpPr>
        <p:spPr>
          <a:xfrm>
            <a:off x="3701429" y="1435642"/>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cxnSp>
        <p:nvCxnSpPr>
          <p:cNvPr id="50" name="连接符: 肘形 49">
            <a:extLst>
              <a:ext uri="{FF2B5EF4-FFF2-40B4-BE49-F238E27FC236}">
                <a16:creationId xmlns:a16="http://schemas.microsoft.com/office/drawing/2014/main" id="{B916EC76-3C76-4A0B-87C1-55F867676B30}"/>
              </a:ext>
            </a:extLst>
          </p:cNvPr>
          <p:cNvCxnSpPr>
            <a:cxnSpLocks/>
            <a:stCxn id="33" idx="1"/>
            <a:endCxn id="24" idx="3"/>
          </p:cNvCxnSpPr>
          <p:nvPr/>
        </p:nvCxnSpPr>
        <p:spPr>
          <a:xfrm rot="10800000" flipV="1">
            <a:off x="3284451" y="1564301"/>
            <a:ext cx="416978" cy="597083"/>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D006C102-8EF9-4514-98A8-DB34F98F09CB}"/>
              </a:ext>
            </a:extLst>
          </p:cNvPr>
          <p:cNvSpPr/>
          <p:nvPr/>
        </p:nvSpPr>
        <p:spPr>
          <a:xfrm>
            <a:off x="3701428" y="178910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FilterInputStream</a:t>
            </a:r>
            <a:endParaRPr lang="zh-CN" altLang="en-US" sz="1600" b="1" dirty="0">
              <a:solidFill>
                <a:schemeClr val="bg1"/>
              </a:solidFill>
              <a:latin typeface="Consolas" panose="020B0609020204030204" pitchFamily="49" charset="0"/>
            </a:endParaRPr>
          </a:p>
        </p:txBody>
      </p:sp>
      <p:sp>
        <p:nvSpPr>
          <p:cNvPr id="57" name="矩形: 圆角 56">
            <a:extLst>
              <a:ext uri="{FF2B5EF4-FFF2-40B4-BE49-F238E27FC236}">
                <a16:creationId xmlns:a16="http://schemas.microsoft.com/office/drawing/2014/main" id="{6EF297BB-104D-457F-B061-0043E6C61399}"/>
              </a:ext>
            </a:extLst>
          </p:cNvPr>
          <p:cNvSpPr/>
          <p:nvPr/>
        </p:nvSpPr>
        <p:spPr>
          <a:xfrm>
            <a:off x="3701427" y="2149841"/>
            <a:ext cx="2391641"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ObjectInputStream</a:t>
            </a:r>
            <a:endParaRPr lang="zh-CN" altLang="en-US" sz="1600" b="1" dirty="0">
              <a:solidFill>
                <a:schemeClr val="bg1"/>
              </a:solidFill>
              <a:latin typeface="Consolas" panose="020B0609020204030204" pitchFamily="49" charset="0"/>
            </a:endParaRPr>
          </a:p>
        </p:txBody>
      </p:sp>
      <p:sp>
        <p:nvSpPr>
          <p:cNvPr id="58" name="矩形: 圆角 57">
            <a:extLst>
              <a:ext uri="{FF2B5EF4-FFF2-40B4-BE49-F238E27FC236}">
                <a16:creationId xmlns:a16="http://schemas.microsoft.com/office/drawing/2014/main" id="{44CA6BBE-6EF3-4D3B-85C8-98DDDCFC503C}"/>
              </a:ext>
            </a:extLst>
          </p:cNvPr>
          <p:cNvSpPr/>
          <p:nvPr/>
        </p:nvSpPr>
        <p:spPr>
          <a:xfrm>
            <a:off x="3701429" y="3617908"/>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sp>
        <p:nvSpPr>
          <p:cNvPr id="59" name="矩形: 圆角 58">
            <a:extLst>
              <a:ext uri="{FF2B5EF4-FFF2-40B4-BE49-F238E27FC236}">
                <a16:creationId xmlns:a16="http://schemas.microsoft.com/office/drawing/2014/main" id="{3911F959-1FCA-40C2-B9C8-C178C0DDDEDA}"/>
              </a:ext>
            </a:extLst>
          </p:cNvPr>
          <p:cNvSpPr/>
          <p:nvPr/>
        </p:nvSpPr>
        <p:spPr>
          <a:xfrm>
            <a:off x="3701426" y="3978177"/>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FilterOutputStream</a:t>
            </a:r>
            <a:endParaRPr lang="zh-CN" altLang="en-US" sz="1600" b="1" dirty="0">
              <a:solidFill>
                <a:schemeClr val="bg1"/>
              </a:solidFill>
              <a:latin typeface="Consolas" panose="020B0609020204030204" pitchFamily="49" charset="0"/>
            </a:endParaRPr>
          </a:p>
        </p:txBody>
      </p:sp>
      <p:sp>
        <p:nvSpPr>
          <p:cNvPr id="61" name="矩形: 圆角 60">
            <a:extLst>
              <a:ext uri="{FF2B5EF4-FFF2-40B4-BE49-F238E27FC236}">
                <a16:creationId xmlns:a16="http://schemas.microsoft.com/office/drawing/2014/main" id="{BFC2B2B0-BE69-4724-9489-F3A3F78B8124}"/>
              </a:ext>
            </a:extLst>
          </p:cNvPr>
          <p:cNvSpPr/>
          <p:nvPr/>
        </p:nvSpPr>
        <p:spPr>
          <a:xfrm>
            <a:off x="3701426" y="4365678"/>
            <a:ext cx="2523526"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ObjectOutputStream</a:t>
            </a:r>
            <a:endParaRPr lang="zh-CN" altLang="en-US" sz="1600" b="1" dirty="0">
              <a:solidFill>
                <a:schemeClr val="bg1"/>
              </a:solidFill>
              <a:latin typeface="Consolas" panose="020B0609020204030204" pitchFamily="49" charset="0"/>
            </a:endParaRPr>
          </a:p>
        </p:txBody>
      </p:sp>
      <p:cxnSp>
        <p:nvCxnSpPr>
          <p:cNvPr id="62" name="连接符: 肘形 61">
            <a:extLst>
              <a:ext uri="{FF2B5EF4-FFF2-40B4-BE49-F238E27FC236}">
                <a16:creationId xmlns:a16="http://schemas.microsoft.com/office/drawing/2014/main" id="{87C27631-2650-4020-A8DE-6279037DEEF6}"/>
              </a:ext>
            </a:extLst>
          </p:cNvPr>
          <p:cNvCxnSpPr>
            <a:cxnSpLocks/>
            <a:stCxn id="56" idx="1"/>
            <a:endCxn id="24" idx="3"/>
          </p:cNvCxnSpPr>
          <p:nvPr/>
        </p:nvCxnSpPr>
        <p:spPr>
          <a:xfrm rot="10800000" flipV="1">
            <a:off x="3284452" y="1917761"/>
            <a:ext cx="416977" cy="2436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09E3BEF7-0977-415F-87EB-2E421D686246}"/>
              </a:ext>
            </a:extLst>
          </p:cNvPr>
          <p:cNvCxnSpPr>
            <a:cxnSpLocks/>
            <a:stCxn id="57" idx="1"/>
            <a:endCxn id="24" idx="3"/>
          </p:cNvCxnSpPr>
          <p:nvPr/>
        </p:nvCxnSpPr>
        <p:spPr>
          <a:xfrm rot="10800000">
            <a:off x="3284451" y="2161385"/>
            <a:ext cx="416976" cy="117116"/>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8756F8A3-6762-4559-9F39-8E32FD1CA20E}"/>
              </a:ext>
            </a:extLst>
          </p:cNvPr>
          <p:cNvCxnSpPr>
            <a:cxnSpLocks/>
            <a:stCxn id="58" idx="1"/>
            <a:endCxn id="25" idx="3"/>
          </p:cNvCxnSpPr>
          <p:nvPr/>
        </p:nvCxnSpPr>
        <p:spPr>
          <a:xfrm rot="10800000" flipV="1">
            <a:off x="3284451" y="3746568"/>
            <a:ext cx="416978" cy="591878"/>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B9C3A5A-0313-450C-837B-3E0BAE25D6C5}"/>
              </a:ext>
            </a:extLst>
          </p:cNvPr>
          <p:cNvCxnSpPr>
            <a:cxnSpLocks/>
            <a:stCxn id="59" idx="1"/>
            <a:endCxn id="25" idx="3"/>
          </p:cNvCxnSpPr>
          <p:nvPr/>
        </p:nvCxnSpPr>
        <p:spPr>
          <a:xfrm rot="10800000" flipV="1">
            <a:off x="3284452" y="4106836"/>
            <a:ext cx="416975"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FAE660C1-5D8C-4B73-A5D3-C8E693636669}"/>
              </a:ext>
            </a:extLst>
          </p:cNvPr>
          <p:cNvCxnSpPr>
            <a:cxnSpLocks/>
            <a:stCxn id="61" idx="1"/>
            <a:endCxn id="25" idx="3"/>
          </p:cNvCxnSpPr>
          <p:nvPr/>
        </p:nvCxnSpPr>
        <p:spPr>
          <a:xfrm rot="10800000">
            <a:off x="3284452" y="4338446"/>
            <a:ext cx="416975" cy="15589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46A24222-E2A1-48E8-818C-41D8F24CE62A}"/>
              </a:ext>
            </a:extLst>
          </p:cNvPr>
          <p:cNvSpPr/>
          <p:nvPr/>
        </p:nvSpPr>
        <p:spPr>
          <a:xfrm>
            <a:off x="6465145" y="1548979"/>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DataInputStream</a:t>
            </a:r>
            <a:endParaRPr lang="zh-CN" altLang="en-US" sz="1600" b="1" dirty="0">
              <a:solidFill>
                <a:schemeClr val="bg1"/>
              </a:solidFill>
              <a:latin typeface="Consolas" panose="020B0609020204030204" pitchFamily="49" charset="0"/>
            </a:endParaRPr>
          </a:p>
        </p:txBody>
      </p:sp>
      <p:sp>
        <p:nvSpPr>
          <p:cNvPr id="77" name="矩形: 圆角 76">
            <a:extLst>
              <a:ext uri="{FF2B5EF4-FFF2-40B4-BE49-F238E27FC236}">
                <a16:creationId xmlns:a16="http://schemas.microsoft.com/office/drawing/2014/main" id="{53A89FCE-7E81-4470-BE35-15D6F3BE0C98}"/>
              </a:ext>
            </a:extLst>
          </p:cNvPr>
          <p:cNvSpPr/>
          <p:nvPr/>
        </p:nvSpPr>
        <p:spPr>
          <a:xfrm>
            <a:off x="6465145" y="2019825"/>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BufferedInputStream</a:t>
            </a:r>
            <a:endParaRPr lang="zh-CN" altLang="en-US" sz="1600" b="1" dirty="0">
              <a:solidFill>
                <a:schemeClr val="bg1"/>
              </a:solidFill>
              <a:latin typeface="Consolas" panose="020B0609020204030204" pitchFamily="49" charset="0"/>
            </a:endParaRPr>
          </a:p>
        </p:txBody>
      </p:sp>
      <p:cxnSp>
        <p:nvCxnSpPr>
          <p:cNvPr id="95" name="连接符: 肘形 94">
            <a:extLst>
              <a:ext uri="{FF2B5EF4-FFF2-40B4-BE49-F238E27FC236}">
                <a16:creationId xmlns:a16="http://schemas.microsoft.com/office/drawing/2014/main" id="{A37A2767-5A64-45F5-9CE8-3F264F58AB2E}"/>
              </a:ext>
            </a:extLst>
          </p:cNvPr>
          <p:cNvCxnSpPr>
            <a:cxnSpLocks/>
            <a:stCxn id="76" idx="1"/>
            <a:endCxn id="56" idx="3"/>
          </p:cNvCxnSpPr>
          <p:nvPr/>
        </p:nvCxnSpPr>
        <p:spPr>
          <a:xfrm rot="10800000" flipV="1">
            <a:off x="6093069" y="1677639"/>
            <a:ext cx="372076" cy="24012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a:extLst>
              <a:ext uri="{FF2B5EF4-FFF2-40B4-BE49-F238E27FC236}">
                <a16:creationId xmlns:a16="http://schemas.microsoft.com/office/drawing/2014/main" id="{D851B257-BE61-468F-BC61-215490770956}"/>
              </a:ext>
            </a:extLst>
          </p:cNvPr>
          <p:cNvCxnSpPr>
            <a:cxnSpLocks/>
            <a:stCxn id="77" idx="1"/>
            <a:endCxn id="56" idx="3"/>
          </p:cNvCxnSpPr>
          <p:nvPr/>
        </p:nvCxnSpPr>
        <p:spPr>
          <a:xfrm rot="10800000">
            <a:off x="6093069" y="1917761"/>
            <a:ext cx="372076" cy="2307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BC9CF278-5262-4D6D-A4B1-31865D52CD66}"/>
              </a:ext>
            </a:extLst>
          </p:cNvPr>
          <p:cNvSpPr/>
          <p:nvPr/>
        </p:nvSpPr>
        <p:spPr>
          <a:xfrm>
            <a:off x="6465145" y="3746568"/>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DataOutputStream</a:t>
            </a:r>
            <a:endParaRPr lang="zh-CN" altLang="en-US" sz="1600" b="1" dirty="0">
              <a:solidFill>
                <a:schemeClr val="bg1"/>
              </a:solidFill>
              <a:latin typeface="Consolas" panose="020B0609020204030204" pitchFamily="49" charset="0"/>
            </a:endParaRPr>
          </a:p>
        </p:txBody>
      </p:sp>
      <p:sp>
        <p:nvSpPr>
          <p:cNvPr id="105" name="矩形: 圆角 104">
            <a:extLst>
              <a:ext uri="{FF2B5EF4-FFF2-40B4-BE49-F238E27FC236}">
                <a16:creationId xmlns:a16="http://schemas.microsoft.com/office/drawing/2014/main" id="{C8BB0A71-1AA5-4B3E-BE11-9A107EC54A4A}"/>
              </a:ext>
            </a:extLst>
          </p:cNvPr>
          <p:cNvSpPr/>
          <p:nvPr/>
        </p:nvSpPr>
        <p:spPr>
          <a:xfrm>
            <a:off x="6465145" y="4217414"/>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BufferedOutputStream</a:t>
            </a:r>
            <a:endParaRPr lang="zh-CN" altLang="en-US" sz="1600" b="1" dirty="0">
              <a:solidFill>
                <a:schemeClr val="bg1"/>
              </a:solidFill>
              <a:latin typeface="Consolas" panose="020B0609020204030204" pitchFamily="49" charset="0"/>
            </a:endParaRPr>
          </a:p>
        </p:txBody>
      </p:sp>
      <p:cxnSp>
        <p:nvCxnSpPr>
          <p:cNvPr id="106" name="连接符: 肘形 105">
            <a:extLst>
              <a:ext uri="{FF2B5EF4-FFF2-40B4-BE49-F238E27FC236}">
                <a16:creationId xmlns:a16="http://schemas.microsoft.com/office/drawing/2014/main" id="{C618F332-F099-4CD4-B4EA-B79815D05B80}"/>
              </a:ext>
            </a:extLst>
          </p:cNvPr>
          <p:cNvCxnSpPr>
            <a:cxnSpLocks/>
            <a:stCxn id="104" idx="1"/>
            <a:endCxn id="59" idx="3"/>
          </p:cNvCxnSpPr>
          <p:nvPr/>
        </p:nvCxnSpPr>
        <p:spPr>
          <a:xfrm rot="10800000" flipV="1">
            <a:off x="6224953" y="3875227"/>
            <a:ext cx="240193"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a:extLst>
              <a:ext uri="{FF2B5EF4-FFF2-40B4-BE49-F238E27FC236}">
                <a16:creationId xmlns:a16="http://schemas.microsoft.com/office/drawing/2014/main" id="{1BE71D35-B76C-4A65-9ECE-DF8D86609D81}"/>
              </a:ext>
            </a:extLst>
          </p:cNvPr>
          <p:cNvCxnSpPr>
            <a:cxnSpLocks/>
            <a:stCxn id="105" idx="1"/>
            <a:endCxn id="59" idx="3"/>
          </p:cNvCxnSpPr>
          <p:nvPr/>
        </p:nvCxnSpPr>
        <p:spPr>
          <a:xfrm rot="10800000">
            <a:off x="6224953" y="4106838"/>
            <a:ext cx="240193" cy="23923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DCA80A5E-DE96-470C-B046-02BF18B9EC24}"/>
              </a:ext>
            </a:extLst>
          </p:cNvPr>
          <p:cNvSpPr/>
          <p:nvPr/>
        </p:nvSpPr>
        <p:spPr>
          <a:xfrm>
            <a:off x="1479499" y="5504383"/>
            <a:ext cx="2013438"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RandomAccessFile</a:t>
            </a:r>
            <a:endParaRPr lang="zh-CN" altLang="en-US" sz="1600" b="1" dirty="0">
              <a:solidFill>
                <a:schemeClr val="bg1"/>
              </a:solidFill>
              <a:latin typeface="Consolas" panose="020B0609020204030204" pitchFamily="49" charset="0"/>
            </a:endParaRPr>
          </a:p>
        </p:txBody>
      </p:sp>
      <p:cxnSp>
        <p:nvCxnSpPr>
          <p:cNvPr id="113" name="连接符: 肘形 112">
            <a:extLst>
              <a:ext uri="{FF2B5EF4-FFF2-40B4-BE49-F238E27FC236}">
                <a16:creationId xmlns:a16="http://schemas.microsoft.com/office/drawing/2014/main" id="{2350BA69-D93E-45A9-A136-421FA78E1F3F}"/>
              </a:ext>
            </a:extLst>
          </p:cNvPr>
          <p:cNvCxnSpPr>
            <a:cxnSpLocks/>
            <a:stCxn id="112" idx="1"/>
            <a:endCxn id="2" idx="3"/>
          </p:cNvCxnSpPr>
          <p:nvPr/>
        </p:nvCxnSpPr>
        <p:spPr>
          <a:xfrm rot="10800000">
            <a:off x="1222131" y="4106836"/>
            <a:ext cx="257368" cy="159537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7" name="矩形: 圆角 116">
            <a:extLst>
              <a:ext uri="{FF2B5EF4-FFF2-40B4-BE49-F238E27FC236}">
                <a16:creationId xmlns:a16="http://schemas.microsoft.com/office/drawing/2014/main" id="{519AD03E-7EE7-4C65-8BBF-352204E6D4AF}"/>
              </a:ext>
            </a:extLst>
          </p:cNvPr>
          <p:cNvSpPr/>
          <p:nvPr/>
        </p:nvSpPr>
        <p:spPr>
          <a:xfrm>
            <a:off x="1485900" y="6039123"/>
            <a:ext cx="1090246"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System</a:t>
            </a:r>
            <a:endParaRPr lang="zh-CN" altLang="en-US" sz="1600" b="1" dirty="0">
              <a:solidFill>
                <a:schemeClr val="bg1"/>
              </a:solidFill>
              <a:latin typeface="Consolas" panose="020B0609020204030204" pitchFamily="49" charset="0"/>
            </a:endParaRPr>
          </a:p>
        </p:txBody>
      </p:sp>
      <p:cxnSp>
        <p:nvCxnSpPr>
          <p:cNvPr id="118" name="连接符: 肘形 117">
            <a:extLst>
              <a:ext uri="{FF2B5EF4-FFF2-40B4-BE49-F238E27FC236}">
                <a16:creationId xmlns:a16="http://schemas.microsoft.com/office/drawing/2014/main" id="{E2098995-DE95-493B-B86C-482463A4F5BC}"/>
              </a:ext>
            </a:extLst>
          </p:cNvPr>
          <p:cNvCxnSpPr>
            <a:cxnSpLocks/>
            <a:stCxn id="117" idx="1"/>
            <a:endCxn id="2" idx="3"/>
          </p:cNvCxnSpPr>
          <p:nvPr/>
        </p:nvCxnSpPr>
        <p:spPr>
          <a:xfrm rot="10800000">
            <a:off x="1222132" y="4106836"/>
            <a:ext cx="263769" cy="213011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5C38EEAF-8428-4964-9DF9-93224550B12F}"/>
              </a:ext>
            </a:extLst>
          </p:cNvPr>
          <p:cNvSpPr/>
          <p:nvPr/>
        </p:nvSpPr>
        <p:spPr>
          <a:xfrm>
            <a:off x="3701425" y="2516512"/>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ByteArrayInputStream</a:t>
            </a:r>
            <a:endParaRPr lang="zh-CN" altLang="en-US" sz="1600" b="1" dirty="0">
              <a:solidFill>
                <a:schemeClr val="bg1"/>
              </a:solidFill>
              <a:latin typeface="Consolas" panose="020B0609020204030204" pitchFamily="49" charset="0"/>
            </a:endParaRPr>
          </a:p>
        </p:txBody>
      </p:sp>
      <p:sp>
        <p:nvSpPr>
          <p:cNvPr id="147" name="矩形: 圆角 146">
            <a:extLst>
              <a:ext uri="{FF2B5EF4-FFF2-40B4-BE49-F238E27FC236}">
                <a16:creationId xmlns:a16="http://schemas.microsoft.com/office/drawing/2014/main" id="{457308D7-E551-48B9-A44D-292F05CA1195}"/>
              </a:ext>
            </a:extLst>
          </p:cNvPr>
          <p:cNvSpPr/>
          <p:nvPr/>
        </p:nvSpPr>
        <p:spPr>
          <a:xfrm>
            <a:off x="3701426" y="4761801"/>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ByteArrayOutputStream</a:t>
            </a:r>
            <a:endParaRPr lang="zh-CN" altLang="en-US" sz="1600" b="1" dirty="0">
              <a:solidFill>
                <a:schemeClr val="bg1"/>
              </a:solidFill>
              <a:latin typeface="Consolas" panose="020B0609020204030204" pitchFamily="49" charset="0"/>
            </a:endParaRPr>
          </a:p>
        </p:txBody>
      </p:sp>
      <p:sp>
        <p:nvSpPr>
          <p:cNvPr id="148" name="矩形: 圆角 147">
            <a:extLst>
              <a:ext uri="{FF2B5EF4-FFF2-40B4-BE49-F238E27FC236}">
                <a16:creationId xmlns:a16="http://schemas.microsoft.com/office/drawing/2014/main" id="{654E98A0-CAD2-4FFE-9A6E-377CC2ABFA49}"/>
              </a:ext>
            </a:extLst>
          </p:cNvPr>
          <p:cNvSpPr/>
          <p:nvPr/>
        </p:nvSpPr>
        <p:spPr>
          <a:xfrm>
            <a:off x="3701425" y="2846020"/>
            <a:ext cx="283126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StringBufferInputStream</a:t>
            </a:r>
            <a:endParaRPr lang="zh-CN" altLang="en-US" sz="1600" b="1" dirty="0">
              <a:solidFill>
                <a:schemeClr val="bg1"/>
              </a:solidFill>
              <a:latin typeface="Consolas" panose="020B0609020204030204" pitchFamily="49" charset="0"/>
            </a:endParaRPr>
          </a:p>
        </p:txBody>
      </p:sp>
      <p:sp>
        <p:nvSpPr>
          <p:cNvPr id="149" name="矩形: 圆角 148">
            <a:extLst>
              <a:ext uri="{FF2B5EF4-FFF2-40B4-BE49-F238E27FC236}">
                <a16:creationId xmlns:a16="http://schemas.microsoft.com/office/drawing/2014/main" id="{B579F9FE-6467-4716-90CC-7237D87F894F}"/>
              </a:ext>
            </a:extLst>
          </p:cNvPr>
          <p:cNvSpPr/>
          <p:nvPr/>
        </p:nvSpPr>
        <p:spPr>
          <a:xfrm>
            <a:off x="3701424" y="5105258"/>
            <a:ext cx="292797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StringBufferOutputStream</a:t>
            </a:r>
            <a:endParaRPr lang="zh-CN" altLang="en-US" sz="1600" b="1" dirty="0">
              <a:solidFill>
                <a:schemeClr val="bg1"/>
              </a:solidFill>
              <a:latin typeface="Consolas" panose="020B0609020204030204" pitchFamily="49" charset="0"/>
            </a:endParaRPr>
          </a:p>
        </p:txBody>
      </p:sp>
      <p:cxnSp>
        <p:nvCxnSpPr>
          <p:cNvPr id="158" name="连接符: 肘形 157">
            <a:extLst>
              <a:ext uri="{FF2B5EF4-FFF2-40B4-BE49-F238E27FC236}">
                <a16:creationId xmlns:a16="http://schemas.microsoft.com/office/drawing/2014/main" id="{32C24804-EE4C-4715-9FE0-4F44A4BE7348}"/>
              </a:ext>
            </a:extLst>
          </p:cNvPr>
          <p:cNvCxnSpPr>
            <a:cxnSpLocks/>
            <a:stCxn id="121" idx="1"/>
            <a:endCxn id="24" idx="3"/>
          </p:cNvCxnSpPr>
          <p:nvPr/>
        </p:nvCxnSpPr>
        <p:spPr>
          <a:xfrm rot="10800000">
            <a:off x="3284451" y="2161386"/>
            <a:ext cx="416974" cy="48378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712316CC-EB83-469E-AC79-1E4BD0CC50FF}"/>
              </a:ext>
            </a:extLst>
          </p:cNvPr>
          <p:cNvCxnSpPr>
            <a:cxnSpLocks/>
            <a:stCxn id="148" idx="1"/>
            <a:endCxn id="24" idx="3"/>
          </p:cNvCxnSpPr>
          <p:nvPr/>
        </p:nvCxnSpPr>
        <p:spPr>
          <a:xfrm rot="10800000">
            <a:off x="3284451" y="2161386"/>
            <a:ext cx="416974" cy="81329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337F9664-D209-4F3F-9266-CA21A06582FE}"/>
              </a:ext>
            </a:extLst>
          </p:cNvPr>
          <p:cNvCxnSpPr>
            <a:cxnSpLocks/>
            <a:stCxn id="147" idx="1"/>
            <a:endCxn id="25" idx="3"/>
          </p:cNvCxnSpPr>
          <p:nvPr/>
        </p:nvCxnSpPr>
        <p:spPr>
          <a:xfrm rot="10800000">
            <a:off x="3284452" y="4338447"/>
            <a:ext cx="416975" cy="55201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连接符: 肘形 166">
            <a:extLst>
              <a:ext uri="{FF2B5EF4-FFF2-40B4-BE49-F238E27FC236}">
                <a16:creationId xmlns:a16="http://schemas.microsoft.com/office/drawing/2014/main" id="{04728F36-2FFC-4223-822B-AA24F9CE4208}"/>
              </a:ext>
            </a:extLst>
          </p:cNvPr>
          <p:cNvCxnSpPr>
            <a:cxnSpLocks/>
            <a:stCxn id="149" idx="1"/>
            <a:endCxn id="25" idx="3"/>
          </p:cNvCxnSpPr>
          <p:nvPr/>
        </p:nvCxnSpPr>
        <p:spPr>
          <a:xfrm rot="10800000">
            <a:off x="3284452" y="4338446"/>
            <a:ext cx="416973" cy="89547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901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40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对象流</a:t>
            </a:r>
          </a:p>
        </p:txBody>
      </p:sp>
      <p:sp>
        <p:nvSpPr>
          <p:cNvPr id="11" name="矩形: 圆角 10">
            <a:extLst>
              <a:ext uri="{FF2B5EF4-FFF2-40B4-BE49-F238E27FC236}">
                <a16:creationId xmlns:a16="http://schemas.microsoft.com/office/drawing/2014/main" id="{1604D363-9EB5-4A36-AED0-0DD1831534A9}"/>
              </a:ext>
            </a:extLst>
          </p:cNvPr>
          <p:cNvSpPr/>
          <p:nvPr/>
        </p:nvSpPr>
        <p:spPr>
          <a:xfrm>
            <a:off x="0" y="2461001"/>
            <a:ext cx="9144000" cy="1935997"/>
          </a:xfrm>
          <a:prstGeom prst="roundRect">
            <a:avLst>
              <a:gd name="adj" fmla="val 0"/>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spcBef>
                <a:spcPts val="1200"/>
              </a:spcBef>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类</a:t>
            </a:r>
            <a:r>
              <a:rPr lang="en-US" altLang="zh-CN" sz="2000" b="1" dirty="0" err="1">
                <a:solidFill>
                  <a:schemeClr val="tx1"/>
                </a:solidFill>
                <a:latin typeface="+mj-lt"/>
                <a:ea typeface="楷体" panose="02010609060101010101" pitchFamily="49" charset="-122"/>
              </a:rPr>
              <a:t>ObjectOutputStream</a:t>
            </a:r>
            <a:r>
              <a:rPr lang="zh-CN" altLang="en-US" sz="2000" b="1" dirty="0">
                <a:solidFill>
                  <a:schemeClr val="tx1"/>
                </a:solidFill>
                <a:latin typeface="+mj-lt"/>
                <a:ea typeface="楷体" panose="02010609060101010101" pitchFamily="49" charset="-122"/>
              </a:rPr>
              <a:t>和</a:t>
            </a:r>
            <a:r>
              <a:rPr lang="en-US" altLang="zh-CN" sz="2000" b="1" dirty="0">
                <a:solidFill>
                  <a:schemeClr val="tx1"/>
                </a:solidFill>
                <a:latin typeface="+mj-lt"/>
                <a:ea typeface="楷体" panose="02010609060101010101" pitchFamily="49" charset="-122"/>
              </a:rPr>
              <a:t>ObjectInputStream</a:t>
            </a:r>
            <a:r>
              <a:rPr lang="zh-CN" altLang="en-US" sz="2000" b="1" dirty="0">
                <a:solidFill>
                  <a:schemeClr val="tx1"/>
                </a:solidFill>
                <a:latin typeface="+mj-lt"/>
                <a:ea typeface="楷体" panose="02010609060101010101" pitchFamily="49" charset="-122"/>
              </a:rPr>
              <a:t>分别继承了接口</a:t>
            </a:r>
            <a:r>
              <a:rPr lang="en-US" altLang="zh-CN" sz="2000" b="1" dirty="0" err="1">
                <a:solidFill>
                  <a:schemeClr val="tx1"/>
                </a:solidFill>
                <a:latin typeface="+mj-lt"/>
                <a:ea typeface="楷体" panose="02010609060101010101" pitchFamily="49" charset="-122"/>
              </a:rPr>
              <a:t>ObjectOutput</a:t>
            </a:r>
            <a:r>
              <a:rPr lang="zh-CN" altLang="en-US" sz="2000" b="1" dirty="0">
                <a:solidFill>
                  <a:schemeClr val="tx1"/>
                </a:solidFill>
                <a:latin typeface="+mj-lt"/>
                <a:ea typeface="楷体" panose="02010609060101010101" pitchFamily="49" charset="-122"/>
              </a:rPr>
              <a:t>和</a:t>
            </a:r>
            <a:r>
              <a:rPr lang="en-US" altLang="zh-CN" sz="2000" b="1" dirty="0" err="1">
                <a:solidFill>
                  <a:schemeClr val="tx1"/>
                </a:solidFill>
                <a:latin typeface="+mj-lt"/>
                <a:ea typeface="楷体" panose="02010609060101010101" pitchFamily="49" charset="-122"/>
              </a:rPr>
              <a:t>ObjectInput</a:t>
            </a:r>
            <a:r>
              <a:rPr lang="zh-CN" altLang="en-US" sz="2000" b="1" dirty="0">
                <a:solidFill>
                  <a:schemeClr val="tx1"/>
                </a:solidFill>
                <a:latin typeface="+mj-lt"/>
                <a:ea typeface="楷体" panose="02010609060101010101" pitchFamily="49" charset="-122"/>
              </a:rPr>
              <a:t>，将数据流功能扩展到可以读写对象；</a:t>
            </a:r>
            <a:endParaRPr lang="en-US" altLang="zh-CN" sz="2000" b="1" dirty="0">
              <a:solidFill>
                <a:schemeClr val="tx1"/>
              </a:solidFill>
              <a:latin typeface="+mj-lt"/>
              <a:ea typeface="楷体" panose="02010609060101010101" pitchFamily="49" charset="-122"/>
            </a:endParaRPr>
          </a:p>
          <a:p>
            <a:pPr marL="342900" indent="-342900" algn="just">
              <a:lnSpc>
                <a:spcPct val="120000"/>
              </a:lnSpc>
              <a:spcBef>
                <a:spcPts val="1200"/>
              </a:spcBef>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前者用</a:t>
            </a:r>
            <a:r>
              <a:rPr lang="en-US" altLang="zh-CN" sz="2000" b="1" dirty="0" err="1">
                <a:solidFill>
                  <a:schemeClr val="tx1"/>
                </a:solidFill>
                <a:latin typeface="+mj-lt"/>
                <a:ea typeface="楷体" panose="02010609060101010101" pitchFamily="49" charset="-122"/>
              </a:rPr>
              <a:t>writeObject</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方法可以直接将对象保存到输出流中，而后者用</a:t>
            </a:r>
            <a:r>
              <a:rPr lang="en-US" altLang="zh-CN" sz="2000" b="1" dirty="0" err="1">
                <a:solidFill>
                  <a:schemeClr val="tx1"/>
                </a:solidFill>
                <a:latin typeface="+mj-lt"/>
                <a:ea typeface="楷体" panose="02010609060101010101" pitchFamily="49" charset="-122"/>
              </a:rPr>
              <a:t>readObject</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方法可以直接从输入流中读取一个对象。</a:t>
            </a:r>
          </a:p>
        </p:txBody>
      </p:sp>
      <p:sp>
        <p:nvSpPr>
          <p:cNvPr id="9" name="矩形 8">
            <a:extLst>
              <a:ext uri="{FF2B5EF4-FFF2-40B4-BE49-F238E27FC236}">
                <a16:creationId xmlns:a16="http://schemas.microsoft.com/office/drawing/2014/main" id="{337B49E6-06F0-44FC-A9E4-1DB2D66CCC5E}"/>
              </a:ext>
            </a:extLst>
          </p:cNvPr>
          <p:cNvSpPr/>
          <p:nvPr/>
        </p:nvSpPr>
        <p:spPr>
          <a:xfrm>
            <a:off x="0" y="1455925"/>
            <a:ext cx="9144000" cy="90744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宋体" pitchFamily="2" charset="-122"/>
              </a:rPr>
              <a:t>能够输入输出对象的流称为对象流</a:t>
            </a:r>
            <a:r>
              <a:rPr lang="en-US" altLang="zh-CN" sz="2400" b="1" dirty="0">
                <a:solidFill>
                  <a:srgbClr val="1557AE"/>
                </a:solidFill>
                <a:latin typeface="宋体" pitchFamily="2" charset="-122"/>
              </a:rPr>
              <a:t>,</a:t>
            </a:r>
            <a:r>
              <a:rPr lang="zh-CN" altLang="en-US" sz="2400" b="1" dirty="0">
                <a:solidFill>
                  <a:srgbClr val="1557AE"/>
                </a:solidFill>
                <a:latin typeface="宋体" pitchFamily="2" charset="-122"/>
              </a:rPr>
              <a:t>可以将对象串行化后通过对象输入输出流写入文件或传送到其它地方。</a:t>
            </a:r>
            <a:endParaRPr lang="zh-CN" altLang="en-US" sz="2400" b="1" dirty="0">
              <a:solidFill>
                <a:srgbClr val="1557AE"/>
              </a:solidFill>
            </a:endParaRPr>
          </a:p>
        </p:txBody>
      </p:sp>
      <p:sp>
        <p:nvSpPr>
          <p:cNvPr id="15" name="矩形: 圆角 14">
            <a:extLst>
              <a:ext uri="{FF2B5EF4-FFF2-40B4-BE49-F238E27FC236}">
                <a16:creationId xmlns:a16="http://schemas.microsoft.com/office/drawing/2014/main" id="{FF44286C-7DB7-46CE-9BD9-E4AC59CC1E28}"/>
              </a:ext>
            </a:extLst>
          </p:cNvPr>
          <p:cNvSpPr/>
          <p:nvPr/>
        </p:nvSpPr>
        <p:spPr>
          <a:xfrm>
            <a:off x="0" y="4494629"/>
            <a:ext cx="9144000" cy="1962911"/>
          </a:xfrm>
          <a:prstGeom prst="roundRect">
            <a:avLst>
              <a:gd name="adj" fmla="val 344"/>
            </a:avLst>
          </a:prstGeom>
          <a:solidFill>
            <a:schemeClr val="accent4">
              <a:lumMod val="20000"/>
              <a:lumOff val="80000"/>
            </a:schemeClr>
          </a:solidFill>
          <a:ln w="28575">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000" b="1" dirty="0">
                <a:solidFill>
                  <a:schemeClr val="tx1"/>
                </a:solidFill>
                <a:latin typeface="+mn-ea"/>
              </a:rPr>
              <a:t>使用方法： </a:t>
            </a:r>
            <a:endParaRPr lang="en-US" altLang="zh-CN" sz="2000" b="1" dirty="0">
              <a:solidFill>
                <a:schemeClr val="tx1"/>
              </a:solidFill>
              <a:latin typeface="+mn-ea"/>
            </a:endParaRPr>
          </a:p>
          <a:p>
            <a:pPr marL="342900" indent="-342900" algn="just">
              <a:lnSpc>
                <a:spcPct val="15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保存：与对象输出</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输入流联系起来，通过对象输出流将对象状态保存下来</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将对象保存到文件中，或者通过网络传送到其他地方</a:t>
            </a:r>
            <a:r>
              <a:rPr lang="en-US" altLang="zh-CN" sz="2000" b="1" dirty="0">
                <a:solidFill>
                  <a:schemeClr val="tx1"/>
                </a:solidFill>
                <a:latin typeface="+mj-lt"/>
                <a:ea typeface="楷体" panose="02010609060101010101" pitchFamily="49" charset="-122"/>
              </a:rPr>
              <a:t>) </a:t>
            </a:r>
            <a:r>
              <a:rPr lang="zh-CN" altLang="en-US" sz="2000" b="1" dirty="0">
                <a:solidFill>
                  <a:schemeClr val="tx1"/>
                </a:solidFill>
                <a:latin typeface="+mj-lt"/>
                <a:ea typeface="楷体" panose="02010609060101010101" pitchFamily="49" charset="-122"/>
              </a:rPr>
              <a:t>；</a:t>
            </a:r>
            <a:endParaRPr lang="en-US" altLang="zh-CN" sz="2000" b="1" dirty="0">
              <a:solidFill>
                <a:schemeClr val="tx1"/>
              </a:solidFill>
              <a:latin typeface="+mj-lt"/>
              <a:ea typeface="楷体" panose="02010609060101010101" pitchFamily="49" charset="-122"/>
            </a:endParaRPr>
          </a:p>
          <a:p>
            <a:pPr marL="342900" indent="-342900" algn="just">
              <a:lnSpc>
                <a:spcPct val="15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恢复：再通过对象输入流将对象状态恢复。</a:t>
            </a:r>
          </a:p>
        </p:txBody>
      </p:sp>
      <p:sp>
        <p:nvSpPr>
          <p:cNvPr id="16" name="矩形 15">
            <a:extLst>
              <a:ext uri="{FF2B5EF4-FFF2-40B4-BE49-F238E27FC236}">
                <a16:creationId xmlns:a16="http://schemas.microsoft.com/office/drawing/2014/main" id="{7470AD77-03AD-4EB3-87C7-EEE4A32043DD}"/>
              </a:ext>
            </a:extLst>
          </p:cNvPr>
          <p:cNvSpPr/>
          <p:nvPr/>
        </p:nvSpPr>
        <p:spPr>
          <a:xfrm>
            <a:off x="6515100" y="1492333"/>
            <a:ext cx="1028700" cy="47934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4528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fade">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fade">
                                      <p:cBhvr>
                                        <p:cTn id="32" dur="5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fade">
                                      <p:cBhvr>
                                        <p:cTn id="37" dur="500"/>
                                        <p:tgtEl>
                                          <p:spTgt spid="1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2" end="2"/>
                                            </p:txEl>
                                          </p:spTgt>
                                        </p:tgtEl>
                                        <p:attrNameLst>
                                          <p:attrName>style.visibility</p:attrName>
                                        </p:attrNameLst>
                                      </p:cBhvr>
                                      <p:to>
                                        <p:strVal val="visible"/>
                                      </p:to>
                                    </p:set>
                                    <p:animEffect transition="in" filter="fade">
                                      <p:cBhvr>
                                        <p:cTn id="42" dur="500"/>
                                        <p:tgtEl>
                                          <p:spTgt spid="1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5"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40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对象流</a:t>
            </a:r>
          </a:p>
        </p:txBody>
      </p:sp>
      <p:sp>
        <p:nvSpPr>
          <p:cNvPr id="11" name="矩形: 圆角 10">
            <a:extLst>
              <a:ext uri="{FF2B5EF4-FFF2-40B4-BE49-F238E27FC236}">
                <a16:creationId xmlns:a16="http://schemas.microsoft.com/office/drawing/2014/main" id="{1604D363-9EB5-4A36-AED0-0DD1831534A9}"/>
              </a:ext>
            </a:extLst>
          </p:cNvPr>
          <p:cNvSpPr/>
          <p:nvPr/>
        </p:nvSpPr>
        <p:spPr>
          <a:xfrm>
            <a:off x="0" y="2558634"/>
            <a:ext cx="9144000" cy="2927766"/>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spcBef>
                <a:spcPts val="1200"/>
              </a:spcBef>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对象的串行化（</a:t>
            </a:r>
            <a:r>
              <a:rPr lang="en-US" altLang="zh-CN" sz="2000" b="1" dirty="0">
                <a:solidFill>
                  <a:schemeClr val="tx1"/>
                </a:solidFill>
                <a:latin typeface="+mj-lt"/>
                <a:ea typeface="楷体" panose="02010609060101010101" pitchFamily="49" charset="-122"/>
              </a:rPr>
              <a:t>Serialization</a:t>
            </a:r>
            <a:r>
              <a:rPr lang="zh-CN" altLang="en-US" sz="2000" b="1" dirty="0">
                <a:solidFill>
                  <a:schemeClr val="tx1"/>
                </a:solidFill>
                <a:latin typeface="+mj-lt"/>
                <a:ea typeface="楷体" panose="02010609060101010101" pitchFamily="49" charset="-122"/>
              </a:rPr>
              <a:t>）：</a:t>
            </a:r>
            <a:r>
              <a:rPr lang="zh-CN" altLang="en-US" sz="2000" b="1" dirty="0">
                <a:solidFill>
                  <a:srgbClr val="C00000"/>
                </a:solidFill>
                <a:latin typeface="+mj-lt"/>
                <a:ea typeface="楷体" panose="02010609060101010101" pitchFamily="49" charset="-122"/>
              </a:rPr>
              <a:t>对象通过写出描述自己状态的数值来记录自己的过程叫串行化</a:t>
            </a:r>
            <a:r>
              <a:rPr lang="zh-CN" altLang="en-US" sz="2000" b="1" dirty="0">
                <a:solidFill>
                  <a:schemeClr val="tx1"/>
                </a:solidFill>
                <a:latin typeface="+mj-lt"/>
                <a:ea typeface="楷体" panose="02010609060101010101" pitchFamily="49" charset="-122"/>
              </a:rPr>
              <a:t>。串行化的主要任务是写出对象实例变量的数值，如果变量是</a:t>
            </a:r>
            <a:r>
              <a:rPr lang="zh-CN" altLang="en-US" sz="2000" b="1" dirty="0">
                <a:solidFill>
                  <a:srgbClr val="C00000"/>
                </a:solidFill>
                <a:latin typeface="+mj-lt"/>
                <a:ea typeface="楷体" panose="02010609060101010101" pitchFamily="49" charset="-122"/>
              </a:rPr>
              <a:t>另一个对象的引用，则引用的对象也要串行化，</a:t>
            </a:r>
            <a:r>
              <a:rPr lang="zh-CN" altLang="en-US" sz="2000" b="1" dirty="0">
                <a:solidFill>
                  <a:schemeClr val="tx1"/>
                </a:solidFill>
                <a:latin typeface="+mj-lt"/>
                <a:ea typeface="楷体" panose="02010609060101010101" pitchFamily="49" charset="-122"/>
              </a:rPr>
              <a:t>这个过程是</a:t>
            </a:r>
            <a:r>
              <a:rPr lang="zh-CN" altLang="en-US" sz="2000" b="1" dirty="0">
                <a:solidFill>
                  <a:srgbClr val="C00000"/>
                </a:solidFill>
                <a:latin typeface="+mj-lt"/>
                <a:ea typeface="楷体" panose="02010609060101010101" pitchFamily="49" charset="-122"/>
              </a:rPr>
              <a:t>递归</a:t>
            </a:r>
            <a:r>
              <a:rPr lang="zh-CN" altLang="en-US" sz="2000" b="1" dirty="0">
                <a:solidFill>
                  <a:schemeClr val="tx1"/>
                </a:solidFill>
                <a:latin typeface="+mj-lt"/>
                <a:ea typeface="楷体" panose="02010609060101010101" pitchFamily="49" charset="-122"/>
              </a:rPr>
              <a:t>的。</a:t>
            </a:r>
            <a:endParaRPr lang="en-US" altLang="zh-CN" sz="2000" b="1" dirty="0">
              <a:solidFill>
                <a:schemeClr val="tx1"/>
              </a:solidFill>
              <a:latin typeface="+mj-lt"/>
              <a:ea typeface="楷体" panose="02010609060101010101" pitchFamily="49" charset="-122"/>
            </a:endParaRPr>
          </a:p>
          <a:p>
            <a:pPr marL="342900" indent="-342900" algn="just">
              <a:lnSpc>
                <a:spcPct val="120000"/>
              </a:lnSpc>
              <a:spcBef>
                <a:spcPts val="1200"/>
              </a:spcBef>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在</a:t>
            </a:r>
            <a:r>
              <a:rPr lang="en-US" altLang="zh-CN" sz="2000" b="1" dirty="0">
                <a:solidFill>
                  <a:schemeClr val="tx1"/>
                </a:solidFill>
                <a:latin typeface="+mj-lt"/>
                <a:ea typeface="楷体" panose="02010609060101010101" pitchFamily="49" charset="-122"/>
              </a:rPr>
              <a:t>java</a:t>
            </a:r>
            <a:r>
              <a:rPr lang="zh-CN" altLang="en-US" sz="2000" b="1" dirty="0">
                <a:solidFill>
                  <a:schemeClr val="tx1"/>
                </a:solidFill>
                <a:latin typeface="+mj-lt"/>
                <a:ea typeface="楷体" panose="02010609060101010101" pitchFamily="49" charset="-122"/>
              </a:rPr>
              <a:t>中，</a:t>
            </a:r>
            <a:r>
              <a:rPr lang="zh-CN" altLang="en-US" sz="2000" b="1" dirty="0">
                <a:solidFill>
                  <a:srgbClr val="C00000"/>
                </a:solidFill>
                <a:latin typeface="+mj-lt"/>
                <a:ea typeface="楷体" panose="02010609060101010101" pitchFamily="49" charset="-122"/>
              </a:rPr>
              <a:t>允许可串行化的对象再通过对象流进行传输</a:t>
            </a:r>
            <a:r>
              <a:rPr lang="zh-CN" altLang="en-US" sz="2000" b="1" dirty="0">
                <a:solidFill>
                  <a:schemeClr val="tx1"/>
                </a:solidFill>
                <a:latin typeface="+mj-lt"/>
                <a:ea typeface="楷体" panose="02010609060101010101" pitchFamily="49" charset="-122"/>
              </a:rPr>
              <a:t>。只有实现</a:t>
            </a:r>
            <a:r>
              <a:rPr lang="en-US" altLang="zh-CN" sz="2000" b="1" dirty="0">
                <a:solidFill>
                  <a:schemeClr val="tx1"/>
                </a:solidFill>
                <a:latin typeface="+mj-lt"/>
                <a:ea typeface="楷体" panose="02010609060101010101" pitchFamily="49" charset="-122"/>
              </a:rPr>
              <a:t>Serializable</a:t>
            </a:r>
            <a:r>
              <a:rPr lang="zh-CN" altLang="en-US" sz="2000" b="1" dirty="0">
                <a:solidFill>
                  <a:schemeClr val="tx1"/>
                </a:solidFill>
                <a:latin typeface="+mj-lt"/>
                <a:ea typeface="楷体" panose="02010609060101010101" pitchFamily="49" charset="-122"/>
              </a:rPr>
              <a:t>接口的类才能被串行化</a:t>
            </a:r>
            <a:r>
              <a:rPr lang="en-US" altLang="zh-CN" sz="2000" b="1" dirty="0">
                <a:solidFill>
                  <a:schemeClr val="tx1"/>
                </a:solidFill>
                <a:latin typeface="+mj-lt"/>
                <a:ea typeface="楷体" panose="02010609060101010101" pitchFamily="49" charset="-122"/>
              </a:rPr>
              <a:t>;</a:t>
            </a:r>
          </a:p>
          <a:p>
            <a:pPr marL="342900" indent="-342900" algn="just">
              <a:lnSpc>
                <a:spcPct val="120000"/>
              </a:lnSpc>
              <a:spcBef>
                <a:spcPts val="1200"/>
              </a:spcBef>
              <a:buFont typeface="Wingdings" panose="05000000000000000000" pitchFamily="2" charset="2"/>
              <a:buChar char="ü"/>
            </a:pPr>
            <a:r>
              <a:rPr lang="en-US" altLang="zh-CN" sz="2000" b="1" dirty="0">
                <a:solidFill>
                  <a:schemeClr val="tx1"/>
                </a:solidFill>
                <a:latin typeface="+mj-lt"/>
                <a:ea typeface="楷体" panose="02010609060101010101" pitchFamily="49" charset="-122"/>
              </a:rPr>
              <a:t>Serializable</a:t>
            </a:r>
            <a:r>
              <a:rPr lang="zh-CN" altLang="en-US" sz="2000" b="1" dirty="0">
                <a:solidFill>
                  <a:schemeClr val="tx1"/>
                </a:solidFill>
                <a:latin typeface="+mj-lt"/>
                <a:ea typeface="楷体" panose="02010609060101010101" pitchFamily="49" charset="-122"/>
              </a:rPr>
              <a:t>接口中没有任何方法，当一个类声明实现</a:t>
            </a:r>
            <a:r>
              <a:rPr lang="en-US" altLang="zh-CN" sz="2000" b="1" dirty="0">
                <a:solidFill>
                  <a:schemeClr val="tx1"/>
                </a:solidFill>
                <a:latin typeface="+mj-lt"/>
                <a:ea typeface="楷体" panose="02010609060101010101" pitchFamily="49" charset="-122"/>
              </a:rPr>
              <a:t>Serializable</a:t>
            </a:r>
            <a:r>
              <a:rPr lang="zh-CN" altLang="en-US" sz="2000" b="1" dirty="0">
                <a:solidFill>
                  <a:schemeClr val="tx1"/>
                </a:solidFill>
                <a:latin typeface="+mj-lt"/>
                <a:ea typeface="楷体" panose="02010609060101010101" pitchFamily="49" charset="-122"/>
              </a:rPr>
              <a:t>接口时，只是表明该类加入对象串行化协议。</a:t>
            </a:r>
            <a:endParaRPr lang="en-US" altLang="zh-CN" sz="2000" b="1" dirty="0">
              <a:solidFill>
                <a:schemeClr val="tx1"/>
              </a:solidFill>
              <a:latin typeface="+mj-lt"/>
              <a:ea typeface="楷体" panose="02010609060101010101" pitchFamily="49" charset="-122"/>
            </a:endParaRPr>
          </a:p>
        </p:txBody>
      </p:sp>
      <p:sp>
        <p:nvSpPr>
          <p:cNvPr id="9" name="矩形 8">
            <a:extLst>
              <a:ext uri="{FF2B5EF4-FFF2-40B4-BE49-F238E27FC236}">
                <a16:creationId xmlns:a16="http://schemas.microsoft.com/office/drawing/2014/main" id="{337B49E6-06F0-44FC-A9E4-1DB2D66CCC5E}"/>
              </a:ext>
            </a:extLst>
          </p:cNvPr>
          <p:cNvSpPr/>
          <p:nvPr/>
        </p:nvSpPr>
        <p:spPr>
          <a:xfrm>
            <a:off x="0" y="1455925"/>
            <a:ext cx="9144000" cy="90744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宋体" pitchFamily="2" charset="-122"/>
              </a:rPr>
              <a:t>能够输入输出对象的流称为对象流</a:t>
            </a:r>
            <a:r>
              <a:rPr lang="en-US" altLang="zh-CN" sz="2400" b="1" dirty="0">
                <a:solidFill>
                  <a:srgbClr val="1557AE"/>
                </a:solidFill>
                <a:latin typeface="宋体" pitchFamily="2" charset="-122"/>
              </a:rPr>
              <a:t>,</a:t>
            </a:r>
            <a:r>
              <a:rPr lang="zh-CN" altLang="en-US" sz="2400" b="1" dirty="0">
                <a:solidFill>
                  <a:srgbClr val="1557AE"/>
                </a:solidFill>
                <a:latin typeface="宋体" pitchFamily="2" charset="-122"/>
              </a:rPr>
              <a:t>可以将对象</a:t>
            </a:r>
            <a:r>
              <a:rPr lang="zh-CN" altLang="en-US" sz="2400" b="1" dirty="0">
                <a:solidFill>
                  <a:srgbClr val="C00000"/>
                </a:solidFill>
                <a:latin typeface="宋体" pitchFamily="2" charset="-122"/>
              </a:rPr>
              <a:t>串行化</a:t>
            </a:r>
            <a:r>
              <a:rPr lang="zh-CN" altLang="en-US" sz="2400" b="1" dirty="0">
                <a:solidFill>
                  <a:srgbClr val="1557AE"/>
                </a:solidFill>
                <a:latin typeface="宋体" pitchFamily="2" charset="-122"/>
              </a:rPr>
              <a:t>后通过对象输入输出流写入文件或传送到其它地方。</a:t>
            </a:r>
            <a:endParaRPr lang="zh-CN" altLang="en-US" sz="2400" b="1" dirty="0">
              <a:solidFill>
                <a:srgbClr val="1557AE"/>
              </a:solidFill>
            </a:endParaRPr>
          </a:p>
        </p:txBody>
      </p:sp>
      <p:grpSp>
        <p:nvGrpSpPr>
          <p:cNvPr id="3" name="组合 2">
            <a:extLst>
              <a:ext uri="{FF2B5EF4-FFF2-40B4-BE49-F238E27FC236}">
                <a16:creationId xmlns:a16="http://schemas.microsoft.com/office/drawing/2014/main" id="{54B6768F-A68B-4005-8B38-1B9583D86BE1}"/>
              </a:ext>
            </a:extLst>
          </p:cNvPr>
          <p:cNvGrpSpPr/>
          <p:nvPr/>
        </p:nvGrpSpPr>
        <p:grpSpPr>
          <a:xfrm>
            <a:off x="0" y="5790451"/>
            <a:ext cx="9143999" cy="795667"/>
            <a:chOff x="0" y="5790451"/>
            <a:chExt cx="9143999" cy="795667"/>
          </a:xfrm>
        </p:grpSpPr>
        <p:sp>
          <p:nvSpPr>
            <p:cNvPr id="13" name="文本框 12">
              <a:extLst>
                <a:ext uri="{FF2B5EF4-FFF2-40B4-BE49-F238E27FC236}">
                  <a16:creationId xmlns:a16="http://schemas.microsoft.com/office/drawing/2014/main" id="{B8D483FA-1EBE-4A9D-A4C4-DB05469A7FAF}"/>
                </a:ext>
              </a:extLst>
            </p:cNvPr>
            <p:cNvSpPr txBox="1"/>
            <p:nvPr/>
          </p:nvSpPr>
          <p:spPr>
            <a:xfrm>
              <a:off x="0" y="5790451"/>
              <a:ext cx="9143999" cy="795667"/>
            </a:xfrm>
            <a:prstGeom prst="rect">
              <a:avLst/>
            </a:prstGeom>
            <a:noFill/>
          </p:spPr>
          <p:txBody>
            <a:bodyPr wrap="square">
              <a:spAutoFit/>
            </a:bodyPr>
            <a:lstStyle/>
            <a:p>
              <a:pPr algn="just">
                <a:lnSpc>
                  <a:spcPct val="120000"/>
                </a:lnSpc>
                <a:spcBef>
                  <a:spcPts val="1200"/>
                </a:spcBef>
              </a:pPr>
              <a:r>
                <a:rPr lang="zh-CN" altLang="en-US" sz="2000" b="1" dirty="0">
                  <a:latin typeface="+mj-lt"/>
                  <a:ea typeface="楷体" panose="02010609060101010101" pitchFamily="49" charset="-122"/>
                </a:rPr>
                <a:t>对象的持续性（</a:t>
              </a:r>
              <a:r>
                <a:rPr lang="en-US" altLang="zh-CN" sz="2000" b="1" dirty="0">
                  <a:latin typeface="+mj-lt"/>
                  <a:ea typeface="楷体" panose="02010609060101010101" pitchFamily="49" charset="-122"/>
                </a:rPr>
                <a:t>persistence</a:t>
              </a:r>
              <a:r>
                <a:rPr lang="zh-CN" altLang="en-US" sz="2000" b="1" dirty="0">
                  <a:latin typeface="+mj-lt"/>
                  <a:ea typeface="楷体" panose="02010609060101010101" pitchFamily="49" charset="-122"/>
                </a:rPr>
                <a:t>）：能够记录自己的状态以便将来再生的能力</a:t>
              </a:r>
              <a:r>
                <a:rPr lang="en-US" altLang="zh-CN" sz="2000" b="1" dirty="0">
                  <a:latin typeface="+mj-lt"/>
                  <a:ea typeface="楷体" panose="02010609060101010101" pitchFamily="49" charset="-122"/>
                </a:rPr>
                <a:t>,</a:t>
              </a:r>
              <a:r>
                <a:rPr lang="zh-CN" altLang="en-US" sz="2000" b="1" dirty="0">
                  <a:latin typeface="+mj-lt"/>
                  <a:ea typeface="楷体" panose="02010609060101010101" pitchFamily="49" charset="-122"/>
                </a:rPr>
                <a:t>叫对象的持续性。</a:t>
              </a:r>
            </a:p>
          </p:txBody>
        </p:sp>
        <p:sp>
          <p:nvSpPr>
            <p:cNvPr id="14" name="矩形 13">
              <a:extLst>
                <a:ext uri="{FF2B5EF4-FFF2-40B4-BE49-F238E27FC236}">
                  <a16:creationId xmlns:a16="http://schemas.microsoft.com/office/drawing/2014/main" id="{52CC057E-31A0-48B9-A95B-B594D734A956}"/>
                </a:ext>
              </a:extLst>
            </p:cNvPr>
            <p:cNvSpPr/>
            <p:nvPr/>
          </p:nvSpPr>
          <p:spPr>
            <a:xfrm>
              <a:off x="0" y="5790451"/>
              <a:ext cx="9143998" cy="715124"/>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67066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40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对象流</a:t>
            </a:r>
            <a:endParaRPr lang="en-US" altLang="zh-CN" sz="2800" b="1" dirty="0">
              <a:solidFill>
                <a:srgbClr val="1557AE"/>
              </a:solidFill>
              <a:latin typeface="+mn-ea"/>
              <a:ea typeface="+mn-ea"/>
              <a:sym typeface="+mn-ea"/>
            </a:endParaRPr>
          </a:p>
        </p:txBody>
      </p:sp>
      <p:sp>
        <p:nvSpPr>
          <p:cNvPr id="9" name="矩形 8">
            <a:extLst>
              <a:ext uri="{FF2B5EF4-FFF2-40B4-BE49-F238E27FC236}">
                <a16:creationId xmlns:a16="http://schemas.microsoft.com/office/drawing/2014/main" id="{3DE6D7C4-EC34-46BD-A2AB-FAD470D3D602}"/>
              </a:ext>
            </a:extLst>
          </p:cNvPr>
          <p:cNvSpPr/>
          <p:nvPr/>
        </p:nvSpPr>
        <p:spPr>
          <a:xfrm>
            <a:off x="0" y="1472050"/>
            <a:ext cx="9144000" cy="5240835"/>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sz="1600" b="1" dirty="0">
                <a:solidFill>
                  <a:srgbClr val="569CD6"/>
                </a:solidFill>
                <a:latin typeface="Consolas" panose="020B0609020204030204" pitchFamily="49" charset="0"/>
              </a:rPr>
              <a:t>class</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Student</a:t>
            </a: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implements</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Serializable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id</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String</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name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age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String</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department</a:t>
            </a:r>
            <a:r>
              <a:rPr lang="en-US" altLang="zh-CN" sz="1600" b="1" dirty="0">
                <a:solidFill>
                  <a:srgbClr val="CCCCCC"/>
                </a:solidFill>
                <a:latin typeface="Consolas" panose="020B0609020204030204" pitchFamily="49" charset="0"/>
              </a:rPr>
              <a:t>;</a:t>
            </a:r>
          </a:p>
          <a:p>
            <a:pPr marL="342900" indent="-342900">
              <a:buFont typeface="+mj-lt"/>
              <a:buAutoNum type="arabicPeriod"/>
            </a:pPr>
            <a:br>
              <a:rPr lang="en-US" altLang="zh-CN" sz="1600" b="1" dirty="0">
                <a:solidFill>
                  <a:srgbClr val="CCCCCC"/>
                </a:solidFill>
                <a:latin typeface="Consolas" panose="020B0609020204030204" pitchFamily="49" charset="0"/>
              </a:rPr>
            </a:b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public</a:t>
            </a:r>
            <a:r>
              <a:rPr lang="en-US" altLang="zh-CN" sz="1600" b="1" dirty="0">
                <a:solidFill>
                  <a:srgbClr val="CCCCCC"/>
                </a:solidFill>
                <a:latin typeface="Consolas" panose="020B0609020204030204" pitchFamily="49" charset="0"/>
              </a:rPr>
              <a:t> </a:t>
            </a:r>
            <a:r>
              <a:rPr lang="en-US" altLang="zh-CN" sz="1600" b="1" dirty="0">
                <a:solidFill>
                  <a:srgbClr val="DCDCAA"/>
                </a:solidFill>
                <a:latin typeface="Consolas" panose="020B0609020204030204" pitchFamily="49" charset="0"/>
              </a:rPr>
              <a:t>Student</a:t>
            </a:r>
            <a:r>
              <a:rPr lang="en-US" altLang="zh-CN" sz="1600" b="1" dirty="0">
                <a:solidFill>
                  <a:srgbClr val="CCCCCC"/>
                </a:solidFill>
                <a:latin typeface="Consolas" panose="020B0609020204030204" pitchFamily="49" charset="0"/>
              </a:rPr>
              <a:t>(</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id</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String</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name</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int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age</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String</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department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this</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id</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id</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this</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name</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name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569CD6"/>
                </a:solidFill>
                <a:latin typeface="Consolas" panose="020B0609020204030204" pitchFamily="49" charset="0"/>
              </a:rPr>
              <a:t>this</a:t>
            </a:r>
            <a:r>
              <a:rPr lang="en-US" altLang="zh-CN" sz="1600" b="1" dirty="0" err="1">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age</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age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569CD6"/>
                </a:solidFill>
                <a:latin typeface="Consolas" panose="020B0609020204030204" pitchFamily="49" charset="0"/>
              </a:rPr>
              <a:t>this</a:t>
            </a:r>
            <a:r>
              <a:rPr lang="en-US" altLang="zh-CN" sz="1600" b="1" dirty="0" err="1">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department</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9CDCFE"/>
                </a:solidFill>
                <a:latin typeface="Consolas" panose="020B0609020204030204" pitchFamily="49" charset="0"/>
              </a:rPr>
              <a:t>department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p>
          <a:p>
            <a:pPr marL="342900" indent="-342900">
              <a:buFont typeface="+mj-lt"/>
              <a:buAutoNum type="arabicPeriod"/>
            </a:pPr>
            <a:br>
              <a:rPr lang="en-US" altLang="zh-CN" sz="1600" b="1" dirty="0">
                <a:solidFill>
                  <a:srgbClr val="CCCCCC"/>
                </a:solidFill>
                <a:latin typeface="Consolas" panose="020B0609020204030204" pitchFamily="49" charset="0"/>
              </a:rPr>
            </a:b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public</a:t>
            </a:r>
            <a:r>
              <a:rPr lang="en-US" altLang="zh-CN" sz="1600" b="1" dirty="0">
                <a:solidFill>
                  <a:srgbClr val="CCCCCC"/>
                </a:solidFill>
                <a:latin typeface="Consolas" panose="020B0609020204030204" pitchFamily="49" charset="0"/>
              </a:rPr>
              <a:t> </a:t>
            </a:r>
            <a:r>
              <a:rPr lang="en-US" altLang="zh-CN" sz="1600" b="1" dirty="0">
                <a:solidFill>
                  <a:srgbClr val="4EC9B0"/>
                </a:solidFill>
                <a:latin typeface="Consolas" panose="020B0609020204030204" pitchFamily="49" charset="0"/>
              </a:rPr>
              <a:t>void</a:t>
            </a:r>
            <a:r>
              <a:rPr lang="en-US" altLang="zh-CN" sz="1600" b="1" dirty="0">
                <a:solidFill>
                  <a:srgbClr val="CCCCCC"/>
                </a:solidFill>
                <a:latin typeface="Consolas" panose="020B0609020204030204" pitchFamily="49" charset="0"/>
              </a:rPr>
              <a:t> </a:t>
            </a:r>
            <a:r>
              <a:rPr lang="en-US" altLang="zh-CN" sz="1600" b="1" dirty="0" err="1">
                <a:solidFill>
                  <a:srgbClr val="DCDCAA"/>
                </a:solidFill>
                <a:latin typeface="Consolas" panose="020B0609020204030204" pitchFamily="49" charset="0"/>
              </a:rPr>
              <a:t>printStudent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"ID</a:t>
            </a:r>
            <a:r>
              <a:rPr lang="en-US" altLang="zh-CN" sz="1600" b="1" dirty="0">
                <a:solidFill>
                  <a:srgbClr val="D7BA7D"/>
                </a:solidFill>
                <a:latin typeface="Consolas" panose="020B0609020204030204" pitchFamily="49" charset="0"/>
              </a:rPr>
              <a:t>\t</a:t>
            </a:r>
            <a:r>
              <a:rPr lang="en-US" altLang="zh-CN" sz="1600" b="1" dirty="0">
                <a:solidFill>
                  <a:srgbClr val="CE9178"/>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this</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id</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"Name</a:t>
            </a:r>
            <a:r>
              <a:rPr lang="en-US" altLang="zh-CN" sz="1600" b="1" dirty="0">
                <a:solidFill>
                  <a:srgbClr val="D7BA7D"/>
                </a:solidFill>
                <a:latin typeface="Consolas" panose="020B0609020204030204" pitchFamily="49" charset="0"/>
              </a:rPr>
              <a:t>\t</a:t>
            </a:r>
            <a:r>
              <a:rPr lang="en-US" altLang="zh-CN" sz="1600" b="1" dirty="0">
                <a:solidFill>
                  <a:srgbClr val="CE9178"/>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569CD6"/>
                </a:solidFill>
                <a:latin typeface="Consolas" panose="020B0609020204030204" pitchFamily="49" charset="0"/>
              </a:rPr>
              <a:t>this</a:t>
            </a:r>
            <a:r>
              <a:rPr lang="en-US" altLang="zh-CN" sz="1600" b="1" dirty="0">
                <a:solidFill>
                  <a:srgbClr val="CCCCCC"/>
                </a:solidFill>
                <a:latin typeface="Consolas" panose="020B0609020204030204" pitchFamily="49" charset="0"/>
              </a:rPr>
              <a:t>.</a:t>
            </a:r>
            <a:r>
              <a:rPr lang="en-US" altLang="zh-CN" sz="1600" b="1" dirty="0">
                <a:solidFill>
                  <a:srgbClr val="9CDCFE"/>
                </a:solidFill>
                <a:latin typeface="Consolas" panose="020B0609020204030204" pitchFamily="49" charset="0"/>
              </a:rPr>
              <a:t>name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"Age</a:t>
            </a:r>
            <a:r>
              <a:rPr lang="en-US" altLang="zh-CN" sz="1600" b="1" dirty="0">
                <a:solidFill>
                  <a:srgbClr val="D7BA7D"/>
                </a:solidFill>
                <a:latin typeface="Consolas" panose="020B0609020204030204" pitchFamily="49" charset="0"/>
              </a:rPr>
              <a:t>\t</a:t>
            </a:r>
            <a:r>
              <a:rPr lang="en-US" altLang="zh-CN" sz="1600" b="1" dirty="0">
                <a:solidFill>
                  <a:srgbClr val="CE9178"/>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err="1">
                <a:solidFill>
                  <a:srgbClr val="569CD6"/>
                </a:solidFill>
                <a:latin typeface="Consolas" panose="020B0609020204030204" pitchFamily="49" charset="0"/>
              </a:rPr>
              <a:t>this</a:t>
            </a:r>
            <a:r>
              <a:rPr lang="en-US" altLang="zh-CN" sz="1600" b="1" dirty="0" err="1">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age</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r>
              <a:rPr lang="en-US" altLang="zh-CN" sz="1600" b="1" dirty="0" err="1">
                <a:solidFill>
                  <a:srgbClr val="4EC9B0"/>
                </a:solidFill>
                <a:latin typeface="Consolas" panose="020B0609020204030204" pitchFamily="49" charset="0"/>
              </a:rPr>
              <a:t>System</a:t>
            </a:r>
            <a:r>
              <a:rPr lang="en-US" altLang="zh-CN" sz="1600" b="1" dirty="0" err="1">
                <a:solidFill>
                  <a:srgbClr val="CCCCCC"/>
                </a:solidFill>
                <a:latin typeface="Consolas" panose="020B0609020204030204" pitchFamily="49" charset="0"/>
              </a:rPr>
              <a:t>.</a:t>
            </a:r>
            <a:r>
              <a:rPr lang="en-US" altLang="zh-CN" sz="1600" b="1" dirty="0" err="1">
                <a:solidFill>
                  <a:srgbClr val="4FC1FF"/>
                </a:solidFill>
                <a:latin typeface="Consolas" panose="020B0609020204030204" pitchFamily="49" charset="0"/>
              </a:rPr>
              <a:t>out</a:t>
            </a:r>
            <a:r>
              <a:rPr lang="en-US" altLang="zh-CN" sz="1600" b="1" dirty="0" err="1">
                <a:solidFill>
                  <a:srgbClr val="CCCCCC"/>
                </a:solidFill>
                <a:latin typeface="Consolas" panose="020B0609020204030204" pitchFamily="49" charset="0"/>
              </a:rPr>
              <a:t>.</a:t>
            </a:r>
            <a:r>
              <a:rPr lang="en-US" altLang="zh-CN" sz="1600" b="1" dirty="0" err="1">
                <a:solidFill>
                  <a:srgbClr val="DCDCAA"/>
                </a:solidFill>
                <a:latin typeface="Consolas" panose="020B0609020204030204" pitchFamily="49" charset="0"/>
              </a:rPr>
              <a:t>println</a:t>
            </a:r>
            <a:r>
              <a:rPr lang="en-US" altLang="zh-CN" sz="1600" b="1" dirty="0">
                <a:solidFill>
                  <a:srgbClr val="CCCCCC"/>
                </a:solidFill>
                <a:latin typeface="Consolas" panose="020B0609020204030204" pitchFamily="49" charset="0"/>
              </a:rPr>
              <a:t>(</a:t>
            </a:r>
            <a:r>
              <a:rPr lang="en-US" altLang="zh-CN" sz="1600" b="1" dirty="0">
                <a:solidFill>
                  <a:srgbClr val="CE9178"/>
                </a:solidFill>
                <a:latin typeface="Consolas" panose="020B0609020204030204" pitchFamily="49" charset="0"/>
              </a:rPr>
              <a:t>"Department</a:t>
            </a:r>
            <a:r>
              <a:rPr lang="en-US" altLang="zh-CN" sz="1600" b="1" dirty="0">
                <a:solidFill>
                  <a:srgbClr val="D7BA7D"/>
                </a:solidFill>
                <a:latin typeface="Consolas" panose="020B0609020204030204" pitchFamily="49" charset="0"/>
              </a:rPr>
              <a:t>\t</a:t>
            </a:r>
            <a:r>
              <a:rPr lang="en-US" altLang="zh-CN" sz="1600" b="1" dirty="0">
                <a:solidFill>
                  <a:srgbClr val="CE9178"/>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a:solidFill>
                  <a:srgbClr val="D4D4D4"/>
                </a:solidFill>
                <a:latin typeface="Consolas" panose="020B0609020204030204" pitchFamily="49" charset="0"/>
              </a:rPr>
              <a:t>+</a:t>
            </a:r>
            <a:r>
              <a:rPr lang="en-US" altLang="zh-CN" sz="1600" b="1" dirty="0">
                <a:solidFill>
                  <a:srgbClr val="CCCCCC"/>
                </a:solidFill>
                <a:latin typeface="Consolas" panose="020B0609020204030204" pitchFamily="49" charset="0"/>
              </a:rPr>
              <a:t> </a:t>
            </a:r>
            <a:r>
              <a:rPr lang="en-US" altLang="zh-CN" sz="1600" b="1" dirty="0" err="1">
                <a:solidFill>
                  <a:srgbClr val="569CD6"/>
                </a:solidFill>
                <a:latin typeface="Consolas" panose="020B0609020204030204" pitchFamily="49" charset="0"/>
              </a:rPr>
              <a:t>this</a:t>
            </a:r>
            <a:r>
              <a:rPr lang="en-US" altLang="zh-CN" sz="1600" b="1" dirty="0" err="1">
                <a:solidFill>
                  <a:srgbClr val="CCCCCC"/>
                </a:solidFill>
                <a:latin typeface="Consolas" panose="020B0609020204030204" pitchFamily="49" charset="0"/>
              </a:rPr>
              <a:t>.</a:t>
            </a:r>
            <a:r>
              <a:rPr lang="en-US" altLang="zh-CN" sz="1600" b="1" dirty="0" err="1">
                <a:solidFill>
                  <a:srgbClr val="9CDCFE"/>
                </a:solidFill>
                <a:latin typeface="Consolas" panose="020B0609020204030204" pitchFamily="49" charset="0"/>
              </a:rPr>
              <a:t>department</a:t>
            </a:r>
            <a:r>
              <a:rPr lang="en-US" altLang="zh-CN" sz="1600" b="1" dirty="0">
                <a:solidFill>
                  <a:srgbClr val="CCCCCC"/>
                </a:solidFill>
                <a:latin typeface="Consolas" panose="020B0609020204030204" pitchFamily="49" charset="0"/>
              </a:rPr>
              <a:t>);</a:t>
            </a:r>
          </a:p>
          <a:p>
            <a:pPr marL="342900" indent="-342900">
              <a:buFont typeface="+mj-lt"/>
              <a:buAutoNum type="arabicPeriod"/>
            </a:pPr>
            <a:r>
              <a:rPr lang="en-US" altLang="zh-CN" sz="1600" b="1" dirty="0">
                <a:solidFill>
                  <a:srgbClr val="CCCCCC"/>
                </a:solidFill>
                <a:latin typeface="Consolas" panose="020B0609020204030204" pitchFamily="49" charset="0"/>
              </a:rPr>
              <a:t>    }</a:t>
            </a:r>
          </a:p>
          <a:p>
            <a:pPr marL="342900" indent="-342900">
              <a:buFont typeface="+mj-lt"/>
              <a:buAutoNum type="arabicPeriod"/>
            </a:pPr>
            <a:r>
              <a:rPr lang="en-US" altLang="zh-CN" sz="1600" b="1" dirty="0">
                <a:solidFill>
                  <a:srgbClr val="CCCCCC"/>
                </a:solidFill>
                <a:latin typeface="Consolas" panose="020B0609020204030204" pitchFamily="49" charset="0"/>
              </a:rPr>
              <a:t>}</a:t>
            </a:r>
          </a:p>
        </p:txBody>
      </p:sp>
      <p:sp>
        <p:nvSpPr>
          <p:cNvPr id="12" name="矩形 11">
            <a:extLst>
              <a:ext uri="{FF2B5EF4-FFF2-40B4-BE49-F238E27FC236}">
                <a16:creationId xmlns:a16="http://schemas.microsoft.com/office/drawing/2014/main" id="{A28C255B-8DA2-42DF-8B91-DF3267CFC40A}"/>
              </a:ext>
            </a:extLst>
          </p:cNvPr>
          <p:cNvSpPr/>
          <p:nvPr/>
        </p:nvSpPr>
        <p:spPr>
          <a:xfrm>
            <a:off x="1933874" y="1611929"/>
            <a:ext cx="2971501" cy="409576"/>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6363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40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对象流</a:t>
            </a:r>
            <a:endParaRPr lang="en-US" altLang="zh-CN" sz="2800" b="1" dirty="0">
              <a:solidFill>
                <a:srgbClr val="1557AE"/>
              </a:solidFill>
              <a:latin typeface="+mn-ea"/>
              <a:ea typeface="+mn-ea"/>
              <a:sym typeface="+mn-ea"/>
            </a:endParaRPr>
          </a:p>
        </p:txBody>
      </p:sp>
      <p:sp>
        <p:nvSpPr>
          <p:cNvPr id="9" name="矩形 8">
            <a:extLst>
              <a:ext uri="{FF2B5EF4-FFF2-40B4-BE49-F238E27FC236}">
                <a16:creationId xmlns:a16="http://schemas.microsoft.com/office/drawing/2014/main" id="{EA803B04-7D8B-42FF-98F3-3A0C2B40969E}"/>
              </a:ext>
            </a:extLst>
          </p:cNvPr>
          <p:cNvSpPr/>
          <p:nvPr/>
        </p:nvSpPr>
        <p:spPr>
          <a:xfrm>
            <a:off x="0" y="1435642"/>
            <a:ext cx="9144000" cy="5422357"/>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b="1" dirty="0">
                <a:solidFill>
                  <a:srgbClr val="569CD6"/>
                </a:solidFill>
                <a:latin typeface="Consolas" panose="020B0609020204030204" pitchFamily="49" charset="0"/>
              </a:rPr>
              <a:t>class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Student</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stu</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Student</a:t>
            </a:r>
            <a:r>
              <a:rPr lang="en-US" altLang="zh-CN" b="1" dirty="0">
                <a:solidFill>
                  <a:srgbClr val="CCCCCC"/>
                </a:solidFill>
                <a:latin typeface="Consolas" panose="020B0609020204030204" pitchFamily="49" charset="0"/>
              </a:rPr>
              <a:t>(</a:t>
            </a:r>
            <a:r>
              <a:rPr lang="en-US" altLang="zh-CN" b="1" dirty="0">
                <a:solidFill>
                  <a:srgbClr val="B5CEA8"/>
                </a:solidFill>
                <a:latin typeface="Consolas" panose="020B0609020204030204" pitchFamily="49" charset="0"/>
              </a:rPr>
              <a:t>111222</a:t>
            </a:r>
            <a:r>
              <a:rPr lang="en-US" altLang="zh-CN" b="1" dirty="0">
                <a:solidFill>
                  <a:srgbClr val="CCCCCC"/>
                </a:solidFill>
                <a:latin typeface="Consolas" panose="020B0609020204030204" pitchFamily="49" charset="0"/>
              </a:rPr>
              <a:t>, </a:t>
            </a:r>
            <a:r>
              <a:rPr lang="en-US" altLang="zh-CN" b="1" dirty="0">
                <a:solidFill>
                  <a:srgbClr val="CE9178"/>
                </a:solidFill>
                <a:latin typeface="Consolas" panose="020B0609020204030204" pitchFamily="49" charset="0"/>
              </a:rPr>
              <a:t>"Li Ming"</a:t>
            </a:r>
            <a:r>
              <a:rPr lang="en-US" altLang="zh-CN" b="1" dirty="0">
                <a:solidFill>
                  <a:srgbClr val="CCCCCC"/>
                </a:solidFill>
                <a:latin typeface="Consolas" panose="020B0609020204030204" pitchFamily="49" charset="0"/>
              </a:rPr>
              <a:t>, </a:t>
            </a:r>
            <a:r>
              <a:rPr lang="en-US" altLang="zh-CN" b="1" dirty="0">
                <a:solidFill>
                  <a:srgbClr val="B5CEA8"/>
                </a:solidFill>
                <a:latin typeface="Consolas" panose="020B0609020204030204" pitchFamily="49" charset="0"/>
              </a:rPr>
              <a:t>19</a:t>
            </a:r>
            <a:r>
              <a:rPr lang="en-US" altLang="zh-CN" b="1" dirty="0">
                <a:solidFill>
                  <a:srgbClr val="CCCCCC"/>
                </a:solidFill>
                <a:latin typeface="Consolas" panose="020B0609020204030204" pitchFamily="49" charset="0"/>
              </a:rPr>
              <a:t>, </a:t>
            </a:r>
            <a:r>
              <a:rPr lang="en-US" altLang="zh-CN" b="1" dirty="0">
                <a:solidFill>
                  <a:srgbClr val="CE9178"/>
                </a:solidFill>
                <a:latin typeface="Consolas" panose="020B0609020204030204" pitchFamily="49" charset="0"/>
              </a:rPr>
              <a:t>"School of Science"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try</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ObjectOutputStream</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oos</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ObjectOutputStream</a:t>
            </a:r>
            <a:r>
              <a:rPr lang="en-US" altLang="zh-CN" b="1" dirty="0">
                <a:solidFill>
                  <a:srgbClr val="CCCCCC"/>
                </a:solidFill>
                <a:latin typeface="Consolas" panose="020B0609020204030204" pitchFamily="49" charset="0"/>
              </a:rPr>
              <a:t>(</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FileOutputStream</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"data/file1.dat"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oos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writeObject</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stu</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oos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close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catch</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Exception</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Student</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stu_rec</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null</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try</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ObjectInputStream</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ois</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ObjectInputStream</a:t>
            </a:r>
            <a:r>
              <a:rPr lang="en-US" altLang="zh-CN" b="1" dirty="0">
                <a:solidFill>
                  <a:srgbClr val="CCCCCC"/>
                </a:solidFill>
                <a:latin typeface="Consolas" panose="020B0609020204030204" pitchFamily="49" charset="0"/>
              </a:rPr>
              <a:t>(</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FileInputStream</a:t>
            </a:r>
            <a:r>
              <a:rPr lang="en-US" altLang="zh-CN" b="1" dirty="0">
                <a:solidFill>
                  <a:srgbClr val="CCCCCC"/>
                </a:solidFill>
                <a:latin typeface="Consolas" panose="020B0609020204030204" pitchFamily="49" charset="0"/>
              </a:rPr>
              <a:t> (</a:t>
            </a:r>
            <a:r>
              <a:rPr lang="en-US" altLang="zh-CN" b="1" dirty="0">
                <a:solidFill>
                  <a:srgbClr val="CE9178"/>
                </a:solidFill>
                <a:latin typeface="Consolas" panose="020B0609020204030204" pitchFamily="49" charset="0"/>
              </a:rPr>
              <a:t>"data/file1.dat"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stu_rec</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Student</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ois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readObject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stu_rec</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printStudent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ois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close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catch</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Exception</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p>
          <a:p>
            <a:pPr marL="342900" indent="-342900">
              <a:buFont typeface="+mj-lt"/>
              <a:buAutoNum type="arabicPeriod"/>
            </a:pPr>
            <a:r>
              <a:rPr lang="en-US" altLang="zh-CN" b="1" dirty="0">
                <a:solidFill>
                  <a:srgbClr val="CCCCCC"/>
                </a:solidFill>
                <a:latin typeface="Consolas" panose="020B0609020204030204" pitchFamily="49" charset="0"/>
              </a:rPr>
              <a:t>}</a:t>
            </a:r>
          </a:p>
        </p:txBody>
      </p:sp>
      <p:pic>
        <p:nvPicPr>
          <p:cNvPr id="5" name="图片 4">
            <a:extLst>
              <a:ext uri="{FF2B5EF4-FFF2-40B4-BE49-F238E27FC236}">
                <a16:creationId xmlns:a16="http://schemas.microsoft.com/office/drawing/2014/main" id="{9D9437F1-DB64-45B8-BA8B-281E412E116E}"/>
              </a:ext>
            </a:extLst>
          </p:cNvPr>
          <p:cNvPicPr>
            <a:picLocks noChangeAspect="1"/>
          </p:cNvPicPr>
          <p:nvPr/>
        </p:nvPicPr>
        <p:blipFill>
          <a:blip r:embed="rId3"/>
          <a:stretch>
            <a:fillRect/>
          </a:stretch>
        </p:blipFill>
        <p:spPr>
          <a:xfrm>
            <a:off x="5173894" y="5863793"/>
            <a:ext cx="3970106" cy="994206"/>
          </a:xfrm>
          <a:prstGeom prst="rect">
            <a:avLst/>
          </a:prstGeom>
        </p:spPr>
      </p:pic>
    </p:spTree>
    <p:extLst>
      <p:ext uri="{BB962C8B-B14F-4D97-AF65-F5344CB8AC3E}">
        <p14:creationId xmlns:p14="http://schemas.microsoft.com/office/powerpoint/2010/main" val="1368114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40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对象流</a:t>
            </a:r>
            <a:endParaRPr lang="en-US" altLang="zh-CN" sz="2800" b="1" dirty="0">
              <a:solidFill>
                <a:srgbClr val="1557AE"/>
              </a:solidFill>
              <a:latin typeface="+mn-ea"/>
              <a:ea typeface="+mn-ea"/>
              <a:sym typeface="+mn-ea"/>
            </a:endParaRPr>
          </a:p>
        </p:txBody>
      </p:sp>
      <p:sp>
        <p:nvSpPr>
          <p:cNvPr id="9" name="矩形 8">
            <a:extLst>
              <a:ext uri="{FF2B5EF4-FFF2-40B4-BE49-F238E27FC236}">
                <a16:creationId xmlns:a16="http://schemas.microsoft.com/office/drawing/2014/main" id="{EA803B04-7D8B-42FF-98F3-3A0C2B40969E}"/>
              </a:ext>
            </a:extLst>
          </p:cNvPr>
          <p:cNvSpPr/>
          <p:nvPr/>
        </p:nvSpPr>
        <p:spPr>
          <a:xfrm>
            <a:off x="0" y="1686082"/>
            <a:ext cx="9144000" cy="4891817"/>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public</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class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Student</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implements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Serializable</a:t>
            </a:r>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id</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age</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name</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department</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Student</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int</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id</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name</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int</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age</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department</a:t>
            </a:r>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this</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id</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id</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this</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name</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name</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569CD6"/>
                </a:solidFill>
                <a:latin typeface="Consolas" panose="020B0609020204030204" pitchFamily="49" charset="0"/>
              </a:rPr>
              <a:t>this</a:t>
            </a:r>
            <a:r>
              <a:rPr lang="en-US" altLang="zh-CN" b="1" dirty="0" err="1">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age</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age</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r>
              <a:rPr lang="en-US" altLang="zh-CN" b="1" dirty="0" err="1">
                <a:solidFill>
                  <a:srgbClr val="569CD6"/>
                </a:solidFill>
                <a:latin typeface="Consolas" panose="020B0609020204030204" pitchFamily="49" charset="0"/>
              </a:rPr>
              <a:t>this</a:t>
            </a:r>
            <a:r>
              <a:rPr lang="en-US" altLang="zh-CN" b="1" dirty="0" err="1">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department</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err="1">
                <a:solidFill>
                  <a:srgbClr val="CCCCCC"/>
                </a:solidFill>
                <a:latin typeface="Consolas" panose="020B0609020204030204" pitchFamily="49" charset="0"/>
              </a:rPr>
              <a:t>departmernt</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private</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writeObject</a:t>
            </a:r>
            <a:r>
              <a:rPr lang="en-US" altLang="zh-CN" b="1" dirty="0">
                <a:solidFill>
                  <a:srgbClr val="CCCCCC"/>
                </a:solidFill>
                <a:latin typeface="Consolas" panose="020B0609020204030204" pitchFamily="49" charset="0"/>
              </a:rPr>
              <a:t>(</a:t>
            </a:r>
            <a:r>
              <a:rPr lang="en-US" altLang="zh-CN" b="1" dirty="0" err="1">
                <a:solidFill>
                  <a:srgbClr val="4EC9B0"/>
                </a:solidFill>
                <a:latin typeface="Consolas" panose="020B0609020204030204" pitchFamily="49" charset="0"/>
              </a:rPr>
              <a:t>ObjectOutputStream</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out</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throws</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IOException</a:t>
            </a:r>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writeInt</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id</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private</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readObject</a:t>
            </a:r>
            <a:r>
              <a:rPr lang="en-US" altLang="zh-CN" b="1" dirty="0">
                <a:solidFill>
                  <a:srgbClr val="CCCCCC"/>
                </a:solidFill>
                <a:latin typeface="Consolas" panose="020B0609020204030204" pitchFamily="49" charset="0"/>
              </a:rPr>
              <a:t>(</a:t>
            </a:r>
            <a:r>
              <a:rPr lang="en-US" altLang="zh-CN" b="1" dirty="0" err="1">
                <a:solidFill>
                  <a:srgbClr val="4EC9B0"/>
                </a:solidFill>
                <a:latin typeface="Consolas" panose="020B0609020204030204" pitchFamily="49" charset="0"/>
              </a:rPr>
              <a:t>ObjectInputStream</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in</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throws</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IOException</a:t>
            </a:r>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id</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in</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readInt</a:t>
            </a:r>
            <a:r>
              <a:rPr lang="en-US" altLang="zh-CN" b="1" dirty="0">
                <a:solidFill>
                  <a:srgbClr val="CCCCCC"/>
                </a:solidFill>
                <a:latin typeface="Consolas" panose="020B0609020204030204" pitchFamily="49" charset="0"/>
              </a:rPr>
              <a:t>();</a:t>
            </a:r>
          </a:p>
          <a:p>
            <a:r>
              <a:rPr lang="en-US" altLang="zh-CN" b="1" dirty="0">
                <a:solidFill>
                  <a:srgbClr val="CCCCCC"/>
                </a:solidFill>
                <a:latin typeface="Consolas" panose="020B0609020204030204" pitchFamily="49" charset="0"/>
              </a:rPr>
              <a:t>    }</a:t>
            </a:r>
          </a:p>
          <a:p>
            <a:r>
              <a:rPr lang="en-US" altLang="zh-CN" b="1" dirty="0">
                <a:solidFill>
                  <a:srgbClr val="CCCCCC"/>
                </a:solidFill>
                <a:latin typeface="Consolas" panose="020B0609020204030204" pitchFamily="49" charset="0"/>
              </a:rPr>
              <a:t>}</a:t>
            </a:r>
          </a:p>
        </p:txBody>
      </p:sp>
    </p:spTree>
    <p:extLst>
      <p:ext uri="{BB962C8B-B14F-4D97-AF65-F5344CB8AC3E}">
        <p14:creationId xmlns:p14="http://schemas.microsoft.com/office/powerpoint/2010/main" val="1424283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40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对象流</a:t>
            </a:r>
            <a:endParaRPr lang="en-US" altLang="zh-CN" sz="2800" b="1" dirty="0">
              <a:solidFill>
                <a:srgbClr val="1557AE"/>
              </a:solidFill>
              <a:latin typeface="+mn-ea"/>
              <a:ea typeface="+mn-ea"/>
              <a:sym typeface="+mn-ea"/>
            </a:endParaRPr>
          </a:p>
        </p:txBody>
      </p:sp>
      <p:sp>
        <p:nvSpPr>
          <p:cNvPr id="11" name="矩形: 圆角 10">
            <a:extLst>
              <a:ext uri="{FF2B5EF4-FFF2-40B4-BE49-F238E27FC236}">
                <a16:creationId xmlns:a16="http://schemas.microsoft.com/office/drawing/2014/main" id="{D2264488-061F-440D-9921-779E71859D5F}"/>
              </a:ext>
            </a:extLst>
          </p:cNvPr>
          <p:cNvSpPr/>
          <p:nvPr/>
        </p:nvSpPr>
        <p:spPr>
          <a:xfrm>
            <a:off x="0" y="1733660"/>
            <a:ext cx="9144000" cy="4048060"/>
          </a:xfrm>
          <a:prstGeom prst="roundRect">
            <a:avLst>
              <a:gd name="adj" fmla="val 3079"/>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5000"/>
              </a:lnSpc>
              <a:buFont typeface="Wingdings" panose="05000000000000000000" pitchFamily="2" charset="2"/>
              <a:buChar char="ü"/>
            </a:pPr>
            <a:r>
              <a:rPr lang="zh-CN" altLang="en-US" sz="2000" dirty="0">
                <a:solidFill>
                  <a:schemeClr val="tx1"/>
                </a:solidFill>
                <a:latin typeface="+mj-lt"/>
                <a:ea typeface="楷体" panose="02010609060101010101" pitchFamily="49" charset="-122"/>
              </a:rPr>
              <a:t> 串行化只能保存对象的</a:t>
            </a:r>
            <a:r>
              <a:rPr lang="zh-CN" altLang="en-US" sz="2000" b="1" dirty="0">
                <a:solidFill>
                  <a:srgbClr val="C00000"/>
                </a:solidFill>
                <a:latin typeface="+mj-lt"/>
                <a:ea typeface="楷体" panose="02010609060101010101" pitchFamily="49" charset="-122"/>
              </a:rPr>
              <a:t>非静态成员变量</a:t>
            </a:r>
            <a:r>
              <a:rPr lang="zh-CN" altLang="en-US" sz="2000" dirty="0">
                <a:solidFill>
                  <a:schemeClr val="tx1"/>
                </a:solidFill>
                <a:latin typeface="+mj-lt"/>
                <a:ea typeface="楷体" panose="02010609060101010101" pitchFamily="49" charset="-122"/>
              </a:rPr>
              <a:t>，而不能保存任何</a:t>
            </a:r>
            <a:r>
              <a:rPr lang="zh-CN" altLang="en-US" sz="2000" b="1" dirty="0">
                <a:solidFill>
                  <a:srgbClr val="C00000"/>
                </a:solidFill>
                <a:latin typeface="+mj-lt"/>
                <a:ea typeface="楷体" panose="02010609060101010101" pitchFamily="49" charset="-122"/>
              </a:rPr>
              <a:t>成员方法</a:t>
            </a:r>
            <a:r>
              <a:rPr lang="zh-CN" altLang="en-US" sz="2000" dirty="0">
                <a:solidFill>
                  <a:schemeClr val="tx1"/>
                </a:solidFill>
                <a:latin typeface="+mj-lt"/>
                <a:ea typeface="楷体" panose="02010609060101010101" pitchFamily="49" charset="-122"/>
              </a:rPr>
              <a:t>和</a:t>
            </a:r>
            <a:r>
              <a:rPr lang="zh-CN" altLang="en-US" sz="2000" b="1" dirty="0">
                <a:solidFill>
                  <a:srgbClr val="C00000"/>
                </a:solidFill>
                <a:latin typeface="+mj-lt"/>
                <a:ea typeface="楷体" panose="02010609060101010101" pitchFamily="49" charset="-122"/>
              </a:rPr>
              <a:t>静态成员变量</a:t>
            </a:r>
            <a:r>
              <a:rPr lang="zh-CN" altLang="en-US" sz="2000" dirty="0">
                <a:solidFill>
                  <a:schemeClr val="tx1"/>
                </a:solidFill>
                <a:latin typeface="+mj-lt"/>
                <a:ea typeface="楷体" panose="02010609060101010101" pitchFamily="49" charset="-122"/>
              </a:rPr>
              <a:t>，并且保存的只是变量的值，对于变量的</a:t>
            </a:r>
            <a:r>
              <a:rPr lang="zh-CN" altLang="en-US" sz="2000" b="1" dirty="0">
                <a:solidFill>
                  <a:srgbClr val="C00000"/>
                </a:solidFill>
                <a:latin typeface="+mj-lt"/>
                <a:ea typeface="楷体" panose="02010609060101010101" pitchFamily="49" charset="-122"/>
              </a:rPr>
              <a:t>任何修饰符都不能保存</a:t>
            </a:r>
            <a:r>
              <a:rPr lang="zh-CN" altLang="en-US" sz="2000" dirty="0">
                <a:solidFill>
                  <a:schemeClr val="tx1"/>
                </a:solidFill>
                <a:latin typeface="+mj-lt"/>
                <a:ea typeface="楷体" panose="02010609060101010101" pitchFamily="49" charset="-122"/>
              </a:rPr>
              <a:t>。</a:t>
            </a:r>
          </a:p>
          <a:p>
            <a:pPr marL="342900" indent="-342900" algn="just">
              <a:lnSpc>
                <a:spcPct val="125000"/>
              </a:lnSpc>
              <a:buFont typeface="Wingdings" panose="05000000000000000000" pitchFamily="2" charset="2"/>
              <a:buChar char="ü"/>
            </a:pPr>
            <a:r>
              <a:rPr lang="zh-CN" altLang="en-US" sz="2000" dirty="0">
                <a:solidFill>
                  <a:schemeClr val="tx1"/>
                </a:solidFill>
                <a:latin typeface="+mj-lt"/>
                <a:ea typeface="楷体" panose="02010609060101010101" pitchFamily="49" charset="-122"/>
              </a:rPr>
              <a:t> 对于某些类型的对象，其状态是瞬时的，这样的对象是无法保存其状态的，如</a:t>
            </a:r>
            <a:r>
              <a:rPr lang="en-US" altLang="zh-CN" sz="2000" dirty="0">
                <a:solidFill>
                  <a:schemeClr val="tx1"/>
                </a:solidFill>
                <a:latin typeface="+mj-lt"/>
                <a:ea typeface="楷体" panose="02010609060101010101" pitchFamily="49" charset="-122"/>
              </a:rPr>
              <a:t>Thread</a:t>
            </a:r>
            <a:r>
              <a:rPr lang="zh-CN" altLang="en-US" sz="2000" dirty="0">
                <a:solidFill>
                  <a:schemeClr val="tx1"/>
                </a:solidFill>
                <a:latin typeface="+mj-lt"/>
                <a:ea typeface="楷体" panose="02010609060101010101" pitchFamily="49" charset="-122"/>
              </a:rPr>
              <a:t>对象或流对象。对于这样的成员变量，必须用</a:t>
            </a:r>
            <a:r>
              <a:rPr lang="en-US" altLang="zh-CN" sz="2000" b="1" dirty="0">
                <a:solidFill>
                  <a:srgbClr val="C00000"/>
                </a:solidFill>
                <a:latin typeface="+mj-lt"/>
                <a:ea typeface="楷体" panose="02010609060101010101" pitchFamily="49" charset="-122"/>
              </a:rPr>
              <a:t>transient</a:t>
            </a:r>
            <a:r>
              <a:rPr lang="zh-CN" altLang="en-US" sz="2000" dirty="0">
                <a:solidFill>
                  <a:schemeClr val="tx1"/>
                </a:solidFill>
                <a:latin typeface="+mj-lt"/>
                <a:ea typeface="楷体" panose="02010609060101010101" pitchFamily="49" charset="-122"/>
              </a:rPr>
              <a:t>关键字标明，否则编译器将报错。任何用</a:t>
            </a:r>
            <a:r>
              <a:rPr lang="en-US" altLang="zh-CN" sz="2000" dirty="0">
                <a:solidFill>
                  <a:schemeClr val="tx1"/>
                </a:solidFill>
                <a:latin typeface="+mj-lt"/>
                <a:ea typeface="楷体" panose="02010609060101010101" pitchFamily="49" charset="-122"/>
              </a:rPr>
              <a:t>transient</a:t>
            </a:r>
            <a:r>
              <a:rPr lang="zh-CN" altLang="en-US" sz="2000" dirty="0">
                <a:solidFill>
                  <a:schemeClr val="tx1"/>
                </a:solidFill>
                <a:latin typeface="+mj-lt"/>
                <a:ea typeface="楷体" panose="02010609060101010101" pitchFamily="49" charset="-122"/>
              </a:rPr>
              <a:t>关键字标明的成员变量，都不会被保存</a:t>
            </a:r>
          </a:p>
          <a:p>
            <a:pPr marL="342900" indent="-342900" algn="just">
              <a:lnSpc>
                <a:spcPct val="125000"/>
              </a:lnSpc>
              <a:buFont typeface="Wingdings" panose="05000000000000000000" pitchFamily="2" charset="2"/>
              <a:buChar char="ü"/>
            </a:pPr>
            <a:r>
              <a:rPr lang="zh-CN" altLang="en-US" sz="2000" dirty="0">
                <a:solidFill>
                  <a:schemeClr val="tx1"/>
                </a:solidFill>
                <a:latin typeface="+mj-lt"/>
                <a:ea typeface="楷体" panose="02010609060101010101" pitchFamily="49" charset="-122"/>
              </a:rPr>
              <a:t> 串行化可能涉及将对象存放到磁盘上或在网络上发送数据，这时会产生安全问题。对于一些需要保密的数据，不应保存在永久介质中（或者不应简单地不加处理地保存下来），为了保证安全，应在这些变量前加上</a:t>
            </a:r>
            <a:r>
              <a:rPr lang="en-US" altLang="zh-CN" sz="2000" b="1" dirty="0">
                <a:solidFill>
                  <a:srgbClr val="C00000"/>
                </a:solidFill>
                <a:latin typeface="+mj-lt"/>
                <a:ea typeface="楷体" panose="02010609060101010101" pitchFamily="49" charset="-122"/>
              </a:rPr>
              <a:t>transient</a:t>
            </a:r>
            <a:r>
              <a:rPr lang="zh-CN" altLang="en-US" sz="2000" dirty="0">
                <a:solidFill>
                  <a:schemeClr val="tx1"/>
                </a:solidFill>
                <a:latin typeface="+mj-lt"/>
                <a:ea typeface="楷体" panose="02010609060101010101" pitchFamily="49" charset="-122"/>
              </a:rPr>
              <a:t>关键字。</a:t>
            </a:r>
          </a:p>
        </p:txBody>
      </p:sp>
    </p:spTree>
    <p:extLst>
      <p:ext uri="{BB962C8B-B14F-4D97-AF65-F5344CB8AC3E}">
        <p14:creationId xmlns:p14="http://schemas.microsoft.com/office/powerpoint/2010/main" val="2648862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9" name="Rectangle 8">
            <a:extLst>
              <a:ext uri="{FF2B5EF4-FFF2-40B4-BE49-F238E27FC236}">
                <a16:creationId xmlns:a16="http://schemas.microsoft.com/office/drawing/2014/main" id="{EA725980-6459-4F9B-A1E7-C30FAFD69681}"/>
              </a:ext>
            </a:extLst>
          </p:cNvPr>
          <p:cNvSpPr>
            <a:spLocks noChangeArrowheads="1"/>
          </p:cNvSpPr>
          <p:nvPr/>
        </p:nvSpPr>
        <p:spPr bwMode="auto">
          <a:xfrm>
            <a:off x="1134722" y="1273177"/>
            <a:ext cx="1538166" cy="1981200"/>
          </a:xfrm>
          <a:prstGeom prst="rect">
            <a:avLst/>
          </a:prstGeom>
          <a:solidFill>
            <a:schemeClr val="accent3">
              <a:lumMod val="40000"/>
              <a:lumOff val="60000"/>
            </a:schemeClr>
          </a:solidFill>
          <a:ln w="28575">
            <a:solidFill>
              <a:srgbClr val="1557AE"/>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11" name="Text Box 13">
            <a:extLst>
              <a:ext uri="{FF2B5EF4-FFF2-40B4-BE49-F238E27FC236}">
                <a16:creationId xmlns:a16="http://schemas.microsoft.com/office/drawing/2014/main" id="{E87EADCB-7E3B-4951-A372-0366ADCF665B}"/>
              </a:ext>
            </a:extLst>
          </p:cNvPr>
          <p:cNvSpPr txBox="1">
            <a:spLocks noChangeArrowheads="1"/>
          </p:cNvSpPr>
          <p:nvPr/>
        </p:nvSpPr>
        <p:spPr bwMode="auto">
          <a:xfrm>
            <a:off x="2892103" y="1795702"/>
            <a:ext cx="958917" cy="400110"/>
          </a:xfrm>
          <a:prstGeom prst="rect">
            <a:avLst/>
          </a:prstGeom>
          <a:noFill/>
          <a:ln w="57150">
            <a:no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lang="zh-CN" altLang="en-US" sz="2000" b="1" kern="0" dirty="0">
                <a:latin typeface="楷体" panose="02010609060101010101" pitchFamily="49" charset="-122"/>
                <a:ea typeface="楷体" panose="02010609060101010101" pitchFamily="49" charset="-122"/>
              </a:rPr>
              <a:t>输入</a:t>
            </a:r>
            <a:r>
              <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流</a:t>
            </a:r>
          </a:p>
        </p:txBody>
      </p:sp>
      <p:sp>
        <p:nvSpPr>
          <p:cNvPr id="12" name="Text Box 14">
            <a:extLst>
              <a:ext uri="{FF2B5EF4-FFF2-40B4-BE49-F238E27FC236}">
                <a16:creationId xmlns:a16="http://schemas.microsoft.com/office/drawing/2014/main" id="{8F57D5B3-81B4-4D6A-9061-DCD878DD1849}"/>
              </a:ext>
            </a:extLst>
          </p:cNvPr>
          <p:cNvSpPr txBox="1">
            <a:spLocks noChangeArrowheads="1"/>
          </p:cNvSpPr>
          <p:nvPr/>
        </p:nvSpPr>
        <p:spPr bwMode="auto">
          <a:xfrm>
            <a:off x="317243" y="1817263"/>
            <a:ext cx="463550" cy="838200"/>
          </a:xfrm>
          <a:prstGeom prst="rect">
            <a:avLst/>
          </a:prstGeom>
          <a:solidFill>
            <a:schemeClr val="accent3">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起</a:t>
            </a:r>
          </a:p>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点</a:t>
            </a:r>
          </a:p>
        </p:txBody>
      </p:sp>
      <p:sp>
        <p:nvSpPr>
          <p:cNvPr id="13" name="Text Box 15">
            <a:extLst>
              <a:ext uri="{FF2B5EF4-FFF2-40B4-BE49-F238E27FC236}">
                <a16:creationId xmlns:a16="http://schemas.microsoft.com/office/drawing/2014/main" id="{030260C7-52ED-4628-91F2-A92FE891C2B1}"/>
              </a:ext>
            </a:extLst>
          </p:cNvPr>
          <p:cNvSpPr txBox="1">
            <a:spLocks noChangeArrowheads="1"/>
          </p:cNvSpPr>
          <p:nvPr/>
        </p:nvSpPr>
        <p:spPr bwMode="auto">
          <a:xfrm>
            <a:off x="8302024" y="1817263"/>
            <a:ext cx="533400" cy="914400"/>
          </a:xfrm>
          <a:prstGeom prst="rect">
            <a:avLst/>
          </a:prstGeom>
          <a:noFill/>
          <a:ln w="28575">
            <a:solidFill>
              <a:srgbClr val="1557AE"/>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终</a:t>
            </a:r>
          </a:p>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点 </a:t>
            </a:r>
          </a:p>
        </p:txBody>
      </p:sp>
      <p:sp>
        <p:nvSpPr>
          <p:cNvPr id="14" name="矩形 13">
            <a:extLst>
              <a:ext uri="{FF2B5EF4-FFF2-40B4-BE49-F238E27FC236}">
                <a16:creationId xmlns:a16="http://schemas.microsoft.com/office/drawing/2014/main" id="{0D8DFB36-5B3D-4FCC-A0A2-EA39D45658CA}"/>
              </a:ext>
            </a:extLst>
          </p:cNvPr>
          <p:cNvSpPr/>
          <p:nvPr/>
        </p:nvSpPr>
        <p:spPr>
          <a:xfrm>
            <a:off x="0" y="1090713"/>
            <a:ext cx="9138023" cy="2474993"/>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latin typeface="楷体" panose="02010609060101010101" pitchFamily="49" charset="-122"/>
              <a:ea typeface="楷体" panose="02010609060101010101" pitchFamily="49" charset="-122"/>
            </a:endParaRPr>
          </a:p>
        </p:txBody>
      </p:sp>
      <p:sp>
        <p:nvSpPr>
          <p:cNvPr id="15" name="箭头: 右 14">
            <a:extLst>
              <a:ext uri="{FF2B5EF4-FFF2-40B4-BE49-F238E27FC236}">
                <a16:creationId xmlns:a16="http://schemas.microsoft.com/office/drawing/2014/main" id="{6EC19FFA-93C2-4ECD-80F1-CEC122BE59CA}"/>
              </a:ext>
            </a:extLst>
          </p:cNvPr>
          <p:cNvSpPr/>
          <p:nvPr/>
        </p:nvSpPr>
        <p:spPr>
          <a:xfrm>
            <a:off x="2726049" y="2131833"/>
            <a:ext cx="1307630" cy="321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0C18F5B-7A90-4318-BA78-3266DBC4279D}"/>
              </a:ext>
            </a:extLst>
          </p:cNvPr>
          <p:cNvSpPr/>
          <p:nvPr/>
        </p:nvSpPr>
        <p:spPr>
          <a:xfrm>
            <a:off x="4071408" y="1983885"/>
            <a:ext cx="938072" cy="640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Aft>
                <a:spcPts val="0"/>
              </a:spcAft>
              <a:defRPr/>
            </a:pPr>
            <a:r>
              <a:rPr kumimoji="1" lang="zh-CN" altLang="en-US" sz="2000" b="1" kern="0" dirty="0">
                <a:solidFill>
                  <a:schemeClr val="tx1"/>
                </a:solidFill>
                <a:latin typeface="楷体" panose="02010609060101010101" pitchFamily="49" charset="-122"/>
                <a:ea typeface="楷体" panose="02010609060101010101" pitchFamily="49" charset="-122"/>
              </a:rPr>
              <a:t>程序</a:t>
            </a:r>
          </a:p>
        </p:txBody>
      </p:sp>
      <p:sp>
        <p:nvSpPr>
          <p:cNvPr id="17" name="Text Box 13">
            <a:extLst>
              <a:ext uri="{FF2B5EF4-FFF2-40B4-BE49-F238E27FC236}">
                <a16:creationId xmlns:a16="http://schemas.microsoft.com/office/drawing/2014/main" id="{1B208101-1D82-4D51-91C7-D6DDBC0617A1}"/>
              </a:ext>
            </a:extLst>
          </p:cNvPr>
          <p:cNvSpPr txBox="1">
            <a:spLocks noChangeArrowheads="1"/>
          </p:cNvSpPr>
          <p:nvPr/>
        </p:nvSpPr>
        <p:spPr bwMode="auto">
          <a:xfrm>
            <a:off x="5216299" y="1807026"/>
            <a:ext cx="958917" cy="400110"/>
          </a:xfrm>
          <a:prstGeom prst="rect">
            <a:avLst/>
          </a:prstGeom>
          <a:noFill/>
          <a:ln w="57150">
            <a:noFill/>
            <a:miter lim="800000"/>
            <a:headEnd/>
            <a:tailEnd/>
          </a:ln>
          <a:extLst>
            <a:ext uri="{909E8E84-426E-40DD-AFC4-6F175D3DCCD1}">
              <a14:hiddenFill xmlns:a14="http://schemas.microsoft.com/office/drawing/2010/main">
                <a:solidFill>
                  <a:schemeClr val="accent1"/>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lang="zh-CN" altLang="en-US" sz="2000" b="1" kern="0" dirty="0">
                <a:latin typeface="楷体" panose="02010609060101010101" pitchFamily="49" charset="-122"/>
                <a:ea typeface="楷体" panose="02010609060101010101" pitchFamily="49" charset="-122"/>
              </a:rPr>
              <a:t>输出</a:t>
            </a:r>
            <a:r>
              <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流</a:t>
            </a:r>
          </a:p>
        </p:txBody>
      </p:sp>
      <p:sp>
        <p:nvSpPr>
          <p:cNvPr id="18" name="箭头: 右 17">
            <a:extLst>
              <a:ext uri="{FF2B5EF4-FFF2-40B4-BE49-F238E27FC236}">
                <a16:creationId xmlns:a16="http://schemas.microsoft.com/office/drawing/2014/main" id="{5CBC60F1-3890-47DC-8617-D09BB9D1AC7D}"/>
              </a:ext>
            </a:extLst>
          </p:cNvPr>
          <p:cNvSpPr/>
          <p:nvPr/>
        </p:nvSpPr>
        <p:spPr>
          <a:xfrm>
            <a:off x="5050245" y="2143157"/>
            <a:ext cx="1307630" cy="321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8">
            <a:extLst>
              <a:ext uri="{FF2B5EF4-FFF2-40B4-BE49-F238E27FC236}">
                <a16:creationId xmlns:a16="http://schemas.microsoft.com/office/drawing/2014/main" id="{8248CABF-4AB6-43DE-BCA2-8FB4E17A5E98}"/>
              </a:ext>
            </a:extLst>
          </p:cNvPr>
          <p:cNvSpPr>
            <a:spLocks noChangeArrowheads="1"/>
          </p:cNvSpPr>
          <p:nvPr/>
        </p:nvSpPr>
        <p:spPr bwMode="auto">
          <a:xfrm>
            <a:off x="6382035" y="1273177"/>
            <a:ext cx="1538166" cy="1981200"/>
          </a:xfrm>
          <a:prstGeom prst="rect">
            <a:avLst/>
          </a:prstGeom>
          <a:solidFill>
            <a:schemeClr val="accent3">
              <a:lumMod val="40000"/>
              <a:lumOff val="60000"/>
            </a:schemeClr>
          </a:solidFill>
          <a:ln w="28575">
            <a:solidFill>
              <a:srgbClr val="1557AE"/>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1" name="Text Box 5">
            <a:extLst>
              <a:ext uri="{FF2B5EF4-FFF2-40B4-BE49-F238E27FC236}">
                <a16:creationId xmlns:a16="http://schemas.microsoft.com/office/drawing/2014/main" id="{35C75DA8-2CB8-4903-8C05-1252B3D75846}"/>
              </a:ext>
            </a:extLst>
          </p:cNvPr>
          <p:cNvSpPr txBox="1">
            <a:spLocks noChangeArrowheads="1"/>
          </p:cNvSpPr>
          <p:nvPr/>
        </p:nvSpPr>
        <p:spPr bwMode="auto">
          <a:xfrm>
            <a:off x="6525105" y="1397060"/>
            <a:ext cx="1252026" cy="388292"/>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a:ln>
                  <a:noFill/>
                </a:ln>
                <a:effectLst/>
                <a:uLnTx/>
                <a:uFillTx/>
                <a:latin typeface="楷体" panose="02010609060101010101" pitchFamily="49" charset="-122"/>
                <a:ea typeface="楷体" panose="02010609060101010101" pitchFamily="49" charset="-122"/>
              </a:rPr>
              <a:t>文件</a:t>
            </a: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2" name="Text Box 6">
            <a:extLst>
              <a:ext uri="{FF2B5EF4-FFF2-40B4-BE49-F238E27FC236}">
                <a16:creationId xmlns:a16="http://schemas.microsoft.com/office/drawing/2014/main" id="{33F0D02F-559D-43F3-8F25-BAFF63F75B63}"/>
              </a:ext>
            </a:extLst>
          </p:cNvPr>
          <p:cNvSpPr txBox="1">
            <a:spLocks noChangeArrowheads="1"/>
          </p:cNvSpPr>
          <p:nvPr/>
        </p:nvSpPr>
        <p:spPr bwMode="auto">
          <a:xfrm>
            <a:off x="6525105" y="1854039"/>
            <a:ext cx="1252026" cy="362497"/>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1800" b="1" i="0" u="none" strike="noStrike" kern="0" cap="none" spc="0" normalizeH="0" baseline="0" noProof="0">
                <a:ln>
                  <a:noFill/>
                </a:ln>
                <a:effectLst/>
                <a:uLnTx/>
                <a:uFillTx/>
                <a:latin typeface="楷体" panose="02010609060101010101" pitchFamily="49" charset="-122"/>
                <a:ea typeface="楷体" panose="02010609060101010101" pitchFamily="49" charset="-122"/>
              </a:rPr>
              <a:t>程序</a:t>
            </a: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3" name="Text Box 7">
            <a:extLst>
              <a:ext uri="{FF2B5EF4-FFF2-40B4-BE49-F238E27FC236}">
                <a16:creationId xmlns:a16="http://schemas.microsoft.com/office/drawing/2014/main" id="{29D63EA5-DD97-4A41-B4C1-4493B5D83F2A}"/>
              </a:ext>
            </a:extLst>
          </p:cNvPr>
          <p:cNvSpPr txBox="1">
            <a:spLocks noChangeArrowheads="1"/>
          </p:cNvSpPr>
          <p:nvPr/>
        </p:nvSpPr>
        <p:spPr bwMode="auto">
          <a:xfrm>
            <a:off x="6525104" y="2742201"/>
            <a:ext cx="1246049" cy="388292"/>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a:ln>
                  <a:noFill/>
                </a:ln>
                <a:effectLst/>
                <a:uLnTx/>
                <a:uFillTx/>
                <a:latin typeface="楷体" panose="02010609060101010101" pitchFamily="49" charset="-122"/>
                <a:ea typeface="楷体" panose="02010609060101010101" pitchFamily="49" charset="-122"/>
              </a:rPr>
              <a:t>终端</a:t>
            </a: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4" name="Text Box 16">
            <a:extLst>
              <a:ext uri="{FF2B5EF4-FFF2-40B4-BE49-F238E27FC236}">
                <a16:creationId xmlns:a16="http://schemas.microsoft.com/office/drawing/2014/main" id="{BF8BB157-CAC2-4CB4-A44D-A9CEFDCF1068}"/>
              </a:ext>
            </a:extLst>
          </p:cNvPr>
          <p:cNvSpPr txBox="1">
            <a:spLocks noChangeArrowheads="1"/>
          </p:cNvSpPr>
          <p:nvPr/>
        </p:nvSpPr>
        <p:spPr bwMode="auto">
          <a:xfrm>
            <a:off x="6532369" y="2285222"/>
            <a:ext cx="1238785" cy="388292"/>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a:ln>
                  <a:noFill/>
                </a:ln>
                <a:effectLst/>
                <a:uLnTx/>
                <a:uFillTx/>
                <a:latin typeface="楷体" panose="02010609060101010101" pitchFamily="49" charset="-122"/>
                <a:ea typeface="楷体" panose="02010609060101010101" pitchFamily="49" charset="-122"/>
              </a:rPr>
              <a:t>网络端点</a:t>
            </a: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25" name="矩形: 圆角 24">
            <a:extLst>
              <a:ext uri="{FF2B5EF4-FFF2-40B4-BE49-F238E27FC236}">
                <a16:creationId xmlns:a16="http://schemas.microsoft.com/office/drawing/2014/main" id="{98906DB9-9E56-4FBF-9343-33C35D9EB656}"/>
              </a:ext>
            </a:extLst>
          </p:cNvPr>
          <p:cNvSpPr/>
          <p:nvPr/>
        </p:nvSpPr>
        <p:spPr>
          <a:xfrm>
            <a:off x="3090621" y="2956589"/>
            <a:ext cx="2956779" cy="511346"/>
          </a:xfrm>
          <a:prstGeom prst="roundRect">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b="1" dirty="0">
                <a:solidFill>
                  <a:schemeClr val="tx1"/>
                </a:solidFill>
                <a:latin typeface="楷体" panose="02010609060101010101" pitchFamily="49" charset="-122"/>
                <a:ea typeface="楷体" panose="02010609060101010101" pitchFamily="49" charset="-122"/>
              </a:rPr>
              <a:t>文件</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字符串存储区</a:t>
            </a:r>
          </a:p>
        </p:txBody>
      </p:sp>
      <p:cxnSp>
        <p:nvCxnSpPr>
          <p:cNvPr id="26" name="直接箭头连接符 25">
            <a:extLst>
              <a:ext uri="{FF2B5EF4-FFF2-40B4-BE49-F238E27FC236}">
                <a16:creationId xmlns:a16="http://schemas.microsoft.com/office/drawing/2014/main" id="{AAD182EF-9AC3-4FCB-82C5-C310D3A0BF75}"/>
              </a:ext>
            </a:extLst>
          </p:cNvPr>
          <p:cNvCxnSpPr>
            <a:cxnSpLocks/>
          </p:cNvCxnSpPr>
          <p:nvPr/>
        </p:nvCxnSpPr>
        <p:spPr>
          <a:xfrm>
            <a:off x="3379864" y="2445995"/>
            <a:ext cx="309721" cy="422672"/>
          </a:xfrm>
          <a:prstGeom prst="straightConnector1">
            <a:avLst/>
          </a:prstGeom>
          <a:ln w="38100">
            <a:solidFill>
              <a:srgbClr val="1557AE"/>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9539DBC-D2F7-4962-A94A-DC81EDDDF280}"/>
              </a:ext>
            </a:extLst>
          </p:cNvPr>
          <p:cNvCxnSpPr>
            <a:cxnSpLocks/>
          </p:cNvCxnSpPr>
          <p:nvPr/>
        </p:nvCxnSpPr>
        <p:spPr>
          <a:xfrm flipH="1">
            <a:off x="5406234" y="2390627"/>
            <a:ext cx="284257" cy="565962"/>
          </a:xfrm>
          <a:prstGeom prst="straightConnector1">
            <a:avLst/>
          </a:prstGeom>
          <a:ln w="38100">
            <a:solidFill>
              <a:srgbClr val="1557AE"/>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Text Box 9">
            <a:extLst>
              <a:ext uri="{FF2B5EF4-FFF2-40B4-BE49-F238E27FC236}">
                <a16:creationId xmlns:a16="http://schemas.microsoft.com/office/drawing/2014/main" id="{DD88BAF1-4E16-45C1-9F8E-3967C31ACF5B}"/>
              </a:ext>
            </a:extLst>
          </p:cNvPr>
          <p:cNvSpPr txBox="1">
            <a:spLocks noChangeArrowheads="1"/>
          </p:cNvSpPr>
          <p:nvPr/>
        </p:nvSpPr>
        <p:spPr bwMode="auto">
          <a:xfrm>
            <a:off x="1260888" y="1397060"/>
            <a:ext cx="1240549" cy="361748"/>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文件</a:t>
            </a:r>
            <a:endPar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p:txBody>
      </p:sp>
      <p:sp>
        <p:nvSpPr>
          <p:cNvPr id="29" name="Text Box 10">
            <a:extLst>
              <a:ext uri="{FF2B5EF4-FFF2-40B4-BE49-F238E27FC236}">
                <a16:creationId xmlns:a16="http://schemas.microsoft.com/office/drawing/2014/main" id="{9E21524E-8609-4C89-8B2E-A14B637D3B0B}"/>
              </a:ext>
            </a:extLst>
          </p:cNvPr>
          <p:cNvSpPr txBox="1">
            <a:spLocks noChangeArrowheads="1"/>
          </p:cNvSpPr>
          <p:nvPr/>
        </p:nvSpPr>
        <p:spPr bwMode="auto">
          <a:xfrm>
            <a:off x="1260888" y="1869156"/>
            <a:ext cx="1240549" cy="337716"/>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1800" b="1" i="0" u="none" strike="noStrike" kern="0" cap="none" spc="0" normalizeH="0" baseline="0" noProof="0">
                <a:ln>
                  <a:noFill/>
                </a:ln>
                <a:effectLst/>
                <a:uLnTx/>
                <a:uFillTx/>
                <a:latin typeface="楷体" panose="02010609060101010101" pitchFamily="49" charset="-122"/>
                <a:ea typeface="楷体" panose="02010609060101010101" pitchFamily="49" charset="-122"/>
              </a:rPr>
              <a:t>程序</a:t>
            </a:r>
            <a:endParaRPr kumimoji="1" lang="zh-CN" altLang="en-US" sz="2400" b="1" i="0" u="none" strike="noStrike" kern="0" cap="none" spc="0" normalizeH="0" baseline="0" noProof="0">
              <a:ln>
                <a:noFill/>
              </a:ln>
              <a:effectLst/>
              <a:uLnTx/>
              <a:uFillTx/>
              <a:latin typeface="楷体" panose="02010609060101010101" pitchFamily="49" charset="-122"/>
              <a:ea typeface="楷体" panose="02010609060101010101" pitchFamily="49" charset="-122"/>
            </a:endParaRPr>
          </a:p>
        </p:txBody>
      </p:sp>
      <p:sp>
        <p:nvSpPr>
          <p:cNvPr id="30" name="Text Box 11">
            <a:extLst>
              <a:ext uri="{FF2B5EF4-FFF2-40B4-BE49-F238E27FC236}">
                <a16:creationId xmlns:a16="http://schemas.microsoft.com/office/drawing/2014/main" id="{35E38853-7DAE-4EA2-BCDA-5EB88948E0D4}"/>
              </a:ext>
            </a:extLst>
          </p:cNvPr>
          <p:cNvSpPr txBox="1">
            <a:spLocks noChangeArrowheads="1"/>
          </p:cNvSpPr>
          <p:nvPr/>
        </p:nvSpPr>
        <p:spPr bwMode="auto">
          <a:xfrm>
            <a:off x="1260888" y="2317220"/>
            <a:ext cx="1240549" cy="361748"/>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网络端点</a:t>
            </a:r>
            <a:endPar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p:txBody>
      </p:sp>
      <p:sp>
        <p:nvSpPr>
          <p:cNvPr id="31" name="Text Box 11">
            <a:extLst>
              <a:ext uri="{FF2B5EF4-FFF2-40B4-BE49-F238E27FC236}">
                <a16:creationId xmlns:a16="http://schemas.microsoft.com/office/drawing/2014/main" id="{1A9E5ADE-4EEF-4A02-B69F-D0C35B5E3010}"/>
              </a:ext>
            </a:extLst>
          </p:cNvPr>
          <p:cNvSpPr txBox="1">
            <a:spLocks noChangeArrowheads="1"/>
          </p:cNvSpPr>
          <p:nvPr/>
        </p:nvSpPr>
        <p:spPr bwMode="auto">
          <a:xfrm>
            <a:off x="1283530" y="2768745"/>
            <a:ext cx="1240549" cy="361748"/>
          </a:xfrm>
          <a:prstGeom prst="rect">
            <a:avLst/>
          </a:prstGeom>
          <a:solidFill>
            <a:schemeClr val="accent4">
              <a:lumMod val="40000"/>
              <a:lumOff val="6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rPr>
              <a:t>键盘</a:t>
            </a:r>
            <a:endParaRPr kumimoji="1" lang="zh-CN" altLang="en-US" sz="24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p:txBody>
      </p:sp>
      <p:sp>
        <p:nvSpPr>
          <p:cNvPr id="32" name="矩形: 圆角 31">
            <a:extLst>
              <a:ext uri="{FF2B5EF4-FFF2-40B4-BE49-F238E27FC236}">
                <a16:creationId xmlns:a16="http://schemas.microsoft.com/office/drawing/2014/main" id="{C5155185-FBE8-4F1C-A4D0-8A85523C3245}"/>
              </a:ext>
            </a:extLst>
          </p:cNvPr>
          <p:cNvSpPr/>
          <p:nvPr/>
        </p:nvSpPr>
        <p:spPr>
          <a:xfrm>
            <a:off x="0" y="3898045"/>
            <a:ext cx="9144000" cy="2399422"/>
          </a:xfrm>
          <a:prstGeom prst="roundRect">
            <a:avLst>
              <a:gd name="adj" fmla="val 36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划分</a:t>
            </a:r>
            <a:r>
              <a:rPr lang="zh-CN" altLang="en-US" sz="2000" dirty="0">
                <a:solidFill>
                  <a:schemeClr val="tx1"/>
                </a:solidFill>
                <a:latin typeface="+mj-lt"/>
                <a:ea typeface="楷体" panose="02010609060101010101" pitchFamily="49" charset="-122"/>
              </a:rPr>
              <a:t>：流一般分为</a:t>
            </a:r>
            <a:r>
              <a:rPr lang="zh-CN" altLang="en-US" sz="2000" b="1" dirty="0">
                <a:solidFill>
                  <a:srgbClr val="C00000"/>
                </a:solidFill>
                <a:latin typeface="+mj-lt"/>
                <a:ea typeface="楷体" panose="02010609060101010101" pitchFamily="49" charset="-122"/>
              </a:rPr>
              <a:t>输入流（</a:t>
            </a:r>
            <a:r>
              <a:rPr lang="en-US" altLang="zh-CN" sz="2000" b="1" dirty="0">
                <a:solidFill>
                  <a:srgbClr val="C00000"/>
                </a:solidFill>
                <a:latin typeface="+mj-lt"/>
                <a:ea typeface="楷体" panose="02010609060101010101" pitchFamily="49" charset="-122"/>
              </a:rPr>
              <a:t>Input Stream</a:t>
            </a:r>
            <a:r>
              <a:rPr lang="zh-CN" altLang="en-US" sz="2000" b="1" dirty="0">
                <a:solidFill>
                  <a:srgbClr val="C00000"/>
                </a:solidFill>
                <a:latin typeface="+mj-lt"/>
                <a:ea typeface="楷体" panose="02010609060101010101" pitchFamily="49" charset="-122"/>
              </a:rPr>
              <a:t>）和输出流（</a:t>
            </a:r>
            <a:r>
              <a:rPr lang="en-US" altLang="zh-CN" sz="2000" b="1" dirty="0">
                <a:solidFill>
                  <a:srgbClr val="C00000"/>
                </a:solidFill>
                <a:latin typeface="+mj-lt"/>
                <a:ea typeface="楷体" panose="02010609060101010101" pitchFamily="49" charset="-122"/>
              </a:rPr>
              <a:t>Output Stream</a:t>
            </a:r>
            <a:r>
              <a:rPr lang="zh-CN" altLang="en-US" sz="2000" b="1" dirty="0">
                <a:solidFill>
                  <a:srgbClr val="C00000"/>
                </a:solidFill>
                <a:latin typeface="+mj-lt"/>
                <a:ea typeface="楷体" panose="02010609060101010101" pitchFamily="49" charset="-122"/>
              </a:rPr>
              <a:t>）</a:t>
            </a:r>
            <a:r>
              <a:rPr lang="zh-CN" altLang="en-US" sz="2000" dirty="0">
                <a:solidFill>
                  <a:schemeClr val="tx1"/>
                </a:solidFill>
                <a:latin typeface="+mj-lt"/>
                <a:ea typeface="楷体" panose="02010609060101010101" pitchFamily="49" charset="-122"/>
              </a:rPr>
              <a:t>两类，但这种划分并不是绝对的。比如一个文件，当向其中写数据时，它就是一个输出流；当从其中读取数据时，它就是一个输入流。当然，键盘只是一个输入流，而屏幕则只是一个输出流。</a:t>
            </a:r>
            <a:endParaRPr lang="en-US" altLang="zh-CN" sz="2000" dirty="0">
              <a:solidFill>
                <a:schemeClr val="tx1"/>
              </a:solidFill>
              <a:latin typeface="+mj-lt"/>
              <a:ea typeface="楷体" panose="02010609060101010101" pitchFamily="49" charset="-122"/>
            </a:endParaRPr>
          </a:p>
          <a:p>
            <a:pPr marL="342900" indent="-342900" algn="just">
              <a:spcBef>
                <a:spcPts val="600"/>
              </a:spcBef>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实现</a:t>
            </a:r>
            <a:r>
              <a:rPr lang="zh-CN" altLang="en-US" sz="2000" dirty="0">
                <a:solidFill>
                  <a:schemeClr val="tx1"/>
                </a:solidFill>
                <a:latin typeface="+mj-lt"/>
                <a:ea typeface="楷体" panose="02010609060101010101" pitchFamily="49" charset="-122"/>
              </a:rPr>
              <a:t>：在</a:t>
            </a:r>
            <a:r>
              <a:rPr lang="en-US" altLang="zh-CN" sz="2000" dirty="0">
                <a:solidFill>
                  <a:schemeClr val="tx1"/>
                </a:solidFill>
                <a:latin typeface="+mj-lt"/>
                <a:ea typeface="楷体" panose="02010609060101010101" pitchFamily="49" charset="-122"/>
              </a:rPr>
              <a:t>Java</a:t>
            </a:r>
            <a:r>
              <a:rPr lang="zh-CN" altLang="en-US" sz="2000" dirty="0">
                <a:solidFill>
                  <a:schemeClr val="tx1"/>
                </a:solidFill>
                <a:latin typeface="+mj-lt"/>
                <a:ea typeface="楷体" panose="02010609060101010101" pitchFamily="49" charset="-122"/>
              </a:rPr>
              <a:t>开发环境中，主要是由</a:t>
            </a:r>
            <a:r>
              <a:rPr lang="zh-CN" altLang="en-US" sz="2000" b="1" dirty="0">
                <a:solidFill>
                  <a:srgbClr val="C00000"/>
                </a:solidFill>
                <a:latin typeface="+mj-lt"/>
                <a:ea typeface="楷体" panose="02010609060101010101" pitchFamily="49" charset="-122"/>
              </a:rPr>
              <a:t>包</a:t>
            </a:r>
            <a:r>
              <a:rPr lang="en-US" altLang="zh-CN" sz="2000" b="1" dirty="0">
                <a:solidFill>
                  <a:srgbClr val="C00000"/>
                </a:solidFill>
                <a:latin typeface="+mj-lt"/>
                <a:ea typeface="楷体" panose="02010609060101010101" pitchFamily="49" charset="-122"/>
              </a:rPr>
              <a:t>java.io</a:t>
            </a:r>
            <a:r>
              <a:rPr lang="zh-CN" altLang="en-US" sz="2000" b="1" dirty="0">
                <a:solidFill>
                  <a:srgbClr val="C00000"/>
                </a:solidFill>
                <a:latin typeface="+mj-lt"/>
                <a:ea typeface="楷体" panose="02010609060101010101" pitchFamily="49" charset="-122"/>
              </a:rPr>
              <a:t>中</a:t>
            </a:r>
            <a:r>
              <a:rPr lang="zh-CN" altLang="en-US" sz="2000" dirty="0">
                <a:solidFill>
                  <a:schemeClr val="tx1"/>
                </a:solidFill>
                <a:latin typeface="+mj-lt"/>
                <a:ea typeface="楷体" panose="02010609060101010101" pitchFamily="49" charset="-122"/>
              </a:rPr>
              <a:t>提供的一系列的类和接口来实现输入</a:t>
            </a:r>
            <a:r>
              <a:rPr lang="en-US" altLang="zh-CN" sz="2000" dirty="0">
                <a:solidFill>
                  <a:schemeClr val="tx1"/>
                </a:solidFill>
                <a:latin typeface="+mj-lt"/>
                <a:ea typeface="楷体" panose="02010609060101010101" pitchFamily="49" charset="-122"/>
              </a:rPr>
              <a:t>/</a:t>
            </a:r>
            <a:r>
              <a:rPr lang="zh-CN" altLang="en-US" sz="2000" dirty="0">
                <a:solidFill>
                  <a:schemeClr val="tx1"/>
                </a:solidFill>
                <a:latin typeface="+mj-lt"/>
                <a:ea typeface="楷体" panose="02010609060101010101" pitchFamily="49" charset="-122"/>
              </a:rPr>
              <a:t>输出处理。标准输入</a:t>
            </a:r>
            <a:r>
              <a:rPr lang="en-US" altLang="zh-CN" sz="2000" dirty="0">
                <a:solidFill>
                  <a:schemeClr val="tx1"/>
                </a:solidFill>
                <a:latin typeface="+mj-lt"/>
                <a:ea typeface="楷体" panose="02010609060101010101" pitchFamily="49" charset="-122"/>
              </a:rPr>
              <a:t>/</a:t>
            </a:r>
            <a:r>
              <a:rPr lang="zh-CN" altLang="en-US" sz="2000" dirty="0">
                <a:solidFill>
                  <a:schemeClr val="tx1"/>
                </a:solidFill>
                <a:latin typeface="+mj-lt"/>
                <a:ea typeface="楷体" panose="02010609060101010101" pitchFamily="49" charset="-122"/>
              </a:rPr>
              <a:t>输出处理则是由</a:t>
            </a:r>
            <a:r>
              <a:rPr lang="zh-CN" altLang="en-US" sz="2000" b="1" dirty="0">
                <a:solidFill>
                  <a:srgbClr val="C00000"/>
                </a:solidFill>
                <a:latin typeface="+mj-lt"/>
                <a:ea typeface="楷体" panose="02010609060101010101" pitchFamily="49" charset="-122"/>
              </a:rPr>
              <a:t>包</a:t>
            </a:r>
            <a:r>
              <a:rPr lang="en-US" altLang="zh-CN" sz="2000" b="1" dirty="0" err="1">
                <a:solidFill>
                  <a:srgbClr val="C00000"/>
                </a:solidFill>
                <a:latin typeface="+mj-lt"/>
                <a:ea typeface="楷体" panose="02010609060101010101" pitchFamily="49" charset="-122"/>
              </a:rPr>
              <a:t>java.lang</a:t>
            </a:r>
            <a:r>
              <a:rPr lang="zh-CN" altLang="en-US" sz="2000" b="1" dirty="0">
                <a:solidFill>
                  <a:srgbClr val="C00000"/>
                </a:solidFill>
                <a:latin typeface="+mj-lt"/>
                <a:ea typeface="楷体" panose="02010609060101010101" pitchFamily="49" charset="-122"/>
              </a:rPr>
              <a:t>中</a:t>
            </a:r>
            <a:r>
              <a:rPr lang="zh-CN" altLang="en-US" sz="2000" dirty="0">
                <a:solidFill>
                  <a:schemeClr val="tx1"/>
                </a:solidFill>
                <a:latin typeface="+mj-lt"/>
                <a:ea typeface="楷体" panose="02010609060101010101" pitchFamily="49" charset="-122"/>
              </a:rPr>
              <a:t>提供的类来处理的，但这些类又都是从包</a:t>
            </a:r>
            <a:r>
              <a:rPr lang="en-US" altLang="zh-CN" sz="2000" dirty="0">
                <a:solidFill>
                  <a:schemeClr val="tx1"/>
                </a:solidFill>
                <a:latin typeface="+mj-lt"/>
                <a:ea typeface="楷体" panose="02010609060101010101" pitchFamily="49" charset="-122"/>
              </a:rPr>
              <a:t>java.io</a:t>
            </a:r>
            <a:r>
              <a:rPr lang="zh-CN" altLang="en-US" sz="2000" dirty="0">
                <a:solidFill>
                  <a:schemeClr val="tx1"/>
                </a:solidFill>
                <a:latin typeface="+mj-lt"/>
                <a:ea typeface="楷体" panose="02010609060101010101" pitchFamily="49" charset="-122"/>
              </a:rPr>
              <a:t>中的类继承而来。</a:t>
            </a:r>
          </a:p>
        </p:txBody>
      </p:sp>
    </p:spTree>
    <p:extLst>
      <p:ext uri="{BB962C8B-B14F-4D97-AF65-F5344CB8AC3E}">
        <p14:creationId xmlns:p14="http://schemas.microsoft.com/office/powerpoint/2010/main" val="2951181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fade">
                                      <p:cBhvr>
                                        <p:cTn id="12" dur="500"/>
                                        <p:tgtEl>
                                          <p:spTgt spid="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xEl>
                                              <p:pRg st="1" end="1"/>
                                            </p:txEl>
                                          </p:spTgt>
                                        </p:tgtEl>
                                        <p:attrNameLst>
                                          <p:attrName>style.visibility</p:attrName>
                                        </p:attrNameLst>
                                      </p:cBhvr>
                                      <p:to>
                                        <p:strVal val="visible"/>
                                      </p:to>
                                    </p:set>
                                    <p:animEffect transition="in" filter="fade">
                                      <p:cBhvr>
                                        <p:cTn id="1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5" name="矩形: 圆角 34">
            <a:extLst>
              <a:ext uri="{FF2B5EF4-FFF2-40B4-BE49-F238E27FC236}">
                <a16:creationId xmlns:a16="http://schemas.microsoft.com/office/drawing/2014/main" id="{00A7AD2D-FC44-4ADF-BFFC-B5718492ED24}"/>
              </a:ext>
            </a:extLst>
          </p:cNvPr>
          <p:cNvSpPr/>
          <p:nvPr/>
        </p:nvSpPr>
        <p:spPr>
          <a:xfrm>
            <a:off x="2872" y="1000944"/>
            <a:ext cx="9141128" cy="395654"/>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字节流类的继承关系</a:t>
            </a:r>
            <a:endParaRPr lang="en-US" altLang="zh-CN" sz="2400" b="1" dirty="0">
              <a:solidFill>
                <a:srgbClr val="1557AE"/>
              </a:solidFill>
              <a:latin typeface="+mj-lt"/>
            </a:endParaRPr>
          </a:p>
        </p:txBody>
      </p:sp>
      <p:sp>
        <p:nvSpPr>
          <p:cNvPr id="2" name="矩形: 圆角 1">
            <a:extLst>
              <a:ext uri="{FF2B5EF4-FFF2-40B4-BE49-F238E27FC236}">
                <a16:creationId xmlns:a16="http://schemas.microsoft.com/office/drawing/2014/main" id="{A628CDDA-4B44-4C9C-B6C1-A95A001639DB}"/>
              </a:ext>
            </a:extLst>
          </p:cNvPr>
          <p:cNvSpPr/>
          <p:nvPr/>
        </p:nvSpPr>
        <p:spPr>
          <a:xfrm>
            <a:off x="0" y="3909009"/>
            <a:ext cx="122213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a:t>
            </a:r>
            <a:endParaRPr lang="zh-CN" altLang="en-US" sz="1600" b="1" dirty="0">
              <a:solidFill>
                <a:schemeClr val="bg1"/>
              </a:solidFill>
              <a:latin typeface="Consolas" panose="020B0609020204030204" pitchFamily="49" charset="0"/>
            </a:endParaRPr>
          </a:p>
        </p:txBody>
      </p:sp>
      <p:sp>
        <p:nvSpPr>
          <p:cNvPr id="24" name="矩形: 圆角 23">
            <a:extLst>
              <a:ext uri="{FF2B5EF4-FFF2-40B4-BE49-F238E27FC236}">
                <a16:creationId xmlns:a16="http://schemas.microsoft.com/office/drawing/2014/main" id="{D8DB4D11-66D1-4477-97E7-E17BC08624C5}"/>
              </a:ext>
            </a:extLst>
          </p:cNvPr>
          <p:cNvSpPr/>
          <p:nvPr/>
        </p:nvSpPr>
        <p:spPr>
          <a:xfrm>
            <a:off x="1485900" y="1963558"/>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InputStream</a:t>
            </a:r>
            <a:endParaRPr lang="zh-CN" altLang="en-US" sz="1600" b="1" dirty="0">
              <a:solidFill>
                <a:schemeClr val="bg1"/>
              </a:solidFill>
              <a:latin typeface="Consolas" panose="020B0609020204030204" pitchFamily="49" charset="0"/>
            </a:endParaRPr>
          </a:p>
        </p:txBody>
      </p:sp>
      <p:sp>
        <p:nvSpPr>
          <p:cNvPr id="25" name="矩形: 圆角 24">
            <a:extLst>
              <a:ext uri="{FF2B5EF4-FFF2-40B4-BE49-F238E27FC236}">
                <a16:creationId xmlns:a16="http://schemas.microsoft.com/office/drawing/2014/main" id="{3B53EA79-08C4-46C5-BF16-5895824E2009}"/>
              </a:ext>
            </a:extLst>
          </p:cNvPr>
          <p:cNvSpPr/>
          <p:nvPr/>
        </p:nvSpPr>
        <p:spPr>
          <a:xfrm>
            <a:off x="1485900" y="4140619"/>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OutputStream</a:t>
            </a:r>
            <a:endParaRPr lang="zh-CN" altLang="en-US" sz="1600" b="1" dirty="0">
              <a:solidFill>
                <a:schemeClr val="bg1"/>
              </a:solidFill>
              <a:latin typeface="Consolas" panose="020B0609020204030204" pitchFamily="49" charset="0"/>
            </a:endParaRPr>
          </a:p>
        </p:txBody>
      </p:sp>
      <p:cxnSp>
        <p:nvCxnSpPr>
          <p:cNvPr id="5" name="连接符: 肘形 4">
            <a:extLst>
              <a:ext uri="{FF2B5EF4-FFF2-40B4-BE49-F238E27FC236}">
                <a16:creationId xmlns:a16="http://schemas.microsoft.com/office/drawing/2014/main" id="{10106672-E73F-4A3F-A263-ED34DF9A3201}"/>
              </a:ext>
            </a:extLst>
          </p:cNvPr>
          <p:cNvCxnSpPr>
            <a:cxnSpLocks/>
            <a:stCxn id="24" idx="1"/>
            <a:endCxn id="2" idx="3"/>
          </p:cNvCxnSpPr>
          <p:nvPr/>
        </p:nvCxnSpPr>
        <p:spPr>
          <a:xfrm rot="10800000" flipV="1">
            <a:off x="1222132" y="2161384"/>
            <a:ext cx="263769" cy="194545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45D9F41B-6B88-442A-8476-9D95B263019E}"/>
              </a:ext>
            </a:extLst>
          </p:cNvPr>
          <p:cNvCxnSpPr>
            <a:cxnSpLocks/>
            <a:stCxn id="25" idx="1"/>
            <a:endCxn id="2" idx="3"/>
          </p:cNvCxnSpPr>
          <p:nvPr/>
        </p:nvCxnSpPr>
        <p:spPr>
          <a:xfrm rot="10800000">
            <a:off x="1222132" y="4106836"/>
            <a:ext cx="263769" cy="231610"/>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4482EC65-7C6B-440A-9FDA-6961898B78FD}"/>
              </a:ext>
            </a:extLst>
          </p:cNvPr>
          <p:cNvSpPr/>
          <p:nvPr/>
        </p:nvSpPr>
        <p:spPr>
          <a:xfrm>
            <a:off x="3701429" y="1435642"/>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cxnSp>
        <p:nvCxnSpPr>
          <p:cNvPr id="50" name="连接符: 肘形 49">
            <a:extLst>
              <a:ext uri="{FF2B5EF4-FFF2-40B4-BE49-F238E27FC236}">
                <a16:creationId xmlns:a16="http://schemas.microsoft.com/office/drawing/2014/main" id="{B916EC76-3C76-4A0B-87C1-55F867676B30}"/>
              </a:ext>
            </a:extLst>
          </p:cNvPr>
          <p:cNvCxnSpPr>
            <a:cxnSpLocks/>
            <a:stCxn id="33" idx="1"/>
            <a:endCxn id="24" idx="3"/>
          </p:cNvCxnSpPr>
          <p:nvPr/>
        </p:nvCxnSpPr>
        <p:spPr>
          <a:xfrm rot="10800000" flipV="1">
            <a:off x="3284451" y="1564301"/>
            <a:ext cx="416978" cy="597083"/>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D006C102-8EF9-4514-98A8-DB34F98F09CB}"/>
              </a:ext>
            </a:extLst>
          </p:cNvPr>
          <p:cNvSpPr/>
          <p:nvPr/>
        </p:nvSpPr>
        <p:spPr>
          <a:xfrm>
            <a:off x="3701428" y="178910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FilterInputStream</a:t>
            </a:r>
            <a:endParaRPr lang="zh-CN" altLang="en-US" sz="1600" b="1" dirty="0">
              <a:solidFill>
                <a:schemeClr val="bg1"/>
              </a:solidFill>
              <a:latin typeface="Consolas" panose="020B0609020204030204" pitchFamily="49" charset="0"/>
            </a:endParaRPr>
          </a:p>
        </p:txBody>
      </p:sp>
      <p:sp>
        <p:nvSpPr>
          <p:cNvPr id="57" name="矩形: 圆角 56">
            <a:extLst>
              <a:ext uri="{FF2B5EF4-FFF2-40B4-BE49-F238E27FC236}">
                <a16:creationId xmlns:a16="http://schemas.microsoft.com/office/drawing/2014/main" id="{6EF297BB-104D-457F-B061-0043E6C61399}"/>
              </a:ext>
            </a:extLst>
          </p:cNvPr>
          <p:cNvSpPr/>
          <p:nvPr/>
        </p:nvSpPr>
        <p:spPr>
          <a:xfrm>
            <a:off x="3701427" y="214984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ObjectInputStream</a:t>
            </a:r>
            <a:endParaRPr lang="zh-CN" altLang="en-US" sz="1600" b="1" dirty="0">
              <a:solidFill>
                <a:schemeClr val="bg1"/>
              </a:solidFill>
              <a:latin typeface="Consolas" panose="020B0609020204030204" pitchFamily="49" charset="0"/>
            </a:endParaRPr>
          </a:p>
        </p:txBody>
      </p:sp>
      <p:sp>
        <p:nvSpPr>
          <p:cNvPr id="58" name="矩形: 圆角 57">
            <a:extLst>
              <a:ext uri="{FF2B5EF4-FFF2-40B4-BE49-F238E27FC236}">
                <a16:creationId xmlns:a16="http://schemas.microsoft.com/office/drawing/2014/main" id="{44CA6BBE-6EF3-4D3B-85C8-98DDDCFC503C}"/>
              </a:ext>
            </a:extLst>
          </p:cNvPr>
          <p:cNvSpPr/>
          <p:nvPr/>
        </p:nvSpPr>
        <p:spPr>
          <a:xfrm>
            <a:off x="3701429" y="3617908"/>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sp>
        <p:nvSpPr>
          <p:cNvPr id="59" name="矩形: 圆角 58">
            <a:extLst>
              <a:ext uri="{FF2B5EF4-FFF2-40B4-BE49-F238E27FC236}">
                <a16:creationId xmlns:a16="http://schemas.microsoft.com/office/drawing/2014/main" id="{3911F959-1FCA-40C2-B9C8-C178C0DDDEDA}"/>
              </a:ext>
            </a:extLst>
          </p:cNvPr>
          <p:cNvSpPr/>
          <p:nvPr/>
        </p:nvSpPr>
        <p:spPr>
          <a:xfrm>
            <a:off x="3701426" y="3978177"/>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FilterOutputStream</a:t>
            </a:r>
            <a:endParaRPr lang="zh-CN" altLang="en-US" sz="1600" b="1" dirty="0">
              <a:solidFill>
                <a:schemeClr val="bg1"/>
              </a:solidFill>
              <a:latin typeface="Consolas" panose="020B0609020204030204" pitchFamily="49" charset="0"/>
            </a:endParaRPr>
          </a:p>
        </p:txBody>
      </p:sp>
      <p:sp>
        <p:nvSpPr>
          <p:cNvPr id="61" name="矩形: 圆角 60">
            <a:extLst>
              <a:ext uri="{FF2B5EF4-FFF2-40B4-BE49-F238E27FC236}">
                <a16:creationId xmlns:a16="http://schemas.microsoft.com/office/drawing/2014/main" id="{BFC2B2B0-BE69-4724-9489-F3A3F78B8124}"/>
              </a:ext>
            </a:extLst>
          </p:cNvPr>
          <p:cNvSpPr/>
          <p:nvPr/>
        </p:nvSpPr>
        <p:spPr>
          <a:xfrm>
            <a:off x="3701426" y="4365678"/>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ObjectOutputStream</a:t>
            </a:r>
            <a:endParaRPr lang="zh-CN" altLang="en-US" sz="1600" b="1" dirty="0">
              <a:solidFill>
                <a:schemeClr val="bg1"/>
              </a:solidFill>
              <a:latin typeface="Consolas" panose="020B0609020204030204" pitchFamily="49" charset="0"/>
            </a:endParaRPr>
          </a:p>
        </p:txBody>
      </p:sp>
      <p:cxnSp>
        <p:nvCxnSpPr>
          <p:cNvPr id="62" name="连接符: 肘形 61">
            <a:extLst>
              <a:ext uri="{FF2B5EF4-FFF2-40B4-BE49-F238E27FC236}">
                <a16:creationId xmlns:a16="http://schemas.microsoft.com/office/drawing/2014/main" id="{87C27631-2650-4020-A8DE-6279037DEEF6}"/>
              </a:ext>
            </a:extLst>
          </p:cNvPr>
          <p:cNvCxnSpPr>
            <a:cxnSpLocks/>
            <a:stCxn id="56" idx="1"/>
            <a:endCxn id="24" idx="3"/>
          </p:cNvCxnSpPr>
          <p:nvPr/>
        </p:nvCxnSpPr>
        <p:spPr>
          <a:xfrm rot="10800000" flipV="1">
            <a:off x="3284452" y="1917761"/>
            <a:ext cx="416977" cy="2436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09E3BEF7-0977-415F-87EB-2E421D686246}"/>
              </a:ext>
            </a:extLst>
          </p:cNvPr>
          <p:cNvCxnSpPr>
            <a:cxnSpLocks/>
            <a:stCxn id="57" idx="1"/>
            <a:endCxn id="24" idx="3"/>
          </p:cNvCxnSpPr>
          <p:nvPr/>
        </p:nvCxnSpPr>
        <p:spPr>
          <a:xfrm rot="10800000">
            <a:off x="3284451" y="2161385"/>
            <a:ext cx="416976" cy="117116"/>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8756F8A3-6762-4559-9F39-8E32FD1CA20E}"/>
              </a:ext>
            </a:extLst>
          </p:cNvPr>
          <p:cNvCxnSpPr>
            <a:cxnSpLocks/>
            <a:stCxn id="58" idx="1"/>
            <a:endCxn id="25" idx="3"/>
          </p:cNvCxnSpPr>
          <p:nvPr/>
        </p:nvCxnSpPr>
        <p:spPr>
          <a:xfrm rot="10800000" flipV="1">
            <a:off x="3284451" y="3746568"/>
            <a:ext cx="416978" cy="591878"/>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B9C3A5A-0313-450C-837B-3E0BAE25D6C5}"/>
              </a:ext>
            </a:extLst>
          </p:cNvPr>
          <p:cNvCxnSpPr>
            <a:cxnSpLocks/>
            <a:stCxn id="59" idx="1"/>
            <a:endCxn id="25" idx="3"/>
          </p:cNvCxnSpPr>
          <p:nvPr/>
        </p:nvCxnSpPr>
        <p:spPr>
          <a:xfrm rot="10800000" flipV="1">
            <a:off x="3284452" y="4106836"/>
            <a:ext cx="416975"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FAE660C1-5D8C-4B73-A5D3-C8E693636669}"/>
              </a:ext>
            </a:extLst>
          </p:cNvPr>
          <p:cNvCxnSpPr>
            <a:cxnSpLocks/>
            <a:stCxn id="61" idx="1"/>
            <a:endCxn id="25" idx="3"/>
          </p:cNvCxnSpPr>
          <p:nvPr/>
        </p:nvCxnSpPr>
        <p:spPr>
          <a:xfrm rot="10800000">
            <a:off x="3284452" y="4338446"/>
            <a:ext cx="416975" cy="15589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46A24222-E2A1-48E8-818C-41D8F24CE62A}"/>
              </a:ext>
            </a:extLst>
          </p:cNvPr>
          <p:cNvSpPr/>
          <p:nvPr/>
        </p:nvSpPr>
        <p:spPr>
          <a:xfrm>
            <a:off x="6465145" y="1548979"/>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DataInputStream</a:t>
            </a:r>
            <a:endParaRPr lang="zh-CN" altLang="en-US" sz="1600" b="1" dirty="0">
              <a:solidFill>
                <a:schemeClr val="bg1"/>
              </a:solidFill>
              <a:latin typeface="Consolas" panose="020B0609020204030204" pitchFamily="49" charset="0"/>
            </a:endParaRPr>
          </a:p>
        </p:txBody>
      </p:sp>
      <p:sp>
        <p:nvSpPr>
          <p:cNvPr id="77" name="矩形: 圆角 76">
            <a:extLst>
              <a:ext uri="{FF2B5EF4-FFF2-40B4-BE49-F238E27FC236}">
                <a16:creationId xmlns:a16="http://schemas.microsoft.com/office/drawing/2014/main" id="{53A89FCE-7E81-4470-BE35-15D6F3BE0C98}"/>
              </a:ext>
            </a:extLst>
          </p:cNvPr>
          <p:cNvSpPr/>
          <p:nvPr/>
        </p:nvSpPr>
        <p:spPr>
          <a:xfrm>
            <a:off x="6465145" y="2019825"/>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BufferedInputStream</a:t>
            </a:r>
            <a:endParaRPr lang="zh-CN" altLang="en-US" sz="1600" b="1" dirty="0">
              <a:solidFill>
                <a:schemeClr val="bg1"/>
              </a:solidFill>
              <a:latin typeface="Consolas" panose="020B0609020204030204" pitchFamily="49" charset="0"/>
            </a:endParaRPr>
          </a:p>
        </p:txBody>
      </p:sp>
      <p:cxnSp>
        <p:nvCxnSpPr>
          <p:cNvPr id="95" name="连接符: 肘形 94">
            <a:extLst>
              <a:ext uri="{FF2B5EF4-FFF2-40B4-BE49-F238E27FC236}">
                <a16:creationId xmlns:a16="http://schemas.microsoft.com/office/drawing/2014/main" id="{A37A2767-5A64-45F5-9CE8-3F264F58AB2E}"/>
              </a:ext>
            </a:extLst>
          </p:cNvPr>
          <p:cNvCxnSpPr>
            <a:cxnSpLocks/>
            <a:stCxn id="76" idx="1"/>
            <a:endCxn id="56" idx="3"/>
          </p:cNvCxnSpPr>
          <p:nvPr/>
        </p:nvCxnSpPr>
        <p:spPr>
          <a:xfrm rot="10800000" flipV="1">
            <a:off x="6093069" y="1677639"/>
            <a:ext cx="372076" cy="24012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a:extLst>
              <a:ext uri="{FF2B5EF4-FFF2-40B4-BE49-F238E27FC236}">
                <a16:creationId xmlns:a16="http://schemas.microsoft.com/office/drawing/2014/main" id="{D851B257-BE61-468F-BC61-215490770956}"/>
              </a:ext>
            </a:extLst>
          </p:cNvPr>
          <p:cNvCxnSpPr>
            <a:cxnSpLocks/>
            <a:stCxn id="77" idx="1"/>
            <a:endCxn id="56" idx="3"/>
          </p:cNvCxnSpPr>
          <p:nvPr/>
        </p:nvCxnSpPr>
        <p:spPr>
          <a:xfrm rot="10800000">
            <a:off x="6093069" y="1917761"/>
            <a:ext cx="372076" cy="2307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BC9CF278-5262-4D6D-A4B1-31865D52CD66}"/>
              </a:ext>
            </a:extLst>
          </p:cNvPr>
          <p:cNvSpPr/>
          <p:nvPr/>
        </p:nvSpPr>
        <p:spPr>
          <a:xfrm>
            <a:off x="6465145" y="3746568"/>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DataOutputStream</a:t>
            </a:r>
            <a:endParaRPr lang="zh-CN" altLang="en-US" sz="1600" b="1" dirty="0">
              <a:solidFill>
                <a:schemeClr val="bg1"/>
              </a:solidFill>
              <a:latin typeface="Consolas" panose="020B0609020204030204" pitchFamily="49" charset="0"/>
            </a:endParaRPr>
          </a:p>
        </p:txBody>
      </p:sp>
      <p:sp>
        <p:nvSpPr>
          <p:cNvPr id="105" name="矩形: 圆角 104">
            <a:extLst>
              <a:ext uri="{FF2B5EF4-FFF2-40B4-BE49-F238E27FC236}">
                <a16:creationId xmlns:a16="http://schemas.microsoft.com/office/drawing/2014/main" id="{C8BB0A71-1AA5-4B3E-BE11-9A107EC54A4A}"/>
              </a:ext>
            </a:extLst>
          </p:cNvPr>
          <p:cNvSpPr/>
          <p:nvPr/>
        </p:nvSpPr>
        <p:spPr>
          <a:xfrm>
            <a:off x="6465145" y="4217414"/>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BufferedOutputStream</a:t>
            </a:r>
            <a:endParaRPr lang="zh-CN" altLang="en-US" sz="1600" b="1" dirty="0">
              <a:solidFill>
                <a:schemeClr val="bg1"/>
              </a:solidFill>
              <a:latin typeface="Consolas" panose="020B0609020204030204" pitchFamily="49" charset="0"/>
            </a:endParaRPr>
          </a:p>
        </p:txBody>
      </p:sp>
      <p:cxnSp>
        <p:nvCxnSpPr>
          <p:cNvPr id="106" name="连接符: 肘形 105">
            <a:extLst>
              <a:ext uri="{FF2B5EF4-FFF2-40B4-BE49-F238E27FC236}">
                <a16:creationId xmlns:a16="http://schemas.microsoft.com/office/drawing/2014/main" id="{C618F332-F099-4CD4-B4EA-B79815D05B80}"/>
              </a:ext>
            </a:extLst>
          </p:cNvPr>
          <p:cNvCxnSpPr>
            <a:cxnSpLocks/>
            <a:stCxn id="104" idx="1"/>
            <a:endCxn id="59" idx="3"/>
          </p:cNvCxnSpPr>
          <p:nvPr/>
        </p:nvCxnSpPr>
        <p:spPr>
          <a:xfrm rot="10800000" flipV="1">
            <a:off x="6224953" y="3875227"/>
            <a:ext cx="240193"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a:extLst>
              <a:ext uri="{FF2B5EF4-FFF2-40B4-BE49-F238E27FC236}">
                <a16:creationId xmlns:a16="http://schemas.microsoft.com/office/drawing/2014/main" id="{1BE71D35-B76C-4A65-9ECE-DF8D86609D81}"/>
              </a:ext>
            </a:extLst>
          </p:cNvPr>
          <p:cNvCxnSpPr>
            <a:cxnSpLocks/>
            <a:stCxn id="105" idx="1"/>
            <a:endCxn id="59" idx="3"/>
          </p:cNvCxnSpPr>
          <p:nvPr/>
        </p:nvCxnSpPr>
        <p:spPr>
          <a:xfrm rot="10800000">
            <a:off x="6224953" y="4106838"/>
            <a:ext cx="240193" cy="23923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DCA80A5E-DE96-470C-B046-02BF18B9EC24}"/>
              </a:ext>
            </a:extLst>
          </p:cNvPr>
          <p:cNvSpPr/>
          <p:nvPr/>
        </p:nvSpPr>
        <p:spPr>
          <a:xfrm>
            <a:off x="1479499" y="5504383"/>
            <a:ext cx="2013438"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RandomAccessFile</a:t>
            </a:r>
            <a:endParaRPr lang="zh-CN" altLang="en-US" sz="1600" b="1" dirty="0">
              <a:solidFill>
                <a:schemeClr val="bg1"/>
              </a:solidFill>
              <a:latin typeface="Consolas" panose="020B0609020204030204" pitchFamily="49" charset="0"/>
            </a:endParaRPr>
          </a:p>
        </p:txBody>
      </p:sp>
      <p:cxnSp>
        <p:nvCxnSpPr>
          <p:cNvPr id="113" name="连接符: 肘形 112">
            <a:extLst>
              <a:ext uri="{FF2B5EF4-FFF2-40B4-BE49-F238E27FC236}">
                <a16:creationId xmlns:a16="http://schemas.microsoft.com/office/drawing/2014/main" id="{2350BA69-D93E-45A9-A136-421FA78E1F3F}"/>
              </a:ext>
            </a:extLst>
          </p:cNvPr>
          <p:cNvCxnSpPr>
            <a:cxnSpLocks/>
            <a:stCxn id="112" idx="1"/>
            <a:endCxn id="2" idx="3"/>
          </p:cNvCxnSpPr>
          <p:nvPr/>
        </p:nvCxnSpPr>
        <p:spPr>
          <a:xfrm rot="10800000">
            <a:off x="1222131" y="4106836"/>
            <a:ext cx="257368" cy="159537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7" name="矩形: 圆角 116">
            <a:extLst>
              <a:ext uri="{FF2B5EF4-FFF2-40B4-BE49-F238E27FC236}">
                <a16:creationId xmlns:a16="http://schemas.microsoft.com/office/drawing/2014/main" id="{519AD03E-7EE7-4C65-8BBF-352204E6D4AF}"/>
              </a:ext>
            </a:extLst>
          </p:cNvPr>
          <p:cNvSpPr/>
          <p:nvPr/>
        </p:nvSpPr>
        <p:spPr>
          <a:xfrm>
            <a:off x="1485900" y="6039123"/>
            <a:ext cx="1090246" cy="395654"/>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System</a:t>
            </a:r>
            <a:endParaRPr lang="zh-CN" altLang="en-US" sz="1600" b="1" dirty="0">
              <a:solidFill>
                <a:schemeClr val="bg1"/>
              </a:solidFill>
              <a:latin typeface="Consolas" panose="020B0609020204030204" pitchFamily="49" charset="0"/>
            </a:endParaRPr>
          </a:p>
        </p:txBody>
      </p:sp>
      <p:cxnSp>
        <p:nvCxnSpPr>
          <p:cNvPr id="118" name="连接符: 肘形 117">
            <a:extLst>
              <a:ext uri="{FF2B5EF4-FFF2-40B4-BE49-F238E27FC236}">
                <a16:creationId xmlns:a16="http://schemas.microsoft.com/office/drawing/2014/main" id="{E2098995-DE95-493B-B86C-482463A4F5BC}"/>
              </a:ext>
            </a:extLst>
          </p:cNvPr>
          <p:cNvCxnSpPr>
            <a:cxnSpLocks/>
            <a:stCxn id="117" idx="1"/>
            <a:endCxn id="2" idx="3"/>
          </p:cNvCxnSpPr>
          <p:nvPr/>
        </p:nvCxnSpPr>
        <p:spPr>
          <a:xfrm rot="10800000">
            <a:off x="1222132" y="4106836"/>
            <a:ext cx="263769" cy="213011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5C38EEAF-8428-4964-9DF9-93224550B12F}"/>
              </a:ext>
            </a:extLst>
          </p:cNvPr>
          <p:cNvSpPr/>
          <p:nvPr/>
        </p:nvSpPr>
        <p:spPr>
          <a:xfrm>
            <a:off x="3701425" y="2516512"/>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ByteArrayInputStream</a:t>
            </a:r>
            <a:endParaRPr lang="zh-CN" altLang="en-US" sz="1600" b="1" dirty="0">
              <a:solidFill>
                <a:schemeClr val="bg1"/>
              </a:solidFill>
              <a:latin typeface="Consolas" panose="020B0609020204030204" pitchFamily="49" charset="0"/>
            </a:endParaRPr>
          </a:p>
        </p:txBody>
      </p:sp>
      <p:sp>
        <p:nvSpPr>
          <p:cNvPr id="147" name="矩形: 圆角 146">
            <a:extLst>
              <a:ext uri="{FF2B5EF4-FFF2-40B4-BE49-F238E27FC236}">
                <a16:creationId xmlns:a16="http://schemas.microsoft.com/office/drawing/2014/main" id="{457308D7-E551-48B9-A44D-292F05CA1195}"/>
              </a:ext>
            </a:extLst>
          </p:cNvPr>
          <p:cNvSpPr/>
          <p:nvPr/>
        </p:nvSpPr>
        <p:spPr>
          <a:xfrm>
            <a:off x="3701426" y="4761801"/>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ByteArrayOutputStream</a:t>
            </a:r>
            <a:endParaRPr lang="zh-CN" altLang="en-US" sz="1600" b="1" dirty="0">
              <a:solidFill>
                <a:schemeClr val="bg1"/>
              </a:solidFill>
              <a:latin typeface="Consolas" panose="020B0609020204030204" pitchFamily="49" charset="0"/>
            </a:endParaRPr>
          </a:p>
        </p:txBody>
      </p:sp>
      <p:sp>
        <p:nvSpPr>
          <p:cNvPr id="148" name="矩形: 圆角 147">
            <a:extLst>
              <a:ext uri="{FF2B5EF4-FFF2-40B4-BE49-F238E27FC236}">
                <a16:creationId xmlns:a16="http://schemas.microsoft.com/office/drawing/2014/main" id="{654E98A0-CAD2-4FFE-9A6E-377CC2ABFA49}"/>
              </a:ext>
            </a:extLst>
          </p:cNvPr>
          <p:cNvSpPr/>
          <p:nvPr/>
        </p:nvSpPr>
        <p:spPr>
          <a:xfrm>
            <a:off x="3701425" y="2846020"/>
            <a:ext cx="283126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StringBufferInputStream</a:t>
            </a:r>
            <a:endParaRPr lang="zh-CN" altLang="en-US" sz="1600" b="1" dirty="0">
              <a:solidFill>
                <a:schemeClr val="bg1"/>
              </a:solidFill>
              <a:latin typeface="Consolas" panose="020B0609020204030204" pitchFamily="49" charset="0"/>
            </a:endParaRPr>
          </a:p>
        </p:txBody>
      </p:sp>
      <p:sp>
        <p:nvSpPr>
          <p:cNvPr id="149" name="矩形: 圆角 148">
            <a:extLst>
              <a:ext uri="{FF2B5EF4-FFF2-40B4-BE49-F238E27FC236}">
                <a16:creationId xmlns:a16="http://schemas.microsoft.com/office/drawing/2014/main" id="{B579F9FE-6467-4716-90CC-7237D87F894F}"/>
              </a:ext>
            </a:extLst>
          </p:cNvPr>
          <p:cNvSpPr/>
          <p:nvPr/>
        </p:nvSpPr>
        <p:spPr>
          <a:xfrm>
            <a:off x="3701424" y="5105258"/>
            <a:ext cx="292797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StringBufferOutputStream</a:t>
            </a:r>
            <a:endParaRPr lang="zh-CN" altLang="en-US" sz="1600" b="1" dirty="0">
              <a:solidFill>
                <a:schemeClr val="bg1"/>
              </a:solidFill>
              <a:latin typeface="Consolas" panose="020B0609020204030204" pitchFamily="49" charset="0"/>
            </a:endParaRPr>
          </a:p>
        </p:txBody>
      </p:sp>
      <p:cxnSp>
        <p:nvCxnSpPr>
          <p:cNvPr id="158" name="连接符: 肘形 157">
            <a:extLst>
              <a:ext uri="{FF2B5EF4-FFF2-40B4-BE49-F238E27FC236}">
                <a16:creationId xmlns:a16="http://schemas.microsoft.com/office/drawing/2014/main" id="{32C24804-EE4C-4715-9FE0-4F44A4BE7348}"/>
              </a:ext>
            </a:extLst>
          </p:cNvPr>
          <p:cNvCxnSpPr>
            <a:cxnSpLocks/>
            <a:stCxn id="121" idx="1"/>
            <a:endCxn id="24" idx="3"/>
          </p:cNvCxnSpPr>
          <p:nvPr/>
        </p:nvCxnSpPr>
        <p:spPr>
          <a:xfrm rot="10800000">
            <a:off x="3284451" y="2161386"/>
            <a:ext cx="416974" cy="48378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712316CC-EB83-469E-AC79-1E4BD0CC50FF}"/>
              </a:ext>
            </a:extLst>
          </p:cNvPr>
          <p:cNvCxnSpPr>
            <a:cxnSpLocks/>
            <a:stCxn id="148" idx="1"/>
            <a:endCxn id="24" idx="3"/>
          </p:cNvCxnSpPr>
          <p:nvPr/>
        </p:nvCxnSpPr>
        <p:spPr>
          <a:xfrm rot="10800000">
            <a:off x="3284451" y="2161386"/>
            <a:ext cx="416974" cy="81329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337F9664-D209-4F3F-9266-CA21A06582FE}"/>
              </a:ext>
            </a:extLst>
          </p:cNvPr>
          <p:cNvCxnSpPr>
            <a:cxnSpLocks/>
            <a:stCxn id="147" idx="1"/>
            <a:endCxn id="25" idx="3"/>
          </p:cNvCxnSpPr>
          <p:nvPr/>
        </p:nvCxnSpPr>
        <p:spPr>
          <a:xfrm rot="10800000">
            <a:off x="3284452" y="4338447"/>
            <a:ext cx="416975" cy="55201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连接符: 肘形 166">
            <a:extLst>
              <a:ext uri="{FF2B5EF4-FFF2-40B4-BE49-F238E27FC236}">
                <a16:creationId xmlns:a16="http://schemas.microsoft.com/office/drawing/2014/main" id="{04728F36-2FFC-4223-822B-AA24F9CE4208}"/>
              </a:ext>
            </a:extLst>
          </p:cNvPr>
          <p:cNvCxnSpPr>
            <a:cxnSpLocks/>
            <a:stCxn id="149" idx="1"/>
            <a:endCxn id="25" idx="3"/>
          </p:cNvCxnSpPr>
          <p:nvPr/>
        </p:nvCxnSpPr>
        <p:spPr>
          <a:xfrm rot="10800000">
            <a:off x="3284452" y="4338446"/>
            <a:ext cx="416973" cy="89547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6776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4116320"/>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标准流</a:t>
            </a:r>
            <a:endParaRPr lang="en-US" altLang="zh-CN" sz="2800" b="1" dirty="0">
              <a:solidFill>
                <a:srgbClr val="1557AE"/>
              </a:solidFill>
              <a:latin typeface="+mn-ea"/>
              <a:ea typeface="+mn-ea"/>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914400" lvl="3">
              <a:lnSpc>
                <a:spcPct val="120000"/>
              </a:lnSpc>
            </a:pPr>
            <a:endParaRPr lang="en-US" altLang="zh-CN" sz="2400" b="1" dirty="0">
              <a:latin typeface="+mj-lt"/>
              <a:ea typeface="楷体" panose="02010609060101010101" pitchFamily="49" charset="-122"/>
              <a:cs typeface="黑体" panose="02010609060101010101" pitchFamily="49" charset="-122"/>
              <a:sym typeface="+mn-ea"/>
            </a:endParaRPr>
          </a:p>
          <a:p>
            <a:pPr marL="914400" lvl="3">
              <a:lnSpc>
                <a:spcPct val="120000"/>
              </a:lnSpc>
            </a:pPr>
            <a:r>
              <a:rPr lang="zh-CN" altLang="en-US" sz="2400" b="1" dirty="0">
                <a:latin typeface="+mj-lt"/>
                <a:ea typeface="楷体" panose="02010609060101010101" pitchFamily="49" charset="-122"/>
                <a:cs typeface="黑体" panose="02010609060101010101" pitchFamily="49" charset="-122"/>
                <a:sym typeface="+mn-ea"/>
              </a:rPr>
              <a:t> </a:t>
            </a: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6" name="矩形: 圆角 5">
            <a:extLst>
              <a:ext uri="{FF2B5EF4-FFF2-40B4-BE49-F238E27FC236}">
                <a16:creationId xmlns:a16="http://schemas.microsoft.com/office/drawing/2014/main" id="{83FA3508-91D8-4395-B7DB-CAF6002BF990}"/>
              </a:ext>
            </a:extLst>
          </p:cNvPr>
          <p:cNvSpPr/>
          <p:nvPr/>
        </p:nvSpPr>
        <p:spPr>
          <a:xfrm>
            <a:off x="0" y="2203556"/>
            <a:ext cx="9144000" cy="2749444"/>
          </a:xfrm>
          <a:prstGeom prst="roundRect">
            <a:avLst>
              <a:gd name="adj" fmla="val 218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20000"/>
              </a:lnSpc>
              <a:buFont typeface="Wingdings" panose="05000000000000000000" pitchFamily="2" charset="2"/>
              <a:buChar char="ü"/>
            </a:pPr>
            <a:r>
              <a:rPr lang="en-US" altLang="zh-CN" sz="2000" b="1" dirty="0">
                <a:solidFill>
                  <a:schemeClr val="tx1"/>
                </a:solidFill>
                <a:latin typeface="+mj-lt"/>
                <a:ea typeface="楷体" panose="02010609060101010101" pitchFamily="49" charset="-122"/>
              </a:rPr>
              <a:t>System.in: InputStream</a:t>
            </a:r>
            <a:r>
              <a:rPr lang="zh-CN" altLang="en-US" sz="2000" b="1" dirty="0">
                <a:solidFill>
                  <a:schemeClr val="tx1"/>
                </a:solidFill>
                <a:latin typeface="+mj-lt"/>
                <a:ea typeface="楷体" panose="02010609060101010101" pitchFamily="49" charset="-122"/>
              </a:rPr>
              <a:t>实例，用于从标准输入设备中获取输入数据</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通常是键盘</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a:t>
            </a:r>
          </a:p>
          <a:p>
            <a:pPr marL="342900" indent="-342900">
              <a:lnSpc>
                <a:spcPct val="120000"/>
              </a:lnSpc>
              <a:buFont typeface="Wingdings" panose="05000000000000000000" pitchFamily="2" charset="2"/>
              <a:buChar char="ü"/>
            </a:pPr>
            <a:r>
              <a:rPr lang="en-US" altLang="zh-CN" sz="2000" b="1" dirty="0" err="1">
                <a:solidFill>
                  <a:schemeClr val="tx1"/>
                </a:solidFill>
                <a:latin typeface="+mj-lt"/>
                <a:ea typeface="楷体" panose="02010609060101010101" pitchFamily="49" charset="-122"/>
              </a:rPr>
              <a:t>System.out</a:t>
            </a:r>
            <a:r>
              <a:rPr lang="zh-CN" altLang="en-US" sz="2000" b="1" dirty="0">
                <a:solidFill>
                  <a:schemeClr val="tx1"/>
                </a:solidFill>
                <a:latin typeface="+mj-lt"/>
                <a:ea typeface="楷体" panose="02010609060101010101" pitchFamily="49" charset="-122"/>
              </a:rPr>
              <a:t>：</a:t>
            </a:r>
            <a:r>
              <a:rPr lang="en-US" altLang="zh-CN" sz="2000" b="1" dirty="0" err="1">
                <a:solidFill>
                  <a:schemeClr val="tx1"/>
                </a:solidFill>
                <a:latin typeface="+mj-lt"/>
                <a:ea typeface="楷体" panose="02010609060101010101" pitchFamily="49" charset="-122"/>
              </a:rPr>
              <a:t>PrintStream</a:t>
            </a:r>
            <a:r>
              <a:rPr lang="zh-CN" altLang="en-US" sz="2000" b="1" dirty="0">
                <a:solidFill>
                  <a:schemeClr val="tx1"/>
                </a:solidFill>
                <a:latin typeface="+mj-lt"/>
                <a:ea typeface="楷体" panose="02010609060101010101" pitchFamily="49" charset="-122"/>
              </a:rPr>
              <a:t>实例，把输出送到缺省的显示设备</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通常是显示器</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a:t>
            </a:r>
          </a:p>
          <a:p>
            <a:pPr marL="342900" indent="-342900">
              <a:lnSpc>
                <a:spcPct val="120000"/>
              </a:lnSpc>
              <a:buFont typeface="Wingdings" panose="05000000000000000000" pitchFamily="2" charset="2"/>
              <a:buChar char="ü"/>
            </a:pPr>
            <a:r>
              <a:rPr lang="en-US" altLang="zh-CN" sz="2000" b="1" dirty="0" err="1">
                <a:solidFill>
                  <a:schemeClr val="tx1"/>
                </a:solidFill>
                <a:latin typeface="+mj-lt"/>
                <a:ea typeface="楷体" panose="02010609060101010101" pitchFamily="49" charset="-122"/>
              </a:rPr>
              <a:t>System.err</a:t>
            </a:r>
            <a:r>
              <a:rPr lang="zh-CN" altLang="en-US" sz="2000" b="1" dirty="0">
                <a:solidFill>
                  <a:schemeClr val="tx1"/>
                </a:solidFill>
                <a:latin typeface="+mj-lt"/>
                <a:ea typeface="楷体" panose="02010609060101010101" pitchFamily="49" charset="-122"/>
              </a:rPr>
              <a:t>：</a:t>
            </a:r>
            <a:r>
              <a:rPr lang="en-US" altLang="zh-CN" sz="2000" b="1" dirty="0" err="1">
                <a:solidFill>
                  <a:schemeClr val="tx1"/>
                </a:solidFill>
                <a:latin typeface="+mj-lt"/>
                <a:ea typeface="楷体" panose="02010609060101010101" pitchFamily="49" charset="-122"/>
              </a:rPr>
              <a:t>PrintStream</a:t>
            </a:r>
            <a:r>
              <a:rPr lang="zh-CN" altLang="en-US" sz="2000" b="1" dirty="0">
                <a:solidFill>
                  <a:schemeClr val="tx1"/>
                </a:solidFill>
                <a:latin typeface="+mj-lt"/>
                <a:ea typeface="楷体" panose="02010609060101010101" pitchFamily="49" charset="-122"/>
              </a:rPr>
              <a:t>实例，把错误信息送到缺省的显示设备</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通常是显示器</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a:t>
            </a:r>
            <a:endParaRPr lang="en-US" altLang="zh-CN" sz="2000" b="1" dirty="0">
              <a:solidFill>
                <a:schemeClr val="tx1"/>
              </a:solidFill>
              <a:latin typeface="+mj-lt"/>
              <a:ea typeface="楷体" panose="02010609060101010101" pitchFamily="49" charset="-122"/>
            </a:endParaRPr>
          </a:p>
          <a:p>
            <a:pPr marL="342900" indent="-342900">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每当</a:t>
            </a:r>
            <a:r>
              <a:rPr lang="en-US" altLang="zh-CN" sz="2000" b="1" dirty="0">
                <a:solidFill>
                  <a:schemeClr val="tx1"/>
                </a:solidFill>
                <a:latin typeface="+mj-lt"/>
                <a:ea typeface="楷体" panose="02010609060101010101" pitchFamily="49" charset="-122"/>
              </a:rPr>
              <a:t>main</a:t>
            </a:r>
            <a:r>
              <a:rPr lang="zh-CN" altLang="en-US" sz="2000" b="1" dirty="0">
                <a:solidFill>
                  <a:schemeClr val="tx1"/>
                </a:solidFill>
                <a:latin typeface="+mj-lt"/>
                <a:ea typeface="楷体" panose="02010609060101010101" pitchFamily="49" charset="-122"/>
              </a:rPr>
              <a:t>方法被执行时，就自动生成上述三个对象。</a:t>
            </a:r>
          </a:p>
        </p:txBody>
      </p:sp>
      <p:sp>
        <p:nvSpPr>
          <p:cNvPr id="9" name="矩形 8">
            <a:extLst>
              <a:ext uri="{FF2B5EF4-FFF2-40B4-BE49-F238E27FC236}">
                <a16:creationId xmlns:a16="http://schemas.microsoft.com/office/drawing/2014/main" id="{B8941672-8BE4-49D0-B4EC-C46DBD434AC9}"/>
              </a:ext>
            </a:extLst>
          </p:cNvPr>
          <p:cNvSpPr/>
          <p:nvPr/>
        </p:nvSpPr>
        <p:spPr>
          <a:xfrm>
            <a:off x="0" y="1455925"/>
            <a:ext cx="9144000" cy="55385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557AE"/>
                </a:solidFill>
                <a:latin typeface="+mj-lt"/>
              </a:rPr>
              <a:t>语言包</a:t>
            </a:r>
            <a:r>
              <a:rPr lang="en-US" altLang="zh-CN" sz="2400" b="1" dirty="0" err="1">
                <a:solidFill>
                  <a:srgbClr val="1557AE"/>
                </a:solidFill>
                <a:latin typeface="+mj-lt"/>
              </a:rPr>
              <a:t>java.lang</a:t>
            </a:r>
            <a:r>
              <a:rPr lang="zh-CN" altLang="en-US" sz="2400" b="1" dirty="0">
                <a:solidFill>
                  <a:srgbClr val="1557AE"/>
                </a:solidFill>
                <a:latin typeface="+mj-lt"/>
              </a:rPr>
              <a:t>中的</a:t>
            </a:r>
            <a:r>
              <a:rPr lang="en-US" altLang="zh-CN" sz="2400" b="1" dirty="0">
                <a:solidFill>
                  <a:srgbClr val="1557AE"/>
                </a:solidFill>
                <a:latin typeface="+mj-lt"/>
              </a:rPr>
              <a:t>System</a:t>
            </a:r>
            <a:r>
              <a:rPr lang="zh-CN" altLang="en-US" sz="2400" b="1" dirty="0">
                <a:solidFill>
                  <a:srgbClr val="1557AE"/>
                </a:solidFill>
                <a:latin typeface="+mj-lt"/>
              </a:rPr>
              <a:t>类管理标准输入</a:t>
            </a:r>
            <a:r>
              <a:rPr lang="en-US" altLang="zh-CN" sz="2400" b="1" dirty="0">
                <a:solidFill>
                  <a:srgbClr val="1557AE"/>
                </a:solidFill>
                <a:latin typeface="+mj-lt"/>
              </a:rPr>
              <a:t>/</a:t>
            </a:r>
            <a:r>
              <a:rPr lang="zh-CN" altLang="en-US" sz="2400" b="1" dirty="0">
                <a:solidFill>
                  <a:srgbClr val="1557AE"/>
                </a:solidFill>
                <a:latin typeface="+mj-lt"/>
              </a:rPr>
              <a:t>输出流和错误流。</a:t>
            </a:r>
          </a:p>
        </p:txBody>
      </p:sp>
    </p:spTree>
    <p:extLst>
      <p:ext uri="{BB962C8B-B14F-4D97-AF65-F5344CB8AC3E}">
        <p14:creationId xmlns:p14="http://schemas.microsoft.com/office/powerpoint/2010/main" val="622175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fade">
                                      <p:cBhvr>
                                        <p:cTn id="3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标准流</a:t>
            </a:r>
            <a:endParaRPr lang="en-US" altLang="zh-CN" sz="2800" b="1" dirty="0">
              <a:solidFill>
                <a:srgbClr val="1557AE"/>
              </a:solidFill>
              <a:latin typeface="+mn-ea"/>
              <a:ea typeface="+mn-ea"/>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11" name="矩形 10">
            <a:extLst>
              <a:ext uri="{FF2B5EF4-FFF2-40B4-BE49-F238E27FC236}">
                <a16:creationId xmlns:a16="http://schemas.microsoft.com/office/drawing/2014/main" id="{61F80FDC-C2F6-45FA-A0EC-639F0F066B80}"/>
              </a:ext>
            </a:extLst>
          </p:cNvPr>
          <p:cNvSpPr/>
          <p:nvPr/>
        </p:nvSpPr>
        <p:spPr>
          <a:xfrm>
            <a:off x="0" y="1435642"/>
            <a:ext cx="9144000" cy="5142258"/>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b="1" dirty="0">
                <a:solidFill>
                  <a:srgbClr val="569CD6"/>
                </a:solidFill>
                <a:latin typeface="Consolas" panose="020B0609020204030204" pitchFamily="49" charset="0"/>
              </a:rPr>
              <a:t>import</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java</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io</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IOException</a:t>
            </a:r>
            <a:r>
              <a:rPr lang="en-US" altLang="zh-CN" b="1" dirty="0">
                <a:solidFill>
                  <a:srgbClr val="CCCCCC"/>
                </a:solidFill>
                <a:latin typeface="Consolas" panose="020B0609020204030204" pitchFamily="49" charset="0"/>
              </a:rPr>
              <a:t>;</a:t>
            </a:r>
          </a:p>
          <a:p>
            <a:pPr marL="342900" indent="-342900">
              <a:buFont typeface="+mj-lt"/>
              <a:buAutoNum type="arabicPeriod"/>
            </a:pPr>
            <a:br>
              <a:rPr lang="en-US" altLang="zh-CN" b="1" dirty="0">
                <a:solidFill>
                  <a:srgbClr val="CCCCCC"/>
                </a:solidFill>
                <a:latin typeface="Consolas" panose="020B0609020204030204" pitchFamily="49" charset="0"/>
              </a:rPr>
            </a:br>
            <a:r>
              <a:rPr lang="en-US" altLang="zh-CN" b="1" dirty="0">
                <a:solidFill>
                  <a:srgbClr val="569CD6"/>
                </a:solidFill>
                <a:latin typeface="Consolas" panose="020B0609020204030204" pitchFamily="49" charset="0"/>
              </a:rPr>
              <a:t>class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try</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byte</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bArray</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byte</a:t>
            </a:r>
            <a:r>
              <a:rPr lang="en-US" altLang="zh-CN" b="1" dirty="0">
                <a:solidFill>
                  <a:srgbClr val="CCCCCC"/>
                </a:solidFill>
                <a:latin typeface="Consolas" panose="020B0609020204030204" pitchFamily="49" charset="0"/>
              </a:rPr>
              <a:t>[</a:t>
            </a:r>
            <a:r>
              <a:rPr lang="en-US" altLang="zh-CN" b="1" dirty="0">
                <a:solidFill>
                  <a:srgbClr val="B5CEA8"/>
                </a:solidFill>
                <a:latin typeface="Consolas" panose="020B0609020204030204" pitchFamily="49" charset="0"/>
              </a:rPr>
              <a:t>128</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str</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"Enter Using Keyboard"</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in</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read</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bArray</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str</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String</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bArray</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"You Entered: "</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str</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 </a:t>
            </a:r>
            <a:r>
              <a:rPr lang="en-US" altLang="zh-CN" b="1" dirty="0">
                <a:solidFill>
                  <a:srgbClr val="C586C0"/>
                </a:solidFill>
                <a:latin typeface="Consolas" panose="020B0609020204030204" pitchFamily="49" charset="0"/>
              </a:rPr>
              <a:t>catch</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IOException</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e</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toString</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p>
          <a:p>
            <a:pPr marL="342900" indent="-342900">
              <a:buFont typeface="+mj-lt"/>
              <a:buAutoNum type="arabicPeriod"/>
            </a:pPr>
            <a:r>
              <a:rPr lang="en-US" altLang="zh-CN" b="1" dirty="0">
                <a:solidFill>
                  <a:srgbClr val="CCCCCC"/>
                </a:solidFill>
                <a:latin typeface="Consolas" panose="020B0609020204030204" pitchFamily="49" charset="0"/>
              </a:rPr>
              <a:t>    }</a:t>
            </a:r>
          </a:p>
          <a:p>
            <a:pPr marL="342900" indent="-342900">
              <a:buFont typeface="+mj-lt"/>
              <a:buAutoNum type="arabicPeriod"/>
            </a:pPr>
            <a:r>
              <a:rPr lang="en-US" altLang="zh-CN" b="1" dirty="0">
                <a:solidFill>
                  <a:srgbClr val="CCCCCC"/>
                </a:solidFill>
                <a:latin typeface="Consolas" panose="020B0609020204030204" pitchFamily="49" charset="0"/>
              </a:rPr>
              <a:t>}</a:t>
            </a:r>
          </a:p>
        </p:txBody>
      </p:sp>
      <p:pic>
        <p:nvPicPr>
          <p:cNvPr id="5" name="图片 4">
            <a:extLst>
              <a:ext uri="{FF2B5EF4-FFF2-40B4-BE49-F238E27FC236}">
                <a16:creationId xmlns:a16="http://schemas.microsoft.com/office/drawing/2014/main" id="{84C61F8A-EB8E-473A-9B79-5FBF1AF2A560}"/>
              </a:ext>
            </a:extLst>
          </p:cNvPr>
          <p:cNvPicPr>
            <a:picLocks noChangeAspect="1"/>
          </p:cNvPicPr>
          <p:nvPr/>
        </p:nvPicPr>
        <p:blipFill>
          <a:blip r:embed="rId3"/>
          <a:stretch>
            <a:fillRect/>
          </a:stretch>
        </p:blipFill>
        <p:spPr>
          <a:xfrm>
            <a:off x="5718965" y="5676900"/>
            <a:ext cx="3425036" cy="901000"/>
          </a:xfrm>
          <a:prstGeom prst="rect">
            <a:avLst/>
          </a:prstGeom>
        </p:spPr>
      </p:pic>
    </p:spTree>
    <p:extLst>
      <p:ext uri="{BB962C8B-B14F-4D97-AF65-F5344CB8AC3E}">
        <p14:creationId xmlns:p14="http://schemas.microsoft.com/office/powerpoint/2010/main" val="34542086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过滤流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out</a:t>
            </a:r>
            <a:r>
              <a:rPr lang="zh-CN" altLang="en-US" sz="2400" b="1" dirty="0">
                <a:solidFill>
                  <a:srgbClr val="1557AE"/>
                </a:solidFill>
                <a:latin typeface="+mj-lt"/>
                <a:ea typeface="楷体" panose="02010609060101010101" pitchFamily="49" charset="-122"/>
                <a:cs typeface="黑体" panose="02010609060101010101" pitchFamily="49" charset="-122"/>
                <a:sym typeface="+mn-ea"/>
              </a:rPr>
              <a:t>与</a:t>
            </a:r>
            <a:r>
              <a:rPr lang="en-US" altLang="zh-CN" sz="2400" b="1" dirty="0">
                <a:solidFill>
                  <a:srgbClr val="1557AE"/>
                </a:solidFill>
                <a:latin typeface="+mj-lt"/>
                <a:ea typeface="楷体" panose="02010609060101010101" pitchFamily="49" charset="-122"/>
                <a:cs typeface="黑体" panose="02010609060101010101" pitchFamily="49" charset="-122"/>
                <a:sym typeface="+mn-ea"/>
              </a:rPr>
              <a:t>err</a:t>
            </a:r>
            <a:r>
              <a:rPr lang="zh-CN" altLang="en-US" sz="2400" b="1" dirty="0">
                <a:solidFill>
                  <a:srgbClr val="1557AE"/>
                </a:solidFill>
                <a:latin typeface="+mj-lt"/>
                <a:ea typeface="楷体" panose="02010609060101010101" pitchFamily="49" charset="-122"/>
                <a:cs typeface="黑体" panose="02010609060101010101" pitchFamily="49" charset="-122"/>
                <a:sym typeface="+mn-ea"/>
              </a:rPr>
              <a:t>的区别</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p:txBody>
      </p:sp>
      <p:sp>
        <p:nvSpPr>
          <p:cNvPr id="11" name="矩形: 圆角 10">
            <a:extLst>
              <a:ext uri="{FF2B5EF4-FFF2-40B4-BE49-F238E27FC236}">
                <a16:creationId xmlns:a16="http://schemas.microsoft.com/office/drawing/2014/main" id="{DCFC8592-2633-4E6A-91F9-E6CDC16070A0}"/>
              </a:ext>
            </a:extLst>
          </p:cNvPr>
          <p:cNvSpPr/>
          <p:nvPr/>
        </p:nvSpPr>
        <p:spPr>
          <a:xfrm>
            <a:off x="43130" y="2028987"/>
            <a:ext cx="9100870" cy="2887476"/>
          </a:xfrm>
          <a:prstGeom prst="roundRect">
            <a:avLst>
              <a:gd name="adj" fmla="val 5197"/>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en-US" altLang="zh-CN" sz="2000" b="1" dirty="0" err="1">
                <a:solidFill>
                  <a:schemeClr val="tx1"/>
                </a:solidFill>
                <a:latin typeface="Consolas" panose="020B0609020204030204" pitchFamily="49" charset="0"/>
                <a:ea typeface="楷体" panose="02010609060101010101" pitchFamily="49" charset="-122"/>
              </a:rPr>
              <a:t>System.out.println</a:t>
            </a:r>
            <a:r>
              <a:rPr lang="en-US" altLang="zh-CN" sz="2000" b="1" dirty="0">
                <a:solidFill>
                  <a:schemeClr val="tx1"/>
                </a:solidFill>
                <a:latin typeface="Consolas" panose="020B0609020204030204" pitchFamily="49" charset="0"/>
                <a:ea typeface="楷体" panose="02010609060101010101" pitchFamily="49" charset="-122"/>
              </a:rPr>
              <a:t> </a:t>
            </a:r>
            <a:r>
              <a:rPr lang="zh-CN" altLang="en-US" sz="2000" b="1" dirty="0">
                <a:solidFill>
                  <a:schemeClr val="tx1"/>
                </a:solidFill>
                <a:latin typeface="Consolas" panose="020B0609020204030204" pitchFamily="49" charset="0"/>
                <a:ea typeface="楷体" panose="02010609060101010101" pitchFamily="49" charset="-122"/>
              </a:rPr>
              <a:t>和</a:t>
            </a:r>
            <a:r>
              <a:rPr lang="en-US" altLang="zh-CN" sz="2000" b="1" dirty="0" err="1">
                <a:solidFill>
                  <a:schemeClr val="tx1"/>
                </a:solidFill>
                <a:latin typeface="Consolas" panose="020B0609020204030204" pitchFamily="49" charset="0"/>
                <a:ea typeface="楷体" panose="02010609060101010101" pitchFamily="49" charset="-122"/>
              </a:rPr>
              <a:t>System.err.println</a:t>
            </a:r>
            <a:r>
              <a:rPr lang="zh-CN" altLang="en-US" sz="2000" b="1" dirty="0">
                <a:solidFill>
                  <a:schemeClr val="tx1"/>
                </a:solidFill>
                <a:latin typeface="Consolas" panose="020B0609020204030204" pitchFamily="49" charset="0"/>
                <a:ea typeface="楷体" panose="02010609060101010101" pitchFamily="49" charset="-122"/>
              </a:rPr>
              <a:t>能重定向到别的输出流，比如输出到</a:t>
            </a:r>
            <a:r>
              <a:rPr lang="en-US" altLang="zh-CN" sz="2000" b="1" dirty="0">
                <a:solidFill>
                  <a:schemeClr val="tx1"/>
                </a:solidFill>
                <a:latin typeface="Consolas" panose="020B0609020204030204" pitchFamily="49" charset="0"/>
                <a:ea typeface="楷体" panose="02010609060101010101" pitchFamily="49" charset="-122"/>
              </a:rPr>
              <a:t>txt</a:t>
            </a:r>
            <a:r>
              <a:rPr lang="zh-CN" altLang="en-US" sz="2000" b="1" dirty="0">
                <a:solidFill>
                  <a:schemeClr val="tx1"/>
                </a:solidFill>
                <a:latin typeface="Consolas" panose="020B0609020204030204" pitchFamily="49" charset="0"/>
                <a:ea typeface="楷体" panose="02010609060101010101" pitchFamily="49" charset="-122"/>
              </a:rPr>
              <a:t>文本中；</a:t>
            </a:r>
            <a:endParaRPr lang="en-US" altLang="zh-CN" sz="2000" b="1" dirty="0">
              <a:solidFill>
                <a:schemeClr val="tx1"/>
              </a:solidFill>
              <a:latin typeface="Consolas" panose="020B0609020204030204" pitchFamily="49" charset="0"/>
              <a:ea typeface="楷体" panose="02010609060101010101" pitchFamily="49" charset="-122"/>
            </a:endParaRPr>
          </a:p>
          <a:p>
            <a:pPr marL="342900" indent="-342900" algn="just">
              <a:lnSpc>
                <a:spcPct val="120000"/>
              </a:lnSpc>
              <a:buFont typeface="Wingdings" panose="05000000000000000000" pitchFamily="2" charset="2"/>
              <a:buChar char="ü"/>
            </a:pPr>
            <a:r>
              <a:rPr lang="en-US" altLang="zh-CN" sz="2000" b="1" dirty="0" err="1">
                <a:solidFill>
                  <a:schemeClr val="tx1"/>
                </a:solidFill>
                <a:latin typeface="Consolas" panose="020B0609020204030204" pitchFamily="49" charset="0"/>
                <a:ea typeface="楷体" panose="02010609060101010101" pitchFamily="49" charset="-122"/>
              </a:rPr>
              <a:t>System.out.println</a:t>
            </a:r>
            <a:r>
              <a:rPr lang="zh-CN" altLang="en-US" sz="2000" b="1" dirty="0">
                <a:solidFill>
                  <a:schemeClr val="tx1"/>
                </a:solidFill>
                <a:latin typeface="Consolas" panose="020B0609020204030204" pitchFamily="49" charset="0"/>
                <a:ea typeface="楷体" panose="02010609060101010101" pitchFamily="49" charset="-122"/>
              </a:rPr>
              <a:t>有可能在缓存中，由</a:t>
            </a:r>
            <a:r>
              <a:rPr lang="en-US" altLang="zh-CN" sz="2000" b="1" dirty="0">
                <a:solidFill>
                  <a:schemeClr val="tx1"/>
                </a:solidFill>
                <a:latin typeface="Consolas" panose="020B0609020204030204" pitchFamily="49" charset="0"/>
                <a:ea typeface="楷体" panose="02010609060101010101" pitchFamily="49" charset="-122"/>
              </a:rPr>
              <a:t>OS</a:t>
            </a:r>
            <a:r>
              <a:rPr lang="zh-CN" altLang="en-US" sz="2000" b="1" dirty="0">
                <a:solidFill>
                  <a:schemeClr val="tx1"/>
                </a:solidFill>
                <a:latin typeface="Consolas" panose="020B0609020204030204" pitchFamily="49" charset="0"/>
                <a:ea typeface="楷体" panose="02010609060101010101" pitchFamily="49" charset="-122"/>
              </a:rPr>
              <a:t>和</a:t>
            </a:r>
            <a:r>
              <a:rPr lang="en-US" altLang="zh-CN" sz="2000" b="1" dirty="0">
                <a:solidFill>
                  <a:schemeClr val="tx1"/>
                </a:solidFill>
                <a:latin typeface="Consolas" panose="020B0609020204030204" pitchFamily="49" charset="0"/>
                <a:ea typeface="楷体" panose="02010609060101010101" pitchFamily="49" charset="-122"/>
              </a:rPr>
              <a:t>JVM</a:t>
            </a:r>
            <a:r>
              <a:rPr lang="zh-CN" altLang="en-US" sz="2000" b="1" dirty="0">
                <a:solidFill>
                  <a:schemeClr val="tx1"/>
                </a:solidFill>
                <a:latin typeface="Consolas" panose="020B0609020204030204" pitchFamily="49" charset="0"/>
                <a:ea typeface="楷体" panose="02010609060101010101" pitchFamily="49" charset="-122"/>
              </a:rPr>
              <a:t>决定是否输出，而</a:t>
            </a:r>
            <a:r>
              <a:rPr lang="en-US" altLang="zh-CN" sz="2000" b="1" dirty="0" err="1">
                <a:solidFill>
                  <a:schemeClr val="tx1"/>
                </a:solidFill>
                <a:latin typeface="Consolas" panose="020B0609020204030204" pitchFamily="49" charset="0"/>
                <a:ea typeface="楷体" panose="02010609060101010101" pitchFamily="49" charset="-122"/>
              </a:rPr>
              <a:t>System.err.println</a:t>
            </a:r>
            <a:r>
              <a:rPr lang="zh-CN" altLang="en-US" sz="2000" b="1" dirty="0">
                <a:solidFill>
                  <a:schemeClr val="tx1"/>
                </a:solidFill>
                <a:latin typeface="Consolas" panose="020B0609020204030204" pitchFamily="49" charset="0"/>
                <a:ea typeface="楷体" panose="02010609060101010101" pitchFamily="49" charset="-122"/>
              </a:rPr>
              <a:t>它将每一次操作的结果都输出来。</a:t>
            </a:r>
          </a:p>
          <a:p>
            <a:pPr marL="342900" indent="-342900" algn="just">
              <a:lnSpc>
                <a:spcPct val="120000"/>
              </a:lnSpc>
              <a:buFont typeface="Wingdings" panose="05000000000000000000" pitchFamily="2" charset="2"/>
              <a:buChar char="ü"/>
            </a:pPr>
            <a:r>
              <a:rPr lang="zh-CN" altLang="en-US" sz="2000" b="1" dirty="0">
                <a:solidFill>
                  <a:schemeClr val="tx1"/>
                </a:solidFill>
                <a:latin typeface="Consolas" panose="020B0609020204030204" pitchFamily="49" charset="0"/>
                <a:ea typeface="楷体" panose="02010609060101010101" pitchFamily="49" charset="-122"/>
              </a:rPr>
              <a:t>在</a:t>
            </a:r>
            <a:r>
              <a:rPr lang="en-US" altLang="zh-CN" sz="2000" b="1" dirty="0">
                <a:solidFill>
                  <a:schemeClr val="tx1"/>
                </a:solidFill>
                <a:latin typeface="Consolas" panose="020B0609020204030204" pitchFamily="49" charset="0"/>
                <a:ea typeface="楷体" panose="02010609060101010101" pitchFamily="49" charset="-122"/>
              </a:rPr>
              <a:t>eclipse</a:t>
            </a:r>
            <a:r>
              <a:rPr lang="zh-CN" altLang="en-US" sz="2000" b="1" dirty="0">
                <a:solidFill>
                  <a:schemeClr val="tx1"/>
                </a:solidFill>
                <a:latin typeface="Consolas" panose="020B0609020204030204" pitchFamily="49" charset="0"/>
                <a:ea typeface="楷体" panose="02010609060101010101" pitchFamily="49" charset="-122"/>
              </a:rPr>
              <a:t>控制台输出时，</a:t>
            </a:r>
            <a:r>
              <a:rPr lang="en-US" altLang="zh-CN" sz="2000" b="1" dirty="0" err="1">
                <a:solidFill>
                  <a:schemeClr val="tx1"/>
                </a:solidFill>
                <a:latin typeface="Consolas" panose="020B0609020204030204" pitchFamily="49" charset="0"/>
                <a:ea typeface="楷体" panose="02010609060101010101" pitchFamily="49" charset="-122"/>
              </a:rPr>
              <a:t>System.err.println</a:t>
            </a:r>
            <a:r>
              <a:rPr lang="zh-CN" altLang="en-US" sz="2000" b="1" dirty="0">
                <a:solidFill>
                  <a:schemeClr val="tx1"/>
                </a:solidFill>
                <a:latin typeface="Consolas" panose="020B0609020204030204" pitchFamily="49" charset="0"/>
                <a:ea typeface="楷体" panose="02010609060101010101" pitchFamily="49" charset="-122"/>
              </a:rPr>
              <a:t>输出的内容是红色的。</a:t>
            </a:r>
          </a:p>
          <a:p>
            <a:pPr marL="342900" indent="-342900" algn="just">
              <a:lnSpc>
                <a:spcPct val="120000"/>
              </a:lnSpc>
              <a:buFont typeface="Wingdings" panose="05000000000000000000" pitchFamily="2" charset="2"/>
              <a:buChar char="ü"/>
            </a:pPr>
            <a:r>
              <a:rPr lang="zh-CN" altLang="en-US" sz="2000" b="1" dirty="0">
                <a:solidFill>
                  <a:schemeClr val="tx1"/>
                </a:solidFill>
                <a:latin typeface="Consolas" panose="020B0609020204030204" pitchFamily="49" charset="0"/>
                <a:ea typeface="楷体" panose="02010609060101010101" pitchFamily="49" charset="-122"/>
              </a:rPr>
              <a:t>调试程序的时候尽量使用</a:t>
            </a:r>
            <a:r>
              <a:rPr lang="en-US" altLang="zh-CN" sz="2000" b="1" dirty="0">
                <a:solidFill>
                  <a:schemeClr val="tx1"/>
                </a:solidFill>
                <a:latin typeface="Consolas" panose="020B0609020204030204" pitchFamily="49" charset="0"/>
                <a:ea typeface="楷体" panose="02010609060101010101" pitchFamily="49" charset="-122"/>
              </a:rPr>
              <a:t>err</a:t>
            </a:r>
            <a:r>
              <a:rPr lang="zh-CN" altLang="en-US" sz="2000" b="1" dirty="0">
                <a:solidFill>
                  <a:schemeClr val="tx1"/>
                </a:solidFill>
                <a:latin typeface="Consolas" panose="020B0609020204030204" pitchFamily="49" charset="0"/>
                <a:ea typeface="楷体" panose="02010609060101010101" pitchFamily="49" charset="-122"/>
              </a:rPr>
              <a:t>来输出，这样可以很清晰的定位到任何一个步骤。</a:t>
            </a:r>
          </a:p>
        </p:txBody>
      </p:sp>
    </p:spTree>
    <p:extLst>
      <p:ext uri="{BB962C8B-B14F-4D97-AF65-F5344CB8AC3E}">
        <p14:creationId xmlns:p14="http://schemas.microsoft.com/office/powerpoint/2010/main" val="1041636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900328"/>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标准流</a:t>
            </a:r>
            <a:endParaRPr lang="en-US" altLang="zh-CN" sz="2800" b="1" dirty="0">
              <a:solidFill>
                <a:srgbClr val="1557AE"/>
              </a:solidFill>
              <a:latin typeface="+mn-ea"/>
              <a:ea typeface="+mn-ea"/>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endParaRPr lang="en-US" altLang="zh-CN" sz="2400" b="1" dirty="0">
              <a:latin typeface="+mj-lt"/>
              <a:ea typeface="楷体" panose="02010609060101010101" pitchFamily="49" charset="-122"/>
              <a:cs typeface="黑体" panose="02010609060101010101" pitchFamily="49" charset="-122"/>
              <a:sym typeface="+mn-ea"/>
            </a:endParaRPr>
          </a:p>
        </p:txBody>
      </p:sp>
      <p:sp>
        <p:nvSpPr>
          <p:cNvPr id="11" name="矩形 10">
            <a:extLst>
              <a:ext uri="{FF2B5EF4-FFF2-40B4-BE49-F238E27FC236}">
                <a16:creationId xmlns:a16="http://schemas.microsoft.com/office/drawing/2014/main" id="{61F80FDC-C2F6-45FA-A0EC-639F0F066B80}"/>
              </a:ext>
            </a:extLst>
          </p:cNvPr>
          <p:cNvSpPr/>
          <p:nvPr/>
        </p:nvSpPr>
        <p:spPr>
          <a:xfrm>
            <a:off x="0" y="1435642"/>
            <a:ext cx="9144000" cy="5142258"/>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b="1" dirty="0">
                <a:solidFill>
                  <a:srgbClr val="569CD6"/>
                </a:solidFill>
                <a:latin typeface="Consolas" panose="020B0609020204030204" pitchFamily="49" charset="0"/>
              </a:rPr>
              <a:t>import</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java</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io</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FileOutputStream</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569CD6"/>
                </a:solidFill>
                <a:latin typeface="Consolas" panose="020B0609020204030204" pitchFamily="49" charset="0"/>
              </a:rPr>
              <a:t>import</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java</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io</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IOException</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569CD6"/>
                </a:solidFill>
                <a:latin typeface="Consolas" panose="020B0609020204030204" pitchFamily="49" charset="0"/>
              </a:rPr>
              <a:t>import</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java</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io</a:t>
            </a:r>
            <a:r>
              <a:rPr lang="en-US" altLang="zh-CN" b="1" dirty="0" err="1">
                <a:solidFill>
                  <a:srgbClr val="D4D4D4"/>
                </a:solidFill>
                <a:latin typeface="Consolas" panose="020B0609020204030204" pitchFamily="49" charset="0"/>
              </a:rPr>
              <a:t>.</a:t>
            </a:r>
            <a:r>
              <a:rPr lang="en-US" altLang="zh-CN" b="1" dirty="0" err="1">
                <a:solidFill>
                  <a:srgbClr val="4EC9B0"/>
                </a:solidFill>
                <a:latin typeface="Consolas" panose="020B0609020204030204" pitchFamily="49" charset="0"/>
              </a:rPr>
              <a:t>PrintStream</a:t>
            </a:r>
            <a:r>
              <a:rPr lang="en-US" altLang="zh-CN" b="1" dirty="0">
                <a:solidFill>
                  <a:srgbClr val="CCCCCC"/>
                </a:solidFill>
                <a:latin typeface="Consolas" panose="020B0609020204030204" pitchFamily="49" charset="0"/>
              </a:rPr>
              <a:t>;</a:t>
            </a:r>
          </a:p>
          <a:p>
            <a:pPr marL="342900" indent="-342900">
              <a:buFont typeface="+mj-lt"/>
              <a:buAutoNum type="arabicPeriod"/>
            </a:pPr>
            <a:br>
              <a:rPr lang="en-US" altLang="zh-CN" b="1" dirty="0">
                <a:solidFill>
                  <a:srgbClr val="CCCCCC"/>
                </a:solidFill>
                <a:latin typeface="Consolas" panose="020B0609020204030204" pitchFamily="49" charset="0"/>
              </a:rPr>
            </a:br>
            <a:r>
              <a:rPr lang="en-US" altLang="zh-CN" b="1" dirty="0">
                <a:solidFill>
                  <a:srgbClr val="569CD6"/>
                </a:solidFill>
                <a:latin typeface="Consolas" panose="020B0609020204030204" pitchFamily="49" charset="0"/>
              </a:rPr>
              <a:t>class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throws</a:t>
            </a: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IOException</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PrintStream</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out</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PrintStream</a:t>
            </a:r>
            <a:r>
              <a:rPr lang="en-US" altLang="zh-CN" b="1" dirty="0">
                <a:solidFill>
                  <a:srgbClr val="CCCCCC"/>
                </a:solidFill>
                <a:latin typeface="Consolas" panose="020B0609020204030204" pitchFamily="49" charset="0"/>
              </a:rPr>
              <a:t>(</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FileOutputStream</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"data/temp.dat"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PrintStream</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err</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PrintStream</a:t>
            </a:r>
            <a:r>
              <a:rPr lang="en-US" altLang="zh-CN" b="1" dirty="0">
                <a:solidFill>
                  <a:srgbClr val="CCCCCC"/>
                </a:solidFill>
                <a:latin typeface="Consolas" panose="020B0609020204030204" pitchFamily="49" charset="0"/>
              </a:rPr>
              <a:t>(</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FileOutputStream</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"data/file1.dat"</a:t>
            </a:r>
            <a:r>
              <a:rPr lang="en-US" altLang="zh-CN" b="1" dirty="0">
                <a:solidFill>
                  <a:srgbClr val="CCCCCC"/>
                </a:solidFill>
                <a:latin typeface="Consolas" panose="020B0609020204030204" pitchFamily="49" charset="0"/>
              </a:rPr>
              <a:t>));</a:t>
            </a:r>
          </a:p>
          <a:p>
            <a:pPr marL="342900" indent="-342900">
              <a:buFont typeface="+mj-lt"/>
              <a:buAutoNum type="arabicPeriod"/>
            </a:pPr>
            <a:br>
              <a:rPr lang="en-US" altLang="zh-CN" b="1" dirty="0">
                <a:solidFill>
                  <a:srgbClr val="CCCCCC"/>
                </a:solidFill>
                <a:latin typeface="Consolas" panose="020B0609020204030204" pitchFamily="49" charset="0"/>
              </a:rPr>
            </a:b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setOut</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out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setErr</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err</a:t>
            </a:r>
            <a:r>
              <a:rPr lang="en-US" altLang="zh-CN" b="1" dirty="0">
                <a:solidFill>
                  <a:srgbClr val="CCCCCC"/>
                </a:solidFill>
                <a:latin typeface="Consolas" panose="020B0609020204030204" pitchFamily="49" charset="0"/>
              </a:rPr>
              <a:t>);</a:t>
            </a:r>
          </a:p>
          <a:p>
            <a:pPr marL="342900" indent="-342900">
              <a:buFont typeface="+mj-lt"/>
              <a:buAutoNum type="arabicPeriod"/>
            </a:pPr>
            <a:br>
              <a:rPr lang="en-US" altLang="zh-CN" b="1" dirty="0">
                <a:solidFill>
                  <a:srgbClr val="CCCCCC"/>
                </a:solidFill>
                <a:latin typeface="Consolas" panose="020B0609020204030204" pitchFamily="49" charset="0"/>
              </a:rPr>
            </a:b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"This is to test out"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err</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"This is to test err"</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p>
          <a:p>
            <a:pPr marL="342900" indent="-342900">
              <a:buFont typeface="+mj-lt"/>
              <a:buAutoNum type="arabicPeriod"/>
            </a:pPr>
            <a:r>
              <a:rPr lang="en-US" altLang="zh-CN" b="1" dirty="0">
                <a:solidFill>
                  <a:srgbClr val="CCCCCC"/>
                </a:solidFill>
                <a:latin typeface="Consolas" panose="020B0609020204030204" pitchFamily="49" charset="0"/>
              </a:rPr>
              <a:t>}</a:t>
            </a:r>
          </a:p>
        </p:txBody>
      </p:sp>
      <p:pic>
        <p:nvPicPr>
          <p:cNvPr id="3" name="图片 2">
            <a:extLst>
              <a:ext uri="{FF2B5EF4-FFF2-40B4-BE49-F238E27FC236}">
                <a16:creationId xmlns:a16="http://schemas.microsoft.com/office/drawing/2014/main" id="{B024A878-F918-436E-872F-8B1D60DF85AE}"/>
              </a:ext>
            </a:extLst>
          </p:cNvPr>
          <p:cNvPicPr>
            <a:picLocks noChangeAspect="1"/>
          </p:cNvPicPr>
          <p:nvPr/>
        </p:nvPicPr>
        <p:blipFill>
          <a:blip r:embed="rId3"/>
          <a:stretch>
            <a:fillRect/>
          </a:stretch>
        </p:blipFill>
        <p:spPr>
          <a:xfrm>
            <a:off x="6696075" y="6081515"/>
            <a:ext cx="2447925" cy="496385"/>
          </a:xfrm>
          <a:prstGeom prst="rect">
            <a:avLst/>
          </a:prstGeom>
        </p:spPr>
      </p:pic>
      <p:pic>
        <p:nvPicPr>
          <p:cNvPr id="6" name="图片 5">
            <a:extLst>
              <a:ext uri="{FF2B5EF4-FFF2-40B4-BE49-F238E27FC236}">
                <a16:creationId xmlns:a16="http://schemas.microsoft.com/office/drawing/2014/main" id="{5D05A5D8-29F5-4BAE-B3A8-393173B85D72}"/>
              </a:ext>
            </a:extLst>
          </p:cNvPr>
          <p:cNvPicPr>
            <a:picLocks noChangeAspect="1"/>
          </p:cNvPicPr>
          <p:nvPr/>
        </p:nvPicPr>
        <p:blipFill>
          <a:blip r:embed="rId4"/>
          <a:stretch>
            <a:fillRect/>
          </a:stretch>
        </p:blipFill>
        <p:spPr>
          <a:xfrm>
            <a:off x="6696074" y="5604622"/>
            <a:ext cx="2447925" cy="450538"/>
          </a:xfrm>
          <a:prstGeom prst="rect">
            <a:avLst/>
          </a:prstGeom>
        </p:spPr>
      </p:pic>
    </p:spTree>
    <p:extLst>
      <p:ext uri="{BB962C8B-B14F-4D97-AF65-F5344CB8AC3E}">
        <p14:creationId xmlns:p14="http://schemas.microsoft.com/office/powerpoint/2010/main" val="3127680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过滤流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a:solidFill>
                  <a:srgbClr val="1557AE"/>
                </a:solidFill>
                <a:latin typeface="+mj-lt"/>
                <a:ea typeface="楷体" panose="02010609060101010101" pitchFamily="49" charset="-122"/>
                <a:cs typeface="黑体" panose="02010609060101010101" pitchFamily="49" charset="-122"/>
                <a:sym typeface="+mn-ea"/>
              </a:rPr>
              <a:t>out</a:t>
            </a:r>
            <a:r>
              <a:rPr lang="zh-CN" altLang="en-US" sz="2400" b="1" dirty="0">
                <a:solidFill>
                  <a:srgbClr val="1557AE"/>
                </a:solidFill>
                <a:latin typeface="+mj-lt"/>
                <a:ea typeface="楷体" panose="02010609060101010101" pitchFamily="49" charset="-122"/>
                <a:cs typeface="黑体" panose="02010609060101010101" pitchFamily="49" charset="-122"/>
                <a:sym typeface="+mn-ea"/>
              </a:rPr>
              <a:t>与</a:t>
            </a:r>
            <a:r>
              <a:rPr lang="en-US" altLang="zh-CN" sz="2400" b="1" dirty="0">
                <a:solidFill>
                  <a:srgbClr val="1557AE"/>
                </a:solidFill>
                <a:latin typeface="+mj-lt"/>
                <a:ea typeface="楷体" panose="02010609060101010101" pitchFamily="49" charset="-122"/>
                <a:cs typeface="黑体" panose="02010609060101010101" pitchFamily="49" charset="-122"/>
                <a:sym typeface="+mn-ea"/>
              </a:rPr>
              <a:t>err</a:t>
            </a:r>
            <a:r>
              <a:rPr lang="zh-CN" altLang="en-US" sz="2400" b="1" dirty="0">
                <a:solidFill>
                  <a:srgbClr val="1557AE"/>
                </a:solidFill>
                <a:latin typeface="+mj-lt"/>
                <a:ea typeface="楷体" panose="02010609060101010101" pitchFamily="49" charset="-122"/>
                <a:cs typeface="黑体" panose="02010609060101010101" pitchFamily="49" charset="-122"/>
                <a:sym typeface="+mn-ea"/>
              </a:rPr>
              <a:t>的区别</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p:txBody>
      </p:sp>
      <p:sp>
        <p:nvSpPr>
          <p:cNvPr id="9" name="矩形 8">
            <a:extLst>
              <a:ext uri="{FF2B5EF4-FFF2-40B4-BE49-F238E27FC236}">
                <a16:creationId xmlns:a16="http://schemas.microsoft.com/office/drawing/2014/main" id="{4AE86448-C6A8-418F-9632-61B44F033DAC}"/>
              </a:ext>
            </a:extLst>
          </p:cNvPr>
          <p:cNvSpPr/>
          <p:nvPr/>
        </p:nvSpPr>
        <p:spPr>
          <a:xfrm>
            <a:off x="0" y="1976918"/>
            <a:ext cx="9144000" cy="2181844"/>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en-US" altLang="zh-CN" b="1" dirty="0" err="1">
                <a:solidFill>
                  <a:srgbClr val="CE9178"/>
                </a:solidFill>
                <a:latin typeface="Consolas" panose="020B0609020204030204" pitchFamily="49" charset="0"/>
              </a:rPr>
              <a:t>aaaa</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en-US" altLang="zh-CN" b="1" dirty="0" err="1">
                <a:solidFill>
                  <a:srgbClr val="CE9178"/>
                </a:solidFill>
                <a:latin typeface="Consolas" panose="020B0609020204030204" pitchFamily="49" charset="0"/>
              </a:rPr>
              <a:t>bbbb</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err</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en-US" altLang="zh-CN" b="1" dirty="0" err="1">
                <a:solidFill>
                  <a:srgbClr val="CE9178"/>
                </a:solidFill>
                <a:latin typeface="Consolas" panose="020B0609020204030204" pitchFamily="49" charset="0"/>
              </a:rPr>
              <a:t>cccc</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p>
          <a:p>
            <a:r>
              <a:rPr lang="en-US" altLang="zh-CN" b="1" dirty="0">
                <a:solidFill>
                  <a:srgbClr val="D4D4D4"/>
                </a:solidFill>
                <a:latin typeface="Consolas" panose="020B0609020204030204" pitchFamily="49" charset="0"/>
              </a:rPr>
              <a:t>    }</a:t>
            </a:r>
          </a:p>
          <a:p>
            <a:r>
              <a:rPr lang="en-US" altLang="zh-CN" b="1" dirty="0">
                <a:solidFill>
                  <a:srgbClr val="D4D4D4"/>
                </a:solidFill>
                <a:latin typeface="Consolas" panose="020B0609020204030204" pitchFamily="49" charset="0"/>
              </a:rPr>
              <a:t>}</a:t>
            </a:r>
          </a:p>
        </p:txBody>
      </p:sp>
      <p:sp>
        <p:nvSpPr>
          <p:cNvPr id="12" name="Rectangle 4">
            <a:extLst>
              <a:ext uri="{FF2B5EF4-FFF2-40B4-BE49-F238E27FC236}">
                <a16:creationId xmlns:a16="http://schemas.microsoft.com/office/drawing/2014/main" id="{99A58B6F-B01D-4EFA-A3E7-758C974BD22D}"/>
              </a:ext>
            </a:extLst>
          </p:cNvPr>
          <p:cNvSpPr>
            <a:spLocks noChangeArrowheads="1"/>
          </p:cNvSpPr>
          <p:nvPr/>
        </p:nvSpPr>
        <p:spPr bwMode="auto">
          <a:xfrm>
            <a:off x="0" y="4416304"/>
            <a:ext cx="3048001" cy="1323439"/>
          </a:xfrm>
          <a:prstGeom prst="rect">
            <a:avLst/>
          </a:prstGeom>
          <a:solidFill>
            <a:schemeClr val="accent4">
              <a:lumMod val="40000"/>
              <a:lumOff val="60000"/>
            </a:schemeClr>
          </a:solidFill>
          <a:ln>
            <a:noFill/>
          </a:ln>
          <a:effectLst/>
        </p:spPr>
        <p:txBody>
          <a:bodyPr wrap="square">
            <a:spAutoFit/>
          </a:bodyPr>
          <a:lstStyle/>
          <a:p>
            <a:pPr eaLnBrk="1" hangingPunct="1">
              <a:defRPr/>
            </a:pPr>
            <a:r>
              <a:rPr lang="zh-CN" altLang="en-US" sz="2000" dirty="0">
                <a:latin typeface="Consolas" panose="020B0609020204030204" pitchFamily="49" charset="0"/>
                <a:ea typeface="楷体" panose="02010609060101010101" pitchFamily="49" charset="-122"/>
              </a:rPr>
              <a:t>结果一：</a:t>
            </a:r>
            <a:endParaRPr lang="en-US" altLang="zh-CN" sz="2000" dirty="0">
              <a:latin typeface="Consolas" panose="020B0609020204030204" pitchFamily="49" charset="0"/>
              <a:ea typeface="楷体" panose="02010609060101010101" pitchFamily="49" charset="-122"/>
            </a:endParaRPr>
          </a:p>
          <a:p>
            <a:pPr eaLnBrk="1" hangingPunct="1">
              <a:defRPr/>
            </a:pPr>
            <a:r>
              <a:rPr lang="en-US" altLang="zh-CN" sz="2000" dirty="0">
                <a:latin typeface="Consolas" panose="020B0609020204030204" pitchFamily="49" charset="0"/>
                <a:ea typeface="楷体" panose="02010609060101010101" pitchFamily="49" charset="-122"/>
              </a:rPr>
              <a:t>	</a:t>
            </a:r>
            <a:r>
              <a:rPr lang="en-US" altLang="zh-CN" sz="2000" dirty="0" err="1">
                <a:latin typeface="Consolas" panose="020B0609020204030204" pitchFamily="49" charset="0"/>
                <a:ea typeface="楷体" panose="02010609060101010101" pitchFamily="49" charset="-122"/>
              </a:rPr>
              <a:t>aaaa</a:t>
            </a:r>
            <a:endParaRPr lang="en-US" altLang="zh-CN" sz="2000" dirty="0">
              <a:latin typeface="Consolas" panose="020B0609020204030204" pitchFamily="49" charset="0"/>
              <a:ea typeface="楷体" panose="02010609060101010101" pitchFamily="49" charset="-122"/>
            </a:endParaRPr>
          </a:p>
          <a:p>
            <a:pPr eaLnBrk="1" hangingPunct="1">
              <a:defRPr/>
            </a:pPr>
            <a:r>
              <a:rPr lang="en-US" altLang="zh-CN" sz="2000" dirty="0">
                <a:latin typeface="Consolas" panose="020B0609020204030204" pitchFamily="49" charset="0"/>
                <a:ea typeface="楷体" panose="02010609060101010101" pitchFamily="49" charset="-122"/>
              </a:rPr>
              <a:t>    	</a:t>
            </a:r>
            <a:r>
              <a:rPr lang="en-US" altLang="zh-CN" sz="2000" dirty="0" err="1">
                <a:latin typeface="Consolas" panose="020B0609020204030204" pitchFamily="49" charset="0"/>
                <a:ea typeface="楷体" panose="02010609060101010101" pitchFamily="49" charset="-122"/>
              </a:rPr>
              <a:t>bbbb</a:t>
            </a:r>
            <a:endParaRPr lang="en-US" altLang="zh-CN" sz="2000" dirty="0">
              <a:latin typeface="Consolas" panose="020B0609020204030204" pitchFamily="49" charset="0"/>
              <a:ea typeface="楷体" panose="02010609060101010101" pitchFamily="49" charset="-122"/>
            </a:endParaRPr>
          </a:p>
          <a:p>
            <a:pPr eaLnBrk="1" hangingPunct="1">
              <a:defRPr/>
            </a:pPr>
            <a:r>
              <a:rPr lang="en-US" altLang="zh-CN" sz="2000" dirty="0">
                <a:latin typeface="Consolas" panose="020B0609020204030204" pitchFamily="49" charset="0"/>
                <a:ea typeface="楷体" panose="02010609060101010101" pitchFamily="49" charset="-122"/>
              </a:rPr>
              <a:t>    	</a:t>
            </a:r>
            <a:r>
              <a:rPr lang="en-US" altLang="zh-CN" sz="2000" dirty="0" err="1">
                <a:latin typeface="Consolas" panose="020B0609020204030204" pitchFamily="49" charset="0"/>
                <a:ea typeface="楷体" panose="02010609060101010101" pitchFamily="49" charset="-122"/>
              </a:rPr>
              <a:t>cccc</a:t>
            </a:r>
            <a:endParaRPr lang="en-US" altLang="zh-CN" sz="2000" dirty="0">
              <a:latin typeface="Consolas" panose="020B0609020204030204" pitchFamily="49" charset="0"/>
              <a:ea typeface="楷体" panose="02010609060101010101" pitchFamily="49" charset="-122"/>
            </a:endParaRPr>
          </a:p>
        </p:txBody>
      </p:sp>
      <p:sp>
        <p:nvSpPr>
          <p:cNvPr id="13" name="Rectangle 4">
            <a:extLst>
              <a:ext uri="{FF2B5EF4-FFF2-40B4-BE49-F238E27FC236}">
                <a16:creationId xmlns:a16="http://schemas.microsoft.com/office/drawing/2014/main" id="{8C71B2EC-B084-4CB0-A083-C139FC935F62}"/>
              </a:ext>
            </a:extLst>
          </p:cNvPr>
          <p:cNvSpPr>
            <a:spLocks noChangeArrowheads="1"/>
          </p:cNvSpPr>
          <p:nvPr/>
        </p:nvSpPr>
        <p:spPr bwMode="auto">
          <a:xfrm>
            <a:off x="3048000" y="4416304"/>
            <a:ext cx="3048000" cy="1323975"/>
          </a:xfrm>
          <a:prstGeom prst="rect">
            <a:avLst/>
          </a:prstGeom>
          <a:solidFill>
            <a:schemeClr val="accent1">
              <a:lumMod val="40000"/>
              <a:lumOff val="60000"/>
            </a:schemeClr>
          </a:solidFill>
          <a:ln>
            <a:noFill/>
          </a:ln>
          <a:effectLst/>
        </p:spPr>
        <p:txBody>
          <a:bodyPr wrap="square">
            <a:spAutoFit/>
          </a:bodyPr>
          <a:lstStyle/>
          <a:p>
            <a:pPr eaLnBrk="1" hangingPunct="1">
              <a:defRPr/>
            </a:pPr>
            <a:r>
              <a:rPr lang="zh-CN" altLang="en-US" sz="2000" dirty="0">
                <a:latin typeface="Consolas" panose="020B0609020204030204" pitchFamily="49" charset="0"/>
                <a:ea typeface="楷体" panose="02010609060101010101" pitchFamily="49" charset="-122"/>
              </a:rPr>
              <a:t>结果二：</a:t>
            </a:r>
            <a:endParaRPr lang="en-US" altLang="zh-CN" sz="2000" dirty="0">
              <a:latin typeface="Consolas" panose="020B0609020204030204" pitchFamily="49" charset="0"/>
              <a:ea typeface="楷体" panose="02010609060101010101" pitchFamily="49" charset="-122"/>
            </a:endParaRPr>
          </a:p>
          <a:p>
            <a:pPr eaLnBrk="1" hangingPunct="1">
              <a:defRPr/>
            </a:pPr>
            <a:r>
              <a:rPr lang="en-US" altLang="zh-CN" sz="2000" dirty="0">
                <a:latin typeface="Consolas" panose="020B0609020204030204" pitchFamily="49" charset="0"/>
                <a:ea typeface="楷体" panose="02010609060101010101" pitchFamily="49" charset="-122"/>
              </a:rPr>
              <a:t>    	</a:t>
            </a:r>
            <a:r>
              <a:rPr lang="en-US" altLang="zh-CN" sz="2000" dirty="0" err="1">
                <a:latin typeface="Consolas" panose="020B0609020204030204" pitchFamily="49" charset="0"/>
                <a:ea typeface="楷体" panose="02010609060101010101" pitchFamily="49" charset="-122"/>
              </a:rPr>
              <a:t>cccc</a:t>
            </a:r>
            <a:endParaRPr lang="en-US" altLang="zh-CN" sz="2000" dirty="0">
              <a:latin typeface="Consolas" panose="020B0609020204030204" pitchFamily="49" charset="0"/>
              <a:ea typeface="楷体" panose="02010609060101010101" pitchFamily="49" charset="-122"/>
            </a:endParaRPr>
          </a:p>
          <a:p>
            <a:pPr eaLnBrk="1" hangingPunct="1">
              <a:defRPr/>
            </a:pPr>
            <a:r>
              <a:rPr lang="en-US" altLang="zh-CN" sz="2000" dirty="0">
                <a:latin typeface="Consolas" panose="020B0609020204030204" pitchFamily="49" charset="0"/>
                <a:ea typeface="楷体" panose="02010609060101010101" pitchFamily="49" charset="-122"/>
              </a:rPr>
              <a:t>    	</a:t>
            </a:r>
            <a:r>
              <a:rPr lang="en-US" altLang="zh-CN" sz="2000" dirty="0" err="1">
                <a:latin typeface="Consolas" panose="020B0609020204030204" pitchFamily="49" charset="0"/>
                <a:ea typeface="楷体" panose="02010609060101010101" pitchFamily="49" charset="-122"/>
              </a:rPr>
              <a:t>aaaa</a:t>
            </a:r>
            <a:endParaRPr lang="en-US" altLang="zh-CN" sz="2000" dirty="0">
              <a:latin typeface="Consolas" panose="020B0609020204030204" pitchFamily="49" charset="0"/>
              <a:ea typeface="楷体" panose="02010609060101010101" pitchFamily="49" charset="-122"/>
            </a:endParaRPr>
          </a:p>
          <a:p>
            <a:pPr eaLnBrk="1" hangingPunct="1">
              <a:defRPr/>
            </a:pPr>
            <a:r>
              <a:rPr lang="en-US" altLang="zh-CN" sz="2000" dirty="0">
                <a:latin typeface="Consolas" panose="020B0609020204030204" pitchFamily="49" charset="0"/>
                <a:ea typeface="楷体" panose="02010609060101010101" pitchFamily="49" charset="-122"/>
              </a:rPr>
              <a:t>    	</a:t>
            </a:r>
            <a:r>
              <a:rPr lang="en-US" altLang="zh-CN" sz="2000" dirty="0" err="1">
                <a:latin typeface="Consolas" panose="020B0609020204030204" pitchFamily="49" charset="0"/>
                <a:ea typeface="楷体" panose="02010609060101010101" pitchFamily="49" charset="-122"/>
              </a:rPr>
              <a:t>bbbb</a:t>
            </a:r>
            <a:endParaRPr lang="en-US" altLang="zh-CN" sz="2000" dirty="0">
              <a:latin typeface="Consolas" panose="020B0609020204030204" pitchFamily="49" charset="0"/>
              <a:ea typeface="楷体" panose="02010609060101010101" pitchFamily="49" charset="-122"/>
            </a:endParaRPr>
          </a:p>
        </p:txBody>
      </p:sp>
      <p:sp>
        <p:nvSpPr>
          <p:cNvPr id="14" name="Rectangle 4">
            <a:extLst>
              <a:ext uri="{FF2B5EF4-FFF2-40B4-BE49-F238E27FC236}">
                <a16:creationId xmlns:a16="http://schemas.microsoft.com/office/drawing/2014/main" id="{D1261F44-8E35-4A57-8D35-E7777602615E}"/>
              </a:ext>
            </a:extLst>
          </p:cNvPr>
          <p:cNvSpPr>
            <a:spLocks noChangeArrowheads="1"/>
          </p:cNvSpPr>
          <p:nvPr/>
        </p:nvSpPr>
        <p:spPr bwMode="auto">
          <a:xfrm>
            <a:off x="6096001" y="4416304"/>
            <a:ext cx="3047999" cy="1323975"/>
          </a:xfrm>
          <a:prstGeom prst="rect">
            <a:avLst/>
          </a:prstGeom>
          <a:solidFill>
            <a:schemeClr val="accent6">
              <a:lumMod val="40000"/>
              <a:lumOff val="60000"/>
            </a:schemeClr>
          </a:solidFill>
          <a:ln>
            <a:noFill/>
          </a:ln>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latin typeface="Consolas" panose="020B0609020204030204" pitchFamily="49" charset="0"/>
                <a:ea typeface="楷体" panose="02010609060101010101" pitchFamily="49" charset="-122"/>
              </a:rPr>
              <a:t>结果三：</a:t>
            </a:r>
            <a:endParaRPr lang="en-US" altLang="zh-CN" sz="2000" dirty="0">
              <a:latin typeface="Consolas" panose="020B0609020204030204" pitchFamily="49" charset="0"/>
              <a:ea typeface="楷体" panose="02010609060101010101" pitchFamily="49" charset="-122"/>
            </a:endParaRPr>
          </a:p>
          <a:p>
            <a:pPr eaLnBrk="1" hangingPunct="1">
              <a:spcBef>
                <a:spcPct val="0"/>
              </a:spcBef>
              <a:buClrTx/>
              <a:buSzTx/>
              <a:buFontTx/>
              <a:buNone/>
            </a:pPr>
            <a:r>
              <a:rPr lang="en-US" altLang="zh-CN" sz="2000" dirty="0">
                <a:latin typeface="Consolas" panose="020B0609020204030204" pitchFamily="49" charset="0"/>
                <a:ea typeface="楷体" panose="02010609060101010101" pitchFamily="49" charset="-122"/>
              </a:rPr>
              <a:t>    	</a:t>
            </a:r>
            <a:r>
              <a:rPr lang="en-US" altLang="zh-CN" sz="2000" dirty="0" err="1">
                <a:latin typeface="Consolas" panose="020B0609020204030204" pitchFamily="49" charset="0"/>
                <a:ea typeface="楷体" panose="02010609060101010101" pitchFamily="49" charset="-122"/>
              </a:rPr>
              <a:t>aaaa</a:t>
            </a:r>
            <a:endParaRPr lang="en-US" altLang="zh-CN" sz="2000" dirty="0">
              <a:latin typeface="Consolas" panose="020B0609020204030204" pitchFamily="49" charset="0"/>
              <a:ea typeface="楷体" panose="02010609060101010101" pitchFamily="49" charset="-122"/>
            </a:endParaRPr>
          </a:p>
          <a:p>
            <a:pPr eaLnBrk="1" hangingPunct="1">
              <a:spcBef>
                <a:spcPct val="0"/>
              </a:spcBef>
              <a:buClrTx/>
              <a:buSzTx/>
              <a:buFontTx/>
              <a:buNone/>
            </a:pPr>
            <a:r>
              <a:rPr lang="en-US" altLang="zh-CN" sz="2000" dirty="0">
                <a:latin typeface="Consolas" panose="020B0609020204030204" pitchFamily="49" charset="0"/>
                <a:ea typeface="楷体" panose="02010609060101010101" pitchFamily="49" charset="-122"/>
              </a:rPr>
              <a:t>    	</a:t>
            </a:r>
            <a:r>
              <a:rPr lang="en-US" altLang="zh-CN" sz="2000" dirty="0" err="1">
                <a:latin typeface="Consolas" panose="020B0609020204030204" pitchFamily="49" charset="0"/>
                <a:ea typeface="楷体" panose="02010609060101010101" pitchFamily="49" charset="-122"/>
              </a:rPr>
              <a:t>cccc</a:t>
            </a:r>
            <a:endParaRPr lang="en-US" altLang="zh-CN" sz="2000" dirty="0">
              <a:latin typeface="Consolas" panose="020B0609020204030204" pitchFamily="49" charset="0"/>
              <a:ea typeface="楷体" panose="02010609060101010101" pitchFamily="49" charset="-122"/>
            </a:endParaRPr>
          </a:p>
          <a:p>
            <a:pPr eaLnBrk="1" hangingPunct="1">
              <a:spcBef>
                <a:spcPct val="0"/>
              </a:spcBef>
              <a:buClrTx/>
              <a:buSzTx/>
              <a:buFontTx/>
              <a:buNone/>
            </a:pPr>
            <a:r>
              <a:rPr lang="en-US" altLang="zh-CN" sz="2000" dirty="0">
                <a:latin typeface="Consolas" panose="020B0609020204030204" pitchFamily="49" charset="0"/>
                <a:ea typeface="楷体" panose="02010609060101010101" pitchFamily="49" charset="-122"/>
              </a:rPr>
              <a:t>    	</a:t>
            </a:r>
            <a:r>
              <a:rPr lang="en-US" altLang="zh-CN" sz="2000" dirty="0" err="1">
                <a:latin typeface="Consolas" panose="020B0609020204030204" pitchFamily="49" charset="0"/>
                <a:ea typeface="楷体" panose="02010609060101010101" pitchFamily="49" charset="-122"/>
              </a:rPr>
              <a:t>bbbb</a:t>
            </a:r>
            <a:endParaRPr lang="en-US" altLang="zh-CN" sz="2000" dirty="0">
              <a:latin typeface="Consolas" panose="020B0609020204030204" pitchFamily="49" charset="0"/>
              <a:ea typeface="楷体" panose="02010609060101010101" pitchFamily="49" charset="-122"/>
            </a:endParaRPr>
          </a:p>
        </p:txBody>
      </p:sp>
    </p:spTree>
    <p:extLst>
      <p:ext uri="{BB962C8B-B14F-4D97-AF65-F5344CB8AC3E}">
        <p14:creationId xmlns:p14="http://schemas.microsoft.com/office/powerpoint/2010/main" val="1402464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5" name="矩形: 圆角 34">
            <a:extLst>
              <a:ext uri="{FF2B5EF4-FFF2-40B4-BE49-F238E27FC236}">
                <a16:creationId xmlns:a16="http://schemas.microsoft.com/office/drawing/2014/main" id="{00A7AD2D-FC44-4ADF-BFFC-B5718492ED24}"/>
              </a:ext>
            </a:extLst>
          </p:cNvPr>
          <p:cNvSpPr/>
          <p:nvPr/>
        </p:nvSpPr>
        <p:spPr>
          <a:xfrm>
            <a:off x="2872" y="1000944"/>
            <a:ext cx="9141128" cy="395654"/>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字节流类的继承关系</a:t>
            </a:r>
            <a:endParaRPr lang="en-US" altLang="zh-CN" sz="2400" b="1" dirty="0">
              <a:solidFill>
                <a:srgbClr val="1557AE"/>
              </a:solidFill>
              <a:latin typeface="+mj-lt"/>
            </a:endParaRPr>
          </a:p>
        </p:txBody>
      </p:sp>
      <p:sp>
        <p:nvSpPr>
          <p:cNvPr id="2" name="矩形: 圆角 1">
            <a:extLst>
              <a:ext uri="{FF2B5EF4-FFF2-40B4-BE49-F238E27FC236}">
                <a16:creationId xmlns:a16="http://schemas.microsoft.com/office/drawing/2014/main" id="{A628CDDA-4B44-4C9C-B6C1-A95A001639DB}"/>
              </a:ext>
            </a:extLst>
          </p:cNvPr>
          <p:cNvSpPr/>
          <p:nvPr/>
        </p:nvSpPr>
        <p:spPr>
          <a:xfrm>
            <a:off x="0" y="3909009"/>
            <a:ext cx="122213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a:t>
            </a:r>
            <a:endParaRPr lang="zh-CN" altLang="en-US" sz="1600" b="1" dirty="0">
              <a:solidFill>
                <a:schemeClr val="bg1"/>
              </a:solidFill>
              <a:latin typeface="Consolas" panose="020B0609020204030204" pitchFamily="49" charset="0"/>
            </a:endParaRPr>
          </a:p>
        </p:txBody>
      </p:sp>
      <p:sp>
        <p:nvSpPr>
          <p:cNvPr id="24" name="矩形: 圆角 23">
            <a:extLst>
              <a:ext uri="{FF2B5EF4-FFF2-40B4-BE49-F238E27FC236}">
                <a16:creationId xmlns:a16="http://schemas.microsoft.com/office/drawing/2014/main" id="{D8DB4D11-66D1-4477-97E7-E17BC08624C5}"/>
              </a:ext>
            </a:extLst>
          </p:cNvPr>
          <p:cNvSpPr/>
          <p:nvPr/>
        </p:nvSpPr>
        <p:spPr>
          <a:xfrm>
            <a:off x="1485900" y="1963558"/>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InputStream</a:t>
            </a:r>
            <a:endParaRPr lang="zh-CN" altLang="en-US" sz="1600" b="1" dirty="0">
              <a:solidFill>
                <a:schemeClr val="bg1"/>
              </a:solidFill>
              <a:latin typeface="Consolas" panose="020B0609020204030204" pitchFamily="49" charset="0"/>
            </a:endParaRPr>
          </a:p>
        </p:txBody>
      </p:sp>
      <p:sp>
        <p:nvSpPr>
          <p:cNvPr id="25" name="矩形: 圆角 24">
            <a:extLst>
              <a:ext uri="{FF2B5EF4-FFF2-40B4-BE49-F238E27FC236}">
                <a16:creationId xmlns:a16="http://schemas.microsoft.com/office/drawing/2014/main" id="{3B53EA79-08C4-46C5-BF16-5895824E2009}"/>
              </a:ext>
            </a:extLst>
          </p:cNvPr>
          <p:cNvSpPr/>
          <p:nvPr/>
        </p:nvSpPr>
        <p:spPr>
          <a:xfrm>
            <a:off x="1485900" y="4140619"/>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OutputStream</a:t>
            </a:r>
            <a:endParaRPr lang="zh-CN" altLang="en-US" sz="1600" b="1" dirty="0">
              <a:solidFill>
                <a:schemeClr val="bg1"/>
              </a:solidFill>
              <a:latin typeface="Consolas" panose="020B0609020204030204" pitchFamily="49" charset="0"/>
            </a:endParaRPr>
          </a:p>
        </p:txBody>
      </p:sp>
      <p:cxnSp>
        <p:nvCxnSpPr>
          <p:cNvPr id="5" name="连接符: 肘形 4">
            <a:extLst>
              <a:ext uri="{FF2B5EF4-FFF2-40B4-BE49-F238E27FC236}">
                <a16:creationId xmlns:a16="http://schemas.microsoft.com/office/drawing/2014/main" id="{10106672-E73F-4A3F-A263-ED34DF9A3201}"/>
              </a:ext>
            </a:extLst>
          </p:cNvPr>
          <p:cNvCxnSpPr>
            <a:cxnSpLocks/>
            <a:stCxn id="24" idx="1"/>
            <a:endCxn id="2" idx="3"/>
          </p:cNvCxnSpPr>
          <p:nvPr/>
        </p:nvCxnSpPr>
        <p:spPr>
          <a:xfrm rot="10800000" flipV="1">
            <a:off x="1222132" y="2161384"/>
            <a:ext cx="263769" cy="194545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45D9F41B-6B88-442A-8476-9D95B263019E}"/>
              </a:ext>
            </a:extLst>
          </p:cNvPr>
          <p:cNvCxnSpPr>
            <a:cxnSpLocks/>
            <a:stCxn id="25" idx="1"/>
            <a:endCxn id="2" idx="3"/>
          </p:cNvCxnSpPr>
          <p:nvPr/>
        </p:nvCxnSpPr>
        <p:spPr>
          <a:xfrm rot="10800000">
            <a:off x="1222132" y="4106836"/>
            <a:ext cx="263769" cy="231610"/>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4482EC65-7C6B-440A-9FDA-6961898B78FD}"/>
              </a:ext>
            </a:extLst>
          </p:cNvPr>
          <p:cNvSpPr/>
          <p:nvPr/>
        </p:nvSpPr>
        <p:spPr>
          <a:xfrm>
            <a:off x="3701429" y="1435642"/>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cxnSp>
        <p:nvCxnSpPr>
          <p:cNvPr id="50" name="连接符: 肘形 49">
            <a:extLst>
              <a:ext uri="{FF2B5EF4-FFF2-40B4-BE49-F238E27FC236}">
                <a16:creationId xmlns:a16="http://schemas.microsoft.com/office/drawing/2014/main" id="{B916EC76-3C76-4A0B-87C1-55F867676B30}"/>
              </a:ext>
            </a:extLst>
          </p:cNvPr>
          <p:cNvCxnSpPr>
            <a:cxnSpLocks/>
            <a:stCxn id="33" idx="1"/>
            <a:endCxn id="24" idx="3"/>
          </p:cNvCxnSpPr>
          <p:nvPr/>
        </p:nvCxnSpPr>
        <p:spPr>
          <a:xfrm rot="10800000" flipV="1">
            <a:off x="3284451" y="1564301"/>
            <a:ext cx="416978" cy="597083"/>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D006C102-8EF9-4514-98A8-DB34F98F09CB}"/>
              </a:ext>
            </a:extLst>
          </p:cNvPr>
          <p:cNvSpPr/>
          <p:nvPr/>
        </p:nvSpPr>
        <p:spPr>
          <a:xfrm>
            <a:off x="3701428" y="178910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FilterInputStream</a:t>
            </a:r>
            <a:endParaRPr lang="zh-CN" altLang="en-US" sz="1600" b="1" dirty="0">
              <a:solidFill>
                <a:schemeClr val="bg1"/>
              </a:solidFill>
              <a:latin typeface="Consolas" panose="020B0609020204030204" pitchFamily="49" charset="0"/>
            </a:endParaRPr>
          </a:p>
        </p:txBody>
      </p:sp>
      <p:sp>
        <p:nvSpPr>
          <p:cNvPr id="57" name="矩形: 圆角 56">
            <a:extLst>
              <a:ext uri="{FF2B5EF4-FFF2-40B4-BE49-F238E27FC236}">
                <a16:creationId xmlns:a16="http://schemas.microsoft.com/office/drawing/2014/main" id="{6EF297BB-104D-457F-B061-0043E6C61399}"/>
              </a:ext>
            </a:extLst>
          </p:cNvPr>
          <p:cNvSpPr/>
          <p:nvPr/>
        </p:nvSpPr>
        <p:spPr>
          <a:xfrm>
            <a:off x="3701427" y="214984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ObjectInputStream</a:t>
            </a:r>
            <a:endParaRPr lang="zh-CN" altLang="en-US" sz="1600" b="1" dirty="0">
              <a:solidFill>
                <a:schemeClr val="bg1"/>
              </a:solidFill>
              <a:latin typeface="Consolas" panose="020B0609020204030204" pitchFamily="49" charset="0"/>
            </a:endParaRPr>
          </a:p>
        </p:txBody>
      </p:sp>
      <p:sp>
        <p:nvSpPr>
          <p:cNvPr id="58" name="矩形: 圆角 57">
            <a:extLst>
              <a:ext uri="{FF2B5EF4-FFF2-40B4-BE49-F238E27FC236}">
                <a16:creationId xmlns:a16="http://schemas.microsoft.com/office/drawing/2014/main" id="{44CA6BBE-6EF3-4D3B-85C8-98DDDCFC503C}"/>
              </a:ext>
            </a:extLst>
          </p:cNvPr>
          <p:cNvSpPr/>
          <p:nvPr/>
        </p:nvSpPr>
        <p:spPr>
          <a:xfrm>
            <a:off x="3701429" y="3617908"/>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sp>
        <p:nvSpPr>
          <p:cNvPr id="59" name="矩形: 圆角 58">
            <a:extLst>
              <a:ext uri="{FF2B5EF4-FFF2-40B4-BE49-F238E27FC236}">
                <a16:creationId xmlns:a16="http://schemas.microsoft.com/office/drawing/2014/main" id="{3911F959-1FCA-40C2-B9C8-C178C0DDDEDA}"/>
              </a:ext>
            </a:extLst>
          </p:cNvPr>
          <p:cNvSpPr/>
          <p:nvPr/>
        </p:nvSpPr>
        <p:spPr>
          <a:xfrm>
            <a:off x="3701426" y="3978177"/>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FilterOutputStream</a:t>
            </a:r>
            <a:endParaRPr lang="zh-CN" altLang="en-US" sz="1600" b="1" dirty="0">
              <a:solidFill>
                <a:schemeClr val="bg1"/>
              </a:solidFill>
              <a:latin typeface="Consolas" panose="020B0609020204030204" pitchFamily="49" charset="0"/>
            </a:endParaRPr>
          </a:p>
        </p:txBody>
      </p:sp>
      <p:sp>
        <p:nvSpPr>
          <p:cNvPr id="61" name="矩形: 圆角 60">
            <a:extLst>
              <a:ext uri="{FF2B5EF4-FFF2-40B4-BE49-F238E27FC236}">
                <a16:creationId xmlns:a16="http://schemas.microsoft.com/office/drawing/2014/main" id="{BFC2B2B0-BE69-4724-9489-F3A3F78B8124}"/>
              </a:ext>
            </a:extLst>
          </p:cNvPr>
          <p:cNvSpPr/>
          <p:nvPr/>
        </p:nvSpPr>
        <p:spPr>
          <a:xfrm>
            <a:off x="3701426" y="4365678"/>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ObjectOutputStream</a:t>
            </a:r>
            <a:endParaRPr lang="zh-CN" altLang="en-US" sz="1600" b="1" dirty="0">
              <a:solidFill>
                <a:schemeClr val="bg1"/>
              </a:solidFill>
              <a:latin typeface="Consolas" panose="020B0609020204030204" pitchFamily="49" charset="0"/>
            </a:endParaRPr>
          </a:p>
        </p:txBody>
      </p:sp>
      <p:cxnSp>
        <p:nvCxnSpPr>
          <p:cNvPr id="62" name="连接符: 肘形 61">
            <a:extLst>
              <a:ext uri="{FF2B5EF4-FFF2-40B4-BE49-F238E27FC236}">
                <a16:creationId xmlns:a16="http://schemas.microsoft.com/office/drawing/2014/main" id="{87C27631-2650-4020-A8DE-6279037DEEF6}"/>
              </a:ext>
            </a:extLst>
          </p:cNvPr>
          <p:cNvCxnSpPr>
            <a:cxnSpLocks/>
            <a:stCxn id="56" idx="1"/>
            <a:endCxn id="24" idx="3"/>
          </p:cNvCxnSpPr>
          <p:nvPr/>
        </p:nvCxnSpPr>
        <p:spPr>
          <a:xfrm rot="10800000" flipV="1">
            <a:off x="3284452" y="1917761"/>
            <a:ext cx="416977" cy="2436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09E3BEF7-0977-415F-87EB-2E421D686246}"/>
              </a:ext>
            </a:extLst>
          </p:cNvPr>
          <p:cNvCxnSpPr>
            <a:cxnSpLocks/>
            <a:stCxn id="57" idx="1"/>
            <a:endCxn id="24" idx="3"/>
          </p:cNvCxnSpPr>
          <p:nvPr/>
        </p:nvCxnSpPr>
        <p:spPr>
          <a:xfrm rot="10800000">
            <a:off x="3284451" y="2161385"/>
            <a:ext cx="416976" cy="117116"/>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8756F8A3-6762-4559-9F39-8E32FD1CA20E}"/>
              </a:ext>
            </a:extLst>
          </p:cNvPr>
          <p:cNvCxnSpPr>
            <a:cxnSpLocks/>
            <a:stCxn id="58" idx="1"/>
            <a:endCxn id="25" idx="3"/>
          </p:cNvCxnSpPr>
          <p:nvPr/>
        </p:nvCxnSpPr>
        <p:spPr>
          <a:xfrm rot="10800000" flipV="1">
            <a:off x="3284451" y="3746568"/>
            <a:ext cx="416978" cy="591878"/>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B9C3A5A-0313-450C-837B-3E0BAE25D6C5}"/>
              </a:ext>
            </a:extLst>
          </p:cNvPr>
          <p:cNvCxnSpPr>
            <a:cxnSpLocks/>
            <a:stCxn id="59" idx="1"/>
            <a:endCxn id="25" idx="3"/>
          </p:cNvCxnSpPr>
          <p:nvPr/>
        </p:nvCxnSpPr>
        <p:spPr>
          <a:xfrm rot="10800000" flipV="1">
            <a:off x="3284452" y="4106836"/>
            <a:ext cx="416975"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FAE660C1-5D8C-4B73-A5D3-C8E693636669}"/>
              </a:ext>
            </a:extLst>
          </p:cNvPr>
          <p:cNvCxnSpPr>
            <a:cxnSpLocks/>
            <a:stCxn id="61" idx="1"/>
            <a:endCxn id="25" idx="3"/>
          </p:cNvCxnSpPr>
          <p:nvPr/>
        </p:nvCxnSpPr>
        <p:spPr>
          <a:xfrm rot="10800000">
            <a:off x="3284452" y="4338446"/>
            <a:ext cx="416975" cy="15589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46A24222-E2A1-48E8-818C-41D8F24CE62A}"/>
              </a:ext>
            </a:extLst>
          </p:cNvPr>
          <p:cNvSpPr/>
          <p:nvPr/>
        </p:nvSpPr>
        <p:spPr>
          <a:xfrm>
            <a:off x="6465145" y="1548979"/>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DataInputStream</a:t>
            </a:r>
            <a:endParaRPr lang="zh-CN" altLang="en-US" sz="1600" b="1" dirty="0">
              <a:solidFill>
                <a:schemeClr val="bg1"/>
              </a:solidFill>
              <a:latin typeface="Consolas" panose="020B0609020204030204" pitchFamily="49" charset="0"/>
            </a:endParaRPr>
          </a:p>
        </p:txBody>
      </p:sp>
      <p:sp>
        <p:nvSpPr>
          <p:cNvPr id="77" name="矩形: 圆角 76">
            <a:extLst>
              <a:ext uri="{FF2B5EF4-FFF2-40B4-BE49-F238E27FC236}">
                <a16:creationId xmlns:a16="http://schemas.microsoft.com/office/drawing/2014/main" id="{53A89FCE-7E81-4470-BE35-15D6F3BE0C98}"/>
              </a:ext>
            </a:extLst>
          </p:cNvPr>
          <p:cNvSpPr/>
          <p:nvPr/>
        </p:nvSpPr>
        <p:spPr>
          <a:xfrm>
            <a:off x="6465145" y="2019825"/>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BufferedInputStream</a:t>
            </a:r>
            <a:endParaRPr lang="zh-CN" altLang="en-US" sz="1600" b="1" dirty="0">
              <a:solidFill>
                <a:schemeClr val="bg1"/>
              </a:solidFill>
              <a:latin typeface="Consolas" panose="020B0609020204030204" pitchFamily="49" charset="0"/>
            </a:endParaRPr>
          </a:p>
        </p:txBody>
      </p:sp>
      <p:cxnSp>
        <p:nvCxnSpPr>
          <p:cNvPr id="95" name="连接符: 肘形 94">
            <a:extLst>
              <a:ext uri="{FF2B5EF4-FFF2-40B4-BE49-F238E27FC236}">
                <a16:creationId xmlns:a16="http://schemas.microsoft.com/office/drawing/2014/main" id="{A37A2767-5A64-45F5-9CE8-3F264F58AB2E}"/>
              </a:ext>
            </a:extLst>
          </p:cNvPr>
          <p:cNvCxnSpPr>
            <a:cxnSpLocks/>
            <a:stCxn id="76" idx="1"/>
            <a:endCxn id="56" idx="3"/>
          </p:cNvCxnSpPr>
          <p:nvPr/>
        </p:nvCxnSpPr>
        <p:spPr>
          <a:xfrm rot="10800000" flipV="1">
            <a:off x="6093069" y="1677639"/>
            <a:ext cx="372076" cy="24012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a:extLst>
              <a:ext uri="{FF2B5EF4-FFF2-40B4-BE49-F238E27FC236}">
                <a16:creationId xmlns:a16="http://schemas.microsoft.com/office/drawing/2014/main" id="{D851B257-BE61-468F-BC61-215490770956}"/>
              </a:ext>
            </a:extLst>
          </p:cNvPr>
          <p:cNvCxnSpPr>
            <a:cxnSpLocks/>
            <a:stCxn id="77" idx="1"/>
            <a:endCxn id="56" idx="3"/>
          </p:cNvCxnSpPr>
          <p:nvPr/>
        </p:nvCxnSpPr>
        <p:spPr>
          <a:xfrm rot="10800000">
            <a:off x="6093069" y="1917761"/>
            <a:ext cx="372076" cy="2307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BC9CF278-5262-4D6D-A4B1-31865D52CD66}"/>
              </a:ext>
            </a:extLst>
          </p:cNvPr>
          <p:cNvSpPr/>
          <p:nvPr/>
        </p:nvSpPr>
        <p:spPr>
          <a:xfrm>
            <a:off x="6465145" y="3746568"/>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DataOutputStream</a:t>
            </a:r>
            <a:endParaRPr lang="zh-CN" altLang="en-US" sz="1600" b="1" dirty="0">
              <a:solidFill>
                <a:schemeClr val="bg1"/>
              </a:solidFill>
              <a:latin typeface="Consolas" panose="020B0609020204030204" pitchFamily="49" charset="0"/>
            </a:endParaRPr>
          </a:p>
        </p:txBody>
      </p:sp>
      <p:sp>
        <p:nvSpPr>
          <p:cNvPr id="105" name="矩形: 圆角 104">
            <a:extLst>
              <a:ext uri="{FF2B5EF4-FFF2-40B4-BE49-F238E27FC236}">
                <a16:creationId xmlns:a16="http://schemas.microsoft.com/office/drawing/2014/main" id="{C8BB0A71-1AA5-4B3E-BE11-9A107EC54A4A}"/>
              </a:ext>
            </a:extLst>
          </p:cNvPr>
          <p:cNvSpPr/>
          <p:nvPr/>
        </p:nvSpPr>
        <p:spPr>
          <a:xfrm>
            <a:off x="6465145" y="4217414"/>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BufferedOutputStream</a:t>
            </a:r>
            <a:endParaRPr lang="zh-CN" altLang="en-US" sz="1600" b="1" dirty="0">
              <a:solidFill>
                <a:schemeClr val="bg1"/>
              </a:solidFill>
              <a:latin typeface="Consolas" panose="020B0609020204030204" pitchFamily="49" charset="0"/>
            </a:endParaRPr>
          </a:p>
        </p:txBody>
      </p:sp>
      <p:cxnSp>
        <p:nvCxnSpPr>
          <p:cNvPr id="106" name="连接符: 肘形 105">
            <a:extLst>
              <a:ext uri="{FF2B5EF4-FFF2-40B4-BE49-F238E27FC236}">
                <a16:creationId xmlns:a16="http://schemas.microsoft.com/office/drawing/2014/main" id="{C618F332-F099-4CD4-B4EA-B79815D05B80}"/>
              </a:ext>
            </a:extLst>
          </p:cNvPr>
          <p:cNvCxnSpPr>
            <a:cxnSpLocks/>
            <a:stCxn id="104" idx="1"/>
            <a:endCxn id="59" idx="3"/>
          </p:cNvCxnSpPr>
          <p:nvPr/>
        </p:nvCxnSpPr>
        <p:spPr>
          <a:xfrm rot="10800000" flipV="1">
            <a:off x="6224953" y="3875227"/>
            <a:ext cx="240193"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a:extLst>
              <a:ext uri="{FF2B5EF4-FFF2-40B4-BE49-F238E27FC236}">
                <a16:creationId xmlns:a16="http://schemas.microsoft.com/office/drawing/2014/main" id="{1BE71D35-B76C-4A65-9ECE-DF8D86609D81}"/>
              </a:ext>
            </a:extLst>
          </p:cNvPr>
          <p:cNvCxnSpPr>
            <a:cxnSpLocks/>
            <a:stCxn id="105" idx="1"/>
            <a:endCxn id="59" idx="3"/>
          </p:cNvCxnSpPr>
          <p:nvPr/>
        </p:nvCxnSpPr>
        <p:spPr>
          <a:xfrm rot="10800000">
            <a:off x="6224953" y="4106838"/>
            <a:ext cx="240193" cy="23923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DCA80A5E-DE96-470C-B046-02BF18B9EC24}"/>
              </a:ext>
            </a:extLst>
          </p:cNvPr>
          <p:cNvSpPr/>
          <p:nvPr/>
        </p:nvSpPr>
        <p:spPr>
          <a:xfrm>
            <a:off x="1479499" y="5504383"/>
            <a:ext cx="2013438"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RandomAccessFile</a:t>
            </a:r>
            <a:endParaRPr lang="zh-CN" altLang="en-US" sz="1600" b="1" dirty="0">
              <a:solidFill>
                <a:schemeClr val="bg1"/>
              </a:solidFill>
              <a:latin typeface="Consolas" panose="020B0609020204030204" pitchFamily="49" charset="0"/>
            </a:endParaRPr>
          </a:p>
        </p:txBody>
      </p:sp>
      <p:cxnSp>
        <p:nvCxnSpPr>
          <p:cNvPr id="113" name="连接符: 肘形 112">
            <a:extLst>
              <a:ext uri="{FF2B5EF4-FFF2-40B4-BE49-F238E27FC236}">
                <a16:creationId xmlns:a16="http://schemas.microsoft.com/office/drawing/2014/main" id="{2350BA69-D93E-45A9-A136-421FA78E1F3F}"/>
              </a:ext>
            </a:extLst>
          </p:cNvPr>
          <p:cNvCxnSpPr>
            <a:cxnSpLocks/>
            <a:stCxn id="112" idx="1"/>
            <a:endCxn id="2" idx="3"/>
          </p:cNvCxnSpPr>
          <p:nvPr/>
        </p:nvCxnSpPr>
        <p:spPr>
          <a:xfrm rot="10800000">
            <a:off x="1222131" y="4106836"/>
            <a:ext cx="257368" cy="159537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7" name="矩形: 圆角 116">
            <a:extLst>
              <a:ext uri="{FF2B5EF4-FFF2-40B4-BE49-F238E27FC236}">
                <a16:creationId xmlns:a16="http://schemas.microsoft.com/office/drawing/2014/main" id="{519AD03E-7EE7-4C65-8BBF-352204E6D4AF}"/>
              </a:ext>
            </a:extLst>
          </p:cNvPr>
          <p:cNvSpPr/>
          <p:nvPr/>
        </p:nvSpPr>
        <p:spPr>
          <a:xfrm>
            <a:off x="1485900" y="6039123"/>
            <a:ext cx="1090246"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System</a:t>
            </a:r>
            <a:endParaRPr lang="zh-CN" altLang="en-US" sz="1600" b="1" dirty="0">
              <a:solidFill>
                <a:schemeClr val="bg1"/>
              </a:solidFill>
              <a:latin typeface="Consolas" panose="020B0609020204030204" pitchFamily="49" charset="0"/>
            </a:endParaRPr>
          </a:p>
        </p:txBody>
      </p:sp>
      <p:cxnSp>
        <p:nvCxnSpPr>
          <p:cNvPr id="118" name="连接符: 肘形 117">
            <a:extLst>
              <a:ext uri="{FF2B5EF4-FFF2-40B4-BE49-F238E27FC236}">
                <a16:creationId xmlns:a16="http://schemas.microsoft.com/office/drawing/2014/main" id="{E2098995-DE95-493B-B86C-482463A4F5BC}"/>
              </a:ext>
            </a:extLst>
          </p:cNvPr>
          <p:cNvCxnSpPr>
            <a:cxnSpLocks/>
            <a:stCxn id="117" idx="1"/>
            <a:endCxn id="2" idx="3"/>
          </p:cNvCxnSpPr>
          <p:nvPr/>
        </p:nvCxnSpPr>
        <p:spPr>
          <a:xfrm rot="10800000">
            <a:off x="1222132" y="4106836"/>
            <a:ext cx="263769" cy="213011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5C38EEAF-8428-4964-9DF9-93224550B12F}"/>
              </a:ext>
            </a:extLst>
          </p:cNvPr>
          <p:cNvSpPr/>
          <p:nvPr/>
        </p:nvSpPr>
        <p:spPr>
          <a:xfrm>
            <a:off x="3701425" y="2516512"/>
            <a:ext cx="2678855"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ByteArrayInputStream</a:t>
            </a:r>
            <a:endParaRPr lang="zh-CN" altLang="en-US" sz="1600" b="1" dirty="0">
              <a:solidFill>
                <a:schemeClr val="bg1"/>
              </a:solidFill>
              <a:latin typeface="Consolas" panose="020B0609020204030204" pitchFamily="49" charset="0"/>
            </a:endParaRPr>
          </a:p>
        </p:txBody>
      </p:sp>
      <p:sp>
        <p:nvSpPr>
          <p:cNvPr id="147" name="矩形: 圆角 146">
            <a:extLst>
              <a:ext uri="{FF2B5EF4-FFF2-40B4-BE49-F238E27FC236}">
                <a16:creationId xmlns:a16="http://schemas.microsoft.com/office/drawing/2014/main" id="{457308D7-E551-48B9-A44D-292F05CA1195}"/>
              </a:ext>
            </a:extLst>
          </p:cNvPr>
          <p:cNvSpPr/>
          <p:nvPr/>
        </p:nvSpPr>
        <p:spPr>
          <a:xfrm>
            <a:off x="3701426" y="4761801"/>
            <a:ext cx="2678855"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ByteArrayOutputStream</a:t>
            </a:r>
            <a:endParaRPr lang="zh-CN" altLang="en-US" sz="1600" b="1" dirty="0">
              <a:solidFill>
                <a:schemeClr val="bg1"/>
              </a:solidFill>
              <a:latin typeface="Consolas" panose="020B0609020204030204" pitchFamily="49" charset="0"/>
            </a:endParaRPr>
          </a:p>
        </p:txBody>
      </p:sp>
      <p:sp>
        <p:nvSpPr>
          <p:cNvPr id="148" name="矩形: 圆角 147">
            <a:extLst>
              <a:ext uri="{FF2B5EF4-FFF2-40B4-BE49-F238E27FC236}">
                <a16:creationId xmlns:a16="http://schemas.microsoft.com/office/drawing/2014/main" id="{654E98A0-CAD2-4FFE-9A6E-377CC2ABFA49}"/>
              </a:ext>
            </a:extLst>
          </p:cNvPr>
          <p:cNvSpPr/>
          <p:nvPr/>
        </p:nvSpPr>
        <p:spPr>
          <a:xfrm>
            <a:off x="3701425" y="2846020"/>
            <a:ext cx="2831260"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StringBufferInputStream</a:t>
            </a:r>
            <a:endParaRPr lang="zh-CN" altLang="en-US" sz="1600" b="1" dirty="0">
              <a:solidFill>
                <a:schemeClr val="bg1"/>
              </a:solidFill>
              <a:latin typeface="Consolas" panose="020B0609020204030204" pitchFamily="49" charset="0"/>
            </a:endParaRPr>
          </a:p>
        </p:txBody>
      </p:sp>
      <p:sp>
        <p:nvSpPr>
          <p:cNvPr id="149" name="矩形: 圆角 148">
            <a:extLst>
              <a:ext uri="{FF2B5EF4-FFF2-40B4-BE49-F238E27FC236}">
                <a16:creationId xmlns:a16="http://schemas.microsoft.com/office/drawing/2014/main" id="{B579F9FE-6467-4716-90CC-7237D87F894F}"/>
              </a:ext>
            </a:extLst>
          </p:cNvPr>
          <p:cNvSpPr/>
          <p:nvPr/>
        </p:nvSpPr>
        <p:spPr>
          <a:xfrm>
            <a:off x="3701424" y="5105258"/>
            <a:ext cx="2927975" cy="257319"/>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StringBufferOutputStream</a:t>
            </a:r>
            <a:endParaRPr lang="zh-CN" altLang="en-US" sz="1600" b="1" dirty="0">
              <a:solidFill>
                <a:schemeClr val="bg1"/>
              </a:solidFill>
              <a:latin typeface="Consolas" panose="020B0609020204030204" pitchFamily="49" charset="0"/>
            </a:endParaRPr>
          </a:p>
        </p:txBody>
      </p:sp>
      <p:cxnSp>
        <p:nvCxnSpPr>
          <p:cNvPr id="158" name="连接符: 肘形 157">
            <a:extLst>
              <a:ext uri="{FF2B5EF4-FFF2-40B4-BE49-F238E27FC236}">
                <a16:creationId xmlns:a16="http://schemas.microsoft.com/office/drawing/2014/main" id="{32C24804-EE4C-4715-9FE0-4F44A4BE7348}"/>
              </a:ext>
            </a:extLst>
          </p:cNvPr>
          <p:cNvCxnSpPr>
            <a:cxnSpLocks/>
            <a:stCxn id="121" idx="1"/>
            <a:endCxn id="24" idx="3"/>
          </p:cNvCxnSpPr>
          <p:nvPr/>
        </p:nvCxnSpPr>
        <p:spPr>
          <a:xfrm rot="10800000">
            <a:off x="3284451" y="2161386"/>
            <a:ext cx="416974" cy="48378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712316CC-EB83-469E-AC79-1E4BD0CC50FF}"/>
              </a:ext>
            </a:extLst>
          </p:cNvPr>
          <p:cNvCxnSpPr>
            <a:cxnSpLocks/>
            <a:stCxn id="148" idx="1"/>
            <a:endCxn id="24" idx="3"/>
          </p:cNvCxnSpPr>
          <p:nvPr/>
        </p:nvCxnSpPr>
        <p:spPr>
          <a:xfrm rot="10800000">
            <a:off x="3284451" y="2161386"/>
            <a:ext cx="416974" cy="81329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337F9664-D209-4F3F-9266-CA21A06582FE}"/>
              </a:ext>
            </a:extLst>
          </p:cNvPr>
          <p:cNvCxnSpPr>
            <a:cxnSpLocks/>
            <a:stCxn id="147" idx="1"/>
            <a:endCxn id="25" idx="3"/>
          </p:cNvCxnSpPr>
          <p:nvPr/>
        </p:nvCxnSpPr>
        <p:spPr>
          <a:xfrm rot="10800000">
            <a:off x="3284452" y="4338447"/>
            <a:ext cx="416975" cy="55201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连接符: 肘形 166">
            <a:extLst>
              <a:ext uri="{FF2B5EF4-FFF2-40B4-BE49-F238E27FC236}">
                <a16:creationId xmlns:a16="http://schemas.microsoft.com/office/drawing/2014/main" id="{04728F36-2FFC-4223-822B-AA24F9CE4208}"/>
              </a:ext>
            </a:extLst>
          </p:cNvPr>
          <p:cNvCxnSpPr>
            <a:cxnSpLocks/>
            <a:stCxn id="149" idx="1"/>
            <a:endCxn id="25" idx="3"/>
          </p:cNvCxnSpPr>
          <p:nvPr/>
        </p:nvCxnSpPr>
        <p:spPr>
          <a:xfrm rot="10800000">
            <a:off x="3284452" y="4338446"/>
            <a:ext cx="416973" cy="89547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78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002716"/>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内存读写流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为了支持内存的读</a:t>
            </a:r>
            <a:r>
              <a:rPr lang="en-US" altLang="zh-CN" sz="2400" b="1" dirty="0">
                <a:solidFill>
                  <a:srgbClr val="1557AE"/>
                </a:solidFill>
                <a:latin typeface="+mj-lt"/>
                <a:ea typeface="楷体" panose="02010609060101010101" pitchFamily="49" charset="-122"/>
                <a:cs typeface="黑体" panose="02010609060101010101" pitchFamily="49" charset="-122"/>
                <a:sym typeface="+mn-ea"/>
              </a:rPr>
              <a:t>/</a:t>
            </a:r>
            <a:r>
              <a:rPr lang="zh-CN" altLang="en-US" sz="2400" b="1" dirty="0">
                <a:solidFill>
                  <a:srgbClr val="1557AE"/>
                </a:solidFill>
                <a:latin typeface="+mj-lt"/>
                <a:ea typeface="楷体" panose="02010609060101010101" pitchFamily="49" charset="-122"/>
                <a:cs typeface="黑体" panose="02010609060101010101" pitchFamily="49" charset="-122"/>
                <a:sym typeface="+mn-ea"/>
              </a:rPr>
              <a:t>写，</a:t>
            </a:r>
            <a:r>
              <a:rPr lang="en-US" altLang="zh-CN" sz="2400" b="1" dirty="0">
                <a:solidFill>
                  <a:srgbClr val="1557AE"/>
                </a:solidFill>
                <a:latin typeface="+mj-lt"/>
                <a:ea typeface="楷体" panose="02010609060101010101" pitchFamily="49" charset="-122"/>
                <a:cs typeface="黑体" panose="02010609060101010101" pitchFamily="49" charset="-122"/>
                <a:sym typeface="+mn-ea"/>
              </a:rPr>
              <a:t>java.io</a:t>
            </a:r>
            <a:r>
              <a:rPr lang="zh-CN" altLang="en-US" sz="2400" b="1" dirty="0">
                <a:solidFill>
                  <a:srgbClr val="1557AE"/>
                </a:solidFill>
                <a:latin typeface="+mj-lt"/>
                <a:ea typeface="楷体" panose="02010609060101010101" pitchFamily="49" charset="-122"/>
                <a:cs typeface="黑体" panose="02010609060101010101" pitchFamily="49" charset="-122"/>
                <a:sym typeface="+mn-ea"/>
              </a:rPr>
              <a:t>中提供了类：</a:t>
            </a:r>
            <a:endParaRPr lang="en-US" altLang="zh-CN" sz="2400" b="1" dirty="0">
              <a:solidFill>
                <a:srgbClr val="1557AE"/>
              </a:solidFill>
              <a:latin typeface="+mj-lt"/>
              <a:ea typeface="楷体" panose="02010609060101010101" pitchFamily="49" charset="-122"/>
              <a:cs typeface="黑体" panose="02010609060101010101" pitchFamily="49" charset="-122"/>
              <a:sym typeface="+mn-ea"/>
            </a:endParaRPr>
          </a:p>
          <a:p>
            <a:pPr marL="1257300" lvl="3" indent="-342900">
              <a:lnSpc>
                <a:spcPct val="120000"/>
              </a:lnSpc>
              <a:buFont typeface="Wingdings" panose="05000000000000000000" pitchFamily="2" charset="2"/>
              <a:buChar char="n"/>
            </a:pPr>
            <a:r>
              <a:rPr lang="en-US" altLang="zh-CN" sz="2400" b="1" dirty="0">
                <a:latin typeface="+mj-lt"/>
                <a:ea typeface="楷体" panose="02010609060101010101" pitchFamily="49" charset="-122"/>
                <a:cs typeface="黑体" panose="02010609060101010101" pitchFamily="49" charset="-122"/>
                <a:sym typeface="+mn-ea"/>
              </a:rPr>
              <a:t>ByteArrayInputStream</a:t>
            </a:r>
            <a:r>
              <a:rPr lang="zh-CN" altLang="en-US" sz="2400" b="1" dirty="0">
                <a:latin typeface="+mj-lt"/>
                <a:ea typeface="楷体" panose="02010609060101010101" pitchFamily="49" charset="-122"/>
                <a:cs typeface="黑体" panose="02010609060101010101" pitchFamily="49" charset="-122"/>
                <a:sym typeface="+mn-ea"/>
              </a:rPr>
              <a:t>可以从指定的字节数组中读取数据</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sym typeface="+mn-ea"/>
              </a:rPr>
              <a:t> </a:t>
            </a:r>
            <a:r>
              <a:rPr lang="en-US" altLang="zh-CN" sz="2400" b="1" dirty="0">
                <a:latin typeface="+mj-lt"/>
                <a:ea typeface="楷体" panose="02010609060101010101" pitchFamily="49" charset="-122"/>
                <a:cs typeface="黑体" panose="02010609060101010101" pitchFamily="49" charset="-122"/>
                <a:sym typeface="+mn-ea"/>
              </a:rPr>
              <a:t>ByteArrayOutputStream</a:t>
            </a:r>
            <a:r>
              <a:rPr lang="zh-CN" altLang="en-US" sz="2400" b="1" dirty="0">
                <a:latin typeface="+mj-lt"/>
                <a:ea typeface="楷体" panose="02010609060101010101" pitchFamily="49" charset="-122"/>
                <a:cs typeface="黑体" panose="02010609060101010101" pitchFamily="49" charset="-122"/>
                <a:sym typeface="+mn-ea"/>
              </a:rPr>
              <a:t>中提供了缓冲区可以存放数据（缓冲区大小可以在构造方法中设定，缺省为</a:t>
            </a:r>
            <a:r>
              <a:rPr lang="en-US" altLang="zh-CN" sz="2400" b="1" dirty="0">
                <a:latin typeface="+mj-lt"/>
                <a:ea typeface="楷体" panose="02010609060101010101" pitchFamily="49" charset="-122"/>
                <a:cs typeface="黑体" panose="02010609060101010101" pitchFamily="49" charset="-122"/>
                <a:sym typeface="+mn-ea"/>
              </a:rPr>
              <a:t>32</a:t>
            </a:r>
            <a:r>
              <a:rPr lang="zh-CN" altLang="en-US" sz="2400" b="1" dirty="0">
                <a:latin typeface="+mj-lt"/>
                <a:ea typeface="楷体" panose="02010609060101010101" pitchFamily="49" charset="-122"/>
                <a:cs typeface="黑体" panose="02010609060101010101" pitchFamily="49" charset="-122"/>
                <a:sym typeface="+mn-ea"/>
              </a:rPr>
              <a:t>），可以用</a:t>
            </a:r>
            <a:r>
              <a:rPr lang="en-US" altLang="zh-CN" sz="2400" b="1" dirty="0">
                <a:latin typeface="+mj-lt"/>
                <a:ea typeface="楷体" panose="02010609060101010101" pitchFamily="49" charset="-122"/>
                <a:cs typeface="黑体" panose="02010609060101010101" pitchFamily="49" charset="-122"/>
                <a:sym typeface="+mn-ea"/>
              </a:rPr>
              <a:t>write()</a:t>
            </a:r>
            <a:r>
              <a:rPr lang="zh-CN" altLang="en-US" sz="2400" b="1" dirty="0">
                <a:latin typeface="+mj-lt"/>
                <a:ea typeface="楷体" panose="02010609060101010101" pitchFamily="49" charset="-122"/>
                <a:cs typeface="黑体" panose="02010609060101010101" pitchFamily="49" charset="-122"/>
                <a:sym typeface="+mn-ea"/>
              </a:rPr>
              <a:t>方法向其中写入数据，然后用</a:t>
            </a:r>
            <a:r>
              <a:rPr lang="en-US" altLang="zh-CN" sz="2400" b="1" dirty="0" err="1">
                <a:latin typeface="+mj-lt"/>
                <a:ea typeface="楷体" panose="02010609060101010101" pitchFamily="49" charset="-122"/>
                <a:cs typeface="黑体" panose="02010609060101010101" pitchFamily="49" charset="-122"/>
                <a:sym typeface="+mn-ea"/>
              </a:rPr>
              <a:t>toByteArray</a:t>
            </a:r>
            <a:r>
              <a:rPr lang="en-US" altLang="zh-CN" sz="2400" b="1" dirty="0">
                <a:latin typeface="+mj-lt"/>
                <a:ea typeface="楷体" panose="02010609060101010101" pitchFamily="49" charset="-122"/>
                <a:cs typeface="黑体" panose="02010609060101010101" pitchFamily="49" charset="-122"/>
                <a:sym typeface="+mn-ea"/>
              </a:rPr>
              <a:t>()</a:t>
            </a:r>
            <a:r>
              <a:rPr lang="zh-CN" altLang="en-US" sz="2400" b="1" dirty="0">
                <a:latin typeface="+mj-lt"/>
                <a:ea typeface="楷体" panose="02010609060101010101" pitchFamily="49" charset="-122"/>
                <a:cs typeface="黑体" panose="02010609060101010101" pitchFamily="49" charset="-122"/>
                <a:sym typeface="+mn-ea"/>
              </a:rPr>
              <a:t>方法将缓冲区中的有效字节写到字节数组中去。</a:t>
            </a:r>
          </a:p>
          <a:p>
            <a:pPr marL="1257300" lvl="3" indent="-342900">
              <a:lnSpc>
                <a:spcPct val="120000"/>
              </a:lnSpc>
              <a:buFont typeface="Wingdings" panose="05000000000000000000" pitchFamily="2" charset="2"/>
              <a:buChar char="n"/>
            </a:pPr>
            <a:r>
              <a:rPr lang="zh-CN" altLang="en-US" sz="2400" b="1" dirty="0">
                <a:latin typeface="+mj-lt"/>
                <a:ea typeface="楷体" panose="02010609060101010101" pitchFamily="49" charset="-122"/>
                <a:cs typeface="黑体" panose="02010609060101010101" pitchFamily="49" charset="-122"/>
                <a:sym typeface="+mn-ea"/>
              </a:rPr>
              <a:t> </a:t>
            </a:r>
            <a:r>
              <a:rPr lang="en-US" altLang="zh-CN" sz="2400" b="1" dirty="0" err="1">
                <a:latin typeface="+mj-lt"/>
                <a:ea typeface="楷体" panose="02010609060101010101" pitchFamily="49" charset="-122"/>
                <a:cs typeface="黑体" panose="02010609060101010101" pitchFamily="49" charset="-122"/>
                <a:sym typeface="+mn-ea"/>
              </a:rPr>
              <a:t>StringBufferInputStream</a:t>
            </a:r>
            <a:r>
              <a:rPr lang="zh-CN" altLang="en-US" sz="2400" b="1" dirty="0">
                <a:latin typeface="+mj-lt"/>
                <a:ea typeface="楷体" panose="02010609060101010101" pitchFamily="49" charset="-122"/>
                <a:cs typeface="黑体" panose="02010609060101010101" pitchFamily="49" charset="-122"/>
                <a:sym typeface="+mn-ea"/>
              </a:rPr>
              <a:t>与</a:t>
            </a:r>
            <a:r>
              <a:rPr lang="en-US" altLang="zh-CN" sz="2400" b="1" dirty="0">
                <a:latin typeface="+mj-lt"/>
                <a:ea typeface="楷体" panose="02010609060101010101" pitchFamily="49" charset="-122"/>
                <a:cs typeface="黑体" panose="02010609060101010101" pitchFamily="49" charset="-122"/>
                <a:sym typeface="+mn-ea"/>
              </a:rPr>
              <a:t>ByteArrayInputStream</a:t>
            </a:r>
            <a:r>
              <a:rPr lang="zh-CN" altLang="en-US" sz="2400" b="1" dirty="0">
                <a:latin typeface="+mj-lt"/>
                <a:ea typeface="楷体" panose="02010609060101010101" pitchFamily="49" charset="-122"/>
                <a:cs typeface="黑体" panose="02010609060101010101" pitchFamily="49" charset="-122"/>
                <a:sym typeface="+mn-ea"/>
              </a:rPr>
              <a:t>相类似，不同点在于它是从字符缓冲区</a:t>
            </a:r>
            <a:r>
              <a:rPr lang="en-US" altLang="zh-CN" sz="2400" b="1" dirty="0" err="1">
                <a:latin typeface="+mj-lt"/>
                <a:ea typeface="楷体" panose="02010609060101010101" pitchFamily="49" charset="-122"/>
                <a:cs typeface="黑体" panose="02010609060101010101" pitchFamily="49" charset="-122"/>
                <a:sym typeface="+mn-ea"/>
              </a:rPr>
              <a:t>StringBuffer</a:t>
            </a:r>
            <a:r>
              <a:rPr lang="zh-CN" altLang="en-US" sz="2400" b="1" dirty="0">
                <a:latin typeface="+mj-lt"/>
                <a:ea typeface="楷体" panose="02010609060101010101" pitchFamily="49" charset="-122"/>
                <a:cs typeface="黑体" panose="02010609060101010101" pitchFamily="49" charset="-122"/>
                <a:sym typeface="+mn-ea"/>
              </a:rPr>
              <a:t>中读取</a:t>
            </a:r>
            <a:r>
              <a:rPr lang="en-US" altLang="zh-CN" sz="2400" b="1" dirty="0">
                <a:latin typeface="+mj-lt"/>
                <a:ea typeface="楷体" panose="02010609060101010101" pitchFamily="49" charset="-122"/>
                <a:cs typeface="黑体" panose="02010609060101010101" pitchFamily="49" charset="-122"/>
                <a:sym typeface="+mn-ea"/>
              </a:rPr>
              <a:t>16</a:t>
            </a:r>
            <a:r>
              <a:rPr lang="zh-CN" altLang="en-US" sz="2400" b="1" dirty="0">
                <a:latin typeface="+mj-lt"/>
                <a:ea typeface="楷体" panose="02010609060101010101" pitchFamily="49" charset="-122"/>
                <a:cs typeface="黑体" panose="02010609060101010101" pitchFamily="49" charset="-122"/>
                <a:sym typeface="+mn-ea"/>
              </a:rPr>
              <a:t>位的</a:t>
            </a:r>
            <a:r>
              <a:rPr lang="en-US" altLang="zh-CN" sz="2400" b="1" dirty="0">
                <a:latin typeface="+mj-lt"/>
                <a:ea typeface="楷体" panose="02010609060101010101" pitchFamily="49" charset="-122"/>
                <a:cs typeface="黑体" panose="02010609060101010101" pitchFamily="49" charset="-122"/>
                <a:sym typeface="+mn-ea"/>
              </a:rPr>
              <a:t>Unicode</a:t>
            </a:r>
            <a:r>
              <a:rPr lang="zh-CN" altLang="en-US" sz="2400" b="1" dirty="0">
                <a:latin typeface="+mj-lt"/>
                <a:ea typeface="楷体" panose="02010609060101010101" pitchFamily="49" charset="-122"/>
                <a:cs typeface="黑体" panose="02010609060101010101" pitchFamily="49" charset="-122"/>
                <a:sym typeface="+mn-ea"/>
              </a:rPr>
              <a:t>数据，而不是</a:t>
            </a:r>
            <a:r>
              <a:rPr lang="en-US" altLang="zh-CN" sz="2400" b="1" dirty="0">
                <a:latin typeface="+mj-lt"/>
                <a:ea typeface="楷体" panose="02010609060101010101" pitchFamily="49" charset="-122"/>
                <a:cs typeface="黑体" panose="02010609060101010101" pitchFamily="49" charset="-122"/>
                <a:sym typeface="+mn-ea"/>
              </a:rPr>
              <a:t>8</a:t>
            </a:r>
            <a:r>
              <a:rPr lang="zh-CN" altLang="en-US" sz="2400" b="1" dirty="0">
                <a:latin typeface="+mj-lt"/>
                <a:ea typeface="楷体" panose="02010609060101010101" pitchFamily="49" charset="-122"/>
                <a:cs typeface="黑体" panose="02010609060101010101" pitchFamily="49" charset="-122"/>
                <a:sym typeface="+mn-ea"/>
              </a:rPr>
              <a:t>位的字节数据。</a:t>
            </a: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cs typeface="黑体" panose="02010609060101010101" pitchFamily="49" charset="-122"/>
              <a:sym typeface="+mn-ea"/>
            </a:endParaRPr>
          </a:p>
        </p:txBody>
      </p:sp>
    </p:spTree>
    <p:extLst>
      <p:ext uri="{BB962C8B-B14F-4D97-AF65-F5344CB8AC3E}">
        <p14:creationId xmlns:p14="http://schemas.microsoft.com/office/powerpoint/2010/main" val="39475954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013932"/>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顺序输入流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en-US" altLang="zh-CN" sz="2400" b="1" dirty="0" err="1">
                <a:solidFill>
                  <a:srgbClr val="1557AE"/>
                </a:solidFill>
                <a:latin typeface="+mj-lt"/>
                <a:ea typeface="楷体" panose="02010609060101010101" pitchFamily="49" charset="-122"/>
                <a:cs typeface="黑体" panose="02010609060101010101" pitchFamily="49" charset="-122"/>
                <a:sym typeface="+mn-ea"/>
              </a:rPr>
              <a:t>SequenceInputStream</a:t>
            </a:r>
            <a:endParaRPr lang="zh-CN" altLang="en-US" sz="2400" b="1" dirty="0">
              <a:latin typeface="+mj-lt"/>
              <a:ea typeface="楷体" panose="02010609060101010101" pitchFamily="49" charset="-122"/>
              <a:cs typeface="黑体" panose="02010609060101010101" pitchFamily="49" charset="-122"/>
              <a:sym typeface="+mn-ea"/>
            </a:endParaRPr>
          </a:p>
        </p:txBody>
      </p:sp>
      <p:sp>
        <p:nvSpPr>
          <p:cNvPr id="6" name="矩形: 圆角 5">
            <a:extLst>
              <a:ext uri="{FF2B5EF4-FFF2-40B4-BE49-F238E27FC236}">
                <a16:creationId xmlns:a16="http://schemas.microsoft.com/office/drawing/2014/main" id="{1DE99E12-FEF4-444C-B2EF-9CAF7DB638E0}"/>
              </a:ext>
            </a:extLst>
          </p:cNvPr>
          <p:cNvSpPr/>
          <p:nvPr/>
        </p:nvSpPr>
        <p:spPr>
          <a:xfrm>
            <a:off x="0" y="1945257"/>
            <a:ext cx="9144000" cy="1013932"/>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2000" b="1" dirty="0">
                <a:solidFill>
                  <a:schemeClr val="tx1"/>
                </a:solidFill>
                <a:latin typeface="+mn-ea"/>
              </a:rPr>
              <a:t>java.io</a:t>
            </a:r>
            <a:r>
              <a:rPr lang="zh-CN" altLang="en-US" sz="2000" b="1" dirty="0">
                <a:solidFill>
                  <a:schemeClr val="tx1"/>
                </a:solidFill>
                <a:latin typeface="+mn-ea"/>
              </a:rPr>
              <a:t>中提供了类</a:t>
            </a:r>
            <a:r>
              <a:rPr lang="en-US" altLang="zh-CN" sz="2000" b="1" dirty="0" err="1">
                <a:solidFill>
                  <a:schemeClr val="tx1"/>
                </a:solidFill>
                <a:latin typeface="+mn-ea"/>
              </a:rPr>
              <a:t>SequenceInputStream</a:t>
            </a:r>
            <a:r>
              <a:rPr lang="zh-CN" altLang="en-US" sz="2000" b="1" dirty="0">
                <a:solidFill>
                  <a:schemeClr val="tx1"/>
                </a:solidFill>
                <a:latin typeface="+mn-ea"/>
              </a:rPr>
              <a:t>，使应用程序可以将几个</a:t>
            </a:r>
            <a:r>
              <a:rPr lang="zh-CN" altLang="en-US" sz="2000" b="1" dirty="0">
                <a:solidFill>
                  <a:srgbClr val="FF0000"/>
                </a:solidFill>
                <a:latin typeface="+mn-ea"/>
              </a:rPr>
              <a:t>输入流顺序</a:t>
            </a:r>
            <a:r>
              <a:rPr lang="zh-CN" altLang="en-US" sz="2000" b="1" dirty="0">
                <a:solidFill>
                  <a:schemeClr val="tx1"/>
                </a:solidFill>
                <a:latin typeface="+mn-ea"/>
              </a:rPr>
              <a:t>连接起来，让程序员看起来就像是一个比较长的流一样。顺序输入流提供了将多个不同的输入流统一为一个输入流的功能，这使得程序可能变得更加简洁。</a:t>
            </a:r>
          </a:p>
        </p:txBody>
      </p:sp>
      <p:sp>
        <p:nvSpPr>
          <p:cNvPr id="9" name="矩形 8">
            <a:extLst>
              <a:ext uri="{FF2B5EF4-FFF2-40B4-BE49-F238E27FC236}">
                <a16:creationId xmlns:a16="http://schemas.microsoft.com/office/drawing/2014/main" id="{47FA8BD1-7A85-4805-B361-5E4912DB386C}"/>
              </a:ext>
            </a:extLst>
          </p:cNvPr>
          <p:cNvSpPr/>
          <p:nvPr/>
        </p:nvSpPr>
        <p:spPr>
          <a:xfrm>
            <a:off x="0" y="3057525"/>
            <a:ext cx="9144000" cy="3800475"/>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b="1" dirty="0">
                <a:solidFill>
                  <a:srgbClr val="569CD6"/>
                </a:solidFill>
                <a:latin typeface="Consolas" panose="020B0609020204030204" pitchFamily="49" charset="0"/>
              </a:rPr>
              <a:t>import</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java</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io</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569CD6"/>
                </a:solidFill>
                <a:latin typeface="Consolas" panose="020B0609020204030204" pitchFamily="49" charset="0"/>
              </a:rPr>
              <a:t>class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test</a:t>
            </a:r>
            <a:r>
              <a:rPr lang="en-US" altLang="zh-CN" b="1" dirty="0">
                <a:solidFill>
                  <a:srgbClr val="CCCCCC"/>
                </a:solidFill>
                <a:latin typeface="Consolas" panose="020B0609020204030204" pitchFamily="49" charset="0"/>
              </a:rPr>
              <a:t> {</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throws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Exception</a:t>
            </a:r>
            <a:r>
              <a:rPr lang="en-US" altLang="zh-CN" b="1" dirty="0">
                <a:solidFill>
                  <a:srgbClr val="CCCCCC"/>
                </a:solidFill>
                <a:latin typeface="Consolas" panose="020B0609020204030204" pitchFamily="49" charset="0"/>
              </a:rPr>
              <a:t> {</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FileInputStream</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f1</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f2</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s</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f1</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FileInputStream</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"data/file1.dat"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f2</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FileInputStream</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"data/file2.dat"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SequenceInputStream</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fs</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SequenceInputStream</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f1</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f2</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DataInputStream</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ds</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DataInputStream</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fs</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while</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s</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ds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readLine</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null</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s</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f1</a:t>
            </a:r>
            <a:r>
              <a:rPr lang="en-US" altLang="zh-CN" b="1" dirty="0">
                <a:solidFill>
                  <a:srgbClr val="CCCCCC"/>
                </a:solidFill>
                <a:latin typeface="Consolas" panose="020B0609020204030204" pitchFamily="49" charset="0"/>
              </a:rPr>
              <a:t>.</a:t>
            </a:r>
            <a:r>
              <a:rPr lang="en-US" altLang="zh-CN" b="1" dirty="0">
                <a:solidFill>
                  <a:srgbClr val="DCDCAA"/>
                </a:solidFill>
                <a:latin typeface="Consolas" panose="020B0609020204030204" pitchFamily="49" charset="0"/>
              </a:rPr>
              <a:t>close</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f2</a:t>
            </a:r>
            <a:r>
              <a:rPr lang="en-US" altLang="zh-CN" b="1" dirty="0">
                <a:solidFill>
                  <a:srgbClr val="CCCCCC"/>
                </a:solidFill>
                <a:latin typeface="Consolas" panose="020B0609020204030204" pitchFamily="49" charset="0"/>
              </a:rPr>
              <a:t>.</a:t>
            </a:r>
            <a:r>
              <a:rPr lang="en-US" altLang="zh-CN" b="1" dirty="0">
                <a:solidFill>
                  <a:srgbClr val="DCDCAA"/>
                </a:solidFill>
                <a:latin typeface="Consolas" panose="020B0609020204030204" pitchFamily="49" charset="0"/>
              </a:rPr>
              <a:t>close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p>
          <a:p>
            <a:pPr marL="342900" indent="-342900">
              <a:buFont typeface="+mj-lt"/>
              <a:buAutoNum type="arabicPeriod"/>
            </a:pPr>
            <a:r>
              <a:rPr lang="en-US" altLang="zh-CN" b="1" dirty="0">
                <a:solidFill>
                  <a:srgbClr val="CCCCCC"/>
                </a:solidFill>
                <a:latin typeface="Consolas" panose="020B0609020204030204" pitchFamily="49" charset="0"/>
              </a:rPr>
              <a:t>}</a:t>
            </a:r>
          </a:p>
        </p:txBody>
      </p:sp>
      <p:pic>
        <p:nvPicPr>
          <p:cNvPr id="3" name="图片 2">
            <a:extLst>
              <a:ext uri="{FF2B5EF4-FFF2-40B4-BE49-F238E27FC236}">
                <a16:creationId xmlns:a16="http://schemas.microsoft.com/office/drawing/2014/main" id="{82170FF1-5614-4722-9A0B-594C409034E9}"/>
              </a:ext>
            </a:extLst>
          </p:cNvPr>
          <p:cNvPicPr>
            <a:picLocks noChangeAspect="1"/>
          </p:cNvPicPr>
          <p:nvPr/>
        </p:nvPicPr>
        <p:blipFill>
          <a:blip r:embed="rId3"/>
          <a:stretch>
            <a:fillRect/>
          </a:stretch>
        </p:blipFill>
        <p:spPr>
          <a:xfrm>
            <a:off x="5929045" y="105033"/>
            <a:ext cx="3171825" cy="981075"/>
          </a:xfrm>
          <a:prstGeom prst="rect">
            <a:avLst/>
          </a:prstGeom>
        </p:spPr>
      </p:pic>
      <p:pic>
        <p:nvPicPr>
          <p:cNvPr id="5" name="图片 4">
            <a:extLst>
              <a:ext uri="{FF2B5EF4-FFF2-40B4-BE49-F238E27FC236}">
                <a16:creationId xmlns:a16="http://schemas.microsoft.com/office/drawing/2014/main" id="{A6153DBB-349B-498E-8126-12CE46948376}"/>
              </a:ext>
            </a:extLst>
          </p:cNvPr>
          <p:cNvPicPr>
            <a:picLocks noChangeAspect="1"/>
          </p:cNvPicPr>
          <p:nvPr/>
        </p:nvPicPr>
        <p:blipFill>
          <a:blip r:embed="rId4"/>
          <a:stretch>
            <a:fillRect/>
          </a:stretch>
        </p:blipFill>
        <p:spPr>
          <a:xfrm>
            <a:off x="2789657" y="115171"/>
            <a:ext cx="1895475" cy="676275"/>
          </a:xfrm>
          <a:prstGeom prst="rect">
            <a:avLst/>
          </a:prstGeom>
          <a:ln>
            <a:solidFill>
              <a:schemeClr val="accent1"/>
            </a:solidFill>
          </a:ln>
        </p:spPr>
      </p:pic>
      <p:pic>
        <p:nvPicPr>
          <p:cNvPr id="12" name="图片 11">
            <a:extLst>
              <a:ext uri="{FF2B5EF4-FFF2-40B4-BE49-F238E27FC236}">
                <a16:creationId xmlns:a16="http://schemas.microsoft.com/office/drawing/2014/main" id="{0889AF1E-BC76-4A15-9888-1E511015E9EB}"/>
              </a:ext>
            </a:extLst>
          </p:cNvPr>
          <p:cNvPicPr>
            <a:picLocks noChangeAspect="1"/>
          </p:cNvPicPr>
          <p:nvPr/>
        </p:nvPicPr>
        <p:blipFill>
          <a:blip r:embed="rId5"/>
          <a:stretch>
            <a:fillRect/>
          </a:stretch>
        </p:blipFill>
        <p:spPr>
          <a:xfrm>
            <a:off x="2819222" y="911042"/>
            <a:ext cx="1822374" cy="570128"/>
          </a:xfrm>
          <a:prstGeom prst="rect">
            <a:avLst/>
          </a:prstGeom>
          <a:ln>
            <a:solidFill>
              <a:schemeClr val="accent1"/>
            </a:solidFill>
          </a:ln>
        </p:spPr>
      </p:pic>
    </p:spTree>
    <p:extLst>
      <p:ext uri="{BB962C8B-B14F-4D97-AF65-F5344CB8AC3E}">
        <p14:creationId xmlns:p14="http://schemas.microsoft.com/office/powerpoint/2010/main" val="7498294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40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管道流</a:t>
            </a:r>
            <a:endParaRPr lang="en-US" altLang="zh-CN" sz="2800" b="1" dirty="0">
              <a:solidFill>
                <a:srgbClr val="1557AE"/>
              </a:solidFill>
              <a:latin typeface="+mn-ea"/>
              <a:ea typeface="+mn-ea"/>
              <a:sym typeface="+mn-ea"/>
            </a:endParaRPr>
          </a:p>
        </p:txBody>
      </p:sp>
      <p:sp>
        <p:nvSpPr>
          <p:cNvPr id="11" name="矩形: 圆角 10">
            <a:extLst>
              <a:ext uri="{FF2B5EF4-FFF2-40B4-BE49-F238E27FC236}">
                <a16:creationId xmlns:a16="http://schemas.microsoft.com/office/drawing/2014/main" id="{D2264488-061F-440D-9921-779E71859D5F}"/>
              </a:ext>
            </a:extLst>
          </p:cNvPr>
          <p:cNvSpPr/>
          <p:nvPr/>
        </p:nvSpPr>
        <p:spPr>
          <a:xfrm>
            <a:off x="0" y="1455925"/>
            <a:ext cx="9144000" cy="2447860"/>
          </a:xfrm>
          <a:prstGeom prst="roundRect">
            <a:avLst>
              <a:gd name="adj" fmla="val 5197"/>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5000"/>
              </a:lnSpc>
              <a:buFont typeface="Wingdings" panose="05000000000000000000" pitchFamily="2" charset="2"/>
              <a:buChar char="ü"/>
            </a:pPr>
            <a:r>
              <a:rPr lang="zh-CN" altLang="en-US" sz="2000" b="1" dirty="0">
                <a:solidFill>
                  <a:schemeClr val="tx1"/>
                </a:solidFill>
                <a:latin typeface="+mn-ea"/>
              </a:rPr>
              <a:t> 管道用来把一个程序、线程和代码块的输出连接到另一个程序、线程和代码块的输入。</a:t>
            </a:r>
            <a:r>
              <a:rPr lang="en-US" altLang="zh-CN" sz="2000" b="1" dirty="0">
                <a:solidFill>
                  <a:schemeClr val="tx1"/>
                </a:solidFill>
                <a:latin typeface="+mn-ea"/>
              </a:rPr>
              <a:t>java.io</a:t>
            </a:r>
            <a:r>
              <a:rPr lang="zh-CN" altLang="en-US" sz="2000" b="1" dirty="0">
                <a:solidFill>
                  <a:schemeClr val="tx1"/>
                </a:solidFill>
                <a:latin typeface="+mn-ea"/>
              </a:rPr>
              <a:t>中提供了类</a:t>
            </a:r>
            <a:r>
              <a:rPr lang="en-US" altLang="zh-CN" sz="2000" b="1" dirty="0" err="1">
                <a:solidFill>
                  <a:schemeClr val="tx1"/>
                </a:solidFill>
                <a:latin typeface="+mn-ea"/>
              </a:rPr>
              <a:t>PipedInputStream</a:t>
            </a:r>
            <a:r>
              <a:rPr lang="zh-CN" altLang="en-US" sz="2000" b="1" dirty="0">
                <a:solidFill>
                  <a:schemeClr val="tx1"/>
                </a:solidFill>
                <a:latin typeface="+mn-ea"/>
              </a:rPr>
              <a:t>和</a:t>
            </a:r>
            <a:r>
              <a:rPr lang="en-US" altLang="zh-CN" sz="2000" b="1" dirty="0" err="1">
                <a:solidFill>
                  <a:schemeClr val="tx1"/>
                </a:solidFill>
                <a:latin typeface="+mn-ea"/>
              </a:rPr>
              <a:t>PipedOutputStream</a:t>
            </a:r>
            <a:r>
              <a:rPr lang="zh-CN" altLang="en-US" sz="2000" b="1" dirty="0">
                <a:solidFill>
                  <a:schemeClr val="tx1"/>
                </a:solidFill>
                <a:latin typeface="+mn-ea"/>
              </a:rPr>
              <a:t>作为管道的输入</a:t>
            </a:r>
            <a:r>
              <a:rPr lang="en-US" altLang="zh-CN" sz="2000" b="1" dirty="0">
                <a:solidFill>
                  <a:schemeClr val="tx1"/>
                </a:solidFill>
                <a:latin typeface="+mn-ea"/>
              </a:rPr>
              <a:t>/</a:t>
            </a:r>
            <a:r>
              <a:rPr lang="zh-CN" altLang="en-US" sz="2000" b="1" dirty="0">
                <a:solidFill>
                  <a:schemeClr val="tx1"/>
                </a:solidFill>
                <a:latin typeface="+mn-ea"/>
              </a:rPr>
              <a:t>输出流。</a:t>
            </a:r>
          </a:p>
          <a:p>
            <a:pPr marL="342900" indent="-342900" algn="just">
              <a:lnSpc>
                <a:spcPct val="125000"/>
              </a:lnSpc>
              <a:buFont typeface="Wingdings" panose="05000000000000000000" pitchFamily="2" charset="2"/>
              <a:buChar char="ü"/>
            </a:pPr>
            <a:r>
              <a:rPr lang="zh-CN" altLang="en-US" sz="2000" b="1" dirty="0">
                <a:solidFill>
                  <a:schemeClr val="tx1"/>
                </a:solidFill>
                <a:latin typeface="+mn-ea"/>
              </a:rPr>
              <a:t>管道输入流作为一个通信管道的接收端，管道输出流则作为发送端。管道流必须是输入输出并用，即在使用管道前，两者必须进行连接。</a:t>
            </a:r>
          </a:p>
        </p:txBody>
      </p:sp>
      <p:grpSp>
        <p:nvGrpSpPr>
          <p:cNvPr id="9" name="Group 4">
            <a:extLst>
              <a:ext uri="{FF2B5EF4-FFF2-40B4-BE49-F238E27FC236}">
                <a16:creationId xmlns:a16="http://schemas.microsoft.com/office/drawing/2014/main" id="{C5928C78-5EB9-4354-91EF-F403A6E79034}"/>
              </a:ext>
            </a:extLst>
          </p:cNvPr>
          <p:cNvGrpSpPr>
            <a:grpSpLocks/>
          </p:cNvGrpSpPr>
          <p:nvPr/>
        </p:nvGrpSpPr>
        <p:grpSpPr bwMode="auto">
          <a:xfrm>
            <a:off x="764931" y="4815254"/>
            <a:ext cx="7313613" cy="495300"/>
            <a:chOff x="432" y="1488"/>
            <a:chExt cx="4607" cy="312"/>
          </a:xfrm>
        </p:grpSpPr>
        <p:grpSp>
          <p:nvGrpSpPr>
            <p:cNvPr id="12" name="Group 5">
              <a:extLst>
                <a:ext uri="{FF2B5EF4-FFF2-40B4-BE49-F238E27FC236}">
                  <a16:creationId xmlns:a16="http://schemas.microsoft.com/office/drawing/2014/main" id="{CCE26192-4B25-43CA-982A-083CE44DDCDB}"/>
                </a:ext>
              </a:extLst>
            </p:cNvPr>
            <p:cNvGrpSpPr>
              <a:grpSpLocks/>
            </p:cNvGrpSpPr>
            <p:nvPr/>
          </p:nvGrpSpPr>
          <p:grpSpPr bwMode="auto">
            <a:xfrm>
              <a:off x="1296" y="1584"/>
              <a:ext cx="2880" cy="144"/>
              <a:chOff x="432" y="1632"/>
              <a:chExt cx="2880" cy="144"/>
            </a:xfrm>
          </p:grpSpPr>
          <p:sp>
            <p:nvSpPr>
              <p:cNvPr id="15" name="Rectangle 6">
                <a:extLst>
                  <a:ext uri="{FF2B5EF4-FFF2-40B4-BE49-F238E27FC236}">
                    <a16:creationId xmlns:a16="http://schemas.microsoft.com/office/drawing/2014/main" id="{2A0066E5-83CD-44B2-82CC-7993E0ED512E}"/>
                  </a:ext>
                </a:extLst>
              </p:cNvPr>
              <p:cNvSpPr>
                <a:spLocks noChangeArrowheads="1"/>
              </p:cNvSpPr>
              <p:nvPr/>
            </p:nvSpPr>
            <p:spPr bwMode="auto">
              <a:xfrm>
                <a:off x="432" y="1632"/>
                <a:ext cx="1440" cy="144"/>
              </a:xfrm>
              <a:prstGeom prst="rect">
                <a:avLst/>
              </a:prstGeom>
              <a:noFill/>
              <a:ln w="38100">
                <a:solidFill>
                  <a:srgbClr val="000000"/>
                </a:solidFill>
                <a:miter lim="800000"/>
                <a:headEnd/>
                <a:tailEnd/>
              </a:ln>
              <a:extLst>
                <a:ext uri="{909E8E84-426E-40DD-AFC4-6F175D3DCCD1}">
                  <a14:hiddenFill xmlns:a14="http://schemas.microsoft.com/office/drawing/2010/main">
                    <a:solidFill>
                      <a:schemeClr val="accent2"/>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 name="Rectangle 7">
                <a:extLst>
                  <a:ext uri="{FF2B5EF4-FFF2-40B4-BE49-F238E27FC236}">
                    <a16:creationId xmlns:a16="http://schemas.microsoft.com/office/drawing/2014/main" id="{2142FAC1-08AF-467B-B3AD-9879654733D6}"/>
                  </a:ext>
                </a:extLst>
              </p:cNvPr>
              <p:cNvSpPr>
                <a:spLocks noChangeArrowheads="1"/>
              </p:cNvSpPr>
              <p:nvPr/>
            </p:nvSpPr>
            <p:spPr bwMode="auto">
              <a:xfrm>
                <a:off x="1872" y="1632"/>
                <a:ext cx="1440" cy="144"/>
              </a:xfrm>
              <a:prstGeom prst="rect">
                <a:avLst/>
              </a:prstGeom>
              <a:noFill/>
              <a:ln w="38100">
                <a:solidFill>
                  <a:srgbClr val="000000"/>
                </a:solidFill>
                <a:miter lim="800000"/>
                <a:headEnd/>
                <a:tailEnd/>
              </a:ln>
              <a:extLst>
                <a:ext uri="{909E8E84-426E-40DD-AFC4-6F175D3DCCD1}">
                  <a14:hiddenFill xmlns:a14="http://schemas.microsoft.com/office/drawing/2010/main">
                    <a:solidFill>
                      <a:schemeClr val="accent2"/>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3" name="Text Box 8">
              <a:extLst>
                <a:ext uri="{FF2B5EF4-FFF2-40B4-BE49-F238E27FC236}">
                  <a16:creationId xmlns:a16="http://schemas.microsoft.com/office/drawing/2014/main" id="{B1DA9202-DB29-4DC1-9F12-B4C7FFE2E3E9}"/>
                </a:ext>
              </a:extLst>
            </p:cNvPr>
            <p:cNvSpPr txBox="1">
              <a:spLocks noChangeArrowheads="1"/>
            </p:cNvSpPr>
            <p:nvPr/>
          </p:nvSpPr>
          <p:spPr bwMode="auto">
            <a:xfrm>
              <a:off x="432" y="1488"/>
              <a:ext cx="719" cy="312"/>
            </a:xfrm>
            <a:prstGeom prst="rect">
              <a:avLst/>
            </a:prstGeom>
            <a:noFill/>
            <a:ln w="38100">
              <a:solidFill>
                <a:srgbClr val="000000"/>
              </a:solidFill>
              <a:miter lim="800000"/>
              <a:headEnd/>
              <a:tailEnd/>
            </a:ln>
            <a:extLst>
              <a:ext uri="{909E8E84-426E-40DD-AFC4-6F175D3DCCD1}">
                <a14:hiddenFill xmlns:a14="http://schemas.microsoft.com/office/drawing/2010/main">
                  <a:solidFill>
                    <a:schemeClr val="accent2"/>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输出流</a:t>
              </a:r>
            </a:p>
          </p:txBody>
        </p:sp>
        <p:sp>
          <p:nvSpPr>
            <p:cNvPr id="14" name="Text Box 9">
              <a:extLst>
                <a:ext uri="{FF2B5EF4-FFF2-40B4-BE49-F238E27FC236}">
                  <a16:creationId xmlns:a16="http://schemas.microsoft.com/office/drawing/2014/main" id="{6FE2646E-55D7-483B-B8DE-0609F0D6381E}"/>
                </a:ext>
              </a:extLst>
            </p:cNvPr>
            <p:cNvSpPr txBox="1">
              <a:spLocks noChangeArrowheads="1"/>
            </p:cNvSpPr>
            <p:nvPr/>
          </p:nvSpPr>
          <p:spPr bwMode="auto">
            <a:xfrm>
              <a:off x="4320" y="1488"/>
              <a:ext cx="719" cy="312"/>
            </a:xfrm>
            <a:prstGeom prst="rect">
              <a:avLst/>
            </a:prstGeom>
            <a:noFill/>
            <a:ln w="38100">
              <a:solidFill>
                <a:srgbClr val="000000"/>
              </a:solidFill>
              <a:miter lim="800000"/>
              <a:headEnd/>
              <a:tailEnd/>
            </a:ln>
            <a:extLst>
              <a:ext uri="{909E8E84-426E-40DD-AFC4-6F175D3DCCD1}">
                <a14:hiddenFill xmlns:a14="http://schemas.microsoft.com/office/drawing/2010/main">
                  <a:solidFill>
                    <a:schemeClr val="accent2"/>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输入流</a:t>
              </a:r>
            </a:p>
          </p:txBody>
        </p:sp>
      </p:grpSp>
    </p:spTree>
    <p:extLst>
      <p:ext uri="{BB962C8B-B14F-4D97-AF65-F5344CB8AC3E}">
        <p14:creationId xmlns:p14="http://schemas.microsoft.com/office/powerpoint/2010/main" val="772707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5" name="矩形: 圆角 34">
            <a:extLst>
              <a:ext uri="{FF2B5EF4-FFF2-40B4-BE49-F238E27FC236}">
                <a16:creationId xmlns:a16="http://schemas.microsoft.com/office/drawing/2014/main" id="{00A7AD2D-FC44-4ADF-BFFC-B5718492ED24}"/>
              </a:ext>
            </a:extLst>
          </p:cNvPr>
          <p:cNvSpPr/>
          <p:nvPr/>
        </p:nvSpPr>
        <p:spPr>
          <a:xfrm>
            <a:off x="2872" y="1000943"/>
            <a:ext cx="9141128" cy="959351"/>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文件可以分为文本文件和二进制文件，而对应的，输入输出方法可分为字符</a:t>
            </a:r>
            <a:r>
              <a:rPr lang="en-US" altLang="zh-CN" sz="2400" b="1" dirty="0">
                <a:solidFill>
                  <a:srgbClr val="1557AE"/>
                </a:solidFill>
                <a:latin typeface="+mj-lt"/>
              </a:rPr>
              <a:t>I/O</a:t>
            </a:r>
            <a:r>
              <a:rPr lang="zh-CN" altLang="en-US" sz="2400" b="1" dirty="0">
                <a:solidFill>
                  <a:srgbClr val="1557AE"/>
                </a:solidFill>
                <a:latin typeface="+mj-lt"/>
              </a:rPr>
              <a:t>和字节</a:t>
            </a:r>
            <a:r>
              <a:rPr lang="en-US" altLang="zh-CN" sz="2400" b="1" dirty="0">
                <a:solidFill>
                  <a:srgbClr val="1557AE"/>
                </a:solidFill>
                <a:latin typeface="+mj-lt"/>
              </a:rPr>
              <a:t>I/O</a:t>
            </a:r>
          </a:p>
        </p:txBody>
      </p:sp>
      <p:sp>
        <p:nvSpPr>
          <p:cNvPr id="4" name="矩形 3">
            <a:extLst>
              <a:ext uri="{FF2B5EF4-FFF2-40B4-BE49-F238E27FC236}">
                <a16:creationId xmlns:a16="http://schemas.microsoft.com/office/drawing/2014/main" id="{0C1F628B-FDE1-4566-8A33-7235EB37FD2A}"/>
              </a:ext>
            </a:extLst>
          </p:cNvPr>
          <p:cNvSpPr/>
          <p:nvPr/>
        </p:nvSpPr>
        <p:spPr>
          <a:xfrm>
            <a:off x="43130" y="2122217"/>
            <a:ext cx="9100870" cy="3082829"/>
          </a:xfrm>
          <a:prstGeom prst="rect">
            <a:avLst/>
          </a:prstGeom>
          <a:noFill/>
          <a:ln w="38100">
            <a:solidFill>
              <a:schemeClr val="tx1"/>
            </a:solidFill>
            <a:prstDash val="sys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68" name="组合 67">
            <a:extLst>
              <a:ext uri="{FF2B5EF4-FFF2-40B4-BE49-F238E27FC236}">
                <a16:creationId xmlns:a16="http://schemas.microsoft.com/office/drawing/2014/main" id="{04D40F25-D5DA-422A-AFD6-355A49C29200}"/>
              </a:ext>
            </a:extLst>
          </p:cNvPr>
          <p:cNvGrpSpPr/>
          <p:nvPr/>
        </p:nvGrpSpPr>
        <p:grpSpPr>
          <a:xfrm>
            <a:off x="227675" y="2219277"/>
            <a:ext cx="8688648" cy="1329874"/>
            <a:chOff x="295244" y="2192601"/>
            <a:chExt cx="8658390" cy="1329874"/>
          </a:xfrm>
        </p:grpSpPr>
        <p:sp>
          <p:nvSpPr>
            <p:cNvPr id="36" name="矩形: 圆角 35">
              <a:extLst>
                <a:ext uri="{FF2B5EF4-FFF2-40B4-BE49-F238E27FC236}">
                  <a16:creationId xmlns:a16="http://schemas.microsoft.com/office/drawing/2014/main" id="{5A916DA9-9475-4163-8B57-8D619BD30016}"/>
                </a:ext>
              </a:extLst>
            </p:cNvPr>
            <p:cNvSpPr/>
            <p:nvPr/>
          </p:nvSpPr>
          <p:spPr>
            <a:xfrm>
              <a:off x="295244" y="2192601"/>
              <a:ext cx="2511943" cy="1329874"/>
            </a:xfrm>
            <a:prstGeom prst="roundRect">
              <a:avLst>
                <a:gd name="adj" fmla="val 0"/>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Aft>
                  <a:spcPts val="0"/>
                </a:spcAft>
                <a:defRPr/>
              </a:pPr>
              <a:r>
                <a:rPr kumimoji="1" lang="zh-CN" altLang="en-US" sz="2000" b="1" kern="0" dirty="0">
                  <a:solidFill>
                    <a:schemeClr val="bg1"/>
                  </a:solidFill>
                  <a:latin typeface="+mj-lt"/>
                  <a:ea typeface="楷体" panose="02010609060101010101" pitchFamily="49" charset="-122"/>
                </a:rPr>
                <a:t>字符</a:t>
              </a:r>
              <a:r>
                <a:rPr kumimoji="1" lang="en-US" altLang="zh-CN" sz="2000" b="1" kern="0" dirty="0">
                  <a:solidFill>
                    <a:schemeClr val="bg1"/>
                  </a:solidFill>
                  <a:latin typeface="+mj-lt"/>
                  <a:ea typeface="楷体" panose="02010609060101010101" pitchFamily="49" charset="-122"/>
                </a:rPr>
                <a:t>I/O</a:t>
              </a:r>
              <a:r>
                <a:rPr kumimoji="1" lang="zh-CN" altLang="en-US" sz="2000" b="1" kern="0" dirty="0">
                  <a:solidFill>
                    <a:schemeClr val="bg1"/>
                  </a:solidFill>
                  <a:latin typeface="+mj-lt"/>
                  <a:ea typeface="楷体" panose="02010609060101010101" pitchFamily="49" charset="-122"/>
                </a:rPr>
                <a:t>程序</a:t>
              </a:r>
              <a:endParaRPr kumimoji="1" lang="en-US" altLang="zh-CN" sz="2000" b="1" kern="0" dirty="0">
                <a:solidFill>
                  <a:schemeClr val="bg1"/>
                </a:solidFill>
                <a:latin typeface="+mj-lt"/>
                <a:ea typeface="楷体" panose="02010609060101010101" pitchFamily="49" charset="-122"/>
              </a:endParaRPr>
            </a:p>
            <a:p>
              <a:pPr algn="ctr" eaLnBrk="1" fontAlgn="auto" hangingPunct="1">
                <a:spcAft>
                  <a:spcPts val="0"/>
                </a:spcAft>
                <a:defRPr/>
              </a:pPr>
              <a:endParaRPr kumimoji="1" lang="en-US" altLang="zh-CN" sz="2000" b="1" kern="0" dirty="0">
                <a:solidFill>
                  <a:schemeClr val="bg1"/>
                </a:solidFill>
                <a:latin typeface="+mj-lt"/>
                <a:ea typeface="楷体" panose="02010609060101010101" pitchFamily="49" charset="-122"/>
              </a:endParaRPr>
            </a:p>
            <a:p>
              <a:pPr algn="ctr" eaLnBrk="1" fontAlgn="auto" hangingPunct="1">
                <a:spcAft>
                  <a:spcPts val="0"/>
                </a:spcAft>
                <a:defRPr/>
              </a:pPr>
              <a:r>
                <a:rPr kumimoji="1" lang="zh-CN" altLang="en-US" sz="2000" b="1" kern="0" dirty="0">
                  <a:solidFill>
                    <a:schemeClr val="bg1"/>
                  </a:solidFill>
                  <a:latin typeface="+mj-lt"/>
                  <a:ea typeface="楷体" panose="02010609060101010101" pitchFamily="49" charset="-122"/>
                </a:rPr>
                <a:t>字符的统一码：</a:t>
              </a:r>
              <a:r>
                <a:rPr kumimoji="1" lang="en-US" altLang="zh-CN" sz="2000" b="1" kern="0" dirty="0">
                  <a:solidFill>
                    <a:schemeClr val="bg1"/>
                  </a:solidFill>
                  <a:latin typeface="+mj-lt"/>
                  <a:ea typeface="楷体" panose="02010609060101010101" pitchFamily="49" charset="-122"/>
                </a:rPr>
                <a:t>"199"</a:t>
              </a:r>
              <a:endParaRPr kumimoji="1" lang="en-US" altLang="zh-CN" sz="2000" b="1" kern="0" dirty="0">
                <a:solidFill>
                  <a:schemeClr val="bg1"/>
                </a:solidFill>
                <a:latin typeface="Arial" panose="020B0604020202020204" pitchFamily="34" charset="0"/>
                <a:ea typeface="楷体" panose="02010609060101010101" pitchFamily="49" charset="-122"/>
                <a:cs typeface="Arial" panose="020B0604020202020204" pitchFamily="34" charset="0"/>
              </a:endParaRPr>
            </a:p>
          </p:txBody>
        </p:sp>
        <p:sp>
          <p:nvSpPr>
            <p:cNvPr id="37" name="Text Box 9">
              <a:extLst>
                <a:ext uri="{FF2B5EF4-FFF2-40B4-BE49-F238E27FC236}">
                  <a16:creationId xmlns:a16="http://schemas.microsoft.com/office/drawing/2014/main" id="{A5CF12A6-0966-43A2-8C61-002012D62719}"/>
                </a:ext>
              </a:extLst>
            </p:cNvPr>
            <p:cNvSpPr txBox="1">
              <a:spLocks noChangeArrowheads="1"/>
            </p:cNvSpPr>
            <p:nvPr/>
          </p:nvSpPr>
          <p:spPr bwMode="auto">
            <a:xfrm>
              <a:off x="4612336" y="2192601"/>
              <a:ext cx="4341298" cy="1329874"/>
            </a:xfrm>
            <a:prstGeom prst="rect">
              <a:avLst/>
            </a:prstGeom>
            <a:solidFill>
              <a:schemeClr val="accent1">
                <a:lumMod val="20000"/>
                <a:lumOff val="80000"/>
              </a:schemeClr>
            </a:solidFill>
            <a:ln w="28575">
              <a:solidFill>
                <a:srgbClr val="1557AE"/>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2000" b="1" kern="0" dirty="0">
                  <a:latin typeface="楷体" panose="02010609060101010101" pitchFamily="49" charset="-122"/>
                  <a:ea typeface="楷体" panose="02010609060101010101" pitchFamily="49" charset="-122"/>
                </a:rPr>
                <a:t>字符的编码保存在文件里</a:t>
              </a:r>
              <a:endParaRPr lang="en-US" altLang="zh-CN" sz="2000" b="1" kern="0" dirty="0">
                <a:latin typeface="楷体" panose="02010609060101010101" pitchFamily="49" charset="-122"/>
                <a:ea typeface="楷体" panose="02010609060101010101" pitchFamily="49" charset="-122"/>
              </a:endParaRPr>
            </a:p>
            <a:p>
              <a:pPr marL="0" marR="0" lvl="0" indent="0" algn="ctr" defTabSz="914400" eaLnBrk="1" fontAlgn="auto" latinLnBrk="0" hangingPunct="1">
                <a:lnSpc>
                  <a:spcPct val="100000"/>
                </a:lnSpc>
                <a:spcBef>
                  <a:spcPct val="0"/>
                </a:spcBef>
                <a:spcAft>
                  <a:spcPts val="0"/>
                </a:spcAft>
                <a:buClrTx/>
                <a:buSzTx/>
                <a:buFontTx/>
                <a:buNone/>
                <a:tabLst/>
                <a:defRPr/>
              </a:pPr>
              <a:endParaRPr kumimoji="1" lang="en-US" altLang="zh-CN"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a:p>
              <a:pPr marL="0" marR="0" lvl="0" indent="0" algn="ctr" defTabSz="914400" eaLnBrk="1" fontAlgn="auto" latinLnBrk="0" hangingPunct="1">
                <a:lnSpc>
                  <a:spcPct val="100000"/>
                </a:lnSpc>
                <a:spcBef>
                  <a:spcPct val="0"/>
                </a:spcBef>
                <a:spcAft>
                  <a:spcPts val="0"/>
                </a:spcAft>
                <a:buClrTx/>
                <a:buSzTx/>
                <a:buFontTx/>
                <a:buNone/>
                <a:tabLst/>
                <a:defRPr/>
              </a:pPr>
              <a:endParaRPr kumimoji="1" lang="en-US" altLang="zh-CN"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US" altLang="zh-CN" sz="2000" b="1" kern="0" dirty="0">
                  <a:latin typeface="楷体" panose="02010609060101010101" pitchFamily="49" charset="-122"/>
                  <a:ea typeface="楷体" panose="02010609060101010101" pitchFamily="49" charset="-122"/>
                </a:rPr>
                <a:t>00110001 00111001  00111001</a:t>
              </a:r>
              <a:endPar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p:txBody>
        </p:sp>
        <p:cxnSp>
          <p:nvCxnSpPr>
            <p:cNvPr id="6" name="直接箭头连接符 5">
              <a:extLst>
                <a:ext uri="{FF2B5EF4-FFF2-40B4-BE49-F238E27FC236}">
                  <a16:creationId xmlns:a16="http://schemas.microsoft.com/office/drawing/2014/main" id="{08094DAB-698D-4A1D-ADCB-FBCE95FDEC90}"/>
                </a:ext>
              </a:extLst>
            </p:cNvPr>
            <p:cNvCxnSpPr>
              <a:cxnSpLocks/>
            </p:cNvCxnSpPr>
            <p:nvPr/>
          </p:nvCxnSpPr>
          <p:spPr>
            <a:xfrm>
              <a:off x="2807187" y="2772976"/>
              <a:ext cx="1805148" cy="0"/>
            </a:xfrm>
            <a:prstGeom prst="straightConnector1">
              <a:avLst/>
            </a:prstGeom>
            <a:ln w="38100">
              <a:solidFill>
                <a:srgbClr val="1557AE"/>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DD49FC5-B26B-481B-A161-1134068666B5}"/>
                </a:ext>
              </a:extLst>
            </p:cNvPr>
            <p:cNvSpPr txBox="1"/>
            <p:nvPr/>
          </p:nvSpPr>
          <p:spPr>
            <a:xfrm>
              <a:off x="3022687" y="2403644"/>
              <a:ext cx="1530565" cy="369332"/>
            </a:xfrm>
            <a:prstGeom prst="rect">
              <a:avLst/>
            </a:prstGeom>
            <a:noFill/>
          </p:spPr>
          <p:txBody>
            <a:bodyPr wrap="square">
              <a:spAutoFit/>
            </a:bodyPr>
            <a:lstStyle/>
            <a:p>
              <a:r>
                <a:rPr lang="zh-CN" altLang="en-US" b="1" dirty="0">
                  <a:solidFill>
                    <a:srgbClr val="1557AE"/>
                  </a:solidFill>
                  <a:latin typeface="+mj-lt"/>
                </a:rPr>
                <a:t>编码</a:t>
              </a:r>
              <a:r>
                <a:rPr lang="en-US" altLang="zh-CN" b="1" dirty="0">
                  <a:solidFill>
                    <a:srgbClr val="1557AE"/>
                  </a:solidFill>
                  <a:latin typeface="+mj-lt"/>
                </a:rPr>
                <a:t>/</a:t>
              </a:r>
              <a:r>
                <a:rPr lang="zh-CN" altLang="en-US" b="1" dirty="0">
                  <a:solidFill>
                    <a:srgbClr val="1557AE"/>
                  </a:solidFill>
                  <a:latin typeface="+mj-lt"/>
                </a:rPr>
                <a:t>解码</a:t>
              </a:r>
              <a:endParaRPr lang="zh-CN" altLang="en-US" dirty="0"/>
            </a:p>
          </p:txBody>
        </p:sp>
        <p:cxnSp>
          <p:nvCxnSpPr>
            <p:cNvPr id="42" name="直接箭头连接符 41">
              <a:extLst>
                <a:ext uri="{FF2B5EF4-FFF2-40B4-BE49-F238E27FC236}">
                  <a16:creationId xmlns:a16="http://schemas.microsoft.com/office/drawing/2014/main" id="{3E025F0C-A8FE-4818-AFD7-502E51D18E17}"/>
                </a:ext>
              </a:extLst>
            </p:cNvPr>
            <p:cNvCxnSpPr>
              <a:cxnSpLocks/>
            </p:cNvCxnSpPr>
            <p:nvPr/>
          </p:nvCxnSpPr>
          <p:spPr>
            <a:xfrm>
              <a:off x="2041904" y="3315169"/>
              <a:ext cx="765283" cy="0"/>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401D4B5A-6F14-4E8E-9D61-3B7EDCD1C556}"/>
                </a:ext>
              </a:extLst>
            </p:cNvPr>
            <p:cNvCxnSpPr>
              <a:cxnSpLocks/>
            </p:cNvCxnSpPr>
            <p:nvPr/>
          </p:nvCxnSpPr>
          <p:spPr>
            <a:xfrm flipH="1">
              <a:off x="2807187" y="3315169"/>
              <a:ext cx="1958986" cy="0"/>
            </a:xfrm>
            <a:prstGeom prst="straightConnector1">
              <a:avLst/>
            </a:prstGeom>
            <a:ln w="38100">
              <a:solidFill>
                <a:srgbClr val="1557AE"/>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9" name="组合 68">
            <a:extLst>
              <a:ext uri="{FF2B5EF4-FFF2-40B4-BE49-F238E27FC236}">
                <a16:creationId xmlns:a16="http://schemas.microsoft.com/office/drawing/2014/main" id="{1BC8E502-C669-415A-8B7E-EDEC4ABBB967}"/>
              </a:ext>
            </a:extLst>
          </p:cNvPr>
          <p:cNvGrpSpPr/>
          <p:nvPr/>
        </p:nvGrpSpPr>
        <p:grpSpPr>
          <a:xfrm>
            <a:off x="227676" y="3711074"/>
            <a:ext cx="8688647" cy="1329874"/>
            <a:chOff x="325884" y="4552177"/>
            <a:chExt cx="8753733" cy="1329874"/>
          </a:xfrm>
        </p:grpSpPr>
        <p:sp>
          <p:nvSpPr>
            <p:cNvPr id="48" name="矩形: 圆角 47">
              <a:extLst>
                <a:ext uri="{FF2B5EF4-FFF2-40B4-BE49-F238E27FC236}">
                  <a16:creationId xmlns:a16="http://schemas.microsoft.com/office/drawing/2014/main" id="{C65559DC-F0F9-4B7F-AFA1-89BE14003CAD}"/>
                </a:ext>
              </a:extLst>
            </p:cNvPr>
            <p:cNvSpPr/>
            <p:nvPr/>
          </p:nvSpPr>
          <p:spPr>
            <a:xfrm>
              <a:off x="5854538" y="4552177"/>
              <a:ext cx="3225079" cy="1329874"/>
            </a:xfrm>
            <a:prstGeom prst="roundRect">
              <a:avLst>
                <a:gd name="adj" fmla="val 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Aft>
                  <a:spcPts val="0"/>
                </a:spcAft>
                <a:defRPr/>
              </a:pPr>
              <a:r>
                <a:rPr kumimoji="1" lang="zh-CN" altLang="en-US" sz="2000" b="1" kern="0" dirty="0">
                  <a:solidFill>
                    <a:schemeClr val="bg1"/>
                  </a:solidFill>
                  <a:latin typeface="+mj-lt"/>
                  <a:ea typeface="楷体" panose="02010609060101010101" pitchFamily="49" charset="-122"/>
                </a:rPr>
                <a:t>字节</a:t>
              </a:r>
              <a:r>
                <a:rPr kumimoji="1" lang="en-US" altLang="zh-CN" sz="2000" b="1" kern="0" dirty="0">
                  <a:solidFill>
                    <a:schemeClr val="bg1"/>
                  </a:solidFill>
                  <a:latin typeface="+mj-lt"/>
                  <a:ea typeface="楷体" panose="02010609060101010101" pitchFamily="49" charset="-122"/>
                </a:rPr>
                <a:t>I/O</a:t>
              </a:r>
              <a:r>
                <a:rPr kumimoji="1" lang="zh-CN" altLang="en-US" sz="2000" b="1" kern="0" dirty="0">
                  <a:solidFill>
                    <a:schemeClr val="bg1"/>
                  </a:solidFill>
                  <a:latin typeface="+mj-lt"/>
                  <a:ea typeface="楷体" panose="02010609060101010101" pitchFamily="49" charset="-122"/>
                </a:rPr>
                <a:t>程序</a:t>
              </a:r>
              <a:endParaRPr kumimoji="1" lang="en-US" altLang="zh-CN" sz="2000" b="1" kern="0" dirty="0">
                <a:solidFill>
                  <a:schemeClr val="bg1"/>
                </a:solidFill>
                <a:latin typeface="+mj-lt"/>
                <a:ea typeface="楷体" panose="02010609060101010101" pitchFamily="49" charset="-122"/>
              </a:endParaRPr>
            </a:p>
            <a:p>
              <a:pPr algn="ctr" eaLnBrk="1" fontAlgn="auto" hangingPunct="1">
                <a:spcAft>
                  <a:spcPts val="0"/>
                </a:spcAft>
                <a:defRPr/>
              </a:pPr>
              <a:endParaRPr kumimoji="1" lang="en-US" altLang="zh-CN" sz="2000" b="1" kern="0" dirty="0">
                <a:solidFill>
                  <a:schemeClr val="bg1"/>
                </a:solidFill>
                <a:latin typeface="+mj-lt"/>
                <a:ea typeface="楷体" panose="02010609060101010101" pitchFamily="49" charset="-122"/>
              </a:endParaRPr>
            </a:p>
            <a:p>
              <a:pPr algn="ctr" eaLnBrk="1" fontAlgn="auto" hangingPunct="1">
                <a:spcAft>
                  <a:spcPts val="0"/>
                </a:spcAft>
                <a:defRPr/>
              </a:pPr>
              <a:r>
                <a:rPr kumimoji="1" lang="zh-CN" altLang="en-US" sz="2000" b="1" kern="0" dirty="0">
                  <a:solidFill>
                    <a:schemeClr val="bg1"/>
                  </a:solidFill>
                  <a:latin typeface="+mj-lt"/>
                  <a:ea typeface="楷体" panose="02010609060101010101" pitchFamily="49" charset="-122"/>
                </a:rPr>
                <a:t>一个字节被读取</a:t>
              </a:r>
              <a:r>
                <a:rPr kumimoji="1" lang="en-US" altLang="zh-CN" sz="2000" b="1" kern="0" dirty="0">
                  <a:solidFill>
                    <a:schemeClr val="bg1"/>
                  </a:solidFill>
                  <a:latin typeface="+mj-lt"/>
                  <a:ea typeface="楷体" panose="02010609060101010101" pitchFamily="49" charset="-122"/>
                </a:rPr>
                <a:t>/</a:t>
              </a:r>
              <a:r>
                <a:rPr kumimoji="1" lang="zh-CN" altLang="en-US" sz="2000" b="1" kern="0" dirty="0">
                  <a:solidFill>
                    <a:schemeClr val="bg1"/>
                  </a:solidFill>
                  <a:latin typeface="+mj-lt"/>
                  <a:ea typeface="楷体" panose="02010609060101010101" pitchFamily="49" charset="-122"/>
                </a:rPr>
                <a:t>写入：</a:t>
              </a:r>
              <a:endParaRPr kumimoji="1" lang="en-US" altLang="zh-CN" sz="2000" b="1" kern="0" dirty="0">
                <a:solidFill>
                  <a:schemeClr val="bg1"/>
                </a:solidFill>
                <a:latin typeface="+mj-lt"/>
                <a:ea typeface="楷体" panose="02010609060101010101" pitchFamily="49" charset="-122"/>
              </a:endParaRPr>
            </a:p>
            <a:p>
              <a:pPr algn="ctr" eaLnBrk="1" fontAlgn="auto" hangingPunct="1">
                <a:spcAft>
                  <a:spcPts val="0"/>
                </a:spcAft>
                <a:defRPr/>
              </a:pPr>
              <a:r>
                <a:rPr kumimoji="1" lang="en-US" altLang="zh-CN" sz="2000" b="1" kern="0" dirty="0">
                  <a:solidFill>
                    <a:schemeClr val="bg1"/>
                  </a:solidFill>
                  <a:latin typeface="+mj-lt"/>
                  <a:ea typeface="楷体" panose="02010609060101010101" pitchFamily="49" charset="-122"/>
                </a:rPr>
                <a:t>199</a:t>
              </a:r>
              <a:endParaRPr kumimoji="1" lang="en-US" altLang="zh-CN" sz="2000" b="1" kern="0" dirty="0">
                <a:solidFill>
                  <a:schemeClr val="bg1"/>
                </a:solidFill>
                <a:latin typeface="Arial" panose="020B0604020202020204" pitchFamily="34" charset="0"/>
                <a:ea typeface="楷体" panose="02010609060101010101" pitchFamily="49" charset="-122"/>
                <a:cs typeface="Arial" panose="020B0604020202020204" pitchFamily="34" charset="0"/>
              </a:endParaRPr>
            </a:p>
          </p:txBody>
        </p:sp>
        <p:sp>
          <p:nvSpPr>
            <p:cNvPr id="49" name="Text Box 9">
              <a:extLst>
                <a:ext uri="{FF2B5EF4-FFF2-40B4-BE49-F238E27FC236}">
                  <a16:creationId xmlns:a16="http://schemas.microsoft.com/office/drawing/2014/main" id="{8D00CC3E-91D8-4492-86BE-6134F57A5B30}"/>
                </a:ext>
              </a:extLst>
            </p:cNvPr>
            <p:cNvSpPr txBox="1">
              <a:spLocks noChangeArrowheads="1"/>
            </p:cNvSpPr>
            <p:nvPr/>
          </p:nvSpPr>
          <p:spPr bwMode="auto">
            <a:xfrm>
              <a:off x="325884" y="4552177"/>
              <a:ext cx="3458989" cy="1329874"/>
            </a:xfrm>
            <a:prstGeom prst="rect">
              <a:avLst/>
            </a:prstGeom>
            <a:solidFill>
              <a:srgbClr val="FBDBDB"/>
            </a:solidFill>
            <a:ln w="28575">
              <a:solidFill>
                <a:srgbClr val="C00000"/>
              </a:solidFill>
              <a:miter lim="800000"/>
              <a:headEnd/>
              <a:tailEnd/>
            </a:ln>
            <a:effec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2000" b="1" kern="0" dirty="0">
                  <a:latin typeface="楷体" panose="02010609060101010101" pitchFamily="49" charset="-122"/>
                  <a:ea typeface="楷体" panose="02010609060101010101" pitchFamily="49" charset="-122"/>
                </a:rPr>
                <a:t>文件中是相同的字节</a:t>
              </a:r>
              <a:endParaRPr kumimoji="1" lang="en-US" altLang="zh-CN"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a:p>
              <a:pPr marL="0" marR="0" lvl="0" indent="0" algn="ctr" defTabSz="914400" eaLnBrk="1" fontAlgn="auto" latinLnBrk="0" hangingPunct="1">
                <a:lnSpc>
                  <a:spcPct val="100000"/>
                </a:lnSpc>
                <a:spcBef>
                  <a:spcPct val="0"/>
                </a:spcBef>
                <a:spcAft>
                  <a:spcPts val="0"/>
                </a:spcAft>
                <a:buClrTx/>
                <a:buSzTx/>
                <a:buFontTx/>
                <a:buNone/>
                <a:tabLst/>
                <a:defRPr/>
              </a:pPr>
              <a:endParaRPr kumimoji="1" lang="en-US" altLang="zh-CN"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a:p>
              <a:pPr marL="0" marR="0" lvl="0" indent="0" algn="ctr" defTabSz="914400" eaLnBrk="1" fontAlgn="auto" latinLnBrk="0" hangingPunct="1">
                <a:lnSpc>
                  <a:spcPct val="100000"/>
                </a:lnSpc>
                <a:spcBef>
                  <a:spcPct val="0"/>
                </a:spcBef>
                <a:spcAft>
                  <a:spcPts val="0"/>
                </a:spcAft>
                <a:buClrTx/>
                <a:buSzTx/>
                <a:buFontTx/>
                <a:buNone/>
                <a:tabLst/>
                <a:defRPr/>
              </a:pPr>
              <a:endParaRPr kumimoji="1" lang="en-US" altLang="zh-CN"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US" altLang="zh-CN" sz="2000" b="1" kern="0" dirty="0">
                  <a:latin typeface="楷体" panose="02010609060101010101" pitchFamily="49" charset="-122"/>
                  <a:ea typeface="楷体" panose="02010609060101010101" pitchFamily="49" charset="-122"/>
                </a:rPr>
                <a:t>11000111</a:t>
              </a:r>
              <a:endParaRPr kumimoji="1" lang="zh-CN" altLang="en-US" sz="2000" b="1" i="0" u="none" strike="noStrike" kern="0" cap="none" spc="0" normalizeH="0" baseline="0" noProof="0" dirty="0">
                <a:ln>
                  <a:noFill/>
                </a:ln>
                <a:effectLst/>
                <a:uLnTx/>
                <a:uFillTx/>
                <a:latin typeface="楷体" panose="02010609060101010101" pitchFamily="49" charset="-122"/>
                <a:ea typeface="楷体" panose="02010609060101010101" pitchFamily="49" charset="-122"/>
              </a:endParaRPr>
            </a:p>
          </p:txBody>
        </p:sp>
        <p:cxnSp>
          <p:nvCxnSpPr>
            <p:cNvPr id="51" name="直接箭头连接符 50">
              <a:extLst>
                <a:ext uri="{FF2B5EF4-FFF2-40B4-BE49-F238E27FC236}">
                  <a16:creationId xmlns:a16="http://schemas.microsoft.com/office/drawing/2014/main" id="{C045A51E-65E3-4285-B8EF-BCDF97071002}"/>
                </a:ext>
              </a:extLst>
            </p:cNvPr>
            <p:cNvCxnSpPr>
              <a:cxnSpLocks/>
            </p:cNvCxnSpPr>
            <p:nvPr/>
          </p:nvCxnSpPr>
          <p:spPr>
            <a:xfrm>
              <a:off x="3824305" y="5080823"/>
              <a:ext cx="1990802"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D30F4D77-0C77-42BD-B488-86A9C54F5DC0}"/>
                </a:ext>
              </a:extLst>
            </p:cNvPr>
            <p:cNvCxnSpPr>
              <a:cxnSpLocks/>
            </p:cNvCxnSpPr>
            <p:nvPr/>
          </p:nvCxnSpPr>
          <p:spPr>
            <a:xfrm>
              <a:off x="4889121" y="5579342"/>
              <a:ext cx="765283" cy="0"/>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4D608FDE-1728-4DE3-9D7D-2E0C8A08FFFF}"/>
                </a:ext>
              </a:extLst>
            </p:cNvPr>
            <p:cNvCxnSpPr>
              <a:cxnSpLocks/>
            </p:cNvCxnSpPr>
            <p:nvPr/>
          </p:nvCxnSpPr>
          <p:spPr>
            <a:xfrm>
              <a:off x="2649906" y="5666489"/>
              <a:ext cx="3204633" cy="19533"/>
            </a:xfrm>
            <a:prstGeom prst="straightConnector1">
              <a:avLst/>
            </a:prstGeom>
            <a:ln w="38100">
              <a:solidFill>
                <a:srgbClr val="C0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B32CBF86-57CA-47AA-A986-561B3D0D1A45}"/>
                </a:ext>
              </a:extLst>
            </p:cNvPr>
            <p:cNvCxnSpPr>
              <a:cxnSpLocks/>
            </p:cNvCxnSpPr>
            <p:nvPr/>
          </p:nvCxnSpPr>
          <p:spPr>
            <a:xfrm flipH="1">
              <a:off x="5854539" y="5686022"/>
              <a:ext cx="1316654" cy="0"/>
            </a:xfrm>
            <a:prstGeom prst="straightConnector1">
              <a:avLst/>
            </a:prstGeom>
            <a:ln w="38100">
              <a:solidFill>
                <a:schemeClr val="bg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0" name="矩形: 圆角 69">
            <a:extLst>
              <a:ext uri="{FF2B5EF4-FFF2-40B4-BE49-F238E27FC236}">
                <a16:creationId xmlns:a16="http://schemas.microsoft.com/office/drawing/2014/main" id="{36E2EA8A-B195-45AE-BE19-C159AB96266F}"/>
              </a:ext>
            </a:extLst>
          </p:cNvPr>
          <p:cNvSpPr/>
          <p:nvPr/>
        </p:nvSpPr>
        <p:spPr>
          <a:xfrm>
            <a:off x="0" y="5354032"/>
            <a:ext cx="9144000" cy="1386839"/>
          </a:xfrm>
          <a:prstGeom prst="roundRect">
            <a:avLst>
              <a:gd name="adj" fmla="val 5439"/>
            </a:avLst>
          </a:prstGeom>
          <a:solidFill>
            <a:schemeClr val="bg1">
              <a:lumMod val="85000"/>
            </a:schemeClr>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en-US" altLang="zh-CN" sz="2000" b="1" dirty="0">
                <a:solidFill>
                  <a:schemeClr val="tx1"/>
                </a:solidFill>
                <a:latin typeface="+mj-lt"/>
                <a:ea typeface="楷体" panose="02010609060101010101" pitchFamily="49" charset="-122"/>
              </a:rPr>
              <a:t>JDK1.1</a:t>
            </a:r>
            <a:r>
              <a:rPr lang="zh-CN" altLang="en-US" sz="2000" b="1" dirty="0">
                <a:solidFill>
                  <a:schemeClr val="tx1"/>
                </a:solidFill>
                <a:latin typeface="+mj-lt"/>
                <a:ea typeface="楷体" panose="02010609060101010101" pitchFamily="49" charset="-122"/>
              </a:rPr>
              <a:t>之前，</a:t>
            </a:r>
            <a:r>
              <a:rPr lang="en-US" altLang="zh-CN" sz="2000" b="1" dirty="0">
                <a:solidFill>
                  <a:schemeClr val="tx1"/>
                </a:solidFill>
                <a:latin typeface="+mj-lt"/>
                <a:ea typeface="楷体" panose="02010609060101010101" pitchFamily="49" charset="-122"/>
              </a:rPr>
              <a:t>java.io</a:t>
            </a:r>
            <a:r>
              <a:rPr lang="zh-CN" altLang="en-US" sz="2000" b="1" dirty="0">
                <a:solidFill>
                  <a:schemeClr val="tx1"/>
                </a:solidFill>
                <a:latin typeface="+mj-lt"/>
                <a:ea typeface="楷体" panose="02010609060101010101" pitchFamily="49" charset="-122"/>
              </a:rPr>
              <a:t>包中的流只有普通的字节流（以</a:t>
            </a:r>
            <a:r>
              <a:rPr lang="en-US" altLang="zh-CN" sz="2000" b="1" dirty="0">
                <a:solidFill>
                  <a:schemeClr val="tx1"/>
                </a:solidFill>
                <a:latin typeface="+mj-lt"/>
                <a:ea typeface="楷体" panose="02010609060101010101" pitchFamily="49" charset="-122"/>
              </a:rPr>
              <a:t>byte</a:t>
            </a:r>
            <a:r>
              <a:rPr lang="zh-CN" altLang="en-US" sz="2000" b="1" dirty="0">
                <a:solidFill>
                  <a:schemeClr val="tx1"/>
                </a:solidFill>
                <a:latin typeface="+mj-lt"/>
                <a:ea typeface="楷体" panose="02010609060101010101" pitchFamily="49" charset="-122"/>
              </a:rPr>
              <a:t>为基本处理单位的流），这种流对于以</a:t>
            </a:r>
            <a:r>
              <a:rPr lang="en-US" altLang="zh-CN" sz="2000" b="1" dirty="0">
                <a:solidFill>
                  <a:schemeClr val="tx1"/>
                </a:solidFill>
                <a:latin typeface="+mj-lt"/>
                <a:ea typeface="楷体" panose="02010609060101010101" pitchFamily="49" charset="-122"/>
              </a:rPr>
              <a:t>16</a:t>
            </a:r>
            <a:r>
              <a:rPr lang="zh-CN" altLang="en-US" sz="2000" b="1" dirty="0">
                <a:solidFill>
                  <a:schemeClr val="tx1"/>
                </a:solidFill>
                <a:latin typeface="+mj-lt"/>
                <a:ea typeface="楷体" panose="02010609060101010101" pitchFamily="49" charset="-122"/>
              </a:rPr>
              <a:t>位的</a:t>
            </a:r>
            <a:r>
              <a:rPr lang="en-US" altLang="zh-CN" sz="2000" b="1" dirty="0">
                <a:solidFill>
                  <a:schemeClr val="tx1"/>
                </a:solidFill>
                <a:latin typeface="+mj-lt"/>
                <a:ea typeface="楷体" panose="02010609060101010101" pitchFamily="49" charset="-122"/>
              </a:rPr>
              <a:t>Unicode</a:t>
            </a:r>
            <a:r>
              <a:rPr lang="zh-CN" altLang="en-US" sz="2000" b="1" dirty="0">
                <a:solidFill>
                  <a:schemeClr val="tx1"/>
                </a:solidFill>
                <a:latin typeface="+mj-lt"/>
                <a:ea typeface="楷体" panose="02010609060101010101" pitchFamily="49" charset="-122"/>
              </a:rPr>
              <a:t>码表示的字符流处理很不方便。</a:t>
            </a:r>
            <a:endParaRPr lang="en-US" altLang="zh-CN" sz="2000" b="1" dirty="0">
              <a:solidFill>
                <a:schemeClr val="tx1"/>
              </a:solidFill>
              <a:latin typeface="+mj-lt"/>
              <a:ea typeface="楷体" panose="02010609060101010101" pitchFamily="49" charset="-122"/>
            </a:endParaRPr>
          </a:p>
          <a:p>
            <a:pPr marL="342900" indent="-342900" algn="just">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从</a:t>
            </a:r>
            <a:r>
              <a:rPr lang="en-US" altLang="zh-CN" sz="2000" b="1" dirty="0">
                <a:solidFill>
                  <a:schemeClr val="tx1"/>
                </a:solidFill>
                <a:latin typeface="+mj-lt"/>
                <a:ea typeface="楷体" panose="02010609060101010101" pitchFamily="49" charset="-122"/>
              </a:rPr>
              <a:t>JDK1.1</a:t>
            </a:r>
            <a:r>
              <a:rPr lang="zh-CN" altLang="en-US" sz="2000" b="1" dirty="0">
                <a:solidFill>
                  <a:schemeClr val="tx1"/>
                </a:solidFill>
                <a:latin typeface="+mj-lt"/>
                <a:ea typeface="楷体" panose="02010609060101010101" pitchFamily="49" charset="-122"/>
              </a:rPr>
              <a:t>开始， </a:t>
            </a:r>
            <a:r>
              <a:rPr lang="en-US" altLang="zh-CN" sz="2000" b="1" dirty="0">
                <a:solidFill>
                  <a:schemeClr val="tx1"/>
                </a:solidFill>
                <a:latin typeface="+mj-lt"/>
                <a:ea typeface="楷体" panose="02010609060101010101" pitchFamily="49" charset="-122"/>
              </a:rPr>
              <a:t>java.io</a:t>
            </a:r>
            <a:r>
              <a:rPr lang="zh-CN" altLang="en-US" sz="2000" b="1" dirty="0">
                <a:solidFill>
                  <a:schemeClr val="tx1"/>
                </a:solidFill>
                <a:latin typeface="+mj-lt"/>
                <a:ea typeface="楷体" panose="02010609060101010101" pitchFamily="49" charset="-122"/>
              </a:rPr>
              <a:t>包中加入了专门用于字符流处理的类（以</a:t>
            </a:r>
            <a:r>
              <a:rPr lang="en-US" altLang="zh-CN" sz="2000" b="1" dirty="0">
                <a:solidFill>
                  <a:schemeClr val="tx1"/>
                </a:solidFill>
                <a:latin typeface="+mj-lt"/>
                <a:ea typeface="楷体" panose="02010609060101010101" pitchFamily="49" charset="-122"/>
              </a:rPr>
              <a:t>Reader</a:t>
            </a:r>
            <a:r>
              <a:rPr lang="zh-CN" altLang="en-US" sz="2000" b="1" dirty="0">
                <a:solidFill>
                  <a:schemeClr val="tx1"/>
                </a:solidFill>
                <a:latin typeface="+mj-lt"/>
                <a:ea typeface="楷体" panose="02010609060101010101" pitchFamily="49" charset="-122"/>
              </a:rPr>
              <a:t>和</a:t>
            </a:r>
            <a:r>
              <a:rPr lang="en-US" altLang="zh-CN" sz="2000" b="1" dirty="0">
                <a:solidFill>
                  <a:schemeClr val="tx1"/>
                </a:solidFill>
                <a:latin typeface="+mj-lt"/>
                <a:ea typeface="楷体" panose="02010609060101010101" pitchFamily="49" charset="-122"/>
              </a:rPr>
              <a:t>Writer</a:t>
            </a:r>
            <a:r>
              <a:rPr lang="zh-CN" altLang="en-US" sz="2000" b="1" dirty="0">
                <a:solidFill>
                  <a:schemeClr val="tx1"/>
                </a:solidFill>
                <a:latin typeface="+mj-lt"/>
                <a:ea typeface="楷体" panose="02010609060101010101" pitchFamily="49" charset="-122"/>
              </a:rPr>
              <a:t>为基础派生的一系列类）。</a:t>
            </a:r>
          </a:p>
        </p:txBody>
      </p:sp>
    </p:spTree>
    <p:extLst>
      <p:ext uri="{BB962C8B-B14F-4D97-AF65-F5344CB8AC3E}">
        <p14:creationId xmlns:p14="http://schemas.microsoft.com/office/powerpoint/2010/main" val="1429205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0">
                                            <p:txEl>
                                              <p:pRg st="0" end="0"/>
                                            </p:txEl>
                                          </p:spTgt>
                                        </p:tgtEl>
                                        <p:attrNameLst>
                                          <p:attrName>style.visibility</p:attrName>
                                        </p:attrNameLst>
                                      </p:cBhvr>
                                      <p:to>
                                        <p:strVal val="visible"/>
                                      </p:to>
                                    </p:set>
                                    <p:animEffect transition="in" filter="fade">
                                      <p:cBhvr>
                                        <p:cTn id="30" dur="500"/>
                                        <p:tgtEl>
                                          <p:spTgt spid="7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0">
                                            <p:txEl>
                                              <p:pRg st="1" end="1"/>
                                            </p:txEl>
                                          </p:spTgt>
                                        </p:tgtEl>
                                        <p:attrNameLst>
                                          <p:attrName>style.visibility</p:attrName>
                                        </p:attrNameLst>
                                      </p:cBhvr>
                                      <p:to>
                                        <p:strVal val="visible"/>
                                      </p:to>
                                    </p:set>
                                    <p:animEffect transition="in" filter="fade">
                                      <p:cBhvr>
                                        <p:cTn id="35" dur="500"/>
                                        <p:tgtEl>
                                          <p:spTgt spid="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 grpId="0" animBg="1"/>
      <p:bldP spid="7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1010213"/>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管道流</a:t>
            </a:r>
            <a:endParaRPr lang="en-US" altLang="zh-CN" sz="2800" b="1" dirty="0">
              <a:solidFill>
                <a:srgbClr val="1557AE"/>
              </a:solidFill>
              <a:latin typeface="+mn-ea"/>
              <a:ea typeface="+mn-ea"/>
              <a:sym typeface="+mn-ea"/>
            </a:endParaRPr>
          </a:p>
          <a:p>
            <a:pPr marL="800100" lvl="2" indent="-342900">
              <a:lnSpc>
                <a:spcPct val="120000"/>
              </a:lnSpc>
              <a:buFont typeface="Wingdings" panose="05000000000000000000" pitchFamily="2" charset="2"/>
              <a:buChar char="p"/>
            </a:pPr>
            <a:r>
              <a:rPr lang="zh-CN" altLang="en-US" sz="2400" b="1" dirty="0">
                <a:solidFill>
                  <a:srgbClr val="1557AE"/>
                </a:solidFill>
                <a:latin typeface="+mj-lt"/>
                <a:ea typeface="楷体" panose="02010609060101010101" pitchFamily="49" charset="-122"/>
                <a:cs typeface="黑体" panose="02010609060101010101" pitchFamily="49" charset="-122"/>
                <a:sym typeface="+mn-ea"/>
              </a:rPr>
              <a:t>管道输入</a:t>
            </a:r>
            <a:r>
              <a:rPr lang="en-US" altLang="zh-CN" sz="2400" b="1" dirty="0">
                <a:solidFill>
                  <a:srgbClr val="1557AE"/>
                </a:solidFill>
                <a:latin typeface="+mj-lt"/>
                <a:ea typeface="楷体" panose="02010609060101010101" pitchFamily="49" charset="-122"/>
                <a:cs typeface="黑体" panose="02010609060101010101" pitchFamily="49" charset="-122"/>
                <a:sym typeface="+mn-ea"/>
              </a:rPr>
              <a:t>/</a:t>
            </a:r>
            <a:r>
              <a:rPr lang="zh-CN" altLang="en-US" sz="2400" b="1" dirty="0">
                <a:solidFill>
                  <a:srgbClr val="1557AE"/>
                </a:solidFill>
                <a:latin typeface="+mj-lt"/>
                <a:ea typeface="楷体" panose="02010609060101010101" pitchFamily="49" charset="-122"/>
                <a:cs typeface="黑体" panose="02010609060101010101" pitchFamily="49" charset="-122"/>
                <a:sym typeface="+mn-ea"/>
              </a:rPr>
              <a:t>输出流可以用两种方式进行连接：</a:t>
            </a:r>
          </a:p>
        </p:txBody>
      </p:sp>
      <p:sp>
        <p:nvSpPr>
          <p:cNvPr id="17" name="矩形: 圆角 16">
            <a:extLst>
              <a:ext uri="{FF2B5EF4-FFF2-40B4-BE49-F238E27FC236}">
                <a16:creationId xmlns:a16="http://schemas.microsoft.com/office/drawing/2014/main" id="{82972C15-68C3-4583-938B-879C549F6370}"/>
              </a:ext>
            </a:extLst>
          </p:cNvPr>
          <p:cNvSpPr/>
          <p:nvPr/>
        </p:nvSpPr>
        <p:spPr>
          <a:xfrm>
            <a:off x="0" y="2007551"/>
            <a:ext cx="9143999" cy="2982778"/>
          </a:xfrm>
          <a:prstGeom prst="roundRect">
            <a:avLst>
              <a:gd name="adj" fmla="val 0"/>
            </a:avLst>
          </a:prstGeom>
          <a:solidFill>
            <a:schemeClr val="bg1">
              <a:lumMod val="85000"/>
            </a:schemeClr>
          </a:solid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3" indent="-342900">
              <a:buFont typeface="Wingdings" panose="05000000000000000000" pitchFamily="2" charset="2"/>
              <a:buChar char="ü"/>
            </a:pPr>
            <a:r>
              <a:rPr lang="zh-CN" altLang="en-US" sz="2000" b="1" dirty="0">
                <a:solidFill>
                  <a:schemeClr val="tx1"/>
                </a:solidFill>
                <a:latin typeface="Consolas" panose="020B0609020204030204" pitchFamily="49" charset="0"/>
              </a:rPr>
              <a:t>在构造方法中进行连接</a:t>
            </a:r>
          </a:p>
          <a:p>
            <a:pPr marL="914400" lvl="5"/>
            <a:r>
              <a:rPr lang="en-US" altLang="zh-CN" sz="2000" dirty="0" err="1">
                <a:solidFill>
                  <a:schemeClr val="tx1"/>
                </a:solidFill>
                <a:latin typeface="Consolas" panose="020B0609020204030204" pitchFamily="49" charset="0"/>
              </a:rPr>
              <a:t>PipedInputStream</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PipedOutputStream</a:t>
            </a:r>
            <a:r>
              <a:rPr lang="en-US" altLang="zh-CN" sz="2000" dirty="0">
                <a:solidFill>
                  <a:schemeClr val="tx1"/>
                </a:solidFill>
                <a:latin typeface="Consolas" panose="020B0609020204030204" pitchFamily="49" charset="0"/>
              </a:rPr>
              <a:t> pos);</a:t>
            </a:r>
          </a:p>
          <a:p>
            <a:pPr marL="914400" lvl="5"/>
            <a:r>
              <a:rPr lang="en-US" altLang="zh-CN" sz="2000" dirty="0" err="1">
                <a:solidFill>
                  <a:schemeClr val="tx1"/>
                </a:solidFill>
                <a:latin typeface="Consolas" panose="020B0609020204030204" pitchFamily="49" charset="0"/>
              </a:rPr>
              <a:t>PipedOutputStream</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PipedInputStream</a:t>
            </a:r>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pis</a:t>
            </a:r>
            <a:r>
              <a:rPr lang="en-US" altLang="zh-CN" sz="2000" dirty="0">
                <a:solidFill>
                  <a:schemeClr val="tx1"/>
                </a:solidFill>
                <a:latin typeface="Consolas" panose="020B0609020204030204" pitchFamily="49" charset="0"/>
              </a:rPr>
              <a:t>);</a:t>
            </a:r>
          </a:p>
          <a:p>
            <a:pPr marL="342900" lvl="3" indent="-342900">
              <a:buFont typeface="Wingdings" panose="05000000000000000000" pitchFamily="2" charset="2"/>
              <a:buChar char="ü"/>
            </a:pPr>
            <a:r>
              <a:rPr lang="zh-CN" altLang="en-US" sz="2000" b="1" dirty="0">
                <a:solidFill>
                  <a:schemeClr val="tx1"/>
                </a:solidFill>
                <a:latin typeface="Consolas" panose="020B0609020204030204" pitchFamily="49" charset="0"/>
              </a:rPr>
              <a:t>通过各自的</a:t>
            </a:r>
            <a:r>
              <a:rPr lang="en-US" altLang="zh-CN" sz="2000" b="1" dirty="0">
                <a:solidFill>
                  <a:schemeClr val="tx1"/>
                </a:solidFill>
                <a:latin typeface="Consolas" panose="020B0609020204030204" pitchFamily="49" charset="0"/>
              </a:rPr>
              <a:t>connect()</a:t>
            </a:r>
            <a:r>
              <a:rPr lang="zh-CN" altLang="en-US" sz="2000" b="1" dirty="0">
                <a:solidFill>
                  <a:schemeClr val="tx1"/>
                </a:solidFill>
                <a:latin typeface="Consolas" panose="020B0609020204030204" pitchFamily="49" charset="0"/>
              </a:rPr>
              <a:t>方法连接</a:t>
            </a:r>
            <a:endParaRPr lang="en-US" altLang="zh-CN" sz="2000" b="1" dirty="0">
              <a:solidFill>
                <a:schemeClr val="tx1"/>
              </a:solidFill>
              <a:latin typeface="Consolas" panose="020B0609020204030204" pitchFamily="49" charset="0"/>
            </a:endParaRPr>
          </a:p>
          <a:p>
            <a:pPr marL="457200" lvl="4"/>
            <a:r>
              <a:rPr lang="en-US" altLang="zh-CN" sz="2000" b="1" dirty="0">
                <a:solidFill>
                  <a:schemeClr val="tx1"/>
                </a:solidFill>
                <a:latin typeface="Consolas" panose="020B0609020204030204" pitchFamily="49" charset="0"/>
              </a:rPr>
              <a:t>(1) </a:t>
            </a:r>
            <a:r>
              <a:rPr lang="zh-CN" altLang="en-US" sz="2000" b="1" dirty="0">
                <a:solidFill>
                  <a:schemeClr val="tx1"/>
                </a:solidFill>
                <a:latin typeface="Consolas" panose="020B0609020204030204" pitchFamily="49" charset="0"/>
              </a:rPr>
              <a:t>在类</a:t>
            </a:r>
            <a:r>
              <a:rPr lang="en-US" altLang="zh-CN" sz="2000" b="1" dirty="0" err="1">
                <a:solidFill>
                  <a:schemeClr val="tx1"/>
                </a:solidFill>
                <a:latin typeface="Consolas" panose="020B0609020204030204" pitchFamily="49" charset="0"/>
              </a:rPr>
              <a:t>PipedInputStream</a:t>
            </a:r>
            <a:r>
              <a:rPr lang="zh-CN" altLang="en-US" sz="2000" b="1" dirty="0">
                <a:solidFill>
                  <a:schemeClr val="tx1"/>
                </a:solidFill>
                <a:latin typeface="Consolas" panose="020B0609020204030204" pitchFamily="49" charset="0"/>
              </a:rPr>
              <a:t>中，</a:t>
            </a:r>
          </a:p>
          <a:p>
            <a:pPr marL="914400" lvl="5"/>
            <a:r>
              <a:rPr lang="en-US" altLang="zh-CN" sz="2000" b="1" dirty="0">
                <a:solidFill>
                  <a:schemeClr val="tx1"/>
                </a:solidFill>
                <a:latin typeface="Consolas" panose="020B0609020204030204" pitchFamily="49" charset="0"/>
              </a:rPr>
              <a:t>		</a:t>
            </a:r>
            <a:r>
              <a:rPr lang="en-US" altLang="zh-CN" sz="2000" dirty="0">
                <a:solidFill>
                  <a:schemeClr val="tx1"/>
                </a:solidFill>
                <a:latin typeface="Consolas" panose="020B0609020204030204" pitchFamily="49" charset="0"/>
              </a:rPr>
              <a:t>connect(</a:t>
            </a:r>
            <a:r>
              <a:rPr lang="en-US" altLang="zh-CN" sz="2000" dirty="0" err="1">
                <a:solidFill>
                  <a:schemeClr val="tx1"/>
                </a:solidFill>
                <a:latin typeface="Consolas" panose="020B0609020204030204" pitchFamily="49" charset="0"/>
              </a:rPr>
              <a:t>PipedOutputStream</a:t>
            </a:r>
            <a:r>
              <a:rPr lang="en-US" altLang="zh-CN" sz="2000" dirty="0">
                <a:solidFill>
                  <a:schemeClr val="tx1"/>
                </a:solidFill>
                <a:latin typeface="Consolas" panose="020B0609020204030204" pitchFamily="49" charset="0"/>
              </a:rPr>
              <a:t> pos)</a:t>
            </a:r>
            <a:r>
              <a:rPr lang="zh-CN" altLang="en-US" sz="2000" dirty="0">
                <a:solidFill>
                  <a:schemeClr val="tx1"/>
                </a:solidFill>
                <a:latin typeface="Consolas" panose="020B0609020204030204" pitchFamily="49" charset="0"/>
              </a:rPr>
              <a:t>；</a:t>
            </a:r>
            <a:endParaRPr lang="en-US" altLang="zh-CN" sz="2000" dirty="0">
              <a:solidFill>
                <a:schemeClr val="tx1"/>
              </a:solidFill>
              <a:latin typeface="Consolas" panose="020B0609020204030204" pitchFamily="49" charset="0"/>
            </a:endParaRPr>
          </a:p>
          <a:p>
            <a:pPr marL="457200" lvl="4"/>
            <a:r>
              <a:rPr lang="en-US" altLang="zh-CN" sz="2000" b="1" dirty="0">
                <a:solidFill>
                  <a:schemeClr val="tx1"/>
                </a:solidFill>
                <a:latin typeface="Consolas" panose="020B0609020204030204" pitchFamily="49" charset="0"/>
              </a:rPr>
              <a:t>(2) </a:t>
            </a:r>
            <a:r>
              <a:rPr lang="zh-CN" altLang="en-US" sz="2000" b="1" dirty="0">
                <a:solidFill>
                  <a:schemeClr val="tx1"/>
                </a:solidFill>
                <a:latin typeface="Consolas" panose="020B0609020204030204" pitchFamily="49" charset="0"/>
              </a:rPr>
              <a:t>在类</a:t>
            </a:r>
            <a:r>
              <a:rPr lang="en-US" altLang="zh-CN" sz="2000" b="1" dirty="0" err="1">
                <a:solidFill>
                  <a:schemeClr val="tx1"/>
                </a:solidFill>
                <a:latin typeface="Consolas" panose="020B0609020204030204" pitchFamily="49" charset="0"/>
              </a:rPr>
              <a:t>PipedOutputStream</a:t>
            </a:r>
            <a:r>
              <a:rPr lang="zh-CN" altLang="en-US" sz="2000" b="1" dirty="0">
                <a:solidFill>
                  <a:schemeClr val="tx1"/>
                </a:solidFill>
                <a:latin typeface="Consolas" panose="020B0609020204030204" pitchFamily="49" charset="0"/>
              </a:rPr>
              <a:t>中，</a:t>
            </a:r>
          </a:p>
          <a:p>
            <a:pPr marL="914400" lvl="5"/>
            <a:r>
              <a:rPr lang="en-US" altLang="zh-CN" sz="2000" b="1" dirty="0">
                <a:solidFill>
                  <a:schemeClr val="tx1"/>
                </a:solidFill>
                <a:latin typeface="Consolas" panose="020B0609020204030204" pitchFamily="49" charset="0"/>
              </a:rPr>
              <a:t>		</a:t>
            </a:r>
            <a:r>
              <a:rPr lang="en-US" altLang="zh-CN" sz="2000" dirty="0">
                <a:solidFill>
                  <a:schemeClr val="tx1"/>
                </a:solidFill>
                <a:latin typeface="Consolas" panose="020B0609020204030204" pitchFamily="49" charset="0"/>
              </a:rPr>
              <a:t>connect(</a:t>
            </a:r>
            <a:r>
              <a:rPr lang="en-US" altLang="zh-CN" sz="2000" dirty="0" err="1">
                <a:solidFill>
                  <a:schemeClr val="tx1"/>
                </a:solidFill>
                <a:latin typeface="Consolas" panose="020B0609020204030204" pitchFamily="49" charset="0"/>
              </a:rPr>
              <a:t>PipedInputStream</a:t>
            </a:r>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pis</a:t>
            </a:r>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687671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fade">
                                      <p:cBhvr>
                                        <p:cTn id="15" dur="500"/>
                                        <p:tgtEl>
                                          <p:spTgt spid="1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xEl>
                                              <p:pRg st="2" end="2"/>
                                            </p:txEl>
                                          </p:spTgt>
                                        </p:tgtEl>
                                        <p:attrNameLst>
                                          <p:attrName>style.visibility</p:attrName>
                                        </p:attrNameLst>
                                      </p:cBhvr>
                                      <p:to>
                                        <p:strVal val="visible"/>
                                      </p:to>
                                    </p:set>
                                    <p:animEffect transition="in" filter="fade">
                                      <p:cBhvr>
                                        <p:cTn id="18" dur="500"/>
                                        <p:tgtEl>
                                          <p:spTgt spid="1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Effect transition="in" filter="fade">
                                      <p:cBhvr>
                                        <p:cTn id="23" dur="500"/>
                                        <p:tgtEl>
                                          <p:spTgt spid="1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xEl>
                                              <p:pRg st="4" end="4"/>
                                            </p:txEl>
                                          </p:spTgt>
                                        </p:tgtEl>
                                        <p:attrNameLst>
                                          <p:attrName>style.visibility</p:attrName>
                                        </p:attrNameLst>
                                      </p:cBhvr>
                                      <p:to>
                                        <p:strVal val="visible"/>
                                      </p:to>
                                    </p:set>
                                    <p:animEffect transition="in" filter="fade">
                                      <p:cBhvr>
                                        <p:cTn id="28" dur="500"/>
                                        <p:tgtEl>
                                          <p:spTgt spid="17">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xEl>
                                              <p:pRg st="5" end="5"/>
                                            </p:txEl>
                                          </p:spTgt>
                                        </p:tgtEl>
                                        <p:attrNameLst>
                                          <p:attrName>style.visibility</p:attrName>
                                        </p:attrNameLst>
                                      </p:cBhvr>
                                      <p:to>
                                        <p:strVal val="visible"/>
                                      </p:to>
                                    </p:set>
                                    <p:animEffect transition="in" filter="fade">
                                      <p:cBhvr>
                                        <p:cTn id="31" dur="500"/>
                                        <p:tgtEl>
                                          <p:spTgt spid="1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7">
                                            <p:txEl>
                                              <p:pRg st="6" end="6"/>
                                            </p:txEl>
                                          </p:spTgt>
                                        </p:tgtEl>
                                        <p:attrNameLst>
                                          <p:attrName>style.visibility</p:attrName>
                                        </p:attrNameLst>
                                      </p:cBhvr>
                                      <p:to>
                                        <p:strVal val="visible"/>
                                      </p:to>
                                    </p:set>
                                    <p:animEffect transition="in" filter="fade">
                                      <p:cBhvr>
                                        <p:cTn id="36" dur="500"/>
                                        <p:tgtEl>
                                          <p:spTgt spid="17">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xEl>
                                              <p:pRg st="7" end="7"/>
                                            </p:txEl>
                                          </p:spTgt>
                                        </p:tgtEl>
                                        <p:attrNameLst>
                                          <p:attrName>style.visibility</p:attrName>
                                        </p:attrNameLst>
                                      </p:cBhvr>
                                      <p:to>
                                        <p:strVal val="visible"/>
                                      </p:to>
                                    </p:set>
                                    <p:animEffect transition="in" filter="fade">
                                      <p:cBhvr>
                                        <p:cTn id="39"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2</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字节流</a:t>
            </a:r>
          </a:p>
        </p:txBody>
      </p:sp>
      <p:sp>
        <p:nvSpPr>
          <p:cNvPr id="7" name="文本框 6"/>
          <p:cNvSpPr txBox="1"/>
          <p:nvPr/>
        </p:nvSpPr>
        <p:spPr>
          <a:xfrm>
            <a:off x="0" y="931325"/>
            <a:ext cx="9144000" cy="540725"/>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管道流</a:t>
            </a:r>
            <a:endParaRPr lang="en-US" altLang="zh-CN" sz="2800" b="1" dirty="0">
              <a:solidFill>
                <a:srgbClr val="1557AE"/>
              </a:solidFill>
              <a:latin typeface="+mn-ea"/>
              <a:ea typeface="+mn-ea"/>
              <a:sym typeface="+mn-ea"/>
            </a:endParaRPr>
          </a:p>
        </p:txBody>
      </p:sp>
      <p:sp>
        <p:nvSpPr>
          <p:cNvPr id="9" name="矩形 8">
            <a:extLst>
              <a:ext uri="{FF2B5EF4-FFF2-40B4-BE49-F238E27FC236}">
                <a16:creationId xmlns:a16="http://schemas.microsoft.com/office/drawing/2014/main" id="{9D880C00-2ADC-42E4-AA86-3DD193130B1A}"/>
              </a:ext>
            </a:extLst>
          </p:cNvPr>
          <p:cNvSpPr/>
          <p:nvPr/>
        </p:nvSpPr>
        <p:spPr>
          <a:xfrm>
            <a:off x="0" y="1492333"/>
            <a:ext cx="9144000" cy="4970045"/>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b="1" dirty="0">
                <a:solidFill>
                  <a:srgbClr val="569CD6"/>
                </a:solidFill>
                <a:latin typeface="Consolas" panose="020B0609020204030204" pitchFamily="49" charset="0"/>
              </a:rPr>
              <a:t>class</a:t>
            </a: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pipedstream</a:t>
            </a:r>
            <a:r>
              <a:rPr lang="en-US" altLang="zh-CN" b="1" dirty="0">
                <a:solidFill>
                  <a:srgbClr val="D4D4D4"/>
                </a:solidFill>
                <a:latin typeface="Consolas" panose="020B0609020204030204" pitchFamily="49" charset="0"/>
              </a:rPr>
              <a:t> </a:t>
            </a:r>
          </a:p>
          <a:p>
            <a:pPr marL="342900" indent="-342900">
              <a:buFont typeface="+mj-lt"/>
              <a:buAutoNum type="arabicPeriod"/>
            </a:pP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D4D4D4"/>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D4D4D4"/>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D4D4D4"/>
                </a:solidFill>
                <a:latin typeface="Consolas" panose="020B0609020204030204" pitchFamily="49" charset="0"/>
              </a:rPr>
              <a:t>[]) </a:t>
            </a:r>
            <a:r>
              <a:rPr lang="en-US" altLang="zh-CN" b="1" dirty="0">
                <a:solidFill>
                  <a:srgbClr val="569CD6"/>
                </a:solidFill>
                <a:latin typeface="Consolas" panose="020B0609020204030204" pitchFamily="49" charset="0"/>
              </a:rPr>
              <a:t>throws</a:t>
            </a: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IOException</a:t>
            </a:r>
            <a:endParaRPr lang="en-US" altLang="zh-CN" b="1" dirty="0">
              <a:solidFill>
                <a:srgbClr val="D4D4D4"/>
              </a:solidFill>
              <a:latin typeface="Consolas" panose="020B0609020204030204" pitchFamily="49" charset="0"/>
            </a:endParaRPr>
          </a:p>
          <a:p>
            <a:pPr marL="342900" indent="-342900">
              <a:buFont typeface="+mj-lt"/>
              <a:buAutoNum type="arabicPeriod"/>
            </a:pPr>
            <a:r>
              <a:rPr lang="en-US" altLang="zh-CN" b="1" dirty="0">
                <a:solidFill>
                  <a:srgbClr val="D4D4D4"/>
                </a:solidFill>
                <a:latin typeface="Consolas" panose="020B0609020204030204" pitchFamily="49" charset="0"/>
              </a:rPr>
              <a:t>  {  </a:t>
            </a:r>
            <a:r>
              <a:rPr lang="en-US" altLang="zh-CN" b="1" dirty="0">
                <a:solidFill>
                  <a:srgbClr val="4EC9B0"/>
                </a:solidFill>
                <a:latin typeface="Consolas" panose="020B0609020204030204" pitchFamily="49" charset="0"/>
              </a:rPr>
              <a:t>byte</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aByteData1</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123</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aByteData2</a:t>
            </a:r>
            <a:r>
              <a:rPr lang="en-US" altLang="zh-CN" b="1" dirty="0">
                <a:solidFill>
                  <a:srgbClr val="D4D4D4"/>
                </a:solidFill>
                <a:latin typeface="Consolas" panose="020B0609020204030204" pitchFamily="49" charset="0"/>
              </a:rPr>
              <a:t> = </a:t>
            </a:r>
            <a:r>
              <a:rPr lang="en-US" altLang="zh-CN" b="1" dirty="0">
                <a:solidFill>
                  <a:srgbClr val="B5CEA8"/>
                </a:solidFill>
                <a:latin typeface="Consolas" panose="020B0609020204030204" pitchFamily="49" charset="0"/>
              </a:rPr>
              <a:t>111</a:t>
            </a:r>
            <a:r>
              <a:rPr lang="en-US" altLang="zh-CN" b="1" dirty="0">
                <a:solidFill>
                  <a:srgbClr val="D4D4D4"/>
                </a:solidFill>
                <a:latin typeface="Consolas" panose="020B0609020204030204" pitchFamily="49" charset="0"/>
              </a:rPr>
              <a:t>;</a:t>
            </a:r>
          </a:p>
          <a:p>
            <a:pPr marL="342900" indent="-342900">
              <a:buFont typeface="+mj-lt"/>
              <a:buAutoNum type="arabicPeriod"/>
            </a:pP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PipedInputStream</a:t>
            </a: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pis</a:t>
            </a:r>
            <a:r>
              <a:rPr lang="en-US" altLang="zh-CN" b="1" dirty="0">
                <a:solidFill>
                  <a:srgbClr val="D4D4D4"/>
                </a:solidFill>
                <a:latin typeface="Consolas" panose="020B0609020204030204" pitchFamily="49" charset="0"/>
              </a:rPr>
              <a:t> = </a:t>
            </a:r>
            <a:r>
              <a:rPr lang="en-US" altLang="zh-CN" b="1" dirty="0">
                <a:solidFill>
                  <a:srgbClr val="C586C0"/>
                </a:solidFill>
                <a:latin typeface="Consolas" panose="020B0609020204030204" pitchFamily="49" charset="0"/>
              </a:rPr>
              <a:t>new</a:t>
            </a:r>
            <a:r>
              <a:rPr lang="en-US" altLang="zh-CN" b="1" dirty="0">
                <a:solidFill>
                  <a:srgbClr val="D4D4D4"/>
                </a:solidFill>
                <a:latin typeface="Consolas" panose="020B0609020204030204" pitchFamily="49" charset="0"/>
              </a:rPr>
              <a:t> </a:t>
            </a:r>
            <a:r>
              <a:rPr lang="en-US" altLang="zh-CN" b="1" dirty="0" err="1">
                <a:solidFill>
                  <a:srgbClr val="DCDCAA"/>
                </a:solidFill>
                <a:latin typeface="Consolas" panose="020B0609020204030204" pitchFamily="49" charset="0"/>
              </a:rPr>
              <a:t>PipedInputStream</a:t>
            </a:r>
            <a:r>
              <a:rPr lang="en-US" altLang="zh-CN" b="1" dirty="0">
                <a:solidFill>
                  <a:srgbClr val="D4D4D4"/>
                </a:solidFill>
                <a:latin typeface="Consolas" panose="020B0609020204030204" pitchFamily="49" charset="0"/>
              </a:rPr>
              <a:t>();</a:t>
            </a:r>
          </a:p>
          <a:p>
            <a:pPr marL="342900" indent="-342900">
              <a:buFont typeface="+mj-lt"/>
              <a:buAutoNum type="arabicPeriod"/>
            </a:pP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PipedOutputStream</a:t>
            </a:r>
            <a:r>
              <a:rPr lang="en-US" altLang="zh-CN" b="1" dirty="0">
                <a:solidFill>
                  <a:srgbClr val="D4D4D4"/>
                </a:solidFill>
                <a:latin typeface="Consolas" panose="020B0609020204030204" pitchFamily="49" charset="0"/>
              </a:rPr>
              <a:t> </a:t>
            </a:r>
            <a:r>
              <a:rPr lang="en-US" altLang="zh-CN" b="1" dirty="0">
                <a:solidFill>
                  <a:srgbClr val="9CDCFE"/>
                </a:solidFill>
                <a:latin typeface="Consolas" panose="020B0609020204030204" pitchFamily="49" charset="0"/>
              </a:rPr>
              <a:t>pos</a:t>
            </a:r>
            <a:r>
              <a:rPr lang="en-US" altLang="zh-CN" b="1" dirty="0">
                <a:solidFill>
                  <a:srgbClr val="D4D4D4"/>
                </a:solidFill>
                <a:latin typeface="Consolas" panose="020B0609020204030204" pitchFamily="49" charset="0"/>
              </a:rPr>
              <a:t> = </a:t>
            </a:r>
            <a:r>
              <a:rPr lang="en-US" altLang="zh-CN" b="1" dirty="0">
                <a:solidFill>
                  <a:srgbClr val="C586C0"/>
                </a:solidFill>
                <a:latin typeface="Consolas" panose="020B0609020204030204" pitchFamily="49" charset="0"/>
              </a:rPr>
              <a:t>new</a:t>
            </a:r>
            <a:r>
              <a:rPr lang="en-US" altLang="zh-CN" b="1" dirty="0">
                <a:solidFill>
                  <a:srgbClr val="D4D4D4"/>
                </a:solidFill>
                <a:latin typeface="Consolas" panose="020B0609020204030204" pitchFamily="49" charset="0"/>
              </a:rPr>
              <a:t>  </a:t>
            </a:r>
            <a:r>
              <a:rPr lang="en-US" altLang="zh-CN" b="1" dirty="0" err="1">
                <a:solidFill>
                  <a:srgbClr val="DCDCAA"/>
                </a:solidFill>
                <a:latin typeface="Consolas" panose="020B0609020204030204" pitchFamily="49" charset="0"/>
              </a:rPr>
              <a:t>PipedOutputStream</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pis</a:t>
            </a:r>
            <a:r>
              <a:rPr lang="en-US" altLang="zh-CN" b="1" dirty="0">
                <a:solidFill>
                  <a:srgbClr val="D4D4D4"/>
                </a:solidFill>
                <a:latin typeface="Consolas" panose="020B0609020204030204" pitchFamily="49" charset="0"/>
              </a:rPr>
              <a:t>);</a:t>
            </a:r>
          </a:p>
          <a:p>
            <a:pPr marL="342900" indent="-342900">
              <a:buFont typeface="+mj-lt"/>
              <a:buAutoNum type="arabicPeriod"/>
            </a:pP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CE9178"/>
                </a:solidFill>
                <a:latin typeface="Consolas" panose="020B0609020204030204" pitchFamily="49" charset="0"/>
              </a:rPr>
              <a:t>"</a:t>
            </a:r>
            <a:r>
              <a:rPr lang="en-US" altLang="zh-CN" b="1" dirty="0" err="1">
                <a:solidFill>
                  <a:srgbClr val="CE9178"/>
                </a:solidFill>
                <a:latin typeface="Consolas" panose="020B0609020204030204" pitchFamily="49" charset="0"/>
              </a:rPr>
              <a:t>PipedInputStream</a:t>
            </a:r>
            <a:r>
              <a:rPr lang="en-US" altLang="zh-CN" b="1" dirty="0">
                <a:solidFill>
                  <a:srgbClr val="CE9178"/>
                </a:solidFill>
                <a:latin typeface="Consolas" panose="020B0609020204030204" pitchFamily="49" charset="0"/>
              </a:rPr>
              <a:t>"</a:t>
            </a:r>
            <a:r>
              <a:rPr lang="en-US" altLang="zh-CN" b="1" dirty="0">
                <a:solidFill>
                  <a:srgbClr val="D4D4D4"/>
                </a:solidFill>
                <a:latin typeface="Consolas" panose="020B0609020204030204" pitchFamily="49" charset="0"/>
              </a:rPr>
              <a:t>);</a:t>
            </a:r>
          </a:p>
          <a:p>
            <a:pPr marL="342900" indent="-342900">
              <a:buFont typeface="+mj-lt"/>
              <a:buAutoNum type="arabicPeriod"/>
            </a:pPr>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try</a:t>
            </a:r>
            <a:endParaRPr lang="en-US" altLang="zh-CN" b="1" dirty="0">
              <a:solidFill>
                <a:srgbClr val="D4D4D4"/>
              </a:solidFill>
              <a:latin typeface="Consolas" panose="020B0609020204030204" pitchFamily="49" charset="0"/>
            </a:endParaRPr>
          </a:p>
          <a:p>
            <a:pPr marL="342900" indent="-342900">
              <a:buFont typeface="+mj-lt"/>
              <a:buAutoNum type="arabicPeriod"/>
            </a:pPr>
            <a:r>
              <a:rPr lang="en-US" altLang="zh-CN" b="1" dirty="0">
                <a:solidFill>
                  <a:srgbClr val="D4D4D4"/>
                </a:solidFill>
                <a:latin typeface="Consolas" panose="020B0609020204030204" pitchFamily="49" charset="0"/>
              </a:rPr>
              <a:t>     {   </a:t>
            </a:r>
            <a:r>
              <a:rPr lang="en-US" altLang="zh-CN" b="1" dirty="0" err="1">
                <a:solidFill>
                  <a:srgbClr val="9CDCFE"/>
                </a:solidFill>
                <a:latin typeface="Consolas" panose="020B0609020204030204" pitchFamily="49" charset="0"/>
              </a:rPr>
              <a:t>pos</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write</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aByteData1</a:t>
            </a:r>
            <a:r>
              <a:rPr lang="en-US" altLang="zh-CN" b="1" dirty="0">
                <a:solidFill>
                  <a:srgbClr val="D4D4D4"/>
                </a:solidFill>
                <a:latin typeface="Consolas" panose="020B0609020204030204" pitchFamily="49" charset="0"/>
              </a:rPr>
              <a:t>);</a:t>
            </a:r>
          </a:p>
          <a:p>
            <a:pPr marL="342900" indent="-342900">
              <a:buFont typeface="+mj-lt"/>
              <a:buAutoNum type="arabicPeriod"/>
            </a:pP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pos</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write</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aByteData2</a:t>
            </a:r>
            <a:r>
              <a:rPr lang="en-US" altLang="zh-CN" b="1" dirty="0">
                <a:solidFill>
                  <a:srgbClr val="D4D4D4"/>
                </a:solidFill>
                <a:latin typeface="Consolas" panose="020B0609020204030204" pitchFamily="49" charset="0"/>
              </a:rPr>
              <a:t>);</a:t>
            </a:r>
          </a:p>
          <a:p>
            <a:pPr marL="342900" indent="-342900">
              <a:buFont typeface="+mj-lt"/>
              <a:buAutoNum type="arabicPeriod"/>
            </a:pP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byte</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pis</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read</a:t>
            </a:r>
            <a:r>
              <a:rPr lang="en-US" altLang="zh-CN" b="1" dirty="0">
                <a:solidFill>
                  <a:srgbClr val="D4D4D4"/>
                </a:solidFill>
                <a:latin typeface="Consolas" panose="020B0609020204030204" pitchFamily="49" charset="0"/>
              </a:rPr>
              <a:t>());</a:t>
            </a:r>
          </a:p>
          <a:p>
            <a:pPr marL="342900" indent="-342900">
              <a:buFont typeface="+mj-lt"/>
              <a:buAutoNum type="arabicPeriod"/>
            </a:pPr>
            <a:r>
              <a:rPr lang="en-US" altLang="zh-CN" b="1" dirty="0">
                <a:solidFill>
                  <a:srgbClr val="D4D4D4"/>
                </a:solidFill>
                <a:latin typeface="Consolas" panose="020B0609020204030204" pitchFamily="49" charset="0"/>
              </a:rPr>
              <a:t>         </a:t>
            </a:r>
            <a:r>
              <a:rPr lang="en-US" altLang="zh-CN" b="1" dirty="0" err="1">
                <a:solidFill>
                  <a:srgbClr val="4EC9B0"/>
                </a:solidFill>
                <a:latin typeface="Consolas" panose="020B0609020204030204" pitchFamily="49" charset="0"/>
              </a:rPr>
              <a:t>System</a:t>
            </a:r>
            <a:r>
              <a:rPr lang="en-US" altLang="zh-CN" b="1" dirty="0" err="1">
                <a:solidFill>
                  <a:srgbClr val="D4D4D4"/>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D4D4D4"/>
                </a:solidFill>
                <a:latin typeface="Consolas" panose="020B0609020204030204" pitchFamily="49" charset="0"/>
              </a:rPr>
              <a:t>((</a:t>
            </a:r>
            <a:r>
              <a:rPr lang="en-US" altLang="zh-CN" b="1" dirty="0">
                <a:solidFill>
                  <a:srgbClr val="4EC9B0"/>
                </a:solidFill>
                <a:latin typeface="Consolas" panose="020B0609020204030204" pitchFamily="49" charset="0"/>
              </a:rPr>
              <a:t>byte</a:t>
            </a:r>
            <a:r>
              <a:rPr lang="en-US" altLang="zh-CN" b="1" dirty="0">
                <a:solidFill>
                  <a:srgbClr val="D4D4D4"/>
                </a:solidFill>
                <a:latin typeface="Consolas" panose="020B0609020204030204" pitchFamily="49" charset="0"/>
              </a:rPr>
              <a:t>)</a:t>
            </a:r>
            <a:r>
              <a:rPr lang="en-US" altLang="zh-CN" b="1" dirty="0" err="1">
                <a:solidFill>
                  <a:srgbClr val="9CDCFE"/>
                </a:solidFill>
                <a:latin typeface="Consolas" panose="020B0609020204030204" pitchFamily="49" charset="0"/>
              </a:rPr>
              <a:t>pis</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read</a:t>
            </a:r>
            <a:r>
              <a:rPr lang="en-US" altLang="zh-CN" b="1" dirty="0">
                <a:solidFill>
                  <a:srgbClr val="D4D4D4"/>
                </a:solidFill>
                <a:latin typeface="Consolas" panose="020B0609020204030204" pitchFamily="49" charset="0"/>
              </a:rPr>
              <a:t>());</a:t>
            </a:r>
          </a:p>
          <a:p>
            <a:pPr marL="342900" indent="-342900">
              <a:buFont typeface="+mj-lt"/>
              <a:buAutoNum type="arabicPeriod"/>
            </a:pPr>
            <a:r>
              <a:rPr lang="en-US" altLang="zh-CN" b="1" dirty="0">
                <a:solidFill>
                  <a:srgbClr val="D4D4D4"/>
                </a:solidFill>
                <a:latin typeface="Consolas" panose="020B0609020204030204" pitchFamily="49" charset="0"/>
              </a:rPr>
              <a:t>     }</a:t>
            </a:r>
          </a:p>
          <a:p>
            <a:pPr marL="342900" indent="-342900">
              <a:buFont typeface="+mj-lt"/>
              <a:buAutoNum type="arabicPeriod"/>
            </a:pPr>
            <a:r>
              <a:rPr lang="en-US" altLang="zh-CN" b="1" dirty="0">
                <a:solidFill>
                  <a:srgbClr val="D4D4D4"/>
                </a:solidFill>
                <a:latin typeface="Consolas" panose="020B0609020204030204" pitchFamily="49" charset="0"/>
              </a:rPr>
              <a:t>     </a:t>
            </a:r>
            <a:r>
              <a:rPr lang="en-US" altLang="zh-CN" b="1" dirty="0">
                <a:solidFill>
                  <a:srgbClr val="C586C0"/>
                </a:solidFill>
                <a:latin typeface="Consolas" panose="020B0609020204030204" pitchFamily="49" charset="0"/>
              </a:rPr>
              <a:t>finally</a:t>
            </a:r>
            <a:endParaRPr lang="en-US" altLang="zh-CN" b="1" dirty="0">
              <a:solidFill>
                <a:srgbClr val="D4D4D4"/>
              </a:solidFill>
              <a:latin typeface="Consolas" panose="020B0609020204030204" pitchFamily="49" charset="0"/>
            </a:endParaRPr>
          </a:p>
          <a:p>
            <a:pPr marL="342900" indent="-342900">
              <a:buFont typeface="+mj-lt"/>
              <a:buAutoNum type="arabicPeriod"/>
            </a:pPr>
            <a:r>
              <a:rPr lang="en-US" altLang="zh-CN" b="1" dirty="0">
                <a:solidFill>
                  <a:srgbClr val="D4D4D4"/>
                </a:solidFill>
                <a:latin typeface="Consolas" panose="020B0609020204030204" pitchFamily="49" charset="0"/>
              </a:rPr>
              <a:t>     {  </a:t>
            </a:r>
            <a:r>
              <a:rPr lang="en-US" altLang="zh-CN" b="1" dirty="0" err="1">
                <a:solidFill>
                  <a:srgbClr val="9CDCFE"/>
                </a:solidFill>
                <a:latin typeface="Consolas" panose="020B0609020204030204" pitchFamily="49" charset="0"/>
              </a:rPr>
              <a:t>pis</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close</a:t>
            </a:r>
            <a:r>
              <a:rPr lang="en-US" altLang="zh-CN" b="1" dirty="0">
                <a:solidFill>
                  <a:srgbClr val="D4D4D4"/>
                </a:solidFill>
                <a:latin typeface="Consolas" panose="020B0609020204030204" pitchFamily="49" charset="0"/>
              </a:rPr>
              <a:t>();    </a:t>
            </a:r>
          </a:p>
          <a:p>
            <a:pPr marL="342900" indent="-342900">
              <a:buFont typeface="+mj-lt"/>
              <a:buAutoNum type="arabicPeriod"/>
            </a:pPr>
            <a:r>
              <a:rPr lang="en-US" altLang="zh-CN" b="1" dirty="0">
                <a:solidFill>
                  <a:srgbClr val="D4D4D4"/>
                </a:solidFill>
                <a:latin typeface="Consolas" panose="020B0609020204030204" pitchFamily="49" charset="0"/>
              </a:rPr>
              <a:t>        </a:t>
            </a:r>
            <a:r>
              <a:rPr lang="en-US" altLang="zh-CN" b="1" dirty="0" err="1">
                <a:solidFill>
                  <a:srgbClr val="9CDCFE"/>
                </a:solidFill>
                <a:latin typeface="Consolas" panose="020B0609020204030204" pitchFamily="49" charset="0"/>
              </a:rPr>
              <a:t>pos</a:t>
            </a:r>
            <a:r>
              <a:rPr lang="en-US" altLang="zh-CN" b="1" dirty="0" err="1">
                <a:solidFill>
                  <a:srgbClr val="D4D4D4"/>
                </a:solidFill>
                <a:latin typeface="Consolas" panose="020B0609020204030204" pitchFamily="49" charset="0"/>
              </a:rPr>
              <a:t>.</a:t>
            </a:r>
            <a:r>
              <a:rPr lang="en-US" altLang="zh-CN" b="1" dirty="0" err="1">
                <a:solidFill>
                  <a:srgbClr val="DCDCAA"/>
                </a:solidFill>
                <a:latin typeface="Consolas" panose="020B0609020204030204" pitchFamily="49" charset="0"/>
              </a:rPr>
              <a:t>close</a:t>
            </a:r>
            <a:r>
              <a:rPr lang="en-US" altLang="zh-CN" b="1" dirty="0">
                <a:solidFill>
                  <a:srgbClr val="D4D4D4"/>
                </a:solidFill>
                <a:latin typeface="Consolas" panose="020B0609020204030204" pitchFamily="49" charset="0"/>
              </a:rPr>
              <a:t>();</a:t>
            </a:r>
          </a:p>
          <a:p>
            <a:pPr marL="342900" indent="-342900">
              <a:buFont typeface="+mj-lt"/>
              <a:buAutoNum type="arabicPeriod"/>
            </a:pPr>
            <a:r>
              <a:rPr lang="en-US" altLang="zh-CN" b="1" dirty="0">
                <a:solidFill>
                  <a:srgbClr val="D4D4D4"/>
                </a:solidFill>
                <a:latin typeface="Consolas" panose="020B0609020204030204" pitchFamily="49" charset="0"/>
              </a:rPr>
              <a:t>     }</a:t>
            </a:r>
          </a:p>
          <a:p>
            <a:pPr marL="342900" indent="-342900">
              <a:buFont typeface="+mj-lt"/>
              <a:buAutoNum type="arabicPeriod"/>
            </a:pPr>
            <a:r>
              <a:rPr lang="en-US" altLang="zh-CN" b="1" dirty="0">
                <a:solidFill>
                  <a:srgbClr val="D4D4D4"/>
                </a:solidFill>
                <a:latin typeface="Consolas" panose="020B0609020204030204" pitchFamily="49" charset="0"/>
              </a:rPr>
              <a:t>  }</a:t>
            </a:r>
          </a:p>
          <a:p>
            <a:pPr marL="342900" indent="-342900">
              <a:buFont typeface="+mj-lt"/>
              <a:buAutoNum type="arabicPeriod"/>
            </a:pPr>
            <a:r>
              <a:rPr lang="en-US" altLang="zh-CN" b="1" dirty="0">
                <a:solidFill>
                  <a:srgbClr val="D4D4D4"/>
                </a:solidFill>
                <a:latin typeface="Consolas" panose="020B0609020204030204" pitchFamily="49" charset="0"/>
              </a:rPr>
              <a:t>}</a:t>
            </a:r>
          </a:p>
        </p:txBody>
      </p:sp>
      <p:pic>
        <p:nvPicPr>
          <p:cNvPr id="3" name="图片 2">
            <a:extLst>
              <a:ext uri="{FF2B5EF4-FFF2-40B4-BE49-F238E27FC236}">
                <a16:creationId xmlns:a16="http://schemas.microsoft.com/office/drawing/2014/main" id="{57349D17-5AA1-42BD-8A3F-2EF49858568F}"/>
              </a:ext>
            </a:extLst>
          </p:cNvPr>
          <p:cNvPicPr>
            <a:picLocks noChangeAspect="1"/>
          </p:cNvPicPr>
          <p:nvPr/>
        </p:nvPicPr>
        <p:blipFill>
          <a:blip r:embed="rId3"/>
          <a:stretch>
            <a:fillRect/>
          </a:stretch>
        </p:blipFill>
        <p:spPr>
          <a:xfrm>
            <a:off x="7319962" y="5724524"/>
            <a:ext cx="1721447" cy="550863"/>
          </a:xfrm>
          <a:prstGeom prst="rect">
            <a:avLst/>
          </a:prstGeom>
        </p:spPr>
      </p:pic>
    </p:spTree>
    <p:extLst>
      <p:ext uri="{BB962C8B-B14F-4D97-AF65-F5344CB8AC3E}">
        <p14:creationId xmlns:p14="http://schemas.microsoft.com/office/powerpoint/2010/main" val="5073527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8000" y="20535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9336" y="2924028"/>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9336" y="2101842"/>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90672" y="297858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5432" y="2085479"/>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en-US" altLang="zh-CN" sz="2400" b="1" dirty="0">
                <a:latin typeface="微软雅黑" panose="020B0503020204020204" pitchFamily="34" charset="-122"/>
                <a:ea typeface="微软雅黑" panose="020B0503020204020204" pitchFamily="34" charset="-122"/>
              </a:rPr>
              <a:t>I/O</a:t>
            </a:r>
            <a:r>
              <a:rPr lang="zh-CN" altLang="en-US" sz="2400" b="1" dirty="0">
                <a:latin typeface="微软雅黑" panose="020B0503020204020204" pitchFamily="34" charset="-122"/>
                <a:ea typeface="微软雅黑" panose="020B0503020204020204" pitchFamily="34" charset="-122"/>
              </a:rPr>
              <a:t>概述</a:t>
            </a:r>
          </a:p>
        </p:txBody>
      </p:sp>
      <p:sp>
        <p:nvSpPr>
          <p:cNvPr id="35" name="矩形 4"/>
          <p:cNvSpPr>
            <a:spLocks noChangeArrowheads="1"/>
          </p:cNvSpPr>
          <p:nvPr/>
        </p:nvSpPr>
        <p:spPr bwMode="auto">
          <a:xfrm>
            <a:off x="5002086" y="2963195"/>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字节流</a:t>
            </a:r>
          </a:p>
        </p:txBody>
      </p:sp>
      <p:sp>
        <p:nvSpPr>
          <p:cNvPr id="2" name="椭圆 1"/>
          <p:cNvSpPr/>
          <p:nvPr/>
        </p:nvSpPr>
        <p:spPr>
          <a:xfrm>
            <a:off x="4288001" y="3750196"/>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9337" y="380475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5000751" y="3789363"/>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字符流</a:t>
            </a:r>
          </a:p>
        </p:txBody>
      </p:sp>
    </p:spTree>
    <p:extLst>
      <p:ext uri="{BB962C8B-B14F-4D97-AF65-F5344CB8AC3E}">
        <p14:creationId xmlns:p14="http://schemas.microsoft.com/office/powerpoint/2010/main" val="2381124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字符流</a:t>
            </a:r>
          </a:p>
        </p:txBody>
      </p:sp>
      <p:sp>
        <p:nvSpPr>
          <p:cNvPr id="7" name="文本框 6"/>
          <p:cNvSpPr txBox="1"/>
          <p:nvPr/>
        </p:nvSpPr>
        <p:spPr>
          <a:xfrm>
            <a:off x="0" y="931325"/>
            <a:ext cx="9144000" cy="1013932"/>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zh-CN" altLang="en-US" sz="2800" b="1" dirty="0">
                <a:solidFill>
                  <a:srgbClr val="1557AE"/>
                </a:solidFill>
                <a:latin typeface="+mn-ea"/>
                <a:ea typeface="+mn-ea"/>
                <a:sym typeface="+mn-ea"/>
              </a:rPr>
              <a:t>概述</a:t>
            </a:r>
            <a:endParaRPr lang="en-US" altLang="zh-CN" sz="2800" b="1" dirty="0">
              <a:solidFill>
                <a:srgbClr val="1557AE"/>
              </a:solidFill>
              <a:latin typeface="+mn-ea"/>
              <a:ea typeface="+mn-ea"/>
              <a:sym typeface="+mn-ea"/>
            </a:endParaRP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cs typeface="黑体" panose="02010609060101010101" pitchFamily="49" charset="-122"/>
              <a:sym typeface="+mn-ea"/>
            </a:endParaRPr>
          </a:p>
        </p:txBody>
      </p:sp>
      <p:sp>
        <p:nvSpPr>
          <p:cNvPr id="6" name="矩形 5">
            <a:extLst>
              <a:ext uri="{FF2B5EF4-FFF2-40B4-BE49-F238E27FC236}">
                <a16:creationId xmlns:a16="http://schemas.microsoft.com/office/drawing/2014/main" id="{1FE28D57-CEF4-4A25-9065-C4E56AFD7667}"/>
              </a:ext>
            </a:extLst>
          </p:cNvPr>
          <p:cNvSpPr/>
          <p:nvPr/>
        </p:nvSpPr>
        <p:spPr>
          <a:xfrm>
            <a:off x="0" y="1435642"/>
            <a:ext cx="9144000" cy="34771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lnSpc>
                <a:spcPct val="120000"/>
              </a:lnSpc>
              <a:buFont typeface="Wingdings" panose="05000000000000000000" pitchFamily="2" charset="2"/>
              <a:buChar char="ü"/>
            </a:pPr>
            <a:r>
              <a:rPr lang="zh-CN" altLang="en-US" sz="2400" b="1" dirty="0">
                <a:solidFill>
                  <a:srgbClr val="1557AE"/>
                </a:solidFill>
                <a:latin typeface="+mj-lt"/>
              </a:rPr>
              <a:t>在</a:t>
            </a:r>
            <a:r>
              <a:rPr lang="en-US" altLang="zh-CN" sz="2400" b="1" dirty="0">
                <a:solidFill>
                  <a:srgbClr val="1557AE"/>
                </a:solidFill>
                <a:latin typeface="+mj-lt"/>
              </a:rPr>
              <a:t>JDK1.1</a:t>
            </a:r>
            <a:r>
              <a:rPr lang="zh-CN" altLang="en-US" sz="2400" b="1" dirty="0">
                <a:solidFill>
                  <a:srgbClr val="1557AE"/>
                </a:solidFill>
                <a:latin typeface="+mj-lt"/>
              </a:rPr>
              <a:t>之前，</a:t>
            </a:r>
            <a:r>
              <a:rPr lang="en-US" altLang="zh-CN" sz="2400" b="1" dirty="0">
                <a:solidFill>
                  <a:srgbClr val="1557AE"/>
                </a:solidFill>
                <a:latin typeface="+mj-lt"/>
              </a:rPr>
              <a:t>java.io</a:t>
            </a:r>
            <a:r>
              <a:rPr lang="zh-CN" altLang="en-US" sz="2400" b="1" dirty="0">
                <a:solidFill>
                  <a:srgbClr val="1557AE"/>
                </a:solidFill>
                <a:latin typeface="+mj-lt"/>
              </a:rPr>
              <a:t>包中的流只有普通的字节流，对于以</a:t>
            </a:r>
            <a:r>
              <a:rPr lang="en-US" altLang="zh-CN" sz="2400" b="1" dirty="0">
                <a:solidFill>
                  <a:srgbClr val="1557AE"/>
                </a:solidFill>
                <a:latin typeface="+mj-lt"/>
              </a:rPr>
              <a:t>16</a:t>
            </a:r>
            <a:r>
              <a:rPr lang="zh-CN" altLang="en-US" sz="2400" b="1" dirty="0">
                <a:solidFill>
                  <a:srgbClr val="1557AE"/>
                </a:solidFill>
                <a:latin typeface="+mj-lt"/>
              </a:rPr>
              <a:t>位的</a:t>
            </a:r>
            <a:r>
              <a:rPr lang="en-US" altLang="zh-CN" sz="2400" b="1" dirty="0">
                <a:solidFill>
                  <a:srgbClr val="1557AE"/>
                </a:solidFill>
                <a:latin typeface="+mj-lt"/>
              </a:rPr>
              <a:t>Unicode</a:t>
            </a:r>
            <a:r>
              <a:rPr lang="zh-CN" altLang="en-US" sz="2400" b="1" dirty="0">
                <a:solidFill>
                  <a:srgbClr val="1557AE"/>
                </a:solidFill>
                <a:latin typeface="+mj-lt"/>
              </a:rPr>
              <a:t>码表示的字符流处理很不方便。</a:t>
            </a:r>
          </a:p>
          <a:p>
            <a:pPr marL="457200" indent="-457200" algn="just">
              <a:lnSpc>
                <a:spcPct val="120000"/>
              </a:lnSpc>
              <a:buFont typeface="Wingdings" panose="05000000000000000000" pitchFamily="2" charset="2"/>
              <a:buChar char="ü"/>
            </a:pPr>
            <a:r>
              <a:rPr lang="zh-CN" altLang="en-US" sz="2400" b="1" dirty="0">
                <a:solidFill>
                  <a:srgbClr val="1557AE"/>
                </a:solidFill>
                <a:latin typeface="+mj-lt"/>
              </a:rPr>
              <a:t>从</a:t>
            </a:r>
            <a:r>
              <a:rPr lang="en-US" altLang="zh-CN" sz="2400" b="1" dirty="0">
                <a:solidFill>
                  <a:srgbClr val="1557AE"/>
                </a:solidFill>
                <a:latin typeface="+mj-lt"/>
              </a:rPr>
              <a:t>JDK1.1</a:t>
            </a:r>
            <a:r>
              <a:rPr lang="zh-CN" altLang="en-US" sz="2400" b="1" dirty="0">
                <a:solidFill>
                  <a:srgbClr val="1557AE"/>
                </a:solidFill>
                <a:latin typeface="+mj-lt"/>
              </a:rPr>
              <a:t>开始， </a:t>
            </a:r>
            <a:r>
              <a:rPr lang="en-US" altLang="zh-CN" sz="2400" b="1" dirty="0">
                <a:solidFill>
                  <a:srgbClr val="1557AE"/>
                </a:solidFill>
                <a:latin typeface="+mj-lt"/>
              </a:rPr>
              <a:t>java.io</a:t>
            </a:r>
            <a:r>
              <a:rPr lang="zh-CN" altLang="en-US" sz="2400" b="1" dirty="0">
                <a:solidFill>
                  <a:srgbClr val="1557AE"/>
                </a:solidFill>
                <a:latin typeface="+mj-lt"/>
              </a:rPr>
              <a:t>包中加入了专门用于字符流处理的类，它们是以</a:t>
            </a:r>
            <a:r>
              <a:rPr lang="en-US" altLang="zh-CN" sz="2400" b="1" dirty="0">
                <a:solidFill>
                  <a:srgbClr val="1557AE"/>
                </a:solidFill>
                <a:latin typeface="+mj-lt"/>
              </a:rPr>
              <a:t>Reader</a:t>
            </a:r>
            <a:r>
              <a:rPr lang="zh-CN" altLang="en-US" sz="2400" b="1" dirty="0">
                <a:solidFill>
                  <a:srgbClr val="1557AE"/>
                </a:solidFill>
                <a:latin typeface="+mj-lt"/>
              </a:rPr>
              <a:t>和</a:t>
            </a:r>
            <a:r>
              <a:rPr lang="en-US" altLang="zh-CN" sz="2400" b="1" dirty="0">
                <a:solidFill>
                  <a:srgbClr val="1557AE"/>
                </a:solidFill>
                <a:latin typeface="+mj-lt"/>
              </a:rPr>
              <a:t>Writer</a:t>
            </a:r>
            <a:r>
              <a:rPr lang="zh-CN" altLang="en-US" sz="2400" b="1" dirty="0">
                <a:solidFill>
                  <a:srgbClr val="1557AE"/>
                </a:solidFill>
                <a:latin typeface="+mj-lt"/>
              </a:rPr>
              <a:t>为基础派生的一系列类。</a:t>
            </a:r>
          </a:p>
          <a:p>
            <a:pPr marL="457200" indent="-457200" algn="just">
              <a:lnSpc>
                <a:spcPct val="120000"/>
              </a:lnSpc>
              <a:buFont typeface="Wingdings" panose="05000000000000000000" pitchFamily="2" charset="2"/>
              <a:buChar char="ü"/>
            </a:pPr>
            <a:r>
              <a:rPr lang="en-US" altLang="zh-CN" sz="2400" b="1" dirty="0">
                <a:solidFill>
                  <a:srgbClr val="1557AE"/>
                </a:solidFill>
                <a:latin typeface="+mj-lt"/>
              </a:rPr>
              <a:t>Reader</a:t>
            </a:r>
            <a:r>
              <a:rPr lang="zh-CN" altLang="en-US" sz="2400" b="1" dirty="0">
                <a:solidFill>
                  <a:srgbClr val="1557AE"/>
                </a:solidFill>
                <a:latin typeface="+mj-lt"/>
              </a:rPr>
              <a:t>和</a:t>
            </a:r>
            <a:r>
              <a:rPr lang="en-US" altLang="zh-CN" sz="2400" b="1" dirty="0">
                <a:solidFill>
                  <a:srgbClr val="1557AE"/>
                </a:solidFill>
                <a:latin typeface="+mj-lt"/>
              </a:rPr>
              <a:t>Writer</a:t>
            </a:r>
            <a:r>
              <a:rPr lang="zh-CN" altLang="en-US" sz="2400" b="1" dirty="0">
                <a:solidFill>
                  <a:srgbClr val="1557AE"/>
                </a:solidFill>
                <a:latin typeface="+mj-lt"/>
              </a:rPr>
              <a:t>是抽象类，只提供了一系列用于字符流处理的接口。它们的方法与类</a:t>
            </a:r>
            <a:r>
              <a:rPr lang="en-US" altLang="zh-CN" sz="2400" b="1" dirty="0">
                <a:solidFill>
                  <a:srgbClr val="1557AE"/>
                </a:solidFill>
                <a:latin typeface="+mj-lt"/>
              </a:rPr>
              <a:t>InputStream</a:t>
            </a:r>
            <a:r>
              <a:rPr lang="zh-CN" altLang="en-US" sz="2400" b="1" dirty="0">
                <a:solidFill>
                  <a:srgbClr val="1557AE"/>
                </a:solidFill>
                <a:latin typeface="+mj-lt"/>
              </a:rPr>
              <a:t>和</a:t>
            </a:r>
            <a:r>
              <a:rPr lang="en-US" altLang="zh-CN" sz="2400" b="1" dirty="0" err="1">
                <a:solidFill>
                  <a:srgbClr val="1557AE"/>
                </a:solidFill>
                <a:latin typeface="+mj-lt"/>
              </a:rPr>
              <a:t>OutputStream</a:t>
            </a:r>
            <a:r>
              <a:rPr lang="zh-CN" altLang="en-US" sz="2400" b="1" dirty="0">
                <a:solidFill>
                  <a:srgbClr val="1557AE"/>
                </a:solidFill>
                <a:latin typeface="+mj-lt"/>
              </a:rPr>
              <a:t>类似，只不过其中的参数换成字符或字符数组。 </a:t>
            </a:r>
          </a:p>
        </p:txBody>
      </p:sp>
      <p:grpSp>
        <p:nvGrpSpPr>
          <p:cNvPr id="18" name="Group 13">
            <a:extLst>
              <a:ext uri="{FF2B5EF4-FFF2-40B4-BE49-F238E27FC236}">
                <a16:creationId xmlns:a16="http://schemas.microsoft.com/office/drawing/2014/main" id="{683ED80F-AF3B-4C00-90B9-4C6CE51B9771}"/>
              </a:ext>
            </a:extLst>
          </p:cNvPr>
          <p:cNvGrpSpPr>
            <a:grpSpLocks/>
          </p:cNvGrpSpPr>
          <p:nvPr/>
        </p:nvGrpSpPr>
        <p:grpSpPr bwMode="auto">
          <a:xfrm>
            <a:off x="617537" y="5825982"/>
            <a:ext cx="7908925" cy="534988"/>
            <a:chOff x="346" y="3839"/>
            <a:chExt cx="4982" cy="337"/>
          </a:xfrm>
        </p:grpSpPr>
        <p:sp>
          <p:nvSpPr>
            <p:cNvPr id="20" name="Text Box 5">
              <a:extLst>
                <a:ext uri="{FF2B5EF4-FFF2-40B4-BE49-F238E27FC236}">
                  <a16:creationId xmlns:a16="http://schemas.microsoft.com/office/drawing/2014/main" id="{075E02E2-B4A5-4487-91FD-D6662FF1D65F}"/>
                </a:ext>
              </a:extLst>
            </p:cNvPr>
            <p:cNvSpPr txBox="1">
              <a:spLocks noChangeArrowheads="1"/>
            </p:cNvSpPr>
            <p:nvPr/>
          </p:nvSpPr>
          <p:spPr bwMode="auto">
            <a:xfrm>
              <a:off x="816" y="3839"/>
              <a:ext cx="492" cy="289"/>
            </a:xfrm>
            <a:prstGeom prst="rect">
              <a:avLst/>
            </a:prstGeom>
            <a:noFill/>
            <a:ln w="38100">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90000"/>
                </a:lnSpc>
                <a:spcBef>
                  <a:spcPct val="20000"/>
                </a:spcBef>
                <a:spcAft>
                  <a:spcPts val="0"/>
                </a:spcAft>
                <a:buClr>
                  <a:srgbClr val="FFCF01"/>
                </a:buClr>
                <a:buSzTx/>
                <a:buFont typeface="Monotype Sorts" pitchFamily="2" charset="2"/>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byte</a:t>
              </a:r>
            </a:p>
          </p:txBody>
        </p:sp>
        <p:sp>
          <p:nvSpPr>
            <p:cNvPr id="21" name="Text Box 6">
              <a:extLst>
                <a:ext uri="{FF2B5EF4-FFF2-40B4-BE49-F238E27FC236}">
                  <a16:creationId xmlns:a16="http://schemas.microsoft.com/office/drawing/2014/main" id="{E84C5D56-E5E0-4879-BD4F-B87A39094D25}"/>
                </a:ext>
              </a:extLst>
            </p:cNvPr>
            <p:cNvSpPr txBox="1">
              <a:spLocks noChangeArrowheads="1"/>
            </p:cNvSpPr>
            <p:nvPr/>
          </p:nvSpPr>
          <p:spPr bwMode="auto">
            <a:xfrm>
              <a:off x="4069" y="3839"/>
              <a:ext cx="812" cy="289"/>
            </a:xfrm>
            <a:prstGeom prst="rect">
              <a:avLst/>
            </a:prstGeom>
            <a:noFill/>
            <a:ln w="38100">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90000"/>
                </a:lnSpc>
                <a:spcBef>
                  <a:spcPct val="20000"/>
                </a:spcBef>
                <a:spcAft>
                  <a:spcPts val="0"/>
                </a:spcAft>
                <a:buClr>
                  <a:srgbClr val="FFCF01"/>
                </a:buClr>
                <a:buSzTx/>
                <a:buFont typeface="Monotype Sorts" pitchFamily="2" charset="2"/>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Unicode</a:t>
              </a:r>
            </a:p>
          </p:txBody>
        </p:sp>
        <p:sp>
          <p:nvSpPr>
            <p:cNvPr id="22" name="AutoShape 7">
              <a:extLst>
                <a:ext uri="{FF2B5EF4-FFF2-40B4-BE49-F238E27FC236}">
                  <a16:creationId xmlns:a16="http://schemas.microsoft.com/office/drawing/2014/main" id="{4AC63527-8EF4-4280-A2C4-A0C5E4228F18}"/>
                </a:ext>
              </a:extLst>
            </p:cNvPr>
            <p:cNvSpPr>
              <a:spLocks noChangeArrowheads="1"/>
            </p:cNvSpPr>
            <p:nvPr/>
          </p:nvSpPr>
          <p:spPr bwMode="auto">
            <a:xfrm>
              <a:off x="2736" y="3950"/>
              <a:ext cx="1213" cy="82"/>
            </a:xfrm>
            <a:prstGeom prst="leftRightArrow">
              <a:avLst>
                <a:gd name="adj1" fmla="val 50000"/>
                <a:gd name="adj2" fmla="val 295854"/>
              </a:avLst>
            </a:prstGeom>
            <a:noFill/>
            <a:ln w="38100">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3" name="Text Box 8">
              <a:extLst>
                <a:ext uri="{FF2B5EF4-FFF2-40B4-BE49-F238E27FC236}">
                  <a16:creationId xmlns:a16="http://schemas.microsoft.com/office/drawing/2014/main" id="{16276387-7631-4802-8A0C-98CF9E617408}"/>
                </a:ext>
              </a:extLst>
            </p:cNvPr>
            <p:cNvSpPr txBox="1">
              <a:spLocks noChangeArrowheads="1"/>
            </p:cNvSpPr>
            <p:nvPr/>
          </p:nvSpPr>
          <p:spPr bwMode="auto">
            <a:xfrm>
              <a:off x="4866" y="3888"/>
              <a:ext cx="4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90000"/>
                </a:lnSpc>
                <a:spcBef>
                  <a:spcPct val="20000"/>
                </a:spcBef>
                <a:spcAft>
                  <a:spcPts val="0"/>
                </a:spcAft>
                <a:buClr>
                  <a:srgbClr val="FFCF01"/>
                </a:buClr>
                <a:buSzTx/>
                <a:buFont typeface="Monotype Sorts" pitchFamily="2" charset="2"/>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16bit</a:t>
              </a:r>
            </a:p>
          </p:txBody>
        </p:sp>
        <p:sp>
          <p:nvSpPr>
            <p:cNvPr id="24" name="Text Box 9">
              <a:extLst>
                <a:ext uri="{FF2B5EF4-FFF2-40B4-BE49-F238E27FC236}">
                  <a16:creationId xmlns:a16="http://schemas.microsoft.com/office/drawing/2014/main" id="{DCE30EE5-CDF8-4C85-B959-99E5439E9FE5}"/>
                </a:ext>
              </a:extLst>
            </p:cNvPr>
            <p:cNvSpPr txBox="1">
              <a:spLocks noChangeArrowheads="1"/>
            </p:cNvSpPr>
            <p:nvPr/>
          </p:nvSpPr>
          <p:spPr bwMode="auto">
            <a:xfrm>
              <a:off x="346" y="3897"/>
              <a:ext cx="4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90000"/>
                </a:lnSpc>
                <a:spcBef>
                  <a:spcPct val="20000"/>
                </a:spcBef>
                <a:spcAft>
                  <a:spcPts val="0"/>
                </a:spcAft>
                <a:buClr>
                  <a:srgbClr val="FFCF01"/>
                </a:buClr>
                <a:buSzTx/>
                <a:buFont typeface="Monotype Sorts" pitchFamily="2" charset="2"/>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 bit</a:t>
              </a:r>
            </a:p>
          </p:txBody>
        </p:sp>
        <p:sp>
          <p:nvSpPr>
            <p:cNvPr id="25" name="Text Box 10">
              <a:extLst>
                <a:ext uri="{FF2B5EF4-FFF2-40B4-BE49-F238E27FC236}">
                  <a16:creationId xmlns:a16="http://schemas.microsoft.com/office/drawing/2014/main" id="{46D1976D-6A74-486D-BF51-93114D4B79C3}"/>
                </a:ext>
              </a:extLst>
            </p:cNvPr>
            <p:cNvSpPr txBox="1">
              <a:spLocks noChangeArrowheads="1"/>
            </p:cNvSpPr>
            <p:nvPr/>
          </p:nvSpPr>
          <p:spPr bwMode="auto">
            <a:xfrm>
              <a:off x="1361" y="3842"/>
              <a:ext cx="26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90000"/>
                </a:lnSpc>
                <a:spcBef>
                  <a:spcPct val="20000"/>
                </a:spcBef>
                <a:spcAft>
                  <a:spcPts val="0"/>
                </a:spcAft>
                <a:buClr>
                  <a:srgbClr val="FFCF01"/>
                </a:buClr>
                <a:buSzTx/>
                <a:buFont typeface="Monotype Sorts" pitchFamily="2" charset="2"/>
                <a:buNone/>
                <a:tabLst/>
                <a:defRPr/>
              </a:pPr>
              <a:r>
                <a:rPr kumimoji="1" lang="en-US" altLang="zh-CN"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26" name="Text Box 11">
              <a:extLst>
                <a:ext uri="{FF2B5EF4-FFF2-40B4-BE49-F238E27FC236}">
                  <a16:creationId xmlns:a16="http://schemas.microsoft.com/office/drawing/2014/main" id="{D31387C3-21F3-466C-B42C-022CCB061BBD}"/>
                </a:ext>
              </a:extLst>
            </p:cNvPr>
            <p:cNvSpPr txBox="1">
              <a:spLocks noChangeArrowheads="1"/>
            </p:cNvSpPr>
            <p:nvPr/>
          </p:nvSpPr>
          <p:spPr bwMode="auto">
            <a:xfrm>
              <a:off x="1692" y="3840"/>
              <a:ext cx="908" cy="289"/>
            </a:xfrm>
            <a:prstGeom prst="rect">
              <a:avLst/>
            </a:prstGeom>
            <a:noFill/>
            <a:ln w="38100">
              <a:solidFill>
                <a:srgbClr val="1C1C1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90000"/>
                </a:lnSpc>
                <a:spcBef>
                  <a:spcPct val="20000"/>
                </a:spcBef>
                <a:spcAft>
                  <a:spcPts val="0"/>
                </a:spcAft>
                <a:buClr>
                  <a:srgbClr val="FFCF01"/>
                </a:buClr>
                <a:buSzTx/>
                <a:buFont typeface="Monotype Sorts" pitchFamily="2" charset="2"/>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00000000</a:t>
              </a:r>
            </a:p>
          </p:txBody>
        </p:sp>
      </p:grpSp>
    </p:spTree>
    <p:extLst>
      <p:ext uri="{BB962C8B-B14F-4D97-AF65-F5344CB8AC3E}">
        <p14:creationId xmlns:p14="http://schemas.microsoft.com/office/powerpoint/2010/main" val="1588201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字符流</a:t>
            </a:r>
          </a:p>
        </p:txBody>
      </p:sp>
      <p:sp>
        <p:nvSpPr>
          <p:cNvPr id="7" name="文本框 6"/>
          <p:cNvSpPr txBox="1"/>
          <p:nvPr/>
        </p:nvSpPr>
        <p:spPr>
          <a:xfrm>
            <a:off x="0" y="931325"/>
            <a:ext cx="9144000" cy="1013932"/>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en-US" altLang="zh-CN" sz="2800" b="1" dirty="0">
                <a:solidFill>
                  <a:srgbClr val="1557AE"/>
                </a:solidFill>
                <a:latin typeface="+mn-ea"/>
                <a:ea typeface="+mn-ea"/>
                <a:sym typeface="+mn-ea"/>
              </a:rPr>
              <a:t>InputStreamReader/OutputStreamWriter</a:t>
            </a: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cs typeface="黑体" panose="02010609060101010101" pitchFamily="49" charset="-122"/>
              <a:sym typeface="+mn-ea"/>
            </a:endParaRPr>
          </a:p>
        </p:txBody>
      </p:sp>
      <p:sp>
        <p:nvSpPr>
          <p:cNvPr id="6" name="矩形 5">
            <a:extLst>
              <a:ext uri="{FF2B5EF4-FFF2-40B4-BE49-F238E27FC236}">
                <a16:creationId xmlns:a16="http://schemas.microsoft.com/office/drawing/2014/main" id="{1FE28D57-CEF4-4A25-9065-C4E56AFD7667}"/>
              </a:ext>
            </a:extLst>
          </p:cNvPr>
          <p:cNvSpPr/>
          <p:nvPr/>
        </p:nvSpPr>
        <p:spPr>
          <a:xfrm>
            <a:off x="0" y="1500337"/>
            <a:ext cx="9144000" cy="341240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a:solidFill>
                  <a:srgbClr val="1557AE"/>
                </a:solidFill>
                <a:latin typeface="+mj-lt"/>
              </a:rPr>
              <a:t>InputStreamReader</a:t>
            </a:r>
            <a:r>
              <a:rPr lang="zh-CN" altLang="en-US" sz="2000" b="1" dirty="0">
                <a:solidFill>
                  <a:srgbClr val="1557AE"/>
                </a:solidFill>
                <a:latin typeface="+mj-lt"/>
              </a:rPr>
              <a:t>和</a:t>
            </a:r>
            <a:r>
              <a:rPr lang="en-US" altLang="zh-CN" sz="2000" b="1" dirty="0">
                <a:solidFill>
                  <a:srgbClr val="1557AE"/>
                </a:solidFill>
                <a:latin typeface="+mj-lt"/>
              </a:rPr>
              <a:t>OutputStreamWriter</a:t>
            </a:r>
            <a:r>
              <a:rPr lang="zh-CN" altLang="en-US" sz="2000" b="1" dirty="0">
                <a:solidFill>
                  <a:srgbClr val="1557AE"/>
                </a:solidFill>
                <a:latin typeface="+mj-lt"/>
              </a:rPr>
              <a:t>是</a:t>
            </a:r>
            <a:r>
              <a:rPr lang="en-US" altLang="zh-CN" sz="2000" b="1" dirty="0">
                <a:solidFill>
                  <a:srgbClr val="1557AE"/>
                </a:solidFill>
                <a:latin typeface="+mj-lt"/>
              </a:rPr>
              <a:t>java.io</a:t>
            </a:r>
            <a:r>
              <a:rPr lang="zh-CN" altLang="en-US" sz="2000" b="1" dirty="0">
                <a:solidFill>
                  <a:srgbClr val="1557AE"/>
                </a:solidFill>
                <a:latin typeface="+mj-lt"/>
              </a:rPr>
              <a:t>包中用于处理字符流的最基本的类，用来在字节流和字符流之间作为中介。使用这两者进行字符处理时，在构造方法中应指定一定的平台规范，以便把以字节方式表示的流转换为特定平台上的字符表示。</a:t>
            </a:r>
            <a:endParaRPr lang="en-US" altLang="zh-CN" sz="2000" b="1" dirty="0">
              <a:solidFill>
                <a:srgbClr val="1557AE"/>
              </a:solidFill>
              <a:latin typeface="+mj-lt"/>
            </a:endParaRPr>
          </a:p>
          <a:p>
            <a:pPr algn="just"/>
            <a:endParaRPr lang="en-US" altLang="zh-CN" sz="2000" b="1" dirty="0">
              <a:solidFill>
                <a:schemeClr val="tx1"/>
              </a:solidFill>
            </a:endParaRPr>
          </a:p>
          <a:p>
            <a:pPr marL="457200" indent="-457200">
              <a:buFont typeface="+mj-lt"/>
              <a:buAutoNum type="arabicPeriod"/>
            </a:pPr>
            <a:r>
              <a:rPr lang="en-US" altLang="zh-CN" sz="2000" b="1" dirty="0">
                <a:solidFill>
                  <a:srgbClr val="795E26"/>
                </a:solidFill>
                <a:effectLst/>
                <a:latin typeface="Consolas" panose="020B0609020204030204" pitchFamily="49" charset="0"/>
              </a:rPr>
              <a:t>InputStreamReader</a:t>
            </a:r>
            <a:r>
              <a:rPr lang="en-US" altLang="zh-CN" sz="2000" b="1" dirty="0">
                <a:solidFill>
                  <a:srgbClr val="000000"/>
                </a:solidFill>
                <a:effectLst/>
                <a:latin typeface="Consolas" panose="020B0609020204030204" pitchFamily="49" charset="0"/>
              </a:rPr>
              <a:t>(</a:t>
            </a:r>
            <a:r>
              <a:rPr lang="en-US" altLang="zh-CN" sz="2000" b="1" dirty="0">
                <a:solidFill>
                  <a:srgbClr val="267F99"/>
                </a:solidFill>
                <a:effectLst/>
                <a:latin typeface="Consolas" panose="020B0609020204030204" pitchFamily="49" charset="0"/>
              </a:rPr>
              <a:t>InputStream</a:t>
            </a:r>
            <a:r>
              <a:rPr lang="en-US" altLang="zh-CN" sz="2000" b="1" dirty="0">
                <a:solidFill>
                  <a:srgbClr val="000000"/>
                </a:solidFill>
                <a:effectLst/>
                <a:latin typeface="Consolas" panose="020B0609020204030204" pitchFamily="49" charset="0"/>
              </a:rPr>
              <a:t> in); </a:t>
            </a:r>
            <a:r>
              <a:rPr lang="en-US" altLang="zh-CN" sz="2000" b="1" dirty="0">
                <a:solidFill>
                  <a:srgbClr val="008000"/>
                </a:solidFill>
                <a:effectLst/>
                <a:latin typeface="Consolas" panose="020B0609020204030204" pitchFamily="49" charset="0"/>
              </a:rPr>
              <a:t>//</a:t>
            </a:r>
            <a:r>
              <a:rPr lang="zh-CN" altLang="en-US" sz="2000" b="1" dirty="0">
                <a:solidFill>
                  <a:srgbClr val="008000"/>
                </a:solidFill>
                <a:effectLst/>
                <a:latin typeface="Consolas" panose="020B0609020204030204" pitchFamily="49" charset="0"/>
              </a:rPr>
              <a:t>缺省规范</a:t>
            </a:r>
            <a:endParaRPr lang="zh-CN" altLang="en-US" sz="2000" b="1" dirty="0">
              <a:solidFill>
                <a:srgbClr val="000000"/>
              </a:solidFill>
              <a:effectLst/>
              <a:latin typeface="Consolas" panose="020B0609020204030204" pitchFamily="49" charset="0"/>
            </a:endParaRPr>
          </a:p>
          <a:p>
            <a:pPr marL="457200" indent="-457200">
              <a:buFont typeface="+mj-lt"/>
              <a:buAutoNum type="arabicPeriod"/>
            </a:pPr>
            <a:r>
              <a:rPr lang="en-US" altLang="zh-CN" sz="2000" b="1" dirty="0">
                <a:solidFill>
                  <a:srgbClr val="795E26"/>
                </a:solidFill>
                <a:effectLst/>
                <a:latin typeface="Consolas" panose="020B0609020204030204" pitchFamily="49" charset="0"/>
              </a:rPr>
              <a:t>InputStreamReader</a:t>
            </a:r>
            <a:r>
              <a:rPr lang="en-US" altLang="zh-CN" sz="2000" b="1" dirty="0">
                <a:solidFill>
                  <a:srgbClr val="000000"/>
                </a:solidFill>
                <a:effectLst/>
                <a:latin typeface="Consolas" panose="020B0609020204030204" pitchFamily="49" charset="0"/>
              </a:rPr>
              <a:t>(</a:t>
            </a:r>
            <a:r>
              <a:rPr lang="en-US" altLang="zh-CN" sz="2000" b="1" dirty="0">
                <a:solidFill>
                  <a:srgbClr val="267F99"/>
                </a:solidFill>
                <a:effectLst/>
                <a:latin typeface="Consolas" panose="020B0609020204030204" pitchFamily="49" charset="0"/>
              </a:rPr>
              <a:t>InputStream</a:t>
            </a:r>
            <a:r>
              <a:rPr lang="en-US" altLang="zh-CN" sz="2000" b="1" dirty="0">
                <a:solidFill>
                  <a:srgbClr val="000000"/>
                </a:solidFill>
                <a:effectLst/>
                <a:latin typeface="Consolas" panose="020B0609020204030204" pitchFamily="49" charset="0"/>
              </a:rPr>
              <a:t> in, </a:t>
            </a:r>
            <a:r>
              <a:rPr lang="en-US" altLang="zh-CN" sz="2000" b="1" dirty="0">
                <a:solidFill>
                  <a:srgbClr val="267F99"/>
                </a:solidFill>
                <a:effectLst/>
                <a:latin typeface="Consolas" panose="020B0609020204030204" pitchFamily="49" charset="0"/>
              </a:rPr>
              <a:t>String</a:t>
            </a:r>
            <a:r>
              <a:rPr lang="en-US" altLang="zh-CN" sz="2000" b="1" dirty="0">
                <a:solidFill>
                  <a:srgbClr val="000000"/>
                </a:solidFill>
                <a:effectLst/>
                <a:latin typeface="Consolas" panose="020B0609020204030204" pitchFamily="49" charset="0"/>
              </a:rPr>
              <a:t> enc); </a:t>
            </a:r>
            <a:r>
              <a:rPr lang="en-US" altLang="zh-CN" sz="2000" b="1" dirty="0">
                <a:solidFill>
                  <a:srgbClr val="008000"/>
                </a:solidFill>
                <a:effectLst/>
                <a:latin typeface="Consolas" panose="020B0609020204030204" pitchFamily="49" charset="0"/>
              </a:rPr>
              <a:t>//</a:t>
            </a:r>
            <a:r>
              <a:rPr lang="zh-CN" altLang="en-US" sz="2000" b="1" dirty="0">
                <a:solidFill>
                  <a:srgbClr val="008000"/>
                </a:solidFill>
                <a:effectLst/>
                <a:latin typeface="Consolas" panose="020B0609020204030204" pitchFamily="49" charset="0"/>
              </a:rPr>
              <a:t>指定规范</a:t>
            </a:r>
            <a:r>
              <a:rPr lang="en-US" altLang="zh-CN" sz="2000" b="1" dirty="0">
                <a:solidFill>
                  <a:srgbClr val="008000"/>
                </a:solidFill>
                <a:effectLst/>
                <a:latin typeface="Consolas" panose="020B0609020204030204" pitchFamily="49" charset="0"/>
              </a:rPr>
              <a:t>enc</a:t>
            </a:r>
            <a:endParaRPr lang="en-US" altLang="zh-CN" sz="2000" b="1" dirty="0">
              <a:solidFill>
                <a:srgbClr val="000000"/>
              </a:solidFill>
              <a:effectLst/>
              <a:latin typeface="Consolas" panose="020B0609020204030204" pitchFamily="49" charset="0"/>
            </a:endParaRPr>
          </a:p>
          <a:p>
            <a:endParaRPr lang="en-US" altLang="zh-CN" sz="2000" b="1" dirty="0">
              <a:solidFill>
                <a:srgbClr val="000000"/>
              </a:solidFill>
              <a:effectLst/>
              <a:latin typeface="Consolas" panose="020B0609020204030204" pitchFamily="49" charset="0"/>
            </a:endParaRPr>
          </a:p>
          <a:p>
            <a:pPr marL="457200" indent="-457200">
              <a:buFont typeface="+mj-lt"/>
              <a:buAutoNum type="arabicPeriod"/>
            </a:pPr>
            <a:r>
              <a:rPr lang="en-US" altLang="zh-CN" sz="2000" b="1" dirty="0">
                <a:solidFill>
                  <a:srgbClr val="795E26"/>
                </a:solidFill>
                <a:effectLst/>
                <a:latin typeface="Consolas" panose="020B0609020204030204" pitchFamily="49" charset="0"/>
              </a:rPr>
              <a:t>OutputStreamWriter</a:t>
            </a:r>
            <a:r>
              <a:rPr lang="en-US" altLang="zh-CN" sz="2000" b="1" dirty="0">
                <a:solidFill>
                  <a:srgbClr val="000000"/>
                </a:solidFill>
                <a:effectLst/>
                <a:latin typeface="Consolas" panose="020B0609020204030204" pitchFamily="49" charset="0"/>
              </a:rPr>
              <a:t>(</a:t>
            </a:r>
            <a:r>
              <a:rPr lang="en-US" altLang="zh-CN" sz="2000" b="1" dirty="0" err="1">
                <a:solidFill>
                  <a:srgbClr val="267F99"/>
                </a:solidFill>
                <a:effectLst/>
                <a:latin typeface="Consolas" panose="020B0609020204030204" pitchFamily="49" charset="0"/>
              </a:rPr>
              <a:t>OutputStream</a:t>
            </a:r>
            <a:r>
              <a:rPr lang="en-US" altLang="zh-CN" sz="2000" b="1" dirty="0">
                <a:solidFill>
                  <a:srgbClr val="000000"/>
                </a:solidFill>
                <a:effectLst/>
                <a:latin typeface="Consolas" panose="020B0609020204030204" pitchFamily="49" charset="0"/>
              </a:rPr>
              <a:t> out); </a:t>
            </a:r>
            <a:r>
              <a:rPr lang="en-US" altLang="zh-CN" sz="2000" b="1" dirty="0">
                <a:solidFill>
                  <a:srgbClr val="008000"/>
                </a:solidFill>
                <a:effectLst/>
                <a:latin typeface="Consolas" panose="020B0609020204030204" pitchFamily="49" charset="0"/>
              </a:rPr>
              <a:t>//</a:t>
            </a:r>
            <a:r>
              <a:rPr lang="zh-CN" altLang="en-US" sz="2000" b="1" dirty="0">
                <a:solidFill>
                  <a:srgbClr val="008000"/>
                </a:solidFill>
                <a:effectLst/>
                <a:latin typeface="Consolas" panose="020B0609020204030204" pitchFamily="49" charset="0"/>
              </a:rPr>
              <a:t>缺省规范</a:t>
            </a:r>
            <a:endParaRPr lang="zh-CN" altLang="en-US" sz="2000" b="1" dirty="0">
              <a:solidFill>
                <a:srgbClr val="000000"/>
              </a:solidFill>
              <a:effectLst/>
              <a:latin typeface="Consolas" panose="020B0609020204030204" pitchFamily="49" charset="0"/>
            </a:endParaRPr>
          </a:p>
          <a:p>
            <a:pPr marL="457200" indent="-457200">
              <a:buFont typeface="+mj-lt"/>
              <a:buAutoNum type="arabicPeriod"/>
            </a:pPr>
            <a:r>
              <a:rPr lang="en-US" altLang="zh-CN" sz="2000" b="1" dirty="0">
                <a:solidFill>
                  <a:srgbClr val="795E26"/>
                </a:solidFill>
                <a:effectLst/>
                <a:latin typeface="Consolas" panose="020B0609020204030204" pitchFamily="49" charset="0"/>
              </a:rPr>
              <a:t>OutputStreamWriter</a:t>
            </a:r>
            <a:r>
              <a:rPr lang="en-US" altLang="zh-CN" sz="2000" b="1" dirty="0">
                <a:solidFill>
                  <a:srgbClr val="000000"/>
                </a:solidFill>
                <a:effectLst/>
                <a:latin typeface="Consolas" panose="020B0609020204030204" pitchFamily="49" charset="0"/>
              </a:rPr>
              <a:t>(</a:t>
            </a:r>
            <a:r>
              <a:rPr lang="en-US" altLang="zh-CN" sz="2000" b="1" dirty="0" err="1">
                <a:solidFill>
                  <a:srgbClr val="267F99"/>
                </a:solidFill>
                <a:effectLst/>
                <a:latin typeface="Consolas" panose="020B0609020204030204" pitchFamily="49" charset="0"/>
              </a:rPr>
              <a:t>OutputStream</a:t>
            </a:r>
            <a:r>
              <a:rPr lang="en-US" altLang="zh-CN" sz="2000" b="1" dirty="0">
                <a:solidFill>
                  <a:srgbClr val="000000"/>
                </a:solidFill>
                <a:effectLst/>
                <a:latin typeface="Consolas" panose="020B0609020204030204" pitchFamily="49" charset="0"/>
              </a:rPr>
              <a:t> out, </a:t>
            </a:r>
            <a:r>
              <a:rPr lang="en-US" altLang="zh-CN" sz="2000" b="1" dirty="0">
                <a:solidFill>
                  <a:srgbClr val="267F99"/>
                </a:solidFill>
                <a:effectLst/>
                <a:latin typeface="Consolas" panose="020B0609020204030204" pitchFamily="49" charset="0"/>
              </a:rPr>
              <a:t>String</a:t>
            </a:r>
            <a:r>
              <a:rPr lang="en-US" altLang="zh-CN" sz="2000" b="1" dirty="0">
                <a:solidFill>
                  <a:srgbClr val="000000"/>
                </a:solidFill>
                <a:effectLst/>
                <a:latin typeface="Consolas" panose="020B0609020204030204" pitchFamily="49" charset="0"/>
              </a:rPr>
              <a:t> enc); </a:t>
            </a:r>
            <a:r>
              <a:rPr lang="en-US" altLang="zh-CN" sz="2000" b="1" dirty="0">
                <a:solidFill>
                  <a:srgbClr val="008000"/>
                </a:solidFill>
                <a:effectLst/>
                <a:latin typeface="Consolas" panose="020B0609020204030204" pitchFamily="49" charset="0"/>
              </a:rPr>
              <a:t>//</a:t>
            </a:r>
            <a:r>
              <a:rPr lang="zh-CN" altLang="en-US" sz="2000" b="1" dirty="0">
                <a:solidFill>
                  <a:srgbClr val="008000"/>
                </a:solidFill>
                <a:effectLst/>
                <a:latin typeface="Consolas" panose="020B0609020204030204" pitchFamily="49" charset="0"/>
              </a:rPr>
              <a:t>指定规范</a:t>
            </a:r>
            <a:r>
              <a:rPr lang="en-US" altLang="zh-CN" sz="2000" b="1" dirty="0">
                <a:solidFill>
                  <a:srgbClr val="008000"/>
                </a:solidFill>
                <a:effectLst/>
                <a:latin typeface="Consolas" panose="020B0609020204030204" pitchFamily="49" charset="0"/>
              </a:rPr>
              <a:t>enc</a:t>
            </a:r>
            <a:endParaRPr lang="en-US" altLang="zh-CN" sz="2000" b="1" dirty="0">
              <a:solidFill>
                <a:srgbClr val="000000"/>
              </a:solidFill>
              <a:effectLst/>
              <a:latin typeface="Consolas" panose="020B0609020204030204" pitchFamily="49" charset="0"/>
            </a:endParaRPr>
          </a:p>
        </p:txBody>
      </p:sp>
      <p:sp>
        <p:nvSpPr>
          <p:cNvPr id="15" name="矩形: 圆角 14">
            <a:extLst>
              <a:ext uri="{FF2B5EF4-FFF2-40B4-BE49-F238E27FC236}">
                <a16:creationId xmlns:a16="http://schemas.microsoft.com/office/drawing/2014/main" id="{4639F2F2-6593-408D-925A-51F07DD51D45}"/>
              </a:ext>
            </a:extLst>
          </p:cNvPr>
          <p:cNvSpPr/>
          <p:nvPr/>
        </p:nvSpPr>
        <p:spPr>
          <a:xfrm>
            <a:off x="0" y="4985238"/>
            <a:ext cx="9144000" cy="1727647"/>
          </a:xfrm>
          <a:prstGeom prst="roundRect">
            <a:avLst>
              <a:gd name="adj" fmla="val 5197"/>
            </a:avLst>
          </a:prstGeom>
          <a:solidFill>
            <a:schemeClr val="bg1">
              <a:lumMod val="85000"/>
            </a:schemeClr>
          </a:solid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zh-CN" altLang="en-US" b="1" dirty="0">
                <a:solidFill>
                  <a:schemeClr val="tx1"/>
                </a:solidFill>
                <a:latin typeface="+mn-ea"/>
              </a:rPr>
              <a:t> 如果读取的字符流不是来自本地时（比如网上某处与本地编码方式不同的机器），那么在构造字符输入流时就不能简单地使用缺省编码规范，而应该指定一种统一的编码规范“</a:t>
            </a:r>
            <a:r>
              <a:rPr lang="en-US" altLang="zh-CN" b="1" dirty="0">
                <a:solidFill>
                  <a:schemeClr val="tx1"/>
                </a:solidFill>
                <a:latin typeface="+mn-ea"/>
              </a:rPr>
              <a:t>ISO 8859_1”</a:t>
            </a:r>
            <a:r>
              <a:rPr lang="zh-CN" altLang="en-US" b="1" dirty="0">
                <a:solidFill>
                  <a:schemeClr val="tx1"/>
                </a:solidFill>
                <a:latin typeface="+mn-ea"/>
              </a:rPr>
              <a:t>，这是一种映射到</a:t>
            </a:r>
            <a:r>
              <a:rPr lang="en-US" altLang="zh-CN" b="1" dirty="0">
                <a:solidFill>
                  <a:schemeClr val="tx1"/>
                </a:solidFill>
                <a:latin typeface="+mn-ea"/>
              </a:rPr>
              <a:t>ASCII</a:t>
            </a:r>
            <a:r>
              <a:rPr lang="zh-CN" altLang="en-US" b="1" dirty="0">
                <a:solidFill>
                  <a:schemeClr val="tx1"/>
                </a:solidFill>
                <a:latin typeface="+mn-ea"/>
              </a:rPr>
              <a:t>码的编码方式，能够在不同平台之间正确转换字符。</a:t>
            </a:r>
          </a:p>
          <a:p>
            <a:pPr marL="342900" indent="-342900" algn="just">
              <a:lnSpc>
                <a:spcPct val="120000"/>
              </a:lnSpc>
              <a:buFont typeface="Wingdings" panose="05000000000000000000" pitchFamily="2" charset="2"/>
              <a:buChar char="ü"/>
            </a:pPr>
            <a:r>
              <a:rPr lang="en-US" altLang="zh-CN" b="1" dirty="0">
                <a:solidFill>
                  <a:schemeClr val="tx1"/>
                </a:solidFill>
                <a:latin typeface="+mn-ea"/>
              </a:rPr>
              <a:t>InputStreamReader </a:t>
            </a:r>
            <a:r>
              <a:rPr lang="en-US" altLang="zh-CN" b="1" dirty="0" err="1">
                <a:solidFill>
                  <a:schemeClr val="tx1"/>
                </a:solidFill>
                <a:latin typeface="+mn-ea"/>
              </a:rPr>
              <a:t>ir</a:t>
            </a:r>
            <a:r>
              <a:rPr lang="en-US" altLang="zh-CN" b="1" dirty="0">
                <a:solidFill>
                  <a:schemeClr val="tx1"/>
                </a:solidFill>
                <a:latin typeface="+mn-ea"/>
              </a:rPr>
              <a:t> = new InputStreamReader( is, “8859_1” );</a:t>
            </a:r>
          </a:p>
        </p:txBody>
      </p:sp>
    </p:spTree>
    <p:extLst>
      <p:ext uri="{BB962C8B-B14F-4D97-AF65-F5344CB8AC3E}">
        <p14:creationId xmlns:p14="http://schemas.microsoft.com/office/powerpoint/2010/main" val="9273921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fade">
                                      <p:cBhvr>
                                        <p:cTn id="33" dur="500"/>
                                        <p:tgtEl>
                                          <p:spTgt spid="1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xEl>
                                              <p:pRg st="1" end="1"/>
                                            </p:txEl>
                                          </p:spTgt>
                                        </p:tgtEl>
                                        <p:attrNameLst>
                                          <p:attrName>style.visibility</p:attrName>
                                        </p:attrNameLst>
                                      </p:cBhvr>
                                      <p:to>
                                        <p:strVal val="visible"/>
                                      </p:to>
                                    </p:set>
                                    <p:animEffect transition="in" filter="fade">
                                      <p:cBhvr>
                                        <p:cTn id="38"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字符流</a:t>
            </a:r>
          </a:p>
        </p:txBody>
      </p:sp>
      <p:sp>
        <p:nvSpPr>
          <p:cNvPr id="7" name="文本框 6"/>
          <p:cNvSpPr txBox="1"/>
          <p:nvPr/>
        </p:nvSpPr>
        <p:spPr>
          <a:xfrm>
            <a:off x="0" y="931325"/>
            <a:ext cx="9144000" cy="1013932"/>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en-US" altLang="zh-CN" sz="2800" b="1" dirty="0" err="1">
                <a:solidFill>
                  <a:srgbClr val="1557AE"/>
                </a:solidFill>
                <a:latin typeface="+mn-ea"/>
                <a:ea typeface="+mn-ea"/>
                <a:sym typeface="+mn-ea"/>
              </a:rPr>
              <a:t>BufferedReader</a:t>
            </a:r>
            <a:r>
              <a:rPr lang="en-US" altLang="zh-CN" sz="2800" b="1" dirty="0">
                <a:solidFill>
                  <a:srgbClr val="1557AE"/>
                </a:solidFill>
                <a:latin typeface="+mn-ea"/>
                <a:ea typeface="+mn-ea"/>
                <a:sym typeface="+mn-ea"/>
              </a:rPr>
              <a:t>/</a:t>
            </a:r>
            <a:r>
              <a:rPr lang="en-US" altLang="zh-CN" sz="2800" b="1" dirty="0" err="1">
                <a:solidFill>
                  <a:srgbClr val="1557AE"/>
                </a:solidFill>
                <a:latin typeface="+mn-ea"/>
                <a:ea typeface="+mn-ea"/>
                <a:sym typeface="+mn-ea"/>
              </a:rPr>
              <a:t>BufferedWriter</a:t>
            </a:r>
            <a:endParaRPr lang="en-US" altLang="zh-CN" sz="2800" b="1" dirty="0">
              <a:solidFill>
                <a:srgbClr val="1557AE"/>
              </a:solidFill>
              <a:latin typeface="+mn-ea"/>
              <a:ea typeface="+mn-ea"/>
              <a:sym typeface="+mn-ea"/>
            </a:endParaRP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cs typeface="黑体" panose="02010609060101010101" pitchFamily="49" charset="-122"/>
              <a:sym typeface="+mn-ea"/>
            </a:endParaRPr>
          </a:p>
        </p:txBody>
      </p:sp>
      <p:sp>
        <p:nvSpPr>
          <p:cNvPr id="6" name="矩形 5">
            <a:extLst>
              <a:ext uri="{FF2B5EF4-FFF2-40B4-BE49-F238E27FC236}">
                <a16:creationId xmlns:a16="http://schemas.microsoft.com/office/drawing/2014/main" id="{1FE28D57-CEF4-4A25-9065-C4E56AFD7667}"/>
              </a:ext>
            </a:extLst>
          </p:cNvPr>
          <p:cNvSpPr/>
          <p:nvPr/>
        </p:nvSpPr>
        <p:spPr>
          <a:xfrm>
            <a:off x="0" y="1500336"/>
            <a:ext cx="9144000" cy="201594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同样的，为了提高字符流处理的效率，</a:t>
            </a:r>
            <a:r>
              <a:rPr lang="en-US" altLang="zh-CN" sz="2400" b="1" dirty="0">
                <a:solidFill>
                  <a:srgbClr val="1557AE"/>
                </a:solidFill>
                <a:latin typeface="+mj-lt"/>
              </a:rPr>
              <a:t>java.io</a:t>
            </a:r>
            <a:r>
              <a:rPr lang="zh-CN" altLang="en-US" sz="2400" b="1" dirty="0">
                <a:solidFill>
                  <a:srgbClr val="1557AE"/>
                </a:solidFill>
                <a:latin typeface="+mj-lt"/>
              </a:rPr>
              <a:t>中也提供了缓冲流</a:t>
            </a:r>
            <a:r>
              <a:rPr lang="en-US" altLang="zh-CN" sz="2400" b="1" dirty="0" err="1">
                <a:solidFill>
                  <a:srgbClr val="1557AE"/>
                </a:solidFill>
                <a:latin typeface="+mj-lt"/>
              </a:rPr>
              <a:t>BufferedReader</a:t>
            </a:r>
            <a:r>
              <a:rPr lang="zh-CN" altLang="en-US" sz="2400" b="1" dirty="0">
                <a:solidFill>
                  <a:srgbClr val="1557AE"/>
                </a:solidFill>
                <a:latin typeface="+mj-lt"/>
              </a:rPr>
              <a:t>和</a:t>
            </a:r>
            <a:r>
              <a:rPr lang="en-US" altLang="zh-CN" sz="2400" b="1" dirty="0" err="1">
                <a:solidFill>
                  <a:srgbClr val="1557AE"/>
                </a:solidFill>
                <a:latin typeface="+mj-lt"/>
              </a:rPr>
              <a:t>BufferedWriter</a:t>
            </a:r>
            <a:r>
              <a:rPr lang="zh-CN" altLang="en-US" sz="2400" b="1" dirty="0">
                <a:solidFill>
                  <a:srgbClr val="1557AE"/>
                </a:solidFill>
                <a:latin typeface="+mj-lt"/>
              </a:rPr>
              <a:t>。其构造方法与</a:t>
            </a:r>
            <a:r>
              <a:rPr lang="en-US" altLang="zh-CN" sz="2400" b="1" dirty="0" err="1">
                <a:solidFill>
                  <a:srgbClr val="1557AE"/>
                </a:solidFill>
                <a:latin typeface="+mj-lt"/>
              </a:rPr>
              <a:t>BufferedInputStream</a:t>
            </a:r>
            <a:r>
              <a:rPr lang="zh-CN" altLang="en-US" sz="2400" b="1" dirty="0">
                <a:solidFill>
                  <a:srgbClr val="1557AE"/>
                </a:solidFill>
                <a:latin typeface="+mj-lt"/>
              </a:rPr>
              <a:t>和</a:t>
            </a:r>
            <a:r>
              <a:rPr lang="en-US" altLang="zh-CN" sz="2400" b="1" dirty="0" err="1">
                <a:solidFill>
                  <a:srgbClr val="1557AE"/>
                </a:solidFill>
                <a:latin typeface="+mj-lt"/>
              </a:rPr>
              <a:t>BufferedOutputStream</a:t>
            </a:r>
            <a:r>
              <a:rPr lang="zh-CN" altLang="en-US" sz="2400" b="1" dirty="0">
                <a:solidFill>
                  <a:srgbClr val="1557AE"/>
                </a:solidFill>
                <a:latin typeface="+mj-lt"/>
              </a:rPr>
              <a:t>相类似。另外，除了</a:t>
            </a:r>
            <a:r>
              <a:rPr lang="en-US" altLang="zh-CN" sz="2400" b="1" dirty="0">
                <a:solidFill>
                  <a:srgbClr val="1557AE"/>
                </a:solidFill>
                <a:latin typeface="+mj-lt"/>
              </a:rPr>
              <a:t>read()</a:t>
            </a:r>
            <a:r>
              <a:rPr lang="zh-CN" altLang="en-US" sz="2400" b="1" dirty="0">
                <a:solidFill>
                  <a:srgbClr val="1557AE"/>
                </a:solidFill>
                <a:latin typeface="+mj-lt"/>
              </a:rPr>
              <a:t>和</a:t>
            </a:r>
            <a:r>
              <a:rPr lang="en-US" altLang="zh-CN" sz="2400" b="1" dirty="0">
                <a:solidFill>
                  <a:srgbClr val="1557AE"/>
                </a:solidFill>
                <a:latin typeface="+mj-lt"/>
              </a:rPr>
              <a:t>write()</a:t>
            </a:r>
            <a:r>
              <a:rPr lang="zh-CN" altLang="en-US" sz="2400" b="1" dirty="0">
                <a:solidFill>
                  <a:srgbClr val="1557AE"/>
                </a:solidFill>
                <a:latin typeface="+mj-lt"/>
              </a:rPr>
              <a:t>方法外，它还提供了整行字符处理方法：</a:t>
            </a:r>
          </a:p>
        </p:txBody>
      </p:sp>
      <p:sp>
        <p:nvSpPr>
          <p:cNvPr id="15" name="矩形: 圆角 14">
            <a:extLst>
              <a:ext uri="{FF2B5EF4-FFF2-40B4-BE49-F238E27FC236}">
                <a16:creationId xmlns:a16="http://schemas.microsoft.com/office/drawing/2014/main" id="{4639F2F2-6593-408D-925A-51F07DD51D45}"/>
              </a:ext>
            </a:extLst>
          </p:cNvPr>
          <p:cNvSpPr/>
          <p:nvPr/>
        </p:nvSpPr>
        <p:spPr>
          <a:xfrm>
            <a:off x="0" y="3637527"/>
            <a:ext cx="9144000" cy="2171701"/>
          </a:xfrm>
          <a:prstGeom prst="roundRect">
            <a:avLst>
              <a:gd name="adj" fmla="val 5197"/>
            </a:avLst>
          </a:prstGeom>
          <a:solidFill>
            <a:schemeClr val="bg1">
              <a:lumMod val="85000"/>
            </a:schemeClr>
          </a:solidFill>
          <a:ln w="28575">
            <a:solidFill>
              <a:srgbClr val="1557A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0000"/>
              </a:lnSpc>
              <a:buFont typeface="Wingdings" panose="05000000000000000000" pitchFamily="2" charset="2"/>
              <a:buChar char="ü"/>
            </a:pPr>
            <a:r>
              <a:rPr lang="en-US" altLang="zh-CN" sz="2000" b="1" dirty="0">
                <a:solidFill>
                  <a:schemeClr val="tx1"/>
                </a:solidFill>
                <a:latin typeface="+mj-lt"/>
                <a:ea typeface="楷体" panose="02010609060101010101" pitchFamily="49" charset="-122"/>
              </a:rPr>
              <a:t> public String </a:t>
            </a:r>
            <a:r>
              <a:rPr lang="en-US" altLang="zh-CN" sz="2000" b="1" dirty="0" err="1">
                <a:solidFill>
                  <a:schemeClr val="tx1"/>
                </a:solidFill>
                <a:latin typeface="+mj-lt"/>
                <a:ea typeface="楷体" panose="02010609060101010101" pitchFamily="49" charset="-122"/>
              </a:rPr>
              <a:t>readLine</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 </a:t>
            </a:r>
            <a:r>
              <a:rPr lang="en-US" altLang="zh-CN" sz="2000" b="1" dirty="0" err="1">
                <a:solidFill>
                  <a:schemeClr val="tx1"/>
                </a:solidFill>
                <a:latin typeface="+mj-lt"/>
                <a:ea typeface="楷体" panose="02010609060101010101" pitchFamily="49" charset="-122"/>
              </a:rPr>
              <a:t>BufferedReader</a:t>
            </a:r>
            <a:r>
              <a:rPr lang="zh-CN" altLang="en-US" sz="2000" b="1" dirty="0">
                <a:solidFill>
                  <a:schemeClr val="tx1"/>
                </a:solidFill>
                <a:latin typeface="+mj-lt"/>
                <a:ea typeface="楷体" panose="02010609060101010101" pitchFamily="49" charset="-122"/>
              </a:rPr>
              <a:t>的方法，从输入流中读取一行字符，行结束标志为‘</a:t>
            </a:r>
            <a:r>
              <a:rPr lang="en-US" altLang="zh-CN" sz="2000" b="1" dirty="0">
                <a:solidFill>
                  <a:schemeClr val="tx1"/>
                </a:solidFill>
                <a:latin typeface="+mj-lt"/>
                <a:ea typeface="楷体" panose="02010609060101010101" pitchFamily="49" charset="-122"/>
              </a:rPr>
              <a:t>\n’</a:t>
            </a:r>
            <a:r>
              <a:rPr lang="zh-CN" altLang="en-US" sz="2000" b="1" dirty="0">
                <a:solidFill>
                  <a:schemeClr val="tx1"/>
                </a:solidFill>
                <a:latin typeface="+mj-lt"/>
                <a:ea typeface="楷体" panose="02010609060101010101" pitchFamily="49" charset="-122"/>
              </a:rPr>
              <a:t>、‘</a:t>
            </a:r>
            <a:r>
              <a:rPr lang="en-US" altLang="zh-CN" sz="2000" b="1" dirty="0">
                <a:solidFill>
                  <a:schemeClr val="tx1"/>
                </a:solidFill>
                <a:latin typeface="+mj-lt"/>
                <a:ea typeface="楷体" panose="02010609060101010101" pitchFamily="49" charset="-122"/>
              </a:rPr>
              <a:t>\r’</a:t>
            </a:r>
            <a:r>
              <a:rPr lang="zh-CN" altLang="en-US" sz="2000" b="1" dirty="0">
                <a:solidFill>
                  <a:schemeClr val="tx1"/>
                </a:solidFill>
                <a:latin typeface="+mj-lt"/>
                <a:ea typeface="楷体" panose="02010609060101010101" pitchFamily="49" charset="-122"/>
              </a:rPr>
              <a:t>或两者一起。</a:t>
            </a:r>
          </a:p>
          <a:p>
            <a:pPr marL="342900" indent="-342900" algn="just">
              <a:lnSpc>
                <a:spcPct val="120000"/>
              </a:lnSpc>
              <a:buFont typeface="Wingdings" panose="05000000000000000000" pitchFamily="2" charset="2"/>
              <a:buChar char="ü"/>
            </a:pPr>
            <a:r>
              <a:rPr lang="zh-CN" altLang="en-US" sz="2000" b="1" dirty="0">
                <a:solidFill>
                  <a:schemeClr val="tx1"/>
                </a:solidFill>
                <a:latin typeface="+mj-lt"/>
                <a:ea typeface="楷体" panose="02010609060101010101" pitchFamily="49" charset="-122"/>
              </a:rPr>
              <a:t> </a:t>
            </a:r>
            <a:r>
              <a:rPr lang="en-US" altLang="zh-CN" sz="2000" b="1" dirty="0">
                <a:solidFill>
                  <a:schemeClr val="tx1"/>
                </a:solidFill>
                <a:latin typeface="+mj-lt"/>
                <a:ea typeface="楷体" panose="02010609060101010101" pitchFamily="49" charset="-122"/>
              </a:rPr>
              <a:t>public void </a:t>
            </a:r>
            <a:r>
              <a:rPr lang="en-US" altLang="zh-CN" sz="2000" b="1" dirty="0" err="1">
                <a:solidFill>
                  <a:schemeClr val="tx1"/>
                </a:solidFill>
                <a:latin typeface="+mj-lt"/>
                <a:ea typeface="楷体" panose="02010609060101010101" pitchFamily="49" charset="-122"/>
              </a:rPr>
              <a:t>newLine</a:t>
            </a:r>
            <a:r>
              <a:rPr lang="en-US" altLang="zh-CN" sz="2000" b="1" dirty="0">
                <a:solidFill>
                  <a:schemeClr val="tx1"/>
                </a:solidFill>
                <a:latin typeface="+mj-lt"/>
                <a:ea typeface="楷体" panose="02010609060101010101" pitchFamily="49" charset="-122"/>
              </a:rPr>
              <a:t>()</a:t>
            </a:r>
            <a:r>
              <a:rPr lang="zh-CN" altLang="en-US" sz="2000" b="1" dirty="0">
                <a:solidFill>
                  <a:schemeClr val="tx1"/>
                </a:solidFill>
                <a:latin typeface="+mj-lt"/>
                <a:ea typeface="楷体" panose="02010609060101010101" pitchFamily="49" charset="-122"/>
              </a:rPr>
              <a:t>： </a:t>
            </a:r>
            <a:r>
              <a:rPr lang="en-US" altLang="zh-CN" sz="2000" b="1" dirty="0" err="1">
                <a:solidFill>
                  <a:schemeClr val="tx1"/>
                </a:solidFill>
                <a:latin typeface="+mj-lt"/>
                <a:ea typeface="楷体" panose="02010609060101010101" pitchFamily="49" charset="-122"/>
              </a:rPr>
              <a:t>BufferedWriter</a:t>
            </a:r>
            <a:r>
              <a:rPr lang="zh-CN" altLang="en-US" sz="2000" b="1" dirty="0">
                <a:solidFill>
                  <a:schemeClr val="tx1"/>
                </a:solidFill>
                <a:latin typeface="+mj-lt"/>
                <a:ea typeface="楷体" panose="02010609060101010101" pitchFamily="49" charset="-122"/>
              </a:rPr>
              <a:t>的方法，向输出流中写入一个行结束标志，它不是简单的换行符‘</a:t>
            </a:r>
            <a:r>
              <a:rPr lang="en-US" altLang="zh-CN" sz="2000" b="1" dirty="0">
                <a:solidFill>
                  <a:schemeClr val="tx1"/>
                </a:solidFill>
                <a:latin typeface="+mj-lt"/>
                <a:ea typeface="楷体" panose="02010609060101010101" pitchFamily="49" charset="-122"/>
              </a:rPr>
              <a:t>\n’</a:t>
            </a:r>
            <a:r>
              <a:rPr lang="zh-CN" altLang="en-US" sz="2000" b="1" dirty="0">
                <a:solidFill>
                  <a:schemeClr val="tx1"/>
                </a:solidFill>
                <a:latin typeface="+mj-lt"/>
                <a:ea typeface="楷体" panose="02010609060101010101" pitchFamily="49" charset="-122"/>
              </a:rPr>
              <a:t>或‘</a:t>
            </a:r>
            <a:r>
              <a:rPr lang="en-US" altLang="zh-CN" sz="2000" b="1" dirty="0">
                <a:solidFill>
                  <a:schemeClr val="tx1"/>
                </a:solidFill>
                <a:latin typeface="+mj-lt"/>
                <a:ea typeface="楷体" panose="02010609060101010101" pitchFamily="49" charset="-122"/>
              </a:rPr>
              <a:t>\r’</a:t>
            </a:r>
            <a:r>
              <a:rPr lang="zh-CN" altLang="en-US" sz="2000" b="1" dirty="0">
                <a:solidFill>
                  <a:schemeClr val="tx1"/>
                </a:solidFill>
                <a:latin typeface="+mj-lt"/>
                <a:ea typeface="楷体" panose="02010609060101010101" pitchFamily="49" charset="-122"/>
              </a:rPr>
              <a:t>，而是系统定义的行隔离标志（</a:t>
            </a:r>
            <a:r>
              <a:rPr lang="en-US" altLang="zh-CN" sz="2000" b="1" dirty="0">
                <a:solidFill>
                  <a:schemeClr val="tx1"/>
                </a:solidFill>
                <a:latin typeface="+mj-lt"/>
                <a:ea typeface="楷体" panose="02010609060101010101" pitchFamily="49" charset="-122"/>
              </a:rPr>
              <a:t>line separator</a:t>
            </a:r>
            <a:r>
              <a:rPr lang="zh-CN" altLang="en-US" sz="2000" b="1" dirty="0">
                <a:solidFill>
                  <a:schemeClr val="tx1"/>
                </a:solidFill>
                <a:latin typeface="+mj-lt"/>
                <a:ea typeface="楷体" panose="02010609060101010101" pitchFamily="49" charset="-122"/>
              </a:rPr>
              <a:t>）。</a:t>
            </a:r>
            <a:endParaRPr lang="en-US" altLang="zh-CN" sz="2000" b="1" dirty="0">
              <a:solidFill>
                <a:schemeClr val="tx1"/>
              </a:solidFill>
              <a:latin typeface="+mj-lt"/>
              <a:ea typeface="楷体" panose="02010609060101010101" pitchFamily="49" charset="-122"/>
            </a:endParaRPr>
          </a:p>
        </p:txBody>
      </p:sp>
    </p:spTree>
    <p:extLst>
      <p:ext uri="{BB962C8B-B14F-4D97-AF65-F5344CB8AC3E}">
        <p14:creationId xmlns:p14="http://schemas.microsoft.com/office/powerpoint/2010/main" val="1824251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3</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531188" cy="630942"/>
          </a:xfrm>
          <a:prstGeom prst="rect">
            <a:avLst/>
          </a:prstGeom>
          <a:noFill/>
        </p:spPr>
        <p:txBody>
          <a:bodyPr wrap="none" rtlCol="0">
            <a:spAutoFit/>
          </a:bodyPr>
          <a:lstStyle/>
          <a:p>
            <a:r>
              <a:rPr lang="zh-CN" altLang="en-US" sz="3500" b="1" dirty="0">
                <a:solidFill>
                  <a:srgbClr val="1557AE"/>
                </a:solidFill>
                <a:latin typeface="微软雅黑" panose="020B0503020204020204" pitchFamily="34" charset="-122"/>
                <a:ea typeface="微软雅黑" panose="020B0503020204020204" pitchFamily="34" charset="-122"/>
              </a:rPr>
              <a:t>字符流</a:t>
            </a:r>
          </a:p>
        </p:txBody>
      </p:sp>
      <p:sp>
        <p:nvSpPr>
          <p:cNvPr id="7" name="文本框 6"/>
          <p:cNvSpPr txBox="1"/>
          <p:nvPr/>
        </p:nvSpPr>
        <p:spPr>
          <a:xfrm>
            <a:off x="0" y="931325"/>
            <a:ext cx="9144000" cy="1013932"/>
          </a:xfrm>
          <a:prstGeom prst="rect">
            <a:avLst/>
          </a:prstGeom>
          <a:noFill/>
        </p:spPr>
        <p:txBody>
          <a:bodyPr wrap="square" rtlCol="0" anchor="t">
            <a:spAutoFit/>
          </a:bodyPr>
          <a:lstStyle/>
          <a:p>
            <a:pPr marL="342900" lvl="1" indent="-342900">
              <a:lnSpc>
                <a:spcPct val="120000"/>
              </a:lnSpc>
              <a:buFont typeface="Wingdings" panose="05000000000000000000" pitchFamily="2" charset="2"/>
              <a:buChar char="Ø"/>
            </a:pPr>
            <a:r>
              <a:rPr lang="en-US" altLang="zh-CN" sz="2800" b="1" dirty="0" err="1">
                <a:solidFill>
                  <a:srgbClr val="1557AE"/>
                </a:solidFill>
                <a:latin typeface="+mn-ea"/>
                <a:ea typeface="+mn-ea"/>
                <a:sym typeface="+mn-ea"/>
              </a:rPr>
              <a:t>BufferedReader</a:t>
            </a:r>
            <a:r>
              <a:rPr lang="en-US" altLang="zh-CN" sz="2800" b="1" dirty="0">
                <a:solidFill>
                  <a:srgbClr val="1557AE"/>
                </a:solidFill>
                <a:latin typeface="+mn-ea"/>
                <a:ea typeface="+mn-ea"/>
                <a:sym typeface="+mn-ea"/>
              </a:rPr>
              <a:t>/</a:t>
            </a:r>
            <a:r>
              <a:rPr lang="en-US" altLang="zh-CN" sz="2800" b="1" dirty="0" err="1">
                <a:solidFill>
                  <a:srgbClr val="1557AE"/>
                </a:solidFill>
                <a:latin typeface="+mn-ea"/>
                <a:ea typeface="+mn-ea"/>
                <a:sym typeface="+mn-ea"/>
              </a:rPr>
              <a:t>BufferedWriter</a:t>
            </a:r>
            <a:endParaRPr lang="en-US" altLang="zh-CN" sz="2800" b="1" dirty="0">
              <a:solidFill>
                <a:srgbClr val="1557AE"/>
              </a:solidFill>
              <a:latin typeface="+mn-ea"/>
              <a:ea typeface="+mn-ea"/>
              <a:sym typeface="+mn-ea"/>
            </a:endParaRPr>
          </a:p>
          <a:p>
            <a:pPr marL="1257300" lvl="3" indent="-342900">
              <a:lnSpc>
                <a:spcPct val="120000"/>
              </a:lnSpc>
              <a:buFont typeface="Wingdings" panose="05000000000000000000" pitchFamily="2" charset="2"/>
              <a:buChar char="n"/>
            </a:pPr>
            <a:endParaRPr lang="zh-CN" altLang="en-US" sz="2400" b="1" dirty="0">
              <a:latin typeface="+mj-lt"/>
              <a:ea typeface="楷体" panose="02010609060101010101" pitchFamily="49" charset="-122"/>
              <a:cs typeface="黑体" panose="02010609060101010101" pitchFamily="49" charset="-122"/>
              <a:sym typeface="+mn-ea"/>
            </a:endParaRPr>
          </a:p>
        </p:txBody>
      </p:sp>
      <p:sp>
        <p:nvSpPr>
          <p:cNvPr id="9" name="矩形 8">
            <a:extLst>
              <a:ext uri="{FF2B5EF4-FFF2-40B4-BE49-F238E27FC236}">
                <a16:creationId xmlns:a16="http://schemas.microsoft.com/office/drawing/2014/main" id="{F086C259-DC31-4CEC-803F-1FDB96144491}"/>
              </a:ext>
            </a:extLst>
          </p:cNvPr>
          <p:cNvSpPr/>
          <p:nvPr/>
        </p:nvSpPr>
        <p:spPr>
          <a:xfrm>
            <a:off x="0" y="1688124"/>
            <a:ext cx="9144000" cy="4376742"/>
          </a:xfrm>
          <a:prstGeom prst="rect">
            <a:avLst/>
          </a:prstGeom>
          <a:solidFill>
            <a:schemeClr val="bg2">
              <a:lumMod val="25000"/>
            </a:schemeClr>
          </a:solidFill>
          <a:ln w="28575">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b="1" dirty="0">
                <a:solidFill>
                  <a:srgbClr val="569CD6"/>
                </a:solidFill>
                <a:latin typeface="Consolas" panose="020B0609020204030204" pitchFamily="49" charset="0"/>
              </a:rPr>
              <a:t>class</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test</a:t>
            </a:r>
            <a:endParaRPr lang="en-US" altLang="zh-CN" b="1" dirty="0">
              <a:solidFill>
                <a:srgbClr val="CCCCCC"/>
              </a:solidFill>
              <a:latin typeface="Consolas" panose="020B0609020204030204" pitchFamily="49" charset="0"/>
            </a:endParaRP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public</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static</a:t>
            </a: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void</a:t>
            </a:r>
            <a:r>
              <a:rPr lang="en-US" altLang="zh-CN" b="1" dirty="0">
                <a:solidFill>
                  <a:srgbClr val="CCCCCC"/>
                </a:solidFill>
                <a:latin typeface="Consolas" panose="020B0609020204030204" pitchFamily="49" charset="0"/>
              </a:rPr>
              <a:t> </a:t>
            </a:r>
            <a:r>
              <a:rPr lang="en-US" altLang="zh-CN" b="1" dirty="0">
                <a:solidFill>
                  <a:srgbClr val="DCDCAA"/>
                </a:solidFill>
                <a:latin typeface="Consolas" panose="020B0609020204030204" pitchFamily="49" charset="0"/>
              </a:rPr>
              <a:t>main</a:t>
            </a:r>
            <a:r>
              <a:rPr lang="en-US" altLang="zh-CN" b="1" dirty="0">
                <a:solidFill>
                  <a:srgbClr val="CCCCCC"/>
                </a:solidFill>
                <a:latin typeface="Consolas" panose="020B0609020204030204" pitchFamily="49" charset="0"/>
              </a:rPr>
              <a:t>(</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args</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    </a:t>
            </a:r>
            <a:r>
              <a:rPr lang="en-US" altLang="zh-CN" b="1" dirty="0">
                <a:solidFill>
                  <a:srgbClr val="C586C0"/>
                </a:solidFill>
                <a:latin typeface="Consolas" panose="020B0609020204030204" pitchFamily="49" charset="0"/>
              </a:rPr>
              <a:t>try</a:t>
            </a:r>
            <a:endParaRPr lang="en-US" altLang="zh-CN" b="1" dirty="0">
              <a:solidFill>
                <a:srgbClr val="CCCCCC"/>
              </a:solidFill>
              <a:latin typeface="Consolas" panose="020B0609020204030204" pitchFamily="49" charset="0"/>
            </a:endParaRPr>
          </a:p>
          <a:p>
            <a:pPr marL="342900" indent="-342900">
              <a:buFont typeface="+mj-lt"/>
              <a:buAutoNum type="arabicPeriod"/>
            </a:pPr>
            <a:r>
              <a:rPr lang="en-US" altLang="zh-CN" b="1" dirty="0">
                <a:solidFill>
                  <a:srgbClr val="CCCCCC"/>
                </a:solidFill>
                <a:latin typeface="Consolas" panose="020B0609020204030204" pitchFamily="49" charset="0"/>
              </a:rPr>
              <a:t>        {    </a:t>
            </a:r>
            <a:r>
              <a:rPr lang="en-US" altLang="zh-CN" b="1" dirty="0" err="1">
                <a:solidFill>
                  <a:srgbClr val="4EC9B0"/>
                </a:solidFill>
                <a:latin typeface="Consolas" panose="020B0609020204030204" pitchFamily="49" charset="0"/>
              </a:rPr>
              <a:t>FileInputStream</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fis</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FileInputStream</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"data/file1.dat"</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InputStreamReader</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dis</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InputStreamReader</a:t>
            </a:r>
            <a:r>
              <a:rPr lang="en-US" altLang="zh-CN" b="1" dirty="0">
                <a:solidFill>
                  <a:srgbClr val="CCCCCC"/>
                </a:solidFill>
                <a:latin typeface="Consolas" panose="020B0609020204030204" pitchFamily="49" charset="0"/>
              </a:rPr>
              <a:t>(</a:t>
            </a:r>
            <a:r>
              <a:rPr lang="en-US" altLang="zh-CN" b="1" dirty="0" err="1">
                <a:solidFill>
                  <a:srgbClr val="9CDCFE"/>
                </a:solidFill>
                <a:latin typeface="Consolas" panose="020B0609020204030204" pitchFamily="49" charset="0"/>
              </a:rPr>
              <a:t>fis</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4EC9B0"/>
                </a:solidFill>
                <a:latin typeface="Consolas" panose="020B0609020204030204" pitchFamily="49" charset="0"/>
              </a:rPr>
              <a:t>BufferedReader</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reader</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new</a:t>
            </a:r>
            <a:r>
              <a:rPr lang="en-US" altLang="zh-CN" b="1" dirty="0">
                <a:solidFill>
                  <a:srgbClr val="CCCCCC"/>
                </a:solidFill>
                <a:latin typeface="Consolas" panose="020B0609020204030204" pitchFamily="49" charset="0"/>
              </a:rPr>
              <a:t> </a:t>
            </a:r>
            <a:r>
              <a:rPr lang="en-US" altLang="zh-CN" b="1" dirty="0" err="1">
                <a:solidFill>
                  <a:srgbClr val="DCDCAA"/>
                </a:solidFill>
                <a:latin typeface="Consolas" panose="020B0609020204030204" pitchFamily="49" charset="0"/>
              </a:rPr>
              <a:t>BufferedReader</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dis</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4EC9B0"/>
                </a:solidFill>
                <a:latin typeface="Consolas" panose="020B0609020204030204" pitchFamily="49" charset="0"/>
              </a:rPr>
              <a:t>String</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s</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while</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s</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reader</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readLine</a:t>
            </a:r>
            <a:r>
              <a:rPr lang="en-US" altLang="zh-CN" b="1" dirty="0">
                <a:solidFill>
                  <a:srgbClr val="CCCCCC"/>
                </a:solidFill>
                <a:latin typeface="Consolas" panose="020B0609020204030204" pitchFamily="49" charset="0"/>
              </a:rPr>
              <a:t>()) </a:t>
            </a:r>
            <a:r>
              <a:rPr lang="en-US" altLang="zh-CN" b="1" dirty="0">
                <a:solidFill>
                  <a:srgbClr val="D4D4D4"/>
                </a:solidFill>
                <a:latin typeface="Consolas" panose="020B0609020204030204" pitchFamily="49" charset="0"/>
              </a:rPr>
              <a:t>!=</a:t>
            </a:r>
            <a:r>
              <a:rPr lang="en-US" altLang="zh-CN" b="1" dirty="0">
                <a:solidFill>
                  <a:srgbClr val="CCCCCC"/>
                </a:solidFill>
                <a:latin typeface="Consolas" panose="020B0609020204030204" pitchFamily="49" charset="0"/>
              </a:rPr>
              <a:t> </a:t>
            </a:r>
            <a:r>
              <a:rPr lang="en-US" altLang="zh-CN" b="1" dirty="0">
                <a:solidFill>
                  <a:srgbClr val="569CD6"/>
                </a:solidFill>
                <a:latin typeface="Consolas" panose="020B0609020204030204" pitchFamily="49" charset="0"/>
              </a:rPr>
              <a:t>null</a:t>
            </a:r>
            <a:r>
              <a:rPr lang="en-US" altLang="zh-CN" b="1" dirty="0">
                <a:solidFill>
                  <a:srgbClr val="CCCCCC"/>
                </a:solidFill>
                <a:latin typeface="Consolas" panose="020B0609020204030204" pitchFamily="49" charset="0"/>
              </a:rPr>
              <a:t> )  </a:t>
            </a:r>
          </a:p>
          <a:p>
            <a:pPr marL="342900" indent="-342900">
              <a:buFont typeface="+mj-lt"/>
              <a:buAutoNum type="arabicPeriod"/>
            </a:pPr>
            <a:r>
              <a:rPr lang="en-US" altLang="zh-CN" b="1" dirty="0">
                <a:solidFill>
                  <a:srgbClr val="CCCCCC"/>
                </a:solidFill>
                <a:latin typeface="Consolas" panose="020B0609020204030204" pitchFamily="49" charset="0"/>
              </a:rPr>
              <a:t>             {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a:solidFill>
                  <a:srgbClr val="CE9178"/>
                </a:solidFill>
                <a:latin typeface="Consolas" panose="020B0609020204030204" pitchFamily="49" charset="0"/>
              </a:rPr>
              <a:t>"read: "</a:t>
            </a:r>
            <a:r>
              <a:rPr lang="en-US" altLang="zh-CN" b="1" dirty="0">
                <a:solidFill>
                  <a:srgbClr val="D4D4D4"/>
                </a:solidFill>
                <a:latin typeface="Consolas" panose="020B0609020204030204" pitchFamily="49" charset="0"/>
              </a:rPr>
              <a:t>+</a:t>
            </a:r>
            <a:r>
              <a:rPr lang="en-US" altLang="zh-CN" b="1" dirty="0">
                <a:solidFill>
                  <a:srgbClr val="9CDCFE"/>
                </a:solidFill>
                <a:latin typeface="Consolas" panose="020B0609020204030204" pitchFamily="49" charset="0"/>
              </a:rPr>
              <a:t>s</a:t>
            </a:r>
            <a:r>
              <a:rPr lang="en-US" altLang="zh-CN" b="1" dirty="0">
                <a:solidFill>
                  <a:srgbClr val="CCCCCC"/>
                </a:solidFill>
                <a:latin typeface="Consolas" panose="020B0609020204030204" pitchFamily="49" charset="0"/>
              </a:rPr>
              <a:t>); }</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err="1">
                <a:solidFill>
                  <a:srgbClr val="9CDCFE"/>
                </a:solidFill>
                <a:latin typeface="Consolas" panose="020B0609020204030204" pitchFamily="49" charset="0"/>
              </a:rPr>
              <a:t>dis</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close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C586C0"/>
                </a:solidFill>
                <a:latin typeface="Consolas" panose="020B0609020204030204" pitchFamily="49" charset="0"/>
              </a:rPr>
              <a:t>catch</a:t>
            </a:r>
            <a:r>
              <a:rPr lang="en-US" altLang="zh-CN" b="1" dirty="0">
                <a:solidFill>
                  <a:srgbClr val="CCCCCC"/>
                </a:solidFill>
                <a:latin typeface="Consolas" panose="020B0609020204030204" pitchFamily="49" charset="0"/>
              </a:rPr>
              <a:t>(</a:t>
            </a:r>
            <a:r>
              <a:rPr lang="en-US" altLang="zh-CN" b="1" dirty="0" err="1">
                <a:solidFill>
                  <a:srgbClr val="4EC9B0"/>
                </a:solidFill>
                <a:latin typeface="Consolas" panose="020B0609020204030204" pitchFamily="49" charset="0"/>
              </a:rPr>
              <a:t>IOException</a:t>
            </a:r>
            <a:r>
              <a:rPr lang="en-US" altLang="zh-CN" b="1" dirty="0">
                <a:solidFill>
                  <a:srgbClr val="CCCCCC"/>
                </a:solidFill>
                <a:latin typeface="Consolas" panose="020B0609020204030204" pitchFamily="49" charset="0"/>
              </a:rPr>
              <a:t> </a:t>
            </a:r>
            <a:r>
              <a:rPr lang="en-US" altLang="zh-CN" b="1" dirty="0">
                <a:solidFill>
                  <a:srgbClr val="9CDCFE"/>
                </a:solidFill>
                <a:latin typeface="Consolas" panose="020B0609020204030204" pitchFamily="49" charset="0"/>
              </a:rPr>
              <a:t>e</a:t>
            </a:r>
            <a:r>
              <a:rPr lang="en-US" altLang="zh-CN" b="1" dirty="0">
                <a:solidFill>
                  <a:srgbClr val="CCCCCC"/>
                </a:solidFill>
                <a:latin typeface="Consolas" panose="020B0609020204030204" pitchFamily="49" charset="0"/>
              </a:rPr>
              <a:t>)</a:t>
            </a:r>
          </a:p>
          <a:p>
            <a:pPr marL="342900" indent="-342900">
              <a:buFont typeface="+mj-lt"/>
              <a:buAutoNum type="arabicPeriod"/>
            </a:pPr>
            <a:r>
              <a:rPr lang="en-US" altLang="zh-CN" b="1" dirty="0">
                <a:solidFill>
                  <a:srgbClr val="CCCCCC"/>
                </a:solidFill>
                <a:latin typeface="Consolas" panose="020B0609020204030204" pitchFamily="49" charset="0"/>
              </a:rPr>
              <a:t>         {  </a:t>
            </a:r>
            <a:r>
              <a:rPr lang="en-US" altLang="zh-CN" b="1" dirty="0" err="1">
                <a:solidFill>
                  <a:srgbClr val="4EC9B0"/>
                </a:solidFill>
                <a:latin typeface="Consolas" panose="020B0609020204030204" pitchFamily="49" charset="0"/>
              </a:rPr>
              <a:t>System</a:t>
            </a:r>
            <a:r>
              <a:rPr lang="en-US" altLang="zh-CN" b="1" dirty="0" err="1">
                <a:solidFill>
                  <a:srgbClr val="CCCCCC"/>
                </a:solidFill>
                <a:latin typeface="Consolas" panose="020B0609020204030204" pitchFamily="49" charset="0"/>
              </a:rPr>
              <a:t>.</a:t>
            </a:r>
            <a:r>
              <a:rPr lang="en-US" altLang="zh-CN" b="1" dirty="0" err="1">
                <a:solidFill>
                  <a:srgbClr val="4FC1FF"/>
                </a:solidFill>
                <a:latin typeface="Consolas" panose="020B0609020204030204" pitchFamily="49" charset="0"/>
              </a:rPr>
              <a:t>out</a:t>
            </a:r>
            <a:r>
              <a:rPr lang="en-US" altLang="zh-CN" b="1" dirty="0" err="1">
                <a:solidFill>
                  <a:srgbClr val="CCCCCC"/>
                </a:solidFill>
                <a:latin typeface="Consolas" panose="020B0609020204030204" pitchFamily="49" charset="0"/>
              </a:rPr>
              <a:t>.</a:t>
            </a:r>
            <a:r>
              <a:rPr lang="en-US" altLang="zh-CN" b="1" dirty="0" err="1">
                <a:solidFill>
                  <a:srgbClr val="DCDCAA"/>
                </a:solidFill>
                <a:latin typeface="Consolas" panose="020B0609020204030204" pitchFamily="49" charset="0"/>
              </a:rPr>
              <a:t>println</a:t>
            </a:r>
            <a:r>
              <a:rPr lang="en-US" altLang="zh-CN" b="1" dirty="0">
                <a:solidFill>
                  <a:srgbClr val="CCCCCC"/>
                </a:solidFill>
                <a:latin typeface="Consolas" panose="020B0609020204030204" pitchFamily="49" charset="0"/>
              </a:rPr>
              <a:t>(</a:t>
            </a:r>
            <a:r>
              <a:rPr lang="en-US" altLang="zh-CN" b="1" dirty="0">
                <a:solidFill>
                  <a:srgbClr val="9CDCFE"/>
                </a:solidFill>
                <a:latin typeface="Consolas" panose="020B0609020204030204" pitchFamily="49" charset="0"/>
              </a:rPr>
              <a:t>e</a:t>
            </a:r>
            <a:r>
              <a:rPr lang="en-US" altLang="zh-CN" b="1" dirty="0">
                <a:solidFill>
                  <a:srgbClr val="CCCCCC"/>
                </a:solidFill>
                <a:latin typeface="Consolas" panose="020B0609020204030204" pitchFamily="49" charset="0"/>
              </a:rPr>
              <a:t>); }</a:t>
            </a:r>
          </a:p>
          <a:p>
            <a:pPr marL="342900" indent="-342900">
              <a:buFont typeface="+mj-lt"/>
              <a:buAutoNum type="arabicPeriod"/>
            </a:pPr>
            <a:r>
              <a:rPr lang="en-US" altLang="zh-CN" b="1" dirty="0">
                <a:solidFill>
                  <a:srgbClr val="CCCCCC"/>
                </a:solidFill>
                <a:latin typeface="Consolas" panose="020B0609020204030204" pitchFamily="49" charset="0"/>
              </a:rPr>
              <a:t>   }</a:t>
            </a:r>
            <a:r>
              <a:rPr lang="en-US" altLang="zh-CN" b="1" dirty="0">
                <a:solidFill>
                  <a:srgbClr val="6A9955"/>
                </a:solidFill>
                <a:latin typeface="Consolas" panose="020B0609020204030204" pitchFamily="49" charset="0"/>
              </a:rPr>
              <a:t>//main()</a:t>
            </a:r>
            <a:endParaRPr lang="en-US" altLang="zh-CN" b="1" dirty="0">
              <a:solidFill>
                <a:srgbClr val="CCCCCC"/>
              </a:solidFill>
              <a:latin typeface="Consolas" panose="020B0609020204030204" pitchFamily="49" charset="0"/>
            </a:endParaRPr>
          </a:p>
          <a:p>
            <a:pPr marL="342900" indent="-342900">
              <a:buFont typeface="+mj-lt"/>
              <a:buAutoNum type="arabicPeriod"/>
            </a:pPr>
            <a:r>
              <a:rPr lang="en-US" altLang="zh-CN" b="1" dirty="0">
                <a:solidFill>
                  <a:srgbClr val="CCCCCC"/>
                </a:solidFill>
                <a:latin typeface="Consolas" panose="020B0609020204030204" pitchFamily="49" charset="0"/>
              </a:rPr>
              <a:t>}</a:t>
            </a:r>
            <a:r>
              <a:rPr lang="en-US" altLang="zh-CN" b="1" dirty="0">
                <a:solidFill>
                  <a:srgbClr val="6A9955"/>
                </a:solidFill>
                <a:latin typeface="Consolas" panose="020B0609020204030204" pitchFamily="49" charset="0"/>
              </a:rPr>
              <a:t>//class</a:t>
            </a:r>
            <a:endParaRPr lang="en-US" altLang="zh-CN" b="1" dirty="0">
              <a:solidFill>
                <a:srgbClr val="CCCCCC"/>
              </a:solidFill>
              <a:latin typeface="Consolas" panose="020B0609020204030204" pitchFamily="49" charset="0"/>
            </a:endParaRPr>
          </a:p>
        </p:txBody>
      </p:sp>
      <p:pic>
        <p:nvPicPr>
          <p:cNvPr id="3" name="图片 2">
            <a:extLst>
              <a:ext uri="{FF2B5EF4-FFF2-40B4-BE49-F238E27FC236}">
                <a16:creationId xmlns:a16="http://schemas.microsoft.com/office/drawing/2014/main" id="{BA403F6F-E8BD-451B-9339-1D6FAB2AC305}"/>
              </a:ext>
            </a:extLst>
          </p:cNvPr>
          <p:cNvPicPr>
            <a:picLocks noChangeAspect="1"/>
          </p:cNvPicPr>
          <p:nvPr/>
        </p:nvPicPr>
        <p:blipFill>
          <a:blip r:embed="rId3"/>
          <a:stretch>
            <a:fillRect/>
          </a:stretch>
        </p:blipFill>
        <p:spPr>
          <a:xfrm>
            <a:off x="6048375" y="5445741"/>
            <a:ext cx="3095625" cy="609600"/>
          </a:xfrm>
          <a:prstGeom prst="rect">
            <a:avLst/>
          </a:prstGeom>
        </p:spPr>
      </p:pic>
    </p:spTree>
    <p:extLst>
      <p:ext uri="{BB962C8B-B14F-4D97-AF65-F5344CB8AC3E}">
        <p14:creationId xmlns:p14="http://schemas.microsoft.com/office/powerpoint/2010/main" val="753757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 y="4000636"/>
            <a:ext cx="9144000" cy="2857364"/>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1" y="0"/>
            <a:ext cx="9144000" cy="2326133"/>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516730" y="2446068"/>
            <a:ext cx="8110537" cy="1245341"/>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7200" b="1" kern="100" dirty="0">
                <a:solidFill>
                  <a:srgbClr val="0070C0"/>
                </a:solidFill>
                <a:latin typeface="隶书" panose="02010509060101010101" pitchFamily="49" charset="-122"/>
                <a:ea typeface="隶书" panose="02010509060101010101" pitchFamily="49" charset="-122"/>
                <a:cs typeface="Times New Roman" panose="02020603050405020304" pitchFamily="18" charset="0"/>
              </a:rPr>
              <a:t>谢谢</a:t>
            </a:r>
          </a:p>
        </p:txBody>
      </p:sp>
      <p:pic>
        <p:nvPicPr>
          <p:cNvPr id="4" name="图片 6"/>
          <p:cNvPicPr>
            <a:picLocks noChangeAspect="1"/>
          </p:cNvPicPr>
          <p:nvPr/>
        </p:nvPicPr>
        <p:blipFill>
          <a:blip r:embed="rId3" cstate="print">
            <a:biLevel thresh="50000"/>
            <a:grayscl/>
            <a:extLst>
              <a:ext uri="{28A0092B-C50C-407E-A947-70E740481C1C}">
                <a14:useLocalDpi xmlns:a14="http://schemas.microsoft.com/office/drawing/2010/main" val="0"/>
              </a:ext>
            </a:extLst>
          </a:blip>
          <a:srcRect t="77859" r="53864"/>
          <a:stretch>
            <a:fillRect/>
          </a:stretch>
        </p:blipFill>
        <p:spPr bwMode="auto">
          <a:xfrm>
            <a:off x="206375" y="152400"/>
            <a:ext cx="25177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27"/>
          <p:cNvSpPr>
            <a:spLocks noChangeArrowheads="1"/>
          </p:cNvSpPr>
          <p:nvPr/>
        </p:nvSpPr>
        <p:spPr bwMode="auto">
          <a:xfrm>
            <a:off x="685556" y="297596"/>
            <a:ext cx="250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24000" rIns="324000">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fontAlgn="base">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b="1" dirty="0">
                <a:solidFill>
                  <a:srgbClr val="1557AE"/>
                </a:solidFill>
                <a:latin typeface="Tahoma" panose="020B0604030504040204" pitchFamily="34" charset="0"/>
                <a:cs typeface="Tahoma" panose="020B0604030504040204" pitchFamily="34" charset="0"/>
                <a:sym typeface="华文隶书" panose="02010800040101010101" pitchFamily="2" charset="-122"/>
              </a:rPr>
              <a:t>课程内容</a:t>
            </a:r>
            <a:endParaRPr lang="zh-CN" altLang="en-US" sz="3600" b="1" dirty="0">
              <a:solidFill>
                <a:srgbClr val="1557AE"/>
              </a:solidFill>
              <a:latin typeface="Tahoma" panose="020B0604030504040204" pitchFamily="34" charset="0"/>
              <a:cs typeface="Tahoma" panose="020B0604030504040204" pitchFamily="34" charset="0"/>
            </a:endParaRPr>
          </a:p>
        </p:txBody>
      </p:sp>
      <p:grpSp>
        <p:nvGrpSpPr>
          <p:cNvPr id="115" name="组合 114"/>
          <p:cNvGrpSpPr/>
          <p:nvPr/>
        </p:nvGrpSpPr>
        <p:grpSpPr>
          <a:xfrm>
            <a:off x="450753" y="1642436"/>
            <a:ext cx="3395626" cy="3395626"/>
            <a:chOff x="1033499" y="2087806"/>
            <a:chExt cx="2448000" cy="2448000"/>
          </a:xfrm>
        </p:grpSpPr>
        <p:sp>
          <p:nvSpPr>
            <p:cNvPr id="116" name="椭圆 115"/>
            <p:cNvSpPr/>
            <p:nvPr/>
          </p:nvSpPr>
          <p:spPr>
            <a:xfrm>
              <a:off x="1033499" y="2087806"/>
              <a:ext cx="2448000" cy="2448000"/>
            </a:xfrm>
            <a:prstGeom prst="ellipse">
              <a:avLst/>
            </a:prstGeom>
            <a:solidFill>
              <a:srgbClr val="F6F6F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椭圆 116"/>
            <p:cNvSpPr>
              <a:spLocks noChangeAspect="1"/>
            </p:cNvSpPr>
            <p:nvPr/>
          </p:nvSpPr>
          <p:spPr>
            <a:xfrm>
              <a:off x="1249499" y="2303806"/>
              <a:ext cx="2016000" cy="2016000"/>
            </a:xfrm>
            <a:prstGeom prst="ellipse">
              <a:avLst/>
            </a:prstGeom>
            <a:solidFill>
              <a:srgbClr val="F6F6F6"/>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9" name="图片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466" y="2168950"/>
            <a:ext cx="2322199" cy="2322199"/>
          </a:xfrm>
          <a:prstGeom prst="rect">
            <a:avLst/>
          </a:prstGeom>
        </p:spPr>
      </p:pic>
      <p:sp>
        <p:nvSpPr>
          <p:cNvPr id="25" name="椭圆 24"/>
          <p:cNvSpPr/>
          <p:nvPr/>
        </p:nvSpPr>
        <p:spPr>
          <a:xfrm>
            <a:off x="4288000" y="2053553"/>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Black" panose="020B0A04020102020204" pitchFamily="34" charset="0"/>
            </a:endParaRPr>
          </a:p>
        </p:txBody>
      </p:sp>
      <p:sp>
        <p:nvSpPr>
          <p:cNvPr id="27" name="椭圆 26"/>
          <p:cNvSpPr/>
          <p:nvPr/>
        </p:nvSpPr>
        <p:spPr>
          <a:xfrm>
            <a:off x="4289336" y="2924028"/>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9" name="矩形 28"/>
          <p:cNvSpPr/>
          <p:nvPr/>
        </p:nvSpPr>
        <p:spPr>
          <a:xfrm>
            <a:off x="4289336" y="2101842"/>
            <a:ext cx="537328"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01</a:t>
            </a:r>
            <a:endParaRPr lang="zh-CN" altLang="en-US" sz="2400" dirty="0">
              <a:solidFill>
                <a:schemeClr val="bg1"/>
              </a:solidFill>
              <a:latin typeface="Stencil" panose="040409050D0802020404" pitchFamily="82" charset="0"/>
            </a:endParaRPr>
          </a:p>
        </p:txBody>
      </p:sp>
      <p:sp>
        <p:nvSpPr>
          <p:cNvPr id="31" name="矩形 30"/>
          <p:cNvSpPr/>
          <p:nvPr/>
        </p:nvSpPr>
        <p:spPr>
          <a:xfrm>
            <a:off x="4290672" y="2978584"/>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02</a:t>
            </a:r>
            <a:endParaRPr lang="zh-CN" altLang="en-US" sz="2400" dirty="0">
              <a:solidFill>
                <a:schemeClr val="bg1"/>
              </a:solidFill>
              <a:latin typeface="Stencil" panose="040409050D0802020404" pitchFamily="82" charset="0"/>
            </a:endParaRPr>
          </a:p>
        </p:txBody>
      </p:sp>
      <p:sp>
        <p:nvSpPr>
          <p:cNvPr id="33" name="矩形 4"/>
          <p:cNvSpPr>
            <a:spLocks noChangeArrowheads="1"/>
          </p:cNvSpPr>
          <p:nvPr/>
        </p:nvSpPr>
        <p:spPr bwMode="auto">
          <a:xfrm>
            <a:off x="5005432" y="2085479"/>
            <a:ext cx="3155783" cy="461665"/>
          </a:xfrm>
          <a:prstGeom prst="rect">
            <a:avLst/>
          </a:prstGeom>
          <a:solidFill>
            <a:schemeClr val="accent5">
              <a:lumMod val="20000"/>
              <a:lumOff val="80000"/>
            </a:schemeClr>
          </a:solidFill>
          <a:ln>
            <a:noFill/>
          </a:ln>
        </p:spPr>
        <p:txBody>
          <a:bodyPr anchor="ctr"/>
          <a:lstStyle/>
          <a:p>
            <a:pPr algn="ctr" eaLnBrk="1" fontAlgn="auto" hangingPunct="1">
              <a:spcBef>
                <a:spcPts val="0"/>
              </a:spcBef>
              <a:spcAft>
                <a:spcPts val="0"/>
              </a:spcAft>
              <a:defRPr/>
            </a:pPr>
            <a:r>
              <a:rPr lang="en-US" altLang="zh-CN" sz="2400" b="1" dirty="0">
                <a:latin typeface="微软雅黑" panose="020B0503020204020204" pitchFamily="34" charset="-122"/>
                <a:ea typeface="微软雅黑" panose="020B0503020204020204" pitchFamily="34" charset="-122"/>
              </a:rPr>
              <a:t>I/O</a:t>
            </a:r>
            <a:r>
              <a:rPr lang="zh-CN" altLang="en-US" sz="2400" b="1" dirty="0">
                <a:latin typeface="微软雅黑" panose="020B0503020204020204" pitchFamily="34" charset="-122"/>
                <a:ea typeface="微软雅黑" panose="020B0503020204020204" pitchFamily="34" charset="-122"/>
              </a:rPr>
              <a:t>概述</a:t>
            </a:r>
          </a:p>
        </p:txBody>
      </p:sp>
      <p:sp>
        <p:nvSpPr>
          <p:cNvPr id="35" name="矩形 4"/>
          <p:cNvSpPr>
            <a:spLocks noChangeArrowheads="1"/>
          </p:cNvSpPr>
          <p:nvPr/>
        </p:nvSpPr>
        <p:spPr bwMode="auto">
          <a:xfrm>
            <a:off x="5002086" y="2963195"/>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solidFill>
                  <a:srgbClr val="C00000"/>
                </a:solidFill>
                <a:latin typeface="微软雅黑" panose="020B0503020204020204" pitchFamily="34" charset="-122"/>
                <a:ea typeface="微软雅黑" panose="020B0503020204020204" pitchFamily="34" charset="-122"/>
              </a:rPr>
              <a:t>字节流</a:t>
            </a:r>
          </a:p>
        </p:txBody>
      </p:sp>
      <p:sp>
        <p:nvSpPr>
          <p:cNvPr id="2" name="椭圆 1"/>
          <p:cNvSpPr/>
          <p:nvPr/>
        </p:nvSpPr>
        <p:spPr>
          <a:xfrm>
            <a:off x="4288001" y="3750196"/>
            <a:ext cx="540000" cy="540000"/>
          </a:xfrm>
          <a:prstGeom prst="ellipse">
            <a:avLst/>
          </a:prstGeom>
          <a:solidFill>
            <a:srgbClr val="005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矩形 2"/>
          <p:cNvSpPr/>
          <p:nvPr/>
        </p:nvSpPr>
        <p:spPr>
          <a:xfrm>
            <a:off x="4289337" y="3804752"/>
            <a:ext cx="537327" cy="461665"/>
          </a:xfrm>
          <a:prstGeom prst="rect">
            <a:avLst/>
          </a:prstGeom>
        </p:spPr>
        <p:txBody>
          <a:bodyPr wrap="none">
            <a:spAutoFit/>
          </a:bodyPr>
          <a:lstStyle/>
          <a:p>
            <a:pPr algn="ctr"/>
            <a:r>
              <a:rPr lang="en-US" altLang="zh-CN" sz="2400" dirty="0">
                <a:solidFill>
                  <a:schemeClr val="bg1"/>
                </a:solidFill>
                <a:latin typeface="Stencil" panose="040409050D0802020404" pitchFamily="82" charset="0"/>
              </a:rPr>
              <a:t>03</a:t>
            </a:r>
            <a:endParaRPr lang="zh-CN" altLang="en-US" sz="2400" dirty="0">
              <a:solidFill>
                <a:schemeClr val="bg1"/>
              </a:solidFill>
              <a:latin typeface="Stencil" panose="040409050D0802020404" pitchFamily="82" charset="0"/>
            </a:endParaRPr>
          </a:p>
        </p:txBody>
      </p:sp>
      <p:sp>
        <p:nvSpPr>
          <p:cNvPr id="4" name="矩形 4"/>
          <p:cNvSpPr>
            <a:spLocks noChangeArrowheads="1"/>
          </p:cNvSpPr>
          <p:nvPr/>
        </p:nvSpPr>
        <p:spPr bwMode="auto">
          <a:xfrm>
            <a:off x="5000751" y="3789363"/>
            <a:ext cx="3155783" cy="461665"/>
          </a:xfrm>
          <a:prstGeom prst="rect">
            <a:avLst/>
          </a:prstGeom>
          <a:solidFill>
            <a:schemeClr val="accent5">
              <a:lumMod val="20000"/>
              <a:lumOff val="80000"/>
            </a:schemeClr>
          </a:solidFill>
          <a:ln>
            <a:noFill/>
          </a:ln>
        </p:spPr>
        <p:txBody>
          <a:bodyPr anchor="ctr"/>
          <a:lstStyle/>
          <a:p>
            <a:pPr algn="ctr">
              <a:defRPr/>
            </a:pPr>
            <a:r>
              <a:rPr lang="zh-CN" altLang="en-US" sz="2400" b="1" dirty="0">
                <a:latin typeface="微软雅黑" panose="020B0503020204020204" pitchFamily="34" charset="-122"/>
                <a:ea typeface="微软雅黑" panose="020B0503020204020204" pitchFamily="34" charset="-122"/>
              </a:rPr>
              <a:t>字符流</a:t>
            </a:r>
          </a:p>
        </p:txBody>
      </p:sp>
    </p:spTree>
    <p:extLst>
      <p:ext uri="{BB962C8B-B14F-4D97-AF65-F5344CB8AC3E}">
        <p14:creationId xmlns:p14="http://schemas.microsoft.com/office/powerpoint/2010/main" val="16256124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5" name="矩形: 圆角 34">
            <a:extLst>
              <a:ext uri="{FF2B5EF4-FFF2-40B4-BE49-F238E27FC236}">
                <a16:creationId xmlns:a16="http://schemas.microsoft.com/office/drawing/2014/main" id="{00A7AD2D-FC44-4ADF-BFFC-B5718492ED24}"/>
              </a:ext>
            </a:extLst>
          </p:cNvPr>
          <p:cNvSpPr/>
          <p:nvPr/>
        </p:nvSpPr>
        <p:spPr>
          <a:xfrm>
            <a:off x="2872" y="1000944"/>
            <a:ext cx="9141128" cy="395654"/>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字节流类的继承关系</a:t>
            </a:r>
            <a:endParaRPr lang="en-US" altLang="zh-CN" sz="2400" b="1" dirty="0">
              <a:solidFill>
                <a:srgbClr val="1557AE"/>
              </a:solidFill>
              <a:latin typeface="+mj-lt"/>
            </a:endParaRPr>
          </a:p>
        </p:txBody>
      </p:sp>
      <p:sp>
        <p:nvSpPr>
          <p:cNvPr id="2" name="矩形: 圆角 1">
            <a:extLst>
              <a:ext uri="{FF2B5EF4-FFF2-40B4-BE49-F238E27FC236}">
                <a16:creationId xmlns:a16="http://schemas.microsoft.com/office/drawing/2014/main" id="{A628CDDA-4B44-4C9C-B6C1-A95A001639DB}"/>
              </a:ext>
            </a:extLst>
          </p:cNvPr>
          <p:cNvSpPr/>
          <p:nvPr/>
        </p:nvSpPr>
        <p:spPr>
          <a:xfrm>
            <a:off x="0" y="3909009"/>
            <a:ext cx="122213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a:t>
            </a:r>
            <a:endParaRPr lang="zh-CN" altLang="en-US" sz="1600" b="1" dirty="0">
              <a:solidFill>
                <a:schemeClr val="bg1"/>
              </a:solidFill>
              <a:latin typeface="Consolas" panose="020B0609020204030204" pitchFamily="49" charset="0"/>
            </a:endParaRPr>
          </a:p>
        </p:txBody>
      </p:sp>
      <p:sp>
        <p:nvSpPr>
          <p:cNvPr id="24" name="矩形: 圆角 23">
            <a:extLst>
              <a:ext uri="{FF2B5EF4-FFF2-40B4-BE49-F238E27FC236}">
                <a16:creationId xmlns:a16="http://schemas.microsoft.com/office/drawing/2014/main" id="{D8DB4D11-66D1-4477-97E7-E17BC08624C5}"/>
              </a:ext>
            </a:extLst>
          </p:cNvPr>
          <p:cNvSpPr/>
          <p:nvPr/>
        </p:nvSpPr>
        <p:spPr>
          <a:xfrm>
            <a:off x="1485900" y="1963558"/>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InputStream</a:t>
            </a:r>
            <a:endParaRPr lang="zh-CN" altLang="en-US" sz="1600" b="1" dirty="0">
              <a:solidFill>
                <a:schemeClr val="bg1"/>
              </a:solidFill>
              <a:latin typeface="Consolas" panose="020B0609020204030204" pitchFamily="49" charset="0"/>
            </a:endParaRPr>
          </a:p>
        </p:txBody>
      </p:sp>
      <p:sp>
        <p:nvSpPr>
          <p:cNvPr id="25" name="矩形: 圆角 24">
            <a:extLst>
              <a:ext uri="{FF2B5EF4-FFF2-40B4-BE49-F238E27FC236}">
                <a16:creationId xmlns:a16="http://schemas.microsoft.com/office/drawing/2014/main" id="{3B53EA79-08C4-46C5-BF16-5895824E2009}"/>
              </a:ext>
            </a:extLst>
          </p:cNvPr>
          <p:cNvSpPr/>
          <p:nvPr/>
        </p:nvSpPr>
        <p:spPr>
          <a:xfrm>
            <a:off x="1485900" y="4140619"/>
            <a:ext cx="179855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OutputStream</a:t>
            </a:r>
            <a:endParaRPr lang="zh-CN" altLang="en-US" sz="1600" b="1" dirty="0">
              <a:solidFill>
                <a:schemeClr val="bg1"/>
              </a:solidFill>
              <a:latin typeface="Consolas" panose="020B0609020204030204" pitchFamily="49" charset="0"/>
            </a:endParaRPr>
          </a:p>
        </p:txBody>
      </p:sp>
      <p:cxnSp>
        <p:nvCxnSpPr>
          <p:cNvPr id="5" name="连接符: 肘形 4">
            <a:extLst>
              <a:ext uri="{FF2B5EF4-FFF2-40B4-BE49-F238E27FC236}">
                <a16:creationId xmlns:a16="http://schemas.microsoft.com/office/drawing/2014/main" id="{10106672-E73F-4A3F-A263-ED34DF9A3201}"/>
              </a:ext>
            </a:extLst>
          </p:cNvPr>
          <p:cNvCxnSpPr>
            <a:cxnSpLocks/>
            <a:stCxn id="24" idx="1"/>
            <a:endCxn id="2" idx="3"/>
          </p:cNvCxnSpPr>
          <p:nvPr/>
        </p:nvCxnSpPr>
        <p:spPr>
          <a:xfrm rot="10800000" flipV="1">
            <a:off x="1222132" y="2161384"/>
            <a:ext cx="263769" cy="194545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45D9F41B-6B88-442A-8476-9D95B263019E}"/>
              </a:ext>
            </a:extLst>
          </p:cNvPr>
          <p:cNvCxnSpPr>
            <a:cxnSpLocks/>
            <a:stCxn id="25" idx="1"/>
            <a:endCxn id="2" idx="3"/>
          </p:cNvCxnSpPr>
          <p:nvPr/>
        </p:nvCxnSpPr>
        <p:spPr>
          <a:xfrm rot="10800000">
            <a:off x="1222132" y="4106836"/>
            <a:ext cx="263769" cy="231610"/>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4482EC65-7C6B-440A-9FDA-6961898B78FD}"/>
              </a:ext>
            </a:extLst>
          </p:cNvPr>
          <p:cNvSpPr/>
          <p:nvPr/>
        </p:nvSpPr>
        <p:spPr>
          <a:xfrm>
            <a:off x="3701429" y="1435642"/>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cxnSp>
        <p:nvCxnSpPr>
          <p:cNvPr id="50" name="连接符: 肘形 49">
            <a:extLst>
              <a:ext uri="{FF2B5EF4-FFF2-40B4-BE49-F238E27FC236}">
                <a16:creationId xmlns:a16="http://schemas.microsoft.com/office/drawing/2014/main" id="{B916EC76-3C76-4A0B-87C1-55F867676B30}"/>
              </a:ext>
            </a:extLst>
          </p:cNvPr>
          <p:cNvCxnSpPr>
            <a:cxnSpLocks/>
            <a:stCxn id="33" idx="1"/>
            <a:endCxn id="24" idx="3"/>
          </p:cNvCxnSpPr>
          <p:nvPr/>
        </p:nvCxnSpPr>
        <p:spPr>
          <a:xfrm rot="10800000" flipV="1">
            <a:off x="3284451" y="1564301"/>
            <a:ext cx="416978" cy="597083"/>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D006C102-8EF9-4514-98A8-DB34F98F09CB}"/>
              </a:ext>
            </a:extLst>
          </p:cNvPr>
          <p:cNvSpPr/>
          <p:nvPr/>
        </p:nvSpPr>
        <p:spPr>
          <a:xfrm>
            <a:off x="3701428" y="178910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FilterInputStream</a:t>
            </a:r>
            <a:endParaRPr lang="zh-CN" altLang="en-US" sz="1600" b="1" dirty="0">
              <a:solidFill>
                <a:schemeClr val="bg1"/>
              </a:solidFill>
              <a:latin typeface="Consolas" panose="020B0609020204030204" pitchFamily="49" charset="0"/>
            </a:endParaRPr>
          </a:p>
        </p:txBody>
      </p:sp>
      <p:sp>
        <p:nvSpPr>
          <p:cNvPr id="57" name="矩形: 圆角 56">
            <a:extLst>
              <a:ext uri="{FF2B5EF4-FFF2-40B4-BE49-F238E27FC236}">
                <a16:creationId xmlns:a16="http://schemas.microsoft.com/office/drawing/2014/main" id="{6EF297BB-104D-457F-B061-0043E6C61399}"/>
              </a:ext>
            </a:extLst>
          </p:cNvPr>
          <p:cNvSpPr/>
          <p:nvPr/>
        </p:nvSpPr>
        <p:spPr>
          <a:xfrm>
            <a:off x="3701427" y="214984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ObjectInputStream</a:t>
            </a:r>
            <a:endParaRPr lang="zh-CN" altLang="en-US" sz="1600" b="1" dirty="0">
              <a:solidFill>
                <a:schemeClr val="bg1"/>
              </a:solidFill>
              <a:latin typeface="Consolas" panose="020B0609020204030204" pitchFamily="49" charset="0"/>
            </a:endParaRPr>
          </a:p>
        </p:txBody>
      </p:sp>
      <p:sp>
        <p:nvSpPr>
          <p:cNvPr id="58" name="矩形: 圆角 57">
            <a:extLst>
              <a:ext uri="{FF2B5EF4-FFF2-40B4-BE49-F238E27FC236}">
                <a16:creationId xmlns:a16="http://schemas.microsoft.com/office/drawing/2014/main" id="{44CA6BBE-6EF3-4D3B-85C8-98DDDCFC503C}"/>
              </a:ext>
            </a:extLst>
          </p:cNvPr>
          <p:cNvSpPr/>
          <p:nvPr/>
        </p:nvSpPr>
        <p:spPr>
          <a:xfrm>
            <a:off x="3701429" y="3617908"/>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FileOutputStream</a:t>
            </a:r>
            <a:endParaRPr lang="zh-CN" altLang="en-US" sz="1600" b="1" dirty="0">
              <a:solidFill>
                <a:schemeClr val="bg1"/>
              </a:solidFill>
              <a:latin typeface="Consolas" panose="020B0609020204030204" pitchFamily="49" charset="0"/>
            </a:endParaRPr>
          </a:p>
        </p:txBody>
      </p:sp>
      <p:sp>
        <p:nvSpPr>
          <p:cNvPr id="59" name="矩形: 圆角 58">
            <a:extLst>
              <a:ext uri="{FF2B5EF4-FFF2-40B4-BE49-F238E27FC236}">
                <a16:creationId xmlns:a16="http://schemas.microsoft.com/office/drawing/2014/main" id="{3911F959-1FCA-40C2-B9C8-C178C0DDDEDA}"/>
              </a:ext>
            </a:extLst>
          </p:cNvPr>
          <p:cNvSpPr/>
          <p:nvPr/>
        </p:nvSpPr>
        <p:spPr>
          <a:xfrm>
            <a:off x="3701426" y="3978177"/>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FilterOutputStream</a:t>
            </a:r>
            <a:endParaRPr lang="zh-CN" altLang="en-US" sz="1600" b="1" dirty="0">
              <a:solidFill>
                <a:schemeClr val="bg1"/>
              </a:solidFill>
              <a:latin typeface="Consolas" panose="020B0609020204030204" pitchFamily="49" charset="0"/>
            </a:endParaRPr>
          </a:p>
        </p:txBody>
      </p:sp>
      <p:sp>
        <p:nvSpPr>
          <p:cNvPr id="61" name="矩形: 圆角 60">
            <a:extLst>
              <a:ext uri="{FF2B5EF4-FFF2-40B4-BE49-F238E27FC236}">
                <a16:creationId xmlns:a16="http://schemas.microsoft.com/office/drawing/2014/main" id="{BFC2B2B0-BE69-4724-9489-F3A3F78B8124}"/>
              </a:ext>
            </a:extLst>
          </p:cNvPr>
          <p:cNvSpPr/>
          <p:nvPr/>
        </p:nvSpPr>
        <p:spPr>
          <a:xfrm>
            <a:off x="3701426" y="4365678"/>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ObjectOutputStream</a:t>
            </a:r>
            <a:endParaRPr lang="zh-CN" altLang="en-US" sz="1600" b="1" dirty="0">
              <a:solidFill>
                <a:schemeClr val="bg1"/>
              </a:solidFill>
              <a:latin typeface="Consolas" panose="020B0609020204030204" pitchFamily="49" charset="0"/>
            </a:endParaRPr>
          </a:p>
        </p:txBody>
      </p:sp>
      <p:cxnSp>
        <p:nvCxnSpPr>
          <p:cNvPr id="62" name="连接符: 肘形 61">
            <a:extLst>
              <a:ext uri="{FF2B5EF4-FFF2-40B4-BE49-F238E27FC236}">
                <a16:creationId xmlns:a16="http://schemas.microsoft.com/office/drawing/2014/main" id="{87C27631-2650-4020-A8DE-6279037DEEF6}"/>
              </a:ext>
            </a:extLst>
          </p:cNvPr>
          <p:cNvCxnSpPr>
            <a:cxnSpLocks/>
            <a:stCxn id="56" idx="1"/>
            <a:endCxn id="24" idx="3"/>
          </p:cNvCxnSpPr>
          <p:nvPr/>
        </p:nvCxnSpPr>
        <p:spPr>
          <a:xfrm rot="10800000" flipV="1">
            <a:off x="3284452" y="1917761"/>
            <a:ext cx="416977" cy="2436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09E3BEF7-0977-415F-87EB-2E421D686246}"/>
              </a:ext>
            </a:extLst>
          </p:cNvPr>
          <p:cNvCxnSpPr>
            <a:cxnSpLocks/>
            <a:stCxn id="57" idx="1"/>
            <a:endCxn id="24" idx="3"/>
          </p:cNvCxnSpPr>
          <p:nvPr/>
        </p:nvCxnSpPr>
        <p:spPr>
          <a:xfrm rot="10800000">
            <a:off x="3284451" y="2161385"/>
            <a:ext cx="416976" cy="117116"/>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8756F8A3-6762-4559-9F39-8E32FD1CA20E}"/>
              </a:ext>
            </a:extLst>
          </p:cNvPr>
          <p:cNvCxnSpPr>
            <a:cxnSpLocks/>
            <a:stCxn id="58" idx="1"/>
            <a:endCxn id="25" idx="3"/>
          </p:cNvCxnSpPr>
          <p:nvPr/>
        </p:nvCxnSpPr>
        <p:spPr>
          <a:xfrm rot="10800000" flipV="1">
            <a:off x="3284451" y="3746568"/>
            <a:ext cx="416978" cy="591878"/>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B9C3A5A-0313-450C-837B-3E0BAE25D6C5}"/>
              </a:ext>
            </a:extLst>
          </p:cNvPr>
          <p:cNvCxnSpPr>
            <a:cxnSpLocks/>
            <a:stCxn id="59" idx="1"/>
            <a:endCxn id="25" idx="3"/>
          </p:cNvCxnSpPr>
          <p:nvPr/>
        </p:nvCxnSpPr>
        <p:spPr>
          <a:xfrm rot="10800000" flipV="1">
            <a:off x="3284452" y="4106836"/>
            <a:ext cx="416975"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FAE660C1-5D8C-4B73-A5D3-C8E693636669}"/>
              </a:ext>
            </a:extLst>
          </p:cNvPr>
          <p:cNvCxnSpPr>
            <a:cxnSpLocks/>
            <a:stCxn id="61" idx="1"/>
            <a:endCxn id="25" idx="3"/>
          </p:cNvCxnSpPr>
          <p:nvPr/>
        </p:nvCxnSpPr>
        <p:spPr>
          <a:xfrm rot="10800000">
            <a:off x="3284452" y="4338446"/>
            <a:ext cx="416975" cy="15589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46A24222-E2A1-48E8-818C-41D8F24CE62A}"/>
              </a:ext>
            </a:extLst>
          </p:cNvPr>
          <p:cNvSpPr/>
          <p:nvPr/>
        </p:nvSpPr>
        <p:spPr>
          <a:xfrm>
            <a:off x="6465145" y="1548979"/>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DataInputStream</a:t>
            </a:r>
            <a:endParaRPr lang="zh-CN" altLang="en-US" sz="1600" b="1" dirty="0">
              <a:solidFill>
                <a:schemeClr val="bg1"/>
              </a:solidFill>
              <a:latin typeface="Consolas" panose="020B0609020204030204" pitchFamily="49" charset="0"/>
            </a:endParaRPr>
          </a:p>
        </p:txBody>
      </p:sp>
      <p:sp>
        <p:nvSpPr>
          <p:cNvPr id="77" name="矩形: 圆角 76">
            <a:extLst>
              <a:ext uri="{FF2B5EF4-FFF2-40B4-BE49-F238E27FC236}">
                <a16:creationId xmlns:a16="http://schemas.microsoft.com/office/drawing/2014/main" id="{53A89FCE-7E81-4470-BE35-15D6F3BE0C98}"/>
              </a:ext>
            </a:extLst>
          </p:cNvPr>
          <p:cNvSpPr/>
          <p:nvPr/>
        </p:nvSpPr>
        <p:spPr>
          <a:xfrm>
            <a:off x="6465145" y="2019825"/>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BufferedInputStream</a:t>
            </a:r>
            <a:endParaRPr lang="zh-CN" altLang="en-US" sz="1600" b="1" dirty="0">
              <a:solidFill>
                <a:schemeClr val="bg1"/>
              </a:solidFill>
              <a:latin typeface="Consolas" panose="020B0609020204030204" pitchFamily="49" charset="0"/>
            </a:endParaRPr>
          </a:p>
        </p:txBody>
      </p:sp>
      <p:cxnSp>
        <p:nvCxnSpPr>
          <p:cNvPr id="95" name="连接符: 肘形 94">
            <a:extLst>
              <a:ext uri="{FF2B5EF4-FFF2-40B4-BE49-F238E27FC236}">
                <a16:creationId xmlns:a16="http://schemas.microsoft.com/office/drawing/2014/main" id="{A37A2767-5A64-45F5-9CE8-3F264F58AB2E}"/>
              </a:ext>
            </a:extLst>
          </p:cNvPr>
          <p:cNvCxnSpPr>
            <a:cxnSpLocks/>
            <a:stCxn id="76" idx="1"/>
            <a:endCxn id="56" idx="3"/>
          </p:cNvCxnSpPr>
          <p:nvPr/>
        </p:nvCxnSpPr>
        <p:spPr>
          <a:xfrm rot="10800000" flipV="1">
            <a:off x="6093069" y="1677639"/>
            <a:ext cx="372076" cy="24012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a:extLst>
              <a:ext uri="{FF2B5EF4-FFF2-40B4-BE49-F238E27FC236}">
                <a16:creationId xmlns:a16="http://schemas.microsoft.com/office/drawing/2014/main" id="{D851B257-BE61-468F-BC61-215490770956}"/>
              </a:ext>
            </a:extLst>
          </p:cNvPr>
          <p:cNvCxnSpPr>
            <a:cxnSpLocks/>
            <a:stCxn id="77" idx="1"/>
            <a:endCxn id="56" idx="3"/>
          </p:cNvCxnSpPr>
          <p:nvPr/>
        </p:nvCxnSpPr>
        <p:spPr>
          <a:xfrm rot="10800000">
            <a:off x="6093069" y="1917761"/>
            <a:ext cx="372076" cy="2307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BC9CF278-5262-4D6D-A4B1-31865D52CD66}"/>
              </a:ext>
            </a:extLst>
          </p:cNvPr>
          <p:cNvSpPr/>
          <p:nvPr/>
        </p:nvSpPr>
        <p:spPr>
          <a:xfrm>
            <a:off x="6465145" y="3746568"/>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DataOutputStream</a:t>
            </a:r>
            <a:endParaRPr lang="zh-CN" altLang="en-US" sz="1600" b="1" dirty="0">
              <a:solidFill>
                <a:schemeClr val="bg1"/>
              </a:solidFill>
              <a:latin typeface="Consolas" panose="020B0609020204030204" pitchFamily="49" charset="0"/>
            </a:endParaRPr>
          </a:p>
        </p:txBody>
      </p:sp>
      <p:sp>
        <p:nvSpPr>
          <p:cNvPr id="105" name="矩形: 圆角 104">
            <a:extLst>
              <a:ext uri="{FF2B5EF4-FFF2-40B4-BE49-F238E27FC236}">
                <a16:creationId xmlns:a16="http://schemas.microsoft.com/office/drawing/2014/main" id="{C8BB0A71-1AA5-4B3E-BE11-9A107EC54A4A}"/>
              </a:ext>
            </a:extLst>
          </p:cNvPr>
          <p:cNvSpPr/>
          <p:nvPr/>
        </p:nvSpPr>
        <p:spPr>
          <a:xfrm>
            <a:off x="6465145" y="4217414"/>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BufferedOutputStream</a:t>
            </a:r>
            <a:endParaRPr lang="zh-CN" altLang="en-US" sz="1600" b="1" dirty="0">
              <a:solidFill>
                <a:schemeClr val="bg1"/>
              </a:solidFill>
              <a:latin typeface="Consolas" panose="020B0609020204030204" pitchFamily="49" charset="0"/>
            </a:endParaRPr>
          </a:p>
        </p:txBody>
      </p:sp>
      <p:cxnSp>
        <p:nvCxnSpPr>
          <p:cNvPr id="106" name="连接符: 肘形 105">
            <a:extLst>
              <a:ext uri="{FF2B5EF4-FFF2-40B4-BE49-F238E27FC236}">
                <a16:creationId xmlns:a16="http://schemas.microsoft.com/office/drawing/2014/main" id="{C618F332-F099-4CD4-B4EA-B79815D05B80}"/>
              </a:ext>
            </a:extLst>
          </p:cNvPr>
          <p:cNvCxnSpPr>
            <a:cxnSpLocks/>
            <a:stCxn id="104" idx="1"/>
            <a:endCxn id="59" idx="3"/>
          </p:cNvCxnSpPr>
          <p:nvPr/>
        </p:nvCxnSpPr>
        <p:spPr>
          <a:xfrm rot="10800000" flipV="1">
            <a:off x="6224953" y="3875227"/>
            <a:ext cx="240193"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a:extLst>
              <a:ext uri="{FF2B5EF4-FFF2-40B4-BE49-F238E27FC236}">
                <a16:creationId xmlns:a16="http://schemas.microsoft.com/office/drawing/2014/main" id="{1BE71D35-B76C-4A65-9ECE-DF8D86609D81}"/>
              </a:ext>
            </a:extLst>
          </p:cNvPr>
          <p:cNvCxnSpPr>
            <a:cxnSpLocks/>
            <a:stCxn id="105" idx="1"/>
            <a:endCxn id="59" idx="3"/>
          </p:cNvCxnSpPr>
          <p:nvPr/>
        </p:nvCxnSpPr>
        <p:spPr>
          <a:xfrm rot="10800000">
            <a:off x="6224953" y="4106838"/>
            <a:ext cx="240193" cy="23923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DCA80A5E-DE96-470C-B046-02BF18B9EC24}"/>
              </a:ext>
            </a:extLst>
          </p:cNvPr>
          <p:cNvSpPr/>
          <p:nvPr/>
        </p:nvSpPr>
        <p:spPr>
          <a:xfrm>
            <a:off x="1479499" y="5504383"/>
            <a:ext cx="2013438"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RandomAccessFile</a:t>
            </a:r>
            <a:endParaRPr lang="zh-CN" altLang="en-US" sz="1600" b="1" dirty="0">
              <a:solidFill>
                <a:schemeClr val="bg1"/>
              </a:solidFill>
              <a:latin typeface="Consolas" panose="020B0609020204030204" pitchFamily="49" charset="0"/>
            </a:endParaRPr>
          </a:p>
        </p:txBody>
      </p:sp>
      <p:cxnSp>
        <p:nvCxnSpPr>
          <p:cNvPr id="113" name="连接符: 肘形 112">
            <a:extLst>
              <a:ext uri="{FF2B5EF4-FFF2-40B4-BE49-F238E27FC236}">
                <a16:creationId xmlns:a16="http://schemas.microsoft.com/office/drawing/2014/main" id="{2350BA69-D93E-45A9-A136-421FA78E1F3F}"/>
              </a:ext>
            </a:extLst>
          </p:cNvPr>
          <p:cNvCxnSpPr>
            <a:cxnSpLocks/>
            <a:stCxn id="112" idx="1"/>
            <a:endCxn id="2" idx="3"/>
          </p:cNvCxnSpPr>
          <p:nvPr/>
        </p:nvCxnSpPr>
        <p:spPr>
          <a:xfrm rot="10800000">
            <a:off x="1222131" y="4106836"/>
            <a:ext cx="257368" cy="159537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7" name="矩形: 圆角 116">
            <a:extLst>
              <a:ext uri="{FF2B5EF4-FFF2-40B4-BE49-F238E27FC236}">
                <a16:creationId xmlns:a16="http://schemas.microsoft.com/office/drawing/2014/main" id="{519AD03E-7EE7-4C65-8BBF-352204E6D4AF}"/>
              </a:ext>
            </a:extLst>
          </p:cNvPr>
          <p:cNvSpPr/>
          <p:nvPr/>
        </p:nvSpPr>
        <p:spPr>
          <a:xfrm>
            <a:off x="1485900" y="6039123"/>
            <a:ext cx="1090246"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System</a:t>
            </a:r>
            <a:endParaRPr lang="zh-CN" altLang="en-US" sz="1600" b="1" dirty="0">
              <a:solidFill>
                <a:schemeClr val="bg1"/>
              </a:solidFill>
              <a:latin typeface="Consolas" panose="020B0609020204030204" pitchFamily="49" charset="0"/>
            </a:endParaRPr>
          </a:p>
        </p:txBody>
      </p:sp>
      <p:cxnSp>
        <p:nvCxnSpPr>
          <p:cNvPr id="118" name="连接符: 肘形 117">
            <a:extLst>
              <a:ext uri="{FF2B5EF4-FFF2-40B4-BE49-F238E27FC236}">
                <a16:creationId xmlns:a16="http://schemas.microsoft.com/office/drawing/2014/main" id="{E2098995-DE95-493B-B86C-482463A4F5BC}"/>
              </a:ext>
            </a:extLst>
          </p:cNvPr>
          <p:cNvCxnSpPr>
            <a:cxnSpLocks/>
            <a:stCxn id="117" idx="1"/>
            <a:endCxn id="2" idx="3"/>
          </p:cNvCxnSpPr>
          <p:nvPr/>
        </p:nvCxnSpPr>
        <p:spPr>
          <a:xfrm rot="10800000">
            <a:off x="1222132" y="4106836"/>
            <a:ext cx="263769" cy="213011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5C38EEAF-8428-4964-9DF9-93224550B12F}"/>
              </a:ext>
            </a:extLst>
          </p:cNvPr>
          <p:cNvSpPr/>
          <p:nvPr/>
        </p:nvSpPr>
        <p:spPr>
          <a:xfrm>
            <a:off x="3701425" y="2516512"/>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ByteArrayInputStream</a:t>
            </a:r>
            <a:endParaRPr lang="zh-CN" altLang="en-US" sz="1600" b="1" dirty="0">
              <a:solidFill>
                <a:schemeClr val="bg1"/>
              </a:solidFill>
              <a:latin typeface="Consolas" panose="020B0609020204030204" pitchFamily="49" charset="0"/>
            </a:endParaRPr>
          </a:p>
        </p:txBody>
      </p:sp>
      <p:sp>
        <p:nvSpPr>
          <p:cNvPr id="147" name="矩形: 圆角 146">
            <a:extLst>
              <a:ext uri="{FF2B5EF4-FFF2-40B4-BE49-F238E27FC236}">
                <a16:creationId xmlns:a16="http://schemas.microsoft.com/office/drawing/2014/main" id="{457308D7-E551-48B9-A44D-292F05CA1195}"/>
              </a:ext>
            </a:extLst>
          </p:cNvPr>
          <p:cNvSpPr/>
          <p:nvPr/>
        </p:nvSpPr>
        <p:spPr>
          <a:xfrm>
            <a:off x="3701426" y="4761801"/>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ByteArrayOutputStream</a:t>
            </a:r>
            <a:endParaRPr lang="zh-CN" altLang="en-US" sz="1600" b="1" dirty="0">
              <a:solidFill>
                <a:schemeClr val="bg1"/>
              </a:solidFill>
              <a:latin typeface="Consolas" panose="020B0609020204030204" pitchFamily="49" charset="0"/>
            </a:endParaRPr>
          </a:p>
        </p:txBody>
      </p:sp>
      <p:sp>
        <p:nvSpPr>
          <p:cNvPr id="148" name="矩形: 圆角 147">
            <a:extLst>
              <a:ext uri="{FF2B5EF4-FFF2-40B4-BE49-F238E27FC236}">
                <a16:creationId xmlns:a16="http://schemas.microsoft.com/office/drawing/2014/main" id="{654E98A0-CAD2-4FFE-9A6E-377CC2ABFA49}"/>
              </a:ext>
            </a:extLst>
          </p:cNvPr>
          <p:cNvSpPr/>
          <p:nvPr/>
        </p:nvSpPr>
        <p:spPr>
          <a:xfrm>
            <a:off x="3701425" y="2846020"/>
            <a:ext cx="283126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StringBufferInputStream</a:t>
            </a:r>
            <a:endParaRPr lang="zh-CN" altLang="en-US" sz="1600" b="1" dirty="0">
              <a:solidFill>
                <a:schemeClr val="bg1"/>
              </a:solidFill>
              <a:latin typeface="Consolas" panose="020B0609020204030204" pitchFamily="49" charset="0"/>
            </a:endParaRPr>
          </a:p>
        </p:txBody>
      </p:sp>
      <p:sp>
        <p:nvSpPr>
          <p:cNvPr id="149" name="矩形: 圆角 148">
            <a:extLst>
              <a:ext uri="{FF2B5EF4-FFF2-40B4-BE49-F238E27FC236}">
                <a16:creationId xmlns:a16="http://schemas.microsoft.com/office/drawing/2014/main" id="{B579F9FE-6467-4716-90CC-7237D87F894F}"/>
              </a:ext>
            </a:extLst>
          </p:cNvPr>
          <p:cNvSpPr/>
          <p:nvPr/>
        </p:nvSpPr>
        <p:spPr>
          <a:xfrm>
            <a:off x="3701424" y="5105258"/>
            <a:ext cx="292797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StringBufferOutputStream</a:t>
            </a:r>
            <a:endParaRPr lang="zh-CN" altLang="en-US" sz="1600" b="1" dirty="0">
              <a:solidFill>
                <a:schemeClr val="bg1"/>
              </a:solidFill>
              <a:latin typeface="Consolas" panose="020B0609020204030204" pitchFamily="49" charset="0"/>
            </a:endParaRPr>
          </a:p>
        </p:txBody>
      </p:sp>
      <p:cxnSp>
        <p:nvCxnSpPr>
          <p:cNvPr id="158" name="连接符: 肘形 157">
            <a:extLst>
              <a:ext uri="{FF2B5EF4-FFF2-40B4-BE49-F238E27FC236}">
                <a16:creationId xmlns:a16="http://schemas.microsoft.com/office/drawing/2014/main" id="{32C24804-EE4C-4715-9FE0-4F44A4BE7348}"/>
              </a:ext>
            </a:extLst>
          </p:cNvPr>
          <p:cNvCxnSpPr>
            <a:cxnSpLocks/>
            <a:stCxn id="121" idx="1"/>
            <a:endCxn id="24" idx="3"/>
          </p:cNvCxnSpPr>
          <p:nvPr/>
        </p:nvCxnSpPr>
        <p:spPr>
          <a:xfrm rot="10800000">
            <a:off x="3284451" y="2161386"/>
            <a:ext cx="416974" cy="48378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712316CC-EB83-469E-AC79-1E4BD0CC50FF}"/>
              </a:ext>
            </a:extLst>
          </p:cNvPr>
          <p:cNvCxnSpPr>
            <a:cxnSpLocks/>
            <a:stCxn id="148" idx="1"/>
            <a:endCxn id="24" idx="3"/>
          </p:cNvCxnSpPr>
          <p:nvPr/>
        </p:nvCxnSpPr>
        <p:spPr>
          <a:xfrm rot="10800000">
            <a:off x="3284451" y="2161386"/>
            <a:ext cx="416974" cy="81329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337F9664-D209-4F3F-9266-CA21A06582FE}"/>
              </a:ext>
            </a:extLst>
          </p:cNvPr>
          <p:cNvCxnSpPr>
            <a:cxnSpLocks/>
            <a:stCxn id="147" idx="1"/>
            <a:endCxn id="25" idx="3"/>
          </p:cNvCxnSpPr>
          <p:nvPr/>
        </p:nvCxnSpPr>
        <p:spPr>
          <a:xfrm rot="10800000">
            <a:off x="3284452" y="4338447"/>
            <a:ext cx="416975" cy="55201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连接符: 肘形 166">
            <a:extLst>
              <a:ext uri="{FF2B5EF4-FFF2-40B4-BE49-F238E27FC236}">
                <a16:creationId xmlns:a16="http://schemas.microsoft.com/office/drawing/2014/main" id="{04728F36-2FFC-4223-822B-AA24F9CE4208}"/>
              </a:ext>
            </a:extLst>
          </p:cNvPr>
          <p:cNvCxnSpPr>
            <a:cxnSpLocks/>
            <a:stCxn id="149" idx="1"/>
            <a:endCxn id="25" idx="3"/>
          </p:cNvCxnSpPr>
          <p:nvPr/>
        </p:nvCxnSpPr>
        <p:spPr>
          <a:xfrm rot="10800000">
            <a:off x="3284452" y="4338446"/>
            <a:ext cx="416973" cy="89547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8308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500"/>
                                        <p:tgtEl>
                                          <p:spTgt spid="5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500"/>
                                        <p:tgtEl>
                                          <p:spTgt spid="57"/>
                                        </p:tgtEl>
                                      </p:cBhvr>
                                    </p:animEffect>
                                  </p:childTnLst>
                                </p:cTn>
                              </p:par>
                              <p:par>
                                <p:cTn id="41" presetID="10"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500"/>
                                        <p:tgtEl>
                                          <p:spTgt spid="6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1"/>
                                        </p:tgtEl>
                                        <p:attrNameLst>
                                          <p:attrName>style.visibility</p:attrName>
                                        </p:attrNameLst>
                                      </p:cBhvr>
                                      <p:to>
                                        <p:strVal val="visible"/>
                                      </p:to>
                                    </p:set>
                                    <p:animEffect transition="in" filter="fade">
                                      <p:cBhvr>
                                        <p:cTn id="49" dur="500"/>
                                        <p:tgtEl>
                                          <p:spTgt spid="1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500"/>
                                        <p:tgtEl>
                                          <p:spTgt spid="148"/>
                                        </p:tgtEl>
                                      </p:cBhvr>
                                    </p:animEffect>
                                  </p:childTnLst>
                                </p:cTn>
                              </p:par>
                              <p:par>
                                <p:cTn id="53" presetID="10" presetClass="entr" presetSubtype="0" fill="hold" nodeType="withEffect">
                                  <p:stCondLst>
                                    <p:cond delay="0"/>
                                  </p:stCondLst>
                                  <p:childTnLst>
                                    <p:set>
                                      <p:cBhvr>
                                        <p:cTn id="54" dur="1" fill="hold">
                                          <p:stCondLst>
                                            <p:cond delay="0"/>
                                          </p:stCondLst>
                                        </p:cTn>
                                        <p:tgtEl>
                                          <p:spTgt spid="158"/>
                                        </p:tgtEl>
                                        <p:attrNameLst>
                                          <p:attrName>style.visibility</p:attrName>
                                        </p:attrNameLst>
                                      </p:cBhvr>
                                      <p:to>
                                        <p:strVal val="visible"/>
                                      </p:to>
                                    </p:set>
                                    <p:animEffect transition="in" filter="fade">
                                      <p:cBhvr>
                                        <p:cTn id="55" dur="500"/>
                                        <p:tgtEl>
                                          <p:spTgt spid="158"/>
                                        </p:tgtEl>
                                      </p:cBhvr>
                                    </p:animEffect>
                                  </p:childTnLst>
                                </p:cTn>
                              </p:par>
                              <p:par>
                                <p:cTn id="56" presetID="10" presetClass="entr" presetSubtype="0" fill="hold" nodeType="withEffect">
                                  <p:stCondLst>
                                    <p:cond delay="0"/>
                                  </p:stCondLst>
                                  <p:childTnLst>
                                    <p:set>
                                      <p:cBhvr>
                                        <p:cTn id="57" dur="1" fill="hold">
                                          <p:stCondLst>
                                            <p:cond delay="0"/>
                                          </p:stCondLst>
                                        </p:cTn>
                                        <p:tgtEl>
                                          <p:spTgt spid="161"/>
                                        </p:tgtEl>
                                        <p:attrNameLst>
                                          <p:attrName>style.visibility</p:attrName>
                                        </p:attrNameLst>
                                      </p:cBhvr>
                                      <p:to>
                                        <p:strVal val="visible"/>
                                      </p:to>
                                    </p:set>
                                    <p:animEffect transition="in" filter="fade">
                                      <p:cBhvr>
                                        <p:cTn id="58" dur="500"/>
                                        <p:tgtEl>
                                          <p:spTgt spid="16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500"/>
                                        <p:tgtEl>
                                          <p:spTgt spid="5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childTnLst>
                                </p:cTn>
                              </p:par>
                              <p:par>
                                <p:cTn id="68" presetID="10" presetClass="entr" presetSubtype="0" fill="hold" nodeType="with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par>
                                <p:cTn id="71" presetID="10" presetClass="entr" presetSubtype="0" fill="hold"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500"/>
                                        <p:tgtEl>
                                          <p:spTgt spid="71"/>
                                        </p:tgtEl>
                                      </p:cBhvr>
                                    </p:animEffect>
                                  </p:childTnLst>
                                </p:cTn>
                              </p:par>
                              <p:par>
                                <p:cTn id="74" presetID="10" presetClass="entr" presetSubtype="0" fill="hold"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fade">
                                      <p:cBhvr>
                                        <p:cTn id="76" dur="500"/>
                                        <p:tgtEl>
                                          <p:spTgt spid="7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7"/>
                                        </p:tgtEl>
                                        <p:attrNameLst>
                                          <p:attrName>style.visibility</p:attrName>
                                        </p:attrNameLst>
                                      </p:cBhvr>
                                      <p:to>
                                        <p:strVal val="visible"/>
                                      </p:to>
                                    </p:set>
                                    <p:animEffect transition="in" filter="fade">
                                      <p:cBhvr>
                                        <p:cTn id="79" dur="500"/>
                                        <p:tgtEl>
                                          <p:spTgt spid="14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9"/>
                                        </p:tgtEl>
                                        <p:attrNameLst>
                                          <p:attrName>style.visibility</p:attrName>
                                        </p:attrNameLst>
                                      </p:cBhvr>
                                      <p:to>
                                        <p:strVal val="visible"/>
                                      </p:to>
                                    </p:set>
                                    <p:animEffect transition="in" filter="fade">
                                      <p:cBhvr>
                                        <p:cTn id="82" dur="500"/>
                                        <p:tgtEl>
                                          <p:spTgt spid="149"/>
                                        </p:tgtEl>
                                      </p:cBhvr>
                                    </p:animEffect>
                                  </p:childTnLst>
                                </p:cTn>
                              </p:par>
                              <p:par>
                                <p:cTn id="83" presetID="10" presetClass="entr" presetSubtype="0" fill="hold" nodeType="withEffect">
                                  <p:stCondLst>
                                    <p:cond delay="0"/>
                                  </p:stCondLst>
                                  <p:childTnLst>
                                    <p:set>
                                      <p:cBhvr>
                                        <p:cTn id="84" dur="1" fill="hold">
                                          <p:stCondLst>
                                            <p:cond delay="0"/>
                                          </p:stCondLst>
                                        </p:cTn>
                                        <p:tgtEl>
                                          <p:spTgt spid="164"/>
                                        </p:tgtEl>
                                        <p:attrNameLst>
                                          <p:attrName>style.visibility</p:attrName>
                                        </p:attrNameLst>
                                      </p:cBhvr>
                                      <p:to>
                                        <p:strVal val="visible"/>
                                      </p:to>
                                    </p:set>
                                    <p:animEffect transition="in" filter="fade">
                                      <p:cBhvr>
                                        <p:cTn id="85" dur="500"/>
                                        <p:tgtEl>
                                          <p:spTgt spid="164"/>
                                        </p:tgtEl>
                                      </p:cBhvr>
                                    </p:animEffect>
                                  </p:childTnLst>
                                </p:cTn>
                              </p:par>
                              <p:par>
                                <p:cTn id="86" presetID="10" presetClass="entr" presetSubtype="0" fill="hold"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fade">
                                      <p:cBhvr>
                                        <p:cTn id="88" dur="500"/>
                                        <p:tgtEl>
                                          <p:spTgt spid="16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76"/>
                                        </p:tgtEl>
                                        <p:attrNameLst>
                                          <p:attrName>style.visibility</p:attrName>
                                        </p:attrNameLst>
                                      </p:cBhvr>
                                      <p:to>
                                        <p:strVal val="visible"/>
                                      </p:to>
                                    </p:set>
                                    <p:animEffect transition="in" filter="fade">
                                      <p:cBhvr>
                                        <p:cTn id="93" dur="500"/>
                                        <p:tgtEl>
                                          <p:spTgt spid="7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77"/>
                                        </p:tgtEl>
                                        <p:attrNameLst>
                                          <p:attrName>style.visibility</p:attrName>
                                        </p:attrNameLst>
                                      </p:cBhvr>
                                      <p:to>
                                        <p:strVal val="visible"/>
                                      </p:to>
                                    </p:set>
                                    <p:animEffect transition="in" filter="fade">
                                      <p:cBhvr>
                                        <p:cTn id="96" dur="500"/>
                                        <p:tgtEl>
                                          <p:spTgt spid="77"/>
                                        </p:tgtEl>
                                      </p:cBhvr>
                                    </p:animEffect>
                                  </p:childTnLst>
                                </p:cTn>
                              </p:par>
                              <p:par>
                                <p:cTn id="97" presetID="10"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animEffect transition="in" filter="fade">
                                      <p:cBhvr>
                                        <p:cTn id="99" dur="500"/>
                                        <p:tgtEl>
                                          <p:spTgt spid="95"/>
                                        </p:tgtEl>
                                      </p:cBhvr>
                                    </p:animEffect>
                                  </p:childTnLst>
                                </p:cTn>
                              </p:par>
                              <p:par>
                                <p:cTn id="100" presetID="10" presetClass="entr" presetSubtype="0" fill="hold" nodeType="withEffect">
                                  <p:stCondLst>
                                    <p:cond delay="0"/>
                                  </p:stCondLst>
                                  <p:childTnLst>
                                    <p:set>
                                      <p:cBhvr>
                                        <p:cTn id="101" dur="1" fill="hold">
                                          <p:stCondLst>
                                            <p:cond delay="0"/>
                                          </p:stCondLst>
                                        </p:cTn>
                                        <p:tgtEl>
                                          <p:spTgt spid="98"/>
                                        </p:tgtEl>
                                        <p:attrNameLst>
                                          <p:attrName>style.visibility</p:attrName>
                                        </p:attrNameLst>
                                      </p:cBhvr>
                                      <p:to>
                                        <p:strVal val="visible"/>
                                      </p:to>
                                    </p:set>
                                    <p:animEffect transition="in" filter="fade">
                                      <p:cBhvr>
                                        <p:cTn id="102" dur="500"/>
                                        <p:tgtEl>
                                          <p:spTgt spid="9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4"/>
                                        </p:tgtEl>
                                        <p:attrNameLst>
                                          <p:attrName>style.visibility</p:attrName>
                                        </p:attrNameLst>
                                      </p:cBhvr>
                                      <p:to>
                                        <p:strVal val="visible"/>
                                      </p:to>
                                    </p:set>
                                    <p:animEffect transition="in" filter="fade">
                                      <p:cBhvr>
                                        <p:cTn id="105" dur="500"/>
                                        <p:tgtEl>
                                          <p:spTgt spid="10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05"/>
                                        </p:tgtEl>
                                        <p:attrNameLst>
                                          <p:attrName>style.visibility</p:attrName>
                                        </p:attrNameLst>
                                      </p:cBhvr>
                                      <p:to>
                                        <p:strVal val="visible"/>
                                      </p:to>
                                    </p:set>
                                    <p:animEffect transition="in" filter="fade">
                                      <p:cBhvr>
                                        <p:cTn id="108" dur="500"/>
                                        <p:tgtEl>
                                          <p:spTgt spid="105"/>
                                        </p:tgtEl>
                                      </p:cBhvr>
                                    </p:animEffect>
                                  </p:childTnLst>
                                </p:cTn>
                              </p:par>
                              <p:par>
                                <p:cTn id="109" presetID="10" presetClass="entr" presetSubtype="0" fill="hold" nodeType="withEffect">
                                  <p:stCondLst>
                                    <p:cond delay="0"/>
                                  </p:stCondLst>
                                  <p:childTnLst>
                                    <p:set>
                                      <p:cBhvr>
                                        <p:cTn id="110" dur="1" fill="hold">
                                          <p:stCondLst>
                                            <p:cond delay="0"/>
                                          </p:stCondLst>
                                        </p:cTn>
                                        <p:tgtEl>
                                          <p:spTgt spid="106"/>
                                        </p:tgtEl>
                                        <p:attrNameLst>
                                          <p:attrName>style.visibility</p:attrName>
                                        </p:attrNameLst>
                                      </p:cBhvr>
                                      <p:to>
                                        <p:strVal val="visible"/>
                                      </p:to>
                                    </p:set>
                                    <p:animEffect transition="in" filter="fade">
                                      <p:cBhvr>
                                        <p:cTn id="111" dur="500"/>
                                        <p:tgtEl>
                                          <p:spTgt spid="106"/>
                                        </p:tgtEl>
                                      </p:cBhvr>
                                    </p:animEffect>
                                  </p:childTnLst>
                                </p:cTn>
                              </p:par>
                              <p:par>
                                <p:cTn id="112" presetID="10" presetClass="entr" presetSubtype="0" fill="hold" nodeType="withEffect">
                                  <p:stCondLst>
                                    <p:cond delay="0"/>
                                  </p:stCondLst>
                                  <p:childTnLst>
                                    <p:set>
                                      <p:cBhvr>
                                        <p:cTn id="113" dur="1" fill="hold">
                                          <p:stCondLst>
                                            <p:cond delay="0"/>
                                          </p:stCondLst>
                                        </p:cTn>
                                        <p:tgtEl>
                                          <p:spTgt spid="109"/>
                                        </p:tgtEl>
                                        <p:attrNameLst>
                                          <p:attrName>style.visibility</p:attrName>
                                        </p:attrNameLst>
                                      </p:cBhvr>
                                      <p:to>
                                        <p:strVal val="visible"/>
                                      </p:to>
                                    </p:set>
                                    <p:animEffect transition="in" filter="fade">
                                      <p:cBhvr>
                                        <p:cTn id="114" dur="500"/>
                                        <p:tgtEl>
                                          <p:spTgt spid="109"/>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fade">
                                      <p:cBhvr>
                                        <p:cTn id="119" dur="500"/>
                                        <p:tgtEl>
                                          <p:spTgt spid="112"/>
                                        </p:tgtEl>
                                      </p:cBhvr>
                                    </p:animEffect>
                                  </p:childTnLst>
                                </p:cTn>
                              </p:par>
                              <p:par>
                                <p:cTn id="120" presetID="10" presetClass="entr" presetSubtype="0" fill="hold" nodeType="withEffect">
                                  <p:stCondLst>
                                    <p:cond delay="0"/>
                                  </p:stCondLst>
                                  <p:childTnLst>
                                    <p:set>
                                      <p:cBhvr>
                                        <p:cTn id="121" dur="1" fill="hold">
                                          <p:stCondLst>
                                            <p:cond delay="0"/>
                                          </p:stCondLst>
                                        </p:cTn>
                                        <p:tgtEl>
                                          <p:spTgt spid="113"/>
                                        </p:tgtEl>
                                        <p:attrNameLst>
                                          <p:attrName>style.visibility</p:attrName>
                                        </p:attrNameLst>
                                      </p:cBhvr>
                                      <p:to>
                                        <p:strVal val="visible"/>
                                      </p:to>
                                    </p:set>
                                    <p:animEffect transition="in" filter="fade">
                                      <p:cBhvr>
                                        <p:cTn id="122" dur="500"/>
                                        <p:tgtEl>
                                          <p:spTgt spid="11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17"/>
                                        </p:tgtEl>
                                        <p:attrNameLst>
                                          <p:attrName>style.visibility</p:attrName>
                                        </p:attrNameLst>
                                      </p:cBhvr>
                                      <p:to>
                                        <p:strVal val="visible"/>
                                      </p:to>
                                    </p:set>
                                    <p:animEffect transition="in" filter="fade">
                                      <p:cBhvr>
                                        <p:cTn id="127" dur="500"/>
                                        <p:tgtEl>
                                          <p:spTgt spid="117"/>
                                        </p:tgtEl>
                                      </p:cBhvr>
                                    </p:animEffect>
                                  </p:childTnLst>
                                </p:cTn>
                              </p:par>
                              <p:par>
                                <p:cTn id="128" presetID="10" presetClass="entr" presetSubtype="0" fill="hold" nodeType="withEffect">
                                  <p:stCondLst>
                                    <p:cond delay="0"/>
                                  </p:stCondLst>
                                  <p:childTnLst>
                                    <p:set>
                                      <p:cBhvr>
                                        <p:cTn id="129" dur="1" fill="hold">
                                          <p:stCondLst>
                                            <p:cond delay="0"/>
                                          </p:stCondLst>
                                        </p:cTn>
                                        <p:tgtEl>
                                          <p:spTgt spid="118"/>
                                        </p:tgtEl>
                                        <p:attrNameLst>
                                          <p:attrName>style.visibility</p:attrName>
                                        </p:attrNameLst>
                                      </p:cBhvr>
                                      <p:to>
                                        <p:strVal val="visible"/>
                                      </p:to>
                                    </p:set>
                                    <p:animEffect transition="in" filter="fade">
                                      <p:cBhvr>
                                        <p:cTn id="13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 grpId="0" animBg="1"/>
      <p:bldP spid="24" grpId="0" animBg="1"/>
      <p:bldP spid="25" grpId="0" animBg="1"/>
      <p:bldP spid="33" grpId="0" animBg="1"/>
      <p:bldP spid="56" grpId="0" animBg="1"/>
      <p:bldP spid="57" grpId="0" animBg="1"/>
      <p:bldP spid="58" grpId="0" animBg="1"/>
      <p:bldP spid="59" grpId="0" animBg="1"/>
      <p:bldP spid="61" grpId="0" animBg="1"/>
      <p:bldP spid="76" grpId="0" animBg="1"/>
      <p:bldP spid="77" grpId="0" animBg="1"/>
      <p:bldP spid="104" grpId="0" animBg="1"/>
      <p:bldP spid="105" grpId="0" animBg="1"/>
      <p:bldP spid="112" grpId="0" animBg="1"/>
      <p:bldP spid="117" grpId="0" animBg="1"/>
      <p:bldP spid="121" grpId="0" animBg="1"/>
      <p:bldP spid="147" grpId="0" animBg="1"/>
      <p:bldP spid="148" grpId="0" animBg="1"/>
      <p:bldP spid="1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130" y="669715"/>
            <a:ext cx="548227" cy="261610"/>
          </a:xfrm>
          <a:prstGeom prst="rect">
            <a:avLst/>
          </a:prstGeom>
        </p:spPr>
        <p:txBody>
          <a:bodyPr wrap="none" lIns="0" tIns="0" rIns="0" bIns="0">
            <a:spAutoFit/>
          </a:bodyPr>
          <a:lstStyle/>
          <a:p>
            <a:r>
              <a:rPr lang="en-US" altLang="zh-CN" sz="1700" dirty="0">
                <a:solidFill>
                  <a:schemeClr val="bg1"/>
                </a:solidFill>
                <a:latin typeface="Berlin Sans FB Demi" panose="020E0802020502020306" pitchFamily="34" charset="0"/>
              </a:rPr>
              <a:t>PART</a:t>
            </a:r>
            <a:endParaRPr lang="zh-CN" altLang="en-US" sz="1700" dirty="0">
              <a:solidFill>
                <a:schemeClr val="bg1"/>
              </a:solidFill>
              <a:latin typeface="Berlin Sans FB Demi" panose="020E0802020502020306" pitchFamily="34" charset="0"/>
            </a:endParaRPr>
          </a:p>
        </p:txBody>
      </p:sp>
      <p:sp>
        <p:nvSpPr>
          <p:cNvPr id="10" name="矩形 9"/>
          <p:cNvSpPr/>
          <p:nvPr/>
        </p:nvSpPr>
        <p:spPr>
          <a:xfrm>
            <a:off x="67274" y="145115"/>
            <a:ext cx="482824" cy="646331"/>
          </a:xfrm>
          <a:prstGeom prst="rect">
            <a:avLst/>
          </a:prstGeom>
        </p:spPr>
        <p:txBody>
          <a:bodyPr wrap="none">
            <a:spAutoFit/>
          </a:bodyPr>
          <a:lstStyle/>
          <a:p>
            <a:r>
              <a:rPr lang="en-US" altLang="zh-CN" sz="3600" dirty="0">
                <a:solidFill>
                  <a:schemeClr val="bg1"/>
                </a:solidFill>
                <a:latin typeface="Broadway" panose="04040905080B02020502" pitchFamily="82" charset="0"/>
              </a:rPr>
              <a:t>1</a:t>
            </a:r>
            <a:endParaRPr lang="zh-CN" altLang="en-US" sz="3600" dirty="0">
              <a:solidFill>
                <a:schemeClr val="bg1"/>
              </a:solidFill>
              <a:latin typeface="Broadway" panose="04040905080B02020502" pitchFamily="82" charset="0"/>
            </a:endParaRPr>
          </a:p>
        </p:txBody>
      </p:sp>
      <p:sp>
        <p:nvSpPr>
          <p:cNvPr id="19" name="文本框 18"/>
          <p:cNvSpPr txBox="1"/>
          <p:nvPr/>
        </p:nvSpPr>
        <p:spPr>
          <a:xfrm>
            <a:off x="988349" y="280100"/>
            <a:ext cx="1811714" cy="630942"/>
          </a:xfrm>
          <a:prstGeom prst="rect">
            <a:avLst/>
          </a:prstGeom>
          <a:noFill/>
        </p:spPr>
        <p:txBody>
          <a:bodyPr wrap="none" rtlCol="0">
            <a:spAutoFit/>
          </a:bodyPr>
          <a:lstStyle/>
          <a:p>
            <a:r>
              <a:rPr lang="en-US" altLang="zh-CN" sz="3500" b="1" dirty="0">
                <a:solidFill>
                  <a:srgbClr val="1557AE"/>
                </a:solidFill>
                <a:latin typeface="微软雅黑" panose="020B0503020204020204" pitchFamily="34" charset="-122"/>
                <a:ea typeface="微软雅黑" panose="020B0503020204020204" pitchFamily="34" charset="-122"/>
              </a:rPr>
              <a:t>I/O</a:t>
            </a:r>
            <a:r>
              <a:rPr lang="zh-CN" altLang="en-US" sz="3500" b="1" dirty="0">
                <a:solidFill>
                  <a:srgbClr val="1557AE"/>
                </a:solidFill>
                <a:latin typeface="微软雅黑" panose="020B0503020204020204" pitchFamily="34" charset="-122"/>
                <a:ea typeface="微软雅黑" panose="020B0503020204020204" pitchFamily="34" charset="-122"/>
              </a:rPr>
              <a:t>概述</a:t>
            </a:r>
          </a:p>
        </p:txBody>
      </p:sp>
      <p:sp>
        <p:nvSpPr>
          <p:cNvPr id="35" name="矩形: 圆角 34">
            <a:extLst>
              <a:ext uri="{FF2B5EF4-FFF2-40B4-BE49-F238E27FC236}">
                <a16:creationId xmlns:a16="http://schemas.microsoft.com/office/drawing/2014/main" id="{00A7AD2D-FC44-4ADF-BFFC-B5718492ED24}"/>
              </a:ext>
            </a:extLst>
          </p:cNvPr>
          <p:cNvSpPr/>
          <p:nvPr/>
        </p:nvSpPr>
        <p:spPr>
          <a:xfrm>
            <a:off x="2872" y="1000944"/>
            <a:ext cx="9141128" cy="395654"/>
          </a:xfrm>
          <a:prstGeom prst="roundRect">
            <a:avLst>
              <a:gd name="adj" fmla="val 56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b="1" dirty="0">
                <a:solidFill>
                  <a:srgbClr val="1557AE"/>
                </a:solidFill>
                <a:latin typeface="+mj-lt"/>
              </a:rPr>
              <a:t>字节流类的继承关系</a:t>
            </a:r>
            <a:endParaRPr lang="en-US" altLang="zh-CN" sz="2400" b="1" dirty="0">
              <a:solidFill>
                <a:srgbClr val="1557AE"/>
              </a:solidFill>
              <a:latin typeface="+mj-lt"/>
            </a:endParaRPr>
          </a:p>
        </p:txBody>
      </p:sp>
      <p:sp>
        <p:nvSpPr>
          <p:cNvPr id="2" name="矩形: 圆角 1">
            <a:extLst>
              <a:ext uri="{FF2B5EF4-FFF2-40B4-BE49-F238E27FC236}">
                <a16:creationId xmlns:a16="http://schemas.microsoft.com/office/drawing/2014/main" id="{A628CDDA-4B44-4C9C-B6C1-A95A001639DB}"/>
              </a:ext>
            </a:extLst>
          </p:cNvPr>
          <p:cNvSpPr/>
          <p:nvPr/>
        </p:nvSpPr>
        <p:spPr>
          <a:xfrm>
            <a:off x="0" y="3909009"/>
            <a:ext cx="1222131"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a:t>
            </a:r>
            <a:endParaRPr lang="zh-CN" altLang="en-US" sz="1600" b="1" dirty="0">
              <a:solidFill>
                <a:schemeClr val="bg1"/>
              </a:solidFill>
              <a:latin typeface="Consolas" panose="020B0609020204030204" pitchFamily="49" charset="0"/>
            </a:endParaRPr>
          </a:p>
        </p:txBody>
      </p:sp>
      <p:sp>
        <p:nvSpPr>
          <p:cNvPr id="24" name="矩形: 圆角 23">
            <a:extLst>
              <a:ext uri="{FF2B5EF4-FFF2-40B4-BE49-F238E27FC236}">
                <a16:creationId xmlns:a16="http://schemas.microsoft.com/office/drawing/2014/main" id="{D8DB4D11-66D1-4477-97E7-E17BC08624C5}"/>
              </a:ext>
            </a:extLst>
          </p:cNvPr>
          <p:cNvSpPr/>
          <p:nvPr/>
        </p:nvSpPr>
        <p:spPr>
          <a:xfrm>
            <a:off x="1485900" y="1963558"/>
            <a:ext cx="1798551" cy="395654"/>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InputStream</a:t>
            </a:r>
            <a:endParaRPr lang="zh-CN" altLang="en-US" sz="1600" b="1" dirty="0">
              <a:solidFill>
                <a:schemeClr val="bg1"/>
              </a:solidFill>
              <a:latin typeface="Consolas" panose="020B0609020204030204" pitchFamily="49" charset="0"/>
            </a:endParaRPr>
          </a:p>
        </p:txBody>
      </p:sp>
      <p:sp>
        <p:nvSpPr>
          <p:cNvPr id="25" name="矩形: 圆角 24">
            <a:extLst>
              <a:ext uri="{FF2B5EF4-FFF2-40B4-BE49-F238E27FC236}">
                <a16:creationId xmlns:a16="http://schemas.microsoft.com/office/drawing/2014/main" id="{3B53EA79-08C4-46C5-BF16-5895824E2009}"/>
              </a:ext>
            </a:extLst>
          </p:cNvPr>
          <p:cNvSpPr/>
          <p:nvPr/>
        </p:nvSpPr>
        <p:spPr>
          <a:xfrm>
            <a:off x="1485900" y="4140619"/>
            <a:ext cx="1798551" cy="395654"/>
          </a:xfrm>
          <a:prstGeom prst="roundRect">
            <a:avLst/>
          </a:prstGeom>
          <a:solidFill>
            <a:srgbClr val="C00000"/>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OutputStream</a:t>
            </a:r>
            <a:endParaRPr lang="zh-CN" altLang="en-US" sz="1600" b="1" dirty="0">
              <a:solidFill>
                <a:schemeClr val="bg1"/>
              </a:solidFill>
              <a:latin typeface="Consolas" panose="020B0609020204030204" pitchFamily="49" charset="0"/>
            </a:endParaRPr>
          </a:p>
        </p:txBody>
      </p:sp>
      <p:cxnSp>
        <p:nvCxnSpPr>
          <p:cNvPr id="5" name="连接符: 肘形 4">
            <a:extLst>
              <a:ext uri="{FF2B5EF4-FFF2-40B4-BE49-F238E27FC236}">
                <a16:creationId xmlns:a16="http://schemas.microsoft.com/office/drawing/2014/main" id="{10106672-E73F-4A3F-A263-ED34DF9A3201}"/>
              </a:ext>
            </a:extLst>
          </p:cNvPr>
          <p:cNvCxnSpPr>
            <a:cxnSpLocks/>
            <a:stCxn id="24" idx="1"/>
            <a:endCxn id="2" idx="3"/>
          </p:cNvCxnSpPr>
          <p:nvPr/>
        </p:nvCxnSpPr>
        <p:spPr>
          <a:xfrm rot="10800000" flipV="1">
            <a:off x="1222132" y="2161384"/>
            <a:ext cx="263769" cy="1945451"/>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 name="连接符: 肘形 8">
            <a:extLst>
              <a:ext uri="{FF2B5EF4-FFF2-40B4-BE49-F238E27FC236}">
                <a16:creationId xmlns:a16="http://schemas.microsoft.com/office/drawing/2014/main" id="{45D9F41B-6B88-442A-8476-9D95B263019E}"/>
              </a:ext>
            </a:extLst>
          </p:cNvPr>
          <p:cNvCxnSpPr>
            <a:cxnSpLocks/>
            <a:stCxn id="25" idx="1"/>
            <a:endCxn id="2" idx="3"/>
          </p:cNvCxnSpPr>
          <p:nvPr/>
        </p:nvCxnSpPr>
        <p:spPr>
          <a:xfrm rot="10800000">
            <a:off x="1222132" y="4106836"/>
            <a:ext cx="263769" cy="231610"/>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4482EC65-7C6B-440A-9FDA-6961898B78FD}"/>
              </a:ext>
            </a:extLst>
          </p:cNvPr>
          <p:cNvSpPr/>
          <p:nvPr/>
        </p:nvSpPr>
        <p:spPr>
          <a:xfrm>
            <a:off x="3701429" y="1435642"/>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FileInputStream</a:t>
            </a:r>
            <a:endParaRPr lang="zh-CN" altLang="en-US" sz="1600" b="1" dirty="0">
              <a:solidFill>
                <a:schemeClr val="bg1"/>
              </a:solidFill>
              <a:latin typeface="Consolas" panose="020B0609020204030204" pitchFamily="49" charset="0"/>
            </a:endParaRPr>
          </a:p>
        </p:txBody>
      </p:sp>
      <p:cxnSp>
        <p:nvCxnSpPr>
          <p:cNvPr id="50" name="连接符: 肘形 49">
            <a:extLst>
              <a:ext uri="{FF2B5EF4-FFF2-40B4-BE49-F238E27FC236}">
                <a16:creationId xmlns:a16="http://schemas.microsoft.com/office/drawing/2014/main" id="{B916EC76-3C76-4A0B-87C1-55F867676B30}"/>
              </a:ext>
            </a:extLst>
          </p:cNvPr>
          <p:cNvCxnSpPr>
            <a:cxnSpLocks/>
            <a:stCxn id="33" idx="1"/>
            <a:endCxn id="24" idx="3"/>
          </p:cNvCxnSpPr>
          <p:nvPr/>
        </p:nvCxnSpPr>
        <p:spPr>
          <a:xfrm rot="10800000" flipV="1">
            <a:off x="3284451" y="1564301"/>
            <a:ext cx="416978" cy="597083"/>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D006C102-8EF9-4514-98A8-DB34F98F09CB}"/>
              </a:ext>
            </a:extLst>
          </p:cNvPr>
          <p:cNvSpPr/>
          <p:nvPr/>
        </p:nvSpPr>
        <p:spPr>
          <a:xfrm>
            <a:off x="3701428" y="178910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FilterInputStream</a:t>
            </a:r>
            <a:endParaRPr lang="zh-CN" altLang="en-US" sz="1600" b="1" dirty="0">
              <a:solidFill>
                <a:schemeClr val="bg1"/>
              </a:solidFill>
              <a:latin typeface="Consolas" panose="020B0609020204030204" pitchFamily="49" charset="0"/>
            </a:endParaRPr>
          </a:p>
        </p:txBody>
      </p:sp>
      <p:sp>
        <p:nvSpPr>
          <p:cNvPr id="57" name="矩形: 圆角 56">
            <a:extLst>
              <a:ext uri="{FF2B5EF4-FFF2-40B4-BE49-F238E27FC236}">
                <a16:creationId xmlns:a16="http://schemas.microsoft.com/office/drawing/2014/main" id="{6EF297BB-104D-457F-B061-0043E6C61399}"/>
              </a:ext>
            </a:extLst>
          </p:cNvPr>
          <p:cNvSpPr/>
          <p:nvPr/>
        </p:nvSpPr>
        <p:spPr>
          <a:xfrm>
            <a:off x="3701427" y="2149841"/>
            <a:ext cx="2391641"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ObjectInputStream</a:t>
            </a:r>
            <a:endParaRPr lang="zh-CN" altLang="en-US" sz="1600" b="1" dirty="0">
              <a:solidFill>
                <a:schemeClr val="bg1"/>
              </a:solidFill>
              <a:latin typeface="Consolas" panose="020B0609020204030204" pitchFamily="49" charset="0"/>
            </a:endParaRPr>
          </a:p>
        </p:txBody>
      </p:sp>
      <p:sp>
        <p:nvSpPr>
          <p:cNvPr id="58" name="矩形: 圆角 57">
            <a:extLst>
              <a:ext uri="{FF2B5EF4-FFF2-40B4-BE49-F238E27FC236}">
                <a16:creationId xmlns:a16="http://schemas.microsoft.com/office/drawing/2014/main" id="{44CA6BBE-6EF3-4D3B-85C8-98DDDCFC503C}"/>
              </a:ext>
            </a:extLst>
          </p:cNvPr>
          <p:cNvSpPr/>
          <p:nvPr/>
        </p:nvSpPr>
        <p:spPr>
          <a:xfrm>
            <a:off x="3701429" y="3617908"/>
            <a:ext cx="212341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FileOutputStream</a:t>
            </a:r>
            <a:endParaRPr lang="zh-CN" altLang="en-US" sz="1600" b="1" dirty="0">
              <a:solidFill>
                <a:schemeClr val="bg1"/>
              </a:solidFill>
              <a:latin typeface="Consolas" panose="020B0609020204030204" pitchFamily="49" charset="0"/>
            </a:endParaRPr>
          </a:p>
        </p:txBody>
      </p:sp>
      <p:sp>
        <p:nvSpPr>
          <p:cNvPr id="59" name="矩形: 圆角 58">
            <a:extLst>
              <a:ext uri="{FF2B5EF4-FFF2-40B4-BE49-F238E27FC236}">
                <a16:creationId xmlns:a16="http://schemas.microsoft.com/office/drawing/2014/main" id="{3911F959-1FCA-40C2-B9C8-C178C0DDDEDA}"/>
              </a:ext>
            </a:extLst>
          </p:cNvPr>
          <p:cNvSpPr/>
          <p:nvPr/>
        </p:nvSpPr>
        <p:spPr>
          <a:xfrm>
            <a:off x="3701426" y="3978177"/>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FilterOutputStream</a:t>
            </a:r>
            <a:endParaRPr lang="zh-CN" altLang="en-US" sz="1600" b="1" dirty="0">
              <a:solidFill>
                <a:schemeClr val="bg1"/>
              </a:solidFill>
              <a:latin typeface="Consolas" panose="020B0609020204030204" pitchFamily="49" charset="0"/>
            </a:endParaRPr>
          </a:p>
        </p:txBody>
      </p:sp>
      <p:sp>
        <p:nvSpPr>
          <p:cNvPr id="61" name="矩形: 圆角 60">
            <a:extLst>
              <a:ext uri="{FF2B5EF4-FFF2-40B4-BE49-F238E27FC236}">
                <a16:creationId xmlns:a16="http://schemas.microsoft.com/office/drawing/2014/main" id="{BFC2B2B0-BE69-4724-9489-F3A3F78B8124}"/>
              </a:ext>
            </a:extLst>
          </p:cNvPr>
          <p:cNvSpPr/>
          <p:nvPr/>
        </p:nvSpPr>
        <p:spPr>
          <a:xfrm>
            <a:off x="3701426" y="4365678"/>
            <a:ext cx="2523526"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ObjectOutputStream</a:t>
            </a:r>
            <a:endParaRPr lang="zh-CN" altLang="en-US" sz="1600" b="1" dirty="0">
              <a:solidFill>
                <a:schemeClr val="bg1"/>
              </a:solidFill>
              <a:latin typeface="Consolas" panose="020B0609020204030204" pitchFamily="49" charset="0"/>
            </a:endParaRPr>
          </a:p>
        </p:txBody>
      </p:sp>
      <p:cxnSp>
        <p:nvCxnSpPr>
          <p:cNvPr id="62" name="连接符: 肘形 61">
            <a:extLst>
              <a:ext uri="{FF2B5EF4-FFF2-40B4-BE49-F238E27FC236}">
                <a16:creationId xmlns:a16="http://schemas.microsoft.com/office/drawing/2014/main" id="{87C27631-2650-4020-A8DE-6279037DEEF6}"/>
              </a:ext>
            </a:extLst>
          </p:cNvPr>
          <p:cNvCxnSpPr>
            <a:cxnSpLocks/>
            <a:stCxn id="56" idx="1"/>
            <a:endCxn id="24" idx="3"/>
          </p:cNvCxnSpPr>
          <p:nvPr/>
        </p:nvCxnSpPr>
        <p:spPr>
          <a:xfrm rot="10800000" flipV="1">
            <a:off x="3284452" y="1917761"/>
            <a:ext cx="416977" cy="2436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09E3BEF7-0977-415F-87EB-2E421D686246}"/>
              </a:ext>
            </a:extLst>
          </p:cNvPr>
          <p:cNvCxnSpPr>
            <a:cxnSpLocks/>
            <a:stCxn id="57" idx="1"/>
            <a:endCxn id="24" idx="3"/>
          </p:cNvCxnSpPr>
          <p:nvPr/>
        </p:nvCxnSpPr>
        <p:spPr>
          <a:xfrm rot="10800000">
            <a:off x="3284451" y="2161385"/>
            <a:ext cx="416976" cy="117116"/>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8756F8A3-6762-4559-9F39-8E32FD1CA20E}"/>
              </a:ext>
            </a:extLst>
          </p:cNvPr>
          <p:cNvCxnSpPr>
            <a:cxnSpLocks/>
            <a:stCxn id="58" idx="1"/>
            <a:endCxn id="25" idx="3"/>
          </p:cNvCxnSpPr>
          <p:nvPr/>
        </p:nvCxnSpPr>
        <p:spPr>
          <a:xfrm rot="10800000" flipV="1">
            <a:off x="3284451" y="3746568"/>
            <a:ext cx="416978" cy="591878"/>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0B9C3A5A-0313-450C-837B-3E0BAE25D6C5}"/>
              </a:ext>
            </a:extLst>
          </p:cNvPr>
          <p:cNvCxnSpPr>
            <a:cxnSpLocks/>
            <a:stCxn id="59" idx="1"/>
            <a:endCxn id="25" idx="3"/>
          </p:cNvCxnSpPr>
          <p:nvPr/>
        </p:nvCxnSpPr>
        <p:spPr>
          <a:xfrm rot="10800000" flipV="1">
            <a:off x="3284452" y="4106836"/>
            <a:ext cx="416975"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FAE660C1-5D8C-4B73-A5D3-C8E693636669}"/>
              </a:ext>
            </a:extLst>
          </p:cNvPr>
          <p:cNvCxnSpPr>
            <a:cxnSpLocks/>
            <a:stCxn id="61" idx="1"/>
            <a:endCxn id="25" idx="3"/>
          </p:cNvCxnSpPr>
          <p:nvPr/>
        </p:nvCxnSpPr>
        <p:spPr>
          <a:xfrm rot="10800000">
            <a:off x="3284452" y="4338446"/>
            <a:ext cx="416975" cy="15589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46A24222-E2A1-48E8-818C-41D8F24CE62A}"/>
              </a:ext>
            </a:extLst>
          </p:cNvPr>
          <p:cNvSpPr/>
          <p:nvPr/>
        </p:nvSpPr>
        <p:spPr>
          <a:xfrm>
            <a:off x="6465145" y="1548979"/>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DataInputStream</a:t>
            </a:r>
            <a:endParaRPr lang="zh-CN" altLang="en-US" sz="1600" b="1" dirty="0">
              <a:solidFill>
                <a:schemeClr val="bg1"/>
              </a:solidFill>
              <a:latin typeface="Consolas" panose="020B0609020204030204" pitchFamily="49" charset="0"/>
            </a:endParaRPr>
          </a:p>
        </p:txBody>
      </p:sp>
      <p:sp>
        <p:nvSpPr>
          <p:cNvPr id="77" name="矩形: 圆角 76">
            <a:extLst>
              <a:ext uri="{FF2B5EF4-FFF2-40B4-BE49-F238E27FC236}">
                <a16:creationId xmlns:a16="http://schemas.microsoft.com/office/drawing/2014/main" id="{53A89FCE-7E81-4470-BE35-15D6F3BE0C98}"/>
              </a:ext>
            </a:extLst>
          </p:cNvPr>
          <p:cNvSpPr/>
          <p:nvPr/>
        </p:nvSpPr>
        <p:spPr>
          <a:xfrm>
            <a:off x="6465145" y="2019825"/>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BufferedInputStream</a:t>
            </a:r>
            <a:endParaRPr lang="zh-CN" altLang="en-US" sz="1600" b="1" dirty="0">
              <a:solidFill>
                <a:schemeClr val="bg1"/>
              </a:solidFill>
              <a:latin typeface="Consolas" panose="020B0609020204030204" pitchFamily="49" charset="0"/>
            </a:endParaRPr>
          </a:p>
        </p:txBody>
      </p:sp>
      <p:cxnSp>
        <p:nvCxnSpPr>
          <p:cNvPr id="95" name="连接符: 肘形 94">
            <a:extLst>
              <a:ext uri="{FF2B5EF4-FFF2-40B4-BE49-F238E27FC236}">
                <a16:creationId xmlns:a16="http://schemas.microsoft.com/office/drawing/2014/main" id="{A37A2767-5A64-45F5-9CE8-3F264F58AB2E}"/>
              </a:ext>
            </a:extLst>
          </p:cNvPr>
          <p:cNvCxnSpPr>
            <a:cxnSpLocks/>
            <a:stCxn id="76" idx="1"/>
            <a:endCxn id="56" idx="3"/>
          </p:cNvCxnSpPr>
          <p:nvPr/>
        </p:nvCxnSpPr>
        <p:spPr>
          <a:xfrm rot="10800000" flipV="1">
            <a:off x="6093069" y="1677639"/>
            <a:ext cx="372076" cy="24012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肘形 97">
            <a:extLst>
              <a:ext uri="{FF2B5EF4-FFF2-40B4-BE49-F238E27FC236}">
                <a16:creationId xmlns:a16="http://schemas.microsoft.com/office/drawing/2014/main" id="{D851B257-BE61-468F-BC61-215490770956}"/>
              </a:ext>
            </a:extLst>
          </p:cNvPr>
          <p:cNvCxnSpPr>
            <a:cxnSpLocks/>
            <a:stCxn id="77" idx="1"/>
            <a:endCxn id="56" idx="3"/>
          </p:cNvCxnSpPr>
          <p:nvPr/>
        </p:nvCxnSpPr>
        <p:spPr>
          <a:xfrm rot="10800000">
            <a:off x="6093069" y="1917761"/>
            <a:ext cx="372076" cy="23072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04" name="矩形: 圆角 103">
            <a:extLst>
              <a:ext uri="{FF2B5EF4-FFF2-40B4-BE49-F238E27FC236}">
                <a16:creationId xmlns:a16="http://schemas.microsoft.com/office/drawing/2014/main" id="{BC9CF278-5262-4D6D-A4B1-31865D52CD66}"/>
              </a:ext>
            </a:extLst>
          </p:cNvPr>
          <p:cNvSpPr/>
          <p:nvPr/>
        </p:nvSpPr>
        <p:spPr>
          <a:xfrm>
            <a:off x="6465145" y="3746568"/>
            <a:ext cx="2312509"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DataOutputStream</a:t>
            </a:r>
            <a:endParaRPr lang="zh-CN" altLang="en-US" sz="1600" b="1" dirty="0">
              <a:solidFill>
                <a:schemeClr val="bg1"/>
              </a:solidFill>
              <a:latin typeface="Consolas" panose="020B0609020204030204" pitchFamily="49" charset="0"/>
            </a:endParaRPr>
          </a:p>
        </p:txBody>
      </p:sp>
      <p:sp>
        <p:nvSpPr>
          <p:cNvPr id="105" name="矩形: 圆角 104">
            <a:extLst>
              <a:ext uri="{FF2B5EF4-FFF2-40B4-BE49-F238E27FC236}">
                <a16:creationId xmlns:a16="http://schemas.microsoft.com/office/drawing/2014/main" id="{C8BB0A71-1AA5-4B3E-BE11-9A107EC54A4A}"/>
              </a:ext>
            </a:extLst>
          </p:cNvPr>
          <p:cNvSpPr/>
          <p:nvPr/>
        </p:nvSpPr>
        <p:spPr>
          <a:xfrm>
            <a:off x="6465145" y="4217414"/>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BufferedOutputStream</a:t>
            </a:r>
            <a:endParaRPr lang="zh-CN" altLang="en-US" sz="1600" b="1" dirty="0">
              <a:solidFill>
                <a:schemeClr val="bg1"/>
              </a:solidFill>
              <a:latin typeface="Consolas" panose="020B0609020204030204" pitchFamily="49" charset="0"/>
            </a:endParaRPr>
          </a:p>
        </p:txBody>
      </p:sp>
      <p:cxnSp>
        <p:nvCxnSpPr>
          <p:cNvPr id="106" name="连接符: 肘形 105">
            <a:extLst>
              <a:ext uri="{FF2B5EF4-FFF2-40B4-BE49-F238E27FC236}">
                <a16:creationId xmlns:a16="http://schemas.microsoft.com/office/drawing/2014/main" id="{C618F332-F099-4CD4-B4EA-B79815D05B80}"/>
              </a:ext>
            </a:extLst>
          </p:cNvPr>
          <p:cNvCxnSpPr>
            <a:cxnSpLocks/>
            <a:stCxn id="104" idx="1"/>
            <a:endCxn id="59" idx="3"/>
          </p:cNvCxnSpPr>
          <p:nvPr/>
        </p:nvCxnSpPr>
        <p:spPr>
          <a:xfrm rot="10800000" flipV="1">
            <a:off x="6224953" y="3875227"/>
            <a:ext cx="240193" cy="231609"/>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a:extLst>
              <a:ext uri="{FF2B5EF4-FFF2-40B4-BE49-F238E27FC236}">
                <a16:creationId xmlns:a16="http://schemas.microsoft.com/office/drawing/2014/main" id="{1BE71D35-B76C-4A65-9ECE-DF8D86609D81}"/>
              </a:ext>
            </a:extLst>
          </p:cNvPr>
          <p:cNvCxnSpPr>
            <a:cxnSpLocks/>
            <a:stCxn id="105" idx="1"/>
            <a:endCxn id="59" idx="3"/>
          </p:cNvCxnSpPr>
          <p:nvPr/>
        </p:nvCxnSpPr>
        <p:spPr>
          <a:xfrm rot="10800000">
            <a:off x="6224953" y="4106838"/>
            <a:ext cx="240193" cy="23923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DCA80A5E-DE96-470C-B046-02BF18B9EC24}"/>
              </a:ext>
            </a:extLst>
          </p:cNvPr>
          <p:cNvSpPr/>
          <p:nvPr/>
        </p:nvSpPr>
        <p:spPr>
          <a:xfrm>
            <a:off x="1479499" y="5504383"/>
            <a:ext cx="2013438"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RandomAccessFile</a:t>
            </a:r>
            <a:endParaRPr lang="zh-CN" altLang="en-US" sz="1600" b="1" dirty="0">
              <a:solidFill>
                <a:schemeClr val="bg1"/>
              </a:solidFill>
              <a:latin typeface="Consolas" panose="020B0609020204030204" pitchFamily="49" charset="0"/>
            </a:endParaRPr>
          </a:p>
        </p:txBody>
      </p:sp>
      <p:cxnSp>
        <p:nvCxnSpPr>
          <p:cNvPr id="113" name="连接符: 肘形 112">
            <a:extLst>
              <a:ext uri="{FF2B5EF4-FFF2-40B4-BE49-F238E27FC236}">
                <a16:creationId xmlns:a16="http://schemas.microsoft.com/office/drawing/2014/main" id="{2350BA69-D93E-45A9-A136-421FA78E1F3F}"/>
              </a:ext>
            </a:extLst>
          </p:cNvPr>
          <p:cNvCxnSpPr>
            <a:cxnSpLocks/>
            <a:stCxn id="112" idx="1"/>
            <a:endCxn id="2" idx="3"/>
          </p:cNvCxnSpPr>
          <p:nvPr/>
        </p:nvCxnSpPr>
        <p:spPr>
          <a:xfrm rot="10800000">
            <a:off x="1222131" y="4106836"/>
            <a:ext cx="257368" cy="159537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17" name="矩形: 圆角 116">
            <a:extLst>
              <a:ext uri="{FF2B5EF4-FFF2-40B4-BE49-F238E27FC236}">
                <a16:creationId xmlns:a16="http://schemas.microsoft.com/office/drawing/2014/main" id="{519AD03E-7EE7-4C65-8BBF-352204E6D4AF}"/>
              </a:ext>
            </a:extLst>
          </p:cNvPr>
          <p:cNvSpPr/>
          <p:nvPr/>
        </p:nvSpPr>
        <p:spPr>
          <a:xfrm>
            <a:off x="1485900" y="6039123"/>
            <a:ext cx="1090246" cy="395654"/>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System</a:t>
            </a:r>
            <a:endParaRPr lang="zh-CN" altLang="en-US" sz="1600" b="1" dirty="0">
              <a:solidFill>
                <a:schemeClr val="bg1"/>
              </a:solidFill>
              <a:latin typeface="Consolas" panose="020B0609020204030204" pitchFamily="49" charset="0"/>
            </a:endParaRPr>
          </a:p>
        </p:txBody>
      </p:sp>
      <p:cxnSp>
        <p:nvCxnSpPr>
          <p:cNvPr id="118" name="连接符: 肘形 117">
            <a:extLst>
              <a:ext uri="{FF2B5EF4-FFF2-40B4-BE49-F238E27FC236}">
                <a16:creationId xmlns:a16="http://schemas.microsoft.com/office/drawing/2014/main" id="{E2098995-DE95-493B-B86C-482463A4F5BC}"/>
              </a:ext>
            </a:extLst>
          </p:cNvPr>
          <p:cNvCxnSpPr>
            <a:cxnSpLocks/>
            <a:stCxn id="117" idx="1"/>
            <a:endCxn id="2" idx="3"/>
          </p:cNvCxnSpPr>
          <p:nvPr/>
        </p:nvCxnSpPr>
        <p:spPr>
          <a:xfrm rot="10800000">
            <a:off x="1222132" y="4106836"/>
            <a:ext cx="263769" cy="2130114"/>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a:extLst>
              <a:ext uri="{FF2B5EF4-FFF2-40B4-BE49-F238E27FC236}">
                <a16:creationId xmlns:a16="http://schemas.microsoft.com/office/drawing/2014/main" id="{5C38EEAF-8428-4964-9DF9-93224550B12F}"/>
              </a:ext>
            </a:extLst>
          </p:cNvPr>
          <p:cNvSpPr/>
          <p:nvPr/>
        </p:nvSpPr>
        <p:spPr>
          <a:xfrm>
            <a:off x="3701425" y="2516512"/>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ByteArrayInputStream</a:t>
            </a:r>
            <a:endParaRPr lang="zh-CN" altLang="en-US" sz="1600" b="1" dirty="0">
              <a:solidFill>
                <a:schemeClr val="bg1"/>
              </a:solidFill>
              <a:latin typeface="Consolas" panose="020B0609020204030204" pitchFamily="49" charset="0"/>
            </a:endParaRPr>
          </a:p>
        </p:txBody>
      </p:sp>
      <p:sp>
        <p:nvSpPr>
          <p:cNvPr id="147" name="矩形: 圆角 146">
            <a:extLst>
              <a:ext uri="{FF2B5EF4-FFF2-40B4-BE49-F238E27FC236}">
                <a16:creationId xmlns:a16="http://schemas.microsoft.com/office/drawing/2014/main" id="{457308D7-E551-48B9-A44D-292F05CA1195}"/>
              </a:ext>
            </a:extLst>
          </p:cNvPr>
          <p:cNvSpPr/>
          <p:nvPr/>
        </p:nvSpPr>
        <p:spPr>
          <a:xfrm>
            <a:off x="3701426" y="4761801"/>
            <a:ext cx="267885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Consolas" panose="020B0609020204030204" pitchFamily="49" charset="0"/>
              </a:rPr>
              <a:t>ByteArrayOutputStream</a:t>
            </a:r>
            <a:endParaRPr lang="zh-CN" altLang="en-US" sz="1600" b="1" dirty="0">
              <a:solidFill>
                <a:schemeClr val="bg1"/>
              </a:solidFill>
              <a:latin typeface="Consolas" panose="020B0609020204030204" pitchFamily="49" charset="0"/>
            </a:endParaRPr>
          </a:p>
        </p:txBody>
      </p:sp>
      <p:sp>
        <p:nvSpPr>
          <p:cNvPr id="148" name="矩形: 圆角 147">
            <a:extLst>
              <a:ext uri="{FF2B5EF4-FFF2-40B4-BE49-F238E27FC236}">
                <a16:creationId xmlns:a16="http://schemas.microsoft.com/office/drawing/2014/main" id="{654E98A0-CAD2-4FFE-9A6E-377CC2ABFA49}"/>
              </a:ext>
            </a:extLst>
          </p:cNvPr>
          <p:cNvSpPr/>
          <p:nvPr/>
        </p:nvSpPr>
        <p:spPr>
          <a:xfrm>
            <a:off x="3701425" y="2846020"/>
            <a:ext cx="2831260"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StringBufferInputStream</a:t>
            </a:r>
            <a:endParaRPr lang="zh-CN" altLang="en-US" sz="1600" b="1" dirty="0">
              <a:solidFill>
                <a:schemeClr val="bg1"/>
              </a:solidFill>
              <a:latin typeface="Consolas" panose="020B0609020204030204" pitchFamily="49" charset="0"/>
            </a:endParaRPr>
          </a:p>
        </p:txBody>
      </p:sp>
      <p:sp>
        <p:nvSpPr>
          <p:cNvPr id="149" name="矩形: 圆角 148">
            <a:extLst>
              <a:ext uri="{FF2B5EF4-FFF2-40B4-BE49-F238E27FC236}">
                <a16:creationId xmlns:a16="http://schemas.microsoft.com/office/drawing/2014/main" id="{B579F9FE-6467-4716-90CC-7237D87F894F}"/>
              </a:ext>
            </a:extLst>
          </p:cNvPr>
          <p:cNvSpPr/>
          <p:nvPr/>
        </p:nvSpPr>
        <p:spPr>
          <a:xfrm>
            <a:off x="3701424" y="5105258"/>
            <a:ext cx="2927975" cy="257319"/>
          </a:xfrm>
          <a:prstGeom prst="roundRect">
            <a:avLst/>
          </a:prstGeom>
          <a:solidFill>
            <a:srgbClr val="1557AE"/>
          </a:solidFill>
          <a:ln>
            <a:solidFill>
              <a:srgbClr val="1557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latin typeface="Consolas" panose="020B0609020204030204" pitchFamily="49" charset="0"/>
              </a:rPr>
              <a:t>StringBufferOutputStream</a:t>
            </a:r>
            <a:endParaRPr lang="zh-CN" altLang="en-US" sz="1600" b="1" dirty="0">
              <a:solidFill>
                <a:schemeClr val="bg1"/>
              </a:solidFill>
              <a:latin typeface="Consolas" panose="020B0609020204030204" pitchFamily="49" charset="0"/>
            </a:endParaRPr>
          </a:p>
        </p:txBody>
      </p:sp>
      <p:cxnSp>
        <p:nvCxnSpPr>
          <p:cNvPr id="158" name="连接符: 肘形 157">
            <a:extLst>
              <a:ext uri="{FF2B5EF4-FFF2-40B4-BE49-F238E27FC236}">
                <a16:creationId xmlns:a16="http://schemas.microsoft.com/office/drawing/2014/main" id="{32C24804-EE4C-4715-9FE0-4F44A4BE7348}"/>
              </a:ext>
            </a:extLst>
          </p:cNvPr>
          <p:cNvCxnSpPr>
            <a:cxnSpLocks/>
            <a:stCxn id="121" idx="1"/>
            <a:endCxn id="24" idx="3"/>
          </p:cNvCxnSpPr>
          <p:nvPr/>
        </p:nvCxnSpPr>
        <p:spPr>
          <a:xfrm rot="10800000">
            <a:off x="3284451" y="2161386"/>
            <a:ext cx="416974" cy="483787"/>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连接符: 肘形 160">
            <a:extLst>
              <a:ext uri="{FF2B5EF4-FFF2-40B4-BE49-F238E27FC236}">
                <a16:creationId xmlns:a16="http://schemas.microsoft.com/office/drawing/2014/main" id="{712316CC-EB83-469E-AC79-1E4BD0CC50FF}"/>
              </a:ext>
            </a:extLst>
          </p:cNvPr>
          <p:cNvCxnSpPr>
            <a:cxnSpLocks/>
            <a:stCxn id="148" idx="1"/>
            <a:endCxn id="24" idx="3"/>
          </p:cNvCxnSpPr>
          <p:nvPr/>
        </p:nvCxnSpPr>
        <p:spPr>
          <a:xfrm rot="10800000">
            <a:off x="3284451" y="2161386"/>
            <a:ext cx="416974" cy="81329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连接符: 肘形 163">
            <a:extLst>
              <a:ext uri="{FF2B5EF4-FFF2-40B4-BE49-F238E27FC236}">
                <a16:creationId xmlns:a16="http://schemas.microsoft.com/office/drawing/2014/main" id="{337F9664-D209-4F3F-9266-CA21A06582FE}"/>
              </a:ext>
            </a:extLst>
          </p:cNvPr>
          <p:cNvCxnSpPr>
            <a:cxnSpLocks/>
            <a:stCxn id="147" idx="1"/>
            <a:endCxn id="25" idx="3"/>
          </p:cNvCxnSpPr>
          <p:nvPr/>
        </p:nvCxnSpPr>
        <p:spPr>
          <a:xfrm rot="10800000">
            <a:off x="3284452" y="4338447"/>
            <a:ext cx="416975" cy="552015"/>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连接符: 肘形 166">
            <a:extLst>
              <a:ext uri="{FF2B5EF4-FFF2-40B4-BE49-F238E27FC236}">
                <a16:creationId xmlns:a16="http://schemas.microsoft.com/office/drawing/2014/main" id="{04728F36-2FFC-4223-822B-AA24F9CE4208}"/>
              </a:ext>
            </a:extLst>
          </p:cNvPr>
          <p:cNvCxnSpPr>
            <a:cxnSpLocks/>
            <a:stCxn id="149" idx="1"/>
            <a:endCxn id="25" idx="3"/>
          </p:cNvCxnSpPr>
          <p:nvPr/>
        </p:nvCxnSpPr>
        <p:spPr>
          <a:xfrm rot="10800000">
            <a:off x="3284452" y="4338446"/>
            <a:ext cx="416973" cy="895472"/>
          </a:xfrm>
          <a:prstGeom prst="bentConnector3">
            <a:avLst>
              <a:gd name="adj1" fmla="val 50000"/>
            </a:avLst>
          </a:prstGeom>
          <a:ln w="28575">
            <a:solidFill>
              <a:srgbClr val="1557A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623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21545376-e3fd-4610-a51c-6381d15c7cde"/>
  <p:tag name="COMMONDATA" val="eyJoZGlkIjoiZTk4ZjcyYzlhOTNiNzZmNDBlZjIxNjFiMGM5MThhO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10120</TotalTime>
  <Words>8981</Words>
  <Application>Microsoft Office PowerPoint</Application>
  <PresentationFormat>全屏显示(4:3)</PresentationFormat>
  <Paragraphs>1154</Paragraphs>
  <Slides>67</Slides>
  <Notes>67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67</vt:i4>
      </vt:variant>
    </vt:vector>
  </HeadingPairs>
  <TitlesOfParts>
    <vt:vector size="85" baseType="lpstr">
      <vt:lpstr>Monaco</vt:lpstr>
      <vt:lpstr>Monotype Sorts</vt:lpstr>
      <vt:lpstr>黑体</vt:lpstr>
      <vt:lpstr>楷体</vt:lpstr>
      <vt:lpstr>隶书</vt:lpstr>
      <vt:lpstr>宋体</vt:lpstr>
      <vt:lpstr>微软雅黑</vt:lpstr>
      <vt:lpstr>Arial</vt:lpstr>
      <vt:lpstr>Arial Black</vt:lpstr>
      <vt:lpstr>Berlin Sans FB Demi</vt:lpstr>
      <vt:lpstr>Broadway</vt:lpstr>
      <vt:lpstr>Calibri</vt:lpstr>
      <vt:lpstr>Consolas</vt:lpstr>
      <vt:lpstr>Stencil</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Wei Feng</cp:lastModifiedBy>
  <cp:revision>2853</cp:revision>
  <cp:lastPrinted>2015-09-08T03:57:00Z</cp:lastPrinted>
  <dcterms:created xsi:type="dcterms:W3CDTF">2015-09-04T08:06:00Z</dcterms:created>
  <dcterms:modified xsi:type="dcterms:W3CDTF">2024-05-14T11:23:48Z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02D4989C3C2049438C59D1D7B72F4D5A</vt:lpwstr>
  </property>
  <property fmtid="{D5CDD505-2E9C-101B-9397-08002B2CF9AE}" pid="3" name="KSOProductBuildVer">
    <vt:lpwstr>2052-11.1.0.12980</vt:lpwstr>
  </property>
</Properties>
</file>