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handoutMasterIdLst>
    <p:handoutMasterId r:id="rId42"/>
  </p:handoutMasterIdLst>
  <p:sldIdLst>
    <p:sldId id="1034" r:id="rId2"/>
    <p:sldId id="1033" r:id="rId3"/>
    <p:sldId id="1384" r:id="rId4"/>
    <p:sldId id="1390" r:id="rId5"/>
    <p:sldId id="1391" r:id="rId6"/>
    <p:sldId id="1392" r:id="rId7"/>
    <p:sldId id="1393" r:id="rId8"/>
    <p:sldId id="1394" r:id="rId9"/>
    <p:sldId id="1395" r:id="rId10"/>
    <p:sldId id="1385" r:id="rId11"/>
    <p:sldId id="1396" r:id="rId12"/>
    <p:sldId id="1397" r:id="rId13"/>
    <p:sldId id="1398" r:id="rId14"/>
    <p:sldId id="1386" r:id="rId15"/>
    <p:sldId id="1399" r:id="rId16"/>
    <p:sldId id="1403" r:id="rId17"/>
    <p:sldId id="1402" r:id="rId18"/>
    <p:sldId id="1404" r:id="rId19"/>
    <p:sldId id="1405" r:id="rId20"/>
    <p:sldId id="1406" r:id="rId21"/>
    <p:sldId id="1407" r:id="rId22"/>
    <p:sldId id="1408" r:id="rId23"/>
    <p:sldId id="1387" r:id="rId24"/>
    <p:sldId id="1409" r:id="rId25"/>
    <p:sldId id="1411" r:id="rId26"/>
    <p:sldId id="1388" r:id="rId27"/>
    <p:sldId id="1412" r:id="rId28"/>
    <p:sldId id="1413" r:id="rId29"/>
    <p:sldId id="1389" r:id="rId30"/>
    <p:sldId id="1414" r:id="rId31"/>
    <p:sldId id="1415" r:id="rId32"/>
    <p:sldId id="1416" r:id="rId33"/>
    <p:sldId id="1417" r:id="rId34"/>
    <p:sldId id="1418" r:id="rId35"/>
    <p:sldId id="1419" r:id="rId36"/>
    <p:sldId id="1420" r:id="rId37"/>
    <p:sldId id="1421" r:id="rId38"/>
    <p:sldId id="1422" r:id="rId39"/>
    <p:sldId id="950" r:id="rId40"/>
  </p:sldIdLst>
  <p:sldSz cx="9144000" cy="6858000" type="screen4x3"/>
  <p:notesSz cx="6761163" cy="9942513"/>
  <p:custDataLst>
    <p:tags r:id="rId43"/>
  </p:custDataLst>
  <p:defaultTextStyle>
    <a:defPPr>
      <a:defRPr lang="zh-CN"/>
    </a:defPPr>
    <a:lvl1pPr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1pPr>
    <a:lvl2pPr marL="4572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2pPr>
    <a:lvl3pPr marL="9144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3pPr>
    <a:lvl4pPr marL="13716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4pPr>
    <a:lvl5pPr marL="18288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5pPr>
    <a:lvl6pPr marL="22860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6pPr>
    <a:lvl7pPr marL="27432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7pPr>
    <a:lvl8pPr marL="32004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8pPr>
    <a:lvl9pPr marL="36576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9pPr>
  </p:defaultTextStyle>
  <p:extLst>
    <p:ext uri="{521415D9-36F7-43E2-AB2F-B90AF26B5E84}">
      <p14:sectionLst xmlns:p14="http://schemas.microsoft.com/office/powerpoint/2010/main">
        <p14:section name="默认节" id="{B4394E74-5DB5-477E-9270-3D6BBDFC1E34}">
          <p14:sldIdLst>
            <p14:sldId id="1034"/>
            <p14:sldId id="1033"/>
            <p14:sldId id="1384"/>
            <p14:sldId id="1390"/>
            <p14:sldId id="1391"/>
            <p14:sldId id="1392"/>
            <p14:sldId id="1393"/>
            <p14:sldId id="1394"/>
            <p14:sldId id="1395"/>
            <p14:sldId id="1385"/>
            <p14:sldId id="1396"/>
            <p14:sldId id="1397"/>
            <p14:sldId id="1398"/>
            <p14:sldId id="1386"/>
            <p14:sldId id="1399"/>
            <p14:sldId id="1403"/>
            <p14:sldId id="1402"/>
            <p14:sldId id="1404"/>
            <p14:sldId id="1405"/>
            <p14:sldId id="1406"/>
            <p14:sldId id="1407"/>
            <p14:sldId id="1408"/>
            <p14:sldId id="1387"/>
            <p14:sldId id="1409"/>
            <p14:sldId id="1411"/>
            <p14:sldId id="1388"/>
            <p14:sldId id="1412"/>
            <p14:sldId id="1413"/>
            <p14:sldId id="1389"/>
            <p14:sldId id="1414"/>
            <p14:sldId id="1415"/>
            <p14:sldId id="1416"/>
            <p14:sldId id="1417"/>
            <p14:sldId id="1418"/>
            <p14:sldId id="1419"/>
            <p14:sldId id="1420"/>
            <p14:sldId id="1421"/>
            <p14:sldId id="1422"/>
          </p14:sldIdLst>
        </p14:section>
        <p14:section name="无标题节" id="{9B8247DD-090F-4D0B-AC80-EBFFD632A1BA}">
          <p14:sldIdLst>
            <p14:sldId id="950"/>
          </p14:sldIdLst>
        </p14:section>
      </p14:sectionLst>
    </p:ext>
    <p:ext uri="{EFAFB233-063F-42B5-8137-9DF3F51BA10A}">
      <p15:sldGuideLst xmlns:p15="http://schemas.microsoft.com/office/powerpoint/2012/main">
        <p15:guide id="1" orient="horz" pos="3203" userDrawn="1">
          <p15:clr>
            <a:srgbClr val="A4A3A4"/>
          </p15:clr>
        </p15:guide>
        <p15:guide id="2" pos="283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驰" initials="驰"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57AE"/>
    <a:srgbClr val="FBDBDB"/>
    <a:srgbClr val="3A97D7"/>
    <a:srgbClr val="E97C30"/>
    <a:srgbClr val="0070C0"/>
    <a:srgbClr val="4269BD"/>
    <a:srgbClr val="FFC000"/>
    <a:srgbClr val="E87E04"/>
    <a:srgbClr val="1F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94" autoAdjust="0"/>
    <p:restoredTop sz="94828" autoAdjust="0"/>
  </p:normalViewPr>
  <p:slideViewPr>
    <p:cSldViewPr snapToGrid="0" showGuides="1">
      <p:cViewPr varScale="1">
        <p:scale>
          <a:sx n="63" d="100"/>
          <a:sy n="63" d="100"/>
        </p:scale>
        <p:origin x="1446" y="42"/>
      </p:cViewPr>
      <p:guideLst>
        <p:guide orient="horz" pos="3203"/>
        <p:guide pos="2835"/>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1560"/>
    </p:cViewPr>
  </p:sorterViewPr>
  <p:notesViewPr>
    <p:cSldViewPr snapToGrid="0">
      <p:cViewPr varScale="1">
        <p:scale>
          <a:sx n="88" d="100"/>
          <a:sy n="88" d="100"/>
        </p:scale>
        <p:origin x="2766"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30525" cy="498475"/>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29050" y="0"/>
            <a:ext cx="2930525" cy="498475"/>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E02FD63A-7E15-4CEE-A79D-3A075A522198}" type="datetimeFigureOut">
              <a:rPr lang="zh-CN" altLang="en-US"/>
              <a:t>2024/5/21</a:t>
            </a:fld>
            <a:endParaRPr lang="zh-CN" altLang="en-US"/>
          </a:p>
        </p:txBody>
      </p:sp>
      <p:sp>
        <p:nvSpPr>
          <p:cNvPr id="4" name="页脚占位符 3"/>
          <p:cNvSpPr>
            <a:spLocks noGrp="1"/>
          </p:cNvSpPr>
          <p:nvPr>
            <p:ph type="ftr" sz="quarter" idx="2"/>
          </p:nvPr>
        </p:nvSpPr>
        <p:spPr>
          <a:xfrm>
            <a:off x="0" y="9444038"/>
            <a:ext cx="2930525" cy="498475"/>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29050" y="9444038"/>
            <a:ext cx="2930525" cy="498475"/>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80271288-0DC0-4648-BE44-D198F76B531B}" type="slidenum">
              <a:rPr lang="zh-CN" altLang="en-US"/>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30525" cy="498475"/>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29050" y="0"/>
            <a:ext cx="2930525" cy="498475"/>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08E7480B-15EC-4C16-9E27-04B2B1920003}" type="datetimeFigureOut">
              <a:rPr lang="zh-CN" altLang="en-US"/>
              <a:t>2024/5/21</a:t>
            </a:fld>
            <a:endParaRPr lang="zh-CN" altLang="en-US"/>
          </a:p>
        </p:txBody>
      </p:sp>
      <p:sp>
        <p:nvSpPr>
          <p:cNvPr id="4" name="幻灯片图像占位符 3"/>
          <p:cNvSpPr>
            <a:spLocks noGrp="1" noRot="1" noChangeAspect="1"/>
          </p:cNvSpPr>
          <p:nvPr>
            <p:ph type="sldImg" idx="2"/>
          </p:nvPr>
        </p:nvSpPr>
        <p:spPr>
          <a:xfrm>
            <a:off x="1144588" y="1243013"/>
            <a:ext cx="4471987" cy="3355975"/>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6275" y="4784725"/>
            <a:ext cx="5408613" cy="3914775"/>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44038"/>
            <a:ext cx="2930525" cy="498475"/>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29050" y="9444038"/>
            <a:ext cx="2930525" cy="498475"/>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9E2A7470-0A20-41F7-B9CB-7C7EDD75F38F}"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a:defRPr/>
            </a:pPr>
            <a:fld id="{9E2A7470-0A20-41F7-B9CB-7C7EDD75F38F}" type="slidenum">
              <a:rPr lang="zh-CN" altLang="en-US" smtClean="0"/>
              <a:t>1</a:t>
            </a:fld>
            <a:endParaRPr lang="zh-CN" altLang="en-US"/>
          </a:p>
        </p:txBody>
      </p:sp>
    </p:spTree>
    <p:extLst>
      <p:ext uri="{BB962C8B-B14F-4D97-AF65-F5344CB8AC3E}">
        <p14:creationId xmlns:p14="http://schemas.microsoft.com/office/powerpoint/2010/main" val="1450765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fontAlgn="base">
              <a:spcBef>
                <a:spcPct val="0"/>
              </a:spcBef>
              <a:spcAft>
                <a:spcPct val="0"/>
              </a:spcAft>
            </a:pPr>
            <a:fld id="{5F5A0C5F-0D8B-4FEB-B47E-F4BBDACFC635}" type="slidenum">
              <a:rPr lang="zh-CN" altLang="en-US">
                <a:latin typeface="Calibri" panose="020F0502020204030204" pitchFamily="34" charset="0"/>
                <a:ea typeface="宋体" panose="02010600030101010101" pitchFamily="2" charset="-122"/>
              </a:rPr>
              <a:t>10</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755138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11</a:t>
            </a:fld>
            <a:endParaRPr lang="zh-CN" altLang="en-US"/>
          </a:p>
        </p:txBody>
      </p:sp>
    </p:spTree>
    <p:extLst>
      <p:ext uri="{BB962C8B-B14F-4D97-AF65-F5344CB8AC3E}">
        <p14:creationId xmlns:p14="http://schemas.microsoft.com/office/powerpoint/2010/main" val="1654365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12</a:t>
            </a:fld>
            <a:endParaRPr lang="zh-CN" altLang="en-US"/>
          </a:p>
        </p:txBody>
      </p:sp>
    </p:spTree>
    <p:extLst>
      <p:ext uri="{BB962C8B-B14F-4D97-AF65-F5344CB8AC3E}">
        <p14:creationId xmlns:p14="http://schemas.microsoft.com/office/powerpoint/2010/main" val="1968538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13</a:t>
            </a:fld>
            <a:endParaRPr lang="zh-CN" altLang="en-US"/>
          </a:p>
        </p:txBody>
      </p:sp>
    </p:spTree>
    <p:extLst>
      <p:ext uri="{BB962C8B-B14F-4D97-AF65-F5344CB8AC3E}">
        <p14:creationId xmlns:p14="http://schemas.microsoft.com/office/powerpoint/2010/main" val="2467092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fontAlgn="base">
              <a:spcBef>
                <a:spcPct val="0"/>
              </a:spcBef>
              <a:spcAft>
                <a:spcPct val="0"/>
              </a:spcAft>
            </a:pPr>
            <a:fld id="{5F5A0C5F-0D8B-4FEB-B47E-F4BBDACFC635}" type="slidenum">
              <a:rPr lang="zh-CN" altLang="en-US">
                <a:latin typeface="Calibri" panose="020F0502020204030204" pitchFamily="34" charset="0"/>
                <a:ea typeface="宋体" panose="02010600030101010101" pitchFamily="2" charset="-122"/>
              </a:rPr>
              <a:t>14</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788661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15</a:t>
            </a:fld>
            <a:endParaRPr lang="zh-CN" altLang="en-US"/>
          </a:p>
        </p:txBody>
      </p:sp>
    </p:spTree>
    <p:extLst>
      <p:ext uri="{BB962C8B-B14F-4D97-AF65-F5344CB8AC3E}">
        <p14:creationId xmlns:p14="http://schemas.microsoft.com/office/powerpoint/2010/main" val="3589707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16</a:t>
            </a:fld>
            <a:endParaRPr lang="zh-CN" altLang="en-US"/>
          </a:p>
        </p:txBody>
      </p:sp>
    </p:spTree>
    <p:extLst>
      <p:ext uri="{BB962C8B-B14F-4D97-AF65-F5344CB8AC3E}">
        <p14:creationId xmlns:p14="http://schemas.microsoft.com/office/powerpoint/2010/main" val="3953280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17</a:t>
            </a:fld>
            <a:endParaRPr lang="zh-CN" altLang="en-US"/>
          </a:p>
        </p:txBody>
      </p:sp>
    </p:spTree>
    <p:extLst>
      <p:ext uri="{BB962C8B-B14F-4D97-AF65-F5344CB8AC3E}">
        <p14:creationId xmlns:p14="http://schemas.microsoft.com/office/powerpoint/2010/main" val="1341353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18</a:t>
            </a:fld>
            <a:endParaRPr lang="zh-CN" altLang="en-US"/>
          </a:p>
        </p:txBody>
      </p:sp>
    </p:spTree>
    <p:extLst>
      <p:ext uri="{BB962C8B-B14F-4D97-AF65-F5344CB8AC3E}">
        <p14:creationId xmlns:p14="http://schemas.microsoft.com/office/powerpoint/2010/main" val="2607860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19</a:t>
            </a:fld>
            <a:endParaRPr lang="zh-CN" altLang="en-US"/>
          </a:p>
        </p:txBody>
      </p:sp>
    </p:spTree>
    <p:extLst>
      <p:ext uri="{BB962C8B-B14F-4D97-AF65-F5344CB8AC3E}">
        <p14:creationId xmlns:p14="http://schemas.microsoft.com/office/powerpoint/2010/main" val="4273284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fontAlgn="base">
              <a:spcBef>
                <a:spcPct val="0"/>
              </a:spcBef>
              <a:spcAft>
                <a:spcPct val="0"/>
              </a:spcAft>
            </a:pPr>
            <a:fld id="{5F5A0C5F-0D8B-4FEB-B47E-F4BBDACFC635}" type="slidenum">
              <a:rPr lang="zh-CN" altLang="en-US">
                <a:latin typeface="Calibri" panose="020F0502020204030204" pitchFamily="34" charset="0"/>
                <a:ea typeface="宋体" panose="02010600030101010101" pitchFamily="2" charset="-122"/>
              </a:rPr>
              <a:t>2</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8742869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20</a:t>
            </a:fld>
            <a:endParaRPr lang="zh-CN" altLang="en-US"/>
          </a:p>
        </p:txBody>
      </p:sp>
    </p:spTree>
    <p:extLst>
      <p:ext uri="{BB962C8B-B14F-4D97-AF65-F5344CB8AC3E}">
        <p14:creationId xmlns:p14="http://schemas.microsoft.com/office/powerpoint/2010/main" val="34106790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21</a:t>
            </a:fld>
            <a:endParaRPr lang="zh-CN" altLang="en-US"/>
          </a:p>
        </p:txBody>
      </p:sp>
    </p:spTree>
    <p:extLst>
      <p:ext uri="{BB962C8B-B14F-4D97-AF65-F5344CB8AC3E}">
        <p14:creationId xmlns:p14="http://schemas.microsoft.com/office/powerpoint/2010/main" val="9786862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22</a:t>
            </a:fld>
            <a:endParaRPr lang="zh-CN" altLang="en-US"/>
          </a:p>
        </p:txBody>
      </p:sp>
    </p:spTree>
    <p:extLst>
      <p:ext uri="{BB962C8B-B14F-4D97-AF65-F5344CB8AC3E}">
        <p14:creationId xmlns:p14="http://schemas.microsoft.com/office/powerpoint/2010/main" val="18542938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fontAlgn="base">
              <a:spcBef>
                <a:spcPct val="0"/>
              </a:spcBef>
              <a:spcAft>
                <a:spcPct val="0"/>
              </a:spcAft>
            </a:pPr>
            <a:fld id="{5F5A0C5F-0D8B-4FEB-B47E-F4BBDACFC635}" type="slidenum">
              <a:rPr lang="zh-CN" altLang="en-US">
                <a:latin typeface="Calibri" panose="020F0502020204030204" pitchFamily="34" charset="0"/>
                <a:ea typeface="宋体" panose="02010600030101010101" pitchFamily="2" charset="-122"/>
              </a:rPr>
              <a:t>23</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1684036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24</a:t>
            </a:fld>
            <a:endParaRPr lang="zh-CN" altLang="en-US"/>
          </a:p>
        </p:txBody>
      </p:sp>
    </p:spTree>
    <p:extLst>
      <p:ext uri="{BB962C8B-B14F-4D97-AF65-F5344CB8AC3E}">
        <p14:creationId xmlns:p14="http://schemas.microsoft.com/office/powerpoint/2010/main" val="14061804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25</a:t>
            </a:fld>
            <a:endParaRPr lang="zh-CN" altLang="en-US"/>
          </a:p>
        </p:txBody>
      </p:sp>
    </p:spTree>
    <p:extLst>
      <p:ext uri="{BB962C8B-B14F-4D97-AF65-F5344CB8AC3E}">
        <p14:creationId xmlns:p14="http://schemas.microsoft.com/office/powerpoint/2010/main" val="23151407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fontAlgn="base">
              <a:spcBef>
                <a:spcPct val="0"/>
              </a:spcBef>
              <a:spcAft>
                <a:spcPct val="0"/>
              </a:spcAft>
            </a:pPr>
            <a:fld id="{5F5A0C5F-0D8B-4FEB-B47E-F4BBDACFC635}" type="slidenum">
              <a:rPr lang="zh-CN" altLang="en-US">
                <a:latin typeface="Calibri" panose="020F0502020204030204" pitchFamily="34" charset="0"/>
                <a:ea typeface="宋体" panose="02010600030101010101" pitchFamily="2" charset="-122"/>
              </a:rPr>
              <a:t>26</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030160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27</a:t>
            </a:fld>
            <a:endParaRPr lang="zh-CN" altLang="en-US"/>
          </a:p>
        </p:txBody>
      </p:sp>
    </p:spTree>
    <p:extLst>
      <p:ext uri="{BB962C8B-B14F-4D97-AF65-F5344CB8AC3E}">
        <p14:creationId xmlns:p14="http://schemas.microsoft.com/office/powerpoint/2010/main" val="2383615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28</a:t>
            </a:fld>
            <a:endParaRPr lang="zh-CN" altLang="en-US"/>
          </a:p>
        </p:txBody>
      </p:sp>
    </p:spTree>
    <p:extLst>
      <p:ext uri="{BB962C8B-B14F-4D97-AF65-F5344CB8AC3E}">
        <p14:creationId xmlns:p14="http://schemas.microsoft.com/office/powerpoint/2010/main" val="37408254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fontAlgn="base">
              <a:spcBef>
                <a:spcPct val="0"/>
              </a:spcBef>
              <a:spcAft>
                <a:spcPct val="0"/>
              </a:spcAft>
            </a:pPr>
            <a:fld id="{5F5A0C5F-0D8B-4FEB-B47E-F4BBDACFC635}" type="slidenum">
              <a:rPr lang="zh-CN" altLang="en-US">
                <a:latin typeface="Calibri" panose="020F0502020204030204" pitchFamily="34" charset="0"/>
                <a:ea typeface="宋体" panose="02010600030101010101" pitchFamily="2" charset="-122"/>
              </a:rPr>
              <a:t>29</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908461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fontAlgn="base">
              <a:spcBef>
                <a:spcPct val="0"/>
              </a:spcBef>
              <a:spcAft>
                <a:spcPct val="0"/>
              </a:spcAft>
            </a:pPr>
            <a:fld id="{5F5A0C5F-0D8B-4FEB-B47E-F4BBDACFC635}" type="slidenum">
              <a:rPr lang="zh-CN" altLang="en-US">
                <a:latin typeface="Calibri" panose="020F0502020204030204" pitchFamily="34" charset="0"/>
                <a:ea typeface="宋体" panose="02010600030101010101" pitchFamily="2" charset="-122"/>
              </a:rPr>
              <a:t>3</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9103725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30</a:t>
            </a:fld>
            <a:endParaRPr lang="zh-CN" altLang="en-US"/>
          </a:p>
        </p:txBody>
      </p:sp>
    </p:spTree>
    <p:extLst>
      <p:ext uri="{BB962C8B-B14F-4D97-AF65-F5344CB8AC3E}">
        <p14:creationId xmlns:p14="http://schemas.microsoft.com/office/powerpoint/2010/main" val="6786671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31</a:t>
            </a:fld>
            <a:endParaRPr lang="zh-CN" altLang="en-US"/>
          </a:p>
        </p:txBody>
      </p:sp>
    </p:spTree>
    <p:extLst>
      <p:ext uri="{BB962C8B-B14F-4D97-AF65-F5344CB8AC3E}">
        <p14:creationId xmlns:p14="http://schemas.microsoft.com/office/powerpoint/2010/main" val="5405869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32</a:t>
            </a:fld>
            <a:endParaRPr lang="zh-CN" altLang="en-US"/>
          </a:p>
        </p:txBody>
      </p:sp>
    </p:spTree>
    <p:extLst>
      <p:ext uri="{BB962C8B-B14F-4D97-AF65-F5344CB8AC3E}">
        <p14:creationId xmlns:p14="http://schemas.microsoft.com/office/powerpoint/2010/main" val="11553077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33</a:t>
            </a:fld>
            <a:endParaRPr lang="zh-CN" altLang="en-US"/>
          </a:p>
        </p:txBody>
      </p:sp>
    </p:spTree>
    <p:extLst>
      <p:ext uri="{BB962C8B-B14F-4D97-AF65-F5344CB8AC3E}">
        <p14:creationId xmlns:p14="http://schemas.microsoft.com/office/powerpoint/2010/main" val="2945861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34</a:t>
            </a:fld>
            <a:endParaRPr lang="zh-CN" altLang="en-US"/>
          </a:p>
        </p:txBody>
      </p:sp>
    </p:spTree>
    <p:extLst>
      <p:ext uri="{BB962C8B-B14F-4D97-AF65-F5344CB8AC3E}">
        <p14:creationId xmlns:p14="http://schemas.microsoft.com/office/powerpoint/2010/main" val="39081975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35</a:t>
            </a:fld>
            <a:endParaRPr lang="zh-CN" altLang="en-US"/>
          </a:p>
        </p:txBody>
      </p:sp>
    </p:spTree>
    <p:extLst>
      <p:ext uri="{BB962C8B-B14F-4D97-AF65-F5344CB8AC3E}">
        <p14:creationId xmlns:p14="http://schemas.microsoft.com/office/powerpoint/2010/main" val="4979391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36</a:t>
            </a:fld>
            <a:endParaRPr lang="zh-CN" altLang="en-US"/>
          </a:p>
        </p:txBody>
      </p:sp>
    </p:spTree>
    <p:extLst>
      <p:ext uri="{BB962C8B-B14F-4D97-AF65-F5344CB8AC3E}">
        <p14:creationId xmlns:p14="http://schemas.microsoft.com/office/powerpoint/2010/main" val="26043930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37</a:t>
            </a:fld>
            <a:endParaRPr lang="zh-CN" altLang="en-US"/>
          </a:p>
        </p:txBody>
      </p:sp>
    </p:spTree>
    <p:extLst>
      <p:ext uri="{BB962C8B-B14F-4D97-AF65-F5344CB8AC3E}">
        <p14:creationId xmlns:p14="http://schemas.microsoft.com/office/powerpoint/2010/main" val="35690598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38</a:t>
            </a:fld>
            <a:endParaRPr lang="zh-CN" altLang="en-US"/>
          </a:p>
        </p:txBody>
      </p:sp>
    </p:spTree>
    <p:extLst>
      <p:ext uri="{BB962C8B-B14F-4D97-AF65-F5344CB8AC3E}">
        <p14:creationId xmlns:p14="http://schemas.microsoft.com/office/powerpoint/2010/main" val="17092348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a:defRPr/>
            </a:pPr>
            <a:fld id="{9E2A7470-0A20-41F7-B9CB-7C7EDD75F38F}"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4</a:t>
            </a:fld>
            <a:endParaRPr lang="zh-CN" altLang="en-US"/>
          </a:p>
        </p:txBody>
      </p:sp>
    </p:spTree>
    <p:extLst>
      <p:ext uri="{BB962C8B-B14F-4D97-AF65-F5344CB8AC3E}">
        <p14:creationId xmlns:p14="http://schemas.microsoft.com/office/powerpoint/2010/main" val="3254449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5</a:t>
            </a:fld>
            <a:endParaRPr lang="zh-CN" altLang="en-US"/>
          </a:p>
        </p:txBody>
      </p:sp>
    </p:spTree>
    <p:extLst>
      <p:ext uri="{BB962C8B-B14F-4D97-AF65-F5344CB8AC3E}">
        <p14:creationId xmlns:p14="http://schemas.microsoft.com/office/powerpoint/2010/main" val="3463583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6</a:t>
            </a:fld>
            <a:endParaRPr lang="zh-CN" altLang="en-US"/>
          </a:p>
        </p:txBody>
      </p:sp>
    </p:spTree>
    <p:extLst>
      <p:ext uri="{BB962C8B-B14F-4D97-AF65-F5344CB8AC3E}">
        <p14:creationId xmlns:p14="http://schemas.microsoft.com/office/powerpoint/2010/main" val="569116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7</a:t>
            </a:fld>
            <a:endParaRPr lang="zh-CN" altLang="en-US"/>
          </a:p>
        </p:txBody>
      </p:sp>
    </p:spTree>
    <p:extLst>
      <p:ext uri="{BB962C8B-B14F-4D97-AF65-F5344CB8AC3E}">
        <p14:creationId xmlns:p14="http://schemas.microsoft.com/office/powerpoint/2010/main" val="3202799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8</a:t>
            </a:fld>
            <a:endParaRPr lang="zh-CN" altLang="en-US"/>
          </a:p>
        </p:txBody>
      </p:sp>
    </p:spTree>
    <p:extLst>
      <p:ext uri="{BB962C8B-B14F-4D97-AF65-F5344CB8AC3E}">
        <p14:creationId xmlns:p14="http://schemas.microsoft.com/office/powerpoint/2010/main" val="3374402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9</a:t>
            </a:fld>
            <a:endParaRPr lang="zh-CN" altLang="en-US"/>
          </a:p>
        </p:txBody>
      </p:sp>
    </p:spTree>
    <p:extLst>
      <p:ext uri="{BB962C8B-B14F-4D97-AF65-F5344CB8AC3E}">
        <p14:creationId xmlns:p14="http://schemas.microsoft.com/office/powerpoint/2010/main" val="38117904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矩形 1"/>
          <p:cNvSpPr/>
          <p:nvPr userDrawn="1"/>
        </p:nvSpPr>
        <p:spPr>
          <a:xfrm>
            <a:off x="0" y="360363"/>
            <a:ext cx="3240088" cy="53975"/>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userDrawn="1"/>
        </p:nvSpPr>
        <p:spPr>
          <a:xfrm>
            <a:off x="5905500" y="360363"/>
            <a:ext cx="3240088" cy="53975"/>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4" name="图片 3"/>
          <p:cNvPicPr>
            <a:picLocks noChangeAspect="1"/>
          </p:cNvPicPr>
          <p:nvPr userDrawn="1"/>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402872" y="0"/>
            <a:ext cx="2387241" cy="83859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流程图: 过程 1"/>
          <p:cNvSpPr/>
          <p:nvPr userDrawn="1"/>
        </p:nvSpPr>
        <p:spPr>
          <a:xfrm rot="5400000">
            <a:off x="-47625" y="263525"/>
            <a:ext cx="739775" cy="644525"/>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流程图: 过程 2"/>
          <p:cNvSpPr/>
          <p:nvPr userDrawn="1"/>
        </p:nvSpPr>
        <p:spPr>
          <a:xfrm rot="5400000">
            <a:off x="440531" y="523082"/>
            <a:ext cx="739775" cy="125412"/>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流程图: 过程 3"/>
          <p:cNvSpPr/>
          <p:nvPr userDrawn="1"/>
        </p:nvSpPr>
        <p:spPr>
          <a:xfrm rot="5400000">
            <a:off x="4486275" y="2200275"/>
            <a:ext cx="171450" cy="9144000"/>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流程图: 过程 8"/>
          <p:cNvSpPr/>
          <p:nvPr userDrawn="1"/>
        </p:nvSpPr>
        <p:spPr>
          <a:xfrm rot="5400000" flipH="1">
            <a:off x="8183563" y="5849938"/>
            <a:ext cx="328612" cy="1592262"/>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9474 w 10000"/>
              <a:gd name="connsiteY2-6" fmla="*/ 9062 h 10000"/>
              <a:gd name="connsiteX3-7" fmla="*/ 0 w 10000"/>
              <a:gd name="connsiteY3-8" fmla="*/ 10000 h 10000"/>
              <a:gd name="connsiteX4-9" fmla="*/ 0 w 10000"/>
              <a:gd name="connsiteY4-10" fmla="*/ 0 h 10000"/>
              <a:gd name="connsiteX0-11" fmla="*/ 0 w 10075"/>
              <a:gd name="connsiteY0-12" fmla="*/ 0 h 10000"/>
              <a:gd name="connsiteX1-13" fmla="*/ 10000 w 10075"/>
              <a:gd name="connsiteY1-14" fmla="*/ 0 h 10000"/>
              <a:gd name="connsiteX2-15" fmla="*/ 10028 w 10075"/>
              <a:gd name="connsiteY2-16" fmla="*/ 8891 h 10000"/>
              <a:gd name="connsiteX3-17" fmla="*/ 0 w 10075"/>
              <a:gd name="connsiteY3-18" fmla="*/ 10000 h 10000"/>
              <a:gd name="connsiteX4-19" fmla="*/ 0 w 10075"/>
              <a:gd name="connsiteY4-20" fmla="*/ 0 h 10000"/>
              <a:gd name="connsiteX0-21" fmla="*/ 0 w 10335"/>
              <a:gd name="connsiteY0-22" fmla="*/ 0 h 10000"/>
              <a:gd name="connsiteX1-23" fmla="*/ 10000 w 10335"/>
              <a:gd name="connsiteY1-24" fmla="*/ 0 h 10000"/>
              <a:gd name="connsiteX2-25" fmla="*/ 10305 w 10335"/>
              <a:gd name="connsiteY2-26" fmla="*/ 8891 h 10000"/>
              <a:gd name="connsiteX3-27" fmla="*/ 0 w 10335"/>
              <a:gd name="connsiteY3-28" fmla="*/ 10000 h 10000"/>
              <a:gd name="connsiteX4-29" fmla="*/ 0 w 10335"/>
              <a:gd name="connsiteY4-30" fmla="*/ 0 h 10000"/>
              <a:gd name="connsiteX0-31" fmla="*/ 0 w 10000"/>
              <a:gd name="connsiteY0-32" fmla="*/ 0 h 10000"/>
              <a:gd name="connsiteX1-33" fmla="*/ 10000 w 10000"/>
              <a:gd name="connsiteY1-34" fmla="*/ 0 h 10000"/>
              <a:gd name="connsiteX2-35" fmla="*/ 9751 w 10000"/>
              <a:gd name="connsiteY2-36" fmla="*/ 9062 h 10000"/>
              <a:gd name="connsiteX3-37" fmla="*/ 0 w 10000"/>
              <a:gd name="connsiteY3-38" fmla="*/ 10000 h 10000"/>
              <a:gd name="connsiteX4-39" fmla="*/ 0 w 10000"/>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6" name="图片 5"/>
          <p:cNvPicPr>
            <a:picLocks noChangeAspect="1"/>
          </p:cNvPicPr>
          <p:nvPr userDrawn="1"/>
        </p:nvPicPr>
        <p:blipFill>
          <a:blip r:embed="rId2">
            <a:biLevel thresh="50000"/>
            <a:grayscl/>
            <a:extLst>
              <a:ext uri="{28A0092B-C50C-407E-A947-70E740481C1C}">
                <a14:useLocalDpi xmlns:a14="http://schemas.microsoft.com/office/drawing/2010/main" val="0"/>
              </a:ext>
            </a:extLst>
          </a:blip>
          <a:srcRect t="77927" r="53951"/>
          <a:stretch>
            <a:fillRect/>
          </a:stretch>
        </p:blipFill>
        <p:spPr bwMode="auto">
          <a:xfrm>
            <a:off x="7829550" y="6523038"/>
            <a:ext cx="11541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矩形 3"/>
          <p:cNvSpPr/>
          <p:nvPr userDrawn="1"/>
        </p:nvSpPr>
        <p:spPr>
          <a:xfrm rot="16200000">
            <a:off x="238919" y="113506"/>
            <a:ext cx="812800" cy="801688"/>
          </a:xfrm>
          <a:custGeom>
            <a:avLst/>
            <a:gdLst>
              <a:gd name="connsiteX0" fmla="*/ 0 w 661307"/>
              <a:gd name="connsiteY0" fmla="*/ 0 h 726621"/>
              <a:gd name="connsiteX1" fmla="*/ 661307 w 661307"/>
              <a:gd name="connsiteY1" fmla="*/ 0 h 726621"/>
              <a:gd name="connsiteX2" fmla="*/ 661307 w 661307"/>
              <a:gd name="connsiteY2" fmla="*/ 726621 h 726621"/>
              <a:gd name="connsiteX3" fmla="*/ 0 w 661307"/>
              <a:gd name="connsiteY3" fmla="*/ 726621 h 726621"/>
              <a:gd name="connsiteX4" fmla="*/ 0 w 661307"/>
              <a:gd name="connsiteY4" fmla="*/ 0 h 726621"/>
              <a:gd name="connsiteX0-1" fmla="*/ 0 w 661307"/>
              <a:gd name="connsiteY0-2" fmla="*/ 0 h 726621"/>
              <a:gd name="connsiteX1-3" fmla="*/ 661307 w 661307"/>
              <a:gd name="connsiteY1-4" fmla="*/ 0 h 726621"/>
              <a:gd name="connsiteX2-5" fmla="*/ 661307 w 661307"/>
              <a:gd name="connsiteY2-6" fmla="*/ 726621 h 726621"/>
              <a:gd name="connsiteX3-7" fmla="*/ 326571 w 661307"/>
              <a:gd name="connsiteY3-8" fmla="*/ 718457 h 726621"/>
              <a:gd name="connsiteX4-9" fmla="*/ 0 w 661307"/>
              <a:gd name="connsiteY4-10" fmla="*/ 726621 h 726621"/>
              <a:gd name="connsiteX5" fmla="*/ 0 w 661307"/>
              <a:gd name="connsiteY5" fmla="*/ 0 h 726621"/>
              <a:gd name="connsiteX0-11" fmla="*/ 0 w 661307"/>
              <a:gd name="connsiteY0-12" fmla="*/ 0 h 898071"/>
              <a:gd name="connsiteX1-13" fmla="*/ 661307 w 661307"/>
              <a:gd name="connsiteY1-14" fmla="*/ 0 h 898071"/>
              <a:gd name="connsiteX2-15" fmla="*/ 661307 w 661307"/>
              <a:gd name="connsiteY2-16" fmla="*/ 726621 h 898071"/>
              <a:gd name="connsiteX3-17" fmla="*/ 351063 w 661307"/>
              <a:gd name="connsiteY3-18" fmla="*/ 898071 h 898071"/>
              <a:gd name="connsiteX4-19" fmla="*/ 0 w 661307"/>
              <a:gd name="connsiteY4-20" fmla="*/ 726621 h 898071"/>
              <a:gd name="connsiteX5-21" fmla="*/ 0 w 661307"/>
              <a:gd name="connsiteY5-22" fmla="*/ 0 h 898071"/>
              <a:gd name="connsiteX0-23" fmla="*/ 0 w 661307"/>
              <a:gd name="connsiteY0-24" fmla="*/ 0 h 898071"/>
              <a:gd name="connsiteX1-25" fmla="*/ 661307 w 661307"/>
              <a:gd name="connsiteY1-26" fmla="*/ 0 h 898071"/>
              <a:gd name="connsiteX2-27" fmla="*/ 661307 w 661307"/>
              <a:gd name="connsiteY2-28" fmla="*/ 726621 h 898071"/>
              <a:gd name="connsiteX3-29" fmla="*/ 318406 w 661307"/>
              <a:gd name="connsiteY3-30" fmla="*/ 898071 h 898071"/>
              <a:gd name="connsiteX4-31" fmla="*/ 0 w 661307"/>
              <a:gd name="connsiteY4-32" fmla="*/ 726621 h 898071"/>
              <a:gd name="connsiteX5-33" fmla="*/ 0 w 661307"/>
              <a:gd name="connsiteY5-34" fmla="*/ 0 h 898071"/>
              <a:gd name="connsiteX0-35" fmla="*/ 0 w 661307"/>
              <a:gd name="connsiteY0-36" fmla="*/ 0 h 898071"/>
              <a:gd name="connsiteX1-37" fmla="*/ 661307 w 661307"/>
              <a:gd name="connsiteY1-38" fmla="*/ 0 h 898071"/>
              <a:gd name="connsiteX2-39" fmla="*/ 661307 w 661307"/>
              <a:gd name="connsiteY2-40" fmla="*/ 726621 h 898071"/>
              <a:gd name="connsiteX3-41" fmla="*/ 310242 w 661307"/>
              <a:gd name="connsiteY3-42" fmla="*/ 898071 h 898071"/>
              <a:gd name="connsiteX4-43" fmla="*/ 0 w 661307"/>
              <a:gd name="connsiteY4-44" fmla="*/ 726621 h 898071"/>
              <a:gd name="connsiteX5-45" fmla="*/ 0 w 661307"/>
              <a:gd name="connsiteY5-46" fmla="*/ 0 h 898071"/>
              <a:gd name="connsiteX0-47" fmla="*/ 0 w 661307"/>
              <a:gd name="connsiteY0-48" fmla="*/ 0 h 898071"/>
              <a:gd name="connsiteX1-49" fmla="*/ 661307 w 661307"/>
              <a:gd name="connsiteY1-50" fmla="*/ 0 h 898071"/>
              <a:gd name="connsiteX2-51" fmla="*/ 661307 w 661307"/>
              <a:gd name="connsiteY2-52" fmla="*/ 726621 h 898071"/>
              <a:gd name="connsiteX3-53" fmla="*/ 331673 w 661307"/>
              <a:gd name="connsiteY3-54" fmla="*/ 898071 h 898071"/>
              <a:gd name="connsiteX4-55" fmla="*/ 0 w 661307"/>
              <a:gd name="connsiteY4-56" fmla="*/ 726621 h 898071"/>
              <a:gd name="connsiteX5-57" fmla="*/ 0 w 661307"/>
              <a:gd name="connsiteY5-58" fmla="*/ 0 h 8980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661307" h="898071">
                <a:moveTo>
                  <a:pt x="0" y="0"/>
                </a:moveTo>
                <a:lnTo>
                  <a:pt x="661307" y="0"/>
                </a:lnTo>
                <a:lnTo>
                  <a:pt x="661307" y="726621"/>
                </a:lnTo>
                <a:lnTo>
                  <a:pt x="331673" y="898071"/>
                </a:lnTo>
                <a:lnTo>
                  <a:pt x="0" y="726621"/>
                </a:lnTo>
                <a:lnTo>
                  <a:pt x="0" y="0"/>
                </a:lnTo>
                <a:close/>
              </a:path>
            </a:pathLst>
          </a:custGeom>
          <a:solidFill>
            <a:srgbClr val="1557AE"/>
          </a:solidFill>
          <a:ln w="349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3" name="图片 2"/>
          <p:cNvPicPr>
            <a:picLocks noChangeAspect="1"/>
          </p:cNvPicPr>
          <p:nvPr userDrawn="1"/>
        </p:nvPicPr>
        <p:blipFill>
          <a:blip r:embed="rId2" cstate="print">
            <a:biLevel thresh="50000"/>
            <a:grayscl/>
            <a:extLst>
              <a:ext uri="{28A0092B-C50C-407E-A947-70E740481C1C}">
                <a14:useLocalDpi xmlns:a14="http://schemas.microsoft.com/office/drawing/2010/main" val="0"/>
              </a:ext>
            </a:extLst>
          </a:blip>
          <a:srcRect t="77939" r="87943"/>
          <a:stretch>
            <a:fillRect/>
          </a:stretch>
        </p:blipFill>
        <p:spPr bwMode="auto">
          <a:xfrm>
            <a:off x="296863" y="195263"/>
            <a:ext cx="619125"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userDrawn="1"/>
        </p:nvSpPr>
        <p:spPr>
          <a:xfrm>
            <a:off x="71438" y="107950"/>
            <a:ext cx="112712" cy="812800"/>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流程图: 过程 8"/>
          <p:cNvSpPr/>
          <p:nvPr userDrawn="1"/>
        </p:nvSpPr>
        <p:spPr>
          <a:xfrm rot="5400000" flipH="1">
            <a:off x="7636669" y="5350669"/>
            <a:ext cx="325437" cy="2689225"/>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9474 w 10000"/>
              <a:gd name="connsiteY2-6" fmla="*/ 9062 h 10000"/>
              <a:gd name="connsiteX3-7" fmla="*/ 0 w 10000"/>
              <a:gd name="connsiteY3-8" fmla="*/ 10000 h 10000"/>
              <a:gd name="connsiteX4-9" fmla="*/ 0 w 10000"/>
              <a:gd name="connsiteY4-10" fmla="*/ 0 h 10000"/>
              <a:gd name="connsiteX0-11" fmla="*/ 0 w 10075"/>
              <a:gd name="connsiteY0-12" fmla="*/ 0 h 10000"/>
              <a:gd name="connsiteX1-13" fmla="*/ 10000 w 10075"/>
              <a:gd name="connsiteY1-14" fmla="*/ 0 h 10000"/>
              <a:gd name="connsiteX2-15" fmla="*/ 10028 w 10075"/>
              <a:gd name="connsiteY2-16" fmla="*/ 8891 h 10000"/>
              <a:gd name="connsiteX3-17" fmla="*/ 0 w 10075"/>
              <a:gd name="connsiteY3-18" fmla="*/ 10000 h 10000"/>
              <a:gd name="connsiteX4-19" fmla="*/ 0 w 10075"/>
              <a:gd name="connsiteY4-20" fmla="*/ 0 h 10000"/>
              <a:gd name="connsiteX0-21" fmla="*/ 0 w 10335"/>
              <a:gd name="connsiteY0-22" fmla="*/ 0 h 10000"/>
              <a:gd name="connsiteX1-23" fmla="*/ 10000 w 10335"/>
              <a:gd name="connsiteY1-24" fmla="*/ 0 h 10000"/>
              <a:gd name="connsiteX2-25" fmla="*/ 10305 w 10335"/>
              <a:gd name="connsiteY2-26" fmla="*/ 8891 h 10000"/>
              <a:gd name="connsiteX3-27" fmla="*/ 0 w 10335"/>
              <a:gd name="connsiteY3-28" fmla="*/ 10000 h 10000"/>
              <a:gd name="connsiteX4-29" fmla="*/ 0 w 10335"/>
              <a:gd name="connsiteY4-30" fmla="*/ 0 h 10000"/>
              <a:gd name="connsiteX0-31" fmla="*/ 0 w 10000"/>
              <a:gd name="connsiteY0-32" fmla="*/ 0 h 10000"/>
              <a:gd name="connsiteX1-33" fmla="*/ 10000 w 10000"/>
              <a:gd name="connsiteY1-34" fmla="*/ 0 h 10000"/>
              <a:gd name="connsiteX2-35" fmla="*/ 9751 w 10000"/>
              <a:gd name="connsiteY2-36" fmla="*/ 9062 h 10000"/>
              <a:gd name="connsiteX3-37" fmla="*/ 0 w 10000"/>
              <a:gd name="connsiteY3-38" fmla="*/ 10000 h 10000"/>
              <a:gd name="connsiteX4-39" fmla="*/ 0 w 10000"/>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45"/>
          </a:p>
        </p:txBody>
      </p:sp>
      <p:sp>
        <p:nvSpPr>
          <p:cNvPr id="6" name="矩形 5"/>
          <p:cNvSpPr/>
          <p:nvPr userDrawn="1"/>
        </p:nvSpPr>
        <p:spPr>
          <a:xfrm>
            <a:off x="6669088" y="6602413"/>
            <a:ext cx="2420937" cy="219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50000"/>
              </a:lnSpc>
              <a:spcBef>
                <a:spcPts val="0"/>
              </a:spcBef>
              <a:spcAft>
                <a:spcPts val="0"/>
              </a:spcAft>
              <a:defRPr/>
            </a:pPr>
            <a:r>
              <a:rPr lang="zh-CN" altLang="en-US" sz="1045" b="1" dirty="0">
                <a:solidFill>
                  <a:schemeClr val="bg1"/>
                </a:solidFill>
                <a:latin typeface="微软雅黑" panose="020B0503020204020204" pitchFamily="34" charset="-122"/>
                <a:ea typeface="微软雅黑" panose="020B0503020204020204" pitchFamily="34" charset="-122"/>
              </a:rPr>
              <a:t>西安交通大学数据与信息中心</a:t>
            </a:r>
          </a:p>
        </p:txBody>
      </p:sp>
      <p:sp>
        <p:nvSpPr>
          <p:cNvPr id="7" name="流程图: 过程 6"/>
          <p:cNvSpPr/>
          <p:nvPr userDrawn="1"/>
        </p:nvSpPr>
        <p:spPr>
          <a:xfrm rot="5400000">
            <a:off x="3302794" y="3383756"/>
            <a:ext cx="171450" cy="6777038"/>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45"/>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rcRect l="-159" t="140" r="-478" b="11636"/>
          <a:stretch>
            <a:fillRect/>
          </a:stretch>
        </p:blipFill>
        <p:spPr bwMode="auto">
          <a:xfrm>
            <a:off x="-14288" y="0"/>
            <a:ext cx="9201151" cy="55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0" y="0"/>
            <a:ext cx="9085263" cy="5529263"/>
          </a:xfrm>
          <a:prstGeom prst="rect">
            <a:avLst/>
          </a:prstGeom>
          <a:solidFill>
            <a:srgbClr val="384A5A">
              <a:alpha val="5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4" name="图片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35725" y="-79375"/>
            <a:ext cx="270827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6003925" y="4075113"/>
            <a:ext cx="3140075"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6003925" y="4075113"/>
            <a:ext cx="3140075"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矩形 5"/>
          <p:cNvSpPr/>
          <p:nvPr/>
        </p:nvSpPr>
        <p:spPr>
          <a:xfrm>
            <a:off x="0" y="1482725"/>
            <a:ext cx="9144000" cy="2719998"/>
          </a:xfrm>
          <a:prstGeom prst="rect">
            <a:avLst/>
          </a:prstGeom>
          <a:solidFill>
            <a:srgbClr val="1557A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516731" y="2353578"/>
            <a:ext cx="8110537" cy="839717"/>
          </a:xfrm>
          <a:prstGeom prst="rect">
            <a:avLst/>
          </a:prstGeom>
          <a:effectLst>
            <a:outerShdw blurRad="50800" dist="38100" dir="5400000" algn="t" rotWithShape="0">
              <a:prstClr val="black">
                <a:alpha val="40000"/>
              </a:prstClr>
            </a:outerShdw>
          </a:effectLst>
        </p:spPr>
        <p:txBody>
          <a:bodyPr>
            <a:spAutoFit/>
          </a:bodyPr>
          <a:lstStyle/>
          <a:p>
            <a:pPr indent="127000" algn="ctr" eaLnBrk="1" fontAlgn="auto" hangingPunct="1">
              <a:lnSpc>
                <a:spcPct val="120000"/>
              </a:lnSpc>
              <a:spcBef>
                <a:spcPts val="0"/>
              </a:spcBef>
              <a:spcAft>
                <a:spcPts val="0"/>
              </a:spcAft>
              <a:defRPr/>
            </a:pPr>
            <a:r>
              <a:rPr lang="zh-CN" altLang="en-US" sz="4400" b="1" kern="100" dirty="0">
                <a:solidFill>
                  <a:schemeClr val="bg1"/>
                </a:solidFill>
                <a:latin typeface="Monaco" panose="020B0509030404040204" pitchFamily="49" charset="0"/>
                <a:ea typeface="+mn-ea"/>
                <a:cs typeface="Times New Roman" panose="02020603050405020304" pitchFamily="18" charset="0"/>
              </a:rPr>
              <a:t>第五章 异常处理</a:t>
            </a:r>
          </a:p>
        </p:txBody>
      </p:sp>
      <p:sp>
        <p:nvSpPr>
          <p:cNvPr id="5" name="矩形 4"/>
          <p:cNvSpPr/>
          <p:nvPr/>
        </p:nvSpPr>
        <p:spPr>
          <a:xfrm>
            <a:off x="2085821" y="4609955"/>
            <a:ext cx="6054300" cy="949171"/>
          </a:xfrm>
          <a:prstGeom prst="rect">
            <a:avLst/>
          </a:prstGeom>
          <a:effectLst>
            <a:outerShdw blurRad="50800" dist="38100" dir="5400000" algn="t" rotWithShape="0">
              <a:prstClr val="black">
                <a:alpha val="40000"/>
              </a:prstClr>
            </a:outerShdw>
          </a:effectLst>
        </p:spPr>
        <p:txBody>
          <a:bodyPr wrap="square">
            <a:spAutoFit/>
          </a:bodyPr>
          <a:lstStyle/>
          <a:p>
            <a:pPr indent="127000" eaLnBrk="1" fontAlgn="auto" hangingPunct="1">
              <a:lnSpc>
                <a:spcPct val="120000"/>
              </a:lnSpc>
              <a:spcBef>
                <a:spcPts val="0"/>
              </a:spcBef>
              <a:spcAft>
                <a:spcPts val="0"/>
              </a:spcAft>
              <a:defRPr/>
            </a:pPr>
            <a:r>
              <a:rPr lang="zh-CN" altLang="en-US" sz="2400" b="1" kern="100" dirty="0">
                <a:solidFill>
                  <a:srgbClr val="1557AE"/>
                </a:solidFill>
                <a:latin typeface="Monaco" panose="020B0509030404040204" pitchFamily="49" charset="0"/>
                <a:ea typeface="楷体" panose="02010609060101010101" pitchFamily="49" charset="-122"/>
                <a:cs typeface="Times New Roman" panose="02020603050405020304" pitchFamily="18" charset="0"/>
              </a:rPr>
              <a:t>授课老师：王志文 冯伟</a:t>
            </a:r>
            <a:endParaRPr lang="en-US" altLang="zh-CN" sz="2400" b="1" kern="100" dirty="0">
              <a:solidFill>
                <a:srgbClr val="1557AE"/>
              </a:solidFill>
              <a:latin typeface="Monaco" panose="020B0509030404040204" pitchFamily="49" charset="0"/>
              <a:ea typeface="楷体" panose="02010609060101010101" pitchFamily="49" charset="-122"/>
              <a:cs typeface="Times New Roman" panose="02020603050405020304" pitchFamily="18" charset="0"/>
            </a:endParaRPr>
          </a:p>
          <a:p>
            <a:pPr indent="127000" eaLnBrk="1" fontAlgn="auto" hangingPunct="1">
              <a:lnSpc>
                <a:spcPct val="120000"/>
              </a:lnSpc>
              <a:spcBef>
                <a:spcPts val="0"/>
              </a:spcBef>
              <a:spcAft>
                <a:spcPts val="0"/>
              </a:spcAft>
              <a:defRPr/>
            </a:pPr>
            <a:r>
              <a:rPr lang="zh-CN" altLang="en-US" sz="2400" b="1" kern="100" dirty="0">
                <a:solidFill>
                  <a:srgbClr val="1557AE"/>
                </a:solidFill>
                <a:latin typeface="Monaco" panose="020B0509030404040204" pitchFamily="49" charset="0"/>
                <a:ea typeface="楷体" panose="02010609060101010101" pitchFamily="49" charset="-122"/>
                <a:cs typeface="Times New Roman" panose="02020603050405020304" pitchFamily="18" charset="0"/>
              </a:rPr>
              <a:t>日        期：</a:t>
            </a:r>
            <a:fld id="{7E1EB5D7-EF93-4BFD-85FD-12153CEEE9C9}" type="datetime2">
              <a:rPr lang="zh-CN" altLang="en-US" sz="2400" b="1" kern="100" smtClean="0">
                <a:solidFill>
                  <a:srgbClr val="1557AE"/>
                </a:solidFill>
                <a:latin typeface="Monaco" panose="020B0509030404040204" pitchFamily="49" charset="0"/>
                <a:ea typeface="楷体" panose="02010609060101010101" pitchFamily="49" charset="-122"/>
                <a:cs typeface="Times New Roman" panose="02020603050405020304" pitchFamily="18" charset="0"/>
              </a:rPr>
              <a:t>2024年5月21日</a:t>
            </a:fld>
            <a:endParaRPr lang="en-US" altLang="zh-CN" sz="2400" b="1" kern="100" dirty="0">
              <a:solidFill>
                <a:srgbClr val="1557AE"/>
              </a:solidFill>
              <a:latin typeface="Monaco" panose="020B0509030404040204" pitchFamily="49" charset="0"/>
              <a:ea typeface="楷体" panose="02010609060101010101" pitchFamily="49" charset="-122"/>
              <a:cs typeface="Times New Roman" panose="02020603050405020304" pitchFamily="18" charset="0"/>
            </a:endParaRPr>
          </a:p>
        </p:txBody>
      </p:sp>
      <p:pic>
        <p:nvPicPr>
          <p:cNvPr id="7" name="图片 6"/>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88000" y="72000"/>
            <a:ext cx="3088800" cy="1085040"/>
          </a:xfrm>
          <a:prstGeom prst="rect">
            <a:avLst/>
          </a:prstGeom>
        </p:spPr>
      </p:pic>
    </p:spTree>
    <p:extLst>
      <p:ext uri="{BB962C8B-B14F-4D97-AF65-F5344CB8AC3E}">
        <p14:creationId xmlns:p14="http://schemas.microsoft.com/office/powerpoint/2010/main" val="1565676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27"/>
          <p:cNvSpPr>
            <a:spLocks noChangeArrowheads="1"/>
          </p:cNvSpPr>
          <p:nvPr/>
        </p:nvSpPr>
        <p:spPr bwMode="auto">
          <a:xfrm>
            <a:off x="685556" y="297596"/>
            <a:ext cx="2507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24000" rIns="324000">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eaLnBrk="1" hangingPunct="1"/>
            <a:r>
              <a:rPr lang="zh-CN" altLang="en-US" sz="3600" b="1" dirty="0">
                <a:solidFill>
                  <a:srgbClr val="1557AE"/>
                </a:solidFill>
                <a:latin typeface="Tahoma" panose="020B0604030504040204" pitchFamily="34" charset="0"/>
                <a:cs typeface="Tahoma" panose="020B0604030504040204" pitchFamily="34" charset="0"/>
                <a:sym typeface="华文隶书" panose="02010800040101010101" pitchFamily="2" charset="-122"/>
              </a:rPr>
              <a:t>课程内容</a:t>
            </a:r>
            <a:endParaRPr lang="zh-CN" altLang="en-US" sz="3600" b="1" dirty="0">
              <a:solidFill>
                <a:srgbClr val="1557AE"/>
              </a:solidFill>
              <a:latin typeface="Tahoma" panose="020B0604030504040204" pitchFamily="34" charset="0"/>
              <a:cs typeface="Tahoma" panose="020B0604030504040204" pitchFamily="34" charset="0"/>
            </a:endParaRPr>
          </a:p>
        </p:txBody>
      </p:sp>
      <p:grpSp>
        <p:nvGrpSpPr>
          <p:cNvPr id="115" name="组合 114"/>
          <p:cNvGrpSpPr/>
          <p:nvPr/>
        </p:nvGrpSpPr>
        <p:grpSpPr>
          <a:xfrm>
            <a:off x="450753" y="1642436"/>
            <a:ext cx="3395626" cy="3395626"/>
            <a:chOff x="1033499" y="2087806"/>
            <a:chExt cx="2448000" cy="2448000"/>
          </a:xfrm>
        </p:grpSpPr>
        <p:sp>
          <p:nvSpPr>
            <p:cNvPr id="116" name="椭圆 115"/>
            <p:cNvSpPr/>
            <p:nvPr/>
          </p:nvSpPr>
          <p:spPr>
            <a:xfrm>
              <a:off x="1033499" y="2087806"/>
              <a:ext cx="2448000" cy="2448000"/>
            </a:xfrm>
            <a:prstGeom prst="ellipse">
              <a:avLst/>
            </a:prstGeom>
            <a:solidFill>
              <a:srgbClr val="F6F6F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7" name="椭圆 116"/>
            <p:cNvSpPr>
              <a:spLocks noChangeAspect="1"/>
            </p:cNvSpPr>
            <p:nvPr/>
          </p:nvSpPr>
          <p:spPr>
            <a:xfrm>
              <a:off x="1249499" y="2303806"/>
              <a:ext cx="2016000" cy="2016000"/>
            </a:xfrm>
            <a:prstGeom prst="ellipse">
              <a:avLst/>
            </a:prstGeom>
            <a:solidFill>
              <a:srgbClr val="F6F6F6"/>
            </a:solidFill>
            <a:ln>
              <a:noFill/>
            </a:ln>
            <a:effectLst>
              <a:outerShdw blurRad="114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9" name="图片 1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466" y="2168950"/>
            <a:ext cx="2322199" cy="2322199"/>
          </a:xfrm>
          <a:prstGeom prst="rect">
            <a:avLst/>
          </a:prstGeom>
        </p:spPr>
      </p:pic>
      <p:sp>
        <p:nvSpPr>
          <p:cNvPr id="25" name="椭圆 24"/>
          <p:cNvSpPr/>
          <p:nvPr/>
        </p:nvSpPr>
        <p:spPr>
          <a:xfrm>
            <a:off x="4283319" y="943927"/>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Black" panose="020B0A04020102020204" pitchFamily="34" charset="0"/>
            </a:endParaRPr>
          </a:p>
        </p:txBody>
      </p:sp>
      <p:sp>
        <p:nvSpPr>
          <p:cNvPr id="27" name="椭圆 26"/>
          <p:cNvSpPr/>
          <p:nvPr/>
        </p:nvSpPr>
        <p:spPr>
          <a:xfrm>
            <a:off x="4284655" y="1814402"/>
            <a:ext cx="540000" cy="54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9" name="矩形 28"/>
          <p:cNvSpPr/>
          <p:nvPr/>
        </p:nvSpPr>
        <p:spPr>
          <a:xfrm>
            <a:off x="4284655" y="992216"/>
            <a:ext cx="537328"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01</a:t>
            </a:r>
            <a:endParaRPr lang="zh-CN" altLang="en-US" sz="2400" dirty="0">
              <a:solidFill>
                <a:schemeClr val="bg1"/>
              </a:solidFill>
              <a:latin typeface="Stencil" panose="040409050D0802020404" pitchFamily="82" charset="0"/>
            </a:endParaRPr>
          </a:p>
        </p:txBody>
      </p:sp>
      <p:sp>
        <p:nvSpPr>
          <p:cNvPr id="31" name="矩形 30"/>
          <p:cNvSpPr/>
          <p:nvPr/>
        </p:nvSpPr>
        <p:spPr>
          <a:xfrm>
            <a:off x="4285991" y="1868958"/>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02</a:t>
            </a:r>
            <a:endParaRPr lang="zh-CN" altLang="en-US" sz="2400" dirty="0">
              <a:solidFill>
                <a:schemeClr val="bg1"/>
              </a:solidFill>
              <a:latin typeface="Stencil" panose="040409050D0802020404" pitchFamily="82" charset="0"/>
            </a:endParaRPr>
          </a:p>
        </p:txBody>
      </p:sp>
      <p:sp>
        <p:nvSpPr>
          <p:cNvPr id="33" name="矩形 4"/>
          <p:cNvSpPr>
            <a:spLocks noChangeArrowheads="1"/>
          </p:cNvSpPr>
          <p:nvPr/>
        </p:nvSpPr>
        <p:spPr bwMode="auto">
          <a:xfrm>
            <a:off x="5000751" y="975853"/>
            <a:ext cx="3155783" cy="461665"/>
          </a:xfrm>
          <a:prstGeom prst="rect">
            <a:avLst/>
          </a:prstGeom>
          <a:solidFill>
            <a:schemeClr val="accent5">
              <a:lumMod val="20000"/>
              <a:lumOff val="80000"/>
            </a:schemeClr>
          </a:solidFill>
          <a:ln>
            <a:noFill/>
          </a:ln>
        </p:spPr>
        <p:txBody>
          <a:bodyPr anchor="ctr"/>
          <a:lstStyle/>
          <a:p>
            <a:pPr algn="ctr" eaLnBrk="1" fontAlgn="auto" hangingPunct="1">
              <a:spcBef>
                <a:spcPts val="0"/>
              </a:spcBef>
              <a:spcAft>
                <a:spcPts val="0"/>
              </a:spcAft>
              <a:defRPr/>
            </a:pPr>
            <a:r>
              <a:rPr lang="zh-CN" altLang="en-US" sz="2400" b="1" dirty="0">
                <a:latin typeface="微软雅黑" panose="020B0503020204020204" pitchFamily="34" charset="-122"/>
                <a:ea typeface="微软雅黑" panose="020B0503020204020204" pitchFamily="34" charset="-122"/>
              </a:rPr>
              <a:t>异常的概念</a:t>
            </a:r>
          </a:p>
        </p:txBody>
      </p:sp>
      <p:sp>
        <p:nvSpPr>
          <p:cNvPr id="35" name="矩形 4"/>
          <p:cNvSpPr>
            <a:spLocks noChangeArrowheads="1"/>
          </p:cNvSpPr>
          <p:nvPr/>
        </p:nvSpPr>
        <p:spPr bwMode="auto">
          <a:xfrm>
            <a:off x="4997405" y="1853569"/>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异常的分类</a:t>
            </a:r>
          </a:p>
        </p:txBody>
      </p:sp>
      <p:sp>
        <p:nvSpPr>
          <p:cNvPr id="2" name="椭圆 1"/>
          <p:cNvSpPr/>
          <p:nvPr/>
        </p:nvSpPr>
        <p:spPr>
          <a:xfrm>
            <a:off x="4283320" y="2640570"/>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矩形 2"/>
          <p:cNvSpPr/>
          <p:nvPr/>
        </p:nvSpPr>
        <p:spPr>
          <a:xfrm>
            <a:off x="4284656" y="2695126"/>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03</a:t>
            </a:r>
            <a:endParaRPr lang="zh-CN" altLang="en-US" sz="2400" dirty="0">
              <a:solidFill>
                <a:schemeClr val="bg1"/>
              </a:solidFill>
              <a:latin typeface="Stencil" panose="040409050D0802020404" pitchFamily="82" charset="0"/>
            </a:endParaRPr>
          </a:p>
        </p:txBody>
      </p:sp>
      <p:sp>
        <p:nvSpPr>
          <p:cNvPr id="4" name="矩形 4"/>
          <p:cNvSpPr>
            <a:spLocks noChangeArrowheads="1"/>
          </p:cNvSpPr>
          <p:nvPr/>
        </p:nvSpPr>
        <p:spPr bwMode="auto">
          <a:xfrm>
            <a:off x="4996070" y="2679737"/>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捕获异常</a:t>
            </a:r>
          </a:p>
        </p:txBody>
      </p:sp>
      <p:sp>
        <p:nvSpPr>
          <p:cNvPr id="16" name="椭圆 15">
            <a:extLst>
              <a:ext uri="{FF2B5EF4-FFF2-40B4-BE49-F238E27FC236}">
                <a16:creationId xmlns:a16="http://schemas.microsoft.com/office/drawing/2014/main" id="{0306FFFA-1DB8-44E1-BC4A-EDB357958852}"/>
              </a:ext>
            </a:extLst>
          </p:cNvPr>
          <p:cNvSpPr/>
          <p:nvPr/>
        </p:nvSpPr>
        <p:spPr>
          <a:xfrm>
            <a:off x="4283319" y="3545073"/>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Black" panose="020B0A04020102020204" pitchFamily="34" charset="0"/>
            </a:endParaRPr>
          </a:p>
        </p:txBody>
      </p:sp>
      <p:sp>
        <p:nvSpPr>
          <p:cNvPr id="17" name="椭圆 16">
            <a:extLst>
              <a:ext uri="{FF2B5EF4-FFF2-40B4-BE49-F238E27FC236}">
                <a16:creationId xmlns:a16="http://schemas.microsoft.com/office/drawing/2014/main" id="{4E0B5F5E-C180-48EC-BC15-AEB41023DA6A}"/>
              </a:ext>
            </a:extLst>
          </p:cNvPr>
          <p:cNvSpPr/>
          <p:nvPr/>
        </p:nvSpPr>
        <p:spPr>
          <a:xfrm>
            <a:off x="4284655" y="4415548"/>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a:extLst>
              <a:ext uri="{FF2B5EF4-FFF2-40B4-BE49-F238E27FC236}">
                <a16:creationId xmlns:a16="http://schemas.microsoft.com/office/drawing/2014/main" id="{DD1691EC-89DC-41B8-83D3-085004A12802}"/>
              </a:ext>
            </a:extLst>
          </p:cNvPr>
          <p:cNvSpPr/>
          <p:nvPr/>
        </p:nvSpPr>
        <p:spPr>
          <a:xfrm>
            <a:off x="4284656" y="3593362"/>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04</a:t>
            </a:r>
            <a:endParaRPr lang="zh-CN" altLang="en-US" sz="2400" dirty="0">
              <a:solidFill>
                <a:schemeClr val="bg1"/>
              </a:solidFill>
              <a:latin typeface="Stencil" panose="040409050D0802020404" pitchFamily="82" charset="0"/>
            </a:endParaRPr>
          </a:p>
        </p:txBody>
      </p:sp>
      <p:sp>
        <p:nvSpPr>
          <p:cNvPr id="19" name="矩形 18">
            <a:extLst>
              <a:ext uri="{FF2B5EF4-FFF2-40B4-BE49-F238E27FC236}">
                <a16:creationId xmlns:a16="http://schemas.microsoft.com/office/drawing/2014/main" id="{475719D9-7F08-4437-9FE9-E0F87BD19924}"/>
              </a:ext>
            </a:extLst>
          </p:cNvPr>
          <p:cNvSpPr/>
          <p:nvPr/>
        </p:nvSpPr>
        <p:spPr>
          <a:xfrm>
            <a:off x="4285991" y="4470104"/>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05</a:t>
            </a:r>
            <a:endParaRPr lang="zh-CN" altLang="en-US" sz="2400" dirty="0">
              <a:solidFill>
                <a:schemeClr val="bg1"/>
              </a:solidFill>
              <a:latin typeface="Stencil" panose="040409050D0802020404" pitchFamily="82" charset="0"/>
            </a:endParaRPr>
          </a:p>
        </p:txBody>
      </p:sp>
      <p:sp>
        <p:nvSpPr>
          <p:cNvPr id="20" name="矩形 4">
            <a:extLst>
              <a:ext uri="{FF2B5EF4-FFF2-40B4-BE49-F238E27FC236}">
                <a16:creationId xmlns:a16="http://schemas.microsoft.com/office/drawing/2014/main" id="{D566E7A2-A3E6-44CF-BC81-104C4DCCE2E9}"/>
              </a:ext>
            </a:extLst>
          </p:cNvPr>
          <p:cNvSpPr>
            <a:spLocks noChangeArrowheads="1"/>
          </p:cNvSpPr>
          <p:nvPr/>
        </p:nvSpPr>
        <p:spPr bwMode="auto">
          <a:xfrm>
            <a:off x="5000751" y="3576999"/>
            <a:ext cx="3155783" cy="461665"/>
          </a:xfrm>
          <a:prstGeom prst="rect">
            <a:avLst/>
          </a:prstGeom>
          <a:solidFill>
            <a:schemeClr val="accent5">
              <a:lumMod val="20000"/>
              <a:lumOff val="80000"/>
            </a:schemeClr>
          </a:solidFill>
          <a:ln>
            <a:noFill/>
          </a:ln>
        </p:spPr>
        <p:txBody>
          <a:bodyPr anchor="ctr"/>
          <a:lstStyle/>
          <a:p>
            <a:pPr algn="ctr" eaLnBrk="1" fontAlgn="auto" hangingPunct="1">
              <a:spcBef>
                <a:spcPts val="0"/>
              </a:spcBef>
              <a:spcAft>
                <a:spcPts val="0"/>
              </a:spcAft>
              <a:defRPr/>
            </a:pPr>
            <a:r>
              <a:rPr lang="zh-CN" altLang="en-US" sz="2400" b="1" dirty="0">
                <a:latin typeface="微软雅黑" panose="020B0503020204020204" pitchFamily="34" charset="-122"/>
                <a:ea typeface="微软雅黑" panose="020B0503020204020204" pitchFamily="34" charset="-122"/>
              </a:rPr>
              <a:t>声明异常</a:t>
            </a:r>
          </a:p>
        </p:txBody>
      </p:sp>
      <p:sp>
        <p:nvSpPr>
          <p:cNvPr id="21" name="矩形 4">
            <a:extLst>
              <a:ext uri="{FF2B5EF4-FFF2-40B4-BE49-F238E27FC236}">
                <a16:creationId xmlns:a16="http://schemas.microsoft.com/office/drawing/2014/main" id="{742F33D9-5378-4A78-AC0C-410551608640}"/>
              </a:ext>
            </a:extLst>
          </p:cNvPr>
          <p:cNvSpPr>
            <a:spLocks noChangeArrowheads="1"/>
          </p:cNvSpPr>
          <p:nvPr/>
        </p:nvSpPr>
        <p:spPr bwMode="auto">
          <a:xfrm>
            <a:off x="4997405" y="4454715"/>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抛出异常</a:t>
            </a:r>
          </a:p>
        </p:txBody>
      </p:sp>
      <p:sp>
        <p:nvSpPr>
          <p:cNvPr id="22" name="椭圆 21">
            <a:extLst>
              <a:ext uri="{FF2B5EF4-FFF2-40B4-BE49-F238E27FC236}">
                <a16:creationId xmlns:a16="http://schemas.microsoft.com/office/drawing/2014/main" id="{55ED6240-A4B7-47B0-9285-4D6B95829D55}"/>
              </a:ext>
            </a:extLst>
          </p:cNvPr>
          <p:cNvSpPr/>
          <p:nvPr/>
        </p:nvSpPr>
        <p:spPr>
          <a:xfrm>
            <a:off x="4283320" y="5241716"/>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 name="矩形 22">
            <a:extLst>
              <a:ext uri="{FF2B5EF4-FFF2-40B4-BE49-F238E27FC236}">
                <a16:creationId xmlns:a16="http://schemas.microsoft.com/office/drawing/2014/main" id="{74951297-A91C-42C8-979F-BF83AF118AA1}"/>
              </a:ext>
            </a:extLst>
          </p:cNvPr>
          <p:cNvSpPr/>
          <p:nvPr/>
        </p:nvSpPr>
        <p:spPr>
          <a:xfrm>
            <a:off x="4284656" y="5296272"/>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06</a:t>
            </a:r>
            <a:endParaRPr lang="zh-CN" altLang="en-US" sz="2400" dirty="0">
              <a:solidFill>
                <a:schemeClr val="bg1"/>
              </a:solidFill>
              <a:latin typeface="Stencil" panose="040409050D0802020404" pitchFamily="82" charset="0"/>
            </a:endParaRPr>
          </a:p>
        </p:txBody>
      </p:sp>
      <p:sp>
        <p:nvSpPr>
          <p:cNvPr id="24" name="矩形 4">
            <a:extLst>
              <a:ext uri="{FF2B5EF4-FFF2-40B4-BE49-F238E27FC236}">
                <a16:creationId xmlns:a16="http://schemas.microsoft.com/office/drawing/2014/main" id="{CB72F142-E3DE-411F-AAE6-F6AABE46FA2A}"/>
              </a:ext>
            </a:extLst>
          </p:cNvPr>
          <p:cNvSpPr>
            <a:spLocks noChangeArrowheads="1"/>
          </p:cNvSpPr>
          <p:nvPr/>
        </p:nvSpPr>
        <p:spPr bwMode="auto">
          <a:xfrm>
            <a:off x="4996070" y="5280883"/>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创建自己的异常</a:t>
            </a:r>
          </a:p>
        </p:txBody>
      </p:sp>
    </p:spTree>
    <p:extLst>
      <p:ext uri="{BB962C8B-B14F-4D97-AF65-F5344CB8AC3E}">
        <p14:creationId xmlns:p14="http://schemas.microsoft.com/office/powerpoint/2010/main" val="6209094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异常的分类</a:t>
            </a:r>
          </a:p>
        </p:txBody>
      </p:sp>
      <p:sp>
        <p:nvSpPr>
          <p:cNvPr id="3" name="矩形: 圆角 2">
            <a:extLst>
              <a:ext uri="{FF2B5EF4-FFF2-40B4-BE49-F238E27FC236}">
                <a16:creationId xmlns:a16="http://schemas.microsoft.com/office/drawing/2014/main" id="{49D67C47-124D-4C41-A955-9A858258ED13}"/>
              </a:ext>
            </a:extLst>
          </p:cNvPr>
          <p:cNvSpPr/>
          <p:nvPr/>
        </p:nvSpPr>
        <p:spPr>
          <a:xfrm>
            <a:off x="2872" y="1081261"/>
            <a:ext cx="9141128" cy="466186"/>
          </a:xfrm>
          <a:prstGeom prst="roundRect">
            <a:avLst>
              <a:gd name="adj" fmla="val 562"/>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1557AE"/>
                </a:solidFill>
                <a:latin typeface="+mj-lt"/>
              </a:rPr>
              <a:t>Java</a:t>
            </a:r>
            <a:r>
              <a:rPr lang="zh-CN" altLang="en-US" sz="2400" b="1" dirty="0">
                <a:solidFill>
                  <a:srgbClr val="1557AE"/>
                </a:solidFill>
                <a:latin typeface="+mj-lt"/>
              </a:rPr>
              <a:t>语言的处理方法</a:t>
            </a:r>
            <a:endParaRPr lang="en-US" altLang="zh-CN" sz="2400" b="1" dirty="0">
              <a:solidFill>
                <a:srgbClr val="1557AE"/>
              </a:solidFill>
              <a:latin typeface="+mj-lt"/>
            </a:endParaRPr>
          </a:p>
        </p:txBody>
      </p:sp>
      <p:sp>
        <p:nvSpPr>
          <p:cNvPr id="13" name="矩形: 圆角 12">
            <a:extLst>
              <a:ext uri="{FF2B5EF4-FFF2-40B4-BE49-F238E27FC236}">
                <a16:creationId xmlns:a16="http://schemas.microsoft.com/office/drawing/2014/main" id="{14C16DA1-2EC3-4CB4-843E-850AE514C411}"/>
              </a:ext>
            </a:extLst>
          </p:cNvPr>
          <p:cNvSpPr/>
          <p:nvPr/>
        </p:nvSpPr>
        <p:spPr>
          <a:xfrm>
            <a:off x="95183" y="1697383"/>
            <a:ext cx="8953634" cy="975479"/>
          </a:xfrm>
          <a:prstGeom prst="roundRect">
            <a:avLst>
              <a:gd name="adj" fmla="val 5197"/>
            </a:avLst>
          </a:prstGeom>
          <a:solidFill>
            <a:schemeClr val="accent1">
              <a:lumMod val="20000"/>
              <a:lumOff val="80000"/>
            </a:schemeClr>
          </a:solidFill>
          <a:ln w="285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en-US" altLang="zh-CN" sz="2400" b="1" dirty="0">
                <a:solidFill>
                  <a:schemeClr val="tx1"/>
                </a:solidFill>
                <a:latin typeface="+mj-lt"/>
                <a:ea typeface="楷体" panose="02010609060101010101" pitchFamily="49" charset="-122"/>
              </a:rPr>
              <a:t>Java</a:t>
            </a:r>
            <a:r>
              <a:rPr lang="zh-CN" altLang="en-US" sz="2400" b="1" dirty="0">
                <a:solidFill>
                  <a:schemeClr val="tx1"/>
                </a:solidFill>
                <a:latin typeface="+mj-lt"/>
                <a:ea typeface="楷体" panose="02010609060101010101" pitchFamily="49" charset="-122"/>
              </a:rPr>
              <a:t>通过</a:t>
            </a:r>
            <a:r>
              <a:rPr lang="zh-CN" altLang="en-US" sz="2400" b="1" dirty="0">
                <a:solidFill>
                  <a:srgbClr val="C00000"/>
                </a:solidFill>
                <a:latin typeface="+mj-lt"/>
                <a:ea typeface="楷体" panose="02010609060101010101" pitchFamily="49" charset="-122"/>
              </a:rPr>
              <a:t>面向对象的方法</a:t>
            </a:r>
            <a:r>
              <a:rPr lang="zh-CN" altLang="en-US" sz="2400" b="1" dirty="0">
                <a:solidFill>
                  <a:schemeClr val="tx1"/>
                </a:solidFill>
                <a:latin typeface="+mj-lt"/>
                <a:ea typeface="楷体" panose="02010609060101010101" pitchFamily="49" charset="-122"/>
              </a:rPr>
              <a:t>来处理程序错误，在</a:t>
            </a:r>
            <a:r>
              <a:rPr lang="en-US" altLang="zh-CN" sz="2400" b="1" dirty="0">
                <a:solidFill>
                  <a:schemeClr val="tx1"/>
                </a:solidFill>
                <a:latin typeface="+mj-lt"/>
                <a:ea typeface="楷体" panose="02010609060101010101" pitchFamily="49" charset="-122"/>
              </a:rPr>
              <a:t>Java</a:t>
            </a:r>
            <a:r>
              <a:rPr lang="zh-CN" altLang="en-US" sz="2400" b="1" dirty="0">
                <a:solidFill>
                  <a:schemeClr val="tx1"/>
                </a:solidFill>
                <a:latin typeface="+mj-lt"/>
                <a:ea typeface="楷体" panose="02010609060101010101" pitchFamily="49" charset="-122"/>
              </a:rPr>
              <a:t>中，错误被称为异常（</a:t>
            </a:r>
            <a:r>
              <a:rPr lang="en-US" altLang="zh-CN" sz="2400" b="1" dirty="0">
                <a:solidFill>
                  <a:schemeClr val="tx1"/>
                </a:solidFill>
                <a:latin typeface="+mj-lt"/>
                <a:ea typeface="楷体" panose="02010609060101010101" pitchFamily="49" charset="-122"/>
              </a:rPr>
              <a:t>Exception</a:t>
            </a:r>
            <a:r>
              <a:rPr lang="zh-CN" altLang="en-US" sz="2400" b="1" dirty="0">
                <a:solidFill>
                  <a:schemeClr val="tx1"/>
                </a:solidFill>
                <a:latin typeface="+mj-lt"/>
                <a:ea typeface="楷体" panose="02010609060101010101" pitchFamily="49" charset="-122"/>
              </a:rPr>
              <a:t>）。</a:t>
            </a:r>
          </a:p>
        </p:txBody>
      </p:sp>
      <p:sp>
        <p:nvSpPr>
          <p:cNvPr id="2" name="标注: 上箭头 1">
            <a:extLst>
              <a:ext uri="{FF2B5EF4-FFF2-40B4-BE49-F238E27FC236}">
                <a16:creationId xmlns:a16="http://schemas.microsoft.com/office/drawing/2014/main" id="{FE166A4B-28BE-40E2-91A9-670CA993078B}"/>
              </a:ext>
            </a:extLst>
          </p:cNvPr>
          <p:cNvSpPr/>
          <p:nvPr/>
        </p:nvSpPr>
        <p:spPr>
          <a:xfrm>
            <a:off x="95183" y="2672862"/>
            <a:ext cx="8953634" cy="1195754"/>
          </a:xfrm>
          <a:prstGeom prst="upArrowCallout">
            <a:avLst/>
          </a:prstGeom>
          <a:solidFill>
            <a:schemeClr val="accent4">
              <a:alpha val="50000"/>
            </a:schemeClr>
          </a:solidFill>
          <a:ln w="28575">
            <a:solidFill>
              <a:schemeClr val="accent4">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000" b="1" dirty="0">
                <a:solidFill>
                  <a:srgbClr val="1557AE"/>
                </a:solidFill>
                <a:latin typeface="Consolas" panose="020B0609020204030204" pitchFamily="49" charset="0"/>
                <a:ea typeface="楷体" panose="02010609060101010101" pitchFamily="49" charset="-122"/>
              </a:rPr>
              <a:t>一个异常是由一个对象来代表的</a:t>
            </a:r>
            <a:r>
              <a:rPr lang="en-US" altLang="zh-CN" sz="2000" b="1" dirty="0">
                <a:solidFill>
                  <a:srgbClr val="1557AE"/>
                </a:solidFill>
                <a:latin typeface="Consolas" panose="020B0609020204030204" pitchFamily="49" charset="0"/>
                <a:ea typeface="楷体" panose="02010609060101010101" pitchFamily="49" charset="-122"/>
              </a:rPr>
              <a:t>,</a:t>
            </a:r>
            <a:r>
              <a:rPr lang="zh-CN" altLang="en-US" sz="2000" b="1" dirty="0">
                <a:solidFill>
                  <a:srgbClr val="1557AE"/>
                </a:solidFill>
                <a:latin typeface="Consolas" panose="020B0609020204030204" pitchFamily="49" charset="0"/>
                <a:ea typeface="楷体" panose="02010609060101010101" pitchFamily="49" charset="-122"/>
              </a:rPr>
              <a:t>所有的异常都直接或间接地继承自</a:t>
            </a:r>
            <a:r>
              <a:rPr lang="en-US" altLang="zh-CN" sz="2000" b="1" dirty="0">
                <a:solidFill>
                  <a:srgbClr val="1557AE"/>
                </a:solidFill>
                <a:latin typeface="Consolas" panose="020B0609020204030204" pitchFamily="49" charset="0"/>
                <a:ea typeface="楷体" panose="02010609060101010101" pitchFamily="49" charset="-122"/>
              </a:rPr>
              <a:t>Throwable</a:t>
            </a:r>
            <a:r>
              <a:rPr lang="zh-CN" altLang="en-US" sz="2000" b="1" dirty="0">
                <a:solidFill>
                  <a:srgbClr val="1557AE"/>
                </a:solidFill>
                <a:latin typeface="Consolas" panose="020B0609020204030204" pitchFamily="49" charset="0"/>
                <a:ea typeface="楷体" panose="02010609060101010101" pitchFamily="49" charset="-122"/>
              </a:rPr>
              <a:t>类。</a:t>
            </a:r>
          </a:p>
        </p:txBody>
      </p:sp>
      <p:sp>
        <p:nvSpPr>
          <p:cNvPr id="5" name="矩形: 圆角 4">
            <a:extLst>
              <a:ext uri="{FF2B5EF4-FFF2-40B4-BE49-F238E27FC236}">
                <a16:creationId xmlns:a16="http://schemas.microsoft.com/office/drawing/2014/main" id="{05F6AD27-75F2-4AA8-B185-82E21E6727BC}"/>
              </a:ext>
            </a:extLst>
          </p:cNvPr>
          <p:cNvSpPr/>
          <p:nvPr/>
        </p:nvSpPr>
        <p:spPr>
          <a:xfrm>
            <a:off x="399007" y="4196740"/>
            <a:ext cx="1443471" cy="2274591"/>
          </a:xfrm>
          <a:prstGeom prst="roundRect">
            <a:avLst>
              <a:gd name="adj" fmla="val 6439"/>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000" b="1" dirty="0"/>
              <a:t>在</a:t>
            </a:r>
            <a:r>
              <a:rPr lang="en-US" altLang="zh-CN" sz="2000" b="1" dirty="0"/>
              <a:t>Java</a:t>
            </a:r>
            <a:r>
              <a:rPr lang="zh-CN" altLang="en-US" sz="2000" b="1" dirty="0"/>
              <a:t>类库的每个类包中都定义了异常类</a:t>
            </a:r>
          </a:p>
        </p:txBody>
      </p:sp>
      <p:sp>
        <p:nvSpPr>
          <p:cNvPr id="6" name="标注: 左箭头 5">
            <a:extLst>
              <a:ext uri="{FF2B5EF4-FFF2-40B4-BE49-F238E27FC236}">
                <a16:creationId xmlns:a16="http://schemas.microsoft.com/office/drawing/2014/main" id="{799C4D69-68A7-4F9F-82F4-C8D6F250D628}"/>
              </a:ext>
            </a:extLst>
          </p:cNvPr>
          <p:cNvSpPr/>
          <p:nvPr/>
        </p:nvSpPr>
        <p:spPr>
          <a:xfrm>
            <a:off x="1930401" y="4196740"/>
            <a:ext cx="2233246" cy="1055077"/>
          </a:xfrm>
          <a:prstGeom prst="leftArrowCallout">
            <a:avLst>
              <a:gd name="adj1" fmla="val 25000"/>
              <a:gd name="adj2" fmla="val 25000"/>
              <a:gd name="adj3" fmla="val 25000"/>
              <a:gd name="adj4" fmla="val 80789"/>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000" b="1" dirty="0">
                <a:latin typeface="Consolas" panose="020B0609020204030204" pitchFamily="49" charset="0"/>
                <a:ea typeface="+mj-ea"/>
              </a:rPr>
              <a:t>Error</a:t>
            </a:r>
            <a:r>
              <a:rPr lang="zh-CN" altLang="en-US" sz="2000" b="1" dirty="0">
                <a:latin typeface="Consolas" panose="020B0609020204030204" pitchFamily="49" charset="0"/>
                <a:ea typeface="+mj-ea"/>
              </a:rPr>
              <a:t>类</a:t>
            </a:r>
          </a:p>
        </p:txBody>
      </p:sp>
      <p:sp>
        <p:nvSpPr>
          <p:cNvPr id="26" name="标注: 左箭头 25">
            <a:extLst>
              <a:ext uri="{FF2B5EF4-FFF2-40B4-BE49-F238E27FC236}">
                <a16:creationId xmlns:a16="http://schemas.microsoft.com/office/drawing/2014/main" id="{5083BA97-143E-496E-800C-18A7E6E4ECEF}"/>
              </a:ext>
            </a:extLst>
          </p:cNvPr>
          <p:cNvSpPr/>
          <p:nvPr/>
        </p:nvSpPr>
        <p:spPr>
          <a:xfrm>
            <a:off x="1930401" y="5416254"/>
            <a:ext cx="2233246" cy="1055077"/>
          </a:xfrm>
          <a:prstGeom prst="leftArrowCallout">
            <a:avLst>
              <a:gd name="adj1" fmla="val 25000"/>
              <a:gd name="adj2" fmla="val 25000"/>
              <a:gd name="adj3" fmla="val 25000"/>
              <a:gd name="adj4" fmla="val 80789"/>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000" b="1" dirty="0">
                <a:latin typeface="Consolas" panose="020B0609020204030204" pitchFamily="49" charset="0"/>
                <a:ea typeface="+mj-ea"/>
              </a:rPr>
              <a:t>Exception</a:t>
            </a:r>
            <a:r>
              <a:rPr lang="zh-CN" altLang="en-US" sz="2000" b="1" dirty="0">
                <a:latin typeface="Consolas" panose="020B0609020204030204" pitchFamily="49" charset="0"/>
                <a:ea typeface="+mj-ea"/>
              </a:rPr>
              <a:t>类</a:t>
            </a:r>
          </a:p>
        </p:txBody>
      </p:sp>
      <p:sp>
        <p:nvSpPr>
          <p:cNvPr id="9" name="对话气泡: 矩形 8">
            <a:extLst>
              <a:ext uri="{FF2B5EF4-FFF2-40B4-BE49-F238E27FC236}">
                <a16:creationId xmlns:a16="http://schemas.microsoft.com/office/drawing/2014/main" id="{D09468A4-D19E-46F0-BE5C-56ED0B9531EE}"/>
              </a:ext>
            </a:extLst>
          </p:cNvPr>
          <p:cNvSpPr/>
          <p:nvPr/>
        </p:nvSpPr>
        <p:spPr>
          <a:xfrm>
            <a:off x="4374115" y="4196740"/>
            <a:ext cx="1802970" cy="811701"/>
          </a:xfrm>
          <a:prstGeom prst="wedgeRectCallout">
            <a:avLst>
              <a:gd name="adj1" fmla="val -60768"/>
              <a:gd name="adj2" fmla="val 168653"/>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dirty="0"/>
              <a:t>是</a:t>
            </a:r>
            <a:r>
              <a:rPr lang="en-US" altLang="zh-CN" dirty="0"/>
              <a:t>Java</a:t>
            </a:r>
            <a:r>
              <a:rPr lang="zh-CN" altLang="en-US" dirty="0"/>
              <a:t>程序中需要大量处理的</a:t>
            </a:r>
          </a:p>
        </p:txBody>
      </p:sp>
      <p:sp>
        <p:nvSpPr>
          <p:cNvPr id="42" name="矩形 41">
            <a:extLst>
              <a:ext uri="{FF2B5EF4-FFF2-40B4-BE49-F238E27FC236}">
                <a16:creationId xmlns:a16="http://schemas.microsoft.com/office/drawing/2014/main" id="{27DA2649-1990-4E75-B972-29260E5652C7}"/>
              </a:ext>
            </a:extLst>
          </p:cNvPr>
          <p:cNvSpPr/>
          <p:nvPr/>
        </p:nvSpPr>
        <p:spPr>
          <a:xfrm>
            <a:off x="135237" y="4033053"/>
            <a:ext cx="8873526" cy="2544847"/>
          </a:xfrm>
          <a:prstGeom prst="rect">
            <a:avLst/>
          </a:prstGeom>
          <a:noFill/>
          <a:ln w="38100">
            <a:solidFill>
              <a:srgbClr val="1557A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FFDDC23F-E637-4EAC-AC3B-F615AE656890}"/>
              </a:ext>
            </a:extLst>
          </p:cNvPr>
          <p:cNvSpPr/>
          <p:nvPr/>
        </p:nvSpPr>
        <p:spPr>
          <a:xfrm>
            <a:off x="6576647" y="4196740"/>
            <a:ext cx="2303584" cy="2204060"/>
          </a:xfrm>
          <a:prstGeom prst="roundRect">
            <a:avLst>
              <a:gd name="adj" fmla="val 7478"/>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b="1" dirty="0">
                <a:latin typeface="Consolas" panose="020B0609020204030204" pitchFamily="49" charset="0"/>
              </a:rPr>
              <a:t>用户也可以通过继承已有的异常类来定义自己的异常类，并在程序中使用（利用</a:t>
            </a:r>
            <a:r>
              <a:rPr lang="en-US" altLang="zh-CN" b="1" dirty="0">
                <a:latin typeface="Consolas" panose="020B0609020204030204" pitchFamily="49" charset="0"/>
              </a:rPr>
              <a:t>throw</a:t>
            </a:r>
            <a:r>
              <a:rPr lang="zh-CN" altLang="en-US" b="1" dirty="0">
                <a:latin typeface="Consolas" panose="020B0609020204030204" pitchFamily="49" charset="0"/>
              </a:rPr>
              <a:t>产生，</a:t>
            </a:r>
            <a:r>
              <a:rPr lang="en-US" altLang="zh-CN" b="1" dirty="0">
                <a:latin typeface="Consolas" panose="020B0609020204030204" pitchFamily="49" charset="0"/>
              </a:rPr>
              <a:t>catch</a:t>
            </a:r>
            <a:r>
              <a:rPr lang="zh-CN" altLang="en-US" b="1" dirty="0">
                <a:latin typeface="Consolas" panose="020B0609020204030204" pitchFamily="49" charset="0"/>
              </a:rPr>
              <a:t>捕捉）</a:t>
            </a:r>
          </a:p>
        </p:txBody>
      </p:sp>
    </p:spTree>
    <p:extLst>
      <p:ext uri="{BB962C8B-B14F-4D97-AF65-F5344CB8AC3E}">
        <p14:creationId xmlns:p14="http://schemas.microsoft.com/office/powerpoint/2010/main" val="42528013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异常的分类</a:t>
            </a:r>
          </a:p>
        </p:txBody>
      </p:sp>
      <p:grpSp>
        <p:nvGrpSpPr>
          <p:cNvPr id="14" name="Group 42">
            <a:extLst>
              <a:ext uri="{FF2B5EF4-FFF2-40B4-BE49-F238E27FC236}">
                <a16:creationId xmlns:a16="http://schemas.microsoft.com/office/drawing/2014/main" id="{2DF1BFE9-B5F3-4693-9F98-B3B428BCFDAE}"/>
              </a:ext>
            </a:extLst>
          </p:cNvPr>
          <p:cNvGrpSpPr>
            <a:grpSpLocks/>
          </p:cNvGrpSpPr>
          <p:nvPr/>
        </p:nvGrpSpPr>
        <p:grpSpPr bwMode="auto">
          <a:xfrm>
            <a:off x="792956" y="993531"/>
            <a:ext cx="7417335" cy="5349555"/>
            <a:chOff x="528" y="768"/>
            <a:chExt cx="4839" cy="3490"/>
          </a:xfrm>
        </p:grpSpPr>
        <p:sp>
          <p:nvSpPr>
            <p:cNvPr id="15" name="Text Box 3">
              <a:extLst>
                <a:ext uri="{FF2B5EF4-FFF2-40B4-BE49-F238E27FC236}">
                  <a16:creationId xmlns:a16="http://schemas.microsoft.com/office/drawing/2014/main" id="{700D6863-D846-41FD-95EB-69158580E0E8}"/>
                </a:ext>
              </a:extLst>
            </p:cNvPr>
            <p:cNvSpPr txBox="1">
              <a:spLocks noChangeArrowheads="1"/>
            </p:cNvSpPr>
            <p:nvPr/>
          </p:nvSpPr>
          <p:spPr bwMode="auto">
            <a:xfrm>
              <a:off x="1942" y="1200"/>
              <a:ext cx="1178" cy="306"/>
            </a:xfrm>
            <a:prstGeom prst="rect">
              <a:avLst/>
            </a:prstGeom>
            <a:solidFill>
              <a:srgbClr val="FFFFCC"/>
            </a:solidFill>
            <a:ln w="3810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latin typeface="Times New Roman" panose="02020603050405020304" pitchFamily="18" charset="0"/>
                </a:rPr>
                <a:t>Throwable</a:t>
              </a:r>
            </a:p>
          </p:txBody>
        </p:sp>
        <p:sp>
          <p:nvSpPr>
            <p:cNvPr id="16" name="Text Box 4">
              <a:extLst>
                <a:ext uri="{FF2B5EF4-FFF2-40B4-BE49-F238E27FC236}">
                  <a16:creationId xmlns:a16="http://schemas.microsoft.com/office/drawing/2014/main" id="{F2048C5A-3037-4852-8DB1-A0873B92BB6F}"/>
                </a:ext>
              </a:extLst>
            </p:cNvPr>
            <p:cNvSpPr txBox="1">
              <a:spLocks noChangeArrowheads="1"/>
            </p:cNvSpPr>
            <p:nvPr/>
          </p:nvSpPr>
          <p:spPr bwMode="auto">
            <a:xfrm>
              <a:off x="954" y="1987"/>
              <a:ext cx="999" cy="311"/>
            </a:xfrm>
            <a:prstGeom prst="rect">
              <a:avLst/>
            </a:prstGeom>
            <a:solidFill>
              <a:srgbClr val="FFFFCC"/>
            </a:solidFill>
            <a:ln w="3810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latin typeface="Times New Roman" panose="02020603050405020304" pitchFamily="18" charset="0"/>
                </a:rPr>
                <a:t>Error</a:t>
              </a:r>
            </a:p>
          </p:txBody>
        </p:sp>
        <p:sp>
          <p:nvSpPr>
            <p:cNvPr id="17" name="Text Box 5">
              <a:extLst>
                <a:ext uri="{FF2B5EF4-FFF2-40B4-BE49-F238E27FC236}">
                  <a16:creationId xmlns:a16="http://schemas.microsoft.com/office/drawing/2014/main" id="{37E796D8-8EEC-4A37-8413-0D56C3A9B678}"/>
                </a:ext>
              </a:extLst>
            </p:cNvPr>
            <p:cNvSpPr txBox="1">
              <a:spLocks noChangeArrowheads="1"/>
            </p:cNvSpPr>
            <p:nvPr/>
          </p:nvSpPr>
          <p:spPr bwMode="auto">
            <a:xfrm>
              <a:off x="3077" y="1721"/>
              <a:ext cx="1339" cy="317"/>
            </a:xfrm>
            <a:prstGeom prst="rect">
              <a:avLst/>
            </a:prstGeom>
            <a:solidFill>
              <a:srgbClr val="FFFFCC"/>
            </a:solidFill>
            <a:ln w="3810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latin typeface="宋体" panose="02010600030101010101" pitchFamily="2" charset="-122"/>
                </a:rPr>
                <a:t>Exception</a:t>
              </a:r>
            </a:p>
          </p:txBody>
        </p:sp>
        <p:sp>
          <p:nvSpPr>
            <p:cNvPr id="18" name="Text Box 6">
              <a:extLst>
                <a:ext uri="{FF2B5EF4-FFF2-40B4-BE49-F238E27FC236}">
                  <a16:creationId xmlns:a16="http://schemas.microsoft.com/office/drawing/2014/main" id="{A847FFD8-0FCE-49F3-997C-FE7ACDEF6113}"/>
                </a:ext>
              </a:extLst>
            </p:cNvPr>
            <p:cNvSpPr txBox="1">
              <a:spLocks noChangeArrowheads="1"/>
            </p:cNvSpPr>
            <p:nvPr/>
          </p:nvSpPr>
          <p:spPr bwMode="auto">
            <a:xfrm>
              <a:off x="3549" y="2323"/>
              <a:ext cx="1683" cy="288"/>
            </a:xfrm>
            <a:prstGeom prst="rect">
              <a:avLst/>
            </a:prstGeom>
            <a:solidFill>
              <a:srgbClr val="FFFFCC"/>
            </a:solidFill>
            <a:ln w="3810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latin typeface="Times New Roman" panose="02020603050405020304" pitchFamily="18" charset="0"/>
                </a:rPr>
                <a:t>RuntimeException</a:t>
              </a:r>
              <a:endParaRPr lang="en-US" altLang="zh-CN" sz="1500" b="1">
                <a:latin typeface="宋体" panose="02010600030101010101" pitchFamily="2" charset="-122"/>
              </a:endParaRPr>
            </a:p>
          </p:txBody>
        </p:sp>
        <p:sp>
          <p:nvSpPr>
            <p:cNvPr id="20" name="Rectangle 7">
              <a:extLst>
                <a:ext uri="{FF2B5EF4-FFF2-40B4-BE49-F238E27FC236}">
                  <a16:creationId xmlns:a16="http://schemas.microsoft.com/office/drawing/2014/main" id="{B90083BD-EE4C-4428-B4BE-95F11425F9FE}"/>
                </a:ext>
              </a:extLst>
            </p:cNvPr>
            <p:cNvSpPr>
              <a:spLocks noChangeArrowheads="1"/>
            </p:cNvSpPr>
            <p:nvPr/>
          </p:nvSpPr>
          <p:spPr bwMode="auto">
            <a:xfrm>
              <a:off x="2328" y="2253"/>
              <a:ext cx="920" cy="306"/>
            </a:xfrm>
            <a:prstGeom prst="rect">
              <a:avLst/>
            </a:prstGeom>
            <a:solidFill>
              <a:srgbClr val="FFFFCC"/>
            </a:solidFill>
            <a:ln w="3810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1" name="Rectangle 8">
              <a:extLst>
                <a:ext uri="{FF2B5EF4-FFF2-40B4-BE49-F238E27FC236}">
                  <a16:creationId xmlns:a16="http://schemas.microsoft.com/office/drawing/2014/main" id="{5A93BBA3-26B9-4265-8384-A55A9DFD658E}"/>
                </a:ext>
              </a:extLst>
            </p:cNvPr>
            <p:cNvSpPr>
              <a:spLocks noChangeArrowheads="1"/>
            </p:cNvSpPr>
            <p:nvPr/>
          </p:nvSpPr>
          <p:spPr bwMode="auto">
            <a:xfrm>
              <a:off x="2487" y="2344"/>
              <a:ext cx="874" cy="294"/>
            </a:xfrm>
            <a:prstGeom prst="rect">
              <a:avLst/>
            </a:prstGeom>
            <a:solidFill>
              <a:srgbClr val="FFFFCC"/>
            </a:solidFill>
            <a:ln w="3810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2" name="Rectangle 9">
              <a:extLst>
                <a:ext uri="{FF2B5EF4-FFF2-40B4-BE49-F238E27FC236}">
                  <a16:creationId xmlns:a16="http://schemas.microsoft.com/office/drawing/2014/main" id="{E5D2A582-EB17-4518-A9A0-C7641E621E35}"/>
                </a:ext>
              </a:extLst>
            </p:cNvPr>
            <p:cNvSpPr>
              <a:spLocks noChangeArrowheads="1"/>
            </p:cNvSpPr>
            <p:nvPr/>
          </p:nvSpPr>
          <p:spPr bwMode="auto">
            <a:xfrm>
              <a:off x="2623" y="2480"/>
              <a:ext cx="863" cy="260"/>
            </a:xfrm>
            <a:prstGeom prst="rect">
              <a:avLst/>
            </a:prstGeom>
            <a:solidFill>
              <a:srgbClr val="FFFFCC"/>
            </a:solidFill>
            <a:ln w="3810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3" name="Line 10">
              <a:extLst>
                <a:ext uri="{FF2B5EF4-FFF2-40B4-BE49-F238E27FC236}">
                  <a16:creationId xmlns:a16="http://schemas.microsoft.com/office/drawing/2014/main" id="{0B1776DC-6B90-4F6C-A73D-0BE3449E7EC1}"/>
                </a:ext>
              </a:extLst>
            </p:cNvPr>
            <p:cNvSpPr>
              <a:spLocks noChangeShapeType="1"/>
            </p:cNvSpPr>
            <p:nvPr/>
          </p:nvSpPr>
          <p:spPr bwMode="auto">
            <a:xfrm flipH="1">
              <a:off x="1728" y="1506"/>
              <a:ext cx="384" cy="481"/>
            </a:xfrm>
            <a:prstGeom prst="line">
              <a:avLst/>
            </a:prstGeom>
            <a:noFill/>
            <a:ln w="3810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4" name="Line 11">
              <a:extLst>
                <a:ext uri="{FF2B5EF4-FFF2-40B4-BE49-F238E27FC236}">
                  <a16:creationId xmlns:a16="http://schemas.microsoft.com/office/drawing/2014/main" id="{6D45369C-9024-482F-992B-D345A0DD0952}"/>
                </a:ext>
              </a:extLst>
            </p:cNvPr>
            <p:cNvSpPr>
              <a:spLocks noChangeShapeType="1"/>
            </p:cNvSpPr>
            <p:nvPr/>
          </p:nvSpPr>
          <p:spPr bwMode="auto">
            <a:xfrm>
              <a:off x="2782" y="1517"/>
              <a:ext cx="909" cy="18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Line 12">
              <a:extLst>
                <a:ext uri="{FF2B5EF4-FFF2-40B4-BE49-F238E27FC236}">
                  <a16:creationId xmlns:a16="http://schemas.microsoft.com/office/drawing/2014/main" id="{5368E2F0-4B70-47AE-9518-32F52C6611AF}"/>
                </a:ext>
              </a:extLst>
            </p:cNvPr>
            <p:cNvSpPr>
              <a:spLocks noChangeShapeType="1"/>
            </p:cNvSpPr>
            <p:nvPr/>
          </p:nvSpPr>
          <p:spPr bwMode="auto">
            <a:xfrm flipH="1">
              <a:off x="2805" y="2027"/>
              <a:ext cx="420" cy="204"/>
            </a:xfrm>
            <a:prstGeom prst="line">
              <a:avLst/>
            </a:prstGeom>
            <a:noFill/>
            <a:ln w="3810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7" name="Line 13">
              <a:extLst>
                <a:ext uri="{FF2B5EF4-FFF2-40B4-BE49-F238E27FC236}">
                  <a16:creationId xmlns:a16="http://schemas.microsoft.com/office/drawing/2014/main" id="{2F4D32BA-7381-4DBA-B59F-AB79B85C2099}"/>
                </a:ext>
              </a:extLst>
            </p:cNvPr>
            <p:cNvSpPr>
              <a:spLocks noChangeShapeType="1"/>
            </p:cNvSpPr>
            <p:nvPr/>
          </p:nvSpPr>
          <p:spPr bwMode="auto">
            <a:xfrm flipH="1">
              <a:off x="2941" y="2061"/>
              <a:ext cx="239" cy="271"/>
            </a:xfrm>
            <a:prstGeom prst="line">
              <a:avLst/>
            </a:prstGeom>
            <a:noFill/>
            <a:ln w="3810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8" name="Line 14">
              <a:extLst>
                <a:ext uri="{FF2B5EF4-FFF2-40B4-BE49-F238E27FC236}">
                  <a16:creationId xmlns:a16="http://schemas.microsoft.com/office/drawing/2014/main" id="{EFF3F3F5-F1A2-47BD-898A-19C81585ACFE}"/>
                </a:ext>
              </a:extLst>
            </p:cNvPr>
            <p:cNvSpPr>
              <a:spLocks noChangeShapeType="1"/>
            </p:cNvSpPr>
            <p:nvPr/>
          </p:nvSpPr>
          <p:spPr bwMode="auto">
            <a:xfrm flipH="1">
              <a:off x="3077" y="2049"/>
              <a:ext cx="137" cy="419"/>
            </a:xfrm>
            <a:prstGeom prst="line">
              <a:avLst/>
            </a:prstGeom>
            <a:noFill/>
            <a:ln w="3810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9" name="Line 15">
              <a:extLst>
                <a:ext uri="{FF2B5EF4-FFF2-40B4-BE49-F238E27FC236}">
                  <a16:creationId xmlns:a16="http://schemas.microsoft.com/office/drawing/2014/main" id="{05D17A80-88CF-41FF-90C1-28C2935C29E7}"/>
                </a:ext>
              </a:extLst>
            </p:cNvPr>
            <p:cNvSpPr>
              <a:spLocks noChangeShapeType="1"/>
            </p:cNvSpPr>
            <p:nvPr/>
          </p:nvSpPr>
          <p:spPr bwMode="auto">
            <a:xfrm>
              <a:off x="4111" y="2038"/>
              <a:ext cx="227" cy="249"/>
            </a:xfrm>
            <a:prstGeom prst="line">
              <a:avLst/>
            </a:prstGeom>
            <a:noFill/>
            <a:ln w="3810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0" name="Rectangle 16">
              <a:extLst>
                <a:ext uri="{FF2B5EF4-FFF2-40B4-BE49-F238E27FC236}">
                  <a16:creationId xmlns:a16="http://schemas.microsoft.com/office/drawing/2014/main" id="{2F6DA66F-FC9B-4E3E-9289-2C52986B774C}"/>
                </a:ext>
              </a:extLst>
            </p:cNvPr>
            <p:cNvSpPr>
              <a:spLocks noChangeArrowheads="1"/>
            </p:cNvSpPr>
            <p:nvPr/>
          </p:nvSpPr>
          <p:spPr bwMode="auto">
            <a:xfrm>
              <a:off x="3600" y="2995"/>
              <a:ext cx="863" cy="260"/>
            </a:xfrm>
            <a:prstGeom prst="rect">
              <a:avLst/>
            </a:prstGeom>
            <a:solidFill>
              <a:srgbClr val="FFFFCC"/>
            </a:solidFill>
            <a:ln w="3810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1" name="Rectangle 17">
              <a:extLst>
                <a:ext uri="{FF2B5EF4-FFF2-40B4-BE49-F238E27FC236}">
                  <a16:creationId xmlns:a16="http://schemas.microsoft.com/office/drawing/2014/main" id="{D7B7C0C2-CFE9-440A-90B2-AFD87DACA913}"/>
                </a:ext>
              </a:extLst>
            </p:cNvPr>
            <p:cNvSpPr>
              <a:spLocks noChangeArrowheads="1"/>
            </p:cNvSpPr>
            <p:nvPr/>
          </p:nvSpPr>
          <p:spPr bwMode="auto">
            <a:xfrm>
              <a:off x="3782" y="3153"/>
              <a:ext cx="863" cy="261"/>
            </a:xfrm>
            <a:prstGeom prst="rect">
              <a:avLst/>
            </a:prstGeom>
            <a:solidFill>
              <a:srgbClr val="FFFFCC"/>
            </a:solidFill>
            <a:ln w="3810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2" name="Rectangle 18">
              <a:extLst>
                <a:ext uri="{FF2B5EF4-FFF2-40B4-BE49-F238E27FC236}">
                  <a16:creationId xmlns:a16="http://schemas.microsoft.com/office/drawing/2014/main" id="{95769140-F6A2-4E30-B8AE-0EE2BBA8CF44}"/>
                </a:ext>
              </a:extLst>
            </p:cNvPr>
            <p:cNvSpPr>
              <a:spLocks noChangeArrowheads="1"/>
            </p:cNvSpPr>
            <p:nvPr/>
          </p:nvSpPr>
          <p:spPr bwMode="auto">
            <a:xfrm>
              <a:off x="4043" y="3244"/>
              <a:ext cx="863" cy="260"/>
            </a:xfrm>
            <a:prstGeom prst="rect">
              <a:avLst/>
            </a:prstGeom>
            <a:solidFill>
              <a:srgbClr val="FFFFCC"/>
            </a:solidFill>
            <a:ln w="3810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dirty="0"/>
            </a:p>
          </p:txBody>
        </p:sp>
        <p:sp>
          <p:nvSpPr>
            <p:cNvPr id="33" name="Line 19">
              <a:extLst>
                <a:ext uri="{FF2B5EF4-FFF2-40B4-BE49-F238E27FC236}">
                  <a16:creationId xmlns:a16="http://schemas.microsoft.com/office/drawing/2014/main" id="{5F83F990-A280-4B8D-A917-03A1C820E319}"/>
                </a:ext>
              </a:extLst>
            </p:cNvPr>
            <p:cNvSpPr>
              <a:spLocks noChangeShapeType="1"/>
            </p:cNvSpPr>
            <p:nvPr/>
          </p:nvSpPr>
          <p:spPr bwMode="auto">
            <a:xfrm flipH="1">
              <a:off x="3888" y="2638"/>
              <a:ext cx="459" cy="405"/>
            </a:xfrm>
            <a:prstGeom prst="line">
              <a:avLst/>
            </a:prstGeom>
            <a:noFill/>
            <a:ln w="3810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4" name="Line 20">
              <a:extLst>
                <a:ext uri="{FF2B5EF4-FFF2-40B4-BE49-F238E27FC236}">
                  <a16:creationId xmlns:a16="http://schemas.microsoft.com/office/drawing/2014/main" id="{C1EE57DF-8502-4BC2-97AA-3F51A20D96A7}"/>
                </a:ext>
              </a:extLst>
            </p:cNvPr>
            <p:cNvSpPr>
              <a:spLocks noChangeShapeType="1"/>
            </p:cNvSpPr>
            <p:nvPr/>
          </p:nvSpPr>
          <p:spPr bwMode="auto">
            <a:xfrm flipH="1">
              <a:off x="4272" y="2649"/>
              <a:ext cx="88" cy="490"/>
            </a:xfrm>
            <a:prstGeom prst="line">
              <a:avLst/>
            </a:prstGeom>
            <a:noFill/>
            <a:ln w="3810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5" name="Line 21">
              <a:extLst>
                <a:ext uri="{FF2B5EF4-FFF2-40B4-BE49-F238E27FC236}">
                  <a16:creationId xmlns:a16="http://schemas.microsoft.com/office/drawing/2014/main" id="{68D8E637-BEA3-41AF-8D36-8269BE1874B8}"/>
                </a:ext>
              </a:extLst>
            </p:cNvPr>
            <p:cNvSpPr>
              <a:spLocks noChangeShapeType="1"/>
            </p:cNvSpPr>
            <p:nvPr/>
          </p:nvSpPr>
          <p:spPr bwMode="auto">
            <a:xfrm>
              <a:off x="4373" y="2649"/>
              <a:ext cx="341" cy="612"/>
            </a:xfrm>
            <a:prstGeom prst="line">
              <a:avLst/>
            </a:prstGeom>
            <a:noFill/>
            <a:ln w="3810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6" name="Text Box 22">
              <a:extLst>
                <a:ext uri="{FF2B5EF4-FFF2-40B4-BE49-F238E27FC236}">
                  <a16:creationId xmlns:a16="http://schemas.microsoft.com/office/drawing/2014/main" id="{8CC5916F-1D71-48CA-9DEB-93843B81BA96}"/>
                </a:ext>
              </a:extLst>
            </p:cNvPr>
            <p:cNvSpPr txBox="1">
              <a:spLocks noChangeArrowheads="1"/>
            </p:cNvSpPr>
            <p:nvPr/>
          </p:nvSpPr>
          <p:spPr bwMode="auto">
            <a:xfrm>
              <a:off x="2112" y="3715"/>
              <a:ext cx="1501" cy="543"/>
            </a:xfrm>
            <a:prstGeom prst="rect">
              <a:avLst/>
            </a:prstGeom>
            <a:solidFill>
              <a:srgbClr val="00CCFF"/>
            </a:solidFill>
            <a:ln w="3810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dirty="0">
                  <a:latin typeface="Times New Roman" panose="02020603050405020304" pitchFamily="18" charset="0"/>
                </a:rPr>
                <a:t>缺省的异常</a:t>
              </a:r>
            </a:p>
            <a:p>
              <a:pPr algn="ctr" eaLnBrk="1" hangingPunct="1">
                <a:spcBef>
                  <a:spcPct val="0"/>
                </a:spcBef>
                <a:buClrTx/>
                <a:buSzTx/>
                <a:buFontTx/>
                <a:buNone/>
              </a:pPr>
              <a:r>
                <a:rPr lang="zh-CN" altLang="en-US" sz="2400" b="1" dirty="0">
                  <a:latin typeface="Times New Roman" panose="02020603050405020304" pitchFamily="18" charset="0"/>
                </a:rPr>
                <a:t>处理程序</a:t>
              </a:r>
            </a:p>
            <a:p>
              <a:pPr algn="just" eaLnBrk="1" hangingPunct="1">
                <a:spcBef>
                  <a:spcPct val="0"/>
                </a:spcBef>
                <a:buClrTx/>
                <a:buSzTx/>
                <a:buFontTx/>
                <a:buNone/>
              </a:pPr>
              <a:endParaRPr lang="en-US" altLang="zh-CN" sz="1000" dirty="0">
                <a:latin typeface="Times New Roman" panose="02020603050405020304" pitchFamily="18" charset="0"/>
              </a:endParaRPr>
            </a:p>
          </p:txBody>
        </p:sp>
        <p:sp>
          <p:nvSpPr>
            <p:cNvPr id="37" name="Line 23">
              <a:extLst>
                <a:ext uri="{FF2B5EF4-FFF2-40B4-BE49-F238E27FC236}">
                  <a16:creationId xmlns:a16="http://schemas.microsoft.com/office/drawing/2014/main" id="{D5A11E47-593B-4214-87D2-9D67DEC55A67}"/>
                </a:ext>
              </a:extLst>
            </p:cNvPr>
            <p:cNvSpPr>
              <a:spLocks noChangeShapeType="1"/>
            </p:cNvSpPr>
            <p:nvPr/>
          </p:nvSpPr>
          <p:spPr bwMode="auto">
            <a:xfrm flipH="1">
              <a:off x="2688" y="3139"/>
              <a:ext cx="960" cy="576"/>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 name="Line 24">
              <a:extLst>
                <a:ext uri="{FF2B5EF4-FFF2-40B4-BE49-F238E27FC236}">
                  <a16:creationId xmlns:a16="http://schemas.microsoft.com/office/drawing/2014/main" id="{5B08F112-CB49-4513-8E00-294F36E8814B}"/>
                </a:ext>
              </a:extLst>
            </p:cNvPr>
            <p:cNvSpPr>
              <a:spLocks noChangeShapeType="1"/>
            </p:cNvSpPr>
            <p:nvPr/>
          </p:nvSpPr>
          <p:spPr bwMode="auto">
            <a:xfrm flipH="1">
              <a:off x="3456" y="3427"/>
              <a:ext cx="432" cy="263"/>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 name="Line 25">
              <a:extLst>
                <a:ext uri="{FF2B5EF4-FFF2-40B4-BE49-F238E27FC236}">
                  <a16:creationId xmlns:a16="http://schemas.microsoft.com/office/drawing/2014/main" id="{D2F272AD-8325-462F-B74E-9A853A94DF2D}"/>
                </a:ext>
              </a:extLst>
            </p:cNvPr>
            <p:cNvSpPr>
              <a:spLocks noChangeShapeType="1"/>
            </p:cNvSpPr>
            <p:nvPr/>
          </p:nvSpPr>
          <p:spPr bwMode="auto">
            <a:xfrm flipH="1">
              <a:off x="3552" y="3523"/>
              <a:ext cx="676" cy="384"/>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 name="Text Box 26">
              <a:extLst>
                <a:ext uri="{FF2B5EF4-FFF2-40B4-BE49-F238E27FC236}">
                  <a16:creationId xmlns:a16="http://schemas.microsoft.com/office/drawing/2014/main" id="{DE720A0A-4DF3-4372-AFB0-D0A7CB43CB77}"/>
                </a:ext>
              </a:extLst>
            </p:cNvPr>
            <p:cNvSpPr txBox="1">
              <a:spLocks noChangeArrowheads="1"/>
            </p:cNvSpPr>
            <p:nvPr/>
          </p:nvSpPr>
          <p:spPr bwMode="auto">
            <a:xfrm>
              <a:off x="672" y="3017"/>
              <a:ext cx="1440" cy="566"/>
            </a:xfrm>
            <a:prstGeom prst="rect">
              <a:avLst/>
            </a:prstGeom>
            <a:solidFill>
              <a:srgbClr val="00CCFF"/>
            </a:solidFill>
            <a:ln w="3810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a:latin typeface="Times New Roman" panose="02020603050405020304" pitchFamily="18" charset="0"/>
                </a:rPr>
                <a:t>由用户捕获或</a:t>
              </a:r>
            </a:p>
            <a:p>
              <a:pPr algn="ctr" eaLnBrk="1" hangingPunct="1">
                <a:spcBef>
                  <a:spcPct val="0"/>
                </a:spcBef>
                <a:buClrTx/>
                <a:buSzTx/>
                <a:buFontTx/>
                <a:buNone/>
              </a:pPr>
              <a:r>
                <a:rPr lang="zh-CN" altLang="en-US" sz="2400" b="1">
                  <a:latin typeface="Times New Roman" panose="02020603050405020304" pitchFamily="18" charset="0"/>
                </a:rPr>
                <a:t>声明并处理</a:t>
              </a:r>
            </a:p>
          </p:txBody>
        </p:sp>
        <p:sp>
          <p:nvSpPr>
            <p:cNvPr id="41" name="Line 27">
              <a:extLst>
                <a:ext uri="{FF2B5EF4-FFF2-40B4-BE49-F238E27FC236}">
                  <a16:creationId xmlns:a16="http://schemas.microsoft.com/office/drawing/2014/main" id="{916FA955-CE7E-446D-8761-23D4317BF99F}"/>
                </a:ext>
              </a:extLst>
            </p:cNvPr>
            <p:cNvSpPr>
              <a:spLocks noChangeShapeType="1"/>
            </p:cNvSpPr>
            <p:nvPr/>
          </p:nvSpPr>
          <p:spPr bwMode="auto">
            <a:xfrm flipH="1">
              <a:off x="1477" y="2372"/>
              <a:ext cx="851" cy="634"/>
            </a:xfrm>
            <a:prstGeom prst="line">
              <a:avLst/>
            </a:prstGeom>
            <a:noFill/>
            <a:ln w="3810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3" name="Line 28">
              <a:extLst>
                <a:ext uri="{FF2B5EF4-FFF2-40B4-BE49-F238E27FC236}">
                  <a16:creationId xmlns:a16="http://schemas.microsoft.com/office/drawing/2014/main" id="{01689FD5-C056-478F-ADA4-22822D654CAE}"/>
                </a:ext>
              </a:extLst>
            </p:cNvPr>
            <p:cNvSpPr>
              <a:spLocks noChangeShapeType="1"/>
            </p:cNvSpPr>
            <p:nvPr/>
          </p:nvSpPr>
          <p:spPr bwMode="auto">
            <a:xfrm flipH="1">
              <a:off x="1749" y="2474"/>
              <a:ext cx="715" cy="521"/>
            </a:xfrm>
            <a:prstGeom prst="line">
              <a:avLst/>
            </a:prstGeom>
            <a:noFill/>
            <a:ln w="3810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 name="Line 29">
              <a:extLst>
                <a:ext uri="{FF2B5EF4-FFF2-40B4-BE49-F238E27FC236}">
                  <a16:creationId xmlns:a16="http://schemas.microsoft.com/office/drawing/2014/main" id="{CC4637D2-BAB1-4131-8C08-8D65EF191887}"/>
                </a:ext>
              </a:extLst>
            </p:cNvPr>
            <p:cNvSpPr>
              <a:spLocks noChangeShapeType="1"/>
            </p:cNvSpPr>
            <p:nvPr/>
          </p:nvSpPr>
          <p:spPr bwMode="auto">
            <a:xfrm flipH="1">
              <a:off x="2090" y="2655"/>
              <a:ext cx="511" cy="362"/>
            </a:xfrm>
            <a:prstGeom prst="line">
              <a:avLst/>
            </a:prstGeom>
            <a:noFill/>
            <a:ln w="3810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 name="Text Box 30">
              <a:extLst>
                <a:ext uri="{FF2B5EF4-FFF2-40B4-BE49-F238E27FC236}">
                  <a16:creationId xmlns:a16="http://schemas.microsoft.com/office/drawing/2014/main" id="{3437AB13-1799-4013-904B-86F7A8FA6C52}"/>
                </a:ext>
              </a:extLst>
            </p:cNvPr>
            <p:cNvSpPr txBox="1">
              <a:spLocks noChangeArrowheads="1"/>
            </p:cNvSpPr>
            <p:nvPr/>
          </p:nvSpPr>
          <p:spPr bwMode="auto">
            <a:xfrm>
              <a:off x="528" y="2463"/>
              <a:ext cx="971" cy="339"/>
            </a:xfrm>
            <a:prstGeom prst="rect">
              <a:avLst/>
            </a:prstGeom>
            <a:solidFill>
              <a:srgbClr val="00CCFF"/>
            </a:solidFill>
            <a:ln w="38100">
              <a:solidFill>
                <a:srgbClr val="000000"/>
              </a:solidFill>
              <a:miter lim="800000"/>
              <a:headEnd/>
              <a:tailEnd type="none" w="sm" len="sm"/>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a:latin typeface="Times New Roman" panose="02020603050405020304" pitchFamily="18" charset="0"/>
                </a:rPr>
                <a:t>不做处理</a:t>
              </a:r>
            </a:p>
          </p:txBody>
        </p:sp>
        <p:sp>
          <p:nvSpPr>
            <p:cNvPr id="46" name="Line 31">
              <a:extLst>
                <a:ext uri="{FF2B5EF4-FFF2-40B4-BE49-F238E27FC236}">
                  <a16:creationId xmlns:a16="http://schemas.microsoft.com/office/drawing/2014/main" id="{9C988B3C-391C-4FD7-9938-A0164239B830}"/>
                </a:ext>
              </a:extLst>
            </p:cNvPr>
            <p:cNvSpPr>
              <a:spLocks noChangeShapeType="1"/>
            </p:cNvSpPr>
            <p:nvPr/>
          </p:nvSpPr>
          <p:spPr bwMode="auto">
            <a:xfrm flipH="1">
              <a:off x="1091" y="2293"/>
              <a:ext cx="215" cy="136"/>
            </a:xfrm>
            <a:prstGeom prst="line">
              <a:avLst/>
            </a:prstGeom>
            <a:noFill/>
            <a:ln w="3810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7" name="Text Box 32">
              <a:extLst>
                <a:ext uri="{FF2B5EF4-FFF2-40B4-BE49-F238E27FC236}">
                  <a16:creationId xmlns:a16="http://schemas.microsoft.com/office/drawing/2014/main" id="{857224F7-E6E5-4C95-A92B-4769541471DC}"/>
                </a:ext>
              </a:extLst>
            </p:cNvPr>
            <p:cNvSpPr txBox="1">
              <a:spLocks noChangeArrowheads="1"/>
            </p:cNvSpPr>
            <p:nvPr/>
          </p:nvSpPr>
          <p:spPr bwMode="auto">
            <a:xfrm>
              <a:off x="3430" y="768"/>
              <a:ext cx="1937" cy="301"/>
            </a:xfrm>
            <a:prstGeom prst="rect">
              <a:avLst/>
            </a:prstGeom>
            <a:solidFill>
              <a:srgbClr val="FFFFCC"/>
            </a:solidFill>
            <a:ln w="9525">
              <a:solidFill>
                <a:schemeClr val="tx1"/>
              </a:solidFill>
              <a:miter lim="800000"/>
              <a:headEnd/>
              <a:tailEnd/>
            </a:ln>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dirty="0">
                  <a:latin typeface="Times New Roman" panose="02020603050405020304" pitchFamily="18" charset="0"/>
                </a:rPr>
                <a:t>用户自己产生的异常</a:t>
              </a:r>
              <a:endParaRPr lang="zh-CN" altLang="en-US" sz="2400" dirty="0">
                <a:latin typeface="Times New Roman" panose="02020603050405020304" pitchFamily="18" charset="0"/>
              </a:endParaRPr>
            </a:p>
          </p:txBody>
        </p:sp>
        <p:sp>
          <p:nvSpPr>
            <p:cNvPr id="48" name="Text Box 34">
              <a:extLst>
                <a:ext uri="{FF2B5EF4-FFF2-40B4-BE49-F238E27FC236}">
                  <a16:creationId xmlns:a16="http://schemas.microsoft.com/office/drawing/2014/main" id="{2D70EB92-815D-4ECF-BDC6-64CADB71D167}"/>
                </a:ext>
              </a:extLst>
            </p:cNvPr>
            <p:cNvSpPr txBox="1">
              <a:spLocks noChangeArrowheads="1"/>
            </p:cNvSpPr>
            <p:nvPr/>
          </p:nvSpPr>
          <p:spPr bwMode="auto">
            <a:xfrm>
              <a:off x="4102" y="1248"/>
              <a:ext cx="768" cy="339"/>
            </a:xfrm>
            <a:prstGeom prst="rect">
              <a:avLst/>
            </a:prstGeom>
            <a:solidFill>
              <a:srgbClr val="00CCFF"/>
            </a:solidFill>
            <a:ln w="38100">
              <a:solidFill>
                <a:srgbClr val="000000"/>
              </a:solidFill>
              <a:miter lim="800000"/>
              <a:headEnd/>
              <a:tailEnd type="none" w="sm" len="sm"/>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a:latin typeface="Times New Roman" panose="02020603050405020304" pitchFamily="18" charset="0"/>
                </a:rPr>
                <a:t>处理</a:t>
              </a:r>
            </a:p>
          </p:txBody>
        </p:sp>
        <p:sp>
          <p:nvSpPr>
            <p:cNvPr id="49" name="Line 35">
              <a:extLst>
                <a:ext uri="{FF2B5EF4-FFF2-40B4-BE49-F238E27FC236}">
                  <a16:creationId xmlns:a16="http://schemas.microsoft.com/office/drawing/2014/main" id="{9D03B896-BC9C-4F84-A43A-247152C990ED}"/>
                </a:ext>
              </a:extLst>
            </p:cNvPr>
            <p:cNvSpPr>
              <a:spLocks noChangeShapeType="1"/>
            </p:cNvSpPr>
            <p:nvPr/>
          </p:nvSpPr>
          <p:spPr bwMode="auto">
            <a:xfrm>
              <a:off x="4486" y="107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50" name="AutoShape 36">
              <a:extLst>
                <a:ext uri="{FF2B5EF4-FFF2-40B4-BE49-F238E27FC236}">
                  <a16:creationId xmlns:a16="http://schemas.microsoft.com/office/drawing/2014/main" id="{DFA38A5A-D745-4B20-95F0-193A37E3056B}"/>
                </a:ext>
              </a:extLst>
            </p:cNvPr>
            <p:cNvCxnSpPr>
              <a:cxnSpLocks noChangeShapeType="1"/>
              <a:stCxn id="24" idx="1"/>
              <a:endCxn id="47" idx="2"/>
            </p:cNvCxnSpPr>
            <p:nvPr/>
          </p:nvCxnSpPr>
          <p:spPr bwMode="auto">
            <a:xfrm rot="5400000" flipH="1" flipV="1">
              <a:off x="3730" y="1030"/>
              <a:ext cx="630" cy="708"/>
            </a:xfrm>
            <a:prstGeom prst="curvedConnector3">
              <a:avLst>
                <a:gd name="adj1" fmla="val 50000"/>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51" name="AutoShape 37">
              <a:extLst>
                <a:ext uri="{FF2B5EF4-FFF2-40B4-BE49-F238E27FC236}">
                  <a16:creationId xmlns:a16="http://schemas.microsoft.com/office/drawing/2014/main" id="{3892FDCE-AB5E-44F2-8CD6-470D133525C1}"/>
                </a:ext>
              </a:extLst>
            </p:cNvPr>
            <p:cNvCxnSpPr>
              <a:cxnSpLocks noChangeShapeType="1"/>
              <a:stCxn id="15" idx="3"/>
              <a:endCxn id="47" idx="1"/>
            </p:cNvCxnSpPr>
            <p:nvPr/>
          </p:nvCxnSpPr>
          <p:spPr bwMode="auto">
            <a:xfrm flipV="1">
              <a:off x="3120" y="919"/>
              <a:ext cx="310" cy="435"/>
            </a:xfrm>
            <a:prstGeom prst="curvedConnector3">
              <a:avLst>
                <a:gd name="adj1" fmla="val 50000"/>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52" name="AutoShape 39">
              <a:extLst>
                <a:ext uri="{FF2B5EF4-FFF2-40B4-BE49-F238E27FC236}">
                  <a16:creationId xmlns:a16="http://schemas.microsoft.com/office/drawing/2014/main" id="{E8022D3E-5BD7-43E5-B792-00B84944A92F}"/>
                </a:ext>
              </a:extLst>
            </p:cNvPr>
            <p:cNvCxnSpPr>
              <a:cxnSpLocks noChangeShapeType="1"/>
              <a:stCxn id="18" idx="3"/>
              <a:endCxn id="47" idx="3"/>
            </p:cNvCxnSpPr>
            <p:nvPr/>
          </p:nvCxnSpPr>
          <p:spPr bwMode="auto">
            <a:xfrm flipV="1">
              <a:off x="5232" y="919"/>
              <a:ext cx="135" cy="1549"/>
            </a:xfrm>
            <a:prstGeom prst="curvedConnector3">
              <a:avLst>
                <a:gd name="adj1" fmla="val 210472"/>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6483147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异常的分类</a:t>
            </a:r>
          </a:p>
        </p:txBody>
      </p:sp>
      <p:sp>
        <p:nvSpPr>
          <p:cNvPr id="42" name="Rectangle 1026">
            <a:extLst>
              <a:ext uri="{FF2B5EF4-FFF2-40B4-BE49-F238E27FC236}">
                <a16:creationId xmlns:a16="http://schemas.microsoft.com/office/drawing/2014/main" id="{7F1A0915-E7DB-4C28-A332-EC283C452D73}"/>
              </a:ext>
            </a:extLst>
          </p:cNvPr>
          <p:cNvSpPr>
            <a:spLocks noChangeArrowheads="1"/>
          </p:cNvSpPr>
          <p:nvPr/>
        </p:nvSpPr>
        <p:spPr bwMode="auto">
          <a:xfrm>
            <a:off x="0" y="1550377"/>
            <a:ext cx="91440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342900" indent="-342900" eaLnBrk="1" hangingPunct="1">
              <a:spcBef>
                <a:spcPct val="50000"/>
              </a:spcBef>
              <a:buSzPct val="70000"/>
              <a:buFont typeface="Wingdings" panose="05000000000000000000" pitchFamily="2" charset="2"/>
              <a:buChar char="u"/>
            </a:pPr>
            <a:r>
              <a:rPr lang="en-US" altLang="zh-CN" sz="2400" dirty="0">
                <a:latin typeface="+mj-lt"/>
                <a:ea typeface="楷体" panose="02010609060101010101" pitchFamily="49" charset="-122"/>
              </a:rPr>
              <a:t> </a:t>
            </a:r>
            <a:r>
              <a:rPr lang="en-US" altLang="zh-CN" sz="2400" b="1" dirty="0">
                <a:latin typeface="+mj-lt"/>
                <a:ea typeface="楷体" panose="02010609060101010101" pitchFamily="49" charset="-122"/>
              </a:rPr>
              <a:t>Error</a:t>
            </a:r>
            <a:r>
              <a:rPr lang="zh-CN" altLang="en-US" sz="2400" dirty="0">
                <a:latin typeface="+mj-lt"/>
                <a:ea typeface="楷体" panose="02010609060101010101" pitchFamily="49" charset="-122"/>
              </a:rPr>
              <a:t>：由</a:t>
            </a:r>
            <a:r>
              <a:rPr lang="en-US" altLang="zh-CN" sz="2400" dirty="0">
                <a:latin typeface="+mj-lt"/>
                <a:ea typeface="楷体" panose="02010609060101010101" pitchFamily="49" charset="-122"/>
              </a:rPr>
              <a:t>Java</a:t>
            </a:r>
            <a:r>
              <a:rPr lang="zh-CN" altLang="en-US" sz="2400" dirty="0">
                <a:latin typeface="+mj-lt"/>
                <a:ea typeface="楷体" panose="02010609060101010101" pitchFamily="49" charset="-122"/>
              </a:rPr>
              <a:t>虚拟机生成并抛出，包括动态链接失败、虚拟机错误等，</a:t>
            </a:r>
            <a:r>
              <a:rPr lang="en-US" altLang="zh-CN" sz="2400" dirty="0">
                <a:latin typeface="+mj-lt"/>
                <a:ea typeface="楷体" panose="02010609060101010101" pitchFamily="49" charset="-122"/>
              </a:rPr>
              <a:t>Java</a:t>
            </a:r>
            <a:r>
              <a:rPr lang="zh-CN" altLang="en-US" sz="2400" dirty="0">
                <a:latin typeface="+mj-lt"/>
                <a:ea typeface="楷体" panose="02010609060101010101" pitchFamily="49" charset="-122"/>
              </a:rPr>
              <a:t>程序不做处理。</a:t>
            </a:r>
          </a:p>
          <a:p>
            <a:pPr marL="342900" indent="-342900" eaLnBrk="1" hangingPunct="1">
              <a:spcBef>
                <a:spcPct val="50000"/>
              </a:spcBef>
              <a:buSzPct val="70000"/>
              <a:buFont typeface="Wingdings" panose="05000000000000000000" pitchFamily="2" charset="2"/>
              <a:buChar char="u"/>
            </a:pPr>
            <a:r>
              <a:rPr lang="zh-CN" altLang="en-US" sz="2400" b="1" dirty="0">
                <a:latin typeface="+mj-lt"/>
                <a:ea typeface="楷体" panose="02010609060101010101" pitchFamily="49" charset="-122"/>
              </a:rPr>
              <a:t>运行时异常（</a:t>
            </a:r>
            <a:r>
              <a:rPr lang="en-US" altLang="zh-CN" sz="2400" b="1" dirty="0">
                <a:latin typeface="+mj-lt"/>
                <a:ea typeface="楷体" panose="02010609060101010101" pitchFamily="49" charset="-122"/>
              </a:rPr>
              <a:t> Runtime Exception </a:t>
            </a:r>
            <a:r>
              <a:rPr lang="zh-CN" altLang="en-US" sz="2400" b="1" dirty="0">
                <a:latin typeface="+mj-lt"/>
                <a:ea typeface="楷体" panose="02010609060101010101" pitchFamily="49" charset="-122"/>
              </a:rPr>
              <a:t>）</a:t>
            </a:r>
            <a:r>
              <a:rPr lang="zh-CN" altLang="en-US" sz="2400" dirty="0">
                <a:latin typeface="+mj-lt"/>
                <a:ea typeface="楷体" panose="02010609060101010101" pitchFamily="49" charset="-122"/>
              </a:rPr>
              <a:t>：</a:t>
            </a:r>
            <a:r>
              <a:rPr lang="en-US" altLang="zh-CN" sz="2400" dirty="0">
                <a:latin typeface="+mj-lt"/>
                <a:ea typeface="楷体" panose="02010609060101010101" pitchFamily="49" charset="-122"/>
              </a:rPr>
              <a:t>Java</a:t>
            </a:r>
            <a:r>
              <a:rPr lang="zh-CN" altLang="en-US" sz="2400" dirty="0">
                <a:latin typeface="+mj-lt"/>
                <a:ea typeface="楷体" panose="02010609060101010101" pitchFamily="49" charset="-122"/>
              </a:rPr>
              <a:t>虚拟机在运行时生成的异常，如被</a:t>
            </a:r>
            <a:r>
              <a:rPr lang="en-US" altLang="zh-CN" sz="2400" dirty="0">
                <a:latin typeface="+mj-lt"/>
                <a:ea typeface="楷体" panose="02010609060101010101" pitchFamily="49" charset="-122"/>
              </a:rPr>
              <a:t>0</a:t>
            </a:r>
            <a:r>
              <a:rPr lang="zh-CN" altLang="en-US" sz="2400" dirty="0">
                <a:latin typeface="+mj-lt"/>
                <a:ea typeface="楷体" panose="02010609060101010101" pitchFamily="49" charset="-122"/>
              </a:rPr>
              <a:t>除等系统错误、数组下标超范围等，其产生比较频繁，处理麻烦，对程序可读性和运行效率影响太大。因此由系统检测</a:t>
            </a:r>
            <a:r>
              <a:rPr lang="en-US" altLang="zh-CN" sz="2400" dirty="0">
                <a:latin typeface="+mj-lt"/>
                <a:ea typeface="楷体" panose="02010609060101010101" pitchFamily="49" charset="-122"/>
              </a:rPr>
              <a:t>, </a:t>
            </a:r>
            <a:r>
              <a:rPr lang="zh-CN" altLang="en-US" sz="2400" dirty="0">
                <a:latin typeface="+mj-lt"/>
                <a:ea typeface="楷体" panose="02010609060101010101" pitchFamily="49" charset="-122"/>
              </a:rPr>
              <a:t>用户可不做处理，系统将它们交给缺省的异常处理程序（当然，必要时，用户可对其处理）。</a:t>
            </a:r>
          </a:p>
          <a:p>
            <a:pPr marL="342900" indent="-342900" eaLnBrk="1" hangingPunct="1">
              <a:spcBef>
                <a:spcPct val="50000"/>
              </a:spcBef>
              <a:buSzPct val="70000"/>
              <a:buFont typeface="Wingdings" panose="05000000000000000000" pitchFamily="2" charset="2"/>
              <a:buChar char="u"/>
            </a:pPr>
            <a:r>
              <a:rPr lang="zh-CN" altLang="en-US" sz="2400" dirty="0">
                <a:latin typeface="+mj-lt"/>
                <a:ea typeface="楷体" panose="02010609060101010101" pitchFamily="49" charset="-122"/>
              </a:rPr>
              <a:t> </a:t>
            </a:r>
            <a:r>
              <a:rPr lang="zh-CN" altLang="en-US" sz="2400" b="1" dirty="0">
                <a:latin typeface="+mj-lt"/>
                <a:ea typeface="楷体" panose="02010609060101010101" pitchFamily="49" charset="-122"/>
              </a:rPr>
              <a:t>非运行时异常：</a:t>
            </a:r>
            <a:r>
              <a:rPr lang="zh-CN" altLang="en-US" sz="2400" dirty="0">
                <a:latin typeface="+mj-lt"/>
                <a:ea typeface="楷体" panose="02010609060101010101" pitchFamily="49" charset="-122"/>
              </a:rPr>
              <a:t>一般程序中可预知的问题，其产生的异常可能会带来意想不到的结果，因此</a:t>
            </a:r>
            <a:r>
              <a:rPr lang="en-US" altLang="zh-CN" sz="2400" dirty="0">
                <a:latin typeface="+mj-lt"/>
                <a:ea typeface="楷体" panose="02010609060101010101" pitchFamily="49" charset="-122"/>
              </a:rPr>
              <a:t>Java</a:t>
            </a:r>
            <a:r>
              <a:rPr lang="zh-CN" altLang="en-US" sz="2400" dirty="0">
                <a:latin typeface="+mj-lt"/>
                <a:ea typeface="楷体" panose="02010609060101010101" pitchFamily="49" charset="-122"/>
              </a:rPr>
              <a:t>编译器要求</a:t>
            </a:r>
            <a:r>
              <a:rPr lang="en-US" altLang="zh-CN" sz="2400" dirty="0">
                <a:latin typeface="+mj-lt"/>
                <a:ea typeface="楷体" panose="02010609060101010101" pitchFamily="49" charset="-122"/>
              </a:rPr>
              <a:t>Java</a:t>
            </a:r>
            <a:r>
              <a:rPr lang="zh-CN" altLang="en-US" sz="2400" dirty="0">
                <a:latin typeface="+mj-lt"/>
                <a:ea typeface="楷体" panose="02010609060101010101" pitchFamily="49" charset="-122"/>
              </a:rPr>
              <a:t>程序必须捕获或声明所有的非运行时异常。</a:t>
            </a:r>
          </a:p>
        </p:txBody>
      </p:sp>
    </p:spTree>
    <p:extLst>
      <p:ext uri="{BB962C8B-B14F-4D97-AF65-F5344CB8AC3E}">
        <p14:creationId xmlns:p14="http://schemas.microsoft.com/office/powerpoint/2010/main" val="15842451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27"/>
          <p:cNvSpPr>
            <a:spLocks noChangeArrowheads="1"/>
          </p:cNvSpPr>
          <p:nvPr/>
        </p:nvSpPr>
        <p:spPr bwMode="auto">
          <a:xfrm>
            <a:off x="685556" y="297596"/>
            <a:ext cx="2507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24000" rIns="324000">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eaLnBrk="1" hangingPunct="1"/>
            <a:r>
              <a:rPr lang="zh-CN" altLang="en-US" sz="3600" b="1" dirty="0">
                <a:solidFill>
                  <a:srgbClr val="1557AE"/>
                </a:solidFill>
                <a:latin typeface="Tahoma" panose="020B0604030504040204" pitchFamily="34" charset="0"/>
                <a:cs typeface="Tahoma" panose="020B0604030504040204" pitchFamily="34" charset="0"/>
                <a:sym typeface="华文隶书" panose="02010800040101010101" pitchFamily="2" charset="-122"/>
              </a:rPr>
              <a:t>课程内容</a:t>
            </a:r>
            <a:endParaRPr lang="zh-CN" altLang="en-US" sz="3600" b="1" dirty="0">
              <a:solidFill>
                <a:srgbClr val="1557AE"/>
              </a:solidFill>
              <a:latin typeface="Tahoma" panose="020B0604030504040204" pitchFamily="34" charset="0"/>
              <a:cs typeface="Tahoma" panose="020B0604030504040204" pitchFamily="34" charset="0"/>
            </a:endParaRPr>
          </a:p>
        </p:txBody>
      </p:sp>
      <p:grpSp>
        <p:nvGrpSpPr>
          <p:cNvPr id="115" name="组合 114"/>
          <p:cNvGrpSpPr/>
          <p:nvPr/>
        </p:nvGrpSpPr>
        <p:grpSpPr>
          <a:xfrm>
            <a:off x="450753" y="1642436"/>
            <a:ext cx="3395626" cy="3395626"/>
            <a:chOff x="1033499" y="2087806"/>
            <a:chExt cx="2448000" cy="2448000"/>
          </a:xfrm>
        </p:grpSpPr>
        <p:sp>
          <p:nvSpPr>
            <p:cNvPr id="116" name="椭圆 115"/>
            <p:cNvSpPr/>
            <p:nvPr/>
          </p:nvSpPr>
          <p:spPr>
            <a:xfrm>
              <a:off x="1033499" y="2087806"/>
              <a:ext cx="2448000" cy="2448000"/>
            </a:xfrm>
            <a:prstGeom prst="ellipse">
              <a:avLst/>
            </a:prstGeom>
            <a:solidFill>
              <a:srgbClr val="F6F6F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7" name="椭圆 116"/>
            <p:cNvSpPr>
              <a:spLocks noChangeAspect="1"/>
            </p:cNvSpPr>
            <p:nvPr/>
          </p:nvSpPr>
          <p:spPr>
            <a:xfrm>
              <a:off x="1249499" y="2303806"/>
              <a:ext cx="2016000" cy="2016000"/>
            </a:xfrm>
            <a:prstGeom prst="ellipse">
              <a:avLst/>
            </a:prstGeom>
            <a:solidFill>
              <a:srgbClr val="F6F6F6"/>
            </a:solidFill>
            <a:ln>
              <a:noFill/>
            </a:ln>
            <a:effectLst>
              <a:outerShdw blurRad="114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9" name="图片 1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466" y="2168950"/>
            <a:ext cx="2322199" cy="2322199"/>
          </a:xfrm>
          <a:prstGeom prst="rect">
            <a:avLst/>
          </a:prstGeom>
        </p:spPr>
      </p:pic>
      <p:sp>
        <p:nvSpPr>
          <p:cNvPr id="25" name="椭圆 24"/>
          <p:cNvSpPr/>
          <p:nvPr/>
        </p:nvSpPr>
        <p:spPr>
          <a:xfrm>
            <a:off x="4283319" y="943927"/>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Black" panose="020B0A04020102020204" pitchFamily="34" charset="0"/>
            </a:endParaRPr>
          </a:p>
        </p:txBody>
      </p:sp>
      <p:sp>
        <p:nvSpPr>
          <p:cNvPr id="27" name="椭圆 26"/>
          <p:cNvSpPr/>
          <p:nvPr/>
        </p:nvSpPr>
        <p:spPr>
          <a:xfrm>
            <a:off x="4284655" y="1814402"/>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9" name="矩形 28"/>
          <p:cNvSpPr/>
          <p:nvPr/>
        </p:nvSpPr>
        <p:spPr>
          <a:xfrm>
            <a:off x="4284655" y="992216"/>
            <a:ext cx="537328"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01</a:t>
            </a:r>
            <a:endParaRPr lang="zh-CN" altLang="en-US" sz="2400" dirty="0">
              <a:solidFill>
                <a:schemeClr val="bg1"/>
              </a:solidFill>
              <a:latin typeface="Stencil" panose="040409050D0802020404" pitchFamily="82" charset="0"/>
            </a:endParaRPr>
          </a:p>
        </p:txBody>
      </p:sp>
      <p:sp>
        <p:nvSpPr>
          <p:cNvPr id="31" name="矩形 30"/>
          <p:cNvSpPr/>
          <p:nvPr/>
        </p:nvSpPr>
        <p:spPr>
          <a:xfrm>
            <a:off x="4285991" y="1868958"/>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02</a:t>
            </a:r>
            <a:endParaRPr lang="zh-CN" altLang="en-US" sz="2400" dirty="0">
              <a:solidFill>
                <a:schemeClr val="bg1"/>
              </a:solidFill>
              <a:latin typeface="Stencil" panose="040409050D0802020404" pitchFamily="82" charset="0"/>
            </a:endParaRPr>
          </a:p>
        </p:txBody>
      </p:sp>
      <p:sp>
        <p:nvSpPr>
          <p:cNvPr id="33" name="矩形 4"/>
          <p:cNvSpPr>
            <a:spLocks noChangeArrowheads="1"/>
          </p:cNvSpPr>
          <p:nvPr/>
        </p:nvSpPr>
        <p:spPr bwMode="auto">
          <a:xfrm>
            <a:off x="5000751" y="975853"/>
            <a:ext cx="3155783" cy="461665"/>
          </a:xfrm>
          <a:prstGeom prst="rect">
            <a:avLst/>
          </a:prstGeom>
          <a:solidFill>
            <a:schemeClr val="accent5">
              <a:lumMod val="20000"/>
              <a:lumOff val="80000"/>
            </a:schemeClr>
          </a:solidFill>
          <a:ln>
            <a:noFill/>
          </a:ln>
        </p:spPr>
        <p:txBody>
          <a:bodyPr anchor="ctr"/>
          <a:lstStyle/>
          <a:p>
            <a:pPr algn="ctr" eaLnBrk="1" fontAlgn="auto" hangingPunct="1">
              <a:spcBef>
                <a:spcPts val="0"/>
              </a:spcBef>
              <a:spcAft>
                <a:spcPts val="0"/>
              </a:spcAft>
              <a:defRPr/>
            </a:pPr>
            <a:r>
              <a:rPr lang="zh-CN" altLang="en-US" sz="2400" b="1" dirty="0">
                <a:latin typeface="微软雅黑" panose="020B0503020204020204" pitchFamily="34" charset="-122"/>
                <a:ea typeface="微软雅黑" panose="020B0503020204020204" pitchFamily="34" charset="-122"/>
              </a:rPr>
              <a:t>异常的概念</a:t>
            </a:r>
          </a:p>
        </p:txBody>
      </p:sp>
      <p:sp>
        <p:nvSpPr>
          <p:cNvPr id="35" name="矩形 4"/>
          <p:cNvSpPr>
            <a:spLocks noChangeArrowheads="1"/>
          </p:cNvSpPr>
          <p:nvPr/>
        </p:nvSpPr>
        <p:spPr bwMode="auto">
          <a:xfrm>
            <a:off x="4997405" y="1853569"/>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异常的分类</a:t>
            </a:r>
          </a:p>
        </p:txBody>
      </p:sp>
      <p:sp>
        <p:nvSpPr>
          <p:cNvPr id="2" name="椭圆 1"/>
          <p:cNvSpPr/>
          <p:nvPr/>
        </p:nvSpPr>
        <p:spPr>
          <a:xfrm>
            <a:off x="4283320" y="2640570"/>
            <a:ext cx="540000" cy="54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矩形 2"/>
          <p:cNvSpPr/>
          <p:nvPr/>
        </p:nvSpPr>
        <p:spPr>
          <a:xfrm>
            <a:off x="4284656" y="2695126"/>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03</a:t>
            </a:r>
            <a:endParaRPr lang="zh-CN" altLang="en-US" sz="2400" dirty="0">
              <a:solidFill>
                <a:schemeClr val="bg1"/>
              </a:solidFill>
              <a:latin typeface="Stencil" panose="040409050D0802020404" pitchFamily="82" charset="0"/>
            </a:endParaRPr>
          </a:p>
        </p:txBody>
      </p:sp>
      <p:sp>
        <p:nvSpPr>
          <p:cNvPr id="4" name="矩形 4"/>
          <p:cNvSpPr>
            <a:spLocks noChangeArrowheads="1"/>
          </p:cNvSpPr>
          <p:nvPr/>
        </p:nvSpPr>
        <p:spPr bwMode="auto">
          <a:xfrm>
            <a:off x="4996070" y="2679737"/>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捕获异常</a:t>
            </a:r>
          </a:p>
        </p:txBody>
      </p:sp>
      <p:sp>
        <p:nvSpPr>
          <p:cNvPr id="16" name="椭圆 15">
            <a:extLst>
              <a:ext uri="{FF2B5EF4-FFF2-40B4-BE49-F238E27FC236}">
                <a16:creationId xmlns:a16="http://schemas.microsoft.com/office/drawing/2014/main" id="{0306FFFA-1DB8-44E1-BC4A-EDB357958852}"/>
              </a:ext>
            </a:extLst>
          </p:cNvPr>
          <p:cNvSpPr/>
          <p:nvPr/>
        </p:nvSpPr>
        <p:spPr>
          <a:xfrm>
            <a:off x="4283319" y="3545073"/>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Black" panose="020B0A04020102020204" pitchFamily="34" charset="0"/>
            </a:endParaRPr>
          </a:p>
        </p:txBody>
      </p:sp>
      <p:sp>
        <p:nvSpPr>
          <p:cNvPr id="17" name="椭圆 16">
            <a:extLst>
              <a:ext uri="{FF2B5EF4-FFF2-40B4-BE49-F238E27FC236}">
                <a16:creationId xmlns:a16="http://schemas.microsoft.com/office/drawing/2014/main" id="{4E0B5F5E-C180-48EC-BC15-AEB41023DA6A}"/>
              </a:ext>
            </a:extLst>
          </p:cNvPr>
          <p:cNvSpPr/>
          <p:nvPr/>
        </p:nvSpPr>
        <p:spPr>
          <a:xfrm>
            <a:off x="4284655" y="4415548"/>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a:extLst>
              <a:ext uri="{FF2B5EF4-FFF2-40B4-BE49-F238E27FC236}">
                <a16:creationId xmlns:a16="http://schemas.microsoft.com/office/drawing/2014/main" id="{DD1691EC-89DC-41B8-83D3-085004A12802}"/>
              </a:ext>
            </a:extLst>
          </p:cNvPr>
          <p:cNvSpPr/>
          <p:nvPr/>
        </p:nvSpPr>
        <p:spPr>
          <a:xfrm>
            <a:off x="4284656" y="3593362"/>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04</a:t>
            </a:r>
            <a:endParaRPr lang="zh-CN" altLang="en-US" sz="2400" dirty="0">
              <a:solidFill>
                <a:schemeClr val="bg1"/>
              </a:solidFill>
              <a:latin typeface="Stencil" panose="040409050D0802020404" pitchFamily="82" charset="0"/>
            </a:endParaRPr>
          </a:p>
        </p:txBody>
      </p:sp>
      <p:sp>
        <p:nvSpPr>
          <p:cNvPr id="19" name="矩形 18">
            <a:extLst>
              <a:ext uri="{FF2B5EF4-FFF2-40B4-BE49-F238E27FC236}">
                <a16:creationId xmlns:a16="http://schemas.microsoft.com/office/drawing/2014/main" id="{475719D9-7F08-4437-9FE9-E0F87BD19924}"/>
              </a:ext>
            </a:extLst>
          </p:cNvPr>
          <p:cNvSpPr/>
          <p:nvPr/>
        </p:nvSpPr>
        <p:spPr>
          <a:xfrm>
            <a:off x="4285991" y="4470104"/>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05</a:t>
            </a:r>
            <a:endParaRPr lang="zh-CN" altLang="en-US" sz="2400" dirty="0">
              <a:solidFill>
                <a:schemeClr val="bg1"/>
              </a:solidFill>
              <a:latin typeface="Stencil" panose="040409050D0802020404" pitchFamily="82" charset="0"/>
            </a:endParaRPr>
          </a:p>
        </p:txBody>
      </p:sp>
      <p:sp>
        <p:nvSpPr>
          <p:cNvPr id="20" name="矩形 4">
            <a:extLst>
              <a:ext uri="{FF2B5EF4-FFF2-40B4-BE49-F238E27FC236}">
                <a16:creationId xmlns:a16="http://schemas.microsoft.com/office/drawing/2014/main" id="{D566E7A2-A3E6-44CF-BC81-104C4DCCE2E9}"/>
              </a:ext>
            </a:extLst>
          </p:cNvPr>
          <p:cNvSpPr>
            <a:spLocks noChangeArrowheads="1"/>
          </p:cNvSpPr>
          <p:nvPr/>
        </p:nvSpPr>
        <p:spPr bwMode="auto">
          <a:xfrm>
            <a:off x="5000751" y="3576999"/>
            <a:ext cx="3155783" cy="461665"/>
          </a:xfrm>
          <a:prstGeom prst="rect">
            <a:avLst/>
          </a:prstGeom>
          <a:solidFill>
            <a:schemeClr val="accent5">
              <a:lumMod val="20000"/>
              <a:lumOff val="80000"/>
            </a:schemeClr>
          </a:solidFill>
          <a:ln>
            <a:noFill/>
          </a:ln>
        </p:spPr>
        <p:txBody>
          <a:bodyPr anchor="ctr"/>
          <a:lstStyle/>
          <a:p>
            <a:pPr algn="ctr" eaLnBrk="1" fontAlgn="auto" hangingPunct="1">
              <a:spcBef>
                <a:spcPts val="0"/>
              </a:spcBef>
              <a:spcAft>
                <a:spcPts val="0"/>
              </a:spcAft>
              <a:defRPr/>
            </a:pPr>
            <a:r>
              <a:rPr lang="zh-CN" altLang="en-US" sz="2400" b="1" dirty="0">
                <a:latin typeface="微软雅黑" panose="020B0503020204020204" pitchFamily="34" charset="-122"/>
                <a:ea typeface="微软雅黑" panose="020B0503020204020204" pitchFamily="34" charset="-122"/>
              </a:rPr>
              <a:t>声明异常</a:t>
            </a:r>
          </a:p>
        </p:txBody>
      </p:sp>
      <p:sp>
        <p:nvSpPr>
          <p:cNvPr id="21" name="矩形 4">
            <a:extLst>
              <a:ext uri="{FF2B5EF4-FFF2-40B4-BE49-F238E27FC236}">
                <a16:creationId xmlns:a16="http://schemas.microsoft.com/office/drawing/2014/main" id="{742F33D9-5378-4A78-AC0C-410551608640}"/>
              </a:ext>
            </a:extLst>
          </p:cNvPr>
          <p:cNvSpPr>
            <a:spLocks noChangeArrowheads="1"/>
          </p:cNvSpPr>
          <p:nvPr/>
        </p:nvSpPr>
        <p:spPr bwMode="auto">
          <a:xfrm>
            <a:off x="4997405" y="4454715"/>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抛出异常</a:t>
            </a:r>
          </a:p>
        </p:txBody>
      </p:sp>
      <p:sp>
        <p:nvSpPr>
          <p:cNvPr id="22" name="椭圆 21">
            <a:extLst>
              <a:ext uri="{FF2B5EF4-FFF2-40B4-BE49-F238E27FC236}">
                <a16:creationId xmlns:a16="http://schemas.microsoft.com/office/drawing/2014/main" id="{55ED6240-A4B7-47B0-9285-4D6B95829D55}"/>
              </a:ext>
            </a:extLst>
          </p:cNvPr>
          <p:cNvSpPr/>
          <p:nvPr/>
        </p:nvSpPr>
        <p:spPr>
          <a:xfrm>
            <a:off x="4283320" y="5241716"/>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 name="矩形 22">
            <a:extLst>
              <a:ext uri="{FF2B5EF4-FFF2-40B4-BE49-F238E27FC236}">
                <a16:creationId xmlns:a16="http://schemas.microsoft.com/office/drawing/2014/main" id="{74951297-A91C-42C8-979F-BF83AF118AA1}"/>
              </a:ext>
            </a:extLst>
          </p:cNvPr>
          <p:cNvSpPr/>
          <p:nvPr/>
        </p:nvSpPr>
        <p:spPr>
          <a:xfrm>
            <a:off x="4284656" y="5296272"/>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06</a:t>
            </a:r>
            <a:endParaRPr lang="zh-CN" altLang="en-US" sz="2400" dirty="0">
              <a:solidFill>
                <a:schemeClr val="bg1"/>
              </a:solidFill>
              <a:latin typeface="Stencil" panose="040409050D0802020404" pitchFamily="82" charset="0"/>
            </a:endParaRPr>
          </a:p>
        </p:txBody>
      </p:sp>
      <p:sp>
        <p:nvSpPr>
          <p:cNvPr id="24" name="矩形 4">
            <a:extLst>
              <a:ext uri="{FF2B5EF4-FFF2-40B4-BE49-F238E27FC236}">
                <a16:creationId xmlns:a16="http://schemas.microsoft.com/office/drawing/2014/main" id="{CB72F142-E3DE-411F-AAE6-F6AABE46FA2A}"/>
              </a:ext>
            </a:extLst>
          </p:cNvPr>
          <p:cNvSpPr>
            <a:spLocks noChangeArrowheads="1"/>
          </p:cNvSpPr>
          <p:nvPr/>
        </p:nvSpPr>
        <p:spPr bwMode="auto">
          <a:xfrm>
            <a:off x="4996070" y="5280883"/>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创建自己的异常</a:t>
            </a:r>
          </a:p>
        </p:txBody>
      </p:sp>
    </p:spTree>
    <p:extLst>
      <p:ext uri="{BB962C8B-B14F-4D97-AF65-F5344CB8AC3E}">
        <p14:creationId xmlns:p14="http://schemas.microsoft.com/office/powerpoint/2010/main" val="18553054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980029"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捕获异常</a:t>
            </a:r>
          </a:p>
        </p:txBody>
      </p:sp>
      <p:sp>
        <p:nvSpPr>
          <p:cNvPr id="6" name="矩形: 圆角 5">
            <a:extLst>
              <a:ext uri="{FF2B5EF4-FFF2-40B4-BE49-F238E27FC236}">
                <a16:creationId xmlns:a16="http://schemas.microsoft.com/office/drawing/2014/main" id="{DF08177C-13D4-4FE4-8199-19B0E84A1339}"/>
              </a:ext>
            </a:extLst>
          </p:cNvPr>
          <p:cNvSpPr/>
          <p:nvPr/>
        </p:nvSpPr>
        <p:spPr>
          <a:xfrm>
            <a:off x="95183" y="1152259"/>
            <a:ext cx="8953634" cy="2276741"/>
          </a:xfrm>
          <a:prstGeom prst="roundRect">
            <a:avLst>
              <a:gd name="adj" fmla="val 5197"/>
            </a:avLst>
          </a:prstGeom>
          <a:solidFill>
            <a:schemeClr val="accent1">
              <a:lumMod val="20000"/>
              <a:lumOff val="80000"/>
            </a:schemeClr>
          </a:solidFill>
          <a:ln w="285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en-US" altLang="zh-CN" sz="2400" b="1" dirty="0">
                <a:solidFill>
                  <a:schemeClr val="tx1"/>
                </a:solidFill>
                <a:latin typeface="+mj-lt"/>
                <a:ea typeface="楷体" panose="02010609060101010101" pitchFamily="49" charset="-122"/>
              </a:rPr>
              <a:t>Java</a:t>
            </a:r>
            <a:r>
              <a:rPr lang="zh-CN" altLang="en-US" sz="2400" b="1" dirty="0">
                <a:solidFill>
                  <a:schemeClr val="tx1"/>
                </a:solidFill>
                <a:latin typeface="+mj-lt"/>
                <a:ea typeface="楷体" panose="02010609060101010101" pitchFamily="49" charset="-122"/>
              </a:rPr>
              <a:t>的异常处理是通过</a:t>
            </a:r>
            <a:r>
              <a:rPr lang="en-US" altLang="zh-CN" sz="2400" b="1" dirty="0">
                <a:solidFill>
                  <a:schemeClr val="tx1"/>
                </a:solidFill>
                <a:latin typeface="+mj-lt"/>
                <a:ea typeface="楷体" panose="02010609060101010101" pitchFamily="49" charset="-122"/>
              </a:rPr>
              <a:t>3</a:t>
            </a:r>
            <a:r>
              <a:rPr lang="zh-CN" altLang="en-US" sz="2400" b="1" dirty="0">
                <a:solidFill>
                  <a:schemeClr val="tx1"/>
                </a:solidFill>
                <a:latin typeface="+mj-lt"/>
                <a:ea typeface="楷体" panose="02010609060101010101" pitchFamily="49" charset="-122"/>
              </a:rPr>
              <a:t>个关键词来实现的：</a:t>
            </a:r>
            <a:r>
              <a:rPr lang="en-US" altLang="zh-CN" sz="2400" b="1" dirty="0">
                <a:solidFill>
                  <a:schemeClr val="tx1"/>
                </a:solidFill>
                <a:latin typeface="+mj-lt"/>
                <a:ea typeface="楷体" panose="02010609060101010101" pitchFamily="49" charset="-122"/>
              </a:rPr>
              <a:t>try-catch-finally</a:t>
            </a:r>
            <a:r>
              <a:rPr lang="zh-CN" altLang="en-US" sz="2400" b="1" dirty="0">
                <a:solidFill>
                  <a:schemeClr val="tx1"/>
                </a:solidFill>
                <a:latin typeface="+mj-lt"/>
                <a:ea typeface="楷体" panose="02010609060101010101" pitchFamily="49" charset="-122"/>
              </a:rPr>
              <a:t>。</a:t>
            </a:r>
            <a:endParaRPr lang="en-US" altLang="zh-CN" sz="2400" b="1" dirty="0">
              <a:solidFill>
                <a:schemeClr val="tx1"/>
              </a:solidFill>
              <a:latin typeface="+mj-lt"/>
              <a:ea typeface="楷体" panose="02010609060101010101" pitchFamily="49" charset="-122"/>
            </a:endParaRPr>
          </a:p>
          <a:p>
            <a:pPr marL="342900" indent="-342900" algn="just">
              <a:lnSpc>
                <a:spcPct val="120000"/>
              </a:lnSpc>
              <a:buFont typeface="Wingdings" panose="05000000000000000000" pitchFamily="2" charset="2"/>
              <a:buChar char="ü"/>
            </a:pPr>
            <a:r>
              <a:rPr lang="zh-CN" altLang="en-US" sz="2400" b="1" dirty="0">
                <a:solidFill>
                  <a:schemeClr val="tx1"/>
                </a:solidFill>
                <a:latin typeface="+mj-lt"/>
                <a:ea typeface="楷体" panose="02010609060101010101" pitchFamily="49" charset="-122"/>
              </a:rPr>
              <a:t>用</a:t>
            </a:r>
            <a:r>
              <a:rPr lang="en-US" altLang="zh-CN" sz="2400" b="1" dirty="0">
                <a:solidFill>
                  <a:schemeClr val="tx1"/>
                </a:solidFill>
                <a:latin typeface="+mj-lt"/>
                <a:ea typeface="楷体" panose="02010609060101010101" pitchFamily="49" charset="-122"/>
              </a:rPr>
              <a:t>try</a:t>
            </a:r>
            <a:r>
              <a:rPr lang="zh-CN" altLang="en-US" sz="2400" b="1" dirty="0">
                <a:solidFill>
                  <a:schemeClr val="tx1"/>
                </a:solidFill>
                <a:latin typeface="+mj-lt"/>
                <a:ea typeface="楷体" panose="02010609060101010101" pitchFamily="49" charset="-122"/>
              </a:rPr>
              <a:t>来执行一段程序；</a:t>
            </a:r>
            <a:endParaRPr lang="en-US" altLang="zh-CN" sz="2400" b="1" dirty="0">
              <a:solidFill>
                <a:schemeClr val="tx1"/>
              </a:solidFill>
              <a:latin typeface="+mj-lt"/>
              <a:ea typeface="楷体" panose="02010609060101010101" pitchFamily="49" charset="-122"/>
            </a:endParaRPr>
          </a:p>
          <a:p>
            <a:pPr marL="342900" indent="-342900" algn="just">
              <a:lnSpc>
                <a:spcPct val="120000"/>
              </a:lnSpc>
              <a:buFont typeface="Wingdings" panose="05000000000000000000" pitchFamily="2" charset="2"/>
              <a:buChar char="ü"/>
            </a:pPr>
            <a:r>
              <a:rPr lang="zh-CN" altLang="en-US" sz="2400" b="1" dirty="0">
                <a:solidFill>
                  <a:schemeClr val="tx1"/>
                </a:solidFill>
                <a:latin typeface="+mj-lt"/>
                <a:ea typeface="楷体" panose="02010609060101010101" pitchFamily="49" charset="-122"/>
              </a:rPr>
              <a:t>如果出现异常，系统抛出（</a:t>
            </a:r>
            <a:r>
              <a:rPr lang="en-US" altLang="zh-CN" sz="2400" b="1">
                <a:solidFill>
                  <a:schemeClr val="tx1"/>
                </a:solidFill>
                <a:latin typeface="+mj-lt"/>
                <a:ea typeface="楷体" panose="02010609060101010101" pitchFamily="49" charset="-122"/>
              </a:rPr>
              <a:t>throw</a:t>
            </a:r>
            <a:r>
              <a:rPr lang="zh-CN" altLang="en-US" sz="2400" b="1">
                <a:solidFill>
                  <a:schemeClr val="tx1"/>
                </a:solidFill>
                <a:latin typeface="+mj-lt"/>
                <a:ea typeface="楷体" panose="02010609060101010101" pitchFamily="49" charset="-122"/>
              </a:rPr>
              <a:t>）</a:t>
            </a:r>
            <a:r>
              <a:rPr lang="zh-CN" altLang="en-US" sz="2400" b="1" dirty="0">
                <a:solidFill>
                  <a:schemeClr val="tx1"/>
                </a:solidFill>
                <a:latin typeface="+mj-lt"/>
                <a:ea typeface="楷体" panose="02010609060101010101" pitchFamily="49" charset="-122"/>
              </a:rPr>
              <a:t>一个异常；</a:t>
            </a:r>
            <a:endParaRPr lang="en-US" altLang="zh-CN" sz="2400" b="1" dirty="0">
              <a:solidFill>
                <a:schemeClr val="tx1"/>
              </a:solidFill>
              <a:latin typeface="+mj-lt"/>
              <a:ea typeface="楷体" panose="02010609060101010101" pitchFamily="49" charset="-122"/>
            </a:endParaRPr>
          </a:p>
          <a:p>
            <a:pPr marL="342900" indent="-342900" algn="just">
              <a:lnSpc>
                <a:spcPct val="120000"/>
              </a:lnSpc>
              <a:buFont typeface="Wingdings" panose="05000000000000000000" pitchFamily="2" charset="2"/>
              <a:buChar char="ü"/>
            </a:pPr>
            <a:r>
              <a:rPr lang="zh-CN" altLang="en-US" sz="2400" b="1" dirty="0">
                <a:solidFill>
                  <a:schemeClr val="tx1"/>
                </a:solidFill>
                <a:latin typeface="+mj-lt"/>
                <a:ea typeface="楷体" panose="02010609060101010101" pitchFamily="49" charset="-122"/>
              </a:rPr>
              <a:t>可以通过它的类型来捕捉（</a:t>
            </a:r>
            <a:r>
              <a:rPr lang="en-US" altLang="zh-CN" sz="2400" b="1" dirty="0">
                <a:solidFill>
                  <a:schemeClr val="tx1"/>
                </a:solidFill>
                <a:latin typeface="+mj-lt"/>
                <a:ea typeface="楷体" panose="02010609060101010101" pitchFamily="49" charset="-122"/>
              </a:rPr>
              <a:t>catch</a:t>
            </a:r>
            <a:r>
              <a:rPr lang="zh-CN" altLang="en-US" sz="2400" b="1" dirty="0">
                <a:solidFill>
                  <a:schemeClr val="tx1"/>
                </a:solidFill>
                <a:latin typeface="+mj-lt"/>
                <a:ea typeface="楷体" panose="02010609060101010101" pitchFamily="49" charset="-122"/>
              </a:rPr>
              <a:t>）并处理它，或最后（</a:t>
            </a:r>
            <a:r>
              <a:rPr lang="en-US" altLang="zh-CN" sz="2400" b="1" dirty="0">
                <a:solidFill>
                  <a:schemeClr val="tx1"/>
                </a:solidFill>
                <a:latin typeface="+mj-lt"/>
                <a:ea typeface="楷体" panose="02010609060101010101" pitchFamily="49" charset="-122"/>
              </a:rPr>
              <a:t>finally</a:t>
            </a:r>
            <a:r>
              <a:rPr lang="zh-CN" altLang="en-US" sz="2400" b="1" dirty="0">
                <a:solidFill>
                  <a:schemeClr val="tx1"/>
                </a:solidFill>
                <a:latin typeface="+mj-lt"/>
                <a:ea typeface="楷体" panose="02010609060101010101" pitchFamily="49" charset="-122"/>
              </a:rPr>
              <a:t>）由缺省处理器来处理。</a:t>
            </a:r>
          </a:p>
        </p:txBody>
      </p:sp>
      <p:sp>
        <p:nvSpPr>
          <p:cNvPr id="7" name="矩形 6">
            <a:extLst>
              <a:ext uri="{FF2B5EF4-FFF2-40B4-BE49-F238E27FC236}">
                <a16:creationId xmlns:a16="http://schemas.microsoft.com/office/drawing/2014/main" id="{9E3CF93D-E187-4BB3-974E-9F4A2C340056}"/>
              </a:ext>
            </a:extLst>
          </p:cNvPr>
          <p:cNvSpPr/>
          <p:nvPr/>
        </p:nvSpPr>
        <p:spPr>
          <a:xfrm>
            <a:off x="135236" y="3543300"/>
            <a:ext cx="8873525" cy="294542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eaLnBrk="1" hangingPunct="1">
              <a:lnSpc>
                <a:spcPct val="120000"/>
              </a:lnSpc>
              <a:spcBef>
                <a:spcPct val="0"/>
              </a:spcBef>
              <a:buClr>
                <a:schemeClr val="accent1"/>
              </a:buClr>
              <a:buSzPct val="70000"/>
              <a:buFont typeface="Monotype Sorts" pitchFamily="2" charset="2"/>
              <a:buNone/>
            </a:pPr>
            <a:r>
              <a:rPr lang="en-US" altLang="zh-CN" sz="2000" b="1" dirty="0">
                <a:solidFill>
                  <a:srgbClr val="1557AE"/>
                </a:solidFill>
                <a:latin typeface="Consolas" panose="020B0609020204030204" pitchFamily="49" charset="0"/>
              </a:rPr>
              <a:t>try{</a:t>
            </a:r>
          </a:p>
          <a:p>
            <a:pPr eaLnBrk="1" hangingPunct="1">
              <a:lnSpc>
                <a:spcPct val="120000"/>
              </a:lnSpc>
              <a:spcBef>
                <a:spcPct val="0"/>
              </a:spcBef>
              <a:buClr>
                <a:schemeClr val="accent1"/>
              </a:buClr>
              <a:buSzPct val="70000"/>
              <a:buFont typeface="Monotype Sorts" pitchFamily="2" charset="2"/>
              <a:buNone/>
            </a:pPr>
            <a:r>
              <a:rPr lang="en-US" altLang="zh-CN" sz="2000" b="1" dirty="0">
                <a:solidFill>
                  <a:srgbClr val="1557AE"/>
                </a:solidFill>
                <a:latin typeface="Consolas" panose="020B0609020204030204" pitchFamily="49" charset="0"/>
              </a:rPr>
              <a:t>   //</a:t>
            </a:r>
            <a:r>
              <a:rPr lang="zh-CN" altLang="en-US" sz="2000" b="1" dirty="0">
                <a:solidFill>
                  <a:srgbClr val="1557AE"/>
                </a:solidFill>
                <a:latin typeface="Consolas" panose="020B0609020204030204" pitchFamily="49" charset="0"/>
              </a:rPr>
              <a:t>接受监视的程序块</a:t>
            </a:r>
            <a:r>
              <a:rPr lang="en-US" altLang="zh-CN" sz="2000" b="1" dirty="0">
                <a:solidFill>
                  <a:srgbClr val="1557AE"/>
                </a:solidFill>
                <a:latin typeface="Consolas" panose="020B0609020204030204" pitchFamily="49" charset="0"/>
              </a:rPr>
              <a:t>,</a:t>
            </a:r>
            <a:r>
              <a:rPr lang="zh-CN" altLang="en-US" sz="2000" b="1" dirty="0">
                <a:solidFill>
                  <a:srgbClr val="1557AE"/>
                </a:solidFill>
                <a:latin typeface="Consolas" panose="020B0609020204030204" pitchFamily="49" charset="0"/>
              </a:rPr>
              <a:t>在此区域内发生</a:t>
            </a:r>
          </a:p>
          <a:p>
            <a:pPr eaLnBrk="1" hangingPunct="1">
              <a:lnSpc>
                <a:spcPct val="120000"/>
              </a:lnSpc>
              <a:spcBef>
                <a:spcPct val="0"/>
              </a:spcBef>
              <a:buClr>
                <a:schemeClr val="accent1"/>
              </a:buClr>
              <a:buSzPct val="70000"/>
              <a:buFont typeface="Monotype Sorts" pitchFamily="2" charset="2"/>
              <a:buNone/>
            </a:pPr>
            <a:r>
              <a:rPr lang="zh-CN" altLang="en-US" sz="2000" b="1" dirty="0">
                <a:solidFill>
                  <a:srgbClr val="1557AE"/>
                </a:solidFill>
                <a:latin typeface="Consolas" panose="020B0609020204030204" pitchFamily="49" charset="0"/>
              </a:rPr>
              <a:t>   </a:t>
            </a:r>
            <a:r>
              <a:rPr lang="en-US" altLang="zh-CN" sz="2000" b="1" dirty="0">
                <a:solidFill>
                  <a:srgbClr val="1557AE"/>
                </a:solidFill>
                <a:latin typeface="Consolas" panose="020B0609020204030204" pitchFamily="49" charset="0"/>
              </a:rPr>
              <a:t>//</a:t>
            </a:r>
            <a:r>
              <a:rPr lang="zh-CN" altLang="en-US" sz="2000" b="1" dirty="0">
                <a:solidFill>
                  <a:srgbClr val="1557AE"/>
                </a:solidFill>
                <a:latin typeface="Consolas" panose="020B0609020204030204" pitchFamily="49" charset="0"/>
              </a:rPr>
              <a:t>的异常</a:t>
            </a:r>
            <a:r>
              <a:rPr lang="en-US" altLang="zh-CN" sz="2000" b="1" dirty="0">
                <a:solidFill>
                  <a:srgbClr val="1557AE"/>
                </a:solidFill>
                <a:latin typeface="Consolas" panose="020B0609020204030204" pitchFamily="49" charset="0"/>
              </a:rPr>
              <a:t>,</a:t>
            </a:r>
            <a:r>
              <a:rPr lang="zh-CN" altLang="en-US" sz="2000" b="1" dirty="0">
                <a:solidFill>
                  <a:srgbClr val="1557AE"/>
                </a:solidFill>
                <a:latin typeface="Consolas" panose="020B0609020204030204" pitchFamily="49" charset="0"/>
              </a:rPr>
              <a:t>由</a:t>
            </a:r>
            <a:r>
              <a:rPr lang="en-US" altLang="zh-CN" sz="2000" b="1" dirty="0">
                <a:solidFill>
                  <a:srgbClr val="1557AE"/>
                </a:solidFill>
                <a:latin typeface="Consolas" panose="020B0609020204030204" pitchFamily="49" charset="0"/>
              </a:rPr>
              <a:t>catch</a:t>
            </a:r>
            <a:r>
              <a:rPr lang="zh-CN" altLang="en-US" sz="2000" b="1" dirty="0">
                <a:solidFill>
                  <a:srgbClr val="1557AE"/>
                </a:solidFill>
                <a:latin typeface="Consolas" panose="020B0609020204030204" pitchFamily="49" charset="0"/>
              </a:rPr>
              <a:t>中指定的程序处理</a:t>
            </a:r>
            <a:r>
              <a:rPr lang="en-US" altLang="zh-CN" sz="2000" b="1" dirty="0">
                <a:solidFill>
                  <a:srgbClr val="1557AE"/>
                </a:solidFill>
                <a:latin typeface="Consolas" panose="020B0609020204030204" pitchFamily="49" charset="0"/>
              </a:rPr>
              <a:t>;</a:t>
            </a:r>
          </a:p>
          <a:p>
            <a:pPr eaLnBrk="1" hangingPunct="1">
              <a:lnSpc>
                <a:spcPct val="120000"/>
              </a:lnSpc>
              <a:spcBef>
                <a:spcPct val="0"/>
              </a:spcBef>
              <a:buClr>
                <a:schemeClr val="accent1"/>
              </a:buClr>
              <a:buSzPct val="70000"/>
              <a:buFont typeface="Monotype Sorts" pitchFamily="2" charset="2"/>
              <a:buNone/>
            </a:pPr>
            <a:r>
              <a:rPr lang="en-US" altLang="zh-CN" sz="2000" b="1" dirty="0">
                <a:solidFill>
                  <a:srgbClr val="1557AE"/>
                </a:solidFill>
                <a:latin typeface="Consolas" panose="020B0609020204030204" pitchFamily="49" charset="0"/>
              </a:rPr>
              <a:t>}catch(</a:t>
            </a:r>
            <a:r>
              <a:rPr lang="zh-CN" altLang="en-US" sz="2000" b="1" dirty="0">
                <a:solidFill>
                  <a:srgbClr val="1557AE"/>
                </a:solidFill>
                <a:latin typeface="Consolas" panose="020B0609020204030204" pitchFamily="49" charset="0"/>
              </a:rPr>
              <a:t>要处理的异常种类和标识符</a:t>
            </a:r>
            <a:r>
              <a:rPr lang="en-US" altLang="zh-CN" sz="2000" b="1" dirty="0">
                <a:solidFill>
                  <a:srgbClr val="1557AE"/>
                </a:solidFill>
                <a:latin typeface="Consolas" panose="020B0609020204030204" pitchFamily="49" charset="0"/>
              </a:rPr>
              <a:t>){  //</a:t>
            </a:r>
            <a:r>
              <a:rPr lang="zh-CN" altLang="en-US" sz="2000" b="1" dirty="0">
                <a:solidFill>
                  <a:srgbClr val="1557AE"/>
                </a:solidFill>
                <a:latin typeface="Consolas" panose="020B0609020204030204" pitchFamily="49" charset="0"/>
              </a:rPr>
              <a:t>处理异常</a:t>
            </a:r>
            <a:r>
              <a:rPr lang="en-US" altLang="zh-CN" sz="2000" b="1" dirty="0">
                <a:solidFill>
                  <a:srgbClr val="1557AE"/>
                </a:solidFill>
                <a:latin typeface="Consolas" panose="020B0609020204030204" pitchFamily="49" charset="0"/>
              </a:rPr>
              <a:t>;</a:t>
            </a:r>
          </a:p>
          <a:p>
            <a:pPr eaLnBrk="1" hangingPunct="1">
              <a:lnSpc>
                <a:spcPct val="120000"/>
              </a:lnSpc>
              <a:spcBef>
                <a:spcPct val="0"/>
              </a:spcBef>
              <a:buClr>
                <a:schemeClr val="accent1"/>
              </a:buClr>
              <a:buSzPct val="70000"/>
              <a:buFont typeface="Monotype Sorts" pitchFamily="2" charset="2"/>
              <a:buNone/>
            </a:pPr>
            <a:r>
              <a:rPr lang="en-US" altLang="zh-CN" sz="2000" b="1" dirty="0">
                <a:solidFill>
                  <a:srgbClr val="1557AE"/>
                </a:solidFill>
                <a:latin typeface="Consolas" panose="020B0609020204030204" pitchFamily="49" charset="0"/>
              </a:rPr>
              <a:t>}catch(</a:t>
            </a:r>
            <a:r>
              <a:rPr lang="zh-CN" altLang="en-US" sz="2000" b="1" dirty="0">
                <a:solidFill>
                  <a:srgbClr val="1557AE"/>
                </a:solidFill>
                <a:latin typeface="Consolas" panose="020B0609020204030204" pitchFamily="49" charset="0"/>
              </a:rPr>
              <a:t>要处理的异常种类和标识符</a:t>
            </a:r>
            <a:r>
              <a:rPr lang="en-US" altLang="zh-CN" sz="2000" b="1" dirty="0">
                <a:solidFill>
                  <a:srgbClr val="1557AE"/>
                </a:solidFill>
                <a:latin typeface="Consolas" panose="020B0609020204030204" pitchFamily="49" charset="0"/>
              </a:rPr>
              <a:t>){  //</a:t>
            </a:r>
            <a:r>
              <a:rPr lang="zh-CN" altLang="en-US" sz="2000" b="1" dirty="0">
                <a:solidFill>
                  <a:srgbClr val="1557AE"/>
                </a:solidFill>
                <a:latin typeface="Consolas" panose="020B0609020204030204" pitchFamily="49" charset="0"/>
              </a:rPr>
              <a:t>处理异常</a:t>
            </a:r>
            <a:r>
              <a:rPr lang="en-US" altLang="zh-CN" sz="2000" b="1" dirty="0">
                <a:solidFill>
                  <a:srgbClr val="1557AE"/>
                </a:solidFill>
                <a:latin typeface="Consolas" panose="020B0609020204030204" pitchFamily="49" charset="0"/>
              </a:rPr>
              <a:t>;</a:t>
            </a:r>
          </a:p>
          <a:p>
            <a:pPr eaLnBrk="1" hangingPunct="1">
              <a:lnSpc>
                <a:spcPct val="120000"/>
              </a:lnSpc>
              <a:spcBef>
                <a:spcPct val="0"/>
              </a:spcBef>
              <a:buClr>
                <a:schemeClr val="accent1"/>
              </a:buClr>
              <a:buSzPct val="70000"/>
              <a:buFont typeface="Monotype Sorts" pitchFamily="2" charset="2"/>
              <a:buNone/>
            </a:pPr>
            <a:r>
              <a:rPr lang="en-US" altLang="zh-CN" sz="2000" b="1" dirty="0">
                <a:solidFill>
                  <a:srgbClr val="1557AE"/>
                </a:solidFill>
                <a:latin typeface="Consolas" panose="020B0609020204030204" pitchFamily="49" charset="0"/>
              </a:rPr>
              <a:t>}</a:t>
            </a:r>
          </a:p>
          <a:p>
            <a:pPr eaLnBrk="1" hangingPunct="1">
              <a:lnSpc>
                <a:spcPct val="120000"/>
              </a:lnSpc>
              <a:spcBef>
                <a:spcPct val="0"/>
              </a:spcBef>
              <a:buClr>
                <a:schemeClr val="accent1"/>
              </a:buClr>
              <a:buSzPct val="70000"/>
              <a:buFont typeface="Monotype Sorts" pitchFamily="2" charset="2"/>
              <a:buNone/>
            </a:pPr>
            <a:r>
              <a:rPr lang="en-US" altLang="zh-CN" sz="2000" b="1" dirty="0">
                <a:solidFill>
                  <a:srgbClr val="1557AE"/>
                </a:solidFill>
                <a:latin typeface="Consolas" panose="020B0609020204030204" pitchFamily="49" charset="0"/>
              </a:rPr>
              <a:t>…</a:t>
            </a:r>
          </a:p>
          <a:p>
            <a:pPr eaLnBrk="1" hangingPunct="1">
              <a:lnSpc>
                <a:spcPct val="120000"/>
              </a:lnSpc>
              <a:spcBef>
                <a:spcPct val="0"/>
              </a:spcBef>
              <a:buClr>
                <a:schemeClr val="accent1"/>
              </a:buClr>
              <a:buSzPct val="70000"/>
              <a:buFont typeface="Monotype Sorts" pitchFamily="2" charset="2"/>
              <a:buNone/>
            </a:pPr>
            <a:r>
              <a:rPr lang="en-US" altLang="zh-CN" sz="2000" b="1" dirty="0">
                <a:solidFill>
                  <a:srgbClr val="1557AE"/>
                </a:solidFill>
                <a:latin typeface="Consolas" panose="020B0609020204030204" pitchFamily="49" charset="0"/>
              </a:rPr>
              <a:t>finally{//</a:t>
            </a:r>
            <a:r>
              <a:rPr lang="zh-CN" altLang="en-US" sz="2000" b="1" dirty="0">
                <a:solidFill>
                  <a:srgbClr val="1557AE"/>
                </a:solidFill>
                <a:latin typeface="Consolas" panose="020B0609020204030204" pitchFamily="49" charset="0"/>
              </a:rPr>
              <a:t>最终处理</a:t>
            </a:r>
            <a:r>
              <a:rPr lang="en-US" altLang="zh-CN" sz="2000" b="1" dirty="0">
                <a:solidFill>
                  <a:srgbClr val="1557AE"/>
                </a:solidFill>
                <a:latin typeface="Consolas" panose="020B0609020204030204" pitchFamily="49" charset="0"/>
              </a:rPr>
              <a:t>;}</a:t>
            </a:r>
          </a:p>
        </p:txBody>
      </p:sp>
    </p:spTree>
    <p:extLst>
      <p:ext uri="{BB962C8B-B14F-4D97-AF65-F5344CB8AC3E}">
        <p14:creationId xmlns:p14="http://schemas.microsoft.com/office/powerpoint/2010/main" val="12073983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980029"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捕获异常</a:t>
            </a:r>
          </a:p>
        </p:txBody>
      </p:sp>
      <p:sp>
        <p:nvSpPr>
          <p:cNvPr id="6" name="矩形: 圆角 5">
            <a:extLst>
              <a:ext uri="{FF2B5EF4-FFF2-40B4-BE49-F238E27FC236}">
                <a16:creationId xmlns:a16="http://schemas.microsoft.com/office/drawing/2014/main" id="{DF08177C-13D4-4FE4-8199-19B0E84A1339}"/>
              </a:ext>
            </a:extLst>
          </p:cNvPr>
          <p:cNvSpPr/>
          <p:nvPr/>
        </p:nvSpPr>
        <p:spPr>
          <a:xfrm>
            <a:off x="95183" y="1152259"/>
            <a:ext cx="8953634" cy="2276741"/>
          </a:xfrm>
          <a:prstGeom prst="roundRect">
            <a:avLst>
              <a:gd name="adj" fmla="val 5197"/>
            </a:avLst>
          </a:prstGeom>
          <a:solidFill>
            <a:schemeClr val="accent1">
              <a:lumMod val="20000"/>
              <a:lumOff val="80000"/>
            </a:schemeClr>
          </a:solidFill>
          <a:ln w="285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en-US" altLang="zh-CN" sz="2400" b="1" dirty="0">
                <a:solidFill>
                  <a:srgbClr val="1557AE"/>
                </a:solidFill>
                <a:latin typeface="Consolas" panose="020B0609020204030204" pitchFamily="49" charset="0"/>
                <a:ea typeface="楷体" panose="02010609060101010101" pitchFamily="49" charset="-122"/>
              </a:rPr>
              <a:t>try</a:t>
            </a:r>
            <a:r>
              <a:rPr lang="zh-CN" altLang="en-US" sz="2400" b="1" dirty="0">
                <a:solidFill>
                  <a:srgbClr val="1557AE"/>
                </a:solidFill>
                <a:latin typeface="Consolas" panose="020B0609020204030204" pitchFamily="49" charset="0"/>
                <a:ea typeface="楷体" panose="02010609060101010101" pitchFamily="49" charset="-122"/>
              </a:rPr>
              <a:t>语句</a:t>
            </a:r>
          </a:p>
          <a:p>
            <a:pPr algn="just">
              <a:lnSpc>
                <a:spcPct val="120000"/>
              </a:lnSpc>
            </a:pPr>
            <a:r>
              <a:rPr lang="zh-CN" altLang="en-US" sz="2400" b="1" dirty="0">
                <a:solidFill>
                  <a:schemeClr val="tx1"/>
                </a:solidFill>
                <a:latin typeface="Consolas" panose="020B0609020204030204" pitchFamily="49" charset="0"/>
                <a:ea typeface="楷体" panose="02010609060101010101" pitchFamily="49" charset="-122"/>
              </a:rPr>
              <a:t>捕获异常的第一步就是用</a:t>
            </a:r>
            <a:r>
              <a:rPr lang="en-US" altLang="zh-CN" sz="2400" b="1" dirty="0">
                <a:solidFill>
                  <a:schemeClr val="tx1"/>
                </a:solidFill>
                <a:latin typeface="Consolas" panose="020B0609020204030204" pitchFamily="49" charset="0"/>
                <a:ea typeface="楷体" panose="02010609060101010101" pitchFamily="49" charset="-122"/>
              </a:rPr>
              <a:t>try {…}</a:t>
            </a:r>
            <a:r>
              <a:rPr lang="zh-CN" altLang="en-US" sz="2400" b="1" dirty="0">
                <a:solidFill>
                  <a:schemeClr val="tx1"/>
                </a:solidFill>
                <a:latin typeface="Consolas" panose="020B0609020204030204" pitchFamily="49" charset="0"/>
                <a:ea typeface="楷体" panose="02010609060101010101" pitchFamily="49" charset="-122"/>
              </a:rPr>
              <a:t>语句指定了一段代码，该段代码就是一次捕获并处理异常的范围。在执行过程中，该段代码可能会产生并抛弃一个或多个异常，因此，它后面的</a:t>
            </a:r>
            <a:r>
              <a:rPr lang="en-US" altLang="zh-CN" sz="2400" b="1" dirty="0">
                <a:solidFill>
                  <a:schemeClr val="tx1"/>
                </a:solidFill>
                <a:latin typeface="Consolas" panose="020B0609020204030204" pitchFamily="49" charset="0"/>
                <a:ea typeface="楷体" panose="02010609060101010101" pitchFamily="49" charset="-122"/>
              </a:rPr>
              <a:t>catch</a:t>
            </a:r>
            <a:r>
              <a:rPr lang="zh-CN" altLang="en-US" sz="2400" b="1" dirty="0">
                <a:solidFill>
                  <a:schemeClr val="tx1"/>
                </a:solidFill>
                <a:latin typeface="Consolas" panose="020B0609020204030204" pitchFamily="49" charset="0"/>
                <a:ea typeface="楷体" panose="02010609060101010101" pitchFamily="49" charset="-122"/>
              </a:rPr>
              <a:t>语句进行捕获时也要做相应的处理。</a:t>
            </a:r>
          </a:p>
        </p:txBody>
      </p:sp>
      <p:sp>
        <p:nvSpPr>
          <p:cNvPr id="7" name="矩形 6">
            <a:extLst>
              <a:ext uri="{FF2B5EF4-FFF2-40B4-BE49-F238E27FC236}">
                <a16:creationId xmlns:a16="http://schemas.microsoft.com/office/drawing/2014/main" id="{9E3CF93D-E187-4BB3-974E-9F4A2C340056}"/>
              </a:ext>
            </a:extLst>
          </p:cNvPr>
          <p:cNvSpPr/>
          <p:nvPr/>
        </p:nvSpPr>
        <p:spPr>
          <a:xfrm>
            <a:off x="135236" y="3543300"/>
            <a:ext cx="8873525" cy="294542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eaLnBrk="1" hangingPunct="1">
              <a:lnSpc>
                <a:spcPct val="120000"/>
              </a:lnSpc>
              <a:spcBef>
                <a:spcPct val="0"/>
              </a:spcBef>
              <a:buClr>
                <a:schemeClr val="accent1"/>
              </a:buClr>
              <a:buSzPct val="70000"/>
              <a:buFont typeface="Monotype Sorts" pitchFamily="2" charset="2"/>
              <a:buNone/>
            </a:pPr>
            <a:r>
              <a:rPr lang="en-US" altLang="zh-CN" sz="2000" b="1" dirty="0">
                <a:solidFill>
                  <a:srgbClr val="FF0000"/>
                </a:solidFill>
                <a:latin typeface="Consolas" panose="020B0609020204030204" pitchFamily="49" charset="0"/>
              </a:rPr>
              <a:t>try</a:t>
            </a:r>
            <a:r>
              <a:rPr lang="en-US" altLang="zh-CN" sz="2000" b="1" dirty="0">
                <a:solidFill>
                  <a:srgbClr val="1557AE"/>
                </a:solidFill>
                <a:latin typeface="Consolas" panose="020B0609020204030204" pitchFamily="49" charset="0"/>
              </a:rPr>
              <a:t>{</a:t>
            </a:r>
          </a:p>
          <a:p>
            <a:pPr eaLnBrk="1" hangingPunct="1">
              <a:lnSpc>
                <a:spcPct val="120000"/>
              </a:lnSpc>
              <a:spcBef>
                <a:spcPct val="0"/>
              </a:spcBef>
              <a:buClr>
                <a:schemeClr val="accent1"/>
              </a:buClr>
              <a:buSzPct val="70000"/>
              <a:buFont typeface="Monotype Sorts" pitchFamily="2" charset="2"/>
              <a:buNone/>
            </a:pPr>
            <a:r>
              <a:rPr lang="en-US" altLang="zh-CN" sz="2000" b="1" dirty="0">
                <a:solidFill>
                  <a:srgbClr val="1557AE"/>
                </a:solidFill>
                <a:latin typeface="Consolas" panose="020B0609020204030204" pitchFamily="49" charset="0"/>
              </a:rPr>
              <a:t>   //</a:t>
            </a:r>
            <a:r>
              <a:rPr lang="zh-CN" altLang="en-US" sz="2000" b="1" dirty="0">
                <a:solidFill>
                  <a:srgbClr val="1557AE"/>
                </a:solidFill>
                <a:latin typeface="Consolas" panose="020B0609020204030204" pitchFamily="49" charset="0"/>
              </a:rPr>
              <a:t>接受监视的程序块</a:t>
            </a:r>
            <a:r>
              <a:rPr lang="en-US" altLang="zh-CN" sz="2000" b="1" dirty="0">
                <a:solidFill>
                  <a:srgbClr val="1557AE"/>
                </a:solidFill>
                <a:latin typeface="Consolas" panose="020B0609020204030204" pitchFamily="49" charset="0"/>
              </a:rPr>
              <a:t>,</a:t>
            </a:r>
            <a:r>
              <a:rPr lang="zh-CN" altLang="en-US" sz="2000" b="1" dirty="0">
                <a:solidFill>
                  <a:srgbClr val="1557AE"/>
                </a:solidFill>
                <a:latin typeface="Consolas" panose="020B0609020204030204" pitchFamily="49" charset="0"/>
              </a:rPr>
              <a:t>在此区域内发生</a:t>
            </a:r>
          </a:p>
          <a:p>
            <a:pPr eaLnBrk="1" hangingPunct="1">
              <a:lnSpc>
                <a:spcPct val="120000"/>
              </a:lnSpc>
              <a:spcBef>
                <a:spcPct val="0"/>
              </a:spcBef>
              <a:buClr>
                <a:schemeClr val="accent1"/>
              </a:buClr>
              <a:buSzPct val="70000"/>
              <a:buFont typeface="Monotype Sorts" pitchFamily="2" charset="2"/>
              <a:buNone/>
            </a:pPr>
            <a:r>
              <a:rPr lang="zh-CN" altLang="en-US" sz="2000" b="1" dirty="0">
                <a:solidFill>
                  <a:srgbClr val="1557AE"/>
                </a:solidFill>
                <a:latin typeface="Consolas" panose="020B0609020204030204" pitchFamily="49" charset="0"/>
              </a:rPr>
              <a:t>   </a:t>
            </a:r>
            <a:r>
              <a:rPr lang="en-US" altLang="zh-CN" sz="2000" b="1" dirty="0">
                <a:solidFill>
                  <a:srgbClr val="1557AE"/>
                </a:solidFill>
                <a:latin typeface="Consolas" panose="020B0609020204030204" pitchFamily="49" charset="0"/>
              </a:rPr>
              <a:t>//</a:t>
            </a:r>
            <a:r>
              <a:rPr lang="zh-CN" altLang="en-US" sz="2000" b="1" dirty="0">
                <a:solidFill>
                  <a:srgbClr val="1557AE"/>
                </a:solidFill>
                <a:latin typeface="Consolas" panose="020B0609020204030204" pitchFamily="49" charset="0"/>
              </a:rPr>
              <a:t>的异常</a:t>
            </a:r>
            <a:r>
              <a:rPr lang="en-US" altLang="zh-CN" sz="2000" b="1" dirty="0">
                <a:solidFill>
                  <a:srgbClr val="1557AE"/>
                </a:solidFill>
                <a:latin typeface="Consolas" panose="020B0609020204030204" pitchFamily="49" charset="0"/>
              </a:rPr>
              <a:t>,</a:t>
            </a:r>
            <a:r>
              <a:rPr lang="zh-CN" altLang="en-US" sz="2000" b="1" dirty="0">
                <a:solidFill>
                  <a:srgbClr val="1557AE"/>
                </a:solidFill>
                <a:latin typeface="Consolas" panose="020B0609020204030204" pitchFamily="49" charset="0"/>
              </a:rPr>
              <a:t>由</a:t>
            </a:r>
            <a:r>
              <a:rPr lang="en-US" altLang="zh-CN" sz="2000" b="1" dirty="0">
                <a:solidFill>
                  <a:srgbClr val="1557AE"/>
                </a:solidFill>
                <a:latin typeface="Consolas" panose="020B0609020204030204" pitchFamily="49" charset="0"/>
              </a:rPr>
              <a:t>catch</a:t>
            </a:r>
            <a:r>
              <a:rPr lang="zh-CN" altLang="en-US" sz="2000" b="1" dirty="0">
                <a:solidFill>
                  <a:srgbClr val="1557AE"/>
                </a:solidFill>
                <a:latin typeface="Consolas" panose="020B0609020204030204" pitchFamily="49" charset="0"/>
              </a:rPr>
              <a:t>中指定的程序处理</a:t>
            </a:r>
            <a:r>
              <a:rPr lang="en-US" altLang="zh-CN" sz="2000" b="1" dirty="0">
                <a:solidFill>
                  <a:srgbClr val="1557AE"/>
                </a:solidFill>
                <a:latin typeface="Consolas" panose="020B0609020204030204" pitchFamily="49" charset="0"/>
              </a:rPr>
              <a:t>;</a:t>
            </a:r>
          </a:p>
          <a:p>
            <a:pPr eaLnBrk="1" hangingPunct="1">
              <a:lnSpc>
                <a:spcPct val="120000"/>
              </a:lnSpc>
              <a:spcBef>
                <a:spcPct val="0"/>
              </a:spcBef>
              <a:buClr>
                <a:schemeClr val="accent1"/>
              </a:buClr>
              <a:buSzPct val="70000"/>
              <a:buFont typeface="Monotype Sorts" pitchFamily="2" charset="2"/>
              <a:buNone/>
            </a:pPr>
            <a:r>
              <a:rPr lang="en-US" altLang="zh-CN" sz="2000" b="1" dirty="0">
                <a:solidFill>
                  <a:srgbClr val="1557AE"/>
                </a:solidFill>
                <a:latin typeface="Consolas" panose="020B0609020204030204" pitchFamily="49" charset="0"/>
              </a:rPr>
              <a:t>}catch(</a:t>
            </a:r>
            <a:r>
              <a:rPr lang="zh-CN" altLang="en-US" sz="2000" b="1" dirty="0">
                <a:solidFill>
                  <a:srgbClr val="1557AE"/>
                </a:solidFill>
                <a:latin typeface="Consolas" panose="020B0609020204030204" pitchFamily="49" charset="0"/>
              </a:rPr>
              <a:t>要处理的异常种类和标识符</a:t>
            </a:r>
            <a:r>
              <a:rPr lang="en-US" altLang="zh-CN" sz="2000" b="1" dirty="0">
                <a:solidFill>
                  <a:srgbClr val="1557AE"/>
                </a:solidFill>
                <a:latin typeface="Consolas" panose="020B0609020204030204" pitchFamily="49" charset="0"/>
              </a:rPr>
              <a:t>){  //</a:t>
            </a:r>
            <a:r>
              <a:rPr lang="zh-CN" altLang="en-US" sz="2000" b="1" dirty="0">
                <a:solidFill>
                  <a:srgbClr val="1557AE"/>
                </a:solidFill>
                <a:latin typeface="Consolas" panose="020B0609020204030204" pitchFamily="49" charset="0"/>
              </a:rPr>
              <a:t>处理异常</a:t>
            </a:r>
            <a:r>
              <a:rPr lang="en-US" altLang="zh-CN" sz="2000" b="1" dirty="0">
                <a:solidFill>
                  <a:srgbClr val="1557AE"/>
                </a:solidFill>
                <a:latin typeface="Consolas" panose="020B0609020204030204" pitchFamily="49" charset="0"/>
              </a:rPr>
              <a:t>;</a:t>
            </a:r>
          </a:p>
          <a:p>
            <a:pPr eaLnBrk="1" hangingPunct="1">
              <a:lnSpc>
                <a:spcPct val="120000"/>
              </a:lnSpc>
              <a:spcBef>
                <a:spcPct val="0"/>
              </a:spcBef>
              <a:buClr>
                <a:schemeClr val="accent1"/>
              </a:buClr>
              <a:buSzPct val="70000"/>
              <a:buFont typeface="Monotype Sorts" pitchFamily="2" charset="2"/>
              <a:buNone/>
            </a:pPr>
            <a:r>
              <a:rPr lang="en-US" altLang="zh-CN" sz="2000" b="1" dirty="0">
                <a:solidFill>
                  <a:srgbClr val="1557AE"/>
                </a:solidFill>
                <a:latin typeface="Consolas" panose="020B0609020204030204" pitchFamily="49" charset="0"/>
              </a:rPr>
              <a:t>}catch(</a:t>
            </a:r>
            <a:r>
              <a:rPr lang="zh-CN" altLang="en-US" sz="2000" b="1" dirty="0">
                <a:solidFill>
                  <a:srgbClr val="1557AE"/>
                </a:solidFill>
                <a:latin typeface="Consolas" panose="020B0609020204030204" pitchFamily="49" charset="0"/>
              </a:rPr>
              <a:t>要处理的异常种类和标识符</a:t>
            </a:r>
            <a:r>
              <a:rPr lang="en-US" altLang="zh-CN" sz="2000" b="1" dirty="0">
                <a:solidFill>
                  <a:srgbClr val="1557AE"/>
                </a:solidFill>
                <a:latin typeface="Consolas" panose="020B0609020204030204" pitchFamily="49" charset="0"/>
              </a:rPr>
              <a:t>){  //</a:t>
            </a:r>
            <a:r>
              <a:rPr lang="zh-CN" altLang="en-US" sz="2000" b="1" dirty="0">
                <a:solidFill>
                  <a:srgbClr val="1557AE"/>
                </a:solidFill>
                <a:latin typeface="Consolas" panose="020B0609020204030204" pitchFamily="49" charset="0"/>
              </a:rPr>
              <a:t>处理异常</a:t>
            </a:r>
            <a:r>
              <a:rPr lang="en-US" altLang="zh-CN" sz="2000" b="1" dirty="0">
                <a:solidFill>
                  <a:srgbClr val="1557AE"/>
                </a:solidFill>
                <a:latin typeface="Consolas" panose="020B0609020204030204" pitchFamily="49" charset="0"/>
              </a:rPr>
              <a:t>;</a:t>
            </a:r>
          </a:p>
          <a:p>
            <a:pPr eaLnBrk="1" hangingPunct="1">
              <a:lnSpc>
                <a:spcPct val="120000"/>
              </a:lnSpc>
              <a:spcBef>
                <a:spcPct val="0"/>
              </a:spcBef>
              <a:buClr>
                <a:schemeClr val="accent1"/>
              </a:buClr>
              <a:buSzPct val="70000"/>
              <a:buFont typeface="Monotype Sorts" pitchFamily="2" charset="2"/>
              <a:buNone/>
            </a:pPr>
            <a:r>
              <a:rPr lang="en-US" altLang="zh-CN" sz="2000" b="1" dirty="0">
                <a:solidFill>
                  <a:srgbClr val="1557AE"/>
                </a:solidFill>
                <a:latin typeface="Consolas" panose="020B0609020204030204" pitchFamily="49" charset="0"/>
              </a:rPr>
              <a:t>}</a:t>
            </a:r>
          </a:p>
          <a:p>
            <a:pPr eaLnBrk="1" hangingPunct="1">
              <a:lnSpc>
                <a:spcPct val="120000"/>
              </a:lnSpc>
              <a:spcBef>
                <a:spcPct val="0"/>
              </a:spcBef>
              <a:buClr>
                <a:schemeClr val="accent1"/>
              </a:buClr>
              <a:buSzPct val="70000"/>
              <a:buFont typeface="Monotype Sorts" pitchFamily="2" charset="2"/>
              <a:buNone/>
            </a:pPr>
            <a:r>
              <a:rPr lang="en-US" altLang="zh-CN" sz="2000" b="1" dirty="0">
                <a:solidFill>
                  <a:srgbClr val="1557AE"/>
                </a:solidFill>
                <a:latin typeface="Consolas" panose="020B0609020204030204" pitchFamily="49" charset="0"/>
              </a:rPr>
              <a:t>…</a:t>
            </a:r>
          </a:p>
          <a:p>
            <a:pPr eaLnBrk="1" hangingPunct="1">
              <a:lnSpc>
                <a:spcPct val="120000"/>
              </a:lnSpc>
              <a:spcBef>
                <a:spcPct val="0"/>
              </a:spcBef>
              <a:buClr>
                <a:schemeClr val="accent1"/>
              </a:buClr>
              <a:buSzPct val="70000"/>
              <a:buFont typeface="Monotype Sorts" pitchFamily="2" charset="2"/>
              <a:buNone/>
            </a:pPr>
            <a:r>
              <a:rPr lang="en-US" altLang="zh-CN" sz="2000" b="1" dirty="0">
                <a:solidFill>
                  <a:srgbClr val="1557AE"/>
                </a:solidFill>
                <a:latin typeface="Consolas" panose="020B0609020204030204" pitchFamily="49" charset="0"/>
              </a:rPr>
              <a:t>finally{//</a:t>
            </a:r>
            <a:r>
              <a:rPr lang="zh-CN" altLang="en-US" sz="2000" b="1" dirty="0">
                <a:solidFill>
                  <a:srgbClr val="1557AE"/>
                </a:solidFill>
                <a:latin typeface="Consolas" panose="020B0609020204030204" pitchFamily="49" charset="0"/>
              </a:rPr>
              <a:t>最终处理</a:t>
            </a:r>
            <a:r>
              <a:rPr lang="en-US" altLang="zh-CN" sz="2000" b="1" dirty="0">
                <a:solidFill>
                  <a:srgbClr val="1557AE"/>
                </a:solidFill>
                <a:latin typeface="Consolas" panose="020B0609020204030204" pitchFamily="49" charset="0"/>
              </a:rPr>
              <a:t>;}</a:t>
            </a:r>
          </a:p>
        </p:txBody>
      </p:sp>
    </p:spTree>
    <p:extLst>
      <p:ext uri="{BB962C8B-B14F-4D97-AF65-F5344CB8AC3E}">
        <p14:creationId xmlns:p14="http://schemas.microsoft.com/office/powerpoint/2010/main" val="17486719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980029"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捕获异常</a:t>
            </a:r>
          </a:p>
        </p:txBody>
      </p:sp>
      <p:sp>
        <p:nvSpPr>
          <p:cNvPr id="6" name="矩形: 圆角 5">
            <a:extLst>
              <a:ext uri="{FF2B5EF4-FFF2-40B4-BE49-F238E27FC236}">
                <a16:creationId xmlns:a16="http://schemas.microsoft.com/office/drawing/2014/main" id="{DF08177C-13D4-4FE4-8199-19B0E84A1339}"/>
              </a:ext>
            </a:extLst>
          </p:cNvPr>
          <p:cNvSpPr/>
          <p:nvPr/>
        </p:nvSpPr>
        <p:spPr>
          <a:xfrm>
            <a:off x="95183" y="1152259"/>
            <a:ext cx="8953634" cy="2276741"/>
          </a:xfrm>
          <a:prstGeom prst="roundRect">
            <a:avLst>
              <a:gd name="adj" fmla="val 5197"/>
            </a:avLst>
          </a:prstGeom>
          <a:solidFill>
            <a:schemeClr val="accent1">
              <a:lumMod val="20000"/>
              <a:lumOff val="80000"/>
            </a:schemeClr>
          </a:solidFill>
          <a:ln w="285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en-US" altLang="zh-CN" sz="2400" b="1" dirty="0">
                <a:solidFill>
                  <a:srgbClr val="1557AE"/>
                </a:solidFill>
                <a:latin typeface="Consolas" panose="020B0609020204030204" pitchFamily="49" charset="0"/>
                <a:ea typeface="楷体" panose="02010609060101010101" pitchFamily="49" charset="-122"/>
              </a:rPr>
              <a:t>catch</a:t>
            </a:r>
            <a:r>
              <a:rPr lang="zh-CN" altLang="en-US" sz="2400" b="1" dirty="0">
                <a:solidFill>
                  <a:srgbClr val="1557AE"/>
                </a:solidFill>
                <a:latin typeface="Consolas" panose="020B0609020204030204" pitchFamily="49" charset="0"/>
                <a:ea typeface="楷体" panose="02010609060101010101" pitchFamily="49" charset="-122"/>
              </a:rPr>
              <a:t>语句</a:t>
            </a:r>
          </a:p>
          <a:p>
            <a:pPr algn="just">
              <a:lnSpc>
                <a:spcPct val="120000"/>
              </a:lnSpc>
            </a:pPr>
            <a:r>
              <a:rPr lang="zh-CN" altLang="en-US" sz="2400" b="1" dirty="0">
                <a:solidFill>
                  <a:schemeClr val="tx1"/>
                </a:solidFill>
                <a:latin typeface="Consolas" panose="020B0609020204030204" pitchFamily="49" charset="0"/>
                <a:ea typeface="楷体" panose="02010609060101010101" pitchFamily="49" charset="-122"/>
              </a:rPr>
              <a:t>每个</a:t>
            </a:r>
            <a:r>
              <a:rPr lang="en-US" altLang="zh-CN" sz="2400" b="1" dirty="0">
                <a:solidFill>
                  <a:schemeClr val="tx1"/>
                </a:solidFill>
                <a:latin typeface="Consolas" panose="020B0609020204030204" pitchFamily="49" charset="0"/>
                <a:ea typeface="楷体" panose="02010609060101010101" pitchFamily="49" charset="-122"/>
              </a:rPr>
              <a:t>try</a:t>
            </a:r>
            <a:r>
              <a:rPr lang="zh-CN" altLang="en-US" sz="2400" b="1" dirty="0">
                <a:solidFill>
                  <a:schemeClr val="tx1"/>
                </a:solidFill>
                <a:latin typeface="Consolas" panose="020B0609020204030204" pitchFamily="49" charset="0"/>
                <a:ea typeface="楷体" panose="02010609060101010101" pitchFamily="49" charset="-122"/>
              </a:rPr>
              <a:t>语句通常伴随一个或多个</a:t>
            </a:r>
            <a:r>
              <a:rPr lang="en-US" altLang="zh-CN" sz="2400" b="1" dirty="0">
                <a:solidFill>
                  <a:schemeClr val="tx1"/>
                </a:solidFill>
                <a:latin typeface="Consolas" panose="020B0609020204030204" pitchFamily="49" charset="0"/>
                <a:ea typeface="楷体" panose="02010609060101010101" pitchFamily="49" charset="-122"/>
              </a:rPr>
              <a:t>catch</a:t>
            </a:r>
            <a:r>
              <a:rPr lang="zh-CN" altLang="en-US" sz="2400" b="1" dirty="0">
                <a:solidFill>
                  <a:schemeClr val="tx1"/>
                </a:solidFill>
                <a:latin typeface="Consolas" panose="020B0609020204030204" pitchFamily="49" charset="0"/>
                <a:ea typeface="楷体" panose="02010609060101010101" pitchFamily="49" charset="-122"/>
              </a:rPr>
              <a:t>语句，用于捕获</a:t>
            </a:r>
            <a:r>
              <a:rPr lang="en-US" altLang="zh-CN" sz="2400" b="1" dirty="0">
                <a:solidFill>
                  <a:schemeClr val="tx1"/>
                </a:solidFill>
                <a:latin typeface="Consolas" panose="020B0609020204030204" pitchFamily="49" charset="0"/>
                <a:ea typeface="楷体" panose="02010609060101010101" pitchFamily="49" charset="-122"/>
              </a:rPr>
              <a:t>try</a:t>
            </a:r>
            <a:r>
              <a:rPr lang="zh-CN" altLang="en-US" sz="2400" b="1" dirty="0">
                <a:solidFill>
                  <a:schemeClr val="tx1"/>
                </a:solidFill>
                <a:latin typeface="Consolas" panose="020B0609020204030204" pitchFamily="49" charset="0"/>
                <a:ea typeface="楷体" panose="02010609060101010101" pitchFamily="49" charset="-122"/>
              </a:rPr>
              <a:t>代码块所产生的异常并做相应的处理。 </a:t>
            </a:r>
            <a:r>
              <a:rPr lang="en-US" altLang="zh-CN" sz="2400" b="1" dirty="0">
                <a:solidFill>
                  <a:schemeClr val="tx1"/>
                </a:solidFill>
                <a:latin typeface="Consolas" panose="020B0609020204030204" pitchFamily="49" charset="0"/>
                <a:ea typeface="楷体" panose="02010609060101010101" pitchFamily="49" charset="-122"/>
              </a:rPr>
              <a:t>catch</a:t>
            </a:r>
            <a:r>
              <a:rPr lang="zh-CN" altLang="en-US" sz="2400" b="1" dirty="0">
                <a:solidFill>
                  <a:schemeClr val="tx1"/>
                </a:solidFill>
                <a:latin typeface="Consolas" panose="020B0609020204030204" pitchFamily="49" charset="0"/>
                <a:ea typeface="楷体" panose="02010609060101010101" pitchFamily="49" charset="-122"/>
              </a:rPr>
              <a:t>语句有一个形式参数，用于指明其所能捕获得异常类型，运行时系统通过参数值把被抛弃的异常对象传递给</a:t>
            </a:r>
            <a:r>
              <a:rPr lang="en-US" altLang="zh-CN" sz="2400" b="1" dirty="0">
                <a:solidFill>
                  <a:schemeClr val="tx1"/>
                </a:solidFill>
                <a:latin typeface="Consolas" panose="020B0609020204030204" pitchFamily="49" charset="0"/>
                <a:ea typeface="楷体" panose="02010609060101010101" pitchFamily="49" charset="-122"/>
              </a:rPr>
              <a:t>catch</a:t>
            </a:r>
            <a:r>
              <a:rPr lang="zh-CN" altLang="en-US" sz="2400" b="1" dirty="0">
                <a:solidFill>
                  <a:schemeClr val="tx1"/>
                </a:solidFill>
                <a:latin typeface="Consolas" panose="020B0609020204030204" pitchFamily="49" charset="0"/>
                <a:ea typeface="楷体" panose="02010609060101010101" pitchFamily="49" charset="-122"/>
              </a:rPr>
              <a:t>语句。</a:t>
            </a:r>
          </a:p>
        </p:txBody>
      </p:sp>
      <p:sp>
        <p:nvSpPr>
          <p:cNvPr id="7" name="矩形 6">
            <a:extLst>
              <a:ext uri="{FF2B5EF4-FFF2-40B4-BE49-F238E27FC236}">
                <a16:creationId xmlns:a16="http://schemas.microsoft.com/office/drawing/2014/main" id="{9E3CF93D-E187-4BB3-974E-9F4A2C340056}"/>
              </a:ext>
            </a:extLst>
          </p:cNvPr>
          <p:cNvSpPr/>
          <p:nvPr/>
        </p:nvSpPr>
        <p:spPr>
          <a:xfrm>
            <a:off x="135236" y="3543300"/>
            <a:ext cx="8873525" cy="294542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eaLnBrk="1" hangingPunct="1">
              <a:lnSpc>
                <a:spcPct val="120000"/>
              </a:lnSpc>
              <a:spcBef>
                <a:spcPct val="0"/>
              </a:spcBef>
              <a:buClr>
                <a:schemeClr val="accent1"/>
              </a:buClr>
              <a:buSzPct val="70000"/>
              <a:buFont typeface="Monotype Sorts" pitchFamily="2" charset="2"/>
              <a:buNone/>
            </a:pPr>
            <a:r>
              <a:rPr lang="en-US" altLang="zh-CN" sz="2000" b="1" dirty="0">
                <a:solidFill>
                  <a:srgbClr val="1557AE"/>
                </a:solidFill>
                <a:latin typeface="Consolas" panose="020B0609020204030204" pitchFamily="49" charset="0"/>
              </a:rPr>
              <a:t>try{</a:t>
            </a:r>
          </a:p>
          <a:p>
            <a:pPr eaLnBrk="1" hangingPunct="1">
              <a:lnSpc>
                <a:spcPct val="120000"/>
              </a:lnSpc>
              <a:spcBef>
                <a:spcPct val="0"/>
              </a:spcBef>
              <a:buClr>
                <a:schemeClr val="accent1"/>
              </a:buClr>
              <a:buSzPct val="70000"/>
              <a:buFont typeface="Monotype Sorts" pitchFamily="2" charset="2"/>
              <a:buNone/>
            </a:pPr>
            <a:r>
              <a:rPr lang="en-US" altLang="zh-CN" sz="2000" b="1" dirty="0">
                <a:solidFill>
                  <a:srgbClr val="1557AE"/>
                </a:solidFill>
                <a:latin typeface="Consolas" panose="020B0609020204030204" pitchFamily="49" charset="0"/>
              </a:rPr>
              <a:t>   //</a:t>
            </a:r>
            <a:r>
              <a:rPr lang="zh-CN" altLang="en-US" sz="2000" b="1" dirty="0">
                <a:solidFill>
                  <a:srgbClr val="1557AE"/>
                </a:solidFill>
                <a:latin typeface="Consolas" panose="020B0609020204030204" pitchFamily="49" charset="0"/>
              </a:rPr>
              <a:t>接受监视的程序块</a:t>
            </a:r>
            <a:r>
              <a:rPr lang="en-US" altLang="zh-CN" sz="2000" b="1" dirty="0">
                <a:solidFill>
                  <a:srgbClr val="1557AE"/>
                </a:solidFill>
                <a:latin typeface="Consolas" panose="020B0609020204030204" pitchFamily="49" charset="0"/>
              </a:rPr>
              <a:t>,</a:t>
            </a:r>
            <a:r>
              <a:rPr lang="zh-CN" altLang="en-US" sz="2000" b="1" dirty="0">
                <a:solidFill>
                  <a:srgbClr val="1557AE"/>
                </a:solidFill>
                <a:latin typeface="Consolas" panose="020B0609020204030204" pitchFamily="49" charset="0"/>
              </a:rPr>
              <a:t>在此区域内发生</a:t>
            </a:r>
          </a:p>
          <a:p>
            <a:pPr eaLnBrk="1" hangingPunct="1">
              <a:lnSpc>
                <a:spcPct val="120000"/>
              </a:lnSpc>
              <a:spcBef>
                <a:spcPct val="0"/>
              </a:spcBef>
              <a:buClr>
                <a:schemeClr val="accent1"/>
              </a:buClr>
              <a:buSzPct val="70000"/>
              <a:buFont typeface="Monotype Sorts" pitchFamily="2" charset="2"/>
              <a:buNone/>
            </a:pPr>
            <a:r>
              <a:rPr lang="zh-CN" altLang="en-US" sz="2000" b="1" dirty="0">
                <a:solidFill>
                  <a:srgbClr val="1557AE"/>
                </a:solidFill>
                <a:latin typeface="Consolas" panose="020B0609020204030204" pitchFamily="49" charset="0"/>
              </a:rPr>
              <a:t>   </a:t>
            </a:r>
            <a:r>
              <a:rPr lang="en-US" altLang="zh-CN" sz="2000" b="1" dirty="0">
                <a:solidFill>
                  <a:srgbClr val="1557AE"/>
                </a:solidFill>
                <a:latin typeface="Consolas" panose="020B0609020204030204" pitchFamily="49" charset="0"/>
              </a:rPr>
              <a:t>//</a:t>
            </a:r>
            <a:r>
              <a:rPr lang="zh-CN" altLang="en-US" sz="2000" b="1" dirty="0">
                <a:solidFill>
                  <a:srgbClr val="1557AE"/>
                </a:solidFill>
                <a:latin typeface="Consolas" panose="020B0609020204030204" pitchFamily="49" charset="0"/>
              </a:rPr>
              <a:t>的异常</a:t>
            </a:r>
            <a:r>
              <a:rPr lang="en-US" altLang="zh-CN" sz="2000" b="1" dirty="0">
                <a:solidFill>
                  <a:srgbClr val="1557AE"/>
                </a:solidFill>
                <a:latin typeface="Consolas" panose="020B0609020204030204" pitchFamily="49" charset="0"/>
              </a:rPr>
              <a:t>,</a:t>
            </a:r>
            <a:r>
              <a:rPr lang="zh-CN" altLang="en-US" sz="2000" b="1" dirty="0">
                <a:solidFill>
                  <a:srgbClr val="1557AE"/>
                </a:solidFill>
                <a:latin typeface="Consolas" panose="020B0609020204030204" pitchFamily="49" charset="0"/>
              </a:rPr>
              <a:t>由</a:t>
            </a:r>
            <a:r>
              <a:rPr lang="en-US" altLang="zh-CN" sz="2000" b="1" dirty="0">
                <a:solidFill>
                  <a:srgbClr val="1557AE"/>
                </a:solidFill>
                <a:latin typeface="Consolas" panose="020B0609020204030204" pitchFamily="49" charset="0"/>
              </a:rPr>
              <a:t>catch</a:t>
            </a:r>
            <a:r>
              <a:rPr lang="zh-CN" altLang="en-US" sz="2000" b="1" dirty="0">
                <a:solidFill>
                  <a:srgbClr val="1557AE"/>
                </a:solidFill>
                <a:latin typeface="Consolas" panose="020B0609020204030204" pitchFamily="49" charset="0"/>
              </a:rPr>
              <a:t>中指定的程序处理</a:t>
            </a:r>
            <a:r>
              <a:rPr lang="en-US" altLang="zh-CN" sz="2000" b="1" dirty="0">
                <a:solidFill>
                  <a:srgbClr val="1557AE"/>
                </a:solidFill>
                <a:latin typeface="Consolas" panose="020B0609020204030204" pitchFamily="49" charset="0"/>
              </a:rPr>
              <a:t>;</a:t>
            </a:r>
          </a:p>
          <a:p>
            <a:pPr eaLnBrk="1" hangingPunct="1">
              <a:lnSpc>
                <a:spcPct val="120000"/>
              </a:lnSpc>
              <a:spcBef>
                <a:spcPct val="0"/>
              </a:spcBef>
              <a:buClr>
                <a:schemeClr val="accent1"/>
              </a:buClr>
              <a:buSzPct val="70000"/>
              <a:buFont typeface="Monotype Sorts" pitchFamily="2" charset="2"/>
              <a:buNone/>
            </a:pPr>
            <a:r>
              <a:rPr lang="en-US" altLang="zh-CN" sz="2000" b="1" dirty="0">
                <a:solidFill>
                  <a:srgbClr val="1557AE"/>
                </a:solidFill>
                <a:latin typeface="Consolas" panose="020B0609020204030204" pitchFamily="49" charset="0"/>
              </a:rPr>
              <a:t>}</a:t>
            </a:r>
            <a:r>
              <a:rPr lang="en-US" altLang="zh-CN" sz="2000" b="1" dirty="0">
                <a:solidFill>
                  <a:srgbClr val="FF0000"/>
                </a:solidFill>
                <a:latin typeface="Consolas" panose="020B0609020204030204" pitchFamily="49" charset="0"/>
              </a:rPr>
              <a:t>catch</a:t>
            </a:r>
            <a:r>
              <a:rPr lang="en-US" altLang="zh-CN" sz="2000" b="1" dirty="0">
                <a:solidFill>
                  <a:srgbClr val="1557AE"/>
                </a:solidFill>
                <a:latin typeface="Consolas" panose="020B0609020204030204" pitchFamily="49" charset="0"/>
              </a:rPr>
              <a:t>(</a:t>
            </a:r>
            <a:r>
              <a:rPr lang="zh-CN" altLang="en-US" sz="2000" b="1" dirty="0">
                <a:solidFill>
                  <a:srgbClr val="1557AE"/>
                </a:solidFill>
                <a:latin typeface="Consolas" panose="020B0609020204030204" pitchFamily="49" charset="0"/>
              </a:rPr>
              <a:t>要处理的异常种类和标识符</a:t>
            </a:r>
            <a:r>
              <a:rPr lang="en-US" altLang="zh-CN" sz="2000" b="1" dirty="0">
                <a:solidFill>
                  <a:srgbClr val="1557AE"/>
                </a:solidFill>
                <a:latin typeface="Consolas" panose="020B0609020204030204" pitchFamily="49" charset="0"/>
              </a:rPr>
              <a:t>){  //</a:t>
            </a:r>
            <a:r>
              <a:rPr lang="zh-CN" altLang="en-US" sz="2000" b="1" dirty="0">
                <a:solidFill>
                  <a:srgbClr val="1557AE"/>
                </a:solidFill>
                <a:latin typeface="Consolas" panose="020B0609020204030204" pitchFamily="49" charset="0"/>
              </a:rPr>
              <a:t>处理异常</a:t>
            </a:r>
            <a:r>
              <a:rPr lang="en-US" altLang="zh-CN" sz="2000" b="1" dirty="0">
                <a:solidFill>
                  <a:srgbClr val="1557AE"/>
                </a:solidFill>
                <a:latin typeface="Consolas" panose="020B0609020204030204" pitchFamily="49" charset="0"/>
              </a:rPr>
              <a:t>;</a:t>
            </a:r>
          </a:p>
          <a:p>
            <a:pPr eaLnBrk="1" hangingPunct="1">
              <a:lnSpc>
                <a:spcPct val="120000"/>
              </a:lnSpc>
              <a:spcBef>
                <a:spcPct val="0"/>
              </a:spcBef>
              <a:buClr>
                <a:schemeClr val="accent1"/>
              </a:buClr>
              <a:buSzPct val="70000"/>
              <a:buFont typeface="Monotype Sorts" pitchFamily="2" charset="2"/>
              <a:buNone/>
            </a:pPr>
            <a:r>
              <a:rPr lang="en-US" altLang="zh-CN" sz="2000" b="1" dirty="0">
                <a:solidFill>
                  <a:srgbClr val="1557AE"/>
                </a:solidFill>
                <a:latin typeface="Consolas" panose="020B0609020204030204" pitchFamily="49" charset="0"/>
              </a:rPr>
              <a:t>}</a:t>
            </a:r>
            <a:r>
              <a:rPr lang="en-US" altLang="zh-CN" sz="2000" b="1" dirty="0">
                <a:solidFill>
                  <a:srgbClr val="FF0000"/>
                </a:solidFill>
                <a:latin typeface="Consolas" panose="020B0609020204030204" pitchFamily="49" charset="0"/>
              </a:rPr>
              <a:t>catch</a:t>
            </a:r>
            <a:r>
              <a:rPr lang="en-US" altLang="zh-CN" sz="2000" b="1" dirty="0">
                <a:solidFill>
                  <a:srgbClr val="1557AE"/>
                </a:solidFill>
                <a:latin typeface="Consolas" panose="020B0609020204030204" pitchFamily="49" charset="0"/>
              </a:rPr>
              <a:t>(</a:t>
            </a:r>
            <a:r>
              <a:rPr lang="zh-CN" altLang="en-US" sz="2000" b="1" dirty="0">
                <a:solidFill>
                  <a:srgbClr val="1557AE"/>
                </a:solidFill>
                <a:latin typeface="Consolas" panose="020B0609020204030204" pitchFamily="49" charset="0"/>
              </a:rPr>
              <a:t>要处理的异常种类和标识符</a:t>
            </a:r>
            <a:r>
              <a:rPr lang="en-US" altLang="zh-CN" sz="2000" b="1" dirty="0">
                <a:solidFill>
                  <a:srgbClr val="1557AE"/>
                </a:solidFill>
                <a:latin typeface="Consolas" panose="020B0609020204030204" pitchFamily="49" charset="0"/>
              </a:rPr>
              <a:t>){  //</a:t>
            </a:r>
            <a:r>
              <a:rPr lang="zh-CN" altLang="en-US" sz="2000" b="1" dirty="0">
                <a:solidFill>
                  <a:srgbClr val="1557AE"/>
                </a:solidFill>
                <a:latin typeface="Consolas" panose="020B0609020204030204" pitchFamily="49" charset="0"/>
              </a:rPr>
              <a:t>处理异常</a:t>
            </a:r>
            <a:r>
              <a:rPr lang="en-US" altLang="zh-CN" sz="2000" b="1" dirty="0">
                <a:solidFill>
                  <a:srgbClr val="1557AE"/>
                </a:solidFill>
                <a:latin typeface="Consolas" panose="020B0609020204030204" pitchFamily="49" charset="0"/>
              </a:rPr>
              <a:t>;</a:t>
            </a:r>
          </a:p>
          <a:p>
            <a:pPr eaLnBrk="1" hangingPunct="1">
              <a:lnSpc>
                <a:spcPct val="120000"/>
              </a:lnSpc>
              <a:spcBef>
                <a:spcPct val="0"/>
              </a:spcBef>
              <a:buClr>
                <a:schemeClr val="accent1"/>
              </a:buClr>
              <a:buSzPct val="70000"/>
              <a:buFont typeface="Monotype Sorts" pitchFamily="2" charset="2"/>
              <a:buNone/>
            </a:pPr>
            <a:r>
              <a:rPr lang="en-US" altLang="zh-CN" sz="2000" b="1" dirty="0">
                <a:solidFill>
                  <a:srgbClr val="1557AE"/>
                </a:solidFill>
                <a:latin typeface="Consolas" panose="020B0609020204030204" pitchFamily="49" charset="0"/>
              </a:rPr>
              <a:t>}</a:t>
            </a:r>
          </a:p>
          <a:p>
            <a:pPr eaLnBrk="1" hangingPunct="1">
              <a:lnSpc>
                <a:spcPct val="120000"/>
              </a:lnSpc>
              <a:spcBef>
                <a:spcPct val="0"/>
              </a:spcBef>
              <a:buClr>
                <a:schemeClr val="accent1"/>
              </a:buClr>
              <a:buSzPct val="70000"/>
              <a:buFont typeface="Monotype Sorts" pitchFamily="2" charset="2"/>
              <a:buNone/>
            </a:pPr>
            <a:r>
              <a:rPr lang="en-US" altLang="zh-CN" sz="2000" b="1" dirty="0">
                <a:solidFill>
                  <a:srgbClr val="1557AE"/>
                </a:solidFill>
                <a:latin typeface="Consolas" panose="020B0609020204030204" pitchFamily="49" charset="0"/>
              </a:rPr>
              <a:t>…</a:t>
            </a:r>
          </a:p>
          <a:p>
            <a:pPr eaLnBrk="1" hangingPunct="1">
              <a:lnSpc>
                <a:spcPct val="120000"/>
              </a:lnSpc>
              <a:spcBef>
                <a:spcPct val="0"/>
              </a:spcBef>
              <a:buClr>
                <a:schemeClr val="accent1"/>
              </a:buClr>
              <a:buSzPct val="70000"/>
              <a:buFont typeface="Monotype Sorts" pitchFamily="2" charset="2"/>
              <a:buNone/>
            </a:pPr>
            <a:r>
              <a:rPr lang="en-US" altLang="zh-CN" sz="2000" b="1" dirty="0">
                <a:solidFill>
                  <a:srgbClr val="1557AE"/>
                </a:solidFill>
                <a:latin typeface="Consolas" panose="020B0609020204030204" pitchFamily="49" charset="0"/>
              </a:rPr>
              <a:t>finally{//</a:t>
            </a:r>
            <a:r>
              <a:rPr lang="zh-CN" altLang="en-US" sz="2000" b="1" dirty="0">
                <a:solidFill>
                  <a:srgbClr val="1557AE"/>
                </a:solidFill>
                <a:latin typeface="Consolas" panose="020B0609020204030204" pitchFamily="49" charset="0"/>
              </a:rPr>
              <a:t>最终处理</a:t>
            </a:r>
            <a:r>
              <a:rPr lang="en-US" altLang="zh-CN" sz="2000" b="1" dirty="0">
                <a:solidFill>
                  <a:srgbClr val="1557AE"/>
                </a:solidFill>
                <a:latin typeface="Consolas" panose="020B0609020204030204" pitchFamily="49" charset="0"/>
              </a:rPr>
              <a:t>;}</a:t>
            </a:r>
          </a:p>
        </p:txBody>
      </p:sp>
    </p:spTree>
    <p:extLst>
      <p:ext uri="{BB962C8B-B14F-4D97-AF65-F5344CB8AC3E}">
        <p14:creationId xmlns:p14="http://schemas.microsoft.com/office/powerpoint/2010/main" val="7015835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980029"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捕获异常</a:t>
            </a:r>
          </a:p>
        </p:txBody>
      </p:sp>
      <p:sp>
        <p:nvSpPr>
          <p:cNvPr id="6" name="矩形: 圆角 5">
            <a:extLst>
              <a:ext uri="{FF2B5EF4-FFF2-40B4-BE49-F238E27FC236}">
                <a16:creationId xmlns:a16="http://schemas.microsoft.com/office/drawing/2014/main" id="{DF08177C-13D4-4FE4-8199-19B0E84A1339}"/>
              </a:ext>
            </a:extLst>
          </p:cNvPr>
          <p:cNvSpPr/>
          <p:nvPr/>
        </p:nvSpPr>
        <p:spPr>
          <a:xfrm>
            <a:off x="95183" y="1152259"/>
            <a:ext cx="8953634" cy="2276741"/>
          </a:xfrm>
          <a:prstGeom prst="roundRect">
            <a:avLst>
              <a:gd name="adj" fmla="val 5197"/>
            </a:avLst>
          </a:prstGeom>
          <a:solidFill>
            <a:schemeClr val="accent1">
              <a:lumMod val="20000"/>
              <a:lumOff val="80000"/>
            </a:schemeClr>
          </a:solidFill>
          <a:ln w="285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en-US" altLang="zh-CN" sz="2400" b="1" dirty="0">
                <a:solidFill>
                  <a:srgbClr val="1557AE"/>
                </a:solidFill>
                <a:latin typeface="Consolas" panose="020B0609020204030204" pitchFamily="49" charset="0"/>
                <a:ea typeface="楷体" panose="02010609060101010101" pitchFamily="49" charset="-122"/>
              </a:rPr>
              <a:t>catch</a:t>
            </a:r>
            <a:r>
              <a:rPr lang="zh-CN" altLang="en-US" sz="2400" b="1" dirty="0">
                <a:solidFill>
                  <a:srgbClr val="1557AE"/>
                </a:solidFill>
                <a:latin typeface="Consolas" panose="020B0609020204030204" pitchFamily="49" charset="0"/>
                <a:ea typeface="楷体" panose="02010609060101010101" pitchFamily="49" charset="-122"/>
              </a:rPr>
              <a:t>语句</a:t>
            </a:r>
          </a:p>
          <a:p>
            <a:pPr algn="just">
              <a:lnSpc>
                <a:spcPct val="120000"/>
              </a:lnSpc>
            </a:pPr>
            <a:r>
              <a:rPr lang="zh-CN" altLang="en-US" sz="2400" b="1" dirty="0">
                <a:solidFill>
                  <a:schemeClr val="tx1"/>
                </a:solidFill>
                <a:latin typeface="Consolas" panose="020B0609020204030204" pitchFamily="49" charset="0"/>
                <a:ea typeface="楷体" panose="02010609060101010101" pitchFamily="49" charset="-122"/>
              </a:rPr>
              <a:t>程序设计中要根据具体的情况来选择</a:t>
            </a:r>
            <a:r>
              <a:rPr lang="en-US" altLang="zh-CN" sz="2400" b="1" dirty="0">
                <a:solidFill>
                  <a:schemeClr val="tx1"/>
                </a:solidFill>
                <a:latin typeface="Consolas" panose="020B0609020204030204" pitchFamily="49" charset="0"/>
                <a:ea typeface="楷体" panose="02010609060101010101" pitchFamily="49" charset="-122"/>
              </a:rPr>
              <a:t>catch</a:t>
            </a:r>
            <a:r>
              <a:rPr lang="zh-CN" altLang="en-US" sz="2400" b="1" dirty="0">
                <a:solidFill>
                  <a:schemeClr val="tx1"/>
                </a:solidFill>
                <a:latin typeface="Consolas" panose="020B0609020204030204" pitchFamily="49" charset="0"/>
                <a:ea typeface="楷体" panose="02010609060101010101" pitchFamily="49" charset="-122"/>
              </a:rPr>
              <a:t>语句的异常处理类型，一般应该按照</a:t>
            </a:r>
            <a:r>
              <a:rPr lang="en-US" altLang="zh-CN" sz="2400" b="1" dirty="0">
                <a:solidFill>
                  <a:schemeClr val="tx1"/>
                </a:solidFill>
                <a:latin typeface="Consolas" panose="020B0609020204030204" pitchFamily="49" charset="0"/>
                <a:ea typeface="楷体" panose="02010609060101010101" pitchFamily="49" charset="-122"/>
              </a:rPr>
              <a:t>try</a:t>
            </a:r>
            <a:r>
              <a:rPr lang="zh-CN" altLang="en-US" sz="2400" b="1" dirty="0">
                <a:solidFill>
                  <a:schemeClr val="tx1"/>
                </a:solidFill>
                <a:latin typeface="Consolas" panose="020B0609020204030204" pitchFamily="49" charset="0"/>
                <a:ea typeface="楷体" panose="02010609060101010101" pitchFamily="49" charset="-122"/>
              </a:rPr>
              <a:t>代码块中异常可能产生的顺序及其真正类型进行捕获和处理，尽量避免选择最一般的类型作为</a:t>
            </a:r>
            <a:r>
              <a:rPr lang="en-US" altLang="zh-CN" sz="2400" b="1" dirty="0">
                <a:solidFill>
                  <a:schemeClr val="tx1"/>
                </a:solidFill>
                <a:latin typeface="Consolas" panose="020B0609020204030204" pitchFamily="49" charset="0"/>
                <a:ea typeface="楷体" panose="02010609060101010101" pitchFamily="49" charset="-122"/>
              </a:rPr>
              <a:t>catch</a:t>
            </a:r>
            <a:r>
              <a:rPr lang="zh-CN" altLang="en-US" sz="2400" b="1" dirty="0">
                <a:solidFill>
                  <a:schemeClr val="tx1"/>
                </a:solidFill>
                <a:latin typeface="Consolas" panose="020B0609020204030204" pitchFamily="49" charset="0"/>
                <a:ea typeface="楷体" panose="02010609060101010101" pitchFamily="49" charset="-122"/>
              </a:rPr>
              <a:t>语句中指定要捕获的类型。</a:t>
            </a:r>
          </a:p>
        </p:txBody>
      </p:sp>
      <p:sp>
        <p:nvSpPr>
          <p:cNvPr id="7" name="矩形 6">
            <a:extLst>
              <a:ext uri="{FF2B5EF4-FFF2-40B4-BE49-F238E27FC236}">
                <a16:creationId xmlns:a16="http://schemas.microsoft.com/office/drawing/2014/main" id="{9E3CF93D-E187-4BB3-974E-9F4A2C340056}"/>
              </a:ext>
            </a:extLst>
          </p:cNvPr>
          <p:cNvSpPr/>
          <p:nvPr/>
        </p:nvSpPr>
        <p:spPr>
          <a:xfrm>
            <a:off x="135236" y="3543300"/>
            <a:ext cx="8873525" cy="294542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eaLnBrk="1" hangingPunct="1">
              <a:lnSpc>
                <a:spcPct val="120000"/>
              </a:lnSpc>
              <a:spcBef>
                <a:spcPct val="0"/>
              </a:spcBef>
              <a:buClr>
                <a:schemeClr val="accent1"/>
              </a:buClr>
              <a:buSzPct val="70000"/>
              <a:buFont typeface="Monotype Sorts" pitchFamily="2" charset="2"/>
              <a:buNone/>
            </a:pPr>
            <a:r>
              <a:rPr lang="en-US" altLang="zh-CN" sz="2000" b="1" dirty="0">
                <a:solidFill>
                  <a:srgbClr val="1557AE"/>
                </a:solidFill>
                <a:latin typeface="Consolas" panose="020B0609020204030204" pitchFamily="49" charset="0"/>
              </a:rPr>
              <a:t>try{</a:t>
            </a:r>
          </a:p>
          <a:p>
            <a:pPr eaLnBrk="1" hangingPunct="1">
              <a:lnSpc>
                <a:spcPct val="120000"/>
              </a:lnSpc>
              <a:spcBef>
                <a:spcPct val="0"/>
              </a:spcBef>
              <a:buClr>
                <a:schemeClr val="accent1"/>
              </a:buClr>
              <a:buSzPct val="70000"/>
              <a:buFont typeface="Monotype Sorts" pitchFamily="2" charset="2"/>
              <a:buNone/>
            </a:pPr>
            <a:r>
              <a:rPr lang="en-US" altLang="zh-CN" sz="2000" b="1" dirty="0">
                <a:solidFill>
                  <a:srgbClr val="1557AE"/>
                </a:solidFill>
                <a:latin typeface="Consolas" panose="020B0609020204030204" pitchFamily="49" charset="0"/>
              </a:rPr>
              <a:t>   //</a:t>
            </a:r>
            <a:r>
              <a:rPr lang="zh-CN" altLang="en-US" sz="2000" b="1" dirty="0">
                <a:solidFill>
                  <a:srgbClr val="1557AE"/>
                </a:solidFill>
                <a:latin typeface="Consolas" panose="020B0609020204030204" pitchFamily="49" charset="0"/>
              </a:rPr>
              <a:t>接受监视的程序块</a:t>
            </a:r>
            <a:r>
              <a:rPr lang="en-US" altLang="zh-CN" sz="2000" b="1" dirty="0">
                <a:solidFill>
                  <a:srgbClr val="1557AE"/>
                </a:solidFill>
                <a:latin typeface="Consolas" panose="020B0609020204030204" pitchFamily="49" charset="0"/>
              </a:rPr>
              <a:t>,</a:t>
            </a:r>
            <a:r>
              <a:rPr lang="zh-CN" altLang="en-US" sz="2000" b="1" dirty="0">
                <a:solidFill>
                  <a:srgbClr val="1557AE"/>
                </a:solidFill>
                <a:latin typeface="Consolas" panose="020B0609020204030204" pitchFamily="49" charset="0"/>
              </a:rPr>
              <a:t>在此区域内发生</a:t>
            </a:r>
          </a:p>
          <a:p>
            <a:pPr eaLnBrk="1" hangingPunct="1">
              <a:lnSpc>
                <a:spcPct val="120000"/>
              </a:lnSpc>
              <a:spcBef>
                <a:spcPct val="0"/>
              </a:spcBef>
              <a:buClr>
                <a:schemeClr val="accent1"/>
              </a:buClr>
              <a:buSzPct val="70000"/>
              <a:buFont typeface="Monotype Sorts" pitchFamily="2" charset="2"/>
              <a:buNone/>
            </a:pPr>
            <a:r>
              <a:rPr lang="zh-CN" altLang="en-US" sz="2000" b="1" dirty="0">
                <a:solidFill>
                  <a:srgbClr val="1557AE"/>
                </a:solidFill>
                <a:latin typeface="Consolas" panose="020B0609020204030204" pitchFamily="49" charset="0"/>
              </a:rPr>
              <a:t>   </a:t>
            </a:r>
            <a:r>
              <a:rPr lang="en-US" altLang="zh-CN" sz="2000" b="1" dirty="0">
                <a:solidFill>
                  <a:srgbClr val="1557AE"/>
                </a:solidFill>
                <a:latin typeface="Consolas" panose="020B0609020204030204" pitchFamily="49" charset="0"/>
              </a:rPr>
              <a:t>//</a:t>
            </a:r>
            <a:r>
              <a:rPr lang="zh-CN" altLang="en-US" sz="2000" b="1" dirty="0">
                <a:solidFill>
                  <a:srgbClr val="1557AE"/>
                </a:solidFill>
                <a:latin typeface="Consolas" panose="020B0609020204030204" pitchFamily="49" charset="0"/>
              </a:rPr>
              <a:t>的异常</a:t>
            </a:r>
            <a:r>
              <a:rPr lang="en-US" altLang="zh-CN" sz="2000" b="1" dirty="0">
                <a:solidFill>
                  <a:srgbClr val="1557AE"/>
                </a:solidFill>
                <a:latin typeface="Consolas" panose="020B0609020204030204" pitchFamily="49" charset="0"/>
              </a:rPr>
              <a:t>,</a:t>
            </a:r>
            <a:r>
              <a:rPr lang="zh-CN" altLang="en-US" sz="2000" b="1" dirty="0">
                <a:solidFill>
                  <a:srgbClr val="1557AE"/>
                </a:solidFill>
                <a:latin typeface="Consolas" panose="020B0609020204030204" pitchFamily="49" charset="0"/>
              </a:rPr>
              <a:t>由</a:t>
            </a:r>
            <a:r>
              <a:rPr lang="en-US" altLang="zh-CN" sz="2000" b="1" dirty="0">
                <a:solidFill>
                  <a:srgbClr val="1557AE"/>
                </a:solidFill>
                <a:latin typeface="Consolas" panose="020B0609020204030204" pitchFamily="49" charset="0"/>
              </a:rPr>
              <a:t>catch</a:t>
            </a:r>
            <a:r>
              <a:rPr lang="zh-CN" altLang="en-US" sz="2000" b="1" dirty="0">
                <a:solidFill>
                  <a:srgbClr val="1557AE"/>
                </a:solidFill>
                <a:latin typeface="Consolas" panose="020B0609020204030204" pitchFamily="49" charset="0"/>
              </a:rPr>
              <a:t>中指定的程序处理</a:t>
            </a:r>
            <a:r>
              <a:rPr lang="en-US" altLang="zh-CN" sz="2000" b="1" dirty="0">
                <a:solidFill>
                  <a:srgbClr val="1557AE"/>
                </a:solidFill>
                <a:latin typeface="Consolas" panose="020B0609020204030204" pitchFamily="49" charset="0"/>
              </a:rPr>
              <a:t>;</a:t>
            </a:r>
          </a:p>
          <a:p>
            <a:pPr eaLnBrk="1" hangingPunct="1">
              <a:lnSpc>
                <a:spcPct val="120000"/>
              </a:lnSpc>
              <a:spcBef>
                <a:spcPct val="0"/>
              </a:spcBef>
              <a:buClr>
                <a:schemeClr val="accent1"/>
              </a:buClr>
              <a:buSzPct val="70000"/>
              <a:buFont typeface="Monotype Sorts" pitchFamily="2" charset="2"/>
              <a:buNone/>
            </a:pPr>
            <a:r>
              <a:rPr lang="en-US" altLang="zh-CN" sz="2000" b="1" dirty="0">
                <a:solidFill>
                  <a:srgbClr val="1557AE"/>
                </a:solidFill>
                <a:latin typeface="Consolas" panose="020B0609020204030204" pitchFamily="49" charset="0"/>
              </a:rPr>
              <a:t>}</a:t>
            </a:r>
            <a:r>
              <a:rPr lang="en-US" altLang="zh-CN" sz="2000" b="1" dirty="0">
                <a:solidFill>
                  <a:srgbClr val="FF0000"/>
                </a:solidFill>
                <a:latin typeface="Consolas" panose="020B0609020204030204" pitchFamily="49" charset="0"/>
              </a:rPr>
              <a:t>catch</a:t>
            </a:r>
            <a:r>
              <a:rPr lang="en-US" altLang="zh-CN" sz="2000" b="1" dirty="0">
                <a:solidFill>
                  <a:srgbClr val="1557AE"/>
                </a:solidFill>
                <a:latin typeface="Consolas" panose="020B0609020204030204" pitchFamily="49" charset="0"/>
              </a:rPr>
              <a:t>(</a:t>
            </a:r>
            <a:r>
              <a:rPr lang="zh-CN" altLang="en-US" sz="2000" b="1" dirty="0">
                <a:solidFill>
                  <a:srgbClr val="1557AE"/>
                </a:solidFill>
                <a:latin typeface="Consolas" panose="020B0609020204030204" pitchFamily="49" charset="0"/>
              </a:rPr>
              <a:t>要处理的异常种类和标识符</a:t>
            </a:r>
            <a:r>
              <a:rPr lang="en-US" altLang="zh-CN" sz="2000" b="1" dirty="0">
                <a:solidFill>
                  <a:srgbClr val="1557AE"/>
                </a:solidFill>
                <a:latin typeface="Consolas" panose="020B0609020204030204" pitchFamily="49" charset="0"/>
              </a:rPr>
              <a:t>){  //</a:t>
            </a:r>
            <a:r>
              <a:rPr lang="zh-CN" altLang="en-US" sz="2000" b="1" dirty="0">
                <a:solidFill>
                  <a:srgbClr val="1557AE"/>
                </a:solidFill>
                <a:latin typeface="Consolas" panose="020B0609020204030204" pitchFamily="49" charset="0"/>
              </a:rPr>
              <a:t>处理异常</a:t>
            </a:r>
            <a:r>
              <a:rPr lang="en-US" altLang="zh-CN" sz="2000" b="1" dirty="0">
                <a:solidFill>
                  <a:srgbClr val="1557AE"/>
                </a:solidFill>
                <a:latin typeface="Consolas" panose="020B0609020204030204" pitchFamily="49" charset="0"/>
              </a:rPr>
              <a:t>;</a:t>
            </a:r>
          </a:p>
          <a:p>
            <a:pPr eaLnBrk="1" hangingPunct="1">
              <a:lnSpc>
                <a:spcPct val="120000"/>
              </a:lnSpc>
              <a:spcBef>
                <a:spcPct val="0"/>
              </a:spcBef>
              <a:buClr>
                <a:schemeClr val="accent1"/>
              </a:buClr>
              <a:buSzPct val="70000"/>
              <a:buFont typeface="Monotype Sorts" pitchFamily="2" charset="2"/>
              <a:buNone/>
            </a:pPr>
            <a:r>
              <a:rPr lang="en-US" altLang="zh-CN" sz="2000" b="1" dirty="0">
                <a:solidFill>
                  <a:srgbClr val="1557AE"/>
                </a:solidFill>
                <a:latin typeface="Consolas" panose="020B0609020204030204" pitchFamily="49" charset="0"/>
              </a:rPr>
              <a:t>}</a:t>
            </a:r>
            <a:r>
              <a:rPr lang="en-US" altLang="zh-CN" sz="2000" b="1" dirty="0">
                <a:solidFill>
                  <a:srgbClr val="FF0000"/>
                </a:solidFill>
                <a:latin typeface="Consolas" panose="020B0609020204030204" pitchFamily="49" charset="0"/>
              </a:rPr>
              <a:t>catch</a:t>
            </a:r>
            <a:r>
              <a:rPr lang="en-US" altLang="zh-CN" sz="2000" b="1" dirty="0">
                <a:solidFill>
                  <a:srgbClr val="1557AE"/>
                </a:solidFill>
                <a:latin typeface="Consolas" panose="020B0609020204030204" pitchFamily="49" charset="0"/>
              </a:rPr>
              <a:t>(</a:t>
            </a:r>
            <a:r>
              <a:rPr lang="zh-CN" altLang="en-US" sz="2000" b="1" dirty="0">
                <a:solidFill>
                  <a:srgbClr val="1557AE"/>
                </a:solidFill>
                <a:latin typeface="Consolas" panose="020B0609020204030204" pitchFamily="49" charset="0"/>
              </a:rPr>
              <a:t>要处理的异常种类和标识符</a:t>
            </a:r>
            <a:r>
              <a:rPr lang="en-US" altLang="zh-CN" sz="2000" b="1" dirty="0">
                <a:solidFill>
                  <a:srgbClr val="1557AE"/>
                </a:solidFill>
                <a:latin typeface="Consolas" panose="020B0609020204030204" pitchFamily="49" charset="0"/>
              </a:rPr>
              <a:t>){  //</a:t>
            </a:r>
            <a:r>
              <a:rPr lang="zh-CN" altLang="en-US" sz="2000" b="1" dirty="0">
                <a:solidFill>
                  <a:srgbClr val="1557AE"/>
                </a:solidFill>
                <a:latin typeface="Consolas" panose="020B0609020204030204" pitchFamily="49" charset="0"/>
              </a:rPr>
              <a:t>处理异常</a:t>
            </a:r>
            <a:r>
              <a:rPr lang="en-US" altLang="zh-CN" sz="2000" b="1" dirty="0">
                <a:solidFill>
                  <a:srgbClr val="1557AE"/>
                </a:solidFill>
                <a:latin typeface="Consolas" panose="020B0609020204030204" pitchFamily="49" charset="0"/>
              </a:rPr>
              <a:t>;</a:t>
            </a:r>
          </a:p>
          <a:p>
            <a:pPr eaLnBrk="1" hangingPunct="1">
              <a:lnSpc>
                <a:spcPct val="120000"/>
              </a:lnSpc>
              <a:spcBef>
                <a:spcPct val="0"/>
              </a:spcBef>
              <a:buClr>
                <a:schemeClr val="accent1"/>
              </a:buClr>
              <a:buSzPct val="70000"/>
              <a:buFont typeface="Monotype Sorts" pitchFamily="2" charset="2"/>
              <a:buNone/>
            </a:pPr>
            <a:r>
              <a:rPr lang="en-US" altLang="zh-CN" sz="2000" b="1" dirty="0">
                <a:solidFill>
                  <a:srgbClr val="1557AE"/>
                </a:solidFill>
                <a:latin typeface="Consolas" panose="020B0609020204030204" pitchFamily="49" charset="0"/>
              </a:rPr>
              <a:t>}</a:t>
            </a:r>
          </a:p>
          <a:p>
            <a:pPr eaLnBrk="1" hangingPunct="1">
              <a:lnSpc>
                <a:spcPct val="120000"/>
              </a:lnSpc>
              <a:spcBef>
                <a:spcPct val="0"/>
              </a:spcBef>
              <a:buClr>
                <a:schemeClr val="accent1"/>
              </a:buClr>
              <a:buSzPct val="70000"/>
              <a:buFont typeface="Monotype Sorts" pitchFamily="2" charset="2"/>
              <a:buNone/>
            </a:pPr>
            <a:r>
              <a:rPr lang="en-US" altLang="zh-CN" sz="2000" b="1" dirty="0">
                <a:solidFill>
                  <a:srgbClr val="1557AE"/>
                </a:solidFill>
                <a:latin typeface="Consolas" panose="020B0609020204030204" pitchFamily="49" charset="0"/>
              </a:rPr>
              <a:t>…</a:t>
            </a:r>
          </a:p>
          <a:p>
            <a:pPr eaLnBrk="1" hangingPunct="1">
              <a:lnSpc>
                <a:spcPct val="120000"/>
              </a:lnSpc>
              <a:spcBef>
                <a:spcPct val="0"/>
              </a:spcBef>
              <a:buClr>
                <a:schemeClr val="accent1"/>
              </a:buClr>
              <a:buSzPct val="70000"/>
              <a:buFont typeface="Monotype Sorts" pitchFamily="2" charset="2"/>
              <a:buNone/>
            </a:pPr>
            <a:r>
              <a:rPr lang="en-US" altLang="zh-CN" sz="2000" b="1" dirty="0">
                <a:solidFill>
                  <a:srgbClr val="1557AE"/>
                </a:solidFill>
                <a:latin typeface="Consolas" panose="020B0609020204030204" pitchFamily="49" charset="0"/>
              </a:rPr>
              <a:t>finally{//</a:t>
            </a:r>
            <a:r>
              <a:rPr lang="zh-CN" altLang="en-US" sz="2000" b="1" dirty="0">
                <a:solidFill>
                  <a:srgbClr val="1557AE"/>
                </a:solidFill>
                <a:latin typeface="Consolas" panose="020B0609020204030204" pitchFamily="49" charset="0"/>
              </a:rPr>
              <a:t>最终处理</a:t>
            </a:r>
            <a:r>
              <a:rPr lang="en-US" altLang="zh-CN" sz="2000" b="1" dirty="0">
                <a:solidFill>
                  <a:srgbClr val="1557AE"/>
                </a:solidFill>
                <a:latin typeface="Consolas" panose="020B0609020204030204" pitchFamily="49" charset="0"/>
              </a:rPr>
              <a:t>;}</a:t>
            </a:r>
          </a:p>
        </p:txBody>
      </p:sp>
    </p:spTree>
    <p:extLst>
      <p:ext uri="{BB962C8B-B14F-4D97-AF65-F5344CB8AC3E}">
        <p14:creationId xmlns:p14="http://schemas.microsoft.com/office/powerpoint/2010/main" val="945781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980029"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捕获异常</a:t>
            </a:r>
          </a:p>
        </p:txBody>
      </p:sp>
      <p:sp>
        <p:nvSpPr>
          <p:cNvPr id="6" name="矩形: 圆角 5">
            <a:extLst>
              <a:ext uri="{FF2B5EF4-FFF2-40B4-BE49-F238E27FC236}">
                <a16:creationId xmlns:a16="http://schemas.microsoft.com/office/drawing/2014/main" id="{DF08177C-13D4-4FE4-8199-19B0E84A1339}"/>
              </a:ext>
            </a:extLst>
          </p:cNvPr>
          <p:cNvSpPr/>
          <p:nvPr/>
        </p:nvSpPr>
        <p:spPr>
          <a:xfrm>
            <a:off x="95183" y="1152259"/>
            <a:ext cx="8953634" cy="2276741"/>
          </a:xfrm>
          <a:prstGeom prst="roundRect">
            <a:avLst>
              <a:gd name="adj" fmla="val 5197"/>
            </a:avLst>
          </a:prstGeom>
          <a:solidFill>
            <a:schemeClr val="accent1">
              <a:lumMod val="20000"/>
              <a:lumOff val="80000"/>
            </a:schemeClr>
          </a:solidFill>
          <a:ln w="285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en-US" altLang="zh-CN" sz="2400" b="1" dirty="0">
                <a:solidFill>
                  <a:srgbClr val="1557AE"/>
                </a:solidFill>
                <a:latin typeface="Consolas" panose="020B0609020204030204" pitchFamily="49" charset="0"/>
                <a:ea typeface="楷体" panose="02010609060101010101" pitchFamily="49" charset="-122"/>
              </a:rPr>
              <a:t>catch</a:t>
            </a:r>
            <a:r>
              <a:rPr lang="zh-CN" altLang="en-US" sz="2400" b="1" dirty="0">
                <a:solidFill>
                  <a:srgbClr val="1557AE"/>
                </a:solidFill>
                <a:latin typeface="Consolas" panose="020B0609020204030204" pitchFamily="49" charset="0"/>
                <a:ea typeface="楷体" panose="02010609060101010101" pitchFamily="49" charset="-122"/>
              </a:rPr>
              <a:t>语句</a:t>
            </a:r>
          </a:p>
          <a:p>
            <a:pPr algn="just">
              <a:lnSpc>
                <a:spcPct val="120000"/>
              </a:lnSpc>
            </a:pPr>
            <a:r>
              <a:rPr lang="zh-CN" altLang="en-US" sz="2400" b="1" dirty="0">
                <a:solidFill>
                  <a:schemeClr val="tx1"/>
                </a:solidFill>
                <a:latin typeface="Consolas" panose="020B0609020204030204" pitchFamily="49" charset="0"/>
                <a:ea typeface="楷体" panose="02010609060101010101" pitchFamily="49" charset="-122"/>
              </a:rPr>
              <a:t>可以用一个</a:t>
            </a:r>
            <a:r>
              <a:rPr lang="en-US" altLang="zh-CN" sz="2400" b="1" dirty="0">
                <a:solidFill>
                  <a:schemeClr val="tx1"/>
                </a:solidFill>
                <a:latin typeface="Consolas" panose="020B0609020204030204" pitchFamily="49" charset="0"/>
                <a:ea typeface="楷体" panose="02010609060101010101" pitchFamily="49" charset="-122"/>
              </a:rPr>
              <a:t>catch</a:t>
            </a:r>
            <a:r>
              <a:rPr lang="zh-CN" altLang="en-US" sz="2400" b="1" dirty="0">
                <a:solidFill>
                  <a:schemeClr val="tx1"/>
                </a:solidFill>
                <a:latin typeface="Consolas" panose="020B0609020204030204" pitchFamily="49" charset="0"/>
                <a:ea typeface="楷体" panose="02010609060101010101" pitchFamily="49" charset="-122"/>
              </a:rPr>
              <a:t>语句处理多个异常类型，这时它的异常类型应该是这多个异常类型的父类，但这种方式使得在程序中不能确切判断异常的具体类型。</a:t>
            </a:r>
          </a:p>
        </p:txBody>
      </p:sp>
      <p:sp>
        <p:nvSpPr>
          <p:cNvPr id="7" name="矩形 6">
            <a:extLst>
              <a:ext uri="{FF2B5EF4-FFF2-40B4-BE49-F238E27FC236}">
                <a16:creationId xmlns:a16="http://schemas.microsoft.com/office/drawing/2014/main" id="{9E3CF93D-E187-4BB3-974E-9F4A2C340056}"/>
              </a:ext>
            </a:extLst>
          </p:cNvPr>
          <p:cNvSpPr/>
          <p:nvPr/>
        </p:nvSpPr>
        <p:spPr>
          <a:xfrm>
            <a:off x="135236" y="3543300"/>
            <a:ext cx="8873525" cy="294542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eaLnBrk="1" hangingPunct="1">
              <a:lnSpc>
                <a:spcPct val="120000"/>
              </a:lnSpc>
              <a:spcBef>
                <a:spcPct val="0"/>
              </a:spcBef>
              <a:buClr>
                <a:schemeClr val="accent1"/>
              </a:buClr>
              <a:buSzPct val="70000"/>
              <a:buFont typeface="Monotype Sorts" pitchFamily="2" charset="2"/>
              <a:buNone/>
            </a:pPr>
            <a:r>
              <a:rPr lang="en-US" altLang="zh-CN" sz="2000" b="1" dirty="0">
                <a:solidFill>
                  <a:srgbClr val="1557AE"/>
                </a:solidFill>
                <a:latin typeface="Consolas" panose="020B0609020204030204" pitchFamily="49" charset="0"/>
              </a:rPr>
              <a:t>try{</a:t>
            </a:r>
          </a:p>
          <a:p>
            <a:pPr eaLnBrk="1" hangingPunct="1">
              <a:lnSpc>
                <a:spcPct val="120000"/>
              </a:lnSpc>
              <a:spcBef>
                <a:spcPct val="0"/>
              </a:spcBef>
              <a:buClr>
                <a:schemeClr val="accent1"/>
              </a:buClr>
              <a:buSzPct val="70000"/>
              <a:buFont typeface="Monotype Sorts" pitchFamily="2" charset="2"/>
              <a:buNone/>
            </a:pPr>
            <a:r>
              <a:rPr lang="en-US" altLang="zh-CN" sz="2000" b="1" dirty="0">
                <a:solidFill>
                  <a:srgbClr val="1557AE"/>
                </a:solidFill>
                <a:latin typeface="Consolas" panose="020B0609020204030204" pitchFamily="49" charset="0"/>
              </a:rPr>
              <a:t>   //</a:t>
            </a:r>
            <a:r>
              <a:rPr lang="zh-CN" altLang="en-US" sz="2000" b="1" dirty="0">
                <a:solidFill>
                  <a:srgbClr val="1557AE"/>
                </a:solidFill>
                <a:latin typeface="Consolas" panose="020B0609020204030204" pitchFamily="49" charset="0"/>
              </a:rPr>
              <a:t>接受监视的程序块</a:t>
            </a:r>
            <a:r>
              <a:rPr lang="en-US" altLang="zh-CN" sz="2000" b="1" dirty="0">
                <a:solidFill>
                  <a:srgbClr val="1557AE"/>
                </a:solidFill>
                <a:latin typeface="Consolas" panose="020B0609020204030204" pitchFamily="49" charset="0"/>
              </a:rPr>
              <a:t>,</a:t>
            </a:r>
            <a:r>
              <a:rPr lang="zh-CN" altLang="en-US" sz="2000" b="1" dirty="0">
                <a:solidFill>
                  <a:srgbClr val="1557AE"/>
                </a:solidFill>
                <a:latin typeface="Consolas" panose="020B0609020204030204" pitchFamily="49" charset="0"/>
              </a:rPr>
              <a:t>在此区域内发生</a:t>
            </a:r>
          </a:p>
          <a:p>
            <a:pPr eaLnBrk="1" hangingPunct="1">
              <a:lnSpc>
                <a:spcPct val="120000"/>
              </a:lnSpc>
              <a:spcBef>
                <a:spcPct val="0"/>
              </a:spcBef>
              <a:buClr>
                <a:schemeClr val="accent1"/>
              </a:buClr>
              <a:buSzPct val="70000"/>
              <a:buFont typeface="Monotype Sorts" pitchFamily="2" charset="2"/>
              <a:buNone/>
            </a:pPr>
            <a:r>
              <a:rPr lang="zh-CN" altLang="en-US" sz="2000" b="1" dirty="0">
                <a:solidFill>
                  <a:srgbClr val="1557AE"/>
                </a:solidFill>
                <a:latin typeface="Consolas" panose="020B0609020204030204" pitchFamily="49" charset="0"/>
              </a:rPr>
              <a:t>   </a:t>
            </a:r>
            <a:r>
              <a:rPr lang="en-US" altLang="zh-CN" sz="2000" b="1" dirty="0">
                <a:solidFill>
                  <a:srgbClr val="1557AE"/>
                </a:solidFill>
                <a:latin typeface="Consolas" panose="020B0609020204030204" pitchFamily="49" charset="0"/>
              </a:rPr>
              <a:t>//</a:t>
            </a:r>
            <a:r>
              <a:rPr lang="zh-CN" altLang="en-US" sz="2000" b="1" dirty="0">
                <a:solidFill>
                  <a:srgbClr val="1557AE"/>
                </a:solidFill>
                <a:latin typeface="Consolas" panose="020B0609020204030204" pitchFamily="49" charset="0"/>
              </a:rPr>
              <a:t>的异常</a:t>
            </a:r>
            <a:r>
              <a:rPr lang="en-US" altLang="zh-CN" sz="2000" b="1" dirty="0">
                <a:solidFill>
                  <a:srgbClr val="1557AE"/>
                </a:solidFill>
                <a:latin typeface="Consolas" panose="020B0609020204030204" pitchFamily="49" charset="0"/>
              </a:rPr>
              <a:t>,</a:t>
            </a:r>
            <a:r>
              <a:rPr lang="zh-CN" altLang="en-US" sz="2000" b="1" dirty="0">
                <a:solidFill>
                  <a:srgbClr val="1557AE"/>
                </a:solidFill>
                <a:latin typeface="Consolas" panose="020B0609020204030204" pitchFamily="49" charset="0"/>
              </a:rPr>
              <a:t>由</a:t>
            </a:r>
            <a:r>
              <a:rPr lang="en-US" altLang="zh-CN" sz="2000" b="1" dirty="0">
                <a:solidFill>
                  <a:srgbClr val="1557AE"/>
                </a:solidFill>
                <a:latin typeface="Consolas" panose="020B0609020204030204" pitchFamily="49" charset="0"/>
              </a:rPr>
              <a:t>catch</a:t>
            </a:r>
            <a:r>
              <a:rPr lang="zh-CN" altLang="en-US" sz="2000" b="1" dirty="0">
                <a:solidFill>
                  <a:srgbClr val="1557AE"/>
                </a:solidFill>
                <a:latin typeface="Consolas" panose="020B0609020204030204" pitchFamily="49" charset="0"/>
              </a:rPr>
              <a:t>中指定的程序处理</a:t>
            </a:r>
            <a:r>
              <a:rPr lang="en-US" altLang="zh-CN" sz="2000" b="1" dirty="0">
                <a:solidFill>
                  <a:srgbClr val="1557AE"/>
                </a:solidFill>
                <a:latin typeface="Consolas" panose="020B0609020204030204" pitchFamily="49" charset="0"/>
              </a:rPr>
              <a:t>;</a:t>
            </a:r>
          </a:p>
          <a:p>
            <a:pPr eaLnBrk="1" hangingPunct="1">
              <a:lnSpc>
                <a:spcPct val="120000"/>
              </a:lnSpc>
              <a:spcBef>
                <a:spcPct val="0"/>
              </a:spcBef>
              <a:buClr>
                <a:schemeClr val="accent1"/>
              </a:buClr>
              <a:buSzPct val="70000"/>
              <a:buFont typeface="Monotype Sorts" pitchFamily="2" charset="2"/>
              <a:buNone/>
            </a:pPr>
            <a:r>
              <a:rPr lang="en-US" altLang="zh-CN" sz="2000" b="1" dirty="0">
                <a:solidFill>
                  <a:srgbClr val="1557AE"/>
                </a:solidFill>
                <a:latin typeface="Consolas" panose="020B0609020204030204" pitchFamily="49" charset="0"/>
              </a:rPr>
              <a:t>}</a:t>
            </a:r>
            <a:r>
              <a:rPr lang="en-US" altLang="zh-CN" sz="2000" b="1" dirty="0">
                <a:solidFill>
                  <a:srgbClr val="FF0000"/>
                </a:solidFill>
                <a:latin typeface="Consolas" panose="020B0609020204030204" pitchFamily="49" charset="0"/>
              </a:rPr>
              <a:t>catch</a:t>
            </a:r>
            <a:r>
              <a:rPr lang="en-US" altLang="zh-CN" sz="2000" b="1" dirty="0">
                <a:solidFill>
                  <a:srgbClr val="1557AE"/>
                </a:solidFill>
                <a:latin typeface="Consolas" panose="020B0609020204030204" pitchFamily="49" charset="0"/>
              </a:rPr>
              <a:t>(</a:t>
            </a:r>
            <a:r>
              <a:rPr lang="zh-CN" altLang="en-US" sz="2000" b="1" dirty="0">
                <a:solidFill>
                  <a:srgbClr val="1557AE"/>
                </a:solidFill>
                <a:latin typeface="Consolas" panose="020B0609020204030204" pitchFamily="49" charset="0"/>
              </a:rPr>
              <a:t>要处理的异常种类和标识符</a:t>
            </a:r>
            <a:r>
              <a:rPr lang="en-US" altLang="zh-CN" sz="2000" b="1" dirty="0">
                <a:solidFill>
                  <a:srgbClr val="1557AE"/>
                </a:solidFill>
                <a:latin typeface="Consolas" panose="020B0609020204030204" pitchFamily="49" charset="0"/>
              </a:rPr>
              <a:t>){  //</a:t>
            </a:r>
            <a:r>
              <a:rPr lang="zh-CN" altLang="en-US" sz="2000" b="1" dirty="0">
                <a:solidFill>
                  <a:srgbClr val="1557AE"/>
                </a:solidFill>
                <a:latin typeface="Consolas" panose="020B0609020204030204" pitchFamily="49" charset="0"/>
              </a:rPr>
              <a:t>处理异常</a:t>
            </a:r>
            <a:r>
              <a:rPr lang="en-US" altLang="zh-CN" sz="2000" b="1" dirty="0">
                <a:solidFill>
                  <a:srgbClr val="1557AE"/>
                </a:solidFill>
                <a:latin typeface="Consolas" panose="020B0609020204030204" pitchFamily="49" charset="0"/>
              </a:rPr>
              <a:t>;</a:t>
            </a:r>
          </a:p>
          <a:p>
            <a:pPr eaLnBrk="1" hangingPunct="1">
              <a:lnSpc>
                <a:spcPct val="120000"/>
              </a:lnSpc>
              <a:spcBef>
                <a:spcPct val="0"/>
              </a:spcBef>
              <a:buClr>
                <a:schemeClr val="accent1"/>
              </a:buClr>
              <a:buSzPct val="70000"/>
              <a:buFont typeface="Monotype Sorts" pitchFamily="2" charset="2"/>
              <a:buNone/>
            </a:pPr>
            <a:r>
              <a:rPr lang="en-US" altLang="zh-CN" sz="2000" b="1" dirty="0">
                <a:solidFill>
                  <a:srgbClr val="1557AE"/>
                </a:solidFill>
                <a:latin typeface="Consolas" panose="020B0609020204030204" pitchFamily="49" charset="0"/>
              </a:rPr>
              <a:t>}</a:t>
            </a:r>
            <a:r>
              <a:rPr lang="en-US" altLang="zh-CN" sz="2000" b="1" dirty="0">
                <a:solidFill>
                  <a:srgbClr val="FF0000"/>
                </a:solidFill>
                <a:latin typeface="Consolas" panose="020B0609020204030204" pitchFamily="49" charset="0"/>
              </a:rPr>
              <a:t>catch</a:t>
            </a:r>
            <a:r>
              <a:rPr lang="en-US" altLang="zh-CN" sz="2000" b="1" dirty="0">
                <a:solidFill>
                  <a:srgbClr val="1557AE"/>
                </a:solidFill>
                <a:latin typeface="Consolas" panose="020B0609020204030204" pitchFamily="49" charset="0"/>
              </a:rPr>
              <a:t>(</a:t>
            </a:r>
            <a:r>
              <a:rPr lang="zh-CN" altLang="en-US" sz="2000" b="1" dirty="0">
                <a:solidFill>
                  <a:srgbClr val="1557AE"/>
                </a:solidFill>
                <a:latin typeface="Consolas" panose="020B0609020204030204" pitchFamily="49" charset="0"/>
              </a:rPr>
              <a:t>要处理的异常种类和标识符</a:t>
            </a:r>
            <a:r>
              <a:rPr lang="en-US" altLang="zh-CN" sz="2000" b="1" dirty="0">
                <a:solidFill>
                  <a:srgbClr val="1557AE"/>
                </a:solidFill>
                <a:latin typeface="Consolas" panose="020B0609020204030204" pitchFamily="49" charset="0"/>
              </a:rPr>
              <a:t>){  //</a:t>
            </a:r>
            <a:r>
              <a:rPr lang="zh-CN" altLang="en-US" sz="2000" b="1" dirty="0">
                <a:solidFill>
                  <a:srgbClr val="1557AE"/>
                </a:solidFill>
                <a:latin typeface="Consolas" panose="020B0609020204030204" pitchFamily="49" charset="0"/>
              </a:rPr>
              <a:t>处理异常</a:t>
            </a:r>
            <a:r>
              <a:rPr lang="en-US" altLang="zh-CN" sz="2000" b="1" dirty="0">
                <a:solidFill>
                  <a:srgbClr val="1557AE"/>
                </a:solidFill>
                <a:latin typeface="Consolas" panose="020B0609020204030204" pitchFamily="49" charset="0"/>
              </a:rPr>
              <a:t>;</a:t>
            </a:r>
          </a:p>
          <a:p>
            <a:pPr eaLnBrk="1" hangingPunct="1">
              <a:lnSpc>
                <a:spcPct val="120000"/>
              </a:lnSpc>
              <a:spcBef>
                <a:spcPct val="0"/>
              </a:spcBef>
              <a:buClr>
                <a:schemeClr val="accent1"/>
              </a:buClr>
              <a:buSzPct val="70000"/>
              <a:buFont typeface="Monotype Sorts" pitchFamily="2" charset="2"/>
              <a:buNone/>
            </a:pPr>
            <a:r>
              <a:rPr lang="en-US" altLang="zh-CN" sz="2000" b="1" dirty="0">
                <a:solidFill>
                  <a:srgbClr val="1557AE"/>
                </a:solidFill>
                <a:latin typeface="Consolas" panose="020B0609020204030204" pitchFamily="49" charset="0"/>
              </a:rPr>
              <a:t>}</a:t>
            </a:r>
          </a:p>
          <a:p>
            <a:pPr eaLnBrk="1" hangingPunct="1">
              <a:lnSpc>
                <a:spcPct val="120000"/>
              </a:lnSpc>
              <a:spcBef>
                <a:spcPct val="0"/>
              </a:spcBef>
              <a:buClr>
                <a:schemeClr val="accent1"/>
              </a:buClr>
              <a:buSzPct val="70000"/>
              <a:buFont typeface="Monotype Sorts" pitchFamily="2" charset="2"/>
              <a:buNone/>
            </a:pPr>
            <a:r>
              <a:rPr lang="en-US" altLang="zh-CN" sz="2000" b="1" dirty="0">
                <a:solidFill>
                  <a:srgbClr val="1557AE"/>
                </a:solidFill>
                <a:latin typeface="Consolas" panose="020B0609020204030204" pitchFamily="49" charset="0"/>
              </a:rPr>
              <a:t>…</a:t>
            </a:r>
          </a:p>
          <a:p>
            <a:pPr eaLnBrk="1" hangingPunct="1">
              <a:lnSpc>
                <a:spcPct val="120000"/>
              </a:lnSpc>
              <a:spcBef>
                <a:spcPct val="0"/>
              </a:spcBef>
              <a:buClr>
                <a:schemeClr val="accent1"/>
              </a:buClr>
              <a:buSzPct val="70000"/>
              <a:buFont typeface="Monotype Sorts" pitchFamily="2" charset="2"/>
              <a:buNone/>
            </a:pPr>
            <a:r>
              <a:rPr lang="en-US" altLang="zh-CN" sz="2000" b="1" dirty="0">
                <a:solidFill>
                  <a:srgbClr val="1557AE"/>
                </a:solidFill>
                <a:latin typeface="Consolas" panose="020B0609020204030204" pitchFamily="49" charset="0"/>
              </a:rPr>
              <a:t>finally{//</a:t>
            </a:r>
            <a:r>
              <a:rPr lang="zh-CN" altLang="en-US" sz="2000" b="1" dirty="0">
                <a:solidFill>
                  <a:srgbClr val="1557AE"/>
                </a:solidFill>
                <a:latin typeface="Consolas" panose="020B0609020204030204" pitchFamily="49" charset="0"/>
              </a:rPr>
              <a:t>最终处理</a:t>
            </a:r>
            <a:r>
              <a:rPr lang="en-US" altLang="zh-CN" sz="2000" b="1" dirty="0">
                <a:solidFill>
                  <a:srgbClr val="1557AE"/>
                </a:solidFill>
                <a:latin typeface="Consolas" panose="020B0609020204030204" pitchFamily="49" charset="0"/>
              </a:rPr>
              <a:t>;}</a:t>
            </a:r>
          </a:p>
        </p:txBody>
      </p:sp>
    </p:spTree>
    <p:extLst>
      <p:ext uri="{BB962C8B-B14F-4D97-AF65-F5344CB8AC3E}">
        <p14:creationId xmlns:p14="http://schemas.microsoft.com/office/powerpoint/2010/main" val="2016026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27"/>
          <p:cNvSpPr>
            <a:spLocks noChangeArrowheads="1"/>
          </p:cNvSpPr>
          <p:nvPr/>
        </p:nvSpPr>
        <p:spPr bwMode="auto">
          <a:xfrm>
            <a:off x="685556" y="297596"/>
            <a:ext cx="2507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24000" rIns="324000">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eaLnBrk="1" hangingPunct="1"/>
            <a:r>
              <a:rPr lang="zh-CN" altLang="en-US" sz="3600" b="1" dirty="0">
                <a:solidFill>
                  <a:srgbClr val="1557AE"/>
                </a:solidFill>
                <a:latin typeface="Tahoma" panose="020B0604030504040204" pitchFamily="34" charset="0"/>
                <a:cs typeface="Tahoma" panose="020B0604030504040204" pitchFamily="34" charset="0"/>
                <a:sym typeface="华文隶书" panose="02010800040101010101" pitchFamily="2" charset="-122"/>
              </a:rPr>
              <a:t>课程内容</a:t>
            </a:r>
            <a:endParaRPr lang="zh-CN" altLang="en-US" sz="3600" b="1" dirty="0">
              <a:solidFill>
                <a:srgbClr val="1557AE"/>
              </a:solidFill>
              <a:latin typeface="Tahoma" panose="020B0604030504040204" pitchFamily="34" charset="0"/>
              <a:cs typeface="Tahoma" panose="020B0604030504040204" pitchFamily="34" charset="0"/>
            </a:endParaRPr>
          </a:p>
        </p:txBody>
      </p:sp>
      <p:grpSp>
        <p:nvGrpSpPr>
          <p:cNvPr id="115" name="组合 114"/>
          <p:cNvGrpSpPr/>
          <p:nvPr/>
        </p:nvGrpSpPr>
        <p:grpSpPr>
          <a:xfrm>
            <a:off x="450753" y="1642436"/>
            <a:ext cx="3395626" cy="3395626"/>
            <a:chOff x="1033499" y="2087806"/>
            <a:chExt cx="2448000" cy="2448000"/>
          </a:xfrm>
        </p:grpSpPr>
        <p:sp>
          <p:nvSpPr>
            <p:cNvPr id="116" name="椭圆 115"/>
            <p:cNvSpPr/>
            <p:nvPr/>
          </p:nvSpPr>
          <p:spPr>
            <a:xfrm>
              <a:off x="1033499" y="2087806"/>
              <a:ext cx="2448000" cy="2448000"/>
            </a:xfrm>
            <a:prstGeom prst="ellipse">
              <a:avLst/>
            </a:prstGeom>
            <a:solidFill>
              <a:srgbClr val="F6F6F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7" name="椭圆 116"/>
            <p:cNvSpPr>
              <a:spLocks noChangeAspect="1"/>
            </p:cNvSpPr>
            <p:nvPr/>
          </p:nvSpPr>
          <p:spPr>
            <a:xfrm>
              <a:off x="1249499" y="2303806"/>
              <a:ext cx="2016000" cy="2016000"/>
            </a:xfrm>
            <a:prstGeom prst="ellipse">
              <a:avLst/>
            </a:prstGeom>
            <a:solidFill>
              <a:srgbClr val="F6F6F6"/>
            </a:solidFill>
            <a:ln>
              <a:noFill/>
            </a:ln>
            <a:effectLst>
              <a:outerShdw blurRad="114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9" name="图片 1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466" y="2168950"/>
            <a:ext cx="2322199" cy="2322199"/>
          </a:xfrm>
          <a:prstGeom prst="rect">
            <a:avLst/>
          </a:prstGeom>
        </p:spPr>
      </p:pic>
      <p:sp>
        <p:nvSpPr>
          <p:cNvPr id="25" name="椭圆 24"/>
          <p:cNvSpPr/>
          <p:nvPr/>
        </p:nvSpPr>
        <p:spPr>
          <a:xfrm>
            <a:off x="4283319" y="943927"/>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Black" panose="020B0A04020102020204" pitchFamily="34" charset="0"/>
            </a:endParaRPr>
          </a:p>
        </p:txBody>
      </p:sp>
      <p:sp>
        <p:nvSpPr>
          <p:cNvPr id="27" name="椭圆 26"/>
          <p:cNvSpPr/>
          <p:nvPr/>
        </p:nvSpPr>
        <p:spPr>
          <a:xfrm>
            <a:off x="4284655" y="1814402"/>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9" name="矩形 28"/>
          <p:cNvSpPr/>
          <p:nvPr/>
        </p:nvSpPr>
        <p:spPr>
          <a:xfrm>
            <a:off x="4284655" y="992216"/>
            <a:ext cx="537328"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01</a:t>
            </a:r>
            <a:endParaRPr lang="zh-CN" altLang="en-US" sz="2400" dirty="0">
              <a:solidFill>
                <a:schemeClr val="bg1"/>
              </a:solidFill>
              <a:latin typeface="Stencil" panose="040409050D0802020404" pitchFamily="82" charset="0"/>
            </a:endParaRPr>
          </a:p>
        </p:txBody>
      </p:sp>
      <p:sp>
        <p:nvSpPr>
          <p:cNvPr id="31" name="矩形 30"/>
          <p:cNvSpPr/>
          <p:nvPr/>
        </p:nvSpPr>
        <p:spPr>
          <a:xfrm>
            <a:off x="4285991" y="1868958"/>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02</a:t>
            </a:r>
            <a:endParaRPr lang="zh-CN" altLang="en-US" sz="2400" dirty="0">
              <a:solidFill>
                <a:schemeClr val="bg1"/>
              </a:solidFill>
              <a:latin typeface="Stencil" panose="040409050D0802020404" pitchFamily="82" charset="0"/>
            </a:endParaRPr>
          </a:p>
        </p:txBody>
      </p:sp>
      <p:sp>
        <p:nvSpPr>
          <p:cNvPr id="33" name="矩形 4"/>
          <p:cNvSpPr>
            <a:spLocks noChangeArrowheads="1"/>
          </p:cNvSpPr>
          <p:nvPr/>
        </p:nvSpPr>
        <p:spPr bwMode="auto">
          <a:xfrm>
            <a:off x="5000751" y="975853"/>
            <a:ext cx="3155783" cy="461665"/>
          </a:xfrm>
          <a:prstGeom prst="rect">
            <a:avLst/>
          </a:prstGeom>
          <a:solidFill>
            <a:schemeClr val="accent5">
              <a:lumMod val="20000"/>
              <a:lumOff val="80000"/>
            </a:schemeClr>
          </a:solidFill>
          <a:ln>
            <a:noFill/>
          </a:ln>
        </p:spPr>
        <p:txBody>
          <a:bodyPr anchor="ctr"/>
          <a:lstStyle/>
          <a:p>
            <a:pPr algn="ctr" eaLnBrk="1" fontAlgn="auto" hangingPunct="1">
              <a:spcBef>
                <a:spcPts val="0"/>
              </a:spcBef>
              <a:spcAft>
                <a:spcPts val="0"/>
              </a:spcAft>
              <a:defRPr/>
            </a:pPr>
            <a:r>
              <a:rPr lang="zh-CN" altLang="en-US" sz="2400" b="1" dirty="0">
                <a:latin typeface="微软雅黑" panose="020B0503020204020204" pitchFamily="34" charset="-122"/>
                <a:ea typeface="微软雅黑" panose="020B0503020204020204" pitchFamily="34" charset="-122"/>
              </a:rPr>
              <a:t>异常的概念</a:t>
            </a:r>
          </a:p>
        </p:txBody>
      </p:sp>
      <p:sp>
        <p:nvSpPr>
          <p:cNvPr id="35" name="矩形 4"/>
          <p:cNvSpPr>
            <a:spLocks noChangeArrowheads="1"/>
          </p:cNvSpPr>
          <p:nvPr/>
        </p:nvSpPr>
        <p:spPr bwMode="auto">
          <a:xfrm>
            <a:off x="4997405" y="1853569"/>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异常的分类</a:t>
            </a:r>
          </a:p>
        </p:txBody>
      </p:sp>
      <p:sp>
        <p:nvSpPr>
          <p:cNvPr id="2" name="椭圆 1"/>
          <p:cNvSpPr/>
          <p:nvPr/>
        </p:nvSpPr>
        <p:spPr>
          <a:xfrm>
            <a:off x="4283320" y="2640570"/>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矩形 2"/>
          <p:cNvSpPr/>
          <p:nvPr/>
        </p:nvSpPr>
        <p:spPr>
          <a:xfrm>
            <a:off x="4284656" y="2695126"/>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03</a:t>
            </a:r>
            <a:endParaRPr lang="zh-CN" altLang="en-US" sz="2400" dirty="0">
              <a:solidFill>
                <a:schemeClr val="bg1"/>
              </a:solidFill>
              <a:latin typeface="Stencil" panose="040409050D0802020404" pitchFamily="82" charset="0"/>
            </a:endParaRPr>
          </a:p>
        </p:txBody>
      </p:sp>
      <p:sp>
        <p:nvSpPr>
          <p:cNvPr id="4" name="矩形 4"/>
          <p:cNvSpPr>
            <a:spLocks noChangeArrowheads="1"/>
          </p:cNvSpPr>
          <p:nvPr/>
        </p:nvSpPr>
        <p:spPr bwMode="auto">
          <a:xfrm>
            <a:off x="4996070" y="2679737"/>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捕获异常</a:t>
            </a:r>
          </a:p>
        </p:txBody>
      </p:sp>
      <p:sp>
        <p:nvSpPr>
          <p:cNvPr id="16" name="椭圆 15">
            <a:extLst>
              <a:ext uri="{FF2B5EF4-FFF2-40B4-BE49-F238E27FC236}">
                <a16:creationId xmlns:a16="http://schemas.microsoft.com/office/drawing/2014/main" id="{0306FFFA-1DB8-44E1-BC4A-EDB357958852}"/>
              </a:ext>
            </a:extLst>
          </p:cNvPr>
          <p:cNvSpPr/>
          <p:nvPr/>
        </p:nvSpPr>
        <p:spPr>
          <a:xfrm>
            <a:off x="4283319" y="3545073"/>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Black" panose="020B0A04020102020204" pitchFamily="34" charset="0"/>
            </a:endParaRPr>
          </a:p>
        </p:txBody>
      </p:sp>
      <p:sp>
        <p:nvSpPr>
          <p:cNvPr id="17" name="椭圆 16">
            <a:extLst>
              <a:ext uri="{FF2B5EF4-FFF2-40B4-BE49-F238E27FC236}">
                <a16:creationId xmlns:a16="http://schemas.microsoft.com/office/drawing/2014/main" id="{4E0B5F5E-C180-48EC-BC15-AEB41023DA6A}"/>
              </a:ext>
            </a:extLst>
          </p:cNvPr>
          <p:cNvSpPr/>
          <p:nvPr/>
        </p:nvSpPr>
        <p:spPr>
          <a:xfrm>
            <a:off x="4284655" y="4415548"/>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a:extLst>
              <a:ext uri="{FF2B5EF4-FFF2-40B4-BE49-F238E27FC236}">
                <a16:creationId xmlns:a16="http://schemas.microsoft.com/office/drawing/2014/main" id="{DD1691EC-89DC-41B8-83D3-085004A12802}"/>
              </a:ext>
            </a:extLst>
          </p:cNvPr>
          <p:cNvSpPr/>
          <p:nvPr/>
        </p:nvSpPr>
        <p:spPr>
          <a:xfrm>
            <a:off x="4284656" y="3593362"/>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04</a:t>
            </a:r>
            <a:endParaRPr lang="zh-CN" altLang="en-US" sz="2400" dirty="0">
              <a:solidFill>
                <a:schemeClr val="bg1"/>
              </a:solidFill>
              <a:latin typeface="Stencil" panose="040409050D0802020404" pitchFamily="82" charset="0"/>
            </a:endParaRPr>
          </a:p>
        </p:txBody>
      </p:sp>
      <p:sp>
        <p:nvSpPr>
          <p:cNvPr id="19" name="矩形 18">
            <a:extLst>
              <a:ext uri="{FF2B5EF4-FFF2-40B4-BE49-F238E27FC236}">
                <a16:creationId xmlns:a16="http://schemas.microsoft.com/office/drawing/2014/main" id="{475719D9-7F08-4437-9FE9-E0F87BD19924}"/>
              </a:ext>
            </a:extLst>
          </p:cNvPr>
          <p:cNvSpPr/>
          <p:nvPr/>
        </p:nvSpPr>
        <p:spPr>
          <a:xfrm>
            <a:off x="4285991" y="4470104"/>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05</a:t>
            </a:r>
            <a:endParaRPr lang="zh-CN" altLang="en-US" sz="2400" dirty="0">
              <a:solidFill>
                <a:schemeClr val="bg1"/>
              </a:solidFill>
              <a:latin typeface="Stencil" panose="040409050D0802020404" pitchFamily="82" charset="0"/>
            </a:endParaRPr>
          </a:p>
        </p:txBody>
      </p:sp>
      <p:sp>
        <p:nvSpPr>
          <p:cNvPr id="20" name="矩形 4">
            <a:extLst>
              <a:ext uri="{FF2B5EF4-FFF2-40B4-BE49-F238E27FC236}">
                <a16:creationId xmlns:a16="http://schemas.microsoft.com/office/drawing/2014/main" id="{D566E7A2-A3E6-44CF-BC81-104C4DCCE2E9}"/>
              </a:ext>
            </a:extLst>
          </p:cNvPr>
          <p:cNvSpPr>
            <a:spLocks noChangeArrowheads="1"/>
          </p:cNvSpPr>
          <p:nvPr/>
        </p:nvSpPr>
        <p:spPr bwMode="auto">
          <a:xfrm>
            <a:off x="5000751" y="3576999"/>
            <a:ext cx="3155783" cy="461665"/>
          </a:xfrm>
          <a:prstGeom prst="rect">
            <a:avLst/>
          </a:prstGeom>
          <a:solidFill>
            <a:schemeClr val="accent5">
              <a:lumMod val="20000"/>
              <a:lumOff val="80000"/>
            </a:schemeClr>
          </a:solidFill>
          <a:ln>
            <a:noFill/>
          </a:ln>
        </p:spPr>
        <p:txBody>
          <a:bodyPr anchor="ctr"/>
          <a:lstStyle/>
          <a:p>
            <a:pPr algn="ctr" eaLnBrk="1" fontAlgn="auto" hangingPunct="1">
              <a:spcBef>
                <a:spcPts val="0"/>
              </a:spcBef>
              <a:spcAft>
                <a:spcPts val="0"/>
              </a:spcAft>
              <a:defRPr/>
            </a:pPr>
            <a:r>
              <a:rPr lang="zh-CN" altLang="en-US" sz="2400" b="1" dirty="0">
                <a:latin typeface="微软雅黑" panose="020B0503020204020204" pitchFamily="34" charset="-122"/>
                <a:ea typeface="微软雅黑" panose="020B0503020204020204" pitchFamily="34" charset="-122"/>
              </a:rPr>
              <a:t>声明异常</a:t>
            </a:r>
          </a:p>
        </p:txBody>
      </p:sp>
      <p:sp>
        <p:nvSpPr>
          <p:cNvPr id="21" name="矩形 4">
            <a:extLst>
              <a:ext uri="{FF2B5EF4-FFF2-40B4-BE49-F238E27FC236}">
                <a16:creationId xmlns:a16="http://schemas.microsoft.com/office/drawing/2014/main" id="{742F33D9-5378-4A78-AC0C-410551608640}"/>
              </a:ext>
            </a:extLst>
          </p:cNvPr>
          <p:cNvSpPr>
            <a:spLocks noChangeArrowheads="1"/>
          </p:cNvSpPr>
          <p:nvPr/>
        </p:nvSpPr>
        <p:spPr bwMode="auto">
          <a:xfrm>
            <a:off x="4997405" y="4454715"/>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抛出异常</a:t>
            </a:r>
          </a:p>
        </p:txBody>
      </p:sp>
      <p:sp>
        <p:nvSpPr>
          <p:cNvPr id="22" name="椭圆 21">
            <a:extLst>
              <a:ext uri="{FF2B5EF4-FFF2-40B4-BE49-F238E27FC236}">
                <a16:creationId xmlns:a16="http://schemas.microsoft.com/office/drawing/2014/main" id="{55ED6240-A4B7-47B0-9285-4D6B95829D55}"/>
              </a:ext>
            </a:extLst>
          </p:cNvPr>
          <p:cNvSpPr/>
          <p:nvPr/>
        </p:nvSpPr>
        <p:spPr>
          <a:xfrm>
            <a:off x="4283320" y="5241716"/>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 name="矩形 22">
            <a:extLst>
              <a:ext uri="{FF2B5EF4-FFF2-40B4-BE49-F238E27FC236}">
                <a16:creationId xmlns:a16="http://schemas.microsoft.com/office/drawing/2014/main" id="{74951297-A91C-42C8-979F-BF83AF118AA1}"/>
              </a:ext>
            </a:extLst>
          </p:cNvPr>
          <p:cNvSpPr/>
          <p:nvPr/>
        </p:nvSpPr>
        <p:spPr>
          <a:xfrm>
            <a:off x="4284656" y="5296272"/>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06</a:t>
            </a:r>
            <a:endParaRPr lang="zh-CN" altLang="en-US" sz="2400" dirty="0">
              <a:solidFill>
                <a:schemeClr val="bg1"/>
              </a:solidFill>
              <a:latin typeface="Stencil" panose="040409050D0802020404" pitchFamily="82" charset="0"/>
            </a:endParaRPr>
          </a:p>
        </p:txBody>
      </p:sp>
      <p:sp>
        <p:nvSpPr>
          <p:cNvPr id="24" name="矩形 4">
            <a:extLst>
              <a:ext uri="{FF2B5EF4-FFF2-40B4-BE49-F238E27FC236}">
                <a16:creationId xmlns:a16="http://schemas.microsoft.com/office/drawing/2014/main" id="{CB72F142-E3DE-411F-AAE6-F6AABE46FA2A}"/>
              </a:ext>
            </a:extLst>
          </p:cNvPr>
          <p:cNvSpPr>
            <a:spLocks noChangeArrowheads="1"/>
          </p:cNvSpPr>
          <p:nvPr/>
        </p:nvSpPr>
        <p:spPr bwMode="auto">
          <a:xfrm>
            <a:off x="4996070" y="5280883"/>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创建自己的异常</a:t>
            </a:r>
          </a:p>
        </p:txBody>
      </p:sp>
    </p:spTree>
    <p:extLst>
      <p:ext uri="{BB962C8B-B14F-4D97-AF65-F5344CB8AC3E}">
        <p14:creationId xmlns:p14="http://schemas.microsoft.com/office/powerpoint/2010/main" val="26843469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980029"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捕获异常</a:t>
            </a:r>
          </a:p>
        </p:txBody>
      </p:sp>
      <p:sp>
        <p:nvSpPr>
          <p:cNvPr id="9" name="Rectangle 2">
            <a:extLst>
              <a:ext uri="{FF2B5EF4-FFF2-40B4-BE49-F238E27FC236}">
                <a16:creationId xmlns:a16="http://schemas.microsoft.com/office/drawing/2014/main" id="{21157E5A-4135-4063-85C3-5288363BA672}"/>
              </a:ext>
            </a:extLst>
          </p:cNvPr>
          <p:cNvSpPr>
            <a:spLocks noChangeArrowheads="1"/>
          </p:cNvSpPr>
          <p:nvPr/>
        </p:nvSpPr>
        <p:spPr bwMode="auto">
          <a:xfrm>
            <a:off x="0" y="1435642"/>
            <a:ext cx="9144000" cy="507831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endParaRPr lang="en-US" altLang="zh-CN" b="1" dirty="0">
              <a:solidFill>
                <a:srgbClr val="0000FF"/>
              </a:solidFill>
              <a:effectLst/>
              <a:latin typeface="Consolas" panose="020B0609020204030204" pitchFamily="49" charset="0"/>
            </a:endParaRPr>
          </a:p>
          <a:p>
            <a:pPr marL="342900" indent="-342900">
              <a:buFont typeface="+mj-lt"/>
              <a:buAutoNum type="arabicPeriod"/>
            </a:pPr>
            <a:r>
              <a:rPr lang="en-US" altLang="zh-CN" b="1" dirty="0">
                <a:solidFill>
                  <a:srgbClr val="0000FF"/>
                </a:solidFill>
                <a:effectLst/>
                <a:latin typeface="Consolas" panose="020B0609020204030204" pitchFamily="49" charset="0"/>
              </a:rPr>
              <a:t>import</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java</a:t>
            </a:r>
            <a:r>
              <a:rPr lang="en-US" altLang="zh-CN" b="1" dirty="0">
                <a:solidFill>
                  <a:srgbClr val="000000"/>
                </a:solidFill>
                <a:effectLst/>
                <a:latin typeface="Consolas" panose="020B0609020204030204" pitchFamily="49" charset="0"/>
              </a:rPr>
              <a:t>.</a:t>
            </a:r>
            <a:r>
              <a:rPr lang="en-US" altLang="zh-CN" b="1" dirty="0">
                <a:solidFill>
                  <a:srgbClr val="267F99"/>
                </a:solidFill>
                <a:effectLst/>
                <a:latin typeface="Consolas" panose="020B0609020204030204" pitchFamily="49" charset="0"/>
              </a:rPr>
              <a:t>io</a:t>
            </a:r>
            <a:r>
              <a:rPr lang="en-US" altLang="zh-CN" b="1" dirty="0">
                <a:solidFill>
                  <a:srgbClr val="000000"/>
                </a:solidFill>
                <a:effectLst/>
                <a:latin typeface="Consolas" panose="020B0609020204030204" pitchFamily="49" charset="0"/>
              </a:rPr>
              <a:t>.*;</a:t>
            </a:r>
            <a:br>
              <a:rPr lang="en-US" altLang="zh-CN" b="1" dirty="0">
                <a:solidFill>
                  <a:srgbClr val="000000"/>
                </a:solidFill>
                <a:effectLst/>
                <a:latin typeface="Consolas" panose="020B0609020204030204" pitchFamily="49" charset="0"/>
              </a:rPr>
            </a:br>
            <a:r>
              <a:rPr lang="en-US" altLang="zh-CN" b="1" dirty="0">
                <a:solidFill>
                  <a:srgbClr val="0000FF"/>
                </a:solidFill>
                <a:effectLst/>
                <a:latin typeface="Consolas" panose="020B0609020204030204" pitchFamily="49" charset="0"/>
              </a:rPr>
              <a:t>class</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ExceptionDemo</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static</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void</a:t>
            </a: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main</a:t>
            </a:r>
            <a:r>
              <a:rPr lang="en-US" altLang="zh-CN" b="1" dirty="0">
                <a:solidFill>
                  <a:srgbClr val="000000"/>
                </a:solidFill>
                <a:effectLst/>
                <a:latin typeface="Consolas" panose="020B0609020204030204" pitchFamily="49" charset="0"/>
              </a:rPr>
              <a:t>(</a:t>
            </a:r>
            <a:r>
              <a:rPr lang="en-US" altLang="zh-CN" b="1" dirty="0">
                <a:solidFill>
                  <a:srgbClr val="267F99"/>
                </a:solidFill>
                <a:effectLst/>
                <a:latin typeface="Consolas" panose="020B0609020204030204" pitchFamily="49" charset="0"/>
              </a:rPr>
              <a:t>String</a:t>
            </a: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args</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try</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FileInputStream</a:t>
            </a: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fis</a:t>
            </a:r>
            <a:r>
              <a:rPr lang="en-US" altLang="zh-CN" b="1" dirty="0">
                <a:solidFill>
                  <a:srgbClr val="000000"/>
                </a:solidFill>
                <a:effectLst/>
                <a:latin typeface="Consolas" panose="020B0609020204030204" pitchFamily="49" charset="0"/>
              </a:rPr>
              <a:t> = </a:t>
            </a:r>
            <a:r>
              <a:rPr lang="en-US" altLang="zh-CN" b="1" dirty="0">
                <a:solidFill>
                  <a:srgbClr val="AF00DB"/>
                </a:solidFill>
                <a:effectLst/>
                <a:latin typeface="Consolas" panose="020B0609020204030204" pitchFamily="49" charset="0"/>
              </a:rPr>
              <a:t>new</a:t>
            </a:r>
            <a:r>
              <a:rPr lang="en-US" altLang="zh-CN" b="1" dirty="0">
                <a:solidFill>
                  <a:srgbClr val="000000"/>
                </a:solidFill>
                <a:effectLst/>
                <a:latin typeface="Consolas" panose="020B0609020204030204" pitchFamily="49" charset="0"/>
              </a:rPr>
              <a:t> </a:t>
            </a:r>
            <a:r>
              <a:rPr lang="en-US" altLang="zh-CN" b="1" dirty="0" err="1">
                <a:solidFill>
                  <a:srgbClr val="795E26"/>
                </a:solidFill>
                <a:effectLst/>
                <a:latin typeface="Consolas" panose="020B0609020204030204" pitchFamily="49" charset="0"/>
              </a:rPr>
              <a:t>FileInputStream</a:t>
            </a:r>
            <a:r>
              <a:rPr lang="en-US" altLang="zh-CN" b="1" dirty="0">
                <a:solidFill>
                  <a:srgbClr val="000000"/>
                </a:solidFill>
                <a:effectLst/>
                <a:latin typeface="Consolas" panose="020B0609020204030204" pitchFamily="49" charset="0"/>
              </a:rPr>
              <a:t>(</a:t>
            </a:r>
            <a:r>
              <a:rPr lang="en-US" altLang="zh-CN" b="1" dirty="0">
                <a:solidFill>
                  <a:srgbClr val="A31515"/>
                </a:solidFill>
                <a:effectLst/>
                <a:latin typeface="Consolas" panose="020B0609020204030204" pitchFamily="49" charset="0"/>
              </a:rPr>
              <a:t>"test1.txt"</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int</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b</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while</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b</a:t>
            </a:r>
            <a:r>
              <a:rPr lang="en-US" altLang="zh-CN" b="1" dirty="0">
                <a:solidFill>
                  <a:srgbClr val="000000"/>
                </a:solidFill>
                <a:effectLst/>
                <a:latin typeface="Consolas" panose="020B0609020204030204" pitchFamily="49" charset="0"/>
              </a:rPr>
              <a:t> = </a:t>
            </a:r>
            <a:r>
              <a:rPr lang="en-US" altLang="zh-CN" b="1" dirty="0" err="1">
                <a:solidFill>
                  <a:srgbClr val="001080"/>
                </a:solidFill>
                <a:effectLst/>
                <a:latin typeface="Consolas" panose="020B0609020204030204" pitchFamily="49" charset="0"/>
              </a:rPr>
              <a:t>fis</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read</a:t>
            </a:r>
            <a:r>
              <a:rPr lang="en-US" altLang="zh-CN" b="1" dirty="0">
                <a:solidFill>
                  <a:srgbClr val="000000"/>
                </a:solidFill>
                <a:effectLst/>
                <a:latin typeface="Consolas" panose="020B0609020204030204" pitchFamily="49" charset="0"/>
              </a:rPr>
              <a:t>()) != -</a:t>
            </a:r>
            <a:r>
              <a:rPr lang="en-US" altLang="zh-CN" b="1" dirty="0">
                <a:solidFill>
                  <a:srgbClr val="098658"/>
                </a:solidFill>
                <a:effectLst/>
                <a:latin typeface="Consolas" panose="020B0609020204030204" pitchFamily="49" charset="0"/>
              </a:rPr>
              <a:t>1</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System</a:t>
            </a:r>
            <a:r>
              <a:rPr lang="en-US" altLang="zh-CN" b="1" dirty="0" err="1">
                <a:solidFill>
                  <a:srgbClr val="000000"/>
                </a:solidFill>
                <a:effectLst/>
                <a:latin typeface="Consolas" panose="020B0609020204030204" pitchFamily="49" charset="0"/>
              </a:rPr>
              <a:t>.</a:t>
            </a:r>
            <a:r>
              <a:rPr lang="en-US" altLang="zh-CN" b="1" dirty="0" err="1">
                <a:solidFill>
                  <a:srgbClr val="0070C1"/>
                </a:solidFill>
                <a:effectLst/>
                <a:latin typeface="Consolas" panose="020B0609020204030204" pitchFamily="49" charset="0"/>
              </a:rPr>
              <a:t>out</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print</a:t>
            </a:r>
            <a:r>
              <a:rPr lang="en-US" altLang="zh-CN" b="1" dirty="0">
                <a:solidFill>
                  <a:srgbClr val="000000"/>
                </a:solidFill>
                <a:effectLst/>
                <a:latin typeface="Consolas" panose="020B0609020204030204" pitchFamily="49" charset="0"/>
              </a:rPr>
              <a:t>(</a:t>
            </a:r>
            <a:r>
              <a:rPr lang="en-US" altLang="zh-CN" b="1" dirty="0">
                <a:solidFill>
                  <a:srgbClr val="001080"/>
                </a:solidFill>
                <a:effectLst/>
                <a:latin typeface="Consolas" panose="020B0609020204030204" pitchFamily="49" charset="0"/>
              </a:rPr>
              <a:t>b</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fis</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close</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 </a:t>
            </a:r>
            <a:r>
              <a:rPr lang="en-US" altLang="zh-CN" b="1" dirty="0">
                <a:solidFill>
                  <a:srgbClr val="AF00DB"/>
                </a:solidFill>
                <a:effectLst/>
                <a:latin typeface="Consolas" panose="020B0609020204030204" pitchFamily="49" charset="0"/>
              </a:rPr>
              <a:t>catch</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FileNotFoundException</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e</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System</a:t>
            </a:r>
            <a:r>
              <a:rPr lang="en-US" altLang="zh-CN" b="1" dirty="0" err="1">
                <a:solidFill>
                  <a:srgbClr val="000000"/>
                </a:solidFill>
                <a:effectLst/>
                <a:latin typeface="Consolas" panose="020B0609020204030204" pitchFamily="49" charset="0"/>
              </a:rPr>
              <a:t>.</a:t>
            </a:r>
            <a:r>
              <a:rPr lang="en-US" altLang="zh-CN" b="1" dirty="0" err="1">
                <a:solidFill>
                  <a:srgbClr val="0070C1"/>
                </a:solidFill>
                <a:effectLst/>
                <a:latin typeface="Consolas" panose="020B0609020204030204" pitchFamily="49" charset="0"/>
              </a:rPr>
              <a:t>out</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println</a:t>
            </a:r>
            <a:r>
              <a:rPr lang="en-US" altLang="zh-CN" b="1" dirty="0">
                <a:solidFill>
                  <a:srgbClr val="000000"/>
                </a:solidFill>
                <a:effectLst/>
                <a:latin typeface="Consolas" panose="020B0609020204030204" pitchFamily="49" charset="0"/>
              </a:rPr>
              <a:t>(</a:t>
            </a:r>
            <a:r>
              <a:rPr lang="en-US" altLang="zh-CN" b="1" dirty="0">
                <a:solidFill>
                  <a:srgbClr val="A31515"/>
                </a:solidFill>
                <a:effectLst/>
                <a:latin typeface="Consolas" panose="020B0609020204030204" pitchFamily="49" charset="0"/>
              </a:rPr>
              <a:t>"Catch a File Not Found Exception"</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 </a:t>
            </a:r>
            <a:r>
              <a:rPr lang="en-US" altLang="zh-CN" b="1" dirty="0">
                <a:solidFill>
                  <a:srgbClr val="AF00DB"/>
                </a:solidFill>
                <a:effectLst/>
                <a:latin typeface="Consolas" panose="020B0609020204030204" pitchFamily="49" charset="0"/>
              </a:rPr>
              <a:t>catch</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IOException</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e</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System</a:t>
            </a:r>
            <a:r>
              <a:rPr lang="en-US" altLang="zh-CN" b="1" dirty="0" err="1">
                <a:solidFill>
                  <a:srgbClr val="000000"/>
                </a:solidFill>
                <a:effectLst/>
                <a:latin typeface="Consolas" panose="020B0609020204030204" pitchFamily="49" charset="0"/>
              </a:rPr>
              <a:t>.</a:t>
            </a:r>
            <a:r>
              <a:rPr lang="en-US" altLang="zh-CN" b="1" dirty="0" err="1">
                <a:solidFill>
                  <a:srgbClr val="0070C1"/>
                </a:solidFill>
                <a:effectLst/>
                <a:latin typeface="Consolas" panose="020B0609020204030204" pitchFamily="49" charset="0"/>
              </a:rPr>
              <a:t>out</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println</a:t>
            </a:r>
            <a:r>
              <a:rPr lang="en-US" altLang="zh-CN" b="1" dirty="0">
                <a:solidFill>
                  <a:srgbClr val="000000"/>
                </a:solidFill>
                <a:effectLst/>
                <a:latin typeface="Consolas" panose="020B0609020204030204" pitchFamily="49" charset="0"/>
              </a:rPr>
              <a:t>(</a:t>
            </a:r>
            <a:r>
              <a:rPr lang="en-US" altLang="zh-CN" b="1" dirty="0">
                <a:solidFill>
                  <a:srgbClr val="A31515"/>
                </a:solidFill>
                <a:effectLst/>
                <a:latin typeface="Consolas" panose="020B0609020204030204" pitchFamily="49" charset="0"/>
              </a:rPr>
              <a:t>"Catch a </a:t>
            </a:r>
            <a:r>
              <a:rPr lang="en-US" altLang="zh-CN" b="1" dirty="0" err="1">
                <a:solidFill>
                  <a:srgbClr val="A31515"/>
                </a:solidFill>
                <a:effectLst/>
                <a:latin typeface="Consolas" panose="020B0609020204030204" pitchFamily="49" charset="0"/>
              </a:rPr>
              <a:t>IOException</a:t>
            </a:r>
            <a:r>
              <a:rPr lang="en-US" altLang="zh-CN" b="1" dirty="0">
                <a:solidFill>
                  <a:srgbClr val="A31515"/>
                </a:solidFill>
                <a:effectLst/>
                <a:latin typeface="Consolas" panose="020B0609020204030204" pitchFamily="49" charset="0"/>
              </a:rPr>
              <a:t>"</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a:t>
            </a:r>
          </a:p>
          <a:p>
            <a:endParaRPr lang="en-US" altLang="zh-CN" b="1" dirty="0">
              <a:solidFill>
                <a:srgbClr val="000000"/>
              </a:solidFill>
              <a:effectLst/>
              <a:latin typeface="Consolas" panose="020B0609020204030204" pitchFamily="49" charset="0"/>
            </a:endParaRPr>
          </a:p>
        </p:txBody>
      </p:sp>
      <p:pic>
        <p:nvPicPr>
          <p:cNvPr id="3" name="图片 2">
            <a:extLst>
              <a:ext uri="{FF2B5EF4-FFF2-40B4-BE49-F238E27FC236}">
                <a16:creationId xmlns:a16="http://schemas.microsoft.com/office/drawing/2014/main" id="{031C11F7-69E7-42FE-96A8-6BAC88C280CF}"/>
              </a:ext>
            </a:extLst>
          </p:cNvPr>
          <p:cNvPicPr>
            <a:picLocks noChangeAspect="1"/>
          </p:cNvPicPr>
          <p:nvPr/>
        </p:nvPicPr>
        <p:blipFill>
          <a:blip r:embed="rId3"/>
          <a:stretch>
            <a:fillRect/>
          </a:stretch>
        </p:blipFill>
        <p:spPr>
          <a:xfrm>
            <a:off x="2703686" y="6019090"/>
            <a:ext cx="6440314" cy="494865"/>
          </a:xfrm>
          <a:prstGeom prst="rect">
            <a:avLst/>
          </a:prstGeom>
        </p:spPr>
      </p:pic>
    </p:spTree>
    <p:extLst>
      <p:ext uri="{BB962C8B-B14F-4D97-AF65-F5344CB8AC3E}">
        <p14:creationId xmlns:p14="http://schemas.microsoft.com/office/powerpoint/2010/main" val="2990460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980029"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捕获异常</a:t>
            </a:r>
          </a:p>
        </p:txBody>
      </p:sp>
      <p:sp>
        <p:nvSpPr>
          <p:cNvPr id="6" name="矩形: 圆角 5">
            <a:extLst>
              <a:ext uri="{FF2B5EF4-FFF2-40B4-BE49-F238E27FC236}">
                <a16:creationId xmlns:a16="http://schemas.microsoft.com/office/drawing/2014/main" id="{DF08177C-13D4-4FE4-8199-19B0E84A1339}"/>
              </a:ext>
            </a:extLst>
          </p:cNvPr>
          <p:cNvSpPr/>
          <p:nvPr/>
        </p:nvSpPr>
        <p:spPr>
          <a:xfrm>
            <a:off x="95183" y="1152259"/>
            <a:ext cx="8953634" cy="2276741"/>
          </a:xfrm>
          <a:prstGeom prst="roundRect">
            <a:avLst>
              <a:gd name="adj" fmla="val 5197"/>
            </a:avLst>
          </a:prstGeom>
          <a:solidFill>
            <a:schemeClr val="accent1">
              <a:lumMod val="20000"/>
              <a:lumOff val="80000"/>
            </a:schemeClr>
          </a:solidFill>
          <a:ln w="285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en-US" altLang="zh-CN" sz="2400" b="1" dirty="0">
                <a:solidFill>
                  <a:srgbClr val="1557AE"/>
                </a:solidFill>
                <a:latin typeface="Consolas" panose="020B0609020204030204" pitchFamily="49" charset="0"/>
                <a:ea typeface="楷体" panose="02010609060101010101" pitchFamily="49" charset="-122"/>
              </a:rPr>
              <a:t>finally</a:t>
            </a:r>
            <a:r>
              <a:rPr lang="zh-CN" altLang="en-US" sz="2400" b="1" dirty="0">
                <a:solidFill>
                  <a:srgbClr val="1557AE"/>
                </a:solidFill>
                <a:latin typeface="Consolas" panose="020B0609020204030204" pitchFamily="49" charset="0"/>
                <a:ea typeface="楷体" panose="02010609060101010101" pitchFamily="49" charset="-122"/>
              </a:rPr>
              <a:t>语句</a:t>
            </a:r>
          </a:p>
          <a:p>
            <a:pPr marL="342900" indent="-342900" algn="just">
              <a:lnSpc>
                <a:spcPct val="120000"/>
              </a:lnSpc>
              <a:buFont typeface="Wingdings" panose="05000000000000000000" pitchFamily="2" charset="2"/>
              <a:buChar char="ü"/>
            </a:pPr>
            <a:r>
              <a:rPr lang="zh-CN" altLang="en-US" sz="2000" b="1" dirty="0">
                <a:solidFill>
                  <a:schemeClr val="tx1"/>
                </a:solidFill>
                <a:latin typeface="Consolas" panose="020B0609020204030204" pitchFamily="49" charset="0"/>
                <a:ea typeface="楷体" panose="02010609060101010101" pitchFamily="49" charset="-122"/>
              </a:rPr>
              <a:t>捕获异常的最后一步是通过</a:t>
            </a:r>
            <a:r>
              <a:rPr lang="en-US" altLang="zh-CN" sz="2000" b="1" dirty="0">
                <a:solidFill>
                  <a:schemeClr val="tx1"/>
                </a:solidFill>
                <a:latin typeface="Consolas" panose="020B0609020204030204" pitchFamily="49" charset="0"/>
                <a:ea typeface="楷体" panose="02010609060101010101" pitchFamily="49" charset="-122"/>
              </a:rPr>
              <a:t>finally</a:t>
            </a:r>
            <a:r>
              <a:rPr lang="zh-CN" altLang="en-US" sz="2000" b="1" dirty="0">
                <a:solidFill>
                  <a:schemeClr val="tx1"/>
                </a:solidFill>
                <a:latin typeface="Consolas" panose="020B0609020204030204" pitchFamily="49" charset="0"/>
                <a:ea typeface="楷体" panose="02010609060101010101" pitchFamily="49" charset="-122"/>
              </a:rPr>
              <a:t>语句为异常处理提供一个统一的出口，使得在控制流程转到程序的其他部分前，能对程序状态作统一的管理。</a:t>
            </a:r>
            <a:endParaRPr lang="en-US" altLang="zh-CN" sz="2000" b="1" dirty="0">
              <a:solidFill>
                <a:schemeClr val="tx1"/>
              </a:solidFill>
              <a:latin typeface="Consolas" panose="020B0609020204030204" pitchFamily="49" charset="0"/>
              <a:ea typeface="楷体" panose="02010609060101010101" pitchFamily="49" charset="-122"/>
            </a:endParaRPr>
          </a:p>
          <a:p>
            <a:pPr marL="342900" indent="-342900" algn="just">
              <a:lnSpc>
                <a:spcPct val="120000"/>
              </a:lnSpc>
              <a:buFont typeface="Wingdings" panose="05000000000000000000" pitchFamily="2" charset="2"/>
              <a:buChar char="ü"/>
            </a:pPr>
            <a:r>
              <a:rPr lang="zh-CN" altLang="en-US" sz="2000" b="1" dirty="0">
                <a:solidFill>
                  <a:srgbClr val="FF0000"/>
                </a:solidFill>
                <a:latin typeface="Consolas" panose="020B0609020204030204" pitchFamily="49" charset="0"/>
                <a:ea typeface="楷体" panose="02010609060101010101" pitchFamily="49" charset="-122"/>
              </a:rPr>
              <a:t>无论</a:t>
            </a:r>
            <a:r>
              <a:rPr lang="en-US" altLang="zh-CN" sz="2000" b="1" dirty="0">
                <a:solidFill>
                  <a:srgbClr val="FF0000"/>
                </a:solidFill>
                <a:latin typeface="Consolas" panose="020B0609020204030204" pitchFamily="49" charset="0"/>
                <a:ea typeface="楷体" panose="02010609060101010101" pitchFamily="49" charset="-122"/>
              </a:rPr>
              <a:t>try</a:t>
            </a:r>
            <a:r>
              <a:rPr lang="zh-CN" altLang="en-US" sz="2000" b="1" dirty="0">
                <a:solidFill>
                  <a:srgbClr val="FF0000"/>
                </a:solidFill>
                <a:latin typeface="Consolas" panose="020B0609020204030204" pitchFamily="49" charset="0"/>
                <a:ea typeface="楷体" panose="02010609060101010101" pitchFamily="49" charset="-122"/>
              </a:rPr>
              <a:t>所指定的程序块中抛弃或不抛弃异常，也无论</a:t>
            </a:r>
            <a:r>
              <a:rPr lang="en-US" altLang="zh-CN" sz="2000" b="1" dirty="0">
                <a:solidFill>
                  <a:srgbClr val="FF0000"/>
                </a:solidFill>
                <a:latin typeface="Consolas" panose="020B0609020204030204" pitchFamily="49" charset="0"/>
                <a:ea typeface="楷体" panose="02010609060101010101" pitchFamily="49" charset="-122"/>
              </a:rPr>
              <a:t>catch</a:t>
            </a:r>
            <a:r>
              <a:rPr lang="zh-CN" altLang="en-US" sz="2000" b="1" dirty="0">
                <a:solidFill>
                  <a:srgbClr val="FF0000"/>
                </a:solidFill>
                <a:latin typeface="Consolas" panose="020B0609020204030204" pitchFamily="49" charset="0"/>
                <a:ea typeface="楷体" panose="02010609060101010101" pitchFamily="49" charset="-122"/>
              </a:rPr>
              <a:t>语句的异常类型是否与所抛弃的异常的类型一致，</a:t>
            </a:r>
            <a:r>
              <a:rPr lang="en-US" altLang="zh-CN" sz="2000" b="1" dirty="0">
                <a:solidFill>
                  <a:srgbClr val="FF0000"/>
                </a:solidFill>
                <a:latin typeface="Consolas" panose="020B0609020204030204" pitchFamily="49" charset="0"/>
                <a:ea typeface="楷体" panose="02010609060101010101" pitchFamily="49" charset="-122"/>
              </a:rPr>
              <a:t>finally</a:t>
            </a:r>
            <a:r>
              <a:rPr lang="zh-CN" altLang="en-US" sz="2000" b="1" dirty="0">
                <a:solidFill>
                  <a:srgbClr val="FF0000"/>
                </a:solidFill>
                <a:latin typeface="Consolas" panose="020B0609020204030204" pitchFamily="49" charset="0"/>
                <a:ea typeface="楷体" panose="02010609060101010101" pitchFamily="49" charset="-122"/>
              </a:rPr>
              <a:t>所指定的代码都要被执行，它提供了统一的出口。</a:t>
            </a:r>
          </a:p>
        </p:txBody>
      </p:sp>
      <p:sp>
        <p:nvSpPr>
          <p:cNvPr id="7" name="矩形 6">
            <a:extLst>
              <a:ext uri="{FF2B5EF4-FFF2-40B4-BE49-F238E27FC236}">
                <a16:creationId xmlns:a16="http://schemas.microsoft.com/office/drawing/2014/main" id="{9E3CF93D-E187-4BB3-974E-9F4A2C340056}"/>
              </a:ext>
            </a:extLst>
          </p:cNvPr>
          <p:cNvSpPr/>
          <p:nvPr/>
        </p:nvSpPr>
        <p:spPr>
          <a:xfrm>
            <a:off x="135236" y="3543300"/>
            <a:ext cx="8873525" cy="294542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eaLnBrk="1" hangingPunct="1">
              <a:lnSpc>
                <a:spcPct val="120000"/>
              </a:lnSpc>
              <a:spcBef>
                <a:spcPct val="0"/>
              </a:spcBef>
              <a:buClr>
                <a:schemeClr val="accent1"/>
              </a:buClr>
              <a:buSzPct val="70000"/>
              <a:buFont typeface="Monotype Sorts" pitchFamily="2" charset="2"/>
              <a:buNone/>
            </a:pPr>
            <a:r>
              <a:rPr lang="en-US" altLang="zh-CN" sz="2000" b="1" dirty="0">
                <a:solidFill>
                  <a:srgbClr val="1557AE"/>
                </a:solidFill>
                <a:latin typeface="Consolas" panose="020B0609020204030204" pitchFamily="49" charset="0"/>
              </a:rPr>
              <a:t>try{</a:t>
            </a:r>
          </a:p>
          <a:p>
            <a:pPr eaLnBrk="1" hangingPunct="1">
              <a:lnSpc>
                <a:spcPct val="120000"/>
              </a:lnSpc>
              <a:spcBef>
                <a:spcPct val="0"/>
              </a:spcBef>
              <a:buClr>
                <a:schemeClr val="accent1"/>
              </a:buClr>
              <a:buSzPct val="70000"/>
              <a:buFont typeface="Monotype Sorts" pitchFamily="2" charset="2"/>
              <a:buNone/>
            </a:pPr>
            <a:r>
              <a:rPr lang="en-US" altLang="zh-CN" sz="2000" b="1" dirty="0">
                <a:solidFill>
                  <a:srgbClr val="1557AE"/>
                </a:solidFill>
                <a:latin typeface="Consolas" panose="020B0609020204030204" pitchFamily="49" charset="0"/>
              </a:rPr>
              <a:t>   //</a:t>
            </a:r>
            <a:r>
              <a:rPr lang="zh-CN" altLang="en-US" sz="2000" b="1" dirty="0">
                <a:solidFill>
                  <a:srgbClr val="1557AE"/>
                </a:solidFill>
                <a:latin typeface="Consolas" panose="020B0609020204030204" pitchFamily="49" charset="0"/>
              </a:rPr>
              <a:t>接受监视的程序块</a:t>
            </a:r>
            <a:r>
              <a:rPr lang="en-US" altLang="zh-CN" sz="2000" b="1" dirty="0">
                <a:solidFill>
                  <a:srgbClr val="1557AE"/>
                </a:solidFill>
                <a:latin typeface="Consolas" panose="020B0609020204030204" pitchFamily="49" charset="0"/>
              </a:rPr>
              <a:t>,</a:t>
            </a:r>
            <a:r>
              <a:rPr lang="zh-CN" altLang="en-US" sz="2000" b="1" dirty="0">
                <a:solidFill>
                  <a:srgbClr val="1557AE"/>
                </a:solidFill>
                <a:latin typeface="Consolas" panose="020B0609020204030204" pitchFamily="49" charset="0"/>
              </a:rPr>
              <a:t>在此区域内发生</a:t>
            </a:r>
          </a:p>
          <a:p>
            <a:pPr eaLnBrk="1" hangingPunct="1">
              <a:lnSpc>
                <a:spcPct val="120000"/>
              </a:lnSpc>
              <a:spcBef>
                <a:spcPct val="0"/>
              </a:spcBef>
              <a:buClr>
                <a:schemeClr val="accent1"/>
              </a:buClr>
              <a:buSzPct val="70000"/>
              <a:buFont typeface="Monotype Sorts" pitchFamily="2" charset="2"/>
              <a:buNone/>
            </a:pPr>
            <a:r>
              <a:rPr lang="zh-CN" altLang="en-US" sz="2000" b="1" dirty="0">
                <a:solidFill>
                  <a:srgbClr val="1557AE"/>
                </a:solidFill>
                <a:latin typeface="Consolas" panose="020B0609020204030204" pitchFamily="49" charset="0"/>
              </a:rPr>
              <a:t>   </a:t>
            </a:r>
            <a:r>
              <a:rPr lang="en-US" altLang="zh-CN" sz="2000" b="1" dirty="0">
                <a:solidFill>
                  <a:srgbClr val="1557AE"/>
                </a:solidFill>
                <a:latin typeface="Consolas" panose="020B0609020204030204" pitchFamily="49" charset="0"/>
              </a:rPr>
              <a:t>//</a:t>
            </a:r>
            <a:r>
              <a:rPr lang="zh-CN" altLang="en-US" sz="2000" b="1" dirty="0">
                <a:solidFill>
                  <a:srgbClr val="1557AE"/>
                </a:solidFill>
                <a:latin typeface="Consolas" panose="020B0609020204030204" pitchFamily="49" charset="0"/>
              </a:rPr>
              <a:t>的异常</a:t>
            </a:r>
            <a:r>
              <a:rPr lang="en-US" altLang="zh-CN" sz="2000" b="1" dirty="0">
                <a:solidFill>
                  <a:srgbClr val="1557AE"/>
                </a:solidFill>
                <a:latin typeface="Consolas" panose="020B0609020204030204" pitchFamily="49" charset="0"/>
              </a:rPr>
              <a:t>,</a:t>
            </a:r>
            <a:r>
              <a:rPr lang="zh-CN" altLang="en-US" sz="2000" b="1" dirty="0">
                <a:solidFill>
                  <a:srgbClr val="1557AE"/>
                </a:solidFill>
                <a:latin typeface="Consolas" panose="020B0609020204030204" pitchFamily="49" charset="0"/>
              </a:rPr>
              <a:t>由</a:t>
            </a:r>
            <a:r>
              <a:rPr lang="en-US" altLang="zh-CN" sz="2000" b="1" dirty="0">
                <a:solidFill>
                  <a:srgbClr val="1557AE"/>
                </a:solidFill>
                <a:latin typeface="Consolas" panose="020B0609020204030204" pitchFamily="49" charset="0"/>
              </a:rPr>
              <a:t>catch</a:t>
            </a:r>
            <a:r>
              <a:rPr lang="zh-CN" altLang="en-US" sz="2000" b="1" dirty="0">
                <a:solidFill>
                  <a:srgbClr val="1557AE"/>
                </a:solidFill>
                <a:latin typeface="Consolas" panose="020B0609020204030204" pitchFamily="49" charset="0"/>
              </a:rPr>
              <a:t>中指定的程序处理</a:t>
            </a:r>
            <a:r>
              <a:rPr lang="en-US" altLang="zh-CN" sz="2000" b="1" dirty="0">
                <a:solidFill>
                  <a:srgbClr val="1557AE"/>
                </a:solidFill>
                <a:latin typeface="Consolas" panose="020B0609020204030204" pitchFamily="49" charset="0"/>
              </a:rPr>
              <a:t>;</a:t>
            </a:r>
          </a:p>
          <a:p>
            <a:pPr eaLnBrk="1" hangingPunct="1">
              <a:lnSpc>
                <a:spcPct val="120000"/>
              </a:lnSpc>
              <a:spcBef>
                <a:spcPct val="0"/>
              </a:spcBef>
              <a:buClr>
                <a:schemeClr val="accent1"/>
              </a:buClr>
              <a:buSzPct val="70000"/>
              <a:buFont typeface="Monotype Sorts" pitchFamily="2" charset="2"/>
              <a:buNone/>
            </a:pPr>
            <a:r>
              <a:rPr lang="en-US" altLang="zh-CN" sz="2000" b="1" dirty="0">
                <a:solidFill>
                  <a:srgbClr val="1557AE"/>
                </a:solidFill>
                <a:latin typeface="Consolas" panose="020B0609020204030204" pitchFamily="49" charset="0"/>
              </a:rPr>
              <a:t>}catch(</a:t>
            </a:r>
            <a:r>
              <a:rPr lang="zh-CN" altLang="en-US" sz="2000" b="1" dirty="0">
                <a:solidFill>
                  <a:srgbClr val="1557AE"/>
                </a:solidFill>
                <a:latin typeface="Consolas" panose="020B0609020204030204" pitchFamily="49" charset="0"/>
              </a:rPr>
              <a:t>要处理的异常种类和标识符</a:t>
            </a:r>
            <a:r>
              <a:rPr lang="en-US" altLang="zh-CN" sz="2000" b="1" dirty="0">
                <a:solidFill>
                  <a:srgbClr val="1557AE"/>
                </a:solidFill>
                <a:latin typeface="Consolas" panose="020B0609020204030204" pitchFamily="49" charset="0"/>
              </a:rPr>
              <a:t>){  //</a:t>
            </a:r>
            <a:r>
              <a:rPr lang="zh-CN" altLang="en-US" sz="2000" b="1" dirty="0">
                <a:solidFill>
                  <a:srgbClr val="1557AE"/>
                </a:solidFill>
                <a:latin typeface="Consolas" panose="020B0609020204030204" pitchFamily="49" charset="0"/>
              </a:rPr>
              <a:t>处理异常</a:t>
            </a:r>
            <a:r>
              <a:rPr lang="en-US" altLang="zh-CN" sz="2000" b="1" dirty="0">
                <a:solidFill>
                  <a:srgbClr val="1557AE"/>
                </a:solidFill>
                <a:latin typeface="Consolas" panose="020B0609020204030204" pitchFamily="49" charset="0"/>
              </a:rPr>
              <a:t>;</a:t>
            </a:r>
          </a:p>
          <a:p>
            <a:pPr eaLnBrk="1" hangingPunct="1">
              <a:lnSpc>
                <a:spcPct val="120000"/>
              </a:lnSpc>
              <a:spcBef>
                <a:spcPct val="0"/>
              </a:spcBef>
              <a:buClr>
                <a:schemeClr val="accent1"/>
              </a:buClr>
              <a:buSzPct val="70000"/>
              <a:buFont typeface="Monotype Sorts" pitchFamily="2" charset="2"/>
              <a:buNone/>
            </a:pPr>
            <a:r>
              <a:rPr lang="en-US" altLang="zh-CN" sz="2000" b="1" dirty="0">
                <a:solidFill>
                  <a:srgbClr val="1557AE"/>
                </a:solidFill>
                <a:latin typeface="Consolas" panose="020B0609020204030204" pitchFamily="49" charset="0"/>
              </a:rPr>
              <a:t>}catch(</a:t>
            </a:r>
            <a:r>
              <a:rPr lang="zh-CN" altLang="en-US" sz="2000" b="1" dirty="0">
                <a:solidFill>
                  <a:srgbClr val="1557AE"/>
                </a:solidFill>
                <a:latin typeface="Consolas" panose="020B0609020204030204" pitchFamily="49" charset="0"/>
              </a:rPr>
              <a:t>要处理的异常种类和标识符</a:t>
            </a:r>
            <a:r>
              <a:rPr lang="en-US" altLang="zh-CN" sz="2000" b="1" dirty="0">
                <a:solidFill>
                  <a:srgbClr val="1557AE"/>
                </a:solidFill>
                <a:latin typeface="Consolas" panose="020B0609020204030204" pitchFamily="49" charset="0"/>
              </a:rPr>
              <a:t>){  //</a:t>
            </a:r>
            <a:r>
              <a:rPr lang="zh-CN" altLang="en-US" sz="2000" b="1" dirty="0">
                <a:solidFill>
                  <a:srgbClr val="1557AE"/>
                </a:solidFill>
                <a:latin typeface="Consolas" panose="020B0609020204030204" pitchFamily="49" charset="0"/>
              </a:rPr>
              <a:t>处理异常</a:t>
            </a:r>
            <a:r>
              <a:rPr lang="en-US" altLang="zh-CN" sz="2000" b="1" dirty="0">
                <a:solidFill>
                  <a:srgbClr val="1557AE"/>
                </a:solidFill>
                <a:latin typeface="Consolas" panose="020B0609020204030204" pitchFamily="49" charset="0"/>
              </a:rPr>
              <a:t>;</a:t>
            </a:r>
          </a:p>
          <a:p>
            <a:pPr eaLnBrk="1" hangingPunct="1">
              <a:lnSpc>
                <a:spcPct val="120000"/>
              </a:lnSpc>
              <a:spcBef>
                <a:spcPct val="0"/>
              </a:spcBef>
              <a:buClr>
                <a:schemeClr val="accent1"/>
              </a:buClr>
              <a:buSzPct val="70000"/>
              <a:buFont typeface="Monotype Sorts" pitchFamily="2" charset="2"/>
              <a:buNone/>
            </a:pPr>
            <a:r>
              <a:rPr lang="en-US" altLang="zh-CN" sz="2000" b="1" dirty="0">
                <a:solidFill>
                  <a:srgbClr val="1557AE"/>
                </a:solidFill>
                <a:latin typeface="Consolas" panose="020B0609020204030204" pitchFamily="49" charset="0"/>
              </a:rPr>
              <a:t>}</a:t>
            </a:r>
          </a:p>
          <a:p>
            <a:pPr eaLnBrk="1" hangingPunct="1">
              <a:lnSpc>
                <a:spcPct val="120000"/>
              </a:lnSpc>
              <a:spcBef>
                <a:spcPct val="0"/>
              </a:spcBef>
              <a:buClr>
                <a:schemeClr val="accent1"/>
              </a:buClr>
              <a:buSzPct val="70000"/>
              <a:buFont typeface="Monotype Sorts" pitchFamily="2" charset="2"/>
              <a:buNone/>
            </a:pPr>
            <a:r>
              <a:rPr lang="en-US" altLang="zh-CN" sz="2000" b="1" dirty="0">
                <a:solidFill>
                  <a:srgbClr val="1557AE"/>
                </a:solidFill>
                <a:latin typeface="Consolas" panose="020B0609020204030204" pitchFamily="49" charset="0"/>
              </a:rPr>
              <a:t>…</a:t>
            </a:r>
          </a:p>
          <a:p>
            <a:pPr eaLnBrk="1" hangingPunct="1">
              <a:lnSpc>
                <a:spcPct val="120000"/>
              </a:lnSpc>
              <a:spcBef>
                <a:spcPct val="0"/>
              </a:spcBef>
              <a:buClr>
                <a:schemeClr val="accent1"/>
              </a:buClr>
              <a:buSzPct val="70000"/>
              <a:buFont typeface="Monotype Sorts" pitchFamily="2" charset="2"/>
              <a:buNone/>
            </a:pPr>
            <a:r>
              <a:rPr lang="en-US" altLang="zh-CN" sz="2000" b="1" dirty="0">
                <a:solidFill>
                  <a:srgbClr val="FF0000"/>
                </a:solidFill>
                <a:latin typeface="Consolas" panose="020B0609020204030204" pitchFamily="49" charset="0"/>
              </a:rPr>
              <a:t>finally</a:t>
            </a:r>
            <a:r>
              <a:rPr lang="en-US" altLang="zh-CN" sz="2000" b="1" dirty="0">
                <a:solidFill>
                  <a:srgbClr val="1557AE"/>
                </a:solidFill>
                <a:latin typeface="Consolas" panose="020B0609020204030204" pitchFamily="49" charset="0"/>
              </a:rPr>
              <a:t>{//</a:t>
            </a:r>
            <a:r>
              <a:rPr lang="zh-CN" altLang="en-US" sz="2000" b="1" dirty="0">
                <a:solidFill>
                  <a:srgbClr val="1557AE"/>
                </a:solidFill>
                <a:latin typeface="Consolas" panose="020B0609020204030204" pitchFamily="49" charset="0"/>
              </a:rPr>
              <a:t>最终处理</a:t>
            </a:r>
            <a:r>
              <a:rPr lang="en-US" altLang="zh-CN" sz="2000" b="1" dirty="0">
                <a:solidFill>
                  <a:srgbClr val="1557AE"/>
                </a:solidFill>
                <a:latin typeface="Consolas" panose="020B0609020204030204" pitchFamily="49" charset="0"/>
              </a:rPr>
              <a:t>;}</a:t>
            </a:r>
          </a:p>
        </p:txBody>
      </p:sp>
      <p:sp>
        <p:nvSpPr>
          <p:cNvPr id="2" name="矩形: 圆角 1">
            <a:extLst>
              <a:ext uri="{FF2B5EF4-FFF2-40B4-BE49-F238E27FC236}">
                <a16:creationId xmlns:a16="http://schemas.microsoft.com/office/drawing/2014/main" id="{508A7110-F68E-4FE7-94A3-7B81E1545558}"/>
              </a:ext>
            </a:extLst>
          </p:cNvPr>
          <p:cNvSpPr/>
          <p:nvPr/>
        </p:nvSpPr>
        <p:spPr>
          <a:xfrm>
            <a:off x="6615721" y="3543300"/>
            <a:ext cx="2393040" cy="1784838"/>
          </a:xfrm>
          <a:prstGeom prst="roundRect">
            <a:avLst>
              <a:gd name="adj" fmla="val 55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000" b="1" dirty="0">
                <a:solidFill>
                  <a:schemeClr val="tx1"/>
                </a:solidFill>
                <a:latin typeface="Consolas" panose="020B0609020204030204" pitchFamily="49" charset="0"/>
                <a:ea typeface="楷体" panose="02010609060101010101" pitchFamily="49" charset="-122"/>
              </a:rPr>
              <a:t>通常在</a:t>
            </a:r>
            <a:r>
              <a:rPr lang="en-US" altLang="zh-CN" sz="2000" b="1" dirty="0">
                <a:solidFill>
                  <a:schemeClr val="tx1"/>
                </a:solidFill>
                <a:latin typeface="Consolas" panose="020B0609020204030204" pitchFamily="49" charset="0"/>
                <a:ea typeface="楷体" panose="02010609060101010101" pitchFamily="49" charset="-122"/>
              </a:rPr>
              <a:t>finally</a:t>
            </a:r>
            <a:r>
              <a:rPr lang="zh-CN" altLang="en-US" sz="2000" b="1" dirty="0">
                <a:solidFill>
                  <a:schemeClr val="tx1"/>
                </a:solidFill>
                <a:latin typeface="Consolas" panose="020B0609020204030204" pitchFamily="49" charset="0"/>
                <a:ea typeface="楷体" panose="02010609060101010101" pitchFamily="49" charset="-122"/>
              </a:rPr>
              <a:t>语句中可以进行资源的清除工作，如关闭打开的文件等。</a:t>
            </a:r>
          </a:p>
        </p:txBody>
      </p:sp>
    </p:spTree>
    <p:extLst>
      <p:ext uri="{BB962C8B-B14F-4D97-AF65-F5344CB8AC3E}">
        <p14:creationId xmlns:p14="http://schemas.microsoft.com/office/powerpoint/2010/main" val="21958515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980029"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捕获异常</a:t>
            </a:r>
          </a:p>
        </p:txBody>
      </p:sp>
      <p:sp>
        <p:nvSpPr>
          <p:cNvPr id="6" name="矩形: 圆角 5">
            <a:extLst>
              <a:ext uri="{FF2B5EF4-FFF2-40B4-BE49-F238E27FC236}">
                <a16:creationId xmlns:a16="http://schemas.microsoft.com/office/drawing/2014/main" id="{DF08177C-13D4-4FE4-8199-19B0E84A1339}"/>
              </a:ext>
            </a:extLst>
          </p:cNvPr>
          <p:cNvSpPr/>
          <p:nvPr/>
        </p:nvSpPr>
        <p:spPr>
          <a:xfrm>
            <a:off x="95183" y="1152259"/>
            <a:ext cx="8953634" cy="4131917"/>
          </a:xfrm>
          <a:prstGeom prst="roundRect">
            <a:avLst>
              <a:gd name="adj" fmla="val 1173"/>
            </a:avLst>
          </a:prstGeom>
          <a:solidFill>
            <a:schemeClr val="accent1">
              <a:lumMod val="20000"/>
              <a:lumOff val="80000"/>
            </a:schemeClr>
          </a:solidFill>
          <a:ln w="285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zh-CN" altLang="en-US" sz="2400" b="1" dirty="0">
                <a:solidFill>
                  <a:srgbClr val="1557AE"/>
                </a:solidFill>
                <a:latin typeface="+mj-ea"/>
                <a:ea typeface="+mj-ea"/>
              </a:rPr>
              <a:t> 常见的异常</a:t>
            </a:r>
          </a:p>
          <a:p>
            <a:pPr marL="800100" lvl="1" indent="-342900" algn="just">
              <a:lnSpc>
                <a:spcPct val="120000"/>
              </a:lnSpc>
              <a:buFont typeface="Wingdings" panose="05000000000000000000" pitchFamily="2" charset="2"/>
              <a:buChar char="ü"/>
            </a:pPr>
            <a:r>
              <a:rPr lang="zh-CN" altLang="en-US" sz="2400" b="1" dirty="0">
                <a:solidFill>
                  <a:schemeClr val="tx1"/>
                </a:solidFill>
                <a:latin typeface="Consolas" panose="020B0609020204030204" pitchFamily="49" charset="0"/>
                <a:ea typeface="楷体" panose="02010609060101010101" pitchFamily="49" charset="-122"/>
              </a:rPr>
              <a:t> </a:t>
            </a:r>
            <a:r>
              <a:rPr lang="en-US" altLang="zh-CN" sz="2000" b="1" dirty="0" err="1">
                <a:solidFill>
                  <a:schemeClr val="tx1"/>
                </a:solidFill>
                <a:latin typeface="Consolas" panose="020B0609020204030204" pitchFamily="49" charset="0"/>
                <a:ea typeface="楷体" panose="02010609060101010101" pitchFamily="49" charset="-122"/>
              </a:rPr>
              <a:t>ArithmeticException</a:t>
            </a:r>
            <a:endParaRPr lang="en-US" altLang="zh-CN" sz="2000" b="1" dirty="0">
              <a:solidFill>
                <a:schemeClr val="tx1"/>
              </a:solidFill>
              <a:latin typeface="Consolas" panose="020B0609020204030204" pitchFamily="49" charset="0"/>
              <a:ea typeface="楷体" panose="02010609060101010101" pitchFamily="49" charset="-122"/>
            </a:endParaRPr>
          </a:p>
          <a:p>
            <a:pPr marL="800100" lvl="1" indent="-342900" algn="just">
              <a:lnSpc>
                <a:spcPct val="120000"/>
              </a:lnSpc>
              <a:buFont typeface="Wingdings" panose="05000000000000000000" pitchFamily="2" charset="2"/>
              <a:buChar char="ü"/>
            </a:pPr>
            <a:r>
              <a:rPr lang="en-US" altLang="zh-CN" sz="2000" b="1" dirty="0">
                <a:solidFill>
                  <a:schemeClr val="tx1"/>
                </a:solidFill>
                <a:latin typeface="Consolas" panose="020B0609020204030204" pitchFamily="49" charset="0"/>
                <a:ea typeface="楷体" panose="02010609060101010101" pitchFamily="49" charset="-122"/>
              </a:rPr>
              <a:t> </a:t>
            </a:r>
            <a:r>
              <a:rPr lang="en-US" altLang="zh-CN" sz="2000" b="1" dirty="0" err="1">
                <a:solidFill>
                  <a:schemeClr val="tx1"/>
                </a:solidFill>
                <a:latin typeface="Consolas" panose="020B0609020204030204" pitchFamily="49" charset="0"/>
                <a:ea typeface="楷体" panose="02010609060101010101" pitchFamily="49" charset="-122"/>
              </a:rPr>
              <a:t>ArrayIndexOutOfBandsException</a:t>
            </a:r>
            <a:endParaRPr lang="en-US" altLang="zh-CN" sz="2000" b="1" dirty="0">
              <a:solidFill>
                <a:schemeClr val="tx1"/>
              </a:solidFill>
              <a:latin typeface="Consolas" panose="020B0609020204030204" pitchFamily="49" charset="0"/>
              <a:ea typeface="楷体" panose="02010609060101010101" pitchFamily="49" charset="-122"/>
            </a:endParaRPr>
          </a:p>
          <a:p>
            <a:pPr marL="800100" lvl="1" indent="-342900" algn="just">
              <a:lnSpc>
                <a:spcPct val="120000"/>
              </a:lnSpc>
              <a:buFont typeface="Wingdings" panose="05000000000000000000" pitchFamily="2" charset="2"/>
              <a:buChar char="ü"/>
            </a:pPr>
            <a:r>
              <a:rPr lang="en-US" altLang="zh-CN" sz="2000" b="1" dirty="0">
                <a:solidFill>
                  <a:schemeClr val="tx1"/>
                </a:solidFill>
                <a:latin typeface="Consolas" panose="020B0609020204030204" pitchFamily="49" charset="0"/>
                <a:ea typeface="楷体" panose="02010609060101010101" pitchFamily="49" charset="-122"/>
              </a:rPr>
              <a:t> </a:t>
            </a:r>
            <a:r>
              <a:rPr lang="en-US" altLang="zh-CN" sz="2000" b="1" dirty="0" err="1">
                <a:solidFill>
                  <a:schemeClr val="tx1"/>
                </a:solidFill>
                <a:latin typeface="Consolas" panose="020B0609020204030204" pitchFamily="49" charset="0"/>
                <a:ea typeface="楷体" panose="02010609060101010101" pitchFamily="49" charset="-122"/>
              </a:rPr>
              <a:t>ArrayStoreException</a:t>
            </a:r>
            <a:endParaRPr lang="en-US" altLang="zh-CN" sz="2000" b="1" dirty="0">
              <a:solidFill>
                <a:schemeClr val="tx1"/>
              </a:solidFill>
              <a:latin typeface="Consolas" panose="020B0609020204030204" pitchFamily="49" charset="0"/>
              <a:ea typeface="楷体" panose="02010609060101010101" pitchFamily="49" charset="-122"/>
            </a:endParaRPr>
          </a:p>
          <a:p>
            <a:pPr marL="800100" lvl="1" indent="-342900" algn="just">
              <a:lnSpc>
                <a:spcPct val="120000"/>
              </a:lnSpc>
              <a:buFont typeface="Wingdings" panose="05000000000000000000" pitchFamily="2" charset="2"/>
              <a:buChar char="ü"/>
            </a:pPr>
            <a:r>
              <a:rPr lang="en-US" altLang="zh-CN" sz="2000" b="1" dirty="0">
                <a:solidFill>
                  <a:schemeClr val="tx1"/>
                </a:solidFill>
                <a:latin typeface="Consolas" panose="020B0609020204030204" pitchFamily="49" charset="0"/>
                <a:ea typeface="楷体" panose="02010609060101010101" pitchFamily="49" charset="-122"/>
              </a:rPr>
              <a:t> </a:t>
            </a:r>
            <a:r>
              <a:rPr lang="en-US" altLang="zh-CN" sz="2000" b="1" dirty="0" err="1">
                <a:solidFill>
                  <a:schemeClr val="tx1"/>
                </a:solidFill>
                <a:latin typeface="Consolas" panose="020B0609020204030204" pitchFamily="49" charset="0"/>
                <a:ea typeface="楷体" panose="02010609060101010101" pitchFamily="49" charset="-122"/>
              </a:rPr>
              <a:t>IOException</a:t>
            </a:r>
            <a:endParaRPr lang="en-US" altLang="zh-CN" sz="2000" b="1" dirty="0">
              <a:solidFill>
                <a:schemeClr val="tx1"/>
              </a:solidFill>
              <a:latin typeface="Consolas" panose="020B0609020204030204" pitchFamily="49" charset="0"/>
              <a:ea typeface="楷体" panose="02010609060101010101" pitchFamily="49" charset="-122"/>
            </a:endParaRPr>
          </a:p>
          <a:p>
            <a:pPr marL="800100" lvl="1" indent="-342900" algn="just">
              <a:lnSpc>
                <a:spcPct val="120000"/>
              </a:lnSpc>
              <a:buFont typeface="Wingdings" panose="05000000000000000000" pitchFamily="2" charset="2"/>
              <a:buChar char="ü"/>
            </a:pPr>
            <a:r>
              <a:rPr lang="en-US" altLang="zh-CN" sz="2000" b="1" dirty="0">
                <a:solidFill>
                  <a:schemeClr val="tx1"/>
                </a:solidFill>
                <a:latin typeface="Consolas" panose="020B0609020204030204" pitchFamily="49" charset="0"/>
                <a:ea typeface="楷体" panose="02010609060101010101" pitchFamily="49" charset="-122"/>
              </a:rPr>
              <a:t> </a:t>
            </a:r>
            <a:r>
              <a:rPr lang="en-US" altLang="zh-CN" sz="2000" b="1" dirty="0" err="1">
                <a:solidFill>
                  <a:schemeClr val="tx1"/>
                </a:solidFill>
                <a:latin typeface="Consolas" panose="020B0609020204030204" pitchFamily="49" charset="0"/>
                <a:ea typeface="楷体" panose="02010609060101010101" pitchFamily="49" charset="-122"/>
              </a:rPr>
              <a:t>FileNotFoundException</a:t>
            </a:r>
            <a:endParaRPr lang="en-US" altLang="zh-CN" sz="2000" b="1" dirty="0">
              <a:solidFill>
                <a:schemeClr val="tx1"/>
              </a:solidFill>
              <a:latin typeface="Consolas" panose="020B0609020204030204" pitchFamily="49" charset="0"/>
              <a:ea typeface="楷体" panose="02010609060101010101" pitchFamily="49" charset="-122"/>
            </a:endParaRPr>
          </a:p>
          <a:p>
            <a:pPr marL="800100" lvl="1" indent="-342900" algn="just">
              <a:lnSpc>
                <a:spcPct val="120000"/>
              </a:lnSpc>
              <a:buFont typeface="Wingdings" panose="05000000000000000000" pitchFamily="2" charset="2"/>
              <a:buChar char="ü"/>
            </a:pPr>
            <a:r>
              <a:rPr lang="en-US" altLang="zh-CN" sz="2000" b="1" dirty="0">
                <a:solidFill>
                  <a:schemeClr val="tx1"/>
                </a:solidFill>
                <a:latin typeface="Consolas" panose="020B0609020204030204" pitchFamily="49" charset="0"/>
                <a:ea typeface="楷体" panose="02010609060101010101" pitchFamily="49" charset="-122"/>
              </a:rPr>
              <a:t> </a:t>
            </a:r>
            <a:r>
              <a:rPr lang="en-US" altLang="zh-CN" sz="2000" b="1" dirty="0" err="1">
                <a:solidFill>
                  <a:schemeClr val="tx1"/>
                </a:solidFill>
                <a:latin typeface="Consolas" panose="020B0609020204030204" pitchFamily="49" charset="0"/>
                <a:ea typeface="楷体" panose="02010609060101010101" pitchFamily="49" charset="-122"/>
              </a:rPr>
              <a:t>NullPointerException</a:t>
            </a:r>
            <a:endParaRPr lang="en-US" altLang="zh-CN" sz="2000" b="1" dirty="0">
              <a:solidFill>
                <a:schemeClr val="tx1"/>
              </a:solidFill>
              <a:latin typeface="Consolas" panose="020B0609020204030204" pitchFamily="49" charset="0"/>
              <a:ea typeface="楷体" panose="02010609060101010101" pitchFamily="49" charset="-122"/>
            </a:endParaRPr>
          </a:p>
          <a:p>
            <a:pPr marL="800100" lvl="1" indent="-342900" algn="just">
              <a:lnSpc>
                <a:spcPct val="120000"/>
              </a:lnSpc>
              <a:buFont typeface="Wingdings" panose="05000000000000000000" pitchFamily="2" charset="2"/>
              <a:buChar char="ü"/>
            </a:pPr>
            <a:r>
              <a:rPr lang="en-US" altLang="zh-CN" sz="2000" b="1" dirty="0">
                <a:solidFill>
                  <a:schemeClr val="tx1"/>
                </a:solidFill>
                <a:latin typeface="Consolas" panose="020B0609020204030204" pitchFamily="49" charset="0"/>
                <a:ea typeface="楷体" panose="02010609060101010101" pitchFamily="49" charset="-122"/>
              </a:rPr>
              <a:t> </a:t>
            </a:r>
            <a:r>
              <a:rPr lang="en-US" altLang="zh-CN" sz="2000" b="1" dirty="0" err="1">
                <a:solidFill>
                  <a:schemeClr val="tx1"/>
                </a:solidFill>
                <a:latin typeface="Consolas" panose="020B0609020204030204" pitchFamily="49" charset="0"/>
                <a:ea typeface="楷体" panose="02010609060101010101" pitchFamily="49" charset="-122"/>
              </a:rPr>
              <a:t>MalformedURLException</a:t>
            </a:r>
            <a:endParaRPr lang="en-US" altLang="zh-CN" sz="2000" b="1" dirty="0">
              <a:solidFill>
                <a:schemeClr val="tx1"/>
              </a:solidFill>
              <a:latin typeface="Consolas" panose="020B0609020204030204" pitchFamily="49" charset="0"/>
              <a:ea typeface="楷体" panose="02010609060101010101" pitchFamily="49" charset="-122"/>
            </a:endParaRPr>
          </a:p>
          <a:p>
            <a:pPr marL="800100" lvl="1" indent="-342900" algn="just">
              <a:lnSpc>
                <a:spcPct val="120000"/>
              </a:lnSpc>
              <a:buFont typeface="Wingdings" panose="05000000000000000000" pitchFamily="2" charset="2"/>
              <a:buChar char="ü"/>
            </a:pPr>
            <a:r>
              <a:rPr lang="en-US" altLang="zh-CN" sz="2000" b="1" dirty="0">
                <a:solidFill>
                  <a:schemeClr val="tx1"/>
                </a:solidFill>
                <a:latin typeface="Consolas" panose="020B0609020204030204" pitchFamily="49" charset="0"/>
                <a:ea typeface="楷体" panose="02010609060101010101" pitchFamily="49" charset="-122"/>
              </a:rPr>
              <a:t> </a:t>
            </a:r>
            <a:r>
              <a:rPr lang="en-US" altLang="zh-CN" sz="2000" b="1" dirty="0" err="1">
                <a:solidFill>
                  <a:schemeClr val="tx1"/>
                </a:solidFill>
                <a:latin typeface="Consolas" panose="020B0609020204030204" pitchFamily="49" charset="0"/>
                <a:ea typeface="楷体" panose="02010609060101010101" pitchFamily="49" charset="-122"/>
              </a:rPr>
              <a:t>NumberFormatException</a:t>
            </a:r>
            <a:endParaRPr lang="en-US" altLang="zh-CN" sz="2000" b="1" dirty="0">
              <a:solidFill>
                <a:schemeClr val="tx1"/>
              </a:solidFill>
              <a:latin typeface="Consolas" panose="020B0609020204030204" pitchFamily="49" charset="0"/>
              <a:ea typeface="楷体" panose="02010609060101010101" pitchFamily="49" charset="-122"/>
            </a:endParaRPr>
          </a:p>
          <a:p>
            <a:pPr marL="800100" lvl="1" indent="-342900" algn="just">
              <a:lnSpc>
                <a:spcPct val="120000"/>
              </a:lnSpc>
              <a:buFont typeface="Wingdings" panose="05000000000000000000" pitchFamily="2" charset="2"/>
              <a:buChar char="ü"/>
            </a:pPr>
            <a:r>
              <a:rPr lang="en-US" altLang="zh-CN" sz="2000" b="1" dirty="0">
                <a:solidFill>
                  <a:schemeClr val="tx1"/>
                </a:solidFill>
                <a:latin typeface="Consolas" panose="020B0609020204030204" pitchFamily="49" charset="0"/>
                <a:ea typeface="楷体" panose="02010609060101010101" pitchFamily="49" charset="-122"/>
              </a:rPr>
              <a:t> </a:t>
            </a:r>
            <a:r>
              <a:rPr lang="en-US" altLang="zh-CN" sz="2000" b="1" dirty="0" err="1">
                <a:solidFill>
                  <a:schemeClr val="tx1"/>
                </a:solidFill>
                <a:latin typeface="Consolas" panose="020B0609020204030204" pitchFamily="49" charset="0"/>
                <a:ea typeface="楷体" panose="02010609060101010101" pitchFamily="49" charset="-122"/>
              </a:rPr>
              <a:t>OutOfMemoryException</a:t>
            </a:r>
            <a:endParaRPr lang="en-US" altLang="zh-CN" sz="2000" b="1" dirty="0">
              <a:solidFill>
                <a:schemeClr val="tx1"/>
              </a:solidFill>
              <a:latin typeface="Consolas" panose="020B0609020204030204" pitchFamily="49" charset="0"/>
              <a:ea typeface="楷体" panose="02010609060101010101" pitchFamily="49" charset="-122"/>
            </a:endParaRPr>
          </a:p>
        </p:txBody>
      </p:sp>
      <p:sp>
        <p:nvSpPr>
          <p:cNvPr id="9" name="文本框 8">
            <a:extLst>
              <a:ext uri="{FF2B5EF4-FFF2-40B4-BE49-F238E27FC236}">
                <a16:creationId xmlns:a16="http://schemas.microsoft.com/office/drawing/2014/main" id="{5473F084-46FC-4EFE-ABCB-4A24018DDC5F}"/>
              </a:ext>
            </a:extLst>
          </p:cNvPr>
          <p:cNvSpPr txBox="1"/>
          <p:nvPr/>
        </p:nvSpPr>
        <p:spPr>
          <a:xfrm>
            <a:off x="95183" y="5525393"/>
            <a:ext cx="8953633" cy="36933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zh-CN" altLang="en-US" sz="1800" b="1" dirty="0">
                <a:solidFill>
                  <a:schemeClr val="bg1"/>
                </a:solidFill>
                <a:latin typeface="Consolas" panose="020B0609020204030204" pitchFamily="49" charset="0"/>
                <a:ea typeface="楷体" panose="02010609060101010101" pitchFamily="49" charset="-122"/>
              </a:rPr>
              <a:t>在使用能够产生异常的方法而没有捕获和处理，程序将不能通过编译。</a:t>
            </a:r>
            <a:endParaRPr lang="zh-CN" altLang="en-US" dirty="0">
              <a:solidFill>
                <a:schemeClr val="bg1"/>
              </a:solidFill>
            </a:endParaRPr>
          </a:p>
        </p:txBody>
      </p:sp>
    </p:spTree>
    <p:extLst>
      <p:ext uri="{BB962C8B-B14F-4D97-AF65-F5344CB8AC3E}">
        <p14:creationId xmlns:p14="http://schemas.microsoft.com/office/powerpoint/2010/main" val="11630800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27"/>
          <p:cNvSpPr>
            <a:spLocks noChangeArrowheads="1"/>
          </p:cNvSpPr>
          <p:nvPr/>
        </p:nvSpPr>
        <p:spPr bwMode="auto">
          <a:xfrm>
            <a:off x="685556" y="297596"/>
            <a:ext cx="2507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24000" rIns="324000">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eaLnBrk="1" hangingPunct="1"/>
            <a:r>
              <a:rPr lang="zh-CN" altLang="en-US" sz="3600" b="1" dirty="0">
                <a:solidFill>
                  <a:srgbClr val="1557AE"/>
                </a:solidFill>
                <a:latin typeface="Tahoma" panose="020B0604030504040204" pitchFamily="34" charset="0"/>
                <a:cs typeface="Tahoma" panose="020B0604030504040204" pitchFamily="34" charset="0"/>
                <a:sym typeface="华文隶书" panose="02010800040101010101" pitchFamily="2" charset="-122"/>
              </a:rPr>
              <a:t>课程内容</a:t>
            </a:r>
            <a:endParaRPr lang="zh-CN" altLang="en-US" sz="3600" b="1" dirty="0">
              <a:solidFill>
                <a:srgbClr val="1557AE"/>
              </a:solidFill>
              <a:latin typeface="Tahoma" panose="020B0604030504040204" pitchFamily="34" charset="0"/>
              <a:cs typeface="Tahoma" panose="020B0604030504040204" pitchFamily="34" charset="0"/>
            </a:endParaRPr>
          </a:p>
        </p:txBody>
      </p:sp>
      <p:grpSp>
        <p:nvGrpSpPr>
          <p:cNvPr id="115" name="组合 114"/>
          <p:cNvGrpSpPr/>
          <p:nvPr/>
        </p:nvGrpSpPr>
        <p:grpSpPr>
          <a:xfrm>
            <a:off x="450753" y="1642436"/>
            <a:ext cx="3395626" cy="3395626"/>
            <a:chOff x="1033499" y="2087806"/>
            <a:chExt cx="2448000" cy="2448000"/>
          </a:xfrm>
        </p:grpSpPr>
        <p:sp>
          <p:nvSpPr>
            <p:cNvPr id="116" name="椭圆 115"/>
            <p:cNvSpPr/>
            <p:nvPr/>
          </p:nvSpPr>
          <p:spPr>
            <a:xfrm>
              <a:off x="1033499" y="2087806"/>
              <a:ext cx="2448000" cy="2448000"/>
            </a:xfrm>
            <a:prstGeom prst="ellipse">
              <a:avLst/>
            </a:prstGeom>
            <a:solidFill>
              <a:srgbClr val="F6F6F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7" name="椭圆 116"/>
            <p:cNvSpPr>
              <a:spLocks noChangeAspect="1"/>
            </p:cNvSpPr>
            <p:nvPr/>
          </p:nvSpPr>
          <p:spPr>
            <a:xfrm>
              <a:off x="1249499" y="2303806"/>
              <a:ext cx="2016000" cy="2016000"/>
            </a:xfrm>
            <a:prstGeom prst="ellipse">
              <a:avLst/>
            </a:prstGeom>
            <a:solidFill>
              <a:srgbClr val="F6F6F6"/>
            </a:solidFill>
            <a:ln>
              <a:noFill/>
            </a:ln>
            <a:effectLst>
              <a:outerShdw blurRad="114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9" name="图片 1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466" y="2168950"/>
            <a:ext cx="2322199" cy="2322199"/>
          </a:xfrm>
          <a:prstGeom prst="rect">
            <a:avLst/>
          </a:prstGeom>
        </p:spPr>
      </p:pic>
      <p:sp>
        <p:nvSpPr>
          <p:cNvPr id="25" name="椭圆 24"/>
          <p:cNvSpPr/>
          <p:nvPr/>
        </p:nvSpPr>
        <p:spPr>
          <a:xfrm>
            <a:off x="4283319" y="943927"/>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Black" panose="020B0A04020102020204" pitchFamily="34" charset="0"/>
            </a:endParaRPr>
          </a:p>
        </p:txBody>
      </p:sp>
      <p:sp>
        <p:nvSpPr>
          <p:cNvPr id="27" name="椭圆 26"/>
          <p:cNvSpPr/>
          <p:nvPr/>
        </p:nvSpPr>
        <p:spPr>
          <a:xfrm>
            <a:off x="4284655" y="1814402"/>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9" name="矩形 28"/>
          <p:cNvSpPr/>
          <p:nvPr/>
        </p:nvSpPr>
        <p:spPr>
          <a:xfrm>
            <a:off x="4284655" y="992216"/>
            <a:ext cx="537328"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01</a:t>
            </a:r>
            <a:endParaRPr lang="zh-CN" altLang="en-US" sz="2400" dirty="0">
              <a:solidFill>
                <a:schemeClr val="bg1"/>
              </a:solidFill>
              <a:latin typeface="Stencil" panose="040409050D0802020404" pitchFamily="82" charset="0"/>
            </a:endParaRPr>
          </a:p>
        </p:txBody>
      </p:sp>
      <p:sp>
        <p:nvSpPr>
          <p:cNvPr id="31" name="矩形 30"/>
          <p:cNvSpPr/>
          <p:nvPr/>
        </p:nvSpPr>
        <p:spPr>
          <a:xfrm>
            <a:off x="4285991" y="1868958"/>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02</a:t>
            </a:r>
            <a:endParaRPr lang="zh-CN" altLang="en-US" sz="2400" dirty="0">
              <a:solidFill>
                <a:schemeClr val="bg1"/>
              </a:solidFill>
              <a:latin typeface="Stencil" panose="040409050D0802020404" pitchFamily="82" charset="0"/>
            </a:endParaRPr>
          </a:p>
        </p:txBody>
      </p:sp>
      <p:sp>
        <p:nvSpPr>
          <p:cNvPr id="33" name="矩形 4"/>
          <p:cNvSpPr>
            <a:spLocks noChangeArrowheads="1"/>
          </p:cNvSpPr>
          <p:nvPr/>
        </p:nvSpPr>
        <p:spPr bwMode="auto">
          <a:xfrm>
            <a:off x="5000751" y="975853"/>
            <a:ext cx="3155783" cy="461665"/>
          </a:xfrm>
          <a:prstGeom prst="rect">
            <a:avLst/>
          </a:prstGeom>
          <a:solidFill>
            <a:schemeClr val="accent5">
              <a:lumMod val="20000"/>
              <a:lumOff val="80000"/>
            </a:schemeClr>
          </a:solidFill>
          <a:ln>
            <a:noFill/>
          </a:ln>
        </p:spPr>
        <p:txBody>
          <a:bodyPr anchor="ctr"/>
          <a:lstStyle/>
          <a:p>
            <a:pPr algn="ctr" eaLnBrk="1" fontAlgn="auto" hangingPunct="1">
              <a:spcBef>
                <a:spcPts val="0"/>
              </a:spcBef>
              <a:spcAft>
                <a:spcPts val="0"/>
              </a:spcAft>
              <a:defRPr/>
            </a:pPr>
            <a:r>
              <a:rPr lang="zh-CN" altLang="en-US" sz="2400" b="1" dirty="0">
                <a:latin typeface="微软雅黑" panose="020B0503020204020204" pitchFamily="34" charset="-122"/>
                <a:ea typeface="微软雅黑" panose="020B0503020204020204" pitchFamily="34" charset="-122"/>
              </a:rPr>
              <a:t>异常的概念</a:t>
            </a:r>
          </a:p>
        </p:txBody>
      </p:sp>
      <p:sp>
        <p:nvSpPr>
          <p:cNvPr id="35" name="矩形 4"/>
          <p:cNvSpPr>
            <a:spLocks noChangeArrowheads="1"/>
          </p:cNvSpPr>
          <p:nvPr/>
        </p:nvSpPr>
        <p:spPr bwMode="auto">
          <a:xfrm>
            <a:off x="4997405" y="1853569"/>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异常的分类</a:t>
            </a:r>
          </a:p>
        </p:txBody>
      </p:sp>
      <p:sp>
        <p:nvSpPr>
          <p:cNvPr id="2" name="椭圆 1"/>
          <p:cNvSpPr/>
          <p:nvPr/>
        </p:nvSpPr>
        <p:spPr>
          <a:xfrm>
            <a:off x="4283320" y="2640570"/>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矩形 2"/>
          <p:cNvSpPr/>
          <p:nvPr/>
        </p:nvSpPr>
        <p:spPr>
          <a:xfrm>
            <a:off x="4284656" y="2695126"/>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03</a:t>
            </a:r>
            <a:endParaRPr lang="zh-CN" altLang="en-US" sz="2400" dirty="0">
              <a:solidFill>
                <a:schemeClr val="bg1"/>
              </a:solidFill>
              <a:latin typeface="Stencil" panose="040409050D0802020404" pitchFamily="82" charset="0"/>
            </a:endParaRPr>
          </a:p>
        </p:txBody>
      </p:sp>
      <p:sp>
        <p:nvSpPr>
          <p:cNvPr id="4" name="矩形 4"/>
          <p:cNvSpPr>
            <a:spLocks noChangeArrowheads="1"/>
          </p:cNvSpPr>
          <p:nvPr/>
        </p:nvSpPr>
        <p:spPr bwMode="auto">
          <a:xfrm>
            <a:off x="4996070" y="2679737"/>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捕获异常</a:t>
            </a:r>
          </a:p>
        </p:txBody>
      </p:sp>
      <p:sp>
        <p:nvSpPr>
          <p:cNvPr id="16" name="椭圆 15">
            <a:extLst>
              <a:ext uri="{FF2B5EF4-FFF2-40B4-BE49-F238E27FC236}">
                <a16:creationId xmlns:a16="http://schemas.microsoft.com/office/drawing/2014/main" id="{0306FFFA-1DB8-44E1-BC4A-EDB357958852}"/>
              </a:ext>
            </a:extLst>
          </p:cNvPr>
          <p:cNvSpPr/>
          <p:nvPr/>
        </p:nvSpPr>
        <p:spPr>
          <a:xfrm>
            <a:off x="4283319" y="3545073"/>
            <a:ext cx="540000" cy="54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Black" panose="020B0A04020102020204" pitchFamily="34" charset="0"/>
            </a:endParaRPr>
          </a:p>
        </p:txBody>
      </p:sp>
      <p:sp>
        <p:nvSpPr>
          <p:cNvPr id="17" name="椭圆 16">
            <a:extLst>
              <a:ext uri="{FF2B5EF4-FFF2-40B4-BE49-F238E27FC236}">
                <a16:creationId xmlns:a16="http://schemas.microsoft.com/office/drawing/2014/main" id="{4E0B5F5E-C180-48EC-BC15-AEB41023DA6A}"/>
              </a:ext>
            </a:extLst>
          </p:cNvPr>
          <p:cNvSpPr/>
          <p:nvPr/>
        </p:nvSpPr>
        <p:spPr>
          <a:xfrm>
            <a:off x="4284655" y="4415548"/>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a:extLst>
              <a:ext uri="{FF2B5EF4-FFF2-40B4-BE49-F238E27FC236}">
                <a16:creationId xmlns:a16="http://schemas.microsoft.com/office/drawing/2014/main" id="{DD1691EC-89DC-41B8-83D3-085004A12802}"/>
              </a:ext>
            </a:extLst>
          </p:cNvPr>
          <p:cNvSpPr/>
          <p:nvPr/>
        </p:nvSpPr>
        <p:spPr>
          <a:xfrm>
            <a:off x="4284656" y="3593362"/>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04</a:t>
            </a:r>
            <a:endParaRPr lang="zh-CN" altLang="en-US" sz="2400" dirty="0">
              <a:solidFill>
                <a:schemeClr val="bg1"/>
              </a:solidFill>
              <a:latin typeface="Stencil" panose="040409050D0802020404" pitchFamily="82" charset="0"/>
            </a:endParaRPr>
          </a:p>
        </p:txBody>
      </p:sp>
      <p:sp>
        <p:nvSpPr>
          <p:cNvPr id="19" name="矩形 18">
            <a:extLst>
              <a:ext uri="{FF2B5EF4-FFF2-40B4-BE49-F238E27FC236}">
                <a16:creationId xmlns:a16="http://schemas.microsoft.com/office/drawing/2014/main" id="{475719D9-7F08-4437-9FE9-E0F87BD19924}"/>
              </a:ext>
            </a:extLst>
          </p:cNvPr>
          <p:cNvSpPr/>
          <p:nvPr/>
        </p:nvSpPr>
        <p:spPr>
          <a:xfrm>
            <a:off x="4285991" y="4470104"/>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05</a:t>
            </a:r>
            <a:endParaRPr lang="zh-CN" altLang="en-US" sz="2400" dirty="0">
              <a:solidFill>
                <a:schemeClr val="bg1"/>
              </a:solidFill>
              <a:latin typeface="Stencil" panose="040409050D0802020404" pitchFamily="82" charset="0"/>
            </a:endParaRPr>
          </a:p>
        </p:txBody>
      </p:sp>
      <p:sp>
        <p:nvSpPr>
          <p:cNvPr id="20" name="矩形 4">
            <a:extLst>
              <a:ext uri="{FF2B5EF4-FFF2-40B4-BE49-F238E27FC236}">
                <a16:creationId xmlns:a16="http://schemas.microsoft.com/office/drawing/2014/main" id="{D566E7A2-A3E6-44CF-BC81-104C4DCCE2E9}"/>
              </a:ext>
            </a:extLst>
          </p:cNvPr>
          <p:cNvSpPr>
            <a:spLocks noChangeArrowheads="1"/>
          </p:cNvSpPr>
          <p:nvPr/>
        </p:nvSpPr>
        <p:spPr bwMode="auto">
          <a:xfrm>
            <a:off x="5000751" y="3576999"/>
            <a:ext cx="3155783" cy="461665"/>
          </a:xfrm>
          <a:prstGeom prst="rect">
            <a:avLst/>
          </a:prstGeom>
          <a:solidFill>
            <a:schemeClr val="accent5">
              <a:lumMod val="20000"/>
              <a:lumOff val="80000"/>
            </a:schemeClr>
          </a:solidFill>
          <a:ln>
            <a:noFill/>
          </a:ln>
        </p:spPr>
        <p:txBody>
          <a:bodyPr anchor="ctr"/>
          <a:lstStyle/>
          <a:p>
            <a:pPr algn="ctr" eaLnBrk="1" fontAlgn="auto" hangingPunct="1">
              <a:spcBef>
                <a:spcPts val="0"/>
              </a:spcBef>
              <a:spcAft>
                <a:spcPts val="0"/>
              </a:spcAft>
              <a:defRPr/>
            </a:pPr>
            <a:r>
              <a:rPr lang="zh-CN" altLang="en-US" sz="2400" b="1" dirty="0">
                <a:solidFill>
                  <a:srgbClr val="C00000"/>
                </a:solidFill>
                <a:latin typeface="微软雅黑" panose="020B0503020204020204" pitchFamily="34" charset="-122"/>
                <a:ea typeface="微软雅黑" panose="020B0503020204020204" pitchFamily="34" charset="-122"/>
              </a:rPr>
              <a:t>声明异常</a:t>
            </a:r>
          </a:p>
        </p:txBody>
      </p:sp>
      <p:sp>
        <p:nvSpPr>
          <p:cNvPr id="21" name="矩形 4">
            <a:extLst>
              <a:ext uri="{FF2B5EF4-FFF2-40B4-BE49-F238E27FC236}">
                <a16:creationId xmlns:a16="http://schemas.microsoft.com/office/drawing/2014/main" id="{742F33D9-5378-4A78-AC0C-410551608640}"/>
              </a:ext>
            </a:extLst>
          </p:cNvPr>
          <p:cNvSpPr>
            <a:spLocks noChangeArrowheads="1"/>
          </p:cNvSpPr>
          <p:nvPr/>
        </p:nvSpPr>
        <p:spPr bwMode="auto">
          <a:xfrm>
            <a:off x="4997405" y="4454715"/>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抛出异常</a:t>
            </a:r>
          </a:p>
        </p:txBody>
      </p:sp>
      <p:sp>
        <p:nvSpPr>
          <p:cNvPr id="22" name="椭圆 21">
            <a:extLst>
              <a:ext uri="{FF2B5EF4-FFF2-40B4-BE49-F238E27FC236}">
                <a16:creationId xmlns:a16="http://schemas.microsoft.com/office/drawing/2014/main" id="{55ED6240-A4B7-47B0-9285-4D6B95829D55}"/>
              </a:ext>
            </a:extLst>
          </p:cNvPr>
          <p:cNvSpPr/>
          <p:nvPr/>
        </p:nvSpPr>
        <p:spPr>
          <a:xfrm>
            <a:off x="4283320" y="5241716"/>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 name="矩形 22">
            <a:extLst>
              <a:ext uri="{FF2B5EF4-FFF2-40B4-BE49-F238E27FC236}">
                <a16:creationId xmlns:a16="http://schemas.microsoft.com/office/drawing/2014/main" id="{74951297-A91C-42C8-979F-BF83AF118AA1}"/>
              </a:ext>
            </a:extLst>
          </p:cNvPr>
          <p:cNvSpPr/>
          <p:nvPr/>
        </p:nvSpPr>
        <p:spPr>
          <a:xfrm>
            <a:off x="4284656" y="5296272"/>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06</a:t>
            </a:r>
            <a:endParaRPr lang="zh-CN" altLang="en-US" sz="2400" dirty="0">
              <a:solidFill>
                <a:schemeClr val="bg1"/>
              </a:solidFill>
              <a:latin typeface="Stencil" panose="040409050D0802020404" pitchFamily="82" charset="0"/>
            </a:endParaRPr>
          </a:p>
        </p:txBody>
      </p:sp>
      <p:sp>
        <p:nvSpPr>
          <p:cNvPr id="24" name="矩形 4">
            <a:extLst>
              <a:ext uri="{FF2B5EF4-FFF2-40B4-BE49-F238E27FC236}">
                <a16:creationId xmlns:a16="http://schemas.microsoft.com/office/drawing/2014/main" id="{CB72F142-E3DE-411F-AAE6-F6AABE46FA2A}"/>
              </a:ext>
            </a:extLst>
          </p:cNvPr>
          <p:cNvSpPr>
            <a:spLocks noChangeArrowheads="1"/>
          </p:cNvSpPr>
          <p:nvPr/>
        </p:nvSpPr>
        <p:spPr bwMode="auto">
          <a:xfrm>
            <a:off x="4996070" y="5280883"/>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创建自己的异常</a:t>
            </a:r>
          </a:p>
        </p:txBody>
      </p:sp>
    </p:spTree>
    <p:extLst>
      <p:ext uri="{BB962C8B-B14F-4D97-AF65-F5344CB8AC3E}">
        <p14:creationId xmlns:p14="http://schemas.microsoft.com/office/powerpoint/2010/main" val="39132181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4</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980029"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声明异常</a:t>
            </a:r>
          </a:p>
        </p:txBody>
      </p:sp>
      <p:sp>
        <p:nvSpPr>
          <p:cNvPr id="6" name="矩形: 圆角 5">
            <a:extLst>
              <a:ext uri="{FF2B5EF4-FFF2-40B4-BE49-F238E27FC236}">
                <a16:creationId xmlns:a16="http://schemas.microsoft.com/office/drawing/2014/main" id="{DF08177C-13D4-4FE4-8199-19B0E84A1339}"/>
              </a:ext>
            </a:extLst>
          </p:cNvPr>
          <p:cNvSpPr/>
          <p:nvPr/>
        </p:nvSpPr>
        <p:spPr>
          <a:xfrm>
            <a:off x="95183" y="1152259"/>
            <a:ext cx="8953634" cy="1872762"/>
          </a:xfrm>
          <a:prstGeom prst="roundRect">
            <a:avLst>
              <a:gd name="adj" fmla="val 5197"/>
            </a:avLst>
          </a:prstGeom>
          <a:solidFill>
            <a:schemeClr val="accent1">
              <a:lumMod val="20000"/>
              <a:lumOff val="80000"/>
            </a:schemeClr>
          </a:solidFill>
          <a:ln w="285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zh-CN" altLang="en-US" sz="2400" b="1" dirty="0">
                <a:solidFill>
                  <a:srgbClr val="1557AE"/>
                </a:solidFill>
                <a:latin typeface="+mj-ea"/>
                <a:ea typeface="+mj-ea"/>
              </a:rPr>
              <a:t>如果在一个方法中生成了异常，但是该方法并不处理它产生的异常，而是沿着调用层次向上传递，由调用它的方法来处理这些异常，叫声明异常。</a:t>
            </a:r>
          </a:p>
        </p:txBody>
      </p:sp>
      <p:sp>
        <p:nvSpPr>
          <p:cNvPr id="7" name="矩形 6">
            <a:extLst>
              <a:ext uri="{FF2B5EF4-FFF2-40B4-BE49-F238E27FC236}">
                <a16:creationId xmlns:a16="http://schemas.microsoft.com/office/drawing/2014/main" id="{9E3CF93D-E187-4BB3-974E-9F4A2C340056}"/>
              </a:ext>
            </a:extLst>
          </p:cNvPr>
          <p:cNvSpPr/>
          <p:nvPr/>
        </p:nvSpPr>
        <p:spPr>
          <a:xfrm>
            <a:off x="175292" y="3508132"/>
            <a:ext cx="8873525" cy="187276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eaLnBrk="1" hangingPunct="1">
              <a:lnSpc>
                <a:spcPct val="120000"/>
              </a:lnSpc>
              <a:spcBef>
                <a:spcPct val="0"/>
              </a:spcBef>
              <a:buClr>
                <a:schemeClr val="accent1"/>
              </a:buClr>
              <a:buSzPct val="70000"/>
              <a:buFont typeface="Monotype Sorts" pitchFamily="2" charset="2"/>
              <a:buNone/>
            </a:pPr>
            <a:r>
              <a:rPr lang="zh-CN" altLang="en-US" sz="2000" b="1" dirty="0">
                <a:solidFill>
                  <a:srgbClr val="1557AE"/>
                </a:solidFill>
                <a:latin typeface="Consolas" panose="020B0609020204030204" pitchFamily="49" charset="0"/>
                <a:ea typeface="楷体" panose="02010609060101010101" pitchFamily="49" charset="-122"/>
              </a:rPr>
              <a:t>通常的情况是在该方法中并不确切知道该如何对这些异常进行处理，比如</a:t>
            </a:r>
            <a:r>
              <a:rPr lang="en-US" altLang="zh-CN" sz="2000" b="1" dirty="0" err="1">
                <a:solidFill>
                  <a:srgbClr val="1557AE"/>
                </a:solidFill>
                <a:latin typeface="Consolas" panose="020B0609020204030204" pitchFamily="49" charset="0"/>
                <a:ea typeface="楷体" panose="02010609060101010101" pitchFamily="49" charset="-122"/>
              </a:rPr>
              <a:t>FileNotFoundException</a:t>
            </a:r>
            <a:r>
              <a:rPr lang="zh-CN" altLang="en-US" sz="2000" b="1" dirty="0">
                <a:solidFill>
                  <a:srgbClr val="1557AE"/>
                </a:solidFill>
                <a:latin typeface="Consolas" panose="020B0609020204030204" pitchFamily="49" charset="0"/>
                <a:ea typeface="楷体" panose="02010609060101010101" pitchFamily="49" charset="-122"/>
              </a:rPr>
              <a:t>类异常，它由</a:t>
            </a:r>
            <a:r>
              <a:rPr lang="en-US" altLang="zh-CN" sz="2000" b="1" dirty="0" err="1">
                <a:solidFill>
                  <a:srgbClr val="1557AE"/>
                </a:solidFill>
                <a:latin typeface="Consolas" panose="020B0609020204030204" pitchFamily="49" charset="0"/>
                <a:ea typeface="楷体" panose="02010609060101010101" pitchFamily="49" charset="-122"/>
              </a:rPr>
              <a:t>FileInputStream</a:t>
            </a:r>
            <a:r>
              <a:rPr lang="zh-CN" altLang="en-US" sz="2000" b="1" dirty="0">
                <a:solidFill>
                  <a:srgbClr val="1557AE"/>
                </a:solidFill>
                <a:latin typeface="Consolas" panose="020B0609020204030204" pitchFamily="49" charset="0"/>
                <a:ea typeface="楷体" panose="02010609060101010101" pitchFamily="49" charset="-122"/>
              </a:rPr>
              <a:t>的构造方法产生，但在其构造方法中并不清楚如何处理它，是终止程序的执行还是新生成一个文件，这需要由调用它的方法来处理。</a:t>
            </a:r>
            <a:endParaRPr lang="en-US" altLang="zh-CN" sz="2000" b="1" dirty="0">
              <a:solidFill>
                <a:srgbClr val="1557AE"/>
              </a:solidFill>
              <a:latin typeface="Consolas" panose="020B0609020204030204" pitchFamily="49" charset="0"/>
              <a:ea typeface="楷体" panose="02010609060101010101" pitchFamily="49" charset="-122"/>
            </a:endParaRPr>
          </a:p>
        </p:txBody>
      </p:sp>
    </p:spTree>
    <p:extLst>
      <p:ext uri="{BB962C8B-B14F-4D97-AF65-F5344CB8AC3E}">
        <p14:creationId xmlns:p14="http://schemas.microsoft.com/office/powerpoint/2010/main" val="12295601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4</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980029"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声明异常</a:t>
            </a:r>
          </a:p>
        </p:txBody>
      </p:sp>
      <p:sp>
        <p:nvSpPr>
          <p:cNvPr id="13" name="Rectangle 2">
            <a:extLst>
              <a:ext uri="{FF2B5EF4-FFF2-40B4-BE49-F238E27FC236}">
                <a16:creationId xmlns:a16="http://schemas.microsoft.com/office/drawing/2014/main" id="{8677F28A-7FF0-4806-BCAA-75518250E500}"/>
              </a:ext>
            </a:extLst>
          </p:cNvPr>
          <p:cNvSpPr>
            <a:spLocks noChangeArrowheads="1"/>
          </p:cNvSpPr>
          <p:nvPr/>
        </p:nvSpPr>
        <p:spPr bwMode="auto">
          <a:xfrm>
            <a:off x="0" y="1186164"/>
            <a:ext cx="9144000" cy="507831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342900" indent="-342900">
              <a:buFont typeface="+mj-lt"/>
              <a:buAutoNum type="arabicPeriod"/>
            </a:pPr>
            <a:r>
              <a:rPr lang="en-US" altLang="zh-CN" b="1" dirty="0">
                <a:solidFill>
                  <a:srgbClr val="0000FF"/>
                </a:solidFill>
                <a:effectLst/>
                <a:latin typeface="Consolas" panose="020B0609020204030204" pitchFamily="49" charset="0"/>
              </a:rPr>
              <a:t>import</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java</a:t>
            </a:r>
            <a:r>
              <a:rPr lang="en-US" altLang="zh-CN" b="1" dirty="0">
                <a:solidFill>
                  <a:srgbClr val="000000"/>
                </a:solidFill>
                <a:effectLst/>
                <a:latin typeface="Consolas" panose="020B0609020204030204" pitchFamily="49" charset="0"/>
              </a:rPr>
              <a:t>.</a:t>
            </a:r>
            <a:r>
              <a:rPr lang="en-US" altLang="zh-CN" b="1" dirty="0">
                <a:solidFill>
                  <a:srgbClr val="267F99"/>
                </a:solidFill>
                <a:effectLst/>
                <a:latin typeface="Consolas" panose="020B0609020204030204" pitchFamily="49" charset="0"/>
              </a:rPr>
              <a:t>io</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FF"/>
                </a:solidFill>
                <a:effectLst/>
                <a:latin typeface="Consolas" panose="020B0609020204030204" pitchFamily="49" charset="0"/>
              </a:rPr>
              <a:t>class</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test</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method1</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int</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x</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try</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x</a:t>
            </a:r>
            <a:r>
              <a:rPr lang="en-US" altLang="zh-CN" b="1" dirty="0">
                <a:solidFill>
                  <a:srgbClr val="000000"/>
                </a:solidFill>
                <a:effectLst/>
                <a:latin typeface="Consolas" panose="020B0609020204030204" pitchFamily="49" charset="0"/>
              </a:rPr>
              <a:t>=</a:t>
            </a:r>
            <a:r>
              <a:rPr lang="en-US" altLang="zh-CN" b="1" dirty="0" err="1">
                <a:solidFill>
                  <a:srgbClr val="267F99"/>
                </a:solidFill>
                <a:effectLst/>
                <a:latin typeface="Consolas" panose="020B0609020204030204" pitchFamily="49" charset="0"/>
              </a:rPr>
              <a:t>System</a:t>
            </a:r>
            <a:r>
              <a:rPr lang="en-US" altLang="zh-CN" b="1" dirty="0" err="1">
                <a:solidFill>
                  <a:srgbClr val="000000"/>
                </a:solidFill>
                <a:effectLst/>
                <a:latin typeface="Consolas" panose="020B0609020204030204" pitchFamily="49" charset="0"/>
              </a:rPr>
              <a:t>.</a:t>
            </a:r>
            <a:r>
              <a:rPr lang="en-US" altLang="zh-CN" b="1" dirty="0" err="1">
                <a:solidFill>
                  <a:srgbClr val="0070C1"/>
                </a:solidFill>
                <a:effectLst/>
                <a:latin typeface="Consolas" panose="020B0609020204030204" pitchFamily="49" charset="0"/>
              </a:rPr>
              <a:t>in</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read</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compute</a:t>
            </a:r>
            <a:r>
              <a:rPr lang="en-US" altLang="zh-CN" b="1" dirty="0">
                <a:solidFill>
                  <a:srgbClr val="000000"/>
                </a:solidFill>
                <a:effectLst/>
                <a:latin typeface="Consolas" panose="020B0609020204030204" pitchFamily="49" charset="0"/>
              </a:rPr>
              <a:t>(</a:t>
            </a:r>
            <a:r>
              <a:rPr lang="en-US" altLang="zh-CN" b="1" dirty="0">
                <a:solidFill>
                  <a:srgbClr val="001080"/>
                </a:solidFill>
                <a:effectLst/>
                <a:latin typeface="Consolas" panose="020B0609020204030204" pitchFamily="49" charset="0"/>
              </a:rPr>
              <a:t>x</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catch</a:t>
            </a:r>
            <a:r>
              <a:rPr lang="en-US" altLang="zh-CN" b="1" dirty="0">
                <a:solidFill>
                  <a:srgbClr val="000000"/>
                </a:solidFill>
                <a:effectLst/>
                <a:latin typeface="Consolas" panose="020B0609020204030204" pitchFamily="49" charset="0"/>
              </a:rPr>
              <a:t>(</a:t>
            </a:r>
            <a:r>
              <a:rPr lang="en-US" altLang="zh-CN" b="1" dirty="0" err="1">
                <a:solidFill>
                  <a:srgbClr val="267F99"/>
                </a:solidFill>
                <a:effectLst/>
                <a:latin typeface="Consolas" panose="020B0609020204030204" pitchFamily="49" charset="0"/>
              </a:rPr>
              <a:t>IOException</a:t>
            </a: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ioe</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System</a:t>
            </a:r>
            <a:r>
              <a:rPr lang="en-US" altLang="zh-CN" b="1" dirty="0" err="1">
                <a:solidFill>
                  <a:srgbClr val="000000"/>
                </a:solidFill>
                <a:effectLst/>
                <a:latin typeface="Consolas" panose="020B0609020204030204" pitchFamily="49" charset="0"/>
              </a:rPr>
              <a:t>.</a:t>
            </a:r>
            <a:r>
              <a:rPr lang="en-US" altLang="zh-CN" b="1" dirty="0" err="1">
                <a:solidFill>
                  <a:srgbClr val="0070C1"/>
                </a:solidFill>
                <a:effectLst/>
                <a:latin typeface="Consolas" panose="020B0609020204030204" pitchFamily="49" charset="0"/>
              </a:rPr>
              <a:t>out</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println</a:t>
            </a:r>
            <a:r>
              <a:rPr lang="en-US" altLang="zh-CN" b="1" dirty="0">
                <a:solidFill>
                  <a:srgbClr val="000000"/>
                </a:solidFill>
                <a:effectLst/>
                <a:latin typeface="Consolas" panose="020B0609020204030204" pitchFamily="49" charset="0"/>
              </a:rPr>
              <a:t>(</a:t>
            </a:r>
            <a:r>
              <a:rPr lang="en-US" altLang="zh-CN" b="1" dirty="0">
                <a:solidFill>
                  <a:srgbClr val="A31515"/>
                </a:solidFill>
                <a:effectLst/>
                <a:latin typeface="Consolas" panose="020B0609020204030204" pitchFamily="49" charset="0"/>
              </a:rPr>
              <a:t>"read error"</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catch</a:t>
            </a:r>
            <a:r>
              <a:rPr lang="en-US" altLang="zh-CN" b="1" dirty="0">
                <a:solidFill>
                  <a:srgbClr val="000000"/>
                </a:solidFill>
                <a:effectLst/>
                <a:latin typeface="Consolas" panose="020B0609020204030204" pitchFamily="49" charset="0"/>
              </a:rPr>
              <a:t>(</a:t>
            </a:r>
            <a:r>
              <a:rPr lang="en-US" altLang="zh-CN" b="1" dirty="0" err="1">
                <a:solidFill>
                  <a:srgbClr val="267F99"/>
                </a:solidFill>
                <a:effectLst/>
                <a:latin typeface="Consolas" panose="020B0609020204030204" pitchFamily="49" charset="0"/>
              </a:rPr>
              <a:t>ArithmeticException</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e</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System</a:t>
            </a:r>
            <a:r>
              <a:rPr lang="en-US" altLang="zh-CN" b="1" dirty="0" err="1">
                <a:solidFill>
                  <a:srgbClr val="000000"/>
                </a:solidFill>
                <a:effectLst/>
                <a:latin typeface="Consolas" panose="020B0609020204030204" pitchFamily="49" charset="0"/>
              </a:rPr>
              <a:t>.</a:t>
            </a:r>
            <a:r>
              <a:rPr lang="en-US" altLang="zh-CN" b="1" dirty="0" err="1">
                <a:solidFill>
                  <a:srgbClr val="0070C1"/>
                </a:solidFill>
                <a:effectLst/>
                <a:latin typeface="Consolas" panose="020B0609020204030204" pitchFamily="49" charset="0"/>
              </a:rPr>
              <a:t>out</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println</a:t>
            </a:r>
            <a:r>
              <a:rPr lang="en-US" altLang="zh-CN" b="1" dirty="0">
                <a:solidFill>
                  <a:srgbClr val="000000"/>
                </a:solidFill>
                <a:effectLst/>
                <a:latin typeface="Consolas" panose="020B0609020204030204" pitchFamily="49" charset="0"/>
              </a:rPr>
              <a:t>(</a:t>
            </a:r>
            <a:r>
              <a:rPr lang="en-US" altLang="zh-CN" b="1" dirty="0">
                <a:solidFill>
                  <a:srgbClr val="A31515"/>
                </a:solidFill>
                <a:effectLst/>
                <a:latin typeface="Consolas" panose="020B0609020204030204" pitchFamily="49" charset="0"/>
              </a:rPr>
              <a:t>"</a:t>
            </a:r>
            <a:r>
              <a:rPr lang="en-US" altLang="zh-CN" b="1" dirty="0" err="1">
                <a:solidFill>
                  <a:srgbClr val="A31515"/>
                </a:solidFill>
                <a:effectLst/>
                <a:latin typeface="Consolas" panose="020B0609020204030204" pitchFamily="49" charset="0"/>
              </a:rPr>
              <a:t>devided</a:t>
            </a:r>
            <a:r>
              <a:rPr lang="en-US" altLang="zh-CN" b="1" dirty="0">
                <a:solidFill>
                  <a:srgbClr val="A31515"/>
                </a:solidFill>
                <a:effectLst/>
                <a:latin typeface="Consolas" panose="020B0609020204030204" pitchFamily="49" charset="0"/>
              </a:rPr>
              <a:t> by 0"</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br>
              <a:rPr lang="en-US" altLang="zh-CN" b="1" dirty="0">
                <a:solidFill>
                  <a:srgbClr val="000000"/>
                </a:solidFill>
                <a:effectLst/>
                <a:latin typeface="Consolas" panose="020B0609020204030204" pitchFamily="49" charset="0"/>
              </a:rPr>
            </a:b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int</a:t>
            </a: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compute</a:t>
            </a:r>
            <a:r>
              <a:rPr lang="en-US" altLang="zh-CN" b="1" dirty="0">
                <a:solidFill>
                  <a:srgbClr val="000000"/>
                </a:solidFill>
                <a:effectLst/>
                <a:latin typeface="Consolas" panose="020B0609020204030204" pitchFamily="49" charset="0"/>
              </a:rPr>
              <a:t>(</a:t>
            </a:r>
            <a:r>
              <a:rPr lang="en-US" altLang="zh-CN" b="1" dirty="0">
                <a:solidFill>
                  <a:srgbClr val="267F99"/>
                </a:solidFill>
                <a:effectLst/>
                <a:latin typeface="Consolas" panose="020B0609020204030204" pitchFamily="49" charset="0"/>
              </a:rPr>
              <a:t>int</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x</a:t>
            </a: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throws</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ArithmeticException</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int</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z</a:t>
            </a:r>
            <a:r>
              <a:rPr lang="en-US" altLang="zh-CN" b="1" dirty="0">
                <a:solidFill>
                  <a:srgbClr val="000000"/>
                </a:solidFill>
                <a:effectLst/>
                <a:latin typeface="Consolas" panose="020B0609020204030204" pitchFamily="49" charset="0"/>
              </a:rPr>
              <a:t> = </a:t>
            </a:r>
            <a:r>
              <a:rPr lang="en-US" altLang="zh-CN" b="1" dirty="0">
                <a:solidFill>
                  <a:srgbClr val="098658"/>
                </a:solidFill>
                <a:effectLst/>
                <a:latin typeface="Consolas" panose="020B0609020204030204" pitchFamily="49" charset="0"/>
              </a:rPr>
              <a:t>100</a:t>
            </a:r>
            <a:r>
              <a:rPr lang="en-US" altLang="zh-CN" b="1" dirty="0">
                <a:solidFill>
                  <a:srgbClr val="000000"/>
                </a:solidFill>
                <a:effectLst/>
                <a:latin typeface="Consolas" panose="020B0609020204030204" pitchFamily="49" charset="0"/>
              </a:rPr>
              <a:t> / </a:t>
            </a:r>
            <a:r>
              <a:rPr lang="en-US" altLang="zh-CN" b="1" dirty="0">
                <a:solidFill>
                  <a:srgbClr val="001080"/>
                </a:solidFill>
                <a:effectLst/>
                <a:latin typeface="Consolas" panose="020B0609020204030204" pitchFamily="49" charset="0"/>
              </a:rPr>
              <a:t>x</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return</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z</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a:t>
            </a:r>
          </a:p>
        </p:txBody>
      </p:sp>
      <p:pic>
        <p:nvPicPr>
          <p:cNvPr id="2" name="图片 1">
            <a:extLst>
              <a:ext uri="{FF2B5EF4-FFF2-40B4-BE49-F238E27FC236}">
                <a16:creationId xmlns:a16="http://schemas.microsoft.com/office/drawing/2014/main" id="{F61C3FDA-03CB-45BD-8122-393642D5C1C2}"/>
              </a:ext>
            </a:extLst>
          </p:cNvPr>
          <p:cNvPicPr>
            <a:picLocks noChangeAspect="1"/>
          </p:cNvPicPr>
          <p:nvPr/>
        </p:nvPicPr>
        <p:blipFill>
          <a:blip r:embed="rId3"/>
          <a:stretch>
            <a:fillRect/>
          </a:stretch>
        </p:blipFill>
        <p:spPr>
          <a:xfrm>
            <a:off x="5596852" y="1168579"/>
            <a:ext cx="3547148" cy="2059634"/>
          </a:xfrm>
          <a:prstGeom prst="rect">
            <a:avLst/>
          </a:prstGeom>
        </p:spPr>
      </p:pic>
    </p:spTree>
    <p:extLst>
      <p:ext uri="{BB962C8B-B14F-4D97-AF65-F5344CB8AC3E}">
        <p14:creationId xmlns:p14="http://schemas.microsoft.com/office/powerpoint/2010/main" val="32820846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27"/>
          <p:cNvSpPr>
            <a:spLocks noChangeArrowheads="1"/>
          </p:cNvSpPr>
          <p:nvPr/>
        </p:nvSpPr>
        <p:spPr bwMode="auto">
          <a:xfrm>
            <a:off x="685556" y="297596"/>
            <a:ext cx="2507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24000" rIns="324000">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eaLnBrk="1" hangingPunct="1"/>
            <a:r>
              <a:rPr lang="zh-CN" altLang="en-US" sz="3600" b="1" dirty="0">
                <a:solidFill>
                  <a:srgbClr val="1557AE"/>
                </a:solidFill>
                <a:latin typeface="Tahoma" panose="020B0604030504040204" pitchFamily="34" charset="0"/>
                <a:cs typeface="Tahoma" panose="020B0604030504040204" pitchFamily="34" charset="0"/>
                <a:sym typeface="华文隶书" panose="02010800040101010101" pitchFamily="2" charset="-122"/>
              </a:rPr>
              <a:t>课程内容</a:t>
            </a:r>
            <a:endParaRPr lang="zh-CN" altLang="en-US" sz="3600" b="1" dirty="0">
              <a:solidFill>
                <a:srgbClr val="1557AE"/>
              </a:solidFill>
              <a:latin typeface="Tahoma" panose="020B0604030504040204" pitchFamily="34" charset="0"/>
              <a:cs typeface="Tahoma" panose="020B0604030504040204" pitchFamily="34" charset="0"/>
            </a:endParaRPr>
          </a:p>
        </p:txBody>
      </p:sp>
      <p:grpSp>
        <p:nvGrpSpPr>
          <p:cNvPr id="115" name="组合 114"/>
          <p:cNvGrpSpPr/>
          <p:nvPr/>
        </p:nvGrpSpPr>
        <p:grpSpPr>
          <a:xfrm>
            <a:off x="450753" y="1642436"/>
            <a:ext cx="3395626" cy="3395626"/>
            <a:chOff x="1033499" y="2087806"/>
            <a:chExt cx="2448000" cy="2448000"/>
          </a:xfrm>
        </p:grpSpPr>
        <p:sp>
          <p:nvSpPr>
            <p:cNvPr id="116" name="椭圆 115"/>
            <p:cNvSpPr/>
            <p:nvPr/>
          </p:nvSpPr>
          <p:spPr>
            <a:xfrm>
              <a:off x="1033499" y="2087806"/>
              <a:ext cx="2448000" cy="2448000"/>
            </a:xfrm>
            <a:prstGeom prst="ellipse">
              <a:avLst/>
            </a:prstGeom>
            <a:solidFill>
              <a:srgbClr val="F6F6F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7" name="椭圆 116"/>
            <p:cNvSpPr>
              <a:spLocks noChangeAspect="1"/>
            </p:cNvSpPr>
            <p:nvPr/>
          </p:nvSpPr>
          <p:spPr>
            <a:xfrm>
              <a:off x="1249499" y="2303806"/>
              <a:ext cx="2016000" cy="2016000"/>
            </a:xfrm>
            <a:prstGeom prst="ellipse">
              <a:avLst/>
            </a:prstGeom>
            <a:solidFill>
              <a:srgbClr val="F6F6F6"/>
            </a:solidFill>
            <a:ln>
              <a:noFill/>
            </a:ln>
            <a:effectLst>
              <a:outerShdw blurRad="114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9" name="图片 1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466" y="2168950"/>
            <a:ext cx="2322199" cy="2322199"/>
          </a:xfrm>
          <a:prstGeom prst="rect">
            <a:avLst/>
          </a:prstGeom>
        </p:spPr>
      </p:pic>
      <p:sp>
        <p:nvSpPr>
          <p:cNvPr id="25" name="椭圆 24"/>
          <p:cNvSpPr/>
          <p:nvPr/>
        </p:nvSpPr>
        <p:spPr>
          <a:xfrm>
            <a:off x="4283319" y="943927"/>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Black" panose="020B0A04020102020204" pitchFamily="34" charset="0"/>
            </a:endParaRPr>
          </a:p>
        </p:txBody>
      </p:sp>
      <p:sp>
        <p:nvSpPr>
          <p:cNvPr id="27" name="椭圆 26"/>
          <p:cNvSpPr/>
          <p:nvPr/>
        </p:nvSpPr>
        <p:spPr>
          <a:xfrm>
            <a:off x="4284655" y="1814402"/>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9" name="矩形 28"/>
          <p:cNvSpPr/>
          <p:nvPr/>
        </p:nvSpPr>
        <p:spPr>
          <a:xfrm>
            <a:off x="4284655" y="992216"/>
            <a:ext cx="537328"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01</a:t>
            </a:r>
            <a:endParaRPr lang="zh-CN" altLang="en-US" sz="2400" dirty="0">
              <a:solidFill>
                <a:schemeClr val="bg1"/>
              </a:solidFill>
              <a:latin typeface="Stencil" panose="040409050D0802020404" pitchFamily="82" charset="0"/>
            </a:endParaRPr>
          </a:p>
        </p:txBody>
      </p:sp>
      <p:sp>
        <p:nvSpPr>
          <p:cNvPr id="31" name="矩形 30"/>
          <p:cNvSpPr/>
          <p:nvPr/>
        </p:nvSpPr>
        <p:spPr>
          <a:xfrm>
            <a:off x="4285991" y="1868958"/>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02</a:t>
            </a:r>
            <a:endParaRPr lang="zh-CN" altLang="en-US" sz="2400" dirty="0">
              <a:solidFill>
                <a:schemeClr val="bg1"/>
              </a:solidFill>
              <a:latin typeface="Stencil" panose="040409050D0802020404" pitchFamily="82" charset="0"/>
            </a:endParaRPr>
          </a:p>
        </p:txBody>
      </p:sp>
      <p:sp>
        <p:nvSpPr>
          <p:cNvPr id="33" name="矩形 4"/>
          <p:cNvSpPr>
            <a:spLocks noChangeArrowheads="1"/>
          </p:cNvSpPr>
          <p:nvPr/>
        </p:nvSpPr>
        <p:spPr bwMode="auto">
          <a:xfrm>
            <a:off x="5000751" y="975853"/>
            <a:ext cx="3155783" cy="461665"/>
          </a:xfrm>
          <a:prstGeom prst="rect">
            <a:avLst/>
          </a:prstGeom>
          <a:solidFill>
            <a:schemeClr val="accent5">
              <a:lumMod val="20000"/>
              <a:lumOff val="80000"/>
            </a:schemeClr>
          </a:solidFill>
          <a:ln>
            <a:noFill/>
          </a:ln>
        </p:spPr>
        <p:txBody>
          <a:bodyPr anchor="ctr"/>
          <a:lstStyle/>
          <a:p>
            <a:pPr algn="ctr" eaLnBrk="1" fontAlgn="auto" hangingPunct="1">
              <a:spcBef>
                <a:spcPts val="0"/>
              </a:spcBef>
              <a:spcAft>
                <a:spcPts val="0"/>
              </a:spcAft>
              <a:defRPr/>
            </a:pPr>
            <a:r>
              <a:rPr lang="zh-CN" altLang="en-US" sz="2400" b="1" dirty="0">
                <a:latin typeface="微软雅黑" panose="020B0503020204020204" pitchFamily="34" charset="-122"/>
                <a:ea typeface="微软雅黑" panose="020B0503020204020204" pitchFamily="34" charset="-122"/>
              </a:rPr>
              <a:t>异常的概念</a:t>
            </a:r>
          </a:p>
        </p:txBody>
      </p:sp>
      <p:sp>
        <p:nvSpPr>
          <p:cNvPr id="35" name="矩形 4"/>
          <p:cNvSpPr>
            <a:spLocks noChangeArrowheads="1"/>
          </p:cNvSpPr>
          <p:nvPr/>
        </p:nvSpPr>
        <p:spPr bwMode="auto">
          <a:xfrm>
            <a:off x="4997405" y="1853569"/>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异常的分类</a:t>
            </a:r>
          </a:p>
        </p:txBody>
      </p:sp>
      <p:sp>
        <p:nvSpPr>
          <p:cNvPr id="2" name="椭圆 1"/>
          <p:cNvSpPr/>
          <p:nvPr/>
        </p:nvSpPr>
        <p:spPr>
          <a:xfrm>
            <a:off x="4283320" y="2640570"/>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矩形 2"/>
          <p:cNvSpPr/>
          <p:nvPr/>
        </p:nvSpPr>
        <p:spPr>
          <a:xfrm>
            <a:off x="4284656" y="2695126"/>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03</a:t>
            </a:r>
            <a:endParaRPr lang="zh-CN" altLang="en-US" sz="2400" dirty="0">
              <a:solidFill>
                <a:schemeClr val="bg1"/>
              </a:solidFill>
              <a:latin typeface="Stencil" panose="040409050D0802020404" pitchFamily="82" charset="0"/>
            </a:endParaRPr>
          </a:p>
        </p:txBody>
      </p:sp>
      <p:sp>
        <p:nvSpPr>
          <p:cNvPr id="4" name="矩形 4"/>
          <p:cNvSpPr>
            <a:spLocks noChangeArrowheads="1"/>
          </p:cNvSpPr>
          <p:nvPr/>
        </p:nvSpPr>
        <p:spPr bwMode="auto">
          <a:xfrm>
            <a:off x="4996070" y="2679737"/>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捕获异常</a:t>
            </a:r>
          </a:p>
        </p:txBody>
      </p:sp>
      <p:sp>
        <p:nvSpPr>
          <p:cNvPr id="16" name="椭圆 15">
            <a:extLst>
              <a:ext uri="{FF2B5EF4-FFF2-40B4-BE49-F238E27FC236}">
                <a16:creationId xmlns:a16="http://schemas.microsoft.com/office/drawing/2014/main" id="{0306FFFA-1DB8-44E1-BC4A-EDB357958852}"/>
              </a:ext>
            </a:extLst>
          </p:cNvPr>
          <p:cNvSpPr/>
          <p:nvPr/>
        </p:nvSpPr>
        <p:spPr>
          <a:xfrm>
            <a:off x="4283319" y="3545073"/>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Black" panose="020B0A04020102020204" pitchFamily="34" charset="0"/>
            </a:endParaRPr>
          </a:p>
        </p:txBody>
      </p:sp>
      <p:sp>
        <p:nvSpPr>
          <p:cNvPr id="17" name="椭圆 16">
            <a:extLst>
              <a:ext uri="{FF2B5EF4-FFF2-40B4-BE49-F238E27FC236}">
                <a16:creationId xmlns:a16="http://schemas.microsoft.com/office/drawing/2014/main" id="{4E0B5F5E-C180-48EC-BC15-AEB41023DA6A}"/>
              </a:ext>
            </a:extLst>
          </p:cNvPr>
          <p:cNvSpPr/>
          <p:nvPr/>
        </p:nvSpPr>
        <p:spPr>
          <a:xfrm>
            <a:off x="4284655" y="4415548"/>
            <a:ext cx="540000" cy="54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a:extLst>
              <a:ext uri="{FF2B5EF4-FFF2-40B4-BE49-F238E27FC236}">
                <a16:creationId xmlns:a16="http://schemas.microsoft.com/office/drawing/2014/main" id="{DD1691EC-89DC-41B8-83D3-085004A12802}"/>
              </a:ext>
            </a:extLst>
          </p:cNvPr>
          <p:cNvSpPr/>
          <p:nvPr/>
        </p:nvSpPr>
        <p:spPr>
          <a:xfrm>
            <a:off x="4284656" y="3593362"/>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04</a:t>
            </a:r>
            <a:endParaRPr lang="zh-CN" altLang="en-US" sz="2400" dirty="0">
              <a:solidFill>
                <a:schemeClr val="bg1"/>
              </a:solidFill>
              <a:latin typeface="Stencil" panose="040409050D0802020404" pitchFamily="82" charset="0"/>
            </a:endParaRPr>
          </a:p>
        </p:txBody>
      </p:sp>
      <p:sp>
        <p:nvSpPr>
          <p:cNvPr id="19" name="矩形 18">
            <a:extLst>
              <a:ext uri="{FF2B5EF4-FFF2-40B4-BE49-F238E27FC236}">
                <a16:creationId xmlns:a16="http://schemas.microsoft.com/office/drawing/2014/main" id="{475719D9-7F08-4437-9FE9-E0F87BD19924}"/>
              </a:ext>
            </a:extLst>
          </p:cNvPr>
          <p:cNvSpPr/>
          <p:nvPr/>
        </p:nvSpPr>
        <p:spPr>
          <a:xfrm>
            <a:off x="4285991" y="4470104"/>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05</a:t>
            </a:r>
            <a:endParaRPr lang="zh-CN" altLang="en-US" sz="2400" dirty="0">
              <a:solidFill>
                <a:schemeClr val="bg1"/>
              </a:solidFill>
              <a:latin typeface="Stencil" panose="040409050D0802020404" pitchFamily="82" charset="0"/>
            </a:endParaRPr>
          </a:p>
        </p:txBody>
      </p:sp>
      <p:sp>
        <p:nvSpPr>
          <p:cNvPr id="20" name="矩形 4">
            <a:extLst>
              <a:ext uri="{FF2B5EF4-FFF2-40B4-BE49-F238E27FC236}">
                <a16:creationId xmlns:a16="http://schemas.microsoft.com/office/drawing/2014/main" id="{D566E7A2-A3E6-44CF-BC81-104C4DCCE2E9}"/>
              </a:ext>
            </a:extLst>
          </p:cNvPr>
          <p:cNvSpPr>
            <a:spLocks noChangeArrowheads="1"/>
          </p:cNvSpPr>
          <p:nvPr/>
        </p:nvSpPr>
        <p:spPr bwMode="auto">
          <a:xfrm>
            <a:off x="5000751" y="3576999"/>
            <a:ext cx="3155783" cy="461665"/>
          </a:xfrm>
          <a:prstGeom prst="rect">
            <a:avLst/>
          </a:prstGeom>
          <a:solidFill>
            <a:schemeClr val="accent5">
              <a:lumMod val="20000"/>
              <a:lumOff val="80000"/>
            </a:schemeClr>
          </a:solidFill>
          <a:ln>
            <a:noFill/>
          </a:ln>
        </p:spPr>
        <p:txBody>
          <a:bodyPr anchor="ctr"/>
          <a:lstStyle/>
          <a:p>
            <a:pPr algn="ctr" eaLnBrk="1" fontAlgn="auto" hangingPunct="1">
              <a:spcBef>
                <a:spcPts val="0"/>
              </a:spcBef>
              <a:spcAft>
                <a:spcPts val="0"/>
              </a:spcAft>
              <a:defRPr/>
            </a:pPr>
            <a:r>
              <a:rPr lang="zh-CN" altLang="en-US" sz="2400" b="1" dirty="0">
                <a:latin typeface="微软雅黑" panose="020B0503020204020204" pitchFamily="34" charset="-122"/>
                <a:ea typeface="微软雅黑" panose="020B0503020204020204" pitchFamily="34" charset="-122"/>
              </a:rPr>
              <a:t>声明异常</a:t>
            </a:r>
          </a:p>
        </p:txBody>
      </p:sp>
      <p:sp>
        <p:nvSpPr>
          <p:cNvPr id="21" name="矩形 4">
            <a:extLst>
              <a:ext uri="{FF2B5EF4-FFF2-40B4-BE49-F238E27FC236}">
                <a16:creationId xmlns:a16="http://schemas.microsoft.com/office/drawing/2014/main" id="{742F33D9-5378-4A78-AC0C-410551608640}"/>
              </a:ext>
            </a:extLst>
          </p:cNvPr>
          <p:cNvSpPr>
            <a:spLocks noChangeArrowheads="1"/>
          </p:cNvSpPr>
          <p:nvPr/>
        </p:nvSpPr>
        <p:spPr bwMode="auto">
          <a:xfrm>
            <a:off x="4997405" y="4454715"/>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抛出异常</a:t>
            </a:r>
          </a:p>
        </p:txBody>
      </p:sp>
      <p:sp>
        <p:nvSpPr>
          <p:cNvPr id="22" name="椭圆 21">
            <a:extLst>
              <a:ext uri="{FF2B5EF4-FFF2-40B4-BE49-F238E27FC236}">
                <a16:creationId xmlns:a16="http://schemas.microsoft.com/office/drawing/2014/main" id="{55ED6240-A4B7-47B0-9285-4D6B95829D55}"/>
              </a:ext>
            </a:extLst>
          </p:cNvPr>
          <p:cNvSpPr/>
          <p:nvPr/>
        </p:nvSpPr>
        <p:spPr>
          <a:xfrm>
            <a:off x="4283320" y="5241716"/>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 name="矩形 22">
            <a:extLst>
              <a:ext uri="{FF2B5EF4-FFF2-40B4-BE49-F238E27FC236}">
                <a16:creationId xmlns:a16="http://schemas.microsoft.com/office/drawing/2014/main" id="{74951297-A91C-42C8-979F-BF83AF118AA1}"/>
              </a:ext>
            </a:extLst>
          </p:cNvPr>
          <p:cNvSpPr/>
          <p:nvPr/>
        </p:nvSpPr>
        <p:spPr>
          <a:xfrm>
            <a:off x="4284656" y="5296272"/>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06</a:t>
            </a:r>
            <a:endParaRPr lang="zh-CN" altLang="en-US" sz="2400" dirty="0">
              <a:solidFill>
                <a:schemeClr val="bg1"/>
              </a:solidFill>
              <a:latin typeface="Stencil" panose="040409050D0802020404" pitchFamily="82" charset="0"/>
            </a:endParaRPr>
          </a:p>
        </p:txBody>
      </p:sp>
      <p:sp>
        <p:nvSpPr>
          <p:cNvPr id="24" name="矩形 4">
            <a:extLst>
              <a:ext uri="{FF2B5EF4-FFF2-40B4-BE49-F238E27FC236}">
                <a16:creationId xmlns:a16="http://schemas.microsoft.com/office/drawing/2014/main" id="{CB72F142-E3DE-411F-AAE6-F6AABE46FA2A}"/>
              </a:ext>
            </a:extLst>
          </p:cNvPr>
          <p:cNvSpPr>
            <a:spLocks noChangeArrowheads="1"/>
          </p:cNvSpPr>
          <p:nvPr/>
        </p:nvSpPr>
        <p:spPr bwMode="auto">
          <a:xfrm>
            <a:off x="4996070" y="5280883"/>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创建自己的异常</a:t>
            </a:r>
          </a:p>
        </p:txBody>
      </p:sp>
    </p:spTree>
    <p:extLst>
      <p:ext uri="{BB962C8B-B14F-4D97-AF65-F5344CB8AC3E}">
        <p14:creationId xmlns:p14="http://schemas.microsoft.com/office/powerpoint/2010/main" val="13875243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980029"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抛出异常</a:t>
            </a:r>
          </a:p>
        </p:txBody>
      </p:sp>
      <p:sp>
        <p:nvSpPr>
          <p:cNvPr id="6" name="矩形: 圆角 5">
            <a:extLst>
              <a:ext uri="{FF2B5EF4-FFF2-40B4-BE49-F238E27FC236}">
                <a16:creationId xmlns:a16="http://schemas.microsoft.com/office/drawing/2014/main" id="{DF08177C-13D4-4FE4-8199-19B0E84A1339}"/>
              </a:ext>
            </a:extLst>
          </p:cNvPr>
          <p:cNvSpPr/>
          <p:nvPr/>
        </p:nvSpPr>
        <p:spPr>
          <a:xfrm>
            <a:off x="95183" y="1152259"/>
            <a:ext cx="8953634" cy="1872762"/>
          </a:xfrm>
          <a:prstGeom prst="roundRect">
            <a:avLst>
              <a:gd name="adj" fmla="val 5197"/>
            </a:avLst>
          </a:prstGeom>
          <a:solidFill>
            <a:schemeClr val="accent1">
              <a:lumMod val="20000"/>
              <a:lumOff val="80000"/>
            </a:schemeClr>
          </a:solidFill>
          <a:ln w="285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zh-CN" altLang="en-US" sz="2400" b="1" dirty="0">
                <a:solidFill>
                  <a:srgbClr val="1557AE"/>
                </a:solidFill>
                <a:latin typeface="+mj-ea"/>
                <a:ea typeface="+mj-ea"/>
              </a:rPr>
              <a:t>声明抛弃异常首先必须生成异常。前面所提到的异常或者是由</a:t>
            </a:r>
            <a:r>
              <a:rPr lang="en-US" altLang="zh-CN" sz="2400" b="1" dirty="0">
                <a:solidFill>
                  <a:srgbClr val="1557AE"/>
                </a:solidFill>
                <a:latin typeface="+mj-ea"/>
                <a:ea typeface="+mj-ea"/>
              </a:rPr>
              <a:t>Java</a:t>
            </a:r>
            <a:r>
              <a:rPr lang="zh-CN" altLang="en-US" sz="2400" b="1" dirty="0">
                <a:solidFill>
                  <a:srgbClr val="1557AE"/>
                </a:solidFill>
                <a:latin typeface="+mj-ea"/>
                <a:ea typeface="+mj-ea"/>
              </a:rPr>
              <a:t>虚拟机生成，或者是由</a:t>
            </a:r>
            <a:r>
              <a:rPr lang="en-US" altLang="zh-CN" sz="2400" b="1" dirty="0">
                <a:solidFill>
                  <a:srgbClr val="1557AE"/>
                </a:solidFill>
                <a:latin typeface="+mj-ea"/>
                <a:ea typeface="+mj-ea"/>
              </a:rPr>
              <a:t>Java</a:t>
            </a:r>
            <a:r>
              <a:rPr lang="zh-CN" altLang="en-US" sz="2400" b="1" dirty="0">
                <a:solidFill>
                  <a:srgbClr val="1557AE"/>
                </a:solidFill>
                <a:latin typeface="+mj-ea"/>
                <a:ea typeface="+mj-ea"/>
              </a:rPr>
              <a:t>类库中的某些类生成。事实上，我们在程序中也可以生成自己的异常对象，使得异常可以不是出错产生，而是人为地抛出</a:t>
            </a:r>
          </a:p>
        </p:txBody>
      </p:sp>
      <p:sp>
        <p:nvSpPr>
          <p:cNvPr id="7" name="矩形 6">
            <a:extLst>
              <a:ext uri="{FF2B5EF4-FFF2-40B4-BE49-F238E27FC236}">
                <a16:creationId xmlns:a16="http://schemas.microsoft.com/office/drawing/2014/main" id="{9E3CF93D-E187-4BB3-974E-9F4A2C340056}"/>
              </a:ext>
            </a:extLst>
          </p:cNvPr>
          <p:cNvSpPr/>
          <p:nvPr/>
        </p:nvSpPr>
        <p:spPr>
          <a:xfrm>
            <a:off x="175292" y="3508132"/>
            <a:ext cx="8873525" cy="187276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eaLnBrk="1" hangingPunct="1">
              <a:lnSpc>
                <a:spcPct val="120000"/>
              </a:lnSpc>
              <a:spcBef>
                <a:spcPct val="0"/>
              </a:spcBef>
              <a:buClr>
                <a:schemeClr val="accent1"/>
              </a:buClr>
              <a:buSzPct val="70000"/>
              <a:buFont typeface="Monotype Sorts" pitchFamily="2" charset="2"/>
              <a:buNone/>
            </a:pPr>
            <a:r>
              <a:rPr lang="zh-CN" altLang="en-US" sz="2000" b="1" dirty="0">
                <a:solidFill>
                  <a:srgbClr val="1557AE"/>
                </a:solidFill>
                <a:latin typeface="Consolas" panose="020B0609020204030204" pitchFamily="49" charset="0"/>
                <a:ea typeface="楷体" panose="02010609060101010101" pitchFamily="49" charset="-122"/>
              </a:rPr>
              <a:t>不论那种方式，抛出异常都是通过</a:t>
            </a:r>
            <a:r>
              <a:rPr lang="en-US" altLang="zh-CN" sz="2000" b="1" dirty="0">
                <a:solidFill>
                  <a:srgbClr val="1557AE"/>
                </a:solidFill>
                <a:latin typeface="Consolas" panose="020B0609020204030204" pitchFamily="49" charset="0"/>
                <a:ea typeface="楷体" panose="02010609060101010101" pitchFamily="49" charset="-122"/>
              </a:rPr>
              <a:t>throw</a:t>
            </a:r>
            <a:r>
              <a:rPr lang="zh-CN" altLang="en-US" sz="2000" b="1" dirty="0">
                <a:solidFill>
                  <a:srgbClr val="1557AE"/>
                </a:solidFill>
                <a:latin typeface="Consolas" panose="020B0609020204030204" pitchFamily="49" charset="0"/>
                <a:ea typeface="楷体" panose="02010609060101010101" pitchFamily="49" charset="-122"/>
              </a:rPr>
              <a:t>语句实现：</a:t>
            </a:r>
            <a:endParaRPr lang="en-US" altLang="zh-CN" sz="2000" b="1" dirty="0">
              <a:solidFill>
                <a:srgbClr val="1557AE"/>
              </a:solidFill>
              <a:latin typeface="Consolas" panose="020B0609020204030204" pitchFamily="49" charset="0"/>
              <a:ea typeface="楷体" panose="02010609060101010101" pitchFamily="49" charset="-122"/>
            </a:endParaRPr>
          </a:p>
          <a:p>
            <a:pPr marL="457200" indent="-457200" eaLnBrk="1" hangingPunct="1">
              <a:lnSpc>
                <a:spcPct val="120000"/>
              </a:lnSpc>
              <a:spcBef>
                <a:spcPct val="0"/>
              </a:spcBef>
              <a:buClr>
                <a:schemeClr val="accent1"/>
              </a:buClr>
              <a:buSzPct val="70000"/>
              <a:buFont typeface="+mj-lt"/>
              <a:buAutoNum type="arabicPeriod"/>
            </a:pPr>
            <a:r>
              <a:rPr lang="en-US" altLang="zh-CN" sz="2000" b="1" dirty="0">
                <a:solidFill>
                  <a:schemeClr val="tx1"/>
                </a:solidFill>
                <a:latin typeface="Consolas" panose="020B0609020204030204" pitchFamily="49" charset="0"/>
                <a:ea typeface="楷体" panose="02010609060101010101" pitchFamily="49" charset="-122"/>
              </a:rPr>
              <a:t>throw new </a:t>
            </a:r>
            <a:r>
              <a:rPr lang="en-US" altLang="zh-CN" sz="2000" b="1" dirty="0" err="1">
                <a:solidFill>
                  <a:schemeClr val="tx1"/>
                </a:solidFill>
                <a:latin typeface="Consolas" panose="020B0609020204030204" pitchFamily="49" charset="0"/>
                <a:ea typeface="楷体" panose="02010609060101010101" pitchFamily="49" charset="-122"/>
              </a:rPr>
              <a:t>ThrowableObject</a:t>
            </a:r>
            <a:r>
              <a:rPr lang="en-US" altLang="zh-CN" sz="2000" b="1" dirty="0">
                <a:solidFill>
                  <a:schemeClr val="tx1"/>
                </a:solidFill>
                <a:latin typeface="Consolas" panose="020B0609020204030204" pitchFamily="49" charset="0"/>
                <a:ea typeface="楷体" panose="02010609060101010101" pitchFamily="49" charset="-122"/>
              </a:rPr>
              <a:t>();</a:t>
            </a:r>
          </a:p>
          <a:p>
            <a:pPr marL="457200" indent="-457200" eaLnBrk="1" hangingPunct="1">
              <a:lnSpc>
                <a:spcPct val="120000"/>
              </a:lnSpc>
              <a:spcBef>
                <a:spcPct val="0"/>
              </a:spcBef>
              <a:buClr>
                <a:schemeClr val="accent1"/>
              </a:buClr>
              <a:buSzPct val="70000"/>
              <a:buFont typeface="+mj-lt"/>
              <a:buAutoNum type="arabicPeriod"/>
            </a:pPr>
            <a:r>
              <a:rPr lang="en-US" altLang="zh-CN" sz="2000" b="1" dirty="0" err="1">
                <a:solidFill>
                  <a:schemeClr val="tx1"/>
                </a:solidFill>
                <a:latin typeface="Consolas" panose="020B0609020204030204" pitchFamily="49" charset="0"/>
                <a:ea typeface="楷体" panose="02010609060101010101" pitchFamily="49" charset="-122"/>
              </a:rPr>
              <a:t>ArithmeticException</a:t>
            </a:r>
            <a:r>
              <a:rPr lang="en-US" altLang="zh-CN" sz="2000" b="1" dirty="0">
                <a:solidFill>
                  <a:schemeClr val="tx1"/>
                </a:solidFill>
                <a:latin typeface="Consolas" panose="020B0609020204030204" pitchFamily="49" charset="0"/>
                <a:ea typeface="楷体" panose="02010609060101010101" pitchFamily="49" charset="-122"/>
              </a:rPr>
              <a:t>  e = new </a:t>
            </a:r>
            <a:r>
              <a:rPr lang="en-US" altLang="zh-CN" sz="2000" b="1" dirty="0" err="1">
                <a:solidFill>
                  <a:schemeClr val="tx1"/>
                </a:solidFill>
                <a:latin typeface="Consolas" panose="020B0609020204030204" pitchFamily="49" charset="0"/>
                <a:ea typeface="楷体" panose="02010609060101010101" pitchFamily="49" charset="-122"/>
              </a:rPr>
              <a:t>ArithmeticException</a:t>
            </a:r>
            <a:r>
              <a:rPr lang="en-US" altLang="zh-CN" sz="2000" b="1" dirty="0">
                <a:solidFill>
                  <a:schemeClr val="tx1"/>
                </a:solidFill>
                <a:latin typeface="Consolas" panose="020B0609020204030204" pitchFamily="49" charset="0"/>
                <a:ea typeface="楷体" panose="02010609060101010101" pitchFamily="49" charset="-122"/>
              </a:rPr>
              <a:t>();</a:t>
            </a:r>
          </a:p>
          <a:p>
            <a:pPr marL="457200" indent="-457200" eaLnBrk="1" hangingPunct="1">
              <a:lnSpc>
                <a:spcPct val="120000"/>
              </a:lnSpc>
              <a:spcBef>
                <a:spcPct val="0"/>
              </a:spcBef>
              <a:buClr>
                <a:schemeClr val="accent1"/>
              </a:buClr>
              <a:buSzPct val="70000"/>
              <a:buFont typeface="+mj-lt"/>
              <a:buAutoNum type="arabicPeriod"/>
            </a:pPr>
            <a:r>
              <a:rPr lang="en-US" altLang="zh-CN" sz="2000" b="1" dirty="0">
                <a:solidFill>
                  <a:schemeClr val="tx1"/>
                </a:solidFill>
                <a:latin typeface="Consolas" panose="020B0609020204030204" pitchFamily="49" charset="0"/>
                <a:ea typeface="楷体" panose="02010609060101010101" pitchFamily="49" charset="-122"/>
              </a:rPr>
              <a:t>throw e;</a:t>
            </a:r>
          </a:p>
        </p:txBody>
      </p:sp>
      <p:sp>
        <p:nvSpPr>
          <p:cNvPr id="9" name="文本框 8">
            <a:extLst>
              <a:ext uri="{FF2B5EF4-FFF2-40B4-BE49-F238E27FC236}">
                <a16:creationId xmlns:a16="http://schemas.microsoft.com/office/drawing/2014/main" id="{E012EB75-B652-44D0-AF10-AC06F46E3F79}"/>
              </a:ext>
            </a:extLst>
          </p:cNvPr>
          <p:cNvSpPr txBox="1"/>
          <p:nvPr/>
        </p:nvSpPr>
        <p:spPr>
          <a:xfrm>
            <a:off x="95183" y="5525393"/>
            <a:ext cx="8953633" cy="36933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zh-CN" altLang="en-US" sz="1800" b="1" dirty="0">
                <a:solidFill>
                  <a:schemeClr val="bg1"/>
                </a:solidFill>
                <a:latin typeface="Consolas" panose="020B0609020204030204" pitchFamily="49" charset="0"/>
                <a:ea typeface="楷体" panose="02010609060101010101" pitchFamily="49" charset="-122"/>
              </a:rPr>
              <a:t>注意：抛出的异常必须是</a:t>
            </a:r>
            <a:r>
              <a:rPr lang="en-US" altLang="zh-CN" sz="1800" b="1" dirty="0">
                <a:solidFill>
                  <a:schemeClr val="bg1"/>
                </a:solidFill>
                <a:latin typeface="Consolas" panose="020B0609020204030204" pitchFamily="49" charset="0"/>
                <a:ea typeface="楷体" panose="02010609060101010101" pitchFamily="49" charset="-122"/>
              </a:rPr>
              <a:t>Throwable</a:t>
            </a:r>
            <a:r>
              <a:rPr lang="zh-CN" altLang="en-US" sz="1800" b="1" dirty="0">
                <a:solidFill>
                  <a:schemeClr val="bg1"/>
                </a:solidFill>
                <a:latin typeface="Consolas" panose="020B0609020204030204" pitchFamily="49" charset="0"/>
                <a:ea typeface="楷体" panose="02010609060101010101" pitchFamily="49" charset="-122"/>
              </a:rPr>
              <a:t>或其子类的实例。</a:t>
            </a:r>
          </a:p>
        </p:txBody>
      </p:sp>
    </p:spTree>
    <p:extLst>
      <p:ext uri="{BB962C8B-B14F-4D97-AF65-F5344CB8AC3E}">
        <p14:creationId xmlns:p14="http://schemas.microsoft.com/office/powerpoint/2010/main" val="20445139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5</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980029"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抛出异常</a:t>
            </a:r>
          </a:p>
        </p:txBody>
      </p:sp>
      <p:sp>
        <p:nvSpPr>
          <p:cNvPr id="11" name="Rectangle 2">
            <a:extLst>
              <a:ext uri="{FF2B5EF4-FFF2-40B4-BE49-F238E27FC236}">
                <a16:creationId xmlns:a16="http://schemas.microsoft.com/office/drawing/2014/main" id="{96E24703-8E56-446F-9C0B-F2700A9761DF}"/>
              </a:ext>
            </a:extLst>
          </p:cNvPr>
          <p:cNvSpPr>
            <a:spLocks noChangeArrowheads="1"/>
          </p:cNvSpPr>
          <p:nvPr/>
        </p:nvSpPr>
        <p:spPr bwMode="auto">
          <a:xfrm>
            <a:off x="0" y="1080574"/>
            <a:ext cx="9144000" cy="563231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342900" indent="-342900">
              <a:buFont typeface="+mj-lt"/>
              <a:buAutoNum type="arabicPeriod"/>
            </a:pPr>
            <a:r>
              <a:rPr lang="en-US" altLang="zh-CN" b="1" dirty="0">
                <a:solidFill>
                  <a:srgbClr val="0000FF"/>
                </a:solidFill>
                <a:effectLst/>
                <a:latin typeface="Consolas" panose="020B0609020204030204" pitchFamily="49" charset="0"/>
              </a:rPr>
              <a:t>class</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JavaThrow</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static</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void</a:t>
            </a: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main</a:t>
            </a:r>
            <a:r>
              <a:rPr lang="en-US" altLang="zh-CN" b="1" dirty="0">
                <a:solidFill>
                  <a:srgbClr val="000000"/>
                </a:solidFill>
                <a:effectLst/>
                <a:latin typeface="Consolas" panose="020B0609020204030204" pitchFamily="49" charset="0"/>
              </a:rPr>
              <a:t>(</a:t>
            </a:r>
            <a:r>
              <a:rPr lang="en-US" altLang="zh-CN" b="1" dirty="0">
                <a:solidFill>
                  <a:srgbClr val="267F99"/>
                </a:solidFill>
                <a:effectLst/>
                <a:latin typeface="Consolas" panose="020B0609020204030204" pitchFamily="49" charset="0"/>
              </a:rPr>
              <a:t>String</a:t>
            </a: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args</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try</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throw</a:t>
            </a: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new</a:t>
            </a:r>
            <a:r>
              <a:rPr lang="en-US" altLang="zh-CN" b="1" dirty="0">
                <a:solidFill>
                  <a:srgbClr val="000000"/>
                </a:solidFill>
                <a:effectLst/>
                <a:latin typeface="Consolas" panose="020B0609020204030204" pitchFamily="49" charset="0"/>
              </a:rPr>
              <a:t> </a:t>
            </a:r>
            <a:r>
              <a:rPr lang="en-US" altLang="zh-CN" b="1" dirty="0" err="1">
                <a:solidFill>
                  <a:srgbClr val="795E26"/>
                </a:solidFill>
                <a:effectLst/>
                <a:latin typeface="Consolas" panose="020B0609020204030204" pitchFamily="49" charset="0"/>
              </a:rPr>
              <a:t>ArithmeticException</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 </a:t>
            </a:r>
            <a:r>
              <a:rPr lang="en-US" altLang="zh-CN" b="1" dirty="0">
                <a:solidFill>
                  <a:srgbClr val="AF00DB"/>
                </a:solidFill>
                <a:effectLst/>
                <a:latin typeface="Consolas" panose="020B0609020204030204" pitchFamily="49" charset="0"/>
              </a:rPr>
              <a:t>catch</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ArithmeticException</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ae</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System</a:t>
            </a:r>
            <a:r>
              <a:rPr lang="en-US" altLang="zh-CN" b="1" dirty="0" err="1">
                <a:solidFill>
                  <a:srgbClr val="000000"/>
                </a:solidFill>
                <a:effectLst/>
                <a:latin typeface="Consolas" panose="020B0609020204030204" pitchFamily="49" charset="0"/>
              </a:rPr>
              <a:t>.</a:t>
            </a:r>
            <a:r>
              <a:rPr lang="en-US" altLang="zh-CN" b="1" dirty="0" err="1">
                <a:solidFill>
                  <a:srgbClr val="0070C1"/>
                </a:solidFill>
                <a:effectLst/>
                <a:latin typeface="Consolas" panose="020B0609020204030204" pitchFamily="49" charset="0"/>
              </a:rPr>
              <a:t>out</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println</a:t>
            </a:r>
            <a:r>
              <a:rPr lang="en-US" altLang="zh-CN" b="1" dirty="0">
                <a:solidFill>
                  <a:srgbClr val="000000"/>
                </a:solidFill>
                <a:effectLst/>
                <a:latin typeface="Consolas" panose="020B0609020204030204" pitchFamily="49" charset="0"/>
              </a:rPr>
              <a:t>(</a:t>
            </a:r>
            <a:r>
              <a:rPr lang="en-US" altLang="zh-CN" b="1" dirty="0">
                <a:solidFill>
                  <a:srgbClr val="001080"/>
                </a:solidFill>
                <a:effectLst/>
                <a:latin typeface="Consolas" panose="020B0609020204030204" pitchFamily="49" charset="0"/>
              </a:rPr>
              <a:t>ae</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try</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throw</a:t>
            </a: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new</a:t>
            </a:r>
            <a:r>
              <a:rPr lang="en-US" altLang="zh-CN" b="1" dirty="0">
                <a:solidFill>
                  <a:srgbClr val="000000"/>
                </a:solidFill>
                <a:effectLst/>
                <a:latin typeface="Consolas" panose="020B0609020204030204" pitchFamily="49" charset="0"/>
              </a:rPr>
              <a:t> </a:t>
            </a:r>
            <a:r>
              <a:rPr lang="en-US" altLang="zh-CN" b="1" dirty="0" err="1">
                <a:solidFill>
                  <a:srgbClr val="795E26"/>
                </a:solidFill>
                <a:effectLst/>
                <a:latin typeface="Consolas" panose="020B0609020204030204" pitchFamily="49" charset="0"/>
              </a:rPr>
              <a:t>ArrayIndexOutOfBoundsException</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 </a:t>
            </a:r>
            <a:r>
              <a:rPr lang="en-US" altLang="zh-CN" b="1" dirty="0">
                <a:solidFill>
                  <a:srgbClr val="AF00DB"/>
                </a:solidFill>
                <a:effectLst/>
                <a:latin typeface="Consolas" panose="020B0609020204030204" pitchFamily="49" charset="0"/>
              </a:rPr>
              <a:t>catch</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ArrayIndexOutOfBoundsException</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ai</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System</a:t>
            </a:r>
            <a:r>
              <a:rPr lang="en-US" altLang="zh-CN" b="1" dirty="0" err="1">
                <a:solidFill>
                  <a:srgbClr val="000000"/>
                </a:solidFill>
                <a:effectLst/>
                <a:latin typeface="Consolas" panose="020B0609020204030204" pitchFamily="49" charset="0"/>
              </a:rPr>
              <a:t>.</a:t>
            </a:r>
            <a:r>
              <a:rPr lang="en-US" altLang="zh-CN" b="1" dirty="0" err="1">
                <a:solidFill>
                  <a:srgbClr val="0070C1"/>
                </a:solidFill>
                <a:effectLst/>
                <a:latin typeface="Consolas" panose="020B0609020204030204" pitchFamily="49" charset="0"/>
              </a:rPr>
              <a:t>out</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println</a:t>
            </a:r>
            <a:r>
              <a:rPr lang="en-US" altLang="zh-CN" b="1" dirty="0">
                <a:solidFill>
                  <a:srgbClr val="000000"/>
                </a:solidFill>
                <a:effectLst/>
                <a:latin typeface="Consolas" panose="020B0609020204030204" pitchFamily="49" charset="0"/>
              </a:rPr>
              <a:t>(</a:t>
            </a:r>
            <a:r>
              <a:rPr lang="en-US" altLang="zh-CN" b="1" dirty="0">
                <a:solidFill>
                  <a:srgbClr val="001080"/>
                </a:solidFill>
                <a:effectLst/>
                <a:latin typeface="Consolas" panose="020B0609020204030204" pitchFamily="49" charset="0"/>
              </a:rPr>
              <a:t>ai</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try</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throw</a:t>
            </a: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new</a:t>
            </a:r>
            <a:r>
              <a:rPr lang="en-US" altLang="zh-CN" b="1" dirty="0">
                <a:solidFill>
                  <a:srgbClr val="000000"/>
                </a:solidFill>
                <a:effectLst/>
                <a:latin typeface="Consolas" panose="020B0609020204030204" pitchFamily="49" charset="0"/>
              </a:rPr>
              <a:t> </a:t>
            </a:r>
            <a:r>
              <a:rPr lang="en-US" altLang="zh-CN" b="1" dirty="0" err="1">
                <a:solidFill>
                  <a:srgbClr val="795E26"/>
                </a:solidFill>
                <a:effectLst/>
                <a:latin typeface="Consolas" panose="020B0609020204030204" pitchFamily="49" charset="0"/>
              </a:rPr>
              <a:t>StringIndexOutOfBoundsException</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 </a:t>
            </a:r>
            <a:r>
              <a:rPr lang="en-US" altLang="zh-CN" b="1" dirty="0">
                <a:solidFill>
                  <a:srgbClr val="AF00DB"/>
                </a:solidFill>
                <a:effectLst/>
                <a:latin typeface="Consolas" panose="020B0609020204030204" pitchFamily="49" charset="0"/>
              </a:rPr>
              <a:t>catch</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StringIndexOutOfBoundsException</a:t>
            </a: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si</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System</a:t>
            </a:r>
            <a:r>
              <a:rPr lang="en-US" altLang="zh-CN" b="1" dirty="0" err="1">
                <a:solidFill>
                  <a:srgbClr val="000000"/>
                </a:solidFill>
                <a:effectLst/>
                <a:latin typeface="Consolas" panose="020B0609020204030204" pitchFamily="49" charset="0"/>
              </a:rPr>
              <a:t>.</a:t>
            </a:r>
            <a:r>
              <a:rPr lang="en-US" altLang="zh-CN" b="1" dirty="0" err="1">
                <a:solidFill>
                  <a:srgbClr val="0070C1"/>
                </a:solidFill>
                <a:effectLst/>
                <a:latin typeface="Consolas" panose="020B0609020204030204" pitchFamily="49" charset="0"/>
              </a:rPr>
              <a:t>out</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println</a:t>
            </a:r>
            <a:r>
              <a:rPr lang="en-US" altLang="zh-CN" b="1" dirty="0">
                <a:solidFill>
                  <a:srgbClr val="000000"/>
                </a:solidFill>
                <a:effectLst/>
                <a:latin typeface="Consolas" panose="020B0609020204030204" pitchFamily="49" charset="0"/>
              </a:rPr>
              <a:t>(</a:t>
            </a:r>
            <a:r>
              <a:rPr lang="en-US" altLang="zh-CN" b="1" dirty="0" err="1">
                <a:solidFill>
                  <a:srgbClr val="001080"/>
                </a:solidFill>
                <a:effectLst/>
                <a:latin typeface="Consolas" panose="020B0609020204030204" pitchFamily="49" charset="0"/>
              </a:rPr>
              <a:t>si</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br>
              <a:rPr lang="en-US" altLang="zh-CN" b="1" dirty="0">
                <a:solidFill>
                  <a:srgbClr val="000000"/>
                </a:solidFill>
                <a:effectLst/>
                <a:latin typeface="Consolas" panose="020B0609020204030204" pitchFamily="49" charset="0"/>
              </a:rPr>
            </a:b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3643986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27"/>
          <p:cNvSpPr>
            <a:spLocks noChangeArrowheads="1"/>
          </p:cNvSpPr>
          <p:nvPr/>
        </p:nvSpPr>
        <p:spPr bwMode="auto">
          <a:xfrm>
            <a:off x="685556" y="297596"/>
            <a:ext cx="2507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24000" rIns="324000">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eaLnBrk="1" hangingPunct="1"/>
            <a:r>
              <a:rPr lang="zh-CN" altLang="en-US" sz="3600" b="1" dirty="0">
                <a:solidFill>
                  <a:srgbClr val="1557AE"/>
                </a:solidFill>
                <a:latin typeface="Tahoma" panose="020B0604030504040204" pitchFamily="34" charset="0"/>
                <a:cs typeface="Tahoma" panose="020B0604030504040204" pitchFamily="34" charset="0"/>
                <a:sym typeface="华文隶书" panose="02010800040101010101" pitchFamily="2" charset="-122"/>
              </a:rPr>
              <a:t>课程内容</a:t>
            </a:r>
            <a:endParaRPr lang="zh-CN" altLang="en-US" sz="3600" b="1" dirty="0">
              <a:solidFill>
                <a:srgbClr val="1557AE"/>
              </a:solidFill>
              <a:latin typeface="Tahoma" panose="020B0604030504040204" pitchFamily="34" charset="0"/>
              <a:cs typeface="Tahoma" panose="020B0604030504040204" pitchFamily="34" charset="0"/>
            </a:endParaRPr>
          </a:p>
        </p:txBody>
      </p:sp>
      <p:grpSp>
        <p:nvGrpSpPr>
          <p:cNvPr id="115" name="组合 114"/>
          <p:cNvGrpSpPr/>
          <p:nvPr/>
        </p:nvGrpSpPr>
        <p:grpSpPr>
          <a:xfrm>
            <a:off x="450753" y="1642436"/>
            <a:ext cx="3395626" cy="3395626"/>
            <a:chOff x="1033499" y="2087806"/>
            <a:chExt cx="2448000" cy="2448000"/>
          </a:xfrm>
        </p:grpSpPr>
        <p:sp>
          <p:nvSpPr>
            <p:cNvPr id="116" name="椭圆 115"/>
            <p:cNvSpPr/>
            <p:nvPr/>
          </p:nvSpPr>
          <p:spPr>
            <a:xfrm>
              <a:off x="1033499" y="2087806"/>
              <a:ext cx="2448000" cy="2448000"/>
            </a:xfrm>
            <a:prstGeom prst="ellipse">
              <a:avLst/>
            </a:prstGeom>
            <a:solidFill>
              <a:srgbClr val="F6F6F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7" name="椭圆 116"/>
            <p:cNvSpPr>
              <a:spLocks noChangeAspect="1"/>
            </p:cNvSpPr>
            <p:nvPr/>
          </p:nvSpPr>
          <p:spPr>
            <a:xfrm>
              <a:off x="1249499" y="2303806"/>
              <a:ext cx="2016000" cy="2016000"/>
            </a:xfrm>
            <a:prstGeom prst="ellipse">
              <a:avLst/>
            </a:prstGeom>
            <a:solidFill>
              <a:srgbClr val="F6F6F6"/>
            </a:solidFill>
            <a:ln>
              <a:noFill/>
            </a:ln>
            <a:effectLst>
              <a:outerShdw blurRad="114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9" name="图片 1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466" y="2168950"/>
            <a:ext cx="2322199" cy="2322199"/>
          </a:xfrm>
          <a:prstGeom prst="rect">
            <a:avLst/>
          </a:prstGeom>
        </p:spPr>
      </p:pic>
      <p:sp>
        <p:nvSpPr>
          <p:cNvPr id="25" name="椭圆 24"/>
          <p:cNvSpPr/>
          <p:nvPr/>
        </p:nvSpPr>
        <p:spPr>
          <a:xfrm>
            <a:off x="4283319" y="943927"/>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Black" panose="020B0A04020102020204" pitchFamily="34" charset="0"/>
            </a:endParaRPr>
          </a:p>
        </p:txBody>
      </p:sp>
      <p:sp>
        <p:nvSpPr>
          <p:cNvPr id="27" name="椭圆 26"/>
          <p:cNvSpPr/>
          <p:nvPr/>
        </p:nvSpPr>
        <p:spPr>
          <a:xfrm>
            <a:off x="4284655" y="1814402"/>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9" name="矩形 28"/>
          <p:cNvSpPr/>
          <p:nvPr/>
        </p:nvSpPr>
        <p:spPr>
          <a:xfrm>
            <a:off x="4284655" y="992216"/>
            <a:ext cx="537328"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01</a:t>
            </a:r>
            <a:endParaRPr lang="zh-CN" altLang="en-US" sz="2400" dirty="0">
              <a:solidFill>
                <a:schemeClr val="bg1"/>
              </a:solidFill>
              <a:latin typeface="Stencil" panose="040409050D0802020404" pitchFamily="82" charset="0"/>
            </a:endParaRPr>
          </a:p>
        </p:txBody>
      </p:sp>
      <p:sp>
        <p:nvSpPr>
          <p:cNvPr id="31" name="矩形 30"/>
          <p:cNvSpPr/>
          <p:nvPr/>
        </p:nvSpPr>
        <p:spPr>
          <a:xfrm>
            <a:off x="4285991" y="1868958"/>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02</a:t>
            </a:r>
            <a:endParaRPr lang="zh-CN" altLang="en-US" sz="2400" dirty="0">
              <a:solidFill>
                <a:schemeClr val="bg1"/>
              </a:solidFill>
              <a:latin typeface="Stencil" panose="040409050D0802020404" pitchFamily="82" charset="0"/>
            </a:endParaRPr>
          </a:p>
        </p:txBody>
      </p:sp>
      <p:sp>
        <p:nvSpPr>
          <p:cNvPr id="33" name="矩形 4"/>
          <p:cNvSpPr>
            <a:spLocks noChangeArrowheads="1"/>
          </p:cNvSpPr>
          <p:nvPr/>
        </p:nvSpPr>
        <p:spPr bwMode="auto">
          <a:xfrm>
            <a:off x="5000751" y="975853"/>
            <a:ext cx="3155783" cy="461665"/>
          </a:xfrm>
          <a:prstGeom prst="rect">
            <a:avLst/>
          </a:prstGeom>
          <a:solidFill>
            <a:schemeClr val="accent5">
              <a:lumMod val="20000"/>
              <a:lumOff val="80000"/>
            </a:schemeClr>
          </a:solidFill>
          <a:ln>
            <a:noFill/>
          </a:ln>
        </p:spPr>
        <p:txBody>
          <a:bodyPr anchor="ctr"/>
          <a:lstStyle/>
          <a:p>
            <a:pPr algn="ctr" eaLnBrk="1" fontAlgn="auto" hangingPunct="1">
              <a:spcBef>
                <a:spcPts val="0"/>
              </a:spcBef>
              <a:spcAft>
                <a:spcPts val="0"/>
              </a:spcAft>
              <a:defRPr/>
            </a:pPr>
            <a:r>
              <a:rPr lang="zh-CN" altLang="en-US" sz="2400" b="1" dirty="0">
                <a:latin typeface="微软雅黑" panose="020B0503020204020204" pitchFamily="34" charset="-122"/>
                <a:ea typeface="微软雅黑" panose="020B0503020204020204" pitchFamily="34" charset="-122"/>
              </a:rPr>
              <a:t>异常的概念</a:t>
            </a:r>
          </a:p>
        </p:txBody>
      </p:sp>
      <p:sp>
        <p:nvSpPr>
          <p:cNvPr id="35" name="矩形 4"/>
          <p:cNvSpPr>
            <a:spLocks noChangeArrowheads="1"/>
          </p:cNvSpPr>
          <p:nvPr/>
        </p:nvSpPr>
        <p:spPr bwMode="auto">
          <a:xfrm>
            <a:off x="4997405" y="1853569"/>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异常的分类</a:t>
            </a:r>
          </a:p>
        </p:txBody>
      </p:sp>
      <p:sp>
        <p:nvSpPr>
          <p:cNvPr id="2" name="椭圆 1"/>
          <p:cNvSpPr/>
          <p:nvPr/>
        </p:nvSpPr>
        <p:spPr>
          <a:xfrm>
            <a:off x="4283320" y="2640570"/>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矩形 2"/>
          <p:cNvSpPr/>
          <p:nvPr/>
        </p:nvSpPr>
        <p:spPr>
          <a:xfrm>
            <a:off x="4284656" y="2695126"/>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03</a:t>
            </a:r>
            <a:endParaRPr lang="zh-CN" altLang="en-US" sz="2400" dirty="0">
              <a:solidFill>
                <a:schemeClr val="bg1"/>
              </a:solidFill>
              <a:latin typeface="Stencil" panose="040409050D0802020404" pitchFamily="82" charset="0"/>
            </a:endParaRPr>
          </a:p>
        </p:txBody>
      </p:sp>
      <p:sp>
        <p:nvSpPr>
          <p:cNvPr id="4" name="矩形 4"/>
          <p:cNvSpPr>
            <a:spLocks noChangeArrowheads="1"/>
          </p:cNvSpPr>
          <p:nvPr/>
        </p:nvSpPr>
        <p:spPr bwMode="auto">
          <a:xfrm>
            <a:off x="4996070" y="2679737"/>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捕获异常</a:t>
            </a:r>
          </a:p>
        </p:txBody>
      </p:sp>
      <p:sp>
        <p:nvSpPr>
          <p:cNvPr id="16" name="椭圆 15">
            <a:extLst>
              <a:ext uri="{FF2B5EF4-FFF2-40B4-BE49-F238E27FC236}">
                <a16:creationId xmlns:a16="http://schemas.microsoft.com/office/drawing/2014/main" id="{0306FFFA-1DB8-44E1-BC4A-EDB357958852}"/>
              </a:ext>
            </a:extLst>
          </p:cNvPr>
          <p:cNvSpPr/>
          <p:nvPr/>
        </p:nvSpPr>
        <p:spPr>
          <a:xfrm>
            <a:off x="4283319" y="3545073"/>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Black" panose="020B0A04020102020204" pitchFamily="34" charset="0"/>
            </a:endParaRPr>
          </a:p>
        </p:txBody>
      </p:sp>
      <p:sp>
        <p:nvSpPr>
          <p:cNvPr id="17" name="椭圆 16">
            <a:extLst>
              <a:ext uri="{FF2B5EF4-FFF2-40B4-BE49-F238E27FC236}">
                <a16:creationId xmlns:a16="http://schemas.microsoft.com/office/drawing/2014/main" id="{4E0B5F5E-C180-48EC-BC15-AEB41023DA6A}"/>
              </a:ext>
            </a:extLst>
          </p:cNvPr>
          <p:cNvSpPr/>
          <p:nvPr/>
        </p:nvSpPr>
        <p:spPr>
          <a:xfrm>
            <a:off x="4284655" y="4415548"/>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a:extLst>
              <a:ext uri="{FF2B5EF4-FFF2-40B4-BE49-F238E27FC236}">
                <a16:creationId xmlns:a16="http://schemas.microsoft.com/office/drawing/2014/main" id="{DD1691EC-89DC-41B8-83D3-085004A12802}"/>
              </a:ext>
            </a:extLst>
          </p:cNvPr>
          <p:cNvSpPr/>
          <p:nvPr/>
        </p:nvSpPr>
        <p:spPr>
          <a:xfrm>
            <a:off x="4284656" y="3593362"/>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04</a:t>
            </a:r>
            <a:endParaRPr lang="zh-CN" altLang="en-US" sz="2400" dirty="0">
              <a:solidFill>
                <a:schemeClr val="bg1"/>
              </a:solidFill>
              <a:latin typeface="Stencil" panose="040409050D0802020404" pitchFamily="82" charset="0"/>
            </a:endParaRPr>
          </a:p>
        </p:txBody>
      </p:sp>
      <p:sp>
        <p:nvSpPr>
          <p:cNvPr id="19" name="矩形 18">
            <a:extLst>
              <a:ext uri="{FF2B5EF4-FFF2-40B4-BE49-F238E27FC236}">
                <a16:creationId xmlns:a16="http://schemas.microsoft.com/office/drawing/2014/main" id="{475719D9-7F08-4437-9FE9-E0F87BD19924}"/>
              </a:ext>
            </a:extLst>
          </p:cNvPr>
          <p:cNvSpPr/>
          <p:nvPr/>
        </p:nvSpPr>
        <p:spPr>
          <a:xfrm>
            <a:off x="4285991" y="4470104"/>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05</a:t>
            </a:r>
            <a:endParaRPr lang="zh-CN" altLang="en-US" sz="2400" dirty="0">
              <a:solidFill>
                <a:schemeClr val="bg1"/>
              </a:solidFill>
              <a:latin typeface="Stencil" panose="040409050D0802020404" pitchFamily="82" charset="0"/>
            </a:endParaRPr>
          </a:p>
        </p:txBody>
      </p:sp>
      <p:sp>
        <p:nvSpPr>
          <p:cNvPr id="20" name="矩形 4">
            <a:extLst>
              <a:ext uri="{FF2B5EF4-FFF2-40B4-BE49-F238E27FC236}">
                <a16:creationId xmlns:a16="http://schemas.microsoft.com/office/drawing/2014/main" id="{D566E7A2-A3E6-44CF-BC81-104C4DCCE2E9}"/>
              </a:ext>
            </a:extLst>
          </p:cNvPr>
          <p:cNvSpPr>
            <a:spLocks noChangeArrowheads="1"/>
          </p:cNvSpPr>
          <p:nvPr/>
        </p:nvSpPr>
        <p:spPr bwMode="auto">
          <a:xfrm>
            <a:off x="5000751" y="3576999"/>
            <a:ext cx="3155783" cy="461665"/>
          </a:xfrm>
          <a:prstGeom prst="rect">
            <a:avLst/>
          </a:prstGeom>
          <a:solidFill>
            <a:schemeClr val="accent5">
              <a:lumMod val="20000"/>
              <a:lumOff val="80000"/>
            </a:schemeClr>
          </a:solidFill>
          <a:ln>
            <a:noFill/>
          </a:ln>
        </p:spPr>
        <p:txBody>
          <a:bodyPr anchor="ctr"/>
          <a:lstStyle/>
          <a:p>
            <a:pPr algn="ctr" eaLnBrk="1" fontAlgn="auto" hangingPunct="1">
              <a:spcBef>
                <a:spcPts val="0"/>
              </a:spcBef>
              <a:spcAft>
                <a:spcPts val="0"/>
              </a:spcAft>
              <a:defRPr/>
            </a:pPr>
            <a:r>
              <a:rPr lang="zh-CN" altLang="en-US" sz="2400" b="1" dirty="0">
                <a:latin typeface="微软雅黑" panose="020B0503020204020204" pitchFamily="34" charset="-122"/>
                <a:ea typeface="微软雅黑" panose="020B0503020204020204" pitchFamily="34" charset="-122"/>
              </a:rPr>
              <a:t>声明异常</a:t>
            </a:r>
          </a:p>
        </p:txBody>
      </p:sp>
      <p:sp>
        <p:nvSpPr>
          <p:cNvPr id="21" name="矩形 4">
            <a:extLst>
              <a:ext uri="{FF2B5EF4-FFF2-40B4-BE49-F238E27FC236}">
                <a16:creationId xmlns:a16="http://schemas.microsoft.com/office/drawing/2014/main" id="{742F33D9-5378-4A78-AC0C-410551608640}"/>
              </a:ext>
            </a:extLst>
          </p:cNvPr>
          <p:cNvSpPr>
            <a:spLocks noChangeArrowheads="1"/>
          </p:cNvSpPr>
          <p:nvPr/>
        </p:nvSpPr>
        <p:spPr bwMode="auto">
          <a:xfrm>
            <a:off x="4997405" y="4454715"/>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抛出异常</a:t>
            </a:r>
          </a:p>
        </p:txBody>
      </p:sp>
      <p:sp>
        <p:nvSpPr>
          <p:cNvPr id="22" name="椭圆 21">
            <a:extLst>
              <a:ext uri="{FF2B5EF4-FFF2-40B4-BE49-F238E27FC236}">
                <a16:creationId xmlns:a16="http://schemas.microsoft.com/office/drawing/2014/main" id="{55ED6240-A4B7-47B0-9285-4D6B95829D55}"/>
              </a:ext>
            </a:extLst>
          </p:cNvPr>
          <p:cNvSpPr/>
          <p:nvPr/>
        </p:nvSpPr>
        <p:spPr>
          <a:xfrm>
            <a:off x="4283320" y="5241716"/>
            <a:ext cx="540000" cy="54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 name="矩形 22">
            <a:extLst>
              <a:ext uri="{FF2B5EF4-FFF2-40B4-BE49-F238E27FC236}">
                <a16:creationId xmlns:a16="http://schemas.microsoft.com/office/drawing/2014/main" id="{74951297-A91C-42C8-979F-BF83AF118AA1}"/>
              </a:ext>
            </a:extLst>
          </p:cNvPr>
          <p:cNvSpPr/>
          <p:nvPr/>
        </p:nvSpPr>
        <p:spPr>
          <a:xfrm>
            <a:off x="4284656" y="5296272"/>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06</a:t>
            </a:r>
            <a:endParaRPr lang="zh-CN" altLang="en-US" sz="2400" dirty="0">
              <a:solidFill>
                <a:schemeClr val="bg1"/>
              </a:solidFill>
              <a:latin typeface="Stencil" panose="040409050D0802020404" pitchFamily="82" charset="0"/>
            </a:endParaRPr>
          </a:p>
        </p:txBody>
      </p:sp>
      <p:sp>
        <p:nvSpPr>
          <p:cNvPr id="24" name="矩形 4">
            <a:extLst>
              <a:ext uri="{FF2B5EF4-FFF2-40B4-BE49-F238E27FC236}">
                <a16:creationId xmlns:a16="http://schemas.microsoft.com/office/drawing/2014/main" id="{CB72F142-E3DE-411F-AAE6-F6AABE46FA2A}"/>
              </a:ext>
            </a:extLst>
          </p:cNvPr>
          <p:cNvSpPr>
            <a:spLocks noChangeArrowheads="1"/>
          </p:cNvSpPr>
          <p:nvPr/>
        </p:nvSpPr>
        <p:spPr bwMode="auto">
          <a:xfrm>
            <a:off x="4996070" y="5280883"/>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创建自己的异常</a:t>
            </a:r>
          </a:p>
        </p:txBody>
      </p:sp>
    </p:spTree>
    <p:extLst>
      <p:ext uri="{BB962C8B-B14F-4D97-AF65-F5344CB8AC3E}">
        <p14:creationId xmlns:p14="http://schemas.microsoft.com/office/powerpoint/2010/main" val="36032097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27"/>
          <p:cNvSpPr>
            <a:spLocks noChangeArrowheads="1"/>
          </p:cNvSpPr>
          <p:nvPr/>
        </p:nvSpPr>
        <p:spPr bwMode="auto">
          <a:xfrm>
            <a:off x="685556" y="297596"/>
            <a:ext cx="2507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24000" rIns="324000">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eaLnBrk="1" hangingPunct="1"/>
            <a:r>
              <a:rPr lang="zh-CN" altLang="en-US" sz="3600" b="1" dirty="0">
                <a:solidFill>
                  <a:srgbClr val="1557AE"/>
                </a:solidFill>
                <a:latin typeface="Tahoma" panose="020B0604030504040204" pitchFamily="34" charset="0"/>
                <a:cs typeface="Tahoma" panose="020B0604030504040204" pitchFamily="34" charset="0"/>
                <a:sym typeface="华文隶书" panose="02010800040101010101" pitchFamily="2" charset="-122"/>
              </a:rPr>
              <a:t>课程内容</a:t>
            </a:r>
            <a:endParaRPr lang="zh-CN" altLang="en-US" sz="3600" b="1" dirty="0">
              <a:solidFill>
                <a:srgbClr val="1557AE"/>
              </a:solidFill>
              <a:latin typeface="Tahoma" panose="020B0604030504040204" pitchFamily="34" charset="0"/>
              <a:cs typeface="Tahoma" panose="020B0604030504040204" pitchFamily="34" charset="0"/>
            </a:endParaRPr>
          </a:p>
        </p:txBody>
      </p:sp>
      <p:grpSp>
        <p:nvGrpSpPr>
          <p:cNvPr id="115" name="组合 114"/>
          <p:cNvGrpSpPr/>
          <p:nvPr/>
        </p:nvGrpSpPr>
        <p:grpSpPr>
          <a:xfrm>
            <a:off x="450753" y="1642436"/>
            <a:ext cx="3395626" cy="3395626"/>
            <a:chOff x="1033499" y="2087806"/>
            <a:chExt cx="2448000" cy="2448000"/>
          </a:xfrm>
        </p:grpSpPr>
        <p:sp>
          <p:nvSpPr>
            <p:cNvPr id="116" name="椭圆 115"/>
            <p:cNvSpPr/>
            <p:nvPr/>
          </p:nvSpPr>
          <p:spPr>
            <a:xfrm>
              <a:off x="1033499" y="2087806"/>
              <a:ext cx="2448000" cy="2448000"/>
            </a:xfrm>
            <a:prstGeom prst="ellipse">
              <a:avLst/>
            </a:prstGeom>
            <a:solidFill>
              <a:srgbClr val="F6F6F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7" name="椭圆 116"/>
            <p:cNvSpPr>
              <a:spLocks noChangeAspect="1"/>
            </p:cNvSpPr>
            <p:nvPr/>
          </p:nvSpPr>
          <p:spPr>
            <a:xfrm>
              <a:off x="1249499" y="2303806"/>
              <a:ext cx="2016000" cy="2016000"/>
            </a:xfrm>
            <a:prstGeom prst="ellipse">
              <a:avLst/>
            </a:prstGeom>
            <a:solidFill>
              <a:srgbClr val="F6F6F6"/>
            </a:solidFill>
            <a:ln>
              <a:noFill/>
            </a:ln>
            <a:effectLst>
              <a:outerShdw blurRad="114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9" name="图片 1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466" y="2168950"/>
            <a:ext cx="2322199" cy="2322199"/>
          </a:xfrm>
          <a:prstGeom prst="rect">
            <a:avLst/>
          </a:prstGeom>
        </p:spPr>
      </p:pic>
      <p:sp>
        <p:nvSpPr>
          <p:cNvPr id="25" name="椭圆 24"/>
          <p:cNvSpPr/>
          <p:nvPr/>
        </p:nvSpPr>
        <p:spPr>
          <a:xfrm>
            <a:off x="4283319" y="943927"/>
            <a:ext cx="540000" cy="54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Black" panose="020B0A04020102020204" pitchFamily="34" charset="0"/>
            </a:endParaRPr>
          </a:p>
        </p:txBody>
      </p:sp>
      <p:sp>
        <p:nvSpPr>
          <p:cNvPr id="27" name="椭圆 26"/>
          <p:cNvSpPr/>
          <p:nvPr/>
        </p:nvSpPr>
        <p:spPr>
          <a:xfrm>
            <a:off x="4284655" y="1814402"/>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9" name="矩形 28"/>
          <p:cNvSpPr/>
          <p:nvPr/>
        </p:nvSpPr>
        <p:spPr>
          <a:xfrm>
            <a:off x="4284655" y="992216"/>
            <a:ext cx="537328"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01</a:t>
            </a:r>
            <a:endParaRPr lang="zh-CN" altLang="en-US" sz="2400" dirty="0">
              <a:solidFill>
                <a:schemeClr val="bg1"/>
              </a:solidFill>
              <a:latin typeface="Stencil" panose="040409050D0802020404" pitchFamily="82" charset="0"/>
            </a:endParaRPr>
          </a:p>
        </p:txBody>
      </p:sp>
      <p:sp>
        <p:nvSpPr>
          <p:cNvPr id="31" name="矩形 30"/>
          <p:cNvSpPr/>
          <p:nvPr/>
        </p:nvSpPr>
        <p:spPr>
          <a:xfrm>
            <a:off x="4285991" y="1868958"/>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02</a:t>
            </a:r>
            <a:endParaRPr lang="zh-CN" altLang="en-US" sz="2400" dirty="0">
              <a:solidFill>
                <a:schemeClr val="bg1"/>
              </a:solidFill>
              <a:latin typeface="Stencil" panose="040409050D0802020404" pitchFamily="82" charset="0"/>
            </a:endParaRPr>
          </a:p>
        </p:txBody>
      </p:sp>
      <p:sp>
        <p:nvSpPr>
          <p:cNvPr id="33" name="矩形 4"/>
          <p:cNvSpPr>
            <a:spLocks noChangeArrowheads="1"/>
          </p:cNvSpPr>
          <p:nvPr/>
        </p:nvSpPr>
        <p:spPr bwMode="auto">
          <a:xfrm>
            <a:off x="5000751" y="975853"/>
            <a:ext cx="3155783" cy="461665"/>
          </a:xfrm>
          <a:prstGeom prst="rect">
            <a:avLst/>
          </a:prstGeom>
          <a:solidFill>
            <a:schemeClr val="accent5">
              <a:lumMod val="20000"/>
              <a:lumOff val="80000"/>
            </a:schemeClr>
          </a:solidFill>
          <a:ln>
            <a:noFill/>
          </a:ln>
        </p:spPr>
        <p:txBody>
          <a:bodyPr anchor="ctr"/>
          <a:lstStyle/>
          <a:p>
            <a:pPr algn="ctr" eaLnBrk="1" fontAlgn="auto" hangingPunct="1">
              <a:spcBef>
                <a:spcPts val="0"/>
              </a:spcBef>
              <a:spcAft>
                <a:spcPts val="0"/>
              </a:spcAft>
              <a:defRPr/>
            </a:pPr>
            <a:r>
              <a:rPr lang="zh-CN" altLang="en-US" sz="2400" b="1" dirty="0">
                <a:solidFill>
                  <a:srgbClr val="C00000"/>
                </a:solidFill>
                <a:latin typeface="微软雅黑" panose="020B0503020204020204" pitchFamily="34" charset="-122"/>
                <a:ea typeface="微软雅黑" panose="020B0503020204020204" pitchFamily="34" charset="-122"/>
              </a:rPr>
              <a:t>异常的概念</a:t>
            </a:r>
          </a:p>
        </p:txBody>
      </p:sp>
      <p:sp>
        <p:nvSpPr>
          <p:cNvPr id="35" name="矩形 4"/>
          <p:cNvSpPr>
            <a:spLocks noChangeArrowheads="1"/>
          </p:cNvSpPr>
          <p:nvPr/>
        </p:nvSpPr>
        <p:spPr bwMode="auto">
          <a:xfrm>
            <a:off x="4997405" y="1853569"/>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异常的分类</a:t>
            </a:r>
          </a:p>
        </p:txBody>
      </p:sp>
      <p:sp>
        <p:nvSpPr>
          <p:cNvPr id="2" name="椭圆 1"/>
          <p:cNvSpPr/>
          <p:nvPr/>
        </p:nvSpPr>
        <p:spPr>
          <a:xfrm>
            <a:off x="4283320" y="2640570"/>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矩形 2"/>
          <p:cNvSpPr/>
          <p:nvPr/>
        </p:nvSpPr>
        <p:spPr>
          <a:xfrm>
            <a:off x="4284656" y="2695126"/>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03</a:t>
            </a:r>
            <a:endParaRPr lang="zh-CN" altLang="en-US" sz="2400" dirty="0">
              <a:solidFill>
                <a:schemeClr val="bg1"/>
              </a:solidFill>
              <a:latin typeface="Stencil" panose="040409050D0802020404" pitchFamily="82" charset="0"/>
            </a:endParaRPr>
          </a:p>
        </p:txBody>
      </p:sp>
      <p:sp>
        <p:nvSpPr>
          <p:cNvPr id="4" name="矩形 4"/>
          <p:cNvSpPr>
            <a:spLocks noChangeArrowheads="1"/>
          </p:cNvSpPr>
          <p:nvPr/>
        </p:nvSpPr>
        <p:spPr bwMode="auto">
          <a:xfrm>
            <a:off x="4996070" y="2679737"/>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捕获异常</a:t>
            </a:r>
          </a:p>
        </p:txBody>
      </p:sp>
      <p:sp>
        <p:nvSpPr>
          <p:cNvPr id="16" name="椭圆 15">
            <a:extLst>
              <a:ext uri="{FF2B5EF4-FFF2-40B4-BE49-F238E27FC236}">
                <a16:creationId xmlns:a16="http://schemas.microsoft.com/office/drawing/2014/main" id="{0306FFFA-1DB8-44E1-BC4A-EDB357958852}"/>
              </a:ext>
            </a:extLst>
          </p:cNvPr>
          <p:cNvSpPr/>
          <p:nvPr/>
        </p:nvSpPr>
        <p:spPr>
          <a:xfrm>
            <a:off x="4283319" y="3545073"/>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Black" panose="020B0A04020102020204" pitchFamily="34" charset="0"/>
            </a:endParaRPr>
          </a:p>
        </p:txBody>
      </p:sp>
      <p:sp>
        <p:nvSpPr>
          <p:cNvPr id="17" name="椭圆 16">
            <a:extLst>
              <a:ext uri="{FF2B5EF4-FFF2-40B4-BE49-F238E27FC236}">
                <a16:creationId xmlns:a16="http://schemas.microsoft.com/office/drawing/2014/main" id="{4E0B5F5E-C180-48EC-BC15-AEB41023DA6A}"/>
              </a:ext>
            </a:extLst>
          </p:cNvPr>
          <p:cNvSpPr/>
          <p:nvPr/>
        </p:nvSpPr>
        <p:spPr>
          <a:xfrm>
            <a:off x="4284655" y="4415548"/>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a:extLst>
              <a:ext uri="{FF2B5EF4-FFF2-40B4-BE49-F238E27FC236}">
                <a16:creationId xmlns:a16="http://schemas.microsoft.com/office/drawing/2014/main" id="{DD1691EC-89DC-41B8-83D3-085004A12802}"/>
              </a:ext>
            </a:extLst>
          </p:cNvPr>
          <p:cNvSpPr/>
          <p:nvPr/>
        </p:nvSpPr>
        <p:spPr>
          <a:xfrm>
            <a:off x="4284656" y="3593362"/>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04</a:t>
            </a:r>
            <a:endParaRPr lang="zh-CN" altLang="en-US" sz="2400" dirty="0">
              <a:solidFill>
                <a:schemeClr val="bg1"/>
              </a:solidFill>
              <a:latin typeface="Stencil" panose="040409050D0802020404" pitchFamily="82" charset="0"/>
            </a:endParaRPr>
          </a:p>
        </p:txBody>
      </p:sp>
      <p:sp>
        <p:nvSpPr>
          <p:cNvPr id="19" name="矩形 18">
            <a:extLst>
              <a:ext uri="{FF2B5EF4-FFF2-40B4-BE49-F238E27FC236}">
                <a16:creationId xmlns:a16="http://schemas.microsoft.com/office/drawing/2014/main" id="{475719D9-7F08-4437-9FE9-E0F87BD19924}"/>
              </a:ext>
            </a:extLst>
          </p:cNvPr>
          <p:cNvSpPr/>
          <p:nvPr/>
        </p:nvSpPr>
        <p:spPr>
          <a:xfrm>
            <a:off x="4285991" y="4470104"/>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05</a:t>
            </a:r>
            <a:endParaRPr lang="zh-CN" altLang="en-US" sz="2400" dirty="0">
              <a:solidFill>
                <a:schemeClr val="bg1"/>
              </a:solidFill>
              <a:latin typeface="Stencil" panose="040409050D0802020404" pitchFamily="82" charset="0"/>
            </a:endParaRPr>
          </a:p>
        </p:txBody>
      </p:sp>
      <p:sp>
        <p:nvSpPr>
          <p:cNvPr id="20" name="矩形 4">
            <a:extLst>
              <a:ext uri="{FF2B5EF4-FFF2-40B4-BE49-F238E27FC236}">
                <a16:creationId xmlns:a16="http://schemas.microsoft.com/office/drawing/2014/main" id="{D566E7A2-A3E6-44CF-BC81-104C4DCCE2E9}"/>
              </a:ext>
            </a:extLst>
          </p:cNvPr>
          <p:cNvSpPr>
            <a:spLocks noChangeArrowheads="1"/>
          </p:cNvSpPr>
          <p:nvPr/>
        </p:nvSpPr>
        <p:spPr bwMode="auto">
          <a:xfrm>
            <a:off x="5000751" y="3576999"/>
            <a:ext cx="3155783" cy="461665"/>
          </a:xfrm>
          <a:prstGeom prst="rect">
            <a:avLst/>
          </a:prstGeom>
          <a:solidFill>
            <a:schemeClr val="accent5">
              <a:lumMod val="20000"/>
              <a:lumOff val="80000"/>
            </a:schemeClr>
          </a:solidFill>
          <a:ln>
            <a:noFill/>
          </a:ln>
        </p:spPr>
        <p:txBody>
          <a:bodyPr anchor="ctr"/>
          <a:lstStyle/>
          <a:p>
            <a:pPr algn="ctr" eaLnBrk="1" fontAlgn="auto" hangingPunct="1">
              <a:spcBef>
                <a:spcPts val="0"/>
              </a:spcBef>
              <a:spcAft>
                <a:spcPts val="0"/>
              </a:spcAft>
              <a:defRPr/>
            </a:pPr>
            <a:r>
              <a:rPr lang="zh-CN" altLang="en-US" sz="2400" b="1" dirty="0">
                <a:latin typeface="微软雅黑" panose="020B0503020204020204" pitchFamily="34" charset="-122"/>
                <a:ea typeface="微软雅黑" panose="020B0503020204020204" pitchFamily="34" charset="-122"/>
              </a:rPr>
              <a:t>声明异常</a:t>
            </a:r>
          </a:p>
        </p:txBody>
      </p:sp>
      <p:sp>
        <p:nvSpPr>
          <p:cNvPr id="21" name="矩形 4">
            <a:extLst>
              <a:ext uri="{FF2B5EF4-FFF2-40B4-BE49-F238E27FC236}">
                <a16:creationId xmlns:a16="http://schemas.microsoft.com/office/drawing/2014/main" id="{742F33D9-5378-4A78-AC0C-410551608640}"/>
              </a:ext>
            </a:extLst>
          </p:cNvPr>
          <p:cNvSpPr>
            <a:spLocks noChangeArrowheads="1"/>
          </p:cNvSpPr>
          <p:nvPr/>
        </p:nvSpPr>
        <p:spPr bwMode="auto">
          <a:xfrm>
            <a:off x="4997405" y="4454715"/>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抛出异常</a:t>
            </a:r>
          </a:p>
        </p:txBody>
      </p:sp>
      <p:sp>
        <p:nvSpPr>
          <p:cNvPr id="22" name="椭圆 21">
            <a:extLst>
              <a:ext uri="{FF2B5EF4-FFF2-40B4-BE49-F238E27FC236}">
                <a16:creationId xmlns:a16="http://schemas.microsoft.com/office/drawing/2014/main" id="{55ED6240-A4B7-47B0-9285-4D6B95829D55}"/>
              </a:ext>
            </a:extLst>
          </p:cNvPr>
          <p:cNvSpPr/>
          <p:nvPr/>
        </p:nvSpPr>
        <p:spPr>
          <a:xfrm>
            <a:off x="4283320" y="5241716"/>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 name="矩形 22">
            <a:extLst>
              <a:ext uri="{FF2B5EF4-FFF2-40B4-BE49-F238E27FC236}">
                <a16:creationId xmlns:a16="http://schemas.microsoft.com/office/drawing/2014/main" id="{74951297-A91C-42C8-979F-BF83AF118AA1}"/>
              </a:ext>
            </a:extLst>
          </p:cNvPr>
          <p:cNvSpPr/>
          <p:nvPr/>
        </p:nvSpPr>
        <p:spPr>
          <a:xfrm>
            <a:off x="4284656" y="5296272"/>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06</a:t>
            </a:r>
            <a:endParaRPr lang="zh-CN" altLang="en-US" sz="2400" dirty="0">
              <a:solidFill>
                <a:schemeClr val="bg1"/>
              </a:solidFill>
              <a:latin typeface="Stencil" panose="040409050D0802020404" pitchFamily="82" charset="0"/>
            </a:endParaRPr>
          </a:p>
        </p:txBody>
      </p:sp>
      <p:sp>
        <p:nvSpPr>
          <p:cNvPr id="24" name="矩形 4">
            <a:extLst>
              <a:ext uri="{FF2B5EF4-FFF2-40B4-BE49-F238E27FC236}">
                <a16:creationId xmlns:a16="http://schemas.microsoft.com/office/drawing/2014/main" id="{CB72F142-E3DE-411F-AAE6-F6AABE46FA2A}"/>
              </a:ext>
            </a:extLst>
          </p:cNvPr>
          <p:cNvSpPr>
            <a:spLocks noChangeArrowheads="1"/>
          </p:cNvSpPr>
          <p:nvPr/>
        </p:nvSpPr>
        <p:spPr bwMode="auto">
          <a:xfrm>
            <a:off x="4996070" y="5280883"/>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创建自己的异常</a:t>
            </a:r>
          </a:p>
        </p:txBody>
      </p:sp>
    </p:spTree>
    <p:extLst>
      <p:ext uri="{BB962C8B-B14F-4D97-AF65-F5344CB8AC3E}">
        <p14:creationId xmlns:p14="http://schemas.microsoft.com/office/powerpoint/2010/main" val="36619331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6</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3326552"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创建自己的异常</a:t>
            </a:r>
          </a:p>
        </p:txBody>
      </p:sp>
      <p:sp>
        <p:nvSpPr>
          <p:cNvPr id="6" name="矩形: 圆角 5">
            <a:extLst>
              <a:ext uri="{FF2B5EF4-FFF2-40B4-BE49-F238E27FC236}">
                <a16:creationId xmlns:a16="http://schemas.microsoft.com/office/drawing/2014/main" id="{DF08177C-13D4-4FE4-8199-19B0E84A1339}"/>
              </a:ext>
            </a:extLst>
          </p:cNvPr>
          <p:cNvSpPr/>
          <p:nvPr/>
        </p:nvSpPr>
        <p:spPr>
          <a:xfrm>
            <a:off x="95183" y="1298462"/>
            <a:ext cx="8953634" cy="2391042"/>
          </a:xfrm>
          <a:prstGeom prst="roundRect">
            <a:avLst>
              <a:gd name="adj" fmla="val 5197"/>
            </a:avLst>
          </a:prstGeom>
          <a:solidFill>
            <a:schemeClr val="accent1">
              <a:lumMod val="20000"/>
              <a:lumOff val="80000"/>
            </a:schemeClr>
          </a:solidFill>
          <a:ln w="285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zh-CN" altLang="en-US" sz="2000" b="1" dirty="0">
                <a:solidFill>
                  <a:srgbClr val="1557AE"/>
                </a:solidFill>
                <a:latin typeface="楷体" panose="02010609060101010101" pitchFamily="49" charset="-122"/>
                <a:ea typeface="楷体" panose="02010609060101010101" pitchFamily="49" charset="-122"/>
              </a:rPr>
              <a:t>当我们在设计自己的类包时，应尽最大的努力为用户提供最好的服务，并且希望用户不要滥用我们所提供的方法，当程序出现某些异常事件时，我们希望程序足够健壮以从程序中恢复，这时就需要用到异常。在选择异常类型时，可以使用</a:t>
            </a:r>
            <a:r>
              <a:rPr lang="en-US" altLang="zh-CN" sz="2000" b="1" dirty="0">
                <a:solidFill>
                  <a:srgbClr val="1557AE"/>
                </a:solidFill>
                <a:latin typeface="楷体" panose="02010609060101010101" pitchFamily="49" charset="-122"/>
                <a:ea typeface="楷体" panose="02010609060101010101" pitchFamily="49" charset="-122"/>
              </a:rPr>
              <a:t>Java</a:t>
            </a:r>
            <a:r>
              <a:rPr lang="zh-CN" altLang="en-US" sz="2000" b="1" dirty="0">
                <a:solidFill>
                  <a:srgbClr val="1557AE"/>
                </a:solidFill>
                <a:latin typeface="楷体" panose="02010609060101010101" pitchFamily="49" charset="-122"/>
                <a:ea typeface="楷体" panose="02010609060101010101" pitchFamily="49" charset="-122"/>
              </a:rPr>
              <a:t>类库中已经定义好的类，也可以自己定义异常类。自定义异常类不是由</a:t>
            </a:r>
            <a:r>
              <a:rPr lang="en-US" altLang="zh-CN" sz="2000" b="1" dirty="0">
                <a:solidFill>
                  <a:srgbClr val="1557AE"/>
                </a:solidFill>
                <a:latin typeface="楷体" panose="02010609060101010101" pitchFamily="49" charset="-122"/>
                <a:ea typeface="楷体" panose="02010609060101010101" pitchFamily="49" charset="-122"/>
              </a:rPr>
              <a:t>Java</a:t>
            </a:r>
            <a:r>
              <a:rPr lang="zh-CN" altLang="en-US" sz="2000" b="1" dirty="0">
                <a:solidFill>
                  <a:srgbClr val="1557AE"/>
                </a:solidFill>
                <a:latin typeface="楷体" panose="02010609060101010101" pitchFamily="49" charset="-122"/>
                <a:ea typeface="楷体" panose="02010609060101010101" pitchFamily="49" charset="-122"/>
              </a:rPr>
              <a:t>系统监测到的异常（如数组下标越界，被</a:t>
            </a:r>
            <a:r>
              <a:rPr lang="en-US" altLang="zh-CN" sz="2000" b="1" dirty="0">
                <a:solidFill>
                  <a:srgbClr val="1557AE"/>
                </a:solidFill>
                <a:latin typeface="楷体" panose="02010609060101010101" pitchFamily="49" charset="-122"/>
                <a:ea typeface="楷体" panose="02010609060101010101" pitchFamily="49" charset="-122"/>
              </a:rPr>
              <a:t>0</a:t>
            </a:r>
            <a:r>
              <a:rPr lang="zh-CN" altLang="en-US" sz="2000" b="1" dirty="0">
                <a:solidFill>
                  <a:srgbClr val="1557AE"/>
                </a:solidFill>
                <a:latin typeface="楷体" panose="02010609060101010101" pitchFamily="49" charset="-122"/>
                <a:ea typeface="楷体" panose="02010609060101010101" pitchFamily="49" charset="-122"/>
              </a:rPr>
              <a:t>除等），而是由用户自己定义的异常。</a:t>
            </a:r>
          </a:p>
        </p:txBody>
      </p:sp>
      <p:sp>
        <p:nvSpPr>
          <p:cNvPr id="11" name="文本框 10">
            <a:extLst>
              <a:ext uri="{FF2B5EF4-FFF2-40B4-BE49-F238E27FC236}">
                <a16:creationId xmlns:a16="http://schemas.microsoft.com/office/drawing/2014/main" id="{82046754-F6F2-43F3-AAFB-1F2994D6B3CB}"/>
              </a:ext>
            </a:extLst>
          </p:cNvPr>
          <p:cNvSpPr txBox="1"/>
          <p:nvPr/>
        </p:nvSpPr>
        <p:spPr>
          <a:xfrm>
            <a:off x="95184" y="3916400"/>
            <a:ext cx="8953633" cy="646331"/>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zh-CN" altLang="en-US" sz="1800" b="1" dirty="0">
                <a:solidFill>
                  <a:schemeClr val="bg1"/>
                </a:solidFill>
                <a:latin typeface="Consolas" panose="020B0609020204030204" pitchFamily="49" charset="0"/>
                <a:ea typeface="楷体" panose="02010609060101010101" pitchFamily="49" charset="-122"/>
              </a:rPr>
              <a:t>自定义异常同样要用</a:t>
            </a:r>
            <a:r>
              <a:rPr lang="en-US" altLang="zh-CN" sz="1800" b="1" dirty="0">
                <a:solidFill>
                  <a:schemeClr val="bg1"/>
                </a:solidFill>
                <a:latin typeface="Consolas" panose="020B0609020204030204" pitchFamily="49" charset="0"/>
                <a:ea typeface="楷体" panose="02010609060101010101" pitchFamily="49" charset="-122"/>
              </a:rPr>
              <a:t>try-catch-finally</a:t>
            </a:r>
            <a:r>
              <a:rPr lang="zh-CN" altLang="en-US" sz="1800" b="1" dirty="0">
                <a:solidFill>
                  <a:schemeClr val="bg1"/>
                </a:solidFill>
                <a:latin typeface="Consolas" panose="020B0609020204030204" pitchFamily="49" charset="0"/>
                <a:ea typeface="楷体" panose="02010609060101010101" pitchFamily="49" charset="-122"/>
              </a:rPr>
              <a:t>捕获，但必须由用户自己抛出（</a:t>
            </a:r>
            <a:r>
              <a:rPr lang="en-US" altLang="zh-CN" sz="1800" b="1" dirty="0">
                <a:solidFill>
                  <a:schemeClr val="bg1"/>
                </a:solidFill>
                <a:latin typeface="Consolas" panose="020B0609020204030204" pitchFamily="49" charset="0"/>
                <a:ea typeface="楷体" panose="02010609060101010101" pitchFamily="49" charset="-122"/>
              </a:rPr>
              <a:t>throw new </a:t>
            </a:r>
            <a:r>
              <a:rPr lang="en-US" altLang="zh-CN" sz="1800" b="1" dirty="0" err="1">
                <a:solidFill>
                  <a:schemeClr val="bg1"/>
                </a:solidFill>
                <a:latin typeface="Consolas" panose="020B0609020204030204" pitchFamily="49" charset="0"/>
                <a:ea typeface="楷体" panose="02010609060101010101" pitchFamily="49" charset="-122"/>
              </a:rPr>
              <a:t>MyException</a:t>
            </a:r>
            <a:r>
              <a:rPr lang="zh-CN" altLang="en-US" sz="1800" b="1" dirty="0">
                <a:solidFill>
                  <a:schemeClr val="bg1"/>
                </a:solidFill>
                <a:latin typeface="Consolas" panose="020B0609020204030204" pitchFamily="49" charset="0"/>
                <a:ea typeface="楷体" panose="02010609060101010101" pitchFamily="49" charset="-122"/>
              </a:rPr>
              <a:t>）。</a:t>
            </a:r>
          </a:p>
        </p:txBody>
      </p:sp>
    </p:spTree>
    <p:extLst>
      <p:ext uri="{BB962C8B-B14F-4D97-AF65-F5344CB8AC3E}">
        <p14:creationId xmlns:p14="http://schemas.microsoft.com/office/powerpoint/2010/main" val="359737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6</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3326552"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创建自己的异常</a:t>
            </a:r>
          </a:p>
        </p:txBody>
      </p:sp>
      <p:sp>
        <p:nvSpPr>
          <p:cNvPr id="6" name="矩形: 圆角 5">
            <a:extLst>
              <a:ext uri="{FF2B5EF4-FFF2-40B4-BE49-F238E27FC236}">
                <a16:creationId xmlns:a16="http://schemas.microsoft.com/office/drawing/2014/main" id="{DF08177C-13D4-4FE4-8199-19B0E84A1339}"/>
              </a:ext>
            </a:extLst>
          </p:cNvPr>
          <p:cNvSpPr/>
          <p:nvPr/>
        </p:nvSpPr>
        <p:spPr>
          <a:xfrm>
            <a:off x="95183" y="1298462"/>
            <a:ext cx="8953634" cy="1383192"/>
          </a:xfrm>
          <a:prstGeom prst="roundRect">
            <a:avLst>
              <a:gd name="adj" fmla="val 5197"/>
            </a:avLst>
          </a:prstGeom>
          <a:solidFill>
            <a:schemeClr val="accent1">
              <a:lumMod val="20000"/>
              <a:lumOff val="80000"/>
            </a:schemeClr>
          </a:solidFill>
          <a:ln w="285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zh-CN" altLang="en-US" sz="2000" b="1" dirty="0">
                <a:solidFill>
                  <a:srgbClr val="1557AE"/>
                </a:solidFill>
                <a:latin typeface="楷体" panose="02010609060101010101" pitchFamily="49" charset="-122"/>
                <a:ea typeface="楷体" panose="02010609060101010101" pitchFamily="49" charset="-122"/>
              </a:rPr>
              <a:t> 异常是一个类，自定义异常必须继承自</a:t>
            </a:r>
            <a:r>
              <a:rPr lang="en-US" altLang="zh-CN" sz="2000" b="1" dirty="0">
                <a:solidFill>
                  <a:srgbClr val="1557AE"/>
                </a:solidFill>
                <a:latin typeface="楷体" panose="02010609060101010101" pitchFamily="49" charset="-122"/>
                <a:ea typeface="楷体" panose="02010609060101010101" pitchFamily="49" charset="-122"/>
              </a:rPr>
              <a:t>Throwable</a:t>
            </a:r>
            <a:r>
              <a:rPr lang="zh-CN" altLang="en-US" sz="2000" b="1" dirty="0">
                <a:solidFill>
                  <a:srgbClr val="1557AE"/>
                </a:solidFill>
                <a:latin typeface="楷体" panose="02010609060101010101" pitchFamily="49" charset="-122"/>
                <a:ea typeface="楷体" panose="02010609060101010101" pitchFamily="49" charset="-122"/>
              </a:rPr>
              <a:t>或</a:t>
            </a:r>
            <a:r>
              <a:rPr lang="en-US" altLang="zh-CN" sz="2000" b="1" dirty="0">
                <a:solidFill>
                  <a:srgbClr val="1557AE"/>
                </a:solidFill>
                <a:latin typeface="楷体" panose="02010609060101010101" pitchFamily="49" charset="-122"/>
                <a:ea typeface="楷体" panose="02010609060101010101" pitchFamily="49" charset="-122"/>
              </a:rPr>
              <a:t>Exception</a:t>
            </a:r>
            <a:r>
              <a:rPr lang="zh-CN" altLang="en-US" sz="2000" b="1" dirty="0">
                <a:solidFill>
                  <a:srgbClr val="1557AE"/>
                </a:solidFill>
                <a:latin typeface="楷体" panose="02010609060101010101" pitchFamily="49" charset="-122"/>
                <a:ea typeface="楷体" panose="02010609060101010101" pitchFamily="49" charset="-122"/>
              </a:rPr>
              <a:t>类，建议用</a:t>
            </a:r>
            <a:r>
              <a:rPr lang="en-US" altLang="zh-CN" sz="2000" b="1" dirty="0">
                <a:solidFill>
                  <a:srgbClr val="1557AE"/>
                </a:solidFill>
                <a:latin typeface="楷体" panose="02010609060101010101" pitchFamily="49" charset="-122"/>
                <a:ea typeface="楷体" panose="02010609060101010101" pitchFamily="49" charset="-122"/>
              </a:rPr>
              <a:t>Exception</a:t>
            </a:r>
            <a:r>
              <a:rPr lang="zh-CN" altLang="en-US" sz="2000" b="1" dirty="0">
                <a:solidFill>
                  <a:srgbClr val="1557AE"/>
                </a:solidFill>
                <a:latin typeface="楷体" panose="02010609060101010101" pitchFamily="49" charset="-122"/>
                <a:ea typeface="楷体" panose="02010609060101010101" pitchFamily="49" charset="-122"/>
              </a:rPr>
              <a:t>类。一般不把自定义异常作为</a:t>
            </a:r>
            <a:r>
              <a:rPr lang="en-US" altLang="zh-CN" sz="2000" b="1" dirty="0">
                <a:solidFill>
                  <a:srgbClr val="1557AE"/>
                </a:solidFill>
                <a:latin typeface="楷体" panose="02010609060101010101" pitchFamily="49" charset="-122"/>
                <a:ea typeface="楷体" panose="02010609060101010101" pitchFamily="49" charset="-122"/>
              </a:rPr>
              <a:t>Error</a:t>
            </a:r>
            <a:r>
              <a:rPr lang="zh-CN" altLang="en-US" sz="2000" b="1" dirty="0">
                <a:solidFill>
                  <a:srgbClr val="1557AE"/>
                </a:solidFill>
                <a:latin typeface="楷体" panose="02010609060101010101" pitchFamily="49" charset="-122"/>
                <a:ea typeface="楷体" panose="02010609060101010101" pitchFamily="49" charset="-122"/>
              </a:rPr>
              <a:t>的子类，因为</a:t>
            </a:r>
            <a:r>
              <a:rPr lang="en-US" altLang="zh-CN" sz="2000" b="1" dirty="0">
                <a:solidFill>
                  <a:srgbClr val="1557AE"/>
                </a:solidFill>
                <a:latin typeface="楷体" panose="02010609060101010101" pitchFamily="49" charset="-122"/>
                <a:ea typeface="楷体" panose="02010609060101010101" pitchFamily="49" charset="-122"/>
              </a:rPr>
              <a:t>Error</a:t>
            </a:r>
            <a:r>
              <a:rPr lang="zh-CN" altLang="en-US" sz="2000" b="1" dirty="0">
                <a:solidFill>
                  <a:srgbClr val="1557AE"/>
                </a:solidFill>
                <a:latin typeface="楷体" panose="02010609060101010101" pitchFamily="49" charset="-122"/>
                <a:ea typeface="楷体" panose="02010609060101010101" pitchFamily="49" charset="-122"/>
              </a:rPr>
              <a:t>通常被用来表示系统内部的严重故障。</a:t>
            </a:r>
          </a:p>
        </p:txBody>
      </p:sp>
      <p:grpSp>
        <p:nvGrpSpPr>
          <p:cNvPr id="7" name="Group 43">
            <a:extLst>
              <a:ext uri="{FF2B5EF4-FFF2-40B4-BE49-F238E27FC236}">
                <a16:creationId xmlns:a16="http://schemas.microsoft.com/office/drawing/2014/main" id="{4184C1F3-4D8C-49EC-B0B2-C0910D8F2C6F}"/>
              </a:ext>
            </a:extLst>
          </p:cNvPr>
          <p:cNvGrpSpPr>
            <a:grpSpLocks/>
          </p:cNvGrpSpPr>
          <p:nvPr/>
        </p:nvGrpSpPr>
        <p:grpSpPr bwMode="auto">
          <a:xfrm>
            <a:off x="1504293" y="2798215"/>
            <a:ext cx="5605491" cy="3584999"/>
            <a:chOff x="480" y="1440"/>
            <a:chExt cx="4278" cy="2736"/>
          </a:xfrm>
        </p:grpSpPr>
        <p:grpSp>
          <p:nvGrpSpPr>
            <p:cNvPr id="9" name="Group 40">
              <a:extLst>
                <a:ext uri="{FF2B5EF4-FFF2-40B4-BE49-F238E27FC236}">
                  <a16:creationId xmlns:a16="http://schemas.microsoft.com/office/drawing/2014/main" id="{D5E48CB4-8A57-4172-BF6E-3AAF88BCBB0B}"/>
                </a:ext>
              </a:extLst>
            </p:cNvPr>
            <p:cNvGrpSpPr>
              <a:grpSpLocks/>
            </p:cNvGrpSpPr>
            <p:nvPr/>
          </p:nvGrpSpPr>
          <p:grpSpPr bwMode="auto">
            <a:xfrm>
              <a:off x="480" y="1440"/>
              <a:ext cx="4278" cy="2736"/>
              <a:chOff x="480" y="1440"/>
              <a:chExt cx="4278" cy="2736"/>
            </a:xfrm>
          </p:grpSpPr>
          <p:sp>
            <p:nvSpPr>
              <p:cNvPr id="14" name="Text Box 3">
                <a:extLst>
                  <a:ext uri="{FF2B5EF4-FFF2-40B4-BE49-F238E27FC236}">
                    <a16:creationId xmlns:a16="http://schemas.microsoft.com/office/drawing/2014/main" id="{3991516B-E8FB-4C70-8A7E-D6DCB52E7151}"/>
                  </a:ext>
                </a:extLst>
              </p:cNvPr>
              <p:cNvSpPr txBox="1">
                <a:spLocks noChangeArrowheads="1"/>
              </p:cNvSpPr>
              <p:nvPr/>
            </p:nvSpPr>
            <p:spPr bwMode="auto">
              <a:xfrm>
                <a:off x="1468" y="1872"/>
                <a:ext cx="1178" cy="306"/>
              </a:xfrm>
              <a:prstGeom prst="rect">
                <a:avLst/>
              </a:prstGeom>
              <a:solidFill>
                <a:srgbClr val="FFFFCC"/>
              </a:solidFill>
              <a:ln w="3810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latin typeface="Times New Roman" panose="02020603050405020304" pitchFamily="18" charset="0"/>
                  </a:rPr>
                  <a:t>Throwable</a:t>
                </a:r>
              </a:p>
            </p:txBody>
          </p:sp>
          <p:sp>
            <p:nvSpPr>
              <p:cNvPr id="15" name="Text Box 4">
                <a:extLst>
                  <a:ext uri="{FF2B5EF4-FFF2-40B4-BE49-F238E27FC236}">
                    <a16:creationId xmlns:a16="http://schemas.microsoft.com/office/drawing/2014/main" id="{0E00A094-D934-4868-886F-A25AE784C614}"/>
                  </a:ext>
                </a:extLst>
              </p:cNvPr>
              <p:cNvSpPr txBox="1">
                <a:spLocks noChangeArrowheads="1"/>
              </p:cNvSpPr>
              <p:nvPr/>
            </p:nvSpPr>
            <p:spPr bwMode="auto">
              <a:xfrm>
                <a:off x="480" y="2659"/>
                <a:ext cx="999" cy="311"/>
              </a:xfrm>
              <a:prstGeom prst="rect">
                <a:avLst/>
              </a:prstGeom>
              <a:solidFill>
                <a:srgbClr val="FFFFCC"/>
              </a:solidFill>
              <a:ln w="3810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latin typeface="Times New Roman" panose="02020603050405020304" pitchFamily="18" charset="0"/>
                  </a:rPr>
                  <a:t>Error</a:t>
                </a:r>
              </a:p>
            </p:txBody>
          </p:sp>
          <p:sp>
            <p:nvSpPr>
              <p:cNvPr id="16" name="Text Box 5">
                <a:extLst>
                  <a:ext uri="{FF2B5EF4-FFF2-40B4-BE49-F238E27FC236}">
                    <a16:creationId xmlns:a16="http://schemas.microsoft.com/office/drawing/2014/main" id="{37DB12DC-B046-40AA-A5BA-80541751A55A}"/>
                  </a:ext>
                </a:extLst>
              </p:cNvPr>
              <p:cNvSpPr txBox="1">
                <a:spLocks noChangeArrowheads="1"/>
              </p:cNvSpPr>
              <p:nvPr/>
            </p:nvSpPr>
            <p:spPr bwMode="auto">
              <a:xfrm>
                <a:off x="2603" y="2393"/>
                <a:ext cx="1339" cy="317"/>
              </a:xfrm>
              <a:prstGeom prst="rect">
                <a:avLst/>
              </a:prstGeom>
              <a:solidFill>
                <a:srgbClr val="FFFFCC"/>
              </a:solidFill>
              <a:ln w="3810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latin typeface="宋体" panose="02010600030101010101" pitchFamily="2" charset="-122"/>
                  </a:rPr>
                  <a:t>Exception</a:t>
                </a:r>
              </a:p>
            </p:txBody>
          </p:sp>
          <p:sp>
            <p:nvSpPr>
              <p:cNvPr id="17" name="Text Box 6">
                <a:extLst>
                  <a:ext uri="{FF2B5EF4-FFF2-40B4-BE49-F238E27FC236}">
                    <a16:creationId xmlns:a16="http://schemas.microsoft.com/office/drawing/2014/main" id="{A6FE912B-C439-4424-A86D-4BB170EA7A46}"/>
                  </a:ext>
                </a:extLst>
              </p:cNvPr>
              <p:cNvSpPr txBox="1">
                <a:spLocks noChangeArrowheads="1"/>
              </p:cNvSpPr>
              <p:nvPr/>
            </p:nvSpPr>
            <p:spPr bwMode="auto">
              <a:xfrm>
                <a:off x="3075" y="2995"/>
                <a:ext cx="1683" cy="288"/>
              </a:xfrm>
              <a:prstGeom prst="rect">
                <a:avLst/>
              </a:prstGeom>
              <a:solidFill>
                <a:srgbClr val="FFFFCC"/>
              </a:solidFill>
              <a:ln w="3810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latin typeface="Times New Roman" panose="02020603050405020304" pitchFamily="18" charset="0"/>
                  </a:rPr>
                  <a:t>RuntimeException</a:t>
                </a:r>
                <a:endParaRPr lang="en-US" altLang="zh-CN" sz="1500" b="1">
                  <a:latin typeface="宋体" panose="02010600030101010101" pitchFamily="2" charset="-122"/>
                </a:endParaRPr>
              </a:p>
            </p:txBody>
          </p:sp>
          <p:sp>
            <p:nvSpPr>
              <p:cNvPr id="18" name="Rectangle 7">
                <a:extLst>
                  <a:ext uri="{FF2B5EF4-FFF2-40B4-BE49-F238E27FC236}">
                    <a16:creationId xmlns:a16="http://schemas.microsoft.com/office/drawing/2014/main" id="{E7AF1444-4740-43A8-9EE2-83FEA8344894}"/>
                  </a:ext>
                </a:extLst>
              </p:cNvPr>
              <p:cNvSpPr>
                <a:spLocks noChangeArrowheads="1"/>
              </p:cNvSpPr>
              <p:nvPr/>
            </p:nvSpPr>
            <p:spPr bwMode="auto">
              <a:xfrm>
                <a:off x="1854" y="2925"/>
                <a:ext cx="920" cy="306"/>
              </a:xfrm>
              <a:prstGeom prst="rect">
                <a:avLst/>
              </a:prstGeom>
              <a:solidFill>
                <a:srgbClr val="FFFFCC"/>
              </a:solidFill>
              <a:ln w="3810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0" name="Rectangle 8">
                <a:extLst>
                  <a:ext uri="{FF2B5EF4-FFF2-40B4-BE49-F238E27FC236}">
                    <a16:creationId xmlns:a16="http://schemas.microsoft.com/office/drawing/2014/main" id="{E38E16DA-C106-4E02-A52A-0028D78C8369}"/>
                  </a:ext>
                </a:extLst>
              </p:cNvPr>
              <p:cNvSpPr>
                <a:spLocks noChangeArrowheads="1"/>
              </p:cNvSpPr>
              <p:nvPr/>
            </p:nvSpPr>
            <p:spPr bwMode="auto">
              <a:xfrm>
                <a:off x="2013" y="3016"/>
                <a:ext cx="874" cy="294"/>
              </a:xfrm>
              <a:prstGeom prst="rect">
                <a:avLst/>
              </a:prstGeom>
              <a:solidFill>
                <a:srgbClr val="FFFFCC"/>
              </a:solidFill>
              <a:ln w="3810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1" name="Rectangle 9">
                <a:extLst>
                  <a:ext uri="{FF2B5EF4-FFF2-40B4-BE49-F238E27FC236}">
                    <a16:creationId xmlns:a16="http://schemas.microsoft.com/office/drawing/2014/main" id="{0EDEEA4A-5863-4AF5-8EB5-783729D40849}"/>
                  </a:ext>
                </a:extLst>
              </p:cNvPr>
              <p:cNvSpPr>
                <a:spLocks noChangeArrowheads="1"/>
              </p:cNvSpPr>
              <p:nvPr/>
            </p:nvSpPr>
            <p:spPr bwMode="auto">
              <a:xfrm>
                <a:off x="2149" y="3152"/>
                <a:ext cx="863" cy="260"/>
              </a:xfrm>
              <a:prstGeom prst="rect">
                <a:avLst/>
              </a:prstGeom>
              <a:solidFill>
                <a:srgbClr val="FFFFCC"/>
              </a:solidFill>
              <a:ln w="3810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2" name="Line 10">
                <a:extLst>
                  <a:ext uri="{FF2B5EF4-FFF2-40B4-BE49-F238E27FC236}">
                    <a16:creationId xmlns:a16="http://schemas.microsoft.com/office/drawing/2014/main" id="{5510A874-7C94-4D24-8421-510631EBEA79}"/>
                  </a:ext>
                </a:extLst>
              </p:cNvPr>
              <p:cNvSpPr>
                <a:spLocks noChangeShapeType="1"/>
              </p:cNvSpPr>
              <p:nvPr/>
            </p:nvSpPr>
            <p:spPr bwMode="auto">
              <a:xfrm flipH="1">
                <a:off x="1254" y="2178"/>
                <a:ext cx="384" cy="481"/>
              </a:xfrm>
              <a:prstGeom prst="line">
                <a:avLst/>
              </a:prstGeom>
              <a:noFill/>
              <a:ln w="3810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3" name="Line 11">
                <a:extLst>
                  <a:ext uri="{FF2B5EF4-FFF2-40B4-BE49-F238E27FC236}">
                    <a16:creationId xmlns:a16="http://schemas.microsoft.com/office/drawing/2014/main" id="{71933FE9-B9B8-42D2-AB05-B416EA35DC21}"/>
                  </a:ext>
                </a:extLst>
              </p:cNvPr>
              <p:cNvSpPr>
                <a:spLocks noChangeShapeType="1"/>
              </p:cNvSpPr>
              <p:nvPr/>
            </p:nvSpPr>
            <p:spPr bwMode="auto">
              <a:xfrm>
                <a:off x="2308" y="2189"/>
                <a:ext cx="909" cy="18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12">
                <a:extLst>
                  <a:ext uri="{FF2B5EF4-FFF2-40B4-BE49-F238E27FC236}">
                    <a16:creationId xmlns:a16="http://schemas.microsoft.com/office/drawing/2014/main" id="{4BCB4BDA-843B-49D1-B300-C67A8DD10FDD}"/>
                  </a:ext>
                </a:extLst>
              </p:cNvPr>
              <p:cNvSpPr>
                <a:spLocks noChangeShapeType="1"/>
              </p:cNvSpPr>
              <p:nvPr/>
            </p:nvSpPr>
            <p:spPr bwMode="auto">
              <a:xfrm flipH="1">
                <a:off x="2331" y="2699"/>
                <a:ext cx="420" cy="204"/>
              </a:xfrm>
              <a:prstGeom prst="line">
                <a:avLst/>
              </a:prstGeom>
              <a:noFill/>
              <a:ln w="3810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5" name="Line 13">
                <a:extLst>
                  <a:ext uri="{FF2B5EF4-FFF2-40B4-BE49-F238E27FC236}">
                    <a16:creationId xmlns:a16="http://schemas.microsoft.com/office/drawing/2014/main" id="{B2717CB2-0127-43B8-AA0D-ED86585F59E9}"/>
                  </a:ext>
                </a:extLst>
              </p:cNvPr>
              <p:cNvSpPr>
                <a:spLocks noChangeShapeType="1"/>
              </p:cNvSpPr>
              <p:nvPr/>
            </p:nvSpPr>
            <p:spPr bwMode="auto">
              <a:xfrm flipH="1">
                <a:off x="2467" y="2733"/>
                <a:ext cx="239" cy="271"/>
              </a:xfrm>
              <a:prstGeom prst="line">
                <a:avLst/>
              </a:prstGeom>
              <a:noFill/>
              <a:ln w="3810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6" name="Line 14">
                <a:extLst>
                  <a:ext uri="{FF2B5EF4-FFF2-40B4-BE49-F238E27FC236}">
                    <a16:creationId xmlns:a16="http://schemas.microsoft.com/office/drawing/2014/main" id="{CA4070C6-5ED7-4DA7-AB29-E88BAE525C4F}"/>
                  </a:ext>
                </a:extLst>
              </p:cNvPr>
              <p:cNvSpPr>
                <a:spLocks noChangeShapeType="1"/>
              </p:cNvSpPr>
              <p:nvPr/>
            </p:nvSpPr>
            <p:spPr bwMode="auto">
              <a:xfrm flipH="1">
                <a:off x="2603" y="2721"/>
                <a:ext cx="137" cy="419"/>
              </a:xfrm>
              <a:prstGeom prst="line">
                <a:avLst/>
              </a:prstGeom>
              <a:noFill/>
              <a:ln w="3810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7" name="Line 15">
                <a:extLst>
                  <a:ext uri="{FF2B5EF4-FFF2-40B4-BE49-F238E27FC236}">
                    <a16:creationId xmlns:a16="http://schemas.microsoft.com/office/drawing/2014/main" id="{D6DA367B-CAF0-4006-9E50-4F1AB8F8E06D}"/>
                  </a:ext>
                </a:extLst>
              </p:cNvPr>
              <p:cNvSpPr>
                <a:spLocks noChangeShapeType="1"/>
              </p:cNvSpPr>
              <p:nvPr/>
            </p:nvSpPr>
            <p:spPr bwMode="auto">
              <a:xfrm>
                <a:off x="3637" y="2710"/>
                <a:ext cx="227" cy="249"/>
              </a:xfrm>
              <a:prstGeom prst="line">
                <a:avLst/>
              </a:prstGeom>
              <a:noFill/>
              <a:ln w="3810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8" name="Rectangle 16">
                <a:extLst>
                  <a:ext uri="{FF2B5EF4-FFF2-40B4-BE49-F238E27FC236}">
                    <a16:creationId xmlns:a16="http://schemas.microsoft.com/office/drawing/2014/main" id="{22979372-E481-4652-9E6F-B459D555002E}"/>
                  </a:ext>
                </a:extLst>
              </p:cNvPr>
              <p:cNvSpPr>
                <a:spLocks noChangeArrowheads="1"/>
              </p:cNvSpPr>
              <p:nvPr/>
            </p:nvSpPr>
            <p:spPr bwMode="auto">
              <a:xfrm>
                <a:off x="3126" y="3667"/>
                <a:ext cx="863" cy="260"/>
              </a:xfrm>
              <a:prstGeom prst="rect">
                <a:avLst/>
              </a:prstGeom>
              <a:solidFill>
                <a:srgbClr val="FFFFCC"/>
              </a:solidFill>
              <a:ln w="3810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9" name="Rectangle 17">
                <a:extLst>
                  <a:ext uri="{FF2B5EF4-FFF2-40B4-BE49-F238E27FC236}">
                    <a16:creationId xmlns:a16="http://schemas.microsoft.com/office/drawing/2014/main" id="{3393296D-D451-44DF-AE24-CF99A448A3EF}"/>
                  </a:ext>
                </a:extLst>
              </p:cNvPr>
              <p:cNvSpPr>
                <a:spLocks noChangeArrowheads="1"/>
              </p:cNvSpPr>
              <p:nvPr/>
            </p:nvSpPr>
            <p:spPr bwMode="auto">
              <a:xfrm>
                <a:off x="3308" y="3825"/>
                <a:ext cx="863" cy="261"/>
              </a:xfrm>
              <a:prstGeom prst="rect">
                <a:avLst/>
              </a:prstGeom>
              <a:solidFill>
                <a:srgbClr val="FFFFCC"/>
              </a:solidFill>
              <a:ln w="3810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0" name="Rectangle 18">
                <a:extLst>
                  <a:ext uri="{FF2B5EF4-FFF2-40B4-BE49-F238E27FC236}">
                    <a16:creationId xmlns:a16="http://schemas.microsoft.com/office/drawing/2014/main" id="{BACFCF7F-5687-43D7-AB8B-5D573BA48946}"/>
                  </a:ext>
                </a:extLst>
              </p:cNvPr>
              <p:cNvSpPr>
                <a:spLocks noChangeArrowheads="1"/>
              </p:cNvSpPr>
              <p:nvPr/>
            </p:nvSpPr>
            <p:spPr bwMode="auto">
              <a:xfrm>
                <a:off x="3569" y="3916"/>
                <a:ext cx="863" cy="260"/>
              </a:xfrm>
              <a:prstGeom prst="rect">
                <a:avLst/>
              </a:prstGeom>
              <a:solidFill>
                <a:srgbClr val="FFFFCC"/>
              </a:solidFill>
              <a:ln w="3810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1" name="Line 19">
                <a:extLst>
                  <a:ext uri="{FF2B5EF4-FFF2-40B4-BE49-F238E27FC236}">
                    <a16:creationId xmlns:a16="http://schemas.microsoft.com/office/drawing/2014/main" id="{A691B7F9-30E6-4A4E-AAA2-C269147EBE9E}"/>
                  </a:ext>
                </a:extLst>
              </p:cNvPr>
              <p:cNvSpPr>
                <a:spLocks noChangeShapeType="1"/>
              </p:cNvSpPr>
              <p:nvPr/>
            </p:nvSpPr>
            <p:spPr bwMode="auto">
              <a:xfrm flipH="1">
                <a:off x="3414" y="3310"/>
                <a:ext cx="459" cy="405"/>
              </a:xfrm>
              <a:prstGeom prst="line">
                <a:avLst/>
              </a:prstGeom>
              <a:noFill/>
              <a:ln w="3810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2" name="Line 20">
                <a:extLst>
                  <a:ext uri="{FF2B5EF4-FFF2-40B4-BE49-F238E27FC236}">
                    <a16:creationId xmlns:a16="http://schemas.microsoft.com/office/drawing/2014/main" id="{410B7B73-7486-4D80-BE6B-EFB40A5A23DE}"/>
                  </a:ext>
                </a:extLst>
              </p:cNvPr>
              <p:cNvSpPr>
                <a:spLocks noChangeShapeType="1"/>
              </p:cNvSpPr>
              <p:nvPr/>
            </p:nvSpPr>
            <p:spPr bwMode="auto">
              <a:xfrm flipH="1">
                <a:off x="3798" y="3321"/>
                <a:ext cx="88" cy="490"/>
              </a:xfrm>
              <a:prstGeom prst="line">
                <a:avLst/>
              </a:prstGeom>
              <a:noFill/>
              <a:ln w="3810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3" name="Line 21">
                <a:extLst>
                  <a:ext uri="{FF2B5EF4-FFF2-40B4-BE49-F238E27FC236}">
                    <a16:creationId xmlns:a16="http://schemas.microsoft.com/office/drawing/2014/main" id="{6C6A4784-F079-4F16-9A3D-A0A54B582D30}"/>
                  </a:ext>
                </a:extLst>
              </p:cNvPr>
              <p:cNvSpPr>
                <a:spLocks noChangeShapeType="1"/>
              </p:cNvSpPr>
              <p:nvPr/>
            </p:nvSpPr>
            <p:spPr bwMode="auto">
              <a:xfrm>
                <a:off x="3899" y="3321"/>
                <a:ext cx="341" cy="612"/>
              </a:xfrm>
              <a:prstGeom prst="line">
                <a:avLst/>
              </a:prstGeom>
              <a:noFill/>
              <a:ln w="3810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4" name="Text Box 32">
                <a:extLst>
                  <a:ext uri="{FF2B5EF4-FFF2-40B4-BE49-F238E27FC236}">
                    <a16:creationId xmlns:a16="http://schemas.microsoft.com/office/drawing/2014/main" id="{BCADE99F-EC2E-4829-8526-376A4CC4D900}"/>
                  </a:ext>
                </a:extLst>
              </p:cNvPr>
              <p:cNvSpPr txBox="1">
                <a:spLocks noChangeArrowheads="1"/>
              </p:cNvSpPr>
              <p:nvPr/>
            </p:nvSpPr>
            <p:spPr bwMode="auto">
              <a:xfrm>
                <a:off x="3100" y="1440"/>
                <a:ext cx="1610" cy="352"/>
              </a:xfrm>
              <a:prstGeom prst="rect">
                <a:avLst/>
              </a:prstGeom>
              <a:solidFill>
                <a:srgbClr val="FFFFCC"/>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dirty="0">
                    <a:latin typeface="Times New Roman" panose="02020603050405020304" pitchFamily="18" charset="0"/>
                  </a:rPr>
                  <a:t>自定义异常</a:t>
                </a:r>
                <a:endParaRPr lang="zh-CN" altLang="en-US" sz="2400" dirty="0">
                  <a:latin typeface="Times New Roman" panose="02020603050405020304" pitchFamily="18" charset="0"/>
                </a:endParaRPr>
              </a:p>
            </p:txBody>
          </p:sp>
          <p:sp>
            <p:nvSpPr>
              <p:cNvPr id="35" name="Text Box 33">
                <a:extLst>
                  <a:ext uri="{FF2B5EF4-FFF2-40B4-BE49-F238E27FC236}">
                    <a16:creationId xmlns:a16="http://schemas.microsoft.com/office/drawing/2014/main" id="{FD91D976-2CA1-4AE9-B59B-C3683754ACD7}"/>
                  </a:ext>
                </a:extLst>
              </p:cNvPr>
              <p:cNvSpPr txBox="1">
                <a:spLocks noChangeArrowheads="1"/>
              </p:cNvSpPr>
              <p:nvPr/>
            </p:nvSpPr>
            <p:spPr bwMode="auto">
              <a:xfrm>
                <a:off x="3628" y="1920"/>
                <a:ext cx="768" cy="339"/>
              </a:xfrm>
              <a:prstGeom prst="rect">
                <a:avLst/>
              </a:prstGeom>
              <a:solidFill>
                <a:srgbClr val="00CCFF"/>
              </a:solidFill>
              <a:ln w="38100">
                <a:solidFill>
                  <a:srgbClr val="000000"/>
                </a:solidFill>
                <a:miter lim="800000"/>
                <a:headEnd/>
                <a:tailEnd type="none" w="sm" len="sm"/>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a:latin typeface="Times New Roman" panose="02020603050405020304" pitchFamily="18" charset="0"/>
                  </a:rPr>
                  <a:t>处理</a:t>
                </a:r>
              </a:p>
            </p:txBody>
          </p:sp>
          <p:sp>
            <p:nvSpPr>
              <p:cNvPr id="36" name="Line 34">
                <a:extLst>
                  <a:ext uri="{FF2B5EF4-FFF2-40B4-BE49-F238E27FC236}">
                    <a16:creationId xmlns:a16="http://schemas.microsoft.com/office/drawing/2014/main" id="{80624F85-D005-4ADE-BE21-D093BA958054}"/>
                  </a:ext>
                </a:extLst>
              </p:cNvPr>
              <p:cNvSpPr>
                <a:spLocks noChangeShapeType="1"/>
              </p:cNvSpPr>
              <p:nvPr/>
            </p:nvSpPr>
            <p:spPr bwMode="auto">
              <a:xfrm>
                <a:off x="4012" y="174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37" name="AutoShape 35">
                <a:extLst>
                  <a:ext uri="{FF2B5EF4-FFF2-40B4-BE49-F238E27FC236}">
                    <a16:creationId xmlns:a16="http://schemas.microsoft.com/office/drawing/2014/main" id="{583AD5EA-2804-4C53-BD38-31023893B3A0}"/>
                  </a:ext>
                </a:extLst>
              </p:cNvPr>
              <p:cNvCxnSpPr>
                <a:cxnSpLocks noChangeShapeType="1"/>
                <a:stCxn id="23" idx="1"/>
                <a:endCxn id="34" idx="2"/>
              </p:cNvCxnSpPr>
              <p:nvPr/>
            </p:nvCxnSpPr>
            <p:spPr bwMode="auto">
              <a:xfrm rot="5400000" flipH="1" flipV="1">
                <a:off x="3271" y="1738"/>
                <a:ext cx="579" cy="688"/>
              </a:xfrm>
              <a:prstGeom prst="curvedConnector3">
                <a:avLst>
                  <a:gd name="adj1" fmla="val 50000"/>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38" name="AutoShape 36">
                <a:extLst>
                  <a:ext uri="{FF2B5EF4-FFF2-40B4-BE49-F238E27FC236}">
                    <a16:creationId xmlns:a16="http://schemas.microsoft.com/office/drawing/2014/main" id="{EF018814-43C3-4C19-A218-36452F2A1303}"/>
                  </a:ext>
                </a:extLst>
              </p:cNvPr>
              <p:cNvCxnSpPr>
                <a:cxnSpLocks noChangeShapeType="1"/>
                <a:stCxn id="14" idx="3"/>
                <a:endCxn id="34" idx="1"/>
              </p:cNvCxnSpPr>
              <p:nvPr/>
            </p:nvCxnSpPr>
            <p:spPr bwMode="auto">
              <a:xfrm flipV="1">
                <a:off x="2646" y="1616"/>
                <a:ext cx="454" cy="409"/>
              </a:xfrm>
              <a:prstGeom prst="curvedConnector3">
                <a:avLst>
                  <a:gd name="adj1" fmla="val 50000"/>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39" name="AutoShape 37">
                <a:extLst>
                  <a:ext uri="{FF2B5EF4-FFF2-40B4-BE49-F238E27FC236}">
                    <a16:creationId xmlns:a16="http://schemas.microsoft.com/office/drawing/2014/main" id="{3E6A15B1-D66B-412B-B934-08A316928853}"/>
                  </a:ext>
                </a:extLst>
              </p:cNvPr>
              <p:cNvCxnSpPr>
                <a:cxnSpLocks noChangeShapeType="1"/>
                <a:stCxn id="17" idx="3"/>
                <a:endCxn id="34" idx="3"/>
              </p:cNvCxnSpPr>
              <p:nvPr/>
            </p:nvCxnSpPr>
            <p:spPr bwMode="auto">
              <a:xfrm flipH="1" flipV="1">
                <a:off x="4710" y="1616"/>
                <a:ext cx="48" cy="1523"/>
              </a:xfrm>
              <a:prstGeom prst="curvedConnector3">
                <a:avLst>
                  <a:gd name="adj1" fmla="val -363469"/>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cxnSp>
        </p:grpSp>
        <p:sp>
          <p:nvSpPr>
            <p:cNvPr id="12" name="Oval 41">
              <a:extLst>
                <a:ext uri="{FF2B5EF4-FFF2-40B4-BE49-F238E27FC236}">
                  <a16:creationId xmlns:a16="http://schemas.microsoft.com/office/drawing/2014/main" id="{C9487874-4846-4DF3-B916-73F70DDF737F}"/>
                </a:ext>
              </a:extLst>
            </p:cNvPr>
            <p:cNvSpPr>
              <a:spLocks noChangeArrowheads="1"/>
            </p:cNvSpPr>
            <p:nvPr/>
          </p:nvSpPr>
          <p:spPr bwMode="auto">
            <a:xfrm>
              <a:off x="1872" y="1968"/>
              <a:ext cx="1248" cy="1296"/>
            </a:xfrm>
            <a:prstGeom prst="ellipse">
              <a:avLst/>
            </a:prstGeom>
            <a:noFill/>
            <a:ln w="57150">
              <a:solidFill>
                <a:srgbClr val="00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3" name="Oval 42">
              <a:extLst>
                <a:ext uri="{FF2B5EF4-FFF2-40B4-BE49-F238E27FC236}">
                  <a16:creationId xmlns:a16="http://schemas.microsoft.com/office/drawing/2014/main" id="{8255231F-0EF9-4685-B2C2-C8FE370DDE28}"/>
                </a:ext>
              </a:extLst>
            </p:cNvPr>
            <p:cNvSpPr>
              <a:spLocks noChangeArrowheads="1"/>
            </p:cNvSpPr>
            <p:nvPr/>
          </p:nvSpPr>
          <p:spPr bwMode="auto">
            <a:xfrm>
              <a:off x="3456" y="3072"/>
              <a:ext cx="960" cy="912"/>
            </a:xfrm>
            <a:prstGeom prst="ellipse">
              <a:avLst/>
            </a:prstGeom>
            <a:noFill/>
            <a:ln w="76200">
              <a:solidFill>
                <a:srgbClr val="FFCC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Tree>
    <p:extLst>
      <p:ext uri="{BB962C8B-B14F-4D97-AF65-F5344CB8AC3E}">
        <p14:creationId xmlns:p14="http://schemas.microsoft.com/office/powerpoint/2010/main" val="1952511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6</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3326552"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创建自己的异常</a:t>
            </a:r>
          </a:p>
        </p:txBody>
      </p:sp>
      <p:sp>
        <p:nvSpPr>
          <p:cNvPr id="6" name="矩形: 圆角 5">
            <a:extLst>
              <a:ext uri="{FF2B5EF4-FFF2-40B4-BE49-F238E27FC236}">
                <a16:creationId xmlns:a16="http://schemas.microsoft.com/office/drawing/2014/main" id="{DF08177C-13D4-4FE4-8199-19B0E84A1339}"/>
              </a:ext>
            </a:extLst>
          </p:cNvPr>
          <p:cNvSpPr/>
          <p:nvPr/>
        </p:nvSpPr>
        <p:spPr>
          <a:xfrm>
            <a:off x="95183" y="1139308"/>
            <a:ext cx="8953634" cy="943576"/>
          </a:xfrm>
          <a:prstGeom prst="roundRect">
            <a:avLst>
              <a:gd name="adj" fmla="val 5197"/>
            </a:avLst>
          </a:prstGeom>
          <a:solidFill>
            <a:schemeClr val="accent1">
              <a:lumMod val="20000"/>
              <a:lumOff val="80000"/>
            </a:schemeClr>
          </a:solidFill>
          <a:ln w="285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zh-CN" altLang="en-US" sz="2000" b="1" dirty="0">
                <a:solidFill>
                  <a:srgbClr val="1557AE"/>
                </a:solidFill>
                <a:latin typeface="+mj-ea"/>
                <a:ea typeface="+mj-ea"/>
              </a:rPr>
              <a:t>当自定义异常是从</a:t>
            </a:r>
            <a:r>
              <a:rPr lang="en-US" altLang="zh-CN" sz="2000" b="1" dirty="0" err="1">
                <a:solidFill>
                  <a:srgbClr val="1557AE"/>
                </a:solidFill>
                <a:latin typeface="+mj-ea"/>
                <a:ea typeface="+mj-ea"/>
              </a:rPr>
              <a:t>RuntimeException</a:t>
            </a:r>
            <a:r>
              <a:rPr lang="zh-CN" altLang="en-US" sz="2000" b="1" dirty="0">
                <a:solidFill>
                  <a:srgbClr val="1557AE"/>
                </a:solidFill>
                <a:latin typeface="+mj-ea"/>
                <a:ea typeface="+mj-ea"/>
              </a:rPr>
              <a:t>及其子类继承而来时，该自定义异常是运行时异常，程序中可以不捕获并处理它。</a:t>
            </a:r>
          </a:p>
        </p:txBody>
      </p:sp>
      <p:sp>
        <p:nvSpPr>
          <p:cNvPr id="40" name="矩形 39">
            <a:extLst>
              <a:ext uri="{FF2B5EF4-FFF2-40B4-BE49-F238E27FC236}">
                <a16:creationId xmlns:a16="http://schemas.microsoft.com/office/drawing/2014/main" id="{5133633C-51D2-4E46-9DC3-3798EA807FCE}"/>
              </a:ext>
            </a:extLst>
          </p:cNvPr>
          <p:cNvSpPr/>
          <p:nvPr/>
        </p:nvSpPr>
        <p:spPr>
          <a:xfrm>
            <a:off x="95183" y="2564556"/>
            <a:ext cx="8873525" cy="294542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342900" indent="-342900" eaLnBrk="1" hangingPunct="1">
              <a:lnSpc>
                <a:spcPct val="120000"/>
              </a:lnSpc>
              <a:spcBef>
                <a:spcPct val="0"/>
              </a:spcBef>
              <a:buClr>
                <a:schemeClr val="accent1"/>
              </a:buClr>
              <a:buSzPct val="70000"/>
              <a:buFont typeface="Wingdings" panose="05000000000000000000" pitchFamily="2" charset="2"/>
              <a:buChar char="ü"/>
            </a:pPr>
            <a:r>
              <a:rPr lang="zh-CN" altLang="en-US" sz="2000" b="1" dirty="0">
                <a:solidFill>
                  <a:srgbClr val="1557AE"/>
                </a:solidFill>
                <a:latin typeface="Consolas" panose="020B0609020204030204" pitchFamily="49" charset="0"/>
                <a:ea typeface="楷体" panose="02010609060101010101" pitchFamily="49" charset="-122"/>
              </a:rPr>
              <a:t>当自定义异常是从</a:t>
            </a:r>
            <a:r>
              <a:rPr lang="en-US" altLang="zh-CN" sz="2000" b="1" dirty="0">
                <a:solidFill>
                  <a:srgbClr val="1557AE"/>
                </a:solidFill>
                <a:latin typeface="Consolas" panose="020B0609020204030204" pitchFamily="49" charset="0"/>
                <a:ea typeface="楷体" panose="02010609060101010101" pitchFamily="49" charset="-122"/>
              </a:rPr>
              <a:t>Throwable</a:t>
            </a:r>
            <a:r>
              <a:rPr lang="zh-CN" altLang="en-US" sz="2000" b="1" dirty="0">
                <a:solidFill>
                  <a:srgbClr val="1557AE"/>
                </a:solidFill>
                <a:latin typeface="Consolas" panose="020B0609020204030204" pitchFamily="49" charset="0"/>
                <a:ea typeface="楷体" panose="02010609060101010101" pitchFamily="49" charset="-122"/>
              </a:rPr>
              <a:t>、</a:t>
            </a:r>
            <a:r>
              <a:rPr lang="en-US" altLang="zh-CN" sz="2000" b="1" dirty="0">
                <a:solidFill>
                  <a:srgbClr val="1557AE"/>
                </a:solidFill>
                <a:latin typeface="Consolas" panose="020B0609020204030204" pitchFamily="49" charset="0"/>
                <a:ea typeface="楷体" panose="02010609060101010101" pitchFamily="49" charset="-122"/>
              </a:rPr>
              <a:t>Exception</a:t>
            </a:r>
            <a:r>
              <a:rPr lang="zh-CN" altLang="en-US" sz="2000" b="1" dirty="0">
                <a:solidFill>
                  <a:srgbClr val="1557AE"/>
                </a:solidFill>
                <a:latin typeface="Consolas" panose="020B0609020204030204" pitchFamily="49" charset="0"/>
                <a:ea typeface="楷体" panose="02010609060101010101" pitchFamily="49" charset="-122"/>
              </a:rPr>
              <a:t>及其其他子类继承而来时，该自定义异常是编译时异常，也即程序中必须捕获并处理它。</a:t>
            </a:r>
          </a:p>
          <a:p>
            <a:pPr marL="342900" indent="-342900" eaLnBrk="1" hangingPunct="1">
              <a:lnSpc>
                <a:spcPct val="120000"/>
              </a:lnSpc>
              <a:buClr>
                <a:schemeClr val="accent1"/>
              </a:buClr>
              <a:buSzPct val="70000"/>
              <a:buFont typeface="Wingdings" panose="05000000000000000000" pitchFamily="2" charset="2"/>
              <a:buChar char="ü"/>
            </a:pPr>
            <a:r>
              <a:rPr lang="zh-CN" altLang="en-US" sz="2000" b="1" dirty="0">
                <a:solidFill>
                  <a:srgbClr val="1557AE"/>
                </a:solidFill>
                <a:latin typeface="Consolas" panose="020B0609020204030204" pitchFamily="49" charset="0"/>
                <a:ea typeface="楷体" panose="02010609060101010101" pitchFamily="49" charset="-122"/>
              </a:rPr>
              <a:t>自定义异常的形式</a:t>
            </a:r>
            <a:r>
              <a:rPr lang="en-US" altLang="zh-CN" sz="2000" b="1" dirty="0">
                <a:solidFill>
                  <a:srgbClr val="1557AE"/>
                </a:solidFill>
                <a:latin typeface="Consolas" panose="020B0609020204030204" pitchFamily="49" charset="0"/>
                <a:ea typeface="楷体" panose="02010609060101010101" pitchFamily="49" charset="-122"/>
              </a:rPr>
              <a:t>:</a:t>
            </a:r>
          </a:p>
          <a:p>
            <a:pPr marL="457200" indent="-457200" eaLnBrk="1" hangingPunct="1">
              <a:lnSpc>
                <a:spcPct val="120000"/>
              </a:lnSpc>
              <a:spcBef>
                <a:spcPct val="0"/>
              </a:spcBef>
              <a:buClr>
                <a:schemeClr val="accent1"/>
              </a:buClr>
              <a:buSzPct val="70000"/>
              <a:buFont typeface="+mj-lt"/>
              <a:buAutoNum type="arabicPeriod"/>
            </a:pPr>
            <a:r>
              <a:rPr lang="en-US" altLang="zh-CN" sz="2000" b="1" dirty="0">
                <a:solidFill>
                  <a:schemeClr val="tx1"/>
                </a:solidFill>
                <a:latin typeface="Consolas" panose="020B0609020204030204" pitchFamily="49" charset="0"/>
                <a:ea typeface="楷体" panose="02010609060101010101" pitchFamily="49" charset="-122"/>
              </a:rPr>
              <a:t>class </a:t>
            </a:r>
            <a:r>
              <a:rPr lang="en-US" altLang="zh-CN" sz="2000" b="1" dirty="0" err="1">
                <a:solidFill>
                  <a:schemeClr val="tx1"/>
                </a:solidFill>
                <a:latin typeface="Consolas" panose="020B0609020204030204" pitchFamily="49" charset="0"/>
                <a:ea typeface="楷体" panose="02010609060101010101" pitchFamily="49" charset="-122"/>
              </a:rPr>
              <a:t>MyException</a:t>
            </a:r>
            <a:r>
              <a:rPr lang="en-US" altLang="zh-CN" sz="2000" b="1" dirty="0">
                <a:solidFill>
                  <a:schemeClr val="tx1"/>
                </a:solidFill>
                <a:latin typeface="Consolas" panose="020B0609020204030204" pitchFamily="49" charset="0"/>
                <a:ea typeface="楷体" panose="02010609060101010101" pitchFamily="49" charset="-122"/>
              </a:rPr>
              <a:t> extends Exception</a:t>
            </a:r>
          </a:p>
          <a:p>
            <a:pPr marL="457200" indent="-457200" eaLnBrk="1" hangingPunct="1">
              <a:lnSpc>
                <a:spcPct val="120000"/>
              </a:lnSpc>
              <a:spcBef>
                <a:spcPct val="0"/>
              </a:spcBef>
              <a:buClr>
                <a:schemeClr val="accent1"/>
              </a:buClr>
              <a:buSzPct val="70000"/>
              <a:buFont typeface="+mj-lt"/>
              <a:buAutoNum type="arabicPeriod"/>
            </a:pPr>
            <a:r>
              <a:rPr lang="en-US" altLang="zh-CN" sz="2000" b="1" dirty="0">
                <a:solidFill>
                  <a:schemeClr val="tx1"/>
                </a:solidFill>
                <a:latin typeface="Consolas" panose="020B0609020204030204" pitchFamily="49" charset="0"/>
                <a:ea typeface="楷体" panose="02010609060101010101" pitchFamily="49" charset="-122"/>
              </a:rPr>
              <a:t>{</a:t>
            </a:r>
          </a:p>
          <a:p>
            <a:pPr marL="457200" indent="-457200" eaLnBrk="1" hangingPunct="1">
              <a:lnSpc>
                <a:spcPct val="120000"/>
              </a:lnSpc>
              <a:spcBef>
                <a:spcPct val="0"/>
              </a:spcBef>
              <a:buClr>
                <a:schemeClr val="accent1"/>
              </a:buClr>
              <a:buSzPct val="70000"/>
              <a:buFont typeface="+mj-lt"/>
              <a:buAutoNum type="arabicPeriod"/>
            </a:pPr>
            <a:r>
              <a:rPr lang="en-US" altLang="zh-CN" sz="2000" b="1" dirty="0">
                <a:solidFill>
                  <a:schemeClr val="tx1"/>
                </a:solidFill>
                <a:latin typeface="Consolas" panose="020B0609020204030204" pitchFamily="49" charset="0"/>
                <a:ea typeface="楷体" panose="02010609060101010101" pitchFamily="49" charset="-122"/>
              </a:rPr>
              <a:t>    …</a:t>
            </a:r>
          </a:p>
          <a:p>
            <a:pPr marL="457200" indent="-457200" eaLnBrk="1" hangingPunct="1">
              <a:lnSpc>
                <a:spcPct val="120000"/>
              </a:lnSpc>
              <a:spcBef>
                <a:spcPct val="0"/>
              </a:spcBef>
              <a:buClr>
                <a:schemeClr val="accent1"/>
              </a:buClr>
              <a:buSzPct val="70000"/>
              <a:buFont typeface="+mj-lt"/>
              <a:buAutoNum type="arabicPeriod"/>
            </a:pPr>
            <a:r>
              <a:rPr lang="en-US" altLang="zh-CN" sz="2000" b="1" dirty="0">
                <a:solidFill>
                  <a:schemeClr val="tx1"/>
                </a:solidFill>
                <a:latin typeface="Consolas" panose="020B0609020204030204" pitchFamily="49" charset="0"/>
                <a:ea typeface="楷体" panose="02010609060101010101" pitchFamily="49" charset="-122"/>
              </a:rPr>
              <a:t>} </a:t>
            </a:r>
          </a:p>
        </p:txBody>
      </p:sp>
    </p:spTree>
    <p:extLst>
      <p:ext uri="{BB962C8B-B14F-4D97-AF65-F5344CB8AC3E}">
        <p14:creationId xmlns:p14="http://schemas.microsoft.com/office/powerpoint/2010/main" val="23819784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6</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3326552"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创建自己的异常</a:t>
            </a:r>
          </a:p>
        </p:txBody>
      </p:sp>
      <p:sp>
        <p:nvSpPr>
          <p:cNvPr id="6" name="矩形: 圆角 5">
            <a:extLst>
              <a:ext uri="{FF2B5EF4-FFF2-40B4-BE49-F238E27FC236}">
                <a16:creationId xmlns:a16="http://schemas.microsoft.com/office/drawing/2014/main" id="{DF08177C-13D4-4FE4-8199-19B0E84A1339}"/>
              </a:ext>
            </a:extLst>
          </p:cNvPr>
          <p:cNvSpPr/>
          <p:nvPr/>
        </p:nvSpPr>
        <p:spPr>
          <a:xfrm>
            <a:off x="95183" y="1139308"/>
            <a:ext cx="8953634" cy="630942"/>
          </a:xfrm>
          <a:prstGeom prst="roundRect">
            <a:avLst>
              <a:gd name="adj" fmla="val 5197"/>
            </a:avLst>
          </a:prstGeom>
          <a:solidFill>
            <a:schemeClr val="accent1">
              <a:lumMod val="20000"/>
              <a:lumOff val="80000"/>
            </a:schemeClr>
          </a:solidFill>
          <a:ln w="285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zh-CN" altLang="en-US" sz="2000" b="1" dirty="0">
                <a:solidFill>
                  <a:srgbClr val="1557AE"/>
                </a:solidFill>
                <a:latin typeface="+mj-ea"/>
                <a:ea typeface="+mj-ea"/>
              </a:rPr>
              <a:t>例</a:t>
            </a:r>
            <a:r>
              <a:rPr lang="en-US" altLang="zh-CN" sz="2000" b="1" dirty="0">
                <a:solidFill>
                  <a:srgbClr val="1557AE"/>
                </a:solidFill>
                <a:latin typeface="+mj-ea"/>
                <a:ea typeface="+mj-ea"/>
              </a:rPr>
              <a:t>1</a:t>
            </a:r>
            <a:r>
              <a:rPr lang="zh-CN" altLang="en-US" sz="2000" b="1" dirty="0">
                <a:solidFill>
                  <a:srgbClr val="1557AE"/>
                </a:solidFill>
                <a:latin typeface="+mj-ea"/>
                <a:ea typeface="+mj-ea"/>
              </a:rPr>
              <a:t>：计算两个数之和，当任意一个数超出范围时，抛出自己的异常。</a:t>
            </a:r>
          </a:p>
        </p:txBody>
      </p:sp>
      <p:sp>
        <p:nvSpPr>
          <p:cNvPr id="7" name="Rectangle 2">
            <a:extLst>
              <a:ext uri="{FF2B5EF4-FFF2-40B4-BE49-F238E27FC236}">
                <a16:creationId xmlns:a16="http://schemas.microsoft.com/office/drawing/2014/main" id="{9B47C90A-5257-45E4-B866-409D49F6D809}"/>
              </a:ext>
            </a:extLst>
          </p:cNvPr>
          <p:cNvSpPr>
            <a:spLocks noChangeArrowheads="1"/>
          </p:cNvSpPr>
          <p:nvPr/>
        </p:nvSpPr>
        <p:spPr bwMode="auto">
          <a:xfrm>
            <a:off x="0" y="1889467"/>
            <a:ext cx="9144000" cy="147732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342900" indent="-342900">
              <a:buFont typeface="+mj-lt"/>
              <a:buAutoNum type="arabicPeriod"/>
            </a:pPr>
            <a:r>
              <a:rPr lang="en-US" altLang="zh-CN" b="1" dirty="0">
                <a:solidFill>
                  <a:srgbClr val="0000FF"/>
                </a:solidFill>
                <a:effectLst/>
                <a:latin typeface="Consolas" panose="020B0609020204030204" pitchFamily="49" charset="0"/>
              </a:rPr>
              <a:t>class</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NumberRangeException</a:t>
            </a: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extends</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Exception</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err="1">
                <a:solidFill>
                  <a:srgbClr val="795E26"/>
                </a:solidFill>
                <a:effectLst/>
                <a:latin typeface="Consolas" panose="020B0609020204030204" pitchFamily="49" charset="0"/>
              </a:rPr>
              <a:t>NumberRangeException</a:t>
            </a:r>
            <a:r>
              <a:rPr lang="en-US" altLang="zh-CN" b="1" dirty="0">
                <a:solidFill>
                  <a:srgbClr val="000000"/>
                </a:solidFill>
                <a:effectLst/>
                <a:latin typeface="Consolas" panose="020B0609020204030204" pitchFamily="49" charset="0"/>
              </a:rPr>
              <a:t>(</a:t>
            </a:r>
            <a:r>
              <a:rPr lang="en-US" altLang="zh-CN" b="1" dirty="0">
                <a:solidFill>
                  <a:srgbClr val="267F99"/>
                </a:solidFill>
                <a:effectLst/>
                <a:latin typeface="Consolas" panose="020B0609020204030204" pitchFamily="49" charset="0"/>
              </a:rPr>
              <a:t>String</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msg</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super</a:t>
            </a:r>
            <a:r>
              <a:rPr lang="en-US" altLang="zh-CN" b="1" dirty="0">
                <a:solidFill>
                  <a:srgbClr val="000000"/>
                </a:solidFill>
                <a:effectLst/>
                <a:latin typeface="Consolas" panose="020B0609020204030204" pitchFamily="49" charset="0"/>
              </a:rPr>
              <a:t>(</a:t>
            </a:r>
            <a:r>
              <a:rPr lang="en-US" altLang="zh-CN" b="1" dirty="0">
                <a:solidFill>
                  <a:srgbClr val="001080"/>
                </a:solidFill>
                <a:effectLst/>
                <a:latin typeface="Consolas" panose="020B0609020204030204" pitchFamily="49" charset="0"/>
              </a:rPr>
              <a:t>msg</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656572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6</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3326552"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创建自己的异常</a:t>
            </a:r>
          </a:p>
        </p:txBody>
      </p:sp>
      <p:sp>
        <p:nvSpPr>
          <p:cNvPr id="7" name="Rectangle 2">
            <a:extLst>
              <a:ext uri="{FF2B5EF4-FFF2-40B4-BE49-F238E27FC236}">
                <a16:creationId xmlns:a16="http://schemas.microsoft.com/office/drawing/2014/main" id="{9B47C90A-5257-45E4-B866-409D49F6D809}"/>
              </a:ext>
            </a:extLst>
          </p:cNvPr>
          <p:cNvSpPr>
            <a:spLocks noChangeArrowheads="1"/>
          </p:cNvSpPr>
          <p:nvPr/>
        </p:nvSpPr>
        <p:spPr bwMode="auto">
          <a:xfrm>
            <a:off x="0" y="1062990"/>
            <a:ext cx="9144000" cy="535531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342900" indent="-342900">
              <a:buFont typeface="+mj-lt"/>
              <a:buAutoNum type="arabicPeriod"/>
            </a:pP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int</a:t>
            </a:r>
            <a:r>
              <a:rPr lang="en-US" altLang="zh-CN" b="1" dirty="0">
                <a:solidFill>
                  <a:srgbClr val="000000"/>
                </a:solidFill>
                <a:effectLst/>
                <a:latin typeface="Consolas" panose="020B0609020204030204" pitchFamily="49" charset="0"/>
              </a:rPr>
              <a:t> </a:t>
            </a:r>
            <a:r>
              <a:rPr lang="en-US" altLang="zh-CN" b="1" dirty="0" err="1">
                <a:solidFill>
                  <a:srgbClr val="795E26"/>
                </a:solidFill>
                <a:effectLst/>
                <a:latin typeface="Consolas" panose="020B0609020204030204" pitchFamily="49" charset="0"/>
              </a:rPr>
              <a:t>CalcAnswer</a:t>
            </a:r>
            <a:r>
              <a:rPr lang="en-US" altLang="zh-CN" b="1" dirty="0">
                <a:solidFill>
                  <a:srgbClr val="000000"/>
                </a:solidFill>
                <a:effectLst/>
                <a:latin typeface="Consolas" panose="020B0609020204030204" pitchFamily="49" charset="0"/>
              </a:rPr>
              <a:t>(</a:t>
            </a:r>
            <a:r>
              <a:rPr lang="en-US" altLang="zh-CN" b="1" dirty="0">
                <a:solidFill>
                  <a:srgbClr val="267F99"/>
                </a:solidFill>
                <a:effectLst/>
                <a:latin typeface="Consolas" panose="020B0609020204030204" pitchFamily="49" charset="0"/>
              </a:rPr>
              <a:t>String</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str1</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String</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str2</a:t>
            </a: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throws</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NumberRangeException</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int</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int1</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int2</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int</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answer</a:t>
            </a:r>
            <a:r>
              <a:rPr lang="en-US" altLang="zh-CN" b="1" dirty="0">
                <a:solidFill>
                  <a:srgbClr val="000000"/>
                </a:solidFill>
                <a:effectLst/>
                <a:latin typeface="Consolas" panose="020B0609020204030204" pitchFamily="49" charset="0"/>
              </a:rPr>
              <a:t> = -</a:t>
            </a:r>
            <a:r>
              <a:rPr lang="en-US" altLang="zh-CN" b="1" dirty="0">
                <a:solidFill>
                  <a:srgbClr val="098658"/>
                </a:solidFill>
                <a:effectLst/>
                <a:latin typeface="Consolas" panose="020B0609020204030204" pitchFamily="49" charset="0"/>
              </a:rPr>
              <a:t>1</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try</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int1</a:t>
            </a:r>
            <a:r>
              <a:rPr lang="en-US" altLang="zh-CN" b="1" dirty="0">
                <a:solidFill>
                  <a:srgbClr val="000000"/>
                </a:solidFill>
                <a:effectLst/>
                <a:latin typeface="Consolas" panose="020B0609020204030204" pitchFamily="49" charset="0"/>
              </a:rPr>
              <a:t> = </a:t>
            </a:r>
            <a:r>
              <a:rPr lang="en-US" altLang="zh-CN" b="1" dirty="0" err="1">
                <a:solidFill>
                  <a:srgbClr val="267F99"/>
                </a:solidFill>
                <a:effectLst/>
                <a:latin typeface="Consolas" panose="020B0609020204030204" pitchFamily="49" charset="0"/>
              </a:rPr>
              <a:t>Integer</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parseInt</a:t>
            </a:r>
            <a:r>
              <a:rPr lang="en-US" altLang="zh-CN" b="1" dirty="0">
                <a:solidFill>
                  <a:srgbClr val="000000"/>
                </a:solidFill>
                <a:effectLst/>
                <a:latin typeface="Consolas" panose="020B0609020204030204" pitchFamily="49" charset="0"/>
              </a:rPr>
              <a:t>(</a:t>
            </a:r>
            <a:r>
              <a:rPr lang="en-US" altLang="zh-CN" b="1" dirty="0">
                <a:solidFill>
                  <a:srgbClr val="001080"/>
                </a:solidFill>
                <a:effectLst/>
                <a:latin typeface="Consolas" panose="020B0609020204030204" pitchFamily="49" charset="0"/>
              </a:rPr>
              <a:t>str1</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int2</a:t>
            </a:r>
            <a:r>
              <a:rPr lang="en-US" altLang="zh-CN" b="1" dirty="0">
                <a:solidFill>
                  <a:srgbClr val="000000"/>
                </a:solidFill>
                <a:effectLst/>
                <a:latin typeface="Consolas" panose="020B0609020204030204" pitchFamily="49" charset="0"/>
              </a:rPr>
              <a:t> = </a:t>
            </a:r>
            <a:r>
              <a:rPr lang="en-US" altLang="zh-CN" b="1" dirty="0" err="1">
                <a:solidFill>
                  <a:srgbClr val="267F99"/>
                </a:solidFill>
                <a:effectLst/>
                <a:latin typeface="Consolas" panose="020B0609020204030204" pitchFamily="49" charset="0"/>
              </a:rPr>
              <a:t>Integer</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parseInt</a:t>
            </a:r>
            <a:r>
              <a:rPr lang="en-US" altLang="zh-CN" b="1" dirty="0">
                <a:solidFill>
                  <a:srgbClr val="000000"/>
                </a:solidFill>
                <a:effectLst/>
                <a:latin typeface="Consolas" panose="020B0609020204030204" pitchFamily="49" charset="0"/>
              </a:rPr>
              <a:t>(</a:t>
            </a:r>
            <a:r>
              <a:rPr lang="en-US" altLang="zh-CN" b="1" dirty="0">
                <a:solidFill>
                  <a:srgbClr val="001080"/>
                </a:solidFill>
                <a:effectLst/>
                <a:latin typeface="Consolas" panose="020B0609020204030204" pitchFamily="49" charset="0"/>
              </a:rPr>
              <a:t>str2</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if</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int1</a:t>
            </a:r>
            <a:r>
              <a:rPr lang="en-US" altLang="zh-CN" b="1" dirty="0">
                <a:solidFill>
                  <a:srgbClr val="000000"/>
                </a:solidFill>
                <a:effectLst/>
                <a:latin typeface="Consolas" panose="020B0609020204030204" pitchFamily="49" charset="0"/>
              </a:rPr>
              <a:t> &lt; </a:t>
            </a:r>
            <a:r>
              <a:rPr lang="en-US" altLang="zh-CN" b="1" dirty="0">
                <a:solidFill>
                  <a:srgbClr val="098658"/>
                </a:solidFill>
                <a:effectLst/>
                <a:latin typeface="Consolas" panose="020B0609020204030204" pitchFamily="49" charset="0"/>
              </a:rPr>
              <a:t>10</a:t>
            </a:r>
            <a:r>
              <a:rPr lang="en-US" altLang="zh-CN" b="1" dirty="0">
                <a:solidFill>
                  <a:srgbClr val="000000"/>
                </a:solidFill>
                <a:effectLst/>
                <a:latin typeface="Consolas" panose="020B0609020204030204" pitchFamily="49" charset="0"/>
              </a:rPr>
              <a:t>) || (</a:t>
            </a:r>
            <a:r>
              <a:rPr lang="en-US" altLang="zh-CN" b="1" dirty="0">
                <a:solidFill>
                  <a:srgbClr val="001080"/>
                </a:solidFill>
                <a:effectLst/>
                <a:latin typeface="Consolas" panose="020B0609020204030204" pitchFamily="49" charset="0"/>
              </a:rPr>
              <a:t>int1</a:t>
            </a:r>
            <a:r>
              <a:rPr lang="en-US" altLang="zh-CN" b="1" dirty="0">
                <a:solidFill>
                  <a:srgbClr val="000000"/>
                </a:solidFill>
                <a:effectLst/>
                <a:latin typeface="Consolas" panose="020B0609020204030204" pitchFamily="49" charset="0"/>
              </a:rPr>
              <a:t> &gt; </a:t>
            </a:r>
            <a:r>
              <a:rPr lang="en-US" altLang="zh-CN" b="1" dirty="0">
                <a:solidFill>
                  <a:srgbClr val="098658"/>
                </a:solidFill>
                <a:effectLst/>
                <a:latin typeface="Consolas" panose="020B0609020204030204" pitchFamily="49" charset="0"/>
              </a:rPr>
              <a:t>20</a:t>
            </a:r>
            <a:r>
              <a:rPr lang="en-US" altLang="zh-CN" b="1" dirty="0">
                <a:solidFill>
                  <a:srgbClr val="000000"/>
                </a:solidFill>
                <a:effectLst/>
                <a:latin typeface="Consolas" panose="020B0609020204030204" pitchFamily="49" charset="0"/>
              </a:rPr>
              <a:t>) || (</a:t>
            </a:r>
            <a:r>
              <a:rPr lang="en-US" altLang="zh-CN" b="1" dirty="0">
                <a:solidFill>
                  <a:srgbClr val="001080"/>
                </a:solidFill>
                <a:effectLst/>
                <a:latin typeface="Consolas" panose="020B0609020204030204" pitchFamily="49" charset="0"/>
              </a:rPr>
              <a:t>int2</a:t>
            </a:r>
            <a:r>
              <a:rPr lang="en-US" altLang="zh-CN" b="1" dirty="0">
                <a:solidFill>
                  <a:srgbClr val="000000"/>
                </a:solidFill>
                <a:effectLst/>
                <a:latin typeface="Consolas" panose="020B0609020204030204" pitchFamily="49" charset="0"/>
              </a:rPr>
              <a:t> &lt; </a:t>
            </a:r>
            <a:r>
              <a:rPr lang="en-US" altLang="zh-CN" b="1" dirty="0">
                <a:solidFill>
                  <a:srgbClr val="098658"/>
                </a:solidFill>
                <a:effectLst/>
                <a:latin typeface="Consolas" panose="020B0609020204030204" pitchFamily="49" charset="0"/>
              </a:rPr>
              <a:t>10</a:t>
            </a:r>
            <a:r>
              <a:rPr lang="en-US" altLang="zh-CN" b="1" dirty="0">
                <a:solidFill>
                  <a:srgbClr val="000000"/>
                </a:solidFill>
                <a:effectLst/>
                <a:latin typeface="Consolas" panose="020B0609020204030204" pitchFamily="49" charset="0"/>
              </a:rPr>
              <a:t>) || (</a:t>
            </a:r>
            <a:r>
              <a:rPr lang="en-US" altLang="zh-CN" b="1" dirty="0">
                <a:solidFill>
                  <a:srgbClr val="001080"/>
                </a:solidFill>
                <a:effectLst/>
                <a:latin typeface="Consolas" panose="020B0609020204030204" pitchFamily="49" charset="0"/>
              </a:rPr>
              <a:t>int2</a:t>
            </a:r>
            <a:r>
              <a:rPr lang="en-US" altLang="zh-CN" b="1" dirty="0">
                <a:solidFill>
                  <a:srgbClr val="000000"/>
                </a:solidFill>
                <a:effectLst/>
                <a:latin typeface="Consolas" panose="020B0609020204030204" pitchFamily="49" charset="0"/>
              </a:rPr>
              <a:t> &gt; </a:t>
            </a:r>
            <a:r>
              <a:rPr lang="en-US" altLang="zh-CN" b="1" dirty="0">
                <a:solidFill>
                  <a:srgbClr val="098658"/>
                </a:solidFill>
                <a:effectLst/>
                <a:latin typeface="Consolas" panose="020B0609020204030204" pitchFamily="49" charset="0"/>
              </a:rPr>
              <a:t>20</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NumberRangeException</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e</a:t>
            </a:r>
            <a:r>
              <a:rPr lang="en-US" altLang="zh-CN" b="1" dirty="0">
                <a:solidFill>
                  <a:srgbClr val="000000"/>
                </a:solidFill>
                <a:effectLst/>
                <a:latin typeface="Consolas" panose="020B0609020204030204" pitchFamily="49" charset="0"/>
              </a:rPr>
              <a:t> = </a:t>
            </a:r>
            <a:r>
              <a:rPr lang="en-US" altLang="zh-CN" b="1" dirty="0">
                <a:solidFill>
                  <a:srgbClr val="AF00DB"/>
                </a:solidFill>
                <a:effectLst/>
                <a:latin typeface="Consolas" panose="020B0609020204030204" pitchFamily="49" charset="0"/>
              </a:rPr>
              <a:t>new</a:t>
            </a:r>
            <a:r>
              <a:rPr lang="en-US" altLang="zh-CN" b="1" dirty="0">
                <a:solidFill>
                  <a:srgbClr val="000000"/>
                </a:solidFill>
                <a:effectLst/>
                <a:latin typeface="Consolas" panose="020B0609020204030204" pitchFamily="49" charset="0"/>
              </a:rPr>
              <a:t> </a:t>
            </a:r>
            <a:r>
              <a:rPr lang="en-US" altLang="zh-CN" b="1" dirty="0" err="1">
                <a:solidFill>
                  <a:srgbClr val="795E26"/>
                </a:solidFill>
                <a:effectLst/>
                <a:latin typeface="Consolas" panose="020B0609020204030204" pitchFamily="49" charset="0"/>
              </a:rPr>
              <a:t>NumberRangeException</a:t>
            </a:r>
            <a:r>
              <a:rPr lang="en-US" altLang="zh-CN" b="1" dirty="0">
                <a:solidFill>
                  <a:srgbClr val="000000"/>
                </a:solidFill>
                <a:effectLst/>
                <a:latin typeface="Consolas" panose="020B0609020204030204" pitchFamily="49" charset="0"/>
              </a:rPr>
              <a:t>(</a:t>
            </a:r>
            <a:r>
              <a:rPr lang="en-US" altLang="zh-CN" b="1" dirty="0">
                <a:solidFill>
                  <a:srgbClr val="A31515"/>
                </a:solidFill>
                <a:effectLst/>
                <a:latin typeface="Consolas" panose="020B0609020204030204" pitchFamily="49" charset="0"/>
              </a:rPr>
              <a:t>"Numbers not within the specified range."</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throw</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e</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answer</a:t>
            </a:r>
            <a:r>
              <a:rPr lang="en-US" altLang="zh-CN" b="1" dirty="0">
                <a:solidFill>
                  <a:srgbClr val="000000"/>
                </a:solidFill>
                <a:effectLst/>
                <a:latin typeface="Consolas" panose="020B0609020204030204" pitchFamily="49" charset="0"/>
              </a:rPr>
              <a:t> = </a:t>
            </a:r>
            <a:r>
              <a:rPr lang="en-US" altLang="zh-CN" b="1" dirty="0">
                <a:solidFill>
                  <a:srgbClr val="001080"/>
                </a:solidFill>
                <a:effectLst/>
                <a:latin typeface="Consolas" panose="020B0609020204030204" pitchFamily="49" charset="0"/>
              </a:rPr>
              <a:t>int1</a:t>
            </a:r>
            <a:r>
              <a:rPr lang="en-US" altLang="zh-CN" b="1" dirty="0">
                <a:solidFill>
                  <a:srgbClr val="000000"/>
                </a:solidFill>
                <a:effectLst/>
                <a:latin typeface="Consolas" panose="020B0609020204030204" pitchFamily="49" charset="0"/>
              </a:rPr>
              <a:t> + </a:t>
            </a:r>
            <a:r>
              <a:rPr lang="en-US" altLang="zh-CN" b="1" dirty="0">
                <a:solidFill>
                  <a:srgbClr val="001080"/>
                </a:solidFill>
                <a:effectLst/>
                <a:latin typeface="Consolas" panose="020B0609020204030204" pitchFamily="49" charset="0"/>
              </a:rPr>
              <a:t>int2</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 </a:t>
            </a:r>
            <a:r>
              <a:rPr lang="en-US" altLang="zh-CN" b="1" dirty="0">
                <a:solidFill>
                  <a:srgbClr val="AF00DB"/>
                </a:solidFill>
                <a:effectLst/>
                <a:latin typeface="Consolas" panose="020B0609020204030204" pitchFamily="49" charset="0"/>
              </a:rPr>
              <a:t>catch</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NumberFormatException</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e</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System</a:t>
            </a:r>
            <a:r>
              <a:rPr lang="en-US" altLang="zh-CN" b="1" dirty="0" err="1">
                <a:solidFill>
                  <a:srgbClr val="000000"/>
                </a:solidFill>
                <a:effectLst/>
                <a:latin typeface="Consolas" panose="020B0609020204030204" pitchFamily="49" charset="0"/>
              </a:rPr>
              <a:t>.</a:t>
            </a:r>
            <a:r>
              <a:rPr lang="en-US" altLang="zh-CN" b="1" dirty="0" err="1">
                <a:solidFill>
                  <a:srgbClr val="0070C1"/>
                </a:solidFill>
                <a:effectLst/>
                <a:latin typeface="Consolas" panose="020B0609020204030204" pitchFamily="49" charset="0"/>
              </a:rPr>
              <a:t>out</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println</a:t>
            </a:r>
            <a:r>
              <a:rPr lang="en-US" altLang="zh-CN" b="1" dirty="0">
                <a:solidFill>
                  <a:srgbClr val="000000"/>
                </a:solidFill>
                <a:effectLst/>
                <a:latin typeface="Consolas" panose="020B0609020204030204" pitchFamily="49" charset="0"/>
              </a:rPr>
              <a:t>(</a:t>
            </a:r>
            <a:r>
              <a:rPr lang="en-US" altLang="zh-CN" b="1" dirty="0" err="1">
                <a:solidFill>
                  <a:srgbClr val="001080"/>
                </a:solidFill>
                <a:effectLst/>
                <a:latin typeface="Consolas" panose="020B0609020204030204" pitchFamily="49" charset="0"/>
              </a:rPr>
              <a:t>e</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toString</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return</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answer</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796130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6</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3326552"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创建自己的异常</a:t>
            </a:r>
          </a:p>
        </p:txBody>
      </p:sp>
      <p:sp>
        <p:nvSpPr>
          <p:cNvPr id="7" name="Rectangle 2">
            <a:extLst>
              <a:ext uri="{FF2B5EF4-FFF2-40B4-BE49-F238E27FC236}">
                <a16:creationId xmlns:a16="http://schemas.microsoft.com/office/drawing/2014/main" id="{9B47C90A-5257-45E4-B866-409D49F6D809}"/>
              </a:ext>
            </a:extLst>
          </p:cNvPr>
          <p:cNvSpPr>
            <a:spLocks noChangeArrowheads="1"/>
          </p:cNvSpPr>
          <p:nvPr/>
        </p:nvSpPr>
        <p:spPr bwMode="auto">
          <a:xfrm>
            <a:off x="0" y="1062990"/>
            <a:ext cx="9144000" cy="286232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void</a:t>
            </a:r>
            <a:r>
              <a:rPr lang="en-US" altLang="zh-CN" b="1" dirty="0">
                <a:solidFill>
                  <a:srgbClr val="000000"/>
                </a:solidFill>
                <a:effectLst/>
                <a:latin typeface="Consolas" panose="020B0609020204030204" pitchFamily="49" charset="0"/>
              </a:rPr>
              <a:t> </a:t>
            </a:r>
            <a:r>
              <a:rPr lang="en-US" altLang="zh-CN" b="1" dirty="0" err="1">
                <a:solidFill>
                  <a:srgbClr val="795E26"/>
                </a:solidFill>
                <a:effectLst/>
                <a:latin typeface="Consolas" panose="020B0609020204030204" pitchFamily="49" charset="0"/>
              </a:rPr>
              <a:t>getAnswer</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String</a:t>
            </a: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answerStr</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try</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int</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answer</a:t>
            </a:r>
            <a:r>
              <a:rPr lang="en-US" altLang="zh-CN" b="1" dirty="0">
                <a:solidFill>
                  <a:srgbClr val="000000"/>
                </a:solidFill>
                <a:effectLst/>
                <a:latin typeface="Consolas" panose="020B0609020204030204" pitchFamily="49" charset="0"/>
              </a:rPr>
              <a:t> = </a:t>
            </a:r>
            <a:r>
              <a:rPr lang="en-US" altLang="zh-CN" b="1" dirty="0" err="1">
                <a:solidFill>
                  <a:srgbClr val="795E26"/>
                </a:solidFill>
                <a:effectLst/>
                <a:latin typeface="Consolas" panose="020B0609020204030204" pitchFamily="49" charset="0"/>
              </a:rPr>
              <a:t>CalcAnswer</a:t>
            </a:r>
            <a:r>
              <a:rPr lang="en-US" altLang="zh-CN" b="1" dirty="0">
                <a:solidFill>
                  <a:srgbClr val="000000"/>
                </a:solidFill>
                <a:effectLst/>
                <a:latin typeface="Consolas" panose="020B0609020204030204" pitchFamily="49" charset="0"/>
              </a:rPr>
              <a:t>(</a:t>
            </a:r>
            <a:r>
              <a:rPr lang="en-US" altLang="zh-CN" b="1" dirty="0">
                <a:solidFill>
                  <a:srgbClr val="A31515"/>
                </a:solidFill>
                <a:effectLst/>
                <a:latin typeface="Consolas" panose="020B0609020204030204" pitchFamily="49" charset="0"/>
              </a:rPr>
              <a:t>"12"</a:t>
            </a:r>
            <a:r>
              <a:rPr lang="en-US" altLang="zh-CN" b="1" dirty="0">
                <a:solidFill>
                  <a:srgbClr val="000000"/>
                </a:solidFill>
                <a:effectLst/>
                <a:latin typeface="Consolas" panose="020B0609020204030204" pitchFamily="49" charset="0"/>
              </a:rPr>
              <a:t>, </a:t>
            </a:r>
            <a:r>
              <a:rPr lang="en-US" altLang="zh-CN" b="1" dirty="0">
                <a:solidFill>
                  <a:srgbClr val="A31515"/>
                </a:solidFill>
                <a:effectLst/>
                <a:latin typeface="Consolas" panose="020B0609020204030204" pitchFamily="49" charset="0"/>
              </a:rPr>
              <a:t>"5"</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answerStr</a:t>
            </a:r>
            <a:r>
              <a:rPr lang="en-US" altLang="zh-CN" b="1" dirty="0">
                <a:solidFill>
                  <a:srgbClr val="000000"/>
                </a:solidFill>
                <a:effectLst/>
                <a:latin typeface="Consolas" panose="020B0609020204030204" pitchFamily="49" charset="0"/>
              </a:rPr>
              <a:t> = </a:t>
            </a:r>
            <a:r>
              <a:rPr lang="en-US" altLang="zh-CN" b="1" dirty="0" err="1">
                <a:solidFill>
                  <a:srgbClr val="267F99"/>
                </a:solidFill>
                <a:effectLst/>
                <a:latin typeface="Consolas" panose="020B0609020204030204" pitchFamily="49" charset="0"/>
              </a:rPr>
              <a:t>String</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valueOf</a:t>
            </a:r>
            <a:r>
              <a:rPr lang="en-US" altLang="zh-CN" b="1" dirty="0">
                <a:solidFill>
                  <a:srgbClr val="000000"/>
                </a:solidFill>
                <a:effectLst/>
                <a:latin typeface="Consolas" panose="020B0609020204030204" pitchFamily="49" charset="0"/>
              </a:rPr>
              <a:t>(</a:t>
            </a:r>
            <a:r>
              <a:rPr lang="en-US" altLang="zh-CN" b="1" dirty="0">
                <a:solidFill>
                  <a:srgbClr val="001080"/>
                </a:solidFill>
                <a:effectLst/>
                <a:latin typeface="Consolas" panose="020B0609020204030204" pitchFamily="49" charset="0"/>
              </a:rPr>
              <a:t>answer</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 </a:t>
            </a:r>
            <a:r>
              <a:rPr lang="en-US" altLang="zh-CN" b="1" dirty="0">
                <a:solidFill>
                  <a:srgbClr val="AF00DB"/>
                </a:solidFill>
                <a:effectLst/>
                <a:latin typeface="Consolas" panose="020B0609020204030204" pitchFamily="49" charset="0"/>
              </a:rPr>
              <a:t>catch</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NumberRangeException</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e</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answerStr</a:t>
            </a:r>
            <a:r>
              <a:rPr lang="en-US" altLang="zh-CN" b="1" dirty="0">
                <a:solidFill>
                  <a:srgbClr val="000000"/>
                </a:solidFill>
                <a:effectLst/>
                <a:latin typeface="Consolas" panose="020B0609020204030204" pitchFamily="49" charset="0"/>
              </a:rPr>
              <a:t> = </a:t>
            </a:r>
            <a:r>
              <a:rPr lang="en-US" altLang="zh-CN" b="1" dirty="0" err="1">
                <a:solidFill>
                  <a:srgbClr val="001080"/>
                </a:solidFill>
                <a:effectLst/>
                <a:latin typeface="Consolas" panose="020B0609020204030204" pitchFamily="49" charset="0"/>
              </a:rPr>
              <a:t>e</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getMessage</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System</a:t>
            </a:r>
            <a:r>
              <a:rPr lang="en-US" altLang="zh-CN" b="1" dirty="0" err="1">
                <a:solidFill>
                  <a:srgbClr val="000000"/>
                </a:solidFill>
                <a:effectLst/>
                <a:latin typeface="Consolas" panose="020B0609020204030204" pitchFamily="49" charset="0"/>
              </a:rPr>
              <a:t>.</a:t>
            </a:r>
            <a:r>
              <a:rPr lang="en-US" altLang="zh-CN" b="1" dirty="0" err="1">
                <a:solidFill>
                  <a:srgbClr val="0070C1"/>
                </a:solidFill>
                <a:effectLst/>
                <a:latin typeface="Consolas" panose="020B0609020204030204" pitchFamily="49" charset="0"/>
              </a:rPr>
              <a:t>out</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println</a:t>
            </a:r>
            <a:r>
              <a:rPr lang="en-US" altLang="zh-CN" b="1" dirty="0">
                <a:solidFill>
                  <a:srgbClr val="000000"/>
                </a:solidFill>
                <a:effectLst/>
                <a:latin typeface="Consolas" panose="020B0609020204030204" pitchFamily="49" charset="0"/>
              </a:rPr>
              <a:t>(</a:t>
            </a:r>
            <a:r>
              <a:rPr lang="en-US" altLang="zh-CN" b="1" dirty="0" err="1">
                <a:solidFill>
                  <a:srgbClr val="001080"/>
                </a:solidFill>
                <a:effectLst/>
                <a:latin typeface="Consolas" panose="020B0609020204030204" pitchFamily="49" charset="0"/>
              </a:rPr>
              <a:t>answerStr</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41405308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6</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3326552"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创建自己的异常</a:t>
            </a:r>
          </a:p>
        </p:txBody>
      </p:sp>
      <p:sp>
        <p:nvSpPr>
          <p:cNvPr id="6" name="矩形: 圆角 5">
            <a:extLst>
              <a:ext uri="{FF2B5EF4-FFF2-40B4-BE49-F238E27FC236}">
                <a16:creationId xmlns:a16="http://schemas.microsoft.com/office/drawing/2014/main" id="{DF08177C-13D4-4FE4-8199-19B0E84A1339}"/>
              </a:ext>
            </a:extLst>
          </p:cNvPr>
          <p:cNvSpPr/>
          <p:nvPr/>
        </p:nvSpPr>
        <p:spPr>
          <a:xfrm>
            <a:off x="95183" y="1139307"/>
            <a:ext cx="8953634" cy="786207"/>
          </a:xfrm>
          <a:prstGeom prst="roundRect">
            <a:avLst>
              <a:gd name="adj" fmla="val 5197"/>
            </a:avLst>
          </a:prstGeom>
          <a:solidFill>
            <a:schemeClr val="accent1">
              <a:lumMod val="20000"/>
              <a:lumOff val="80000"/>
            </a:schemeClr>
          </a:solidFill>
          <a:ln w="285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zh-CN" altLang="en-US" sz="2000" b="1" dirty="0">
                <a:solidFill>
                  <a:srgbClr val="1557AE"/>
                </a:solidFill>
                <a:latin typeface="Consolas" panose="020B0609020204030204" pitchFamily="49" charset="0"/>
                <a:ea typeface="+mj-ea"/>
              </a:rPr>
              <a:t>例</a:t>
            </a:r>
            <a:r>
              <a:rPr lang="en-US" altLang="zh-CN" sz="2000" b="1" dirty="0">
                <a:solidFill>
                  <a:srgbClr val="1557AE"/>
                </a:solidFill>
                <a:latin typeface="Consolas" panose="020B0609020204030204" pitchFamily="49" charset="0"/>
                <a:ea typeface="+mj-ea"/>
              </a:rPr>
              <a:t>2</a:t>
            </a:r>
            <a:r>
              <a:rPr lang="zh-CN" altLang="en-US" sz="2000" b="1" dirty="0">
                <a:solidFill>
                  <a:srgbClr val="1557AE"/>
                </a:solidFill>
                <a:latin typeface="Consolas" panose="020B0609020204030204" pitchFamily="49" charset="0"/>
                <a:ea typeface="+mj-ea"/>
              </a:rPr>
              <a:t>：在定义银行类时，若取钱数大于余额则作为异常处理</a:t>
            </a:r>
            <a:r>
              <a:rPr lang="en-US" altLang="zh-CN" sz="2000" b="1" dirty="0">
                <a:solidFill>
                  <a:srgbClr val="1557AE"/>
                </a:solidFill>
                <a:latin typeface="Consolas" panose="020B0609020204030204" pitchFamily="49" charset="0"/>
                <a:ea typeface="+mj-ea"/>
              </a:rPr>
              <a:t>(</a:t>
            </a:r>
            <a:r>
              <a:rPr lang="en-US" altLang="zh-CN" sz="2000" b="1" dirty="0" err="1">
                <a:solidFill>
                  <a:srgbClr val="1557AE"/>
                </a:solidFill>
                <a:latin typeface="Consolas" panose="020B0609020204030204" pitchFamily="49" charset="0"/>
                <a:ea typeface="+mj-ea"/>
              </a:rPr>
              <a:t>InsufficientFundsException</a:t>
            </a:r>
            <a:r>
              <a:rPr lang="en-US" altLang="zh-CN" sz="2000" b="1" dirty="0">
                <a:solidFill>
                  <a:srgbClr val="1557AE"/>
                </a:solidFill>
                <a:latin typeface="Consolas" panose="020B0609020204030204" pitchFamily="49" charset="0"/>
                <a:ea typeface="+mj-ea"/>
              </a:rPr>
              <a:t>)</a:t>
            </a:r>
            <a:r>
              <a:rPr lang="zh-CN" altLang="en-US" sz="2000" b="1" dirty="0">
                <a:solidFill>
                  <a:srgbClr val="1557AE"/>
                </a:solidFill>
                <a:latin typeface="Consolas" panose="020B0609020204030204" pitchFamily="49" charset="0"/>
                <a:ea typeface="+mj-ea"/>
              </a:rPr>
              <a:t>。</a:t>
            </a:r>
          </a:p>
        </p:txBody>
      </p:sp>
      <p:sp>
        <p:nvSpPr>
          <p:cNvPr id="9" name="矩形 8">
            <a:extLst>
              <a:ext uri="{FF2B5EF4-FFF2-40B4-BE49-F238E27FC236}">
                <a16:creationId xmlns:a16="http://schemas.microsoft.com/office/drawing/2014/main" id="{D8367509-CED5-4EFD-B50E-3ED5DC7E69CE}"/>
              </a:ext>
            </a:extLst>
          </p:cNvPr>
          <p:cNvSpPr/>
          <p:nvPr/>
        </p:nvSpPr>
        <p:spPr>
          <a:xfrm>
            <a:off x="95183" y="1995518"/>
            <a:ext cx="8873525" cy="24621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eaLnBrk="1" hangingPunct="1">
              <a:lnSpc>
                <a:spcPct val="120000"/>
              </a:lnSpc>
              <a:spcBef>
                <a:spcPct val="0"/>
              </a:spcBef>
              <a:buClr>
                <a:schemeClr val="accent1"/>
              </a:buClr>
              <a:buSzPct val="70000"/>
            </a:pPr>
            <a:r>
              <a:rPr lang="zh-CN" altLang="en-US" sz="2000" b="1" dirty="0">
                <a:solidFill>
                  <a:srgbClr val="1557AE"/>
                </a:solidFill>
                <a:latin typeface="Consolas" panose="020B0609020204030204" pitchFamily="49" charset="0"/>
                <a:ea typeface="楷体" panose="02010609060101010101" pitchFamily="49" charset="-122"/>
              </a:rPr>
              <a:t>思路：</a:t>
            </a:r>
          </a:p>
          <a:p>
            <a:pPr marL="457200" indent="-457200" eaLnBrk="1" hangingPunct="1">
              <a:lnSpc>
                <a:spcPct val="120000"/>
              </a:lnSpc>
              <a:spcBef>
                <a:spcPct val="0"/>
              </a:spcBef>
              <a:buClr>
                <a:schemeClr val="accent1"/>
              </a:buClr>
              <a:buSzPct val="70000"/>
              <a:buFont typeface="+mj-lt"/>
              <a:buAutoNum type="arabicPeriod"/>
            </a:pPr>
            <a:r>
              <a:rPr lang="zh-CN" altLang="en-US" sz="2000" b="1" dirty="0">
                <a:solidFill>
                  <a:srgbClr val="1557AE"/>
                </a:solidFill>
                <a:latin typeface="Consolas" panose="020B0609020204030204" pitchFamily="49" charset="0"/>
                <a:ea typeface="楷体" panose="02010609060101010101" pitchFamily="49" charset="-122"/>
              </a:rPr>
              <a:t>产生异常的条件是余额少于取额，因此是否抛出异常要先判断该条件。</a:t>
            </a:r>
          </a:p>
          <a:p>
            <a:pPr marL="457200" indent="-457200" eaLnBrk="1" hangingPunct="1">
              <a:lnSpc>
                <a:spcPct val="120000"/>
              </a:lnSpc>
              <a:spcBef>
                <a:spcPct val="0"/>
              </a:spcBef>
              <a:buClr>
                <a:schemeClr val="accent1"/>
              </a:buClr>
              <a:buSzPct val="70000"/>
              <a:buFont typeface="+mj-lt"/>
              <a:buAutoNum type="arabicPeriod"/>
            </a:pPr>
            <a:r>
              <a:rPr lang="zh-CN" altLang="en-US" sz="2000" b="1" dirty="0">
                <a:solidFill>
                  <a:srgbClr val="1557AE"/>
                </a:solidFill>
                <a:latin typeface="Consolas" panose="020B0609020204030204" pitchFamily="49" charset="0"/>
                <a:ea typeface="楷体" panose="02010609060101010101" pitchFamily="49" charset="-122"/>
              </a:rPr>
              <a:t>确定产生异常的方法，应该在取钱方法（</a:t>
            </a:r>
            <a:r>
              <a:rPr lang="en-US" altLang="zh-CN" sz="2000" b="1" dirty="0">
                <a:solidFill>
                  <a:srgbClr val="1557AE"/>
                </a:solidFill>
                <a:latin typeface="Consolas" panose="020B0609020204030204" pitchFamily="49" charset="0"/>
                <a:ea typeface="楷体" panose="02010609060101010101" pitchFamily="49" charset="-122"/>
              </a:rPr>
              <a:t>withdrawal</a:t>
            </a:r>
            <a:r>
              <a:rPr lang="zh-CN" altLang="en-US" sz="2000" b="1" dirty="0">
                <a:solidFill>
                  <a:srgbClr val="1557AE"/>
                </a:solidFill>
                <a:latin typeface="Consolas" panose="020B0609020204030204" pitchFamily="49" charset="0"/>
                <a:ea typeface="楷体" panose="02010609060101010101" pitchFamily="49" charset="-122"/>
              </a:rPr>
              <a:t>）中产生异常</a:t>
            </a:r>
            <a:r>
              <a:rPr lang="en-US" altLang="zh-CN" sz="2000" b="1" dirty="0" err="1">
                <a:solidFill>
                  <a:srgbClr val="1557AE"/>
                </a:solidFill>
                <a:latin typeface="Consolas" panose="020B0609020204030204" pitchFamily="49" charset="0"/>
                <a:ea typeface="楷体" panose="02010609060101010101" pitchFamily="49" charset="-122"/>
              </a:rPr>
              <a:t>InsufficientFundsException</a:t>
            </a:r>
            <a:r>
              <a:rPr lang="en-US" altLang="zh-CN" sz="2000" b="1" dirty="0">
                <a:solidFill>
                  <a:srgbClr val="1557AE"/>
                </a:solidFill>
                <a:latin typeface="Consolas" panose="020B0609020204030204" pitchFamily="49" charset="0"/>
                <a:ea typeface="楷体" panose="02010609060101010101" pitchFamily="49" charset="-122"/>
              </a:rPr>
              <a:t> </a:t>
            </a:r>
            <a:r>
              <a:rPr lang="zh-CN" altLang="en-US" sz="2000" b="1" dirty="0">
                <a:solidFill>
                  <a:srgbClr val="1557AE"/>
                </a:solidFill>
                <a:latin typeface="Consolas" panose="020B0609020204030204" pitchFamily="49" charset="0"/>
                <a:ea typeface="楷体" panose="02010609060101010101" pitchFamily="49" charset="-122"/>
              </a:rPr>
              <a:t>。</a:t>
            </a:r>
          </a:p>
          <a:p>
            <a:pPr marL="457200" indent="-457200" eaLnBrk="1" hangingPunct="1">
              <a:lnSpc>
                <a:spcPct val="120000"/>
              </a:lnSpc>
              <a:spcBef>
                <a:spcPct val="0"/>
              </a:spcBef>
              <a:buClr>
                <a:schemeClr val="accent1"/>
              </a:buClr>
              <a:buSzPct val="70000"/>
              <a:buFont typeface="+mj-lt"/>
              <a:buAutoNum type="arabicPeriod"/>
            </a:pPr>
            <a:r>
              <a:rPr lang="zh-CN" altLang="en-US" sz="2000" b="1" dirty="0">
                <a:solidFill>
                  <a:srgbClr val="1557AE"/>
                </a:solidFill>
                <a:latin typeface="Consolas" panose="020B0609020204030204" pitchFamily="49" charset="0"/>
                <a:ea typeface="楷体" panose="02010609060101010101" pitchFamily="49" charset="-122"/>
              </a:rPr>
              <a:t>处理异常安排在调用</a:t>
            </a:r>
            <a:r>
              <a:rPr lang="en-US" altLang="zh-CN" sz="2000" b="1" dirty="0">
                <a:solidFill>
                  <a:srgbClr val="1557AE"/>
                </a:solidFill>
                <a:latin typeface="Consolas" panose="020B0609020204030204" pitchFamily="49" charset="0"/>
                <a:ea typeface="楷体" panose="02010609060101010101" pitchFamily="49" charset="-122"/>
              </a:rPr>
              <a:t>withdrawal</a:t>
            </a:r>
            <a:r>
              <a:rPr lang="zh-CN" altLang="en-US" sz="2000" b="1" dirty="0">
                <a:solidFill>
                  <a:srgbClr val="1557AE"/>
                </a:solidFill>
                <a:latin typeface="Consolas" panose="020B0609020204030204" pitchFamily="49" charset="0"/>
                <a:ea typeface="楷体" panose="02010609060101010101" pitchFamily="49" charset="-122"/>
              </a:rPr>
              <a:t>的时候，因此</a:t>
            </a:r>
            <a:r>
              <a:rPr lang="en-US" altLang="zh-CN" sz="2000" b="1" dirty="0">
                <a:solidFill>
                  <a:srgbClr val="1557AE"/>
                </a:solidFill>
                <a:latin typeface="Consolas" panose="020B0609020204030204" pitchFamily="49" charset="0"/>
                <a:ea typeface="楷体" panose="02010609060101010101" pitchFamily="49" charset="-122"/>
              </a:rPr>
              <a:t>withdrawal</a:t>
            </a:r>
            <a:r>
              <a:rPr lang="zh-CN" altLang="en-US" sz="2000" b="1" dirty="0">
                <a:solidFill>
                  <a:srgbClr val="1557AE"/>
                </a:solidFill>
                <a:latin typeface="Consolas" panose="020B0609020204030204" pitchFamily="49" charset="0"/>
                <a:ea typeface="楷体" panose="02010609060101010101" pitchFamily="49" charset="-122"/>
              </a:rPr>
              <a:t>方法要声明异常，由上级方法捕获并处理。</a:t>
            </a:r>
          </a:p>
          <a:p>
            <a:pPr marL="457200" indent="-457200" eaLnBrk="1" hangingPunct="1">
              <a:lnSpc>
                <a:spcPct val="120000"/>
              </a:lnSpc>
              <a:spcBef>
                <a:spcPct val="0"/>
              </a:spcBef>
              <a:buClr>
                <a:schemeClr val="accent1"/>
              </a:buClr>
              <a:buSzPct val="70000"/>
              <a:buFont typeface="+mj-lt"/>
              <a:buAutoNum type="arabicPeriod"/>
            </a:pPr>
            <a:r>
              <a:rPr lang="zh-CN" altLang="en-US" sz="2000" b="1" dirty="0">
                <a:solidFill>
                  <a:srgbClr val="1557AE"/>
                </a:solidFill>
                <a:latin typeface="Consolas" panose="020B0609020204030204" pitchFamily="49" charset="0"/>
                <a:ea typeface="楷体" panose="02010609060101010101" pitchFamily="49" charset="-122"/>
              </a:rPr>
              <a:t>要定义好自己的异异常。</a:t>
            </a:r>
          </a:p>
        </p:txBody>
      </p:sp>
      <p:sp>
        <p:nvSpPr>
          <p:cNvPr id="11" name="Rectangle 2">
            <a:extLst>
              <a:ext uri="{FF2B5EF4-FFF2-40B4-BE49-F238E27FC236}">
                <a16:creationId xmlns:a16="http://schemas.microsoft.com/office/drawing/2014/main" id="{BFF1F0E7-5537-403B-8696-FF448259F461}"/>
              </a:ext>
            </a:extLst>
          </p:cNvPr>
          <p:cNvSpPr>
            <a:spLocks noChangeArrowheads="1"/>
          </p:cNvSpPr>
          <p:nvPr/>
        </p:nvSpPr>
        <p:spPr bwMode="auto">
          <a:xfrm>
            <a:off x="0" y="4629193"/>
            <a:ext cx="9144000" cy="1477328"/>
          </a:xfrm>
          <a:prstGeom prst="rect">
            <a:avLst/>
          </a:prstGeom>
          <a:solidFill>
            <a:schemeClr val="accent1">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342900" indent="-342900">
              <a:buFont typeface="+mj-lt"/>
              <a:buAutoNum type="arabicPeriod"/>
            </a:pPr>
            <a:r>
              <a:rPr lang="en-US" altLang="zh-CN" b="1" dirty="0">
                <a:solidFill>
                  <a:srgbClr val="0000FF"/>
                </a:solidFill>
                <a:effectLst/>
                <a:latin typeface="Consolas" panose="020B0609020204030204" pitchFamily="49" charset="0"/>
              </a:rPr>
              <a:t>class</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InsufficientFundsException</a:t>
            </a: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extends</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Exception</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795E26"/>
                </a:solidFill>
                <a:effectLst/>
                <a:latin typeface="Consolas" panose="020B0609020204030204" pitchFamily="49" charset="0"/>
              </a:rPr>
              <a:t>InsufficientFundsException</a:t>
            </a:r>
            <a:r>
              <a:rPr lang="en-US" altLang="zh-CN" b="1" dirty="0">
                <a:solidFill>
                  <a:srgbClr val="000000"/>
                </a:solidFill>
                <a:effectLst/>
                <a:latin typeface="Consolas" panose="020B0609020204030204" pitchFamily="49" charset="0"/>
              </a:rPr>
              <a:t>(</a:t>
            </a:r>
            <a:r>
              <a:rPr lang="en-US" altLang="zh-CN" b="1" dirty="0">
                <a:solidFill>
                  <a:srgbClr val="267F99"/>
                </a:solidFill>
                <a:effectLst/>
                <a:latin typeface="Consolas" panose="020B0609020204030204" pitchFamily="49" charset="0"/>
              </a:rPr>
              <a:t>String</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str</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super</a:t>
            </a:r>
            <a:r>
              <a:rPr lang="en-US" altLang="zh-CN" b="1" dirty="0">
                <a:solidFill>
                  <a:srgbClr val="000000"/>
                </a:solidFill>
                <a:effectLst/>
                <a:latin typeface="Consolas" panose="020B0609020204030204" pitchFamily="49" charset="0"/>
              </a:rPr>
              <a:t>(</a:t>
            </a:r>
            <a:r>
              <a:rPr lang="en-US" altLang="zh-CN" b="1" dirty="0">
                <a:solidFill>
                  <a:srgbClr val="001080"/>
                </a:solidFill>
                <a:effectLst/>
                <a:latin typeface="Consolas" panose="020B0609020204030204" pitchFamily="49" charset="0"/>
              </a:rPr>
              <a:t>str</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26402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6</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3326552"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创建自己的异常</a:t>
            </a:r>
          </a:p>
        </p:txBody>
      </p:sp>
      <p:sp>
        <p:nvSpPr>
          <p:cNvPr id="7" name="Rectangle 2">
            <a:extLst>
              <a:ext uri="{FF2B5EF4-FFF2-40B4-BE49-F238E27FC236}">
                <a16:creationId xmlns:a16="http://schemas.microsoft.com/office/drawing/2014/main" id="{9B47C90A-5257-45E4-B866-409D49F6D809}"/>
              </a:ext>
            </a:extLst>
          </p:cNvPr>
          <p:cNvSpPr>
            <a:spLocks noChangeArrowheads="1"/>
          </p:cNvSpPr>
          <p:nvPr/>
        </p:nvSpPr>
        <p:spPr bwMode="auto">
          <a:xfrm>
            <a:off x="0" y="4438"/>
            <a:ext cx="9144000" cy="7571303"/>
          </a:xfrm>
          <a:prstGeom prst="rect">
            <a:avLst/>
          </a:prstGeom>
          <a:solidFill>
            <a:schemeClr val="accent1">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342900" indent="-342900">
              <a:buFont typeface="+mj-lt"/>
              <a:buAutoNum type="arabicPeriod"/>
            </a:pPr>
            <a:r>
              <a:rPr lang="en-US" altLang="zh-CN" b="1" dirty="0">
                <a:solidFill>
                  <a:srgbClr val="0000FF"/>
                </a:solidFill>
                <a:effectLst/>
                <a:latin typeface="Consolas" panose="020B0609020204030204" pitchFamily="49" charset="0"/>
              </a:rPr>
              <a:t>class</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Bank</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double</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balance</a:t>
            </a:r>
            <a:r>
              <a:rPr lang="en-US" altLang="zh-CN" b="1" dirty="0">
                <a:solidFill>
                  <a:srgbClr val="000000"/>
                </a:solidFill>
                <a:effectLst/>
                <a:latin typeface="Consolas" panose="020B0609020204030204" pitchFamily="49" charset="0"/>
              </a:rPr>
              <a:t>; </a:t>
            </a:r>
            <a:r>
              <a:rPr lang="en-US" altLang="zh-CN" b="1" dirty="0">
                <a:solidFill>
                  <a:srgbClr val="008000"/>
                </a:solidFill>
                <a:effectLst/>
                <a:latin typeface="Consolas" panose="020B0609020204030204" pitchFamily="49" charset="0"/>
              </a:rPr>
              <a:t>// </a:t>
            </a:r>
            <a:r>
              <a:rPr lang="zh-CN" altLang="en-US" b="1" dirty="0">
                <a:solidFill>
                  <a:srgbClr val="008000"/>
                </a:solidFill>
                <a:effectLst/>
                <a:latin typeface="Consolas" panose="020B0609020204030204" pitchFamily="49" charset="0"/>
              </a:rPr>
              <a:t>余额</a:t>
            </a:r>
            <a:br>
              <a:rPr lang="zh-CN" altLang="en-US" b="1" dirty="0">
                <a:solidFill>
                  <a:srgbClr val="000000"/>
                </a:solidFill>
                <a:effectLst/>
                <a:latin typeface="Consolas" panose="020B0609020204030204" pitchFamily="49" charset="0"/>
              </a:rPr>
            </a:br>
            <a:r>
              <a:rPr lang="zh-CN" altLang="en-US"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Bank</a:t>
            </a:r>
            <a:r>
              <a:rPr lang="en-US" altLang="zh-CN" b="1" dirty="0">
                <a:solidFill>
                  <a:srgbClr val="000000"/>
                </a:solidFill>
                <a:effectLst/>
                <a:latin typeface="Consolas" panose="020B0609020204030204" pitchFamily="49" charset="0"/>
              </a:rPr>
              <a:t>(</a:t>
            </a:r>
            <a:r>
              <a:rPr lang="en-US" altLang="zh-CN" b="1" dirty="0">
                <a:solidFill>
                  <a:srgbClr val="267F99"/>
                </a:solidFill>
                <a:effectLst/>
                <a:latin typeface="Consolas" panose="020B0609020204030204" pitchFamily="49" charset="0"/>
              </a:rPr>
              <a:t>int</a:t>
            </a: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initdeposit</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balance</a:t>
            </a:r>
            <a:r>
              <a:rPr lang="en-US" altLang="zh-CN" b="1" dirty="0">
                <a:solidFill>
                  <a:srgbClr val="000000"/>
                </a:solidFill>
                <a:effectLst/>
                <a:latin typeface="Consolas" panose="020B0609020204030204" pitchFamily="49" charset="0"/>
              </a:rPr>
              <a:t> = </a:t>
            </a:r>
            <a:r>
              <a:rPr lang="en-US" altLang="zh-CN" b="1" dirty="0" err="1">
                <a:solidFill>
                  <a:srgbClr val="001080"/>
                </a:solidFill>
                <a:effectLst/>
                <a:latin typeface="Consolas" panose="020B0609020204030204" pitchFamily="49" charset="0"/>
              </a:rPr>
              <a:t>initdeposit</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br>
              <a:rPr lang="en-US" altLang="zh-CN" b="1" dirty="0">
                <a:solidFill>
                  <a:srgbClr val="000000"/>
                </a:solidFill>
                <a:effectLst/>
                <a:latin typeface="Consolas" panose="020B0609020204030204" pitchFamily="49" charset="0"/>
              </a:rPr>
            </a:b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void</a:t>
            </a:r>
            <a:r>
              <a:rPr lang="en-US" altLang="zh-CN" b="1" dirty="0">
                <a:solidFill>
                  <a:srgbClr val="000000"/>
                </a:solidFill>
                <a:effectLst/>
                <a:latin typeface="Consolas" panose="020B0609020204030204" pitchFamily="49" charset="0"/>
              </a:rPr>
              <a:t> </a:t>
            </a:r>
            <a:r>
              <a:rPr lang="en-US" altLang="zh-CN" b="1" dirty="0" err="1">
                <a:solidFill>
                  <a:srgbClr val="795E26"/>
                </a:solidFill>
                <a:effectLst/>
                <a:latin typeface="Consolas" panose="020B0609020204030204" pitchFamily="49" charset="0"/>
              </a:rPr>
              <a:t>deposite</a:t>
            </a:r>
            <a:r>
              <a:rPr lang="en-US" altLang="zh-CN" b="1" dirty="0">
                <a:solidFill>
                  <a:srgbClr val="000000"/>
                </a:solidFill>
                <a:effectLst/>
                <a:latin typeface="Consolas" panose="020B0609020204030204" pitchFamily="49" charset="0"/>
              </a:rPr>
              <a:t>(</a:t>
            </a:r>
            <a:r>
              <a:rPr lang="en-US" altLang="zh-CN" b="1" dirty="0">
                <a:solidFill>
                  <a:srgbClr val="267F99"/>
                </a:solidFill>
                <a:effectLst/>
                <a:latin typeface="Consolas" panose="020B0609020204030204" pitchFamily="49" charset="0"/>
              </a:rPr>
              <a:t>double</a:t>
            </a: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dAmount</a:t>
            </a:r>
            <a:r>
              <a:rPr lang="en-US" altLang="zh-CN" b="1" dirty="0">
                <a:solidFill>
                  <a:srgbClr val="000000"/>
                </a:solidFill>
                <a:effectLst/>
                <a:latin typeface="Consolas" panose="020B0609020204030204" pitchFamily="49" charset="0"/>
              </a:rPr>
              <a:t>){</a:t>
            </a:r>
            <a:r>
              <a:rPr lang="en-US" altLang="zh-CN" b="1" dirty="0">
                <a:solidFill>
                  <a:srgbClr val="008000"/>
                </a:solidFill>
                <a:effectLst/>
                <a:latin typeface="Consolas" panose="020B0609020204030204" pitchFamily="49" charset="0"/>
              </a:rPr>
              <a:t>//</a:t>
            </a:r>
            <a:r>
              <a:rPr lang="zh-CN" altLang="en-US" b="1" dirty="0">
                <a:solidFill>
                  <a:srgbClr val="008000"/>
                </a:solidFill>
                <a:effectLst/>
                <a:latin typeface="Consolas" panose="020B0609020204030204" pitchFamily="49" charset="0"/>
              </a:rPr>
              <a:t>存钱</a:t>
            </a:r>
            <a:endParaRPr lang="zh-CN" altLang="en-US" b="1" dirty="0">
              <a:solidFill>
                <a:srgbClr val="000000"/>
              </a:solidFill>
              <a:effectLst/>
              <a:latin typeface="Consolas" panose="020B0609020204030204" pitchFamily="49" charset="0"/>
            </a:endParaRPr>
          </a:p>
          <a:p>
            <a:pPr marL="342900" indent="-342900">
              <a:buFont typeface="+mj-lt"/>
              <a:buAutoNum type="arabicPeriod"/>
            </a:pPr>
            <a:r>
              <a:rPr lang="zh-CN" altLang="en-US"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if</a:t>
            </a: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dAmount</a:t>
            </a:r>
            <a:r>
              <a:rPr lang="en-US" altLang="zh-CN" b="1" dirty="0">
                <a:solidFill>
                  <a:srgbClr val="000000"/>
                </a:solidFill>
                <a:effectLst/>
                <a:latin typeface="Consolas" panose="020B0609020204030204" pitchFamily="49" charset="0"/>
              </a:rPr>
              <a:t> &gt; </a:t>
            </a:r>
            <a:r>
              <a:rPr lang="en-US" altLang="zh-CN" b="1" dirty="0">
                <a:solidFill>
                  <a:srgbClr val="098658"/>
                </a:solidFill>
                <a:effectLst/>
                <a:latin typeface="Consolas" panose="020B0609020204030204" pitchFamily="49" charset="0"/>
              </a:rPr>
              <a:t>0.0</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balance</a:t>
            </a:r>
            <a:r>
              <a:rPr lang="en-US" altLang="zh-CN" b="1" dirty="0">
                <a:solidFill>
                  <a:srgbClr val="000000"/>
                </a:solidFill>
                <a:effectLst/>
                <a:latin typeface="Consolas" panose="020B0609020204030204" pitchFamily="49" charset="0"/>
              </a:rPr>
              <a:t> += </a:t>
            </a:r>
            <a:r>
              <a:rPr lang="en-US" altLang="zh-CN" b="1" dirty="0" err="1">
                <a:solidFill>
                  <a:srgbClr val="001080"/>
                </a:solidFill>
                <a:effectLst/>
                <a:latin typeface="Consolas" panose="020B0609020204030204" pitchFamily="49" charset="0"/>
              </a:rPr>
              <a:t>dAmount</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br>
              <a:rPr lang="en-US" altLang="zh-CN" b="1" dirty="0">
                <a:solidFill>
                  <a:srgbClr val="000000"/>
                </a:solidFill>
                <a:effectLst/>
                <a:latin typeface="Consolas" panose="020B0609020204030204" pitchFamily="49" charset="0"/>
              </a:rPr>
            </a:b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void</a:t>
            </a: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withdrawal</a:t>
            </a:r>
            <a:r>
              <a:rPr lang="en-US" altLang="zh-CN" b="1" dirty="0">
                <a:solidFill>
                  <a:srgbClr val="000000"/>
                </a:solidFill>
                <a:effectLst/>
                <a:latin typeface="Consolas" panose="020B0609020204030204" pitchFamily="49" charset="0"/>
              </a:rPr>
              <a:t>(</a:t>
            </a:r>
            <a:r>
              <a:rPr lang="en-US" altLang="zh-CN" b="1" dirty="0">
                <a:solidFill>
                  <a:srgbClr val="267F99"/>
                </a:solidFill>
                <a:effectLst/>
                <a:latin typeface="Consolas" panose="020B0609020204030204" pitchFamily="49" charset="0"/>
              </a:rPr>
              <a:t>double</a:t>
            </a: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dAmount</a:t>
            </a: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throws</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InsufficientFundsException</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if</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balance</a:t>
            </a:r>
            <a:r>
              <a:rPr lang="en-US" altLang="zh-CN" b="1" dirty="0">
                <a:solidFill>
                  <a:srgbClr val="000000"/>
                </a:solidFill>
                <a:effectLst/>
                <a:latin typeface="Consolas" panose="020B0609020204030204" pitchFamily="49" charset="0"/>
              </a:rPr>
              <a:t> &lt; </a:t>
            </a:r>
            <a:r>
              <a:rPr lang="en-US" altLang="zh-CN" b="1" dirty="0" err="1">
                <a:solidFill>
                  <a:srgbClr val="000000"/>
                </a:solidFill>
                <a:effectLst/>
                <a:latin typeface="Consolas" panose="020B0609020204030204" pitchFamily="49" charset="0"/>
              </a:rPr>
              <a:t>dAmout</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String</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str</a:t>
            </a:r>
            <a:r>
              <a:rPr lang="en-US" altLang="zh-CN" b="1" dirty="0">
                <a:solidFill>
                  <a:srgbClr val="000000"/>
                </a:solidFill>
                <a:effectLst/>
                <a:latin typeface="Consolas" panose="020B0609020204030204" pitchFamily="49" charset="0"/>
              </a:rPr>
              <a:t> = </a:t>
            </a:r>
            <a:r>
              <a:rPr lang="en-US" altLang="zh-CN" b="1" dirty="0">
                <a:solidFill>
                  <a:srgbClr val="A31515"/>
                </a:solidFill>
                <a:effectLst/>
                <a:latin typeface="Consolas" panose="020B0609020204030204" pitchFamily="49" charset="0"/>
              </a:rPr>
              <a:t>"The balance"</a:t>
            </a:r>
            <a:r>
              <a:rPr lang="en-US" altLang="zh-CN" b="1" dirty="0">
                <a:solidFill>
                  <a:srgbClr val="000000"/>
                </a:solidFill>
                <a:effectLst/>
                <a:latin typeface="Consolas" panose="020B0609020204030204" pitchFamily="49" charset="0"/>
              </a:rPr>
              <a:t> + </a:t>
            </a:r>
            <a:r>
              <a:rPr lang="en-US" altLang="zh-CN" b="1" dirty="0" err="1">
                <a:solidFill>
                  <a:srgbClr val="795E26"/>
                </a:solidFill>
                <a:effectLst/>
                <a:latin typeface="Consolas" panose="020B0609020204030204" pitchFamily="49" charset="0"/>
              </a:rPr>
              <a:t>getbalance</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 </a:t>
            </a:r>
            <a:r>
              <a:rPr lang="en-US" altLang="zh-CN" b="1" dirty="0">
                <a:solidFill>
                  <a:srgbClr val="A31515"/>
                </a:solidFill>
                <a:effectLst/>
                <a:latin typeface="Consolas" panose="020B0609020204030204" pitchFamily="49" charset="0"/>
              </a:rPr>
              <a:t>"The withdrawal was"</a:t>
            </a:r>
            <a:r>
              <a:rPr lang="en-US" altLang="zh-CN" b="1" dirty="0">
                <a:solidFill>
                  <a:srgbClr val="000000"/>
                </a:solidFill>
                <a:effectLst/>
                <a:latin typeface="Consolas" panose="020B0609020204030204" pitchFamily="49" charset="0"/>
              </a:rPr>
              <a:t> + </a:t>
            </a:r>
            <a:r>
              <a:rPr lang="en-US" altLang="zh-CN" b="1" dirty="0" err="1">
                <a:solidFill>
                  <a:srgbClr val="001080"/>
                </a:solidFill>
                <a:effectLst/>
                <a:latin typeface="Consolas" panose="020B0609020204030204" pitchFamily="49" charset="0"/>
              </a:rPr>
              <a:t>dAmount</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throw</a:t>
            </a: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new</a:t>
            </a:r>
            <a:r>
              <a:rPr lang="en-US" altLang="zh-CN" b="1" dirty="0">
                <a:solidFill>
                  <a:srgbClr val="000000"/>
                </a:solidFill>
                <a:effectLst/>
                <a:latin typeface="Consolas" panose="020B0609020204030204" pitchFamily="49" charset="0"/>
              </a:rPr>
              <a:t> </a:t>
            </a:r>
            <a:r>
              <a:rPr lang="en-US" altLang="zh-CN" b="1" dirty="0" err="1">
                <a:solidFill>
                  <a:srgbClr val="795E26"/>
                </a:solidFill>
                <a:effectLst/>
                <a:latin typeface="Consolas" panose="020B0609020204030204" pitchFamily="49" charset="0"/>
              </a:rPr>
              <a:t>InsufficientFundsException</a:t>
            </a:r>
            <a:r>
              <a:rPr lang="en-US" altLang="zh-CN" b="1" dirty="0">
                <a:solidFill>
                  <a:srgbClr val="000000"/>
                </a:solidFill>
                <a:effectLst/>
                <a:latin typeface="Consolas" panose="020B0609020204030204" pitchFamily="49" charset="0"/>
              </a:rPr>
              <a:t>(</a:t>
            </a:r>
            <a:r>
              <a:rPr lang="en-US" altLang="zh-CN" b="1" dirty="0">
                <a:solidFill>
                  <a:srgbClr val="001080"/>
                </a:solidFill>
                <a:effectLst/>
                <a:latin typeface="Consolas" panose="020B0609020204030204" pitchFamily="49" charset="0"/>
              </a:rPr>
              <a:t>str</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balance</a:t>
            </a:r>
            <a:r>
              <a:rPr lang="en-US" altLang="zh-CN" b="1" dirty="0">
                <a:solidFill>
                  <a:srgbClr val="000000"/>
                </a:solidFill>
                <a:effectLst/>
                <a:latin typeface="Consolas" panose="020B0609020204030204" pitchFamily="49" charset="0"/>
              </a:rPr>
              <a:t> = </a:t>
            </a:r>
            <a:r>
              <a:rPr lang="en-US" altLang="zh-CN" b="1" dirty="0">
                <a:solidFill>
                  <a:srgbClr val="001080"/>
                </a:solidFill>
                <a:effectLst/>
                <a:latin typeface="Consolas" panose="020B0609020204030204" pitchFamily="49" charset="0"/>
              </a:rPr>
              <a:t>balance</a:t>
            </a:r>
            <a:r>
              <a:rPr lang="en-US" altLang="zh-CN" b="1" dirty="0">
                <a:solidFill>
                  <a:srgbClr val="000000"/>
                </a:solidFill>
                <a:effectLst/>
                <a:latin typeface="Consolas" panose="020B0609020204030204" pitchFamily="49" charset="0"/>
              </a:rPr>
              <a:t> - </a:t>
            </a:r>
            <a:r>
              <a:rPr lang="en-US" altLang="zh-CN" b="1" dirty="0" err="1">
                <a:solidFill>
                  <a:srgbClr val="001080"/>
                </a:solidFill>
                <a:effectLst/>
                <a:latin typeface="Consolas" panose="020B0609020204030204" pitchFamily="49" charset="0"/>
              </a:rPr>
              <a:t>dAmount</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br>
              <a:rPr lang="en-US" altLang="zh-CN" b="1" dirty="0">
                <a:solidFill>
                  <a:srgbClr val="000000"/>
                </a:solidFill>
                <a:effectLst/>
                <a:latin typeface="Consolas" panose="020B0609020204030204" pitchFamily="49" charset="0"/>
              </a:rPr>
            </a:b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double</a:t>
            </a:r>
            <a:r>
              <a:rPr lang="en-US" altLang="zh-CN" b="1" dirty="0">
                <a:solidFill>
                  <a:srgbClr val="000000"/>
                </a:solidFill>
                <a:effectLst/>
                <a:latin typeface="Consolas" panose="020B0609020204030204" pitchFamily="49" charset="0"/>
              </a:rPr>
              <a:t> </a:t>
            </a:r>
            <a:r>
              <a:rPr lang="en-US" altLang="zh-CN" b="1" dirty="0" err="1">
                <a:solidFill>
                  <a:srgbClr val="795E26"/>
                </a:solidFill>
                <a:effectLst/>
                <a:latin typeface="Consolas" panose="020B0609020204030204" pitchFamily="49" charset="0"/>
              </a:rPr>
              <a:t>getbalance</a:t>
            </a:r>
            <a:r>
              <a:rPr lang="en-US" altLang="zh-CN" b="1" dirty="0">
                <a:solidFill>
                  <a:srgbClr val="000000"/>
                </a:solidFill>
                <a:effectLst/>
                <a:latin typeface="Consolas" panose="020B0609020204030204" pitchFamily="49" charset="0"/>
              </a:rPr>
              <a:t>() {</a:t>
            </a:r>
            <a:r>
              <a:rPr lang="en-US" altLang="zh-CN" b="1" dirty="0">
                <a:solidFill>
                  <a:srgbClr val="008000"/>
                </a:solidFill>
                <a:effectLst/>
                <a:latin typeface="Consolas" panose="020B0609020204030204" pitchFamily="49" charset="0"/>
              </a:rPr>
              <a:t>// </a:t>
            </a:r>
            <a:r>
              <a:rPr lang="zh-CN" altLang="en-US" b="1" dirty="0">
                <a:solidFill>
                  <a:srgbClr val="008000"/>
                </a:solidFill>
                <a:effectLst/>
                <a:latin typeface="Consolas" panose="020B0609020204030204" pitchFamily="49" charset="0"/>
              </a:rPr>
              <a:t>获取余额</a:t>
            </a:r>
            <a:endParaRPr lang="zh-CN" altLang="en-US" b="1" dirty="0">
              <a:solidFill>
                <a:srgbClr val="000000"/>
              </a:solidFill>
              <a:effectLst/>
              <a:latin typeface="Consolas" panose="020B0609020204030204" pitchFamily="49" charset="0"/>
            </a:endParaRPr>
          </a:p>
          <a:p>
            <a:pPr marL="342900" indent="-342900">
              <a:buFont typeface="+mj-lt"/>
              <a:buAutoNum type="arabicPeriod"/>
            </a:pPr>
            <a:r>
              <a:rPr lang="zh-CN" altLang="en-US"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return</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balance</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a:t>
            </a:r>
          </a:p>
          <a:p>
            <a:pPr marL="342900" indent="-342900">
              <a:buFont typeface="+mj-lt"/>
              <a:buAutoNum type="arabicPeriod"/>
            </a:pPr>
            <a:endParaRPr lang="en-US" altLang="zh-CN" b="1" dirty="0">
              <a:solidFill>
                <a:srgbClr val="000000"/>
              </a:solidFill>
              <a:latin typeface="Consolas" panose="020B0609020204030204" pitchFamily="49" charset="0"/>
            </a:endParaRPr>
          </a:p>
          <a:p>
            <a:pPr marL="342900" indent="-342900">
              <a:buFont typeface="+mj-lt"/>
              <a:buAutoNum type="arabicPeriod"/>
            </a:pPr>
            <a:endParaRPr lang="en-US" altLang="zh-CN" b="1"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746295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6</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3326552"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创建自己的异常</a:t>
            </a:r>
          </a:p>
        </p:txBody>
      </p:sp>
      <p:sp>
        <p:nvSpPr>
          <p:cNvPr id="7" name="Rectangle 2">
            <a:extLst>
              <a:ext uri="{FF2B5EF4-FFF2-40B4-BE49-F238E27FC236}">
                <a16:creationId xmlns:a16="http://schemas.microsoft.com/office/drawing/2014/main" id="{9B47C90A-5257-45E4-B866-409D49F6D809}"/>
              </a:ext>
            </a:extLst>
          </p:cNvPr>
          <p:cNvSpPr>
            <a:spLocks noChangeArrowheads="1"/>
          </p:cNvSpPr>
          <p:nvPr/>
        </p:nvSpPr>
        <p:spPr bwMode="auto">
          <a:xfrm>
            <a:off x="0" y="1024346"/>
            <a:ext cx="9144000" cy="3139321"/>
          </a:xfrm>
          <a:prstGeom prst="rect">
            <a:avLst/>
          </a:prstGeom>
          <a:solidFill>
            <a:schemeClr val="accent1">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342900" indent="-342900">
              <a:buFont typeface="+mj-lt"/>
              <a:buAutoNum type="arabicPeriod"/>
            </a:pPr>
            <a:r>
              <a:rPr lang="en-US" altLang="zh-CN" b="1" dirty="0">
                <a:solidFill>
                  <a:srgbClr val="0000FF"/>
                </a:solidFill>
                <a:effectLst/>
                <a:latin typeface="Consolas" panose="020B0609020204030204" pitchFamily="49" charset="0"/>
              </a:rPr>
              <a:t>class</a:t>
            </a: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ExceptionDemo</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public</a:t>
            </a:r>
            <a:r>
              <a:rPr lang="en-US" altLang="zh-CN" b="1" dirty="0">
                <a:solidFill>
                  <a:srgbClr val="000000"/>
                </a:solidFill>
                <a:effectLst/>
                <a:latin typeface="Consolas" panose="020B0609020204030204" pitchFamily="49" charset="0"/>
              </a:rPr>
              <a:t> </a:t>
            </a:r>
            <a:r>
              <a:rPr lang="en-US" altLang="zh-CN" b="1" dirty="0">
                <a:solidFill>
                  <a:srgbClr val="0000FF"/>
                </a:solidFill>
                <a:effectLst/>
                <a:latin typeface="Consolas" panose="020B0609020204030204" pitchFamily="49" charset="0"/>
              </a:rPr>
              <a:t>static</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void</a:t>
            </a: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main</a:t>
            </a:r>
            <a:r>
              <a:rPr lang="en-US" altLang="zh-CN" b="1" dirty="0">
                <a:solidFill>
                  <a:srgbClr val="000000"/>
                </a:solidFill>
                <a:effectLst/>
                <a:latin typeface="Consolas" panose="020B0609020204030204" pitchFamily="49" charset="0"/>
              </a:rPr>
              <a:t>(</a:t>
            </a:r>
            <a:r>
              <a:rPr lang="en-US" altLang="zh-CN" b="1" dirty="0">
                <a:solidFill>
                  <a:srgbClr val="267F99"/>
                </a:solidFill>
                <a:effectLst/>
                <a:latin typeface="Consolas" panose="020B0609020204030204" pitchFamily="49" charset="0"/>
              </a:rPr>
              <a:t>String</a:t>
            </a: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args</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AF00DB"/>
                </a:solidFill>
                <a:effectLst/>
                <a:latin typeface="Consolas" panose="020B0609020204030204" pitchFamily="49" charset="0"/>
              </a:rPr>
              <a:t>try</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Bank</a:t>
            </a: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ba</a:t>
            </a:r>
            <a:r>
              <a:rPr lang="en-US" altLang="zh-CN" b="1" dirty="0">
                <a:solidFill>
                  <a:srgbClr val="000000"/>
                </a:solidFill>
                <a:effectLst/>
                <a:latin typeface="Consolas" panose="020B0609020204030204" pitchFamily="49" charset="0"/>
              </a:rPr>
              <a:t> = </a:t>
            </a:r>
            <a:r>
              <a:rPr lang="en-US" altLang="zh-CN" b="1" dirty="0">
                <a:solidFill>
                  <a:srgbClr val="AF00DB"/>
                </a:solidFill>
                <a:effectLst/>
                <a:latin typeface="Consolas" panose="020B0609020204030204" pitchFamily="49" charset="0"/>
              </a:rPr>
              <a:t>new</a:t>
            </a:r>
            <a:r>
              <a:rPr lang="en-US" altLang="zh-CN" b="1" dirty="0">
                <a:solidFill>
                  <a:srgbClr val="000000"/>
                </a:solidFill>
                <a:effectLst/>
                <a:latin typeface="Consolas" panose="020B0609020204030204" pitchFamily="49" charset="0"/>
              </a:rPr>
              <a:t> </a:t>
            </a:r>
            <a:r>
              <a:rPr lang="en-US" altLang="zh-CN" b="1" dirty="0">
                <a:solidFill>
                  <a:srgbClr val="795E26"/>
                </a:solidFill>
                <a:effectLst/>
                <a:latin typeface="Consolas" panose="020B0609020204030204" pitchFamily="49" charset="0"/>
              </a:rPr>
              <a:t>Bank</a:t>
            </a:r>
            <a:r>
              <a:rPr lang="en-US" altLang="zh-CN" b="1" dirty="0">
                <a:solidFill>
                  <a:srgbClr val="000000"/>
                </a:solidFill>
                <a:effectLst/>
                <a:latin typeface="Consolas" panose="020B0609020204030204" pitchFamily="49" charset="0"/>
              </a:rPr>
              <a:t>(</a:t>
            </a:r>
            <a:r>
              <a:rPr lang="en-US" altLang="zh-CN" b="1" dirty="0">
                <a:solidFill>
                  <a:srgbClr val="098658"/>
                </a:solidFill>
                <a:effectLst/>
                <a:latin typeface="Consolas" panose="020B0609020204030204" pitchFamily="49" charset="0"/>
              </a:rPr>
              <a:t>50</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001080"/>
                </a:solidFill>
                <a:effectLst/>
                <a:latin typeface="Consolas" panose="020B0609020204030204" pitchFamily="49" charset="0"/>
              </a:rPr>
              <a:t>ba</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withdrawal</a:t>
            </a:r>
            <a:r>
              <a:rPr lang="en-US" altLang="zh-CN" b="1" dirty="0">
                <a:solidFill>
                  <a:srgbClr val="000000"/>
                </a:solidFill>
                <a:effectLst/>
                <a:latin typeface="Consolas" panose="020B0609020204030204" pitchFamily="49" charset="0"/>
              </a:rPr>
              <a:t>(</a:t>
            </a:r>
            <a:r>
              <a:rPr lang="en-US" altLang="zh-CN" b="1" dirty="0">
                <a:solidFill>
                  <a:srgbClr val="098658"/>
                </a:solidFill>
                <a:effectLst/>
                <a:latin typeface="Consolas" panose="020B0609020204030204" pitchFamily="49" charset="0"/>
              </a:rPr>
              <a:t>100</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System</a:t>
            </a:r>
            <a:r>
              <a:rPr lang="en-US" altLang="zh-CN" b="1" dirty="0" err="1">
                <a:solidFill>
                  <a:srgbClr val="000000"/>
                </a:solidFill>
                <a:effectLst/>
                <a:latin typeface="Consolas" panose="020B0609020204030204" pitchFamily="49" charset="0"/>
              </a:rPr>
              <a:t>.</a:t>
            </a:r>
            <a:r>
              <a:rPr lang="en-US" altLang="zh-CN" b="1" dirty="0" err="1">
                <a:solidFill>
                  <a:srgbClr val="0070C1"/>
                </a:solidFill>
                <a:effectLst/>
                <a:latin typeface="Consolas" panose="020B0609020204030204" pitchFamily="49" charset="0"/>
              </a:rPr>
              <a:t>out</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println</a:t>
            </a:r>
            <a:r>
              <a:rPr lang="en-US" altLang="zh-CN" b="1" dirty="0">
                <a:solidFill>
                  <a:srgbClr val="000000"/>
                </a:solidFill>
                <a:effectLst/>
                <a:latin typeface="Consolas" panose="020B0609020204030204" pitchFamily="49" charset="0"/>
              </a:rPr>
              <a:t>(</a:t>
            </a:r>
            <a:r>
              <a:rPr lang="en-US" altLang="zh-CN" b="1" dirty="0">
                <a:solidFill>
                  <a:srgbClr val="A31515"/>
                </a:solidFill>
                <a:effectLst/>
                <a:latin typeface="Consolas" panose="020B0609020204030204" pitchFamily="49" charset="0"/>
              </a:rPr>
              <a:t>"Withdrawal successful!"</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 </a:t>
            </a:r>
            <a:r>
              <a:rPr lang="en-US" altLang="zh-CN" b="1" dirty="0">
                <a:solidFill>
                  <a:srgbClr val="AF00DB"/>
                </a:solidFill>
                <a:effectLst/>
                <a:latin typeface="Consolas" panose="020B0609020204030204" pitchFamily="49" charset="0"/>
              </a:rPr>
              <a:t>catch</a:t>
            </a:r>
            <a:r>
              <a:rPr lang="en-US" altLang="zh-CN" b="1" dirty="0">
                <a:solidFill>
                  <a:srgbClr val="000000"/>
                </a:solidFill>
                <a:effectLst/>
                <a:latin typeface="Consolas" panose="020B0609020204030204" pitchFamily="49" charset="0"/>
              </a:rPr>
              <a:t> (</a:t>
            </a:r>
            <a:r>
              <a:rPr lang="en-US" altLang="zh-CN" b="1" dirty="0">
                <a:solidFill>
                  <a:srgbClr val="267F99"/>
                </a:solidFill>
                <a:effectLst/>
                <a:latin typeface="Consolas" panose="020B0609020204030204" pitchFamily="49" charset="0"/>
              </a:rPr>
              <a:t>Exception</a:t>
            </a:r>
            <a:r>
              <a:rPr lang="en-US" altLang="zh-CN" b="1" dirty="0">
                <a:solidFill>
                  <a:srgbClr val="000000"/>
                </a:solidFill>
                <a:effectLst/>
                <a:latin typeface="Consolas" panose="020B0609020204030204" pitchFamily="49" charset="0"/>
              </a:rPr>
              <a:t> </a:t>
            </a:r>
            <a:r>
              <a:rPr lang="en-US" altLang="zh-CN" b="1" dirty="0">
                <a:solidFill>
                  <a:srgbClr val="001080"/>
                </a:solidFill>
                <a:effectLst/>
                <a:latin typeface="Consolas" panose="020B0609020204030204" pitchFamily="49" charset="0"/>
              </a:rPr>
              <a:t>e</a:t>
            </a: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r>
              <a:rPr lang="en-US" altLang="zh-CN" b="1" dirty="0" err="1">
                <a:solidFill>
                  <a:srgbClr val="267F99"/>
                </a:solidFill>
                <a:effectLst/>
                <a:latin typeface="Consolas" panose="020B0609020204030204" pitchFamily="49" charset="0"/>
              </a:rPr>
              <a:t>System</a:t>
            </a:r>
            <a:r>
              <a:rPr lang="en-US" altLang="zh-CN" b="1" dirty="0" err="1">
                <a:solidFill>
                  <a:srgbClr val="000000"/>
                </a:solidFill>
                <a:effectLst/>
                <a:latin typeface="Consolas" panose="020B0609020204030204" pitchFamily="49" charset="0"/>
              </a:rPr>
              <a:t>.</a:t>
            </a:r>
            <a:r>
              <a:rPr lang="en-US" altLang="zh-CN" b="1" dirty="0" err="1">
                <a:solidFill>
                  <a:srgbClr val="0070C1"/>
                </a:solidFill>
                <a:effectLst/>
                <a:latin typeface="Consolas" panose="020B0609020204030204" pitchFamily="49" charset="0"/>
              </a:rPr>
              <a:t>out</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println</a:t>
            </a:r>
            <a:r>
              <a:rPr lang="en-US" altLang="zh-CN" b="1" dirty="0">
                <a:solidFill>
                  <a:srgbClr val="000000"/>
                </a:solidFill>
                <a:effectLst/>
                <a:latin typeface="Consolas" panose="020B0609020204030204" pitchFamily="49" charset="0"/>
              </a:rPr>
              <a:t>(</a:t>
            </a:r>
            <a:r>
              <a:rPr lang="en-US" altLang="zh-CN" b="1" dirty="0" err="1">
                <a:solidFill>
                  <a:srgbClr val="001080"/>
                </a:solidFill>
                <a:effectLst/>
                <a:latin typeface="Consolas" panose="020B0609020204030204" pitchFamily="49" charset="0"/>
              </a:rPr>
              <a:t>e</a:t>
            </a:r>
            <a:r>
              <a:rPr lang="en-US" altLang="zh-CN" b="1" dirty="0" err="1">
                <a:solidFill>
                  <a:srgbClr val="000000"/>
                </a:solidFill>
                <a:effectLst/>
                <a:latin typeface="Consolas" panose="020B0609020204030204" pitchFamily="49" charset="0"/>
              </a:rPr>
              <a:t>.</a:t>
            </a:r>
            <a:r>
              <a:rPr lang="en-US" altLang="zh-CN" b="1" dirty="0" err="1">
                <a:solidFill>
                  <a:srgbClr val="795E26"/>
                </a:solidFill>
                <a:effectLst/>
                <a:latin typeface="Consolas" panose="020B0609020204030204" pitchFamily="49" charset="0"/>
              </a:rPr>
              <a:t>toString</a:t>
            </a:r>
            <a:r>
              <a:rPr lang="en-US" altLang="zh-CN" b="1" dirty="0">
                <a:solidFill>
                  <a:srgbClr val="000000"/>
                </a:solidFill>
                <a:effectLst/>
                <a:latin typeface="Consolas" panose="020B0609020204030204" pitchFamily="49" charset="0"/>
              </a:rPr>
              <a:t>());</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    }</a:t>
            </a:r>
          </a:p>
          <a:p>
            <a:pPr marL="342900" indent="-342900">
              <a:buFont typeface="+mj-lt"/>
              <a:buAutoNum type="arabicPeriod"/>
            </a:pPr>
            <a:r>
              <a:rPr lang="en-US" altLang="zh-CN" b="1"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0865751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4000636"/>
            <a:ext cx="9144000" cy="2857364"/>
          </a:xfrm>
          <a:prstGeom prst="rect">
            <a:avLst/>
          </a:prstGeom>
          <a:solidFill>
            <a:srgbClr val="1557A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矩形 1"/>
          <p:cNvSpPr/>
          <p:nvPr/>
        </p:nvSpPr>
        <p:spPr>
          <a:xfrm>
            <a:off x="-1" y="0"/>
            <a:ext cx="9144000" cy="2326133"/>
          </a:xfrm>
          <a:prstGeom prst="rect">
            <a:avLst/>
          </a:prstGeom>
          <a:solidFill>
            <a:srgbClr val="1557A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516730" y="2446068"/>
            <a:ext cx="8110537" cy="1245341"/>
          </a:xfrm>
          <a:prstGeom prst="rect">
            <a:avLst/>
          </a:prstGeom>
          <a:effectLst>
            <a:outerShdw blurRad="50800" dist="38100" dir="5400000" algn="t" rotWithShape="0">
              <a:prstClr val="black">
                <a:alpha val="40000"/>
              </a:prstClr>
            </a:outerShdw>
          </a:effectLst>
        </p:spPr>
        <p:txBody>
          <a:bodyPr>
            <a:spAutoFit/>
          </a:bodyPr>
          <a:lstStyle/>
          <a:p>
            <a:pPr indent="127000" algn="ctr" eaLnBrk="1" fontAlgn="auto" hangingPunct="1">
              <a:lnSpc>
                <a:spcPct val="120000"/>
              </a:lnSpc>
              <a:spcBef>
                <a:spcPts val="0"/>
              </a:spcBef>
              <a:spcAft>
                <a:spcPts val="0"/>
              </a:spcAft>
              <a:defRPr/>
            </a:pPr>
            <a:r>
              <a:rPr lang="zh-CN" altLang="en-US" sz="7200" b="1" kern="100" dirty="0">
                <a:solidFill>
                  <a:srgbClr val="0070C0"/>
                </a:solidFill>
                <a:latin typeface="隶书" panose="02010509060101010101" pitchFamily="49" charset="-122"/>
                <a:ea typeface="隶书" panose="02010509060101010101" pitchFamily="49" charset="-122"/>
                <a:cs typeface="Times New Roman" panose="02020603050405020304" pitchFamily="18" charset="0"/>
              </a:rPr>
              <a:t>谢谢</a:t>
            </a:r>
          </a:p>
        </p:txBody>
      </p:sp>
      <p:pic>
        <p:nvPicPr>
          <p:cNvPr id="4" name="图片 6"/>
          <p:cNvPicPr>
            <a:picLocks noChangeAspect="1"/>
          </p:cNvPicPr>
          <p:nvPr/>
        </p:nvPicPr>
        <p:blipFill>
          <a:blip r:embed="rId3" cstate="print">
            <a:biLevel thresh="50000"/>
            <a:grayscl/>
            <a:extLst>
              <a:ext uri="{28A0092B-C50C-407E-A947-70E740481C1C}">
                <a14:useLocalDpi xmlns:a14="http://schemas.microsoft.com/office/drawing/2010/main" val="0"/>
              </a:ext>
            </a:extLst>
          </a:blip>
          <a:srcRect t="77859" r="53864"/>
          <a:stretch>
            <a:fillRect/>
          </a:stretch>
        </p:blipFill>
        <p:spPr bwMode="auto">
          <a:xfrm>
            <a:off x="206375" y="152400"/>
            <a:ext cx="251777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1</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异常的概念</a:t>
            </a:r>
          </a:p>
        </p:txBody>
      </p:sp>
      <p:sp>
        <p:nvSpPr>
          <p:cNvPr id="3" name="矩形: 圆角 2">
            <a:extLst>
              <a:ext uri="{FF2B5EF4-FFF2-40B4-BE49-F238E27FC236}">
                <a16:creationId xmlns:a16="http://schemas.microsoft.com/office/drawing/2014/main" id="{49D67C47-124D-4C41-A955-9A858258ED13}"/>
              </a:ext>
            </a:extLst>
          </p:cNvPr>
          <p:cNvSpPr/>
          <p:nvPr/>
        </p:nvSpPr>
        <p:spPr>
          <a:xfrm>
            <a:off x="2872" y="1081260"/>
            <a:ext cx="9141128" cy="721163"/>
          </a:xfrm>
          <a:prstGeom prst="roundRect">
            <a:avLst>
              <a:gd name="adj" fmla="val 562"/>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1557AE"/>
                </a:solidFill>
                <a:latin typeface="+mj-lt"/>
              </a:rPr>
              <a:t>什么是异常？为什么需要异常？</a:t>
            </a:r>
            <a:endParaRPr lang="en-US" altLang="zh-CN" sz="2400" b="1" dirty="0">
              <a:solidFill>
                <a:srgbClr val="1557AE"/>
              </a:solidFill>
              <a:latin typeface="+mj-lt"/>
            </a:endParaRPr>
          </a:p>
        </p:txBody>
      </p:sp>
      <p:sp>
        <p:nvSpPr>
          <p:cNvPr id="31" name="矩形: 圆角 30">
            <a:extLst>
              <a:ext uri="{FF2B5EF4-FFF2-40B4-BE49-F238E27FC236}">
                <a16:creationId xmlns:a16="http://schemas.microsoft.com/office/drawing/2014/main" id="{E88D9A44-0A1E-47DF-A8E3-A28DA8D12D79}"/>
              </a:ext>
            </a:extLst>
          </p:cNvPr>
          <p:cNvSpPr/>
          <p:nvPr/>
        </p:nvSpPr>
        <p:spPr>
          <a:xfrm>
            <a:off x="67274" y="1952358"/>
            <a:ext cx="8953634" cy="515582"/>
          </a:xfrm>
          <a:prstGeom prst="roundRect">
            <a:avLst>
              <a:gd name="adj" fmla="val 5197"/>
            </a:avLst>
          </a:prstGeom>
          <a:solidFill>
            <a:schemeClr val="accent1">
              <a:lumMod val="20000"/>
              <a:lumOff val="80000"/>
            </a:schemeClr>
          </a:solidFill>
          <a:ln w="285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2000" b="1" dirty="0">
                <a:solidFill>
                  <a:schemeClr val="tx1"/>
                </a:solidFill>
                <a:latin typeface="+mn-ea"/>
              </a:rPr>
              <a:t>在进行程序设计时，错误的产生是不可避免的</a:t>
            </a:r>
          </a:p>
        </p:txBody>
      </p:sp>
      <p:sp>
        <p:nvSpPr>
          <p:cNvPr id="7" name="矩形: 圆角 6">
            <a:extLst>
              <a:ext uri="{FF2B5EF4-FFF2-40B4-BE49-F238E27FC236}">
                <a16:creationId xmlns:a16="http://schemas.microsoft.com/office/drawing/2014/main" id="{B9DBD137-6142-4A43-8454-DFFCC9F8C066}"/>
              </a:ext>
            </a:extLst>
          </p:cNvPr>
          <p:cNvSpPr/>
          <p:nvPr/>
        </p:nvSpPr>
        <p:spPr>
          <a:xfrm>
            <a:off x="3417219" y="2826717"/>
            <a:ext cx="1514138" cy="51558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800" b="1" dirty="0"/>
              <a:t>除</a:t>
            </a:r>
            <a:r>
              <a:rPr lang="en-US" altLang="zh-CN" sz="1800" b="1" dirty="0"/>
              <a:t>0</a:t>
            </a:r>
            <a:r>
              <a:rPr lang="zh-CN" altLang="en-US" sz="1800" b="1" dirty="0"/>
              <a:t>溢出</a:t>
            </a:r>
            <a:endParaRPr lang="zh-CN" altLang="en-US" b="1" dirty="0"/>
          </a:p>
        </p:txBody>
      </p:sp>
      <p:sp>
        <p:nvSpPr>
          <p:cNvPr id="33" name="矩形: 圆角 32">
            <a:extLst>
              <a:ext uri="{FF2B5EF4-FFF2-40B4-BE49-F238E27FC236}">
                <a16:creationId xmlns:a16="http://schemas.microsoft.com/office/drawing/2014/main" id="{C5EB8F53-6C37-42A2-891A-8F7E4A243BC2}"/>
              </a:ext>
            </a:extLst>
          </p:cNvPr>
          <p:cNvSpPr/>
          <p:nvPr/>
        </p:nvSpPr>
        <p:spPr>
          <a:xfrm>
            <a:off x="5281806" y="2810355"/>
            <a:ext cx="1514138" cy="51558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800" b="1" dirty="0"/>
              <a:t>数组越界</a:t>
            </a:r>
            <a:endParaRPr lang="zh-CN" altLang="en-US" b="1" dirty="0"/>
          </a:p>
        </p:txBody>
      </p:sp>
      <p:sp>
        <p:nvSpPr>
          <p:cNvPr id="34" name="矩形: 圆角 33">
            <a:extLst>
              <a:ext uri="{FF2B5EF4-FFF2-40B4-BE49-F238E27FC236}">
                <a16:creationId xmlns:a16="http://schemas.microsoft.com/office/drawing/2014/main" id="{CAC0CCB5-93AB-4DA4-A35A-E822D391AED6}"/>
              </a:ext>
            </a:extLst>
          </p:cNvPr>
          <p:cNvSpPr/>
          <p:nvPr/>
        </p:nvSpPr>
        <p:spPr>
          <a:xfrm>
            <a:off x="7146394" y="2810355"/>
            <a:ext cx="1619538" cy="51558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800" b="1" dirty="0"/>
              <a:t>文件找不到</a:t>
            </a:r>
            <a:endParaRPr lang="zh-CN" altLang="en-US" b="1" dirty="0"/>
          </a:p>
        </p:txBody>
      </p:sp>
      <p:sp>
        <p:nvSpPr>
          <p:cNvPr id="12" name="标注: 右箭头 11">
            <a:extLst>
              <a:ext uri="{FF2B5EF4-FFF2-40B4-BE49-F238E27FC236}">
                <a16:creationId xmlns:a16="http://schemas.microsoft.com/office/drawing/2014/main" id="{FE1E11C3-E0F3-4DCC-81E7-27E5FC1C5EBD}"/>
              </a:ext>
            </a:extLst>
          </p:cNvPr>
          <p:cNvSpPr/>
          <p:nvPr/>
        </p:nvSpPr>
        <p:spPr>
          <a:xfrm>
            <a:off x="219806" y="2777302"/>
            <a:ext cx="3112477" cy="614413"/>
          </a:xfrm>
          <a:prstGeom prst="rightArrowCallout">
            <a:avLst>
              <a:gd name="adj1" fmla="val 25000"/>
              <a:gd name="adj2" fmla="val 25000"/>
              <a:gd name="adj3" fmla="val 25000"/>
              <a:gd name="adj4" fmla="val 8362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t>错误是在程序运行过程中发生的异常事件</a:t>
            </a:r>
          </a:p>
        </p:txBody>
      </p:sp>
      <p:sp>
        <p:nvSpPr>
          <p:cNvPr id="38" name="矩形 37">
            <a:extLst>
              <a:ext uri="{FF2B5EF4-FFF2-40B4-BE49-F238E27FC236}">
                <a16:creationId xmlns:a16="http://schemas.microsoft.com/office/drawing/2014/main" id="{F5042C35-17A3-4ABD-AA27-BE2F2DC03C1A}"/>
              </a:ext>
            </a:extLst>
          </p:cNvPr>
          <p:cNvSpPr/>
          <p:nvPr/>
        </p:nvSpPr>
        <p:spPr>
          <a:xfrm>
            <a:off x="107328" y="2617874"/>
            <a:ext cx="8873526" cy="881463"/>
          </a:xfrm>
          <a:prstGeom prst="rect">
            <a:avLst/>
          </a:prstGeom>
          <a:noFill/>
          <a:ln w="38100">
            <a:solidFill>
              <a:schemeClr val="accent6">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下 12">
            <a:extLst>
              <a:ext uri="{FF2B5EF4-FFF2-40B4-BE49-F238E27FC236}">
                <a16:creationId xmlns:a16="http://schemas.microsoft.com/office/drawing/2014/main" id="{5582E071-A130-4BDB-836D-4B4AC4B84639}"/>
              </a:ext>
            </a:extLst>
          </p:cNvPr>
          <p:cNvSpPr/>
          <p:nvPr/>
        </p:nvSpPr>
        <p:spPr>
          <a:xfrm>
            <a:off x="4267566" y="3602672"/>
            <a:ext cx="465993" cy="2110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圆角 39">
            <a:extLst>
              <a:ext uri="{FF2B5EF4-FFF2-40B4-BE49-F238E27FC236}">
                <a16:creationId xmlns:a16="http://schemas.microsoft.com/office/drawing/2014/main" id="{86BD8FB8-593E-4032-9EE1-6E2CEE6E5385}"/>
              </a:ext>
            </a:extLst>
          </p:cNvPr>
          <p:cNvSpPr/>
          <p:nvPr/>
        </p:nvSpPr>
        <p:spPr>
          <a:xfrm>
            <a:off x="67274" y="3874479"/>
            <a:ext cx="8953634" cy="785444"/>
          </a:xfrm>
          <a:prstGeom prst="roundRect">
            <a:avLst>
              <a:gd name="adj" fmla="val 5197"/>
            </a:avLst>
          </a:prstGeom>
          <a:solidFill>
            <a:srgbClr val="FBDBDB"/>
          </a:solid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2000" b="1" dirty="0">
                <a:solidFill>
                  <a:schemeClr val="tx1"/>
                </a:solidFill>
                <a:latin typeface="+mn-ea"/>
              </a:rPr>
              <a:t>这些事件的发生将阻止程序的正常运行。为了加强程序的鲁棒性（</a:t>
            </a:r>
            <a:r>
              <a:rPr lang="en-US" altLang="zh-CN" sz="2000" b="1" dirty="0">
                <a:solidFill>
                  <a:schemeClr val="tx1"/>
                </a:solidFill>
                <a:latin typeface="+mn-ea"/>
              </a:rPr>
              <a:t>robust</a:t>
            </a:r>
            <a:r>
              <a:rPr lang="zh-CN" altLang="en-US" sz="2000" b="1" dirty="0">
                <a:solidFill>
                  <a:schemeClr val="tx1"/>
                </a:solidFill>
                <a:latin typeface="+mn-ea"/>
              </a:rPr>
              <a:t>），程序设计时，必须考虑到可能发生的异常事件并做出相应的处理。</a:t>
            </a:r>
          </a:p>
        </p:txBody>
      </p:sp>
      <p:sp>
        <p:nvSpPr>
          <p:cNvPr id="41" name="箭头: 下 40">
            <a:extLst>
              <a:ext uri="{FF2B5EF4-FFF2-40B4-BE49-F238E27FC236}">
                <a16:creationId xmlns:a16="http://schemas.microsoft.com/office/drawing/2014/main" id="{2BAF05B6-EEE8-4BAA-8E93-A7066B395199}"/>
              </a:ext>
            </a:extLst>
          </p:cNvPr>
          <p:cNvSpPr/>
          <p:nvPr/>
        </p:nvSpPr>
        <p:spPr>
          <a:xfrm>
            <a:off x="4262071" y="4800368"/>
            <a:ext cx="465993" cy="2110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圆角 41">
            <a:extLst>
              <a:ext uri="{FF2B5EF4-FFF2-40B4-BE49-F238E27FC236}">
                <a16:creationId xmlns:a16="http://schemas.microsoft.com/office/drawing/2014/main" id="{725B0BB7-1E1E-47A4-8619-7017ECB17328}"/>
              </a:ext>
            </a:extLst>
          </p:cNvPr>
          <p:cNvSpPr/>
          <p:nvPr/>
        </p:nvSpPr>
        <p:spPr>
          <a:xfrm>
            <a:off x="27220" y="5091559"/>
            <a:ext cx="8953634" cy="785444"/>
          </a:xfrm>
          <a:prstGeom prst="roundRect">
            <a:avLst>
              <a:gd name="adj" fmla="val 5197"/>
            </a:avLst>
          </a:prstGeom>
          <a:solidFill>
            <a:schemeClr val="accent1">
              <a:lumMod val="20000"/>
              <a:lumOff val="80000"/>
            </a:schemeClr>
          </a:solidFill>
          <a:ln w="285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2000" b="1" dirty="0">
                <a:solidFill>
                  <a:schemeClr val="tx1"/>
                </a:solidFill>
                <a:latin typeface="+mn-ea"/>
              </a:rPr>
              <a:t>如何处理错误？把错误交给谁去处理？程序又该如何从错误中恢复？</a:t>
            </a:r>
            <a:endParaRPr lang="en-US" altLang="zh-CN" sz="2000" b="1" dirty="0">
              <a:solidFill>
                <a:schemeClr val="tx1"/>
              </a:solidFill>
              <a:latin typeface="+mn-ea"/>
            </a:endParaRPr>
          </a:p>
          <a:p>
            <a:pPr algn="ctr">
              <a:lnSpc>
                <a:spcPct val="120000"/>
              </a:lnSpc>
            </a:pPr>
            <a:r>
              <a:rPr lang="zh-CN" altLang="en-US" sz="2000" b="1" dirty="0">
                <a:solidFill>
                  <a:schemeClr val="tx1"/>
                </a:solidFill>
                <a:latin typeface="+mn-ea"/>
              </a:rPr>
              <a:t>这是任何程序设计语言都要解决的问题。</a:t>
            </a:r>
          </a:p>
        </p:txBody>
      </p:sp>
    </p:spTree>
    <p:extLst>
      <p:ext uri="{BB962C8B-B14F-4D97-AF65-F5344CB8AC3E}">
        <p14:creationId xmlns:p14="http://schemas.microsoft.com/office/powerpoint/2010/main" val="2553650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1" grpId="0" animBg="1"/>
      <p:bldP spid="38" grpId="0" animBg="1"/>
      <p:bldP spid="40" grpId="0" animBg="1"/>
      <p:bldP spid="4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1</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异常的概念</a:t>
            </a:r>
          </a:p>
        </p:txBody>
      </p:sp>
      <p:sp>
        <p:nvSpPr>
          <p:cNvPr id="3" name="矩形: 圆角 2">
            <a:extLst>
              <a:ext uri="{FF2B5EF4-FFF2-40B4-BE49-F238E27FC236}">
                <a16:creationId xmlns:a16="http://schemas.microsoft.com/office/drawing/2014/main" id="{49D67C47-124D-4C41-A955-9A858258ED13}"/>
              </a:ext>
            </a:extLst>
          </p:cNvPr>
          <p:cNvSpPr/>
          <p:nvPr/>
        </p:nvSpPr>
        <p:spPr>
          <a:xfrm>
            <a:off x="2872" y="1081260"/>
            <a:ext cx="9141128" cy="721163"/>
          </a:xfrm>
          <a:prstGeom prst="roundRect">
            <a:avLst>
              <a:gd name="adj" fmla="val 562"/>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1557AE"/>
                </a:solidFill>
                <a:latin typeface="+mj-lt"/>
              </a:rPr>
              <a:t>C</a:t>
            </a:r>
            <a:r>
              <a:rPr lang="zh-CN" altLang="en-US" sz="2400" b="1" dirty="0">
                <a:solidFill>
                  <a:srgbClr val="1557AE"/>
                </a:solidFill>
                <a:latin typeface="+mj-lt"/>
              </a:rPr>
              <a:t>语言的处理方法</a:t>
            </a:r>
            <a:endParaRPr lang="en-US" altLang="zh-CN" sz="2400" b="1" dirty="0">
              <a:solidFill>
                <a:srgbClr val="1557AE"/>
              </a:solidFill>
              <a:latin typeface="+mj-lt"/>
            </a:endParaRPr>
          </a:p>
        </p:txBody>
      </p:sp>
      <p:sp>
        <p:nvSpPr>
          <p:cNvPr id="16" name="矩形: 圆角 15">
            <a:extLst>
              <a:ext uri="{FF2B5EF4-FFF2-40B4-BE49-F238E27FC236}">
                <a16:creationId xmlns:a16="http://schemas.microsoft.com/office/drawing/2014/main" id="{F2F4EDC9-342F-4AA1-9150-63E6AB31488D}"/>
              </a:ext>
            </a:extLst>
          </p:cNvPr>
          <p:cNvSpPr/>
          <p:nvPr/>
        </p:nvSpPr>
        <p:spPr>
          <a:xfrm>
            <a:off x="67274" y="1952357"/>
            <a:ext cx="8953634" cy="1151327"/>
          </a:xfrm>
          <a:prstGeom prst="roundRect">
            <a:avLst>
              <a:gd name="adj" fmla="val 5197"/>
            </a:avLst>
          </a:prstGeom>
          <a:solidFill>
            <a:schemeClr val="accent1">
              <a:lumMod val="20000"/>
              <a:lumOff val="80000"/>
            </a:schemeClr>
          </a:solidFill>
          <a:ln w="285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20000"/>
              </a:lnSpc>
              <a:buFont typeface="Wingdings" panose="05000000000000000000" pitchFamily="2" charset="2"/>
              <a:buChar char="ü"/>
            </a:pPr>
            <a:r>
              <a:rPr lang="zh-CN" altLang="en-US" sz="2000" b="1" dirty="0">
                <a:solidFill>
                  <a:schemeClr val="tx1"/>
                </a:solidFill>
                <a:latin typeface="+mj-lt"/>
                <a:ea typeface="楷体" panose="02010609060101010101" pitchFamily="49" charset="-122"/>
              </a:rPr>
              <a:t>在</a:t>
            </a:r>
            <a:r>
              <a:rPr lang="en-US" altLang="zh-CN" sz="2000" b="1" dirty="0">
                <a:solidFill>
                  <a:schemeClr val="tx1"/>
                </a:solidFill>
                <a:latin typeface="+mj-lt"/>
                <a:ea typeface="楷体" panose="02010609060101010101" pitchFamily="49" charset="-122"/>
              </a:rPr>
              <a:t>C</a:t>
            </a:r>
            <a:r>
              <a:rPr lang="zh-CN" altLang="en-US" sz="2000" b="1" dirty="0">
                <a:solidFill>
                  <a:schemeClr val="tx1"/>
                </a:solidFill>
                <a:latin typeface="+mj-lt"/>
                <a:ea typeface="楷体" panose="02010609060101010101" pitchFamily="49" charset="-122"/>
              </a:rPr>
              <a:t>语言中，通过使用</a:t>
            </a:r>
            <a:r>
              <a:rPr lang="en-US" altLang="zh-CN" sz="2000" b="1" dirty="0">
                <a:solidFill>
                  <a:schemeClr val="tx1"/>
                </a:solidFill>
                <a:latin typeface="+mj-lt"/>
                <a:ea typeface="楷体" panose="02010609060101010101" pitchFamily="49" charset="-122"/>
              </a:rPr>
              <a:t>if</a:t>
            </a:r>
            <a:r>
              <a:rPr lang="zh-CN" altLang="en-US" sz="2000" b="1" dirty="0">
                <a:solidFill>
                  <a:schemeClr val="tx1"/>
                </a:solidFill>
                <a:latin typeface="+mj-lt"/>
                <a:ea typeface="楷体" panose="02010609060101010101" pitchFamily="49" charset="-122"/>
              </a:rPr>
              <a:t>语句来判断是否出现了错误；</a:t>
            </a:r>
            <a:endParaRPr lang="en-US" altLang="zh-CN" sz="2000" b="1" dirty="0">
              <a:solidFill>
                <a:schemeClr val="tx1"/>
              </a:solidFill>
              <a:latin typeface="+mj-lt"/>
              <a:ea typeface="楷体" panose="02010609060101010101" pitchFamily="49" charset="-122"/>
            </a:endParaRPr>
          </a:p>
          <a:p>
            <a:pPr marL="342900" indent="-342900" algn="just">
              <a:lnSpc>
                <a:spcPct val="120000"/>
              </a:lnSpc>
              <a:buFont typeface="Wingdings" panose="05000000000000000000" pitchFamily="2" charset="2"/>
              <a:buChar char="ü"/>
            </a:pPr>
            <a:r>
              <a:rPr lang="zh-CN" altLang="en-US" sz="2000" b="1" dirty="0">
                <a:solidFill>
                  <a:schemeClr val="tx1"/>
                </a:solidFill>
                <a:latin typeface="+mj-lt"/>
                <a:ea typeface="楷体" panose="02010609060101010101" pitchFamily="49" charset="-122"/>
              </a:rPr>
              <a:t>调用函数通过被调用函数的返回值感知在被调用函数中产生的错误事件并进行处理。</a:t>
            </a:r>
          </a:p>
        </p:txBody>
      </p:sp>
      <p:sp>
        <p:nvSpPr>
          <p:cNvPr id="17" name="矩形: 圆角 16">
            <a:extLst>
              <a:ext uri="{FF2B5EF4-FFF2-40B4-BE49-F238E27FC236}">
                <a16:creationId xmlns:a16="http://schemas.microsoft.com/office/drawing/2014/main" id="{F149E5B0-6548-419E-A666-65CAA6E63B0B}"/>
              </a:ext>
            </a:extLst>
          </p:cNvPr>
          <p:cNvSpPr/>
          <p:nvPr/>
        </p:nvSpPr>
        <p:spPr>
          <a:xfrm>
            <a:off x="67274" y="3253618"/>
            <a:ext cx="8953634" cy="2364668"/>
          </a:xfrm>
          <a:prstGeom prst="roundRect">
            <a:avLst>
              <a:gd name="adj" fmla="val 5197"/>
            </a:avLst>
          </a:prstGeom>
          <a:solidFill>
            <a:srgbClr val="FBDBDB"/>
          </a:solid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en-US" altLang="zh-CN" sz="2000" b="1" dirty="0">
                <a:solidFill>
                  <a:schemeClr val="tx1"/>
                </a:solidFill>
                <a:latin typeface="+mj-lt"/>
                <a:ea typeface="楷体" panose="02010609060101010101" pitchFamily="49" charset="-122"/>
              </a:rPr>
              <a:t>C</a:t>
            </a:r>
            <a:r>
              <a:rPr lang="zh-CN" altLang="en-US" sz="2000" b="1" dirty="0">
                <a:solidFill>
                  <a:schemeClr val="tx1"/>
                </a:solidFill>
                <a:latin typeface="+mj-lt"/>
                <a:ea typeface="楷体" panose="02010609060101010101" pitchFamily="49" charset="-122"/>
              </a:rPr>
              <a:t>语言这种机制会导致很多问题：</a:t>
            </a:r>
            <a:endParaRPr lang="en-US" altLang="zh-CN" sz="2000" b="1" dirty="0">
              <a:solidFill>
                <a:schemeClr val="tx1"/>
              </a:solidFill>
              <a:latin typeface="+mj-lt"/>
              <a:ea typeface="楷体" panose="02010609060101010101" pitchFamily="49" charset="-122"/>
            </a:endParaRPr>
          </a:p>
          <a:p>
            <a:pPr algn="just">
              <a:lnSpc>
                <a:spcPct val="120000"/>
              </a:lnSpc>
            </a:pPr>
            <a:r>
              <a:rPr lang="zh-CN" altLang="en-US" sz="2000" b="1" dirty="0">
                <a:solidFill>
                  <a:schemeClr val="tx1"/>
                </a:solidFill>
                <a:latin typeface="+mj-lt"/>
                <a:ea typeface="楷体" panose="02010609060101010101" pitchFamily="49" charset="-122"/>
              </a:rPr>
              <a:t>因为在很多情况下需要知道错误产生的内部细节。通常，用全局变量</a:t>
            </a:r>
            <a:r>
              <a:rPr lang="en-US" altLang="zh-CN" sz="2000" b="1" dirty="0" err="1">
                <a:solidFill>
                  <a:schemeClr val="tx1"/>
                </a:solidFill>
                <a:latin typeface="+mj-lt"/>
                <a:ea typeface="楷体" panose="02010609060101010101" pitchFamily="49" charset="-122"/>
              </a:rPr>
              <a:t>Errno</a:t>
            </a:r>
            <a:r>
              <a:rPr lang="zh-CN" altLang="en-US" sz="2000" b="1" dirty="0">
                <a:solidFill>
                  <a:schemeClr val="tx1"/>
                </a:solidFill>
                <a:latin typeface="+mj-lt"/>
                <a:ea typeface="楷体" panose="02010609060101010101" pitchFamily="49" charset="-122"/>
              </a:rPr>
              <a:t>来存储一个异常事件的类型，这容易导致误用，因为一个</a:t>
            </a:r>
            <a:r>
              <a:rPr lang="en-US" altLang="zh-CN" sz="2000" b="1" dirty="0" err="1">
                <a:solidFill>
                  <a:schemeClr val="tx1"/>
                </a:solidFill>
                <a:latin typeface="+mj-lt"/>
                <a:ea typeface="楷体" panose="02010609060101010101" pitchFamily="49" charset="-122"/>
              </a:rPr>
              <a:t>Errno</a:t>
            </a:r>
            <a:r>
              <a:rPr lang="zh-CN" altLang="en-US" sz="2000" b="1" dirty="0">
                <a:solidFill>
                  <a:schemeClr val="tx1"/>
                </a:solidFill>
                <a:latin typeface="+mj-lt"/>
                <a:ea typeface="楷体" panose="02010609060101010101" pitchFamily="49" charset="-122"/>
              </a:rPr>
              <a:t>的值有可能在被处理前被另外的错误覆盖掉。此外，即使最优美的</a:t>
            </a:r>
            <a:r>
              <a:rPr lang="en-US" altLang="zh-CN" sz="2000" b="1" dirty="0">
                <a:solidFill>
                  <a:schemeClr val="tx1"/>
                </a:solidFill>
                <a:latin typeface="+mj-lt"/>
                <a:ea typeface="楷体" panose="02010609060101010101" pitchFamily="49" charset="-122"/>
              </a:rPr>
              <a:t>C</a:t>
            </a:r>
            <a:r>
              <a:rPr lang="zh-CN" altLang="en-US" sz="2000" b="1" dirty="0">
                <a:solidFill>
                  <a:schemeClr val="tx1"/>
                </a:solidFill>
                <a:latin typeface="+mj-lt"/>
                <a:ea typeface="楷体" panose="02010609060101010101" pitchFamily="49" charset="-122"/>
              </a:rPr>
              <a:t>语言程序，为了处理异常情况，也常常求助于</a:t>
            </a:r>
            <a:r>
              <a:rPr lang="en-US" altLang="zh-CN" sz="2000" b="1" dirty="0" err="1">
                <a:solidFill>
                  <a:schemeClr val="tx1"/>
                </a:solidFill>
                <a:latin typeface="+mj-lt"/>
                <a:ea typeface="楷体" panose="02010609060101010101" pitchFamily="49" charset="-122"/>
              </a:rPr>
              <a:t>goto</a:t>
            </a:r>
            <a:r>
              <a:rPr lang="zh-CN" altLang="en-US" sz="2000" b="1" dirty="0">
                <a:solidFill>
                  <a:schemeClr val="tx1"/>
                </a:solidFill>
                <a:latin typeface="+mj-lt"/>
                <a:ea typeface="楷体" panose="02010609060101010101" pitchFamily="49" charset="-122"/>
              </a:rPr>
              <a:t>语句。</a:t>
            </a:r>
          </a:p>
        </p:txBody>
      </p:sp>
    </p:spTree>
    <p:extLst>
      <p:ext uri="{BB962C8B-B14F-4D97-AF65-F5344CB8AC3E}">
        <p14:creationId xmlns:p14="http://schemas.microsoft.com/office/powerpoint/2010/main" val="31083056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1</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异常的概念</a:t>
            </a:r>
          </a:p>
        </p:txBody>
      </p:sp>
      <p:sp>
        <p:nvSpPr>
          <p:cNvPr id="3" name="矩形: 圆角 2">
            <a:extLst>
              <a:ext uri="{FF2B5EF4-FFF2-40B4-BE49-F238E27FC236}">
                <a16:creationId xmlns:a16="http://schemas.microsoft.com/office/drawing/2014/main" id="{49D67C47-124D-4C41-A955-9A858258ED13}"/>
              </a:ext>
            </a:extLst>
          </p:cNvPr>
          <p:cNvSpPr/>
          <p:nvPr/>
        </p:nvSpPr>
        <p:spPr>
          <a:xfrm>
            <a:off x="2872" y="1081261"/>
            <a:ext cx="9141128" cy="466186"/>
          </a:xfrm>
          <a:prstGeom prst="roundRect">
            <a:avLst>
              <a:gd name="adj" fmla="val 562"/>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1557AE"/>
                </a:solidFill>
                <a:latin typeface="+mj-lt"/>
              </a:rPr>
              <a:t>C</a:t>
            </a:r>
            <a:r>
              <a:rPr lang="zh-CN" altLang="en-US" sz="2400" b="1" dirty="0">
                <a:solidFill>
                  <a:srgbClr val="1557AE"/>
                </a:solidFill>
                <a:latin typeface="+mj-lt"/>
              </a:rPr>
              <a:t>语言的处理方法</a:t>
            </a:r>
            <a:endParaRPr lang="en-US" altLang="zh-CN" sz="2400" b="1" dirty="0">
              <a:solidFill>
                <a:srgbClr val="1557AE"/>
              </a:solidFill>
              <a:latin typeface="+mj-lt"/>
            </a:endParaRPr>
          </a:p>
        </p:txBody>
      </p:sp>
      <p:sp>
        <p:nvSpPr>
          <p:cNvPr id="9" name="矩形: 圆角 8">
            <a:extLst>
              <a:ext uri="{FF2B5EF4-FFF2-40B4-BE49-F238E27FC236}">
                <a16:creationId xmlns:a16="http://schemas.microsoft.com/office/drawing/2014/main" id="{18838C24-0477-4AD7-9552-E8D93E3488F6}"/>
              </a:ext>
            </a:extLst>
          </p:cNvPr>
          <p:cNvSpPr/>
          <p:nvPr/>
        </p:nvSpPr>
        <p:spPr>
          <a:xfrm>
            <a:off x="2" y="1591874"/>
            <a:ext cx="3417217" cy="3665926"/>
          </a:xfrm>
          <a:prstGeom prst="roundRect">
            <a:avLst>
              <a:gd name="adj" fmla="val 0"/>
            </a:avLst>
          </a:prstGeom>
          <a:solidFill>
            <a:schemeClr val="accent1">
              <a:lumMod val="20000"/>
              <a:lumOff val="80000"/>
            </a:schemeClr>
          </a:solidFill>
          <a:ln w="28575">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r>
              <a:rPr lang="zh-CN" altLang="en-US" sz="2000" b="1" dirty="0">
                <a:solidFill>
                  <a:schemeClr val="tx1"/>
                </a:solidFill>
                <a:latin typeface="Consolas" panose="020B0609020204030204" pitchFamily="49" charset="0"/>
                <a:ea typeface="楷体" panose="02010609060101010101" pitchFamily="49" charset="-122"/>
              </a:rPr>
              <a:t> 没有错误处理的程序</a:t>
            </a:r>
            <a:r>
              <a:rPr lang="en-US" altLang="zh-CN" sz="2000" b="1" dirty="0">
                <a:solidFill>
                  <a:schemeClr val="tx1"/>
                </a:solidFill>
                <a:latin typeface="Consolas" panose="020B0609020204030204" pitchFamily="49" charset="0"/>
                <a:ea typeface="楷体" panose="02010609060101010101" pitchFamily="49" charset="-122"/>
              </a:rPr>
              <a:t>:</a:t>
            </a:r>
          </a:p>
          <a:p>
            <a:pPr marL="0" lvl="3"/>
            <a:r>
              <a:rPr lang="en-US" altLang="zh-CN" b="1" dirty="0">
                <a:solidFill>
                  <a:schemeClr val="tx1"/>
                </a:solidFill>
                <a:latin typeface="Consolas" panose="020B0609020204030204" pitchFamily="49" charset="0"/>
                <a:ea typeface="楷体" panose="02010609060101010101" pitchFamily="49" charset="-122"/>
              </a:rPr>
              <a:t>{</a:t>
            </a:r>
          </a:p>
          <a:p>
            <a:pPr marL="914400" lvl="4" indent="-457200"/>
            <a:r>
              <a:rPr lang="en-US" altLang="zh-CN" b="1" dirty="0" err="1">
                <a:solidFill>
                  <a:schemeClr val="tx1"/>
                </a:solidFill>
                <a:latin typeface="Consolas" panose="020B0609020204030204" pitchFamily="49" charset="0"/>
                <a:ea typeface="楷体" panose="02010609060101010101" pitchFamily="49" charset="-122"/>
              </a:rPr>
              <a:t>openTheFile</a:t>
            </a:r>
            <a:r>
              <a:rPr lang="en-US" altLang="zh-CN" b="1" dirty="0">
                <a:solidFill>
                  <a:schemeClr val="tx1"/>
                </a:solidFill>
                <a:latin typeface="Consolas" panose="020B0609020204030204" pitchFamily="49" charset="0"/>
                <a:ea typeface="楷体" panose="02010609060101010101" pitchFamily="49" charset="-122"/>
              </a:rPr>
              <a:t>;</a:t>
            </a:r>
          </a:p>
          <a:p>
            <a:pPr marL="914400" lvl="4" indent="-457200"/>
            <a:r>
              <a:rPr lang="en-US" altLang="zh-CN" b="1" dirty="0">
                <a:solidFill>
                  <a:schemeClr val="tx1"/>
                </a:solidFill>
                <a:latin typeface="Consolas" panose="020B0609020204030204" pitchFamily="49" charset="0"/>
                <a:ea typeface="楷体" panose="02010609060101010101" pitchFamily="49" charset="-122"/>
              </a:rPr>
              <a:t>determine its size;</a:t>
            </a:r>
          </a:p>
          <a:p>
            <a:pPr marL="914400" lvl="4" indent="-457200"/>
            <a:r>
              <a:rPr lang="en-US" altLang="zh-CN" b="1" dirty="0">
                <a:solidFill>
                  <a:schemeClr val="tx1"/>
                </a:solidFill>
                <a:latin typeface="Consolas" panose="020B0609020204030204" pitchFamily="49" charset="0"/>
                <a:ea typeface="楷体" panose="02010609060101010101" pitchFamily="49" charset="-122"/>
              </a:rPr>
              <a:t>allocate that much memory;</a:t>
            </a:r>
          </a:p>
          <a:p>
            <a:pPr marL="914400" lvl="4" indent="-457200"/>
            <a:r>
              <a:rPr lang="en-US" altLang="zh-CN" b="1" dirty="0">
                <a:solidFill>
                  <a:schemeClr val="tx1"/>
                </a:solidFill>
                <a:latin typeface="Consolas" panose="020B0609020204030204" pitchFamily="49" charset="0"/>
                <a:ea typeface="楷体" panose="02010609060101010101" pitchFamily="49" charset="-122"/>
              </a:rPr>
              <a:t>read-file</a:t>
            </a:r>
          </a:p>
          <a:p>
            <a:pPr marL="914400" lvl="4" indent="-457200"/>
            <a:r>
              <a:rPr lang="en-US" altLang="zh-CN" b="1" dirty="0" err="1">
                <a:solidFill>
                  <a:schemeClr val="tx1"/>
                </a:solidFill>
                <a:latin typeface="Consolas" panose="020B0609020204030204" pitchFamily="49" charset="0"/>
                <a:ea typeface="楷体" panose="02010609060101010101" pitchFamily="49" charset="-122"/>
              </a:rPr>
              <a:t>closeTheFile</a:t>
            </a:r>
            <a:r>
              <a:rPr lang="en-US" altLang="zh-CN" b="1" dirty="0">
                <a:solidFill>
                  <a:schemeClr val="tx1"/>
                </a:solidFill>
                <a:latin typeface="Consolas" panose="020B0609020204030204" pitchFamily="49" charset="0"/>
                <a:ea typeface="楷体" panose="02010609060101010101" pitchFamily="49" charset="-122"/>
              </a:rPr>
              <a:t>;  </a:t>
            </a:r>
          </a:p>
          <a:p>
            <a:pPr marL="0" lvl="3"/>
            <a:r>
              <a:rPr lang="en-US" altLang="zh-CN" b="1" dirty="0">
                <a:solidFill>
                  <a:schemeClr val="tx1"/>
                </a:solidFill>
                <a:latin typeface="Consolas" panose="020B0609020204030204" pitchFamily="49" charset="0"/>
                <a:ea typeface="楷体" panose="02010609060101010101" pitchFamily="49" charset="-122"/>
              </a:rPr>
              <a:t> }</a:t>
            </a:r>
          </a:p>
        </p:txBody>
      </p:sp>
      <p:sp>
        <p:nvSpPr>
          <p:cNvPr id="11" name="矩形: 圆角 10">
            <a:extLst>
              <a:ext uri="{FF2B5EF4-FFF2-40B4-BE49-F238E27FC236}">
                <a16:creationId xmlns:a16="http://schemas.microsoft.com/office/drawing/2014/main" id="{6766ED92-5FF2-41F2-8AC6-028763837097}"/>
              </a:ext>
            </a:extLst>
          </p:cNvPr>
          <p:cNvSpPr/>
          <p:nvPr/>
        </p:nvSpPr>
        <p:spPr>
          <a:xfrm>
            <a:off x="3525715" y="1591874"/>
            <a:ext cx="5530362" cy="3665926"/>
          </a:xfrm>
          <a:prstGeom prst="roundRect">
            <a:avLst>
              <a:gd name="adj" fmla="val 0"/>
            </a:avLst>
          </a:prstGeom>
          <a:solidFill>
            <a:schemeClr val="accent6">
              <a:lumMod val="20000"/>
              <a:lumOff val="80000"/>
            </a:schemeClr>
          </a:solidFill>
          <a:ln w="28575">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r>
              <a:rPr lang="zh-CN" altLang="en-US" sz="2000" b="1" dirty="0">
                <a:solidFill>
                  <a:schemeClr val="tx1"/>
                </a:solidFill>
                <a:latin typeface="Consolas" panose="020B0609020204030204" pitchFamily="49" charset="0"/>
                <a:ea typeface="楷体" panose="02010609060101010101" pitchFamily="49" charset="-122"/>
              </a:rPr>
              <a:t> 以常规方法处理错误：</a:t>
            </a:r>
          </a:p>
          <a:p>
            <a:pPr marL="0" lvl="3"/>
            <a:r>
              <a:rPr lang="en-US" altLang="zh-CN" b="1" dirty="0" err="1">
                <a:solidFill>
                  <a:srgbClr val="C00000"/>
                </a:solidFill>
                <a:latin typeface="Consolas" panose="020B0609020204030204" pitchFamily="49" charset="0"/>
                <a:ea typeface="楷体" panose="02010609060101010101" pitchFamily="49" charset="-122"/>
              </a:rPr>
              <a:t>openFiles</a:t>
            </a:r>
            <a:r>
              <a:rPr lang="en-US" altLang="zh-CN" b="1" dirty="0">
                <a:solidFill>
                  <a:srgbClr val="C00000"/>
                </a:solidFill>
                <a:latin typeface="Consolas" panose="020B0609020204030204" pitchFamily="49" charset="0"/>
                <a:ea typeface="楷体" panose="02010609060101010101" pitchFamily="49" charset="-122"/>
              </a:rPr>
              <a:t>;</a:t>
            </a:r>
          </a:p>
          <a:p>
            <a:pPr marL="0" lvl="3"/>
            <a:r>
              <a:rPr lang="en-US" altLang="zh-CN" b="1" dirty="0">
                <a:solidFill>
                  <a:schemeClr val="tx1"/>
                </a:solidFill>
                <a:latin typeface="Consolas" panose="020B0609020204030204" pitchFamily="49" charset="0"/>
                <a:ea typeface="楷体" panose="02010609060101010101" pitchFamily="49" charset="-122"/>
              </a:rPr>
              <a:t>if (</a:t>
            </a:r>
            <a:r>
              <a:rPr lang="en-US" altLang="zh-CN" b="1" dirty="0" err="1">
                <a:solidFill>
                  <a:schemeClr val="tx1"/>
                </a:solidFill>
                <a:latin typeface="Consolas" panose="020B0609020204030204" pitchFamily="49" charset="0"/>
                <a:ea typeface="楷体" panose="02010609060101010101" pitchFamily="49" charset="-122"/>
              </a:rPr>
              <a:t>theFilesOpen</a:t>
            </a:r>
            <a:r>
              <a:rPr lang="en-US" altLang="zh-CN" b="1" dirty="0">
                <a:solidFill>
                  <a:schemeClr val="tx1"/>
                </a:solidFill>
                <a:latin typeface="Consolas" panose="020B0609020204030204" pitchFamily="49" charset="0"/>
                <a:ea typeface="楷体" panose="02010609060101010101" pitchFamily="49" charset="-122"/>
              </a:rPr>
              <a:t>)</a:t>
            </a:r>
          </a:p>
          <a:p>
            <a:pPr marL="0" lvl="3"/>
            <a:r>
              <a:rPr lang="en-US" altLang="zh-CN" b="1" dirty="0">
                <a:solidFill>
                  <a:schemeClr val="tx1"/>
                </a:solidFill>
                <a:latin typeface="Consolas" panose="020B0609020204030204" pitchFamily="49" charset="0"/>
                <a:ea typeface="楷体" panose="02010609060101010101" pitchFamily="49" charset="-122"/>
              </a:rPr>
              <a:t>{ </a:t>
            </a:r>
            <a:r>
              <a:rPr lang="en-US" altLang="zh-CN" b="1" dirty="0">
                <a:solidFill>
                  <a:srgbClr val="C00000"/>
                </a:solidFill>
                <a:latin typeface="Consolas" panose="020B0609020204030204" pitchFamily="49" charset="0"/>
                <a:ea typeface="楷体" panose="02010609060101010101" pitchFamily="49" charset="-122"/>
              </a:rPr>
              <a:t>determine the length of the file;</a:t>
            </a:r>
          </a:p>
          <a:p>
            <a:pPr marL="0" lvl="3"/>
            <a:r>
              <a:rPr lang="en-US" altLang="zh-CN" b="1" dirty="0">
                <a:solidFill>
                  <a:schemeClr val="tx1"/>
                </a:solidFill>
                <a:latin typeface="Consolas" panose="020B0609020204030204" pitchFamily="49" charset="0"/>
                <a:ea typeface="楷体" panose="02010609060101010101" pitchFamily="49" charset="-122"/>
              </a:rPr>
              <a:t>   if (</a:t>
            </a:r>
            <a:r>
              <a:rPr lang="en-US" altLang="zh-CN" b="1" dirty="0" err="1">
                <a:solidFill>
                  <a:schemeClr val="tx1"/>
                </a:solidFill>
                <a:latin typeface="Consolas" panose="020B0609020204030204" pitchFamily="49" charset="0"/>
                <a:ea typeface="楷体" panose="02010609060101010101" pitchFamily="49" charset="-122"/>
              </a:rPr>
              <a:t>gotTheFileLength</a:t>
            </a:r>
            <a:r>
              <a:rPr lang="en-US" altLang="zh-CN" b="1" dirty="0">
                <a:solidFill>
                  <a:schemeClr val="tx1"/>
                </a:solidFill>
                <a:latin typeface="Consolas" panose="020B0609020204030204" pitchFamily="49" charset="0"/>
                <a:ea typeface="楷体" panose="02010609060101010101" pitchFamily="49" charset="-122"/>
              </a:rPr>
              <a:t>)</a:t>
            </a:r>
          </a:p>
          <a:p>
            <a:pPr marL="0" lvl="3"/>
            <a:r>
              <a:rPr lang="en-US" altLang="zh-CN" b="1" dirty="0">
                <a:solidFill>
                  <a:schemeClr val="tx1"/>
                </a:solidFill>
                <a:latin typeface="Consolas" panose="020B0609020204030204" pitchFamily="49" charset="0"/>
                <a:ea typeface="楷体" panose="02010609060101010101" pitchFamily="49" charset="-122"/>
              </a:rPr>
              <a:t>   {   </a:t>
            </a:r>
            <a:r>
              <a:rPr lang="en-US" altLang="zh-CN" b="1" dirty="0">
                <a:solidFill>
                  <a:srgbClr val="C00000"/>
                </a:solidFill>
                <a:latin typeface="Consolas" panose="020B0609020204030204" pitchFamily="49" charset="0"/>
                <a:ea typeface="楷体" panose="02010609060101010101" pitchFamily="49" charset="-122"/>
              </a:rPr>
              <a:t>allocate that much memory;</a:t>
            </a:r>
          </a:p>
          <a:p>
            <a:pPr marL="0" lvl="3"/>
            <a:r>
              <a:rPr lang="en-US" altLang="zh-CN" b="1" dirty="0">
                <a:solidFill>
                  <a:schemeClr val="tx1"/>
                </a:solidFill>
                <a:latin typeface="Consolas" panose="020B0609020204030204" pitchFamily="49" charset="0"/>
                <a:ea typeface="楷体" panose="02010609060101010101" pitchFamily="49" charset="-122"/>
              </a:rPr>
              <a:t>       if (</a:t>
            </a:r>
            <a:r>
              <a:rPr lang="en-US" altLang="zh-CN" b="1" dirty="0" err="1">
                <a:solidFill>
                  <a:schemeClr val="tx1"/>
                </a:solidFill>
                <a:latin typeface="Consolas" panose="020B0609020204030204" pitchFamily="49" charset="0"/>
                <a:ea typeface="楷体" panose="02010609060101010101" pitchFamily="49" charset="-122"/>
              </a:rPr>
              <a:t>gotEnoughMemory</a:t>
            </a:r>
            <a:r>
              <a:rPr lang="en-US" altLang="zh-CN" b="1" dirty="0">
                <a:solidFill>
                  <a:schemeClr val="tx1"/>
                </a:solidFill>
                <a:latin typeface="Consolas" panose="020B0609020204030204" pitchFamily="49" charset="0"/>
                <a:ea typeface="楷体" panose="02010609060101010101" pitchFamily="49" charset="-122"/>
              </a:rPr>
              <a:t>)</a:t>
            </a:r>
          </a:p>
          <a:p>
            <a:pPr marL="0" lvl="3"/>
            <a:r>
              <a:rPr lang="en-US" altLang="zh-CN" b="1" dirty="0">
                <a:solidFill>
                  <a:schemeClr val="tx1"/>
                </a:solidFill>
                <a:latin typeface="Consolas" panose="020B0609020204030204" pitchFamily="49" charset="0"/>
                <a:ea typeface="楷体" panose="02010609060101010101" pitchFamily="49" charset="-122"/>
              </a:rPr>
              <a:t>       {   </a:t>
            </a:r>
            <a:r>
              <a:rPr lang="en-US" altLang="zh-CN" b="1" dirty="0">
                <a:solidFill>
                  <a:srgbClr val="C00000"/>
                </a:solidFill>
                <a:latin typeface="Consolas" panose="020B0609020204030204" pitchFamily="49" charset="0"/>
                <a:ea typeface="楷体" panose="02010609060101010101" pitchFamily="49" charset="-122"/>
              </a:rPr>
              <a:t>read the file into memory;</a:t>
            </a:r>
          </a:p>
          <a:p>
            <a:pPr marL="0" lvl="3"/>
            <a:r>
              <a:rPr lang="en-US" altLang="zh-CN" b="1" dirty="0">
                <a:solidFill>
                  <a:schemeClr val="tx1"/>
                </a:solidFill>
                <a:latin typeface="Consolas" panose="020B0609020204030204" pitchFamily="49" charset="0"/>
                <a:ea typeface="楷体" panose="02010609060101010101" pitchFamily="49" charset="-122"/>
              </a:rPr>
              <a:t>            if (</a:t>
            </a:r>
            <a:r>
              <a:rPr lang="en-US" altLang="zh-CN" b="1" dirty="0" err="1">
                <a:solidFill>
                  <a:schemeClr val="tx1"/>
                </a:solidFill>
                <a:latin typeface="Consolas" panose="020B0609020204030204" pitchFamily="49" charset="0"/>
                <a:ea typeface="楷体" panose="02010609060101010101" pitchFamily="49" charset="-122"/>
              </a:rPr>
              <a:t>readFailed</a:t>
            </a:r>
            <a:r>
              <a:rPr lang="en-US" altLang="zh-CN" b="1" dirty="0">
                <a:solidFill>
                  <a:schemeClr val="tx1"/>
                </a:solidFill>
                <a:latin typeface="Consolas" panose="020B0609020204030204" pitchFamily="49" charset="0"/>
                <a:ea typeface="楷体" panose="02010609060101010101" pitchFamily="49" charset="-122"/>
              </a:rPr>
              <a:t>)  </a:t>
            </a:r>
            <a:r>
              <a:rPr lang="en-US" altLang="zh-CN" b="1" dirty="0" err="1">
                <a:solidFill>
                  <a:schemeClr val="tx1"/>
                </a:solidFill>
                <a:latin typeface="Consolas" panose="020B0609020204030204" pitchFamily="49" charset="0"/>
                <a:ea typeface="楷体" panose="02010609060101010101" pitchFamily="49" charset="-122"/>
              </a:rPr>
              <a:t>errorCode</a:t>
            </a:r>
            <a:r>
              <a:rPr lang="en-US" altLang="zh-CN" b="1" dirty="0">
                <a:solidFill>
                  <a:schemeClr val="tx1"/>
                </a:solidFill>
                <a:latin typeface="Consolas" panose="020B0609020204030204" pitchFamily="49" charset="0"/>
                <a:ea typeface="楷体" panose="02010609060101010101" pitchFamily="49" charset="-122"/>
              </a:rPr>
              <a:t>=-1;</a:t>
            </a:r>
          </a:p>
          <a:p>
            <a:pPr marL="0" lvl="3"/>
            <a:r>
              <a:rPr lang="en-US" altLang="zh-CN" b="1" dirty="0">
                <a:solidFill>
                  <a:schemeClr val="tx1"/>
                </a:solidFill>
                <a:latin typeface="Consolas" panose="020B0609020204030204" pitchFamily="49" charset="0"/>
                <a:ea typeface="楷体" panose="02010609060101010101" pitchFamily="49" charset="-122"/>
              </a:rPr>
              <a:t>            else </a:t>
            </a:r>
            <a:r>
              <a:rPr lang="en-US" altLang="zh-CN" b="1" dirty="0" err="1">
                <a:solidFill>
                  <a:schemeClr val="tx1"/>
                </a:solidFill>
                <a:latin typeface="Consolas" panose="020B0609020204030204" pitchFamily="49" charset="0"/>
                <a:ea typeface="楷体" panose="02010609060101010101" pitchFamily="49" charset="-122"/>
              </a:rPr>
              <a:t>errorCode</a:t>
            </a:r>
            <a:r>
              <a:rPr lang="en-US" altLang="zh-CN" b="1" dirty="0">
                <a:solidFill>
                  <a:schemeClr val="tx1"/>
                </a:solidFill>
                <a:latin typeface="Consolas" panose="020B0609020204030204" pitchFamily="49" charset="0"/>
                <a:ea typeface="楷体" panose="02010609060101010101" pitchFamily="49" charset="-122"/>
              </a:rPr>
              <a:t> = -2; </a:t>
            </a:r>
          </a:p>
          <a:p>
            <a:pPr marL="0" lvl="3"/>
            <a:r>
              <a:rPr lang="en-US" altLang="zh-CN" b="1" dirty="0">
                <a:solidFill>
                  <a:schemeClr val="tx1"/>
                </a:solidFill>
                <a:latin typeface="Consolas" panose="020B0609020204030204" pitchFamily="49" charset="0"/>
                <a:ea typeface="楷体" panose="02010609060101010101" pitchFamily="49" charset="-122"/>
              </a:rPr>
              <a:t>      } else  </a:t>
            </a:r>
            <a:r>
              <a:rPr lang="en-US" altLang="zh-CN" b="1" dirty="0" err="1">
                <a:solidFill>
                  <a:schemeClr val="tx1"/>
                </a:solidFill>
                <a:latin typeface="Consolas" panose="020B0609020204030204" pitchFamily="49" charset="0"/>
                <a:ea typeface="楷体" panose="02010609060101010101" pitchFamily="49" charset="-122"/>
              </a:rPr>
              <a:t>errorCode</a:t>
            </a:r>
            <a:r>
              <a:rPr lang="en-US" altLang="zh-CN" b="1" dirty="0">
                <a:solidFill>
                  <a:schemeClr val="tx1"/>
                </a:solidFill>
                <a:latin typeface="Consolas" panose="020B0609020204030204" pitchFamily="49" charset="0"/>
                <a:ea typeface="楷体" panose="02010609060101010101" pitchFamily="49" charset="-122"/>
              </a:rPr>
              <a:t>=-3;</a:t>
            </a:r>
          </a:p>
          <a:p>
            <a:pPr marL="0" lvl="3"/>
            <a:r>
              <a:rPr lang="en-US" altLang="zh-CN" b="1" dirty="0">
                <a:solidFill>
                  <a:schemeClr val="tx1"/>
                </a:solidFill>
                <a:latin typeface="Consolas" panose="020B0609020204030204" pitchFamily="49" charset="0"/>
                <a:ea typeface="楷体" panose="02010609060101010101" pitchFamily="49" charset="-122"/>
              </a:rPr>
              <a:t>   } else </a:t>
            </a:r>
            <a:r>
              <a:rPr lang="en-US" altLang="zh-CN" b="1" dirty="0" err="1">
                <a:solidFill>
                  <a:schemeClr val="tx1"/>
                </a:solidFill>
                <a:latin typeface="Consolas" panose="020B0609020204030204" pitchFamily="49" charset="0"/>
                <a:ea typeface="楷体" panose="02010609060101010101" pitchFamily="49" charset="-122"/>
              </a:rPr>
              <a:t>errorCode</a:t>
            </a:r>
            <a:r>
              <a:rPr lang="en-US" altLang="zh-CN" b="1" dirty="0">
                <a:solidFill>
                  <a:schemeClr val="tx1"/>
                </a:solidFill>
                <a:latin typeface="Consolas" panose="020B0609020204030204" pitchFamily="49" charset="0"/>
                <a:ea typeface="楷体" panose="02010609060101010101" pitchFamily="49" charset="-122"/>
              </a:rPr>
              <a:t>=-4 ;</a:t>
            </a:r>
          </a:p>
          <a:p>
            <a:pPr marL="0" lvl="3"/>
            <a:r>
              <a:rPr lang="en-US" altLang="zh-CN" b="1" dirty="0">
                <a:solidFill>
                  <a:schemeClr val="tx1"/>
                </a:solidFill>
                <a:latin typeface="Consolas" panose="020B0609020204030204" pitchFamily="49" charset="0"/>
                <a:ea typeface="楷体" panose="02010609060101010101" pitchFamily="49" charset="-122"/>
              </a:rPr>
              <a:t>}else </a:t>
            </a:r>
            <a:r>
              <a:rPr lang="en-US" altLang="zh-CN" b="1" dirty="0" err="1">
                <a:solidFill>
                  <a:schemeClr val="tx1"/>
                </a:solidFill>
                <a:latin typeface="Consolas" panose="020B0609020204030204" pitchFamily="49" charset="0"/>
                <a:ea typeface="楷体" panose="02010609060101010101" pitchFamily="49" charset="-122"/>
              </a:rPr>
              <a:t>errorCode</a:t>
            </a:r>
            <a:r>
              <a:rPr lang="en-US" altLang="zh-CN" b="1" dirty="0">
                <a:solidFill>
                  <a:schemeClr val="tx1"/>
                </a:solidFill>
                <a:latin typeface="Consolas" panose="020B0609020204030204" pitchFamily="49" charset="0"/>
                <a:ea typeface="楷体" panose="02010609060101010101" pitchFamily="49" charset="-122"/>
              </a:rPr>
              <a:t>=-5; </a:t>
            </a:r>
          </a:p>
        </p:txBody>
      </p:sp>
      <p:sp>
        <p:nvSpPr>
          <p:cNvPr id="12" name="矩形: 圆角 11">
            <a:extLst>
              <a:ext uri="{FF2B5EF4-FFF2-40B4-BE49-F238E27FC236}">
                <a16:creationId xmlns:a16="http://schemas.microsoft.com/office/drawing/2014/main" id="{7788B719-6D71-4CF5-A61B-07337B631F3A}"/>
              </a:ext>
            </a:extLst>
          </p:cNvPr>
          <p:cNvSpPr/>
          <p:nvPr/>
        </p:nvSpPr>
        <p:spPr>
          <a:xfrm>
            <a:off x="23746" y="5328138"/>
            <a:ext cx="8953634" cy="1529862"/>
          </a:xfrm>
          <a:prstGeom prst="roundRect">
            <a:avLst>
              <a:gd name="adj" fmla="val 5197"/>
            </a:avLst>
          </a:prstGeom>
          <a:solidFill>
            <a:srgbClr val="FBDBDB"/>
          </a:solid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20000"/>
              </a:lnSpc>
              <a:buFont typeface="Wingdings" panose="05000000000000000000" pitchFamily="2" charset="2"/>
              <a:buChar char="ü"/>
            </a:pPr>
            <a:r>
              <a:rPr lang="zh-CN" altLang="en-US" sz="2000" b="1" dirty="0">
                <a:solidFill>
                  <a:schemeClr val="tx1"/>
                </a:solidFill>
                <a:latin typeface="+mj-lt"/>
                <a:ea typeface="楷体" panose="02010609060101010101" pitchFamily="49" charset="-122"/>
              </a:rPr>
              <a:t> 观察上面的程序，大家会发现大部分精力花在出错处理上了</a:t>
            </a:r>
          </a:p>
          <a:p>
            <a:pPr marL="342900" indent="-342900" algn="just">
              <a:lnSpc>
                <a:spcPct val="120000"/>
              </a:lnSpc>
              <a:buFont typeface="Wingdings" panose="05000000000000000000" pitchFamily="2" charset="2"/>
              <a:buChar char="ü"/>
            </a:pPr>
            <a:r>
              <a:rPr lang="zh-CN" altLang="en-US" sz="2000" b="1" dirty="0">
                <a:solidFill>
                  <a:schemeClr val="tx1"/>
                </a:solidFill>
                <a:latin typeface="+mj-lt"/>
                <a:ea typeface="楷体" panose="02010609060101010101" pitchFamily="49" charset="-122"/>
              </a:rPr>
              <a:t> 只把能够想到的错误考虑到，对以外的情况无法处理</a:t>
            </a:r>
          </a:p>
          <a:p>
            <a:pPr marL="342900" indent="-342900" algn="just">
              <a:lnSpc>
                <a:spcPct val="120000"/>
              </a:lnSpc>
              <a:buFont typeface="Wingdings" panose="05000000000000000000" pitchFamily="2" charset="2"/>
              <a:buChar char="ü"/>
            </a:pPr>
            <a:r>
              <a:rPr lang="zh-CN" altLang="en-US" sz="2000" b="1" dirty="0">
                <a:solidFill>
                  <a:schemeClr val="tx1"/>
                </a:solidFill>
                <a:latin typeface="+mj-lt"/>
                <a:ea typeface="楷体" panose="02010609060101010101" pitchFamily="49" charset="-122"/>
              </a:rPr>
              <a:t> 程序可读性差，</a:t>
            </a:r>
            <a:endParaRPr lang="en-US" altLang="zh-CN" sz="2000" b="1" dirty="0">
              <a:solidFill>
                <a:schemeClr val="tx1"/>
              </a:solidFill>
              <a:latin typeface="+mj-lt"/>
              <a:ea typeface="楷体" panose="02010609060101010101" pitchFamily="49" charset="-122"/>
            </a:endParaRPr>
          </a:p>
          <a:p>
            <a:pPr marL="342900" indent="-342900" algn="just">
              <a:lnSpc>
                <a:spcPct val="120000"/>
              </a:lnSpc>
              <a:buFont typeface="Wingdings" panose="05000000000000000000" pitchFamily="2" charset="2"/>
              <a:buChar char="ü"/>
            </a:pPr>
            <a:r>
              <a:rPr lang="zh-CN" altLang="en-US" sz="2000" b="1" dirty="0">
                <a:solidFill>
                  <a:schemeClr val="tx1"/>
                </a:solidFill>
                <a:latin typeface="+mj-lt"/>
                <a:ea typeface="楷体" panose="02010609060101010101" pitchFamily="49" charset="-122"/>
              </a:rPr>
              <a:t> 出错返回信息量太少</a:t>
            </a:r>
          </a:p>
        </p:txBody>
      </p:sp>
    </p:spTree>
    <p:extLst>
      <p:ext uri="{BB962C8B-B14F-4D97-AF65-F5344CB8AC3E}">
        <p14:creationId xmlns:p14="http://schemas.microsoft.com/office/powerpoint/2010/main" val="40148787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1</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异常的概念</a:t>
            </a:r>
          </a:p>
        </p:txBody>
      </p:sp>
      <p:sp>
        <p:nvSpPr>
          <p:cNvPr id="3" name="矩形: 圆角 2">
            <a:extLst>
              <a:ext uri="{FF2B5EF4-FFF2-40B4-BE49-F238E27FC236}">
                <a16:creationId xmlns:a16="http://schemas.microsoft.com/office/drawing/2014/main" id="{49D67C47-124D-4C41-A955-9A858258ED13}"/>
              </a:ext>
            </a:extLst>
          </p:cNvPr>
          <p:cNvSpPr/>
          <p:nvPr/>
        </p:nvSpPr>
        <p:spPr>
          <a:xfrm>
            <a:off x="2872" y="1081261"/>
            <a:ext cx="9141128" cy="466186"/>
          </a:xfrm>
          <a:prstGeom prst="roundRect">
            <a:avLst>
              <a:gd name="adj" fmla="val 562"/>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1557AE"/>
                </a:solidFill>
                <a:latin typeface="+mj-lt"/>
              </a:rPr>
              <a:t>Java</a:t>
            </a:r>
            <a:r>
              <a:rPr lang="zh-CN" altLang="en-US" sz="2400" b="1" dirty="0">
                <a:solidFill>
                  <a:srgbClr val="1557AE"/>
                </a:solidFill>
                <a:latin typeface="+mj-lt"/>
              </a:rPr>
              <a:t>语言的处理方法</a:t>
            </a:r>
            <a:endParaRPr lang="en-US" altLang="zh-CN" sz="2400" b="1" dirty="0">
              <a:solidFill>
                <a:srgbClr val="1557AE"/>
              </a:solidFill>
              <a:latin typeface="+mj-lt"/>
            </a:endParaRPr>
          </a:p>
        </p:txBody>
      </p:sp>
      <p:sp>
        <p:nvSpPr>
          <p:cNvPr id="13" name="矩形: 圆角 12">
            <a:extLst>
              <a:ext uri="{FF2B5EF4-FFF2-40B4-BE49-F238E27FC236}">
                <a16:creationId xmlns:a16="http://schemas.microsoft.com/office/drawing/2014/main" id="{14C16DA1-2EC3-4CB4-843E-850AE514C411}"/>
              </a:ext>
            </a:extLst>
          </p:cNvPr>
          <p:cNvSpPr/>
          <p:nvPr/>
        </p:nvSpPr>
        <p:spPr>
          <a:xfrm>
            <a:off x="95183" y="1697383"/>
            <a:ext cx="8953634" cy="975479"/>
          </a:xfrm>
          <a:prstGeom prst="roundRect">
            <a:avLst>
              <a:gd name="adj" fmla="val 5197"/>
            </a:avLst>
          </a:prstGeom>
          <a:solidFill>
            <a:schemeClr val="accent1">
              <a:lumMod val="20000"/>
              <a:lumOff val="80000"/>
            </a:schemeClr>
          </a:solidFill>
          <a:ln w="285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en-US" altLang="zh-CN" sz="2400" b="1" dirty="0">
                <a:solidFill>
                  <a:schemeClr val="tx1"/>
                </a:solidFill>
                <a:latin typeface="+mj-lt"/>
                <a:ea typeface="楷体" panose="02010609060101010101" pitchFamily="49" charset="-122"/>
              </a:rPr>
              <a:t>Java</a:t>
            </a:r>
            <a:r>
              <a:rPr lang="zh-CN" altLang="en-US" sz="2400" b="1" dirty="0">
                <a:solidFill>
                  <a:schemeClr val="tx1"/>
                </a:solidFill>
                <a:latin typeface="+mj-lt"/>
                <a:ea typeface="楷体" panose="02010609060101010101" pitchFamily="49" charset="-122"/>
              </a:rPr>
              <a:t>通过面向对象的方法来处理程序错误，在</a:t>
            </a:r>
            <a:r>
              <a:rPr lang="en-US" altLang="zh-CN" sz="2400" b="1" dirty="0">
                <a:solidFill>
                  <a:schemeClr val="tx1"/>
                </a:solidFill>
                <a:latin typeface="+mj-lt"/>
                <a:ea typeface="楷体" panose="02010609060101010101" pitchFamily="49" charset="-122"/>
              </a:rPr>
              <a:t>Java</a:t>
            </a:r>
            <a:r>
              <a:rPr lang="zh-CN" altLang="en-US" sz="2400" b="1" dirty="0">
                <a:solidFill>
                  <a:schemeClr val="tx1"/>
                </a:solidFill>
                <a:latin typeface="+mj-lt"/>
                <a:ea typeface="楷体" panose="02010609060101010101" pitchFamily="49" charset="-122"/>
              </a:rPr>
              <a:t>中，错误被称为异常（</a:t>
            </a:r>
            <a:r>
              <a:rPr lang="en-US" altLang="zh-CN" sz="2400" b="1" dirty="0">
                <a:solidFill>
                  <a:schemeClr val="tx1"/>
                </a:solidFill>
                <a:latin typeface="+mj-lt"/>
                <a:ea typeface="楷体" panose="02010609060101010101" pitchFamily="49" charset="-122"/>
              </a:rPr>
              <a:t>Exception</a:t>
            </a:r>
            <a:r>
              <a:rPr lang="zh-CN" altLang="en-US" sz="2400" b="1" dirty="0">
                <a:solidFill>
                  <a:schemeClr val="tx1"/>
                </a:solidFill>
                <a:latin typeface="+mj-lt"/>
                <a:ea typeface="楷体" panose="02010609060101010101" pitchFamily="49" charset="-122"/>
              </a:rPr>
              <a:t>）。</a:t>
            </a:r>
          </a:p>
        </p:txBody>
      </p:sp>
      <p:sp>
        <p:nvSpPr>
          <p:cNvPr id="5" name="标注: 右箭头 4">
            <a:extLst>
              <a:ext uri="{FF2B5EF4-FFF2-40B4-BE49-F238E27FC236}">
                <a16:creationId xmlns:a16="http://schemas.microsoft.com/office/drawing/2014/main" id="{F3C56BCA-AF20-4328-A6CC-FF4F18803225}"/>
              </a:ext>
            </a:extLst>
          </p:cNvPr>
          <p:cNvSpPr/>
          <p:nvPr/>
        </p:nvSpPr>
        <p:spPr>
          <a:xfrm>
            <a:off x="721320" y="2989385"/>
            <a:ext cx="1885019" cy="562707"/>
          </a:xfrm>
          <a:prstGeom prst="rightArrowCallout">
            <a:avLst>
              <a:gd name="adj1" fmla="val 22402"/>
              <a:gd name="adj2" fmla="val 19805"/>
              <a:gd name="adj3" fmla="val 14610"/>
              <a:gd name="adj4" fmla="val 80253"/>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000" b="1" dirty="0"/>
              <a:t>发生异常</a:t>
            </a:r>
          </a:p>
        </p:txBody>
      </p:sp>
      <p:sp>
        <p:nvSpPr>
          <p:cNvPr id="15" name="标注: 右箭头 14">
            <a:extLst>
              <a:ext uri="{FF2B5EF4-FFF2-40B4-BE49-F238E27FC236}">
                <a16:creationId xmlns:a16="http://schemas.microsoft.com/office/drawing/2014/main" id="{06CA8BF5-1AAF-49E8-BD7C-5E2E76A12335}"/>
              </a:ext>
            </a:extLst>
          </p:cNvPr>
          <p:cNvSpPr/>
          <p:nvPr/>
        </p:nvSpPr>
        <p:spPr>
          <a:xfrm>
            <a:off x="2725120" y="2989385"/>
            <a:ext cx="1885019" cy="562707"/>
          </a:xfrm>
          <a:prstGeom prst="rightArrowCallout">
            <a:avLst>
              <a:gd name="adj1" fmla="val 22402"/>
              <a:gd name="adj2" fmla="val 19805"/>
              <a:gd name="adj3" fmla="val 14610"/>
              <a:gd name="adj4" fmla="val 80253"/>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000" b="1" dirty="0"/>
              <a:t>抛弃异常</a:t>
            </a:r>
          </a:p>
        </p:txBody>
      </p:sp>
      <p:sp>
        <p:nvSpPr>
          <p:cNvPr id="16" name="标注: 右箭头 15">
            <a:extLst>
              <a:ext uri="{FF2B5EF4-FFF2-40B4-BE49-F238E27FC236}">
                <a16:creationId xmlns:a16="http://schemas.microsoft.com/office/drawing/2014/main" id="{065B24B1-2A11-446A-9DC9-99831E5FD671}"/>
              </a:ext>
            </a:extLst>
          </p:cNvPr>
          <p:cNvSpPr/>
          <p:nvPr/>
        </p:nvSpPr>
        <p:spPr>
          <a:xfrm>
            <a:off x="4728921" y="2989385"/>
            <a:ext cx="1885019" cy="562707"/>
          </a:xfrm>
          <a:prstGeom prst="rightArrowCallout">
            <a:avLst>
              <a:gd name="adj1" fmla="val 22402"/>
              <a:gd name="adj2" fmla="val 19805"/>
              <a:gd name="adj3" fmla="val 14610"/>
              <a:gd name="adj4" fmla="val 80253"/>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sz="2000" b="1" dirty="0"/>
              <a:t>捕捉异常</a:t>
            </a:r>
          </a:p>
        </p:txBody>
      </p:sp>
      <p:sp>
        <p:nvSpPr>
          <p:cNvPr id="6" name="矩形 5">
            <a:extLst>
              <a:ext uri="{FF2B5EF4-FFF2-40B4-BE49-F238E27FC236}">
                <a16:creationId xmlns:a16="http://schemas.microsoft.com/office/drawing/2014/main" id="{32B8C66A-C756-45D6-BB48-8CDBC6DEF23A}"/>
              </a:ext>
            </a:extLst>
          </p:cNvPr>
          <p:cNvSpPr/>
          <p:nvPr/>
        </p:nvSpPr>
        <p:spPr>
          <a:xfrm>
            <a:off x="6732722" y="2989385"/>
            <a:ext cx="1578478" cy="56270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2000" b="1" dirty="0"/>
              <a:t>处理异常</a:t>
            </a:r>
          </a:p>
        </p:txBody>
      </p:sp>
      <p:sp>
        <p:nvSpPr>
          <p:cNvPr id="18" name="矩形: 圆角 17">
            <a:extLst>
              <a:ext uri="{FF2B5EF4-FFF2-40B4-BE49-F238E27FC236}">
                <a16:creationId xmlns:a16="http://schemas.microsoft.com/office/drawing/2014/main" id="{012867D1-0F38-481E-8EE4-43482690CEF3}"/>
              </a:ext>
            </a:extLst>
          </p:cNvPr>
          <p:cNvSpPr/>
          <p:nvPr/>
        </p:nvSpPr>
        <p:spPr>
          <a:xfrm>
            <a:off x="135237" y="3948213"/>
            <a:ext cx="8873526" cy="2365599"/>
          </a:xfrm>
          <a:prstGeom prst="roundRect">
            <a:avLst>
              <a:gd name="adj" fmla="val 5881"/>
            </a:avLst>
          </a:prstGeom>
        </p:spPr>
        <p:style>
          <a:lnRef idx="1">
            <a:schemeClr val="accent3"/>
          </a:lnRef>
          <a:fillRef idx="2">
            <a:schemeClr val="accent3"/>
          </a:fillRef>
          <a:effectRef idx="1">
            <a:schemeClr val="accent3"/>
          </a:effectRef>
          <a:fontRef idx="minor">
            <a:schemeClr val="dk1"/>
          </a:fontRef>
        </p:style>
        <p:txBody>
          <a:bodyPr rtlCol="0" anchor="ctr"/>
          <a:lstStyle/>
          <a:p>
            <a:pPr marL="285750" indent="-285750" algn="just">
              <a:buFont typeface="Wingdings" panose="05000000000000000000" pitchFamily="2" charset="2"/>
              <a:buChar char="ü"/>
            </a:pPr>
            <a:r>
              <a:rPr lang="zh-CN" altLang="en-US" b="1" dirty="0">
                <a:solidFill>
                  <a:schemeClr val="tx1"/>
                </a:solidFill>
                <a:latin typeface="+mj-lt"/>
                <a:ea typeface="楷体" panose="02010609060101010101" pitchFamily="49" charset="-122"/>
              </a:rPr>
              <a:t>在一个方法的运行过程中，如果发生了异常，则这个方法（或者是</a:t>
            </a:r>
            <a:r>
              <a:rPr lang="en-US" altLang="zh-CN" b="1" dirty="0">
                <a:solidFill>
                  <a:schemeClr val="tx1"/>
                </a:solidFill>
                <a:latin typeface="+mj-lt"/>
                <a:ea typeface="楷体" panose="02010609060101010101" pitchFamily="49" charset="-122"/>
              </a:rPr>
              <a:t>Java</a:t>
            </a:r>
            <a:r>
              <a:rPr lang="zh-CN" altLang="en-US" b="1" dirty="0">
                <a:solidFill>
                  <a:schemeClr val="tx1"/>
                </a:solidFill>
                <a:latin typeface="+mj-lt"/>
                <a:ea typeface="楷体" panose="02010609060101010101" pitchFamily="49" charset="-122"/>
              </a:rPr>
              <a:t>虚拟机）生成一个代表该异常的对象（包含了该异常的详细信息），并把它交给运行时系统，运行时系统寻找相应的代码来处理这一异常。我们把生成异常对象并把它提交给运行时系统的过程称为抛弃</a:t>
            </a:r>
            <a:r>
              <a:rPr lang="en-US" altLang="zh-CN" b="1" dirty="0">
                <a:solidFill>
                  <a:schemeClr val="tx1"/>
                </a:solidFill>
                <a:latin typeface="+mj-lt"/>
                <a:ea typeface="楷体" panose="02010609060101010101" pitchFamily="49" charset="-122"/>
              </a:rPr>
              <a:t>(throw)</a:t>
            </a:r>
            <a:r>
              <a:rPr lang="zh-CN" altLang="en-US" b="1" dirty="0">
                <a:solidFill>
                  <a:schemeClr val="tx1"/>
                </a:solidFill>
                <a:latin typeface="+mj-lt"/>
                <a:ea typeface="楷体" panose="02010609060101010101" pitchFamily="49" charset="-122"/>
              </a:rPr>
              <a:t>一个异常。</a:t>
            </a:r>
            <a:endParaRPr lang="en-US" altLang="zh-CN" b="1" dirty="0">
              <a:solidFill>
                <a:schemeClr val="tx1"/>
              </a:solidFill>
              <a:latin typeface="+mj-lt"/>
              <a:ea typeface="楷体" panose="02010609060101010101" pitchFamily="49" charset="-122"/>
            </a:endParaRPr>
          </a:p>
          <a:p>
            <a:pPr marL="285750" indent="-285750" algn="just">
              <a:buFont typeface="Wingdings" panose="05000000000000000000" pitchFamily="2" charset="2"/>
              <a:buChar char="ü"/>
            </a:pPr>
            <a:r>
              <a:rPr lang="zh-CN" altLang="en-US" b="1" dirty="0">
                <a:solidFill>
                  <a:schemeClr val="tx1"/>
                </a:solidFill>
                <a:latin typeface="+mj-lt"/>
                <a:ea typeface="楷体" panose="02010609060101010101" pitchFamily="49" charset="-122"/>
              </a:rPr>
              <a:t>运行时系统在方法的调用栈中查找，从生成异常的方法开始进行回朔，直到找到包含相应异常处理的方法为止，这一个过程称为捕获</a:t>
            </a:r>
            <a:r>
              <a:rPr lang="en-US" altLang="zh-CN" b="1" dirty="0">
                <a:solidFill>
                  <a:schemeClr val="tx1"/>
                </a:solidFill>
                <a:latin typeface="+mj-lt"/>
                <a:ea typeface="楷体" panose="02010609060101010101" pitchFamily="49" charset="-122"/>
              </a:rPr>
              <a:t>(catch)</a:t>
            </a:r>
            <a:r>
              <a:rPr lang="zh-CN" altLang="en-US" b="1" dirty="0">
                <a:solidFill>
                  <a:schemeClr val="tx1"/>
                </a:solidFill>
                <a:latin typeface="+mj-lt"/>
                <a:ea typeface="楷体" panose="02010609060101010101" pitchFamily="49" charset="-122"/>
              </a:rPr>
              <a:t>一个异常</a:t>
            </a:r>
          </a:p>
        </p:txBody>
      </p:sp>
      <p:sp>
        <p:nvSpPr>
          <p:cNvPr id="20" name="矩形 19">
            <a:extLst>
              <a:ext uri="{FF2B5EF4-FFF2-40B4-BE49-F238E27FC236}">
                <a16:creationId xmlns:a16="http://schemas.microsoft.com/office/drawing/2014/main" id="{BF269951-D9E2-4171-BF22-98FEEB7765E8}"/>
              </a:ext>
            </a:extLst>
          </p:cNvPr>
          <p:cNvSpPr/>
          <p:nvPr/>
        </p:nvSpPr>
        <p:spPr>
          <a:xfrm>
            <a:off x="135237" y="2822798"/>
            <a:ext cx="8873526" cy="975479"/>
          </a:xfrm>
          <a:prstGeom prst="rect">
            <a:avLst/>
          </a:prstGeom>
          <a:noFill/>
          <a:ln w="38100">
            <a:solidFill>
              <a:srgbClr val="1557A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1969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
                                            <p:txEl>
                                              <p:pRg st="0" end="0"/>
                                            </p:txEl>
                                          </p:spTgt>
                                        </p:tgtEl>
                                        <p:attrNameLst>
                                          <p:attrName>style.visibility</p:attrName>
                                        </p:attrNameLst>
                                      </p:cBhvr>
                                      <p:to>
                                        <p:strVal val="visible"/>
                                      </p:to>
                                    </p:set>
                                    <p:animEffect transition="in" filter="fade">
                                      <p:cBhvr>
                                        <p:cTn id="37" dur="500"/>
                                        <p:tgtEl>
                                          <p:spTgt spid="1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
                                            <p:txEl>
                                              <p:pRg st="1" end="1"/>
                                            </p:txEl>
                                          </p:spTgt>
                                        </p:tgtEl>
                                        <p:attrNameLst>
                                          <p:attrName>style.visibility</p:attrName>
                                        </p:attrNameLst>
                                      </p:cBhvr>
                                      <p:to>
                                        <p:strVal val="visible"/>
                                      </p:to>
                                    </p:set>
                                    <p:animEffect transition="in" filter="fade">
                                      <p:cBhvr>
                                        <p:cTn id="47" dur="500"/>
                                        <p:tgtEl>
                                          <p:spTgt spid="18">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P spid="5" grpId="0" animBg="1"/>
      <p:bldP spid="15" grpId="0" animBg="1"/>
      <p:bldP spid="16" grpId="0" animBg="1"/>
      <p:bldP spid="6" grpId="0" animBg="1"/>
      <p:bldP spid="18"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1</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异常的概念</a:t>
            </a:r>
          </a:p>
        </p:txBody>
      </p:sp>
      <p:sp>
        <p:nvSpPr>
          <p:cNvPr id="3" name="矩形: 圆角 2">
            <a:extLst>
              <a:ext uri="{FF2B5EF4-FFF2-40B4-BE49-F238E27FC236}">
                <a16:creationId xmlns:a16="http://schemas.microsoft.com/office/drawing/2014/main" id="{49D67C47-124D-4C41-A955-9A858258ED13}"/>
              </a:ext>
            </a:extLst>
          </p:cNvPr>
          <p:cNvSpPr/>
          <p:nvPr/>
        </p:nvSpPr>
        <p:spPr>
          <a:xfrm>
            <a:off x="2872" y="1081261"/>
            <a:ext cx="9141128" cy="466186"/>
          </a:xfrm>
          <a:prstGeom prst="roundRect">
            <a:avLst>
              <a:gd name="adj" fmla="val 562"/>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1557AE"/>
                </a:solidFill>
                <a:latin typeface="+mj-lt"/>
              </a:rPr>
              <a:t>Java</a:t>
            </a:r>
            <a:r>
              <a:rPr lang="zh-CN" altLang="en-US" sz="2400" b="1" dirty="0">
                <a:solidFill>
                  <a:srgbClr val="1557AE"/>
                </a:solidFill>
                <a:latin typeface="+mj-lt"/>
              </a:rPr>
              <a:t>语言的处理方法</a:t>
            </a:r>
            <a:endParaRPr lang="en-US" altLang="zh-CN" sz="2400" b="1" dirty="0">
              <a:solidFill>
                <a:srgbClr val="1557AE"/>
              </a:solidFill>
              <a:latin typeface="+mj-lt"/>
            </a:endParaRPr>
          </a:p>
        </p:txBody>
      </p:sp>
      <p:sp>
        <p:nvSpPr>
          <p:cNvPr id="13" name="矩形: 圆角 12">
            <a:extLst>
              <a:ext uri="{FF2B5EF4-FFF2-40B4-BE49-F238E27FC236}">
                <a16:creationId xmlns:a16="http://schemas.microsoft.com/office/drawing/2014/main" id="{14C16DA1-2EC3-4CB4-843E-850AE514C411}"/>
              </a:ext>
            </a:extLst>
          </p:cNvPr>
          <p:cNvSpPr/>
          <p:nvPr/>
        </p:nvSpPr>
        <p:spPr>
          <a:xfrm>
            <a:off x="95183" y="1697383"/>
            <a:ext cx="8953634" cy="975479"/>
          </a:xfrm>
          <a:prstGeom prst="roundRect">
            <a:avLst>
              <a:gd name="adj" fmla="val 5197"/>
            </a:avLst>
          </a:prstGeom>
          <a:solidFill>
            <a:schemeClr val="accent1">
              <a:lumMod val="20000"/>
              <a:lumOff val="80000"/>
            </a:schemeClr>
          </a:solidFill>
          <a:ln w="285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en-US" altLang="zh-CN" sz="2400" b="1" dirty="0">
                <a:solidFill>
                  <a:schemeClr val="tx1"/>
                </a:solidFill>
                <a:latin typeface="+mj-lt"/>
                <a:ea typeface="楷体" panose="02010609060101010101" pitchFamily="49" charset="-122"/>
              </a:rPr>
              <a:t>Java</a:t>
            </a:r>
            <a:r>
              <a:rPr lang="zh-CN" altLang="en-US" sz="2400" b="1" dirty="0">
                <a:solidFill>
                  <a:schemeClr val="tx1"/>
                </a:solidFill>
                <a:latin typeface="+mj-lt"/>
                <a:ea typeface="楷体" panose="02010609060101010101" pitchFamily="49" charset="-122"/>
              </a:rPr>
              <a:t>通过面向对象的方法来处理程序错误，在</a:t>
            </a:r>
            <a:r>
              <a:rPr lang="en-US" altLang="zh-CN" sz="2400" b="1" dirty="0">
                <a:solidFill>
                  <a:schemeClr val="tx1"/>
                </a:solidFill>
                <a:latin typeface="+mj-lt"/>
                <a:ea typeface="楷体" panose="02010609060101010101" pitchFamily="49" charset="-122"/>
              </a:rPr>
              <a:t>Java</a:t>
            </a:r>
            <a:r>
              <a:rPr lang="zh-CN" altLang="en-US" sz="2400" b="1" dirty="0">
                <a:solidFill>
                  <a:schemeClr val="tx1"/>
                </a:solidFill>
                <a:latin typeface="+mj-lt"/>
                <a:ea typeface="楷体" panose="02010609060101010101" pitchFamily="49" charset="-122"/>
              </a:rPr>
              <a:t>中，错误被称为异常（</a:t>
            </a:r>
            <a:r>
              <a:rPr lang="en-US" altLang="zh-CN" sz="2400" b="1" dirty="0">
                <a:solidFill>
                  <a:schemeClr val="tx1"/>
                </a:solidFill>
                <a:latin typeface="+mj-lt"/>
                <a:ea typeface="楷体" panose="02010609060101010101" pitchFamily="49" charset="-122"/>
              </a:rPr>
              <a:t>Exception</a:t>
            </a:r>
            <a:r>
              <a:rPr lang="zh-CN" altLang="en-US" sz="2400" b="1" dirty="0">
                <a:solidFill>
                  <a:schemeClr val="tx1"/>
                </a:solidFill>
                <a:latin typeface="+mj-lt"/>
                <a:ea typeface="楷体" panose="02010609060101010101" pitchFamily="49" charset="-122"/>
              </a:rPr>
              <a:t>）。</a:t>
            </a:r>
          </a:p>
        </p:txBody>
      </p:sp>
      <p:sp>
        <p:nvSpPr>
          <p:cNvPr id="2" name="矩形 1">
            <a:extLst>
              <a:ext uri="{FF2B5EF4-FFF2-40B4-BE49-F238E27FC236}">
                <a16:creationId xmlns:a16="http://schemas.microsoft.com/office/drawing/2014/main" id="{AEABC100-1D70-47F5-831D-E5A6A4EDE5EA}"/>
              </a:ext>
            </a:extLst>
          </p:cNvPr>
          <p:cNvSpPr/>
          <p:nvPr/>
        </p:nvSpPr>
        <p:spPr>
          <a:xfrm>
            <a:off x="135236" y="2822797"/>
            <a:ext cx="8873525" cy="389008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eaLnBrk="1" hangingPunct="1">
              <a:spcBef>
                <a:spcPct val="0"/>
              </a:spcBef>
              <a:buSzPct val="70000"/>
              <a:buFont typeface="Monotype Sorts" pitchFamily="2" charset="2"/>
              <a:buChar char="n"/>
            </a:pPr>
            <a:r>
              <a:rPr lang="en-US" altLang="zh-CN" b="1" dirty="0">
                <a:latin typeface="Consolas" panose="020B0609020204030204" pitchFamily="49" charset="0"/>
              </a:rPr>
              <a:t> </a:t>
            </a:r>
            <a:r>
              <a:rPr lang="zh-CN" altLang="en-US" b="1" dirty="0">
                <a:latin typeface="Consolas" panose="020B0609020204030204" pitchFamily="49" charset="0"/>
              </a:rPr>
              <a:t>用异常的形式处理错误：</a:t>
            </a:r>
          </a:p>
          <a:p>
            <a:pPr eaLnBrk="1" hangingPunct="1">
              <a:spcBef>
                <a:spcPct val="0"/>
              </a:spcBef>
              <a:buClr>
                <a:schemeClr val="accent1"/>
              </a:buClr>
              <a:buSzPct val="70000"/>
              <a:buFont typeface="Monotype Sorts" pitchFamily="2" charset="2"/>
              <a:buNone/>
            </a:pPr>
            <a:r>
              <a:rPr lang="en-US" altLang="zh-CN" b="1" dirty="0">
                <a:solidFill>
                  <a:srgbClr val="1557AE"/>
                </a:solidFill>
                <a:latin typeface="Consolas" panose="020B0609020204030204" pitchFamily="49" charset="0"/>
              </a:rPr>
              <a:t>{ try</a:t>
            </a:r>
          </a:p>
          <a:p>
            <a:pPr eaLnBrk="1" hangingPunct="1">
              <a:spcBef>
                <a:spcPct val="0"/>
              </a:spcBef>
              <a:buClr>
                <a:schemeClr val="accent1"/>
              </a:buClr>
              <a:buSzPct val="70000"/>
              <a:buFont typeface="Monotype Sorts" pitchFamily="2" charset="2"/>
              <a:buNone/>
            </a:pPr>
            <a:r>
              <a:rPr lang="en-US" altLang="zh-CN" b="1" dirty="0">
                <a:solidFill>
                  <a:srgbClr val="1557AE"/>
                </a:solidFill>
                <a:latin typeface="Consolas" panose="020B0609020204030204" pitchFamily="49" charset="0"/>
              </a:rPr>
              <a:t>  {</a:t>
            </a:r>
            <a:r>
              <a:rPr lang="en-US" altLang="zh-CN" dirty="0">
                <a:solidFill>
                  <a:srgbClr val="1557AE"/>
                </a:solidFill>
                <a:latin typeface="Consolas" panose="020B0609020204030204" pitchFamily="49" charset="0"/>
              </a:rPr>
              <a:t>  </a:t>
            </a:r>
            <a:r>
              <a:rPr lang="en-US" altLang="zh-CN" b="1" dirty="0" err="1">
                <a:solidFill>
                  <a:srgbClr val="1557AE"/>
                </a:solidFill>
                <a:latin typeface="Consolas" panose="020B0609020204030204" pitchFamily="49" charset="0"/>
              </a:rPr>
              <a:t>openTheFile</a:t>
            </a:r>
            <a:r>
              <a:rPr lang="en-US" altLang="zh-CN" b="1" dirty="0">
                <a:solidFill>
                  <a:srgbClr val="1557AE"/>
                </a:solidFill>
                <a:latin typeface="Consolas" panose="020B0609020204030204" pitchFamily="49" charset="0"/>
              </a:rPr>
              <a:t>;</a:t>
            </a:r>
          </a:p>
          <a:p>
            <a:pPr eaLnBrk="1" hangingPunct="1">
              <a:spcBef>
                <a:spcPct val="0"/>
              </a:spcBef>
              <a:buClr>
                <a:schemeClr val="accent1"/>
              </a:buClr>
              <a:buSzPct val="70000"/>
              <a:buFont typeface="Monotype Sorts" pitchFamily="2" charset="2"/>
              <a:buNone/>
            </a:pPr>
            <a:r>
              <a:rPr lang="en-US" altLang="zh-CN" b="1" dirty="0">
                <a:solidFill>
                  <a:srgbClr val="1557AE"/>
                </a:solidFill>
                <a:latin typeface="Consolas" panose="020B0609020204030204" pitchFamily="49" charset="0"/>
              </a:rPr>
              <a:t>     determine its size;</a:t>
            </a:r>
          </a:p>
          <a:p>
            <a:pPr eaLnBrk="1" hangingPunct="1">
              <a:spcBef>
                <a:spcPct val="0"/>
              </a:spcBef>
              <a:buClr>
                <a:schemeClr val="accent1"/>
              </a:buClr>
              <a:buSzPct val="70000"/>
              <a:buFont typeface="Monotype Sorts" pitchFamily="2" charset="2"/>
              <a:buNone/>
            </a:pPr>
            <a:r>
              <a:rPr lang="en-US" altLang="zh-CN" b="1" dirty="0">
                <a:solidFill>
                  <a:srgbClr val="1557AE"/>
                </a:solidFill>
                <a:latin typeface="Consolas" panose="020B0609020204030204" pitchFamily="49" charset="0"/>
              </a:rPr>
              <a:t>     allocate that much memory;</a:t>
            </a:r>
          </a:p>
          <a:p>
            <a:pPr eaLnBrk="1" hangingPunct="1">
              <a:spcBef>
                <a:spcPct val="0"/>
              </a:spcBef>
              <a:buClr>
                <a:schemeClr val="accent1"/>
              </a:buClr>
              <a:buSzPct val="70000"/>
              <a:buFont typeface="Monotype Sorts" pitchFamily="2" charset="2"/>
              <a:buNone/>
            </a:pPr>
            <a:r>
              <a:rPr lang="en-US" altLang="zh-CN" b="1" dirty="0">
                <a:solidFill>
                  <a:srgbClr val="1557AE"/>
                </a:solidFill>
                <a:latin typeface="Consolas" panose="020B0609020204030204" pitchFamily="49" charset="0"/>
              </a:rPr>
              <a:t>     read-File;</a:t>
            </a:r>
          </a:p>
          <a:p>
            <a:pPr eaLnBrk="1" hangingPunct="1">
              <a:spcBef>
                <a:spcPct val="0"/>
              </a:spcBef>
              <a:buClr>
                <a:schemeClr val="accent1"/>
              </a:buClr>
              <a:buSzPct val="70000"/>
              <a:buFont typeface="Monotype Sorts" pitchFamily="2" charset="2"/>
              <a:buNone/>
            </a:pPr>
            <a:r>
              <a:rPr lang="en-US" altLang="zh-CN" b="1" dirty="0">
                <a:solidFill>
                  <a:srgbClr val="1557AE"/>
                </a:solidFill>
                <a:latin typeface="Consolas" panose="020B0609020204030204" pitchFamily="49" charset="0"/>
              </a:rPr>
              <a:t>     </a:t>
            </a:r>
            <a:r>
              <a:rPr lang="en-US" altLang="zh-CN" b="1" dirty="0" err="1">
                <a:solidFill>
                  <a:srgbClr val="1557AE"/>
                </a:solidFill>
                <a:latin typeface="Consolas" panose="020B0609020204030204" pitchFamily="49" charset="0"/>
              </a:rPr>
              <a:t>closeTheFile</a:t>
            </a:r>
            <a:r>
              <a:rPr lang="en-US" altLang="zh-CN" dirty="0">
                <a:solidFill>
                  <a:srgbClr val="1557AE"/>
                </a:solidFill>
                <a:latin typeface="Consolas" panose="020B0609020204030204" pitchFamily="49" charset="0"/>
              </a:rPr>
              <a:t>;</a:t>
            </a:r>
          </a:p>
          <a:p>
            <a:pPr eaLnBrk="1" hangingPunct="1">
              <a:spcBef>
                <a:spcPct val="0"/>
              </a:spcBef>
              <a:buClr>
                <a:schemeClr val="accent1"/>
              </a:buClr>
              <a:buSzPct val="70000"/>
              <a:buFont typeface="Monotype Sorts" pitchFamily="2" charset="2"/>
              <a:buNone/>
            </a:pPr>
            <a:r>
              <a:rPr lang="en-US" altLang="zh-CN" b="1" dirty="0">
                <a:solidFill>
                  <a:srgbClr val="1557AE"/>
                </a:solidFill>
                <a:latin typeface="Consolas" panose="020B0609020204030204" pitchFamily="49" charset="0"/>
              </a:rPr>
              <a:t>  }</a:t>
            </a:r>
          </a:p>
          <a:p>
            <a:pPr eaLnBrk="1" hangingPunct="1">
              <a:spcBef>
                <a:spcPct val="0"/>
              </a:spcBef>
              <a:buClr>
                <a:schemeClr val="accent1"/>
              </a:buClr>
              <a:buSzPct val="70000"/>
              <a:buFont typeface="Monotype Sorts" pitchFamily="2" charset="2"/>
              <a:buNone/>
            </a:pPr>
            <a:r>
              <a:rPr lang="en-US" altLang="zh-CN" b="1" dirty="0">
                <a:solidFill>
                  <a:srgbClr val="1557AE"/>
                </a:solidFill>
                <a:latin typeface="Consolas" panose="020B0609020204030204" pitchFamily="49" charset="0"/>
              </a:rPr>
              <a:t>  catch(</a:t>
            </a:r>
            <a:r>
              <a:rPr lang="en-US" altLang="zh-CN" b="1" dirty="0" err="1">
                <a:solidFill>
                  <a:srgbClr val="1557AE"/>
                </a:solidFill>
                <a:latin typeface="Consolas" panose="020B0609020204030204" pitchFamily="49" charset="0"/>
              </a:rPr>
              <a:t>fileopenFailed</a:t>
            </a:r>
            <a:r>
              <a:rPr lang="en-US" altLang="zh-CN" b="1" dirty="0">
                <a:solidFill>
                  <a:srgbClr val="1557AE"/>
                </a:solidFill>
                <a:latin typeface="Consolas" panose="020B0609020204030204" pitchFamily="49" charset="0"/>
              </a:rPr>
              <a:t>)		{ </a:t>
            </a:r>
            <a:r>
              <a:rPr lang="en-US" altLang="zh-CN" b="1" dirty="0" err="1">
                <a:solidFill>
                  <a:srgbClr val="1557AE"/>
                </a:solidFill>
                <a:latin typeface="Consolas" panose="020B0609020204030204" pitchFamily="49" charset="0"/>
              </a:rPr>
              <a:t>dosomething</a:t>
            </a:r>
            <a:r>
              <a:rPr lang="en-US" altLang="zh-CN" b="1" dirty="0">
                <a:solidFill>
                  <a:srgbClr val="1557AE"/>
                </a:solidFill>
                <a:latin typeface="Consolas" panose="020B0609020204030204" pitchFamily="49" charset="0"/>
              </a:rPr>
              <a:t>; }</a:t>
            </a:r>
          </a:p>
          <a:p>
            <a:pPr eaLnBrk="1" hangingPunct="1">
              <a:spcBef>
                <a:spcPct val="0"/>
              </a:spcBef>
              <a:buClr>
                <a:schemeClr val="accent1"/>
              </a:buClr>
              <a:buSzPct val="70000"/>
              <a:buFont typeface="Monotype Sorts" pitchFamily="2" charset="2"/>
              <a:buNone/>
            </a:pPr>
            <a:r>
              <a:rPr lang="en-US" altLang="zh-CN" b="1" dirty="0">
                <a:solidFill>
                  <a:srgbClr val="1557AE"/>
                </a:solidFill>
                <a:latin typeface="Consolas" panose="020B0609020204030204" pitchFamily="49" charset="0"/>
              </a:rPr>
              <a:t>  catch(</a:t>
            </a:r>
            <a:r>
              <a:rPr lang="en-US" altLang="zh-CN" b="1" dirty="0" err="1">
                <a:solidFill>
                  <a:srgbClr val="1557AE"/>
                </a:solidFill>
                <a:latin typeface="Consolas" panose="020B0609020204030204" pitchFamily="49" charset="0"/>
              </a:rPr>
              <a:t>sizeDetermineFailed</a:t>
            </a:r>
            <a:r>
              <a:rPr lang="en-US" altLang="zh-CN" b="1" dirty="0">
                <a:solidFill>
                  <a:srgbClr val="1557AE"/>
                </a:solidFill>
                <a:latin typeface="Consolas" panose="020B0609020204030204" pitchFamily="49" charset="0"/>
              </a:rPr>
              <a:t>)		{ </a:t>
            </a:r>
            <a:r>
              <a:rPr lang="en-US" altLang="zh-CN" b="1" dirty="0" err="1">
                <a:solidFill>
                  <a:srgbClr val="1557AE"/>
                </a:solidFill>
                <a:latin typeface="Consolas" panose="020B0609020204030204" pitchFamily="49" charset="0"/>
              </a:rPr>
              <a:t>dosomething</a:t>
            </a:r>
            <a:r>
              <a:rPr lang="en-US" altLang="zh-CN" b="1" dirty="0">
                <a:solidFill>
                  <a:srgbClr val="1557AE"/>
                </a:solidFill>
                <a:latin typeface="Consolas" panose="020B0609020204030204" pitchFamily="49" charset="0"/>
              </a:rPr>
              <a:t>; }</a:t>
            </a:r>
          </a:p>
          <a:p>
            <a:pPr eaLnBrk="1" hangingPunct="1">
              <a:spcBef>
                <a:spcPct val="0"/>
              </a:spcBef>
              <a:buClr>
                <a:schemeClr val="accent1"/>
              </a:buClr>
              <a:buSzPct val="70000"/>
              <a:buFont typeface="Monotype Sorts" pitchFamily="2" charset="2"/>
              <a:buNone/>
            </a:pPr>
            <a:r>
              <a:rPr lang="en-US" altLang="zh-CN" b="1" dirty="0">
                <a:solidFill>
                  <a:srgbClr val="1557AE"/>
                </a:solidFill>
                <a:latin typeface="Consolas" panose="020B0609020204030204" pitchFamily="49" charset="0"/>
              </a:rPr>
              <a:t>  catch(</a:t>
            </a:r>
            <a:r>
              <a:rPr lang="en-US" altLang="zh-CN" b="1" dirty="0" err="1">
                <a:solidFill>
                  <a:srgbClr val="1557AE"/>
                </a:solidFill>
                <a:latin typeface="Consolas" panose="020B0609020204030204" pitchFamily="49" charset="0"/>
              </a:rPr>
              <a:t>memoryAllocateFailed</a:t>
            </a:r>
            <a:r>
              <a:rPr lang="en-US" altLang="zh-CN" b="1" dirty="0">
                <a:solidFill>
                  <a:srgbClr val="1557AE"/>
                </a:solidFill>
                <a:latin typeface="Consolas" panose="020B0609020204030204" pitchFamily="49" charset="0"/>
              </a:rPr>
              <a:t>)	{ </a:t>
            </a:r>
            <a:r>
              <a:rPr lang="en-US" altLang="zh-CN" b="1" dirty="0" err="1">
                <a:solidFill>
                  <a:srgbClr val="1557AE"/>
                </a:solidFill>
                <a:latin typeface="Consolas" panose="020B0609020204030204" pitchFamily="49" charset="0"/>
              </a:rPr>
              <a:t>dosomething</a:t>
            </a:r>
            <a:r>
              <a:rPr lang="en-US" altLang="zh-CN" b="1" dirty="0">
                <a:solidFill>
                  <a:srgbClr val="1557AE"/>
                </a:solidFill>
                <a:latin typeface="Consolas" panose="020B0609020204030204" pitchFamily="49" charset="0"/>
              </a:rPr>
              <a:t>; }</a:t>
            </a:r>
          </a:p>
          <a:p>
            <a:pPr eaLnBrk="1" hangingPunct="1">
              <a:spcBef>
                <a:spcPct val="0"/>
              </a:spcBef>
              <a:buClr>
                <a:schemeClr val="accent1"/>
              </a:buClr>
              <a:buSzPct val="70000"/>
              <a:buFont typeface="Monotype Sorts" pitchFamily="2" charset="2"/>
              <a:buNone/>
            </a:pPr>
            <a:r>
              <a:rPr lang="en-US" altLang="zh-CN" b="1" dirty="0">
                <a:solidFill>
                  <a:srgbClr val="1557AE"/>
                </a:solidFill>
                <a:latin typeface="Consolas" panose="020B0609020204030204" pitchFamily="49" charset="0"/>
              </a:rPr>
              <a:t>  catch(</a:t>
            </a:r>
            <a:r>
              <a:rPr lang="en-US" altLang="zh-CN" b="1" dirty="0" err="1">
                <a:solidFill>
                  <a:srgbClr val="1557AE"/>
                </a:solidFill>
                <a:latin typeface="Consolas" panose="020B0609020204030204" pitchFamily="49" charset="0"/>
              </a:rPr>
              <a:t>readFailed</a:t>
            </a:r>
            <a:r>
              <a:rPr lang="en-US" altLang="zh-CN" b="1" dirty="0">
                <a:solidFill>
                  <a:srgbClr val="1557AE"/>
                </a:solidFill>
                <a:latin typeface="Consolas" panose="020B0609020204030204" pitchFamily="49" charset="0"/>
              </a:rPr>
              <a:t>)			{ </a:t>
            </a:r>
            <a:r>
              <a:rPr lang="en-US" altLang="zh-CN" b="1" dirty="0" err="1">
                <a:solidFill>
                  <a:srgbClr val="1557AE"/>
                </a:solidFill>
                <a:latin typeface="Consolas" panose="020B0609020204030204" pitchFamily="49" charset="0"/>
              </a:rPr>
              <a:t>dosomething</a:t>
            </a:r>
            <a:r>
              <a:rPr lang="en-US" altLang="zh-CN" b="1" dirty="0">
                <a:solidFill>
                  <a:srgbClr val="1557AE"/>
                </a:solidFill>
                <a:latin typeface="Consolas" panose="020B0609020204030204" pitchFamily="49" charset="0"/>
              </a:rPr>
              <a:t>; }</a:t>
            </a:r>
          </a:p>
          <a:p>
            <a:pPr eaLnBrk="1" hangingPunct="1">
              <a:spcBef>
                <a:spcPct val="0"/>
              </a:spcBef>
              <a:buClr>
                <a:schemeClr val="accent1"/>
              </a:buClr>
              <a:buSzPct val="70000"/>
              <a:buFont typeface="Monotype Sorts" pitchFamily="2" charset="2"/>
              <a:buNone/>
            </a:pPr>
            <a:r>
              <a:rPr lang="en-US" altLang="zh-CN" b="1" dirty="0">
                <a:solidFill>
                  <a:srgbClr val="1557AE"/>
                </a:solidFill>
                <a:latin typeface="Consolas" panose="020B0609020204030204" pitchFamily="49" charset="0"/>
              </a:rPr>
              <a:t>  catch(</a:t>
            </a:r>
            <a:r>
              <a:rPr lang="en-US" altLang="zh-CN" b="1" dirty="0" err="1">
                <a:solidFill>
                  <a:srgbClr val="1557AE"/>
                </a:solidFill>
                <a:latin typeface="Consolas" panose="020B0609020204030204" pitchFamily="49" charset="0"/>
              </a:rPr>
              <a:t>fileCloseFailed</a:t>
            </a:r>
            <a:r>
              <a:rPr lang="en-US" altLang="zh-CN" b="1" dirty="0">
                <a:solidFill>
                  <a:srgbClr val="1557AE"/>
                </a:solidFill>
                <a:latin typeface="Consolas" panose="020B0609020204030204" pitchFamily="49" charset="0"/>
              </a:rPr>
              <a:t>)		{ </a:t>
            </a:r>
            <a:r>
              <a:rPr lang="en-US" altLang="zh-CN" b="1" dirty="0" err="1">
                <a:solidFill>
                  <a:srgbClr val="1557AE"/>
                </a:solidFill>
                <a:latin typeface="Consolas" panose="020B0609020204030204" pitchFamily="49" charset="0"/>
              </a:rPr>
              <a:t>dosomething</a:t>
            </a:r>
            <a:r>
              <a:rPr lang="en-US" altLang="zh-CN" b="1" dirty="0">
                <a:solidFill>
                  <a:srgbClr val="1557AE"/>
                </a:solidFill>
                <a:latin typeface="Consolas" panose="020B0609020204030204" pitchFamily="49" charset="0"/>
              </a:rPr>
              <a:t>; }</a:t>
            </a:r>
          </a:p>
          <a:p>
            <a:pPr eaLnBrk="1" hangingPunct="1">
              <a:spcBef>
                <a:spcPct val="0"/>
              </a:spcBef>
              <a:buClr>
                <a:schemeClr val="accent1"/>
              </a:buClr>
              <a:buSzPct val="70000"/>
              <a:buFont typeface="Monotype Sorts" pitchFamily="2" charset="2"/>
              <a:buNone/>
            </a:pPr>
            <a:r>
              <a:rPr lang="en-US" altLang="zh-CN" b="1" dirty="0">
                <a:solidFill>
                  <a:srgbClr val="1557AE"/>
                </a:solidFill>
                <a:latin typeface="Consolas" panose="020B0609020204030204" pitchFamily="49" charset="0"/>
              </a:rPr>
              <a:t>}</a:t>
            </a:r>
            <a:endParaRPr lang="zh-CN" altLang="en-US" dirty="0">
              <a:solidFill>
                <a:srgbClr val="1557AE"/>
              </a:solidFill>
              <a:latin typeface="Consolas" panose="020B0609020204030204" pitchFamily="49" charset="0"/>
            </a:endParaRPr>
          </a:p>
        </p:txBody>
      </p:sp>
    </p:spTree>
    <p:extLst>
      <p:ext uri="{BB962C8B-B14F-4D97-AF65-F5344CB8AC3E}">
        <p14:creationId xmlns:p14="http://schemas.microsoft.com/office/powerpoint/2010/main" val="41513702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1</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2428870"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异常的概念</a:t>
            </a:r>
          </a:p>
        </p:txBody>
      </p:sp>
      <p:sp>
        <p:nvSpPr>
          <p:cNvPr id="3" name="矩形: 圆角 2">
            <a:extLst>
              <a:ext uri="{FF2B5EF4-FFF2-40B4-BE49-F238E27FC236}">
                <a16:creationId xmlns:a16="http://schemas.microsoft.com/office/drawing/2014/main" id="{49D67C47-124D-4C41-A955-9A858258ED13}"/>
              </a:ext>
            </a:extLst>
          </p:cNvPr>
          <p:cNvSpPr/>
          <p:nvPr/>
        </p:nvSpPr>
        <p:spPr>
          <a:xfrm>
            <a:off x="2872" y="1081261"/>
            <a:ext cx="9141128" cy="466186"/>
          </a:xfrm>
          <a:prstGeom prst="roundRect">
            <a:avLst>
              <a:gd name="adj" fmla="val 562"/>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1557AE"/>
                </a:solidFill>
                <a:latin typeface="+mj-lt"/>
              </a:rPr>
              <a:t>Java</a:t>
            </a:r>
            <a:r>
              <a:rPr lang="zh-CN" altLang="en-US" sz="2400" b="1" dirty="0">
                <a:solidFill>
                  <a:srgbClr val="1557AE"/>
                </a:solidFill>
                <a:latin typeface="+mj-lt"/>
              </a:rPr>
              <a:t>语言的处理方法</a:t>
            </a:r>
            <a:endParaRPr lang="en-US" altLang="zh-CN" sz="2400" b="1" dirty="0">
              <a:solidFill>
                <a:srgbClr val="1557AE"/>
              </a:solidFill>
              <a:latin typeface="+mj-lt"/>
            </a:endParaRPr>
          </a:p>
        </p:txBody>
      </p:sp>
      <p:sp>
        <p:nvSpPr>
          <p:cNvPr id="13" name="矩形: 圆角 12">
            <a:extLst>
              <a:ext uri="{FF2B5EF4-FFF2-40B4-BE49-F238E27FC236}">
                <a16:creationId xmlns:a16="http://schemas.microsoft.com/office/drawing/2014/main" id="{14C16DA1-2EC3-4CB4-843E-850AE514C411}"/>
              </a:ext>
            </a:extLst>
          </p:cNvPr>
          <p:cNvSpPr/>
          <p:nvPr/>
        </p:nvSpPr>
        <p:spPr>
          <a:xfrm>
            <a:off x="95183" y="1697383"/>
            <a:ext cx="8953634" cy="975479"/>
          </a:xfrm>
          <a:prstGeom prst="roundRect">
            <a:avLst>
              <a:gd name="adj" fmla="val 5197"/>
            </a:avLst>
          </a:prstGeom>
          <a:solidFill>
            <a:schemeClr val="accent1">
              <a:lumMod val="20000"/>
              <a:lumOff val="80000"/>
            </a:schemeClr>
          </a:solidFill>
          <a:ln w="285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en-US" altLang="zh-CN" sz="2400" b="1" dirty="0">
                <a:solidFill>
                  <a:schemeClr val="tx1"/>
                </a:solidFill>
                <a:latin typeface="+mj-lt"/>
                <a:ea typeface="楷体" panose="02010609060101010101" pitchFamily="49" charset="-122"/>
              </a:rPr>
              <a:t>Java</a:t>
            </a:r>
            <a:r>
              <a:rPr lang="zh-CN" altLang="en-US" sz="2400" b="1" dirty="0">
                <a:solidFill>
                  <a:schemeClr val="tx1"/>
                </a:solidFill>
                <a:latin typeface="+mj-lt"/>
                <a:ea typeface="楷体" panose="02010609060101010101" pitchFamily="49" charset="-122"/>
              </a:rPr>
              <a:t>通过面向对象的方法来处理程序错误，在</a:t>
            </a:r>
            <a:r>
              <a:rPr lang="en-US" altLang="zh-CN" sz="2400" b="1" dirty="0">
                <a:solidFill>
                  <a:schemeClr val="tx1"/>
                </a:solidFill>
                <a:latin typeface="+mj-lt"/>
                <a:ea typeface="楷体" panose="02010609060101010101" pitchFamily="49" charset="-122"/>
              </a:rPr>
              <a:t>Java</a:t>
            </a:r>
            <a:r>
              <a:rPr lang="zh-CN" altLang="en-US" sz="2400" b="1" dirty="0">
                <a:solidFill>
                  <a:schemeClr val="tx1"/>
                </a:solidFill>
                <a:latin typeface="+mj-lt"/>
                <a:ea typeface="楷体" panose="02010609060101010101" pitchFamily="49" charset="-122"/>
              </a:rPr>
              <a:t>中，错误被称为异常（</a:t>
            </a:r>
            <a:r>
              <a:rPr lang="en-US" altLang="zh-CN" sz="2400" b="1" dirty="0">
                <a:solidFill>
                  <a:schemeClr val="tx1"/>
                </a:solidFill>
                <a:latin typeface="+mj-lt"/>
                <a:ea typeface="楷体" panose="02010609060101010101" pitchFamily="49" charset="-122"/>
              </a:rPr>
              <a:t>Exception</a:t>
            </a:r>
            <a:r>
              <a:rPr lang="zh-CN" altLang="en-US" sz="2400" b="1" dirty="0">
                <a:solidFill>
                  <a:schemeClr val="tx1"/>
                </a:solidFill>
                <a:latin typeface="+mj-lt"/>
                <a:ea typeface="楷体" panose="02010609060101010101" pitchFamily="49" charset="-122"/>
              </a:rPr>
              <a:t>）。</a:t>
            </a:r>
          </a:p>
        </p:txBody>
      </p:sp>
      <p:sp>
        <p:nvSpPr>
          <p:cNvPr id="4" name="矩形: 圆角 3">
            <a:extLst>
              <a:ext uri="{FF2B5EF4-FFF2-40B4-BE49-F238E27FC236}">
                <a16:creationId xmlns:a16="http://schemas.microsoft.com/office/drawing/2014/main" id="{5E32416B-34E9-4199-8F27-17302BFBDF11}"/>
              </a:ext>
            </a:extLst>
          </p:cNvPr>
          <p:cNvSpPr/>
          <p:nvPr/>
        </p:nvSpPr>
        <p:spPr>
          <a:xfrm>
            <a:off x="43130" y="2884344"/>
            <a:ext cx="8953634" cy="3439046"/>
          </a:xfrm>
          <a:prstGeom prst="roundRect">
            <a:avLst>
              <a:gd name="adj" fmla="val 3628"/>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eaLnBrk="1" hangingPunct="1">
              <a:spcBef>
                <a:spcPct val="50000"/>
              </a:spcBef>
              <a:buSzPct val="70000"/>
            </a:pPr>
            <a:r>
              <a:rPr lang="zh-CN" altLang="en-US" sz="2000" b="1" dirty="0">
                <a:solidFill>
                  <a:schemeClr val="tx1"/>
                </a:solidFill>
                <a:latin typeface="+mj-ea"/>
                <a:ea typeface="+mj-ea"/>
              </a:rPr>
              <a:t>和传统的方法比较，异常的优点包括</a:t>
            </a:r>
            <a:r>
              <a:rPr lang="en-US" altLang="zh-CN" sz="2000" b="1" dirty="0">
                <a:solidFill>
                  <a:schemeClr val="tx1"/>
                </a:solidFill>
                <a:latin typeface="+mj-ea"/>
                <a:ea typeface="+mj-ea"/>
              </a:rPr>
              <a:t>:</a:t>
            </a:r>
          </a:p>
          <a:p>
            <a:pPr eaLnBrk="1" hangingPunct="1">
              <a:spcBef>
                <a:spcPct val="50000"/>
              </a:spcBef>
              <a:buClr>
                <a:schemeClr val="accent1"/>
              </a:buClr>
              <a:buSzPct val="70000"/>
              <a:buFont typeface="Monotype Sorts" pitchFamily="2" charset="2"/>
              <a:buNone/>
            </a:pPr>
            <a:r>
              <a:rPr lang="en-US" altLang="zh-CN" sz="2000" b="1" dirty="0">
                <a:solidFill>
                  <a:srgbClr val="1557AE"/>
                </a:solidFill>
                <a:latin typeface="楷体" panose="02010609060101010101" pitchFamily="49" charset="-122"/>
                <a:ea typeface="楷体" panose="02010609060101010101" pitchFamily="49" charset="-122"/>
              </a:rPr>
              <a:t>1.</a:t>
            </a:r>
            <a:r>
              <a:rPr lang="zh-CN" altLang="en-US" sz="2000" b="1" dirty="0">
                <a:solidFill>
                  <a:srgbClr val="1557AE"/>
                </a:solidFill>
                <a:latin typeface="楷体" panose="02010609060101010101" pitchFamily="49" charset="-122"/>
                <a:ea typeface="楷体" panose="02010609060101010101" pitchFamily="49" charset="-122"/>
              </a:rPr>
              <a:t>把错误代码从业务处理代码中分离出来</a:t>
            </a:r>
          </a:p>
          <a:p>
            <a:pPr eaLnBrk="1" hangingPunct="1">
              <a:spcBef>
                <a:spcPct val="50000"/>
              </a:spcBef>
              <a:buClr>
                <a:schemeClr val="accent1"/>
              </a:buClr>
              <a:buSzPct val="70000"/>
              <a:buFont typeface="Monotype Sorts" pitchFamily="2" charset="2"/>
              <a:buNone/>
            </a:pPr>
            <a:r>
              <a:rPr lang="en-US" altLang="zh-CN" sz="2000" b="1" dirty="0">
                <a:solidFill>
                  <a:srgbClr val="1557AE"/>
                </a:solidFill>
                <a:latin typeface="楷体" panose="02010609060101010101" pitchFamily="49" charset="-122"/>
                <a:ea typeface="楷体" panose="02010609060101010101" pitchFamily="49" charset="-122"/>
              </a:rPr>
              <a:t>2. </a:t>
            </a:r>
            <a:r>
              <a:rPr lang="zh-CN" altLang="en-US" sz="2000" b="1" dirty="0">
                <a:solidFill>
                  <a:srgbClr val="1557AE"/>
                </a:solidFill>
                <a:latin typeface="楷体" panose="02010609060101010101" pitchFamily="49" charset="-122"/>
                <a:ea typeface="楷体" panose="02010609060101010101" pitchFamily="49" charset="-122"/>
              </a:rPr>
              <a:t>把错误传播给调用堆栈</a:t>
            </a:r>
          </a:p>
          <a:p>
            <a:pPr eaLnBrk="1" hangingPunct="1">
              <a:spcBef>
                <a:spcPct val="50000"/>
              </a:spcBef>
              <a:buClr>
                <a:schemeClr val="accent1"/>
              </a:buClr>
              <a:buSzPct val="70000"/>
              <a:buFont typeface="Monotype Sorts" pitchFamily="2" charset="2"/>
              <a:buNone/>
            </a:pPr>
            <a:r>
              <a:rPr lang="en-US" altLang="zh-CN" sz="2000" b="1" dirty="0">
                <a:solidFill>
                  <a:srgbClr val="1557AE"/>
                </a:solidFill>
                <a:latin typeface="楷体" panose="02010609060101010101" pitchFamily="49" charset="-122"/>
                <a:ea typeface="楷体" panose="02010609060101010101" pitchFamily="49" charset="-122"/>
              </a:rPr>
              <a:t>3. </a:t>
            </a:r>
            <a:r>
              <a:rPr lang="zh-CN" altLang="en-US" sz="2000" b="1" dirty="0">
                <a:solidFill>
                  <a:srgbClr val="1557AE"/>
                </a:solidFill>
                <a:latin typeface="楷体" panose="02010609060101010101" pitchFamily="49" charset="-122"/>
                <a:ea typeface="楷体" panose="02010609060101010101" pitchFamily="49" charset="-122"/>
              </a:rPr>
              <a:t>按错误类型和错误差别分组</a:t>
            </a:r>
          </a:p>
          <a:p>
            <a:pPr eaLnBrk="1" hangingPunct="1">
              <a:spcBef>
                <a:spcPct val="50000"/>
              </a:spcBef>
              <a:buClr>
                <a:schemeClr val="accent1"/>
              </a:buClr>
              <a:buSzPct val="70000"/>
              <a:buFont typeface="Monotype Sorts" pitchFamily="2" charset="2"/>
              <a:buNone/>
            </a:pPr>
            <a:r>
              <a:rPr lang="en-US" altLang="zh-CN" sz="2000" b="1" dirty="0">
                <a:solidFill>
                  <a:srgbClr val="1557AE"/>
                </a:solidFill>
                <a:latin typeface="楷体" panose="02010609060101010101" pitchFamily="49" charset="-122"/>
                <a:ea typeface="楷体" panose="02010609060101010101" pitchFamily="49" charset="-122"/>
              </a:rPr>
              <a:t>4. </a:t>
            </a:r>
            <a:r>
              <a:rPr lang="zh-CN" altLang="en-US" sz="2000" b="1" dirty="0">
                <a:solidFill>
                  <a:srgbClr val="1557AE"/>
                </a:solidFill>
                <a:latin typeface="楷体" panose="02010609060101010101" pitchFamily="49" charset="-122"/>
                <a:ea typeface="楷体" panose="02010609060101010101" pitchFamily="49" charset="-122"/>
              </a:rPr>
              <a:t>系统提供了对于一些无法预测错误的捕获和处理</a:t>
            </a:r>
          </a:p>
          <a:p>
            <a:pPr eaLnBrk="1" hangingPunct="1">
              <a:spcBef>
                <a:spcPct val="50000"/>
              </a:spcBef>
              <a:buClr>
                <a:schemeClr val="accent1"/>
              </a:buClr>
              <a:buSzPct val="70000"/>
              <a:buFont typeface="Monotype Sorts" pitchFamily="2" charset="2"/>
              <a:buNone/>
            </a:pPr>
            <a:r>
              <a:rPr lang="en-US" altLang="zh-CN" sz="2000" b="1" dirty="0">
                <a:solidFill>
                  <a:srgbClr val="1557AE"/>
                </a:solidFill>
                <a:latin typeface="楷体" panose="02010609060101010101" pitchFamily="49" charset="-122"/>
                <a:ea typeface="楷体" panose="02010609060101010101" pitchFamily="49" charset="-122"/>
              </a:rPr>
              <a:t>5. </a:t>
            </a:r>
            <a:r>
              <a:rPr lang="zh-CN" altLang="en-US" sz="2000" b="1" dirty="0">
                <a:solidFill>
                  <a:srgbClr val="1557AE"/>
                </a:solidFill>
                <a:latin typeface="楷体" panose="02010609060101010101" pitchFamily="49" charset="-122"/>
                <a:ea typeface="楷体" panose="02010609060101010101" pitchFamily="49" charset="-122"/>
              </a:rPr>
              <a:t>克服了传统方法的错误信息有限难题</a:t>
            </a:r>
            <a:endParaRPr lang="zh-CN" altLang="en-US" sz="2000" dirty="0">
              <a:solidFill>
                <a:srgbClr val="1557AE"/>
              </a:solidFill>
              <a:latin typeface="楷体" panose="02010609060101010101" pitchFamily="49" charset="-122"/>
              <a:ea typeface="楷体" panose="02010609060101010101" pitchFamily="49" charset="-122"/>
            </a:endParaRPr>
          </a:p>
        </p:txBody>
      </p:sp>
      <p:grpSp>
        <p:nvGrpSpPr>
          <p:cNvPr id="27" name="Group 18">
            <a:extLst>
              <a:ext uri="{FF2B5EF4-FFF2-40B4-BE49-F238E27FC236}">
                <a16:creationId xmlns:a16="http://schemas.microsoft.com/office/drawing/2014/main" id="{FC3A96D9-84D9-4942-9017-D1835302C693}"/>
              </a:ext>
            </a:extLst>
          </p:cNvPr>
          <p:cNvGrpSpPr>
            <a:grpSpLocks/>
          </p:cNvGrpSpPr>
          <p:nvPr/>
        </p:nvGrpSpPr>
        <p:grpSpPr bwMode="auto">
          <a:xfrm>
            <a:off x="4572000" y="3071546"/>
            <a:ext cx="4179888" cy="1876425"/>
            <a:chOff x="2186" y="2010"/>
            <a:chExt cx="2633" cy="1182"/>
          </a:xfrm>
        </p:grpSpPr>
        <p:grpSp>
          <p:nvGrpSpPr>
            <p:cNvPr id="28" name="Group 4">
              <a:extLst>
                <a:ext uri="{FF2B5EF4-FFF2-40B4-BE49-F238E27FC236}">
                  <a16:creationId xmlns:a16="http://schemas.microsoft.com/office/drawing/2014/main" id="{970E6D68-E2CA-4675-A3C1-FF3754870441}"/>
                </a:ext>
              </a:extLst>
            </p:cNvPr>
            <p:cNvGrpSpPr>
              <a:grpSpLocks/>
            </p:cNvGrpSpPr>
            <p:nvPr/>
          </p:nvGrpSpPr>
          <p:grpSpPr bwMode="auto">
            <a:xfrm>
              <a:off x="2614" y="2010"/>
              <a:ext cx="2205" cy="1182"/>
              <a:chOff x="384" y="2400"/>
              <a:chExt cx="2205" cy="1182"/>
            </a:xfrm>
          </p:grpSpPr>
          <p:grpSp>
            <p:nvGrpSpPr>
              <p:cNvPr id="31" name="Group 5">
                <a:extLst>
                  <a:ext uri="{FF2B5EF4-FFF2-40B4-BE49-F238E27FC236}">
                    <a16:creationId xmlns:a16="http://schemas.microsoft.com/office/drawing/2014/main" id="{2DC43E3F-B071-4C33-9A0D-0486EE213F74}"/>
                  </a:ext>
                </a:extLst>
              </p:cNvPr>
              <p:cNvGrpSpPr>
                <a:grpSpLocks/>
              </p:cNvGrpSpPr>
              <p:nvPr/>
            </p:nvGrpSpPr>
            <p:grpSpPr bwMode="auto">
              <a:xfrm>
                <a:off x="384" y="2400"/>
                <a:ext cx="912" cy="1116"/>
                <a:chOff x="4368" y="1968"/>
                <a:chExt cx="912" cy="1116"/>
              </a:xfrm>
            </p:grpSpPr>
            <p:sp>
              <p:nvSpPr>
                <p:cNvPr id="38" name="Text Box 6">
                  <a:extLst>
                    <a:ext uri="{FF2B5EF4-FFF2-40B4-BE49-F238E27FC236}">
                      <a16:creationId xmlns:a16="http://schemas.microsoft.com/office/drawing/2014/main" id="{7433E4ED-2A74-4983-91E1-25637415F43C}"/>
                    </a:ext>
                  </a:extLst>
                </p:cNvPr>
                <p:cNvSpPr txBox="1">
                  <a:spLocks noChangeArrowheads="1"/>
                </p:cNvSpPr>
                <p:nvPr/>
              </p:nvSpPr>
              <p:spPr bwMode="auto">
                <a:xfrm>
                  <a:off x="4368" y="2832"/>
                  <a:ext cx="912" cy="252"/>
                </a:xfrm>
                <a:prstGeom prst="rect">
                  <a:avLst/>
                </a:prstGeom>
                <a:solidFill>
                  <a:srgbClr val="00E4A8"/>
                </a:solidFill>
                <a:ln w="9525">
                  <a:solidFill>
                    <a:srgbClr val="000000"/>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Consolas" panose="020B0609020204030204" pitchFamily="49" charset="0"/>
                      <a:ea typeface="楷体" panose="02010609060101010101" pitchFamily="49" charset="-122"/>
                    </a:rPr>
                    <a:t>method1</a:t>
                  </a:r>
                  <a:endParaRPr kumimoji="1" lang="en-US" altLang="zh-CN" sz="2000" b="0" i="0" u="none" strike="noStrike" kern="0" cap="none" spc="0" normalizeH="0" baseline="0" noProof="0">
                    <a:ln>
                      <a:noFill/>
                    </a:ln>
                    <a:solidFill>
                      <a:srgbClr val="000000"/>
                    </a:solidFill>
                    <a:effectLst/>
                    <a:uLnTx/>
                    <a:uFillTx/>
                    <a:latin typeface="Consolas" panose="020B0609020204030204" pitchFamily="49" charset="0"/>
                    <a:ea typeface="楷体" panose="02010609060101010101" pitchFamily="49" charset="-122"/>
                  </a:endParaRPr>
                </a:p>
              </p:txBody>
            </p:sp>
            <p:sp>
              <p:nvSpPr>
                <p:cNvPr id="39" name="Text Box 7">
                  <a:extLst>
                    <a:ext uri="{FF2B5EF4-FFF2-40B4-BE49-F238E27FC236}">
                      <a16:creationId xmlns:a16="http://schemas.microsoft.com/office/drawing/2014/main" id="{150BB1E1-4907-42D9-9ECE-B60366FBF2FD}"/>
                    </a:ext>
                  </a:extLst>
                </p:cNvPr>
                <p:cNvSpPr txBox="1">
                  <a:spLocks noChangeArrowheads="1"/>
                </p:cNvSpPr>
                <p:nvPr/>
              </p:nvSpPr>
              <p:spPr bwMode="auto">
                <a:xfrm>
                  <a:off x="4368" y="2544"/>
                  <a:ext cx="912" cy="252"/>
                </a:xfrm>
                <a:prstGeom prst="rect">
                  <a:avLst/>
                </a:prstGeom>
                <a:solidFill>
                  <a:srgbClr val="00E4A8"/>
                </a:solidFill>
                <a:ln w="9525">
                  <a:solidFill>
                    <a:srgbClr val="000000"/>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Consolas" panose="020B0609020204030204" pitchFamily="49" charset="0"/>
                      <a:ea typeface="楷体" panose="02010609060101010101" pitchFamily="49" charset="-122"/>
                    </a:rPr>
                    <a:t>method2</a:t>
                  </a:r>
                  <a:endParaRPr kumimoji="1" lang="en-US" altLang="zh-CN" sz="2000" b="0" i="0" u="none" strike="noStrike" kern="0" cap="none" spc="0" normalizeH="0" baseline="0" noProof="0">
                    <a:ln>
                      <a:noFill/>
                    </a:ln>
                    <a:solidFill>
                      <a:srgbClr val="000000"/>
                    </a:solidFill>
                    <a:effectLst/>
                    <a:uLnTx/>
                    <a:uFillTx/>
                    <a:latin typeface="Consolas" panose="020B0609020204030204" pitchFamily="49" charset="0"/>
                    <a:ea typeface="楷体" panose="02010609060101010101" pitchFamily="49" charset="-122"/>
                  </a:endParaRPr>
                </a:p>
              </p:txBody>
            </p:sp>
            <p:sp>
              <p:nvSpPr>
                <p:cNvPr id="40" name="Text Box 8">
                  <a:extLst>
                    <a:ext uri="{FF2B5EF4-FFF2-40B4-BE49-F238E27FC236}">
                      <a16:creationId xmlns:a16="http://schemas.microsoft.com/office/drawing/2014/main" id="{E7DA600F-2DB5-42CB-8B7F-EE196494EC7E}"/>
                    </a:ext>
                  </a:extLst>
                </p:cNvPr>
                <p:cNvSpPr txBox="1">
                  <a:spLocks noChangeArrowheads="1"/>
                </p:cNvSpPr>
                <p:nvPr/>
              </p:nvSpPr>
              <p:spPr bwMode="auto">
                <a:xfrm>
                  <a:off x="4368" y="2256"/>
                  <a:ext cx="912" cy="252"/>
                </a:xfrm>
                <a:prstGeom prst="rect">
                  <a:avLst/>
                </a:prstGeom>
                <a:solidFill>
                  <a:srgbClr val="00E4A8"/>
                </a:solidFill>
                <a:ln w="9525">
                  <a:solidFill>
                    <a:srgbClr val="000000"/>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Consolas" panose="020B0609020204030204" pitchFamily="49" charset="0"/>
                      <a:ea typeface="楷体" panose="02010609060101010101" pitchFamily="49" charset="-122"/>
                    </a:rPr>
                    <a:t>method3</a:t>
                  </a:r>
                  <a:endParaRPr kumimoji="1" lang="en-US" altLang="zh-CN" sz="2000" b="0" i="0" u="none" strike="noStrike" kern="0" cap="none" spc="0" normalizeH="0" baseline="0" noProof="0">
                    <a:ln>
                      <a:noFill/>
                    </a:ln>
                    <a:solidFill>
                      <a:srgbClr val="000000"/>
                    </a:solidFill>
                    <a:effectLst/>
                    <a:uLnTx/>
                    <a:uFillTx/>
                    <a:latin typeface="Consolas" panose="020B0609020204030204" pitchFamily="49" charset="0"/>
                    <a:ea typeface="楷体" panose="02010609060101010101" pitchFamily="49" charset="-122"/>
                  </a:endParaRPr>
                </a:p>
              </p:txBody>
            </p:sp>
            <p:sp>
              <p:nvSpPr>
                <p:cNvPr id="41" name="Text Box 9">
                  <a:extLst>
                    <a:ext uri="{FF2B5EF4-FFF2-40B4-BE49-F238E27FC236}">
                      <a16:creationId xmlns:a16="http://schemas.microsoft.com/office/drawing/2014/main" id="{4507C6BB-EC71-4F6B-878D-80413E1D2CF6}"/>
                    </a:ext>
                  </a:extLst>
                </p:cNvPr>
                <p:cNvSpPr txBox="1">
                  <a:spLocks noChangeArrowheads="1"/>
                </p:cNvSpPr>
                <p:nvPr/>
              </p:nvSpPr>
              <p:spPr bwMode="auto">
                <a:xfrm>
                  <a:off x="4368" y="1968"/>
                  <a:ext cx="912" cy="252"/>
                </a:xfrm>
                <a:prstGeom prst="rect">
                  <a:avLst/>
                </a:prstGeom>
                <a:solidFill>
                  <a:srgbClr val="00E4A8"/>
                </a:solidFill>
                <a:ln w="9525">
                  <a:solidFill>
                    <a:srgbClr val="000000"/>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Consolas" panose="020B0609020204030204" pitchFamily="49" charset="0"/>
                      <a:ea typeface="楷体" panose="02010609060101010101" pitchFamily="49" charset="-122"/>
                    </a:rPr>
                    <a:t>method4</a:t>
                  </a:r>
                  <a:endParaRPr kumimoji="1" lang="en-US" altLang="zh-CN" sz="2000" b="0" i="0" u="none" strike="noStrike" kern="0" cap="none" spc="0" normalizeH="0" baseline="0" noProof="0">
                    <a:ln>
                      <a:noFill/>
                    </a:ln>
                    <a:solidFill>
                      <a:srgbClr val="000000"/>
                    </a:solidFill>
                    <a:effectLst/>
                    <a:uLnTx/>
                    <a:uFillTx/>
                    <a:latin typeface="Consolas" panose="020B0609020204030204" pitchFamily="49" charset="0"/>
                    <a:ea typeface="楷体" panose="02010609060101010101" pitchFamily="49" charset="-122"/>
                  </a:endParaRPr>
                </a:p>
              </p:txBody>
            </p:sp>
          </p:grpSp>
          <p:sp>
            <p:nvSpPr>
              <p:cNvPr id="32" name="Text Box 10">
                <a:extLst>
                  <a:ext uri="{FF2B5EF4-FFF2-40B4-BE49-F238E27FC236}">
                    <a16:creationId xmlns:a16="http://schemas.microsoft.com/office/drawing/2014/main" id="{A767DC9E-5463-4462-85A9-60C81C619B03}"/>
                  </a:ext>
                </a:extLst>
              </p:cNvPr>
              <p:cNvSpPr txBox="1">
                <a:spLocks noChangeArrowheads="1"/>
              </p:cNvSpPr>
              <p:nvPr/>
            </p:nvSpPr>
            <p:spPr bwMode="auto">
              <a:xfrm>
                <a:off x="1826" y="2418"/>
                <a:ext cx="763" cy="252"/>
              </a:xfrm>
              <a:prstGeom prst="rect">
                <a:avLst/>
              </a:prstGeom>
              <a:solidFill>
                <a:srgbClr val="00E4A8"/>
              </a:solidFill>
              <a:ln w="9525">
                <a:solidFill>
                  <a:srgbClr val="000000"/>
                </a:solidFill>
                <a:miter lim="800000"/>
                <a:headEnd/>
                <a:tailEnd/>
              </a:ln>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1" lang="zh-CN" altLang="en-US" sz="2000" b="0" i="0" u="none" strike="noStrike" kern="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rPr>
                  <a:t>产生异常</a:t>
                </a:r>
              </a:p>
            </p:txBody>
          </p:sp>
          <p:sp>
            <p:nvSpPr>
              <p:cNvPr id="33" name="Line 11">
                <a:extLst>
                  <a:ext uri="{FF2B5EF4-FFF2-40B4-BE49-F238E27FC236}">
                    <a16:creationId xmlns:a16="http://schemas.microsoft.com/office/drawing/2014/main" id="{09B6EEE3-1E82-44A2-89D6-5235CD2601F5}"/>
                  </a:ext>
                </a:extLst>
              </p:cNvPr>
              <p:cNvSpPr>
                <a:spLocks noChangeShapeType="1"/>
              </p:cNvSpPr>
              <p:nvPr/>
            </p:nvSpPr>
            <p:spPr bwMode="auto">
              <a:xfrm flipH="1">
                <a:off x="1296" y="2544"/>
                <a:ext cx="5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000" b="0" i="0" u="none" strike="noStrike" kern="0" cap="none" spc="0" normalizeH="0" baseline="0" noProof="0">
                  <a:ln>
                    <a:noFill/>
                  </a:ln>
                  <a:solidFill>
                    <a:srgbClr val="000000"/>
                  </a:solidFill>
                  <a:effectLst/>
                  <a:uLnTx/>
                  <a:uFillTx/>
                  <a:latin typeface="Consolas" panose="020B0609020204030204" pitchFamily="49" charset="0"/>
                  <a:ea typeface="楷体" panose="02010609060101010101" pitchFamily="49" charset="-122"/>
                </a:endParaRPr>
              </a:p>
            </p:txBody>
          </p:sp>
          <p:sp>
            <p:nvSpPr>
              <p:cNvPr id="34" name="Line 12">
                <a:extLst>
                  <a:ext uri="{FF2B5EF4-FFF2-40B4-BE49-F238E27FC236}">
                    <a16:creationId xmlns:a16="http://schemas.microsoft.com/office/drawing/2014/main" id="{9C7C3594-0CE6-4AF8-9595-E2FBCC6F031C}"/>
                  </a:ext>
                </a:extLst>
              </p:cNvPr>
              <p:cNvSpPr>
                <a:spLocks noChangeShapeType="1"/>
              </p:cNvSpPr>
              <p:nvPr/>
            </p:nvSpPr>
            <p:spPr bwMode="auto">
              <a:xfrm>
                <a:off x="1440" y="2592"/>
                <a:ext cx="0" cy="81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000" b="0" i="0" u="none" strike="noStrike" kern="0" cap="none" spc="0" normalizeH="0" baseline="0" noProof="0">
                  <a:ln>
                    <a:noFill/>
                  </a:ln>
                  <a:solidFill>
                    <a:srgbClr val="000000"/>
                  </a:solidFill>
                  <a:effectLst/>
                  <a:uLnTx/>
                  <a:uFillTx/>
                  <a:latin typeface="Consolas" panose="020B0609020204030204" pitchFamily="49" charset="0"/>
                  <a:ea typeface="楷体" panose="02010609060101010101" pitchFamily="49" charset="-122"/>
                </a:endParaRPr>
              </a:p>
            </p:txBody>
          </p:sp>
          <p:sp>
            <p:nvSpPr>
              <p:cNvPr id="35" name="Text Box 13">
                <a:extLst>
                  <a:ext uri="{FF2B5EF4-FFF2-40B4-BE49-F238E27FC236}">
                    <a16:creationId xmlns:a16="http://schemas.microsoft.com/office/drawing/2014/main" id="{BA610344-75BB-47F7-8B2A-A05BF517C1F7}"/>
                  </a:ext>
                </a:extLst>
              </p:cNvPr>
              <p:cNvSpPr txBox="1">
                <a:spLocks noChangeArrowheads="1"/>
              </p:cNvSpPr>
              <p:nvPr/>
            </p:nvSpPr>
            <p:spPr bwMode="auto">
              <a:xfrm>
                <a:off x="1440" y="2688"/>
                <a:ext cx="298"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1" lang="zh-CN" altLang="en-US" sz="2000" b="0" i="0" u="none" strike="noStrike" kern="0" cap="none" spc="0" normalizeH="0" baseline="0" noProof="0">
                    <a:ln>
                      <a:noFill/>
                    </a:ln>
                    <a:solidFill>
                      <a:srgbClr val="000000"/>
                    </a:solidFill>
                    <a:effectLst/>
                    <a:uLnTx/>
                    <a:uFillTx/>
                    <a:latin typeface="Consolas" panose="020B0609020204030204" pitchFamily="49" charset="0"/>
                    <a:ea typeface="楷体" panose="02010609060101010101" pitchFamily="49" charset="-122"/>
                  </a:rPr>
                  <a:t>传 递</a:t>
                </a:r>
              </a:p>
            </p:txBody>
          </p:sp>
          <p:sp>
            <p:nvSpPr>
              <p:cNvPr id="36" name="Text Box 14">
                <a:extLst>
                  <a:ext uri="{FF2B5EF4-FFF2-40B4-BE49-F238E27FC236}">
                    <a16:creationId xmlns:a16="http://schemas.microsoft.com/office/drawing/2014/main" id="{636CFA9E-D7F0-49A1-A789-0620284BA814}"/>
                  </a:ext>
                </a:extLst>
              </p:cNvPr>
              <p:cNvSpPr txBox="1">
                <a:spLocks noChangeArrowheads="1"/>
              </p:cNvSpPr>
              <p:nvPr/>
            </p:nvSpPr>
            <p:spPr bwMode="auto">
              <a:xfrm>
                <a:off x="1826" y="3330"/>
                <a:ext cx="763" cy="252"/>
              </a:xfrm>
              <a:prstGeom prst="rect">
                <a:avLst/>
              </a:prstGeom>
              <a:solidFill>
                <a:srgbClr val="00E4A8"/>
              </a:solidFill>
              <a:ln w="9525">
                <a:solidFill>
                  <a:srgbClr val="000000"/>
                </a:solidFill>
                <a:miter lim="800000"/>
                <a:headEnd/>
                <a:tailEnd/>
              </a:ln>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1" lang="zh-CN" altLang="en-US" sz="2000" b="0" i="0" u="none" strike="noStrike" kern="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rPr>
                  <a:t>处理异常</a:t>
                </a:r>
              </a:p>
            </p:txBody>
          </p:sp>
          <p:sp>
            <p:nvSpPr>
              <p:cNvPr id="37" name="Line 15">
                <a:extLst>
                  <a:ext uri="{FF2B5EF4-FFF2-40B4-BE49-F238E27FC236}">
                    <a16:creationId xmlns:a16="http://schemas.microsoft.com/office/drawing/2014/main" id="{82E5683B-0125-4F6D-81DB-910FFA465EA6}"/>
                  </a:ext>
                </a:extLst>
              </p:cNvPr>
              <p:cNvSpPr>
                <a:spLocks noChangeShapeType="1"/>
              </p:cNvSpPr>
              <p:nvPr/>
            </p:nvSpPr>
            <p:spPr bwMode="auto">
              <a:xfrm flipH="1">
                <a:off x="1296" y="3456"/>
                <a:ext cx="53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000" b="0" i="0" u="none" strike="noStrike" kern="0" cap="none" spc="0" normalizeH="0" baseline="0" noProof="0">
                  <a:ln>
                    <a:noFill/>
                  </a:ln>
                  <a:solidFill>
                    <a:srgbClr val="000000"/>
                  </a:solidFill>
                  <a:effectLst/>
                  <a:uLnTx/>
                  <a:uFillTx/>
                  <a:latin typeface="Consolas" panose="020B0609020204030204" pitchFamily="49" charset="0"/>
                  <a:ea typeface="楷体" panose="02010609060101010101" pitchFamily="49" charset="-122"/>
                </a:endParaRPr>
              </a:p>
            </p:txBody>
          </p:sp>
        </p:grpSp>
        <p:sp>
          <p:nvSpPr>
            <p:cNvPr id="29" name="Line 16">
              <a:extLst>
                <a:ext uri="{FF2B5EF4-FFF2-40B4-BE49-F238E27FC236}">
                  <a16:creationId xmlns:a16="http://schemas.microsoft.com/office/drawing/2014/main" id="{ACCCE6F0-D0A4-43C5-B300-A18293A38D14}"/>
                </a:ext>
              </a:extLst>
            </p:cNvPr>
            <p:cNvSpPr>
              <a:spLocks noChangeShapeType="1"/>
            </p:cNvSpPr>
            <p:nvPr/>
          </p:nvSpPr>
          <p:spPr bwMode="auto">
            <a:xfrm flipV="1">
              <a:off x="2496" y="2112"/>
              <a:ext cx="0" cy="912"/>
            </a:xfrm>
            <a:prstGeom prst="line">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000" b="0" i="0" u="none" strike="noStrike" kern="0" cap="none" spc="0" normalizeH="0" baseline="0" noProof="0">
                <a:ln>
                  <a:noFill/>
                </a:ln>
                <a:solidFill>
                  <a:srgbClr val="000000"/>
                </a:solidFill>
                <a:effectLst/>
                <a:uLnTx/>
                <a:uFillTx/>
                <a:latin typeface="Consolas" panose="020B0609020204030204" pitchFamily="49" charset="0"/>
                <a:ea typeface="楷体" panose="02010609060101010101" pitchFamily="49" charset="-122"/>
              </a:endParaRPr>
            </a:p>
          </p:txBody>
        </p:sp>
        <p:sp>
          <p:nvSpPr>
            <p:cNvPr id="30" name="Text Box 17">
              <a:extLst>
                <a:ext uri="{FF2B5EF4-FFF2-40B4-BE49-F238E27FC236}">
                  <a16:creationId xmlns:a16="http://schemas.microsoft.com/office/drawing/2014/main" id="{48781A00-1926-4D3D-AB78-8B88A9511080}"/>
                </a:ext>
              </a:extLst>
            </p:cNvPr>
            <p:cNvSpPr txBox="1">
              <a:spLocks noChangeArrowheads="1"/>
            </p:cNvSpPr>
            <p:nvPr/>
          </p:nvSpPr>
          <p:spPr bwMode="auto">
            <a:xfrm>
              <a:off x="2186" y="2256"/>
              <a:ext cx="310" cy="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1" lang="zh-CN" altLang="en-US" sz="2000" b="0" i="0" u="none" strike="noStrike" kern="0" cap="none" spc="0" normalizeH="0" baseline="0" noProof="0">
                  <a:ln>
                    <a:noFill/>
                  </a:ln>
                  <a:solidFill>
                    <a:srgbClr val="000000"/>
                  </a:solidFill>
                  <a:effectLst/>
                  <a:uLnTx/>
                  <a:uFillTx/>
                  <a:latin typeface="Consolas" panose="020B0609020204030204" pitchFamily="49" charset="0"/>
                  <a:ea typeface="楷体" panose="02010609060101010101" pitchFamily="49" charset="-122"/>
                </a:rPr>
                <a:t>调    用</a:t>
              </a:r>
            </a:p>
          </p:txBody>
        </p:sp>
      </p:grpSp>
    </p:spTree>
    <p:extLst>
      <p:ext uri="{BB962C8B-B14F-4D97-AF65-F5344CB8AC3E}">
        <p14:creationId xmlns:p14="http://schemas.microsoft.com/office/powerpoint/2010/main" val="27784917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21545376-e3fd-4610-a51c-6381d15c7cde"/>
  <p:tag name="COMMONDATA" val="eyJoZGlkIjoiZTk4ZjcyYzlhOTNiNzZmNDBlZjIxNjFiMGM5MThhOG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5">
      <a:majorFont>
        <a:latin typeface="Times New Roman"/>
        <a:ea typeface="黑体"/>
        <a:cs typeface=""/>
      </a:majorFont>
      <a:minorFont>
        <a:latin typeface="黑体"/>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11141</TotalTime>
  <Words>4233</Words>
  <Application>Microsoft Office PowerPoint</Application>
  <PresentationFormat>全屏显示(4:3)</PresentationFormat>
  <Paragraphs>551</Paragraphs>
  <Slides>39</Slides>
  <Notes>39</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39</vt:i4>
      </vt:variant>
    </vt:vector>
  </HeadingPairs>
  <TitlesOfParts>
    <vt:vector size="57" baseType="lpstr">
      <vt:lpstr>Monaco</vt:lpstr>
      <vt:lpstr>Monotype Sorts</vt:lpstr>
      <vt:lpstr>黑体</vt:lpstr>
      <vt:lpstr>楷体</vt:lpstr>
      <vt:lpstr>隶书</vt:lpstr>
      <vt:lpstr>宋体</vt:lpstr>
      <vt:lpstr>微软雅黑</vt:lpstr>
      <vt:lpstr>Arial</vt:lpstr>
      <vt:lpstr>Arial Black</vt:lpstr>
      <vt:lpstr>Berlin Sans FB Demi</vt:lpstr>
      <vt:lpstr>Broadway</vt:lpstr>
      <vt:lpstr>Calibri</vt:lpstr>
      <vt:lpstr>Consolas</vt:lpstr>
      <vt:lpstr>Stencil</vt:lpstr>
      <vt:lpstr>Tahoma</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王齐</dc:creator>
  <cp:lastModifiedBy>Wei Feng</cp:lastModifiedBy>
  <cp:revision>2877</cp:revision>
  <cp:lastPrinted>2015-09-08T03:57:00Z</cp:lastPrinted>
  <dcterms:created xsi:type="dcterms:W3CDTF">2015-09-04T08:06:00Z</dcterms:created>
  <dcterms:modified xsi:type="dcterms:W3CDTF">2024-05-21T02:10:11Z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02D4989C3C2049438C59D1D7B72F4D5A</vt:lpwstr>
  </property>
  <property fmtid="{D5CDD505-2E9C-101B-9397-08002B2CF9AE}" pid="3" name="KSOProductBuildVer">
    <vt:lpwstr>2052-11.1.0.12980</vt:lpwstr>
  </property>
</Properties>
</file>