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1034" r:id="rId2"/>
    <p:sldId id="1423" r:id="rId3"/>
    <p:sldId id="1424" r:id="rId4"/>
    <p:sldId id="1390" r:id="rId5"/>
    <p:sldId id="1436" r:id="rId6"/>
    <p:sldId id="1437" r:id="rId7"/>
    <p:sldId id="1438" r:id="rId8"/>
    <p:sldId id="1439" r:id="rId9"/>
    <p:sldId id="1440" r:id="rId10"/>
    <p:sldId id="1425" r:id="rId11"/>
    <p:sldId id="1430" r:id="rId12"/>
    <p:sldId id="1435" r:id="rId13"/>
    <p:sldId id="1441" r:id="rId14"/>
    <p:sldId id="1442" r:id="rId15"/>
    <p:sldId id="1443" r:id="rId16"/>
    <p:sldId id="1444" r:id="rId17"/>
    <p:sldId id="1445" r:id="rId18"/>
    <p:sldId id="1488" r:id="rId19"/>
    <p:sldId id="1497" r:id="rId20"/>
    <p:sldId id="1426" r:id="rId21"/>
    <p:sldId id="1431" r:id="rId22"/>
    <p:sldId id="1446" r:id="rId23"/>
    <p:sldId id="1447" r:id="rId24"/>
    <p:sldId id="1448" r:id="rId25"/>
    <p:sldId id="1453" r:id="rId26"/>
    <p:sldId id="1476" r:id="rId27"/>
    <p:sldId id="1475" r:id="rId28"/>
    <p:sldId id="1479" r:id="rId29"/>
    <p:sldId id="1480" r:id="rId30"/>
    <p:sldId id="1477" r:id="rId31"/>
    <p:sldId id="1478" r:id="rId32"/>
    <p:sldId id="1449" r:id="rId33"/>
    <p:sldId id="1450" r:id="rId34"/>
    <p:sldId id="1451" r:id="rId35"/>
    <p:sldId id="1452" r:id="rId36"/>
    <p:sldId id="1473" r:id="rId37"/>
    <p:sldId id="1427" r:id="rId38"/>
    <p:sldId id="1432" r:id="rId39"/>
    <p:sldId id="1481" r:id="rId40"/>
    <p:sldId id="1482" r:id="rId41"/>
    <p:sldId id="1428" r:id="rId42"/>
    <p:sldId id="1433" r:id="rId43"/>
    <p:sldId id="1458" r:id="rId44"/>
    <p:sldId id="1454" r:id="rId45"/>
    <p:sldId id="1455" r:id="rId46"/>
    <p:sldId id="1456" r:id="rId47"/>
    <p:sldId id="1457" r:id="rId48"/>
    <p:sldId id="1459" r:id="rId49"/>
    <p:sldId id="1484" r:id="rId50"/>
    <p:sldId id="1485" r:id="rId51"/>
    <p:sldId id="1486" r:id="rId52"/>
    <p:sldId id="1460" r:id="rId53"/>
    <p:sldId id="1461" r:id="rId54"/>
    <p:sldId id="1462" r:id="rId55"/>
    <p:sldId id="1487" r:id="rId56"/>
    <p:sldId id="1489" r:id="rId57"/>
    <p:sldId id="1490" r:id="rId58"/>
    <p:sldId id="1491" r:id="rId59"/>
    <p:sldId id="1492" r:id="rId60"/>
    <p:sldId id="1493" r:id="rId61"/>
    <p:sldId id="1463" r:id="rId62"/>
    <p:sldId id="1464" r:id="rId63"/>
    <p:sldId id="1465" r:id="rId64"/>
    <p:sldId id="1466" r:id="rId65"/>
    <p:sldId id="1467" r:id="rId66"/>
    <p:sldId id="1469" r:id="rId67"/>
    <p:sldId id="1470" r:id="rId68"/>
    <p:sldId id="1471" r:id="rId69"/>
    <p:sldId id="1472" r:id="rId70"/>
    <p:sldId id="1495" r:id="rId71"/>
    <p:sldId id="1496" r:id="rId72"/>
    <p:sldId id="950" r:id="rId73"/>
  </p:sldIdLst>
  <p:sldSz cx="9144000" cy="6858000" type="screen4x3"/>
  <p:notesSz cx="6761163" cy="9942513"/>
  <p:custDataLst>
    <p:tags r:id="rId76"/>
  </p:custDataLst>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B4394E74-5DB5-477E-9270-3D6BBDFC1E34}">
          <p14:sldIdLst>
            <p14:sldId id="1034"/>
            <p14:sldId id="1423"/>
            <p14:sldId id="1424"/>
            <p14:sldId id="1390"/>
            <p14:sldId id="1436"/>
            <p14:sldId id="1437"/>
            <p14:sldId id="1438"/>
            <p14:sldId id="1439"/>
            <p14:sldId id="1440"/>
            <p14:sldId id="1425"/>
            <p14:sldId id="1430"/>
            <p14:sldId id="1435"/>
            <p14:sldId id="1441"/>
            <p14:sldId id="1442"/>
            <p14:sldId id="1443"/>
            <p14:sldId id="1444"/>
            <p14:sldId id="1445"/>
            <p14:sldId id="1488"/>
            <p14:sldId id="1497"/>
            <p14:sldId id="1426"/>
            <p14:sldId id="1431"/>
            <p14:sldId id="1446"/>
            <p14:sldId id="1447"/>
            <p14:sldId id="1448"/>
            <p14:sldId id="1453"/>
            <p14:sldId id="1476"/>
            <p14:sldId id="1475"/>
            <p14:sldId id="1479"/>
            <p14:sldId id="1480"/>
            <p14:sldId id="1477"/>
            <p14:sldId id="1478"/>
            <p14:sldId id="1449"/>
            <p14:sldId id="1450"/>
            <p14:sldId id="1451"/>
            <p14:sldId id="1452"/>
            <p14:sldId id="1473"/>
            <p14:sldId id="1427"/>
            <p14:sldId id="1432"/>
            <p14:sldId id="1481"/>
            <p14:sldId id="1482"/>
            <p14:sldId id="1428"/>
            <p14:sldId id="1433"/>
            <p14:sldId id="1458"/>
            <p14:sldId id="1454"/>
            <p14:sldId id="1455"/>
            <p14:sldId id="1456"/>
            <p14:sldId id="1457"/>
            <p14:sldId id="1459"/>
            <p14:sldId id="1484"/>
            <p14:sldId id="1485"/>
            <p14:sldId id="1486"/>
            <p14:sldId id="1460"/>
            <p14:sldId id="1461"/>
            <p14:sldId id="1462"/>
            <p14:sldId id="1487"/>
            <p14:sldId id="1489"/>
            <p14:sldId id="1490"/>
            <p14:sldId id="1491"/>
            <p14:sldId id="1492"/>
            <p14:sldId id="1493"/>
            <p14:sldId id="1463"/>
            <p14:sldId id="1464"/>
            <p14:sldId id="1465"/>
            <p14:sldId id="1466"/>
            <p14:sldId id="1467"/>
            <p14:sldId id="1469"/>
            <p14:sldId id="1470"/>
            <p14:sldId id="1471"/>
            <p14:sldId id="1472"/>
            <p14:sldId id="1495"/>
            <p14:sldId id="1496"/>
          </p14:sldIdLst>
        </p14:section>
        <p14:section name="无标题节" id="{9B8247DD-090F-4D0B-AC80-EBFFD632A1BA}">
          <p14:sldIdLst>
            <p14:sldId id="950"/>
          </p14:sldIdLst>
        </p14:section>
      </p14:sectionLst>
    </p:ext>
    <p:ext uri="{EFAFB233-063F-42B5-8137-9DF3F51BA10A}">
      <p15:sldGuideLst xmlns:p15="http://schemas.microsoft.com/office/powerpoint/2012/main">
        <p15:guide id="1" orient="horz" pos="3203" userDrawn="1">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驰" initials="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7AE"/>
    <a:srgbClr val="FBDBDB"/>
    <a:srgbClr val="3A97D7"/>
    <a:srgbClr val="E97C30"/>
    <a:srgbClr val="0070C0"/>
    <a:srgbClr val="4269BD"/>
    <a:srgbClr val="FFC000"/>
    <a:srgbClr val="E87E04"/>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4" autoAdjust="0"/>
    <p:restoredTop sz="96314" autoAdjust="0"/>
  </p:normalViewPr>
  <p:slideViewPr>
    <p:cSldViewPr snapToGrid="0" showGuides="1">
      <p:cViewPr varScale="1">
        <p:scale>
          <a:sx n="109" d="100"/>
          <a:sy n="109" d="100"/>
        </p:scale>
        <p:origin x="864" y="102"/>
      </p:cViewPr>
      <p:guideLst>
        <p:guide orient="horz" pos="3203"/>
        <p:guide pos="2835"/>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560"/>
    </p:cViewPr>
  </p:sorter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02FD63A-7E15-4CEE-A79D-3A075A522198}" type="datetimeFigureOut">
              <a:rPr lang="zh-CN" altLang="en-US"/>
              <a:t>2024/5/21</a:t>
            </a:fld>
            <a:endParaRPr lang="zh-CN" altLang="en-US"/>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0271288-0DC0-4648-BE44-D198F76B531B}"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08E7480B-15EC-4C16-9E27-04B2B1920003}" type="datetimeFigureOut">
              <a:rPr lang="zh-CN" altLang="en-US"/>
              <a:t>2024/5/21</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9E2A7470-0A20-41F7-B9CB-7C7EDD75F38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1</a:t>
            </a:fld>
            <a:endParaRPr lang="zh-CN" altLang="en-US"/>
          </a:p>
        </p:txBody>
      </p:sp>
    </p:spTree>
    <p:extLst>
      <p:ext uri="{BB962C8B-B14F-4D97-AF65-F5344CB8AC3E}">
        <p14:creationId xmlns:p14="http://schemas.microsoft.com/office/powerpoint/2010/main" val="1450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10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61521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a:t>
            </a:fld>
            <a:endParaRPr lang="zh-CN" altLang="en-US"/>
          </a:p>
        </p:txBody>
      </p:sp>
    </p:spTree>
    <p:extLst>
      <p:ext uri="{BB962C8B-B14F-4D97-AF65-F5344CB8AC3E}">
        <p14:creationId xmlns:p14="http://schemas.microsoft.com/office/powerpoint/2010/main" val="1897816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a:t>
            </a:fld>
            <a:endParaRPr lang="zh-CN" altLang="en-US"/>
          </a:p>
        </p:txBody>
      </p:sp>
    </p:spTree>
    <p:extLst>
      <p:ext uri="{BB962C8B-B14F-4D97-AF65-F5344CB8AC3E}">
        <p14:creationId xmlns:p14="http://schemas.microsoft.com/office/powerpoint/2010/main" val="323859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a:t>
            </a:fld>
            <a:endParaRPr lang="zh-CN" altLang="en-US"/>
          </a:p>
        </p:txBody>
      </p:sp>
    </p:spTree>
    <p:extLst>
      <p:ext uri="{BB962C8B-B14F-4D97-AF65-F5344CB8AC3E}">
        <p14:creationId xmlns:p14="http://schemas.microsoft.com/office/powerpoint/2010/main" val="362004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a:t>
            </a:fld>
            <a:endParaRPr lang="zh-CN" altLang="en-US"/>
          </a:p>
        </p:txBody>
      </p:sp>
    </p:spTree>
    <p:extLst>
      <p:ext uri="{BB962C8B-B14F-4D97-AF65-F5344CB8AC3E}">
        <p14:creationId xmlns:p14="http://schemas.microsoft.com/office/powerpoint/2010/main" val="734375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15</a:t>
            </a:fld>
            <a:endParaRPr lang="zh-CN" altLang="en-US"/>
          </a:p>
        </p:txBody>
      </p:sp>
    </p:spTree>
    <p:extLst>
      <p:ext uri="{BB962C8B-B14F-4D97-AF65-F5344CB8AC3E}">
        <p14:creationId xmlns:p14="http://schemas.microsoft.com/office/powerpoint/2010/main" val="316750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16</a:t>
            </a:fld>
            <a:endParaRPr lang="zh-CN" altLang="en-US"/>
          </a:p>
        </p:txBody>
      </p:sp>
    </p:spTree>
    <p:extLst>
      <p:ext uri="{BB962C8B-B14F-4D97-AF65-F5344CB8AC3E}">
        <p14:creationId xmlns:p14="http://schemas.microsoft.com/office/powerpoint/2010/main" val="341808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17</a:t>
            </a:fld>
            <a:endParaRPr lang="zh-CN" altLang="en-US"/>
          </a:p>
        </p:txBody>
      </p:sp>
    </p:spTree>
    <p:extLst>
      <p:ext uri="{BB962C8B-B14F-4D97-AF65-F5344CB8AC3E}">
        <p14:creationId xmlns:p14="http://schemas.microsoft.com/office/powerpoint/2010/main" val="3410827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18</a:t>
            </a:fld>
            <a:endParaRPr lang="zh-CN" altLang="en-US"/>
          </a:p>
        </p:txBody>
      </p:sp>
    </p:spTree>
    <p:extLst>
      <p:ext uri="{BB962C8B-B14F-4D97-AF65-F5344CB8AC3E}">
        <p14:creationId xmlns:p14="http://schemas.microsoft.com/office/powerpoint/2010/main" val="309225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19</a:t>
            </a:fld>
            <a:endParaRPr lang="zh-CN" altLang="en-US"/>
          </a:p>
        </p:txBody>
      </p:sp>
    </p:spTree>
    <p:extLst>
      <p:ext uri="{BB962C8B-B14F-4D97-AF65-F5344CB8AC3E}">
        <p14:creationId xmlns:p14="http://schemas.microsoft.com/office/powerpoint/2010/main" val="319561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03805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47197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21</a:t>
            </a:fld>
            <a:endParaRPr lang="zh-CN" altLang="en-US"/>
          </a:p>
        </p:txBody>
      </p:sp>
    </p:spTree>
    <p:extLst>
      <p:ext uri="{BB962C8B-B14F-4D97-AF65-F5344CB8AC3E}">
        <p14:creationId xmlns:p14="http://schemas.microsoft.com/office/powerpoint/2010/main" val="59377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22</a:t>
            </a:fld>
            <a:endParaRPr lang="zh-CN" altLang="en-US"/>
          </a:p>
        </p:txBody>
      </p:sp>
    </p:spTree>
    <p:extLst>
      <p:ext uri="{BB962C8B-B14F-4D97-AF65-F5344CB8AC3E}">
        <p14:creationId xmlns:p14="http://schemas.microsoft.com/office/powerpoint/2010/main" val="1775001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23</a:t>
            </a:fld>
            <a:endParaRPr lang="zh-CN" altLang="en-US"/>
          </a:p>
        </p:txBody>
      </p:sp>
    </p:spTree>
    <p:extLst>
      <p:ext uri="{BB962C8B-B14F-4D97-AF65-F5344CB8AC3E}">
        <p14:creationId xmlns:p14="http://schemas.microsoft.com/office/powerpoint/2010/main" val="1418537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24</a:t>
            </a:fld>
            <a:endParaRPr lang="zh-CN" altLang="en-US"/>
          </a:p>
        </p:txBody>
      </p:sp>
    </p:spTree>
    <p:extLst>
      <p:ext uri="{BB962C8B-B14F-4D97-AF65-F5344CB8AC3E}">
        <p14:creationId xmlns:p14="http://schemas.microsoft.com/office/powerpoint/2010/main" val="745524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25</a:t>
            </a:fld>
            <a:endParaRPr lang="zh-CN" altLang="en-US"/>
          </a:p>
        </p:txBody>
      </p:sp>
    </p:spTree>
    <p:extLst>
      <p:ext uri="{BB962C8B-B14F-4D97-AF65-F5344CB8AC3E}">
        <p14:creationId xmlns:p14="http://schemas.microsoft.com/office/powerpoint/2010/main" val="418948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26</a:t>
            </a:fld>
            <a:endParaRPr lang="zh-CN" altLang="en-US"/>
          </a:p>
        </p:txBody>
      </p:sp>
    </p:spTree>
    <p:extLst>
      <p:ext uri="{BB962C8B-B14F-4D97-AF65-F5344CB8AC3E}">
        <p14:creationId xmlns:p14="http://schemas.microsoft.com/office/powerpoint/2010/main" val="847108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27</a:t>
            </a:fld>
            <a:endParaRPr lang="zh-CN" altLang="en-US"/>
          </a:p>
        </p:txBody>
      </p:sp>
    </p:spTree>
    <p:extLst>
      <p:ext uri="{BB962C8B-B14F-4D97-AF65-F5344CB8AC3E}">
        <p14:creationId xmlns:p14="http://schemas.microsoft.com/office/powerpoint/2010/main" val="459905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28</a:t>
            </a:fld>
            <a:endParaRPr lang="zh-CN" altLang="en-US"/>
          </a:p>
        </p:txBody>
      </p:sp>
    </p:spTree>
    <p:extLst>
      <p:ext uri="{BB962C8B-B14F-4D97-AF65-F5344CB8AC3E}">
        <p14:creationId xmlns:p14="http://schemas.microsoft.com/office/powerpoint/2010/main" val="956815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29</a:t>
            </a:fld>
            <a:endParaRPr lang="zh-CN" altLang="en-US"/>
          </a:p>
        </p:txBody>
      </p:sp>
    </p:spTree>
    <p:extLst>
      <p:ext uri="{BB962C8B-B14F-4D97-AF65-F5344CB8AC3E}">
        <p14:creationId xmlns:p14="http://schemas.microsoft.com/office/powerpoint/2010/main" val="99874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50355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30</a:t>
            </a:fld>
            <a:endParaRPr lang="zh-CN" altLang="en-US"/>
          </a:p>
        </p:txBody>
      </p:sp>
    </p:spTree>
    <p:extLst>
      <p:ext uri="{BB962C8B-B14F-4D97-AF65-F5344CB8AC3E}">
        <p14:creationId xmlns:p14="http://schemas.microsoft.com/office/powerpoint/2010/main" val="3729425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31</a:t>
            </a:fld>
            <a:endParaRPr lang="zh-CN" altLang="en-US"/>
          </a:p>
        </p:txBody>
      </p:sp>
    </p:spTree>
    <p:extLst>
      <p:ext uri="{BB962C8B-B14F-4D97-AF65-F5344CB8AC3E}">
        <p14:creationId xmlns:p14="http://schemas.microsoft.com/office/powerpoint/2010/main" val="3451551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32</a:t>
            </a:fld>
            <a:endParaRPr lang="zh-CN" altLang="en-US"/>
          </a:p>
        </p:txBody>
      </p:sp>
    </p:spTree>
    <p:extLst>
      <p:ext uri="{BB962C8B-B14F-4D97-AF65-F5344CB8AC3E}">
        <p14:creationId xmlns:p14="http://schemas.microsoft.com/office/powerpoint/2010/main" val="2209340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33</a:t>
            </a:fld>
            <a:endParaRPr lang="zh-CN" altLang="en-US"/>
          </a:p>
        </p:txBody>
      </p:sp>
    </p:spTree>
    <p:extLst>
      <p:ext uri="{BB962C8B-B14F-4D97-AF65-F5344CB8AC3E}">
        <p14:creationId xmlns:p14="http://schemas.microsoft.com/office/powerpoint/2010/main" val="960093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34</a:t>
            </a:fld>
            <a:endParaRPr lang="zh-CN" altLang="en-US"/>
          </a:p>
        </p:txBody>
      </p:sp>
    </p:spTree>
    <p:extLst>
      <p:ext uri="{BB962C8B-B14F-4D97-AF65-F5344CB8AC3E}">
        <p14:creationId xmlns:p14="http://schemas.microsoft.com/office/powerpoint/2010/main" val="641238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35</a:t>
            </a:fld>
            <a:endParaRPr lang="zh-CN" altLang="en-US"/>
          </a:p>
        </p:txBody>
      </p:sp>
    </p:spTree>
    <p:extLst>
      <p:ext uri="{BB962C8B-B14F-4D97-AF65-F5344CB8AC3E}">
        <p14:creationId xmlns:p14="http://schemas.microsoft.com/office/powerpoint/2010/main" val="620355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36</a:t>
            </a:fld>
            <a:endParaRPr lang="zh-CN" altLang="en-US"/>
          </a:p>
        </p:txBody>
      </p:sp>
    </p:spTree>
    <p:extLst>
      <p:ext uri="{BB962C8B-B14F-4D97-AF65-F5344CB8AC3E}">
        <p14:creationId xmlns:p14="http://schemas.microsoft.com/office/powerpoint/2010/main" val="1933389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37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14948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38</a:t>
            </a:fld>
            <a:endParaRPr lang="zh-CN" altLang="en-US"/>
          </a:p>
        </p:txBody>
      </p:sp>
    </p:spTree>
    <p:extLst>
      <p:ext uri="{BB962C8B-B14F-4D97-AF65-F5344CB8AC3E}">
        <p14:creationId xmlns:p14="http://schemas.microsoft.com/office/powerpoint/2010/main" val="2620635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39</a:t>
            </a:fld>
            <a:endParaRPr lang="zh-CN" altLang="en-US"/>
          </a:p>
        </p:txBody>
      </p:sp>
    </p:spTree>
    <p:extLst>
      <p:ext uri="{BB962C8B-B14F-4D97-AF65-F5344CB8AC3E}">
        <p14:creationId xmlns:p14="http://schemas.microsoft.com/office/powerpoint/2010/main" val="243865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a:t>
            </a:fld>
            <a:endParaRPr lang="zh-CN" altLang="en-US"/>
          </a:p>
        </p:txBody>
      </p:sp>
    </p:spTree>
    <p:extLst>
      <p:ext uri="{BB962C8B-B14F-4D97-AF65-F5344CB8AC3E}">
        <p14:creationId xmlns:p14="http://schemas.microsoft.com/office/powerpoint/2010/main" val="3254449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40</a:t>
            </a:fld>
            <a:endParaRPr lang="zh-CN" altLang="en-US"/>
          </a:p>
        </p:txBody>
      </p:sp>
    </p:spTree>
    <p:extLst>
      <p:ext uri="{BB962C8B-B14F-4D97-AF65-F5344CB8AC3E}">
        <p14:creationId xmlns:p14="http://schemas.microsoft.com/office/powerpoint/2010/main" val="305706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41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851146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42</a:t>
            </a:fld>
            <a:endParaRPr lang="zh-CN" altLang="en-US"/>
          </a:p>
        </p:txBody>
      </p:sp>
    </p:spTree>
    <p:extLst>
      <p:ext uri="{BB962C8B-B14F-4D97-AF65-F5344CB8AC3E}">
        <p14:creationId xmlns:p14="http://schemas.microsoft.com/office/powerpoint/2010/main" val="819873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43</a:t>
            </a:fld>
            <a:endParaRPr lang="zh-CN" altLang="en-US"/>
          </a:p>
        </p:txBody>
      </p:sp>
    </p:spTree>
    <p:extLst>
      <p:ext uri="{BB962C8B-B14F-4D97-AF65-F5344CB8AC3E}">
        <p14:creationId xmlns:p14="http://schemas.microsoft.com/office/powerpoint/2010/main" val="4272284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44</a:t>
            </a:fld>
            <a:endParaRPr lang="zh-CN" altLang="en-US"/>
          </a:p>
        </p:txBody>
      </p:sp>
    </p:spTree>
    <p:extLst>
      <p:ext uri="{BB962C8B-B14F-4D97-AF65-F5344CB8AC3E}">
        <p14:creationId xmlns:p14="http://schemas.microsoft.com/office/powerpoint/2010/main" val="39485202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45</a:t>
            </a:fld>
            <a:endParaRPr lang="zh-CN" altLang="en-US"/>
          </a:p>
        </p:txBody>
      </p:sp>
    </p:spTree>
    <p:extLst>
      <p:ext uri="{BB962C8B-B14F-4D97-AF65-F5344CB8AC3E}">
        <p14:creationId xmlns:p14="http://schemas.microsoft.com/office/powerpoint/2010/main" val="3028645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46</a:t>
            </a:fld>
            <a:endParaRPr lang="zh-CN" altLang="en-US"/>
          </a:p>
        </p:txBody>
      </p:sp>
    </p:spTree>
    <p:extLst>
      <p:ext uri="{BB962C8B-B14F-4D97-AF65-F5344CB8AC3E}">
        <p14:creationId xmlns:p14="http://schemas.microsoft.com/office/powerpoint/2010/main" val="3388937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47</a:t>
            </a:fld>
            <a:endParaRPr lang="zh-CN" altLang="en-US"/>
          </a:p>
        </p:txBody>
      </p:sp>
    </p:spTree>
    <p:extLst>
      <p:ext uri="{BB962C8B-B14F-4D97-AF65-F5344CB8AC3E}">
        <p14:creationId xmlns:p14="http://schemas.microsoft.com/office/powerpoint/2010/main" val="30400313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48</a:t>
            </a:fld>
            <a:endParaRPr lang="zh-CN" altLang="en-US"/>
          </a:p>
        </p:txBody>
      </p:sp>
    </p:spTree>
    <p:extLst>
      <p:ext uri="{BB962C8B-B14F-4D97-AF65-F5344CB8AC3E}">
        <p14:creationId xmlns:p14="http://schemas.microsoft.com/office/powerpoint/2010/main" val="2783256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49</a:t>
            </a:fld>
            <a:endParaRPr lang="zh-CN" altLang="en-US"/>
          </a:p>
        </p:txBody>
      </p:sp>
    </p:spTree>
    <p:extLst>
      <p:ext uri="{BB962C8B-B14F-4D97-AF65-F5344CB8AC3E}">
        <p14:creationId xmlns:p14="http://schemas.microsoft.com/office/powerpoint/2010/main" val="375469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a:t>
            </a:fld>
            <a:endParaRPr lang="zh-CN" altLang="en-US"/>
          </a:p>
        </p:txBody>
      </p:sp>
    </p:spTree>
    <p:extLst>
      <p:ext uri="{BB962C8B-B14F-4D97-AF65-F5344CB8AC3E}">
        <p14:creationId xmlns:p14="http://schemas.microsoft.com/office/powerpoint/2010/main" val="32642615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50</a:t>
            </a:fld>
            <a:endParaRPr lang="zh-CN" altLang="en-US"/>
          </a:p>
        </p:txBody>
      </p:sp>
    </p:spTree>
    <p:extLst>
      <p:ext uri="{BB962C8B-B14F-4D97-AF65-F5344CB8AC3E}">
        <p14:creationId xmlns:p14="http://schemas.microsoft.com/office/powerpoint/2010/main" val="23381441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51</a:t>
            </a:fld>
            <a:endParaRPr lang="zh-CN" altLang="en-US"/>
          </a:p>
        </p:txBody>
      </p:sp>
    </p:spTree>
    <p:extLst>
      <p:ext uri="{BB962C8B-B14F-4D97-AF65-F5344CB8AC3E}">
        <p14:creationId xmlns:p14="http://schemas.microsoft.com/office/powerpoint/2010/main" val="22118512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52</a:t>
            </a:fld>
            <a:endParaRPr lang="zh-CN" altLang="en-US"/>
          </a:p>
        </p:txBody>
      </p:sp>
    </p:spTree>
    <p:extLst>
      <p:ext uri="{BB962C8B-B14F-4D97-AF65-F5344CB8AC3E}">
        <p14:creationId xmlns:p14="http://schemas.microsoft.com/office/powerpoint/2010/main" val="19857025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53</a:t>
            </a:fld>
            <a:endParaRPr lang="zh-CN" altLang="en-US"/>
          </a:p>
        </p:txBody>
      </p:sp>
    </p:spTree>
    <p:extLst>
      <p:ext uri="{BB962C8B-B14F-4D97-AF65-F5344CB8AC3E}">
        <p14:creationId xmlns:p14="http://schemas.microsoft.com/office/powerpoint/2010/main" val="5689045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54</a:t>
            </a:fld>
            <a:endParaRPr lang="zh-CN" altLang="en-US"/>
          </a:p>
        </p:txBody>
      </p:sp>
    </p:spTree>
    <p:extLst>
      <p:ext uri="{BB962C8B-B14F-4D97-AF65-F5344CB8AC3E}">
        <p14:creationId xmlns:p14="http://schemas.microsoft.com/office/powerpoint/2010/main" val="3402043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55</a:t>
            </a:fld>
            <a:endParaRPr lang="zh-CN" altLang="en-US"/>
          </a:p>
        </p:txBody>
      </p:sp>
    </p:spTree>
    <p:extLst>
      <p:ext uri="{BB962C8B-B14F-4D97-AF65-F5344CB8AC3E}">
        <p14:creationId xmlns:p14="http://schemas.microsoft.com/office/powerpoint/2010/main" val="349565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56</a:t>
            </a:fld>
            <a:endParaRPr lang="zh-CN" altLang="en-US"/>
          </a:p>
        </p:txBody>
      </p:sp>
    </p:spTree>
    <p:extLst>
      <p:ext uri="{BB962C8B-B14F-4D97-AF65-F5344CB8AC3E}">
        <p14:creationId xmlns:p14="http://schemas.microsoft.com/office/powerpoint/2010/main" val="775613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57</a:t>
            </a:fld>
            <a:endParaRPr lang="zh-CN" altLang="en-US"/>
          </a:p>
        </p:txBody>
      </p:sp>
    </p:spTree>
    <p:extLst>
      <p:ext uri="{BB962C8B-B14F-4D97-AF65-F5344CB8AC3E}">
        <p14:creationId xmlns:p14="http://schemas.microsoft.com/office/powerpoint/2010/main" val="662503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58</a:t>
            </a:fld>
            <a:endParaRPr lang="zh-CN" altLang="en-US"/>
          </a:p>
        </p:txBody>
      </p:sp>
    </p:spTree>
    <p:extLst>
      <p:ext uri="{BB962C8B-B14F-4D97-AF65-F5344CB8AC3E}">
        <p14:creationId xmlns:p14="http://schemas.microsoft.com/office/powerpoint/2010/main" val="8978677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59</a:t>
            </a:fld>
            <a:endParaRPr lang="zh-CN" altLang="en-US"/>
          </a:p>
        </p:txBody>
      </p:sp>
    </p:spTree>
    <p:extLst>
      <p:ext uri="{BB962C8B-B14F-4D97-AF65-F5344CB8AC3E}">
        <p14:creationId xmlns:p14="http://schemas.microsoft.com/office/powerpoint/2010/main" val="252993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a:t>
            </a:fld>
            <a:endParaRPr lang="zh-CN" altLang="en-US"/>
          </a:p>
        </p:txBody>
      </p:sp>
    </p:spTree>
    <p:extLst>
      <p:ext uri="{BB962C8B-B14F-4D97-AF65-F5344CB8AC3E}">
        <p14:creationId xmlns:p14="http://schemas.microsoft.com/office/powerpoint/2010/main" val="7302489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60</a:t>
            </a:fld>
            <a:endParaRPr lang="zh-CN" altLang="en-US"/>
          </a:p>
        </p:txBody>
      </p:sp>
    </p:spTree>
    <p:extLst>
      <p:ext uri="{BB962C8B-B14F-4D97-AF65-F5344CB8AC3E}">
        <p14:creationId xmlns:p14="http://schemas.microsoft.com/office/powerpoint/2010/main" val="9180705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61</a:t>
            </a:fld>
            <a:endParaRPr lang="zh-CN" altLang="en-US"/>
          </a:p>
        </p:txBody>
      </p:sp>
    </p:spTree>
    <p:extLst>
      <p:ext uri="{BB962C8B-B14F-4D97-AF65-F5344CB8AC3E}">
        <p14:creationId xmlns:p14="http://schemas.microsoft.com/office/powerpoint/2010/main" val="17549328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62</a:t>
            </a:fld>
            <a:endParaRPr lang="zh-CN" altLang="en-US"/>
          </a:p>
        </p:txBody>
      </p:sp>
    </p:spTree>
    <p:extLst>
      <p:ext uri="{BB962C8B-B14F-4D97-AF65-F5344CB8AC3E}">
        <p14:creationId xmlns:p14="http://schemas.microsoft.com/office/powerpoint/2010/main" val="37537651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63</a:t>
            </a:fld>
            <a:endParaRPr lang="zh-CN" altLang="en-US"/>
          </a:p>
        </p:txBody>
      </p:sp>
    </p:spTree>
    <p:extLst>
      <p:ext uri="{BB962C8B-B14F-4D97-AF65-F5344CB8AC3E}">
        <p14:creationId xmlns:p14="http://schemas.microsoft.com/office/powerpoint/2010/main" val="20950261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64</a:t>
            </a:fld>
            <a:endParaRPr lang="zh-CN" altLang="en-US"/>
          </a:p>
        </p:txBody>
      </p:sp>
    </p:spTree>
    <p:extLst>
      <p:ext uri="{BB962C8B-B14F-4D97-AF65-F5344CB8AC3E}">
        <p14:creationId xmlns:p14="http://schemas.microsoft.com/office/powerpoint/2010/main" val="42349908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65</a:t>
            </a:fld>
            <a:endParaRPr lang="zh-CN" altLang="en-US"/>
          </a:p>
        </p:txBody>
      </p:sp>
    </p:spTree>
    <p:extLst>
      <p:ext uri="{BB962C8B-B14F-4D97-AF65-F5344CB8AC3E}">
        <p14:creationId xmlns:p14="http://schemas.microsoft.com/office/powerpoint/2010/main" val="18303743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66</a:t>
            </a:fld>
            <a:endParaRPr lang="zh-CN" altLang="en-US"/>
          </a:p>
        </p:txBody>
      </p:sp>
    </p:spTree>
    <p:extLst>
      <p:ext uri="{BB962C8B-B14F-4D97-AF65-F5344CB8AC3E}">
        <p14:creationId xmlns:p14="http://schemas.microsoft.com/office/powerpoint/2010/main" val="26708836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67</a:t>
            </a:fld>
            <a:endParaRPr lang="zh-CN" altLang="en-US"/>
          </a:p>
        </p:txBody>
      </p:sp>
    </p:spTree>
    <p:extLst>
      <p:ext uri="{BB962C8B-B14F-4D97-AF65-F5344CB8AC3E}">
        <p14:creationId xmlns:p14="http://schemas.microsoft.com/office/powerpoint/2010/main" val="34632231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68</a:t>
            </a:fld>
            <a:endParaRPr lang="zh-CN" altLang="en-US"/>
          </a:p>
        </p:txBody>
      </p:sp>
    </p:spTree>
    <p:extLst>
      <p:ext uri="{BB962C8B-B14F-4D97-AF65-F5344CB8AC3E}">
        <p14:creationId xmlns:p14="http://schemas.microsoft.com/office/powerpoint/2010/main" val="31303613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69</a:t>
            </a:fld>
            <a:endParaRPr lang="zh-CN" altLang="en-US"/>
          </a:p>
        </p:txBody>
      </p:sp>
    </p:spTree>
    <p:extLst>
      <p:ext uri="{BB962C8B-B14F-4D97-AF65-F5344CB8AC3E}">
        <p14:creationId xmlns:p14="http://schemas.microsoft.com/office/powerpoint/2010/main" val="2421039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a:t>
            </a:fld>
            <a:endParaRPr lang="zh-CN" altLang="en-US"/>
          </a:p>
        </p:txBody>
      </p:sp>
    </p:spTree>
    <p:extLst>
      <p:ext uri="{BB962C8B-B14F-4D97-AF65-F5344CB8AC3E}">
        <p14:creationId xmlns:p14="http://schemas.microsoft.com/office/powerpoint/2010/main" val="35342605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70</a:t>
            </a:fld>
            <a:endParaRPr lang="zh-CN" altLang="en-US"/>
          </a:p>
        </p:txBody>
      </p:sp>
    </p:spTree>
    <p:extLst>
      <p:ext uri="{BB962C8B-B14F-4D97-AF65-F5344CB8AC3E}">
        <p14:creationId xmlns:p14="http://schemas.microsoft.com/office/powerpoint/2010/main" val="33546343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71</a:t>
            </a:fld>
            <a:endParaRPr lang="zh-CN" altLang="en-US"/>
          </a:p>
        </p:txBody>
      </p:sp>
    </p:spTree>
    <p:extLst>
      <p:ext uri="{BB962C8B-B14F-4D97-AF65-F5344CB8AC3E}">
        <p14:creationId xmlns:p14="http://schemas.microsoft.com/office/powerpoint/2010/main" val="39136830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72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a:t>
            </a:fld>
            <a:endParaRPr lang="zh-CN" altLang="en-US"/>
          </a:p>
        </p:txBody>
      </p:sp>
    </p:spTree>
    <p:extLst>
      <p:ext uri="{BB962C8B-B14F-4D97-AF65-F5344CB8AC3E}">
        <p14:creationId xmlns:p14="http://schemas.microsoft.com/office/powerpoint/2010/main" val="364808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a:t>
            </a:fld>
            <a:endParaRPr lang="zh-CN" altLang="en-US"/>
          </a:p>
        </p:txBody>
      </p:sp>
    </p:spTree>
    <p:extLst>
      <p:ext uri="{BB962C8B-B14F-4D97-AF65-F5344CB8AC3E}">
        <p14:creationId xmlns:p14="http://schemas.microsoft.com/office/powerpoint/2010/main" val="1241982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0"/>
            <a:ext cx="2387241" cy="8385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流程图: 过程 2"/>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流程图: 过程 3"/>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8183563" y="5849938"/>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图片 5"/>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829550" y="65230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8919" y="113506"/>
            <a:ext cx="812800" cy="801688"/>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userDrawn="1"/>
        </p:nvPicPr>
        <p:blipFill>
          <a:blip r:embed="rId2" cstate="print">
            <a:biLevel thresh="50000"/>
            <a:grayscl/>
            <a:extLst>
              <a:ext uri="{28A0092B-C50C-407E-A947-70E740481C1C}">
                <a14:useLocalDpi xmlns:a14="http://schemas.microsoft.com/office/drawing/2010/main" val="0"/>
              </a:ext>
            </a:extLst>
          </a:blip>
          <a:srcRect t="77939" r="87943"/>
          <a:stretch>
            <a:fillRect/>
          </a:stretch>
        </p:blipFill>
        <p:spPr bwMode="auto">
          <a:xfrm>
            <a:off x="296863" y="195263"/>
            <a:ext cx="61912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71438" y="107950"/>
            <a:ext cx="112712" cy="8128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7636669" y="5350669"/>
            <a:ext cx="325437" cy="268922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
        <p:nvSpPr>
          <p:cNvPr id="6" name="矩形 5"/>
          <p:cNvSpPr/>
          <p:nvPr userDrawn="1"/>
        </p:nvSpPr>
        <p:spPr>
          <a:xfrm>
            <a:off x="6669088" y="6602413"/>
            <a:ext cx="242093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r>
              <a:rPr lang="zh-CN" altLang="en-US" sz="1045"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794" y="3383756"/>
            <a:ext cx="171450" cy="6777038"/>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725"/>
            <a:ext cx="9144000" cy="271999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1" y="2353578"/>
            <a:ext cx="8110537" cy="839717"/>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4400" b="1" kern="100" dirty="0">
                <a:solidFill>
                  <a:schemeClr val="bg1"/>
                </a:solidFill>
                <a:latin typeface="Monaco" panose="020B0509030404040204" pitchFamily="49" charset="0"/>
                <a:ea typeface="+mn-ea"/>
                <a:cs typeface="Times New Roman" panose="02020603050405020304" pitchFamily="18" charset="0"/>
              </a:rPr>
              <a:t>第六章 多线程</a:t>
            </a:r>
          </a:p>
        </p:txBody>
      </p:sp>
      <p:sp>
        <p:nvSpPr>
          <p:cNvPr id="5" name="矩形 4"/>
          <p:cNvSpPr/>
          <p:nvPr/>
        </p:nvSpPr>
        <p:spPr>
          <a:xfrm>
            <a:off x="2085821" y="4609955"/>
            <a:ext cx="6054300" cy="949171"/>
          </a:xfrm>
          <a:prstGeom prst="rect">
            <a:avLst/>
          </a:prstGeom>
          <a:effectLst>
            <a:outerShdw blurRad="50800" dist="38100" dir="5400000" algn="t" rotWithShape="0">
              <a:prstClr val="black">
                <a:alpha val="40000"/>
              </a:prstClr>
            </a:outerShdw>
          </a:effectLst>
        </p:spPr>
        <p:txBody>
          <a:bodyPr wrap="square">
            <a:spAutoFit/>
          </a:bodyPr>
          <a:lstStyle/>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授课</a:t>
            </a:r>
            <a:r>
              <a:rPr lang="zh-CN" altLang="en-US" sz="2400" b="1" kern="100">
                <a:solidFill>
                  <a:srgbClr val="1557AE"/>
                </a:solidFill>
                <a:latin typeface="Monaco" panose="020B0509030404040204" pitchFamily="49" charset="0"/>
                <a:ea typeface="楷体" panose="02010609060101010101" pitchFamily="49" charset="-122"/>
                <a:cs typeface="Times New Roman" panose="02020603050405020304" pitchFamily="18" charset="0"/>
              </a:rPr>
              <a:t>老师：冯伟</a:t>
            </a:r>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日        期：</a:t>
            </a:r>
            <a:fld id="{7E1EB5D7-EF93-4BFD-85FD-12153CEEE9C9}" type="datetime2">
              <a:rPr lang="zh-CN" altLang="en-US" sz="2400" b="1" kern="100" smtClean="0">
                <a:solidFill>
                  <a:srgbClr val="1557AE"/>
                </a:solidFill>
                <a:latin typeface="Monaco" panose="020B0509030404040204" pitchFamily="49" charset="0"/>
                <a:ea typeface="楷体" panose="02010609060101010101" pitchFamily="49" charset="-122"/>
                <a:cs typeface="Times New Roman" panose="02020603050405020304" pitchFamily="18" charset="0"/>
              </a:rPr>
              <a:t>2024年5月21日</a:t>
            </a:fld>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Tree>
    <p:extLst>
      <p:ext uri="{BB962C8B-B14F-4D97-AF65-F5344CB8AC3E}">
        <p14:creationId xmlns:p14="http://schemas.microsoft.com/office/powerpoint/2010/main" val="15656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多线程基本概念</a:t>
            </a:r>
          </a:p>
        </p:txBody>
      </p:sp>
      <p:sp>
        <p:nvSpPr>
          <p:cNvPr id="35" name="矩形 4"/>
          <p:cNvSpPr>
            <a:spLocks noChangeArrowheads="1"/>
          </p:cNvSpPr>
          <p:nvPr/>
        </p:nvSpPr>
        <p:spPr bwMode="auto">
          <a:xfrm>
            <a:off x="4997405" y="1853569"/>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 创建线程的方式</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线程的生命周期及控制</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线程的调度</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多线程的互斥与同步</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线程组</a:t>
            </a:r>
          </a:p>
        </p:txBody>
      </p:sp>
    </p:spTree>
    <p:extLst>
      <p:ext uri="{BB962C8B-B14F-4D97-AF65-F5344CB8AC3E}">
        <p14:creationId xmlns:p14="http://schemas.microsoft.com/office/powerpoint/2010/main" val="1870543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14" name="矩形: 圆角 13">
            <a:extLst>
              <a:ext uri="{FF2B5EF4-FFF2-40B4-BE49-F238E27FC236}">
                <a16:creationId xmlns:a16="http://schemas.microsoft.com/office/drawing/2014/main" id="{E0D8FB70-C353-4FC1-9824-F9F3B5BD02DB}"/>
              </a:ext>
            </a:extLst>
          </p:cNvPr>
          <p:cNvSpPr/>
          <p:nvPr/>
        </p:nvSpPr>
        <p:spPr>
          <a:xfrm>
            <a:off x="0" y="1061709"/>
            <a:ext cx="9143999" cy="1386216"/>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altLang="zh-CN" sz="2400" b="1" dirty="0">
                <a:solidFill>
                  <a:srgbClr val="1557AE"/>
                </a:solidFill>
              </a:rPr>
              <a:t>Java</a:t>
            </a:r>
            <a:r>
              <a:rPr lang="zh-CN" altLang="en-US" sz="2400" b="1" dirty="0">
                <a:solidFill>
                  <a:srgbClr val="1557AE"/>
                </a:solidFill>
              </a:rPr>
              <a:t>的线程是通过</a:t>
            </a:r>
            <a:r>
              <a:rPr lang="en-US" altLang="zh-CN" sz="2400" b="1" dirty="0">
                <a:solidFill>
                  <a:srgbClr val="1557AE"/>
                </a:solidFill>
              </a:rPr>
              <a:t>Java</a:t>
            </a:r>
            <a:r>
              <a:rPr lang="zh-CN" altLang="en-US" sz="2400" b="1" dirty="0">
                <a:solidFill>
                  <a:srgbClr val="1557AE"/>
                </a:solidFill>
              </a:rPr>
              <a:t>的软件包</a:t>
            </a:r>
            <a:r>
              <a:rPr lang="en-US" altLang="zh-CN" sz="2400" b="1" dirty="0" err="1">
                <a:solidFill>
                  <a:srgbClr val="1557AE"/>
                </a:solidFill>
              </a:rPr>
              <a:t>Java.lang</a:t>
            </a:r>
            <a:r>
              <a:rPr lang="zh-CN" altLang="en-US" sz="2400" b="1" dirty="0">
                <a:solidFill>
                  <a:srgbClr val="1557AE"/>
                </a:solidFill>
              </a:rPr>
              <a:t>中定义的类</a:t>
            </a:r>
            <a:r>
              <a:rPr lang="en-US" altLang="zh-CN" sz="2400" b="1" dirty="0">
                <a:solidFill>
                  <a:srgbClr val="1557AE"/>
                </a:solidFill>
              </a:rPr>
              <a:t>Thread</a:t>
            </a:r>
            <a:r>
              <a:rPr lang="zh-CN" altLang="en-US" sz="2400" b="1" dirty="0">
                <a:solidFill>
                  <a:srgbClr val="1557AE"/>
                </a:solidFill>
              </a:rPr>
              <a:t>来实现的。当生成一个</a:t>
            </a:r>
            <a:r>
              <a:rPr lang="en-US" altLang="zh-CN" sz="2400" b="1" dirty="0">
                <a:solidFill>
                  <a:srgbClr val="1557AE"/>
                </a:solidFill>
              </a:rPr>
              <a:t>Thread</a:t>
            </a:r>
            <a:r>
              <a:rPr lang="zh-CN" altLang="en-US" sz="2400" b="1" dirty="0">
                <a:solidFill>
                  <a:srgbClr val="1557AE"/>
                </a:solidFill>
              </a:rPr>
              <a:t>类的对象之后，就产生了一个线程，通过该对象实例，可以启动线程、终止线程、或者暂时挂起它等。</a:t>
            </a:r>
          </a:p>
        </p:txBody>
      </p:sp>
      <p:sp>
        <p:nvSpPr>
          <p:cNvPr id="9" name="矩形: 圆角 8">
            <a:extLst>
              <a:ext uri="{FF2B5EF4-FFF2-40B4-BE49-F238E27FC236}">
                <a16:creationId xmlns:a16="http://schemas.microsoft.com/office/drawing/2014/main" id="{002F4EF0-6B2F-4CA7-AE0E-9184CD8C612C}"/>
              </a:ext>
            </a:extLst>
          </p:cNvPr>
          <p:cNvSpPr/>
          <p:nvPr/>
        </p:nvSpPr>
        <p:spPr>
          <a:xfrm>
            <a:off x="203612" y="2598591"/>
            <a:ext cx="8787988" cy="3487883"/>
          </a:xfrm>
          <a:prstGeom prst="roundRect">
            <a:avLst>
              <a:gd name="adj" fmla="val 3673"/>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lgn="just">
              <a:spcBef>
                <a:spcPts val="1200"/>
              </a:spcBef>
              <a:buFont typeface="Wingdings" panose="05000000000000000000" pitchFamily="2" charset="2"/>
              <a:buChar char="n"/>
            </a:pPr>
            <a:r>
              <a:rPr lang="en-US" altLang="zh-CN" sz="2000" b="1" dirty="0">
                <a:latin typeface="Consolas" panose="020B0609020204030204" pitchFamily="49" charset="0"/>
                <a:ea typeface="楷体" panose="02010609060101010101" pitchFamily="49" charset="-122"/>
              </a:rPr>
              <a:t>Thread</a:t>
            </a:r>
            <a:r>
              <a:rPr lang="zh-CN" altLang="en-US" sz="2000" b="1" dirty="0">
                <a:latin typeface="Consolas" panose="020B0609020204030204" pitchFamily="49" charset="0"/>
                <a:ea typeface="楷体" panose="02010609060101010101" pitchFamily="49" charset="-122"/>
              </a:rPr>
              <a:t>类本身只是线程的虚拟</a:t>
            </a:r>
            <a:r>
              <a:rPr lang="en-US" altLang="zh-CN" sz="2000" b="1" dirty="0">
                <a:latin typeface="Consolas" panose="020B0609020204030204" pitchFamily="49" charset="0"/>
                <a:ea typeface="楷体" panose="02010609060101010101" pitchFamily="49" charset="-122"/>
              </a:rPr>
              <a:t>CPU</a:t>
            </a:r>
            <a:r>
              <a:rPr lang="zh-CN" altLang="en-US" sz="2000" b="1" dirty="0">
                <a:latin typeface="Consolas" panose="020B0609020204030204" pitchFamily="49" charset="0"/>
                <a:ea typeface="楷体" panose="02010609060101010101" pitchFamily="49" charset="-122"/>
              </a:rPr>
              <a:t>，线程所执行的代码（或者说线程所要完成的功能）是通过方法</a:t>
            </a:r>
            <a:r>
              <a:rPr lang="en-US" altLang="zh-CN" sz="2000" b="1" dirty="0">
                <a:latin typeface="Consolas" panose="020B0609020204030204" pitchFamily="49" charset="0"/>
                <a:ea typeface="楷体" panose="02010609060101010101" pitchFamily="49" charset="-122"/>
              </a:rPr>
              <a:t>run()</a:t>
            </a:r>
            <a:r>
              <a:rPr lang="zh-CN" altLang="en-US" sz="2000" b="1" dirty="0">
                <a:latin typeface="Consolas" panose="020B0609020204030204" pitchFamily="49" charset="0"/>
                <a:ea typeface="楷体" panose="02010609060101010101" pitchFamily="49" charset="-122"/>
              </a:rPr>
              <a:t>（包含在一个特定的对象中）来完成的，方法</a:t>
            </a:r>
            <a:r>
              <a:rPr lang="en-US" altLang="zh-CN" sz="2000" b="1" dirty="0">
                <a:latin typeface="Consolas" panose="020B0609020204030204" pitchFamily="49" charset="0"/>
                <a:ea typeface="楷体" panose="02010609060101010101" pitchFamily="49" charset="-122"/>
              </a:rPr>
              <a:t>run()</a:t>
            </a:r>
            <a:r>
              <a:rPr lang="zh-CN" altLang="en-US" sz="2000" b="1" dirty="0">
                <a:latin typeface="Consolas" panose="020B0609020204030204" pitchFamily="49" charset="0"/>
                <a:ea typeface="楷体" panose="02010609060101010101" pitchFamily="49" charset="-122"/>
              </a:rPr>
              <a:t>称为线程体。实现线程体的特定对象是在初始化线程时传递给线程的。在一个线程被建立并初始化以后，</a:t>
            </a:r>
            <a:r>
              <a:rPr lang="en-US" altLang="zh-CN" sz="2000" b="1" dirty="0">
                <a:latin typeface="Consolas" panose="020B0609020204030204" pitchFamily="49" charset="0"/>
                <a:ea typeface="楷体" panose="02010609060101010101" pitchFamily="49" charset="-122"/>
              </a:rPr>
              <a:t>Java</a:t>
            </a:r>
            <a:r>
              <a:rPr lang="zh-CN" altLang="en-US" sz="2000" b="1" dirty="0">
                <a:latin typeface="Consolas" panose="020B0609020204030204" pitchFamily="49" charset="0"/>
                <a:ea typeface="楷体" panose="02010609060101010101" pitchFamily="49" charset="-122"/>
              </a:rPr>
              <a:t>的运行时系统就自动调用</a:t>
            </a:r>
            <a:r>
              <a:rPr lang="en-US" altLang="zh-CN" sz="2000" b="1" dirty="0">
                <a:latin typeface="Consolas" panose="020B0609020204030204" pitchFamily="49" charset="0"/>
                <a:ea typeface="楷体" panose="02010609060101010101" pitchFamily="49" charset="-122"/>
              </a:rPr>
              <a:t>run( )</a:t>
            </a:r>
            <a:r>
              <a:rPr lang="zh-CN" altLang="en-US" sz="2000" b="1" dirty="0">
                <a:latin typeface="Consolas" panose="020B0609020204030204" pitchFamily="49" charset="0"/>
                <a:ea typeface="楷体" panose="02010609060101010101" pitchFamily="49" charset="-122"/>
              </a:rPr>
              <a:t>方法，正是通过</a:t>
            </a:r>
            <a:r>
              <a:rPr lang="en-US" altLang="zh-CN" sz="2000" b="1" dirty="0">
                <a:latin typeface="Consolas" panose="020B0609020204030204" pitchFamily="49" charset="0"/>
                <a:ea typeface="楷体" panose="02010609060101010101" pitchFamily="49" charset="-122"/>
              </a:rPr>
              <a:t>run( )</a:t>
            </a:r>
            <a:r>
              <a:rPr lang="zh-CN" altLang="en-US" sz="2000" b="1" dirty="0">
                <a:latin typeface="Consolas" panose="020B0609020204030204" pitchFamily="49" charset="0"/>
                <a:ea typeface="楷体" panose="02010609060101010101" pitchFamily="49" charset="-122"/>
              </a:rPr>
              <a:t>方法才使得建立线程的目的得以实现。</a:t>
            </a:r>
            <a:endParaRPr lang="en-US" altLang="zh-CN" sz="2000" b="1" dirty="0">
              <a:latin typeface="Consolas" panose="020B0609020204030204" pitchFamily="49" charset="0"/>
              <a:ea typeface="楷体" panose="02010609060101010101" pitchFamily="49" charset="-122"/>
            </a:endParaRPr>
          </a:p>
          <a:p>
            <a:pPr marL="285750" indent="-285750" algn="just">
              <a:spcBef>
                <a:spcPts val="1200"/>
              </a:spcBef>
              <a:buFont typeface="Wingdings" panose="05000000000000000000" pitchFamily="2" charset="2"/>
              <a:buChar char="n"/>
            </a:pPr>
            <a:r>
              <a:rPr lang="zh-CN" altLang="en-US" sz="2000" b="1" dirty="0">
                <a:latin typeface="Consolas" panose="020B0609020204030204" pitchFamily="49" charset="0"/>
                <a:ea typeface="楷体" panose="02010609060101010101" pitchFamily="49" charset="-122"/>
              </a:rPr>
              <a:t>通常，</a:t>
            </a:r>
            <a:r>
              <a:rPr lang="en-US" altLang="zh-CN" sz="2000" b="1" dirty="0">
                <a:latin typeface="Consolas" panose="020B0609020204030204" pitchFamily="49" charset="0"/>
                <a:ea typeface="楷体" panose="02010609060101010101" pitchFamily="49" charset="-122"/>
              </a:rPr>
              <a:t>run( )</a:t>
            </a:r>
            <a:r>
              <a:rPr lang="zh-CN" altLang="en-US" sz="2000" b="1" dirty="0">
                <a:latin typeface="Consolas" panose="020B0609020204030204" pitchFamily="49" charset="0"/>
                <a:ea typeface="楷体" panose="02010609060101010101" pitchFamily="49" charset="-122"/>
              </a:rPr>
              <a:t>方法是一个循环，例如一个播放动画的线程要循环显示一系列图片。有时，</a:t>
            </a:r>
            <a:r>
              <a:rPr lang="en-US" altLang="zh-CN" sz="2000" b="1" dirty="0">
                <a:latin typeface="Consolas" panose="020B0609020204030204" pitchFamily="49" charset="0"/>
                <a:ea typeface="楷体" panose="02010609060101010101" pitchFamily="49" charset="-122"/>
              </a:rPr>
              <a:t>run( )</a:t>
            </a:r>
            <a:r>
              <a:rPr lang="zh-CN" altLang="en-US" sz="2000" b="1" dirty="0">
                <a:latin typeface="Consolas" panose="020B0609020204030204" pitchFamily="49" charset="0"/>
                <a:ea typeface="楷体" panose="02010609060101010101" pitchFamily="49" charset="-122"/>
              </a:rPr>
              <a:t>方法会执行一个时间较长的操作，例如下载并播放一个</a:t>
            </a:r>
            <a:r>
              <a:rPr lang="en-US" altLang="zh-CN" sz="2000" b="1" dirty="0">
                <a:latin typeface="Consolas" panose="020B0609020204030204" pitchFamily="49" charset="0"/>
                <a:ea typeface="楷体" panose="02010609060101010101" pitchFamily="49" charset="-122"/>
              </a:rPr>
              <a:t>JPEG</a:t>
            </a:r>
            <a:r>
              <a:rPr lang="zh-CN" altLang="en-US" sz="2000" b="1" dirty="0">
                <a:latin typeface="Consolas" panose="020B0609020204030204" pitchFamily="49" charset="0"/>
                <a:ea typeface="楷体" panose="02010609060101010101" pitchFamily="49" charset="-122"/>
              </a:rPr>
              <a:t>格式的电影。</a:t>
            </a:r>
          </a:p>
        </p:txBody>
      </p:sp>
    </p:spTree>
    <p:extLst>
      <p:ext uri="{BB962C8B-B14F-4D97-AF65-F5344CB8AC3E}">
        <p14:creationId xmlns:p14="http://schemas.microsoft.com/office/powerpoint/2010/main" val="688512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17" name="矩形: 圆角 16">
            <a:extLst>
              <a:ext uri="{FF2B5EF4-FFF2-40B4-BE49-F238E27FC236}">
                <a16:creationId xmlns:a16="http://schemas.microsoft.com/office/drawing/2014/main" id="{F29892F4-8CBF-4E31-B530-B5193869BA07}"/>
              </a:ext>
            </a:extLst>
          </p:cNvPr>
          <p:cNvSpPr/>
          <p:nvPr/>
        </p:nvSpPr>
        <p:spPr>
          <a:xfrm>
            <a:off x="0" y="1061708"/>
            <a:ext cx="9143999" cy="500391"/>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400" b="1" dirty="0">
                <a:solidFill>
                  <a:srgbClr val="1557AE"/>
                </a:solidFill>
              </a:rPr>
              <a:t>先来看看线程对象的</a:t>
            </a:r>
            <a:r>
              <a:rPr lang="zh-CN" altLang="en-US" sz="2400" b="1" dirty="0">
                <a:solidFill>
                  <a:srgbClr val="C00000"/>
                </a:solidFill>
              </a:rPr>
              <a:t>初始化</a:t>
            </a:r>
            <a:r>
              <a:rPr lang="zh-CN" altLang="en-US" sz="2400" b="1" dirty="0">
                <a:solidFill>
                  <a:srgbClr val="1557AE"/>
                </a:solidFill>
              </a:rPr>
              <a:t>，类</a:t>
            </a:r>
            <a:r>
              <a:rPr lang="en-US" altLang="zh-CN" sz="2400" b="1" dirty="0">
                <a:solidFill>
                  <a:srgbClr val="1557AE"/>
                </a:solidFill>
              </a:rPr>
              <a:t>Thread</a:t>
            </a:r>
            <a:r>
              <a:rPr lang="zh-CN" altLang="en-US" sz="2400" b="1" dirty="0">
                <a:solidFill>
                  <a:srgbClr val="1557AE"/>
                </a:solidFill>
              </a:rPr>
              <a:t>的构造方法如下：</a:t>
            </a:r>
          </a:p>
        </p:txBody>
      </p:sp>
      <p:sp>
        <p:nvSpPr>
          <p:cNvPr id="20" name="文本框 19">
            <a:extLst>
              <a:ext uri="{FF2B5EF4-FFF2-40B4-BE49-F238E27FC236}">
                <a16:creationId xmlns:a16="http://schemas.microsoft.com/office/drawing/2014/main" id="{10DA3850-60D5-43F0-8094-570627FA39CD}"/>
              </a:ext>
            </a:extLst>
          </p:cNvPr>
          <p:cNvSpPr txBox="1"/>
          <p:nvPr/>
        </p:nvSpPr>
        <p:spPr>
          <a:xfrm>
            <a:off x="33636" y="1712765"/>
            <a:ext cx="9076725" cy="400110"/>
          </a:xfrm>
          <a:prstGeom prst="rect">
            <a:avLst/>
          </a:prstGeom>
          <a:noFill/>
        </p:spPr>
        <p:txBody>
          <a:bodyPr wrap="square">
            <a:spAutoFit/>
          </a:bodyPr>
          <a:lstStyle/>
          <a:p>
            <a:pPr algn="ctr"/>
            <a:r>
              <a:rPr lang="en-US" altLang="zh-CN" sz="2000" b="1" dirty="0">
                <a:solidFill>
                  <a:srgbClr val="1557AE"/>
                </a:solidFill>
                <a:latin typeface="Consolas" panose="020B0609020204030204" pitchFamily="49" charset="0"/>
              </a:rPr>
              <a:t>public Thread( </a:t>
            </a:r>
            <a:r>
              <a:rPr lang="en-US" altLang="zh-CN" sz="2000" b="1" dirty="0" err="1">
                <a:solidFill>
                  <a:srgbClr val="1557AE"/>
                </a:solidFill>
                <a:latin typeface="Consolas" panose="020B0609020204030204" pitchFamily="49" charset="0"/>
              </a:rPr>
              <a:t>ThreadGroup</a:t>
            </a:r>
            <a:r>
              <a:rPr lang="en-US" altLang="zh-CN" sz="2000" b="1" dirty="0">
                <a:solidFill>
                  <a:srgbClr val="1557AE"/>
                </a:solidFill>
                <a:latin typeface="Consolas" panose="020B0609020204030204" pitchFamily="49" charset="0"/>
              </a:rPr>
              <a:t> group, Runnable target, String name)</a:t>
            </a:r>
          </a:p>
        </p:txBody>
      </p:sp>
      <p:sp>
        <p:nvSpPr>
          <p:cNvPr id="23" name="文本框 22">
            <a:extLst>
              <a:ext uri="{FF2B5EF4-FFF2-40B4-BE49-F238E27FC236}">
                <a16:creationId xmlns:a16="http://schemas.microsoft.com/office/drawing/2014/main" id="{C95256AD-DD09-4AEA-ACBC-DAF832746E54}"/>
              </a:ext>
            </a:extLst>
          </p:cNvPr>
          <p:cNvSpPr txBox="1"/>
          <p:nvPr/>
        </p:nvSpPr>
        <p:spPr>
          <a:xfrm>
            <a:off x="200025" y="2150975"/>
            <a:ext cx="6446043" cy="1015663"/>
          </a:xfrm>
          <a:prstGeom prst="rect">
            <a:avLst/>
          </a:prstGeom>
          <a:noFill/>
        </p:spPr>
        <p:txBody>
          <a:bodyPr wrap="square">
            <a:spAutoFit/>
          </a:bodyPr>
          <a:lstStyle/>
          <a:p>
            <a:pPr marL="342900" indent="-342900">
              <a:buFont typeface="Wingdings" panose="05000000000000000000" pitchFamily="2" charset="2"/>
              <a:buChar char="ü"/>
            </a:pPr>
            <a:r>
              <a:rPr lang="zh-CN" altLang="en-US" sz="2000" b="1" dirty="0">
                <a:latin typeface="Consolas" panose="020B0609020204030204" pitchFamily="49" charset="0"/>
                <a:ea typeface="楷体" panose="02010609060101010101" pitchFamily="49" charset="-122"/>
              </a:rPr>
              <a:t> </a:t>
            </a:r>
            <a:r>
              <a:rPr lang="en-US" altLang="zh-CN" sz="2000" b="1" dirty="0">
                <a:latin typeface="Consolas" panose="020B0609020204030204" pitchFamily="49" charset="0"/>
                <a:ea typeface="楷体" panose="02010609060101010101" pitchFamily="49" charset="-122"/>
              </a:rPr>
              <a:t>group</a:t>
            </a:r>
            <a:r>
              <a:rPr lang="zh-CN" altLang="en-US" sz="2000" b="1" dirty="0">
                <a:latin typeface="Consolas" panose="020B0609020204030204" pitchFamily="49" charset="0"/>
                <a:ea typeface="楷体" panose="02010609060101010101" pitchFamily="49" charset="-122"/>
              </a:rPr>
              <a:t>指明了线程所属的线程组；</a:t>
            </a:r>
          </a:p>
          <a:p>
            <a:pPr marL="342900" indent="-342900">
              <a:buFont typeface="Wingdings" panose="05000000000000000000" pitchFamily="2" charset="2"/>
              <a:buChar char="ü"/>
            </a:pPr>
            <a:r>
              <a:rPr lang="zh-CN" altLang="en-US" sz="2000" b="1" dirty="0">
                <a:latin typeface="Consolas" panose="020B0609020204030204" pitchFamily="49" charset="0"/>
                <a:ea typeface="楷体" panose="02010609060101010101" pitchFamily="49" charset="-122"/>
              </a:rPr>
              <a:t> </a:t>
            </a:r>
            <a:r>
              <a:rPr lang="en-US" altLang="zh-CN" sz="2000" b="1" dirty="0">
                <a:latin typeface="Consolas" panose="020B0609020204030204" pitchFamily="49" charset="0"/>
                <a:ea typeface="楷体" panose="02010609060101010101" pitchFamily="49" charset="-122"/>
              </a:rPr>
              <a:t>target</a:t>
            </a:r>
            <a:r>
              <a:rPr lang="zh-CN" altLang="en-US" sz="2000" b="1" dirty="0">
                <a:latin typeface="Consolas" panose="020B0609020204030204" pitchFamily="49" charset="0"/>
                <a:ea typeface="楷体" panose="02010609060101010101" pitchFamily="49" charset="-122"/>
              </a:rPr>
              <a:t>是线程体</a:t>
            </a:r>
            <a:r>
              <a:rPr lang="en-US" altLang="zh-CN" sz="2000" b="1" dirty="0">
                <a:latin typeface="Consolas" panose="020B0609020204030204" pitchFamily="49" charset="0"/>
                <a:ea typeface="楷体" panose="02010609060101010101" pitchFamily="49" charset="-122"/>
              </a:rPr>
              <a:t>run()</a:t>
            </a:r>
            <a:r>
              <a:rPr lang="zh-CN" altLang="en-US" sz="2000" b="1" dirty="0">
                <a:latin typeface="Consolas" panose="020B0609020204030204" pitchFamily="49" charset="0"/>
                <a:ea typeface="楷体" panose="02010609060101010101" pitchFamily="49" charset="-122"/>
              </a:rPr>
              <a:t>方法所在的对象；</a:t>
            </a:r>
          </a:p>
          <a:p>
            <a:pPr marL="342900" indent="-342900">
              <a:buFont typeface="Wingdings" panose="05000000000000000000" pitchFamily="2" charset="2"/>
              <a:buChar char="ü"/>
            </a:pPr>
            <a:r>
              <a:rPr lang="zh-CN" altLang="en-US" sz="2000" b="1" dirty="0">
                <a:latin typeface="Consolas" panose="020B0609020204030204" pitchFamily="49" charset="0"/>
                <a:ea typeface="楷体" panose="02010609060101010101" pitchFamily="49" charset="-122"/>
              </a:rPr>
              <a:t> </a:t>
            </a:r>
            <a:r>
              <a:rPr lang="en-US" altLang="zh-CN" sz="2000" b="1" dirty="0">
                <a:latin typeface="Consolas" panose="020B0609020204030204" pitchFamily="49" charset="0"/>
                <a:ea typeface="楷体" panose="02010609060101010101" pitchFamily="49" charset="-122"/>
              </a:rPr>
              <a:t>name</a:t>
            </a:r>
            <a:r>
              <a:rPr lang="zh-CN" altLang="en-US" sz="2000" b="1" dirty="0">
                <a:latin typeface="Consolas" panose="020B0609020204030204" pitchFamily="49" charset="0"/>
                <a:ea typeface="楷体" panose="02010609060101010101" pitchFamily="49" charset="-122"/>
              </a:rPr>
              <a:t>是线程的名称。</a:t>
            </a:r>
          </a:p>
        </p:txBody>
      </p:sp>
      <p:sp>
        <p:nvSpPr>
          <p:cNvPr id="24" name="矩形: 圆角 23">
            <a:extLst>
              <a:ext uri="{FF2B5EF4-FFF2-40B4-BE49-F238E27FC236}">
                <a16:creationId xmlns:a16="http://schemas.microsoft.com/office/drawing/2014/main" id="{AB84A804-21E4-4578-BA3D-4E9AF8EEAB03}"/>
              </a:ext>
            </a:extLst>
          </p:cNvPr>
          <p:cNvSpPr/>
          <p:nvPr/>
        </p:nvSpPr>
        <p:spPr>
          <a:xfrm>
            <a:off x="67273" y="3429000"/>
            <a:ext cx="8933851" cy="1943100"/>
          </a:xfrm>
          <a:prstGeom prst="roundRect">
            <a:avLst>
              <a:gd name="adj" fmla="val 4412"/>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just">
              <a:buFont typeface="Wingdings" panose="05000000000000000000" pitchFamily="2" charset="2"/>
              <a:buChar char="u"/>
            </a:pPr>
            <a:r>
              <a:rPr lang="en-US" altLang="zh-CN" sz="2000" b="1" dirty="0">
                <a:solidFill>
                  <a:schemeClr val="tx1"/>
                </a:solidFill>
                <a:latin typeface="Consolas" panose="020B0609020204030204" pitchFamily="49" charset="0"/>
                <a:ea typeface="楷体" panose="02010609060101010101" pitchFamily="49" charset="-122"/>
              </a:rPr>
              <a:t>target</a:t>
            </a:r>
            <a:r>
              <a:rPr lang="zh-CN" altLang="en-US" sz="2000" b="1" dirty="0">
                <a:solidFill>
                  <a:schemeClr val="tx1"/>
                </a:solidFill>
                <a:latin typeface="Consolas" panose="020B0609020204030204" pitchFamily="49" charset="0"/>
                <a:ea typeface="楷体" panose="02010609060101010101" pitchFamily="49" charset="-122"/>
              </a:rPr>
              <a:t>必须实现接口</a:t>
            </a:r>
            <a:r>
              <a:rPr lang="en-US" altLang="zh-CN" sz="2000" b="1" dirty="0">
                <a:solidFill>
                  <a:schemeClr val="tx1"/>
                </a:solidFill>
                <a:latin typeface="Consolas" panose="020B0609020204030204" pitchFamily="49" charset="0"/>
                <a:ea typeface="楷体" panose="02010609060101010101" pitchFamily="49" charset="-122"/>
              </a:rPr>
              <a:t>Runnable</a:t>
            </a:r>
            <a:r>
              <a:rPr lang="zh-CN" altLang="en-US" sz="2000" b="1" dirty="0">
                <a:solidFill>
                  <a:schemeClr val="tx1"/>
                </a:solidFill>
                <a:latin typeface="Consolas" panose="020B0609020204030204" pitchFamily="49" charset="0"/>
                <a:ea typeface="楷体" panose="02010609060101010101" pitchFamily="49" charset="-122"/>
              </a:rPr>
              <a:t>。在接口</a:t>
            </a:r>
            <a:r>
              <a:rPr lang="en-US" altLang="zh-CN" sz="2000" b="1" dirty="0">
                <a:solidFill>
                  <a:schemeClr val="tx1"/>
                </a:solidFill>
                <a:latin typeface="Consolas" panose="020B0609020204030204" pitchFamily="49" charset="0"/>
                <a:ea typeface="楷体" panose="02010609060101010101" pitchFamily="49" charset="-122"/>
              </a:rPr>
              <a:t>Runnable</a:t>
            </a:r>
            <a:r>
              <a:rPr lang="zh-CN" altLang="en-US" sz="2000" b="1" dirty="0">
                <a:solidFill>
                  <a:schemeClr val="tx1"/>
                </a:solidFill>
                <a:latin typeface="Consolas" panose="020B0609020204030204" pitchFamily="49" charset="0"/>
                <a:ea typeface="楷体" panose="02010609060101010101" pitchFamily="49" charset="-122"/>
              </a:rPr>
              <a:t>中只定义了一个方法</a:t>
            </a:r>
            <a:r>
              <a:rPr lang="en-US" altLang="zh-CN" sz="2000" b="1" dirty="0">
                <a:solidFill>
                  <a:schemeClr val="tx1"/>
                </a:solidFill>
                <a:latin typeface="Consolas" panose="020B0609020204030204" pitchFamily="49" charset="0"/>
                <a:ea typeface="楷体" panose="02010609060101010101" pitchFamily="49" charset="-122"/>
              </a:rPr>
              <a:t>void run()</a:t>
            </a:r>
            <a:r>
              <a:rPr lang="zh-CN" altLang="en-US" sz="2000" b="1" dirty="0">
                <a:solidFill>
                  <a:schemeClr val="tx1"/>
                </a:solidFill>
                <a:latin typeface="Consolas" panose="020B0609020204030204" pitchFamily="49" charset="0"/>
                <a:ea typeface="楷体" panose="02010609060101010101" pitchFamily="49" charset="-122"/>
              </a:rPr>
              <a:t>作为线程体。任何实现接口</a:t>
            </a:r>
            <a:r>
              <a:rPr lang="en-US" altLang="zh-CN" sz="2000" b="1" dirty="0">
                <a:solidFill>
                  <a:schemeClr val="tx1"/>
                </a:solidFill>
                <a:latin typeface="Consolas" panose="020B0609020204030204" pitchFamily="49" charset="0"/>
                <a:ea typeface="楷体" panose="02010609060101010101" pitchFamily="49" charset="-122"/>
              </a:rPr>
              <a:t>Runnable</a:t>
            </a:r>
            <a:r>
              <a:rPr lang="zh-CN" altLang="en-US" sz="2000" b="1" dirty="0">
                <a:solidFill>
                  <a:schemeClr val="tx1"/>
                </a:solidFill>
                <a:latin typeface="Consolas" panose="020B0609020204030204" pitchFamily="49" charset="0"/>
                <a:ea typeface="楷体" panose="02010609060101010101" pitchFamily="49" charset="-122"/>
              </a:rPr>
              <a:t>的地对象都可以作为一个线程的目标对象。</a:t>
            </a:r>
          </a:p>
          <a:p>
            <a:pPr marL="342900" indent="-342900" algn="just">
              <a:buFont typeface="Wingdings" panose="05000000000000000000" pitchFamily="2" charset="2"/>
              <a:buChar char="u"/>
            </a:pPr>
            <a:r>
              <a:rPr lang="zh-CN" altLang="en-US" sz="2000" b="1" dirty="0">
                <a:solidFill>
                  <a:schemeClr val="tx1"/>
                </a:solidFill>
                <a:latin typeface="Consolas" panose="020B0609020204030204" pitchFamily="49" charset="0"/>
                <a:ea typeface="楷体" panose="02010609060101010101" pitchFamily="49" charset="-122"/>
              </a:rPr>
              <a:t>类</a:t>
            </a:r>
            <a:r>
              <a:rPr lang="en-US" altLang="zh-CN" sz="2000" b="1" dirty="0">
                <a:solidFill>
                  <a:schemeClr val="tx1"/>
                </a:solidFill>
                <a:latin typeface="Consolas" panose="020B0609020204030204" pitchFamily="49" charset="0"/>
                <a:ea typeface="楷体" panose="02010609060101010101" pitchFamily="49" charset="-122"/>
              </a:rPr>
              <a:t>Thread</a:t>
            </a:r>
            <a:r>
              <a:rPr lang="zh-CN" altLang="en-US" sz="2000" b="1" dirty="0">
                <a:solidFill>
                  <a:schemeClr val="tx1"/>
                </a:solidFill>
                <a:latin typeface="Consolas" panose="020B0609020204030204" pitchFamily="49" charset="0"/>
                <a:ea typeface="楷体" panose="02010609060101010101" pitchFamily="49" charset="-122"/>
              </a:rPr>
              <a:t>本身也实现了接口</a:t>
            </a:r>
            <a:r>
              <a:rPr lang="en-US" altLang="zh-CN" sz="2000" b="1" dirty="0">
                <a:solidFill>
                  <a:schemeClr val="tx1"/>
                </a:solidFill>
                <a:latin typeface="Consolas" panose="020B0609020204030204" pitchFamily="49" charset="0"/>
                <a:ea typeface="楷体" panose="02010609060101010101" pitchFamily="49" charset="-122"/>
              </a:rPr>
              <a:t>Runnable</a:t>
            </a:r>
            <a:r>
              <a:rPr lang="zh-CN" altLang="en-US" sz="2000" b="1" dirty="0">
                <a:solidFill>
                  <a:schemeClr val="tx1"/>
                </a:solidFill>
                <a:latin typeface="Consolas" panose="020B0609020204030204" pitchFamily="49" charset="0"/>
                <a:ea typeface="楷体" panose="02010609060101010101" pitchFamily="49" charset="-122"/>
              </a:rPr>
              <a:t>，因此，上述构造方法中各参数都可以为</a:t>
            </a:r>
            <a:r>
              <a:rPr lang="en-US" altLang="zh-CN" sz="2000" b="1" dirty="0">
                <a:solidFill>
                  <a:schemeClr val="tx1"/>
                </a:solidFill>
                <a:latin typeface="Consolas" panose="020B0609020204030204" pitchFamily="49" charset="0"/>
                <a:ea typeface="楷体" panose="02010609060101010101" pitchFamily="49" charset="-122"/>
              </a:rPr>
              <a:t>null</a:t>
            </a:r>
            <a:r>
              <a:rPr lang="zh-CN" altLang="en-US" sz="2000" b="1" dirty="0">
                <a:solidFill>
                  <a:schemeClr val="tx1"/>
                </a:solidFill>
                <a:latin typeface="Consolas" panose="020B0609020204030204" pitchFamily="49" charset="0"/>
                <a:ea typeface="楷体" panose="02010609060101010101" pitchFamily="49" charset="-122"/>
              </a:rPr>
              <a:t>，并且可以有两种方法构造用户自己的</a:t>
            </a:r>
            <a:r>
              <a:rPr lang="en-US" altLang="zh-CN" sz="2000" b="1" dirty="0">
                <a:solidFill>
                  <a:schemeClr val="tx1"/>
                </a:solidFill>
                <a:latin typeface="Consolas" panose="020B0609020204030204" pitchFamily="49" charset="0"/>
                <a:ea typeface="楷体" panose="02010609060101010101" pitchFamily="49" charset="-122"/>
              </a:rPr>
              <a:t>run( )</a:t>
            </a:r>
            <a:r>
              <a:rPr lang="zh-CN" altLang="en-US" sz="2000" b="1" dirty="0">
                <a:solidFill>
                  <a:schemeClr val="tx1"/>
                </a:solidFill>
                <a:latin typeface="Consolas" panose="020B0609020204030204" pitchFamily="49" charset="0"/>
                <a:ea typeface="楷体" panose="02010609060101010101" pitchFamily="49" charset="-122"/>
              </a:rPr>
              <a:t>方法</a:t>
            </a:r>
          </a:p>
        </p:txBody>
      </p:sp>
    </p:spTree>
    <p:extLst>
      <p:ext uri="{BB962C8B-B14F-4D97-AF65-F5344CB8AC3E}">
        <p14:creationId xmlns:p14="http://schemas.microsoft.com/office/powerpoint/2010/main" val="3860041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xEl>
                                              <p:pRg st="1" end="1"/>
                                            </p:txEl>
                                          </p:spTgt>
                                        </p:tgtEl>
                                        <p:attrNameLst>
                                          <p:attrName>style.visibility</p:attrName>
                                        </p:attrNameLst>
                                      </p:cBhvr>
                                      <p:to>
                                        <p:strVal val="visible"/>
                                      </p:to>
                                    </p:set>
                                    <p:animEffect transition="in" filter="fade">
                                      <p:cBhvr>
                                        <p:cTn id="37"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17" name="矩形: 圆角 16">
            <a:extLst>
              <a:ext uri="{FF2B5EF4-FFF2-40B4-BE49-F238E27FC236}">
                <a16:creationId xmlns:a16="http://schemas.microsoft.com/office/drawing/2014/main" id="{F29892F4-8CBF-4E31-B530-B5193869BA07}"/>
              </a:ext>
            </a:extLst>
          </p:cNvPr>
          <p:cNvSpPr/>
          <p:nvPr/>
        </p:nvSpPr>
        <p:spPr>
          <a:xfrm>
            <a:off x="0" y="1051566"/>
            <a:ext cx="9143999" cy="1576717"/>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400" b="1" dirty="0">
                <a:solidFill>
                  <a:srgbClr val="1557AE"/>
                </a:solidFill>
                <a:latin typeface="Consolas" panose="020B0609020204030204" pitchFamily="49" charset="0"/>
              </a:rPr>
              <a:t> 方法一：</a:t>
            </a:r>
            <a:r>
              <a:rPr lang="zh-CN" altLang="en-US" sz="2400" b="1" dirty="0">
                <a:solidFill>
                  <a:srgbClr val="1557AE"/>
                </a:solidFill>
                <a:latin typeface="Consolas" panose="020B0609020204030204" pitchFamily="49" charset="0"/>
                <a:ea typeface="楷体" panose="02010609060101010101" pitchFamily="49" charset="-122"/>
              </a:rPr>
              <a:t>定义一个线程类，它继承类</a:t>
            </a:r>
            <a:r>
              <a:rPr lang="en-US" altLang="zh-CN" sz="2400" b="1" dirty="0">
                <a:solidFill>
                  <a:srgbClr val="1557AE"/>
                </a:solidFill>
                <a:latin typeface="Consolas" panose="020B0609020204030204" pitchFamily="49" charset="0"/>
                <a:ea typeface="楷体" panose="02010609060101010101" pitchFamily="49" charset="-122"/>
              </a:rPr>
              <a:t>Thread</a:t>
            </a:r>
            <a:r>
              <a:rPr lang="zh-CN" altLang="en-US" sz="2400" b="1" dirty="0">
                <a:solidFill>
                  <a:srgbClr val="1557AE"/>
                </a:solidFill>
                <a:latin typeface="Consolas" panose="020B0609020204030204" pitchFamily="49" charset="0"/>
                <a:ea typeface="楷体" panose="02010609060101010101" pitchFamily="49" charset="-122"/>
              </a:rPr>
              <a:t>并重写其中的方法</a:t>
            </a:r>
            <a:r>
              <a:rPr lang="en-US" altLang="zh-CN" sz="2400" b="1" dirty="0">
                <a:solidFill>
                  <a:srgbClr val="1557AE"/>
                </a:solidFill>
                <a:latin typeface="Consolas" panose="020B0609020204030204" pitchFamily="49" charset="0"/>
                <a:ea typeface="楷体" panose="02010609060101010101" pitchFamily="49" charset="-122"/>
              </a:rPr>
              <a:t>run()</a:t>
            </a:r>
            <a:r>
              <a:rPr lang="zh-CN" altLang="en-US" sz="2400" b="1" dirty="0">
                <a:solidFill>
                  <a:srgbClr val="1557AE"/>
                </a:solidFill>
                <a:latin typeface="Consolas" panose="020B0609020204030204" pitchFamily="49" charset="0"/>
                <a:ea typeface="楷体" panose="02010609060101010101" pitchFamily="49" charset="-122"/>
              </a:rPr>
              <a:t>。这时在初始化这个类的实例时，目标对象</a:t>
            </a:r>
            <a:r>
              <a:rPr lang="en-US" altLang="zh-CN" sz="2400" b="1" dirty="0">
                <a:solidFill>
                  <a:srgbClr val="1557AE"/>
                </a:solidFill>
                <a:latin typeface="Consolas" panose="020B0609020204030204" pitchFamily="49" charset="0"/>
                <a:ea typeface="楷体" panose="02010609060101010101" pitchFamily="49" charset="-122"/>
              </a:rPr>
              <a:t>target</a:t>
            </a:r>
            <a:r>
              <a:rPr lang="zh-CN" altLang="en-US" sz="2400" b="1" dirty="0">
                <a:solidFill>
                  <a:srgbClr val="1557AE"/>
                </a:solidFill>
                <a:latin typeface="Consolas" panose="020B0609020204030204" pitchFamily="49" charset="0"/>
                <a:ea typeface="楷体" panose="02010609060101010101" pitchFamily="49" charset="-122"/>
              </a:rPr>
              <a:t>可以为</a:t>
            </a:r>
            <a:r>
              <a:rPr lang="en-US" altLang="zh-CN" sz="2400" b="1" dirty="0">
                <a:solidFill>
                  <a:srgbClr val="1557AE"/>
                </a:solidFill>
                <a:latin typeface="Consolas" panose="020B0609020204030204" pitchFamily="49" charset="0"/>
                <a:ea typeface="楷体" panose="02010609060101010101" pitchFamily="49" charset="-122"/>
              </a:rPr>
              <a:t>null</a:t>
            </a:r>
            <a:r>
              <a:rPr lang="zh-CN" altLang="en-US" sz="2400" b="1" dirty="0">
                <a:solidFill>
                  <a:srgbClr val="1557AE"/>
                </a:solidFill>
                <a:latin typeface="Consolas" panose="020B0609020204030204" pitchFamily="49" charset="0"/>
                <a:ea typeface="楷体" panose="02010609060101010101" pitchFamily="49" charset="-122"/>
              </a:rPr>
              <a:t>，表示这个实例本身具有线程体。由于</a:t>
            </a:r>
            <a:r>
              <a:rPr lang="en-US" altLang="zh-CN" sz="2400" b="1" dirty="0">
                <a:solidFill>
                  <a:srgbClr val="1557AE"/>
                </a:solidFill>
                <a:latin typeface="Consolas" panose="020B0609020204030204" pitchFamily="49" charset="0"/>
                <a:ea typeface="楷体" panose="02010609060101010101" pitchFamily="49" charset="-122"/>
              </a:rPr>
              <a:t>Java</a:t>
            </a:r>
            <a:r>
              <a:rPr lang="zh-CN" altLang="en-US" sz="2400" b="1" dirty="0">
                <a:solidFill>
                  <a:srgbClr val="1557AE"/>
                </a:solidFill>
                <a:latin typeface="Consolas" panose="020B0609020204030204" pitchFamily="49" charset="0"/>
                <a:ea typeface="楷体" panose="02010609060101010101" pitchFamily="49" charset="-122"/>
              </a:rPr>
              <a:t>只支持单继承，用这种方法定义的类不能再继承其他类。</a:t>
            </a:r>
          </a:p>
        </p:txBody>
      </p:sp>
    </p:spTree>
    <p:extLst>
      <p:ext uri="{BB962C8B-B14F-4D97-AF65-F5344CB8AC3E}">
        <p14:creationId xmlns:p14="http://schemas.microsoft.com/office/powerpoint/2010/main" val="2508623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17" name="矩形: 圆角 16">
            <a:extLst>
              <a:ext uri="{FF2B5EF4-FFF2-40B4-BE49-F238E27FC236}">
                <a16:creationId xmlns:a16="http://schemas.microsoft.com/office/drawing/2014/main" id="{F29892F4-8CBF-4E31-B530-B5193869BA07}"/>
              </a:ext>
            </a:extLst>
          </p:cNvPr>
          <p:cNvSpPr/>
          <p:nvPr/>
        </p:nvSpPr>
        <p:spPr>
          <a:xfrm>
            <a:off x="0" y="0"/>
            <a:ext cx="9143999" cy="1576717"/>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zh-CN" altLang="en-US" sz="2400" b="1" dirty="0">
                <a:solidFill>
                  <a:srgbClr val="1557AE"/>
                </a:solidFill>
                <a:latin typeface="Consolas" panose="020B0609020204030204" pitchFamily="49" charset="0"/>
              </a:rPr>
              <a:t> 方法一：</a:t>
            </a:r>
            <a:r>
              <a:rPr lang="zh-CN" altLang="en-US" sz="2400" b="1" dirty="0">
                <a:solidFill>
                  <a:srgbClr val="1557AE"/>
                </a:solidFill>
                <a:latin typeface="Consolas" panose="020B0609020204030204" pitchFamily="49" charset="0"/>
                <a:ea typeface="楷体" panose="02010609060101010101" pitchFamily="49" charset="-122"/>
              </a:rPr>
              <a:t>定义一个线程类，它继承类</a:t>
            </a:r>
            <a:r>
              <a:rPr lang="en-US" altLang="zh-CN" sz="2400" b="1" dirty="0">
                <a:solidFill>
                  <a:srgbClr val="1557AE"/>
                </a:solidFill>
                <a:latin typeface="Consolas" panose="020B0609020204030204" pitchFamily="49" charset="0"/>
                <a:ea typeface="楷体" panose="02010609060101010101" pitchFamily="49" charset="-122"/>
              </a:rPr>
              <a:t>Thread</a:t>
            </a:r>
            <a:r>
              <a:rPr lang="zh-CN" altLang="en-US" sz="2400" b="1" dirty="0">
                <a:solidFill>
                  <a:srgbClr val="1557AE"/>
                </a:solidFill>
                <a:latin typeface="Consolas" panose="020B0609020204030204" pitchFamily="49" charset="0"/>
                <a:ea typeface="楷体" panose="02010609060101010101" pitchFamily="49" charset="-122"/>
              </a:rPr>
              <a:t>并重写其中的方法</a:t>
            </a:r>
            <a:r>
              <a:rPr lang="en-US" altLang="zh-CN" sz="2400" b="1" dirty="0">
                <a:solidFill>
                  <a:srgbClr val="1557AE"/>
                </a:solidFill>
                <a:latin typeface="Consolas" panose="020B0609020204030204" pitchFamily="49" charset="0"/>
                <a:ea typeface="楷体" panose="02010609060101010101" pitchFamily="49" charset="-122"/>
              </a:rPr>
              <a:t>run()</a:t>
            </a:r>
            <a:r>
              <a:rPr lang="zh-CN" altLang="en-US" sz="2400" b="1" dirty="0">
                <a:solidFill>
                  <a:srgbClr val="1557AE"/>
                </a:solidFill>
                <a:latin typeface="Consolas" panose="020B0609020204030204" pitchFamily="49" charset="0"/>
                <a:ea typeface="楷体" panose="02010609060101010101" pitchFamily="49" charset="-122"/>
              </a:rPr>
              <a:t>。这时在初始化这个类的实例时，目标对象</a:t>
            </a:r>
            <a:r>
              <a:rPr lang="en-US" altLang="zh-CN" sz="2400" b="1" dirty="0">
                <a:solidFill>
                  <a:srgbClr val="1557AE"/>
                </a:solidFill>
                <a:latin typeface="Consolas" panose="020B0609020204030204" pitchFamily="49" charset="0"/>
                <a:ea typeface="楷体" panose="02010609060101010101" pitchFamily="49" charset="-122"/>
              </a:rPr>
              <a:t>target</a:t>
            </a:r>
            <a:r>
              <a:rPr lang="zh-CN" altLang="en-US" sz="2400" b="1" dirty="0">
                <a:solidFill>
                  <a:srgbClr val="1557AE"/>
                </a:solidFill>
                <a:latin typeface="Consolas" panose="020B0609020204030204" pitchFamily="49" charset="0"/>
                <a:ea typeface="楷体" panose="02010609060101010101" pitchFamily="49" charset="-122"/>
              </a:rPr>
              <a:t>可以为</a:t>
            </a:r>
            <a:r>
              <a:rPr lang="en-US" altLang="zh-CN" sz="2400" b="1" dirty="0">
                <a:solidFill>
                  <a:srgbClr val="1557AE"/>
                </a:solidFill>
                <a:latin typeface="Consolas" panose="020B0609020204030204" pitchFamily="49" charset="0"/>
                <a:ea typeface="楷体" panose="02010609060101010101" pitchFamily="49" charset="-122"/>
              </a:rPr>
              <a:t>null</a:t>
            </a:r>
            <a:r>
              <a:rPr lang="zh-CN" altLang="en-US" sz="2400" b="1" dirty="0">
                <a:solidFill>
                  <a:srgbClr val="1557AE"/>
                </a:solidFill>
                <a:latin typeface="Consolas" panose="020B0609020204030204" pitchFamily="49" charset="0"/>
                <a:ea typeface="楷体" panose="02010609060101010101" pitchFamily="49" charset="-122"/>
              </a:rPr>
              <a:t>，表示这个实例本身具有线程体。由于</a:t>
            </a:r>
            <a:r>
              <a:rPr lang="en-US" altLang="zh-CN" sz="2400" b="1" dirty="0">
                <a:solidFill>
                  <a:srgbClr val="1557AE"/>
                </a:solidFill>
                <a:latin typeface="Consolas" panose="020B0609020204030204" pitchFamily="49" charset="0"/>
                <a:ea typeface="楷体" panose="02010609060101010101" pitchFamily="49" charset="-122"/>
              </a:rPr>
              <a:t>Java</a:t>
            </a:r>
            <a:r>
              <a:rPr lang="zh-CN" altLang="en-US" sz="2400" b="1" dirty="0">
                <a:solidFill>
                  <a:srgbClr val="1557AE"/>
                </a:solidFill>
                <a:latin typeface="Consolas" panose="020B0609020204030204" pitchFamily="49" charset="0"/>
                <a:ea typeface="楷体" panose="02010609060101010101" pitchFamily="49" charset="-122"/>
              </a:rPr>
              <a:t>只支持单继承，用这种方法定义的类不能再继承其他类。</a:t>
            </a:r>
          </a:p>
        </p:txBody>
      </p:sp>
      <p:sp>
        <p:nvSpPr>
          <p:cNvPr id="2" name="矩形 1">
            <a:extLst>
              <a:ext uri="{FF2B5EF4-FFF2-40B4-BE49-F238E27FC236}">
                <a16:creationId xmlns:a16="http://schemas.microsoft.com/office/drawing/2014/main" id="{7424453E-2DB4-44B6-844A-564EDF10E147}"/>
              </a:ext>
            </a:extLst>
          </p:cNvPr>
          <p:cNvSpPr/>
          <p:nvPr/>
        </p:nvSpPr>
        <p:spPr>
          <a:xfrm>
            <a:off x="0" y="1576717"/>
            <a:ext cx="9144000" cy="38419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SimpleThread1</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SimpleThread1</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super</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 </a:t>
            </a:r>
            <a:r>
              <a:rPr lang="en-US" altLang="zh-CN" b="1" dirty="0">
                <a:solidFill>
                  <a:srgbClr val="098658"/>
                </a:solidFill>
                <a:effectLst/>
                <a:latin typeface="Consolas" panose="020B0609020204030204" pitchFamily="49" charset="0"/>
              </a:rPr>
              <a:t>10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 "</a:t>
            </a:r>
            <a:r>
              <a:rPr lang="en-US" altLang="zh-CN" b="1" dirty="0">
                <a:solidFill>
                  <a:srgbClr val="000000"/>
                </a:solidFill>
                <a:effectLst/>
                <a:latin typeface="Consolas" panose="020B0609020204030204" pitchFamily="49" charset="0"/>
              </a:rPr>
              <a:t> + </a:t>
            </a:r>
            <a:r>
              <a:rPr lang="en-US" altLang="zh-CN" b="1" dirty="0" err="1">
                <a:solidFill>
                  <a:srgbClr val="795E26"/>
                </a:solidFill>
                <a:effectLst/>
                <a:latin typeface="Consolas" panose="020B0609020204030204" pitchFamily="49" charset="0"/>
              </a:rPr>
              <a:t>getName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sleep</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Math</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random</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1000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"DONE! "</a:t>
            </a:r>
            <a:r>
              <a:rPr lang="en-US" altLang="zh-CN" b="1" dirty="0">
                <a:solidFill>
                  <a:srgbClr val="000000"/>
                </a:solidFill>
                <a:effectLst/>
                <a:latin typeface="Consolas" panose="020B0609020204030204" pitchFamily="49" charset="0"/>
              </a:rPr>
              <a:t> + </a:t>
            </a:r>
            <a:r>
              <a:rPr lang="en-US" altLang="zh-CN" b="1" dirty="0" err="1">
                <a:solidFill>
                  <a:srgbClr val="795E26"/>
                </a:solidFill>
                <a:effectLst/>
                <a:latin typeface="Consolas" panose="020B0609020204030204" pitchFamily="49" charset="0"/>
              </a:rPr>
              <a:t>getName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
        <p:nvSpPr>
          <p:cNvPr id="3" name="矩形 2">
            <a:extLst>
              <a:ext uri="{FF2B5EF4-FFF2-40B4-BE49-F238E27FC236}">
                <a16:creationId xmlns:a16="http://schemas.microsoft.com/office/drawing/2014/main" id="{47B3C122-DE50-4784-924D-D1FB603E75DF}"/>
              </a:ext>
            </a:extLst>
          </p:cNvPr>
          <p:cNvSpPr/>
          <p:nvPr/>
        </p:nvSpPr>
        <p:spPr>
          <a:xfrm>
            <a:off x="0" y="5418703"/>
            <a:ext cx="9138938" cy="143929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ThreadDemo</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main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SimpleThread1</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"Jamaica"</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SimpleThread1</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"Fiji"</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486399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17" name="矩形: 圆角 16">
            <a:extLst>
              <a:ext uri="{FF2B5EF4-FFF2-40B4-BE49-F238E27FC236}">
                <a16:creationId xmlns:a16="http://schemas.microsoft.com/office/drawing/2014/main" id="{F29892F4-8CBF-4E31-B530-B5193869BA07}"/>
              </a:ext>
            </a:extLst>
          </p:cNvPr>
          <p:cNvSpPr/>
          <p:nvPr/>
        </p:nvSpPr>
        <p:spPr>
          <a:xfrm>
            <a:off x="1" y="1013466"/>
            <a:ext cx="9143999" cy="1577334"/>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400" b="1" dirty="0">
                <a:solidFill>
                  <a:srgbClr val="1557AE"/>
                </a:solidFill>
                <a:latin typeface="Consolas" panose="020B0609020204030204" pitchFamily="49" charset="0"/>
              </a:rPr>
              <a:t>方法二：</a:t>
            </a:r>
            <a:r>
              <a:rPr lang="zh-CN" altLang="en-US" sz="2400" b="1" dirty="0">
                <a:solidFill>
                  <a:srgbClr val="1557AE"/>
                </a:solidFill>
                <a:latin typeface="Consolas" panose="020B0609020204030204" pitchFamily="49" charset="0"/>
                <a:ea typeface="楷体" panose="02010609060101010101" pitchFamily="49" charset="-122"/>
              </a:rPr>
              <a:t>提供一个实现接口</a:t>
            </a:r>
            <a:r>
              <a:rPr lang="en-US" altLang="zh-CN" sz="2400" b="1" dirty="0">
                <a:solidFill>
                  <a:srgbClr val="1557AE"/>
                </a:solidFill>
                <a:latin typeface="Consolas" panose="020B0609020204030204" pitchFamily="49" charset="0"/>
                <a:ea typeface="楷体" panose="02010609060101010101" pitchFamily="49" charset="-122"/>
              </a:rPr>
              <a:t>Runnable</a:t>
            </a:r>
            <a:r>
              <a:rPr lang="zh-CN" altLang="en-US" sz="2400" b="1" dirty="0">
                <a:solidFill>
                  <a:srgbClr val="1557AE"/>
                </a:solidFill>
                <a:latin typeface="Consolas" panose="020B0609020204030204" pitchFamily="49" charset="0"/>
                <a:ea typeface="楷体" panose="02010609060101010101" pitchFamily="49" charset="-122"/>
              </a:rPr>
              <a:t>的类作为线程的目标对象。在初始化一个</a:t>
            </a:r>
            <a:r>
              <a:rPr lang="en-US" altLang="zh-CN" sz="2400" b="1" dirty="0">
                <a:solidFill>
                  <a:srgbClr val="1557AE"/>
                </a:solidFill>
                <a:latin typeface="Consolas" panose="020B0609020204030204" pitchFamily="49" charset="0"/>
                <a:ea typeface="楷体" panose="02010609060101010101" pitchFamily="49" charset="-122"/>
              </a:rPr>
              <a:t>Thread</a:t>
            </a:r>
            <a:r>
              <a:rPr lang="zh-CN" altLang="en-US" sz="2400" b="1" dirty="0">
                <a:solidFill>
                  <a:srgbClr val="1557AE"/>
                </a:solidFill>
                <a:latin typeface="Consolas" panose="020B0609020204030204" pitchFamily="49" charset="0"/>
                <a:ea typeface="楷体" panose="02010609060101010101" pitchFamily="49" charset="-122"/>
              </a:rPr>
              <a:t>类或子类生成线程实例时，把目标对象传递给这个线程实例，由该目标对象提供线程体</a:t>
            </a:r>
            <a:r>
              <a:rPr lang="en-US" altLang="zh-CN" sz="2400" b="1" dirty="0">
                <a:solidFill>
                  <a:srgbClr val="1557AE"/>
                </a:solidFill>
                <a:latin typeface="Consolas" panose="020B0609020204030204" pitchFamily="49" charset="0"/>
                <a:ea typeface="楷体" panose="02010609060101010101" pitchFamily="49" charset="-122"/>
              </a:rPr>
              <a:t>run()</a:t>
            </a:r>
            <a:r>
              <a:rPr lang="zh-CN" altLang="en-US" sz="2400" b="1" dirty="0">
                <a:solidFill>
                  <a:srgbClr val="1557AE"/>
                </a:solidFill>
                <a:latin typeface="Consolas" panose="020B0609020204030204" pitchFamily="49" charset="0"/>
                <a:ea typeface="楷体" panose="02010609060101010101" pitchFamily="49" charset="-122"/>
              </a:rPr>
              <a:t>方法。这时，实现接口</a:t>
            </a:r>
            <a:r>
              <a:rPr lang="en-US" altLang="zh-CN" sz="2400" b="1" dirty="0">
                <a:solidFill>
                  <a:srgbClr val="1557AE"/>
                </a:solidFill>
                <a:latin typeface="Consolas" panose="020B0609020204030204" pitchFamily="49" charset="0"/>
                <a:ea typeface="楷体" panose="02010609060101010101" pitchFamily="49" charset="-122"/>
              </a:rPr>
              <a:t>Runnable</a:t>
            </a:r>
            <a:r>
              <a:rPr lang="zh-CN" altLang="en-US" sz="2400" b="1" dirty="0">
                <a:solidFill>
                  <a:srgbClr val="1557AE"/>
                </a:solidFill>
                <a:latin typeface="Consolas" panose="020B0609020204030204" pitchFamily="49" charset="0"/>
                <a:ea typeface="楷体" panose="02010609060101010101" pitchFamily="49" charset="-122"/>
              </a:rPr>
              <a:t>的类还可以再继承其他类。</a:t>
            </a:r>
          </a:p>
        </p:txBody>
      </p:sp>
    </p:spTree>
    <p:extLst>
      <p:ext uri="{BB962C8B-B14F-4D97-AF65-F5344CB8AC3E}">
        <p14:creationId xmlns:p14="http://schemas.microsoft.com/office/powerpoint/2010/main" val="1587856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2" name="矩形 1">
            <a:extLst>
              <a:ext uri="{FF2B5EF4-FFF2-40B4-BE49-F238E27FC236}">
                <a16:creationId xmlns:a16="http://schemas.microsoft.com/office/drawing/2014/main" id="{7424453E-2DB4-44B6-844A-564EDF10E147}"/>
              </a:ext>
            </a:extLst>
          </p:cNvPr>
          <p:cNvSpPr/>
          <p:nvPr/>
        </p:nvSpPr>
        <p:spPr>
          <a:xfrm>
            <a:off x="0" y="1576717"/>
            <a:ext cx="9144000" cy="30143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SimpleThread2</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implements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Runnable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name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SimpleThread2</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name</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 </a:t>
            </a:r>
            <a:r>
              <a:rPr lang="en-US" altLang="zh-CN" b="1" dirty="0">
                <a:solidFill>
                  <a:srgbClr val="098658"/>
                </a:solidFill>
                <a:effectLst/>
                <a:latin typeface="Consolas" panose="020B0609020204030204" pitchFamily="49" charset="0"/>
              </a:rPr>
              <a:t>8</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 "</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name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Thread</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sleep</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long</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Math</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random</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1000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"DONE!"</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name</a:t>
            </a:r>
            <a:r>
              <a:rPr lang="en-US" altLang="zh-CN" b="1" dirty="0">
                <a:solidFill>
                  <a:srgbClr val="000000"/>
                </a:solidFill>
                <a:effectLst/>
                <a:latin typeface="Consolas" panose="020B0609020204030204" pitchFamily="49" charset="0"/>
              </a:rPr>
              <a:t>);}}</a:t>
            </a:r>
          </a:p>
        </p:txBody>
      </p:sp>
      <p:sp>
        <p:nvSpPr>
          <p:cNvPr id="3" name="矩形 2">
            <a:extLst>
              <a:ext uri="{FF2B5EF4-FFF2-40B4-BE49-F238E27FC236}">
                <a16:creationId xmlns:a16="http://schemas.microsoft.com/office/drawing/2014/main" id="{47B3C122-DE50-4784-924D-D1FB603E75DF}"/>
              </a:ext>
            </a:extLst>
          </p:cNvPr>
          <p:cNvSpPr/>
          <p:nvPr/>
        </p:nvSpPr>
        <p:spPr>
          <a:xfrm>
            <a:off x="0" y="4591050"/>
            <a:ext cx="9138938" cy="226695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ThreadDemo</a:t>
            </a:r>
            <a:r>
              <a:rPr lang="en-US" altLang="zh-CN" b="1" dirty="0">
                <a:solidFill>
                  <a:srgbClr val="000000"/>
                </a:solidFill>
                <a:effectLst/>
                <a:latin typeface="Consolas" panose="020B0609020204030204" pitchFamily="49" charset="0"/>
              </a:rPr>
              <a:t> {</a:t>
            </a:r>
          </a:p>
          <a:p>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main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p>
          <a:p>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SimpleThread2</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SimpleThread1</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"Jamaica"</a:t>
            </a:r>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thread1</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a</a:t>
            </a:r>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thread1</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SimpleThread1</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SimpleThread2</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"Fiji"</a:t>
            </a:r>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thread2</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b</a:t>
            </a:r>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thread2</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p:txBody>
      </p:sp>
      <p:sp>
        <p:nvSpPr>
          <p:cNvPr id="9" name="矩形: 圆角 8">
            <a:extLst>
              <a:ext uri="{FF2B5EF4-FFF2-40B4-BE49-F238E27FC236}">
                <a16:creationId xmlns:a16="http://schemas.microsoft.com/office/drawing/2014/main" id="{3F34F4FF-D00B-46B9-A8CD-0D53C67F43C0}"/>
              </a:ext>
            </a:extLst>
          </p:cNvPr>
          <p:cNvSpPr/>
          <p:nvPr/>
        </p:nvSpPr>
        <p:spPr>
          <a:xfrm>
            <a:off x="1" y="-618"/>
            <a:ext cx="9143999" cy="1577334"/>
          </a:xfrm>
          <a:prstGeom prst="roundRect">
            <a:avLst>
              <a:gd name="adj" fmla="val 0"/>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zh-CN" altLang="en-US" sz="2400" b="1" dirty="0">
                <a:solidFill>
                  <a:srgbClr val="1557AE"/>
                </a:solidFill>
                <a:latin typeface="Consolas" panose="020B0609020204030204" pitchFamily="49" charset="0"/>
              </a:rPr>
              <a:t>方法二：</a:t>
            </a:r>
            <a:r>
              <a:rPr lang="zh-CN" altLang="en-US" sz="2400" b="1" dirty="0">
                <a:solidFill>
                  <a:srgbClr val="1557AE"/>
                </a:solidFill>
                <a:latin typeface="Consolas" panose="020B0609020204030204" pitchFamily="49" charset="0"/>
                <a:ea typeface="楷体" panose="02010609060101010101" pitchFamily="49" charset="-122"/>
              </a:rPr>
              <a:t>提供一个实现接口</a:t>
            </a:r>
            <a:r>
              <a:rPr lang="en-US" altLang="zh-CN" sz="2400" b="1" dirty="0">
                <a:solidFill>
                  <a:srgbClr val="1557AE"/>
                </a:solidFill>
                <a:latin typeface="Consolas" panose="020B0609020204030204" pitchFamily="49" charset="0"/>
                <a:ea typeface="楷体" panose="02010609060101010101" pitchFamily="49" charset="-122"/>
              </a:rPr>
              <a:t>Runnable</a:t>
            </a:r>
            <a:r>
              <a:rPr lang="zh-CN" altLang="en-US" sz="2400" b="1" dirty="0">
                <a:solidFill>
                  <a:srgbClr val="1557AE"/>
                </a:solidFill>
                <a:latin typeface="Consolas" panose="020B0609020204030204" pitchFamily="49" charset="0"/>
                <a:ea typeface="楷体" panose="02010609060101010101" pitchFamily="49" charset="-122"/>
              </a:rPr>
              <a:t>的类作为线程的目标对象。在初始化一个</a:t>
            </a:r>
            <a:r>
              <a:rPr lang="en-US" altLang="zh-CN" sz="2400" b="1" dirty="0">
                <a:solidFill>
                  <a:srgbClr val="1557AE"/>
                </a:solidFill>
                <a:latin typeface="Consolas" panose="020B0609020204030204" pitchFamily="49" charset="0"/>
                <a:ea typeface="楷体" panose="02010609060101010101" pitchFamily="49" charset="-122"/>
              </a:rPr>
              <a:t>Thread</a:t>
            </a:r>
            <a:r>
              <a:rPr lang="zh-CN" altLang="en-US" sz="2400" b="1" dirty="0">
                <a:solidFill>
                  <a:srgbClr val="1557AE"/>
                </a:solidFill>
                <a:latin typeface="Consolas" panose="020B0609020204030204" pitchFamily="49" charset="0"/>
                <a:ea typeface="楷体" panose="02010609060101010101" pitchFamily="49" charset="-122"/>
              </a:rPr>
              <a:t>类或子类生成线程实例时，把目标对象传递给这个线程实例，由该目标对象提供线程体</a:t>
            </a:r>
            <a:r>
              <a:rPr lang="en-US" altLang="zh-CN" sz="2400" b="1" dirty="0">
                <a:solidFill>
                  <a:srgbClr val="1557AE"/>
                </a:solidFill>
                <a:latin typeface="Consolas" panose="020B0609020204030204" pitchFamily="49" charset="0"/>
                <a:ea typeface="楷体" panose="02010609060101010101" pitchFamily="49" charset="-122"/>
              </a:rPr>
              <a:t>run()</a:t>
            </a:r>
            <a:r>
              <a:rPr lang="zh-CN" altLang="en-US" sz="2400" b="1" dirty="0">
                <a:solidFill>
                  <a:srgbClr val="1557AE"/>
                </a:solidFill>
                <a:latin typeface="Consolas" panose="020B0609020204030204" pitchFamily="49" charset="0"/>
                <a:ea typeface="楷体" panose="02010609060101010101" pitchFamily="49" charset="-122"/>
              </a:rPr>
              <a:t>方法。这时，实现接口</a:t>
            </a:r>
            <a:r>
              <a:rPr lang="en-US" altLang="zh-CN" sz="2400" b="1" dirty="0">
                <a:solidFill>
                  <a:srgbClr val="1557AE"/>
                </a:solidFill>
                <a:latin typeface="Consolas" panose="020B0609020204030204" pitchFamily="49" charset="0"/>
                <a:ea typeface="楷体" panose="02010609060101010101" pitchFamily="49" charset="-122"/>
              </a:rPr>
              <a:t>Runnable</a:t>
            </a:r>
            <a:r>
              <a:rPr lang="zh-CN" altLang="en-US" sz="2400" b="1" dirty="0">
                <a:solidFill>
                  <a:srgbClr val="1557AE"/>
                </a:solidFill>
                <a:latin typeface="Consolas" panose="020B0609020204030204" pitchFamily="49" charset="0"/>
                <a:ea typeface="楷体" panose="02010609060101010101" pitchFamily="49" charset="-122"/>
              </a:rPr>
              <a:t>的类还可以再继承其他类。</a:t>
            </a:r>
          </a:p>
        </p:txBody>
      </p:sp>
    </p:spTree>
    <p:extLst>
      <p:ext uri="{BB962C8B-B14F-4D97-AF65-F5344CB8AC3E}">
        <p14:creationId xmlns:p14="http://schemas.microsoft.com/office/powerpoint/2010/main" val="765559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6" name="矩形: 圆角 5">
            <a:extLst>
              <a:ext uri="{FF2B5EF4-FFF2-40B4-BE49-F238E27FC236}">
                <a16:creationId xmlns:a16="http://schemas.microsoft.com/office/drawing/2014/main" id="{E2381F95-9E5F-48F0-B603-C9A2980724C5}"/>
              </a:ext>
            </a:extLst>
          </p:cNvPr>
          <p:cNvSpPr/>
          <p:nvPr/>
        </p:nvSpPr>
        <p:spPr>
          <a:xfrm>
            <a:off x="112872" y="1435642"/>
            <a:ext cx="8933851" cy="4619625"/>
          </a:xfrm>
          <a:prstGeom prst="roundRect">
            <a:avLst>
              <a:gd name="adj" fmla="val 4412"/>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a:t>
            </a:r>
            <a:r>
              <a:rPr lang="en-US" altLang="zh-CN" sz="2000" b="1" dirty="0">
                <a:solidFill>
                  <a:srgbClr val="1557AE"/>
                </a:solidFill>
                <a:latin typeface="Consolas" panose="020B0609020204030204" pitchFamily="49" charset="0"/>
                <a:ea typeface="楷体" panose="02010609060101010101" pitchFamily="49" charset="-122"/>
              </a:rPr>
              <a:t>run ()</a:t>
            </a:r>
            <a:r>
              <a:rPr lang="zh-CN" altLang="en-US" sz="2000" b="1" dirty="0">
                <a:solidFill>
                  <a:srgbClr val="1557AE"/>
                </a:solidFill>
                <a:latin typeface="Consolas" panose="020B0609020204030204" pitchFamily="49" charset="0"/>
                <a:ea typeface="楷体" panose="02010609060101010101" pitchFamily="49" charset="-122"/>
              </a:rPr>
              <a:t>方法是运行线程的主体，启动线程时，由</a:t>
            </a:r>
            <a:r>
              <a:rPr lang="en-US" altLang="zh-CN" sz="2000" b="1" dirty="0">
                <a:solidFill>
                  <a:srgbClr val="1557AE"/>
                </a:solidFill>
                <a:latin typeface="Consolas" panose="020B0609020204030204" pitchFamily="49" charset="0"/>
                <a:ea typeface="楷体" panose="02010609060101010101" pitchFamily="49" charset="-122"/>
              </a:rPr>
              <a:t>java</a:t>
            </a:r>
            <a:r>
              <a:rPr lang="zh-CN" altLang="en-US" sz="2000" b="1" dirty="0">
                <a:solidFill>
                  <a:srgbClr val="1557AE"/>
                </a:solidFill>
                <a:latin typeface="Consolas" panose="020B0609020204030204" pitchFamily="49" charset="0"/>
                <a:ea typeface="楷体" panose="02010609060101010101" pitchFamily="49" charset="-122"/>
              </a:rPr>
              <a:t>直接调用</a:t>
            </a:r>
            <a:r>
              <a:rPr lang="en-US" altLang="zh-CN" sz="2000" b="1" dirty="0">
                <a:solidFill>
                  <a:srgbClr val="1557AE"/>
                </a:solidFill>
                <a:latin typeface="Consolas" panose="020B0609020204030204" pitchFamily="49" charset="0"/>
                <a:ea typeface="楷体" panose="02010609060101010101" pitchFamily="49" charset="-122"/>
              </a:rPr>
              <a:t>public void run()</a:t>
            </a:r>
            <a:r>
              <a:rPr lang="zh-CN" altLang="en-US" sz="2000" b="1" dirty="0">
                <a:solidFill>
                  <a:srgbClr val="1557AE"/>
                </a:solidFill>
                <a:latin typeface="Consolas" panose="020B0609020204030204" pitchFamily="49" charset="0"/>
                <a:ea typeface="楷体" panose="02010609060101010101" pitchFamily="49" charset="-122"/>
              </a:rPr>
              <a:t>。</a:t>
            </a:r>
          </a:p>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使用</a:t>
            </a:r>
            <a:r>
              <a:rPr lang="en-US" altLang="zh-CN" sz="2000" b="1" dirty="0">
                <a:solidFill>
                  <a:srgbClr val="1557AE"/>
                </a:solidFill>
                <a:latin typeface="Consolas" panose="020B0609020204030204" pitchFamily="49" charset="0"/>
                <a:ea typeface="楷体" panose="02010609060101010101" pitchFamily="49" charset="-122"/>
              </a:rPr>
              <a:t>Runnable</a:t>
            </a:r>
            <a:r>
              <a:rPr lang="zh-CN" altLang="en-US" sz="2000" b="1" dirty="0">
                <a:solidFill>
                  <a:srgbClr val="1557AE"/>
                </a:solidFill>
                <a:latin typeface="Consolas" panose="020B0609020204030204" pitchFamily="49" charset="0"/>
                <a:ea typeface="楷体" panose="02010609060101010101" pitchFamily="49" charset="-122"/>
              </a:rPr>
              <a:t>接口可以将线程的虚拟</a:t>
            </a:r>
            <a:r>
              <a:rPr lang="en-US" altLang="zh-CN" sz="2000" b="1" dirty="0">
                <a:solidFill>
                  <a:srgbClr val="1557AE"/>
                </a:solidFill>
                <a:latin typeface="Consolas" panose="020B0609020204030204" pitchFamily="49" charset="0"/>
                <a:ea typeface="楷体" panose="02010609060101010101" pitchFamily="49" charset="-122"/>
              </a:rPr>
              <a:t>CPU</a:t>
            </a:r>
            <a:r>
              <a:rPr lang="zh-CN" altLang="en-US" sz="2000" b="1" dirty="0">
                <a:solidFill>
                  <a:srgbClr val="1557AE"/>
                </a:solidFill>
                <a:latin typeface="Consolas" panose="020B0609020204030204" pitchFamily="49" charset="0"/>
                <a:ea typeface="楷体" panose="02010609060101010101" pitchFamily="49" charset="-122"/>
              </a:rPr>
              <a:t>、代码和数据分开，形成一个比较清晰的模型。</a:t>
            </a:r>
          </a:p>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使用</a:t>
            </a:r>
            <a:r>
              <a:rPr lang="en-US" altLang="zh-CN" sz="2000" b="1" dirty="0">
                <a:solidFill>
                  <a:srgbClr val="1557AE"/>
                </a:solidFill>
                <a:latin typeface="Consolas" panose="020B0609020204030204" pitchFamily="49" charset="0"/>
                <a:ea typeface="楷体" panose="02010609060101010101" pitchFamily="49" charset="-122"/>
              </a:rPr>
              <a:t>Runnable</a:t>
            </a:r>
            <a:r>
              <a:rPr lang="zh-CN" altLang="en-US" sz="2000" b="1" dirty="0">
                <a:solidFill>
                  <a:srgbClr val="1557AE"/>
                </a:solidFill>
                <a:latin typeface="Consolas" panose="020B0609020204030204" pitchFamily="49" charset="0"/>
                <a:ea typeface="楷体" panose="02010609060101010101" pitchFamily="49" charset="-122"/>
              </a:rPr>
              <a:t>接口使得包含线程体的类还可以继承其他类。</a:t>
            </a:r>
          </a:p>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直接继承</a:t>
            </a:r>
            <a:r>
              <a:rPr lang="en-US" altLang="zh-CN" sz="2000" b="1" dirty="0">
                <a:solidFill>
                  <a:srgbClr val="1557AE"/>
                </a:solidFill>
                <a:latin typeface="Consolas" panose="020B0609020204030204" pitchFamily="49" charset="0"/>
                <a:ea typeface="楷体" panose="02010609060101010101" pitchFamily="49" charset="-122"/>
              </a:rPr>
              <a:t>Thread</a:t>
            </a:r>
            <a:r>
              <a:rPr lang="zh-CN" altLang="en-US" sz="2000" b="1" dirty="0">
                <a:solidFill>
                  <a:srgbClr val="1557AE"/>
                </a:solidFill>
                <a:latin typeface="Consolas" panose="020B0609020204030204" pitchFamily="49" charset="0"/>
                <a:ea typeface="楷体" panose="02010609060101010101" pitchFamily="49" charset="-122"/>
              </a:rPr>
              <a:t>类以后不能再继承其他类，但编写简单，并可直接操纵线程；使用</a:t>
            </a:r>
            <a:r>
              <a:rPr lang="en-US" altLang="zh-CN" sz="2000" b="1" dirty="0">
                <a:solidFill>
                  <a:srgbClr val="1557AE"/>
                </a:solidFill>
                <a:latin typeface="Consolas" panose="020B0609020204030204" pitchFamily="49" charset="0"/>
                <a:ea typeface="楷体" panose="02010609060101010101" pitchFamily="49" charset="-122"/>
              </a:rPr>
              <a:t>Runnable</a:t>
            </a:r>
            <a:r>
              <a:rPr lang="zh-CN" altLang="en-US" sz="2000" b="1" dirty="0">
                <a:solidFill>
                  <a:srgbClr val="1557AE"/>
                </a:solidFill>
                <a:latin typeface="Consolas" panose="020B0609020204030204" pitchFamily="49" charset="0"/>
                <a:ea typeface="楷体" panose="02010609060101010101" pitchFamily="49" charset="-122"/>
              </a:rPr>
              <a:t>接口时，若要在</a:t>
            </a:r>
            <a:r>
              <a:rPr lang="en-US" altLang="zh-CN" sz="2000" b="1" dirty="0">
                <a:solidFill>
                  <a:srgbClr val="1557AE"/>
                </a:solidFill>
                <a:latin typeface="Consolas" panose="020B0609020204030204" pitchFamily="49" charset="0"/>
                <a:ea typeface="楷体" panose="02010609060101010101" pitchFamily="49" charset="-122"/>
              </a:rPr>
              <a:t>run()</a:t>
            </a:r>
            <a:r>
              <a:rPr lang="zh-CN" altLang="en-US" sz="2000" b="1" dirty="0">
                <a:solidFill>
                  <a:srgbClr val="1557AE"/>
                </a:solidFill>
                <a:latin typeface="Consolas" panose="020B0609020204030204" pitchFamily="49" charset="0"/>
                <a:ea typeface="楷体" panose="02010609060101010101" pitchFamily="49" charset="-122"/>
              </a:rPr>
              <a:t>方法中操纵线程，必须使用</a:t>
            </a:r>
            <a:r>
              <a:rPr lang="en-US" altLang="zh-CN" sz="2000" b="1" dirty="0" err="1">
                <a:solidFill>
                  <a:srgbClr val="1557AE"/>
                </a:solidFill>
                <a:latin typeface="Consolas" panose="020B0609020204030204" pitchFamily="49" charset="0"/>
                <a:ea typeface="楷体" panose="02010609060101010101" pitchFamily="49" charset="-122"/>
              </a:rPr>
              <a:t>Thread.currentThread</a:t>
            </a:r>
            <a:r>
              <a:rPr lang="en-US" altLang="zh-CN" sz="2000" b="1" dirty="0">
                <a:solidFill>
                  <a:srgbClr val="1557AE"/>
                </a:solidFill>
                <a:latin typeface="Consolas" panose="020B0609020204030204" pitchFamily="49" charset="0"/>
                <a:ea typeface="楷体" panose="02010609060101010101" pitchFamily="49" charset="-122"/>
              </a:rPr>
              <a:t>()</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在具体应用中，采用哪种方法来构造线程体要根据具体情况而定。通常，当一个线程体所在的类已经继承了另一个类时，就应该用实现</a:t>
            </a:r>
            <a:r>
              <a:rPr lang="en-US" altLang="zh-CN" sz="2000" b="1" dirty="0">
                <a:solidFill>
                  <a:srgbClr val="1557AE"/>
                </a:solidFill>
                <a:latin typeface="Consolas" panose="020B0609020204030204" pitchFamily="49" charset="0"/>
                <a:ea typeface="楷体" panose="02010609060101010101" pitchFamily="49" charset="-122"/>
              </a:rPr>
              <a:t>Runnable</a:t>
            </a:r>
            <a:r>
              <a:rPr lang="zh-CN" altLang="en-US" sz="2000" b="1" dirty="0">
                <a:solidFill>
                  <a:srgbClr val="1557AE"/>
                </a:solidFill>
                <a:latin typeface="Consolas" panose="020B0609020204030204" pitchFamily="49" charset="0"/>
                <a:ea typeface="楷体" panose="02010609060101010101" pitchFamily="49" charset="-122"/>
              </a:rPr>
              <a:t>接口的方法。</a:t>
            </a:r>
          </a:p>
        </p:txBody>
      </p:sp>
    </p:spTree>
    <p:extLst>
      <p:ext uri="{BB962C8B-B14F-4D97-AF65-F5344CB8AC3E}">
        <p14:creationId xmlns:p14="http://schemas.microsoft.com/office/powerpoint/2010/main" val="1240309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7" name="矩形 6">
            <a:extLst>
              <a:ext uri="{FF2B5EF4-FFF2-40B4-BE49-F238E27FC236}">
                <a16:creationId xmlns:a16="http://schemas.microsoft.com/office/drawing/2014/main" id="{77927516-DB8E-486A-A9AB-A24D720A591C}"/>
              </a:ext>
            </a:extLst>
          </p:cNvPr>
          <p:cNvSpPr/>
          <p:nvPr/>
        </p:nvSpPr>
        <p:spPr>
          <a:xfrm>
            <a:off x="0" y="1057275"/>
            <a:ext cx="9138938" cy="580072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test7{</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true</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"Main"</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t3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t3.start()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br>
              <a:rPr lang="en-US" altLang="zh-CN" b="1" dirty="0">
                <a:solidFill>
                  <a:srgbClr val="000000"/>
                </a:solidFill>
                <a:latin typeface="Consolas" panose="020B0609020204030204" pitchFamily="49" charset="0"/>
              </a:rPr>
            </a:b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TestThread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true</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"This is another 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p:txBody>
      </p:sp>
      <p:pic>
        <p:nvPicPr>
          <p:cNvPr id="2" name="图片 1">
            <a:extLst>
              <a:ext uri="{FF2B5EF4-FFF2-40B4-BE49-F238E27FC236}">
                <a16:creationId xmlns:a16="http://schemas.microsoft.com/office/drawing/2014/main" id="{A23D7270-1C8E-4FE2-8EA7-29A2368DB557}"/>
              </a:ext>
            </a:extLst>
          </p:cNvPr>
          <p:cNvPicPr>
            <a:picLocks noChangeAspect="1"/>
          </p:cNvPicPr>
          <p:nvPr/>
        </p:nvPicPr>
        <p:blipFill>
          <a:blip r:embed="rId3"/>
          <a:stretch>
            <a:fillRect/>
          </a:stretch>
        </p:blipFill>
        <p:spPr>
          <a:xfrm>
            <a:off x="6976526" y="1057275"/>
            <a:ext cx="2162412" cy="4067175"/>
          </a:xfrm>
          <a:prstGeom prst="rect">
            <a:avLst/>
          </a:prstGeom>
        </p:spPr>
      </p:pic>
    </p:spTree>
    <p:extLst>
      <p:ext uri="{BB962C8B-B14F-4D97-AF65-F5344CB8AC3E}">
        <p14:creationId xmlns:p14="http://schemas.microsoft.com/office/powerpoint/2010/main" val="3638114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创建线程的方式</a:t>
            </a:r>
          </a:p>
        </p:txBody>
      </p:sp>
      <p:sp>
        <p:nvSpPr>
          <p:cNvPr id="7" name="矩形 6">
            <a:extLst>
              <a:ext uri="{FF2B5EF4-FFF2-40B4-BE49-F238E27FC236}">
                <a16:creationId xmlns:a16="http://schemas.microsoft.com/office/drawing/2014/main" id="{77927516-DB8E-486A-A9AB-A24D720A591C}"/>
              </a:ext>
            </a:extLst>
          </p:cNvPr>
          <p:cNvSpPr/>
          <p:nvPr/>
        </p:nvSpPr>
        <p:spPr>
          <a:xfrm>
            <a:off x="0" y="1057275"/>
            <a:ext cx="9138938" cy="580072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267F99"/>
                </a:solidFill>
                <a:latin typeface="Consolas" panose="020B0609020204030204" pitchFamily="49" charset="0"/>
              </a:rPr>
              <a:t>MyThread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a:t>
            </a:r>
            <a:r>
              <a:rPr lang="en-US" altLang="zh-CN" b="1" dirty="0">
                <a:solidFill>
                  <a:srgbClr val="267F99"/>
                </a:solidFill>
                <a:latin typeface="Consolas" panose="020B0609020204030204" pitchFamily="49" charset="0"/>
              </a:rPr>
              <a:t>Thread</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267F99"/>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dirty="0">
                <a:solidFill>
                  <a:srgbClr val="795E26"/>
                </a:solidFill>
                <a:latin typeface="Consolas" panose="020B0609020204030204" pitchFamily="49" charset="0"/>
              </a:rPr>
              <a:t>run</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AF00DB"/>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true</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267F99"/>
                </a:solidFill>
                <a:latin typeface="Consolas" panose="020B0609020204030204" pitchFamily="49" charset="0"/>
              </a:rPr>
              <a:t>System</a:t>
            </a:r>
            <a:r>
              <a:rPr lang="en-US" altLang="zh-CN" b="1" dirty="0" err="1">
                <a:solidFill>
                  <a:srgbClr val="000000"/>
                </a:solidFill>
                <a:latin typeface="Consolas" panose="020B0609020204030204" pitchFamily="49" charset="0"/>
              </a:rPr>
              <a:t>.</a:t>
            </a:r>
            <a:r>
              <a:rPr lang="en-US" altLang="zh-CN" b="1" dirty="0" err="1">
                <a:solidFill>
                  <a:srgbClr val="0070C1"/>
                </a:solidFill>
                <a:latin typeface="Consolas" panose="020B0609020204030204" pitchFamily="49" charset="0"/>
              </a:rPr>
              <a:t>out</a:t>
            </a:r>
            <a:r>
              <a:rPr lang="en-US" altLang="zh-CN" b="1" dirty="0" err="1">
                <a:solidFill>
                  <a:srgbClr val="000000"/>
                </a:solidFill>
                <a:latin typeface="Consolas" panose="020B0609020204030204" pitchFamily="49" charset="0"/>
              </a:rPr>
              <a:t>.</a:t>
            </a:r>
            <a:r>
              <a:rPr lang="en-US" altLang="zh-CN" b="1" dirty="0" err="1">
                <a:solidFill>
                  <a:srgbClr val="795E26"/>
                </a:solidFill>
                <a:latin typeface="Consolas" panose="020B0609020204030204" pitchFamily="49" charset="0"/>
              </a:rPr>
              <a: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"Running"</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AF00DB"/>
                </a:solidFill>
                <a:latin typeface="Consolas" panose="020B0609020204030204" pitchFamily="49" charset="0"/>
              </a:rPr>
              <a:t>try</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795E26"/>
                </a:solidFill>
                <a:latin typeface="Consolas" panose="020B0609020204030204" pitchFamily="49" charset="0"/>
              </a:rPr>
              <a:t>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AF00DB"/>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267F99"/>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a:t>
            </a:r>
            <a:r>
              <a:rPr lang="en-US" altLang="zh-CN" b="1" dirty="0">
                <a:solidFill>
                  <a:srgbClr val="001080"/>
                </a:solidFill>
                <a:latin typeface="Consolas" panose="020B0609020204030204" pitchFamily="49" charset="0"/>
              </a:rPr>
              <a:t>e</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a:p>
            <a:pPr marL="342900" indent="-342900">
              <a:buFont typeface="+mj-lt"/>
              <a:buAutoNum type="arabicPeriod"/>
            </a:pPr>
            <a:br>
              <a:rPr lang="en-US" altLang="zh-CN" b="1" dirty="0">
                <a:solidFill>
                  <a:srgbClr val="000000"/>
                </a:solidFill>
                <a:latin typeface="Consolas" panose="020B0609020204030204" pitchFamily="49" charset="0"/>
              </a:rPr>
            </a:b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a:solidFill>
                  <a:srgbClr val="267F99"/>
                </a:solidFill>
                <a:latin typeface="Consolas" panose="020B0609020204030204" pitchFamily="49" charset="0"/>
              </a:rPr>
              <a:t>test</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267F99"/>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dirty="0">
                <a:solidFill>
                  <a:srgbClr val="795E26"/>
                </a:solidFill>
                <a:latin typeface="Consolas" panose="020B0609020204030204" pitchFamily="49" charset="0"/>
              </a:rPr>
              <a:t>main</a:t>
            </a:r>
            <a:r>
              <a:rPr lang="en-US" altLang="zh-CN" b="1" dirty="0">
                <a:solidFill>
                  <a:srgbClr val="000000"/>
                </a:solidFill>
                <a:latin typeface="Consolas" panose="020B0609020204030204" pitchFamily="49" charset="0"/>
              </a:rPr>
              <a:t>(</a:t>
            </a:r>
            <a:r>
              <a:rPr lang="en-US" altLang="zh-CN" b="1" dirty="0">
                <a:solidFill>
                  <a:srgbClr val="267F99"/>
                </a:solidFill>
                <a:latin typeface="Consolas" panose="020B0609020204030204" pitchFamily="49" charset="0"/>
              </a:rPr>
              <a:t>String</a:t>
            </a:r>
            <a:r>
              <a:rPr lang="en-US" altLang="zh-CN" b="1" dirty="0">
                <a:solidFill>
                  <a:srgbClr val="000000"/>
                </a:solidFill>
                <a:latin typeface="Consolas" panose="020B0609020204030204" pitchFamily="49" charset="0"/>
              </a:rPr>
              <a:t>[] </a:t>
            </a:r>
            <a:r>
              <a:rPr lang="en-US" altLang="zh-CN" b="1" dirty="0" err="1">
                <a:solidFill>
                  <a:srgbClr val="001080"/>
                </a:solidFill>
                <a:latin typeface="Consolas" panose="020B0609020204030204" pitchFamily="49" charset="0"/>
              </a:rPr>
              <a:t>args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267F99"/>
                </a:solidFill>
                <a:latin typeface="Consolas" panose="020B0609020204030204" pitchFamily="49" charset="0"/>
              </a:rPr>
              <a:t>Thread</a:t>
            </a:r>
            <a:r>
              <a:rPr lang="en-US" altLang="zh-CN" b="1" dirty="0">
                <a:solidFill>
                  <a:srgbClr val="000000"/>
                </a:solidFill>
                <a:latin typeface="Consolas" panose="020B0609020204030204" pitchFamily="49" charset="0"/>
              </a:rPr>
              <a:t> </a:t>
            </a:r>
            <a:r>
              <a:rPr lang="en-US" altLang="zh-CN" b="1" dirty="0" err="1">
                <a:solidFill>
                  <a:srgbClr val="001080"/>
                </a:solidFill>
                <a:latin typeface="Consolas" panose="020B0609020204030204" pitchFamily="49" charset="0"/>
              </a:rPr>
              <a:t>myThread</a:t>
            </a:r>
            <a:r>
              <a:rPr lang="en-US" altLang="zh-CN" b="1" dirty="0">
                <a:solidFill>
                  <a:srgbClr val="000000"/>
                </a:solidFill>
                <a:latin typeface="Consolas" panose="020B0609020204030204" pitchFamily="49" charset="0"/>
              </a:rPr>
              <a:t> = </a:t>
            </a:r>
            <a:r>
              <a:rPr lang="en-US" altLang="zh-CN" b="1" dirty="0">
                <a:solidFill>
                  <a:srgbClr val="AF00DB"/>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795E26"/>
                </a:solidFill>
                <a:latin typeface="Consolas" panose="020B0609020204030204" pitchFamily="49" charset="0"/>
              </a:rPr>
              <a:t>MyThread</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1080"/>
                </a:solidFill>
                <a:latin typeface="Consolas" panose="020B0609020204030204" pitchFamily="49" charset="0"/>
              </a:rPr>
              <a:t>myThread</a:t>
            </a:r>
            <a:r>
              <a:rPr lang="en-US" altLang="zh-CN" b="1" dirty="0" err="1">
                <a:solidFill>
                  <a:srgbClr val="000000"/>
                </a:solidFill>
                <a:latin typeface="Consolas" panose="020B0609020204030204" pitchFamily="49" charset="0"/>
              </a:rPr>
              <a:t>.</a:t>
            </a:r>
            <a:r>
              <a:rPr lang="en-US" altLang="zh-CN" b="1" dirty="0" err="1">
                <a:solidFill>
                  <a:srgbClr val="795E26"/>
                </a:solidFill>
                <a:latin typeface="Consolas" panose="020B0609020204030204" pitchFamily="49" charset="0"/>
              </a:rPr>
              <a:t>start</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267F99"/>
                </a:solidFill>
                <a:latin typeface="Consolas" panose="020B0609020204030204" pitchFamily="49" charset="0"/>
              </a:rPr>
              <a:t>System</a:t>
            </a:r>
            <a:r>
              <a:rPr lang="en-US" altLang="zh-CN" b="1" dirty="0" err="1">
                <a:solidFill>
                  <a:srgbClr val="000000"/>
                </a:solidFill>
                <a:latin typeface="Consolas" panose="020B0609020204030204" pitchFamily="49" charset="0"/>
              </a:rPr>
              <a:t>.</a:t>
            </a:r>
            <a:r>
              <a:rPr lang="en-US" altLang="zh-CN" b="1" dirty="0" err="1">
                <a:solidFill>
                  <a:srgbClr val="0070C1"/>
                </a:solidFill>
                <a:latin typeface="Consolas" panose="020B0609020204030204" pitchFamily="49" charset="0"/>
              </a:rPr>
              <a:t>out</a:t>
            </a:r>
            <a:r>
              <a:rPr lang="en-US" altLang="zh-CN" b="1" dirty="0" err="1">
                <a:solidFill>
                  <a:srgbClr val="000000"/>
                </a:solidFill>
                <a:latin typeface="Consolas" panose="020B0609020204030204" pitchFamily="49" charset="0"/>
              </a:rPr>
              <a:t>.</a:t>
            </a:r>
            <a:r>
              <a:rPr lang="en-US" altLang="zh-CN" b="1" dirty="0" err="1">
                <a:solidFill>
                  <a:srgbClr val="795E26"/>
                </a:solidFill>
                <a:latin typeface="Consolas" panose="020B0609020204030204" pitchFamily="49" charset="0"/>
              </a:rPr>
              <a: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"main method ended"</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4" name="图片 3">
            <a:extLst>
              <a:ext uri="{FF2B5EF4-FFF2-40B4-BE49-F238E27FC236}">
                <a16:creationId xmlns:a16="http://schemas.microsoft.com/office/drawing/2014/main" id="{E3612749-619F-40BD-A5E3-064AC90474B2}"/>
              </a:ext>
            </a:extLst>
          </p:cNvPr>
          <p:cNvPicPr>
            <a:picLocks noChangeAspect="1"/>
          </p:cNvPicPr>
          <p:nvPr/>
        </p:nvPicPr>
        <p:blipFill>
          <a:blip r:embed="rId3"/>
          <a:stretch>
            <a:fillRect/>
          </a:stretch>
        </p:blipFill>
        <p:spPr>
          <a:xfrm>
            <a:off x="7486650" y="1140112"/>
            <a:ext cx="1657350" cy="2619375"/>
          </a:xfrm>
          <a:prstGeom prst="rect">
            <a:avLst/>
          </a:prstGeom>
        </p:spPr>
      </p:pic>
    </p:spTree>
    <p:extLst>
      <p:ext uri="{BB962C8B-B14F-4D97-AF65-F5344CB8AC3E}">
        <p14:creationId xmlns:p14="http://schemas.microsoft.com/office/powerpoint/2010/main" val="2326802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多线程基本概念</a:t>
            </a:r>
          </a:p>
        </p:txBody>
      </p:sp>
      <p:sp>
        <p:nvSpPr>
          <p:cNvPr id="35" name="矩形 4"/>
          <p:cNvSpPr>
            <a:spLocks noChangeArrowheads="1"/>
          </p:cNvSpPr>
          <p:nvPr/>
        </p:nvSpPr>
        <p:spPr bwMode="auto">
          <a:xfrm>
            <a:off x="4997405" y="1853569"/>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创建线程的方式</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线程的生命周期及控制</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线程的调度</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多线程的互斥与同步</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线程组</a:t>
            </a:r>
          </a:p>
        </p:txBody>
      </p:sp>
    </p:spTree>
    <p:extLst>
      <p:ext uri="{BB962C8B-B14F-4D97-AF65-F5344CB8AC3E}">
        <p14:creationId xmlns:p14="http://schemas.microsoft.com/office/powerpoint/2010/main" val="766635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多线程基本概念</a:t>
            </a:r>
          </a:p>
        </p:txBody>
      </p:sp>
      <p:sp>
        <p:nvSpPr>
          <p:cNvPr id="35" name="矩形 4"/>
          <p:cNvSpPr>
            <a:spLocks noChangeArrowheads="1"/>
          </p:cNvSpPr>
          <p:nvPr/>
        </p:nvSpPr>
        <p:spPr bwMode="auto">
          <a:xfrm>
            <a:off x="4997405" y="1853569"/>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创建线程的方式</a:t>
            </a:r>
          </a:p>
        </p:txBody>
      </p:sp>
      <p:sp>
        <p:nvSpPr>
          <p:cNvPr id="2" name="椭圆 1"/>
          <p:cNvSpPr/>
          <p:nvPr/>
        </p:nvSpPr>
        <p:spPr>
          <a:xfrm>
            <a:off x="4283320" y="2640570"/>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 线程的生命周期及控制</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线程的调度</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多线程的互斥与同步</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线程组</a:t>
            </a:r>
          </a:p>
        </p:txBody>
      </p:sp>
    </p:spTree>
    <p:extLst>
      <p:ext uri="{BB962C8B-B14F-4D97-AF65-F5344CB8AC3E}">
        <p14:creationId xmlns:p14="http://schemas.microsoft.com/office/powerpoint/2010/main" val="2934274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09"/>
            <a:ext cx="9143999" cy="1300491"/>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400" b="1" dirty="0">
                <a:solidFill>
                  <a:srgbClr val="1557AE"/>
                </a:solidFill>
              </a:rPr>
              <a:t>线程是程序内部的一个顺序控制流，它具有一个特定的生命周期。在一个线程的生命周期中，它总处于某一种状态中。线程的状态表示了线程正在进行的活动以及在这段时间内线程能完成的任务。</a:t>
            </a:r>
          </a:p>
        </p:txBody>
      </p:sp>
      <p:grpSp>
        <p:nvGrpSpPr>
          <p:cNvPr id="39" name="Group 38">
            <a:extLst>
              <a:ext uri="{FF2B5EF4-FFF2-40B4-BE49-F238E27FC236}">
                <a16:creationId xmlns:a16="http://schemas.microsoft.com/office/drawing/2014/main" id="{C8E3FB6E-88B4-4A18-A7FE-53C3ECFDFBFE}"/>
              </a:ext>
            </a:extLst>
          </p:cNvPr>
          <p:cNvGrpSpPr>
            <a:grpSpLocks/>
          </p:cNvGrpSpPr>
          <p:nvPr/>
        </p:nvGrpSpPr>
        <p:grpSpPr bwMode="auto">
          <a:xfrm>
            <a:off x="325181" y="2541442"/>
            <a:ext cx="8320087" cy="4038600"/>
            <a:chOff x="96" y="1392"/>
            <a:chExt cx="5241" cy="2544"/>
          </a:xfrm>
        </p:grpSpPr>
        <p:sp>
          <p:nvSpPr>
            <p:cNvPr id="40" name="AutoShape 4">
              <a:extLst>
                <a:ext uri="{FF2B5EF4-FFF2-40B4-BE49-F238E27FC236}">
                  <a16:creationId xmlns:a16="http://schemas.microsoft.com/office/drawing/2014/main" id="{A93A2256-F680-4354-B918-4758C99D30A6}"/>
                </a:ext>
              </a:extLst>
            </p:cNvPr>
            <p:cNvSpPr>
              <a:spLocks noChangeArrowheads="1"/>
            </p:cNvSpPr>
            <p:nvPr/>
          </p:nvSpPr>
          <p:spPr bwMode="auto">
            <a:xfrm>
              <a:off x="288" y="2688"/>
              <a:ext cx="1104" cy="336"/>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1" name="Text Box 5">
              <a:extLst>
                <a:ext uri="{FF2B5EF4-FFF2-40B4-BE49-F238E27FC236}">
                  <a16:creationId xmlns:a16="http://schemas.microsoft.com/office/drawing/2014/main" id="{C615C5B5-C007-4E7C-B38F-2D7532A2E0C0}"/>
                </a:ext>
              </a:extLst>
            </p:cNvPr>
            <p:cNvSpPr txBox="1">
              <a:spLocks noChangeArrowheads="1"/>
            </p:cNvSpPr>
            <p:nvPr/>
          </p:nvSpPr>
          <p:spPr bwMode="auto">
            <a:xfrm>
              <a:off x="96" y="2112"/>
              <a:ext cx="123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new Thread()</a:t>
              </a:r>
            </a:p>
          </p:txBody>
        </p:sp>
        <p:sp>
          <p:nvSpPr>
            <p:cNvPr id="42" name="Text Box 6">
              <a:extLst>
                <a:ext uri="{FF2B5EF4-FFF2-40B4-BE49-F238E27FC236}">
                  <a16:creationId xmlns:a16="http://schemas.microsoft.com/office/drawing/2014/main" id="{B42A03CB-E279-4483-ABA8-1EE8FD7828AC}"/>
                </a:ext>
              </a:extLst>
            </p:cNvPr>
            <p:cNvSpPr txBox="1">
              <a:spLocks noChangeArrowheads="1"/>
            </p:cNvSpPr>
            <p:nvPr/>
          </p:nvSpPr>
          <p:spPr bwMode="auto">
            <a:xfrm>
              <a:off x="288" y="2736"/>
              <a:ext cx="113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New Thread</a:t>
              </a:r>
            </a:p>
          </p:txBody>
        </p:sp>
        <p:sp>
          <p:nvSpPr>
            <p:cNvPr id="43" name="AutoShape 7">
              <a:extLst>
                <a:ext uri="{FF2B5EF4-FFF2-40B4-BE49-F238E27FC236}">
                  <a16:creationId xmlns:a16="http://schemas.microsoft.com/office/drawing/2014/main" id="{5E567731-E3FC-490D-AE34-FE48F810AB28}"/>
                </a:ext>
              </a:extLst>
            </p:cNvPr>
            <p:cNvSpPr>
              <a:spLocks noChangeArrowheads="1"/>
            </p:cNvSpPr>
            <p:nvPr/>
          </p:nvSpPr>
          <p:spPr bwMode="auto">
            <a:xfrm>
              <a:off x="2160" y="2688"/>
              <a:ext cx="1008" cy="336"/>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4" name="Text Box 8">
              <a:extLst>
                <a:ext uri="{FF2B5EF4-FFF2-40B4-BE49-F238E27FC236}">
                  <a16:creationId xmlns:a16="http://schemas.microsoft.com/office/drawing/2014/main" id="{A1ABE87B-89FA-4809-88AE-8CBDF395BBA1}"/>
                </a:ext>
              </a:extLst>
            </p:cNvPr>
            <p:cNvSpPr txBox="1">
              <a:spLocks noChangeArrowheads="1"/>
            </p:cNvSpPr>
            <p:nvPr/>
          </p:nvSpPr>
          <p:spPr bwMode="auto">
            <a:xfrm>
              <a:off x="2208" y="2688"/>
              <a:ext cx="917"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Runnable</a:t>
              </a:r>
              <a:endParaRPr lang="en-US" altLang="zh-CN" sz="2400">
                <a:latin typeface="Times New Roman" panose="02020603050405020304" pitchFamily="18" charset="0"/>
              </a:endParaRPr>
            </a:p>
          </p:txBody>
        </p:sp>
        <p:sp>
          <p:nvSpPr>
            <p:cNvPr id="45" name="Text Box 9">
              <a:extLst>
                <a:ext uri="{FF2B5EF4-FFF2-40B4-BE49-F238E27FC236}">
                  <a16:creationId xmlns:a16="http://schemas.microsoft.com/office/drawing/2014/main" id="{80637B41-722B-4D64-BC99-A0C74E7FA5E1}"/>
                </a:ext>
              </a:extLst>
            </p:cNvPr>
            <p:cNvSpPr txBox="1">
              <a:spLocks noChangeArrowheads="1"/>
            </p:cNvSpPr>
            <p:nvPr/>
          </p:nvSpPr>
          <p:spPr bwMode="auto">
            <a:xfrm>
              <a:off x="1488" y="2544"/>
              <a:ext cx="6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start()</a:t>
              </a:r>
              <a:endParaRPr lang="en-US" altLang="zh-CN" sz="2400">
                <a:latin typeface="Times New Roman" panose="02020603050405020304" pitchFamily="18" charset="0"/>
              </a:endParaRPr>
            </a:p>
          </p:txBody>
        </p:sp>
        <p:sp>
          <p:nvSpPr>
            <p:cNvPr id="46" name="AutoShape 10">
              <a:extLst>
                <a:ext uri="{FF2B5EF4-FFF2-40B4-BE49-F238E27FC236}">
                  <a16:creationId xmlns:a16="http://schemas.microsoft.com/office/drawing/2014/main" id="{87880FE1-B5C1-4471-94FC-95089402E9A8}"/>
                </a:ext>
              </a:extLst>
            </p:cNvPr>
            <p:cNvSpPr>
              <a:spLocks noChangeArrowheads="1"/>
            </p:cNvSpPr>
            <p:nvPr/>
          </p:nvSpPr>
          <p:spPr bwMode="auto">
            <a:xfrm>
              <a:off x="3744" y="2688"/>
              <a:ext cx="1392" cy="336"/>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 name="Text Box 11">
              <a:extLst>
                <a:ext uri="{FF2B5EF4-FFF2-40B4-BE49-F238E27FC236}">
                  <a16:creationId xmlns:a16="http://schemas.microsoft.com/office/drawing/2014/main" id="{C431F98C-BE02-44A7-9CD9-5E30DDD571AE}"/>
                </a:ext>
              </a:extLst>
            </p:cNvPr>
            <p:cNvSpPr txBox="1">
              <a:spLocks noChangeArrowheads="1"/>
            </p:cNvSpPr>
            <p:nvPr/>
          </p:nvSpPr>
          <p:spPr bwMode="auto">
            <a:xfrm>
              <a:off x="3840" y="2688"/>
              <a:ext cx="1264"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Not Runnable</a:t>
              </a:r>
            </a:p>
          </p:txBody>
        </p:sp>
        <p:sp>
          <p:nvSpPr>
            <p:cNvPr id="48" name="Text Box 12">
              <a:extLst>
                <a:ext uri="{FF2B5EF4-FFF2-40B4-BE49-F238E27FC236}">
                  <a16:creationId xmlns:a16="http://schemas.microsoft.com/office/drawing/2014/main" id="{25326E57-5847-4285-B2F9-A263510DEBC4}"/>
                </a:ext>
              </a:extLst>
            </p:cNvPr>
            <p:cNvSpPr txBox="1">
              <a:spLocks noChangeArrowheads="1"/>
            </p:cNvSpPr>
            <p:nvPr/>
          </p:nvSpPr>
          <p:spPr bwMode="auto">
            <a:xfrm>
              <a:off x="1152" y="3360"/>
              <a:ext cx="58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stop()</a:t>
              </a:r>
            </a:p>
          </p:txBody>
        </p:sp>
        <p:sp>
          <p:nvSpPr>
            <p:cNvPr id="49" name="Text Box 13">
              <a:extLst>
                <a:ext uri="{FF2B5EF4-FFF2-40B4-BE49-F238E27FC236}">
                  <a16:creationId xmlns:a16="http://schemas.microsoft.com/office/drawing/2014/main" id="{4E602CB6-E990-4080-9FEC-0152EA2CEECB}"/>
                </a:ext>
              </a:extLst>
            </p:cNvPr>
            <p:cNvSpPr txBox="1">
              <a:spLocks noChangeArrowheads="1"/>
            </p:cNvSpPr>
            <p:nvPr/>
          </p:nvSpPr>
          <p:spPr bwMode="auto">
            <a:xfrm>
              <a:off x="3408" y="3504"/>
              <a:ext cx="58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stop()</a:t>
              </a:r>
            </a:p>
          </p:txBody>
        </p:sp>
        <p:sp>
          <p:nvSpPr>
            <p:cNvPr id="50" name="AutoShape 14">
              <a:extLst>
                <a:ext uri="{FF2B5EF4-FFF2-40B4-BE49-F238E27FC236}">
                  <a16:creationId xmlns:a16="http://schemas.microsoft.com/office/drawing/2014/main" id="{FA5DDB07-E946-4430-97EB-A0D1FA522FA0}"/>
                </a:ext>
              </a:extLst>
            </p:cNvPr>
            <p:cNvSpPr>
              <a:spLocks noChangeArrowheads="1"/>
            </p:cNvSpPr>
            <p:nvPr/>
          </p:nvSpPr>
          <p:spPr bwMode="auto">
            <a:xfrm>
              <a:off x="2304" y="3648"/>
              <a:ext cx="816" cy="288"/>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1" name="Text Box 15">
              <a:extLst>
                <a:ext uri="{FF2B5EF4-FFF2-40B4-BE49-F238E27FC236}">
                  <a16:creationId xmlns:a16="http://schemas.microsoft.com/office/drawing/2014/main" id="{F3CF2B25-318E-4BFF-8716-22014EA33951}"/>
                </a:ext>
              </a:extLst>
            </p:cNvPr>
            <p:cNvSpPr txBox="1">
              <a:spLocks noChangeArrowheads="1"/>
            </p:cNvSpPr>
            <p:nvPr/>
          </p:nvSpPr>
          <p:spPr bwMode="auto">
            <a:xfrm>
              <a:off x="2448" y="3648"/>
              <a:ext cx="543"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Dead</a:t>
              </a:r>
            </a:p>
          </p:txBody>
        </p:sp>
        <p:sp>
          <p:nvSpPr>
            <p:cNvPr id="52" name="Text Box 16">
              <a:extLst>
                <a:ext uri="{FF2B5EF4-FFF2-40B4-BE49-F238E27FC236}">
                  <a16:creationId xmlns:a16="http://schemas.microsoft.com/office/drawing/2014/main" id="{F559F6F2-F923-49D0-B6DB-1127CD8C7826}"/>
                </a:ext>
              </a:extLst>
            </p:cNvPr>
            <p:cNvSpPr txBox="1">
              <a:spLocks noChangeArrowheads="1"/>
            </p:cNvSpPr>
            <p:nvPr/>
          </p:nvSpPr>
          <p:spPr bwMode="auto">
            <a:xfrm>
              <a:off x="2256" y="2064"/>
              <a:ext cx="63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yield()</a:t>
              </a:r>
            </a:p>
          </p:txBody>
        </p:sp>
        <p:sp>
          <p:nvSpPr>
            <p:cNvPr id="53" name="Text Box 17">
              <a:extLst>
                <a:ext uri="{FF2B5EF4-FFF2-40B4-BE49-F238E27FC236}">
                  <a16:creationId xmlns:a16="http://schemas.microsoft.com/office/drawing/2014/main" id="{5A435EAF-271A-43DE-882C-629EA7213D2F}"/>
                </a:ext>
              </a:extLst>
            </p:cNvPr>
            <p:cNvSpPr txBox="1">
              <a:spLocks noChangeArrowheads="1"/>
            </p:cNvSpPr>
            <p:nvPr/>
          </p:nvSpPr>
          <p:spPr bwMode="auto">
            <a:xfrm>
              <a:off x="2640" y="2976"/>
              <a:ext cx="586" cy="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stop()</a:t>
              </a:r>
            </a:p>
            <a:p>
              <a:pPr eaLnBrk="1" hangingPunct="1">
                <a:spcBef>
                  <a:spcPct val="0"/>
                </a:spcBef>
                <a:buClrTx/>
                <a:buSzTx/>
                <a:buFontTx/>
                <a:buNone/>
              </a:pPr>
              <a:r>
                <a:rPr lang="en-US" altLang="zh-CN" sz="2400" b="1">
                  <a:latin typeface="Times New Roman" panose="02020603050405020304" pitchFamily="18" charset="0"/>
                </a:rPr>
                <a:t>run()</a:t>
              </a:r>
            </a:p>
          </p:txBody>
        </p:sp>
        <p:sp>
          <p:nvSpPr>
            <p:cNvPr id="54" name="Line 18">
              <a:extLst>
                <a:ext uri="{FF2B5EF4-FFF2-40B4-BE49-F238E27FC236}">
                  <a16:creationId xmlns:a16="http://schemas.microsoft.com/office/drawing/2014/main" id="{D11AA2EF-8387-4815-8CB7-4A3876B58C6E}"/>
                </a:ext>
              </a:extLst>
            </p:cNvPr>
            <p:cNvSpPr>
              <a:spLocks noChangeShapeType="1"/>
            </p:cNvSpPr>
            <p:nvPr/>
          </p:nvSpPr>
          <p:spPr bwMode="auto">
            <a:xfrm>
              <a:off x="1392" y="2832"/>
              <a:ext cx="76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19">
              <a:extLst>
                <a:ext uri="{FF2B5EF4-FFF2-40B4-BE49-F238E27FC236}">
                  <a16:creationId xmlns:a16="http://schemas.microsoft.com/office/drawing/2014/main" id="{1FCE022E-DF2F-46C0-902C-A2BB15768F18}"/>
                </a:ext>
              </a:extLst>
            </p:cNvPr>
            <p:cNvSpPr>
              <a:spLocks noChangeShapeType="1"/>
            </p:cNvSpPr>
            <p:nvPr/>
          </p:nvSpPr>
          <p:spPr bwMode="auto">
            <a:xfrm>
              <a:off x="912" y="3024"/>
              <a:ext cx="1392"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20">
              <a:extLst>
                <a:ext uri="{FF2B5EF4-FFF2-40B4-BE49-F238E27FC236}">
                  <a16:creationId xmlns:a16="http://schemas.microsoft.com/office/drawing/2014/main" id="{3A3C591B-FD8F-45EF-8F38-88114221A299}"/>
                </a:ext>
              </a:extLst>
            </p:cNvPr>
            <p:cNvSpPr>
              <a:spLocks noChangeShapeType="1"/>
            </p:cNvSpPr>
            <p:nvPr/>
          </p:nvSpPr>
          <p:spPr bwMode="auto">
            <a:xfrm>
              <a:off x="2640" y="3024"/>
              <a:ext cx="0"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21">
              <a:extLst>
                <a:ext uri="{FF2B5EF4-FFF2-40B4-BE49-F238E27FC236}">
                  <a16:creationId xmlns:a16="http://schemas.microsoft.com/office/drawing/2014/main" id="{2D9ABF01-4678-46C2-ABEE-204DFE3BE88E}"/>
                </a:ext>
              </a:extLst>
            </p:cNvPr>
            <p:cNvSpPr>
              <a:spLocks noChangeShapeType="1"/>
            </p:cNvSpPr>
            <p:nvPr/>
          </p:nvSpPr>
          <p:spPr bwMode="auto">
            <a:xfrm>
              <a:off x="3168" y="2784"/>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22">
              <a:extLst>
                <a:ext uri="{FF2B5EF4-FFF2-40B4-BE49-F238E27FC236}">
                  <a16:creationId xmlns:a16="http://schemas.microsoft.com/office/drawing/2014/main" id="{D31ABCFE-6991-4430-A1D7-4B5AAD359DF4}"/>
                </a:ext>
              </a:extLst>
            </p:cNvPr>
            <p:cNvSpPr>
              <a:spLocks noChangeShapeType="1"/>
            </p:cNvSpPr>
            <p:nvPr/>
          </p:nvSpPr>
          <p:spPr bwMode="auto">
            <a:xfrm flipH="1">
              <a:off x="3168" y="2880"/>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23">
              <a:extLst>
                <a:ext uri="{FF2B5EF4-FFF2-40B4-BE49-F238E27FC236}">
                  <a16:creationId xmlns:a16="http://schemas.microsoft.com/office/drawing/2014/main" id="{B1ACAD73-750F-48FD-8248-E36827083D0C}"/>
                </a:ext>
              </a:extLst>
            </p:cNvPr>
            <p:cNvSpPr>
              <a:spLocks noChangeShapeType="1"/>
            </p:cNvSpPr>
            <p:nvPr/>
          </p:nvSpPr>
          <p:spPr bwMode="auto">
            <a:xfrm flipH="1">
              <a:off x="3072" y="3024"/>
              <a:ext cx="134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24">
              <a:extLst>
                <a:ext uri="{FF2B5EF4-FFF2-40B4-BE49-F238E27FC236}">
                  <a16:creationId xmlns:a16="http://schemas.microsoft.com/office/drawing/2014/main" id="{C3930B6D-73B5-4466-AC0A-7DBF355DE01E}"/>
                </a:ext>
              </a:extLst>
            </p:cNvPr>
            <p:cNvSpPr>
              <a:spLocks noChangeShapeType="1"/>
            </p:cNvSpPr>
            <p:nvPr/>
          </p:nvSpPr>
          <p:spPr bwMode="auto">
            <a:xfrm>
              <a:off x="672" y="2352"/>
              <a:ext cx="14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25">
              <a:extLst>
                <a:ext uri="{FF2B5EF4-FFF2-40B4-BE49-F238E27FC236}">
                  <a16:creationId xmlns:a16="http://schemas.microsoft.com/office/drawing/2014/main" id="{1BA9091C-71C4-4F29-AB18-B79F2C980D7B}"/>
                </a:ext>
              </a:extLst>
            </p:cNvPr>
            <p:cNvSpPr txBox="1">
              <a:spLocks noChangeArrowheads="1"/>
            </p:cNvSpPr>
            <p:nvPr/>
          </p:nvSpPr>
          <p:spPr bwMode="auto">
            <a:xfrm>
              <a:off x="2496" y="2496"/>
              <a:ext cx="1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a:t>
              </a:r>
            </a:p>
          </p:txBody>
        </p:sp>
        <p:sp>
          <p:nvSpPr>
            <p:cNvPr id="62" name="Text Box 26">
              <a:extLst>
                <a:ext uri="{FF2B5EF4-FFF2-40B4-BE49-F238E27FC236}">
                  <a16:creationId xmlns:a16="http://schemas.microsoft.com/office/drawing/2014/main" id="{82E3F291-25BF-485C-B11B-CFD2AE14E55D}"/>
                </a:ext>
              </a:extLst>
            </p:cNvPr>
            <p:cNvSpPr txBox="1">
              <a:spLocks noChangeArrowheads="1"/>
            </p:cNvSpPr>
            <p:nvPr/>
          </p:nvSpPr>
          <p:spPr bwMode="auto">
            <a:xfrm>
              <a:off x="2688" y="2496"/>
              <a:ext cx="1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a:t>
              </a:r>
            </a:p>
          </p:txBody>
        </p:sp>
        <p:cxnSp>
          <p:nvCxnSpPr>
            <p:cNvPr id="63" name="AutoShape 27">
              <a:extLst>
                <a:ext uri="{FF2B5EF4-FFF2-40B4-BE49-F238E27FC236}">
                  <a16:creationId xmlns:a16="http://schemas.microsoft.com/office/drawing/2014/main" id="{166249D8-F09F-4DF9-8BD2-8A36073EB0A5}"/>
                </a:ext>
              </a:extLst>
            </p:cNvPr>
            <p:cNvCxnSpPr>
              <a:cxnSpLocks noChangeShapeType="1"/>
              <a:stCxn id="61" idx="3"/>
              <a:endCxn id="61" idx="1"/>
            </p:cNvCxnSpPr>
            <p:nvPr/>
          </p:nvCxnSpPr>
          <p:spPr bwMode="auto">
            <a:xfrm flipH="1">
              <a:off x="2496" y="2640"/>
              <a:ext cx="164" cy="1"/>
            </a:xfrm>
            <a:prstGeom prst="curvedConnector5">
              <a:avLst>
                <a:gd name="adj1" fmla="val -87806"/>
                <a:gd name="adj2" fmla="val -28800000"/>
                <a:gd name="adj3" fmla="val 187806"/>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 name="Rectangle 33">
              <a:extLst>
                <a:ext uri="{FF2B5EF4-FFF2-40B4-BE49-F238E27FC236}">
                  <a16:creationId xmlns:a16="http://schemas.microsoft.com/office/drawing/2014/main" id="{ECB861FE-F894-44AF-BECE-1E1E4F303142}"/>
                </a:ext>
              </a:extLst>
            </p:cNvPr>
            <p:cNvSpPr>
              <a:spLocks noChangeArrowheads="1"/>
            </p:cNvSpPr>
            <p:nvPr/>
          </p:nvSpPr>
          <p:spPr bwMode="auto">
            <a:xfrm>
              <a:off x="2976" y="1392"/>
              <a:ext cx="1056" cy="91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latin typeface="Times New Roman" panose="02020603050405020304" pitchFamily="18" charset="0"/>
                </a:rPr>
                <a:t>suspend()</a:t>
              </a:r>
              <a:endParaRPr lang="en-US" altLang="zh-CN" sz="2400" dirty="0">
                <a:latin typeface="Times New Roman" panose="02020603050405020304" pitchFamily="18" charset="0"/>
              </a:endParaRPr>
            </a:p>
            <a:p>
              <a:pPr algn="ctr" eaLnBrk="1" hangingPunct="1">
                <a:spcBef>
                  <a:spcPct val="0"/>
                </a:spcBef>
                <a:buClrTx/>
                <a:buSzTx/>
                <a:buFontTx/>
                <a:buNone/>
              </a:pPr>
              <a:r>
                <a:rPr lang="en-US" altLang="zh-CN" sz="2400" b="1" dirty="0">
                  <a:latin typeface="Times New Roman" panose="02020603050405020304" pitchFamily="18" charset="0"/>
                </a:rPr>
                <a:t>sleep()</a:t>
              </a:r>
            </a:p>
            <a:p>
              <a:pPr algn="ctr" eaLnBrk="1" hangingPunct="1">
                <a:spcBef>
                  <a:spcPct val="0"/>
                </a:spcBef>
                <a:buClrTx/>
                <a:buSzTx/>
                <a:buFontTx/>
                <a:buNone/>
              </a:pPr>
              <a:r>
                <a:rPr lang="en-US" altLang="zh-CN" sz="2400" b="1" dirty="0">
                  <a:latin typeface="Times New Roman" panose="02020603050405020304" pitchFamily="18" charset="0"/>
                </a:rPr>
                <a:t>wait()</a:t>
              </a:r>
              <a:endParaRPr lang="en-US" altLang="zh-CN" sz="2400" dirty="0">
                <a:latin typeface="Times New Roman" panose="02020603050405020304" pitchFamily="18" charset="0"/>
              </a:endParaRPr>
            </a:p>
            <a:p>
              <a:pPr algn="ctr" eaLnBrk="1" hangingPunct="1">
                <a:spcBef>
                  <a:spcPct val="0"/>
                </a:spcBef>
                <a:buClrTx/>
                <a:buSzTx/>
                <a:buFontTx/>
                <a:buNone/>
              </a:pPr>
              <a:r>
                <a:rPr lang="en-US" altLang="zh-CN" sz="2400" dirty="0"/>
                <a:t>I/O</a:t>
              </a:r>
              <a:r>
                <a:rPr lang="zh-CN" altLang="en-US" sz="2400" b="1" dirty="0">
                  <a:latin typeface="楷体" panose="02010609060101010101" pitchFamily="49" charset="-122"/>
                  <a:ea typeface="楷体" panose="02010609060101010101" pitchFamily="49" charset="-122"/>
                </a:rPr>
                <a:t>流阻塞</a:t>
              </a:r>
            </a:p>
          </p:txBody>
        </p:sp>
        <p:sp>
          <p:nvSpPr>
            <p:cNvPr id="65" name="Line 34">
              <a:extLst>
                <a:ext uri="{FF2B5EF4-FFF2-40B4-BE49-F238E27FC236}">
                  <a16:creationId xmlns:a16="http://schemas.microsoft.com/office/drawing/2014/main" id="{4D7F8C0F-5DC7-4056-AC10-73FE4A855AD7}"/>
                </a:ext>
              </a:extLst>
            </p:cNvPr>
            <p:cNvSpPr>
              <a:spLocks noChangeShapeType="1"/>
            </p:cNvSpPr>
            <p:nvPr/>
          </p:nvSpPr>
          <p:spPr bwMode="auto">
            <a:xfrm flipH="1">
              <a:off x="3456" y="235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Text Box 35">
              <a:extLst>
                <a:ext uri="{FF2B5EF4-FFF2-40B4-BE49-F238E27FC236}">
                  <a16:creationId xmlns:a16="http://schemas.microsoft.com/office/drawing/2014/main" id="{2FDE168B-D1FD-4B57-853A-F605E89EB178}"/>
                </a:ext>
              </a:extLst>
            </p:cNvPr>
            <p:cNvSpPr txBox="1">
              <a:spLocks noChangeArrowheads="1"/>
            </p:cNvSpPr>
            <p:nvPr/>
          </p:nvSpPr>
          <p:spPr bwMode="auto">
            <a:xfrm>
              <a:off x="4272" y="3168"/>
              <a:ext cx="1065" cy="65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resume()</a:t>
              </a:r>
            </a:p>
            <a:p>
              <a:pPr eaLnBrk="1" hangingPunct="1">
                <a:spcBef>
                  <a:spcPct val="0"/>
                </a:spcBef>
                <a:buClrTx/>
                <a:buSzTx/>
                <a:buFontTx/>
                <a:buNone/>
              </a:pPr>
              <a:r>
                <a:rPr lang="en-US" altLang="zh-CN" sz="1400" b="1" dirty="0">
                  <a:latin typeface="Times New Roman" panose="02020603050405020304" pitchFamily="18" charset="0"/>
                </a:rPr>
                <a:t>notify()/</a:t>
              </a:r>
              <a:r>
                <a:rPr lang="en-US" altLang="zh-CN" sz="1400" b="1" dirty="0" err="1">
                  <a:latin typeface="Times New Roman" panose="02020603050405020304" pitchFamily="18" charset="0"/>
                </a:rPr>
                <a:t>notifyAll</a:t>
              </a:r>
              <a:r>
                <a:rPr lang="en-US" altLang="zh-CN" sz="1400" b="1" dirty="0">
                  <a:latin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rPr>
                <a:t>I/O</a:t>
              </a:r>
              <a:r>
                <a:rPr lang="zh-CN" altLang="en-US" sz="2400" b="1" dirty="0">
                  <a:latin typeface="楷体" panose="02010609060101010101" pitchFamily="49" charset="-122"/>
                  <a:ea typeface="楷体" panose="02010609060101010101" pitchFamily="49" charset="-122"/>
                </a:rPr>
                <a:t>指令</a:t>
              </a:r>
            </a:p>
          </p:txBody>
        </p:sp>
        <p:sp>
          <p:nvSpPr>
            <p:cNvPr id="67" name="Text Box 36">
              <a:extLst>
                <a:ext uri="{FF2B5EF4-FFF2-40B4-BE49-F238E27FC236}">
                  <a16:creationId xmlns:a16="http://schemas.microsoft.com/office/drawing/2014/main" id="{5B380863-1BD0-43FA-B3B9-8059E257E480}"/>
                </a:ext>
              </a:extLst>
            </p:cNvPr>
            <p:cNvSpPr txBox="1">
              <a:spLocks noChangeArrowheads="1"/>
            </p:cNvSpPr>
            <p:nvPr/>
          </p:nvSpPr>
          <p:spPr bwMode="auto">
            <a:xfrm>
              <a:off x="3360" y="2688"/>
              <a:ext cx="1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a:t>
              </a:r>
            </a:p>
          </p:txBody>
        </p:sp>
        <p:cxnSp>
          <p:nvCxnSpPr>
            <p:cNvPr id="68" name="AutoShape 37">
              <a:extLst>
                <a:ext uri="{FF2B5EF4-FFF2-40B4-BE49-F238E27FC236}">
                  <a16:creationId xmlns:a16="http://schemas.microsoft.com/office/drawing/2014/main" id="{D2D6ABFD-D1D9-47DA-AB54-C1C29A236629}"/>
                </a:ext>
              </a:extLst>
            </p:cNvPr>
            <p:cNvCxnSpPr>
              <a:cxnSpLocks noChangeShapeType="1"/>
              <a:stCxn id="66" idx="1"/>
              <a:endCxn id="67" idx="2"/>
            </p:cNvCxnSpPr>
            <p:nvPr/>
          </p:nvCxnSpPr>
          <p:spPr bwMode="auto">
            <a:xfrm rot="10800000">
              <a:off x="3442" y="2976"/>
              <a:ext cx="830" cy="521"/>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8281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 创建状态（</a:t>
            </a:r>
            <a:r>
              <a:rPr lang="en-US" altLang="zh-CN" sz="2400" b="1" dirty="0">
                <a:solidFill>
                  <a:srgbClr val="1557AE"/>
                </a:solidFill>
              </a:rPr>
              <a:t>new Thread</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0" y="1679103"/>
            <a:ext cx="9210675" cy="255952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当创建了一个新的线程时（ </a:t>
            </a:r>
            <a:r>
              <a:rPr lang="en-US" altLang="zh-CN" sz="2000" b="1" dirty="0">
                <a:solidFill>
                  <a:srgbClr val="1557AE"/>
                </a:solidFill>
                <a:latin typeface="Consolas" panose="020B0609020204030204" pitchFamily="49" charset="0"/>
                <a:ea typeface="楷体" panose="02010609060101010101" pitchFamily="49" charset="-122"/>
              </a:rPr>
              <a:t>myThread </a:t>
            </a:r>
            <a:r>
              <a:rPr lang="en-US" altLang="zh-CN" sz="2000" b="1" dirty="0" err="1">
                <a:solidFill>
                  <a:srgbClr val="1557AE"/>
                </a:solidFill>
                <a:latin typeface="Consolas" panose="020B0609020204030204" pitchFamily="49" charset="0"/>
                <a:ea typeface="楷体" panose="02010609060101010101" pitchFamily="49" charset="-122"/>
              </a:rPr>
              <a:t>thd</a:t>
            </a:r>
            <a:r>
              <a:rPr lang="en-US" altLang="zh-CN" sz="2000" b="1" dirty="0">
                <a:solidFill>
                  <a:srgbClr val="1557AE"/>
                </a:solidFill>
                <a:latin typeface="Consolas" panose="020B0609020204030204" pitchFamily="49" charset="0"/>
                <a:ea typeface="楷体" panose="02010609060101010101" pitchFamily="49" charset="-122"/>
              </a:rPr>
              <a:t> = new myThread(); </a:t>
            </a:r>
            <a:r>
              <a:rPr lang="zh-CN" altLang="en-US" sz="2000" b="1" dirty="0">
                <a:solidFill>
                  <a:srgbClr val="1557AE"/>
                </a:solidFill>
                <a:latin typeface="Consolas" panose="020B0609020204030204" pitchFamily="49" charset="0"/>
                <a:ea typeface="楷体" panose="02010609060101010101" pitchFamily="49" charset="-122"/>
              </a:rPr>
              <a:t>），它就处于创建状态；</a:t>
            </a:r>
            <a:endParaRPr lang="en-US" altLang="zh-CN" sz="2000" b="1" dirty="0">
              <a:solidFill>
                <a:srgbClr val="1557AE"/>
              </a:solidFill>
              <a:latin typeface="Consolas" panose="020B0609020204030204" pitchFamily="49" charset="0"/>
              <a:ea typeface="楷体" panose="02010609060101010101" pitchFamily="49" charset="-122"/>
            </a:endParaRPr>
          </a:p>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此时它仅仅是一个空的线程对象，系统不为它分配资源；</a:t>
            </a:r>
            <a:endParaRPr lang="en-US" altLang="zh-CN" sz="2000" b="1" dirty="0">
              <a:solidFill>
                <a:srgbClr val="1557AE"/>
              </a:solidFill>
              <a:latin typeface="Consolas" panose="020B0609020204030204" pitchFamily="49" charset="0"/>
              <a:ea typeface="楷体" panose="02010609060101010101" pitchFamily="49" charset="-122"/>
            </a:endParaRPr>
          </a:p>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处于这种状态时只能启动或终止该线程，调用除这两种以外的其它方法都会失败并且会引起非法状态例外</a:t>
            </a:r>
            <a:r>
              <a:rPr lang="en-US" altLang="zh-CN" sz="2000" b="1" dirty="0" err="1">
                <a:solidFill>
                  <a:srgbClr val="1557AE"/>
                </a:solidFill>
                <a:latin typeface="Consolas" panose="020B0609020204030204" pitchFamily="49" charset="0"/>
                <a:ea typeface="楷体" panose="02010609060101010101" pitchFamily="49" charset="-122"/>
              </a:rPr>
              <a:t>IllegalThreadStateException</a:t>
            </a:r>
            <a:r>
              <a:rPr lang="zh-CN" altLang="en-US" sz="2000" b="1" dirty="0">
                <a:solidFill>
                  <a:srgbClr val="1557AE"/>
                </a:solidFill>
                <a:latin typeface="Consolas" panose="020B0609020204030204" pitchFamily="49" charset="0"/>
                <a:ea typeface="楷体" panose="02010609060101010101" pitchFamily="49" charset="-122"/>
              </a:rPr>
              <a:t>（对于其它状态，若所调用的方法与状态不符，都会引起非法状态例外）；</a:t>
            </a:r>
          </a:p>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也只有处于创建状态的线程可以被执行</a:t>
            </a:r>
            <a:r>
              <a:rPr lang="en-US" altLang="zh-CN" sz="2000" b="1" dirty="0">
                <a:solidFill>
                  <a:srgbClr val="1557AE"/>
                </a:solidFill>
                <a:latin typeface="Consolas" panose="020B0609020204030204" pitchFamily="49" charset="0"/>
                <a:ea typeface="楷体" panose="02010609060101010101" pitchFamily="49" charset="-122"/>
              </a:rPr>
              <a:t>start()</a:t>
            </a:r>
            <a:r>
              <a:rPr lang="zh-CN" altLang="en-US" sz="2000" b="1" dirty="0">
                <a:solidFill>
                  <a:srgbClr val="1557AE"/>
                </a:solidFill>
                <a:latin typeface="Consolas" panose="020B0609020204030204" pitchFamily="49" charset="0"/>
                <a:ea typeface="楷体" panose="02010609060101010101" pitchFamily="49" charset="-122"/>
              </a:rPr>
              <a:t>；</a:t>
            </a:r>
          </a:p>
        </p:txBody>
      </p:sp>
    </p:spTree>
    <p:extLst>
      <p:ext uri="{BB962C8B-B14F-4D97-AF65-F5344CB8AC3E}">
        <p14:creationId xmlns:p14="http://schemas.microsoft.com/office/powerpoint/2010/main" val="2672061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 可运行状态（</a:t>
            </a:r>
            <a:r>
              <a:rPr lang="en-US" altLang="zh-CN" sz="2400" b="1" dirty="0">
                <a:solidFill>
                  <a:srgbClr val="1557AE"/>
                </a:solidFill>
              </a:rPr>
              <a:t>Runnable</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1" y="1679103"/>
            <a:ext cx="9144000" cy="11974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spcBef>
                <a:spcPts val="120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线程处于创建状态时，可以调用</a:t>
            </a:r>
            <a:r>
              <a:rPr lang="en-US" altLang="zh-CN" sz="2000" b="1" dirty="0">
                <a:solidFill>
                  <a:srgbClr val="1557AE"/>
                </a:solidFill>
                <a:latin typeface="Consolas" panose="020B0609020204030204" pitchFamily="49" charset="0"/>
                <a:ea typeface="楷体" panose="02010609060101010101" pitchFamily="49" charset="-122"/>
              </a:rPr>
              <a:t>start()</a:t>
            </a:r>
            <a:r>
              <a:rPr lang="zh-CN" altLang="en-US" sz="2000" b="1" dirty="0">
                <a:solidFill>
                  <a:srgbClr val="1557AE"/>
                </a:solidFill>
                <a:latin typeface="Consolas" panose="020B0609020204030204" pitchFamily="49" charset="0"/>
                <a:ea typeface="楷体" panose="02010609060101010101" pitchFamily="49" charset="-122"/>
              </a:rPr>
              <a:t>方法（ </a:t>
            </a:r>
            <a:r>
              <a:rPr lang="en-US" altLang="zh-CN" sz="2000" b="1" dirty="0" err="1">
                <a:solidFill>
                  <a:srgbClr val="1557AE"/>
                </a:solidFill>
                <a:latin typeface="Consolas" panose="020B0609020204030204" pitchFamily="49" charset="0"/>
                <a:ea typeface="楷体" panose="02010609060101010101" pitchFamily="49" charset="-122"/>
              </a:rPr>
              <a:t>thd.start</a:t>
            </a:r>
            <a:r>
              <a:rPr lang="en-US" altLang="zh-CN" sz="2000" b="1" dirty="0">
                <a:solidFill>
                  <a:srgbClr val="1557AE"/>
                </a:solidFill>
                <a:latin typeface="Consolas" panose="020B0609020204030204" pitchFamily="49" charset="0"/>
                <a:ea typeface="楷体" panose="02010609060101010101" pitchFamily="49" charset="-122"/>
              </a:rPr>
              <a:t>(); </a:t>
            </a:r>
            <a:r>
              <a:rPr lang="zh-CN" altLang="en-US" sz="2000" b="1" dirty="0">
                <a:solidFill>
                  <a:srgbClr val="1557AE"/>
                </a:solidFill>
                <a:latin typeface="Consolas" panose="020B0609020204030204" pitchFamily="49" charset="0"/>
                <a:ea typeface="楷体" panose="02010609060101010101" pitchFamily="49" charset="-122"/>
              </a:rPr>
              <a:t>）来启动它，产生运行这个线程所需的系统资源，安排其运行，并调用线程体</a:t>
            </a:r>
            <a:r>
              <a:rPr lang="en-US" altLang="zh-CN" sz="2000" b="1" dirty="0">
                <a:solidFill>
                  <a:srgbClr val="1557AE"/>
                </a:solidFill>
                <a:latin typeface="Consolas" panose="020B0609020204030204" pitchFamily="49" charset="0"/>
                <a:ea typeface="楷体" panose="02010609060101010101" pitchFamily="49" charset="-122"/>
              </a:rPr>
              <a:t>run()</a:t>
            </a:r>
            <a:r>
              <a:rPr lang="zh-CN" altLang="en-US" sz="2000" b="1" dirty="0">
                <a:solidFill>
                  <a:srgbClr val="1557AE"/>
                </a:solidFill>
                <a:latin typeface="Consolas" panose="020B0609020204030204" pitchFamily="49" charset="0"/>
                <a:ea typeface="楷体" panose="02010609060101010101" pitchFamily="49" charset="-122"/>
              </a:rPr>
              <a:t>方法，这样就使得该线程处于可运行</a:t>
            </a:r>
            <a:r>
              <a:rPr lang="en-US" altLang="zh-CN" sz="2000" b="1" dirty="0">
                <a:solidFill>
                  <a:srgbClr val="1557AE"/>
                </a:solidFill>
                <a:latin typeface="Consolas" panose="020B0609020204030204" pitchFamily="49" charset="0"/>
                <a:ea typeface="楷体" panose="02010609060101010101" pitchFamily="49" charset="-122"/>
              </a:rPr>
              <a:t>( Runnable )</a:t>
            </a:r>
            <a:r>
              <a:rPr lang="zh-CN" altLang="en-US" sz="2000" b="1" dirty="0">
                <a:solidFill>
                  <a:srgbClr val="1557AE"/>
                </a:solidFill>
                <a:latin typeface="Consolas" panose="020B0609020204030204" pitchFamily="49" charset="0"/>
                <a:ea typeface="楷体" panose="02010609060101010101" pitchFamily="49" charset="-122"/>
              </a:rPr>
              <a:t>状态。</a:t>
            </a:r>
          </a:p>
        </p:txBody>
      </p:sp>
      <p:pic>
        <p:nvPicPr>
          <p:cNvPr id="4" name="图片 3">
            <a:extLst>
              <a:ext uri="{FF2B5EF4-FFF2-40B4-BE49-F238E27FC236}">
                <a16:creationId xmlns:a16="http://schemas.microsoft.com/office/drawing/2014/main" id="{B80BDA81-4999-4701-A857-CCBEF6DE08E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85725" y="4071050"/>
            <a:ext cx="2641204" cy="2506850"/>
          </a:xfrm>
          <a:prstGeom prst="rect">
            <a:avLst/>
          </a:prstGeom>
        </p:spPr>
      </p:pic>
      <p:sp>
        <p:nvSpPr>
          <p:cNvPr id="6" name="对话气泡: 圆角矩形 5">
            <a:extLst>
              <a:ext uri="{FF2B5EF4-FFF2-40B4-BE49-F238E27FC236}">
                <a16:creationId xmlns:a16="http://schemas.microsoft.com/office/drawing/2014/main" id="{3164E8D2-06D1-4529-AC1A-E88DA33813F2}"/>
              </a:ext>
            </a:extLst>
          </p:cNvPr>
          <p:cNvSpPr/>
          <p:nvPr/>
        </p:nvSpPr>
        <p:spPr>
          <a:xfrm>
            <a:off x="2719385" y="3152774"/>
            <a:ext cx="6300789" cy="3228976"/>
          </a:xfrm>
          <a:prstGeom prst="wedgeRoundRectCallout">
            <a:avLst>
              <a:gd name="adj1" fmla="val -70602"/>
              <a:gd name="adj2" fmla="val -5587"/>
              <a:gd name="adj3" fmla="val 16667"/>
            </a:avLst>
          </a:prstGeom>
          <a:solidFill>
            <a:srgbClr val="FBDB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u"/>
            </a:pPr>
            <a:r>
              <a:rPr lang="zh-CN" altLang="en-US" sz="2000" dirty="0">
                <a:solidFill>
                  <a:srgbClr val="1557AE"/>
                </a:solidFill>
                <a:latin typeface="Consolas" panose="020B0609020204030204" pitchFamily="49" charset="0"/>
              </a:rPr>
              <a:t>这一状态并不是</a:t>
            </a:r>
            <a:r>
              <a:rPr lang="zh-CN" altLang="en-US" sz="2000" b="1" dirty="0">
                <a:solidFill>
                  <a:srgbClr val="C00000"/>
                </a:solidFill>
                <a:latin typeface="Consolas" panose="020B0609020204030204" pitchFamily="49" charset="0"/>
              </a:rPr>
              <a:t>运行中状态（</a:t>
            </a:r>
            <a:r>
              <a:rPr lang="en-US" altLang="zh-CN" sz="2000" b="1" dirty="0">
                <a:solidFill>
                  <a:srgbClr val="C00000"/>
                </a:solidFill>
                <a:latin typeface="Consolas" panose="020B0609020204030204" pitchFamily="49" charset="0"/>
              </a:rPr>
              <a:t>Running )</a:t>
            </a:r>
            <a:r>
              <a:rPr lang="zh-CN" altLang="en-US" sz="2000" dirty="0">
                <a:solidFill>
                  <a:srgbClr val="1557AE"/>
                </a:solidFill>
                <a:latin typeface="Consolas" panose="020B0609020204030204" pitchFamily="49" charset="0"/>
              </a:rPr>
              <a:t>，因为线程也许实际上并未真正运行。</a:t>
            </a:r>
            <a:endParaRPr lang="en-US" altLang="zh-CN" sz="2000" dirty="0">
              <a:solidFill>
                <a:srgbClr val="1557AE"/>
              </a:solidFill>
              <a:latin typeface="Consolas" panose="020B0609020204030204" pitchFamily="49" charset="0"/>
            </a:endParaRPr>
          </a:p>
          <a:p>
            <a:pPr marL="342900" indent="-342900" algn="just">
              <a:buFont typeface="Wingdings" panose="05000000000000000000" pitchFamily="2" charset="2"/>
              <a:buChar char="u"/>
            </a:pPr>
            <a:r>
              <a:rPr lang="zh-CN" altLang="en-US" sz="2000" dirty="0">
                <a:solidFill>
                  <a:srgbClr val="1557AE"/>
                </a:solidFill>
                <a:latin typeface="Consolas" panose="020B0609020204030204" pitchFamily="49" charset="0"/>
              </a:rPr>
              <a:t>由于很多计算机都是单处理器的，所以要在同一时刻运行所有的处于可运行状态的线程是不可能的，</a:t>
            </a:r>
            <a:r>
              <a:rPr lang="en-US" altLang="zh-CN" sz="2000" dirty="0">
                <a:solidFill>
                  <a:srgbClr val="1557AE"/>
                </a:solidFill>
                <a:latin typeface="Consolas" panose="020B0609020204030204" pitchFamily="49" charset="0"/>
              </a:rPr>
              <a:t>Java</a:t>
            </a:r>
            <a:r>
              <a:rPr lang="zh-CN" altLang="en-US" sz="2000" dirty="0">
                <a:solidFill>
                  <a:srgbClr val="1557AE"/>
                </a:solidFill>
                <a:latin typeface="Consolas" panose="020B0609020204030204" pitchFamily="49" charset="0"/>
              </a:rPr>
              <a:t>运行系统必须实现调度来保证这些线程共享处理器。</a:t>
            </a:r>
            <a:endParaRPr lang="en-US" altLang="zh-CN" sz="2000" dirty="0">
              <a:solidFill>
                <a:srgbClr val="1557AE"/>
              </a:solidFill>
              <a:latin typeface="Consolas" panose="020B0609020204030204" pitchFamily="49" charset="0"/>
            </a:endParaRPr>
          </a:p>
          <a:p>
            <a:pPr marL="342900" indent="-342900" algn="just">
              <a:buFont typeface="Wingdings" panose="05000000000000000000" pitchFamily="2" charset="2"/>
              <a:buChar char="u"/>
            </a:pPr>
            <a:r>
              <a:rPr lang="zh-CN" altLang="en-US" sz="2000" dirty="0">
                <a:solidFill>
                  <a:srgbClr val="1557AE"/>
                </a:solidFill>
                <a:latin typeface="Consolas" panose="020B0609020204030204" pitchFamily="49" charset="0"/>
              </a:rPr>
              <a:t>但是在大多数情况下，可运行状态也就是运行中，当一个线程正在运行时，它是可运行的，并且也是当前正运行的线程。</a:t>
            </a:r>
          </a:p>
        </p:txBody>
      </p:sp>
    </p:spTree>
    <p:extLst>
      <p:ext uri="{BB962C8B-B14F-4D97-AF65-F5344CB8AC3E}">
        <p14:creationId xmlns:p14="http://schemas.microsoft.com/office/powerpoint/2010/main" val="762063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不可运行状态（</a:t>
            </a:r>
            <a:r>
              <a:rPr lang="en-US" altLang="zh-CN" sz="2400" b="1" dirty="0">
                <a:solidFill>
                  <a:srgbClr val="1557AE"/>
                </a:solidFill>
              </a:rPr>
              <a:t>Not Runnable</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1" y="1679103"/>
            <a:ext cx="9144000" cy="18451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spcBef>
                <a:spcPts val="0"/>
              </a:spcBef>
              <a:spcAft>
                <a:spcPts val="1200"/>
              </a:spcAft>
            </a:pPr>
            <a:r>
              <a:rPr lang="zh-CN" altLang="en-US" sz="2000" b="1" dirty="0">
                <a:solidFill>
                  <a:srgbClr val="1557AE"/>
                </a:solidFill>
                <a:latin typeface="Consolas" panose="020B0609020204030204" pitchFamily="49" charset="0"/>
                <a:ea typeface="楷体" panose="02010609060101010101" pitchFamily="49" charset="-122"/>
              </a:rPr>
              <a:t>线程处于可运行状态时，当下面四种情况发生，线程就进入不可运行状态：</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sleep()</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为等候一个条件变量，线程调用</a:t>
            </a:r>
            <a:r>
              <a:rPr lang="en-US" altLang="zh-CN" sz="2000" b="1" dirty="0">
                <a:solidFill>
                  <a:srgbClr val="1557AE"/>
                </a:solidFill>
                <a:latin typeface="Consolas" panose="020B0609020204030204" pitchFamily="49" charset="0"/>
                <a:ea typeface="楷体" panose="02010609060101010101" pitchFamily="49" charset="-122"/>
              </a:rPr>
              <a:t>wait()</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输入输出流中发生线程阻塞。</a:t>
            </a:r>
          </a:p>
        </p:txBody>
      </p:sp>
      <p:sp>
        <p:nvSpPr>
          <p:cNvPr id="7" name="矩形: 圆角 6">
            <a:extLst>
              <a:ext uri="{FF2B5EF4-FFF2-40B4-BE49-F238E27FC236}">
                <a16:creationId xmlns:a16="http://schemas.microsoft.com/office/drawing/2014/main" id="{8EB1CDF3-55DA-43E8-82BD-EAEDD8BDDE34}"/>
              </a:ext>
            </a:extLst>
          </p:cNvPr>
          <p:cNvSpPr/>
          <p:nvPr/>
        </p:nvSpPr>
        <p:spPr>
          <a:xfrm>
            <a:off x="0" y="3524250"/>
            <a:ext cx="9144000" cy="3333749"/>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MyThreadClass</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for</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 </a:t>
            </a:r>
            <a:r>
              <a:rPr lang="en-US" altLang="zh-CN" b="1" dirty="0">
                <a:solidFill>
                  <a:srgbClr val="098658"/>
                </a:solidFill>
                <a:latin typeface="Consolas" panose="020B0609020204030204" pitchFamily="49" charset="0"/>
              </a:rPr>
              <a:t>2</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Date </a:t>
            </a:r>
            <a:r>
              <a:rPr lang="en-US" altLang="zh-CN" b="1" dirty="0" err="1">
                <a:solidFill>
                  <a:srgbClr val="000000"/>
                </a:solidFill>
                <a:latin typeface="Consolas" panose="020B0609020204030204" pitchFamily="49" charset="0"/>
              </a:rPr>
              <a:t>date</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date.toString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 </a:t>
            </a:r>
            <a:r>
              <a:rPr lang="en-US" altLang="zh-CN" b="1" dirty="0">
                <a:solidFill>
                  <a:srgbClr val="098658"/>
                </a:solidFill>
                <a:latin typeface="Consolas" panose="020B0609020204030204" pitchFamily="49" charset="0"/>
              </a:rPr>
              <a:t>5</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5000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if</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 </a:t>
            </a:r>
            <a:r>
              <a:rPr lang="en-US" altLang="zh-CN" b="1" dirty="0">
                <a:solidFill>
                  <a:srgbClr val="098658"/>
                </a:solidFill>
                <a:latin typeface="Consolas" panose="020B0609020204030204" pitchFamily="49" charset="0"/>
              </a:rPr>
              <a:t>10</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break;</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6" name="图片 5">
            <a:extLst>
              <a:ext uri="{FF2B5EF4-FFF2-40B4-BE49-F238E27FC236}">
                <a16:creationId xmlns:a16="http://schemas.microsoft.com/office/drawing/2014/main" id="{D8ADC892-C9B1-4443-B56E-46FDC332ECB9}"/>
              </a:ext>
            </a:extLst>
          </p:cNvPr>
          <p:cNvPicPr>
            <a:picLocks noChangeAspect="1"/>
          </p:cNvPicPr>
          <p:nvPr/>
        </p:nvPicPr>
        <p:blipFill>
          <a:blip r:embed="rId3"/>
          <a:stretch>
            <a:fillRect/>
          </a:stretch>
        </p:blipFill>
        <p:spPr>
          <a:xfrm>
            <a:off x="6429374" y="5095875"/>
            <a:ext cx="2714625" cy="1762125"/>
          </a:xfrm>
          <a:prstGeom prst="rect">
            <a:avLst/>
          </a:prstGeom>
        </p:spPr>
      </p:pic>
    </p:spTree>
    <p:extLst>
      <p:ext uri="{BB962C8B-B14F-4D97-AF65-F5344CB8AC3E}">
        <p14:creationId xmlns:p14="http://schemas.microsoft.com/office/powerpoint/2010/main" val="3035375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b="1" dirty="0">
                <a:solidFill>
                  <a:srgbClr val="1557AE"/>
                </a:solidFill>
                <a:latin typeface="Consolas" panose="020B0609020204030204" pitchFamily="49" charset="0"/>
              </a:rPr>
              <a:t>sleep()</a:t>
            </a:r>
            <a:r>
              <a:rPr lang="zh-CN" altLang="en-US" sz="2400" b="1" dirty="0">
                <a:solidFill>
                  <a:srgbClr val="1557AE"/>
                </a:solidFill>
                <a:latin typeface="Consolas" panose="020B0609020204030204" pitchFamily="49" charset="0"/>
              </a:rPr>
              <a:t>方法</a:t>
            </a:r>
          </a:p>
        </p:txBody>
      </p:sp>
      <p:sp>
        <p:nvSpPr>
          <p:cNvPr id="3" name="矩形: 圆角 2">
            <a:extLst>
              <a:ext uri="{FF2B5EF4-FFF2-40B4-BE49-F238E27FC236}">
                <a16:creationId xmlns:a16="http://schemas.microsoft.com/office/drawing/2014/main" id="{94277619-8B50-4E31-BF01-FE11367FFB87}"/>
              </a:ext>
            </a:extLst>
          </p:cNvPr>
          <p:cNvSpPr/>
          <p:nvPr/>
        </p:nvSpPr>
        <p:spPr>
          <a:xfrm>
            <a:off x="1" y="1486819"/>
            <a:ext cx="9143999" cy="637816"/>
          </a:xfrm>
          <a:prstGeom prst="roundRect">
            <a:avLst>
              <a:gd name="adj" fmla="val 2084"/>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lIns="0" rtlCol="0" anchor="ctr"/>
          <a:lstStyle/>
          <a:p>
            <a:pPr algn="just"/>
            <a:r>
              <a:rPr lang="zh-CN" altLang="en-US" sz="2000" b="1" dirty="0">
                <a:solidFill>
                  <a:srgbClr val="002060"/>
                </a:solidFill>
                <a:latin typeface="Consolas" panose="020B0609020204030204" pitchFamily="49" charset="0"/>
                <a:ea typeface="楷体" panose="02010609060101010101" pitchFamily="49" charset="-122"/>
              </a:rPr>
              <a:t>可以暂停线程的执行，让其它线程得到机会。但</a:t>
            </a:r>
            <a:r>
              <a:rPr lang="en-US" altLang="zh-CN" sz="2000" b="1" dirty="0">
                <a:solidFill>
                  <a:srgbClr val="002060"/>
                </a:solidFill>
                <a:latin typeface="Consolas" panose="020B0609020204030204" pitchFamily="49" charset="0"/>
                <a:ea typeface="楷体" panose="02010609060101010101" pitchFamily="49" charset="-122"/>
              </a:rPr>
              <a:t>sleep()</a:t>
            </a:r>
            <a:r>
              <a:rPr lang="zh-CN" altLang="en-US" sz="2000" b="1" dirty="0">
                <a:solidFill>
                  <a:srgbClr val="002060"/>
                </a:solidFill>
                <a:latin typeface="Consolas" panose="020B0609020204030204" pitchFamily="49" charset="0"/>
                <a:ea typeface="楷体" panose="02010609060101010101" pitchFamily="49" charset="-122"/>
              </a:rPr>
              <a:t>要丢出例外</a:t>
            </a:r>
            <a:r>
              <a:rPr lang="en-US" altLang="zh-CN" sz="2000" b="1" dirty="0" err="1">
                <a:solidFill>
                  <a:srgbClr val="002060"/>
                </a:solidFill>
                <a:latin typeface="Consolas" panose="020B0609020204030204" pitchFamily="49" charset="0"/>
                <a:ea typeface="楷体" panose="02010609060101010101" pitchFamily="49" charset="-122"/>
              </a:rPr>
              <a:t>InterruptedException</a:t>
            </a:r>
            <a:r>
              <a:rPr lang="en-US" altLang="zh-CN" sz="2000" b="1" dirty="0">
                <a:solidFill>
                  <a:srgbClr val="002060"/>
                </a:solidFill>
                <a:latin typeface="Consolas" panose="020B0609020204030204" pitchFamily="49" charset="0"/>
                <a:ea typeface="楷体" panose="02010609060101010101" pitchFamily="49" charset="-122"/>
              </a:rPr>
              <a:t> </a:t>
            </a:r>
            <a:r>
              <a:rPr lang="zh-CN" altLang="en-US" sz="2000" b="1" dirty="0">
                <a:solidFill>
                  <a:srgbClr val="002060"/>
                </a:solidFill>
                <a:latin typeface="Consolas" panose="020B0609020204030204" pitchFamily="49" charset="0"/>
                <a:ea typeface="楷体" panose="02010609060101010101" pitchFamily="49" charset="-122"/>
              </a:rPr>
              <a:t>，必须抓住。</a:t>
            </a:r>
          </a:p>
        </p:txBody>
      </p:sp>
      <p:sp>
        <p:nvSpPr>
          <p:cNvPr id="13" name="矩形: 圆角 12">
            <a:extLst>
              <a:ext uri="{FF2B5EF4-FFF2-40B4-BE49-F238E27FC236}">
                <a16:creationId xmlns:a16="http://schemas.microsoft.com/office/drawing/2014/main" id="{4F293BDE-609D-40AF-8AC9-24073873E150}"/>
              </a:ext>
            </a:extLst>
          </p:cNvPr>
          <p:cNvSpPr/>
          <p:nvPr/>
        </p:nvSpPr>
        <p:spPr>
          <a:xfrm>
            <a:off x="0" y="2124635"/>
            <a:ext cx="9143999" cy="1390090"/>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b="1" dirty="0">
                <a:solidFill>
                  <a:srgbClr val="000000"/>
                </a:solidFill>
                <a:effectLst/>
                <a:latin typeface="Consolas" panose="020B0609020204030204" pitchFamily="49" charset="0"/>
              </a:rPr>
              <a:t>try{</a:t>
            </a:r>
          </a:p>
          <a:p>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sleep</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100</a:t>
            </a:r>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a:t>
            </a:r>
          </a:p>
          <a:p>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a:t>
            </a:r>
            <a:r>
              <a:rPr lang="zh-CN" altLang="en-US" b="1" dirty="0">
                <a:solidFill>
                  <a:srgbClr val="008000"/>
                </a:solidFill>
                <a:effectLst/>
                <a:latin typeface="Consolas" panose="020B0609020204030204" pitchFamily="49" charset="0"/>
              </a:rPr>
              <a:t>本例外可不作处理</a:t>
            </a:r>
            <a:endParaRPr lang="zh-CN" altLang="en-US" b="1" dirty="0">
              <a:solidFill>
                <a:srgbClr val="000000"/>
              </a:solidFill>
              <a:effectLst/>
              <a:latin typeface="Consolas" panose="020B0609020204030204" pitchFamily="49" charset="0"/>
            </a:endParaRPr>
          </a:p>
          <a:p>
            <a:r>
              <a:rPr lang="en-US" altLang="zh-CN" b="1" dirty="0">
                <a:solidFill>
                  <a:srgbClr val="000000"/>
                </a:solidFill>
                <a:effectLst/>
                <a:latin typeface="Consolas" panose="020B0609020204030204" pitchFamily="49" charset="0"/>
              </a:rPr>
              <a:t>}</a:t>
            </a:r>
          </a:p>
        </p:txBody>
      </p:sp>
      <p:sp>
        <p:nvSpPr>
          <p:cNvPr id="14" name="矩形 13">
            <a:extLst>
              <a:ext uri="{FF2B5EF4-FFF2-40B4-BE49-F238E27FC236}">
                <a16:creationId xmlns:a16="http://schemas.microsoft.com/office/drawing/2014/main" id="{6D00BE2A-D85C-496C-943D-F17838539B31}"/>
              </a:ext>
            </a:extLst>
          </p:cNvPr>
          <p:cNvSpPr/>
          <p:nvPr/>
        </p:nvSpPr>
        <p:spPr>
          <a:xfrm>
            <a:off x="0" y="4336176"/>
            <a:ext cx="9144000" cy="20700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just">
              <a:spcBef>
                <a:spcPts val="0"/>
              </a:spcBef>
              <a:spcAft>
                <a:spcPts val="1200"/>
              </a:spcAft>
              <a:buFont typeface="Wingdings" panose="05000000000000000000" pitchFamily="2" charset="2"/>
              <a:buChar char="ü"/>
            </a:pPr>
            <a:r>
              <a:rPr lang="zh-CN" altLang="en-US" sz="2000" b="1" dirty="0">
                <a:solidFill>
                  <a:srgbClr val="1557AE"/>
                </a:solidFill>
                <a:latin typeface="Consolas" panose="020B0609020204030204" pitchFamily="49" charset="0"/>
                <a:ea typeface="楷体" panose="02010609060101010101" pitchFamily="49" charset="-122"/>
              </a:rPr>
              <a:t>可以用来暂停线程或恢复线程。</a:t>
            </a:r>
            <a:endParaRPr lang="en-US" altLang="zh-CN" sz="2000" b="1" dirty="0">
              <a:solidFill>
                <a:srgbClr val="1557AE"/>
              </a:solidFill>
              <a:latin typeface="Consolas" panose="020B0609020204030204" pitchFamily="49" charset="0"/>
              <a:ea typeface="楷体" panose="02010609060101010101" pitchFamily="49" charset="-122"/>
            </a:endParaRPr>
          </a:p>
          <a:p>
            <a:pPr marL="342900" indent="-342900" algn="just">
              <a:spcBef>
                <a:spcPts val="0"/>
              </a:spcBef>
              <a:spcAft>
                <a:spcPts val="1200"/>
              </a:spcAft>
              <a:buFont typeface="Wingdings" panose="05000000000000000000" pitchFamily="2" charset="2"/>
              <a:buChar char="ü"/>
            </a:pPr>
            <a:r>
              <a:rPr lang="zh-CN" altLang="en-US" sz="2000" b="1" dirty="0">
                <a:solidFill>
                  <a:srgbClr val="1557AE"/>
                </a:solidFill>
                <a:latin typeface="Consolas" panose="020B0609020204030204" pitchFamily="49" charset="0"/>
                <a:ea typeface="楷体" panose="02010609060101010101" pitchFamily="49" charset="-122"/>
              </a:rPr>
              <a:t>可以由线程自身在线程体重调用</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方法暂停自己，也可以在其他线程中通过线程实例调用</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方法暂停线程的执行。</a:t>
            </a:r>
            <a:endParaRPr lang="en-US" altLang="zh-CN" sz="2000" b="1" dirty="0">
              <a:solidFill>
                <a:srgbClr val="1557AE"/>
              </a:solidFill>
              <a:latin typeface="Consolas" panose="020B0609020204030204" pitchFamily="49" charset="0"/>
              <a:ea typeface="楷体" panose="02010609060101010101" pitchFamily="49" charset="-122"/>
            </a:endParaRPr>
          </a:p>
          <a:p>
            <a:pPr marL="342900" indent="-342900" algn="just">
              <a:spcBef>
                <a:spcPts val="0"/>
              </a:spcBef>
              <a:spcAft>
                <a:spcPts val="1200"/>
              </a:spcAft>
              <a:buFont typeface="Wingdings" panose="05000000000000000000" pitchFamily="2" charset="2"/>
              <a:buChar char="ü"/>
            </a:pPr>
            <a:r>
              <a:rPr lang="zh-CN" altLang="en-US" sz="2000" b="1" dirty="0">
                <a:solidFill>
                  <a:srgbClr val="1557AE"/>
                </a:solidFill>
                <a:latin typeface="Consolas" panose="020B0609020204030204" pitchFamily="49" charset="0"/>
                <a:ea typeface="楷体" panose="02010609060101010101" pitchFamily="49" charset="-122"/>
              </a:rPr>
              <a:t>但是要恢复由</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方法暂停的线程，只能在其他线程中通过线程实例调用</a:t>
            </a:r>
            <a:r>
              <a:rPr lang="en-US" altLang="zh-CN" sz="2000" b="1" dirty="0">
                <a:solidFill>
                  <a:srgbClr val="1557AE"/>
                </a:solidFill>
                <a:latin typeface="Consolas" panose="020B0609020204030204" pitchFamily="49" charset="0"/>
                <a:ea typeface="楷体" panose="02010609060101010101" pitchFamily="49" charset="-122"/>
              </a:rPr>
              <a:t>resume()</a:t>
            </a:r>
            <a:r>
              <a:rPr lang="zh-CN" altLang="en-US" sz="2000" b="1" dirty="0">
                <a:solidFill>
                  <a:srgbClr val="1557AE"/>
                </a:solidFill>
                <a:latin typeface="Consolas" panose="020B0609020204030204" pitchFamily="49" charset="0"/>
                <a:ea typeface="楷体" panose="02010609060101010101" pitchFamily="49" charset="-122"/>
              </a:rPr>
              <a:t>方法。</a:t>
            </a:r>
          </a:p>
        </p:txBody>
      </p:sp>
      <p:sp>
        <p:nvSpPr>
          <p:cNvPr id="15" name="矩形: 圆角 14">
            <a:extLst>
              <a:ext uri="{FF2B5EF4-FFF2-40B4-BE49-F238E27FC236}">
                <a16:creationId xmlns:a16="http://schemas.microsoft.com/office/drawing/2014/main" id="{2329BC37-FEBC-4A8D-A2D7-860E1EFD205A}"/>
              </a:ext>
            </a:extLst>
          </p:cNvPr>
          <p:cNvSpPr/>
          <p:nvPr/>
        </p:nvSpPr>
        <p:spPr>
          <a:xfrm>
            <a:off x="1" y="389185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b="1" dirty="0">
                <a:solidFill>
                  <a:srgbClr val="1557AE"/>
                </a:solidFill>
                <a:latin typeface="Consolas" panose="020B0609020204030204" pitchFamily="49" charset="0"/>
              </a:rPr>
              <a:t>suspend()</a:t>
            </a:r>
            <a:r>
              <a:rPr lang="zh-CN" altLang="en-US" sz="2400" b="1" dirty="0">
                <a:solidFill>
                  <a:srgbClr val="1557AE"/>
                </a:solidFill>
                <a:latin typeface="Consolas" panose="020B0609020204030204" pitchFamily="49" charset="0"/>
              </a:rPr>
              <a:t>方法和</a:t>
            </a:r>
            <a:r>
              <a:rPr lang="en-US" altLang="zh-CN" sz="2400" b="1" dirty="0">
                <a:solidFill>
                  <a:srgbClr val="1557AE"/>
                </a:solidFill>
                <a:latin typeface="Consolas" panose="020B0609020204030204" pitchFamily="49" charset="0"/>
              </a:rPr>
              <a:t>resume()</a:t>
            </a:r>
            <a:endParaRPr lang="zh-CN" altLang="en-US" sz="2400" b="1" dirty="0">
              <a:solidFill>
                <a:srgbClr val="1557AE"/>
              </a:solidFill>
              <a:latin typeface="Consolas" panose="020B0609020204030204" pitchFamily="49" charset="0"/>
            </a:endParaRPr>
          </a:p>
        </p:txBody>
      </p:sp>
    </p:spTree>
    <p:extLst>
      <p:ext uri="{BB962C8B-B14F-4D97-AF65-F5344CB8AC3E}">
        <p14:creationId xmlns:p14="http://schemas.microsoft.com/office/powerpoint/2010/main" val="1000823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animEffect transition="in" filter="fade">
                                      <p:cBhvr>
                                        <p:cTn id="37" dur="500"/>
                                        <p:tgtEl>
                                          <p:spTgt spid="1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2" end="2"/>
                                            </p:txEl>
                                          </p:spTgt>
                                        </p:tgtEl>
                                        <p:attrNameLst>
                                          <p:attrName>style.visibility</p:attrName>
                                        </p:attrNameLst>
                                      </p:cBhvr>
                                      <p:to>
                                        <p:strVal val="visible"/>
                                      </p:to>
                                    </p:set>
                                    <p:animEffect transition="in" filter="fade">
                                      <p:cBhvr>
                                        <p:cTn id="4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不可运行状态（</a:t>
            </a:r>
            <a:r>
              <a:rPr lang="en-US" altLang="zh-CN" sz="2400" b="1" dirty="0">
                <a:solidFill>
                  <a:srgbClr val="1557AE"/>
                </a:solidFill>
              </a:rPr>
              <a:t>Not Runnable</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1" y="1679103"/>
            <a:ext cx="9144000" cy="18451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spcBef>
                <a:spcPts val="0"/>
              </a:spcBef>
              <a:spcAft>
                <a:spcPts val="1200"/>
              </a:spcAft>
            </a:pPr>
            <a:r>
              <a:rPr lang="zh-CN" altLang="en-US" sz="2000" b="1" dirty="0">
                <a:solidFill>
                  <a:srgbClr val="1557AE"/>
                </a:solidFill>
                <a:latin typeface="Consolas" panose="020B0609020204030204" pitchFamily="49" charset="0"/>
                <a:ea typeface="楷体" panose="02010609060101010101" pitchFamily="49" charset="-122"/>
              </a:rPr>
              <a:t>线程处于可运行状态时，当下面四种情况发生，线程就进入不可运行状态：</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sleep()</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C00000"/>
                </a:solidFill>
                <a:latin typeface="Consolas" panose="020B0609020204030204" pitchFamily="49" charset="0"/>
                <a:ea typeface="楷体" panose="02010609060101010101" pitchFamily="49" charset="-122"/>
              </a:rPr>
              <a:t> 调用了</a:t>
            </a:r>
            <a:r>
              <a:rPr lang="en-US" altLang="zh-CN" sz="2000" b="1" dirty="0">
                <a:solidFill>
                  <a:srgbClr val="C00000"/>
                </a:solidFill>
                <a:latin typeface="Consolas" panose="020B0609020204030204" pitchFamily="49" charset="0"/>
                <a:ea typeface="楷体" panose="02010609060101010101" pitchFamily="49" charset="-122"/>
              </a:rPr>
              <a:t>suspend()</a:t>
            </a:r>
            <a:r>
              <a:rPr lang="zh-CN" altLang="en-US" sz="2000" b="1" dirty="0">
                <a:solidFill>
                  <a:srgbClr val="C00000"/>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为等候一个条件变量，线程调用</a:t>
            </a:r>
            <a:r>
              <a:rPr lang="en-US" altLang="zh-CN" sz="2000" b="1" dirty="0">
                <a:solidFill>
                  <a:srgbClr val="1557AE"/>
                </a:solidFill>
                <a:latin typeface="Consolas" panose="020B0609020204030204" pitchFamily="49" charset="0"/>
                <a:ea typeface="楷体" panose="02010609060101010101" pitchFamily="49" charset="-122"/>
              </a:rPr>
              <a:t>wait()</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输入输出流中发生线程阻塞。</a:t>
            </a:r>
          </a:p>
        </p:txBody>
      </p:sp>
      <p:sp>
        <p:nvSpPr>
          <p:cNvPr id="7" name="矩形: 圆角 6">
            <a:extLst>
              <a:ext uri="{FF2B5EF4-FFF2-40B4-BE49-F238E27FC236}">
                <a16:creationId xmlns:a16="http://schemas.microsoft.com/office/drawing/2014/main" id="{8EB1CDF3-55DA-43E8-82BD-EAEDD8BDDE34}"/>
              </a:ext>
            </a:extLst>
          </p:cNvPr>
          <p:cNvSpPr/>
          <p:nvPr/>
        </p:nvSpPr>
        <p:spPr>
          <a:xfrm>
            <a:off x="0" y="3524250"/>
            <a:ext cx="9144000" cy="3333749"/>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457200" lvl="0" indent="-457200">
              <a:buFont typeface="+mj-lt"/>
              <a:buAutoNum type="arabicPeriod"/>
            </a:pPr>
            <a:r>
              <a:rPr lang="en-US" altLang="zh-CN" sz="2000" b="1" dirty="0">
                <a:solidFill>
                  <a:srgbClr val="0000FF"/>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class</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JavaSuspendExp</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extends</a:t>
            </a:r>
            <a:r>
              <a:rPr lang="en-US" altLang="zh-CN" sz="2000" b="1" dirty="0">
                <a:solidFill>
                  <a:srgbClr val="000000"/>
                </a:solidFill>
                <a:latin typeface="Consolas" panose="020B0609020204030204" pitchFamily="49" charset="0"/>
              </a:rPr>
              <a:t> Thread{    </a:t>
            </a:r>
          </a:p>
          <a:p>
            <a:pPr marL="457200" lvl="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void</a:t>
            </a:r>
            <a:r>
              <a:rPr lang="en-US" altLang="zh-CN" sz="2000" b="1" dirty="0">
                <a:solidFill>
                  <a:srgbClr val="000000"/>
                </a:solidFill>
                <a:latin typeface="Consolas" panose="020B0609020204030204" pitchFamily="49" charset="0"/>
              </a:rPr>
              <a:t> run(){    </a:t>
            </a:r>
          </a:p>
          <a:p>
            <a:pPr marL="457200" lvl="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for</a:t>
            </a:r>
            <a:r>
              <a:rPr lang="en-US" altLang="zh-CN" sz="2000" b="1" dirty="0">
                <a:solidFill>
                  <a:srgbClr val="000000"/>
                </a:solidFill>
                <a:latin typeface="Consolas" panose="020B0609020204030204" pitchFamily="49" charset="0"/>
              </a:rPr>
              <a:t>(</a:t>
            </a:r>
            <a:r>
              <a:rPr lang="en-US" altLang="zh-CN" sz="2000" b="1" dirty="0">
                <a:solidFill>
                  <a:srgbClr val="0000FF"/>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a:t>
            </a:r>
            <a:r>
              <a:rPr lang="en-US" altLang="zh-CN" sz="2000" b="1" dirty="0">
                <a:solidFill>
                  <a:srgbClr val="000000"/>
                </a:solidFill>
                <a:latin typeface="Consolas" panose="020B0609020204030204" pitchFamily="49" charset="0"/>
              </a:rPr>
              <a:t>=</a:t>
            </a:r>
            <a:r>
              <a:rPr lang="en-US" altLang="zh-CN" sz="2000" b="1" dirty="0">
                <a:solidFill>
                  <a:srgbClr val="098658"/>
                </a:solidFill>
                <a:latin typeface="Consolas" panose="020B0609020204030204" pitchFamily="49" charset="0"/>
              </a:rPr>
              <a:t>1</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a:t>
            </a:r>
            <a:r>
              <a:rPr lang="en-US" altLang="zh-CN" sz="2000" b="1" dirty="0">
                <a:solidFill>
                  <a:srgbClr val="000000"/>
                </a:solidFill>
                <a:latin typeface="Consolas" panose="020B0609020204030204" pitchFamily="49" charset="0"/>
              </a:rPr>
              <a:t>&lt;</a:t>
            </a:r>
            <a:r>
              <a:rPr lang="en-US" altLang="zh-CN" sz="2000" b="1" dirty="0">
                <a:solidFill>
                  <a:srgbClr val="098658"/>
                </a:solidFill>
                <a:latin typeface="Consolas" panose="020B0609020204030204" pitchFamily="49" charset="0"/>
              </a:rPr>
              <a:t>5</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i</a:t>
            </a:r>
            <a:r>
              <a:rPr lang="en-US" altLang="zh-CN" sz="2000" b="1" dirty="0">
                <a:solidFill>
                  <a:srgbClr val="000000"/>
                </a:solidFill>
                <a:latin typeface="Consolas" panose="020B0609020204030204" pitchFamily="49" charset="0"/>
              </a:rPr>
              <a:t>++){    </a:t>
            </a:r>
          </a:p>
          <a:p>
            <a:pPr marL="457200" lvl="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try</a:t>
            </a:r>
            <a:r>
              <a:rPr lang="en-US" altLang="zh-CN" sz="2000" b="1" dirty="0">
                <a:solidFill>
                  <a:srgbClr val="000000"/>
                </a:solidFill>
                <a:latin typeface="Consolas" panose="020B0609020204030204" pitchFamily="49" charset="0"/>
              </a:rPr>
              <a:t> {  </a:t>
            </a:r>
          </a:p>
          <a:p>
            <a:pPr marL="457200" lvl="0" indent="-457200">
              <a:buFont typeface="+mj-lt"/>
              <a:buAutoNum type="arabicPeriod"/>
            </a:pPr>
            <a:r>
              <a:rPr lang="en-US" altLang="zh-CN" sz="2000" b="1" dirty="0">
                <a:solidFill>
                  <a:srgbClr val="000000"/>
                </a:solidFill>
                <a:latin typeface="Consolas" panose="020B0609020204030204" pitchFamily="49" charset="0"/>
              </a:rPr>
              <a:t>                 sleep(</a:t>
            </a:r>
            <a:r>
              <a:rPr lang="en-US" altLang="zh-CN" sz="2000" b="1" dirty="0">
                <a:solidFill>
                  <a:srgbClr val="098658"/>
                </a:solidFill>
                <a:latin typeface="Consolas" panose="020B0609020204030204" pitchFamily="49" charset="0"/>
              </a:rPr>
              <a:t>500</a:t>
            </a:r>
            <a:r>
              <a:rPr lang="en-US" altLang="zh-CN" sz="2000" b="1" dirty="0">
                <a:solidFill>
                  <a:srgbClr val="000000"/>
                </a:solidFill>
                <a:latin typeface="Consolas" panose="020B0609020204030204" pitchFamily="49" charset="0"/>
              </a:rPr>
              <a:t>)</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lvl="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Thread.currentThread</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getName</a:t>
            </a:r>
            <a:r>
              <a:rPr lang="en-US" altLang="zh-CN" sz="2000" b="1" dirty="0">
                <a:solidFill>
                  <a:srgbClr val="000000"/>
                </a:solidFill>
                <a:latin typeface="Consolas" panose="020B0609020204030204" pitchFamily="49" charset="0"/>
              </a:rPr>
              <a:t>())</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lvl="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catch</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InterruptedException</a:t>
            </a:r>
            <a:r>
              <a:rPr lang="en-US" altLang="zh-CN" sz="2000" b="1" dirty="0">
                <a:solidFill>
                  <a:srgbClr val="000000"/>
                </a:solidFill>
                <a:latin typeface="Consolas" panose="020B0609020204030204" pitchFamily="49" charset="0"/>
              </a:rPr>
              <a:t> e){}    </a:t>
            </a:r>
          </a:p>
          <a:p>
            <a:pPr marL="457200" lvl="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System.out.println</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i</a:t>
            </a:r>
            <a:r>
              <a:rPr lang="en-US" altLang="zh-CN" sz="2000" b="1" dirty="0">
                <a:solidFill>
                  <a:srgbClr val="000000"/>
                </a:solidFill>
                <a:latin typeface="Consolas" panose="020B0609020204030204" pitchFamily="49" charset="0"/>
              </a:rPr>
              <a:t>)</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lvl="0" indent="-457200">
              <a:buFont typeface="+mj-lt"/>
              <a:buAutoNum type="arabicPeriod"/>
            </a:pPr>
            <a:r>
              <a:rPr lang="en-US" altLang="zh-CN" sz="2000" b="1" dirty="0">
                <a:solidFill>
                  <a:srgbClr val="000000"/>
                </a:solidFill>
                <a:latin typeface="Consolas" panose="020B0609020204030204" pitchFamily="49" charset="0"/>
              </a:rPr>
              <a:t>        }    </a:t>
            </a:r>
          </a:p>
          <a:p>
            <a:pPr marL="457200" lvl="0" indent="-457200">
              <a:buFont typeface="+mj-lt"/>
              <a:buAutoNum type="arabicPeriod"/>
            </a:pPr>
            <a:r>
              <a:rPr lang="en-US" altLang="zh-CN" sz="2000" b="1" dirty="0">
                <a:solidFill>
                  <a:srgbClr val="000000"/>
                </a:solidFill>
                <a:latin typeface="Consolas" panose="020B0609020204030204" pitchFamily="49" charset="0"/>
              </a:rPr>
              <a:t>    }    </a:t>
            </a:r>
          </a:p>
        </p:txBody>
      </p:sp>
    </p:spTree>
    <p:extLst>
      <p:ext uri="{BB962C8B-B14F-4D97-AF65-F5344CB8AC3E}">
        <p14:creationId xmlns:p14="http://schemas.microsoft.com/office/powerpoint/2010/main" val="20761399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7" name="矩形: 圆角 6">
            <a:extLst>
              <a:ext uri="{FF2B5EF4-FFF2-40B4-BE49-F238E27FC236}">
                <a16:creationId xmlns:a16="http://schemas.microsoft.com/office/drawing/2014/main" id="{8EB1CDF3-55DA-43E8-82BD-EAEDD8BDDE34}"/>
              </a:ext>
            </a:extLst>
          </p:cNvPr>
          <p:cNvSpPr/>
          <p:nvPr/>
        </p:nvSpPr>
        <p:spPr>
          <a:xfrm>
            <a:off x="0" y="1316046"/>
            <a:ext cx="9144000" cy="4076371"/>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marL="45720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void</a:t>
            </a:r>
            <a:r>
              <a:rPr lang="en-US" altLang="zh-CN" sz="2000" b="1" dirty="0">
                <a:solidFill>
                  <a:srgbClr val="000000"/>
                </a:solidFill>
                <a:latin typeface="Consolas" panose="020B0609020204030204" pitchFamily="49" charset="0"/>
              </a:rPr>
              <a:t> main(String </a:t>
            </a:r>
            <a:r>
              <a:rPr lang="en-US" altLang="zh-CN" sz="2000" b="1" dirty="0" err="1">
                <a:solidFill>
                  <a:srgbClr val="000000"/>
                </a:solidFill>
                <a:latin typeface="Consolas" panose="020B0609020204030204" pitchFamily="49" charset="0"/>
              </a:rPr>
              <a:t>args</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JavaSuspendExp</a:t>
            </a:r>
            <a:r>
              <a:rPr lang="en-US" altLang="zh-CN" sz="2000" b="1" dirty="0">
                <a:solidFill>
                  <a:srgbClr val="000000"/>
                </a:solidFill>
                <a:latin typeface="Consolas" panose="020B0609020204030204" pitchFamily="49" charset="0"/>
              </a:rPr>
              <a:t> t0=</a:t>
            </a:r>
            <a:r>
              <a:rPr lang="en-US" altLang="zh-CN" sz="2000" b="1" dirty="0">
                <a:solidFill>
                  <a:srgbClr val="0000FF"/>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JavaSuspendExp</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JavaSuspendExp</a:t>
            </a:r>
            <a:r>
              <a:rPr lang="en-US" altLang="zh-CN" sz="2000" b="1" dirty="0">
                <a:solidFill>
                  <a:srgbClr val="000000"/>
                </a:solidFill>
                <a:latin typeface="Consolas" panose="020B0609020204030204" pitchFamily="49" charset="0"/>
              </a:rPr>
              <a:t> t1=</a:t>
            </a:r>
            <a:r>
              <a:rPr lang="en-US" altLang="zh-CN" sz="2000" b="1" dirty="0">
                <a:solidFill>
                  <a:srgbClr val="0000FF"/>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JavaSuspendExp</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JavaSuspendExp</a:t>
            </a:r>
            <a:r>
              <a:rPr lang="en-US" altLang="zh-CN" sz="2000" b="1" dirty="0">
                <a:solidFill>
                  <a:srgbClr val="000000"/>
                </a:solidFill>
                <a:latin typeface="Consolas" panose="020B0609020204030204" pitchFamily="49" charset="0"/>
              </a:rPr>
              <a:t> t2=</a:t>
            </a:r>
            <a:r>
              <a:rPr lang="en-US" altLang="zh-CN" sz="2000" b="1" dirty="0">
                <a:solidFill>
                  <a:srgbClr val="0000FF"/>
                </a:solidFill>
                <a:latin typeface="Consolas" panose="020B0609020204030204" pitchFamily="49" charset="0"/>
              </a:rPr>
              <a:t>new</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JavaSuspendExp</a:t>
            </a:r>
            <a:r>
              <a:rPr lang="en-US" altLang="zh-CN" sz="2000" b="1" dirty="0">
                <a:solidFill>
                  <a:srgbClr val="000000"/>
                </a:solidFill>
                <a:latin typeface="Consolas" panose="020B0609020204030204" pitchFamily="49" charset="0"/>
              </a:rPr>
              <a:t> ()</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t0.start()</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t1.start()</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t1.suspend()</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t2.start()</a:t>
            </a:r>
            <a:r>
              <a:rPr lang="en-US" altLang="zh-CN" sz="2000" b="1" dirty="0">
                <a:solidFill>
                  <a:srgbClr val="0000FF"/>
                </a:solidFill>
                <a:latin typeface="Consolas" panose="020B0609020204030204" pitchFamily="49" charset="0"/>
              </a:rPr>
              <a:t>;</a:t>
            </a: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    }</a:t>
            </a:r>
          </a:p>
          <a:p>
            <a:pPr marL="457200" indent="-457200">
              <a:buFont typeface="+mj-lt"/>
              <a:buAutoNum type="arabicPeriod"/>
            </a:pPr>
            <a:r>
              <a:rPr lang="en-US" altLang="zh-CN" sz="2000" b="1" dirty="0">
                <a:solidFill>
                  <a:srgbClr val="000000"/>
                </a:solidFill>
                <a:latin typeface="Consolas" panose="020B0609020204030204" pitchFamily="49" charset="0"/>
              </a:rPr>
              <a:t>}</a:t>
            </a:r>
            <a:br>
              <a:rPr lang="en-US" altLang="zh-CN" sz="2000" b="1" dirty="0">
                <a:solidFill>
                  <a:srgbClr val="000000"/>
                </a:solidFill>
                <a:latin typeface="Consolas" panose="020B0609020204030204" pitchFamily="49" charset="0"/>
              </a:rPr>
            </a:br>
            <a:endParaRPr lang="en-US" altLang="zh-CN" sz="2000" b="1" dirty="0">
              <a:solidFill>
                <a:srgbClr val="000000"/>
              </a:solidFill>
              <a:latin typeface="Consolas" panose="020B0609020204030204" pitchFamily="49" charset="0"/>
            </a:endParaRPr>
          </a:p>
        </p:txBody>
      </p:sp>
      <p:pic>
        <p:nvPicPr>
          <p:cNvPr id="3" name="图片 2">
            <a:extLst>
              <a:ext uri="{FF2B5EF4-FFF2-40B4-BE49-F238E27FC236}">
                <a16:creationId xmlns:a16="http://schemas.microsoft.com/office/drawing/2014/main" id="{98F554F8-7D19-41D8-8A7A-4F7AB17E74B1}"/>
              </a:ext>
            </a:extLst>
          </p:cNvPr>
          <p:cNvPicPr>
            <a:picLocks noChangeAspect="1"/>
          </p:cNvPicPr>
          <p:nvPr/>
        </p:nvPicPr>
        <p:blipFill>
          <a:blip r:embed="rId3"/>
          <a:stretch>
            <a:fillRect/>
          </a:stretch>
        </p:blipFill>
        <p:spPr>
          <a:xfrm>
            <a:off x="5495925" y="3238172"/>
            <a:ext cx="3000375" cy="2867025"/>
          </a:xfrm>
          <a:prstGeom prst="rect">
            <a:avLst/>
          </a:prstGeom>
        </p:spPr>
      </p:pic>
    </p:spTree>
    <p:extLst>
      <p:ext uri="{BB962C8B-B14F-4D97-AF65-F5344CB8AC3E}">
        <p14:creationId xmlns:p14="http://schemas.microsoft.com/office/powerpoint/2010/main" val="3999938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b="1" dirty="0">
                <a:solidFill>
                  <a:schemeClr val="bg1"/>
                </a:solidFill>
                <a:latin typeface="Berlin Sans FB Demi" panose="020E0802020502020306" pitchFamily="34" charset="0"/>
              </a:rPr>
              <a:t>PART</a:t>
            </a:r>
            <a:endParaRPr lang="zh-CN" altLang="en-US" sz="1700" b="1"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b="1" dirty="0">
                <a:solidFill>
                  <a:schemeClr val="bg1"/>
                </a:solidFill>
                <a:latin typeface="Broadway" panose="04040905080B02020502" pitchFamily="82" charset="0"/>
              </a:rPr>
              <a:t>3</a:t>
            </a:r>
            <a:endParaRPr lang="zh-CN" altLang="en-US" sz="3600" b="1"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不可运行状态（</a:t>
            </a:r>
            <a:r>
              <a:rPr lang="en-US" altLang="zh-CN" sz="2400" b="1" dirty="0">
                <a:solidFill>
                  <a:srgbClr val="1557AE"/>
                </a:solidFill>
              </a:rPr>
              <a:t>Not Runnable</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1" y="1679103"/>
            <a:ext cx="9144000" cy="18451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spcBef>
                <a:spcPts val="0"/>
              </a:spcBef>
              <a:spcAft>
                <a:spcPts val="1200"/>
              </a:spcAft>
            </a:pPr>
            <a:r>
              <a:rPr lang="zh-CN" altLang="en-US" sz="2000" b="1" dirty="0">
                <a:solidFill>
                  <a:srgbClr val="1557AE"/>
                </a:solidFill>
                <a:latin typeface="Consolas" panose="020B0609020204030204" pitchFamily="49" charset="0"/>
                <a:ea typeface="楷体" panose="02010609060101010101" pitchFamily="49" charset="-122"/>
              </a:rPr>
              <a:t>线程处于可运行状态时，当下面四种情况发生，线程就进入不可运行状态：</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sleep()</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C00000"/>
                </a:solidFill>
                <a:latin typeface="Consolas" panose="020B0609020204030204" pitchFamily="49" charset="0"/>
                <a:ea typeface="楷体" panose="02010609060101010101" pitchFamily="49" charset="-122"/>
              </a:rPr>
              <a:t> 为等候一个条件变量，线程调用</a:t>
            </a:r>
            <a:r>
              <a:rPr lang="en-US" altLang="zh-CN" sz="2000" b="1" dirty="0">
                <a:solidFill>
                  <a:srgbClr val="C00000"/>
                </a:solidFill>
                <a:latin typeface="Consolas" panose="020B0609020204030204" pitchFamily="49" charset="0"/>
                <a:ea typeface="楷体" panose="02010609060101010101" pitchFamily="49" charset="-122"/>
              </a:rPr>
              <a:t>wait()</a:t>
            </a:r>
            <a:r>
              <a:rPr lang="zh-CN" altLang="en-US" sz="2000" b="1" dirty="0">
                <a:solidFill>
                  <a:srgbClr val="C00000"/>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输入输出流中发生线程阻塞。</a:t>
            </a:r>
          </a:p>
        </p:txBody>
      </p:sp>
      <p:sp>
        <p:nvSpPr>
          <p:cNvPr id="7" name="矩形: 圆角 6">
            <a:extLst>
              <a:ext uri="{FF2B5EF4-FFF2-40B4-BE49-F238E27FC236}">
                <a16:creationId xmlns:a16="http://schemas.microsoft.com/office/drawing/2014/main" id="{8EB1CDF3-55DA-43E8-82BD-EAEDD8BDDE34}"/>
              </a:ext>
            </a:extLst>
          </p:cNvPr>
          <p:cNvSpPr/>
          <p:nvPr/>
        </p:nvSpPr>
        <p:spPr>
          <a:xfrm>
            <a:off x="0" y="0"/>
            <a:ext cx="9144000" cy="6858000"/>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java.text.SimpleDateFormat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SuspendThread</a:t>
            </a:r>
            <a:r>
              <a:rPr lang="en-US" altLang="zh-CN" b="1" dirty="0">
                <a:solidFill>
                  <a:srgbClr val="000000"/>
                </a:solidFill>
                <a:latin typeface="Consolas" panose="020B0609020204030204" pitchFamily="49" charset="0"/>
              </a:rPr>
              <a:t> {</a:t>
            </a:r>
          </a:p>
          <a:p>
            <a:pPr marL="342900" indent="-342900">
              <a:buFont typeface="+mj-lt"/>
              <a:buAutoNum type="arabicPeriod"/>
            </a:pPr>
            <a:br>
              <a:rPr lang="en-US" altLang="zh-CN" b="1" dirty="0">
                <a:solidFill>
                  <a:srgbClr val="000000"/>
                </a:solidFill>
                <a:latin typeface="Consolas" panose="020B0609020204030204" pitchFamily="49" charset="0"/>
              </a:rPr>
            </a:b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SimpleDateFormat</a:t>
            </a:r>
            <a:r>
              <a:rPr lang="en-US" altLang="zh-CN" b="1" dirty="0">
                <a:solidFill>
                  <a:srgbClr val="000000"/>
                </a:solidFill>
                <a:latin typeface="Consolas" panose="020B0609020204030204" pitchFamily="49" charset="0"/>
              </a:rPr>
              <a:t> f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SimpleDateFormat</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a:t>
            </a:r>
            <a:r>
              <a:rPr lang="en-US" altLang="zh-CN" b="1" dirty="0" err="1">
                <a:solidFill>
                  <a:srgbClr val="A31515"/>
                </a:solidFill>
                <a:latin typeface="Consolas" panose="020B0609020204030204" pitchFamily="49" charset="0"/>
              </a:rPr>
              <a:t>HH:mm:ss</a:t>
            </a:r>
            <a:r>
              <a:rPr lang="en-US" altLang="zh-CN" b="1" dirty="0">
                <a:solidFill>
                  <a:srgbClr val="A31515"/>
                </a:solidFill>
                <a:latin typeface="Consolas" panose="020B0609020204030204" pitchFamily="49" charset="0"/>
              </a:rPr>
              <a:t>"</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MyThread2 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MyThread2()</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t.start</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t.suspend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"Suspend:"</a:t>
            </a:r>
            <a:r>
              <a:rPr lang="en-US" altLang="zh-CN" b="1" dirty="0">
                <a:solidFill>
                  <a:srgbClr val="000000"/>
                </a:solidFill>
                <a:latin typeface="Consolas" panose="020B0609020204030204" pitchFamily="49" charset="0"/>
              </a:rPr>
              <a:t> +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f.format</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System.currentTimeMillis</a:t>
            </a:r>
            <a:r>
              <a:rPr lang="en-US" altLang="zh-CN" b="1" dirty="0">
                <a:solidFill>
                  <a:srgbClr val="000000"/>
                </a:solidFill>
                <a:latin typeface="Consolas" panose="020B0609020204030204" pitchFamily="49" charset="0"/>
              </a:rPr>
              <a:t>()) +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 num =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t.getNum</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5000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"Suspend 5s:"</a:t>
            </a:r>
            <a:r>
              <a:rPr lang="en-US" altLang="zh-CN" b="1" dirty="0">
                <a:solidFill>
                  <a:srgbClr val="000000"/>
                </a:solidFill>
                <a:latin typeface="Consolas" panose="020B0609020204030204" pitchFamily="49" charset="0"/>
              </a:rPr>
              <a:t> +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f.format</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System.currentTimeMillis</a:t>
            </a:r>
            <a:r>
              <a:rPr lang="en-US" altLang="zh-CN" b="1" dirty="0">
                <a:solidFill>
                  <a:srgbClr val="000000"/>
                </a:solidFill>
                <a:latin typeface="Consolas" panose="020B0609020204030204" pitchFamily="49" charset="0"/>
              </a:rPr>
              <a:t>()) +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 num =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t.getNum</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t.resume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"--Resume--"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 (Exception e)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e.printStackTrace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578304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b="1" dirty="0">
                <a:solidFill>
                  <a:schemeClr val="bg1"/>
                </a:solidFill>
                <a:latin typeface="Berlin Sans FB Demi" panose="020E0802020502020306" pitchFamily="34" charset="0"/>
              </a:rPr>
              <a:t>PART</a:t>
            </a:r>
            <a:endParaRPr lang="zh-CN" altLang="en-US" sz="1700" b="1"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b="1" dirty="0">
                <a:solidFill>
                  <a:schemeClr val="bg1"/>
                </a:solidFill>
                <a:latin typeface="Broadway" panose="04040905080B02020502" pitchFamily="82" charset="0"/>
              </a:rPr>
              <a:t>3</a:t>
            </a:r>
            <a:endParaRPr lang="zh-CN" altLang="en-US" sz="3600" b="1"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不可运行状态（</a:t>
            </a:r>
            <a:r>
              <a:rPr lang="en-US" altLang="zh-CN" sz="2400" b="1" dirty="0">
                <a:solidFill>
                  <a:srgbClr val="1557AE"/>
                </a:solidFill>
              </a:rPr>
              <a:t>Not Runnable</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1" y="1679103"/>
            <a:ext cx="9144000" cy="18451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spcBef>
                <a:spcPts val="0"/>
              </a:spcBef>
              <a:spcAft>
                <a:spcPts val="1200"/>
              </a:spcAft>
            </a:pPr>
            <a:r>
              <a:rPr lang="zh-CN" altLang="en-US" sz="2000" b="1" dirty="0">
                <a:solidFill>
                  <a:srgbClr val="1557AE"/>
                </a:solidFill>
                <a:latin typeface="Consolas" panose="020B0609020204030204" pitchFamily="49" charset="0"/>
                <a:ea typeface="楷体" panose="02010609060101010101" pitchFamily="49" charset="-122"/>
              </a:rPr>
              <a:t>线程处于可运行状态时，当下面四种情况发生，线程就进入不可运行状态：</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sleep()</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C00000"/>
                </a:solidFill>
                <a:latin typeface="Consolas" panose="020B0609020204030204" pitchFamily="49" charset="0"/>
                <a:ea typeface="楷体" panose="02010609060101010101" pitchFamily="49" charset="-122"/>
              </a:rPr>
              <a:t> 为等候一个条件变量，线程调用</a:t>
            </a:r>
            <a:r>
              <a:rPr lang="en-US" altLang="zh-CN" sz="2000" b="1" dirty="0">
                <a:solidFill>
                  <a:srgbClr val="C00000"/>
                </a:solidFill>
                <a:latin typeface="Consolas" panose="020B0609020204030204" pitchFamily="49" charset="0"/>
                <a:ea typeface="楷体" panose="02010609060101010101" pitchFamily="49" charset="-122"/>
              </a:rPr>
              <a:t>wait()</a:t>
            </a:r>
            <a:r>
              <a:rPr lang="zh-CN" altLang="en-US" sz="2000" b="1" dirty="0">
                <a:solidFill>
                  <a:srgbClr val="C00000"/>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输入输出流中发生线程阻塞。</a:t>
            </a:r>
          </a:p>
        </p:txBody>
      </p:sp>
      <p:sp>
        <p:nvSpPr>
          <p:cNvPr id="7" name="矩形: 圆角 6">
            <a:extLst>
              <a:ext uri="{FF2B5EF4-FFF2-40B4-BE49-F238E27FC236}">
                <a16:creationId xmlns:a16="http://schemas.microsoft.com/office/drawing/2014/main" id="{8EB1CDF3-55DA-43E8-82BD-EAEDD8BDDE34}"/>
              </a:ext>
            </a:extLst>
          </p:cNvPr>
          <p:cNvSpPr/>
          <p:nvPr/>
        </p:nvSpPr>
        <p:spPr>
          <a:xfrm>
            <a:off x="0" y="0"/>
            <a:ext cx="9144000" cy="6858000"/>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MyThread2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long</a:t>
            </a:r>
            <a:r>
              <a:rPr lang="en-US" altLang="zh-CN" b="1" dirty="0">
                <a:solidFill>
                  <a:srgbClr val="000000"/>
                </a:solidFill>
                <a:latin typeface="Consolas" panose="020B0609020204030204" pitchFamily="49" charset="0"/>
              </a:rPr>
              <a:t> num = </a:t>
            </a:r>
            <a:r>
              <a:rPr lang="en-US" altLang="zh-CN" b="1" dirty="0">
                <a:solidFill>
                  <a:srgbClr val="098658"/>
                </a:solidFill>
                <a:latin typeface="Consolas" panose="020B0609020204030204" pitchFamily="49" charset="0"/>
              </a:rPr>
              <a:t>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setNum</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long</a:t>
            </a:r>
            <a:r>
              <a:rPr lang="en-US" altLang="zh-CN" b="1" dirty="0">
                <a:solidFill>
                  <a:srgbClr val="000000"/>
                </a:solidFill>
                <a:latin typeface="Consolas" panose="020B0609020204030204" pitchFamily="49" charset="0"/>
              </a:rPr>
              <a:t> num)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.num</a:t>
            </a:r>
            <a:r>
              <a:rPr lang="en-US" altLang="zh-CN" b="1" dirty="0">
                <a:solidFill>
                  <a:srgbClr val="000000"/>
                </a:solidFill>
                <a:latin typeface="Consolas" panose="020B0609020204030204" pitchFamily="49" charset="0"/>
              </a:rPr>
              <a:t> = num</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long</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getNum</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return</a:t>
            </a:r>
            <a:r>
              <a:rPr lang="en-US" altLang="zh-CN" b="1" dirty="0">
                <a:solidFill>
                  <a:srgbClr val="000000"/>
                </a:solidFill>
                <a:latin typeface="Consolas" panose="020B0609020204030204" pitchFamily="49" charset="0"/>
              </a:rPr>
              <a:t> num</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br>
              <a:rPr lang="en-US" altLang="zh-CN" b="1" dirty="0">
                <a:solidFill>
                  <a:srgbClr val="000000"/>
                </a:solidFill>
                <a:latin typeface="Consolas" panose="020B0609020204030204" pitchFamily="49" charset="0"/>
              </a:rPr>
            </a:br>
            <a:r>
              <a:rPr lang="en-US" altLang="zh-CN" b="1" dirty="0">
                <a:solidFill>
                  <a:srgbClr val="000000"/>
                </a:solidFill>
                <a:latin typeface="Consolas" panose="020B0609020204030204" pitchFamily="49" charset="0"/>
              </a:rPr>
              <a:t>    </a:t>
            </a:r>
            <a:r>
              <a:rPr lang="en-US" altLang="zh-CN" b="1" dirty="0">
                <a:solidFill>
                  <a:srgbClr val="800000"/>
                </a:solidFill>
                <a:latin typeface="Consolas" panose="020B0609020204030204" pitchFamily="49" charset="0"/>
              </a:rPr>
              <a:t>@Override</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true</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num++</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4" name="图片 3">
            <a:extLst>
              <a:ext uri="{FF2B5EF4-FFF2-40B4-BE49-F238E27FC236}">
                <a16:creationId xmlns:a16="http://schemas.microsoft.com/office/drawing/2014/main" id="{1C9C165B-98E3-428F-9B53-E1C95FA34539}"/>
              </a:ext>
            </a:extLst>
          </p:cNvPr>
          <p:cNvPicPr>
            <a:picLocks noChangeAspect="1"/>
          </p:cNvPicPr>
          <p:nvPr/>
        </p:nvPicPr>
        <p:blipFill>
          <a:blip r:embed="rId3"/>
          <a:stretch>
            <a:fillRect/>
          </a:stretch>
        </p:blipFill>
        <p:spPr>
          <a:xfrm>
            <a:off x="5277723" y="5410200"/>
            <a:ext cx="3459976" cy="671840"/>
          </a:xfrm>
          <a:prstGeom prst="rect">
            <a:avLst/>
          </a:prstGeom>
        </p:spPr>
      </p:pic>
    </p:spTree>
    <p:extLst>
      <p:ext uri="{BB962C8B-B14F-4D97-AF65-F5344CB8AC3E}">
        <p14:creationId xmlns:p14="http://schemas.microsoft.com/office/powerpoint/2010/main" val="39626801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rPr>
              <a:t> 多线程基本概念</a:t>
            </a:r>
          </a:p>
        </p:txBody>
      </p:sp>
      <p:sp>
        <p:nvSpPr>
          <p:cNvPr id="35" name="矩形 4"/>
          <p:cNvSpPr>
            <a:spLocks noChangeArrowheads="1"/>
          </p:cNvSpPr>
          <p:nvPr/>
        </p:nvSpPr>
        <p:spPr bwMode="auto">
          <a:xfrm>
            <a:off x="4997405" y="1853569"/>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创建线程的方式</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线程的生命周期及控制</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线程的调度</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多线程的互斥与同步</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线程组</a:t>
            </a:r>
          </a:p>
        </p:txBody>
      </p:sp>
    </p:spTree>
    <p:extLst>
      <p:ext uri="{BB962C8B-B14F-4D97-AF65-F5344CB8AC3E}">
        <p14:creationId xmlns:p14="http://schemas.microsoft.com/office/powerpoint/2010/main" val="151792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b="1" dirty="0">
                <a:solidFill>
                  <a:schemeClr val="bg1"/>
                </a:solidFill>
                <a:latin typeface="Berlin Sans FB Demi" panose="020E0802020502020306" pitchFamily="34" charset="0"/>
              </a:rPr>
              <a:t>PART</a:t>
            </a:r>
            <a:endParaRPr lang="zh-CN" altLang="en-US" sz="1700" b="1"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b="1" dirty="0">
                <a:solidFill>
                  <a:schemeClr val="bg1"/>
                </a:solidFill>
                <a:latin typeface="Broadway" panose="04040905080B02020502" pitchFamily="82" charset="0"/>
              </a:rPr>
              <a:t>3</a:t>
            </a:r>
            <a:endParaRPr lang="zh-CN" altLang="en-US" sz="3600" b="1"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不可运行状态（</a:t>
            </a:r>
            <a:r>
              <a:rPr lang="en-US" altLang="zh-CN" sz="2400" b="1" dirty="0">
                <a:solidFill>
                  <a:srgbClr val="1557AE"/>
                </a:solidFill>
              </a:rPr>
              <a:t>Not Runnable</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1" y="1679103"/>
            <a:ext cx="9144000" cy="18451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spcBef>
                <a:spcPts val="0"/>
              </a:spcBef>
              <a:spcAft>
                <a:spcPts val="1200"/>
              </a:spcAft>
            </a:pPr>
            <a:r>
              <a:rPr lang="zh-CN" altLang="en-US" sz="2000" b="1" dirty="0">
                <a:solidFill>
                  <a:srgbClr val="1557AE"/>
                </a:solidFill>
                <a:latin typeface="Consolas" panose="020B0609020204030204" pitchFamily="49" charset="0"/>
                <a:ea typeface="楷体" panose="02010609060101010101" pitchFamily="49" charset="-122"/>
              </a:rPr>
              <a:t>线程处于可运行状态时，当下面四种情况发生，线程就进入不可运行状态：</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sleep()</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C00000"/>
                </a:solidFill>
                <a:latin typeface="Consolas" panose="020B0609020204030204" pitchFamily="49" charset="0"/>
                <a:ea typeface="楷体" panose="02010609060101010101" pitchFamily="49" charset="-122"/>
              </a:rPr>
              <a:t> 为等候一个条件变量，线程调用</a:t>
            </a:r>
            <a:r>
              <a:rPr lang="en-US" altLang="zh-CN" sz="2000" b="1" dirty="0">
                <a:solidFill>
                  <a:srgbClr val="C00000"/>
                </a:solidFill>
                <a:latin typeface="Consolas" panose="020B0609020204030204" pitchFamily="49" charset="0"/>
                <a:ea typeface="楷体" panose="02010609060101010101" pitchFamily="49" charset="-122"/>
              </a:rPr>
              <a:t>wait()</a:t>
            </a:r>
            <a:r>
              <a:rPr lang="zh-CN" altLang="en-US" sz="2000" b="1" dirty="0">
                <a:solidFill>
                  <a:srgbClr val="C00000"/>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输入输出流中发生线程阻塞。</a:t>
            </a:r>
          </a:p>
        </p:txBody>
      </p:sp>
      <p:sp>
        <p:nvSpPr>
          <p:cNvPr id="7" name="矩形: 圆角 6">
            <a:extLst>
              <a:ext uri="{FF2B5EF4-FFF2-40B4-BE49-F238E27FC236}">
                <a16:creationId xmlns:a16="http://schemas.microsoft.com/office/drawing/2014/main" id="{8EB1CDF3-55DA-43E8-82BD-EAEDD8BDDE34}"/>
              </a:ext>
            </a:extLst>
          </p:cNvPr>
          <p:cNvSpPr/>
          <p:nvPr/>
        </p:nvSpPr>
        <p:spPr>
          <a:xfrm>
            <a:off x="0" y="1518910"/>
            <a:ext cx="9144000" cy="5339090"/>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java.util.Date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ThreadA</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ThreadA</a:t>
            </a:r>
            <a:r>
              <a:rPr lang="en-US" altLang="zh-CN" b="1" dirty="0">
                <a:solidFill>
                  <a:srgbClr val="000000"/>
                </a:solidFill>
                <a:latin typeface="Consolas" panose="020B0609020204030204" pitchFamily="49" charset="0"/>
              </a:rPr>
              <a:t>(String name)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super</a:t>
            </a:r>
            <a:r>
              <a:rPr lang="en-US" altLang="zh-CN" b="1" dirty="0">
                <a:solidFill>
                  <a:srgbClr val="000000"/>
                </a:solidFill>
                <a:latin typeface="Consolas" panose="020B0609020204030204" pitchFamily="49" charset="0"/>
              </a:rPr>
              <a:t>(name)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this</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 {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 (Exception e)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e.printStackTrace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Thread.currentThread</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 call notify()"</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.notify</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Date </a:t>
            </a:r>
            <a:r>
              <a:rPr lang="en-US" altLang="zh-CN" b="1" dirty="0" err="1">
                <a:solidFill>
                  <a:srgbClr val="000000"/>
                </a:solidFill>
                <a:latin typeface="Consolas" panose="020B0609020204030204" pitchFamily="49" charset="0"/>
              </a:rPr>
              <a:t>date</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date.toString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371651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b="1" dirty="0">
                <a:solidFill>
                  <a:schemeClr val="bg1"/>
                </a:solidFill>
                <a:latin typeface="Berlin Sans FB Demi" panose="020E0802020502020306" pitchFamily="34" charset="0"/>
              </a:rPr>
              <a:t>PART</a:t>
            </a:r>
            <a:endParaRPr lang="zh-CN" altLang="en-US" sz="1700" b="1"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b="1" dirty="0">
                <a:solidFill>
                  <a:schemeClr val="bg1"/>
                </a:solidFill>
                <a:latin typeface="Broadway" panose="04040905080B02020502" pitchFamily="82" charset="0"/>
              </a:rPr>
              <a:t>3</a:t>
            </a:r>
            <a:endParaRPr lang="zh-CN" altLang="en-US" sz="3600" b="1"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不可运行状态（</a:t>
            </a:r>
            <a:r>
              <a:rPr lang="en-US" altLang="zh-CN" sz="2400" b="1" dirty="0">
                <a:solidFill>
                  <a:srgbClr val="1557AE"/>
                </a:solidFill>
              </a:rPr>
              <a:t>Not Runnable</a:t>
            </a:r>
            <a:r>
              <a:rPr lang="zh-CN" altLang="en-US" sz="2400" b="1" dirty="0">
                <a:solidFill>
                  <a:srgbClr val="1557AE"/>
                </a:solidFill>
              </a:rPr>
              <a:t>）</a:t>
            </a:r>
          </a:p>
        </p:txBody>
      </p:sp>
      <p:sp>
        <p:nvSpPr>
          <p:cNvPr id="2" name="矩形 1">
            <a:extLst>
              <a:ext uri="{FF2B5EF4-FFF2-40B4-BE49-F238E27FC236}">
                <a16:creationId xmlns:a16="http://schemas.microsoft.com/office/drawing/2014/main" id="{00EC0D52-B9B9-470F-925D-54ADAC5A354F}"/>
              </a:ext>
            </a:extLst>
          </p:cNvPr>
          <p:cNvSpPr/>
          <p:nvPr/>
        </p:nvSpPr>
        <p:spPr>
          <a:xfrm>
            <a:off x="1" y="1679103"/>
            <a:ext cx="9144000" cy="18451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spcBef>
                <a:spcPts val="0"/>
              </a:spcBef>
              <a:spcAft>
                <a:spcPts val="1200"/>
              </a:spcAft>
            </a:pPr>
            <a:r>
              <a:rPr lang="zh-CN" altLang="en-US" sz="2000" b="1" dirty="0">
                <a:solidFill>
                  <a:srgbClr val="1557AE"/>
                </a:solidFill>
                <a:latin typeface="Consolas" panose="020B0609020204030204" pitchFamily="49" charset="0"/>
                <a:ea typeface="楷体" panose="02010609060101010101" pitchFamily="49" charset="-122"/>
              </a:rPr>
              <a:t>线程处于可运行状态时，当下面四种情况发生，线程就进入不可运行状态：</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sleep()</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调用了</a:t>
            </a:r>
            <a:r>
              <a:rPr lang="en-US" altLang="zh-CN" sz="2000" b="1" dirty="0">
                <a:solidFill>
                  <a:srgbClr val="1557AE"/>
                </a:solidFill>
                <a:latin typeface="Consolas" panose="020B0609020204030204" pitchFamily="49" charset="0"/>
                <a:ea typeface="楷体" panose="02010609060101010101" pitchFamily="49" charset="-122"/>
              </a:rPr>
              <a:t>suspend()</a:t>
            </a:r>
            <a:r>
              <a:rPr lang="zh-CN" altLang="en-US" sz="2000" b="1" dirty="0">
                <a:solidFill>
                  <a:srgbClr val="1557AE"/>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C00000"/>
                </a:solidFill>
                <a:latin typeface="Consolas" panose="020B0609020204030204" pitchFamily="49" charset="0"/>
                <a:ea typeface="楷体" panose="02010609060101010101" pitchFamily="49" charset="-122"/>
              </a:rPr>
              <a:t> 为等候一个条件变量，线程调用</a:t>
            </a:r>
            <a:r>
              <a:rPr lang="en-US" altLang="zh-CN" sz="2000" b="1" dirty="0">
                <a:solidFill>
                  <a:srgbClr val="C00000"/>
                </a:solidFill>
                <a:latin typeface="Consolas" panose="020B0609020204030204" pitchFamily="49" charset="0"/>
                <a:ea typeface="楷体" panose="02010609060101010101" pitchFamily="49" charset="-122"/>
              </a:rPr>
              <a:t>wait()</a:t>
            </a:r>
            <a:r>
              <a:rPr lang="zh-CN" altLang="en-US" sz="2000" b="1" dirty="0">
                <a:solidFill>
                  <a:srgbClr val="C00000"/>
                </a:solidFill>
                <a:latin typeface="Consolas" panose="020B0609020204030204" pitchFamily="49" charset="0"/>
                <a:ea typeface="楷体" panose="02010609060101010101" pitchFamily="49" charset="-122"/>
              </a:rPr>
              <a:t>方法；</a:t>
            </a:r>
          </a:p>
          <a:p>
            <a:pPr marL="342900" indent="-342900" algn="just">
              <a:spcBef>
                <a:spcPts val="0"/>
              </a:spcBef>
              <a:buFont typeface="Wingdings" panose="05000000000000000000" pitchFamily="2" charset="2"/>
              <a:buChar char="u"/>
            </a:pPr>
            <a:r>
              <a:rPr lang="zh-CN" altLang="en-US" sz="2000" b="1" dirty="0">
                <a:solidFill>
                  <a:srgbClr val="1557AE"/>
                </a:solidFill>
                <a:latin typeface="Consolas" panose="020B0609020204030204" pitchFamily="49" charset="0"/>
                <a:ea typeface="楷体" panose="02010609060101010101" pitchFamily="49" charset="-122"/>
              </a:rPr>
              <a:t> 输入输出流中发生线程阻塞。</a:t>
            </a:r>
          </a:p>
        </p:txBody>
      </p:sp>
      <p:sp>
        <p:nvSpPr>
          <p:cNvPr id="7" name="矩形: 圆角 6">
            <a:extLst>
              <a:ext uri="{FF2B5EF4-FFF2-40B4-BE49-F238E27FC236}">
                <a16:creationId xmlns:a16="http://schemas.microsoft.com/office/drawing/2014/main" id="{8EB1CDF3-55DA-43E8-82BD-EAEDD8BDDE34}"/>
              </a:ext>
            </a:extLst>
          </p:cNvPr>
          <p:cNvSpPr/>
          <p:nvPr/>
        </p:nvSpPr>
        <p:spPr>
          <a:xfrm>
            <a:off x="0" y="0"/>
            <a:ext cx="9144000" cy="6858000"/>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test3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ThreadA</a:t>
            </a:r>
            <a:r>
              <a:rPr lang="en-US" altLang="zh-CN" b="1" dirty="0">
                <a:solidFill>
                  <a:srgbClr val="000000"/>
                </a:solidFill>
                <a:latin typeface="Consolas" panose="020B0609020204030204" pitchFamily="49" charset="0"/>
              </a:rPr>
              <a:t> t1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ThreadA</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"t1"</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(t1)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Thread.currentThread</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 start t1"</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t1.start()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Date </a:t>
            </a:r>
            <a:r>
              <a:rPr lang="en-US" altLang="zh-CN" b="1" dirty="0" err="1">
                <a:solidFill>
                  <a:srgbClr val="000000"/>
                </a:solidFill>
                <a:latin typeface="Consolas" panose="020B0609020204030204" pitchFamily="49" charset="0"/>
              </a:rPr>
              <a:t>date</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date.toString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Thread.currentThread</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 wait()"</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t1.wait()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Thread.currentThread</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 continue"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e.printStackTrace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6" name="图片 5">
            <a:extLst>
              <a:ext uri="{FF2B5EF4-FFF2-40B4-BE49-F238E27FC236}">
                <a16:creationId xmlns:a16="http://schemas.microsoft.com/office/drawing/2014/main" id="{9E502B0A-8F75-44DE-9540-9546B6A3F6E3}"/>
              </a:ext>
            </a:extLst>
          </p:cNvPr>
          <p:cNvPicPr>
            <a:picLocks noChangeAspect="1"/>
          </p:cNvPicPr>
          <p:nvPr/>
        </p:nvPicPr>
        <p:blipFill>
          <a:blip r:embed="rId3"/>
          <a:stretch>
            <a:fillRect/>
          </a:stretch>
        </p:blipFill>
        <p:spPr>
          <a:xfrm>
            <a:off x="5993593" y="5353872"/>
            <a:ext cx="2977321" cy="1126701"/>
          </a:xfrm>
          <a:prstGeom prst="rect">
            <a:avLst/>
          </a:prstGeom>
        </p:spPr>
      </p:pic>
    </p:spTree>
    <p:extLst>
      <p:ext uri="{BB962C8B-B14F-4D97-AF65-F5344CB8AC3E}">
        <p14:creationId xmlns:p14="http://schemas.microsoft.com/office/powerpoint/2010/main" val="33015584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不可运行状态（</a:t>
            </a:r>
            <a:r>
              <a:rPr lang="en-US" altLang="zh-CN" sz="2400" b="1" dirty="0">
                <a:solidFill>
                  <a:srgbClr val="1557AE"/>
                </a:solidFill>
              </a:rPr>
              <a:t>Not Runnable</a:t>
            </a:r>
            <a:r>
              <a:rPr lang="zh-CN" altLang="en-US" sz="2400" b="1" dirty="0">
                <a:solidFill>
                  <a:srgbClr val="1557AE"/>
                </a:solidFill>
              </a:rPr>
              <a:t>）</a:t>
            </a:r>
          </a:p>
        </p:txBody>
      </p:sp>
      <p:sp>
        <p:nvSpPr>
          <p:cNvPr id="3" name="矩形: 圆角 2">
            <a:extLst>
              <a:ext uri="{FF2B5EF4-FFF2-40B4-BE49-F238E27FC236}">
                <a16:creationId xmlns:a16="http://schemas.microsoft.com/office/drawing/2014/main" id="{94277619-8B50-4E31-BF01-FE11367FFB87}"/>
              </a:ext>
            </a:extLst>
          </p:cNvPr>
          <p:cNvSpPr/>
          <p:nvPr/>
        </p:nvSpPr>
        <p:spPr>
          <a:xfrm>
            <a:off x="1" y="1571625"/>
            <a:ext cx="9143999" cy="8001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lIns="0" rtlCol="0" anchor="ctr"/>
          <a:lstStyle/>
          <a:p>
            <a:pPr algn="ctr"/>
            <a:r>
              <a:rPr lang="zh-CN" altLang="en-US" sz="2000" b="1" dirty="0">
                <a:solidFill>
                  <a:srgbClr val="002060"/>
                </a:solidFill>
              </a:rPr>
              <a:t>对于前面四种使得线程处于不可运行状态地情况，都有特定的方法使线程返回可运行状态：</a:t>
            </a:r>
          </a:p>
        </p:txBody>
      </p:sp>
      <p:sp>
        <p:nvSpPr>
          <p:cNvPr id="4" name="箭头: 五边形 3">
            <a:extLst>
              <a:ext uri="{FF2B5EF4-FFF2-40B4-BE49-F238E27FC236}">
                <a16:creationId xmlns:a16="http://schemas.microsoft.com/office/drawing/2014/main" id="{B92D61CD-27D4-4659-A809-5DB061DA63B2}"/>
              </a:ext>
            </a:extLst>
          </p:cNvPr>
          <p:cNvSpPr/>
          <p:nvPr/>
        </p:nvSpPr>
        <p:spPr>
          <a:xfrm>
            <a:off x="158373" y="2444960"/>
            <a:ext cx="923118" cy="800100"/>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b="1" dirty="0"/>
              <a:t>睡眠</a:t>
            </a:r>
          </a:p>
        </p:txBody>
      </p:sp>
      <p:sp>
        <p:nvSpPr>
          <p:cNvPr id="6" name="矩形: 圆角 5">
            <a:extLst>
              <a:ext uri="{FF2B5EF4-FFF2-40B4-BE49-F238E27FC236}">
                <a16:creationId xmlns:a16="http://schemas.microsoft.com/office/drawing/2014/main" id="{89C6215A-C4FD-4AF4-AE25-E768F2830CCC}"/>
              </a:ext>
            </a:extLst>
          </p:cNvPr>
          <p:cNvSpPr/>
          <p:nvPr/>
        </p:nvSpPr>
        <p:spPr>
          <a:xfrm>
            <a:off x="1171575" y="2444960"/>
            <a:ext cx="7762875" cy="800100"/>
          </a:xfrm>
          <a:prstGeom prst="roundRect">
            <a:avLst>
              <a:gd name="adj" fmla="val 1309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rgbClr val="002060"/>
                </a:solidFill>
                <a:latin typeface="Consolas" panose="020B0609020204030204" pitchFamily="49" charset="0"/>
                <a:ea typeface="楷体" panose="02010609060101010101" pitchFamily="49" charset="-122"/>
              </a:rPr>
              <a:t>如果线程处于睡眠状态中，</a:t>
            </a:r>
            <a:r>
              <a:rPr lang="en-US" altLang="zh-CN" sz="2000" b="1" dirty="0">
                <a:solidFill>
                  <a:srgbClr val="002060"/>
                </a:solidFill>
                <a:latin typeface="Consolas" panose="020B0609020204030204" pitchFamily="49" charset="0"/>
                <a:ea typeface="楷体" panose="02010609060101010101" pitchFamily="49" charset="-122"/>
              </a:rPr>
              <a:t>sleep()</a:t>
            </a:r>
            <a:r>
              <a:rPr lang="zh-CN" altLang="en-US" sz="2000" b="1" dirty="0">
                <a:solidFill>
                  <a:srgbClr val="002060"/>
                </a:solidFill>
                <a:latin typeface="Consolas" panose="020B0609020204030204" pitchFamily="49" charset="0"/>
                <a:ea typeface="楷体" panose="02010609060101010101" pitchFamily="49" charset="-122"/>
              </a:rPr>
              <a:t>方法中的参数为休息时间，当这个时间过去后，线程即为可运行的；</a:t>
            </a:r>
          </a:p>
        </p:txBody>
      </p:sp>
      <p:sp>
        <p:nvSpPr>
          <p:cNvPr id="11" name="箭头: 五边形 10">
            <a:extLst>
              <a:ext uri="{FF2B5EF4-FFF2-40B4-BE49-F238E27FC236}">
                <a16:creationId xmlns:a16="http://schemas.microsoft.com/office/drawing/2014/main" id="{6FD9DADD-9D45-40F7-99AC-B21D5BCAFBBE}"/>
              </a:ext>
            </a:extLst>
          </p:cNvPr>
          <p:cNvSpPr/>
          <p:nvPr/>
        </p:nvSpPr>
        <p:spPr>
          <a:xfrm>
            <a:off x="158373" y="3387935"/>
            <a:ext cx="923118" cy="800100"/>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b="1" dirty="0"/>
              <a:t>挂起</a:t>
            </a:r>
          </a:p>
        </p:txBody>
      </p:sp>
      <p:sp>
        <p:nvSpPr>
          <p:cNvPr id="12" name="矩形: 圆角 11">
            <a:extLst>
              <a:ext uri="{FF2B5EF4-FFF2-40B4-BE49-F238E27FC236}">
                <a16:creationId xmlns:a16="http://schemas.microsoft.com/office/drawing/2014/main" id="{D0A2F22E-F30E-4562-92C3-1CE1041FF96E}"/>
              </a:ext>
            </a:extLst>
          </p:cNvPr>
          <p:cNvSpPr/>
          <p:nvPr/>
        </p:nvSpPr>
        <p:spPr>
          <a:xfrm>
            <a:off x="1171575" y="3387935"/>
            <a:ext cx="7762875" cy="800100"/>
          </a:xfrm>
          <a:prstGeom prst="roundRect">
            <a:avLst>
              <a:gd name="adj" fmla="val 1309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rgbClr val="002060"/>
                </a:solidFill>
                <a:latin typeface="Consolas" panose="020B0609020204030204" pitchFamily="49" charset="0"/>
                <a:ea typeface="楷体" panose="02010609060101010101" pitchFamily="49" charset="-122"/>
              </a:rPr>
              <a:t>如果一个线程被挂起，须调用</a:t>
            </a:r>
            <a:r>
              <a:rPr lang="en-US" altLang="zh-CN" sz="2000" b="1" dirty="0">
                <a:solidFill>
                  <a:srgbClr val="002060"/>
                </a:solidFill>
                <a:latin typeface="Consolas" panose="020B0609020204030204" pitchFamily="49" charset="0"/>
                <a:ea typeface="楷体" panose="02010609060101010101" pitchFamily="49" charset="-122"/>
              </a:rPr>
              <a:t>resume()</a:t>
            </a:r>
            <a:r>
              <a:rPr lang="zh-CN" altLang="en-US" sz="2000" b="1" dirty="0">
                <a:solidFill>
                  <a:srgbClr val="002060"/>
                </a:solidFill>
                <a:latin typeface="Consolas" panose="020B0609020204030204" pitchFamily="49" charset="0"/>
                <a:ea typeface="楷体" panose="02010609060101010101" pitchFamily="49" charset="-122"/>
              </a:rPr>
              <a:t>方法来返回；</a:t>
            </a:r>
          </a:p>
        </p:txBody>
      </p:sp>
      <p:sp>
        <p:nvSpPr>
          <p:cNvPr id="13" name="箭头: 五边形 12">
            <a:extLst>
              <a:ext uri="{FF2B5EF4-FFF2-40B4-BE49-F238E27FC236}">
                <a16:creationId xmlns:a16="http://schemas.microsoft.com/office/drawing/2014/main" id="{AB76426C-AAFF-4889-B10D-9CD67249B16E}"/>
              </a:ext>
            </a:extLst>
          </p:cNvPr>
          <p:cNvSpPr/>
          <p:nvPr/>
        </p:nvSpPr>
        <p:spPr>
          <a:xfrm>
            <a:off x="158373" y="4330910"/>
            <a:ext cx="923118" cy="800100"/>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b="1" dirty="0"/>
              <a:t>等待</a:t>
            </a:r>
          </a:p>
        </p:txBody>
      </p:sp>
      <p:sp>
        <p:nvSpPr>
          <p:cNvPr id="14" name="矩形: 圆角 13">
            <a:extLst>
              <a:ext uri="{FF2B5EF4-FFF2-40B4-BE49-F238E27FC236}">
                <a16:creationId xmlns:a16="http://schemas.microsoft.com/office/drawing/2014/main" id="{E410CDDC-B0F5-4EDC-AE00-153C5A572C52}"/>
              </a:ext>
            </a:extLst>
          </p:cNvPr>
          <p:cNvSpPr/>
          <p:nvPr/>
        </p:nvSpPr>
        <p:spPr>
          <a:xfrm>
            <a:off x="1171575" y="4330910"/>
            <a:ext cx="7762875" cy="800100"/>
          </a:xfrm>
          <a:prstGeom prst="roundRect">
            <a:avLst>
              <a:gd name="adj" fmla="val 1309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rgbClr val="002060"/>
                </a:solidFill>
                <a:latin typeface="Consolas" panose="020B0609020204030204" pitchFamily="49" charset="0"/>
                <a:ea typeface="楷体" panose="02010609060101010101" pitchFamily="49" charset="-122"/>
              </a:rPr>
              <a:t>如果线程在等待条件变量，那么要停止等待的话，需要该条件变量所在的对象调用</a:t>
            </a:r>
            <a:r>
              <a:rPr lang="en-US" altLang="zh-CN" sz="2000" b="1" dirty="0">
                <a:solidFill>
                  <a:srgbClr val="002060"/>
                </a:solidFill>
                <a:latin typeface="Consolas" panose="020B0609020204030204" pitchFamily="49" charset="0"/>
                <a:ea typeface="楷体" panose="02010609060101010101" pitchFamily="49" charset="-122"/>
              </a:rPr>
              <a:t>notify()</a:t>
            </a:r>
            <a:r>
              <a:rPr lang="zh-CN" altLang="en-US" sz="2000" b="1" dirty="0">
                <a:solidFill>
                  <a:srgbClr val="002060"/>
                </a:solidFill>
                <a:latin typeface="Consolas" panose="020B0609020204030204" pitchFamily="49" charset="0"/>
                <a:ea typeface="楷体" panose="02010609060101010101" pitchFamily="49" charset="-122"/>
              </a:rPr>
              <a:t>或</a:t>
            </a:r>
            <a:r>
              <a:rPr lang="en-US" altLang="zh-CN" sz="2000" b="1" dirty="0" err="1">
                <a:solidFill>
                  <a:srgbClr val="002060"/>
                </a:solidFill>
                <a:latin typeface="Consolas" panose="020B0609020204030204" pitchFamily="49" charset="0"/>
                <a:ea typeface="楷体" panose="02010609060101010101" pitchFamily="49" charset="-122"/>
              </a:rPr>
              <a:t>notifyAll</a:t>
            </a:r>
            <a:r>
              <a:rPr lang="en-US" altLang="zh-CN" sz="2000" b="1" dirty="0">
                <a:solidFill>
                  <a:srgbClr val="002060"/>
                </a:solidFill>
                <a:latin typeface="Consolas" panose="020B0609020204030204" pitchFamily="49" charset="0"/>
                <a:ea typeface="楷体" panose="02010609060101010101" pitchFamily="49" charset="-122"/>
              </a:rPr>
              <a:t>()</a:t>
            </a:r>
            <a:r>
              <a:rPr lang="zh-CN" altLang="en-US" sz="2000" b="1" dirty="0">
                <a:solidFill>
                  <a:srgbClr val="002060"/>
                </a:solidFill>
                <a:latin typeface="Consolas" panose="020B0609020204030204" pitchFamily="49" charset="0"/>
                <a:ea typeface="楷体" panose="02010609060101010101" pitchFamily="49" charset="-122"/>
              </a:rPr>
              <a:t>方法</a:t>
            </a:r>
            <a:r>
              <a:rPr lang="en-US" altLang="zh-CN" sz="2000" b="1" dirty="0">
                <a:solidFill>
                  <a:srgbClr val="002060"/>
                </a:solidFill>
                <a:latin typeface="Consolas" panose="020B0609020204030204" pitchFamily="49" charset="0"/>
                <a:ea typeface="楷体" panose="02010609060101010101" pitchFamily="49" charset="-122"/>
              </a:rPr>
              <a:t>;</a:t>
            </a:r>
          </a:p>
        </p:txBody>
      </p:sp>
      <p:sp>
        <p:nvSpPr>
          <p:cNvPr id="15" name="箭头: 五边形 14">
            <a:extLst>
              <a:ext uri="{FF2B5EF4-FFF2-40B4-BE49-F238E27FC236}">
                <a16:creationId xmlns:a16="http://schemas.microsoft.com/office/drawing/2014/main" id="{F3D801A3-81BE-412E-AF5E-2E634A7ED8AD}"/>
              </a:ext>
            </a:extLst>
          </p:cNvPr>
          <p:cNvSpPr/>
          <p:nvPr/>
        </p:nvSpPr>
        <p:spPr>
          <a:xfrm>
            <a:off x="158373" y="5273885"/>
            <a:ext cx="923118" cy="800100"/>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b="1" dirty="0"/>
              <a:t>阻塞</a:t>
            </a:r>
          </a:p>
        </p:txBody>
      </p:sp>
      <p:sp>
        <p:nvSpPr>
          <p:cNvPr id="16" name="矩形: 圆角 15">
            <a:extLst>
              <a:ext uri="{FF2B5EF4-FFF2-40B4-BE49-F238E27FC236}">
                <a16:creationId xmlns:a16="http://schemas.microsoft.com/office/drawing/2014/main" id="{C571164D-1DDC-4E34-94B5-A2F3628C5A66}"/>
              </a:ext>
            </a:extLst>
          </p:cNvPr>
          <p:cNvSpPr/>
          <p:nvPr/>
        </p:nvSpPr>
        <p:spPr>
          <a:xfrm>
            <a:off x="1171575" y="5273885"/>
            <a:ext cx="7762875" cy="800100"/>
          </a:xfrm>
          <a:prstGeom prst="roundRect">
            <a:avLst>
              <a:gd name="adj" fmla="val 1309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rgbClr val="002060"/>
                </a:solidFill>
                <a:latin typeface="Consolas" panose="020B0609020204030204" pitchFamily="49" charset="0"/>
                <a:ea typeface="楷体" panose="02010609060101010101" pitchFamily="49" charset="-122"/>
              </a:rPr>
              <a:t>如果在</a:t>
            </a:r>
            <a:r>
              <a:rPr lang="en-US" altLang="zh-CN" sz="2000" b="1" dirty="0">
                <a:solidFill>
                  <a:srgbClr val="002060"/>
                </a:solidFill>
                <a:latin typeface="Consolas" panose="020B0609020204030204" pitchFamily="49" charset="0"/>
                <a:ea typeface="楷体" panose="02010609060101010101" pitchFamily="49" charset="-122"/>
              </a:rPr>
              <a:t>I/O</a:t>
            </a:r>
            <a:r>
              <a:rPr lang="zh-CN" altLang="en-US" sz="2000" b="1" dirty="0">
                <a:solidFill>
                  <a:srgbClr val="002060"/>
                </a:solidFill>
                <a:latin typeface="Consolas" panose="020B0609020204030204" pitchFamily="49" charset="0"/>
                <a:ea typeface="楷体" panose="02010609060101010101" pitchFamily="49" charset="-122"/>
              </a:rPr>
              <a:t>流中发生线程阻塞，则特定的</a:t>
            </a:r>
            <a:r>
              <a:rPr lang="en-US" altLang="zh-CN" sz="2000" b="1" dirty="0">
                <a:solidFill>
                  <a:srgbClr val="002060"/>
                </a:solidFill>
                <a:latin typeface="Consolas" panose="020B0609020204030204" pitchFamily="49" charset="0"/>
                <a:ea typeface="楷体" panose="02010609060101010101" pitchFamily="49" charset="-122"/>
              </a:rPr>
              <a:t>I/O</a:t>
            </a:r>
            <a:r>
              <a:rPr lang="zh-CN" altLang="en-US" sz="2000" b="1" dirty="0">
                <a:solidFill>
                  <a:srgbClr val="002060"/>
                </a:solidFill>
                <a:latin typeface="Consolas" panose="020B0609020204030204" pitchFamily="49" charset="0"/>
                <a:ea typeface="楷体" panose="02010609060101010101" pitchFamily="49" charset="-122"/>
              </a:rPr>
              <a:t>指令将结束这种不可运行状态。</a:t>
            </a:r>
          </a:p>
        </p:txBody>
      </p:sp>
      <p:sp>
        <p:nvSpPr>
          <p:cNvPr id="17" name="矩形: 圆角 16">
            <a:extLst>
              <a:ext uri="{FF2B5EF4-FFF2-40B4-BE49-F238E27FC236}">
                <a16:creationId xmlns:a16="http://schemas.microsoft.com/office/drawing/2014/main" id="{3CEB5858-199B-4B05-AEB0-17271BA28825}"/>
              </a:ext>
            </a:extLst>
          </p:cNvPr>
          <p:cNvSpPr/>
          <p:nvPr/>
        </p:nvSpPr>
        <p:spPr>
          <a:xfrm>
            <a:off x="1" y="6159710"/>
            <a:ext cx="9143998" cy="669715"/>
          </a:xfrm>
          <a:prstGeom prst="roundRect">
            <a:avLst>
              <a:gd name="adj" fmla="val 13096"/>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solidFill>
                  <a:schemeClr val="bg1"/>
                </a:solidFill>
                <a:latin typeface="Consolas" panose="020B0609020204030204" pitchFamily="49" charset="0"/>
                <a:ea typeface="+mj-ea"/>
              </a:rPr>
              <a:t>每种方法都仅仅对相应的情况才有作用，例如当一个线程睡眠并且睡眠时间还没有结束时，调用</a:t>
            </a:r>
            <a:r>
              <a:rPr lang="en-US" altLang="zh-CN" sz="2000" b="1" dirty="0">
                <a:solidFill>
                  <a:schemeClr val="bg1"/>
                </a:solidFill>
                <a:latin typeface="Consolas" panose="020B0609020204030204" pitchFamily="49" charset="0"/>
                <a:ea typeface="+mj-ea"/>
              </a:rPr>
              <a:t>resume()</a:t>
            </a:r>
            <a:r>
              <a:rPr lang="zh-CN" altLang="en-US" sz="2000" b="1" dirty="0">
                <a:solidFill>
                  <a:schemeClr val="bg1"/>
                </a:solidFill>
                <a:latin typeface="Consolas" panose="020B0609020204030204" pitchFamily="49" charset="0"/>
                <a:ea typeface="+mj-ea"/>
              </a:rPr>
              <a:t>方法是无效的，并且还会引起非法状态例外。</a:t>
            </a:r>
          </a:p>
        </p:txBody>
      </p:sp>
    </p:spTree>
    <p:extLst>
      <p:ext uri="{BB962C8B-B14F-4D97-AF65-F5344CB8AC3E}">
        <p14:creationId xmlns:p14="http://schemas.microsoft.com/office/powerpoint/2010/main" val="871297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1" grpId="0" animBg="1"/>
      <p:bldP spid="12" grpId="0" animBg="1"/>
      <p:bldP spid="13" grpId="0" animBg="1"/>
      <p:bldP spid="14"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死亡状态（</a:t>
            </a:r>
            <a:r>
              <a:rPr lang="en-US" altLang="zh-CN" sz="2400" b="1" dirty="0">
                <a:solidFill>
                  <a:srgbClr val="1557AE"/>
                </a:solidFill>
              </a:rPr>
              <a:t>Dead</a:t>
            </a:r>
            <a:r>
              <a:rPr lang="zh-CN" altLang="en-US" sz="2400" b="1" dirty="0">
                <a:solidFill>
                  <a:srgbClr val="1557AE"/>
                </a:solidFill>
              </a:rPr>
              <a:t>）</a:t>
            </a:r>
          </a:p>
        </p:txBody>
      </p:sp>
      <p:sp>
        <p:nvSpPr>
          <p:cNvPr id="3" name="矩形: 圆角 2">
            <a:extLst>
              <a:ext uri="{FF2B5EF4-FFF2-40B4-BE49-F238E27FC236}">
                <a16:creationId xmlns:a16="http://schemas.microsoft.com/office/drawing/2014/main" id="{94277619-8B50-4E31-BF01-FE11367FFB87}"/>
              </a:ext>
            </a:extLst>
          </p:cNvPr>
          <p:cNvSpPr/>
          <p:nvPr/>
        </p:nvSpPr>
        <p:spPr>
          <a:xfrm>
            <a:off x="1" y="1571624"/>
            <a:ext cx="9143999" cy="1133476"/>
          </a:xfrm>
          <a:prstGeom prst="roundRect">
            <a:avLst>
              <a:gd name="adj" fmla="val 5743"/>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lIns="0" rtlCol="0" anchor="ctr"/>
          <a:lstStyle/>
          <a:p>
            <a:pPr algn="just"/>
            <a:r>
              <a:rPr lang="zh-CN" altLang="en-US" sz="2000" b="1" dirty="0">
                <a:solidFill>
                  <a:srgbClr val="002060"/>
                </a:solidFill>
              </a:rPr>
              <a:t>线程的终止一般可通过两种方法实现：</a:t>
            </a:r>
            <a:endParaRPr lang="en-US" altLang="zh-CN" sz="2000" b="1" dirty="0">
              <a:solidFill>
                <a:srgbClr val="002060"/>
              </a:solidFill>
            </a:endParaRPr>
          </a:p>
          <a:p>
            <a:pPr marL="342900" indent="-342900" algn="just">
              <a:buFont typeface="Wingdings" panose="05000000000000000000" pitchFamily="2" charset="2"/>
              <a:buChar char="ü"/>
            </a:pPr>
            <a:r>
              <a:rPr lang="zh-CN" altLang="en-US" sz="2000" b="1" dirty="0">
                <a:solidFill>
                  <a:srgbClr val="002060"/>
                </a:solidFill>
              </a:rPr>
              <a:t>自然撤消或是被停止。自然撤消是指从线程的</a:t>
            </a:r>
            <a:r>
              <a:rPr lang="en-US" altLang="zh-CN" sz="2000" b="1" dirty="0">
                <a:solidFill>
                  <a:srgbClr val="002060"/>
                </a:solidFill>
              </a:rPr>
              <a:t>run()</a:t>
            </a:r>
            <a:r>
              <a:rPr lang="zh-CN" altLang="en-US" sz="2000" b="1" dirty="0">
                <a:solidFill>
                  <a:srgbClr val="002060"/>
                </a:solidFill>
              </a:rPr>
              <a:t>方法正常退出；</a:t>
            </a:r>
            <a:endParaRPr lang="en-US" altLang="zh-CN" sz="2000" b="1" dirty="0">
              <a:solidFill>
                <a:srgbClr val="002060"/>
              </a:solidFill>
            </a:endParaRPr>
          </a:p>
          <a:p>
            <a:pPr marL="342900" indent="-342900" algn="just">
              <a:buFont typeface="Wingdings" panose="05000000000000000000" pitchFamily="2" charset="2"/>
              <a:buChar char="ü"/>
            </a:pPr>
            <a:r>
              <a:rPr lang="zh-CN" altLang="en-US" sz="2000" b="1" dirty="0">
                <a:solidFill>
                  <a:srgbClr val="002060"/>
                </a:solidFill>
              </a:rPr>
              <a:t>调用线程的实例方法</a:t>
            </a:r>
            <a:r>
              <a:rPr lang="en-US" altLang="zh-CN" sz="2000" b="1" dirty="0">
                <a:solidFill>
                  <a:srgbClr val="002060"/>
                </a:solidFill>
              </a:rPr>
              <a:t>stop()</a:t>
            </a:r>
            <a:r>
              <a:rPr lang="zh-CN" altLang="en-US" sz="2000" b="1" dirty="0">
                <a:solidFill>
                  <a:srgbClr val="002060"/>
                </a:solidFill>
              </a:rPr>
              <a:t>则可以强制停止当前线程。</a:t>
            </a:r>
          </a:p>
        </p:txBody>
      </p:sp>
      <p:sp>
        <p:nvSpPr>
          <p:cNvPr id="18" name="矩形: 圆角 17">
            <a:extLst>
              <a:ext uri="{FF2B5EF4-FFF2-40B4-BE49-F238E27FC236}">
                <a16:creationId xmlns:a16="http://schemas.microsoft.com/office/drawing/2014/main" id="{9C597668-7489-45E7-8E04-34E7FDF5C09A}"/>
              </a:ext>
            </a:extLst>
          </p:cNvPr>
          <p:cNvSpPr/>
          <p:nvPr/>
        </p:nvSpPr>
        <p:spPr>
          <a:xfrm>
            <a:off x="0" y="3089458"/>
            <a:ext cx="4500563" cy="2706832"/>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457200" indent="-457200">
              <a:buFont typeface="+mj-lt"/>
              <a:buAutoNum type="arabicPeriod"/>
            </a:pPr>
            <a:r>
              <a:rPr lang="en-US" altLang="zh-CN" b="1" dirty="0">
                <a:solidFill>
                  <a:srgbClr val="008000"/>
                </a:solidFill>
                <a:effectLst/>
                <a:latin typeface="Consolas" panose="020B0609020204030204" pitchFamily="49" charset="0"/>
              </a:rPr>
              <a:t>//</a:t>
            </a:r>
            <a:r>
              <a:rPr lang="zh-CN" altLang="en-US" b="1" dirty="0">
                <a:solidFill>
                  <a:srgbClr val="008000"/>
                </a:solidFill>
                <a:effectLst/>
                <a:latin typeface="Consolas" panose="020B0609020204030204" pitchFamily="49" charset="0"/>
              </a:rPr>
              <a:t>线程自然撤销</a:t>
            </a:r>
            <a:endParaRPr lang="zh-CN" altLang="en-US" b="1" dirty="0">
              <a:solidFill>
                <a:srgbClr val="000000"/>
              </a:solidFill>
              <a:effectLst/>
              <a:latin typeface="Consolas" panose="020B0609020204030204" pitchFamily="49" charset="0"/>
            </a:endParaRPr>
          </a:p>
          <a:p>
            <a:pPr marL="457200" indent="-4572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while</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 </a:t>
            </a:r>
            <a:r>
              <a:rPr lang="en-US" altLang="zh-CN" b="1" dirty="0">
                <a:solidFill>
                  <a:srgbClr val="098658"/>
                </a:solidFill>
                <a:effectLst/>
                <a:latin typeface="Consolas" panose="020B0609020204030204" pitchFamily="49" charset="0"/>
              </a:rPr>
              <a:t>100</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a:t>
            </a:r>
          </a:p>
        </p:txBody>
      </p:sp>
      <p:sp>
        <p:nvSpPr>
          <p:cNvPr id="20" name="矩形: 圆角 19">
            <a:extLst>
              <a:ext uri="{FF2B5EF4-FFF2-40B4-BE49-F238E27FC236}">
                <a16:creationId xmlns:a16="http://schemas.microsoft.com/office/drawing/2014/main" id="{8F72CBF2-93B8-4266-BEFD-D48B176D6D55}"/>
              </a:ext>
            </a:extLst>
          </p:cNvPr>
          <p:cNvSpPr/>
          <p:nvPr/>
        </p:nvSpPr>
        <p:spPr>
          <a:xfrm>
            <a:off x="4643436" y="3089458"/>
            <a:ext cx="4500563" cy="2706832"/>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8000"/>
                </a:solidFill>
                <a:effectLst/>
                <a:latin typeface="Consolas" panose="020B0609020204030204" pitchFamily="49" charset="0"/>
              </a:rPr>
              <a:t>//</a:t>
            </a:r>
            <a:r>
              <a:rPr lang="zh-CN" altLang="en-US" b="1" dirty="0">
                <a:solidFill>
                  <a:srgbClr val="008000"/>
                </a:solidFill>
                <a:effectLst/>
                <a:latin typeface="Consolas" panose="020B0609020204030204" pitchFamily="49" charset="0"/>
              </a:rPr>
              <a:t>线程被强行停止</a:t>
            </a:r>
            <a:endParaRPr lang="zh-CN" altLang="en-US"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myThread </a:t>
            </a:r>
            <a:r>
              <a:rPr lang="en-US" altLang="zh-CN" b="1" dirty="0" err="1">
                <a:solidFill>
                  <a:srgbClr val="000000"/>
                </a:solidFill>
                <a:effectLst/>
                <a:latin typeface="Consolas" panose="020B0609020204030204" pitchFamily="49" charset="0"/>
              </a:rPr>
              <a:t>thd</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MyThread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err="1">
                <a:solidFill>
                  <a:srgbClr val="001080"/>
                </a:solidFill>
                <a:effectLst/>
                <a:latin typeface="Consolas" panose="020B0609020204030204" pitchFamily="49" charset="0"/>
              </a:rPr>
              <a:t>thd</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AF00DB"/>
                </a:solidFill>
                <a:effectLst/>
                <a:latin typeface="Consolas" panose="020B0609020204030204" pitchFamily="49" charset="0"/>
              </a:rPr>
              <a:t>try</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thd</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sleep</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10000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err="1">
                <a:solidFill>
                  <a:srgbClr val="001080"/>
                </a:solidFill>
                <a:effectLst/>
                <a:latin typeface="Consolas" panose="020B0609020204030204" pitchFamily="49" charset="0"/>
              </a:rPr>
              <a:t>thd</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stop</a:t>
            </a:r>
            <a:r>
              <a:rPr lang="en-US" altLang="zh-CN" b="1"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9031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死亡状态（</a:t>
            </a:r>
            <a:r>
              <a:rPr lang="en-US" altLang="zh-CN" sz="2400" b="1" dirty="0">
                <a:solidFill>
                  <a:srgbClr val="1557AE"/>
                </a:solidFill>
              </a:rPr>
              <a:t>Dead</a:t>
            </a:r>
            <a:r>
              <a:rPr lang="zh-CN" altLang="en-US" sz="2400" b="1" dirty="0">
                <a:solidFill>
                  <a:srgbClr val="1557AE"/>
                </a:solidFill>
              </a:rPr>
              <a:t>）</a:t>
            </a:r>
          </a:p>
        </p:txBody>
      </p:sp>
      <p:sp>
        <p:nvSpPr>
          <p:cNvPr id="18" name="矩形: 圆角 17">
            <a:extLst>
              <a:ext uri="{FF2B5EF4-FFF2-40B4-BE49-F238E27FC236}">
                <a16:creationId xmlns:a16="http://schemas.microsoft.com/office/drawing/2014/main" id="{9C597668-7489-45E7-8E04-34E7FDF5C09A}"/>
              </a:ext>
            </a:extLst>
          </p:cNvPr>
          <p:cNvSpPr/>
          <p:nvPr/>
        </p:nvSpPr>
        <p:spPr>
          <a:xfrm>
            <a:off x="0" y="1518910"/>
            <a:ext cx="5648325" cy="2913180"/>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Xyz</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implements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Runnable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boolean</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timeToQuit</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zh-CN" altLang="en-US" b="1" dirty="0">
                <a:solidFill>
                  <a:srgbClr val="000000"/>
                </a:solidFill>
                <a:effectLst/>
                <a:latin typeface="Consolas" panose="020B0609020204030204" pitchFamily="49" charset="0"/>
              </a:rPr>
              <a:t>；</a:t>
            </a:r>
          </a:p>
          <a:p>
            <a:pPr marL="342900" indent="-342900">
              <a:buFont typeface="+mj-lt"/>
              <a:buAutoNum type="arabicPeriod"/>
            </a:pPr>
            <a:r>
              <a:rPr lang="zh-CN" altLang="en-US"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while</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timeToQuit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stopRunning</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timeToQuit</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true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
        <p:nvSpPr>
          <p:cNvPr id="9" name="矩形: 圆角 8">
            <a:extLst>
              <a:ext uri="{FF2B5EF4-FFF2-40B4-BE49-F238E27FC236}">
                <a16:creationId xmlns:a16="http://schemas.microsoft.com/office/drawing/2014/main" id="{274F1825-8CD2-4F23-9727-7C8AAE64C824}"/>
              </a:ext>
            </a:extLst>
          </p:cNvPr>
          <p:cNvSpPr/>
          <p:nvPr/>
        </p:nvSpPr>
        <p:spPr>
          <a:xfrm>
            <a:off x="3495674" y="3877235"/>
            <a:ext cx="5648325" cy="2700665"/>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ControlThread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Xyz</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r</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Xyz</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t</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startThread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public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stopThread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r</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stopRunning</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28707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5" name="矩形: 圆角 4">
            <a:extLst>
              <a:ext uri="{FF2B5EF4-FFF2-40B4-BE49-F238E27FC236}">
                <a16:creationId xmlns:a16="http://schemas.microsoft.com/office/drawing/2014/main" id="{AF794AA5-7C2F-4354-A872-F416CF0BC449}"/>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b="1" dirty="0">
                <a:solidFill>
                  <a:srgbClr val="1557AE"/>
                </a:solidFill>
                <a:latin typeface="Consolas" panose="020B0609020204030204" pitchFamily="49" charset="0"/>
              </a:rPr>
              <a:t> </a:t>
            </a:r>
            <a:r>
              <a:rPr lang="en-US" altLang="zh-CN" sz="2400" b="1" dirty="0" err="1">
                <a:solidFill>
                  <a:srgbClr val="1557AE"/>
                </a:solidFill>
                <a:latin typeface="Consolas" panose="020B0609020204030204" pitchFamily="49" charset="0"/>
              </a:rPr>
              <a:t>isAlive</a:t>
            </a:r>
            <a:r>
              <a:rPr lang="en-US" altLang="zh-CN" sz="2400" b="1" dirty="0">
                <a:solidFill>
                  <a:srgbClr val="1557AE"/>
                </a:solidFill>
                <a:latin typeface="Consolas" panose="020B0609020204030204" pitchFamily="49" charset="0"/>
              </a:rPr>
              <a:t>()</a:t>
            </a:r>
            <a:r>
              <a:rPr lang="zh-CN" altLang="en-US" sz="2400" b="1" dirty="0">
                <a:solidFill>
                  <a:srgbClr val="1557AE"/>
                </a:solidFill>
                <a:latin typeface="Consolas" panose="020B0609020204030204" pitchFamily="49" charset="0"/>
              </a:rPr>
              <a:t>方法</a:t>
            </a:r>
          </a:p>
        </p:txBody>
      </p:sp>
      <p:sp>
        <p:nvSpPr>
          <p:cNvPr id="3" name="矩形: 圆角 2">
            <a:extLst>
              <a:ext uri="{FF2B5EF4-FFF2-40B4-BE49-F238E27FC236}">
                <a16:creationId xmlns:a16="http://schemas.microsoft.com/office/drawing/2014/main" id="{94277619-8B50-4E31-BF01-FE11367FFB87}"/>
              </a:ext>
            </a:extLst>
          </p:cNvPr>
          <p:cNvSpPr/>
          <p:nvPr/>
        </p:nvSpPr>
        <p:spPr>
          <a:xfrm>
            <a:off x="1" y="1486819"/>
            <a:ext cx="9143999" cy="1371600"/>
          </a:xfrm>
          <a:prstGeom prst="roundRect">
            <a:avLst>
              <a:gd name="adj" fmla="val 2084"/>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lIns="0" rtlCol="0" anchor="ctr"/>
          <a:lstStyle/>
          <a:p>
            <a:pPr algn="just"/>
            <a:r>
              <a:rPr lang="zh-CN" altLang="en-US" sz="2000" b="1" dirty="0">
                <a:solidFill>
                  <a:srgbClr val="002060"/>
                </a:solidFill>
                <a:latin typeface="Consolas" panose="020B0609020204030204" pitchFamily="49" charset="0"/>
                <a:ea typeface="楷体" panose="02010609060101010101" pitchFamily="49" charset="-122"/>
              </a:rPr>
              <a:t>可以用来判断线程目前是否正在执行状态中。如果线程已被启动并且未被终止，那么</a:t>
            </a:r>
            <a:r>
              <a:rPr lang="en-US" altLang="zh-CN" sz="2000" b="1" dirty="0" err="1">
                <a:solidFill>
                  <a:srgbClr val="002060"/>
                </a:solidFill>
                <a:latin typeface="Consolas" panose="020B0609020204030204" pitchFamily="49" charset="0"/>
                <a:ea typeface="楷体" panose="02010609060101010101" pitchFamily="49" charset="-122"/>
              </a:rPr>
              <a:t>isAlive</a:t>
            </a:r>
            <a:r>
              <a:rPr lang="en-US" altLang="zh-CN" sz="2000" b="1" dirty="0">
                <a:solidFill>
                  <a:srgbClr val="002060"/>
                </a:solidFill>
                <a:latin typeface="Consolas" panose="020B0609020204030204" pitchFamily="49" charset="0"/>
                <a:ea typeface="楷体" panose="02010609060101010101" pitchFamily="49" charset="-122"/>
              </a:rPr>
              <a:t>( )</a:t>
            </a:r>
            <a:r>
              <a:rPr lang="zh-CN" altLang="en-US" sz="2000" b="1" dirty="0">
                <a:solidFill>
                  <a:srgbClr val="002060"/>
                </a:solidFill>
                <a:latin typeface="Consolas" panose="020B0609020204030204" pitchFamily="49" charset="0"/>
                <a:ea typeface="楷体" panose="02010609060101010101" pitchFamily="49" charset="-122"/>
              </a:rPr>
              <a:t>返回</a:t>
            </a:r>
            <a:r>
              <a:rPr lang="en-US" altLang="zh-CN" sz="2000" b="1" dirty="0">
                <a:solidFill>
                  <a:srgbClr val="002060"/>
                </a:solidFill>
                <a:latin typeface="Consolas" panose="020B0609020204030204" pitchFamily="49" charset="0"/>
                <a:ea typeface="楷体" panose="02010609060101010101" pitchFamily="49" charset="-122"/>
              </a:rPr>
              <a:t>true</a:t>
            </a:r>
            <a:r>
              <a:rPr lang="zh-CN" altLang="en-US" sz="2000" b="1" dirty="0">
                <a:solidFill>
                  <a:srgbClr val="002060"/>
                </a:solidFill>
                <a:latin typeface="Consolas" panose="020B0609020204030204" pitchFamily="49" charset="0"/>
                <a:ea typeface="楷体" panose="02010609060101010101" pitchFamily="49" charset="-122"/>
              </a:rPr>
              <a:t>，但该线程是可运行或是不可运行的，是不能作进一步的分辨。如果返回</a:t>
            </a:r>
            <a:r>
              <a:rPr lang="en-US" altLang="zh-CN" sz="2000" b="1" dirty="0">
                <a:solidFill>
                  <a:srgbClr val="002060"/>
                </a:solidFill>
                <a:latin typeface="Consolas" panose="020B0609020204030204" pitchFamily="49" charset="0"/>
                <a:ea typeface="楷体" panose="02010609060101010101" pitchFamily="49" charset="-122"/>
              </a:rPr>
              <a:t>false</a:t>
            </a:r>
            <a:r>
              <a:rPr lang="zh-CN" altLang="en-US" sz="2000" b="1" dirty="0">
                <a:solidFill>
                  <a:srgbClr val="002060"/>
                </a:solidFill>
                <a:latin typeface="Consolas" panose="020B0609020204030204" pitchFamily="49" charset="0"/>
                <a:ea typeface="楷体" panose="02010609060101010101" pitchFamily="49" charset="-122"/>
              </a:rPr>
              <a:t>，则该线程是新创建或是已被终止的（同样不能作进一步的分辨）</a:t>
            </a:r>
          </a:p>
        </p:txBody>
      </p:sp>
      <p:sp>
        <p:nvSpPr>
          <p:cNvPr id="18" name="矩形: 圆角 17">
            <a:extLst>
              <a:ext uri="{FF2B5EF4-FFF2-40B4-BE49-F238E27FC236}">
                <a16:creationId xmlns:a16="http://schemas.microsoft.com/office/drawing/2014/main" id="{5A461413-90E9-4386-BBC4-3BE7C521C4A4}"/>
              </a:ext>
            </a:extLst>
          </p:cNvPr>
          <p:cNvSpPr/>
          <p:nvPr/>
        </p:nvSpPr>
        <p:spPr>
          <a:xfrm>
            <a:off x="0" y="2858419"/>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b="1" dirty="0">
                <a:solidFill>
                  <a:srgbClr val="1557AE"/>
                </a:solidFill>
                <a:latin typeface="Consolas" panose="020B0609020204030204" pitchFamily="49" charset="0"/>
              </a:rPr>
              <a:t>join()</a:t>
            </a:r>
            <a:r>
              <a:rPr lang="zh-CN" altLang="en-US" sz="2400" b="1" dirty="0">
                <a:solidFill>
                  <a:srgbClr val="1557AE"/>
                </a:solidFill>
                <a:latin typeface="Consolas" panose="020B0609020204030204" pitchFamily="49" charset="0"/>
              </a:rPr>
              <a:t>方法</a:t>
            </a:r>
          </a:p>
        </p:txBody>
      </p:sp>
      <p:sp>
        <p:nvSpPr>
          <p:cNvPr id="20" name="矩形: 圆角 19">
            <a:extLst>
              <a:ext uri="{FF2B5EF4-FFF2-40B4-BE49-F238E27FC236}">
                <a16:creationId xmlns:a16="http://schemas.microsoft.com/office/drawing/2014/main" id="{916B87AA-1E4D-497A-986D-9CF9B4FC9A8A}"/>
              </a:ext>
            </a:extLst>
          </p:cNvPr>
          <p:cNvSpPr/>
          <p:nvPr/>
        </p:nvSpPr>
        <p:spPr>
          <a:xfrm>
            <a:off x="0" y="3753869"/>
            <a:ext cx="9143999" cy="491425"/>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latin typeface="Consolas" panose="020B0609020204030204" pitchFamily="49" charset="0"/>
              </a:rPr>
              <a:t> </a:t>
            </a:r>
            <a:r>
              <a:rPr lang="en-US" altLang="zh-CN" sz="2400" b="1" dirty="0">
                <a:solidFill>
                  <a:srgbClr val="1557AE"/>
                </a:solidFill>
                <a:latin typeface="Consolas" panose="020B0609020204030204" pitchFamily="49" charset="0"/>
              </a:rPr>
              <a:t>yield()</a:t>
            </a:r>
            <a:r>
              <a:rPr lang="zh-CN" altLang="en-US" sz="2400" b="1" dirty="0">
                <a:solidFill>
                  <a:srgbClr val="1557AE"/>
                </a:solidFill>
                <a:latin typeface="Consolas" panose="020B0609020204030204" pitchFamily="49" charset="0"/>
              </a:rPr>
              <a:t>方法</a:t>
            </a:r>
          </a:p>
        </p:txBody>
      </p:sp>
      <p:sp>
        <p:nvSpPr>
          <p:cNvPr id="21" name="矩形: 圆角 20">
            <a:extLst>
              <a:ext uri="{FF2B5EF4-FFF2-40B4-BE49-F238E27FC236}">
                <a16:creationId xmlns:a16="http://schemas.microsoft.com/office/drawing/2014/main" id="{2E595422-08AA-4502-AF37-3FC2C27FBCA2}"/>
              </a:ext>
            </a:extLst>
          </p:cNvPr>
          <p:cNvSpPr/>
          <p:nvPr/>
        </p:nvSpPr>
        <p:spPr>
          <a:xfrm>
            <a:off x="-1" y="4245294"/>
            <a:ext cx="9143999" cy="609600"/>
          </a:xfrm>
          <a:prstGeom prst="roundRect">
            <a:avLst>
              <a:gd name="adj" fmla="val 2084"/>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lIns="0" rtlCol="0" anchor="ctr"/>
          <a:lstStyle/>
          <a:p>
            <a:pPr algn="just"/>
            <a:r>
              <a:rPr lang="zh-CN" altLang="en-US" sz="2000" b="1" dirty="0">
                <a:solidFill>
                  <a:srgbClr val="002060"/>
                </a:solidFill>
                <a:latin typeface="Consolas" panose="020B0609020204030204" pitchFamily="49" charset="0"/>
                <a:ea typeface="楷体" panose="02010609060101010101" pitchFamily="49" charset="-122"/>
              </a:rPr>
              <a:t>将执行的权力交给其它优先级相同的线程，自己到可运行线程队列的最后等待，若队列空，该方法无效。</a:t>
            </a:r>
          </a:p>
        </p:txBody>
      </p:sp>
      <p:sp>
        <p:nvSpPr>
          <p:cNvPr id="22" name="矩形: 圆角 21">
            <a:extLst>
              <a:ext uri="{FF2B5EF4-FFF2-40B4-BE49-F238E27FC236}">
                <a16:creationId xmlns:a16="http://schemas.microsoft.com/office/drawing/2014/main" id="{1365F781-86EF-4CB4-B608-9D5F1C3851A1}"/>
              </a:ext>
            </a:extLst>
          </p:cNvPr>
          <p:cNvSpPr/>
          <p:nvPr/>
        </p:nvSpPr>
        <p:spPr>
          <a:xfrm>
            <a:off x="0" y="3313070"/>
            <a:ext cx="9143999" cy="457200"/>
          </a:xfrm>
          <a:prstGeom prst="roundRect">
            <a:avLst>
              <a:gd name="adj" fmla="val 2084"/>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lIns="0" rtlCol="0" anchor="ctr"/>
          <a:lstStyle/>
          <a:p>
            <a:pPr algn="just"/>
            <a:r>
              <a:rPr lang="zh-CN" altLang="en-US" sz="2000" b="1" dirty="0">
                <a:solidFill>
                  <a:srgbClr val="002060"/>
                </a:solidFill>
                <a:latin typeface="Consolas" panose="020B0609020204030204" pitchFamily="49" charset="0"/>
                <a:ea typeface="楷体" panose="02010609060101010101" pitchFamily="49" charset="-122"/>
              </a:rPr>
              <a:t>等待线程执行完毕。</a:t>
            </a:r>
          </a:p>
        </p:txBody>
      </p:sp>
      <p:sp>
        <p:nvSpPr>
          <p:cNvPr id="24" name="矩形: 圆角 23">
            <a:extLst>
              <a:ext uri="{FF2B5EF4-FFF2-40B4-BE49-F238E27FC236}">
                <a16:creationId xmlns:a16="http://schemas.microsoft.com/office/drawing/2014/main" id="{054D02D4-4094-4CA8-BB9D-8243378C2FCE}"/>
              </a:ext>
            </a:extLst>
          </p:cNvPr>
          <p:cNvSpPr/>
          <p:nvPr/>
        </p:nvSpPr>
        <p:spPr>
          <a:xfrm>
            <a:off x="0" y="4851019"/>
            <a:ext cx="6296029" cy="1861866"/>
          </a:xfrm>
          <a:prstGeom prst="roundRect">
            <a:avLst>
              <a:gd name="adj" fmla="val 2705"/>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267F99"/>
                </a:solidFill>
                <a:effectLst/>
                <a:latin typeface="Consolas" panose="020B0609020204030204" pitchFamily="49" charset="0"/>
              </a:rPr>
              <a:t>myThread</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thd</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MyThread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err="1">
                <a:solidFill>
                  <a:srgbClr val="000000"/>
                </a:solidFill>
                <a:effectLst/>
                <a:latin typeface="Consolas" panose="020B0609020204030204" pitchFamily="49" charset="0"/>
              </a:rPr>
              <a:t>thd.</a:t>
            </a:r>
            <a:r>
              <a:rPr lang="en-US" altLang="zh-CN" b="1" dirty="0" err="1">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err="1">
                <a:solidFill>
                  <a:srgbClr val="000000"/>
                </a:solidFill>
                <a:effectLst/>
                <a:latin typeface="Consolas" panose="020B0609020204030204" pitchFamily="49" charset="0"/>
              </a:rPr>
              <a:t>thd.</a:t>
            </a:r>
            <a:r>
              <a:rPr lang="en-US" altLang="zh-CN" b="1" dirty="0" err="1">
                <a:solidFill>
                  <a:srgbClr val="795E26"/>
                </a:solidFill>
                <a:effectLst/>
                <a:latin typeface="Consolas" panose="020B0609020204030204" pitchFamily="49" charset="0"/>
              </a:rPr>
              <a:t>join</a:t>
            </a: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a:t>
            </a:r>
            <a:r>
              <a:rPr lang="zh-CN" altLang="en-US" b="1" dirty="0">
                <a:solidFill>
                  <a:srgbClr val="008000"/>
                </a:solidFill>
                <a:effectLst/>
                <a:latin typeface="Consolas" panose="020B0609020204030204" pitchFamily="49" charset="0"/>
              </a:rPr>
              <a:t>等待线程</a:t>
            </a:r>
            <a:r>
              <a:rPr lang="en-US" altLang="zh-CN" b="1" dirty="0" err="1">
                <a:solidFill>
                  <a:srgbClr val="008000"/>
                </a:solidFill>
                <a:effectLst/>
                <a:latin typeface="Consolas" panose="020B0609020204030204" pitchFamily="49" charset="0"/>
              </a:rPr>
              <a:t>thd</a:t>
            </a:r>
            <a:r>
              <a:rPr lang="zh-CN" altLang="en-US" b="1" dirty="0">
                <a:solidFill>
                  <a:srgbClr val="008000"/>
                </a:solidFill>
                <a:effectLst/>
                <a:latin typeface="Consolas" panose="020B0609020204030204" pitchFamily="49" charset="0"/>
              </a:rPr>
              <a:t>执行完后再继续往下执行</a:t>
            </a:r>
            <a:endParaRPr lang="zh-CN" altLang="en-US"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
        <p:nvSpPr>
          <p:cNvPr id="7" name="矩形: 圆角 6">
            <a:extLst>
              <a:ext uri="{FF2B5EF4-FFF2-40B4-BE49-F238E27FC236}">
                <a16:creationId xmlns:a16="http://schemas.microsoft.com/office/drawing/2014/main" id="{015393C0-F546-4099-BECF-A3CC4B9391D6}"/>
              </a:ext>
            </a:extLst>
          </p:cNvPr>
          <p:cNvSpPr/>
          <p:nvPr/>
        </p:nvSpPr>
        <p:spPr>
          <a:xfrm>
            <a:off x="6296029" y="4851019"/>
            <a:ext cx="2847971" cy="1840482"/>
          </a:xfrm>
          <a:prstGeom prst="roundRect">
            <a:avLst>
              <a:gd name="adj" fmla="val 2176"/>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altLang="zh-CN" sz="2000" b="1" dirty="0">
                <a:solidFill>
                  <a:srgbClr val="FF0000"/>
                </a:solidFill>
                <a:latin typeface="Consolas" panose="020B0609020204030204" pitchFamily="49" charset="0"/>
              </a:rPr>
              <a:t>join(int time)</a:t>
            </a:r>
            <a:r>
              <a:rPr lang="zh-CN" altLang="en-US" sz="2000" b="1" dirty="0">
                <a:solidFill>
                  <a:srgbClr val="FF0000"/>
                </a:solidFill>
                <a:latin typeface="Consolas" panose="020B0609020204030204" pitchFamily="49" charset="0"/>
              </a:rPr>
              <a:t>：最多等待</a:t>
            </a:r>
            <a:r>
              <a:rPr lang="en-US" altLang="zh-CN" sz="2000" b="1" dirty="0">
                <a:solidFill>
                  <a:srgbClr val="FF0000"/>
                </a:solidFill>
                <a:latin typeface="Consolas" panose="020B0609020204030204" pitchFamily="49" charset="0"/>
              </a:rPr>
              <a:t>time</a:t>
            </a:r>
            <a:r>
              <a:rPr lang="zh-CN" altLang="en-US" sz="2000" b="1" dirty="0">
                <a:solidFill>
                  <a:srgbClr val="FF0000"/>
                </a:solidFill>
                <a:latin typeface="Consolas" panose="020B0609020204030204" pitchFamily="49" charset="0"/>
              </a:rPr>
              <a:t>所指定的时间</a:t>
            </a:r>
            <a:r>
              <a:rPr lang="en-US" altLang="zh-CN" sz="2000" b="1" dirty="0">
                <a:solidFill>
                  <a:srgbClr val="FF0000"/>
                </a:solidFill>
                <a:latin typeface="Consolas" panose="020B0609020204030204" pitchFamily="49" charset="0"/>
              </a:rPr>
              <a:t>.</a:t>
            </a:r>
            <a:endParaRPr lang="zh-CN" alt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89465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8" grpId="0" animBg="1"/>
      <p:bldP spid="20" grpId="0" animBg="1"/>
      <p:bldP spid="21" grpId="0" animBg="1"/>
      <p:bldP spid="22" grpId="0" animBg="1"/>
      <p:bldP spid="24"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806124"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线程的生命周期及控制</a:t>
            </a:r>
          </a:p>
        </p:txBody>
      </p:sp>
      <p:sp>
        <p:nvSpPr>
          <p:cNvPr id="11" name="矩形: 圆角 10">
            <a:extLst>
              <a:ext uri="{FF2B5EF4-FFF2-40B4-BE49-F238E27FC236}">
                <a16:creationId xmlns:a16="http://schemas.microsoft.com/office/drawing/2014/main" id="{D947F2BC-E17C-45F0-B010-A73512764E19}"/>
              </a:ext>
            </a:extLst>
          </p:cNvPr>
          <p:cNvSpPr/>
          <p:nvPr/>
        </p:nvSpPr>
        <p:spPr>
          <a:xfrm>
            <a:off x="0" y="1061709"/>
            <a:ext cx="9143999" cy="1300491"/>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400" b="1" dirty="0">
                <a:solidFill>
                  <a:srgbClr val="1557AE"/>
                </a:solidFill>
              </a:rPr>
              <a:t>线程是程序内部的一个顺序控制流，它具有一个特定的生命周期。在一个线程的生命周期中，它总处于某一种状态中。线程的状态表示了线程正在进行的活动以及在这段时间内线程能完成的任务。</a:t>
            </a:r>
          </a:p>
        </p:txBody>
      </p:sp>
      <p:grpSp>
        <p:nvGrpSpPr>
          <p:cNvPr id="12" name="Group 38">
            <a:extLst>
              <a:ext uri="{FF2B5EF4-FFF2-40B4-BE49-F238E27FC236}">
                <a16:creationId xmlns:a16="http://schemas.microsoft.com/office/drawing/2014/main" id="{DC52EE7D-379D-4EDC-A765-E9D7A3C87766}"/>
              </a:ext>
            </a:extLst>
          </p:cNvPr>
          <p:cNvGrpSpPr>
            <a:grpSpLocks/>
          </p:cNvGrpSpPr>
          <p:nvPr/>
        </p:nvGrpSpPr>
        <p:grpSpPr bwMode="auto">
          <a:xfrm>
            <a:off x="325181" y="2541442"/>
            <a:ext cx="8320087" cy="4038600"/>
            <a:chOff x="96" y="1392"/>
            <a:chExt cx="5241" cy="2544"/>
          </a:xfrm>
        </p:grpSpPr>
        <p:sp>
          <p:nvSpPr>
            <p:cNvPr id="16" name="AutoShape 4">
              <a:extLst>
                <a:ext uri="{FF2B5EF4-FFF2-40B4-BE49-F238E27FC236}">
                  <a16:creationId xmlns:a16="http://schemas.microsoft.com/office/drawing/2014/main" id="{990BD1C2-D30B-492B-8A73-AD9A25630391}"/>
                </a:ext>
              </a:extLst>
            </p:cNvPr>
            <p:cNvSpPr>
              <a:spLocks noChangeArrowheads="1"/>
            </p:cNvSpPr>
            <p:nvPr/>
          </p:nvSpPr>
          <p:spPr bwMode="auto">
            <a:xfrm>
              <a:off x="288" y="2688"/>
              <a:ext cx="1104" cy="336"/>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 name="Text Box 5">
              <a:extLst>
                <a:ext uri="{FF2B5EF4-FFF2-40B4-BE49-F238E27FC236}">
                  <a16:creationId xmlns:a16="http://schemas.microsoft.com/office/drawing/2014/main" id="{3624466A-25BB-4575-9571-9E625C933F99}"/>
                </a:ext>
              </a:extLst>
            </p:cNvPr>
            <p:cNvSpPr txBox="1">
              <a:spLocks noChangeArrowheads="1"/>
            </p:cNvSpPr>
            <p:nvPr/>
          </p:nvSpPr>
          <p:spPr bwMode="auto">
            <a:xfrm>
              <a:off x="96" y="2112"/>
              <a:ext cx="123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new Thread()</a:t>
              </a:r>
            </a:p>
          </p:txBody>
        </p:sp>
        <p:sp>
          <p:nvSpPr>
            <p:cNvPr id="18" name="Text Box 6">
              <a:extLst>
                <a:ext uri="{FF2B5EF4-FFF2-40B4-BE49-F238E27FC236}">
                  <a16:creationId xmlns:a16="http://schemas.microsoft.com/office/drawing/2014/main" id="{6DC527A7-3106-4A7A-AEB0-4C646E0B4234}"/>
                </a:ext>
              </a:extLst>
            </p:cNvPr>
            <p:cNvSpPr txBox="1">
              <a:spLocks noChangeArrowheads="1"/>
            </p:cNvSpPr>
            <p:nvPr/>
          </p:nvSpPr>
          <p:spPr bwMode="auto">
            <a:xfrm>
              <a:off x="288" y="2736"/>
              <a:ext cx="1135"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New Thread</a:t>
              </a:r>
            </a:p>
          </p:txBody>
        </p:sp>
        <p:sp>
          <p:nvSpPr>
            <p:cNvPr id="20" name="AutoShape 7">
              <a:extLst>
                <a:ext uri="{FF2B5EF4-FFF2-40B4-BE49-F238E27FC236}">
                  <a16:creationId xmlns:a16="http://schemas.microsoft.com/office/drawing/2014/main" id="{D69ABD0D-9202-4C46-9FD3-58E0E1186E38}"/>
                </a:ext>
              </a:extLst>
            </p:cNvPr>
            <p:cNvSpPr>
              <a:spLocks noChangeArrowheads="1"/>
            </p:cNvSpPr>
            <p:nvPr/>
          </p:nvSpPr>
          <p:spPr bwMode="auto">
            <a:xfrm>
              <a:off x="2160" y="2688"/>
              <a:ext cx="1008" cy="336"/>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1" name="Text Box 8">
              <a:extLst>
                <a:ext uri="{FF2B5EF4-FFF2-40B4-BE49-F238E27FC236}">
                  <a16:creationId xmlns:a16="http://schemas.microsoft.com/office/drawing/2014/main" id="{4635C8AB-C218-4525-B659-64DB9244737D}"/>
                </a:ext>
              </a:extLst>
            </p:cNvPr>
            <p:cNvSpPr txBox="1">
              <a:spLocks noChangeArrowheads="1"/>
            </p:cNvSpPr>
            <p:nvPr/>
          </p:nvSpPr>
          <p:spPr bwMode="auto">
            <a:xfrm>
              <a:off x="2208" y="2688"/>
              <a:ext cx="917"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Runnable</a:t>
              </a:r>
              <a:endParaRPr lang="en-US" altLang="zh-CN" sz="2400">
                <a:latin typeface="Times New Roman" panose="02020603050405020304" pitchFamily="18" charset="0"/>
              </a:endParaRPr>
            </a:p>
          </p:txBody>
        </p:sp>
        <p:sp>
          <p:nvSpPr>
            <p:cNvPr id="22" name="Text Box 9">
              <a:extLst>
                <a:ext uri="{FF2B5EF4-FFF2-40B4-BE49-F238E27FC236}">
                  <a16:creationId xmlns:a16="http://schemas.microsoft.com/office/drawing/2014/main" id="{96EEFAB9-B393-4B6D-9695-3FCF9C3F2040}"/>
                </a:ext>
              </a:extLst>
            </p:cNvPr>
            <p:cNvSpPr txBox="1">
              <a:spLocks noChangeArrowheads="1"/>
            </p:cNvSpPr>
            <p:nvPr/>
          </p:nvSpPr>
          <p:spPr bwMode="auto">
            <a:xfrm>
              <a:off x="1488" y="2544"/>
              <a:ext cx="6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start()</a:t>
              </a:r>
              <a:endParaRPr lang="en-US" altLang="zh-CN" sz="2400">
                <a:latin typeface="Times New Roman" panose="02020603050405020304" pitchFamily="18" charset="0"/>
              </a:endParaRPr>
            </a:p>
          </p:txBody>
        </p:sp>
        <p:sp>
          <p:nvSpPr>
            <p:cNvPr id="23" name="AutoShape 10">
              <a:extLst>
                <a:ext uri="{FF2B5EF4-FFF2-40B4-BE49-F238E27FC236}">
                  <a16:creationId xmlns:a16="http://schemas.microsoft.com/office/drawing/2014/main" id="{75903F1A-4083-406E-92A7-258049BED37C}"/>
                </a:ext>
              </a:extLst>
            </p:cNvPr>
            <p:cNvSpPr>
              <a:spLocks noChangeArrowheads="1"/>
            </p:cNvSpPr>
            <p:nvPr/>
          </p:nvSpPr>
          <p:spPr bwMode="auto">
            <a:xfrm>
              <a:off x="3744" y="2688"/>
              <a:ext cx="1392" cy="336"/>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 name="Text Box 11">
              <a:extLst>
                <a:ext uri="{FF2B5EF4-FFF2-40B4-BE49-F238E27FC236}">
                  <a16:creationId xmlns:a16="http://schemas.microsoft.com/office/drawing/2014/main" id="{04C71089-5790-4B82-8539-8A883AA29542}"/>
                </a:ext>
              </a:extLst>
            </p:cNvPr>
            <p:cNvSpPr txBox="1">
              <a:spLocks noChangeArrowheads="1"/>
            </p:cNvSpPr>
            <p:nvPr/>
          </p:nvSpPr>
          <p:spPr bwMode="auto">
            <a:xfrm>
              <a:off x="3840" y="2688"/>
              <a:ext cx="1264"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Not Runnable</a:t>
              </a:r>
            </a:p>
          </p:txBody>
        </p:sp>
        <p:sp>
          <p:nvSpPr>
            <p:cNvPr id="25" name="Text Box 12">
              <a:extLst>
                <a:ext uri="{FF2B5EF4-FFF2-40B4-BE49-F238E27FC236}">
                  <a16:creationId xmlns:a16="http://schemas.microsoft.com/office/drawing/2014/main" id="{DAF4E7C1-FD97-4658-B7FA-00549DBA793C}"/>
                </a:ext>
              </a:extLst>
            </p:cNvPr>
            <p:cNvSpPr txBox="1">
              <a:spLocks noChangeArrowheads="1"/>
            </p:cNvSpPr>
            <p:nvPr/>
          </p:nvSpPr>
          <p:spPr bwMode="auto">
            <a:xfrm>
              <a:off x="1152" y="3360"/>
              <a:ext cx="58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stop()</a:t>
              </a:r>
            </a:p>
          </p:txBody>
        </p:sp>
        <p:sp>
          <p:nvSpPr>
            <p:cNvPr id="26" name="Text Box 13">
              <a:extLst>
                <a:ext uri="{FF2B5EF4-FFF2-40B4-BE49-F238E27FC236}">
                  <a16:creationId xmlns:a16="http://schemas.microsoft.com/office/drawing/2014/main" id="{0E680FD1-D213-45D1-B8BA-79D9655E733F}"/>
                </a:ext>
              </a:extLst>
            </p:cNvPr>
            <p:cNvSpPr txBox="1">
              <a:spLocks noChangeArrowheads="1"/>
            </p:cNvSpPr>
            <p:nvPr/>
          </p:nvSpPr>
          <p:spPr bwMode="auto">
            <a:xfrm>
              <a:off x="3408" y="3504"/>
              <a:ext cx="58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stop()</a:t>
              </a:r>
            </a:p>
          </p:txBody>
        </p:sp>
        <p:sp>
          <p:nvSpPr>
            <p:cNvPr id="27" name="AutoShape 14">
              <a:extLst>
                <a:ext uri="{FF2B5EF4-FFF2-40B4-BE49-F238E27FC236}">
                  <a16:creationId xmlns:a16="http://schemas.microsoft.com/office/drawing/2014/main" id="{8DA5B413-8715-428D-BD80-08E075319A47}"/>
                </a:ext>
              </a:extLst>
            </p:cNvPr>
            <p:cNvSpPr>
              <a:spLocks noChangeArrowheads="1"/>
            </p:cNvSpPr>
            <p:nvPr/>
          </p:nvSpPr>
          <p:spPr bwMode="auto">
            <a:xfrm>
              <a:off x="2304" y="3648"/>
              <a:ext cx="816" cy="288"/>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 name="Text Box 15">
              <a:extLst>
                <a:ext uri="{FF2B5EF4-FFF2-40B4-BE49-F238E27FC236}">
                  <a16:creationId xmlns:a16="http://schemas.microsoft.com/office/drawing/2014/main" id="{9CFD4259-BA82-4DEA-8F1F-627A51130903}"/>
                </a:ext>
              </a:extLst>
            </p:cNvPr>
            <p:cNvSpPr txBox="1">
              <a:spLocks noChangeArrowheads="1"/>
            </p:cNvSpPr>
            <p:nvPr/>
          </p:nvSpPr>
          <p:spPr bwMode="auto">
            <a:xfrm>
              <a:off x="2448" y="3648"/>
              <a:ext cx="543"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Dead</a:t>
              </a:r>
            </a:p>
          </p:txBody>
        </p:sp>
        <p:sp>
          <p:nvSpPr>
            <p:cNvPr id="29" name="Text Box 16">
              <a:extLst>
                <a:ext uri="{FF2B5EF4-FFF2-40B4-BE49-F238E27FC236}">
                  <a16:creationId xmlns:a16="http://schemas.microsoft.com/office/drawing/2014/main" id="{952A1A7E-F64A-4B78-B155-349A38B533A0}"/>
                </a:ext>
              </a:extLst>
            </p:cNvPr>
            <p:cNvSpPr txBox="1">
              <a:spLocks noChangeArrowheads="1"/>
            </p:cNvSpPr>
            <p:nvPr/>
          </p:nvSpPr>
          <p:spPr bwMode="auto">
            <a:xfrm>
              <a:off x="2256" y="2064"/>
              <a:ext cx="63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yield()</a:t>
              </a:r>
            </a:p>
          </p:txBody>
        </p:sp>
        <p:sp>
          <p:nvSpPr>
            <p:cNvPr id="30" name="Text Box 17">
              <a:extLst>
                <a:ext uri="{FF2B5EF4-FFF2-40B4-BE49-F238E27FC236}">
                  <a16:creationId xmlns:a16="http://schemas.microsoft.com/office/drawing/2014/main" id="{B7E136EC-4C47-44B0-B479-2BC2F6F9E3B0}"/>
                </a:ext>
              </a:extLst>
            </p:cNvPr>
            <p:cNvSpPr txBox="1">
              <a:spLocks noChangeArrowheads="1"/>
            </p:cNvSpPr>
            <p:nvPr/>
          </p:nvSpPr>
          <p:spPr bwMode="auto">
            <a:xfrm>
              <a:off x="2640" y="2976"/>
              <a:ext cx="586" cy="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stop()</a:t>
              </a:r>
            </a:p>
            <a:p>
              <a:pPr eaLnBrk="1" hangingPunct="1">
                <a:spcBef>
                  <a:spcPct val="0"/>
                </a:spcBef>
                <a:buClrTx/>
                <a:buSzTx/>
                <a:buFontTx/>
                <a:buNone/>
              </a:pPr>
              <a:r>
                <a:rPr lang="en-US" altLang="zh-CN" sz="2400" b="1">
                  <a:latin typeface="Times New Roman" panose="02020603050405020304" pitchFamily="18" charset="0"/>
                </a:rPr>
                <a:t>run()</a:t>
              </a:r>
            </a:p>
          </p:txBody>
        </p:sp>
        <p:sp>
          <p:nvSpPr>
            <p:cNvPr id="31" name="Line 18">
              <a:extLst>
                <a:ext uri="{FF2B5EF4-FFF2-40B4-BE49-F238E27FC236}">
                  <a16:creationId xmlns:a16="http://schemas.microsoft.com/office/drawing/2014/main" id="{9D3C51EC-9D2A-4701-917D-CDC40102223A}"/>
                </a:ext>
              </a:extLst>
            </p:cNvPr>
            <p:cNvSpPr>
              <a:spLocks noChangeShapeType="1"/>
            </p:cNvSpPr>
            <p:nvPr/>
          </p:nvSpPr>
          <p:spPr bwMode="auto">
            <a:xfrm>
              <a:off x="1392" y="2832"/>
              <a:ext cx="76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9">
              <a:extLst>
                <a:ext uri="{FF2B5EF4-FFF2-40B4-BE49-F238E27FC236}">
                  <a16:creationId xmlns:a16="http://schemas.microsoft.com/office/drawing/2014/main" id="{D87F63C6-D96B-48A3-9742-DC2B321B57D7}"/>
                </a:ext>
              </a:extLst>
            </p:cNvPr>
            <p:cNvSpPr>
              <a:spLocks noChangeShapeType="1"/>
            </p:cNvSpPr>
            <p:nvPr/>
          </p:nvSpPr>
          <p:spPr bwMode="auto">
            <a:xfrm>
              <a:off x="912" y="3024"/>
              <a:ext cx="1392"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0">
              <a:extLst>
                <a:ext uri="{FF2B5EF4-FFF2-40B4-BE49-F238E27FC236}">
                  <a16:creationId xmlns:a16="http://schemas.microsoft.com/office/drawing/2014/main" id="{6B275D0B-3A3C-49FF-AC84-B3BFA41E17C3}"/>
                </a:ext>
              </a:extLst>
            </p:cNvPr>
            <p:cNvSpPr>
              <a:spLocks noChangeShapeType="1"/>
            </p:cNvSpPr>
            <p:nvPr/>
          </p:nvSpPr>
          <p:spPr bwMode="auto">
            <a:xfrm>
              <a:off x="2640" y="3024"/>
              <a:ext cx="0"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1">
              <a:extLst>
                <a:ext uri="{FF2B5EF4-FFF2-40B4-BE49-F238E27FC236}">
                  <a16:creationId xmlns:a16="http://schemas.microsoft.com/office/drawing/2014/main" id="{833CAFFC-43A8-44E6-8053-CC05B794F7D6}"/>
                </a:ext>
              </a:extLst>
            </p:cNvPr>
            <p:cNvSpPr>
              <a:spLocks noChangeShapeType="1"/>
            </p:cNvSpPr>
            <p:nvPr/>
          </p:nvSpPr>
          <p:spPr bwMode="auto">
            <a:xfrm>
              <a:off x="3168" y="2784"/>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2">
              <a:extLst>
                <a:ext uri="{FF2B5EF4-FFF2-40B4-BE49-F238E27FC236}">
                  <a16:creationId xmlns:a16="http://schemas.microsoft.com/office/drawing/2014/main" id="{945E8C76-DBBA-4017-887C-399EDD30E60C}"/>
                </a:ext>
              </a:extLst>
            </p:cNvPr>
            <p:cNvSpPr>
              <a:spLocks noChangeShapeType="1"/>
            </p:cNvSpPr>
            <p:nvPr/>
          </p:nvSpPr>
          <p:spPr bwMode="auto">
            <a:xfrm flipH="1">
              <a:off x="3168" y="2880"/>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3">
              <a:extLst>
                <a:ext uri="{FF2B5EF4-FFF2-40B4-BE49-F238E27FC236}">
                  <a16:creationId xmlns:a16="http://schemas.microsoft.com/office/drawing/2014/main" id="{99481D43-0B5F-4F9C-A4FC-0A8D2E63085C}"/>
                </a:ext>
              </a:extLst>
            </p:cNvPr>
            <p:cNvSpPr>
              <a:spLocks noChangeShapeType="1"/>
            </p:cNvSpPr>
            <p:nvPr/>
          </p:nvSpPr>
          <p:spPr bwMode="auto">
            <a:xfrm flipH="1">
              <a:off x="3072" y="3024"/>
              <a:ext cx="134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4">
              <a:extLst>
                <a:ext uri="{FF2B5EF4-FFF2-40B4-BE49-F238E27FC236}">
                  <a16:creationId xmlns:a16="http://schemas.microsoft.com/office/drawing/2014/main" id="{D3271FFF-8CCF-49EA-A2A8-64D791960DB3}"/>
                </a:ext>
              </a:extLst>
            </p:cNvPr>
            <p:cNvSpPr>
              <a:spLocks noChangeShapeType="1"/>
            </p:cNvSpPr>
            <p:nvPr/>
          </p:nvSpPr>
          <p:spPr bwMode="auto">
            <a:xfrm>
              <a:off x="672" y="2352"/>
              <a:ext cx="14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25">
              <a:extLst>
                <a:ext uri="{FF2B5EF4-FFF2-40B4-BE49-F238E27FC236}">
                  <a16:creationId xmlns:a16="http://schemas.microsoft.com/office/drawing/2014/main" id="{F47064E6-D3BA-4B7E-A9C7-DD38BB632069}"/>
                </a:ext>
              </a:extLst>
            </p:cNvPr>
            <p:cNvSpPr txBox="1">
              <a:spLocks noChangeArrowheads="1"/>
            </p:cNvSpPr>
            <p:nvPr/>
          </p:nvSpPr>
          <p:spPr bwMode="auto">
            <a:xfrm>
              <a:off x="2496" y="2496"/>
              <a:ext cx="1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a:t>
              </a:r>
            </a:p>
          </p:txBody>
        </p:sp>
        <p:sp>
          <p:nvSpPr>
            <p:cNvPr id="39" name="Text Box 26">
              <a:extLst>
                <a:ext uri="{FF2B5EF4-FFF2-40B4-BE49-F238E27FC236}">
                  <a16:creationId xmlns:a16="http://schemas.microsoft.com/office/drawing/2014/main" id="{F47F105E-FBE2-42C9-9FC2-E13F46BD79DF}"/>
                </a:ext>
              </a:extLst>
            </p:cNvPr>
            <p:cNvSpPr txBox="1">
              <a:spLocks noChangeArrowheads="1"/>
            </p:cNvSpPr>
            <p:nvPr/>
          </p:nvSpPr>
          <p:spPr bwMode="auto">
            <a:xfrm>
              <a:off x="2688" y="2496"/>
              <a:ext cx="1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a:t>
              </a:r>
            </a:p>
          </p:txBody>
        </p:sp>
        <p:cxnSp>
          <p:nvCxnSpPr>
            <p:cNvPr id="40" name="AutoShape 27">
              <a:extLst>
                <a:ext uri="{FF2B5EF4-FFF2-40B4-BE49-F238E27FC236}">
                  <a16:creationId xmlns:a16="http://schemas.microsoft.com/office/drawing/2014/main" id="{4FEC5D34-0DDE-48B6-9E92-BA9CCC2DC88D}"/>
                </a:ext>
              </a:extLst>
            </p:cNvPr>
            <p:cNvCxnSpPr>
              <a:cxnSpLocks noChangeShapeType="1"/>
              <a:stCxn id="38" idx="3"/>
              <a:endCxn id="38" idx="1"/>
            </p:cNvCxnSpPr>
            <p:nvPr/>
          </p:nvCxnSpPr>
          <p:spPr bwMode="auto">
            <a:xfrm flipH="1">
              <a:off x="2496" y="2640"/>
              <a:ext cx="164" cy="1"/>
            </a:xfrm>
            <a:prstGeom prst="curvedConnector5">
              <a:avLst>
                <a:gd name="adj1" fmla="val -87806"/>
                <a:gd name="adj2" fmla="val -28800000"/>
                <a:gd name="adj3" fmla="val 187806"/>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Rectangle 33">
              <a:extLst>
                <a:ext uri="{FF2B5EF4-FFF2-40B4-BE49-F238E27FC236}">
                  <a16:creationId xmlns:a16="http://schemas.microsoft.com/office/drawing/2014/main" id="{A48FDEA6-5FEA-429A-B5F3-5EC642CCAC6B}"/>
                </a:ext>
              </a:extLst>
            </p:cNvPr>
            <p:cNvSpPr>
              <a:spLocks noChangeArrowheads="1"/>
            </p:cNvSpPr>
            <p:nvPr/>
          </p:nvSpPr>
          <p:spPr bwMode="auto">
            <a:xfrm>
              <a:off x="2976" y="1392"/>
              <a:ext cx="1056" cy="91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latin typeface="Times New Roman" panose="02020603050405020304" pitchFamily="18" charset="0"/>
                </a:rPr>
                <a:t>suspend()</a:t>
              </a:r>
              <a:endParaRPr lang="en-US" altLang="zh-CN" sz="2400" dirty="0">
                <a:latin typeface="Times New Roman" panose="02020603050405020304" pitchFamily="18" charset="0"/>
              </a:endParaRPr>
            </a:p>
            <a:p>
              <a:pPr algn="ctr" eaLnBrk="1" hangingPunct="1">
                <a:spcBef>
                  <a:spcPct val="0"/>
                </a:spcBef>
                <a:buClrTx/>
                <a:buSzTx/>
                <a:buFontTx/>
                <a:buNone/>
              </a:pPr>
              <a:r>
                <a:rPr lang="en-US" altLang="zh-CN" sz="2400" b="1" dirty="0">
                  <a:latin typeface="Times New Roman" panose="02020603050405020304" pitchFamily="18" charset="0"/>
                </a:rPr>
                <a:t>sleep()</a:t>
              </a:r>
            </a:p>
            <a:p>
              <a:pPr algn="ctr" eaLnBrk="1" hangingPunct="1">
                <a:spcBef>
                  <a:spcPct val="0"/>
                </a:spcBef>
                <a:buClrTx/>
                <a:buSzTx/>
                <a:buFontTx/>
                <a:buNone/>
              </a:pPr>
              <a:r>
                <a:rPr lang="en-US" altLang="zh-CN" sz="2400" b="1" dirty="0">
                  <a:latin typeface="Times New Roman" panose="02020603050405020304" pitchFamily="18" charset="0"/>
                </a:rPr>
                <a:t>wait()</a:t>
              </a:r>
              <a:endParaRPr lang="en-US" altLang="zh-CN" sz="2400" dirty="0">
                <a:latin typeface="Times New Roman" panose="02020603050405020304" pitchFamily="18" charset="0"/>
              </a:endParaRPr>
            </a:p>
            <a:p>
              <a:pPr algn="ctr" eaLnBrk="1" hangingPunct="1">
                <a:spcBef>
                  <a:spcPct val="0"/>
                </a:spcBef>
                <a:buClrTx/>
                <a:buSzTx/>
                <a:buFontTx/>
                <a:buNone/>
              </a:pPr>
              <a:r>
                <a:rPr lang="en-US" altLang="zh-CN" sz="2400" dirty="0"/>
                <a:t>I/O</a:t>
              </a:r>
              <a:r>
                <a:rPr lang="zh-CN" altLang="en-US" sz="2400" b="1" dirty="0">
                  <a:latin typeface="楷体" panose="02010609060101010101" pitchFamily="49" charset="-122"/>
                  <a:ea typeface="楷体" panose="02010609060101010101" pitchFamily="49" charset="-122"/>
                </a:rPr>
                <a:t>流阻塞</a:t>
              </a:r>
            </a:p>
          </p:txBody>
        </p:sp>
        <p:sp>
          <p:nvSpPr>
            <p:cNvPr id="42" name="Line 34">
              <a:extLst>
                <a:ext uri="{FF2B5EF4-FFF2-40B4-BE49-F238E27FC236}">
                  <a16:creationId xmlns:a16="http://schemas.microsoft.com/office/drawing/2014/main" id="{9197DDA9-0EEC-4A79-B276-D7C66E8A8CF3}"/>
                </a:ext>
              </a:extLst>
            </p:cNvPr>
            <p:cNvSpPr>
              <a:spLocks noChangeShapeType="1"/>
            </p:cNvSpPr>
            <p:nvPr/>
          </p:nvSpPr>
          <p:spPr bwMode="auto">
            <a:xfrm flipH="1">
              <a:off x="3456" y="235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Text Box 35">
              <a:extLst>
                <a:ext uri="{FF2B5EF4-FFF2-40B4-BE49-F238E27FC236}">
                  <a16:creationId xmlns:a16="http://schemas.microsoft.com/office/drawing/2014/main" id="{38707A32-F1B9-4095-A12C-FADC10B0FD9F}"/>
                </a:ext>
              </a:extLst>
            </p:cNvPr>
            <p:cNvSpPr txBox="1">
              <a:spLocks noChangeArrowheads="1"/>
            </p:cNvSpPr>
            <p:nvPr/>
          </p:nvSpPr>
          <p:spPr bwMode="auto">
            <a:xfrm>
              <a:off x="4272" y="3168"/>
              <a:ext cx="1065" cy="65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resume()</a:t>
              </a:r>
            </a:p>
            <a:p>
              <a:pPr eaLnBrk="1" hangingPunct="1">
                <a:spcBef>
                  <a:spcPct val="0"/>
                </a:spcBef>
                <a:buClrTx/>
                <a:buSzTx/>
                <a:buFontTx/>
                <a:buNone/>
              </a:pPr>
              <a:r>
                <a:rPr lang="en-US" altLang="zh-CN" sz="1400" b="1" dirty="0">
                  <a:latin typeface="Times New Roman" panose="02020603050405020304" pitchFamily="18" charset="0"/>
                </a:rPr>
                <a:t>notify()/</a:t>
              </a:r>
              <a:r>
                <a:rPr lang="en-US" altLang="zh-CN" sz="1400" b="1" dirty="0" err="1">
                  <a:latin typeface="Times New Roman" panose="02020603050405020304" pitchFamily="18" charset="0"/>
                </a:rPr>
                <a:t>notifyAll</a:t>
              </a:r>
              <a:r>
                <a:rPr lang="en-US" altLang="zh-CN" sz="1400" b="1" dirty="0">
                  <a:latin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rPr>
                <a:t>I/O</a:t>
              </a:r>
              <a:r>
                <a:rPr lang="zh-CN" altLang="en-US" sz="2400" b="1" dirty="0">
                  <a:latin typeface="楷体" panose="02010609060101010101" pitchFamily="49" charset="-122"/>
                  <a:ea typeface="楷体" panose="02010609060101010101" pitchFamily="49" charset="-122"/>
                </a:rPr>
                <a:t>指令</a:t>
              </a:r>
            </a:p>
          </p:txBody>
        </p:sp>
        <p:sp>
          <p:nvSpPr>
            <p:cNvPr id="44" name="Text Box 36">
              <a:extLst>
                <a:ext uri="{FF2B5EF4-FFF2-40B4-BE49-F238E27FC236}">
                  <a16:creationId xmlns:a16="http://schemas.microsoft.com/office/drawing/2014/main" id="{505E8B5D-1F57-4011-8DFD-2292804A1D4F}"/>
                </a:ext>
              </a:extLst>
            </p:cNvPr>
            <p:cNvSpPr txBox="1">
              <a:spLocks noChangeArrowheads="1"/>
            </p:cNvSpPr>
            <p:nvPr/>
          </p:nvSpPr>
          <p:spPr bwMode="auto">
            <a:xfrm>
              <a:off x="3360" y="2688"/>
              <a:ext cx="16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a:t>
              </a:r>
            </a:p>
          </p:txBody>
        </p:sp>
        <p:cxnSp>
          <p:nvCxnSpPr>
            <p:cNvPr id="45" name="AutoShape 37">
              <a:extLst>
                <a:ext uri="{FF2B5EF4-FFF2-40B4-BE49-F238E27FC236}">
                  <a16:creationId xmlns:a16="http://schemas.microsoft.com/office/drawing/2014/main" id="{9FA4CD5A-FB62-4B46-AACC-364DE6365870}"/>
                </a:ext>
              </a:extLst>
            </p:cNvPr>
            <p:cNvCxnSpPr>
              <a:cxnSpLocks noChangeShapeType="1"/>
              <a:stCxn id="43" idx="1"/>
              <a:endCxn id="44" idx="2"/>
            </p:cNvCxnSpPr>
            <p:nvPr/>
          </p:nvCxnSpPr>
          <p:spPr bwMode="auto">
            <a:xfrm rot="10800000">
              <a:off x="3442" y="2976"/>
              <a:ext cx="830" cy="521"/>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698109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多线程基本概念</a:t>
            </a:r>
          </a:p>
        </p:txBody>
      </p:sp>
      <p:sp>
        <p:nvSpPr>
          <p:cNvPr id="35" name="矩形 4"/>
          <p:cNvSpPr>
            <a:spLocks noChangeArrowheads="1"/>
          </p:cNvSpPr>
          <p:nvPr/>
        </p:nvSpPr>
        <p:spPr bwMode="auto">
          <a:xfrm>
            <a:off x="4997405" y="1853569"/>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创建线程的方式</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线程的生命周期及控制</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rPr>
              <a:t> 线程的调度</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多线程的互斥与同步</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线程组</a:t>
            </a:r>
          </a:p>
        </p:txBody>
      </p:sp>
    </p:spTree>
    <p:extLst>
      <p:ext uri="{BB962C8B-B14F-4D97-AF65-F5344CB8AC3E}">
        <p14:creationId xmlns:p14="http://schemas.microsoft.com/office/powerpoint/2010/main" val="2995137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56192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线程的调度</a:t>
            </a:r>
          </a:p>
        </p:txBody>
      </p:sp>
      <p:sp>
        <p:nvSpPr>
          <p:cNvPr id="2" name="矩形: 圆角 1">
            <a:extLst>
              <a:ext uri="{FF2B5EF4-FFF2-40B4-BE49-F238E27FC236}">
                <a16:creationId xmlns:a16="http://schemas.microsoft.com/office/drawing/2014/main" id="{44154881-A793-4CBD-A10B-585B6FB2EA8C}"/>
              </a:ext>
            </a:extLst>
          </p:cNvPr>
          <p:cNvSpPr/>
          <p:nvPr/>
        </p:nvSpPr>
        <p:spPr>
          <a:xfrm>
            <a:off x="28543" y="1092465"/>
            <a:ext cx="9076726" cy="2040643"/>
          </a:xfrm>
          <a:prstGeom prst="roundRect">
            <a:avLst>
              <a:gd name="adj" fmla="val 2459"/>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indent="-342900" algn="just">
              <a:spcBef>
                <a:spcPts val="1200"/>
              </a:spcBef>
              <a:buFont typeface="+mj-lt"/>
              <a:buAutoNum type="arabicPeriod"/>
            </a:pPr>
            <a:r>
              <a:rPr lang="en-US" altLang="zh-CN" sz="2000" b="1" dirty="0">
                <a:latin typeface="楷体" panose="02010609060101010101" pitchFamily="49" charset="-122"/>
                <a:ea typeface="楷体" panose="02010609060101010101" pitchFamily="49" charset="-122"/>
              </a:rPr>
              <a:t>Java</a:t>
            </a:r>
            <a:r>
              <a:rPr lang="zh-CN" altLang="en-US" sz="2000" b="1" dirty="0">
                <a:latin typeface="楷体" panose="02010609060101010101" pitchFamily="49" charset="-122"/>
                <a:ea typeface="楷体" panose="02010609060101010101" pitchFamily="49" charset="-122"/>
              </a:rPr>
              <a:t>提供一个线程调度器来监控程序中启动后进入可运行状态的所有线程</a:t>
            </a:r>
            <a:r>
              <a:rPr lang="en-US" altLang="zh-CN" sz="2000" b="1" dirty="0">
                <a:latin typeface="楷体" panose="02010609060101010101" pitchFamily="49" charset="-122"/>
                <a:ea typeface="楷体" panose="02010609060101010101" pitchFamily="49" charset="-122"/>
              </a:rPr>
              <a:t>;</a:t>
            </a:r>
          </a:p>
          <a:p>
            <a:pPr marL="342900" indent="-342900" algn="just">
              <a:spcBef>
                <a:spcPts val="1200"/>
              </a:spcBef>
              <a:buFont typeface="+mj-lt"/>
              <a:buAutoNum type="arabicPeriod"/>
            </a:pPr>
            <a:r>
              <a:rPr lang="zh-CN" altLang="en-US" sz="2000" b="1" dirty="0">
                <a:latin typeface="楷体" panose="02010609060101010101" pitchFamily="49" charset="-122"/>
                <a:ea typeface="楷体" panose="02010609060101010101" pitchFamily="49" charset="-122"/>
              </a:rPr>
              <a:t>线程调度器按照线程的优先级决定调度哪些线程来执行，具有高优先级的线程会在较低优先级的线程之前得到执行</a:t>
            </a:r>
            <a:r>
              <a:rPr lang="en-US" altLang="zh-CN" sz="2000" b="1" dirty="0">
                <a:latin typeface="楷体" panose="02010609060101010101" pitchFamily="49" charset="-122"/>
                <a:ea typeface="楷体" panose="02010609060101010101" pitchFamily="49" charset="-122"/>
              </a:rPr>
              <a:t>;</a:t>
            </a:r>
          </a:p>
          <a:p>
            <a:pPr marL="342900" indent="-342900" algn="just">
              <a:spcBef>
                <a:spcPts val="1200"/>
              </a:spcBef>
              <a:buFont typeface="+mj-lt"/>
              <a:buAutoNum type="arabicPeriod"/>
            </a:pPr>
            <a:r>
              <a:rPr lang="zh-CN" altLang="en-US" sz="2000" b="1" dirty="0">
                <a:latin typeface="楷体" panose="02010609060101010101" pitchFamily="49" charset="-122"/>
                <a:ea typeface="楷体" panose="02010609060101010101" pitchFamily="49" charset="-122"/>
              </a:rPr>
              <a:t>线程的调度是抢先式的，即如果当前线程在执行过程中，一个具有更高优先级的线程进入可执行状态，则该高优先级的线程会被立即调度执行。</a:t>
            </a:r>
          </a:p>
        </p:txBody>
      </p:sp>
      <p:sp>
        <p:nvSpPr>
          <p:cNvPr id="3" name="矩形: 圆角 2">
            <a:extLst>
              <a:ext uri="{FF2B5EF4-FFF2-40B4-BE49-F238E27FC236}">
                <a16:creationId xmlns:a16="http://schemas.microsoft.com/office/drawing/2014/main" id="{1433A940-2137-4B25-AA1C-002C3429100E}"/>
              </a:ext>
            </a:extLst>
          </p:cNvPr>
          <p:cNvSpPr/>
          <p:nvPr/>
        </p:nvSpPr>
        <p:spPr>
          <a:xfrm>
            <a:off x="28542" y="3179331"/>
            <a:ext cx="9076726" cy="771525"/>
          </a:xfrm>
          <a:prstGeom prst="roundRect">
            <a:avLst>
              <a:gd name="adj" fmla="val 67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b="1" dirty="0">
                <a:solidFill>
                  <a:srgbClr val="1557AE"/>
                </a:solidFill>
              </a:rPr>
              <a:t>多个线程运行时，若线程的优先级相同，由操作系统按时间片轮转方式和独占方式来分配线程的执行时间。</a:t>
            </a:r>
          </a:p>
        </p:txBody>
      </p:sp>
      <p:sp>
        <p:nvSpPr>
          <p:cNvPr id="4" name="矩形: 圆角 3">
            <a:extLst>
              <a:ext uri="{FF2B5EF4-FFF2-40B4-BE49-F238E27FC236}">
                <a16:creationId xmlns:a16="http://schemas.microsoft.com/office/drawing/2014/main" id="{FF3A7B46-B438-4C0E-93FD-F19A0605087F}"/>
              </a:ext>
            </a:extLst>
          </p:cNvPr>
          <p:cNvSpPr/>
          <p:nvPr/>
        </p:nvSpPr>
        <p:spPr>
          <a:xfrm>
            <a:off x="28542" y="4001140"/>
            <a:ext cx="9076725" cy="1319914"/>
          </a:xfrm>
          <a:prstGeom prst="roundRect">
            <a:avLst>
              <a:gd name="adj" fmla="val 3342"/>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zh-CN" altLang="en-US" sz="2000" b="1" dirty="0">
                <a:latin typeface="Consolas" panose="020B0609020204030204" pitchFamily="49" charset="0"/>
                <a:ea typeface="楷体" panose="02010609060101010101" pitchFamily="49" charset="-122"/>
              </a:rPr>
              <a:t>在</a:t>
            </a:r>
            <a:r>
              <a:rPr lang="en-US" altLang="zh-CN" sz="2000" b="1" dirty="0">
                <a:latin typeface="Consolas" panose="020B0609020204030204" pitchFamily="49" charset="0"/>
                <a:ea typeface="楷体" panose="02010609060101010101" pitchFamily="49" charset="-122"/>
              </a:rPr>
              <a:t>Java</a:t>
            </a:r>
            <a:r>
              <a:rPr lang="zh-CN" altLang="en-US" sz="2000" b="1" dirty="0">
                <a:latin typeface="Consolas" panose="020B0609020204030204" pitchFamily="49" charset="0"/>
                <a:ea typeface="楷体" panose="02010609060101010101" pitchFamily="49" charset="-122"/>
              </a:rPr>
              <a:t>中线程的优先级是用数字来表示的，分为三个级别：</a:t>
            </a:r>
          </a:p>
          <a:p>
            <a:pPr marL="342900" indent="-342900" algn="just">
              <a:buFont typeface="Wingdings" panose="05000000000000000000" pitchFamily="2" charset="2"/>
              <a:buChar char="ü"/>
            </a:pPr>
            <a:r>
              <a:rPr lang="zh-CN" altLang="en-US" sz="2000" b="1" dirty="0">
                <a:latin typeface="Consolas" panose="020B0609020204030204" pitchFamily="49" charset="0"/>
                <a:ea typeface="楷体" panose="02010609060101010101" pitchFamily="49" charset="-122"/>
              </a:rPr>
              <a:t> 低优先级：</a:t>
            </a:r>
            <a:r>
              <a:rPr lang="en-US" altLang="zh-CN" sz="2000" b="1" dirty="0" err="1">
                <a:latin typeface="Consolas" panose="020B0609020204030204" pitchFamily="49" charset="0"/>
                <a:ea typeface="楷体" panose="02010609060101010101" pitchFamily="49" charset="-122"/>
              </a:rPr>
              <a:t>Thread.MIN_PRIORITY</a:t>
            </a:r>
            <a:r>
              <a:rPr lang="zh-CN" altLang="en-US" sz="2000" b="1" dirty="0">
                <a:latin typeface="Consolas" panose="020B0609020204030204" pitchFamily="49" charset="0"/>
                <a:ea typeface="楷体" panose="02010609060101010101" pitchFamily="49" charset="-122"/>
              </a:rPr>
              <a:t>，数值为</a:t>
            </a:r>
            <a:r>
              <a:rPr lang="en-US" altLang="zh-CN" sz="2000" b="1" dirty="0">
                <a:latin typeface="Consolas" panose="020B0609020204030204" pitchFamily="49" charset="0"/>
                <a:ea typeface="楷体" panose="02010609060101010101" pitchFamily="49" charset="-122"/>
              </a:rPr>
              <a:t>1 (2~4)</a:t>
            </a:r>
          </a:p>
          <a:p>
            <a:pPr marL="342900" indent="-342900" algn="just">
              <a:buFont typeface="Wingdings" panose="05000000000000000000" pitchFamily="2" charset="2"/>
              <a:buChar char="ü"/>
            </a:pPr>
            <a:r>
              <a:rPr lang="en-US" altLang="zh-CN" sz="2000" b="1" dirty="0">
                <a:latin typeface="Consolas" panose="020B0609020204030204" pitchFamily="49" charset="0"/>
                <a:ea typeface="楷体" panose="02010609060101010101" pitchFamily="49" charset="-122"/>
              </a:rPr>
              <a:t> </a:t>
            </a:r>
            <a:r>
              <a:rPr lang="zh-CN" altLang="en-US" sz="2000" b="1" dirty="0">
                <a:latin typeface="Consolas" panose="020B0609020204030204" pitchFamily="49" charset="0"/>
                <a:ea typeface="楷体" panose="02010609060101010101" pitchFamily="49" charset="-122"/>
              </a:rPr>
              <a:t>缺省优先级： </a:t>
            </a:r>
            <a:r>
              <a:rPr lang="en-US" altLang="zh-CN" sz="2000" b="1" dirty="0">
                <a:latin typeface="Consolas" panose="020B0609020204030204" pitchFamily="49" charset="0"/>
                <a:ea typeface="楷体" panose="02010609060101010101" pitchFamily="49" charset="-122"/>
              </a:rPr>
              <a:t>Thread. NORM_PRIORITY</a:t>
            </a:r>
            <a:r>
              <a:rPr lang="zh-CN" altLang="en-US" sz="2000" b="1" dirty="0">
                <a:latin typeface="Consolas" panose="020B0609020204030204" pitchFamily="49" charset="0"/>
                <a:ea typeface="楷体" panose="02010609060101010101" pitchFamily="49" charset="-122"/>
              </a:rPr>
              <a:t>，数值为</a:t>
            </a:r>
            <a:r>
              <a:rPr lang="en-US" altLang="zh-CN" sz="2000" b="1" dirty="0">
                <a:latin typeface="Consolas" panose="020B0609020204030204" pitchFamily="49" charset="0"/>
                <a:ea typeface="楷体" panose="02010609060101010101" pitchFamily="49" charset="-122"/>
              </a:rPr>
              <a:t>5</a:t>
            </a:r>
          </a:p>
          <a:p>
            <a:pPr marL="342900" indent="-342900" algn="just">
              <a:buFont typeface="Wingdings" panose="05000000000000000000" pitchFamily="2" charset="2"/>
              <a:buChar char="ü"/>
            </a:pPr>
            <a:r>
              <a:rPr lang="en-US" altLang="zh-CN" sz="2000" b="1" dirty="0">
                <a:latin typeface="Consolas" panose="020B0609020204030204" pitchFamily="49" charset="0"/>
                <a:ea typeface="楷体" panose="02010609060101010101" pitchFamily="49" charset="-122"/>
              </a:rPr>
              <a:t> </a:t>
            </a:r>
            <a:r>
              <a:rPr lang="zh-CN" altLang="en-US" sz="2000" b="1" dirty="0">
                <a:latin typeface="Consolas" panose="020B0609020204030204" pitchFamily="49" charset="0"/>
                <a:ea typeface="楷体" panose="02010609060101010101" pitchFamily="49" charset="-122"/>
              </a:rPr>
              <a:t>高优先级：</a:t>
            </a:r>
            <a:r>
              <a:rPr lang="en-US" altLang="zh-CN" sz="2000" b="1" dirty="0" err="1">
                <a:latin typeface="Consolas" panose="020B0609020204030204" pitchFamily="49" charset="0"/>
                <a:ea typeface="楷体" panose="02010609060101010101" pitchFamily="49" charset="-122"/>
              </a:rPr>
              <a:t>Thread.MAX_PRIORITY</a:t>
            </a:r>
            <a:r>
              <a:rPr lang="zh-CN" altLang="en-US" sz="2000" b="1" dirty="0">
                <a:latin typeface="Consolas" panose="020B0609020204030204" pitchFamily="49" charset="0"/>
                <a:ea typeface="楷体" panose="02010609060101010101" pitchFamily="49" charset="-122"/>
              </a:rPr>
              <a:t>，数值为</a:t>
            </a:r>
            <a:r>
              <a:rPr lang="en-US" altLang="zh-CN" sz="2000" b="1" dirty="0">
                <a:latin typeface="Consolas" panose="020B0609020204030204" pitchFamily="49" charset="0"/>
                <a:ea typeface="楷体" panose="02010609060101010101" pitchFamily="49" charset="-122"/>
              </a:rPr>
              <a:t>10 (6~9)</a:t>
            </a:r>
          </a:p>
        </p:txBody>
      </p:sp>
      <p:sp>
        <p:nvSpPr>
          <p:cNvPr id="9" name="矩形: 圆角 8">
            <a:extLst>
              <a:ext uri="{FF2B5EF4-FFF2-40B4-BE49-F238E27FC236}">
                <a16:creationId xmlns:a16="http://schemas.microsoft.com/office/drawing/2014/main" id="{4AEC0C3D-0DB7-4683-A8C1-7263B2DD3EAB}"/>
              </a:ext>
            </a:extLst>
          </p:cNvPr>
          <p:cNvSpPr/>
          <p:nvPr/>
        </p:nvSpPr>
        <p:spPr>
          <a:xfrm>
            <a:off x="28541" y="5371338"/>
            <a:ext cx="9076726" cy="1056018"/>
          </a:xfrm>
          <a:prstGeom prst="roundRect">
            <a:avLst>
              <a:gd name="adj" fmla="val 679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000" b="1" dirty="0">
                <a:solidFill>
                  <a:schemeClr val="bg1"/>
                </a:solidFill>
                <a:latin typeface="Consolas" panose="020B0609020204030204" pitchFamily="49" charset="0"/>
                <a:ea typeface="楷体" panose="02010609060101010101" pitchFamily="49" charset="-122"/>
              </a:rPr>
              <a:t>线程被创建后，其缺省的优先级是父线程的优先级</a:t>
            </a:r>
            <a:endParaRPr lang="en-US" altLang="zh-CN" sz="2000" b="1" dirty="0">
              <a:solidFill>
                <a:schemeClr val="bg1"/>
              </a:solidFill>
              <a:latin typeface="Consolas" panose="020B0609020204030204" pitchFamily="49" charset="0"/>
              <a:ea typeface="楷体" panose="02010609060101010101" pitchFamily="49" charset="-122"/>
            </a:endParaRPr>
          </a:p>
          <a:p>
            <a:pPr marL="342900" indent="-342900" algn="just">
              <a:buFont typeface="Wingdings" panose="05000000000000000000" pitchFamily="2" charset="2"/>
              <a:buChar char="n"/>
            </a:pPr>
            <a:r>
              <a:rPr lang="zh-CN" altLang="en-US" sz="2000" b="1" dirty="0">
                <a:solidFill>
                  <a:schemeClr val="bg1"/>
                </a:solidFill>
                <a:latin typeface="Consolas" panose="020B0609020204030204" pitchFamily="49" charset="0"/>
                <a:ea typeface="楷体" panose="02010609060101010101" pitchFamily="49" charset="-122"/>
              </a:rPr>
              <a:t>用方法 </a:t>
            </a:r>
            <a:r>
              <a:rPr lang="en-US" altLang="zh-CN" sz="2000" b="1" dirty="0">
                <a:solidFill>
                  <a:schemeClr val="bg1"/>
                </a:solidFill>
                <a:latin typeface="Consolas" panose="020B0609020204030204" pitchFamily="49" charset="0"/>
                <a:ea typeface="楷体" panose="02010609060101010101" pitchFamily="49" charset="-122"/>
              </a:rPr>
              <a:t>int </a:t>
            </a:r>
            <a:r>
              <a:rPr lang="en-US" altLang="zh-CN" sz="2000" b="1" dirty="0" err="1">
                <a:solidFill>
                  <a:schemeClr val="bg1"/>
                </a:solidFill>
                <a:latin typeface="Consolas" panose="020B0609020204030204" pitchFamily="49" charset="0"/>
                <a:ea typeface="楷体" panose="02010609060101010101" pitchFamily="49" charset="-122"/>
              </a:rPr>
              <a:t>getPriority</a:t>
            </a:r>
            <a:r>
              <a:rPr lang="en-US" altLang="zh-CN" sz="2000" b="1" dirty="0">
                <a:solidFill>
                  <a:schemeClr val="bg1"/>
                </a:solidFill>
                <a:latin typeface="Consolas" panose="020B0609020204030204" pitchFamily="49" charset="0"/>
                <a:ea typeface="楷体" panose="02010609060101010101" pitchFamily="49" charset="-122"/>
              </a:rPr>
              <a:t>()</a:t>
            </a:r>
            <a:r>
              <a:rPr lang="zh-CN" altLang="en-US" sz="2000" b="1" dirty="0">
                <a:solidFill>
                  <a:schemeClr val="bg1"/>
                </a:solidFill>
                <a:latin typeface="Consolas" panose="020B0609020204030204" pitchFamily="49" charset="0"/>
                <a:ea typeface="楷体" panose="02010609060101010101" pitchFamily="49" charset="-122"/>
              </a:rPr>
              <a:t>来获得线程的优先级</a:t>
            </a:r>
            <a:endParaRPr lang="en-US" altLang="zh-CN" sz="2000" b="1" dirty="0">
              <a:solidFill>
                <a:schemeClr val="bg1"/>
              </a:solidFill>
              <a:latin typeface="Consolas" panose="020B0609020204030204" pitchFamily="49" charset="0"/>
              <a:ea typeface="楷体" panose="02010609060101010101" pitchFamily="49" charset="-122"/>
            </a:endParaRPr>
          </a:p>
          <a:p>
            <a:pPr marL="342900" indent="-342900" algn="just">
              <a:buFont typeface="Wingdings" panose="05000000000000000000" pitchFamily="2" charset="2"/>
              <a:buChar char="n"/>
            </a:pPr>
            <a:r>
              <a:rPr lang="zh-CN" altLang="en-US" sz="2000" b="1" dirty="0">
                <a:solidFill>
                  <a:schemeClr val="bg1"/>
                </a:solidFill>
                <a:latin typeface="Consolas" panose="020B0609020204030204" pitchFamily="49" charset="0"/>
                <a:ea typeface="楷体" panose="02010609060101010101" pitchFamily="49" charset="-122"/>
              </a:rPr>
              <a:t>用方法 </a:t>
            </a:r>
            <a:r>
              <a:rPr lang="en-US" altLang="zh-CN" sz="2000" b="1" dirty="0">
                <a:solidFill>
                  <a:schemeClr val="bg1"/>
                </a:solidFill>
                <a:latin typeface="Consolas" panose="020B0609020204030204" pitchFamily="49" charset="0"/>
                <a:ea typeface="楷体" panose="02010609060101010101" pitchFamily="49" charset="-122"/>
              </a:rPr>
              <a:t>void </a:t>
            </a:r>
            <a:r>
              <a:rPr lang="en-US" altLang="zh-CN" sz="2000" b="1" dirty="0" err="1">
                <a:solidFill>
                  <a:schemeClr val="bg1"/>
                </a:solidFill>
                <a:latin typeface="Consolas" panose="020B0609020204030204" pitchFamily="49" charset="0"/>
                <a:ea typeface="楷体" panose="02010609060101010101" pitchFamily="49" charset="-122"/>
              </a:rPr>
              <a:t>setPriority</a:t>
            </a:r>
            <a:r>
              <a:rPr lang="en-US" altLang="zh-CN" sz="2000" b="1" dirty="0">
                <a:solidFill>
                  <a:schemeClr val="bg1"/>
                </a:solidFill>
                <a:latin typeface="Consolas" panose="020B0609020204030204" pitchFamily="49" charset="0"/>
                <a:ea typeface="楷体" panose="02010609060101010101" pitchFamily="49" charset="-122"/>
              </a:rPr>
              <a:t>( int p) </a:t>
            </a:r>
            <a:r>
              <a:rPr lang="zh-CN" altLang="en-US" sz="2000" b="1" dirty="0">
                <a:solidFill>
                  <a:schemeClr val="bg1"/>
                </a:solidFill>
                <a:latin typeface="Consolas" panose="020B0609020204030204" pitchFamily="49" charset="0"/>
                <a:ea typeface="楷体" panose="02010609060101010101" pitchFamily="49" charset="-122"/>
              </a:rPr>
              <a:t>在线程被创建后改变线程的优先级。</a:t>
            </a:r>
          </a:p>
        </p:txBody>
      </p:sp>
    </p:spTree>
    <p:extLst>
      <p:ext uri="{BB962C8B-B14F-4D97-AF65-F5344CB8AC3E}">
        <p14:creationId xmlns:p14="http://schemas.microsoft.com/office/powerpoint/2010/main" val="2582576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fade">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0" end="0"/>
                                            </p:txEl>
                                          </p:spTgt>
                                        </p:tgtEl>
                                        <p:attrNameLst>
                                          <p:attrName>style.visibility</p:attrName>
                                        </p:attrNameLst>
                                      </p:cBhvr>
                                      <p:to>
                                        <p:strVal val="visible"/>
                                      </p:to>
                                    </p:set>
                                    <p:animEffect transition="in" filter="fade">
                                      <p:cBhvr>
                                        <p:cTn id="67" dur="500"/>
                                        <p:tgtEl>
                                          <p:spTgt spid="9">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
                                            <p:txEl>
                                              <p:pRg st="1" end="1"/>
                                            </p:txEl>
                                          </p:spTgt>
                                        </p:tgtEl>
                                        <p:attrNameLst>
                                          <p:attrName>style.visibility</p:attrName>
                                        </p:attrNameLst>
                                      </p:cBhvr>
                                      <p:to>
                                        <p:strVal val="visible"/>
                                      </p:to>
                                    </p:set>
                                    <p:animEffect transition="in" filter="fade">
                                      <p:cBhvr>
                                        <p:cTn id="72" dur="500"/>
                                        <p:tgtEl>
                                          <p:spTgt spid="9">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
                                            <p:txEl>
                                              <p:pRg st="2" end="2"/>
                                            </p:txEl>
                                          </p:spTgt>
                                        </p:tgtEl>
                                        <p:attrNameLst>
                                          <p:attrName>style.visibility</p:attrName>
                                        </p:attrNameLst>
                                      </p:cBhvr>
                                      <p:to>
                                        <p:strVal val="visible"/>
                                      </p:to>
                                    </p:set>
                                    <p:animEffect transition="in" filter="fade">
                                      <p:cBhvr>
                                        <p:cTn id="7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56192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线程的调度</a:t>
            </a:r>
          </a:p>
        </p:txBody>
      </p:sp>
      <p:sp>
        <p:nvSpPr>
          <p:cNvPr id="11" name="矩形: 圆角 10">
            <a:extLst>
              <a:ext uri="{FF2B5EF4-FFF2-40B4-BE49-F238E27FC236}">
                <a16:creationId xmlns:a16="http://schemas.microsoft.com/office/drawing/2014/main" id="{B15ABA59-333D-4DE6-8CE8-D62983391F1E}"/>
              </a:ext>
            </a:extLst>
          </p:cNvPr>
          <p:cNvSpPr/>
          <p:nvPr/>
        </p:nvSpPr>
        <p:spPr>
          <a:xfrm>
            <a:off x="0" y="0"/>
            <a:ext cx="9144000" cy="6712885"/>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800000"/>
                </a:solidFill>
                <a:latin typeface="Consolas" panose="020B0609020204030204" pitchFamily="49" charset="0"/>
              </a:rPr>
              <a:t>@Override</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"Priority of "</a:t>
            </a:r>
            <a:r>
              <a:rPr lang="en-US" altLang="zh-CN" b="1" dirty="0">
                <a:solidFill>
                  <a:srgbClr val="000000"/>
                </a:solidFill>
                <a:latin typeface="Consolas" panose="020B0609020204030204" pitchFamily="49" charset="0"/>
              </a:rPr>
              <a:t> +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 '</a:t>
            </a:r>
            <a:r>
              <a:rPr lang="en-US" altLang="zh-CN" b="1" dirty="0">
                <a:solidFill>
                  <a:srgbClr val="000000"/>
                </a:solidFill>
                <a:latin typeface="Consolas" panose="020B0609020204030204" pitchFamily="49" charset="0"/>
              </a:rPr>
              <a:t> +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.getPriority</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Thread(</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CustomRunnable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"Priority of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t.getPriority</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CustomRunnable</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implements</a:t>
            </a:r>
            <a:r>
              <a:rPr lang="en-US" altLang="zh-CN" b="1" dirty="0">
                <a:solidFill>
                  <a:srgbClr val="000000"/>
                </a:solidFill>
                <a:latin typeface="Consolas" panose="020B0609020204030204" pitchFamily="49" charset="0"/>
              </a:rPr>
              <a:t> Runnable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800000"/>
                </a:solidFill>
                <a:latin typeface="Consolas" panose="020B0609020204030204" pitchFamily="49" charset="0"/>
              </a:rPr>
              <a:t>@Override</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for</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 </a:t>
            </a:r>
            <a:r>
              <a:rPr lang="en-US" altLang="zh-CN" b="1" dirty="0">
                <a:solidFill>
                  <a:srgbClr val="098658"/>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&lt; </a:t>
            </a:r>
            <a:r>
              <a:rPr lang="en-US" altLang="zh-CN" b="1" dirty="0">
                <a:solidFill>
                  <a:srgbClr val="098658"/>
                </a:solidFill>
                <a:latin typeface="Consolas" panose="020B0609020204030204" pitchFamily="49" charset="0"/>
              </a:rPr>
              <a:t>10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a:t>
            </a:r>
            <a:r>
              <a:rPr lang="en-US" altLang="zh-CN" b="1" dirty="0" err="1">
                <a:solidFill>
                  <a:srgbClr val="A31515"/>
                </a:solidFill>
                <a:latin typeface="Consolas" panose="020B0609020204030204" pitchFamily="49" charset="0"/>
              </a:rPr>
              <a:t>CustomRunnable</a:t>
            </a:r>
            <a:r>
              <a:rPr lang="en-US" altLang="zh-CN" b="1" dirty="0">
                <a:solidFill>
                  <a:srgbClr val="A31515"/>
                </a:solidFill>
                <a:latin typeface="Consolas" panose="020B0609020204030204" pitchFamily="49" charset="0"/>
              </a:rPr>
              <a:t> :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test5{</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Thread 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t.start</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5" name="图片 4">
            <a:extLst>
              <a:ext uri="{FF2B5EF4-FFF2-40B4-BE49-F238E27FC236}">
                <a16:creationId xmlns:a16="http://schemas.microsoft.com/office/drawing/2014/main" id="{5E83CDF0-511F-44FB-821C-5E3B4DEA3443}"/>
              </a:ext>
            </a:extLst>
          </p:cNvPr>
          <p:cNvPicPr>
            <a:picLocks noChangeAspect="1"/>
          </p:cNvPicPr>
          <p:nvPr/>
        </p:nvPicPr>
        <p:blipFill>
          <a:blip r:embed="rId3"/>
          <a:stretch>
            <a:fillRect/>
          </a:stretch>
        </p:blipFill>
        <p:spPr>
          <a:xfrm>
            <a:off x="5817973" y="6210301"/>
            <a:ext cx="3326027" cy="647700"/>
          </a:xfrm>
          <a:prstGeom prst="rect">
            <a:avLst/>
          </a:prstGeom>
        </p:spPr>
      </p:pic>
    </p:spTree>
    <p:extLst>
      <p:ext uri="{BB962C8B-B14F-4D97-AF65-F5344CB8AC3E}">
        <p14:creationId xmlns:p14="http://schemas.microsoft.com/office/powerpoint/2010/main" val="1824068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多线程基本概念</a:t>
            </a:r>
          </a:p>
        </p:txBody>
      </p:sp>
      <p:sp>
        <p:nvSpPr>
          <p:cNvPr id="16" name="矩形: 圆角 15">
            <a:extLst>
              <a:ext uri="{FF2B5EF4-FFF2-40B4-BE49-F238E27FC236}">
                <a16:creationId xmlns:a16="http://schemas.microsoft.com/office/drawing/2014/main" id="{4A1BFA0E-1249-4A55-A675-D858574BF5D7}"/>
              </a:ext>
            </a:extLst>
          </p:cNvPr>
          <p:cNvSpPr/>
          <p:nvPr/>
        </p:nvSpPr>
        <p:spPr>
          <a:xfrm>
            <a:off x="33637" y="1061710"/>
            <a:ext cx="9076725" cy="8001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rgbClr val="1557AE"/>
                </a:solidFill>
              </a:rPr>
              <a:t>以前所编写的程序，每个程序都有一个入口、一个出口以及一个顺序执行的序列，在程序执行过程中的任何指定时刻，都只有一个单独的执行点。</a:t>
            </a:r>
          </a:p>
        </p:txBody>
      </p:sp>
      <p:sp>
        <p:nvSpPr>
          <p:cNvPr id="17" name="矩形 16">
            <a:extLst>
              <a:ext uri="{FF2B5EF4-FFF2-40B4-BE49-F238E27FC236}">
                <a16:creationId xmlns:a16="http://schemas.microsoft.com/office/drawing/2014/main" id="{CA094ED4-329D-435E-88DF-1717B1B86C68}"/>
              </a:ext>
            </a:extLst>
          </p:cNvPr>
          <p:cNvSpPr/>
          <p:nvPr/>
        </p:nvSpPr>
        <p:spPr>
          <a:xfrm>
            <a:off x="3770369" y="1861809"/>
            <a:ext cx="5373631" cy="39051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buFont typeface="+mj-lt"/>
              <a:buAutoNum type="arabicPeriod"/>
            </a:pPr>
            <a:r>
              <a:rPr lang="en-US" altLang="zh-CN" sz="1600" b="1" dirty="0">
                <a:solidFill>
                  <a:srgbClr val="0000FF"/>
                </a:solidFill>
                <a:effectLst/>
                <a:latin typeface="Consolas" panose="020B0609020204030204" pitchFamily="49" charset="0"/>
              </a:rPr>
              <a:t>class</a:t>
            </a:r>
            <a:r>
              <a:rPr lang="en-US" altLang="zh-CN" sz="1600" b="1" dirty="0">
                <a:solidFill>
                  <a:srgbClr val="000000"/>
                </a:solidFill>
                <a:effectLst/>
                <a:latin typeface="Consolas" panose="020B0609020204030204" pitchFamily="49" charset="0"/>
              </a:rPr>
              <a:t> </a:t>
            </a:r>
            <a:r>
              <a:rPr lang="en-US" altLang="zh-CN" sz="1600" b="1" dirty="0">
                <a:solidFill>
                  <a:srgbClr val="267F99"/>
                </a:solidFill>
                <a:effectLst/>
                <a:latin typeface="Consolas" panose="020B0609020204030204" pitchFamily="49" charset="0"/>
              </a:rPr>
              <a:t>HelloWorld</a:t>
            </a:r>
            <a:r>
              <a:rPr lang="en-US" altLang="zh-CN" sz="1600" b="1" dirty="0">
                <a:solidFill>
                  <a:srgbClr val="000000"/>
                </a:solidFill>
                <a:effectLst/>
                <a:latin typeface="Consolas" panose="020B0609020204030204" pitchFamily="49" charset="0"/>
              </a:rPr>
              <a:t>{</a:t>
            </a:r>
          </a:p>
          <a:p>
            <a:pPr marL="342900" indent="-342900">
              <a:buFont typeface="+mj-lt"/>
              <a:buAutoNum type="arabicPeriod"/>
            </a:pPr>
            <a:r>
              <a:rPr lang="en-US" altLang="zh-CN" sz="1600" b="1" dirty="0">
                <a:solidFill>
                  <a:srgbClr val="000000"/>
                </a:solidFill>
                <a:effectLst/>
                <a:latin typeface="Consolas" panose="020B0609020204030204" pitchFamily="49" charset="0"/>
              </a:rPr>
              <a:t>    </a:t>
            </a:r>
            <a:r>
              <a:rPr lang="en-US" altLang="zh-CN" sz="1600" b="1" dirty="0">
                <a:solidFill>
                  <a:srgbClr val="0000FF"/>
                </a:solidFill>
                <a:effectLst/>
                <a:latin typeface="Consolas" panose="020B0609020204030204" pitchFamily="49" charset="0"/>
              </a:rPr>
              <a:t>public</a:t>
            </a:r>
            <a:r>
              <a:rPr lang="en-US" altLang="zh-CN" sz="1600" b="1" dirty="0">
                <a:solidFill>
                  <a:srgbClr val="000000"/>
                </a:solidFill>
                <a:effectLst/>
                <a:latin typeface="Consolas" panose="020B0609020204030204" pitchFamily="49" charset="0"/>
              </a:rPr>
              <a:t> </a:t>
            </a:r>
            <a:r>
              <a:rPr lang="en-US" altLang="zh-CN" sz="1600" b="1" dirty="0">
                <a:solidFill>
                  <a:srgbClr val="0000FF"/>
                </a:solidFill>
                <a:effectLst/>
                <a:latin typeface="Consolas" panose="020B0609020204030204" pitchFamily="49" charset="0"/>
              </a:rPr>
              <a:t>static</a:t>
            </a:r>
            <a:r>
              <a:rPr lang="en-US" altLang="zh-CN" sz="1600" b="1" dirty="0">
                <a:solidFill>
                  <a:srgbClr val="000000"/>
                </a:solidFill>
                <a:effectLst/>
                <a:latin typeface="Consolas" panose="020B0609020204030204" pitchFamily="49" charset="0"/>
              </a:rPr>
              <a:t> </a:t>
            </a:r>
            <a:r>
              <a:rPr lang="en-US" altLang="zh-CN" sz="1600" b="1" dirty="0">
                <a:solidFill>
                  <a:srgbClr val="267F99"/>
                </a:solidFill>
                <a:effectLst/>
                <a:latin typeface="Consolas" panose="020B0609020204030204" pitchFamily="49" charset="0"/>
              </a:rPr>
              <a:t>void</a:t>
            </a:r>
            <a:r>
              <a:rPr lang="en-US" altLang="zh-CN" sz="1600" b="1" dirty="0">
                <a:solidFill>
                  <a:srgbClr val="000000"/>
                </a:solidFill>
                <a:effectLst/>
                <a:latin typeface="Consolas" panose="020B0609020204030204" pitchFamily="49" charset="0"/>
              </a:rPr>
              <a:t> </a:t>
            </a:r>
            <a:r>
              <a:rPr lang="en-US" altLang="zh-CN" sz="1600" b="1" dirty="0">
                <a:solidFill>
                  <a:srgbClr val="795E26"/>
                </a:solidFill>
                <a:effectLst/>
                <a:latin typeface="Consolas" panose="020B0609020204030204" pitchFamily="49" charset="0"/>
              </a:rPr>
              <a:t>main</a:t>
            </a:r>
            <a:r>
              <a:rPr lang="en-US" altLang="zh-CN" sz="1600" b="1" dirty="0">
                <a:solidFill>
                  <a:srgbClr val="000000"/>
                </a:solidFill>
                <a:effectLst/>
                <a:latin typeface="Consolas" panose="020B0609020204030204" pitchFamily="49" charset="0"/>
              </a:rPr>
              <a:t>(</a:t>
            </a:r>
            <a:r>
              <a:rPr lang="en-US" altLang="zh-CN" sz="1600" b="1" dirty="0">
                <a:solidFill>
                  <a:srgbClr val="267F99"/>
                </a:solidFill>
                <a:effectLst/>
                <a:latin typeface="Consolas" panose="020B0609020204030204" pitchFamily="49" charset="0"/>
              </a:rPr>
              <a:t>String</a:t>
            </a:r>
            <a:r>
              <a:rPr lang="en-US" altLang="zh-CN" sz="1600" b="1" dirty="0">
                <a:solidFill>
                  <a:srgbClr val="000000"/>
                </a:solidFill>
                <a:effectLst/>
                <a:latin typeface="Consolas" panose="020B0609020204030204" pitchFamily="49" charset="0"/>
              </a:rPr>
              <a:t>[] </a:t>
            </a:r>
            <a:r>
              <a:rPr lang="en-US" altLang="zh-CN" sz="1600" b="1" dirty="0" err="1">
                <a:solidFill>
                  <a:srgbClr val="001080"/>
                </a:solidFill>
                <a:effectLst/>
                <a:latin typeface="Consolas" panose="020B0609020204030204" pitchFamily="49" charset="0"/>
              </a:rPr>
              <a:t>args</a:t>
            </a:r>
            <a:r>
              <a:rPr lang="en-US" altLang="zh-CN" sz="1600" b="1" dirty="0">
                <a:solidFill>
                  <a:srgbClr val="000000"/>
                </a:solidFill>
                <a:effectLst/>
                <a:latin typeface="Consolas" panose="020B0609020204030204" pitchFamily="49" charset="0"/>
              </a:rPr>
              <a:t>){</a:t>
            </a:r>
          </a:p>
          <a:p>
            <a:pPr marL="342900" indent="-342900">
              <a:buFont typeface="+mj-lt"/>
              <a:buAutoNum type="arabicPeriod"/>
            </a:pPr>
            <a:r>
              <a:rPr lang="en-US" altLang="zh-CN" sz="1600" b="1" dirty="0">
                <a:solidFill>
                  <a:srgbClr val="000000"/>
                </a:solidFill>
                <a:effectLst/>
                <a:latin typeface="Consolas" panose="020B0609020204030204" pitchFamily="49" charset="0"/>
              </a:rPr>
              <a:t>        </a:t>
            </a:r>
            <a:r>
              <a:rPr lang="en-US" altLang="zh-CN" sz="1600" b="1" dirty="0" err="1">
                <a:solidFill>
                  <a:srgbClr val="267F99"/>
                </a:solidFill>
                <a:effectLst/>
                <a:latin typeface="Consolas" panose="020B0609020204030204" pitchFamily="49" charset="0"/>
              </a:rPr>
              <a:t>System</a:t>
            </a:r>
            <a:r>
              <a:rPr lang="en-US" altLang="zh-CN" sz="1600" b="1" dirty="0" err="1">
                <a:solidFill>
                  <a:srgbClr val="000000"/>
                </a:solidFill>
                <a:effectLst/>
                <a:latin typeface="Consolas" panose="020B0609020204030204" pitchFamily="49" charset="0"/>
              </a:rPr>
              <a:t>.</a:t>
            </a:r>
            <a:r>
              <a:rPr lang="en-US" altLang="zh-CN" sz="1600" b="1" dirty="0" err="1">
                <a:solidFill>
                  <a:srgbClr val="0070C1"/>
                </a:solidFill>
                <a:effectLst/>
                <a:latin typeface="Consolas" panose="020B0609020204030204" pitchFamily="49" charset="0"/>
              </a:rPr>
              <a:t>out</a:t>
            </a:r>
            <a:r>
              <a:rPr lang="en-US" altLang="zh-CN" sz="1600" b="1" dirty="0" err="1">
                <a:solidFill>
                  <a:srgbClr val="000000"/>
                </a:solidFill>
                <a:effectLst/>
                <a:latin typeface="Consolas" panose="020B0609020204030204" pitchFamily="49" charset="0"/>
              </a:rPr>
              <a:t>.</a:t>
            </a:r>
            <a:r>
              <a:rPr lang="en-US" altLang="zh-CN" sz="1600" b="1" dirty="0" err="1">
                <a:solidFill>
                  <a:srgbClr val="795E26"/>
                </a:solidFill>
                <a:effectLst/>
                <a:latin typeface="Consolas" panose="020B0609020204030204" pitchFamily="49" charset="0"/>
              </a:rPr>
              <a:t>printn</a:t>
            </a:r>
            <a:r>
              <a:rPr lang="en-US" altLang="zh-CN" sz="1600" b="1" dirty="0">
                <a:solidFill>
                  <a:srgbClr val="000000"/>
                </a:solidFill>
                <a:effectLst/>
                <a:latin typeface="Consolas" panose="020B0609020204030204" pitchFamily="49" charset="0"/>
              </a:rPr>
              <a:t>(</a:t>
            </a:r>
            <a:r>
              <a:rPr lang="en-US" altLang="zh-CN" sz="1600" b="1" dirty="0">
                <a:solidFill>
                  <a:srgbClr val="A31515"/>
                </a:solidFill>
                <a:effectLst/>
                <a:latin typeface="Consolas" panose="020B0609020204030204" pitchFamily="49" charset="0"/>
              </a:rPr>
              <a:t>"Hello "</a:t>
            </a:r>
            <a:r>
              <a:rPr lang="en-US" altLang="zh-CN" sz="1600" b="1" dirty="0">
                <a:solidFill>
                  <a:srgbClr val="000000"/>
                </a:solidFill>
                <a:effectLst/>
                <a:latin typeface="Consolas" panose="020B0609020204030204" pitchFamily="49" charset="0"/>
              </a:rPr>
              <a:t>);</a:t>
            </a:r>
          </a:p>
          <a:p>
            <a:pPr marL="342900" indent="-342900">
              <a:buFont typeface="+mj-lt"/>
              <a:buAutoNum type="arabicPeriod"/>
            </a:pPr>
            <a:r>
              <a:rPr lang="en-US" altLang="zh-CN" sz="1600" b="1" dirty="0">
                <a:solidFill>
                  <a:srgbClr val="000000"/>
                </a:solidFill>
                <a:effectLst/>
                <a:latin typeface="Consolas" panose="020B0609020204030204" pitchFamily="49" charset="0"/>
              </a:rPr>
              <a:t>        </a:t>
            </a:r>
            <a:r>
              <a:rPr lang="en-US" altLang="zh-CN" sz="1600" b="1" dirty="0" err="1">
                <a:solidFill>
                  <a:srgbClr val="267F99"/>
                </a:solidFill>
                <a:effectLst/>
                <a:latin typeface="Consolas" panose="020B0609020204030204" pitchFamily="49" charset="0"/>
              </a:rPr>
              <a:t>System</a:t>
            </a:r>
            <a:r>
              <a:rPr lang="en-US" altLang="zh-CN" sz="1600" b="1" dirty="0" err="1">
                <a:solidFill>
                  <a:srgbClr val="000000"/>
                </a:solidFill>
                <a:effectLst/>
                <a:latin typeface="Consolas" panose="020B0609020204030204" pitchFamily="49" charset="0"/>
              </a:rPr>
              <a:t>.</a:t>
            </a:r>
            <a:r>
              <a:rPr lang="en-US" altLang="zh-CN" sz="1600" b="1" dirty="0" err="1">
                <a:solidFill>
                  <a:srgbClr val="0070C1"/>
                </a:solidFill>
                <a:effectLst/>
                <a:latin typeface="Consolas" panose="020B0609020204030204" pitchFamily="49" charset="0"/>
              </a:rPr>
              <a:t>out</a:t>
            </a:r>
            <a:r>
              <a:rPr lang="en-US" altLang="zh-CN" sz="1600" b="1" dirty="0" err="1">
                <a:solidFill>
                  <a:srgbClr val="000000"/>
                </a:solidFill>
                <a:effectLst/>
                <a:latin typeface="Consolas" panose="020B0609020204030204" pitchFamily="49" charset="0"/>
              </a:rPr>
              <a:t>.</a:t>
            </a:r>
            <a:r>
              <a:rPr lang="en-US" altLang="zh-CN" sz="1600" b="1" dirty="0" err="1">
                <a:solidFill>
                  <a:srgbClr val="795E26"/>
                </a:solidFill>
                <a:effectLst/>
                <a:latin typeface="Consolas" panose="020B0609020204030204" pitchFamily="49" charset="0"/>
              </a:rPr>
              <a:t>printn</a:t>
            </a:r>
            <a:r>
              <a:rPr lang="en-US" altLang="zh-CN" sz="1600" b="1" dirty="0">
                <a:solidFill>
                  <a:srgbClr val="000000"/>
                </a:solidFill>
                <a:effectLst/>
                <a:latin typeface="Consolas" panose="020B0609020204030204" pitchFamily="49" charset="0"/>
              </a:rPr>
              <a:t>(</a:t>
            </a:r>
            <a:r>
              <a:rPr lang="en-US" altLang="zh-CN" sz="1600" b="1" dirty="0">
                <a:solidFill>
                  <a:srgbClr val="A31515"/>
                </a:solidFill>
                <a:effectLst/>
                <a:latin typeface="Consolas" panose="020B0609020204030204" pitchFamily="49" charset="0"/>
              </a:rPr>
              <a:t>"World,"</a:t>
            </a:r>
            <a:r>
              <a:rPr lang="en-US" altLang="zh-CN" sz="1600" b="1" dirty="0">
                <a:solidFill>
                  <a:srgbClr val="000000"/>
                </a:solidFill>
                <a:effectLst/>
                <a:latin typeface="Consolas" panose="020B0609020204030204" pitchFamily="49" charset="0"/>
              </a:rPr>
              <a:t>);</a:t>
            </a:r>
          </a:p>
          <a:p>
            <a:pPr marL="342900" indent="-342900">
              <a:buFont typeface="+mj-lt"/>
              <a:buAutoNum type="arabicPeriod"/>
            </a:pPr>
            <a:r>
              <a:rPr lang="en-US" altLang="zh-CN" sz="1600" b="1" dirty="0">
                <a:solidFill>
                  <a:srgbClr val="000000"/>
                </a:solidFill>
                <a:effectLst/>
                <a:latin typeface="Consolas" panose="020B0609020204030204" pitchFamily="49" charset="0"/>
              </a:rPr>
              <a:t>        </a:t>
            </a:r>
            <a:r>
              <a:rPr lang="en-US" altLang="zh-CN" sz="1600" b="1" dirty="0" err="1">
                <a:solidFill>
                  <a:srgbClr val="267F99"/>
                </a:solidFill>
                <a:effectLst/>
                <a:latin typeface="Consolas" panose="020B0609020204030204" pitchFamily="49" charset="0"/>
              </a:rPr>
              <a:t>System</a:t>
            </a:r>
            <a:r>
              <a:rPr lang="en-US" altLang="zh-CN" sz="1600" b="1" dirty="0" err="1">
                <a:solidFill>
                  <a:srgbClr val="000000"/>
                </a:solidFill>
                <a:effectLst/>
                <a:latin typeface="Consolas" panose="020B0609020204030204" pitchFamily="49" charset="0"/>
              </a:rPr>
              <a:t>.</a:t>
            </a:r>
            <a:r>
              <a:rPr lang="en-US" altLang="zh-CN" sz="1600" b="1" dirty="0" err="1">
                <a:solidFill>
                  <a:srgbClr val="0070C1"/>
                </a:solidFill>
                <a:effectLst/>
                <a:latin typeface="Consolas" panose="020B0609020204030204" pitchFamily="49" charset="0"/>
              </a:rPr>
              <a:t>out</a:t>
            </a:r>
            <a:r>
              <a:rPr lang="en-US" altLang="zh-CN" sz="1600" b="1" dirty="0" err="1">
                <a:solidFill>
                  <a:srgbClr val="000000"/>
                </a:solidFill>
                <a:effectLst/>
                <a:latin typeface="Consolas" panose="020B0609020204030204" pitchFamily="49" charset="0"/>
              </a:rPr>
              <a:t>.</a:t>
            </a:r>
            <a:r>
              <a:rPr lang="en-US" altLang="zh-CN" sz="1600" b="1" dirty="0" err="1">
                <a:solidFill>
                  <a:srgbClr val="795E26"/>
                </a:solidFill>
                <a:effectLst/>
                <a:latin typeface="Consolas" panose="020B0609020204030204" pitchFamily="49" charset="0"/>
              </a:rPr>
              <a:t>printn</a:t>
            </a:r>
            <a:r>
              <a:rPr lang="en-US" altLang="zh-CN" sz="1600" b="1" dirty="0">
                <a:solidFill>
                  <a:srgbClr val="000000"/>
                </a:solidFill>
                <a:effectLst/>
                <a:latin typeface="Consolas" panose="020B0609020204030204" pitchFamily="49" charset="0"/>
              </a:rPr>
              <a:t>(</a:t>
            </a:r>
            <a:r>
              <a:rPr lang="en-US" altLang="zh-CN" sz="1600" b="1" dirty="0">
                <a:solidFill>
                  <a:srgbClr val="A31515"/>
                </a:solidFill>
                <a:effectLst/>
                <a:latin typeface="Consolas" panose="020B0609020204030204" pitchFamily="49" charset="0"/>
              </a:rPr>
              <a:t>"This "</a:t>
            </a:r>
            <a:r>
              <a:rPr lang="en-US" altLang="zh-CN" sz="1600" b="1" dirty="0">
                <a:solidFill>
                  <a:srgbClr val="000000"/>
                </a:solidFill>
                <a:effectLst/>
                <a:latin typeface="Consolas" panose="020B0609020204030204" pitchFamily="49" charset="0"/>
              </a:rPr>
              <a:t>);</a:t>
            </a:r>
          </a:p>
          <a:p>
            <a:pPr marL="342900" indent="-342900">
              <a:buFont typeface="+mj-lt"/>
              <a:buAutoNum type="arabicPeriod"/>
            </a:pPr>
            <a:r>
              <a:rPr lang="en-US" altLang="zh-CN" sz="1600" b="1" dirty="0">
                <a:solidFill>
                  <a:srgbClr val="000000"/>
                </a:solidFill>
                <a:effectLst/>
                <a:latin typeface="Consolas" panose="020B0609020204030204" pitchFamily="49" charset="0"/>
              </a:rPr>
              <a:t>        </a:t>
            </a:r>
            <a:r>
              <a:rPr lang="en-US" altLang="zh-CN" sz="1600" b="1" dirty="0" err="1">
                <a:solidFill>
                  <a:srgbClr val="267F99"/>
                </a:solidFill>
                <a:effectLst/>
                <a:latin typeface="Consolas" panose="020B0609020204030204" pitchFamily="49" charset="0"/>
              </a:rPr>
              <a:t>System</a:t>
            </a:r>
            <a:r>
              <a:rPr lang="en-US" altLang="zh-CN" sz="1600" b="1" dirty="0" err="1">
                <a:solidFill>
                  <a:srgbClr val="000000"/>
                </a:solidFill>
                <a:effectLst/>
                <a:latin typeface="Consolas" panose="020B0609020204030204" pitchFamily="49" charset="0"/>
              </a:rPr>
              <a:t>.</a:t>
            </a:r>
            <a:r>
              <a:rPr lang="en-US" altLang="zh-CN" sz="1600" b="1" dirty="0" err="1">
                <a:solidFill>
                  <a:srgbClr val="0070C1"/>
                </a:solidFill>
                <a:effectLst/>
                <a:latin typeface="Consolas" panose="020B0609020204030204" pitchFamily="49" charset="0"/>
              </a:rPr>
              <a:t>out</a:t>
            </a:r>
            <a:r>
              <a:rPr lang="en-US" altLang="zh-CN" sz="1600" b="1" dirty="0" err="1">
                <a:solidFill>
                  <a:srgbClr val="000000"/>
                </a:solidFill>
                <a:effectLst/>
                <a:latin typeface="Consolas" panose="020B0609020204030204" pitchFamily="49" charset="0"/>
              </a:rPr>
              <a:t>.</a:t>
            </a:r>
            <a:r>
              <a:rPr lang="en-US" altLang="zh-CN" sz="1600" b="1" dirty="0" err="1">
                <a:solidFill>
                  <a:srgbClr val="795E26"/>
                </a:solidFill>
                <a:effectLst/>
                <a:latin typeface="Consolas" panose="020B0609020204030204" pitchFamily="49" charset="0"/>
              </a:rPr>
              <a:t>printn</a:t>
            </a:r>
            <a:r>
              <a:rPr lang="en-US" altLang="zh-CN" sz="1600" b="1" dirty="0">
                <a:solidFill>
                  <a:srgbClr val="000000"/>
                </a:solidFill>
                <a:effectLst/>
                <a:latin typeface="Consolas" panose="020B0609020204030204" pitchFamily="49" charset="0"/>
              </a:rPr>
              <a:t>(</a:t>
            </a:r>
            <a:r>
              <a:rPr lang="en-US" altLang="zh-CN" sz="1600" b="1" dirty="0">
                <a:solidFill>
                  <a:srgbClr val="A31515"/>
                </a:solidFill>
                <a:effectLst/>
                <a:latin typeface="Consolas" panose="020B0609020204030204" pitchFamily="49" charset="0"/>
              </a:rPr>
              <a:t>"is "</a:t>
            </a:r>
            <a:r>
              <a:rPr lang="en-US" altLang="zh-CN" sz="1600" b="1" dirty="0">
                <a:solidFill>
                  <a:srgbClr val="000000"/>
                </a:solidFill>
                <a:effectLst/>
                <a:latin typeface="Consolas" panose="020B0609020204030204" pitchFamily="49" charset="0"/>
              </a:rPr>
              <a:t>);</a:t>
            </a:r>
          </a:p>
          <a:p>
            <a:pPr marL="342900" indent="-342900">
              <a:buFont typeface="+mj-lt"/>
              <a:buAutoNum type="arabicPeriod"/>
            </a:pPr>
            <a:r>
              <a:rPr lang="en-US" altLang="zh-CN" sz="1600" b="1" dirty="0">
                <a:solidFill>
                  <a:srgbClr val="000000"/>
                </a:solidFill>
                <a:effectLst/>
                <a:latin typeface="Consolas" panose="020B0609020204030204" pitchFamily="49" charset="0"/>
              </a:rPr>
              <a:t>        </a:t>
            </a:r>
            <a:r>
              <a:rPr lang="en-US" altLang="zh-CN" sz="1600" b="1" dirty="0" err="1">
                <a:solidFill>
                  <a:srgbClr val="267F99"/>
                </a:solidFill>
                <a:effectLst/>
                <a:latin typeface="Consolas" panose="020B0609020204030204" pitchFamily="49" charset="0"/>
              </a:rPr>
              <a:t>System</a:t>
            </a:r>
            <a:r>
              <a:rPr lang="en-US" altLang="zh-CN" sz="1600" b="1" dirty="0" err="1">
                <a:solidFill>
                  <a:srgbClr val="000000"/>
                </a:solidFill>
                <a:effectLst/>
                <a:latin typeface="Consolas" panose="020B0609020204030204" pitchFamily="49" charset="0"/>
              </a:rPr>
              <a:t>.</a:t>
            </a:r>
            <a:r>
              <a:rPr lang="en-US" altLang="zh-CN" sz="1600" b="1" dirty="0" err="1">
                <a:solidFill>
                  <a:srgbClr val="0070C1"/>
                </a:solidFill>
                <a:effectLst/>
                <a:latin typeface="Consolas" panose="020B0609020204030204" pitchFamily="49" charset="0"/>
              </a:rPr>
              <a:t>out</a:t>
            </a:r>
            <a:r>
              <a:rPr lang="en-US" altLang="zh-CN" sz="1600" b="1" dirty="0" err="1">
                <a:solidFill>
                  <a:srgbClr val="000000"/>
                </a:solidFill>
                <a:effectLst/>
                <a:latin typeface="Consolas" panose="020B0609020204030204" pitchFamily="49" charset="0"/>
              </a:rPr>
              <a:t>.</a:t>
            </a:r>
            <a:r>
              <a:rPr lang="en-US" altLang="zh-CN" sz="1600" b="1" dirty="0" err="1">
                <a:solidFill>
                  <a:srgbClr val="795E26"/>
                </a:solidFill>
                <a:effectLst/>
                <a:latin typeface="Consolas" panose="020B0609020204030204" pitchFamily="49" charset="0"/>
              </a:rPr>
              <a:t>printn</a:t>
            </a:r>
            <a:r>
              <a:rPr lang="en-US" altLang="zh-CN" sz="1600" b="1" dirty="0">
                <a:solidFill>
                  <a:srgbClr val="000000"/>
                </a:solidFill>
                <a:effectLst/>
                <a:latin typeface="Consolas" panose="020B0609020204030204" pitchFamily="49" charset="0"/>
              </a:rPr>
              <a:t>(</a:t>
            </a:r>
            <a:r>
              <a:rPr lang="en-US" altLang="zh-CN" sz="1600" b="1" dirty="0">
                <a:solidFill>
                  <a:srgbClr val="A31515"/>
                </a:solidFill>
                <a:effectLst/>
                <a:latin typeface="Consolas" panose="020B0609020204030204" pitchFamily="49" charset="0"/>
              </a:rPr>
              <a:t>"Java"</a:t>
            </a:r>
            <a:r>
              <a:rPr lang="en-US" altLang="zh-CN" sz="1600" b="1" dirty="0">
                <a:solidFill>
                  <a:srgbClr val="000000"/>
                </a:solidFill>
                <a:effectLst/>
                <a:latin typeface="Consolas" panose="020B0609020204030204" pitchFamily="49" charset="0"/>
              </a:rPr>
              <a:t>);</a:t>
            </a:r>
          </a:p>
          <a:p>
            <a:pPr marL="342900" indent="-342900">
              <a:buFont typeface="+mj-lt"/>
              <a:buAutoNum type="arabicPeriod"/>
            </a:pPr>
            <a:r>
              <a:rPr lang="en-US" altLang="zh-CN" sz="1600" b="1" dirty="0">
                <a:solidFill>
                  <a:srgbClr val="000000"/>
                </a:solidFill>
                <a:effectLst/>
                <a:latin typeface="Consolas" panose="020B0609020204030204" pitchFamily="49" charset="0"/>
              </a:rPr>
              <a:t>    }</a:t>
            </a:r>
          </a:p>
          <a:p>
            <a:pPr marL="342900" indent="-342900">
              <a:buFont typeface="+mj-lt"/>
              <a:buAutoNum type="arabicPeriod"/>
            </a:pPr>
            <a:r>
              <a:rPr lang="en-US" altLang="zh-CN" sz="1600" b="1" dirty="0">
                <a:solidFill>
                  <a:srgbClr val="000000"/>
                </a:solidFill>
                <a:effectLst/>
                <a:latin typeface="Consolas" panose="020B0609020204030204" pitchFamily="49" charset="0"/>
              </a:rPr>
              <a:t>}</a:t>
            </a:r>
            <a:endParaRPr lang="zh-CN" altLang="en-US" sz="1600" b="1" dirty="0"/>
          </a:p>
        </p:txBody>
      </p:sp>
      <p:sp>
        <p:nvSpPr>
          <p:cNvPr id="18" name="标注: 下箭头 17">
            <a:extLst>
              <a:ext uri="{FF2B5EF4-FFF2-40B4-BE49-F238E27FC236}">
                <a16:creationId xmlns:a16="http://schemas.microsoft.com/office/drawing/2014/main" id="{86E316CA-FD18-4A40-9333-0A70506E10AE}"/>
              </a:ext>
            </a:extLst>
          </p:cNvPr>
          <p:cNvSpPr/>
          <p:nvPr/>
        </p:nvSpPr>
        <p:spPr>
          <a:xfrm>
            <a:off x="43130" y="1861810"/>
            <a:ext cx="3693601" cy="800100"/>
          </a:xfrm>
          <a:prstGeom prst="downArrowCallout">
            <a:avLst>
              <a:gd name="adj1" fmla="val 19904"/>
              <a:gd name="adj2" fmla="val 25000"/>
              <a:gd name="adj3" fmla="val 14172"/>
              <a:gd name="adj4" fmla="val 81537"/>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"Hello "</a:t>
            </a:r>
            <a:r>
              <a:rPr lang="en-US" altLang="zh-CN" sz="1800" b="1" dirty="0">
                <a:solidFill>
                  <a:srgbClr val="000000"/>
                </a:solidFill>
                <a:effectLst/>
                <a:latin typeface="Consolas" panose="020B0609020204030204" pitchFamily="49" charset="0"/>
              </a:rPr>
              <a:t>);</a:t>
            </a:r>
            <a:endParaRPr lang="zh-CN" altLang="en-US" dirty="0"/>
          </a:p>
        </p:txBody>
      </p:sp>
      <p:sp>
        <p:nvSpPr>
          <p:cNvPr id="20" name="标注: 下箭头 19">
            <a:extLst>
              <a:ext uri="{FF2B5EF4-FFF2-40B4-BE49-F238E27FC236}">
                <a16:creationId xmlns:a16="http://schemas.microsoft.com/office/drawing/2014/main" id="{23FF5BEE-D0CA-44E6-8E43-7FF6924301D8}"/>
              </a:ext>
            </a:extLst>
          </p:cNvPr>
          <p:cNvSpPr/>
          <p:nvPr/>
        </p:nvSpPr>
        <p:spPr>
          <a:xfrm>
            <a:off x="33637" y="2679495"/>
            <a:ext cx="3693601" cy="800100"/>
          </a:xfrm>
          <a:prstGeom prst="downArrowCallout">
            <a:avLst>
              <a:gd name="adj1" fmla="val 19904"/>
              <a:gd name="adj2" fmla="val 25000"/>
              <a:gd name="adj3" fmla="val 14172"/>
              <a:gd name="adj4" fmla="val 81537"/>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“World "</a:t>
            </a:r>
            <a:r>
              <a:rPr lang="en-US" altLang="zh-CN" sz="1800" b="1" dirty="0">
                <a:solidFill>
                  <a:srgbClr val="000000"/>
                </a:solidFill>
                <a:effectLst/>
                <a:latin typeface="Consolas" panose="020B0609020204030204" pitchFamily="49" charset="0"/>
              </a:rPr>
              <a:t>);</a:t>
            </a:r>
            <a:endParaRPr lang="zh-CN" altLang="en-US" dirty="0"/>
          </a:p>
        </p:txBody>
      </p:sp>
      <p:sp>
        <p:nvSpPr>
          <p:cNvPr id="21" name="标注: 下箭头 20">
            <a:extLst>
              <a:ext uri="{FF2B5EF4-FFF2-40B4-BE49-F238E27FC236}">
                <a16:creationId xmlns:a16="http://schemas.microsoft.com/office/drawing/2014/main" id="{72DB61D4-A91E-491F-AFBE-1312FA51287F}"/>
              </a:ext>
            </a:extLst>
          </p:cNvPr>
          <p:cNvSpPr/>
          <p:nvPr/>
        </p:nvSpPr>
        <p:spPr>
          <a:xfrm>
            <a:off x="43130" y="3506630"/>
            <a:ext cx="3693601" cy="800100"/>
          </a:xfrm>
          <a:prstGeom prst="downArrowCallout">
            <a:avLst>
              <a:gd name="adj1" fmla="val 19904"/>
              <a:gd name="adj2" fmla="val 25000"/>
              <a:gd name="adj3" fmla="val 14172"/>
              <a:gd name="adj4" fmla="val 81537"/>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“This "</a:t>
            </a:r>
            <a:r>
              <a:rPr lang="en-US" altLang="zh-CN" sz="1800" b="1" dirty="0">
                <a:solidFill>
                  <a:srgbClr val="000000"/>
                </a:solidFill>
                <a:effectLst/>
                <a:latin typeface="Consolas" panose="020B0609020204030204" pitchFamily="49" charset="0"/>
              </a:rPr>
              <a:t>);</a:t>
            </a:r>
            <a:endParaRPr lang="zh-CN" altLang="en-US" dirty="0"/>
          </a:p>
        </p:txBody>
      </p:sp>
      <p:sp>
        <p:nvSpPr>
          <p:cNvPr id="22" name="标注: 下箭头 21">
            <a:extLst>
              <a:ext uri="{FF2B5EF4-FFF2-40B4-BE49-F238E27FC236}">
                <a16:creationId xmlns:a16="http://schemas.microsoft.com/office/drawing/2014/main" id="{35F93468-2649-4CF5-9895-ED9C0EB8D3FD}"/>
              </a:ext>
            </a:extLst>
          </p:cNvPr>
          <p:cNvSpPr/>
          <p:nvPr/>
        </p:nvSpPr>
        <p:spPr>
          <a:xfrm>
            <a:off x="43130" y="4324315"/>
            <a:ext cx="3693601" cy="800100"/>
          </a:xfrm>
          <a:prstGeom prst="downArrowCallout">
            <a:avLst>
              <a:gd name="adj1" fmla="val 19904"/>
              <a:gd name="adj2" fmla="val 25000"/>
              <a:gd name="adj3" fmla="val 14172"/>
              <a:gd name="adj4" fmla="val 81537"/>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“is "</a:t>
            </a:r>
            <a:r>
              <a:rPr lang="en-US" altLang="zh-CN" sz="1800" b="1" dirty="0">
                <a:solidFill>
                  <a:srgbClr val="000000"/>
                </a:solidFill>
                <a:effectLst/>
                <a:latin typeface="Consolas" panose="020B0609020204030204" pitchFamily="49" charset="0"/>
              </a:rPr>
              <a:t>);</a:t>
            </a:r>
            <a:endParaRPr lang="zh-CN" altLang="en-US" dirty="0"/>
          </a:p>
        </p:txBody>
      </p:sp>
      <p:sp>
        <p:nvSpPr>
          <p:cNvPr id="23" name="矩形 22">
            <a:extLst>
              <a:ext uri="{FF2B5EF4-FFF2-40B4-BE49-F238E27FC236}">
                <a16:creationId xmlns:a16="http://schemas.microsoft.com/office/drawing/2014/main" id="{CAB21F41-C7D6-4476-887B-A00B1BE2E94D}"/>
              </a:ext>
            </a:extLst>
          </p:cNvPr>
          <p:cNvSpPr/>
          <p:nvPr/>
        </p:nvSpPr>
        <p:spPr>
          <a:xfrm>
            <a:off x="43130" y="5151450"/>
            <a:ext cx="3693601" cy="615461"/>
          </a:xfrm>
          <a:prstGeom prst="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“Java "</a:t>
            </a:r>
            <a:r>
              <a:rPr lang="en-US" altLang="zh-CN" sz="1800" b="1" dirty="0">
                <a:solidFill>
                  <a:srgbClr val="000000"/>
                </a:solidFill>
                <a:effectLst/>
                <a:latin typeface="Consolas" panose="020B0609020204030204" pitchFamily="49" charset="0"/>
              </a:rPr>
              <a:t>);</a:t>
            </a:r>
            <a:endParaRPr lang="zh-CN" altLang="en-US" b="1" dirty="0">
              <a:solidFill>
                <a:srgbClr val="267F99"/>
              </a:solidFill>
              <a:latin typeface="Consolas" panose="020B0609020204030204" pitchFamily="49" charset="0"/>
            </a:endParaRPr>
          </a:p>
        </p:txBody>
      </p:sp>
    </p:spTree>
    <p:extLst>
      <p:ext uri="{BB962C8B-B14F-4D97-AF65-F5344CB8AC3E}">
        <p14:creationId xmlns:p14="http://schemas.microsoft.com/office/powerpoint/2010/main" val="2553650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56192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线程的调度</a:t>
            </a:r>
          </a:p>
        </p:txBody>
      </p:sp>
      <p:sp>
        <p:nvSpPr>
          <p:cNvPr id="11" name="矩形: 圆角 10">
            <a:extLst>
              <a:ext uri="{FF2B5EF4-FFF2-40B4-BE49-F238E27FC236}">
                <a16:creationId xmlns:a16="http://schemas.microsoft.com/office/drawing/2014/main" id="{B15ABA59-333D-4DE6-8CE8-D62983391F1E}"/>
              </a:ext>
            </a:extLst>
          </p:cNvPr>
          <p:cNvSpPr/>
          <p:nvPr/>
        </p:nvSpPr>
        <p:spPr>
          <a:xfrm>
            <a:off x="0" y="0"/>
            <a:ext cx="9144000" cy="6858000"/>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800000"/>
                </a:solidFill>
                <a:latin typeface="Consolas" panose="020B0609020204030204" pitchFamily="49" charset="0"/>
              </a:rPr>
              <a:t>@Override</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"Priority of "</a:t>
            </a:r>
            <a:r>
              <a:rPr lang="en-US" altLang="zh-CN" b="1" dirty="0">
                <a:solidFill>
                  <a:srgbClr val="000000"/>
                </a:solidFill>
                <a:latin typeface="Consolas" panose="020B0609020204030204" pitchFamily="49" charset="0"/>
              </a:rPr>
              <a:t> +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 '</a:t>
            </a:r>
            <a:r>
              <a:rPr lang="en-US" altLang="zh-CN" b="1" dirty="0">
                <a:solidFill>
                  <a:srgbClr val="000000"/>
                </a:solidFill>
                <a:latin typeface="Consolas" panose="020B0609020204030204" pitchFamily="49" charset="0"/>
              </a:rPr>
              <a:t> +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.getPriority</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Thread(</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CustomRunnable</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"Priority of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t.getPriority</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CustomRunnable</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implements</a:t>
            </a:r>
            <a:r>
              <a:rPr lang="en-US" altLang="zh-CN" b="1" dirty="0">
                <a:solidFill>
                  <a:srgbClr val="000000"/>
                </a:solidFill>
                <a:latin typeface="Consolas" panose="020B0609020204030204" pitchFamily="49" charset="0"/>
              </a:rPr>
              <a:t> Runnable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800000"/>
                </a:solidFill>
                <a:latin typeface="Consolas" panose="020B0609020204030204" pitchFamily="49" charset="0"/>
              </a:rPr>
              <a:t>@Override</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for</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 </a:t>
            </a:r>
            <a:r>
              <a:rPr lang="en-US" altLang="zh-CN" b="1" dirty="0">
                <a:solidFill>
                  <a:srgbClr val="098658"/>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&lt; </a:t>
            </a:r>
            <a:r>
              <a:rPr lang="en-US" altLang="zh-CN" b="1" dirty="0">
                <a:solidFill>
                  <a:srgbClr val="098658"/>
                </a:solidFill>
                <a:latin typeface="Consolas" panose="020B0609020204030204" pitchFamily="49" charset="0"/>
              </a:rPr>
              <a:t>10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a:t>
            </a:r>
            <a:r>
              <a:rPr lang="en-US" altLang="zh-CN" b="1" dirty="0" err="1">
                <a:solidFill>
                  <a:srgbClr val="A31515"/>
                </a:solidFill>
                <a:latin typeface="Consolas" panose="020B0609020204030204" pitchFamily="49" charset="0"/>
              </a:rPr>
              <a:t>CustomRunnable</a:t>
            </a:r>
            <a:r>
              <a:rPr lang="en-US" altLang="zh-CN" b="1" dirty="0">
                <a:solidFill>
                  <a:srgbClr val="A31515"/>
                </a:solidFill>
                <a:latin typeface="Consolas" panose="020B0609020204030204" pitchFamily="49" charset="0"/>
              </a:rPr>
              <a:t> : "</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i</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test5{</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Thread 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CustomThread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t.setPriority</a:t>
            </a:r>
            <a:r>
              <a:rPr lang="en-US" altLang="zh-CN" b="1" dirty="0">
                <a:solidFill>
                  <a:srgbClr val="000000"/>
                </a:solidFill>
                <a:latin typeface="Consolas" panose="020B0609020204030204" pitchFamily="49" charset="0"/>
              </a:rPr>
              <a:t>(3);</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t.start</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2" name="图片 1">
            <a:extLst>
              <a:ext uri="{FF2B5EF4-FFF2-40B4-BE49-F238E27FC236}">
                <a16:creationId xmlns:a16="http://schemas.microsoft.com/office/drawing/2014/main" id="{75E5C96E-B48B-4FB9-A300-D313BAD8F051}"/>
              </a:ext>
            </a:extLst>
          </p:cNvPr>
          <p:cNvPicPr>
            <a:picLocks noChangeAspect="1"/>
          </p:cNvPicPr>
          <p:nvPr/>
        </p:nvPicPr>
        <p:blipFill>
          <a:blip r:embed="rId3"/>
          <a:stretch>
            <a:fillRect/>
          </a:stretch>
        </p:blipFill>
        <p:spPr>
          <a:xfrm>
            <a:off x="6271846" y="6286500"/>
            <a:ext cx="2872154" cy="571500"/>
          </a:xfrm>
          <a:prstGeom prst="rect">
            <a:avLst/>
          </a:prstGeom>
        </p:spPr>
      </p:pic>
    </p:spTree>
    <p:extLst>
      <p:ext uri="{BB962C8B-B14F-4D97-AF65-F5344CB8AC3E}">
        <p14:creationId xmlns:p14="http://schemas.microsoft.com/office/powerpoint/2010/main" val="591289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多线程基本概念</a:t>
            </a:r>
          </a:p>
        </p:txBody>
      </p:sp>
      <p:sp>
        <p:nvSpPr>
          <p:cNvPr id="35" name="矩形 4"/>
          <p:cNvSpPr>
            <a:spLocks noChangeArrowheads="1"/>
          </p:cNvSpPr>
          <p:nvPr/>
        </p:nvSpPr>
        <p:spPr bwMode="auto">
          <a:xfrm>
            <a:off x="4997405" y="1853569"/>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创建线程的方式</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线程的生命周期及控制</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497299"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 线程的调度</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 多线程的互斥与同步</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497299"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 线程组</a:t>
            </a:r>
          </a:p>
        </p:txBody>
      </p:sp>
    </p:spTree>
    <p:extLst>
      <p:ext uri="{BB962C8B-B14F-4D97-AF65-F5344CB8AC3E}">
        <p14:creationId xmlns:p14="http://schemas.microsoft.com/office/powerpoint/2010/main" val="531563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5" name="矩形: 圆角 4">
            <a:extLst>
              <a:ext uri="{FF2B5EF4-FFF2-40B4-BE49-F238E27FC236}">
                <a16:creationId xmlns:a16="http://schemas.microsoft.com/office/drawing/2014/main" id="{045E462E-10C8-4BDF-8AFE-E71FE029B5A3}"/>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latin typeface="Consolas" panose="020B0609020204030204" pitchFamily="49" charset="0"/>
              </a:rPr>
              <a:t>线程间的通信</a:t>
            </a:r>
          </a:p>
        </p:txBody>
      </p:sp>
      <p:sp>
        <p:nvSpPr>
          <p:cNvPr id="7" name="文本框 6">
            <a:extLst>
              <a:ext uri="{FF2B5EF4-FFF2-40B4-BE49-F238E27FC236}">
                <a16:creationId xmlns:a16="http://schemas.microsoft.com/office/drawing/2014/main" id="{ED1AB4F9-AEC3-4585-9F13-13304F63B48B}"/>
              </a:ext>
            </a:extLst>
          </p:cNvPr>
          <p:cNvSpPr txBox="1"/>
          <p:nvPr/>
        </p:nvSpPr>
        <p:spPr>
          <a:xfrm>
            <a:off x="43130" y="1649295"/>
            <a:ext cx="4633912" cy="400110"/>
          </a:xfrm>
          <a:prstGeom prst="rect">
            <a:avLst/>
          </a:prstGeom>
          <a:noFill/>
        </p:spPr>
        <p:txBody>
          <a:bodyPr wrap="square">
            <a:spAutoFit/>
          </a:bodyPr>
          <a:lstStyle/>
          <a:p>
            <a:pPr eaLnBrk="1" hangingPunct="1">
              <a:spcBef>
                <a:spcPct val="0"/>
              </a:spcBef>
              <a:buClrTx/>
              <a:buSzTx/>
              <a:buFontTx/>
              <a:buNone/>
            </a:pPr>
            <a:r>
              <a:rPr lang="en-US" altLang="zh-CN" sz="2000" b="1" dirty="0">
                <a:latin typeface="Times New Roman" panose="02020603050405020304" pitchFamily="18" charset="0"/>
              </a:rPr>
              <a:t>1. </a:t>
            </a:r>
            <a:r>
              <a:rPr lang="zh-CN" altLang="en-US" sz="2000" b="1" dirty="0">
                <a:latin typeface="Times New Roman" panose="02020603050405020304" pitchFamily="18" charset="0"/>
              </a:rPr>
              <a:t>用管道流实现线程间的通信</a:t>
            </a:r>
          </a:p>
        </p:txBody>
      </p:sp>
      <p:sp>
        <p:nvSpPr>
          <p:cNvPr id="52" name="Text Box 5">
            <a:extLst>
              <a:ext uri="{FF2B5EF4-FFF2-40B4-BE49-F238E27FC236}">
                <a16:creationId xmlns:a16="http://schemas.microsoft.com/office/drawing/2014/main" id="{CB96F8DF-363F-447C-9CC4-23796BC905BC}"/>
              </a:ext>
            </a:extLst>
          </p:cNvPr>
          <p:cNvSpPr txBox="1">
            <a:spLocks noChangeArrowheads="1"/>
          </p:cNvSpPr>
          <p:nvPr/>
        </p:nvSpPr>
        <p:spPr bwMode="auto">
          <a:xfrm>
            <a:off x="308686" y="2346325"/>
            <a:ext cx="973138" cy="461963"/>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线程</a:t>
            </a:r>
            <a:r>
              <a:rPr lang="en-US" altLang="zh-CN" sz="2400" b="1">
                <a:solidFill>
                  <a:srgbClr val="000066"/>
                </a:solidFill>
                <a:latin typeface="Consolas" panose="020B0609020204030204" pitchFamily="49" charset="0"/>
                <a:ea typeface="楷体" panose="02010609060101010101" pitchFamily="49" charset="-122"/>
              </a:rPr>
              <a:t>1</a:t>
            </a:r>
            <a:endParaRPr lang="en-US" altLang="zh-CN" sz="2400">
              <a:solidFill>
                <a:schemeClr val="bg1"/>
              </a:solidFill>
              <a:latin typeface="Consolas" panose="020B0609020204030204" pitchFamily="49" charset="0"/>
              <a:ea typeface="楷体" panose="02010609060101010101" pitchFamily="49" charset="-122"/>
            </a:endParaRPr>
          </a:p>
        </p:txBody>
      </p:sp>
      <p:sp>
        <p:nvSpPr>
          <p:cNvPr id="53" name="AutoShape 6">
            <a:extLst>
              <a:ext uri="{FF2B5EF4-FFF2-40B4-BE49-F238E27FC236}">
                <a16:creationId xmlns:a16="http://schemas.microsoft.com/office/drawing/2014/main" id="{72F532C8-04A5-49C7-82C6-7B6CEBFBFB3C}"/>
              </a:ext>
            </a:extLst>
          </p:cNvPr>
          <p:cNvSpPr>
            <a:spLocks noChangeArrowheads="1"/>
          </p:cNvSpPr>
          <p:nvPr/>
        </p:nvSpPr>
        <p:spPr bwMode="auto">
          <a:xfrm>
            <a:off x="1375486" y="2270125"/>
            <a:ext cx="6248400" cy="609600"/>
          </a:xfrm>
          <a:prstGeom prst="rightArrow">
            <a:avLst>
              <a:gd name="adj1" fmla="val 50000"/>
              <a:gd name="adj2" fmla="val 25625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Consolas" panose="020B0609020204030204" pitchFamily="49" charset="0"/>
              <a:ea typeface="楷体" panose="02010609060101010101" pitchFamily="49" charset="-122"/>
            </a:endParaRPr>
          </a:p>
        </p:txBody>
      </p:sp>
      <p:sp>
        <p:nvSpPr>
          <p:cNvPr id="54" name="Text Box 7">
            <a:extLst>
              <a:ext uri="{FF2B5EF4-FFF2-40B4-BE49-F238E27FC236}">
                <a16:creationId xmlns:a16="http://schemas.microsoft.com/office/drawing/2014/main" id="{6E461513-CEF5-45B7-92A2-37AB4532690B}"/>
              </a:ext>
            </a:extLst>
          </p:cNvPr>
          <p:cNvSpPr txBox="1">
            <a:spLocks noChangeArrowheads="1"/>
          </p:cNvSpPr>
          <p:nvPr/>
        </p:nvSpPr>
        <p:spPr bwMode="auto">
          <a:xfrm>
            <a:off x="1375486" y="2374900"/>
            <a:ext cx="2582863"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err="1">
                <a:latin typeface="Consolas" panose="020B0609020204030204" pitchFamily="49" charset="0"/>
                <a:ea typeface="楷体" panose="02010609060101010101" pitchFamily="49" charset="-122"/>
              </a:rPr>
              <a:t>PipedOutputStream</a:t>
            </a:r>
            <a:endParaRPr lang="en-US" altLang="zh-CN" sz="2000" b="1" dirty="0">
              <a:latin typeface="Consolas" panose="020B0609020204030204" pitchFamily="49" charset="0"/>
              <a:ea typeface="楷体" panose="02010609060101010101" pitchFamily="49" charset="-122"/>
            </a:endParaRPr>
          </a:p>
        </p:txBody>
      </p:sp>
      <p:sp>
        <p:nvSpPr>
          <p:cNvPr id="55" name="Line 8">
            <a:extLst>
              <a:ext uri="{FF2B5EF4-FFF2-40B4-BE49-F238E27FC236}">
                <a16:creationId xmlns:a16="http://schemas.microsoft.com/office/drawing/2014/main" id="{8DC7D1C1-25CF-4BE4-BD13-80DE7B51071D}"/>
              </a:ext>
            </a:extLst>
          </p:cNvPr>
          <p:cNvSpPr>
            <a:spLocks noChangeShapeType="1"/>
          </p:cNvSpPr>
          <p:nvPr/>
        </p:nvSpPr>
        <p:spPr bwMode="auto">
          <a:xfrm flipH="1">
            <a:off x="4166311" y="2346325"/>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Consolas" panose="020B0609020204030204" pitchFamily="49" charset="0"/>
              <a:ea typeface="楷体" panose="02010609060101010101" pitchFamily="49" charset="-122"/>
            </a:endParaRPr>
          </a:p>
        </p:txBody>
      </p:sp>
      <p:sp>
        <p:nvSpPr>
          <p:cNvPr id="56" name="Text Box 9">
            <a:extLst>
              <a:ext uri="{FF2B5EF4-FFF2-40B4-BE49-F238E27FC236}">
                <a16:creationId xmlns:a16="http://schemas.microsoft.com/office/drawing/2014/main" id="{25D86000-B111-4F10-933A-86D979C9219F}"/>
              </a:ext>
            </a:extLst>
          </p:cNvPr>
          <p:cNvSpPr txBox="1">
            <a:spLocks noChangeArrowheads="1"/>
          </p:cNvSpPr>
          <p:nvPr/>
        </p:nvSpPr>
        <p:spPr bwMode="auto">
          <a:xfrm>
            <a:off x="4175836" y="2365375"/>
            <a:ext cx="24415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err="1">
                <a:latin typeface="Consolas" panose="020B0609020204030204" pitchFamily="49" charset="0"/>
                <a:ea typeface="楷体" panose="02010609060101010101" pitchFamily="49" charset="-122"/>
              </a:rPr>
              <a:t>PipedInputStream</a:t>
            </a:r>
            <a:endParaRPr lang="en-US" altLang="zh-CN" sz="2000" dirty="0">
              <a:latin typeface="Consolas" panose="020B0609020204030204" pitchFamily="49" charset="0"/>
              <a:ea typeface="楷体" panose="02010609060101010101" pitchFamily="49" charset="-122"/>
            </a:endParaRPr>
          </a:p>
        </p:txBody>
      </p:sp>
      <p:sp>
        <p:nvSpPr>
          <p:cNvPr id="57" name="Text Box 10">
            <a:extLst>
              <a:ext uri="{FF2B5EF4-FFF2-40B4-BE49-F238E27FC236}">
                <a16:creationId xmlns:a16="http://schemas.microsoft.com/office/drawing/2014/main" id="{92268385-5479-4D5B-B1BB-B273172838B5}"/>
              </a:ext>
            </a:extLst>
          </p:cNvPr>
          <p:cNvSpPr txBox="1">
            <a:spLocks noChangeArrowheads="1"/>
          </p:cNvSpPr>
          <p:nvPr/>
        </p:nvSpPr>
        <p:spPr bwMode="auto">
          <a:xfrm>
            <a:off x="1416761" y="2863850"/>
            <a:ext cx="22288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latin typeface="Consolas" panose="020B0609020204030204" pitchFamily="49" charset="0"/>
                <a:ea typeface="楷体" panose="02010609060101010101" pitchFamily="49" charset="-122"/>
              </a:rPr>
              <a:t>输出流</a:t>
            </a:r>
            <a:r>
              <a:rPr lang="en-US" altLang="zh-CN" sz="2000" b="1" dirty="0" err="1">
                <a:latin typeface="Consolas" panose="020B0609020204030204" pitchFamily="49" charset="0"/>
                <a:ea typeface="楷体" panose="02010609060101010101" pitchFamily="49" charset="-122"/>
              </a:rPr>
              <a:t>outStream</a:t>
            </a:r>
            <a:endParaRPr lang="en-US" altLang="zh-CN" sz="2000" b="1" dirty="0">
              <a:latin typeface="Consolas" panose="020B0609020204030204" pitchFamily="49" charset="0"/>
              <a:ea typeface="楷体" panose="02010609060101010101" pitchFamily="49" charset="-122"/>
            </a:endParaRPr>
          </a:p>
        </p:txBody>
      </p:sp>
      <p:sp>
        <p:nvSpPr>
          <p:cNvPr id="58" name="Text Box 11">
            <a:extLst>
              <a:ext uri="{FF2B5EF4-FFF2-40B4-BE49-F238E27FC236}">
                <a16:creationId xmlns:a16="http://schemas.microsoft.com/office/drawing/2014/main" id="{821B9B58-4CEC-476E-8B86-F3841288AD89}"/>
              </a:ext>
            </a:extLst>
          </p:cNvPr>
          <p:cNvSpPr txBox="1">
            <a:spLocks noChangeArrowheads="1"/>
          </p:cNvSpPr>
          <p:nvPr/>
        </p:nvSpPr>
        <p:spPr bwMode="auto">
          <a:xfrm>
            <a:off x="4301249" y="2879725"/>
            <a:ext cx="2087563"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latin typeface="Consolas" panose="020B0609020204030204" pitchFamily="49" charset="0"/>
                <a:ea typeface="楷体" panose="02010609060101010101" pitchFamily="49" charset="-122"/>
              </a:rPr>
              <a:t>输入流</a:t>
            </a:r>
            <a:r>
              <a:rPr lang="en-US" altLang="zh-CN" sz="2000" b="1" dirty="0" err="1">
                <a:latin typeface="Consolas" panose="020B0609020204030204" pitchFamily="49" charset="0"/>
                <a:ea typeface="楷体" panose="02010609060101010101" pitchFamily="49" charset="-122"/>
              </a:rPr>
              <a:t>inStream</a:t>
            </a:r>
            <a:endParaRPr lang="en-US" altLang="zh-CN" sz="2000" b="1" dirty="0">
              <a:latin typeface="Consolas" panose="020B0609020204030204" pitchFamily="49" charset="0"/>
              <a:ea typeface="楷体" panose="02010609060101010101" pitchFamily="49" charset="-122"/>
            </a:endParaRPr>
          </a:p>
        </p:txBody>
      </p:sp>
      <p:sp>
        <p:nvSpPr>
          <p:cNvPr id="59" name="Text Box 12">
            <a:extLst>
              <a:ext uri="{FF2B5EF4-FFF2-40B4-BE49-F238E27FC236}">
                <a16:creationId xmlns:a16="http://schemas.microsoft.com/office/drawing/2014/main" id="{4BADD5D9-1E01-4EFF-B78C-0C7298D5AAEF}"/>
              </a:ext>
            </a:extLst>
          </p:cNvPr>
          <p:cNvSpPr txBox="1">
            <a:spLocks noChangeArrowheads="1"/>
          </p:cNvSpPr>
          <p:nvPr/>
        </p:nvSpPr>
        <p:spPr bwMode="auto">
          <a:xfrm>
            <a:off x="7665161" y="2346325"/>
            <a:ext cx="973138" cy="461963"/>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线程</a:t>
            </a:r>
            <a:r>
              <a:rPr lang="en-US" altLang="zh-CN" sz="2400" b="1">
                <a:solidFill>
                  <a:srgbClr val="000066"/>
                </a:solidFill>
                <a:latin typeface="Consolas" panose="020B0609020204030204" pitchFamily="49" charset="0"/>
                <a:ea typeface="楷体" panose="02010609060101010101" pitchFamily="49" charset="-122"/>
              </a:rPr>
              <a:t>2</a:t>
            </a:r>
          </a:p>
        </p:txBody>
      </p:sp>
      <p:sp>
        <p:nvSpPr>
          <p:cNvPr id="60" name="文本框 59">
            <a:extLst>
              <a:ext uri="{FF2B5EF4-FFF2-40B4-BE49-F238E27FC236}">
                <a16:creationId xmlns:a16="http://schemas.microsoft.com/office/drawing/2014/main" id="{EF8C92D9-91FA-40BE-BE5A-E4EC96C51B32}"/>
              </a:ext>
            </a:extLst>
          </p:cNvPr>
          <p:cNvSpPr txBox="1"/>
          <p:nvPr/>
        </p:nvSpPr>
        <p:spPr>
          <a:xfrm>
            <a:off x="67274" y="3649603"/>
            <a:ext cx="4633912" cy="400110"/>
          </a:xfrm>
          <a:prstGeom prst="rect">
            <a:avLst/>
          </a:prstGeom>
          <a:noFill/>
        </p:spPr>
        <p:txBody>
          <a:bodyPr wrap="square">
            <a:spAutoFit/>
          </a:bodyPr>
          <a:lstStyle/>
          <a:p>
            <a:pPr eaLnBrk="1" hangingPunct="1">
              <a:spcBef>
                <a:spcPct val="0"/>
              </a:spcBef>
              <a:buClrTx/>
              <a:buSzTx/>
              <a:buFontTx/>
              <a:buNone/>
            </a:pPr>
            <a:r>
              <a:rPr lang="en-US" altLang="zh-CN" sz="2000" b="1" dirty="0">
                <a:latin typeface="Times New Roman" panose="02020603050405020304" pitchFamily="18" charset="0"/>
              </a:rPr>
              <a:t>2.</a:t>
            </a:r>
            <a:r>
              <a:rPr lang="zh-CN" altLang="en-US" sz="2000" b="1" dirty="0">
                <a:latin typeface="Times New Roman" panose="02020603050405020304" pitchFamily="18" charset="0"/>
              </a:rPr>
              <a:t>通过一个中间类在线程间传递信息</a:t>
            </a:r>
          </a:p>
        </p:txBody>
      </p:sp>
      <p:sp>
        <p:nvSpPr>
          <p:cNvPr id="63" name="Text Box 15">
            <a:extLst>
              <a:ext uri="{FF2B5EF4-FFF2-40B4-BE49-F238E27FC236}">
                <a16:creationId xmlns:a16="http://schemas.microsoft.com/office/drawing/2014/main" id="{20E7BDA9-943A-4421-A3D5-75992E0F148C}"/>
              </a:ext>
            </a:extLst>
          </p:cNvPr>
          <p:cNvSpPr txBox="1">
            <a:spLocks noChangeArrowheads="1"/>
          </p:cNvSpPr>
          <p:nvPr/>
        </p:nvSpPr>
        <p:spPr bwMode="auto">
          <a:xfrm>
            <a:off x="6853156" y="4670543"/>
            <a:ext cx="973138" cy="4619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66"/>
                </a:solidFill>
                <a:latin typeface="Consolas" panose="020B0609020204030204" pitchFamily="49" charset="0"/>
                <a:ea typeface="楷体" panose="02010609060101010101" pitchFamily="49" charset="-122"/>
              </a:rPr>
              <a:t>线程</a:t>
            </a:r>
            <a:r>
              <a:rPr lang="en-US" altLang="zh-CN" sz="2400" b="1" dirty="0">
                <a:solidFill>
                  <a:srgbClr val="000066"/>
                </a:solidFill>
                <a:latin typeface="Consolas" panose="020B0609020204030204" pitchFamily="49" charset="0"/>
                <a:ea typeface="楷体" panose="02010609060101010101" pitchFamily="49" charset="-122"/>
              </a:rPr>
              <a:t>2</a:t>
            </a:r>
          </a:p>
        </p:txBody>
      </p:sp>
      <p:sp>
        <p:nvSpPr>
          <p:cNvPr id="64" name="Text Box 16">
            <a:extLst>
              <a:ext uri="{FF2B5EF4-FFF2-40B4-BE49-F238E27FC236}">
                <a16:creationId xmlns:a16="http://schemas.microsoft.com/office/drawing/2014/main" id="{5D1A3622-2903-4D9B-98F3-3578699C2DBB}"/>
              </a:ext>
            </a:extLst>
          </p:cNvPr>
          <p:cNvSpPr txBox="1">
            <a:spLocks noChangeArrowheads="1"/>
          </p:cNvSpPr>
          <p:nvPr/>
        </p:nvSpPr>
        <p:spPr bwMode="auto">
          <a:xfrm>
            <a:off x="604755" y="4594343"/>
            <a:ext cx="973138" cy="4619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66"/>
                </a:solidFill>
                <a:latin typeface="Consolas" panose="020B0609020204030204" pitchFamily="49" charset="0"/>
                <a:ea typeface="楷体" panose="02010609060101010101" pitchFamily="49" charset="-122"/>
              </a:rPr>
              <a:t>线程</a:t>
            </a:r>
            <a:r>
              <a:rPr lang="en-US" altLang="zh-CN" sz="2400" b="1" dirty="0">
                <a:solidFill>
                  <a:srgbClr val="000066"/>
                </a:solidFill>
                <a:latin typeface="Consolas" panose="020B0609020204030204" pitchFamily="49" charset="0"/>
                <a:ea typeface="楷体" panose="02010609060101010101" pitchFamily="49" charset="-122"/>
              </a:rPr>
              <a:t>1</a:t>
            </a:r>
            <a:endParaRPr lang="en-US" altLang="zh-CN" sz="2400" dirty="0">
              <a:solidFill>
                <a:srgbClr val="000066"/>
              </a:solidFill>
              <a:latin typeface="Consolas" panose="020B0609020204030204" pitchFamily="49" charset="0"/>
              <a:ea typeface="楷体" panose="02010609060101010101" pitchFamily="49" charset="-122"/>
            </a:endParaRPr>
          </a:p>
        </p:txBody>
      </p:sp>
      <p:sp>
        <p:nvSpPr>
          <p:cNvPr id="65" name="Oval 17">
            <a:extLst>
              <a:ext uri="{FF2B5EF4-FFF2-40B4-BE49-F238E27FC236}">
                <a16:creationId xmlns:a16="http://schemas.microsoft.com/office/drawing/2014/main" id="{E8D93653-F1E8-43F5-907E-D1CCF8B2EA65}"/>
              </a:ext>
            </a:extLst>
          </p:cNvPr>
          <p:cNvSpPr>
            <a:spLocks noChangeArrowheads="1"/>
          </p:cNvSpPr>
          <p:nvPr/>
        </p:nvSpPr>
        <p:spPr bwMode="auto">
          <a:xfrm>
            <a:off x="2509755" y="4365743"/>
            <a:ext cx="2971801" cy="8382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中间类</a:t>
            </a:r>
            <a:r>
              <a:rPr lang="en-US" altLang="zh-CN" sz="2400" b="1">
                <a:solidFill>
                  <a:srgbClr val="000066"/>
                </a:solidFill>
                <a:latin typeface="Consolas" panose="020B0609020204030204" pitchFamily="49" charset="0"/>
                <a:ea typeface="楷体" panose="02010609060101010101" pitchFamily="49" charset="-122"/>
              </a:rPr>
              <a:t>m</a:t>
            </a:r>
          </a:p>
        </p:txBody>
      </p:sp>
      <p:cxnSp>
        <p:nvCxnSpPr>
          <p:cNvPr id="66" name="AutoShape 18">
            <a:extLst>
              <a:ext uri="{FF2B5EF4-FFF2-40B4-BE49-F238E27FC236}">
                <a16:creationId xmlns:a16="http://schemas.microsoft.com/office/drawing/2014/main" id="{1DADD8BE-60DB-41C5-B191-54F457ABFB2E}"/>
              </a:ext>
            </a:extLst>
          </p:cNvPr>
          <p:cNvCxnSpPr>
            <a:cxnSpLocks noChangeShapeType="1"/>
            <a:stCxn id="64" idx="0"/>
            <a:endCxn id="65" idx="2"/>
          </p:cNvCxnSpPr>
          <p:nvPr/>
        </p:nvCxnSpPr>
        <p:spPr bwMode="auto">
          <a:xfrm rot="16200000" flipH="1">
            <a:off x="1704893" y="3979980"/>
            <a:ext cx="190500" cy="1417638"/>
          </a:xfrm>
          <a:prstGeom prst="curvedConnector4">
            <a:avLst>
              <a:gd name="adj1" fmla="val -120000"/>
              <a:gd name="adj2" fmla="val 6715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 name="AutoShape 19">
            <a:extLst>
              <a:ext uri="{FF2B5EF4-FFF2-40B4-BE49-F238E27FC236}">
                <a16:creationId xmlns:a16="http://schemas.microsoft.com/office/drawing/2014/main" id="{31C66CF0-6A8A-4280-82F5-B075CE457E02}"/>
              </a:ext>
            </a:extLst>
          </p:cNvPr>
          <p:cNvCxnSpPr>
            <a:cxnSpLocks noChangeShapeType="1"/>
          </p:cNvCxnSpPr>
          <p:nvPr/>
        </p:nvCxnSpPr>
        <p:spPr bwMode="auto">
          <a:xfrm rot="5400000" flipV="1">
            <a:off x="6103856" y="4048243"/>
            <a:ext cx="190500" cy="1435100"/>
          </a:xfrm>
          <a:prstGeom prst="curvedConnector4">
            <a:avLst>
              <a:gd name="adj1" fmla="val -120000"/>
              <a:gd name="adj2" fmla="val 6637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 name="Text Box 20">
            <a:extLst>
              <a:ext uri="{FF2B5EF4-FFF2-40B4-BE49-F238E27FC236}">
                <a16:creationId xmlns:a16="http://schemas.microsoft.com/office/drawing/2014/main" id="{97CFC338-8408-4522-AD9B-4E47A8501FB2}"/>
              </a:ext>
            </a:extLst>
          </p:cNvPr>
          <p:cNvSpPr txBox="1">
            <a:spLocks noChangeArrowheads="1"/>
          </p:cNvSpPr>
          <p:nvPr/>
        </p:nvSpPr>
        <p:spPr bwMode="auto">
          <a:xfrm>
            <a:off x="1976355" y="4213343"/>
            <a:ext cx="354013" cy="4619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66"/>
                </a:solidFill>
                <a:latin typeface="Consolas" panose="020B0609020204030204" pitchFamily="49" charset="0"/>
                <a:ea typeface="楷体" panose="02010609060101010101" pitchFamily="49" charset="-122"/>
              </a:rPr>
              <a:t>s</a:t>
            </a:r>
            <a:endParaRPr lang="en-US" altLang="zh-CN" sz="2400">
              <a:solidFill>
                <a:srgbClr val="000066"/>
              </a:solidFill>
              <a:latin typeface="Consolas" panose="020B0609020204030204" pitchFamily="49" charset="0"/>
              <a:ea typeface="楷体" panose="02010609060101010101" pitchFamily="49" charset="-122"/>
            </a:endParaRPr>
          </a:p>
        </p:txBody>
      </p:sp>
      <p:sp>
        <p:nvSpPr>
          <p:cNvPr id="69" name="Text Box 21">
            <a:extLst>
              <a:ext uri="{FF2B5EF4-FFF2-40B4-BE49-F238E27FC236}">
                <a16:creationId xmlns:a16="http://schemas.microsoft.com/office/drawing/2014/main" id="{146D31EA-36B0-4DAD-9A87-4A06ECD9F876}"/>
              </a:ext>
            </a:extLst>
          </p:cNvPr>
          <p:cNvSpPr txBox="1">
            <a:spLocks noChangeArrowheads="1"/>
          </p:cNvSpPr>
          <p:nvPr/>
        </p:nvSpPr>
        <p:spPr bwMode="auto">
          <a:xfrm>
            <a:off x="6319756" y="4213343"/>
            <a:ext cx="354013" cy="4619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66"/>
                </a:solidFill>
                <a:latin typeface="Consolas" panose="020B0609020204030204" pitchFamily="49" charset="0"/>
                <a:ea typeface="楷体" panose="02010609060101010101" pitchFamily="49" charset="-122"/>
              </a:rPr>
              <a:t>s</a:t>
            </a:r>
            <a:endParaRPr lang="en-US" altLang="zh-CN" sz="2400">
              <a:solidFill>
                <a:srgbClr val="000066"/>
              </a:solidFill>
              <a:latin typeface="Consolas" panose="020B0609020204030204" pitchFamily="49" charset="0"/>
              <a:ea typeface="楷体" panose="02010609060101010101" pitchFamily="49" charset="-122"/>
            </a:endParaRPr>
          </a:p>
        </p:txBody>
      </p:sp>
      <p:sp>
        <p:nvSpPr>
          <p:cNvPr id="70" name="Text Box 22">
            <a:extLst>
              <a:ext uri="{FF2B5EF4-FFF2-40B4-BE49-F238E27FC236}">
                <a16:creationId xmlns:a16="http://schemas.microsoft.com/office/drawing/2014/main" id="{C4E299AA-6B39-434A-ACC2-CDCE600F0EA8}"/>
              </a:ext>
            </a:extLst>
          </p:cNvPr>
          <p:cNvSpPr txBox="1">
            <a:spLocks noChangeArrowheads="1"/>
          </p:cNvSpPr>
          <p:nvPr/>
        </p:nvSpPr>
        <p:spPr bwMode="auto">
          <a:xfrm>
            <a:off x="376155" y="5356343"/>
            <a:ext cx="1884363" cy="4619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66"/>
                </a:solidFill>
                <a:latin typeface="Consolas" panose="020B0609020204030204" pitchFamily="49" charset="0"/>
                <a:ea typeface="楷体" panose="02010609060101010101" pitchFamily="49" charset="-122"/>
              </a:rPr>
              <a:t>m.write(s)</a:t>
            </a:r>
            <a:endParaRPr lang="en-US" altLang="zh-CN" sz="2400">
              <a:solidFill>
                <a:srgbClr val="000066"/>
              </a:solidFill>
              <a:latin typeface="Consolas" panose="020B0609020204030204" pitchFamily="49" charset="0"/>
              <a:ea typeface="楷体" panose="02010609060101010101" pitchFamily="49" charset="-122"/>
            </a:endParaRPr>
          </a:p>
        </p:txBody>
      </p:sp>
      <p:sp>
        <p:nvSpPr>
          <p:cNvPr id="71" name="Text Box 23">
            <a:extLst>
              <a:ext uri="{FF2B5EF4-FFF2-40B4-BE49-F238E27FC236}">
                <a16:creationId xmlns:a16="http://schemas.microsoft.com/office/drawing/2014/main" id="{7ACBCBDB-BEC5-49FC-A5D5-099AF63D0AA8}"/>
              </a:ext>
            </a:extLst>
          </p:cNvPr>
          <p:cNvSpPr txBox="1">
            <a:spLocks noChangeArrowheads="1"/>
          </p:cNvSpPr>
          <p:nvPr/>
        </p:nvSpPr>
        <p:spPr bwMode="auto">
          <a:xfrm>
            <a:off x="6624556" y="5280143"/>
            <a:ext cx="1884363" cy="46196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66"/>
                </a:solidFill>
                <a:latin typeface="Consolas" panose="020B0609020204030204" pitchFamily="49" charset="0"/>
                <a:ea typeface="楷体" panose="02010609060101010101" pitchFamily="49" charset="-122"/>
              </a:rPr>
              <a:t>s=m.read()</a:t>
            </a:r>
            <a:endParaRPr lang="en-US" altLang="zh-CN" sz="2400">
              <a:solidFill>
                <a:srgbClr val="000066"/>
              </a:solidFill>
              <a:latin typeface="Consolas" panose="020B0609020204030204" pitchFamily="49" charset="0"/>
              <a:ea typeface="楷体" panose="02010609060101010101" pitchFamily="49" charset="-122"/>
            </a:endParaRPr>
          </a:p>
        </p:txBody>
      </p:sp>
      <p:sp>
        <p:nvSpPr>
          <p:cNvPr id="72" name="Text Box 24">
            <a:extLst>
              <a:ext uri="{FF2B5EF4-FFF2-40B4-BE49-F238E27FC236}">
                <a16:creationId xmlns:a16="http://schemas.microsoft.com/office/drawing/2014/main" id="{0730BD1B-12B2-4857-B08E-27E1803D20EC}"/>
              </a:ext>
            </a:extLst>
          </p:cNvPr>
          <p:cNvSpPr txBox="1">
            <a:spLocks noChangeArrowheads="1"/>
          </p:cNvSpPr>
          <p:nvPr/>
        </p:nvSpPr>
        <p:spPr bwMode="auto">
          <a:xfrm>
            <a:off x="2417680" y="5702418"/>
            <a:ext cx="1374775" cy="461963"/>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66"/>
                </a:solidFill>
                <a:latin typeface="Consolas" panose="020B0609020204030204" pitchFamily="49" charset="0"/>
                <a:ea typeface="楷体" panose="02010609060101010101" pitchFamily="49" charset="-122"/>
              </a:rPr>
              <a:t>write()</a:t>
            </a:r>
          </a:p>
        </p:txBody>
      </p:sp>
      <p:sp>
        <p:nvSpPr>
          <p:cNvPr id="73" name="Line 25">
            <a:extLst>
              <a:ext uri="{FF2B5EF4-FFF2-40B4-BE49-F238E27FC236}">
                <a16:creationId xmlns:a16="http://schemas.microsoft.com/office/drawing/2014/main" id="{923A8639-9B80-4B2E-8D6F-7F3838F38255}"/>
              </a:ext>
            </a:extLst>
          </p:cNvPr>
          <p:cNvSpPr>
            <a:spLocks noChangeShapeType="1"/>
          </p:cNvSpPr>
          <p:nvPr/>
        </p:nvSpPr>
        <p:spPr bwMode="auto">
          <a:xfrm flipH="1">
            <a:off x="2890755" y="5203943"/>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nsolas" panose="020B0609020204030204" pitchFamily="49" charset="0"/>
              <a:ea typeface="楷体" panose="02010609060101010101" pitchFamily="49" charset="-122"/>
            </a:endParaRPr>
          </a:p>
        </p:txBody>
      </p:sp>
      <p:sp>
        <p:nvSpPr>
          <p:cNvPr id="74" name="Text Box 26">
            <a:extLst>
              <a:ext uri="{FF2B5EF4-FFF2-40B4-BE49-F238E27FC236}">
                <a16:creationId xmlns:a16="http://schemas.microsoft.com/office/drawing/2014/main" id="{2DE00857-0594-4988-99E1-4053D3CEF6ED}"/>
              </a:ext>
            </a:extLst>
          </p:cNvPr>
          <p:cNvSpPr txBox="1">
            <a:spLocks noChangeArrowheads="1"/>
          </p:cNvSpPr>
          <p:nvPr/>
        </p:nvSpPr>
        <p:spPr bwMode="auto">
          <a:xfrm>
            <a:off x="4414756" y="5737343"/>
            <a:ext cx="1204913" cy="461963"/>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66"/>
                </a:solidFill>
                <a:latin typeface="Consolas" panose="020B0609020204030204" pitchFamily="49" charset="0"/>
                <a:ea typeface="楷体" panose="02010609060101010101" pitchFamily="49" charset="-122"/>
              </a:rPr>
              <a:t>read()</a:t>
            </a:r>
          </a:p>
        </p:txBody>
      </p:sp>
      <p:sp>
        <p:nvSpPr>
          <p:cNvPr id="75" name="Line 27">
            <a:extLst>
              <a:ext uri="{FF2B5EF4-FFF2-40B4-BE49-F238E27FC236}">
                <a16:creationId xmlns:a16="http://schemas.microsoft.com/office/drawing/2014/main" id="{F68DE29D-1CC1-40CE-AE58-71A142EAE91E}"/>
              </a:ext>
            </a:extLst>
          </p:cNvPr>
          <p:cNvSpPr>
            <a:spLocks noChangeShapeType="1"/>
          </p:cNvSpPr>
          <p:nvPr/>
        </p:nvSpPr>
        <p:spPr bwMode="auto">
          <a:xfrm>
            <a:off x="4414756" y="5203943"/>
            <a:ext cx="609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nsolas" panose="020B0609020204030204" pitchFamily="49" charset="0"/>
              <a:ea typeface="楷体" panose="02010609060101010101" pitchFamily="49" charset="-122"/>
            </a:endParaRPr>
          </a:p>
        </p:txBody>
      </p:sp>
    </p:spTree>
    <p:extLst>
      <p:ext uri="{BB962C8B-B14F-4D97-AF65-F5344CB8AC3E}">
        <p14:creationId xmlns:p14="http://schemas.microsoft.com/office/powerpoint/2010/main" val="831907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0">
                                            <p:txEl>
                                              <p:pRg st="0" end="0"/>
                                            </p:txEl>
                                          </p:spTgt>
                                        </p:tgtEl>
                                        <p:attrNameLst>
                                          <p:attrName>style.visibility</p:attrName>
                                        </p:attrNameLst>
                                      </p:cBhvr>
                                      <p:to>
                                        <p:strVal val="visible"/>
                                      </p:to>
                                    </p:set>
                                    <p:animEffect transition="in" filter="fade">
                                      <p:cBhvr>
                                        <p:cTn id="48" dur="500"/>
                                        <p:tgtEl>
                                          <p:spTgt spid="60">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500"/>
                                        <p:tgtEl>
                                          <p:spTgt spid="6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500"/>
                                        <p:tgtEl>
                                          <p:spTgt spid="6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fade">
                                      <p:cBhvr>
                                        <p:cTn id="68" dur="500"/>
                                        <p:tgtEl>
                                          <p:spTgt spid="7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fade">
                                      <p:cBhvr>
                                        <p:cTn id="71" dur="500"/>
                                        <p:tgtEl>
                                          <p:spTgt spid="7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fade">
                                      <p:cBhvr>
                                        <p:cTn id="10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2" grpId="0" animBg="1"/>
      <p:bldP spid="53" grpId="0" animBg="1"/>
      <p:bldP spid="54" grpId="0"/>
      <p:bldP spid="55" grpId="0" animBg="1"/>
      <p:bldP spid="56" grpId="0"/>
      <p:bldP spid="57" grpId="0"/>
      <p:bldP spid="58" grpId="0"/>
      <p:bldP spid="59" grpId="0" animBg="1"/>
      <p:bldP spid="63" grpId="0" animBg="1"/>
      <p:bldP spid="64" grpId="0" animBg="1"/>
      <p:bldP spid="65" grpId="0" animBg="1"/>
      <p:bldP spid="68" grpId="0"/>
      <p:bldP spid="69" grpId="0"/>
      <p:bldP spid="70" grpId="0" animBg="1"/>
      <p:bldP spid="71" grpId="0" animBg="1"/>
      <p:bldP spid="72" grpId="0" animBg="1"/>
      <p:bldP spid="73" grpId="0" animBg="1"/>
      <p:bldP spid="74" grpId="0" animBg="1"/>
      <p:bldP spid="7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5" name="矩形: 圆角 4">
            <a:extLst>
              <a:ext uri="{FF2B5EF4-FFF2-40B4-BE49-F238E27FC236}">
                <a16:creationId xmlns:a16="http://schemas.microsoft.com/office/drawing/2014/main" id="{045E462E-10C8-4BDF-8AFE-E71FE029B5A3}"/>
              </a:ext>
            </a:extLst>
          </p:cNvPr>
          <p:cNvSpPr/>
          <p:nvPr/>
        </p:nvSpPr>
        <p:spPr>
          <a:xfrm>
            <a:off x="0" y="1061710"/>
            <a:ext cx="9143999" cy="4572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latin typeface="Consolas" panose="020B0609020204030204" pitchFamily="49" charset="0"/>
              </a:rPr>
              <a:t>线程间的通信</a:t>
            </a:r>
          </a:p>
        </p:txBody>
      </p:sp>
      <p:sp>
        <p:nvSpPr>
          <p:cNvPr id="7" name="文本框 6">
            <a:extLst>
              <a:ext uri="{FF2B5EF4-FFF2-40B4-BE49-F238E27FC236}">
                <a16:creationId xmlns:a16="http://schemas.microsoft.com/office/drawing/2014/main" id="{ED1AB4F9-AEC3-4585-9F13-13304F63B48B}"/>
              </a:ext>
            </a:extLst>
          </p:cNvPr>
          <p:cNvSpPr txBox="1"/>
          <p:nvPr/>
        </p:nvSpPr>
        <p:spPr>
          <a:xfrm>
            <a:off x="43130" y="1649295"/>
            <a:ext cx="4633912" cy="400110"/>
          </a:xfrm>
          <a:prstGeom prst="rect">
            <a:avLst/>
          </a:prstGeom>
          <a:noFill/>
        </p:spPr>
        <p:txBody>
          <a:bodyPr wrap="square">
            <a:spAutoFit/>
          </a:bodyPr>
          <a:lstStyle/>
          <a:p>
            <a:pPr eaLnBrk="1" hangingPunct="1">
              <a:spcBef>
                <a:spcPct val="0"/>
              </a:spcBef>
              <a:buClrTx/>
              <a:buSzTx/>
              <a:buFontTx/>
              <a:buNone/>
            </a:pPr>
            <a:r>
              <a:rPr lang="en-US" altLang="zh-CN" sz="2000" b="1" dirty="0">
                <a:latin typeface="Times New Roman" panose="02020603050405020304" pitchFamily="18" charset="0"/>
              </a:rPr>
              <a:t>1. </a:t>
            </a:r>
            <a:r>
              <a:rPr lang="zh-CN" altLang="en-US" sz="2000" b="1" dirty="0">
                <a:latin typeface="Times New Roman" panose="02020603050405020304" pitchFamily="18" charset="0"/>
              </a:rPr>
              <a:t>用管道流实现线程间的通信</a:t>
            </a:r>
          </a:p>
        </p:txBody>
      </p:sp>
      <p:sp>
        <p:nvSpPr>
          <p:cNvPr id="3" name="矩形: 圆角 2">
            <a:extLst>
              <a:ext uri="{FF2B5EF4-FFF2-40B4-BE49-F238E27FC236}">
                <a16:creationId xmlns:a16="http://schemas.microsoft.com/office/drawing/2014/main" id="{5E2CC99E-C6AC-481C-80CE-4079B1F50B43}"/>
              </a:ext>
            </a:extLst>
          </p:cNvPr>
          <p:cNvSpPr/>
          <p:nvPr/>
        </p:nvSpPr>
        <p:spPr>
          <a:xfrm>
            <a:off x="52388" y="2049405"/>
            <a:ext cx="8858250" cy="7239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t> 管道流可以连接两个线程间的通信。下面的例子里有两个线程在运行，一个写线程往管道流中输出信息，一个读线程从管道流中读入信息。</a:t>
            </a:r>
          </a:p>
        </p:txBody>
      </p:sp>
      <p:grpSp>
        <p:nvGrpSpPr>
          <p:cNvPr id="35" name="Group 23">
            <a:extLst>
              <a:ext uri="{FF2B5EF4-FFF2-40B4-BE49-F238E27FC236}">
                <a16:creationId xmlns:a16="http://schemas.microsoft.com/office/drawing/2014/main" id="{076DACC8-36D0-4A27-A14F-7A9B835888DC}"/>
              </a:ext>
            </a:extLst>
          </p:cNvPr>
          <p:cNvGrpSpPr>
            <a:grpSpLocks/>
          </p:cNvGrpSpPr>
          <p:nvPr/>
        </p:nvGrpSpPr>
        <p:grpSpPr bwMode="auto">
          <a:xfrm>
            <a:off x="317243" y="3048000"/>
            <a:ext cx="8153400" cy="3276600"/>
            <a:chOff x="288" y="2112"/>
            <a:chExt cx="5136" cy="2064"/>
          </a:xfrm>
        </p:grpSpPr>
        <p:sp>
          <p:nvSpPr>
            <p:cNvPr id="36" name="Text Box 2">
              <a:extLst>
                <a:ext uri="{FF2B5EF4-FFF2-40B4-BE49-F238E27FC236}">
                  <a16:creationId xmlns:a16="http://schemas.microsoft.com/office/drawing/2014/main" id="{4FD5B0AD-504C-4AEB-AA15-B62BB494E4B8}"/>
                </a:ext>
              </a:extLst>
            </p:cNvPr>
            <p:cNvSpPr txBox="1">
              <a:spLocks noChangeArrowheads="1"/>
            </p:cNvSpPr>
            <p:nvPr/>
          </p:nvSpPr>
          <p:spPr bwMode="auto">
            <a:xfrm>
              <a:off x="2173" y="2112"/>
              <a:ext cx="1576" cy="291"/>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主类</a:t>
              </a:r>
              <a:r>
                <a:rPr lang="en-US" altLang="zh-CN" sz="2400" b="1">
                  <a:solidFill>
                    <a:srgbClr val="000066"/>
                  </a:solidFill>
                  <a:latin typeface="Consolas" panose="020B0609020204030204" pitchFamily="49" charset="0"/>
                  <a:ea typeface="楷体" panose="02010609060101010101" pitchFamily="49" charset="-122"/>
                </a:rPr>
                <a:t>Pipethread</a:t>
              </a:r>
            </a:p>
          </p:txBody>
        </p:sp>
        <p:sp>
          <p:nvSpPr>
            <p:cNvPr id="37" name="Text Box 3">
              <a:extLst>
                <a:ext uri="{FF2B5EF4-FFF2-40B4-BE49-F238E27FC236}">
                  <a16:creationId xmlns:a16="http://schemas.microsoft.com/office/drawing/2014/main" id="{F0F3CE0D-8FDC-4D62-A45C-D13AEB8FB433}"/>
                </a:ext>
              </a:extLst>
            </p:cNvPr>
            <p:cNvSpPr txBox="1">
              <a:spLocks noChangeArrowheads="1"/>
            </p:cNvSpPr>
            <p:nvPr/>
          </p:nvSpPr>
          <p:spPr bwMode="auto">
            <a:xfrm>
              <a:off x="341" y="2400"/>
              <a:ext cx="859" cy="1183"/>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辅类</a:t>
              </a:r>
              <a:r>
                <a:rPr lang="en-US" altLang="zh-CN" sz="2000" b="1">
                  <a:solidFill>
                    <a:srgbClr val="000066"/>
                  </a:solidFill>
                  <a:latin typeface="Consolas" panose="020B0609020204030204" pitchFamily="49" charset="0"/>
                  <a:ea typeface="楷体" panose="02010609060101010101" pitchFamily="49" charset="-122"/>
                </a:rPr>
                <a:t>myWriter</a:t>
              </a:r>
            </a:p>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线</a:t>
              </a:r>
            </a:p>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程</a:t>
              </a:r>
            </a:p>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类</a:t>
              </a:r>
            </a:p>
          </p:txBody>
        </p:sp>
        <p:sp>
          <p:nvSpPr>
            <p:cNvPr id="38" name="Text Box 4">
              <a:extLst>
                <a:ext uri="{FF2B5EF4-FFF2-40B4-BE49-F238E27FC236}">
                  <a16:creationId xmlns:a16="http://schemas.microsoft.com/office/drawing/2014/main" id="{724F9EE8-5681-415B-8262-AE77B62CDAB7}"/>
                </a:ext>
              </a:extLst>
            </p:cNvPr>
            <p:cNvSpPr txBox="1">
              <a:spLocks noChangeArrowheads="1"/>
            </p:cNvSpPr>
            <p:nvPr/>
          </p:nvSpPr>
          <p:spPr bwMode="auto">
            <a:xfrm>
              <a:off x="4455" y="2592"/>
              <a:ext cx="827" cy="1183"/>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辅类</a:t>
              </a:r>
            </a:p>
            <a:p>
              <a:pPr algn="ctr" eaLnBrk="1" hangingPunct="1">
                <a:spcBef>
                  <a:spcPct val="0"/>
                </a:spcBef>
                <a:buClrTx/>
                <a:buSzTx/>
                <a:buFontTx/>
                <a:buNone/>
              </a:pPr>
              <a:r>
                <a:rPr lang="en-US" altLang="zh-CN" sz="2000" b="1">
                  <a:solidFill>
                    <a:srgbClr val="000066"/>
                  </a:solidFill>
                  <a:latin typeface="Consolas" panose="020B0609020204030204" pitchFamily="49" charset="0"/>
                  <a:ea typeface="楷体" panose="02010609060101010101" pitchFamily="49" charset="-122"/>
                </a:rPr>
                <a:t>myReader</a:t>
              </a:r>
            </a:p>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线</a:t>
              </a:r>
            </a:p>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程</a:t>
              </a:r>
            </a:p>
            <a:p>
              <a:pPr algn="ctr" eaLnBrk="1" hangingPunct="1">
                <a:spcBef>
                  <a:spcPct val="0"/>
                </a:spcBef>
                <a:buClrTx/>
                <a:buSzTx/>
                <a:buFontTx/>
                <a:buNone/>
              </a:pPr>
              <a:r>
                <a:rPr lang="zh-CN" altLang="en-US" sz="2400" b="1">
                  <a:solidFill>
                    <a:srgbClr val="000066"/>
                  </a:solidFill>
                  <a:latin typeface="Consolas" panose="020B0609020204030204" pitchFamily="49" charset="0"/>
                  <a:ea typeface="楷体" panose="02010609060101010101" pitchFamily="49" charset="-122"/>
                </a:rPr>
                <a:t>类</a:t>
              </a:r>
            </a:p>
          </p:txBody>
        </p:sp>
        <p:sp>
          <p:nvSpPr>
            <p:cNvPr id="39" name="AutoShape 5">
              <a:extLst>
                <a:ext uri="{FF2B5EF4-FFF2-40B4-BE49-F238E27FC236}">
                  <a16:creationId xmlns:a16="http://schemas.microsoft.com/office/drawing/2014/main" id="{1A980DBD-9B63-4D21-96D6-E2C1946A9680}"/>
                </a:ext>
              </a:extLst>
            </p:cNvPr>
            <p:cNvSpPr>
              <a:spLocks noChangeArrowheads="1"/>
            </p:cNvSpPr>
            <p:nvPr/>
          </p:nvSpPr>
          <p:spPr bwMode="auto">
            <a:xfrm>
              <a:off x="2832" y="2400"/>
              <a:ext cx="144" cy="1206"/>
            </a:xfrm>
            <a:prstGeom prst="downArrow">
              <a:avLst>
                <a:gd name="adj1" fmla="val 50000"/>
                <a:gd name="adj2" fmla="val 209375"/>
              </a:avLst>
            </a:prstGeom>
            <a:solidFill>
              <a:schemeClr val="accent1"/>
            </a:solidFill>
            <a:ln w="952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Consolas" panose="020B0609020204030204" pitchFamily="49" charset="0"/>
                <a:ea typeface="楷体" panose="02010609060101010101" pitchFamily="49" charset="-122"/>
              </a:endParaRPr>
            </a:p>
          </p:txBody>
        </p:sp>
        <p:sp>
          <p:nvSpPr>
            <p:cNvPr id="40" name="Text Box 6">
              <a:extLst>
                <a:ext uri="{FF2B5EF4-FFF2-40B4-BE49-F238E27FC236}">
                  <a16:creationId xmlns:a16="http://schemas.microsoft.com/office/drawing/2014/main" id="{CE964FE3-1385-47CA-944F-A33385E450A5}"/>
                </a:ext>
              </a:extLst>
            </p:cNvPr>
            <p:cNvSpPr txBox="1">
              <a:spLocks noChangeArrowheads="1"/>
            </p:cNvSpPr>
            <p:nvPr/>
          </p:nvSpPr>
          <p:spPr bwMode="auto">
            <a:xfrm>
              <a:off x="2928" y="2438"/>
              <a:ext cx="277" cy="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管</a:t>
              </a:r>
            </a:p>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道</a:t>
              </a:r>
            </a:p>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流</a:t>
              </a:r>
              <a:endParaRPr lang="zh-CN" altLang="en-US" sz="2000">
                <a:solidFill>
                  <a:srgbClr val="000066"/>
                </a:solidFill>
                <a:latin typeface="Consolas" panose="020B0609020204030204" pitchFamily="49" charset="0"/>
                <a:ea typeface="楷体" panose="02010609060101010101" pitchFamily="49" charset="-122"/>
              </a:endParaRPr>
            </a:p>
          </p:txBody>
        </p:sp>
        <p:sp>
          <p:nvSpPr>
            <p:cNvPr id="41" name="AutoShape 7">
              <a:extLst>
                <a:ext uri="{FF2B5EF4-FFF2-40B4-BE49-F238E27FC236}">
                  <a16:creationId xmlns:a16="http://schemas.microsoft.com/office/drawing/2014/main" id="{B2E00E4A-0876-43B8-A939-40AD9523FABD}"/>
                </a:ext>
              </a:extLst>
            </p:cNvPr>
            <p:cNvSpPr>
              <a:spLocks noChangeArrowheads="1"/>
            </p:cNvSpPr>
            <p:nvPr/>
          </p:nvSpPr>
          <p:spPr bwMode="auto">
            <a:xfrm>
              <a:off x="2976" y="3504"/>
              <a:ext cx="1536" cy="96"/>
            </a:xfrm>
            <a:prstGeom prst="rightArrow">
              <a:avLst>
                <a:gd name="adj1" fmla="val 50000"/>
                <a:gd name="adj2" fmla="val 400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Consolas" panose="020B0609020204030204" pitchFamily="49" charset="0"/>
                <a:ea typeface="楷体" panose="02010609060101010101" pitchFamily="49" charset="-122"/>
              </a:endParaRPr>
            </a:p>
          </p:txBody>
        </p:sp>
        <p:sp>
          <p:nvSpPr>
            <p:cNvPr id="42" name="Text Box 9">
              <a:extLst>
                <a:ext uri="{FF2B5EF4-FFF2-40B4-BE49-F238E27FC236}">
                  <a16:creationId xmlns:a16="http://schemas.microsoft.com/office/drawing/2014/main" id="{E332BE6D-3B3B-4561-A294-65B7F246C177}"/>
                </a:ext>
              </a:extLst>
            </p:cNvPr>
            <p:cNvSpPr txBox="1">
              <a:spLocks noChangeArrowheads="1"/>
            </p:cNvSpPr>
            <p:nvPr/>
          </p:nvSpPr>
          <p:spPr bwMode="auto">
            <a:xfrm>
              <a:off x="1200" y="3120"/>
              <a:ext cx="144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将数据写到输出流</a:t>
              </a:r>
              <a:endParaRPr lang="zh-CN" altLang="en-US" sz="2400" b="1">
                <a:solidFill>
                  <a:srgbClr val="000066"/>
                </a:solidFill>
                <a:latin typeface="Consolas" panose="020B0609020204030204" pitchFamily="49" charset="0"/>
                <a:ea typeface="楷体" panose="02010609060101010101" pitchFamily="49" charset="-122"/>
              </a:endParaRPr>
            </a:p>
          </p:txBody>
        </p:sp>
        <p:sp>
          <p:nvSpPr>
            <p:cNvPr id="43" name="Text Box 10">
              <a:extLst>
                <a:ext uri="{FF2B5EF4-FFF2-40B4-BE49-F238E27FC236}">
                  <a16:creationId xmlns:a16="http://schemas.microsoft.com/office/drawing/2014/main" id="{B707697E-35E3-47C2-9C88-0D8096FA47BC}"/>
                </a:ext>
              </a:extLst>
            </p:cNvPr>
            <p:cNvSpPr txBox="1">
              <a:spLocks noChangeArrowheads="1"/>
            </p:cNvSpPr>
            <p:nvPr/>
          </p:nvSpPr>
          <p:spPr bwMode="auto">
            <a:xfrm>
              <a:off x="3216" y="3840"/>
              <a:ext cx="140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从输入流中读数据</a:t>
              </a:r>
            </a:p>
          </p:txBody>
        </p:sp>
        <p:sp>
          <p:nvSpPr>
            <p:cNvPr id="44" name="Line 12">
              <a:extLst>
                <a:ext uri="{FF2B5EF4-FFF2-40B4-BE49-F238E27FC236}">
                  <a16:creationId xmlns:a16="http://schemas.microsoft.com/office/drawing/2014/main" id="{3FF3DAAA-D039-4C20-AABF-7797BB7D2589}"/>
                </a:ext>
              </a:extLst>
            </p:cNvPr>
            <p:cNvSpPr>
              <a:spLocks noChangeShapeType="1"/>
            </p:cNvSpPr>
            <p:nvPr/>
          </p:nvSpPr>
          <p:spPr bwMode="auto">
            <a:xfrm flipV="1">
              <a:off x="3840" y="360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nsolas" panose="020B0609020204030204" pitchFamily="49" charset="0"/>
                <a:ea typeface="楷体" panose="02010609060101010101" pitchFamily="49" charset="-122"/>
              </a:endParaRPr>
            </a:p>
          </p:txBody>
        </p:sp>
        <p:sp>
          <p:nvSpPr>
            <p:cNvPr id="45" name="Rectangle 13">
              <a:extLst>
                <a:ext uri="{FF2B5EF4-FFF2-40B4-BE49-F238E27FC236}">
                  <a16:creationId xmlns:a16="http://schemas.microsoft.com/office/drawing/2014/main" id="{56903F35-B8B5-4478-86C3-47F111C7AC52}"/>
                </a:ext>
              </a:extLst>
            </p:cNvPr>
            <p:cNvSpPr>
              <a:spLocks noChangeArrowheads="1"/>
            </p:cNvSpPr>
            <p:nvPr/>
          </p:nvSpPr>
          <p:spPr bwMode="auto">
            <a:xfrm>
              <a:off x="3984" y="2496"/>
              <a:ext cx="1440" cy="16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Consolas" panose="020B0609020204030204" pitchFamily="49" charset="0"/>
                <a:ea typeface="楷体" panose="02010609060101010101" pitchFamily="49" charset="-122"/>
              </a:endParaRPr>
            </a:p>
          </p:txBody>
        </p:sp>
        <p:sp>
          <p:nvSpPr>
            <p:cNvPr id="46" name="Line 14">
              <a:extLst>
                <a:ext uri="{FF2B5EF4-FFF2-40B4-BE49-F238E27FC236}">
                  <a16:creationId xmlns:a16="http://schemas.microsoft.com/office/drawing/2014/main" id="{A3AB8A2B-7283-434C-BE63-DEA56DAA599C}"/>
                </a:ext>
              </a:extLst>
            </p:cNvPr>
            <p:cNvSpPr>
              <a:spLocks noChangeShapeType="1"/>
            </p:cNvSpPr>
            <p:nvPr/>
          </p:nvSpPr>
          <p:spPr bwMode="auto">
            <a:xfrm flipV="1">
              <a:off x="1584"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Consolas" panose="020B0609020204030204" pitchFamily="49" charset="0"/>
                <a:ea typeface="楷体" panose="02010609060101010101" pitchFamily="49" charset="-122"/>
              </a:endParaRPr>
            </a:p>
          </p:txBody>
        </p:sp>
        <p:sp>
          <p:nvSpPr>
            <p:cNvPr id="47" name="Rectangle 15">
              <a:extLst>
                <a:ext uri="{FF2B5EF4-FFF2-40B4-BE49-F238E27FC236}">
                  <a16:creationId xmlns:a16="http://schemas.microsoft.com/office/drawing/2014/main" id="{836C9331-D0CE-4D96-BDCF-89B19D891D6B}"/>
                </a:ext>
              </a:extLst>
            </p:cNvPr>
            <p:cNvSpPr>
              <a:spLocks noChangeArrowheads="1"/>
            </p:cNvSpPr>
            <p:nvPr/>
          </p:nvSpPr>
          <p:spPr bwMode="auto">
            <a:xfrm>
              <a:off x="288" y="2208"/>
              <a:ext cx="1584" cy="15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Consolas" panose="020B0609020204030204" pitchFamily="49" charset="0"/>
                <a:ea typeface="楷体" panose="02010609060101010101" pitchFamily="49" charset="-122"/>
              </a:endParaRPr>
            </a:p>
          </p:txBody>
        </p:sp>
        <p:sp>
          <p:nvSpPr>
            <p:cNvPr id="48" name="Text Box 16">
              <a:extLst>
                <a:ext uri="{FF2B5EF4-FFF2-40B4-BE49-F238E27FC236}">
                  <a16:creationId xmlns:a16="http://schemas.microsoft.com/office/drawing/2014/main" id="{43D4581E-7684-4358-AD45-F691A2950673}"/>
                </a:ext>
              </a:extLst>
            </p:cNvPr>
            <p:cNvSpPr txBox="1">
              <a:spLocks noChangeArrowheads="1"/>
            </p:cNvSpPr>
            <p:nvPr/>
          </p:nvSpPr>
          <p:spPr bwMode="auto">
            <a:xfrm>
              <a:off x="1349" y="2400"/>
              <a:ext cx="1243" cy="44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66"/>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输出流作为参数</a:t>
              </a:r>
            </a:p>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传给</a:t>
              </a:r>
              <a:r>
                <a:rPr lang="en-US" altLang="zh-CN" sz="2000" b="1">
                  <a:solidFill>
                    <a:srgbClr val="000066"/>
                  </a:solidFill>
                  <a:latin typeface="Consolas" panose="020B0609020204030204" pitchFamily="49" charset="0"/>
                  <a:ea typeface="楷体" panose="02010609060101010101" pitchFamily="49" charset="-122"/>
                </a:rPr>
                <a:t>myWriter</a:t>
              </a:r>
            </a:p>
          </p:txBody>
        </p:sp>
        <p:sp>
          <p:nvSpPr>
            <p:cNvPr id="49" name="Text Box 18">
              <a:extLst>
                <a:ext uri="{FF2B5EF4-FFF2-40B4-BE49-F238E27FC236}">
                  <a16:creationId xmlns:a16="http://schemas.microsoft.com/office/drawing/2014/main" id="{D509E976-BE4E-43A4-B494-FDF16200D914}"/>
                </a:ext>
              </a:extLst>
            </p:cNvPr>
            <p:cNvSpPr txBox="1">
              <a:spLocks noChangeArrowheads="1"/>
            </p:cNvSpPr>
            <p:nvPr/>
          </p:nvSpPr>
          <p:spPr bwMode="auto">
            <a:xfrm>
              <a:off x="3221" y="3072"/>
              <a:ext cx="1243" cy="44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66"/>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输入流作为参数</a:t>
              </a:r>
            </a:p>
            <a:p>
              <a:pPr eaLnBrk="1" hangingPunct="1">
                <a:spcBef>
                  <a:spcPct val="0"/>
                </a:spcBef>
                <a:buClrTx/>
                <a:buSzTx/>
                <a:buFontTx/>
                <a:buNone/>
              </a:pPr>
              <a:r>
                <a:rPr lang="zh-CN" altLang="en-US" sz="2000" b="1">
                  <a:solidFill>
                    <a:srgbClr val="000066"/>
                  </a:solidFill>
                  <a:latin typeface="Consolas" panose="020B0609020204030204" pitchFamily="49" charset="0"/>
                  <a:ea typeface="楷体" panose="02010609060101010101" pitchFamily="49" charset="-122"/>
                </a:rPr>
                <a:t>传给</a:t>
              </a:r>
              <a:r>
                <a:rPr lang="en-US" altLang="zh-CN" sz="2000" b="1">
                  <a:solidFill>
                    <a:srgbClr val="000066"/>
                  </a:solidFill>
                  <a:latin typeface="Consolas" panose="020B0609020204030204" pitchFamily="49" charset="0"/>
                  <a:ea typeface="楷体" panose="02010609060101010101" pitchFamily="49" charset="-122"/>
                </a:rPr>
                <a:t>myReader</a:t>
              </a:r>
            </a:p>
          </p:txBody>
        </p:sp>
        <p:sp>
          <p:nvSpPr>
            <p:cNvPr id="50" name="AutoShape 19">
              <a:extLst>
                <a:ext uri="{FF2B5EF4-FFF2-40B4-BE49-F238E27FC236}">
                  <a16:creationId xmlns:a16="http://schemas.microsoft.com/office/drawing/2014/main" id="{C41FBF38-C92D-42EA-ADCB-34D83FD0C928}"/>
                </a:ext>
              </a:extLst>
            </p:cNvPr>
            <p:cNvSpPr>
              <a:spLocks noChangeArrowheads="1"/>
            </p:cNvSpPr>
            <p:nvPr/>
          </p:nvSpPr>
          <p:spPr bwMode="auto">
            <a:xfrm>
              <a:off x="1200" y="2832"/>
              <a:ext cx="1680" cy="96"/>
            </a:xfrm>
            <a:prstGeom prst="rightArrow">
              <a:avLst>
                <a:gd name="adj1" fmla="val 50000"/>
                <a:gd name="adj2" fmla="val 4375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Consolas" panose="020B0609020204030204" pitchFamily="49" charset="0"/>
                <a:ea typeface="楷体" panose="02010609060101010101" pitchFamily="49" charset="-122"/>
              </a:endParaRPr>
            </a:p>
          </p:txBody>
        </p:sp>
      </p:grpSp>
    </p:spTree>
    <p:extLst>
      <p:ext uri="{BB962C8B-B14F-4D97-AF65-F5344CB8AC3E}">
        <p14:creationId xmlns:p14="http://schemas.microsoft.com/office/powerpoint/2010/main" val="815184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2" name="矩形: 圆角 1">
            <a:extLst>
              <a:ext uri="{FF2B5EF4-FFF2-40B4-BE49-F238E27FC236}">
                <a16:creationId xmlns:a16="http://schemas.microsoft.com/office/drawing/2014/main" id="{C1AEE32D-40C3-4AE1-91CD-249A07243C1B}"/>
              </a:ext>
            </a:extLst>
          </p:cNvPr>
          <p:cNvSpPr/>
          <p:nvPr/>
        </p:nvSpPr>
        <p:spPr>
          <a:xfrm>
            <a:off x="0" y="966792"/>
            <a:ext cx="9144000" cy="5781560"/>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myWriter</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PipedOutputStream</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outStream</a:t>
            </a: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a:t>
            </a:r>
            <a:r>
              <a:rPr lang="zh-CN" altLang="en-US" b="1" dirty="0">
                <a:solidFill>
                  <a:srgbClr val="008000"/>
                </a:solidFill>
                <a:effectLst/>
                <a:latin typeface="Consolas" panose="020B0609020204030204" pitchFamily="49" charset="0"/>
              </a:rPr>
              <a:t>将数据输出</a:t>
            </a:r>
            <a:endParaRPr lang="zh-CN" altLang="en-US" b="1" dirty="0">
              <a:solidFill>
                <a:srgbClr val="000000"/>
              </a:solidFill>
              <a:effectLst/>
              <a:latin typeface="Consolas" panose="020B0609020204030204" pitchFamily="49" charset="0"/>
            </a:endParaRPr>
          </a:p>
          <a:p>
            <a:pPr marL="342900" indent="-342900">
              <a:buFont typeface="+mj-lt"/>
              <a:buAutoNum type="arabicPeriod"/>
            </a:pPr>
            <a:r>
              <a:rPr lang="zh-CN" altLang="en-US"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messages</a:t>
            </a:r>
            <a:r>
              <a:rPr lang="en-US" altLang="zh-CN" b="1" dirty="0">
                <a:solidFill>
                  <a:srgbClr val="000000"/>
                </a:solidFill>
                <a:effectLst/>
                <a:latin typeface="Consolas" panose="020B0609020204030204" pitchFamily="49" charset="0"/>
              </a:rPr>
              <a:t>[] = { </a:t>
            </a:r>
            <a:r>
              <a:rPr lang="en-US" altLang="zh-CN" b="1" dirty="0">
                <a:solidFill>
                  <a:srgbClr val="A31515"/>
                </a:solidFill>
                <a:effectLst/>
                <a:latin typeface="Consolas" panose="020B0609020204030204" pitchFamily="49" charset="0"/>
              </a:rPr>
              <a:t>"Monday"</a:t>
            </a:r>
            <a:r>
              <a:rPr lang="en-US" altLang="zh-CN" b="1" dirty="0">
                <a:solidFill>
                  <a:srgbClr val="000000"/>
                </a:solidFill>
                <a:effectLst/>
                <a:latin typeface="Consolas" panose="020B0609020204030204" pitchFamily="49" charset="0"/>
              </a:rPr>
              <a:t>, </a:t>
            </a:r>
            <a:r>
              <a:rPr lang="en-US" altLang="zh-CN" b="1" dirty="0">
                <a:solidFill>
                  <a:srgbClr val="A31515"/>
                </a:solidFill>
                <a:effectLst/>
                <a:latin typeface="Consolas" panose="020B0609020204030204" pitchFamily="49" charset="0"/>
              </a:rPr>
              <a:t>"Tuesday "</a:t>
            </a:r>
            <a:r>
              <a:rPr lang="en-US" altLang="zh-CN" b="1" dirty="0">
                <a:solidFill>
                  <a:srgbClr val="000000"/>
                </a:solidFill>
                <a:effectLst/>
                <a:latin typeface="Consolas" panose="020B0609020204030204" pitchFamily="49" charset="0"/>
              </a:rPr>
              <a:t>, </a:t>
            </a:r>
            <a:r>
              <a:rPr lang="en-US" altLang="zh-CN" b="1" dirty="0">
                <a:solidFill>
                  <a:srgbClr val="A31515"/>
                </a:solidFill>
                <a:effectLst/>
                <a:latin typeface="Consolas" panose="020B0609020204030204" pitchFamily="49" charset="0"/>
              </a:rPr>
              <a:t>"</a:t>
            </a:r>
            <a:r>
              <a:rPr lang="en-US" altLang="zh-CN" b="1" dirty="0" err="1">
                <a:solidFill>
                  <a:srgbClr val="A31515"/>
                </a:solidFill>
                <a:effectLst/>
                <a:latin typeface="Consolas" panose="020B0609020204030204" pitchFamily="49" charset="0"/>
              </a:rPr>
              <a:t>Wednsday</a:t>
            </a:r>
            <a:r>
              <a:rPr lang="en-US" altLang="zh-CN" b="1" dirty="0">
                <a:solidFill>
                  <a:srgbClr val="A31515"/>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31515"/>
                </a:solidFill>
                <a:effectLst/>
                <a:latin typeface="Consolas" panose="020B0609020204030204" pitchFamily="49" charset="0"/>
              </a:rPr>
              <a:t>"Thursday"</a:t>
            </a:r>
            <a:r>
              <a:rPr lang="en-US" altLang="zh-CN" b="1" dirty="0">
                <a:solidFill>
                  <a:srgbClr val="000000"/>
                </a:solidFill>
                <a:effectLst/>
                <a:latin typeface="Consolas" panose="020B0609020204030204" pitchFamily="49" charset="0"/>
              </a:rPr>
              <a:t>, </a:t>
            </a:r>
            <a:r>
              <a:rPr lang="en-US" altLang="zh-CN" b="1" dirty="0">
                <a:solidFill>
                  <a:srgbClr val="A31515"/>
                </a:solidFill>
                <a:effectLst/>
                <a:latin typeface="Consolas" panose="020B0609020204030204" pitchFamily="49" charset="0"/>
              </a:rPr>
              <a:t>"Friday"</a:t>
            </a:r>
            <a:r>
              <a:rPr lang="en-US" altLang="zh-CN" b="1" dirty="0">
                <a:solidFill>
                  <a:srgbClr val="000000"/>
                </a:solidFill>
                <a:effectLst/>
                <a:latin typeface="Consolas" panose="020B0609020204030204" pitchFamily="49" charset="0"/>
              </a:rPr>
              <a:t>, </a:t>
            </a:r>
            <a:r>
              <a:rPr lang="en-US" altLang="zh-CN" b="1" dirty="0">
                <a:solidFill>
                  <a:srgbClr val="A31515"/>
                </a:solidFill>
                <a:effectLst/>
                <a:latin typeface="Consolas" panose="020B0609020204030204" pitchFamily="49" charset="0"/>
              </a:rPr>
              <a:t>"Saturday"</a:t>
            </a:r>
            <a:r>
              <a:rPr lang="en-US" altLang="zh-CN" b="1" dirty="0">
                <a:solidFill>
                  <a:srgbClr val="000000"/>
                </a:solidFill>
                <a:effectLst/>
                <a:latin typeface="Consolas" panose="020B0609020204030204" pitchFamily="49" charset="0"/>
              </a:rPr>
              <a:t>, </a:t>
            </a:r>
            <a:r>
              <a:rPr lang="en-US" altLang="zh-CN" b="1" dirty="0">
                <a:solidFill>
                  <a:srgbClr val="A31515"/>
                </a:solidFill>
                <a:effectLst/>
                <a:latin typeface="Consolas" panose="020B0609020204030204" pitchFamily="49" charset="0"/>
              </a:rPr>
              <a:t>"Sunday"</a:t>
            </a: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myWriter</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PipedOutputStream</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o</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outStream</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o</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PrintStream</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p</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PrintStream</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outStream</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 </a:t>
            </a:r>
            <a:r>
              <a:rPr lang="en-US" altLang="zh-CN" b="1" dirty="0" err="1">
                <a:solidFill>
                  <a:srgbClr val="001080"/>
                </a:solidFill>
                <a:effectLst/>
                <a:latin typeface="Consolas" panose="020B0609020204030204" pitchFamily="49" charset="0"/>
              </a:rPr>
              <a:t>messages</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length</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p</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messages</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p</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flush</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"Write:"</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messages</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p</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close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p</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null</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14198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2" name="矩形: 圆角 1">
            <a:extLst>
              <a:ext uri="{FF2B5EF4-FFF2-40B4-BE49-F238E27FC236}">
                <a16:creationId xmlns:a16="http://schemas.microsoft.com/office/drawing/2014/main" id="{C1AEE32D-40C3-4AE1-91CD-249A07243C1B}"/>
              </a:ext>
            </a:extLst>
          </p:cNvPr>
          <p:cNvSpPr/>
          <p:nvPr/>
        </p:nvSpPr>
        <p:spPr>
          <a:xfrm>
            <a:off x="0" y="-9525"/>
            <a:ext cx="9144000" cy="6858000"/>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myReader</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PipedInputStream</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inStream</a:t>
            </a: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a:t>
            </a:r>
            <a:r>
              <a:rPr lang="zh-CN" altLang="en-US" b="1" dirty="0">
                <a:solidFill>
                  <a:srgbClr val="008000"/>
                </a:solidFill>
                <a:effectLst/>
                <a:latin typeface="Consolas" panose="020B0609020204030204" pitchFamily="49" charset="0"/>
              </a:rPr>
              <a:t>从中读数据</a:t>
            </a:r>
            <a:endParaRPr lang="zh-CN" altLang="en-US" b="1" dirty="0">
              <a:solidFill>
                <a:srgbClr val="000000"/>
              </a:solidFill>
              <a:effectLst/>
              <a:latin typeface="Consolas" panose="020B0609020204030204" pitchFamily="49" charset="0"/>
            </a:endParaRPr>
          </a:p>
          <a:p>
            <a:pPr marL="342900" indent="-342900">
              <a:buFont typeface="+mj-lt"/>
              <a:buAutoNum type="arabicPeriod"/>
            </a:pPr>
            <a:br>
              <a:rPr lang="zh-CN" altLang="en-US" b="1" dirty="0">
                <a:solidFill>
                  <a:srgbClr val="000000"/>
                </a:solidFill>
                <a:effectLst/>
                <a:latin typeface="Consolas" panose="020B0609020204030204" pitchFamily="49" charset="0"/>
              </a:rPr>
            </a:br>
            <a:r>
              <a:rPr lang="zh-CN" altLang="en-US"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myReader</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PipedInputStream</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inStream</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line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DataInputStream</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boolean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reading</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true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d</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DataInputStream</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inStream</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while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reading</a:t>
            </a:r>
            <a:r>
              <a:rPr lang="en-US" altLang="zh-CN" b="1" dirty="0">
                <a:solidFill>
                  <a:srgbClr val="000000"/>
                </a:solidFill>
                <a:effectLst/>
                <a:latin typeface="Consolas" panose="020B0609020204030204" pitchFamily="49" charset="0"/>
              </a:rPr>
              <a:t> &amp;&amp; </a:t>
            </a:r>
            <a:r>
              <a:rPr lang="en-US" altLang="zh-CN" b="1" dirty="0">
                <a:solidFill>
                  <a:srgbClr val="001080"/>
                </a:solidFill>
                <a:effectLst/>
                <a:latin typeface="Consolas" panose="020B0609020204030204" pitchFamily="49" charset="0"/>
              </a:rPr>
              <a:t>d</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null</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line</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d</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readLine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if</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line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null</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"Read: "</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line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else</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reading</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IOException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Thread</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currentThread</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sleep</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4000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85471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2" name="矩形: 圆角 1">
            <a:extLst>
              <a:ext uri="{FF2B5EF4-FFF2-40B4-BE49-F238E27FC236}">
                <a16:creationId xmlns:a16="http://schemas.microsoft.com/office/drawing/2014/main" id="{C1AEE32D-40C3-4AE1-91CD-249A07243C1B}"/>
              </a:ext>
            </a:extLst>
          </p:cNvPr>
          <p:cNvSpPr/>
          <p:nvPr/>
        </p:nvSpPr>
        <p:spPr>
          <a:xfrm>
            <a:off x="0" y="1038225"/>
            <a:ext cx="9144000" cy="5674660"/>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Pipethread</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main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Pipethread</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thisPipe</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Pipethread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thisPipe</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process</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process</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PipedInputStream</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inStream</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PipedOutputStream</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outStream</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PrintStream</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printOut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outStream</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PipedOutputStream</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inStream</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PipedInputStream</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outStream</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myWriter</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outStream</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myReader</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inStream</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IOException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pic>
        <p:nvPicPr>
          <p:cNvPr id="6" name="图片 5">
            <a:extLst>
              <a:ext uri="{FF2B5EF4-FFF2-40B4-BE49-F238E27FC236}">
                <a16:creationId xmlns:a16="http://schemas.microsoft.com/office/drawing/2014/main" id="{8DF2666C-394C-43C5-942E-92E713600520}"/>
              </a:ext>
            </a:extLst>
          </p:cNvPr>
          <p:cNvPicPr>
            <a:picLocks noChangeAspect="1"/>
          </p:cNvPicPr>
          <p:nvPr/>
        </p:nvPicPr>
        <p:blipFill>
          <a:blip r:embed="rId3"/>
          <a:stretch>
            <a:fillRect/>
          </a:stretch>
        </p:blipFill>
        <p:spPr>
          <a:xfrm>
            <a:off x="7553325" y="3890334"/>
            <a:ext cx="1590675" cy="2822551"/>
          </a:xfrm>
          <a:prstGeom prst="rect">
            <a:avLst/>
          </a:prstGeom>
        </p:spPr>
      </p:pic>
    </p:spTree>
    <p:extLst>
      <p:ext uri="{BB962C8B-B14F-4D97-AF65-F5344CB8AC3E}">
        <p14:creationId xmlns:p14="http://schemas.microsoft.com/office/powerpoint/2010/main" val="4091942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67274" y="1235587"/>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5" name="矩形: 圆角 4">
            <a:extLst>
              <a:ext uri="{FF2B5EF4-FFF2-40B4-BE49-F238E27FC236}">
                <a16:creationId xmlns:a16="http://schemas.microsoft.com/office/drawing/2014/main" id="{5D8F8FC7-0B82-4104-8B52-556C16EF1D37}"/>
              </a:ext>
            </a:extLst>
          </p:cNvPr>
          <p:cNvSpPr/>
          <p:nvPr/>
        </p:nvSpPr>
        <p:spPr>
          <a:xfrm>
            <a:off x="43130" y="1736547"/>
            <a:ext cx="8967520" cy="1095375"/>
          </a:xfrm>
          <a:prstGeom prst="roundRect">
            <a:avLst>
              <a:gd name="adj" fmla="val 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000" dirty="0">
                <a:solidFill>
                  <a:sysClr val="windowText" lastClr="000000"/>
                </a:solidFill>
                <a:latin typeface="Times New Roman" panose="02020603050405020304" pitchFamily="18" charset="0"/>
              </a:rPr>
              <a:t>通常，一些同时运行的线程需要共享数据。在这种时候，每个线程就必须要考虑其他一起共享数据的线程的状态与行为，否则的话就不能保证共享数据的一致性，从而也就不能保证程序的正确性。</a:t>
            </a:r>
            <a:endParaRPr lang="zh-CN" altLang="en-US" sz="2000" dirty="0">
              <a:solidFill>
                <a:sysClr val="windowText" lastClr="000000"/>
              </a:solidFill>
            </a:endParaRPr>
          </a:p>
        </p:txBody>
      </p:sp>
      <p:sp>
        <p:nvSpPr>
          <p:cNvPr id="11" name="矩形: 圆角 10">
            <a:extLst>
              <a:ext uri="{FF2B5EF4-FFF2-40B4-BE49-F238E27FC236}">
                <a16:creationId xmlns:a16="http://schemas.microsoft.com/office/drawing/2014/main" id="{8492218E-5FCA-4D3A-8582-8F49C89CE222}"/>
              </a:ext>
            </a:extLst>
          </p:cNvPr>
          <p:cNvSpPr/>
          <p:nvPr/>
        </p:nvSpPr>
        <p:spPr>
          <a:xfrm>
            <a:off x="0" y="2932771"/>
            <a:ext cx="9144000" cy="3780113"/>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stack</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index</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char</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data</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char</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6</a:t>
            </a:r>
            <a:r>
              <a:rPr lang="en-US" altLang="zh-CN" b="1" dirty="0">
                <a:solidFill>
                  <a:srgbClr val="000000"/>
                </a:solidFill>
                <a:effectLst/>
                <a:latin typeface="Consolas" panose="020B0609020204030204" pitchFamily="49" charset="0"/>
              </a:rPr>
              <a:t>];</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push</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char</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data</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index</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index</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char</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pop</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index</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return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data</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index</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3231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3" name="矩形: 圆角 2">
            <a:extLst>
              <a:ext uri="{FF2B5EF4-FFF2-40B4-BE49-F238E27FC236}">
                <a16:creationId xmlns:a16="http://schemas.microsoft.com/office/drawing/2014/main" id="{6D270CAA-2452-40B1-A364-799C0646B37F}"/>
              </a:ext>
            </a:extLst>
          </p:cNvPr>
          <p:cNvSpPr/>
          <p:nvPr/>
        </p:nvSpPr>
        <p:spPr>
          <a:xfrm>
            <a:off x="195190" y="2728913"/>
            <a:ext cx="8815460" cy="700087"/>
          </a:xfrm>
          <a:prstGeom prst="roundRect">
            <a:avLst>
              <a:gd name="adj" fmla="val 652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076325" lvl="4" eaLnBrk="1" hangingPunct="1"/>
            <a:r>
              <a:rPr lang="zh-CN" altLang="en-US" sz="2000" b="1" dirty="0">
                <a:solidFill>
                  <a:schemeClr val="hlink"/>
                </a:solidFill>
                <a:latin typeface="+mj-ea"/>
                <a:ea typeface="+mj-ea"/>
              </a:rPr>
              <a:t>操作之前，堆栈中有两个字符：</a:t>
            </a:r>
          </a:p>
          <a:p>
            <a:pPr algn="ctr" eaLnBrk="1" hangingPunct="1">
              <a:spcBef>
                <a:spcPct val="0"/>
              </a:spcBef>
              <a:buClrTx/>
              <a:buSzTx/>
              <a:buFontTx/>
              <a:buNone/>
            </a:pPr>
            <a:r>
              <a:rPr lang="en-US" altLang="zh-CN" sz="2000" b="1" dirty="0">
                <a:solidFill>
                  <a:srgbClr val="FF0000"/>
                </a:solidFill>
                <a:latin typeface="Consolas" panose="020B0609020204030204" pitchFamily="49" charset="0"/>
                <a:ea typeface="楷体" panose="02010609060101010101" pitchFamily="49" charset="-122"/>
              </a:rPr>
              <a:t>data = | a | c |   |   |   |   |     index = 2</a:t>
            </a:r>
          </a:p>
        </p:txBody>
      </p:sp>
      <p:sp>
        <p:nvSpPr>
          <p:cNvPr id="7" name="文本框 6">
            <a:extLst>
              <a:ext uri="{FF2B5EF4-FFF2-40B4-BE49-F238E27FC236}">
                <a16:creationId xmlns:a16="http://schemas.microsoft.com/office/drawing/2014/main" id="{6A16C8FE-16B3-477B-8B52-BA90CBE03C93}"/>
              </a:ext>
            </a:extLst>
          </p:cNvPr>
          <p:cNvSpPr txBox="1"/>
          <p:nvPr/>
        </p:nvSpPr>
        <p:spPr>
          <a:xfrm>
            <a:off x="67274" y="1235587"/>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5" name="矩形: 圆角 4">
            <a:extLst>
              <a:ext uri="{FF2B5EF4-FFF2-40B4-BE49-F238E27FC236}">
                <a16:creationId xmlns:a16="http://schemas.microsoft.com/office/drawing/2014/main" id="{5D8F8FC7-0B82-4104-8B52-556C16EF1D37}"/>
              </a:ext>
            </a:extLst>
          </p:cNvPr>
          <p:cNvSpPr/>
          <p:nvPr/>
        </p:nvSpPr>
        <p:spPr>
          <a:xfrm>
            <a:off x="43130" y="1736547"/>
            <a:ext cx="8967520" cy="854253"/>
          </a:xfrm>
          <a:prstGeom prst="roundRect">
            <a:avLst>
              <a:gd name="adj" fmla="val 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000" dirty="0">
                <a:solidFill>
                  <a:sysClr val="windowText" lastClr="000000"/>
                </a:solidFill>
                <a:latin typeface="Times New Roman" panose="02020603050405020304" pitchFamily="18" charset="0"/>
              </a:rPr>
              <a:t> 当有两个线程</a:t>
            </a:r>
            <a:r>
              <a:rPr lang="en-US" altLang="zh-CN" sz="2000" dirty="0">
                <a:solidFill>
                  <a:sysClr val="windowText" lastClr="000000"/>
                </a:solidFill>
                <a:latin typeface="Times New Roman" panose="02020603050405020304" pitchFamily="18" charset="0"/>
              </a:rPr>
              <a:t>A</a:t>
            </a:r>
            <a:r>
              <a:rPr lang="zh-CN" altLang="en-US" sz="2000" dirty="0">
                <a:solidFill>
                  <a:sysClr val="windowText" lastClr="000000"/>
                </a:solidFill>
                <a:latin typeface="Times New Roman" panose="02020603050405020304" pitchFamily="18" charset="0"/>
              </a:rPr>
              <a:t>和</a:t>
            </a:r>
            <a:r>
              <a:rPr lang="en-US" altLang="zh-CN" sz="2000" dirty="0">
                <a:solidFill>
                  <a:sysClr val="windowText" lastClr="000000"/>
                </a:solidFill>
                <a:latin typeface="Times New Roman" panose="02020603050405020304" pitchFamily="18" charset="0"/>
              </a:rPr>
              <a:t>B</a:t>
            </a:r>
            <a:r>
              <a:rPr lang="zh-CN" altLang="en-US" sz="2000" dirty="0">
                <a:solidFill>
                  <a:sysClr val="windowText" lastClr="000000"/>
                </a:solidFill>
                <a:latin typeface="Times New Roman" panose="02020603050405020304" pitchFamily="18" charset="0"/>
              </a:rPr>
              <a:t>同时使用了</a:t>
            </a:r>
            <a:r>
              <a:rPr lang="en-US" altLang="zh-CN" sz="2000" dirty="0">
                <a:solidFill>
                  <a:sysClr val="windowText" lastClr="000000"/>
                </a:solidFill>
                <a:latin typeface="Times New Roman" panose="02020603050405020304" pitchFamily="18" charset="0"/>
              </a:rPr>
              <a:t>stack</a:t>
            </a:r>
            <a:r>
              <a:rPr lang="zh-CN" altLang="en-US" sz="2000" dirty="0">
                <a:solidFill>
                  <a:sysClr val="windowText" lastClr="000000"/>
                </a:solidFill>
                <a:latin typeface="Times New Roman" panose="02020603050405020304" pitchFamily="18" charset="0"/>
              </a:rPr>
              <a:t>类的一个实例时，</a:t>
            </a:r>
            <a:r>
              <a:rPr lang="en-US" altLang="zh-CN" sz="2000" dirty="0">
                <a:solidFill>
                  <a:sysClr val="windowText" lastClr="000000"/>
                </a:solidFill>
                <a:latin typeface="Times New Roman" panose="02020603050405020304" pitchFamily="18" charset="0"/>
              </a:rPr>
              <a:t>A</a:t>
            </a:r>
            <a:r>
              <a:rPr lang="zh-CN" altLang="en-US" sz="2000" dirty="0">
                <a:solidFill>
                  <a:sysClr val="windowText" lastClr="000000"/>
                </a:solidFill>
                <a:latin typeface="Times New Roman" panose="02020603050405020304" pitchFamily="18" charset="0"/>
              </a:rPr>
              <a:t>要往堆栈里</a:t>
            </a:r>
            <a:r>
              <a:rPr lang="en-US" altLang="zh-CN" sz="2000" dirty="0">
                <a:solidFill>
                  <a:sysClr val="windowText" lastClr="000000"/>
                </a:solidFill>
                <a:latin typeface="Times New Roman" panose="02020603050405020304" pitchFamily="18" charset="0"/>
              </a:rPr>
              <a:t>push</a:t>
            </a:r>
            <a:r>
              <a:rPr lang="zh-CN" altLang="en-US" sz="2000" dirty="0">
                <a:solidFill>
                  <a:sysClr val="windowText" lastClr="000000"/>
                </a:solidFill>
                <a:latin typeface="Times New Roman" panose="02020603050405020304" pitchFamily="18" charset="0"/>
              </a:rPr>
              <a:t>数据，而</a:t>
            </a:r>
            <a:r>
              <a:rPr lang="en-US" altLang="zh-CN" sz="2000" dirty="0">
                <a:solidFill>
                  <a:sysClr val="windowText" lastClr="000000"/>
                </a:solidFill>
                <a:latin typeface="Times New Roman" panose="02020603050405020304" pitchFamily="18" charset="0"/>
              </a:rPr>
              <a:t>B</a:t>
            </a:r>
            <a:r>
              <a:rPr lang="zh-CN" altLang="en-US" sz="2000" dirty="0">
                <a:solidFill>
                  <a:sysClr val="windowText" lastClr="000000"/>
                </a:solidFill>
                <a:latin typeface="Times New Roman" panose="02020603050405020304" pitchFamily="18" charset="0"/>
              </a:rPr>
              <a:t>则要从堆栈中</a:t>
            </a:r>
            <a:r>
              <a:rPr lang="en-US" altLang="zh-CN" sz="2000" dirty="0">
                <a:solidFill>
                  <a:sysClr val="windowText" lastClr="000000"/>
                </a:solidFill>
                <a:latin typeface="Times New Roman" panose="02020603050405020304" pitchFamily="18" charset="0"/>
              </a:rPr>
              <a:t>pop</a:t>
            </a:r>
            <a:r>
              <a:rPr lang="zh-CN" altLang="en-US" sz="2000" dirty="0">
                <a:solidFill>
                  <a:sysClr val="windowText" lastClr="000000"/>
                </a:solidFill>
                <a:latin typeface="Times New Roman" panose="02020603050405020304" pitchFamily="18" charset="0"/>
              </a:rPr>
              <a:t>数据：</a:t>
            </a:r>
            <a:endParaRPr lang="zh-CN" altLang="en-US" sz="2000" dirty="0">
              <a:solidFill>
                <a:sysClr val="windowText" lastClr="000000"/>
              </a:solidFill>
            </a:endParaRPr>
          </a:p>
        </p:txBody>
      </p:sp>
      <p:sp>
        <p:nvSpPr>
          <p:cNvPr id="2" name="箭头: 五边形 1">
            <a:extLst>
              <a:ext uri="{FF2B5EF4-FFF2-40B4-BE49-F238E27FC236}">
                <a16:creationId xmlns:a16="http://schemas.microsoft.com/office/drawing/2014/main" id="{D0D77C3F-5A6D-4039-95ED-EA1AB77FA7F2}"/>
              </a:ext>
            </a:extLst>
          </p:cNvPr>
          <p:cNvSpPr/>
          <p:nvPr/>
        </p:nvSpPr>
        <p:spPr>
          <a:xfrm>
            <a:off x="102524" y="2691650"/>
            <a:ext cx="1211926" cy="403975"/>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(1)</a:t>
            </a:r>
            <a:endParaRPr lang="zh-CN" altLang="en-US" sz="2400" b="1" dirty="0"/>
          </a:p>
        </p:txBody>
      </p:sp>
      <p:sp>
        <p:nvSpPr>
          <p:cNvPr id="12" name="矩形: 圆角 11">
            <a:extLst>
              <a:ext uri="{FF2B5EF4-FFF2-40B4-BE49-F238E27FC236}">
                <a16:creationId xmlns:a16="http://schemas.microsoft.com/office/drawing/2014/main" id="{FB7CBF13-AA89-44B2-99BC-CB1464F30897}"/>
              </a:ext>
            </a:extLst>
          </p:cNvPr>
          <p:cNvSpPr/>
          <p:nvPr/>
        </p:nvSpPr>
        <p:spPr>
          <a:xfrm>
            <a:off x="230706" y="3599614"/>
            <a:ext cx="8815460" cy="700087"/>
          </a:xfrm>
          <a:prstGeom prst="roundRect">
            <a:avLst>
              <a:gd name="adj" fmla="val 652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076325" lvl="4" eaLnBrk="1" hangingPunct="1"/>
            <a:r>
              <a:rPr lang="en-US" altLang="zh-CN" sz="2000" b="1" dirty="0">
                <a:solidFill>
                  <a:schemeClr val="hlink"/>
                </a:solidFill>
                <a:latin typeface="+mj-ea"/>
                <a:ea typeface="+mj-ea"/>
              </a:rPr>
              <a:t>A</a:t>
            </a:r>
            <a:r>
              <a:rPr lang="zh-CN" altLang="en-US" sz="2000" b="1" dirty="0">
                <a:solidFill>
                  <a:schemeClr val="hlink"/>
                </a:solidFill>
                <a:latin typeface="+mj-ea"/>
                <a:ea typeface="+mj-ea"/>
              </a:rPr>
              <a:t>执行</a:t>
            </a:r>
            <a:r>
              <a:rPr lang="en-US" altLang="zh-CN" sz="2000" b="1" dirty="0">
                <a:solidFill>
                  <a:schemeClr val="hlink"/>
                </a:solidFill>
                <a:latin typeface="+mj-ea"/>
                <a:ea typeface="+mj-ea"/>
              </a:rPr>
              <a:t>push</a:t>
            </a:r>
            <a:r>
              <a:rPr lang="zh-CN" altLang="en-US" sz="2000" b="1" dirty="0">
                <a:solidFill>
                  <a:schemeClr val="hlink"/>
                </a:solidFill>
                <a:latin typeface="+mj-ea"/>
                <a:ea typeface="+mj-ea"/>
              </a:rPr>
              <a:t>中的第一条语句</a:t>
            </a:r>
            <a:r>
              <a:rPr lang="en-US" altLang="zh-CN" sz="2000" b="1" dirty="0">
                <a:solidFill>
                  <a:schemeClr val="hlink"/>
                </a:solidFill>
                <a:latin typeface="+mj-ea"/>
                <a:ea typeface="+mj-ea"/>
              </a:rPr>
              <a:t>data[index] = ‘r’</a:t>
            </a:r>
            <a:r>
              <a:rPr lang="zh-CN" altLang="en-US" sz="2000" b="1" dirty="0">
                <a:solidFill>
                  <a:schemeClr val="hlink"/>
                </a:solidFill>
                <a:latin typeface="+mj-ea"/>
                <a:ea typeface="+mj-ea"/>
              </a:rPr>
              <a:t>：</a:t>
            </a:r>
          </a:p>
          <a:p>
            <a:pPr marL="1076325" lvl="4" eaLnBrk="1" hangingPunct="1"/>
            <a:r>
              <a:rPr lang="en-US" altLang="zh-CN" sz="2000" b="1" dirty="0">
                <a:solidFill>
                  <a:srgbClr val="FF0000"/>
                </a:solidFill>
                <a:latin typeface="Consolas" panose="020B0609020204030204" pitchFamily="49" charset="0"/>
                <a:ea typeface="楷体" panose="02010609060101010101" pitchFamily="49" charset="-122"/>
              </a:rPr>
              <a:t>data = | a | c | r |   |   |   |     index = 2</a:t>
            </a:r>
          </a:p>
        </p:txBody>
      </p:sp>
      <p:sp>
        <p:nvSpPr>
          <p:cNvPr id="13" name="箭头: 五边形 12">
            <a:extLst>
              <a:ext uri="{FF2B5EF4-FFF2-40B4-BE49-F238E27FC236}">
                <a16:creationId xmlns:a16="http://schemas.microsoft.com/office/drawing/2014/main" id="{EDE6C51B-B328-4F44-B568-B8317C70A59A}"/>
              </a:ext>
            </a:extLst>
          </p:cNvPr>
          <p:cNvSpPr/>
          <p:nvPr/>
        </p:nvSpPr>
        <p:spPr>
          <a:xfrm>
            <a:off x="138040" y="3562351"/>
            <a:ext cx="1211926" cy="403975"/>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(2)</a:t>
            </a:r>
            <a:endParaRPr lang="zh-CN" altLang="en-US" sz="2400" b="1" dirty="0"/>
          </a:p>
        </p:txBody>
      </p:sp>
      <p:sp>
        <p:nvSpPr>
          <p:cNvPr id="14" name="矩形: 圆角 13">
            <a:extLst>
              <a:ext uri="{FF2B5EF4-FFF2-40B4-BE49-F238E27FC236}">
                <a16:creationId xmlns:a16="http://schemas.microsoft.com/office/drawing/2014/main" id="{33317BC2-3FC0-44E1-BED5-B807FA17E2B4}"/>
              </a:ext>
            </a:extLst>
          </p:cNvPr>
          <p:cNvSpPr/>
          <p:nvPr/>
        </p:nvSpPr>
        <p:spPr>
          <a:xfrm>
            <a:off x="230706" y="4470315"/>
            <a:ext cx="8815460" cy="700087"/>
          </a:xfrm>
          <a:prstGeom prst="roundRect">
            <a:avLst>
              <a:gd name="adj" fmla="val 652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076325" lvl="4" eaLnBrk="1" hangingPunct="1"/>
            <a:r>
              <a:rPr lang="en-US" altLang="zh-CN" sz="2000" b="1" dirty="0">
                <a:solidFill>
                  <a:schemeClr val="hlink"/>
                </a:solidFill>
                <a:latin typeface="+mj-ea"/>
                <a:ea typeface="+mj-ea"/>
              </a:rPr>
              <a:t>A</a:t>
            </a:r>
            <a:r>
              <a:rPr lang="zh-CN" altLang="en-US" sz="2000" b="1" dirty="0">
                <a:solidFill>
                  <a:schemeClr val="hlink"/>
                </a:solidFill>
                <a:latin typeface="+mj-ea"/>
                <a:ea typeface="+mj-ea"/>
              </a:rPr>
              <a:t>还没执行</a:t>
            </a:r>
            <a:r>
              <a:rPr lang="en-US" altLang="zh-CN" sz="2000" b="1" dirty="0">
                <a:solidFill>
                  <a:schemeClr val="hlink"/>
                </a:solidFill>
                <a:latin typeface="+mj-ea"/>
                <a:ea typeface="+mj-ea"/>
              </a:rPr>
              <a:t>index++</a:t>
            </a:r>
            <a:r>
              <a:rPr lang="zh-CN" altLang="en-US" sz="2000" b="1" dirty="0">
                <a:solidFill>
                  <a:schemeClr val="hlink"/>
                </a:solidFill>
                <a:latin typeface="+mj-ea"/>
                <a:ea typeface="+mj-ea"/>
              </a:rPr>
              <a:t>语句，</a:t>
            </a:r>
            <a:r>
              <a:rPr lang="en-US" altLang="zh-CN" sz="2000" b="1" dirty="0">
                <a:solidFill>
                  <a:schemeClr val="hlink"/>
                </a:solidFill>
                <a:latin typeface="+mj-ea"/>
                <a:ea typeface="+mj-ea"/>
              </a:rPr>
              <a:t>A</a:t>
            </a:r>
            <a:r>
              <a:rPr lang="zh-CN" altLang="en-US" sz="2000" b="1" dirty="0">
                <a:solidFill>
                  <a:schemeClr val="hlink"/>
                </a:solidFill>
                <a:latin typeface="+mj-ea"/>
                <a:ea typeface="+mj-ea"/>
              </a:rPr>
              <a:t>被</a:t>
            </a:r>
            <a:r>
              <a:rPr lang="en-US" altLang="zh-CN" sz="2000" b="1" dirty="0">
                <a:solidFill>
                  <a:schemeClr val="hlink"/>
                </a:solidFill>
                <a:latin typeface="+mj-ea"/>
                <a:ea typeface="+mj-ea"/>
              </a:rPr>
              <a:t>B</a:t>
            </a:r>
            <a:r>
              <a:rPr lang="zh-CN" altLang="en-US" sz="2000" b="1" dirty="0">
                <a:solidFill>
                  <a:schemeClr val="hlink"/>
                </a:solidFill>
                <a:latin typeface="+mj-ea"/>
                <a:ea typeface="+mj-ea"/>
              </a:rPr>
              <a:t>中断，</a:t>
            </a:r>
            <a:r>
              <a:rPr lang="en-US" altLang="zh-CN" sz="2000" b="1" dirty="0">
                <a:solidFill>
                  <a:schemeClr val="hlink"/>
                </a:solidFill>
                <a:latin typeface="+mj-ea"/>
                <a:ea typeface="+mj-ea"/>
              </a:rPr>
              <a:t>B</a:t>
            </a:r>
            <a:r>
              <a:rPr lang="zh-CN" altLang="en-US" sz="2000" b="1" dirty="0">
                <a:solidFill>
                  <a:schemeClr val="hlink"/>
                </a:solidFill>
                <a:latin typeface="+mj-ea"/>
                <a:ea typeface="+mj-ea"/>
              </a:rPr>
              <a:t>执行</a:t>
            </a:r>
            <a:r>
              <a:rPr lang="en-US" altLang="zh-CN" sz="2000" b="1" dirty="0">
                <a:solidFill>
                  <a:schemeClr val="hlink"/>
                </a:solidFill>
                <a:latin typeface="+mj-ea"/>
                <a:ea typeface="+mj-ea"/>
              </a:rPr>
              <a:t>pop()</a:t>
            </a:r>
            <a:r>
              <a:rPr lang="zh-CN" altLang="en-US" sz="2000" b="1" dirty="0">
                <a:solidFill>
                  <a:schemeClr val="hlink"/>
                </a:solidFill>
                <a:latin typeface="+mj-ea"/>
                <a:ea typeface="+mj-ea"/>
              </a:rPr>
              <a:t>方法，返回‘</a:t>
            </a:r>
            <a:r>
              <a:rPr lang="en-US" altLang="zh-CN" sz="2000" b="1" dirty="0">
                <a:solidFill>
                  <a:schemeClr val="hlink"/>
                </a:solidFill>
                <a:latin typeface="+mj-ea"/>
                <a:ea typeface="+mj-ea"/>
              </a:rPr>
              <a:t>c’</a:t>
            </a:r>
            <a:r>
              <a:rPr lang="zh-CN" altLang="en-US" sz="2000" b="1" dirty="0">
                <a:solidFill>
                  <a:schemeClr val="hlink"/>
                </a:solidFill>
                <a:latin typeface="+mj-ea"/>
                <a:ea typeface="+mj-ea"/>
              </a:rPr>
              <a:t>：</a:t>
            </a:r>
          </a:p>
          <a:p>
            <a:pPr marL="1076325" lvl="4" eaLnBrk="1" hangingPunct="1"/>
            <a:r>
              <a:rPr lang="en-US" altLang="zh-CN" sz="2000" b="1" dirty="0">
                <a:solidFill>
                  <a:srgbClr val="FF0000"/>
                </a:solidFill>
                <a:latin typeface="Consolas" panose="020B0609020204030204" pitchFamily="49" charset="0"/>
                <a:ea typeface="楷体" panose="02010609060101010101" pitchFamily="49" charset="-122"/>
              </a:rPr>
              <a:t>data = | a | c | r |   |   |   |     index = 1</a:t>
            </a:r>
          </a:p>
        </p:txBody>
      </p:sp>
      <p:sp>
        <p:nvSpPr>
          <p:cNvPr id="15" name="箭头: 五边形 14">
            <a:extLst>
              <a:ext uri="{FF2B5EF4-FFF2-40B4-BE49-F238E27FC236}">
                <a16:creationId xmlns:a16="http://schemas.microsoft.com/office/drawing/2014/main" id="{60615E44-9A81-483D-AF62-CEA172016FD3}"/>
              </a:ext>
            </a:extLst>
          </p:cNvPr>
          <p:cNvSpPr/>
          <p:nvPr/>
        </p:nvSpPr>
        <p:spPr>
          <a:xfrm>
            <a:off x="138040" y="4433052"/>
            <a:ext cx="1211926" cy="403975"/>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(3)</a:t>
            </a:r>
            <a:endParaRPr lang="zh-CN" altLang="en-US" sz="2400" b="1" dirty="0"/>
          </a:p>
        </p:txBody>
      </p:sp>
      <p:sp>
        <p:nvSpPr>
          <p:cNvPr id="16" name="矩形: 圆角 15">
            <a:extLst>
              <a:ext uri="{FF2B5EF4-FFF2-40B4-BE49-F238E27FC236}">
                <a16:creationId xmlns:a16="http://schemas.microsoft.com/office/drawing/2014/main" id="{FE2D6CC2-A029-43E6-B373-BC40470D24D5}"/>
              </a:ext>
            </a:extLst>
          </p:cNvPr>
          <p:cNvSpPr/>
          <p:nvPr/>
        </p:nvSpPr>
        <p:spPr>
          <a:xfrm>
            <a:off x="266222" y="5341016"/>
            <a:ext cx="8815460" cy="700087"/>
          </a:xfrm>
          <a:prstGeom prst="roundRect">
            <a:avLst>
              <a:gd name="adj" fmla="val 652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076325" lvl="4" eaLnBrk="1" hangingPunct="1"/>
            <a:r>
              <a:rPr lang="en-US" altLang="zh-CN" sz="2000" b="1" dirty="0">
                <a:solidFill>
                  <a:schemeClr val="hlink"/>
                </a:solidFill>
                <a:latin typeface="+mj-ea"/>
                <a:ea typeface="+mj-ea"/>
              </a:rPr>
              <a:t>A</a:t>
            </a:r>
            <a:r>
              <a:rPr lang="zh-CN" altLang="en-US" sz="2000" b="1" dirty="0">
                <a:solidFill>
                  <a:schemeClr val="hlink"/>
                </a:solidFill>
                <a:latin typeface="+mj-ea"/>
                <a:ea typeface="+mj-ea"/>
              </a:rPr>
              <a:t>继续执行</a:t>
            </a:r>
            <a:r>
              <a:rPr lang="en-US" altLang="zh-CN" sz="2000" b="1" dirty="0">
                <a:solidFill>
                  <a:schemeClr val="hlink"/>
                </a:solidFill>
                <a:latin typeface="+mj-ea"/>
                <a:ea typeface="+mj-ea"/>
              </a:rPr>
              <a:t>index++</a:t>
            </a:r>
            <a:r>
              <a:rPr lang="zh-CN" altLang="en-US" sz="2000" b="1" dirty="0">
                <a:solidFill>
                  <a:schemeClr val="hlink"/>
                </a:solidFill>
                <a:latin typeface="+mj-ea"/>
                <a:ea typeface="+mj-ea"/>
              </a:rPr>
              <a:t>语句：</a:t>
            </a:r>
          </a:p>
          <a:p>
            <a:pPr marL="1076325" lvl="4" eaLnBrk="1" hangingPunct="1"/>
            <a:r>
              <a:rPr lang="en-US" altLang="zh-CN" sz="2000" b="1" dirty="0">
                <a:solidFill>
                  <a:srgbClr val="FF0000"/>
                </a:solidFill>
                <a:latin typeface="Consolas" panose="020B0609020204030204" pitchFamily="49" charset="0"/>
                <a:ea typeface="楷体" panose="02010609060101010101" pitchFamily="49" charset="-122"/>
              </a:rPr>
              <a:t>data = | a | c | r |   |   |   |     index = 2</a:t>
            </a:r>
          </a:p>
        </p:txBody>
      </p:sp>
      <p:sp>
        <p:nvSpPr>
          <p:cNvPr id="17" name="箭头: 五边形 16">
            <a:extLst>
              <a:ext uri="{FF2B5EF4-FFF2-40B4-BE49-F238E27FC236}">
                <a16:creationId xmlns:a16="http://schemas.microsoft.com/office/drawing/2014/main" id="{C21A58C9-E8EC-4AC9-9D2E-BC35ED9003D7}"/>
              </a:ext>
            </a:extLst>
          </p:cNvPr>
          <p:cNvSpPr/>
          <p:nvPr/>
        </p:nvSpPr>
        <p:spPr>
          <a:xfrm>
            <a:off x="173556" y="5303753"/>
            <a:ext cx="1211926" cy="403975"/>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t>(4)</a:t>
            </a:r>
            <a:endParaRPr lang="zh-CN" altLang="en-US" sz="2400" b="1" dirty="0"/>
          </a:p>
        </p:txBody>
      </p:sp>
      <p:sp>
        <p:nvSpPr>
          <p:cNvPr id="4" name="矩形: 圆角 3">
            <a:extLst>
              <a:ext uri="{FF2B5EF4-FFF2-40B4-BE49-F238E27FC236}">
                <a16:creationId xmlns:a16="http://schemas.microsoft.com/office/drawing/2014/main" id="{C2B16290-3007-4B29-A643-F85730CEBEA7}"/>
              </a:ext>
            </a:extLst>
          </p:cNvPr>
          <p:cNvSpPr/>
          <p:nvPr/>
        </p:nvSpPr>
        <p:spPr>
          <a:xfrm>
            <a:off x="173556" y="6174454"/>
            <a:ext cx="8872610" cy="4000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t> 最后的结果是</a:t>
            </a:r>
            <a:r>
              <a:rPr lang="en-US" altLang="zh-CN" dirty="0"/>
              <a:t>r</a:t>
            </a:r>
            <a:r>
              <a:rPr lang="zh-CN" altLang="en-US" dirty="0"/>
              <a:t>并没有添加到堆栈中去。</a:t>
            </a:r>
          </a:p>
        </p:txBody>
      </p:sp>
    </p:spTree>
    <p:extLst>
      <p:ext uri="{BB962C8B-B14F-4D97-AF65-F5344CB8AC3E}">
        <p14:creationId xmlns:p14="http://schemas.microsoft.com/office/powerpoint/2010/main" val="2184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5" grpId="0" animBg="1"/>
      <p:bldP spid="2" grpId="0" animBg="1"/>
      <p:bldP spid="12" grpId="0" animBg="1"/>
      <p:bldP spid="13" grpId="0" animBg="1"/>
      <p:bldP spid="14" grpId="0" animBg="1"/>
      <p:bldP spid="15" grpId="0" animBg="1"/>
      <p:bldP spid="16" grpId="0" animBg="1"/>
      <p:bldP spid="17"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956502"/>
            <a:ext cx="9144000" cy="5444298"/>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index = </a:t>
            </a:r>
            <a:r>
              <a:rPr lang="en-US" altLang="zh-CN" b="1" dirty="0">
                <a:solidFill>
                  <a:srgbClr val="098658"/>
                </a:solidFill>
                <a:latin typeface="Consolas" panose="020B0609020204030204" pitchFamily="49" charset="0"/>
              </a:rPr>
              <a:t>2</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data = {</a:t>
            </a:r>
            <a:r>
              <a:rPr lang="en-US" altLang="zh-CN" b="1" dirty="0">
                <a:solidFill>
                  <a:srgbClr val="A31515"/>
                </a:solidFill>
                <a:latin typeface="Consolas" panose="020B0609020204030204" pitchFamily="49" charset="0"/>
              </a:rPr>
              <a:t>'a'</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'c'</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push(</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c)</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data[index] = c</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p>
          <a:p>
            <a:pPr marL="342900" indent="-342900">
              <a:buFont typeface="+mj-lt"/>
              <a:buAutoNum type="arabicPeriod"/>
            </a:pP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pop()</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return</a:t>
            </a:r>
            <a:r>
              <a:rPr lang="en-US" altLang="zh-CN" b="1" dirty="0">
                <a:solidFill>
                  <a:srgbClr val="000000"/>
                </a:solidFill>
                <a:latin typeface="Consolas" panose="020B0609020204030204" pitchFamily="49" charset="0"/>
              </a:rPr>
              <a:t> data[index]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59223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多线程基本概念</a:t>
            </a:r>
          </a:p>
        </p:txBody>
      </p:sp>
      <p:sp>
        <p:nvSpPr>
          <p:cNvPr id="12" name="矩形: 圆角 11">
            <a:extLst>
              <a:ext uri="{FF2B5EF4-FFF2-40B4-BE49-F238E27FC236}">
                <a16:creationId xmlns:a16="http://schemas.microsoft.com/office/drawing/2014/main" id="{817D24F4-51DD-4E0C-9DAF-C4B82EF25268}"/>
              </a:ext>
            </a:extLst>
          </p:cNvPr>
          <p:cNvSpPr/>
          <p:nvPr/>
        </p:nvSpPr>
        <p:spPr>
          <a:xfrm>
            <a:off x="33637" y="1061710"/>
            <a:ext cx="9076725" cy="800100"/>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rgbClr val="1557AE"/>
                </a:solidFill>
              </a:rPr>
              <a:t>事实上，在单个程序内部是可以在同一时刻进行多种运算的，这就是所谓的多线程（这与多任务的概念有相似之处）。</a:t>
            </a:r>
          </a:p>
        </p:txBody>
      </p:sp>
      <p:sp>
        <p:nvSpPr>
          <p:cNvPr id="13" name="标注: 下箭头 12">
            <a:extLst>
              <a:ext uri="{FF2B5EF4-FFF2-40B4-BE49-F238E27FC236}">
                <a16:creationId xmlns:a16="http://schemas.microsoft.com/office/drawing/2014/main" id="{19D8001D-AF0A-469C-96F7-E24887D79BFF}"/>
              </a:ext>
            </a:extLst>
          </p:cNvPr>
          <p:cNvSpPr/>
          <p:nvPr/>
        </p:nvSpPr>
        <p:spPr>
          <a:xfrm>
            <a:off x="4676698" y="2970734"/>
            <a:ext cx="3693601" cy="800100"/>
          </a:xfrm>
          <a:prstGeom prst="downArrowCallout">
            <a:avLst>
              <a:gd name="adj1" fmla="val 19904"/>
              <a:gd name="adj2" fmla="val 25000"/>
              <a:gd name="adj3" fmla="val 14172"/>
              <a:gd name="adj4" fmla="val 81537"/>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“This "</a:t>
            </a:r>
            <a:r>
              <a:rPr lang="en-US" altLang="zh-CN" sz="1800" b="1" dirty="0">
                <a:solidFill>
                  <a:srgbClr val="000000"/>
                </a:solidFill>
                <a:effectLst/>
                <a:latin typeface="Consolas" panose="020B0609020204030204" pitchFamily="49" charset="0"/>
              </a:rPr>
              <a:t>);</a:t>
            </a:r>
            <a:endParaRPr lang="zh-CN" altLang="en-US" dirty="0"/>
          </a:p>
        </p:txBody>
      </p:sp>
      <p:sp>
        <p:nvSpPr>
          <p:cNvPr id="14" name="标注: 下箭头 13">
            <a:extLst>
              <a:ext uri="{FF2B5EF4-FFF2-40B4-BE49-F238E27FC236}">
                <a16:creationId xmlns:a16="http://schemas.microsoft.com/office/drawing/2014/main" id="{C6AEB86A-3EA1-4DC2-94E8-5767CB7353EE}"/>
              </a:ext>
            </a:extLst>
          </p:cNvPr>
          <p:cNvSpPr/>
          <p:nvPr/>
        </p:nvSpPr>
        <p:spPr>
          <a:xfrm>
            <a:off x="4676698" y="3788419"/>
            <a:ext cx="3693601" cy="800100"/>
          </a:xfrm>
          <a:prstGeom prst="downArrowCallout">
            <a:avLst>
              <a:gd name="adj1" fmla="val 19904"/>
              <a:gd name="adj2" fmla="val 25000"/>
              <a:gd name="adj3" fmla="val 14172"/>
              <a:gd name="adj4" fmla="val 81537"/>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“is "</a:t>
            </a:r>
            <a:r>
              <a:rPr lang="en-US" altLang="zh-CN" sz="1800" b="1" dirty="0">
                <a:solidFill>
                  <a:srgbClr val="000000"/>
                </a:solidFill>
                <a:effectLst/>
                <a:latin typeface="Consolas" panose="020B0609020204030204" pitchFamily="49" charset="0"/>
              </a:rPr>
              <a:t>);</a:t>
            </a:r>
            <a:endParaRPr lang="zh-CN" altLang="en-US" dirty="0"/>
          </a:p>
        </p:txBody>
      </p:sp>
      <p:sp>
        <p:nvSpPr>
          <p:cNvPr id="15" name="矩形 14">
            <a:extLst>
              <a:ext uri="{FF2B5EF4-FFF2-40B4-BE49-F238E27FC236}">
                <a16:creationId xmlns:a16="http://schemas.microsoft.com/office/drawing/2014/main" id="{E86D8333-EFFA-4473-859D-58D89D3705DA}"/>
              </a:ext>
            </a:extLst>
          </p:cNvPr>
          <p:cNvSpPr/>
          <p:nvPr/>
        </p:nvSpPr>
        <p:spPr>
          <a:xfrm>
            <a:off x="4676698" y="4615554"/>
            <a:ext cx="3693601" cy="615461"/>
          </a:xfrm>
          <a:prstGeom prst="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“Java "</a:t>
            </a:r>
            <a:r>
              <a:rPr lang="en-US" altLang="zh-CN" sz="1800" b="1" dirty="0">
                <a:solidFill>
                  <a:srgbClr val="000000"/>
                </a:solidFill>
                <a:effectLst/>
                <a:latin typeface="Consolas" panose="020B0609020204030204" pitchFamily="49" charset="0"/>
              </a:rPr>
              <a:t>);</a:t>
            </a:r>
            <a:endParaRPr lang="zh-CN" altLang="en-US" b="1" dirty="0">
              <a:solidFill>
                <a:srgbClr val="267F99"/>
              </a:solidFill>
              <a:latin typeface="Consolas" panose="020B0609020204030204" pitchFamily="49" charset="0"/>
            </a:endParaRPr>
          </a:p>
        </p:txBody>
      </p:sp>
      <p:sp>
        <p:nvSpPr>
          <p:cNvPr id="24" name="矩形 23">
            <a:extLst>
              <a:ext uri="{FF2B5EF4-FFF2-40B4-BE49-F238E27FC236}">
                <a16:creationId xmlns:a16="http://schemas.microsoft.com/office/drawing/2014/main" id="{6B97C45F-810A-46B4-88E3-95FA97B71511}"/>
              </a:ext>
            </a:extLst>
          </p:cNvPr>
          <p:cNvSpPr/>
          <p:nvPr/>
        </p:nvSpPr>
        <p:spPr>
          <a:xfrm>
            <a:off x="557720" y="2089678"/>
            <a:ext cx="7812579" cy="615461"/>
          </a:xfrm>
          <a:prstGeom prst="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zh-CN" altLang="en-US" b="1" dirty="0">
                <a:solidFill>
                  <a:srgbClr val="267F99"/>
                </a:solidFill>
                <a:latin typeface="Consolas" panose="020B0609020204030204" pitchFamily="49" charset="0"/>
              </a:rPr>
              <a:t>执行序列</a:t>
            </a:r>
          </a:p>
        </p:txBody>
      </p:sp>
      <p:sp>
        <p:nvSpPr>
          <p:cNvPr id="25" name="箭头: 下 24">
            <a:extLst>
              <a:ext uri="{FF2B5EF4-FFF2-40B4-BE49-F238E27FC236}">
                <a16:creationId xmlns:a16="http://schemas.microsoft.com/office/drawing/2014/main" id="{8112B4BC-5B0F-4BD3-9F7E-CFAFAA2B66C7}"/>
              </a:ext>
            </a:extLst>
          </p:cNvPr>
          <p:cNvSpPr/>
          <p:nvPr/>
        </p:nvSpPr>
        <p:spPr>
          <a:xfrm>
            <a:off x="2258313" y="2762547"/>
            <a:ext cx="340702" cy="180527"/>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sp>
        <p:nvSpPr>
          <p:cNvPr id="26" name="箭头: 下 25">
            <a:extLst>
              <a:ext uri="{FF2B5EF4-FFF2-40B4-BE49-F238E27FC236}">
                <a16:creationId xmlns:a16="http://schemas.microsoft.com/office/drawing/2014/main" id="{CA33D39C-69BE-4952-B94E-55256FC35075}"/>
              </a:ext>
            </a:extLst>
          </p:cNvPr>
          <p:cNvSpPr/>
          <p:nvPr/>
        </p:nvSpPr>
        <p:spPr>
          <a:xfrm>
            <a:off x="6353147" y="2762548"/>
            <a:ext cx="340702" cy="180527"/>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3E51F713-45D5-4893-AF49-364CA801B972}"/>
              </a:ext>
            </a:extLst>
          </p:cNvPr>
          <p:cNvGrpSpPr/>
          <p:nvPr/>
        </p:nvGrpSpPr>
        <p:grpSpPr>
          <a:xfrm>
            <a:off x="591357" y="2997768"/>
            <a:ext cx="3693601" cy="2233247"/>
            <a:chOff x="76767" y="2864419"/>
            <a:chExt cx="3693601" cy="1470256"/>
          </a:xfrm>
        </p:grpSpPr>
        <p:sp>
          <p:nvSpPr>
            <p:cNvPr id="28" name="标注: 下箭头 27">
              <a:extLst>
                <a:ext uri="{FF2B5EF4-FFF2-40B4-BE49-F238E27FC236}">
                  <a16:creationId xmlns:a16="http://schemas.microsoft.com/office/drawing/2014/main" id="{706D463A-4BDB-4917-8036-B0591E5EF3D7}"/>
                </a:ext>
              </a:extLst>
            </p:cNvPr>
            <p:cNvSpPr/>
            <p:nvPr/>
          </p:nvSpPr>
          <p:spPr>
            <a:xfrm>
              <a:off x="76767" y="2864419"/>
              <a:ext cx="3693601" cy="800100"/>
            </a:xfrm>
            <a:prstGeom prst="downArrowCallout">
              <a:avLst>
                <a:gd name="adj1" fmla="val 19904"/>
                <a:gd name="adj2" fmla="val 25000"/>
                <a:gd name="adj3" fmla="val 14172"/>
                <a:gd name="adj4" fmla="val 81537"/>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"Hello "</a:t>
              </a:r>
              <a:r>
                <a:rPr lang="en-US" altLang="zh-CN" sz="1800" b="1" dirty="0">
                  <a:solidFill>
                    <a:srgbClr val="000000"/>
                  </a:solidFill>
                  <a:effectLst/>
                  <a:latin typeface="Consolas" panose="020B0609020204030204" pitchFamily="49" charset="0"/>
                </a:rPr>
                <a:t>);</a:t>
              </a:r>
              <a:endParaRPr lang="zh-CN" altLang="en-US" dirty="0"/>
            </a:p>
          </p:txBody>
        </p:sp>
        <p:sp>
          <p:nvSpPr>
            <p:cNvPr id="29" name="矩形 28">
              <a:extLst>
                <a:ext uri="{FF2B5EF4-FFF2-40B4-BE49-F238E27FC236}">
                  <a16:creationId xmlns:a16="http://schemas.microsoft.com/office/drawing/2014/main" id="{6D474190-B3CD-40A6-B4E6-0044E85B83B9}"/>
                </a:ext>
              </a:extLst>
            </p:cNvPr>
            <p:cNvSpPr/>
            <p:nvPr/>
          </p:nvSpPr>
          <p:spPr>
            <a:xfrm>
              <a:off x="76767" y="3719214"/>
              <a:ext cx="3693601" cy="615461"/>
            </a:xfrm>
            <a:prstGeom prst="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zh-CN" sz="1800" b="1" dirty="0" err="1">
                  <a:solidFill>
                    <a:srgbClr val="267F99"/>
                  </a:solidFill>
                  <a:effectLst/>
                  <a:latin typeface="Consolas" panose="020B0609020204030204" pitchFamily="49" charset="0"/>
                </a:rPr>
                <a:t>System</a:t>
              </a:r>
              <a:r>
                <a:rPr lang="en-US" altLang="zh-CN" sz="1800" b="1" dirty="0" err="1">
                  <a:solidFill>
                    <a:srgbClr val="000000"/>
                  </a:solidFill>
                  <a:effectLst/>
                  <a:latin typeface="Consolas" panose="020B0609020204030204" pitchFamily="49" charset="0"/>
                </a:rPr>
                <a:t>.</a:t>
              </a:r>
              <a:r>
                <a:rPr lang="en-US" altLang="zh-CN" sz="1800" b="1" dirty="0" err="1">
                  <a:solidFill>
                    <a:srgbClr val="0070C1"/>
                  </a:solidFill>
                  <a:effectLst/>
                  <a:latin typeface="Consolas" panose="020B0609020204030204" pitchFamily="49" charset="0"/>
                </a:rPr>
                <a:t>out</a:t>
              </a:r>
              <a:r>
                <a:rPr lang="en-US" altLang="zh-CN" sz="1800" b="1" dirty="0" err="1">
                  <a:solidFill>
                    <a:srgbClr val="000000"/>
                  </a:solidFill>
                  <a:effectLst/>
                  <a:latin typeface="Consolas" panose="020B0609020204030204" pitchFamily="49" charset="0"/>
                </a:rPr>
                <a:t>.</a:t>
              </a:r>
              <a:r>
                <a:rPr lang="en-US" altLang="zh-CN" sz="1800" b="1" dirty="0" err="1">
                  <a:solidFill>
                    <a:srgbClr val="795E26"/>
                  </a:solidFill>
                  <a:effectLst/>
                  <a:latin typeface="Consolas" panose="020B0609020204030204" pitchFamily="49" charset="0"/>
                </a:rPr>
                <a:t>printn</a:t>
              </a:r>
              <a:r>
                <a:rPr lang="en-US" altLang="zh-CN" sz="1800" b="1" dirty="0">
                  <a:solidFill>
                    <a:srgbClr val="000000"/>
                  </a:solidFill>
                  <a:effectLst/>
                  <a:latin typeface="Consolas" panose="020B0609020204030204" pitchFamily="49" charset="0"/>
                </a:rPr>
                <a:t>(</a:t>
              </a:r>
              <a:r>
                <a:rPr lang="en-US" altLang="zh-CN" sz="1800" b="1" dirty="0">
                  <a:solidFill>
                    <a:srgbClr val="A31515"/>
                  </a:solidFill>
                  <a:effectLst/>
                  <a:latin typeface="Consolas" panose="020B0609020204030204" pitchFamily="49" charset="0"/>
                </a:rPr>
                <a:t>“World "</a:t>
              </a:r>
              <a:r>
                <a:rPr lang="en-US" altLang="zh-CN" sz="1800" b="1" dirty="0">
                  <a:solidFill>
                    <a:srgbClr val="000000"/>
                  </a:solidFill>
                  <a:effectLst/>
                  <a:latin typeface="Consolas" panose="020B0609020204030204" pitchFamily="49" charset="0"/>
                </a:rPr>
                <a:t>);</a:t>
              </a:r>
              <a:endParaRPr lang="zh-CN" altLang="en-US" dirty="0"/>
            </a:p>
          </p:txBody>
        </p:sp>
      </p:grpSp>
      <p:sp>
        <p:nvSpPr>
          <p:cNvPr id="30" name="矩形 29">
            <a:extLst>
              <a:ext uri="{FF2B5EF4-FFF2-40B4-BE49-F238E27FC236}">
                <a16:creationId xmlns:a16="http://schemas.microsoft.com/office/drawing/2014/main" id="{51136EEF-3D9B-461D-9F5A-D3C5963FB597}"/>
              </a:ext>
            </a:extLst>
          </p:cNvPr>
          <p:cNvSpPr/>
          <p:nvPr/>
        </p:nvSpPr>
        <p:spPr>
          <a:xfrm>
            <a:off x="317243" y="2883788"/>
            <a:ext cx="4183320" cy="25264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对话气泡: 圆角矩形 1">
            <a:extLst>
              <a:ext uri="{FF2B5EF4-FFF2-40B4-BE49-F238E27FC236}">
                <a16:creationId xmlns:a16="http://schemas.microsoft.com/office/drawing/2014/main" id="{409BC63A-ACBF-42E8-B6DE-D4D6AEBE7CD2}"/>
              </a:ext>
            </a:extLst>
          </p:cNvPr>
          <p:cNvSpPr/>
          <p:nvPr/>
        </p:nvSpPr>
        <p:spPr>
          <a:xfrm>
            <a:off x="0" y="5410200"/>
            <a:ext cx="3324225" cy="1420814"/>
          </a:xfrm>
          <a:prstGeom prst="wedgeRoundRectCallout">
            <a:avLst>
              <a:gd name="adj1" fmla="val 72723"/>
              <a:gd name="adj2" fmla="val -63348"/>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a:solidFill>
                  <a:schemeClr val="tx1"/>
                </a:solidFill>
                <a:latin typeface="楷体" panose="02010609060101010101" pitchFamily="49" charset="-122"/>
                <a:ea typeface="楷体" panose="02010609060101010101" pitchFamily="49" charset="-122"/>
              </a:rPr>
              <a:t>一个单独的线程和顺序程序相似，也有一个入口、一个出口以及一个顺序执行的序列，从概念上说，一个线程是一个程序内部的一个顺序控制流。</a:t>
            </a:r>
          </a:p>
        </p:txBody>
      </p:sp>
      <p:sp>
        <p:nvSpPr>
          <p:cNvPr id="3" name="矩形: 圆角 2">
            <a:extLst>
              <a:ext uri="{FF2B5EF4-FFF2-40B4-BE49-F238E27FC236}">
                <a16:creationId xmlns:a16="http://schemas.microsoft.com/office/drawing/2014/main" id="{8D95FD72-6443-45A1-BC3A-7CD5A1114947}"/>
              </a:ext>
            </a:extLst>
          </p:cNvPr>
          <p:cNvSpPr/>
          <p:nvPr/>
        </p:nvSpPr>
        <p:spPr>
          <a:xfrm>
            <a:off x="4676698" y="5577681"/>
            <a:ext cx="3762375" cy="108585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latin typeface="楷体" panose="02010609060101010101" pitchFamily="49" charset="-122"/>
                <a:ea typeface="楷体" panose="02010609060101010101" pitchFamily="49" charset="-122"/>
              </a:rPr>
              <a:t>线程并不是程序，它自己本身并不能运行，必须在程序中运行。在一个程序中可以实现多个线程，这些线程同时运行，完成不同的功能。</a:t>
            </a:r>
          </a:p>
        </p:txBody>
      </p:sp>
    </p:spTree>
    <p:extLst>
      <p:ext uri="{BB962C8B-B14F-4D97-AF65-F5344CB8AC3E}">
        <p14:creationId xmlns:p14="http://schemas.microsoft.com/office/powerpoint/2010/main" val="1316304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b="1" dirty="0">
                <a:solidFill>
                  <a:schemeClr val="bg1"/>
                </a:solidFill>
                <a:latin typeface="Berlin Sans FB Demi" panose="020E0802020502020306" pitchFamily="34" charset="0"/>
              </a:rPr>
              <a:t>PART</a:t>
            </a:r>
            <a:endParaRPr lang="zh-CN" altLang="en-US" sz="1700" b="1"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b="1" dirty="0">
                <a:solidFill>
                  <a:schemeClr val="bg1"/>
                </a:solidFill>
                <a:latin typeface="Broadway" panose="04040905080B02020502" pitchFamily="82" charset="0"/>
              </a:rPr>
              <a:t>5</a:t>
            </a:r>
            <a:endParaRPr lang="zh-CN" altLang="en-US" sz="3600" b="1"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b="1"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1435642"/>
            <a:ext cx="9144000" cy="5444298"/>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ThreadPush</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Stack </a:t>
            </a:r>
            <a:r>
              <a:rPr lang="en-US" altLang="zh-CN" b="1" dirty="0" err="1">
                <a:solidFill>
                  <a:srgbClr val="000000"/>
                </a:solidFill>
                <a:latin typeface="Consolas" panose="020B0609020204030204" pitchFamily="49" charset="0"/>
              </a:rPr>
              <a:t>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ThreadPush</a:t>
            </a:r>
            <a:r>
              <a:rPr lang="en-US" altLang="zh-CN" b="1" dirty="0">
                <a:solidFill>
                  <a:srgbClr val="000000"/>
                </a:solidFill>
                <a:latin typeface="Consolas" panose="020B0609020204030204" pitchFamily="49" charset="0"/>
              </a:rPr>
              <a:t>(Stack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.stack</a:t>
            </a:r>
            <a:r>
              <a:rPr lang="en-US" altLang="zh-CN" b="1" dirty="0">
                <a:solidFill>
                  <a:srgbClr val="000000"/>
                </a:solidFill>
                <a:latin typeface="Consolas" panose="020B0609020204030204" pitchFamily="49" charset="0"/>
              </a:rPr>
              <a:t> = 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br>
              <a:rPr lang="en-US" altLang="zh-CN" b="1" dirty="0">
                <a:solidFill>
                  <a:srgbClr val="000000"/>
                </a:solidFill>
                <a:latin typeface="Consolas" panose="020B0609020204030204" pitchFamily="49" charset="0"/>
              </a:rPr>
            </a:b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.stack.push</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'r'</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a:p>
            <a:pPr marL="342900" indent="-342900">
              <a:buFont typeface="+mj-lt"/>
              <a:buAutoNum type="arabicPeriod"/>
            </a:pPr>
            <a:br>
              <a:rPr lang="en-US" altLang="zh-CN" b="1" dirty="0">
                <a:solidFill>
                  <a:srgbClr val="000000"/>
                </a:solidFill>
                <a:latin typeface="Consolas" panose="020B0609020204030204" pitchFamily="49" charset="0"/>
              </a:rPr>
            </a:b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ThreadPop</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Stack </a:t>
            </a:r>
            <a:r>
              <a:rPr lang="en-US" altLang="zh-CN" b="1" dirty="0" err="1">
                <a:solidFill>
                  <a:srgbClr val="000000"/>
                </a:solidFill>
                <a:latin typeface="Consolas" panose="020B0609020204030204" pitchFamily="49" charset="0"/>
              </a:rPr>
              <a:t>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ThreadPop</a:t>
            </a:r>
            <a:r>
              <a:rPr lang="en-US" altLang="zh-CN" b="1" dirty="0">
                <a:solidFill>
                  <a:srgbClr val="000000"/>
                </a:solidFill>
                <a:latin typeface="Consolas" panose="020B0609020204030204" pitchFamily="49" charset="0"/>
              </a:rPr>
              <a:t>(Stack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.stack</a:t>
            </a:r>
            <a:r>
              <a:rPr lang="en-US" altLang="zh-CN" b="1" dirty="0">
                <a:solidFill>
                  <a:srgbClr val="000000"/>
                </a:solidFill>
                <a:latin typeface="Consolas" panose="020B0609020204030204" pitchFamily="49" charset="0"/>
              </a:rPr>
              <a:t> = 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"I got\t"</a:t>
            </a:r>
            <a:r>
              <a:rPr lang="en-US" altLang="zh-CN" b="1" dirty="0">
                <a:solidFill>
                  <a:srgbClr val="000000"/>
                </a:solidFill>
                <a:latin typeface="Consolas" panose="020B0609020204030204" pitchFamily="49" charset="0"/>
              </a:rPr>
              <a:t> + </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.stack.pop</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99814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b="1" dirty="0">
                <a:solidFill>
                  <a:schemeClr val="bg1"/>
                </a:solidFill>
                <a:latin typeface="Berlin Sans FB Demi" panose="020E0802020502020306" pitchFamily="34" charset="0"/>
              </a:rPr>
              <a:t>PART</a:t>
            </a:r>
            <a:endParaRPr lang="zh-CN" altLang="en-US" sz="1700" b="1"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b="1" dirty="0">
                <a:solidFill>
                  <a:schemeClr val="bg1"/>
                </a:solidFill>
                <a:latin typeface="Broadway" panose="04040905080B02020502" pitchFamily="82" charset="0"/>
              </a:rPr>
              <a:t>5</a:t>
            </a:r>
            <a:endParaRPr lang="zh-CN" altLang="en-US" sz="3600" b="1"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b="1"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1435642"/>
            <a:ext cx="9144000" cy="2860133"/>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test7{</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Stack </a:t>
            </a:r>
            <a:r>
              <a:rPr lang="en-US" altLang="zh-CN" b="1" dirty="0" err="1">
                <a:solidFill>
                  <a:srgbClr val="000000"/>
                </a:solidFill>
                <a:latin typeface="Consolas" panose="020B0609020204030204" pitchFamily="49" charset="0"/>
              </a:rPr>
              <a:t>stack</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t1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ThreadPush</a:t>
            </a:r>
            <a:r>
              <a:rPr lang="en-US" altLang="zh-CN" b="1" dirty="0">
                <a:solidFill>
                  <a:srgbClr val="000000"/>
                </a:solidFill>
                <a:latin typeface="Consolas" panose="020B0609020204030204" pitchFamily="49" charset="0"/>
              </a:rPr>
              <a:t>(stack)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t2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ThreadPop</a:t>
            </a:r>
            <a:r>
              <a:rPr lang="en-US" altLang="zh-CN" b="1" dirty="0">
                <a:solidFill>
                  <a:srgbClr val="000000"/>
                </a:solidFill>
                <a:latin typeface="Consolas" panose="020B0609020204030204" pitchFamily="49" charset="0"/>
              </a:rPr>
              <a:t>(stack)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t1.start()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t2.start()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"Index\t"</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stack.index</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2" name="图片 1">
            <a:extLst>
              <a:ext uri="{FF2B5EF4-FFF2-40B4-BE49-F238E27FC236}">
                <a16:creationId xmlns:a16="http://schemas.microsoft.com/office/drawing/2014/main" id="{996E9BDB-9081-4DCC-8AFC-B7AB87F31877}"/>
              </a:ext>
            </a:extLst>
          </p:cNvPr>
          <p:cNvPicPr>
            <a:picLocks noChangeAspect="1"/>
          </p:cNvPicPr>
          <p:nvPr/>
        </p:nvPicPr>
        <p:blipFill>
          <a:blip r:embed="rId3"/>
          <a:stretch>
            <a:fillRect/>
          </a:stretch>
        </p:blipFill>
        <p:spPr>
          <a:xfrm>
            <a:off x="1" y="4542916"/>
            <a:ext cx="4838700" cy="571235"/>
          </a:xfrm>
          <a:prstGeom prst="rect">
            <a:avLst/>
          </a:prstGeom>
        </p:spPr>
      </p:pic>
    </p:spTree>
    <p:extLst>
      <p:ext uri="{BB962C8B-B14F-4D97-AF65-F5344CB8AC3E}">
        <p14:creationId xmlns:p14="http://schemas.microsoft.com/office/powerpoint/2010/main" val="1803719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67274" y="1235587"/>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pic>
        <p:nvPicPr>
          <p:cNvPr id="1026" name="Picture 2" descr="学习中遇到疑问在思考的小男孩素材图片免费下载-千库网">
            <a:extLst>
              <a:ext uri="{FF2B5EF4-FFF2-40B4-BE49-F238E27FC236}">
                <a16:creationId xmlns:a16="http://schemas.microsoft.com/office/drawing/2014/main" id="{3C6D6730-2758-4BDC-842A-430D2994E736}"/>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0292" y="1763779"/>
            <a:ext cx="2047875"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对话气泡: 矩形 5">
            <a:extLst>
              <a:ext uri="{FF2B5EF4-FFF2-40B4-BE49-F238E27FC236}">
                <a16:creationId xmlns:a16="http://schemas.microsoft.com/office/drawing/2014/main" id="{15435571-2A3B-49F7-BE9D-0D548DDFD623}"/>
              </a:ext>
            </a:extLst>
          </p:cNvPr>
          <p:cNvSpPr/>
          <p:nvPr/>
        </p:nvSpPr>
        <p:spPr>
          <a:xfrm>
            <a:off x="4329711" y="931325"/>
            <a:ext cx="4375540" cy="1664908"/>
          </a:xfrm>
          <a:prstGeom prst="wedgeRectCallout">
            <a:avLst>
              <a:gd name="adj1" fmla="val -77749"/>
              <a:gd name="adj2" fmla="val 4134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a:latin typeface="楷体" panose="02010609060101010101" pitchFamily="49" charset="-122"/>
                <a:ea typeface="楷体" panose="02010609060101010101" pitchFamily="49" charset="-122"/>
              </a:rPr>
              <a:t>产生这种问题的原因是对共享资源访问的不完整。为了解决这种问题，需要寻找一种机制来保证对共享数据操作的完整性，这种完整性称为共享数据操作的同步，共享数据叫做条件变量。</a:t>
            </a:r>
          </a:p>
        </p:txBody>
      </p:sp>
      <p:sp>
        <p:nvSpPr>
          <p:cNvPr id="20" name="矩形: 圆角 19">
            <a:extLst>
              <a:ext uri="{FF2B5EF4-FFF2-40B4-BE49-F238E27FC236}">
                <a16:creationId xmlns:a16="http://schemas.microsoft.com/office/drawing/2014/main" id="{946EE723-634D-4412-9165-AF35A42D2CD4}"/>
              </a:ext>
            </a:extLst>
          </p:cNvPr>
          <p:cNvSpPr/>
          <p:nvPr/>
        </p:nvSpPr>
        <p:spPr>
          <a:xfrm>
            <a:off x="0" y="3811653"/>
            <a:ext cx="9144000" cy="1474721"/>
          </a:xfrm>
          <a:prstGeom prst="roundRect">
            <a:avLst>
              <a:gd name="adj" fmla="val 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000" dirty="0">
                <a:solidFill>
                  <a:sysClr val="windowText" lastClr="000000"/>
                </a:solidFill>
                <a:latin typeface="Times New Roman" panose="02020603050405020304" pitchFamily="18" charset="0"/>
              </a:rPr>
              <a:t> 在</a:t>
            </a:r>
            <a:r>
              <a:rPr lang="en-US" altLang="zh-CN" sz="2000" dirty="0">
                <a:solidFill>
                  <a:sysClr val="windowText" lastClr="000000"/>
                </a:solidFill>
                <a:latin typeface="Times New Roman" panose="02020603050405020304" pitchFamily="18" charset="0"/>
              </a:rPr>
              <a:t>Java</a:t>
            </a:r>
            <a:r>
              <a:rPr lang="zh-CN" altLang="en-US" sz="2000" dirty="0">
                <a:solidFill>
                  <a:sysClr val="windowText" lastClr="000000"/>
                </a:solidFill>
                <a:latin typeface="Times New Roman" panose="02020603050405020304" pitchFamily="18" charset="0"/>
              </a:rPr>
              <a:t>语言中，引入了“对象互斥锁”的概念（又称为监视器、管程）来实现不同线程对共享数据操作的同步。 “对象互斥锁”阻止多个线程同时访问同一个条件变量。</a:t>
            </a:r>
            <a:endParaRPr lang="en-US" altLang="zh-CN" sz="2000" dirty="0">
              <a:solidFill>
                <a:sysClr val="windowText" lastClr="000000"/>
              </a:solidFill>
              <a:latin typeface="Times New Roman" panose="02020603050405020304" pitchFamily="18" charset="0"/>
            </a:endParaRPr>
          </a:p>
          <a:p>
            <a:pPr algn="just"/>
            <a:r>
              <a:rPr lang="zh-CN" altLang="en-US" sz="2000" dirty="0">
                <a:solidFill>
                  <a:srgbClr val="FF0000"/>
                </a:solidFill>
              </a:rPr>
              <a:t>在</a:t>
            </a:r>
            <a:r>
              <a:rPr lang="en-US" altLang="zh-CN" sz="2000" dirty="0">
                <a:solidFill>
                  <a:srgbClr val="FF0000"/>
                </a:solidFill>
              </a:rPr>
              <a:t>Java</a:t>
            </a:r>
            <a:r>
              <a:rPr lang="zh-CN" altLang="en-US" sz="2000" dirty="0">
                <a:solidFill>
                  <a:srgbClr val="FF0000"/>
                </a:solidFill>
              </a:rPr>
              <a:t>语言中，有两种方法可以实现“对象互斥锁”</a:t>
            </a:r>
          </a:p>
        </p:txBody>
      </p:sp>
      <p:sp>
        <p:nvSpPr>
          <p:cNvPr id="21" name="文本框 20">
            <a:extLst>
              <a:ext uri="{FF2B5EF4-FFF2-40B4-BE49-F238E27FC236}">
                <a16:creationId xmlns:a16="http://schemas.microsoft.com/office/drawing/2014/main" id="{CE27EE23-3C08-49FF-A321-080B979F6302}"/>
              </a:ext>
            </a:extLst>
          </p:cNvPr>
          <p:cNvSpPr txBox="1"/>
          <p:nvPr/>
        </p:nvSpPr>
        <p:spPr>
          <a:xfrm>
            <a:off x="0" y="5572732"/>
            <a:ext cx="9029699" cy="707886"/>
          </a:xfrm>
          <a:prstGeom prst="rect">
            <a:avLst/>
          </a:prstGeom>
          <a:noFill/>
        </p:spPr>
        <p:txBody>
          <a:bodyPr wrap="square">
            <a:spAutoFit/>
          </a:bodyPr>
          <a:lstStyle/>
          <a:p>
            <a:pPr marL="800100" lvl="1" indent="-342900" eaLnBrk="1" hangingPunct="1">
              <a:spcBef>
                <a:spcPct val="0"/>
              </a:spcBef>
              <a:buClr>
                <a:schemeClr val="folHlink"/>
              </a:buClr>
              <a:buSzTx/>
              <a:buFont typeface="Wingdings" panose="05000000000000000000" pitchFamily="2" charset="2"/>
              <a:buChar char="n"/>
            </a:pPr>
            <a:r>
              <a:rPr lang="zh-CN" altLang="en-US" sz="2000" b="1" dirty="0">
                <a:latin typeface="Consolas" panose="020B0609020204030204" pitchFamily="49" charset="0"/>
                <a:ea typeface="楷体" panose="02010609060101010101" pitchFamily="49" charset="-122"/>
              </a:rPr>
              <a:t>用关键字</a:t>
            </a:r>
            <a:r>
              <a:rPr lang="en-US" altLang="zh-CN" sz="2000" b="1" u="sng" dirty="0">
                <a:solidFill>
                  <a:schemeClr val="hlink"/>
                </a:solidFill>
                <a:latin typeface="Consolas" panose="020B0609020204030204" pitchFamily="49" charset="0"/>
                <a:ea typeface="楷体" panose="02010609060101010101" pitchFamily="49" charset="-122"/>
              </a:rPr>
              <a:t>volatile</a:t>
            </a:r>
            <a:r>
              <a:rPr lang="zh-CN" altLang="en-US" sz="2000" b="1" dirty="0">
                <a:latin typeface="Consolas" panose="020B0609020204030204" pitchFamily="49" charset="0"/>
                <a:ea typeface="楷体" panose="02010609060101010101" pitchFamily="49" charset="-122"/>
              </a:rPr>
              <a:t>来声明一个共享数据（变量）；</a:t>
            </a:r>
          </a:p>
          <a:p>
            <a:pPr marL="800100" lvl="1" indent="-342900" eaLnBrk="1" hangingPunct="1">
              <a:spcBef>
                <a:spcPct val="0"/>
              </a:spcBef>
              <a:buClr>
                <a:schemeClr val="folHlink"/>
              </a:buClr>
              <a:buSzTx/>
              <a:buFont typeface="Wingdings" panose="05000000000000000000" pitchFamily="2" charset="2"/>
              <a:buChar char="n"/>
            </a:pPr>
            <a:r>
              <a:rPr lang="zh-CN" altLang="en-US" sz="2000" b="1" dirty="0">
                <a:latin typeface="Consolas" panose="020B0609020204030204" pitchFamily="49" charset="0"/>
                <a:ea typeface="楷体" panose="02010609060101010101" pitchFamily="49" charset="-122"/>
              </a:rPr>
              <a:t>用关键字</a:t>
            </a:r>
            <a:r>
              <a:rPr lang="en-US" altLang="zh-CN" sz="2000" b="1" u="sng" dirty="0">
                <a:solidFill>
                  <a:schemeClr val="hlink"/>
                </a:solidFill>
                <a:latin typeface="Consolas" panose="020B0609020204030204" pitchFamily="49" charset="0"/>
                <a:ea typeface="楷体" panose="02010609060101010101" pitchFamily="49" charset="-122"/>
              </a:rPr>
              <a:t>synchronized</a:t>
            </a:r>
            <a:r>
              <a:rPr lang="zh-CN" altLang="en-US" sz="2000" b="1" dirty="0">
                <a:latin typeface="Consolas" panose="020B0609020204030204" pitchFamily="49" charset="0"/>
                <a:ea typeface="楷体" panose="02010609060101010101" pitchFamily="49" charset="-122"/>
              </a:rPr>
              <a:t>来声明一个操作共享数据的方法或一段代码。</a:t>
            </a:r>
          </a:p>
        </p:txBody>
      </p:sp>
    </p:spTree>
    <p:extLst>
      <p:ext uri="{BB962C8B-B14F-4D97-AF65-F5344CB8AC3E}">
        <p14:creationId xmlns:p14="http://schemas.microsoft.com/office/powerpoint/2010/main" val="1337604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fade">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fade">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fade">
                                      <p:cBhvr>
                                        <p:cTn id="27"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9" name="矩形: 圆角 8">
            <a:extLst>
              <a:ext uri="{FF2B5EF4-FFF2-40B4-BE49-F238E27FC236}">
                <a16:creationId xmlns:a16="http://schemas.microsoft.com/office/drawing/2014/main" id="{C6EF7010-C2F4-4E01-9A26-725A1B19E212}"/>
              </a:ext>
            </a:extLst>
          </p:cNvPr>
          <p:cNvSpPr/>
          <p:nvPr/>
        </p:nvSpPr>
        <p:spPr>
          <a:xfrm>
            <a:off x="0" y="1295763"/>
            <a:ext cx="8967520" cy="768528"/>
          </a:xfrm>
          <a:prstGeom prst="roundRect">
            <a:avLst>
              <a:gd name="adj" fmla="val 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kumimoji="0" lang="en-US" altLang="zh-CN" sz="2000" b="1" i="0" u="sng" strike="noStrike" kern="1200" cap="none" spc="0" normalizeH="0" baseline="0" noProof="0" dirty="0">
                <a:ln>
                  <a:noFill/>
                </a:ln>
                <a:solidFill>
                  <a:srgbClr val="0563C1"/>
                </a:solidFill>
                <a:effectLst/>
                <a:uLnTx/>
                <a:uFillTx/>
                <a:latin typeface="Consolas" panose="020B0609020204030204" pitchFamily="49" charset="0"/>
                <a:ea typeface="楷体" panose="02010609060101010101" pitchFamily="49" charset="-122"/>
                <a:cs typeface="+mn-cs"/>
              </a:rPr>
              <a:t>volatile:</a:t>
            </a:r>
            <a:r>
              <a:rPr kumimoji="0" lang="zh-CN" altLang="en-US" sz="2000" b="1" i="0" strike="noStrike" kern="1200" cap="none" spc="0" normalizeH="0" baseline="0" noProof="0" dirty="0">
                <a:ln>
                  <a:noFill/>
                </a:ln>
                <a:solidFill>
                  <a:srgbClr val="0563C1"/>
                </a:solidFill>
                <a:effectLst/>
                <a:uLnTx/>
                <a:uFillTx/>
                <a:latin typeface="Consolas" panose="020B0609020204030204" pitchFamily="49" charset="0"/>
                <a:ea typeface="楷体" panose="02010609060101010101" pitchFamily="49" charset="-122"/>
                <a:cs typeface="+mn-cs"/>
              </a:rPr>
              <a:t>确保了应用中的可见性，如果将一个域声明为</a:t>
            </a:r>
            <a:r>
              <a:rPr kumimoji="0" lang="en-US" altLang="zh-CN" sz="2000" b="1" i="0" strike="noStrike" kern="1200" cap="none" spc="0" normalizeH="0" baseline="0" noProof="0" dirty="0">
                <a:ln>
                  <a:noFill/>
                </a:ln>
                <a:solidFill>
                  <a:srgbClr val="0563C1"/>
                </a:solidFill>
                <a:effectLst/>
                <a:uLnTx/>
                <a:uFillTx/>
                <a:latin typeface="Consolas" panose="020B0609020204030204" pitchFamily="49" charset="0"/>
                <a:ea typeface="楷体" panose="02010609060101010101" pitchFamily="49" charset="-122"/>
                <a:cs typeface="+mn-cs"/>
              </a:rPr>
              <a:t>volatile</a:t>
            </a:r>
            <a:r>
              <a:rPr kumimoji="0" lang="zh-CN" altLang="en-US" sz="2000" b="1" i="0" strike="noStrike" kern="1200" cap="none" spc="0" normalizeH="0" baseline="0" noProof="0" dirty="0">
                <a:ln>
                  <a:noFill/>
                </a:ln>
                <a:solidFill>
                  <a:srgbClr val="0563C1"/>
                </a:solidFill>
                <a:effectLst/>
                <a:uLnTx/>
                <a:uFillTx/>
                <a:latin typeface="Consolas" panose="020B0609020204030204" pitchFamily="49" charset="0"/>
                <a:ea typeface="楷体" panose="02010609060101010101" pitchFamily="49" charset="-122"/>
                <a:cs typeface="+mn-cs"/>
              </a:rPr>
              <a:t>，那么只要对这个域产生了写操作，那么所有的读操作都会看到这个修改。</a:t>
            </a:r>
            <a:endParaRPr lang="zh-CN" altLang="en-US" sz="2000" dirty="0">
              <a:solidFill>
                <a:sysClr val="windowText" lastClr="000000"/>
              </a:solidFill>
            </a:endParaRPr>
          </a:p>
        </p:txBody>
      </p:sp>
      <p:sp>
        <p:nvSpPr>
          <p:cNvPr id="13" name="矩形: 圆角 12">
            <a:extLst>
              <a:ext uri="{FF2B5EF4-FFF2-40B4-BE49-F238E27FC236}">
                <a16:creationId xmlns:a16="http://schemas.microsoft.com/office/drawing/2014/main" id="{BE4B1DAE-0D1E-4405-AD23-6B31D64E0532}"/>
              </a:ext>
            </a:extLst>
          </p:cNvPr>
          <p:cNvSpPr/>
          <p:nvPr/>
        </p:nvSpPr>
        <p:spPr>
          <a:xfrm>
            <a:off x="0" y="2204170"/>
            <a:ext cx="9144000" cy="4653830"/>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java.util.Date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test8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volatile</a:t>
            </a:r>
            <a:r>
              <a:rPr lang="en-US" altLang="zh-CN" b="1" dirty="0">
                <a:solidFill>
                  <a:srgbClr val="000000"/>
                </a:solidFill>
                <a:latin typeface="Consolas" panose="020B0609020204030204" pitchFamily="49" charset="0"/>
              </a:rPr>
              <a:t> </a:t>
            </a:r>
            <a:r>
              <a:rPr lang="en-US" altLang="zh-CN" b="1" dirty="0" err="1">
                <a:solidFill>
                  <a:srgbClr val="0000FF"/>
                </a:solidFill>
                <a:latin typeface="Consolas" panose="020B0609020204030204" pitchFamily="49" charset="0"/>
              </a:rPr>
              <a:t>boolean</a:t>
            </a:r>
            <a:r>
              <a:rPr lang="en-US" altLang="zh-CN" b="1" dirty="0">
                <a:solidFill>
                  <a:srgbClr val="000000"/>
                </a:solidFill>
                <a:latin typeface="Consolas" panose="020B0609020204030204" pitchFamily="49" charset="0"/>
              </a:rPr>
              <a:t> stop = </a:t>
            </a:r>
            <a:r>
              <a:rPr lang="en-US" altLang="zh-CN" b="1" dirty="0">
                <a:solidFill>
                  <a:srgbClr val="098658"/>
                </a:solidFill>
                <a:latin typeface="Consolas" panose="020B0609020204030204" pitchFamily="49" charset="0"/>
              </a:rPr>
              <a:t>false</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throws</a:t>
            </a:r>
            <a:r>
              <a:rPr lang="en-US" altLang="zh-CN" b="1" dirty="0">
                <a:solidFill>
                  <a:srgbClr val="000000"/>
                </a:solidFill>
                <a:latin typeface="Consolas" panose="020B0609020204030204" pitchFamily="49" charset="0"/>
              </a:rPr>
              <a:t> Exception {</a:t>
            </a:r>
          </a:p>
          <a:p>
            <a:pPr marL="342900" indent="-342900">
              <a:buFont typeface="+mj-lt"/>
              <a:buAutoNum type="arabicPeriod"/>
            </a:pPr>
            <a:r>
              <a:rPr lang="en-US" altLang="zh-CN" b="1" dirty="0">
                <a:solidFill>
                  <a:srgbClr val="000000"/>
                </a:solidFill>
                <a:latin typeface="Consolas" panose="020B0609020204030204" pitchFamily="49" charset="0"/>
              </a:rPr>
              <a:t>        Thread thread1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Thread(() -&gt;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while</a:t>
            </a:r>
            <a:r>
              <a:rPr lang="en-US" altLang="zh-CN" b="1" dirty="0">
                <a:solidFill>
                  <a:srgbClr val="000000"/>
                </a:solidFill>
                <a:latin typeface="Consolas" panose="020B0609020204030204" pitchFamily="49" charset="0"/>
              </a:rPr>
              <a:t> (!stop) {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"Running"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"stop=true\t"</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"Time\t"</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err="1">
                <a:solidFill>
                  <a:srgbClr val="000000"/>
                </a:solidFill>
                <a:latin typeface="Consolas" panose="020B0609020204030204" pitchFamily="49" charset="0"/>
              </a:rPr>
              <a:t>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thread1.start()</a:t>
            </a:r>
            <a:r>
              <a:rPr lang="en-US" altLang="zh-CN" b="1" dirty="0">
                <a:solidFill>
                  <a:srgbClr val="0000FF"/>
                </a:solidFill>
                <a:latin typeface="Consolas" panose="020B0609020204030204" pitchFamily="49" charset="0"/>
              </a:rPr>
              <a:t>;</a:t>
            </a:r>
            <a:br>
              <a:rPr lang="en-US" altLang="zh-CN" b="1" dirty="0">
                <a:solidFill>
                  <a:srgbClr val="000000"/>
                </a:solidFill>
                <a:latin typeface="Consolas" panose="020B0609020204030204" pitchFamily="49" charset="0"/>
              </a:rPr>
            </a:b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stop = </a:t>
            </a:r>
            <a:r>
              <a:rPr lang="en-US" altLang="zh-CN" b="1" dirty="0">
                <a:solidFill>
                  <a:srgbClr val="098658"/>
                </a:solidFill>
                <a:latin typeface="Consolas" panose="020B0609020204030204" pitchFamily="49" charset="0"/>
              </a:rPr>
              <a:t>true</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//true</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A31515"/>
                </a:solidFill>
                <a:latin typeface="Consolas" panose="020B0609020204030204" pitchFamily="49" charset="0"/>
              </a:rPr>
              <a:t>"Set stop=true\t"</a:t>
            </a: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"Time\t"</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err="1">
                <a:solidFill>
                  <a:srgbClr val="000000"/>
                </a:solidFill>
                <a:latin typeface="Consolas" panose="020B0609020204030204" pitchFamily="49" charset="0"/>
              </a:rPr>
              <a:t>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p:txBody>
      </p:sp>
      <p:pic>
        <p:nvPicPr>
          <p:cNvPr id="4" name="图片 3">
            <a:extLst>
              <a:ext uri="{FF2B5EF4-FFF2-40B4-BE49-F238E27FC236}">
                <a16:creationId xmlns:a16="http://schemas.microsoft.com/office/drawing/2014/main" id="{3BAF7C6F-1527-4DF2-BEBE-3D64ED802D1B}"/>
              </a:ext>
            </a:extLst>
          </p:cNvPr>
          <p:cNvPicPr>
            <a:picLocks noChangeAspect="1"/>
          </p:cNvPicPr>
          <p:nvPr/>
        </p:nvPicPr>
        <p:blipFill>
          <a:blip r:embed="rId3"/>
          <a:stretch>
            <a:fillRect/>
          </a:stretch>
        </p:blipFill>
        <p:spPr>
          <a:xfrm>
            <a:off x="5381625" y="0"/>
            <a:ext cx="3762375" cy="1254125"/>
          </a:xfrm>
          <a:prstGeom prst="rect">
            <a:avLst/>
          </a:prstGeom>
        </p:spPr>
      </p:pic>
    </p:spTree>
    <p:extLst>
      <p:ext uri="{BB962C8B-B14F-4D97-AF65-F5344CB8AC3E}">
        <p14:creationId xmlns:p14="http://schemas.microsoft.com/office/powerpoint/2010/main" val="638561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9" name="矩形: 圆角 8">
            <a:extLst>
              <a:ext uri="{FF2B5EF4-FFF2-40B4-BE49-F238E27FC236}">
                <a16:creationId xmlns:a16="http://schemas.microsoft.com/office/drawing/2014/main" id="{AC12CE72-F840-4FF5-AC75-122B86C6D32D}"/>
              </a:ext>
            </a:extLst>
          </p:cNvPr>
          <p:cNvSpPr/>
          <p:nvPr/>
        </p:nvSpPr>
        <p:spPr>
          <a:xfrm>
            <a:off x="0" y="1361506"/>
            <a:ext cx="9144000" cy="1153094"/>
          </a:xfrm>
          <a:prstGeom prst="roundRect">
            <a:avLst>
              <a:gd name="adj" fmla="val 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000" dirty="0">
                <a:solidFill>
                  <a:sysClr val="windowText" lastClr="000000"/>
                </a:solidFill>
                <a:latin typeface="Consolas" panose="020B0609020204030204" pitchFamily="49" charset="0"/>
              </a:rPr>
              <a:t>用</a:t>
            </a:r>
            <a:r>
              <a:rPr lang="en-US" altLang="zh-CN" sz="2000" dirty="0">
                <a:solidFill>
                  <a:sysClr val="windowText" lastClr="000000"/>
                </a:solidFill>
                <a:latin typeface="Consolas" panose="020B0609020204030204" pitchFamily="49" charset="0"/>
              </a:rPr>
              <a:t>synchronized</a:t>
            </a:r>
            <a:r>
              <a:rPr lang="zh-CN" altLang="en-US" sz="2000" dirty="0">
                <a:solidFill>
                  <a:sysClr val="windowText" lastClr="000000"/>
                </a:solidFill>
                <a:latin typeface="Consolas" panose="020B0609020204030204" pitchFamily="49" charset="0"/>
              </a:rPr>
              <a:t>来标识的区域或方法即为“对象互斥锁”锁住的部分。如果一个程序内有两个或以上的方法使用</a:t>
            </a:r>
            <a:r>
              <a:rPr lang="en-US" altLang="zh-CN" sz="2000" dirty="0">
                <a:solidFill>
                  <a:sysClr val="windowText" lastClr="000000"/>
                </a:solidFill>
                <a:latin typeface="Consolas" panose="020B0609020204030204" pitchFamily="49" charset="0"/>
              </a:rPr>
              <a:t>synchronized</a:t>
            </a:r>
            <a:r>
              <a:rPr lang="zh-CN" altLang="en-US" sz="2000" dirty="0">
                <a:solidFill>
                  <a:sysClr val="windowText" lastClr="000000"/>
                </a:solidFill>
                <a:latin typeface="Consolas" panose="020B0609020204030204" pitchFamily="49" charset="0"/>
              </a:rPr>
              <a:t>标志，则它们在同一个“对象互斥锁”管理之下。</a:t>
            </a:r>
          </a:p>
        </p:txBody>
      </p:sp>
      <p:grpSp>
        <p:nvGrpSpPr>
          <p:cNvPr id="13" name="Group 1040">
            <a:extLst>
              <a:ext uri="{FF2B5EF4-FFF2-40B4-BE49-F238E27FC236}">
                <a16:creationId xmlns:a16="http://schemas.microsoft.com/office/drawing/2014/main" id="{568C07BD-3D1A-4F01-B791-FDC7961C3D51}"/>
              </a:ext>
            </a:extLst>
          </p:cNvPr>
          <p:cNvGrpSpPr>
            <a:grpSpLocks/>
          </p:cNvGrpSpPr>
          <p:nvPr/>
        </p:nvGrpSpPr>
        <p:grpSpPr bwMode="auto">
          <a:xfrm>
            <a:off x="988349" y="3409951"/>
            <a:ext cx="6499226" cy="1333500"/>
            <a:chOff x="768" y="2448"/>
            <a:chExt cx="4094" cy="840"/>
          </a:xfrm>
        </p:grpSpPr>
        <p:sp>
          <p:nvSpPr>
            <p:cNvPr id="14" name="Oval 1030">
              <a:extLst>
                <a:ext uri="{FF2B5EF4-FFF2-40B4-BE49-F238E27FC236}">
                  <a16:creationId xmlns:a16="http://schemas.microsoft.com/office/drawing/2014/main" id="{71F8DDC9-705E-473D-881C-20D2605917AC}"/>
                </a:ext>
              </a:extLst>
            </p:cNvPr>
            <p:cNvSpPr>
              <a:spLocks noChangeArrowheads="1"/>
            </p:cNvSpPr>
            <p:nvPr/>
          </p:nvSpPr>
          <p:spPr bwMode="auto">
            <a:xfrm>
              <a:off x="1404" y="2520"/>
              <a:ext cx="2688" cy="768"/>
            </a:xfrm>
            <a:prstGeom prst="ellipse">
              <a:avLst/>
            </a:prstGeom>
            <a:solidFill>
              <a:srgbClr val="CC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 name="Oval 1031">
              <a:extLst>
                <a:ext uri="{FF2B5EF4-FFF2-40B4-BE49-F238E27FC236}">
                  <a16:creationId xmlns:a16="http://schemas.microsoft.com/office/drawing/2014/main" id="{553716EE-E4C0-4DAF-9794-4C733A02CDC5}"/>
                </a:ext>
              </a:extLst>
            </p:cNvPr>
            <p:cNvSpPr>
              <a:spLocks noChangeArrowheads="1"/>
            </p:cNvSpPr>
            <p:nvPr/>
          </p:nvSpPr>
          <p:spPr bwMode="auto">
            <a:xfrm>
              <a:off x="1692" y="2760"/>
              <a:ext cx="768"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 name="Text Box 1032">
              <a:extLst>
                <a:ext uri="{FF2B5EF4-FFF2-40B4-BE49-F238E27FC236}">
                  <a16:creationId xmlns:a16="http://schemas.microsoft.com/office/drawing/2014/main" id="{5791A079-2424-4DD3-BEE3-734032C49EC2}"/>
                </a:ext>
              </a:extLst>
            </p:cNvPr>
            <p:cNvSpPr txBox="1">
              <a:spLocks noChangeArrowheads="1"/>
            </p:cNvSpPr>
            <p:nvPr/>
          </p:nvSpPr>
          <p:spPr bwMode="auto">
            <a:xfrm>
              <a:off x="1836" y="2754"/>
              <a:ext cx="512"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400" b="1">
                  <a:solidFill>
                    <a:srgbClr val="000066"/>
                  </a:solidFill>
                  <a:latin typeface="Times New Roman" panose="02020603050405020304" pitchFamily="18" charset="0"/>
                </a:rPr>
                <a:t>push</a:t>
              </a:r>
              <a:endParaRPr lang="en-US" altLang="zh-CN" b="1">
                <a:latin typeface="Times New Roman" panose="02020603050405020304" pitchFamily="18" charset="0"/>
              </a:endParaRPr>
            </a:p>
          </p:txBody>
        </p:sp>
        <p:sp>
          <p:nvSpPr>
            <p:cNvPr id="17" name="Oval 1033">
              <a:extLst>
                <a:ext uri="{FF2B5EF4-FFF2-40B4-BE49-F238E27FC236}">
                  <a16:creationId xmlns:a16="http://schemas.microsoft.com/office/drawing/2014/main" id="{9D4568A7-FB9F-4E50-8656-F6CF10872044}"/>
                </a:ext>
              </a:extLst>
            </p:cNvPr>
            <p:cNvSpPr>
              <a:spLocks noChangeArrowheads="1"/>
            </p:cNvSpPr>
            <p:nvPr/>
          </p:nvSpPr>
          <p:spPr bwMode="auto">
            <a:xfrm>
              <a:off x="3036" y="2760"/>
              <a:ext cx="768"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 name="Text Box 1034">
              <a:extLst>
                <a:ext uri="{FF2B5EF4-FFF2-40B4-BE49-F238E27FC236}">
                  <a16:creationId xmlns:a16="http://schemas.microsoft.com/office/drawing/2014/main" id="{1D83296F-E3AF-492B-85C8-EF87AEE75EBC}"/>
                </a:ext>
              </a:extLst>
            </p:cNvPr>
            <p:cNvSpPr txBox="1">
              <a:spLocks noChangeArrowheads="1"/>
            </p:cNvSpPr>
            <p:nvPr/>
          </p:nvSpPr>
          <p:spPr bwMode="auto">
            <a:xfrm>
              <a:off x="3222" y="2736"/>
              <a:ext cx="42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400" b="1">
                  <a:solidFill>
                    <a:srgbClr val="000066"/>
                  </a:solidFill>
                  <a:latin typeface="Times New Roman" panose="02020603050405020304" pitchFamily="18" charset="0"/>
                </a:rPr>
                <a:t>pop</a:t>
              </a:r>
              <a:endParaRPr lang="en-US" altLang="zh-CN" b="1">
                <a:solidFill>
                  <a:srgbClr val="000066"/>
                </a:solidFill>
                <a:latin typeface="Times New Roman" panose="02020603050405020304" pitchFamily="18" charset="0"/>
              </a:endParaRPr>
            </a:p>
          </p:txBody>
        </p:sp>
        <p:sp>
          <p:nvSpPr>
            <p:cNvPr id="20" name="Text Box 1035">
              <a:extLst>
                <a:ext uri="{FF2B5EF4-FFF2-40B4-BE49-F238E27FC236}">
                  <a16:creationId xmlns:a16="http://schemas.microsoft.com/office/drawing/2014/main" id="{359924D4-D2FE-410A-96AF-4892E3A2FE02}"/>
                </a:ext>
              </a:extLst>
            </p:cNvPr>
            <p:cNvSpPr txBox="1">
              <a:spLocks noChangeArrowheads="1"/>
            </p:cNvSpPr>
            <p:nvPr/>
          </p:nvSpPr>
          <p:spPr bwMode="auto">
            <a:xfrm>
              <a:off x="2604" y="2568"/>
              <a:ext cx="277" cy="7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dirty="0">
                  <a:latin typeface="Times New Roman" panose="02020603050405020304" pitchFamily="18" charset="0"/>
                </a:rPr>
                <a:t>互</a:t>
              </a:r>
            </a:p>
            <a:p>
              <a:pPr eaLnBrk="1" hangingPunct="1">
                <a:buClrTx/>
                <a:buSzTx/>
                <a:buFontTx/>
                <a:buNone/>
              </a:pPr>
              <a:r>
                <a:rPr lang="zh-CN" altLang="en-US" sz="2000" b="1" dirty="0">
                  <a:latin typeface="Times New Roman" panose="02020603050405020304" pitchFamily="18" charset="0"/>
                </a:rPr>
                <a:t>斥</a:t>
              </a:r>
            </a:p>
            <a:p>
              <a:pPr eaLnBrk="1" hangingPunct="1">
                <a:buClrTx/>
                <a:buSzTx/>
                <a:buFontTx/>
                <a:buNone/>
              </a:pPr>
              <a:r>
                <a:rPr lang="zh-CN" altLang="en-US" sz="2000" b="1" dirty="0">
                  <a:latin typeface="Times New Roman" panose="02020603050405020304" pitchFamily="18" charset="0"/>
                </a:rPr>
                <a:t>锁</a:t>
              </a:r>
              <a:endParaRPr lang="zh-CN" altLang="en-US" b="1" dirty="0">
                <a:latin typeface="Times New Roman" panose="02020603050405020304" pitchFamily="18" charset="0"/>
              </a:endParaRPr>
            </a:p>
          </p:txBody>
        </p:sp>
        <p:sp>
          <p:nvSpPr>
            <p:cNvPr id="21" name="Text Box 1036">
              <a:extLst>
                <a:ext uri="{FF2B5EF4-FFF2-40B4-BE49-F238E27FC236}">
                  <a16:creationId xmlns:a16="http://schemas.microsoft.com/office/drawing/2014/main" id="{227B670A-1671-48E7-B88C-685A6C7A094A}"/>
                </a:ext>
              </a:extLst>
            </p:cNvPr>
            <p:cNvSpPr txBox="1">
              <a:spLocks noChangeArrowheads="1"/>
            </p:cNvSpPr>
            <p:nvPr/>
          </p:nvSpPr>
          <p:spPr bwMode="auto">
            <a:xfrm>
              <a:off x="768" y="2460"/>
              <a:ext cx="542" cy="274"/>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latin typeface="Times New Roman" panose="02020603050405020304" pitchFamily="18" charset="0"/>
                </a:rPr>
                <a:t>线程</a:t>
              </a:r>
              <a:r>
                <a:rPr lang="en-US" altLang="zh-CN" sz="2000" b="1">
                  <a:latin typeface="Times New Roman" panose="02020603050405020304" pitchFamily="18" charset="0"/>
                </a:rPr>
                <a:t>1</a:t>
              </a:r>
            </a:p>
          </p:txBody>
        </p:sp>
        <p:sp>
          <p:nvSpPr>
            <p:cNvPr id="22" name="Text Box 1037">
              <a:extLst>
                <a:ext uri="{FF2B5EF4-FFF2-40B4-BE49-F238E27FC236}">
                  <a16:creationId xmlns:a16="http://schemas.microsoft.com/office/drawing/2014/main" id="{74812ECA-2E07-4EFE-9E7C-E5916543D339}"/>
                </a:ext>
              </a:extLst>
            </p:cNvPr>
            <p:cNvSpPr txBox="1">
              <a:spLocks noChangeArrowheads="1"/>
            </p:cNvSpPr>
            <p:nvPr/>
          </p:nvSpPr>
          <p:spPr bwMode="auto">
            <a:xfrm>
              <a:off x="4320" y="2460"/>
              <a:ext cx="542" cy="274"/>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latin typeface="Times New Roman" panose="02020603050405020304" pitchFamily="18" charset="0"/>
                </a:rPr>
                <a:t>线程</a:t>
              </a:r>
              <a:r>
                <a:rPr lang="en-US" altLang="zh-CN" sz="2000" b="1">
                  <a:latin typeface="Times New Roman" panose="02020603050405020304" pitchFamily="18" charset="0"/>
                </a:rPr>
                <a:t>2</a:t>
              </a:r>
              <a:endParaRPr lang="en-US" altLang="zh-CN" b="1">
                <a:latin typeface="Times New Roman" panose="02020603050405020304" pitchFamily="18" charset="0"/>
              </a:endParaRPr>
            </a:p>
          </p:txBody>
        </p:sp>
        <p:cxnSp>
          <p:nvCxnSpPr>
            <p:cNvPr id="23" name="AutoShape 1038">
              <a:extLst>
                <a:ext uri="{FF2B5EF4-FFF2-40B4-BE49-F238E27FC236}">
                  <a16:creationId xmlns:a16="http://schemas.microsoft.com/office/drawing/2014/main" id="{C0F5FB48-A3BF-40E5-8E56-CBE467E7D5BA}"/>
                </a:ext>
              </a:extLst>
            </p:cNvPr>
            <p:cNvCxnSpPr>
              <a:cxnSpLocks noChangeShapeType="1"/>
              <a:stCxn id="21" idx="2"/>
              <a:endCxn id="14" idx="1"/>
            </p:cNvCxnSpPr>
            <p:nvPr/>
          </p:nvCxnSpPr>
          <p:spPr bwMode="auto">
            <a:xfrm rot="5400000" flipH="1" flipV="1">
              <a:off x="1356" y="2303"/>
              <a:ext cx="126" cy="759"/>
            </a:xfrm>
            <a:prstGeom prst="curvedConnector5">
              <a:avLst>
                <a:gd name="adj1" fmla="val -104764"/>
                <a:gd name="adj2" fmla="val 41898"/>
                <a:gd name="adj3" fmla="val 293653"/>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1039">
              <a:extLst>
                <a:ext uri="{FF2B5EF4-FFF2-40B4-BE49-F238E27FC236}">
                  <a16:creationId xmlns:a16="http://schemas.microsoft.com/office/drawing/2014/main" id="{7EF0B754-13B8-4D16-8C4E-35F3DF474B8D}"/>
                </a:ext>
              </a:extLst>
            </p:cNvPr>
            <p:cNvCxnSpPr>
              <a:cxnSpLocks noChangeShapeType="1"/>
              <a:stCxn id="22" idx="0"/>
              <a:endCxn id="14" idx="7"/>
            </p:cNvCxnSpPr>
            <p:nvPr/>
          </p:nvCxnSpPr>
          <p:spPr bwMode="auto">
            <a:xfrm rot="-5400000" flipH="1" flipV="1">
              <a:off x="4059" y="2087"/>
              <a:ext cx="172" cy="893"/>
            </a:xfrm>
            <a:prstGeom prst="curvedConnector3">
              <a:avLst>
                <a:gd name="adj1" fmla="val -76745"/>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矩形 1">
            <a:extLst>
              <a:ext uri="{FF2B5EF4-FFF2-40B4-BE49-F238E27FC236}">
                <a16:creationId xmlns:a16="http://schemas.microsoft.com/office/drawing/2014/main" id="{DF1CCDE7-80F8-4602-80F9-2015E26EB7FF}"/>
              </a:ext>
            </a:extLst>
          </p:cNvPr>
          <p:cNvSpPr/>
          <p:nvPr/>
        </p:nvSpPr>
        <p:spPr>
          <a:xfrm>
            <a:off x="-11775" y="5454262"/>
            <a:ext cx="9144000" cy="93503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latin typeface="Consolas" panose="020B0609020204030204" pitchFamily="49" charset="0"/>
              </a:rPr>
              <a:t> 一般情况下，都使用</a:t>
            </a:r>
            <a:r>
              <a:rPr lang="en-US" altLang="zh-CN" sz="2000" b="1" dirty="0">
                <a:latin typeface="Consolas" panose="020B0609020204030204" pitchFamily="49" charset="0"/>
              </a:rPr>
              <a:t>synchronized</a:t>
            </a:r>
            <a:r>
              <a:rPr lang="zh-CN" altLang="en-US" sz="2000" b="1" dirty="0">
                <a:latin typeface="Consolas" panose="020B0609020204030204" pitchFamily="49" charset="0"/>
              </a:rPr>
              <a:t>关键字在方法的层次上实现对共享资源操作的同步，很少使用</a:t>
            </a:r>
            <a:r>
              <a:rPr lang="en-US" altLang="zh-CN" sz="2000" b="1" dirty="0">
                <a:latin typeface="Consolas" panose="020B0609020204030204" pitchFamily="49" charset="0"/>
              </a:rPr>
              <a:t>volatile</a:t>
            </a:r>
            <a:r>
              <a:rPr lang="zh-CN" altLang="en-US" sz="2000" b="1" dirty="0">
                <a:latin typeface="Consolas" panose="020B0609020204030204" pitchFamily="49" charset="0"/>
              </a:rPr>
              <a:t>关键字声明共享变量。</a:t>
            </a:r>
          </a:p>
        </p:txBody>
      </p:sp>
    </p:spTree>
    <p:extLst>
      <p:ext uri="{BB962C8B-B14F-4D97-AF65-F5344CB8AC3E}">
        <p14:creationId xmlns:p14="http://schemas.microsoft.com/office/powerpoint/2010/main" val="3910014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1533524"/>
            <a:ext cx="9144000" cy="4867275"/>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index = </a:t>
            </a:r>
            <a:r>
              <a:rPr lang="en-US" altLang="zh-CN" b="1" dirty="0">
                <a:solidFill>
                  <a:srgbClr val="098658"/>
                </a:solidFill>
                <a:latin typeface="Consolas" panose="020B0609020204030204" pitchFamily="49" charset="0"/>
              </a:rPr>
              <a:t>2</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data = {</a:t>
            </a:r>
            <a:r>
              <a:rPr lang="en-US" altLang="zh-CN" b="1" dirty="0">
                <a:solidFill>
                  <a:srgbClr val="A31515"/>
                </a:solidFill>
                <a:latin typeface="Consolas" panose="020B0609020204030204" pitchFamily="49" charset="0"/>
              </a:rPr>
              <a:t>'a'</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'c'</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push(</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c)</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data[index] = c</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p>
          <a:p>
            <a:pPr marL="342900" indent="-342900">
              <a:buFont typeface="+mj-lt"/>
              <a:buAutoNum type="arabicPeriod"/>
            </a:pP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pop()</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return</a:t>
            </a:r>
            <a:r>
              <a:rPr lang="en-US" altLang="zh-CN" b="1" dirty="0">
                <a:solidFill>
                  <a:srgbClr val="000000"/>
                </a:solidFill>
                <a:latin typeface="Consolas" panose="020B0609020204030204" pitchFamily="49" charset="0"/>
              </a:rPr>
              <a:t> data[index]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a:t>
            </a:r>
          </a:p>
        </p:txBody>
      </p:sp>
      <p:pic>
        <p:nvPicPr>
          <p:cNvPr id="2" name="图片 1">
            <a:extLst>
              <a:ext uri="{FF2B5EF4-FFF2-40B4-BE49-F238E27FC236}">
                <a16:creationId xmlns:a16="http://schemas.microsoft.com/office/drawing/2014/main" id="{15F23327-448E-4146-93CE-796ABD779D6C}"/>
              </a:ext>
            </a:extLst>
          </p:cNvPr>
          <p:cNvPicPr>
            <a:picLocks noChangeAspect="1"/>
          </p:cNvPicPr>
          <p:nvPr/>
        </p:nvPicPr>
        <p:blipFill>
          <a:blip r:embed="rId3"/>
          <a:stretch>
            <a:fillRect/>
          </a:stretch>
        </p:blipFill>
        <p:spPr>
          <a:xfrm>
            <a:off x="7782485" y="5886449"/>
            <a:ext cx="1361515" cy="514350"/>
          </a:xfrm>
          <a:prstGeom prst="rect">
            <a:avLst/>
          </a:prstGeom>
        </p:spPr>
      </p:pic>
    </p:spTree>
    <p:extLst>
      <p:ext uri="{BB962C8B-B14F-4D97-AF65-F5344CB8AC3E}">
        <p14:creationId xmlns:p14="http://schemas.microsoft.com/office/powerpoint/2010/main" val="2110450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1533524"/>
            <a:ext cx="9144000" cy="4867275"/>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index = </a:t>
            </a:r>
            <a:r>
              <a:rPr lang="en-US" altLang="zh-CN" b="1" dirty="0">
                <a:solidFill>
                  <a:srgbClr val="098658"/>
                </a:solidFill>
                <a:latin typeface="Consolas" panose="020B0609020204030204" pitchFamily="49" charset="0"/>
              </a:rPr>
              <a:t>2</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data = {</a:t>
            </a:r>
            <a:r>
              <a:rPr lang="en-US" altLang="zh-CN" b="1" dirty="0">
                <a:solidFill>
                  <a:srgbClr val="A31515"/>
                </a:solidFill>
                <a:latin typeface="Consolas" panose="020B0609020204030204" pitchFamily="49" charset="0"/>
              </a:rPr>
              <a:t>'a'</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'c'</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a:t>
            </a:r>
            <a:r>
              <a:rPr lang="en-US" altLang="zh-CN" b="1" dirty="0">
                <a:solidFill>
                  <a:srgbClr val="A31515"/>
                </a:solidFill>
                <a:latin typeface="Consolas" panose="020B0609020204030204" pitchFamily="49" charset="0"/>
              </a:rPr>
              <a:t>'0'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push(</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c)</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this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data[index] = c</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1000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p>
          <a:p>
            <a:pPr marL="342900" indent="-342900">
              <a:buFont typeface="+mj-lt"/>
              <a:buAutoNum type="arabicPeriod"/>
            </a:pP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char</a:t>
            </a:r>
            <a:r>
              <a:rPr lang="en-US" altLang="zh-CN" b="1" dirty="0">
                <a:solidFill>
                  <a:srgbClr val="000000"/>
                </a:solidFill>
                <a:latin typeface="Consolas" panose="020B0609020204030204" pitchFamily="49" charset="0"/>
              </a:rPr>
              <a:t> pop()</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this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return</a:t>
            </a:r>
            <a:r>
              <a:rPr lang="en-US" altLang="zh-CN" b="1" dirty="0">
                <a:solidFill>
                  <a:srgbClr val="000000"/>
                </a:solidFill>
                <a:latin typeface="Consolas" panose="020B0609020204030204" pitchFamily="49" charset="0"/>
              </a:rPr>
              <a:t> data[index]</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p>
        </p:txBody>
      </p:sp>
      <p:pic>
        <p:nvPicPr>
          <p:cNvPr id="2" name="图片 1">
            <a:extLst>
              <a:ext uri="{FF2B5EF4-FFF2-40B4-BE49-F238E27FC236}">
                <a16:creationId xmlns:a16="http://schemas.microsoft.com/office/drawing/2014/main" id="{15F23327-448E-4146-93CE-796ABD779D6C}"/>
              </a:ext>
            </a:extLst>
          </p:cNvPr>
          <p:cNvPicPr>
            <a:picLocks noChangeAspect="1"/>
          </p:cNvPicPr>
          <p:nvPr/>
        </p:nvPicPr>
        <p:blipFill>
          <a:blip r:embed="rId3"/>
          <a:stretch>
            <a:fillRect/>
          </a:stretch>
        </p:blipFill>
        <p:spPr>
          <a:xfrm>
            <a:off x="7782485" y="5886449"/>
            <a:ext cx="1361515" cy="514350"/>
          </a:xfrm>
          <a:prstGeom prst="rect">
            <a:avLst/>
          </a:prstGeom>
        </p:spPr>
      </p:pic>
    </p:spTree>
    <p:extLst>
      <p:ext uri="{BB962C8B-B14F-4D97-AF65-F5344CB8AC3E}">
        <p14:creationId xmlns:p14="http://schemas.microsoft.com/office/powerpoint/2010/main" val="584588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9" name="矩形: 圆角 8">
            <a:extLst>
              <a:ext uri="{FF2B5EF4-FFF2-40B4-BE49-F238E27FC236}">
                <a16:creationId xmlns:a16="http://schemas.microsoft.com/office/drawing/2014/main" id="{C6EF7010-C2F4-4E01-9A26-725A1B19E212}"/>
              </a:ext>
            </a:extLst>
          </p:cNvPr>
          <p:cNvSpPr/>
          <p:nvPr/>
        </p:nvSpPr>
        <p:spPr>
          <a:xfrm>
            <a:off x="0" y="1295763"/>
            <a:ext cx="8967520" cy="630942"/>
          </a:xfrm>
          <a:prstGeom prst="roundRect">
            <a:avLst>
              <a:gd name="adj" fmla="val 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kumimoji="0" lang="en-US" altLang="zh-CN" sz="2000" b="1" i="0" u="sng" strike="noStrike" kern="1200" cap="none" spc="0" normalizeH="0" baseline="0" noProof="0" dirty="0">
                <a:ln>
                  <a:noFill/>
                </a:ln>
                <a:solidFill>
                  <a:srgbClr val="0563C1"/>
                </a:solidFill>
                <a:effectLst/>
                <a:uLnTx/>
                <a:uFillTx/>
                <a:latin typeface="Consolas" panose="020B0609020204030204" pitchFamily="49" charset="0"/>
                <a:ea typeface="楷体" panose="02010609060101010101" pitchFamily="49" charset="-122"/>
                <a:cs typeface="+mn-cs"/>
              </a:rPr>
              <a:t>synchronized:</a:t>
            </a:r>
            <a:r>
              <a:rPr kumimoji="0" lang="zh-CN" altLang="en-US" sz="2000" b="1" i="0" strike="noStrike" kern="1200" cap="none" spc="0" normalizeH="0" baseline="0" noProof="0" dirty="0">
                <a:ln>
                  <a:noFill/>
                </a:ln>
                <a:solidFill>
                  <a:srgbClr val="0563C1"/>
                </a:solidFill>
                <a:effectLst/>
                <a:uLnTx/>
                <a:uFillTx/>
                <a:latin typeface="Consolas" panose="020B0609020204030204" pitchFamily="49" charset="0"/>
                <a:ea typeface="楷体" panose="02010609060101010101" pitchFamily="49" charset="-122"/>
                <a:cs typeface="+mn-cs"/>
              </a:rPr>
              <a:t>可以用于修饰不同的对象以实现不同的效果</a:t>
            </a:r>
            <a:endParaRPr lang="zh-CN" altLang="en-US" sz="2000" dirty="0">
              <a:solidFill>
                <a:sysClr val="windowText" lastClr="000000"/>
              </a:solidFill>
            </a:endParaRPr>
          </a:p>
        </p:txBody>
      </p:sp>
      <p:sp>
        <p:nvSpPr>
          <p:cNvPr id="2" name="矩形: 圆角 1">
            <a:extLst>
              <a:ext uri="{FF2B5EF4-FFF2-40B4-BE49-F238E27FC236}">
                <a16:creationId xmlns:a16="http://schemas.microsoft.com/office/drawing/2014/main" id="{56CDFC19-9755-4363-8BF4-939530A70BD2}"/>
              </a:ext>
            </a:extLst>
          </p:cNvPr>
          <p:cNvSpPr/>
          <p:nvPr/>
        </p:nvSpPr>
        <p:spPr>
          <a:xfrm>
            <a:off x="1238849" y="2007304"/>
            <a:ext cx="5990626" cy="1419225"/>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Consolas" panose="020B0609020204030204" pitchFamily="49" charset="0"/>
              </a:rPr>
              <a:t>修饰实例方法</a:t>
            </a:r>
            <a:endParaRPr lang="en-US" altLang="zh-CN" dirty="0">
              <a:latin typeface="Consolas" panose="020B0609020204030204" pitchFamily="49" charset="0"/>
            </a:endParaRPr>
          </a:p>
          <a:p>
            <a:pPr marL="342900" indent="-342900">
              <a:buFont typeface="+mj-lt"/>
              <a:buAutoNum type="arabicPeriod"/>
            </a:pPr>
            <a:r>
              <a:rPr lang="en-US" altLang="zh-CN" b="1" dirty="0">
                <a:solidFill>
                  <a:srgbClr val="C00000"/>
                </a:solidFill>
                <a:latin typeface="Consolas" panose="020B0609020204030204" pitchFamily="49" charset="0"/>
              </a:rPr>
              <a:t>synchronized</a:t>
            </a:r>
            <a:r>
              <a:rPr lang="en-US" altLang="zh-CN" b="1" dirty="0">
                <a:latin typeface="Consolas" panose="020B0609020204030204" pitchFamily="49" charset="0"/>
              </a:rPr>
              <a:t> void method() {</a:t>
            </a:r>
          </a:p>
          <a:p>
            <a:pPr marL="342900" indent="-342900">
              <a:buFont typeface="+mj-lt"/>
              <a:buAutoNum type="arabicPeriod"/>
            </a:pPr>
            <a:r>
              <a:rPr lang="en-US" altLang="zh-CN" b="1" dirty="0">
                <a:latin typeface="Consolas" panose="020B0609020204030204" pitchFamily="49" charset="0"/>
              </a:rPr>
              <a:t>  do something</a:t>
            </a:r>
          </a:p>
          <a:p>
            <a:pPr marL="342900" indent="-342900">
              <a:buFont typeface="+mj-lt"/>
              <a:buAutoNum type="arabicPeriod"/>
            </a:pPr>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11" name="矩形: 圆角 10">
            <a:extLst>
              <a:ext uri="{FF2B5EF4-FFF2-40B4-BE49-F238E27FC236}">
                <a16:creationId xmlns:a16="http://schemas.microsoft.com/office/drawing/2014/main" id="{88ACAA85-7545-4CB7-A137-E5247120EAEE}"/>
              </a:ext>
            </a:extLst>
          </p:cNvPr>
          <p:cNvSpPr/>
          <p:nvPr/>
        </p:nvSpPr>
        <p:spPr>
          <a:xfrm>
            <a:off x="1238849" y="3512071"/>
            <a:ext cx="5990626" cy="1419225"/>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Consolas" panose="020B0609020204030204" pitchFamily="49" charset="0"/>
              </a:rPr>
              <a:t>修饰静态方法</a:t>
            </a:r>
            <a:endParaRPr lang="en-US" altLang="zh-CN" dirty="0">
              <a:latin typeface="Consolas" panose="020B0609020204030204" pitchFamily="49" charset="0"/>
            </a:endParaRPr>
          </a:p>
          <a:p>
            <a:pPr marL="342900" indent="-342900">
              <a:buFont typeface="+mj-lt"/>
              <a:buAutoNum type="arabicPeriod"/>
            </a:pPr>
            <a:r>
              <a:rPr lang="en-US" altLang="zh-CN" b="1" dirty="0">
                <a:solidFill>
                  <a:srgbClr val="C00000"/>
                </a:solidFill>
                <a:latin typeface="Consolas" panose="020B0609020204030204" pitchFamily="49" charset="0"/>
              </a:rPr>
              <a:t>synchronized</a:t>
            </a:r>
            <a:r>
              <a:rPr lang="en-US" altLang="zh-CN" b="1" dirty="0">
                <a:latin typeface="Consolas" panose="020B0609020204030204" pitchFamily="49" charset="0"/>
              </a:rPr>
              <a:t> void </a:t>
            </a:r>
            <a:r>
              <a:rPr lang="en-US" altLang="zh-CN" b="1" dirty="0" err="1">
                <a:latin typeface="Consolas" panose="020B0609020204030204" pitchFamily="49" charset="0"/>
              </a:rPr>
              <a:t>staic</a:t>
            </a:r>
            <a:r>
              <a:rPr lang="en-US" altLang="zh-CN" b="1" dirty="0">
                <a:latin typeface="Consolas" panose="020B0609020204030204" pitchFamily="49" charset="0"/>
              </a:rPr>
              <a:t> method() {</a:t>
            </a:r>
          </a:p>
          <a:p>
            <a:pPr marL="342900" indent="-342900">
              <a:buFont typeface="+mj-lt"/>
              <a:buAutoNum type="arabicPeriod"/>
            </a:pPr>
            <a:r>
              <a:rPr lang="en-US" altLang="zh-CN" b="1" dirty="0">
                <a:latin typeface="Consolas" panose="020B0609020204030204" pitchFamily="49" charset="0"/>
              </a:rPr>
              <a:t>  do something</a:t>
            </a:r>
          </a:p>
          <a:p>
            <a:pPr marL="342900" indent="-342900">
              <a:buFont typeface="+mj-lt"/>
              <a:buAutoNum type="arabicPeriod"/>
            </a:pPr>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12" name="矩形: 圆角 11">
            <a:extLst>
              <a:ext uri="{FF2B5EF4-FFF2-40B4-BE49-F238E27FC236}">
                <a16:creationId xmlns:a16="http://schemas.microsoft.com/office/drawing/2014/main" id="{F0543277-936E-4771-96AF-A42384B86FE0}"/>
              </a:ext>
            </a:extLst>
          </p:cNvPr>
          <p:cNvSpPr/>
          <p:nvPr/>
        </p:nvSpPr>
        <p:spPr>
          <a:xfrm>
            <a:off x="1238849" y="5098688"/>
            <a:ext cx="5990626" cy="1419225"/>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latin typeface="Consolas" panose="020B0609020204030204" pitchFamily="49" charset="0"/>
              </a:rPr>
              <a:t>修饰代码块</a:t>
            </a:r>
            <a:endParaRPr lang="en-US" altLang="zh-CN" dirty="0">
              <a:latin typeface="Consolas" panose="020B0609020204030204" pitchFamily="49" charset="0"/>
            </a:endParaRPr>
          </a:p>
          <a:p>
            <a:pPr marL="342900" indent="-342900">
              <a:buFont typeface="+mj-lt"/>
              <a:buAutoNum type="arabicPeriod"/>
            </a:pPr>
            <a:r>
              <a:rPr lang="en-US" altLang="zh-CN" b="1" dirty="0">
                <a:solidFill>
                  <a:srgbClr val="C00000"/>
                </a:solidFill>
                <a:latin typeface="Consolas" panose="020B0609020204030204" pitchFamily="49" charset="0"/>
              </a:rPr>
              <a:t>Synchronized(this)</a:t>
            </a:r>
            <a:r>
              <a:rPr lang="en-US" altLang="zh-CN" b="1" dirty="0">
                <a:solidFill>
                  <a:schemeClr val="tx1"/>
                </a:solidFill>
                <a:latin typeface="Consolas" panose="020B0609020204030204" pitchFamily="49" charset="0"/>
              </a:rPr>
              <a:t>{</a:t>
            </a:r>
          </a:p>
          <a:p>
            <a:pPr marL="342900" indent="-342900">
              <a:buFont typeface="+mj-lt"/>
              <a:buAutoNum type="arabicPeriod"/>
            </a:pPr>
            <a:r>
              <a:rPr lang="en-US" altLang="zh-CN" b="1" dirty="0">
                <a:solidFill>
                  <a:schemeClr val="tx1"/>
                </a:solidFill>
                <a:latin typeface="Consolas" panose="020B0609020204030204" pitchFamily="49" charset="0"/>
              </a:rPr>
              <a:t>do something</a:t>
            </a:r>
          </a:p>
          <a:p>
            <a:pPr marL="342900" indent="-342900">
              <a:buFont typeface="+mj-lt"/>
              <a:buAutoNum type="arabicPeriod"/>
            </a:pPr>
            <a:r>
              <a:rPr lang="en-US" altLang="zh-CN" b="1" dirty="0">
                <a:latin typeface="Consolas" panose="020B0609020204030204" pitchFamily="49" charset="0"/>
              </a:rPr>
              <a:t>}</a:t>
            </a:r>
            <a:endParaRPr lang="zh-CN" altLang="en-US" b="1" dirty="0">
              <a:latin typeface="Consolas" panose="020B0609020204030204" pitchFamily="49" charset="0"/>
            </a:endParaRPr>
          </a:p>
        </p:txBody>
      </p:sp>
    </p:spTree>
    <p:extLst>
      <p:ext uri="{BB962C8B-B14F-4D97-AF65-F5344CB8AC3E}">
        <p14:creationId xmlns:p14="http://schemas.microsoft.com/office/powerpoint/2010/main" val="2913326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0"/>
            <a:ext cx="9144000" cy="6858000"/>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index = </a:t>
            </a:r>
            <a:r>
              <a:rPr lang="en-US" altLang="zh-CN" b="1" dirty="0">
                <a:solidFill>
                  <a:srgbClr val="098658"/>
                </a:solidFill>
                <a:latin typeface="Consolas" panose="020B0609020204030204" pitchFamily="49" charset="0"/>
              </a:rPr>
              <a:t>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getIndex</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err="1">
                <a:solidFill>
                  <a:srgbClr val="000000"/>
                </a:solidFill>
                <a:latin typeface="Consolas" panose="020B0609020204030204" pitchFamily="49" charset="0"/>
              </a:rPr>
              <a:t>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5000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return</a:t>
            </a: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MyThread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'\t'</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Stack.getIndex</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YourThread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Stack </a:t>
            </a:r>
            <a:r>
              <a:rPr lang="en-US" altLang="zh-CN" b="1" dirty="0" err="1">
                <a:solidFill>
                  <a:srgbClr val="000000"/>
                </a:solidFill>
                <a:latin typeface="Consolas" panose="020B0609020204030204" pitchFamily="49" charset="0"/>
              </a:rPr>
              <a:t>stack</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'\t'</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Stack.getIndex</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test9{</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Thread t1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MyThread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t2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YourThread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t1.start()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t2.start()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p:txBody>
      </p:sp>
      <p:pic>
        <p:nvPicPr>
          <p:cNvPr id="3" name="图片 2">
            <a:extLst>
              <a:ext uri="{FF2B5EF4-FFF2-40B4-BE49-F238E27FC236}">
                <a16:creationId xmlns:a16="http://schemas.microsoft.com/office/drawing/2014/main" id="{8954F0E4-9D90-40F9-8F36-91E5221ED798}"/>
              </a:ext>
            </a:extLst>
          </p:cNvPr>
          <p:cNvPicPr>
            <a:picLocks noChangeAspect="1"/>
          </p:cNvPicPr>
          <p:nvPr/>
        </p:nvPicPr>
        <p:blipFill>
          <a:blip r:embed="rId3"/>
          <a:stretch>
            <a:fillRect/>
          </a:stretch>
        </p:blipFill>
        <p:spPr>
          <a:xfrm>
            <a:off x="6168422" y="6024623"/>
            <a:ext cx="2899378" cy="719137"/>
          </a:xfrm>
          <a:prstGeom prst="rect">
            <a:avLst/>
          </a:prstGeom>
        </p:spPr>
      </p:pic>
    </p:spTree>
    <p:extLst>
      <p:ext uri="{BB962C8B-B14F-4D97-AF65-F5344CB8AC3E}">
        <p14:creationId xmlns:p14="http://schemas.microsoft.com/office/powerpoint/2010/main" val="768093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0"/>
            <a:ext cx="9144000" cy="6858000"/>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index = </a:t>
            </a:r>
            <a:r>
              <a:rPr lang="en-US" altLang="zh-CN" b="1" dirty="0">
                <a:solidFill>
                  <a:srgbClr val="098658"/>
                </a:solidFill>
                <a:latin typeface="Consolas" panose="020B0609020204030204" pitchFamily="49" charset="0"/>
              </a:rPr>
              <a:t>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getIndex</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err="1">
                <a:solidFill>
                  <a:srgbClr val="000000"/>
                </a:solidFill>
                <a:latin typeface="Consolas" panose="020B0609020204030204" pitchFamily="49" charset="0"/>
              </a:rPr>
              <a:t>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5000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return</a:t>
            </a: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MyThread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'\t'</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Stack.getIndex</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YourThread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Stack </a:t>
            </a:r>
            <a:r>
              <a:rPr lang="en-US" altLang="zh-CN" b="1" dirty="0" err="1">
                <a:solidFill>
                  <a:srgbClr val="000000"/>
                </a:solidFill>
                <a:latin typeface="Consolas" panose="020B0609020204030204" pitchFamily="49" charset="0"/>
              </a:rPr>
              <a:t>stack</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'\t'</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Stack.getIndex</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test9{</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Thread t1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MyThread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t2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YourThread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t1.start()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t2.start()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p:txBody>
      </p:sp>
      <p:pic>
        <p:nvPicPr>
          <p:cNvPr id="2" name="图片 1">
            <a:extLst>
              <a:ext uri="{FF2B5EF4-FFF2-40B4-BE49-F238E27FC236}">
                <a16:creationId xmlns:a16="http://schemas.microsoft.com/office/drawing/2014/main" id="{AE9C8AB5-63B0-483F-A0D5-F1B55A71AD61}"/>
              </a:ext>
            </a:extLst>
          </p:cNvPr>
          <p:cNvPicPr>
            <a:picLocks noChangeAspect="1"/>
          </p:cNvPicPr>
          <p:nvPr/>
        </p:nvPicPr>
        <p:blipFill>
          <a:blip r:embed="rId3"/>
          <a:stretch>
            <a:fillRect/>
          </a:stretch>
        </p:blipFill>
        <p:spPr>
          <a:xfrm>
            <a:off x="6524625" y="5976937"/>
            <a:ext cx="2228850" cy="752475"/>
          </a:xfrm>
          <a:prstGeom prst="rect">
            <a:avLst/>
          </a:prstGeom>
        </p:spPr>
      </p:pic>
    </p:spTree>
    <p:extLst>
      <p:ext uri="{BB962C8B-B14F-4D97-AF65-F5344CB8AC3E}">
        <p14:creationId xmlns:p14="http://schemas.microsoft.com/office/powerpoint/2010/main" val="27356254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多线程基本概念</a:t>
            </a:r>
          </a:p>
        </p:txBody>
      </p:sp>
      <p:sp>
        <p:nvSpPr>
          <p:cNvPr id="12" name="矩形: 圆角 11">
            <a:extLst>
              <a:ext uri="{FF2B5EF4-FFF2-40B4-BE49-F238E27FC236}">
                <a16:creationId xmlns:a16="http://schemas.microsoft.com/office/drawing/2014/main" id="{817D24F4-51DD-4E0C-9DAF-C4B82EF25268}"/>
              </a:ext>
            </a:extLst>
          </p:cNvPr>
          <p:cNvSpPr/>
          <p:nvPr/>
        </p:nvSpPr>
        <p:spPr>
          <a:xfrm>
            <a:off x="0" y="1061710"/>
            <a:ext cx="9143999" cy="373932"/>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线程 </a:t>
            </a:r>
            <a:r>
              <a:rPr lang="en-US" altLang="zh-CN" sz="2400" b="1" dirty="0">
                <a:solidFill>
                  <a:srgbClr val="1557AE"/>
                </a:solidFill>
              </a:rPr>
              <a:t>vs. </a:t>
            </a:r>
            <a:r>
              <a:rPr lang="zh-CN" altLang="en-US" sz="2400" b="1" dirty="0">
                <a:solidFill>
                  <a:srgbClr val="1557AE"/>
                </a:solidFill>
              </a:rPr>
              <a:t>进程</a:t>
            </a:r>
          </a:p>
        </p:txBody>
      </p:sp>
      <p:sp>
        <p:nvSpPr>
          <p:cNvPr id="4" name="矩形 3">
            <a:extLst>
              <a:ext uri="{FF2B5EF4-FFF2-40B4-BE49-F238E27FC236}">
                <a16:creationId xmlns:a16="http://schemas.microsoft.com/office/drawing/2014/main" id="{5BAC092F-564F-41D3-AEFD-C99A363DE5C7}"/>
              </a:ext>
            </a:extLst>
          </p:cNvPr>
          <p:cNvSpPr/>
          <p:nvPr/>
        </p:nvSpPr>
        <p:spPr>
          <a:xfrm>
            <a:off x="0" y="1601923"/>
            <a:ext cx="9143999" cy="6953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a:t>从逻辑的观点来看，多线程意味着一个程序的多行语句同时执行，但是多线程并不等于多次启动一个程序，操作系统也不会把每个线程当作独立的进程来对待</a:t>
            </a:r>
          </a:p>
        </p:txBody>
      </p:sp>
      <p:sp>
        <p:nvSpPr>
          <p:cNvPr id="5" name="箭头: 五边形 4">
            <a:extLst>
              <a:ext uri="{FF2B5EF4-FFF2-40B4-BE49-F238E27FC236}">
                <a16:creationId xmlns:a16="http://schemas.microsoft.com/office/drawing/2014/main" id="{AF2EAFB6-5DE1-459A-81B3-E71EEA806AD7}"/>
              </a:ext>
            </a:extLst>
          </p:cNvPr>
          <p:cNvSpPr/>
          <p:nvPr/>
        </p:nvSpPr>
        <p:spPr>
          <a:xfrm>
            <a:off x="67274" y="2432303"/>
            <a:ext cx="5219101" cy="1285875"/>
          </a:xfrm>
          <a:prstGeom prst="homePlat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b="1" dirty="0"/>
              <a:t>两者的粒度不同，是两个不同层次上的概念。进程是由操作系统来管理的，而线程则是在一个程序（进程）内。</a:t>
            </a:r>
          </a:p>
        </p:txBody>
      </p:sp>
      <p:sp>
        <p:nvSpPr>
          <p:cNvPr id="20" name="箭头: 五边形 19">
            <a:extLst>
              <a:ext uri="{FF2B5EF4-FFF2-40B4-BE49-F238E27FC236}">
                <a16:creationId xmlns:a16="http://schemas.microsoft.com/office/drawing/2014/main" id="{BC6AE2E0-654A-4D80-A2CB-24DEA4B60696}"/>
              </a:ext>
            </a:extLst>
          </p:cNvPr>
          <p:cNvSpPr/>
          <p:nvPr/>
        </p:nvSpPr>
        <p:spPr>
          <a:xfrm>
            <a:off x="1067399" y="3868846"/>
            <a:ext cx="5219101" cy="1285875"/>
          </a:xfrm>
          <a:prstGeom prst="homePlat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000" b="1" dirty="0"/>
              <a:t>不同进程的代码、内部数据和状态都是完全独立的，而一个程序内的多线程是共享同一块内存空间和同一组系统资源，有可能互相影响。</a:t>
            </a:r>
          </a:p>
        </p:txBody>
      </p:sp>
      <p:sp>
        <p:nvSpPr>
          <p:cNvPr id="21" name="箭头: 五边形 20">
            <a:extLst>
              <a:ext uri="{FF2B5EF4-FFF2-40B4-BE49-F238E27FC236}">
                <a16:creationId xmlns:a16="http://schemas.microsoft.com/office/drawing/2014/main" id="{BDB0BB4E-D57A-4A92-A603-CAC403E37A9C}"/>
              </a:ext>
            </a:extLst>
          </p:cNvPr>
          <p:cNvSpPr/>
          <p:nvPr/>
        </p:nvSpPr>
        <p:spPr>
          <a:xfrm>
            <a:off x="2458049" y="5271690"/>
            <a:ext cx="5219101" cy="1285875"/>
          </a:xfrm>
          <a:prstGeom prst="homePlat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t>线程本身的数据通常只有寄存器数据，以及一个程序执行时使用的堆栈，所以线程的切换比进程切换的负担要小。</a:t>
            </a:r>
          </a:p>
        </p:txBody>
      </p:sp>
    </p:spTree>
    <p:extLst>
      <p:ext uri="{BB962C8B-B14F-4D97-AF65-F5344CB8AC3E}">
        <p14:creationId xmlns:p14="http://schemas.microsoft.com/office/powerpoint/2010/main" val="198238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线程间的资源互斥共享</a:t>
            </a:r>
          </a:p>
        </p:txBody>
      </p:sp>
      <p:sp>
        <p:nvSpPr>
          <p:cNvPr id="11" name="矩形: 圆角 10">
            <a:extLst>
              <a:ext uri="{FF2B5EF4-FFF2-40B4-BE49-F238E27FC236}">
                <a16:creationId xmlns:a16="http://schemas.microsoft.com/office/drawing/2014/main" id="{361DA530-086D-4B5D-A88E-FC78C74E93F3}"/>
              </a:ext>
            </a:extLst>
          </p:cNvPr>
          <p:cNvSpPr/>
          <p:nvPr/>
        </p:nvSpPr>
        <p:spPr>
          <a:xfrm>
            <a:off x="0" y="0"/>
            <a:ext cx="9144000" cy="6858000"/>
          </a:xfrm>
          <a:prstGeom prst="roundRect">
            <a:avLst>
              <a:gd name="adj" fmla="val 800"/>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latin typeface="Consolas" panose="020B0609020204030204" pitchFamily="49" charset="0"/>
              </a:rPr>
              <a:t>import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java.util.Date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Stack{</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index = </a:t>
            </a:r>
            <a:r>
              <a:rPr lang="en-US" altLang="zh-CN" b="1" dirty="0">
                <a:solidFill>
                  <a:srgbClr val="098658"/>
                </a:solidFill>
                <a:latin typeface="Consolas" panose="020B0609020204030204" pitchFamily="49" charset="0"/>
              </a:rPr>
              <a:t>0</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synchronized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getIndex</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Date()).</a:t>
            </a:r>
            <a:r>
              <a:rPr lang="en-US" altLang="zh-CN" b="1" dirty="0" err="1">
                <a:solidFill>
                  <a:srgbClr val="000000"/>
                </a:solidFill>
                <a:latin typeface="Consolas" panose="020B0609020204030204" pitchFamily="49" charset="0"/>
              </a:rPr>
              <a:t>toString</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try</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Thread.sleep</a:t>
            </a:r>
            <a:r>
              <a:rPr lang="en-US" altLang="zh-CN" b="1" dirty="0">
                <a:solidFill>
                  <a:srgbClr val="000000"/>
                </a:solidFill>
                <a:latin typeface="Consolas" panose="020B0609020204030204" pitchFamily="49" charset="0"/>
              </a:rPr>
              <a:t>(</a:t>
            </a:r>
            <a:r>
              <a:rPr lang="en-US" altLang="zh-CN" b="1" dirty="0">
                <a:solidFill>
                  <a:srgbClr val="098658"/>
                </a:solidFill>
                <a:latin typeface="Consolas" panose="020B0609020204030204" pitchFamily="49" charset="0"/>
              </a:rPr>
              <a:t>5000</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InterruptedException</a:t>
            </a:r>
            <a:r>
              <a:rPr lang="en-US" altLang="zh-CN" b="1" dirty="0">
                <a:solidFill>
                  <a:srgbClr val="000000"/>
                </a:solidFill>
                <a:latin typeface="Consolas" panose="020B0609020204030204" pitchFamily="49" charset="0"/>
              </a:rPr>
              <a:t> e){}</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return</a:t>
            </a:r>
            <a:r>
              <a:rPr lang="en-US" altLang="zh-CN" b="1" dirty="0">
                <a:solidFill>
                  <a:srgbClr val="000000"/>
                </a:solidFill>
                <a:latin typeface="Consolas" panose="020B0609020204030204" pitchFamily="49" charset="0"/>
              </a:rPr>
              <a:t> index</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MyThread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Stack </a:t>
            </a:r>
            <a:r>
              <a:rPr lang="en-US" altLang="zh-CN" b="1" dirty="0" err="1">
                <a:solidFill>
                  <a:srgbClr val="000000"/>
                </a:solidFill>
                <a:latin typeface="Consolas" panose="020B0609020204030204" pitchFamily="49" charset="0"/>
              </a:rPr>
              <a:t>stack</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'\t'</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stack.getIndex</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YourThread</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extends</a:t>
            </a:r>
            <a:r>
              <a:rPr lang="en-US" altLang="zh-CN" b="1" dirty="0">
                <a:solidFill>
                  <a:srgbClr val="000000"/>
                </a:solidFill>
                <a:latin typeface="Consolas" panose="020B0609020204030204" pitchFamily="49" charset="0"/>
              </a:rPr>
              <a:t> Thread{</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run(){</a:t>
            </a:r>
          </a:p>
          <a:p>
            <a:pPr marL="342900" indent="-342900">
              <a:buFont typeface="+mj-lt"/>
              <a:buAutoNum type="arabicPeriod"/>
            </a:pPr>
            <a:r>
              <a:rPr lang="en-US" altLang="zh-CN" b="1" dirty="0">
                <a:solidFill>
                  <a:srgbClr val="000000"/>
                </a:solidFill>
                <a:latin typeface="Consolas" panose="020B0609020204030204" pitchFamily="49" charset="0"/>
              </a:rPr>
              <a:t>        Stack </a:t>
            </a:r>
            <a:r>
              <a:rPr lang="en-US" altLang="zh-CN" b="1" dirty="0" err="1">
                <a:solidFill>
                  <a:srgbClr val="000000"/>
                </a:solidFill>
                <a:latin typeface="Consolas" panose="020B0609020204030204" pitchFamily="49" charset="0"/>
              </a:rPr>
              <a:t>stack</a:t>
            </a:r>
            <a:r>
              <a:rPr lang="en-US" altLang="zh-CN" b="1" dirty="0">
                <a:solidFill>
                  <a:srgbClr val="000000"/>
                </a:solidFill>
                <a:latin typeface="Consolas" panose="020B0609020204030204" pitchFamily="49" charset="0"/>
              </a:rPr>
              <a:t>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Stack()</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System.out.println</a:t>
            </a:r>
            <a:r>
              <a:rPr lang="en-US" altLang="zh-CN" b="1" dirty="0">
                <a:solidFill>
                  <a:srgbClr val="000000"/>
                </a:solidFill>
                <a:latin typeface="Consolas" panose="020B0609020204030204" pitchFamily="49" charset="0"/>
              </a:rPr>
              <a:t>(</a:t>
            </a:r>
            <a:r>
              <a:rPr lang="en-US" altLang="zh-CN" b="1" dirty="0" err="1">
                <a:solidFill>
                  <a:srgbClr val="0000FF"/>
                </a:solidFill>
                <a:latin typeface="Consolas" panose="020B0609020204030204" pitchFamily="49" charset="0"/>
              </a:rPr>
              <a:t>this</a:t>
            </a:r>
            <a:r>
              <a:rPr lang="en-US" altLang="zh-CN" b="1" dirty="0" err="1">
                <a:solidFill>
                  <a:srgbClr val="000000"/>
                </a:solidFill>
                <a:latin typeface="Consolas" panose="020B0609020204030204" pitchFamily="49" charset="0"/>
              </a:rPr>
              <a:t>.getName</a:t>
            </a:r>
            <a:r>
              <a:rPr lang="en-US" altLang="zh-CN" b="1" dirty="0">
                <a:solidFill>
                  <a:srgbClr val="000000"/>
                </a:solidFill>
                <a:latin typeface="Consolas" panose="020B0609020204030204" pitchFamily="49" charset="0"/>
              </a:rPr>
              <a:t>() + </a:t>
            </a:r>
            <a:r>
              <a:rPr lang="en-US" altLang="zh-CN" b="1" dirty="0">
                <a:solidFill>
                  <a:srgbClr val="A31515"/>
                </a:solidFill>
                <a:latin typeface="Consolas" panose="020B0609020204030204" pitchFamily="49" charset="0"/>
              </a:rPr>
              <a:t>'\t'</a:t>
            </a:r>
            <a:r>
              <a:rPr lang="en-US" altLang="zh-CN" b="1" dirty="0">
                <a:solidFill>
                  <a:srgbClr val="000000"/>
                </a:solidFill>
                <a:latin typeface="Consolas" panose="020B0609020204030204" pitchFamily="49" charset="0"/>
              </a:rPr>
              <a:t> + </a:t>
            </a:r>
            <a:r>
              <a:rPr lang="en-US" altLang="zh-CN" b="1" dirty="0" err="1">
                <a:solidFill>
                  <a:srgbClr val="000000"/>
                </a:solidFill>
                <a:latin typeface="Consolas" panose="020B0609020204030204" pitchFamily="49" charset="0"/>
              </a:rPr>
              <a:t>stack.getIndex</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FF"/>
                </a:solidFill>
                <a:latin typeface="Consolas" panose="020B0609020204030204" pitchFamily="49" charset="0"/>
              </a:rPr>
              <a:t>class</a:t>
            </a:r>
            <a:r>
              <a:rPr lang="en-US" altLang="zh-CN" b="1" dirty="0">
                <a:solidFill>
                  <a:srgbClr val="000000"/>
                </a:solidFill>
                <a:latin typeface="Consolas" panose="020B0609020204030204" pitchFamily="49" charset="0"/>
              </a:rPr>
              <a:t> test9{</a:t>
            </a:r>
          </a:p>
          <a:p>
            <a:pPr marL="342900" indent="-342900">
              <a:buFont typeface="+mj-lt"/>
              <a:buAutoNum type="arabicPeriod"/>
            </a:pP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000000"/>
                </a:solidFill>
                <a:latin typeface="Consolas" panose="020B0609020204030204" pitchFamily="49" charset="0"/>
              </a:rPr>
              <a:t>args</a:t>
            </a:r>
            <a:r>
              <a:rPr lang="en-US" altLang="zh-CN" b="1" dirty="0">
                <a:solidFill>
                  <a:srgbClr val="000000"/>
                </a:solidFill>
                <a:latin typeface="Consolas" panose="020B0609020204030204" pitchFamily="49" charset="0"/>
              </a:rPr>
              <a:t>){</a:t>
            </a:r>
          </a:p>
          <a:p>
            <a:pPr marL="342900" indent="-342900">
              <a:buFont typeface="+mj-lt"/>
              <a:buAutoNum type="arabicPeriod"/>
            </a:pPr>
            <a:r>
              <a:rPr lang="en-US" altLang="zh-CN" b="1" dirty="0">
                <a:solidFill>
                  <a:srgbClr val="000000"/>
                </a:solidFill>
                <a:latin typeface="Consolas" panose="020B0609020204030204" pitchFamily="49" charset="0"/>
              </a:rPr>
              <a:t>        Thread t1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MyThread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Thread t2 = </a:t>
            </a:r>
            <a:r>
              <a:rPr lang="en-US" altLang="zh-CN" b="1" dirty="0">
                <a:solidFill>
                  <a:srgbClr val="0000FF"/>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YourThread</a:t>
            </a:r>
            <a:r>
              <a:rPr lang="en-US" altLang="zh-CN" b="1" dirty="0">
                <a:solidFill>
                  <a:srgbClr val="000000"/>
                </a:solidFill>
                <a:latin typeface="Consolas" panose="020B0609020204030204" pitchFamily="49" charset="0"/>
              </a:rPr>
              <a:t>()</a:t>
            </a:r>
            <a:r>
              <a:rPr lang="en-US" altLang="zh-CN" b="1" dirty="0">
                <a:solidFill>
                  <a:srgbClr val="0000FF"/>
                </a:solidFill>
                <a:latin typeface="Consolas" panose="020B0609020204030204" pitchFamily="49" charset="0"/>
              </a:rPr>
              <a:t>;</a:t>
            </a:r>
            <a:endParaRPr lang="en-US" altLang="zh-CN" b="1" dirty="0">
              <a:solidFill>
                <a:srgbClr val="000000"/>
              </a:solidFill>
              <a:latin typeface="Consolas" panose="020B0609020204030204" pitchFamily="49" charset="0"/>
            </a:endParaRPr>
          </a:p>
          <a:p>
            <a:pPr marL="342900" indent="-342900">
              <a:buFont typeface="+mj-lt"/>
              <a:buAutoNum type="arabicPeriod"/>
            </a:pPr>
            <a:r>
              <a:rPr lang="en-US" altLang="zh-CN" b="1" dirty="0">
                <a:solidFill>
                  <a:srgbClr val="000000"/>
                </a:solidFill>
                <a:latin typeface="Consolas" panose="020B0609020204030204" pitchFamily="49" charset="0"/>
              </a:rPr>
              <a:t>        t1.start()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 t2.start()</a:t>
            </a:r>
            <a:r>
              <a:rPr lang="en-US" altLang="zh-CN" b="1" dirty="0">
                <a:solidFill>
                  <a:srgbClr val="0000FF"/>
                </a:solidFill>
                <a:latin typeface="Consolas" panose="020B0609020204030204" pitchFamily="49" charset="0"/>
              </a:rPr>
              <a:t>;</a:t>
            </a:r>
            <a:r>
              <a:rPr lang="en-US" altLang="zh-CN" b="1" dirty="0">
                <a:solidFill>
                  <a:srgbClr val="000000"/>
                </a:solidFill>
                <a:latin typeface="Consolas" panose="020B0609020204030204" pitchFamily="49" charset="0"/>
              </a:rPr>
              <a:t>}}</a:t>
            </a:r>
          </a:p>
        </p:txBody>
      </p:sp>
      <p:pic>
        <p:nvPicPr>
          <p:cNvPr id="2" name="图片 1">
            <a:extLst>
              <a:ext uri="{FF2B5EF4-FFF2-40B4-BE49-F238E27FC236}">
                <a16:creationId xmlns:a16="http://schemas.microsoft.com/office/drawing/2014/main" id="{66B751FD-B26E-4801-9D17-C82462640B90}"/>
              </a:ext>
            </a:extLst>
          </p:cNvPr>
          <p:cNvPicPr>
            <a:picLocks noChangeAspect="1"/>
          </p:cNvPicPr>
          <p:nvPr/>
        </p:nvPicPr>
        <p:blipFill>
          <a:blip r:embed="rId3"/>
          <a:stretch>
            <a:fillRect/>
          </a:stretch>
        </p:blipFill>
        <p:spPr>
          <a:xfrm>
            <a:off x="6310312" y="5981700"/>
            <a:ext cx="2600325" cy="628650"/>
          </a:xfrm>
          <a:prstGeom prst="rect">
            <a:avLst/>
          </a:prstGeom>
        </p:spPr>
      </p:pic>
    </p:spTree>
    <p:extLst>
      <p:ext uri="{BB962C8B-B14F-4D97-AF65-F5344CB8AC3E}">
        <p14:creationId xmlns:p14="http://schemas.microsoft.com/office/powerpoint/2010/main" val="578459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线程间的同步</a:t>
            </a:r>
          </a:p>
        </p:txBody>
      </p:sp>
      <p:sp>
        <p:nvSpPr>
          <p:cNvPr id="9" name="矩形: 圆角 8">
            <a:extLst>
              <a:ext uri="{FF2B5EF4-FFF2-40B4-BE49-F238E27FC236}">
                <a16:creationId xmlns:a16="http://schemas.microsoft.com/office/drawing/2014/main" id="{AC12CE72-F840-4FF5-AC75-122B86C6D32D}"/>
              </a:ext>
            </a:extLst>
          </p:cNvPr>
          <p:cNvSpPr/>
          <p:nvPr/>
        </p:nvSpPr>
        <p:spPr>
          <a:xfrm>
            <a:off x="0" y="1361506"/>
            <a:ext cx="9144000" cy="1153094"/>
          </a:xfrm>
          <a:prstGeom prst="roundRect">
            <a:avLst>
              <a:gd name="adj" fmla="val 710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zh-CN" altLang="en-US" sz="2000" dirty="0">
                <a:solidFill>
                  <a:sysClr val="windowText" lastClr="000000"/>
                </a:solidFill>
                <a:latin typeface="Consolas" panose="020B0609020204030204" pitchFamily="49" charset="0"/>
              </a:rPr>
              <a:t> 除了要处理多线程间共享数据操作的同步问题之外，在进行多线程程序设计时，还会遇到另一类问题，这就是如何控制相互交互的线程之间的运行进度，即多线程的同步。</a:t>
            </a:r>
          </a:p>
        </p:txBody>
      </p:sp>
      <p:sp>
        <p:nvSpPr>
          <p:cNvPr id="2" name="矩形 1">
            <a:extLst>
              <a:ext uri="{FF2B5EF4-FFF2-40B4-BE49-F238E27FC236}">
                <a16:creationId xmlns:a16="http://schemas.microsoft.com/office/drawing/2014/main" id="{DF1CCDE7-80F8-4602-80F9-2015E26EB7FF}"/>
              </a:ext>
            </a:extLst>
          </p:cNvPr>
          <p:cNvSpPr/>
          <p:nvPr/>
        </p:nvSpPr>
        <p:spPr>
          <a:xfrm>
            <a:off x="0" y="4872248"/>
            <a:ext cx="9144000" cy="131603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zh-CN" altLang="en-US" sz="2000" b="1" dirty="0">
                <a:latin typeface="Consolas" panose="020B0609020204030204" pitchFamily="49" charset="0"/>
              </a:rPr>
              <a:t>若共享对象中只能存放一个数据，可能出现以下问题</a:t>
            </a:r>
            <a:r>
              <a:rPr lang="en-US" altLang="zh-CN" sz="2000" b="1" dirty="0">
                <a:latin typeface="Consolas" panose="020B0609020204030204" pitchFamily="49" charset="0"/>
              </a:rPr>
              <a:t>:</a:t>
            </a:r>
          </a:p>
          <a:p>
            <a:pPr marL="342900" indent="-342900" algn="just">
              <a:buFont typeface="Wingdings" panose="05000000000000000000" pitchFamily="2" charset="2"/>
              <a:buChar char="u"/>
            </a:pPr>
            <a:r>
              <a:rPr lang="en-US" altLang="zh-CN" sz="2000" b="1" dirty="0">
                <a:latin typeface="Consolas" panose="020B0609020204030204" pitchFamily="49" charset="0"/>
              </a:rPr>
              <a:t> </a:t>
            </a:r>
            <a:r>
              <a:rPr lang="zh-CN" altLang="en-US" sz="2000" b="1" dirty="0">
                <a:latin typeface="Consolas" panose="020B0609020204030204" pitchFamily="49" charset="0"/>
              </a:rPr>
              <a:t>生产者比消费者快时，消费者会漏掉一些数据没有取到；</a:t>
            </a:r>
          </a:p>
          <a:p>
            <a:pPr marL="342900" indent="-342900" algn="just">
              <a:buFont typeface="Wingdings" panose="05000000000000000000" pitchFamily="2" charset="2"/>
              <a:buChar char="u"/>
            </a:pPr>
            <a:r>
              <a:rPr lang="zh-CN" altLang="en-US" sz="2000" b="1" dirty="0">
                <a:latin typeface="Consolas" panose="020B0609020204030204" pitchFamily="49" charset="0"/>
              </a:rPr>
              <a:t> 消费者比生产者快时，消费者取相同的数据。</a:t>
            </a:r>
          </a:p>
        </p:txBody>
      </p:sp>
      <p:grpSp>
        <p:nvGrpSpPr>
          <p:cNvPr id="25" name="Group 24">
            <a:extLst>
              <a:ext uri="{FF2B5EF4-FFF2-40B4-BE49-F238E27FC236}">
                <a16:creationId xmlns:a16="http://schemas.microsoft.com/office/drawing/2014/main" id="{DF573558-917F-4D07-BA01-52AF48D9B60D}"/>
              </a:ext>
            </a:extLst>
          </p:cNvPr>
          <p:cNvGrpSpPr>
            <a:grpSpLocks/>
          </p:cNvGrpSpPr>
          <p:nvPr/>
        </p:nvGrpSpPr>
        <p:grpSpPr bwMode="auto">
          <a:xfrm>
            <a:off x="1276350" y="3429000"/>
            <a:ext cx="6257925" cy="838200"/>
            <a:chOff x="576" y="2640"/>
            <a:chExt cx="3942" cy="528"/>
          </a:xfrm>
        </p:grpSpPr>
        <p:grpSp>
          <p:nvGrpSpPr>
            <p:cNvPr id="26" name="Group 19">
              <a:extLst>
                <a:ext uri="{FF2B5EF4-FFF2-40B4-BE49-F238E27FC236}">
                  <a16:creationId xmlns:a16="http://schemas.microsoft.com/office/drawing/2014/main" id="{50C72C44-B083-4420-88B4-94F4BC86FC12}"/>
                </a:ext>
              </a:extLst>
            </p:cNvPr>
            <p:cNvGrpSpPr>
              <a:grpSpLocks/>
            </p:cNvGrpSpPr>
            <p:nvPr/>
          </p:nvGrpSpPr>
          <p:grpSpPr bwMode="auto">
            <a:xfrm>
              <a:off x="576" y="2640"/>
              <a:ext cx="960" cy="432"/>
              <a:chOff x="864" y="2640"/>
              <a:chExt cx="960" cy="432"/>
            </a:xfrm>
          </p:grpSpPr>
          <p:sp>
            <p:nvSpPr>
              <p:cNvPr id="37" name="Rectangle 6">
                <a:extLst>
                  <a:ext uri="{FF2B5EF4-FFF2-40B4-BE49-F238E27FC236}">
                    <a16:creationId xmlns:a16="http://schemas.microsoft.com/office/drawing/2014/main" id="{7D4321FC-2B60-4473-A8A8-6B181D0ECA78}"/>
                  </a:ext>
                </a:extLst>
              </p:cNvPr>
              <p:cNvSpPr>
                <a:spLocks noChangeArrowheads="1"/>
              </p:cNvSpPr>
              <p:nvPr/>
            </p:nvSpPr>
            <p:spPr bwMode="auto">
              <a:xfrm>
                <a:off x="864" y="2640"/>
                <a:ext cx="960" cy="432"/>
              </a:xfrm>
              <a:prstGeom prst="rect">
                <a:avLst/>
              </a:prstGeom>
              <a:solidFill>
                <a:srgbClr val="CC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8" name="Text Box 9">
                <a:extLst>
                  <a:ext uri="{FF2B5EF4-FFF2-40B4-BE49-F238E27FC236}">
                    <a16:creationId xmlns:a16="http://schemas.microsoft.com/office/drawing/2014/main" id="{0FAEBFB7-6279-42C3-8A99-3CC9617C8966}"/>
                  </a:ext>
                </a:extLst>
              </p:cNvPr>
              <p:cNvSpPr txBox="1">
                <a:spLocks noChangeArrowheads="1"/>
              </p:cNvSpPr>
              <p:nvPr/>
            </p:nvSpPr>
            <p:spPr bwMode="auto">
              <a:xfrm>
                <a:off x="1033" y="2736"/>
                <a:ext cx="599" cy="2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bg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生产者</a:t>
                </a:r>
                <a:endPar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7" name="Group 20">
              <a:extLst>
                <a:ext uri="{FF2B5EF4-FFF2-40B4-BE49-F238E27FC236}">
                  <a16:creationId xmlns:a16="http://schemas.microsoft.com/office/drawing/2014/main" id="{C0191777-56CC-42A4-A64C-350484F8F000}"/>
                </a:ext>
              </a:extLst>
            </p:cNvPr>
            <p:cNvGrpSpPr>
              <a:grpSpLocks/>
            </p:cNvGrpSpPr>
            <p:nvPr/>
          </p:nvGrpSpPr>
          <p:grpSpPr bwMode="auto">
            <a:xfrm>
              <a:off x="3600" y="2640"/>
              <a:ext cx="918" cy="432"/>
              <a:chOff x="3450" y="2640"/>
              <a:chExt cx="918" cy="432"/>
            </a:xfrm>
          </p:grpSpPr>
          <p:sp>
            <p:nvSpPr>
              <p:cNvPr id="35" name="Rectangle 7">
                <a:extLst>
                  <a:ext uri="{FF2B5EF4-FFF2-40B4-BE49-F238E27FC236}">
                    <a16:creationId xmlns:a16="http://schemas.microsoft.com/office/drawing/2014/main" id="{24781B94-FD36-4A44-AE02-AE67E79D2A8C}"/>
                  </a:ext>
                </a:extLst>
              </p:cNvPr>
              <p:cNvSpPr>
                <a:spLocks noChangeArrowheads="1"/>
              </p:cNvSpPr>
              <p:nvPr/>
            </p:nvSpPr>
            <p:spPr bwMode="auto">
              <a:xfrm>
                <a:off x="3450" y="2640"/>
                <a:ext cx="918" cy="432"/>
              </a:xfrm>
              <a:prstGeom prst="rect">
                <a:avLst/>
              </a:prstGeom>
              <a:solidFill>
                <a:srgbClr val="CCFFFF"/>
              </a:solidFill>
              <a:ln w="38100">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6" name="Text Box 10">
                <a:extLst>
                  <a:ext uri="{FF2B5EF4-FFF2-40B4-BE49-F238E27FC236}">
                    <a16:creationId xmlns:a16="http://schemas.microsoft.com/office/drawing/2014/main" id="{B2086F25-200E-4D0D-9DE7-9079E99FFB3F}"/>
                  </a:ext>
                </a:extLst>
              </p:cNvPr>
              <p:cNvSpPr txBox="1">
                <a:spLocks noChangeArrowheads="1"/>
              </p:cNvSpPr>
              <p:nvPr/>
            </p:nvSpPr>
            <p:spPr bwMode="auto">
              <a:xfrm>
                <a:off x="3606" y="2725"/>
                <a:ext cx="599" cy="2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消费者</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8" name="Group 21">
              <a:extLst>
                <a:ext uri="{FF2B5EF4-FFF2-40B4-BE49-F238E27FC236}">
                  <a16:creationId xmlns:a16="http://schemas.microsoft.com/office/drawing/2014/main" id="{1EE9FE76-0BE1-46C5-8527-56F7CCCB5255}"/>
                </a:ext>
              </a:extLst>
            </p:cNvPr>
            <p:cNvGrpSpPr>
              <a:grpSpLocks/>
            </p:cNvGrpSpPr>
            <p:nvPr/>
          </p:nvGrpSpPr>
          <p:grpSpPr bwMode="auto">
            <a:xfrm>
              <a:off x="2112" y="2640"/>
              <a:ext cx="912" cy="432"/>
              <a:chOff x="2352" y="2640"/>
              <a:chExt cx="912" cy="432"/>
            </a:xfrm>
          </p:grpSpPr>
          <p:sp>
            <p:nvSpPr>
              <p:cNvPr id="33" name="Oval 8">
                <a:extLst>
                  <a:ext uri="{FF2B5EF4-FFF2-40B4-BE49-F238E27FC236}">
                    <a16:creationId xmlns:a16="http://schemas.microsoft.com/office/drawing/2014/main" id="{34877FA3-60F4-4368-8665-AE845EE37C82}"/>
                  </a:ext>
                </a:extLst>
              </p:cNvPr>
              <p:cNvSpPr>
                <a:spLocks noChangeArrowheads="1"/>
              </p:cNvSpPr>
              <p:nvPr/>
            </p:nvSpPr>
            <p:spPr bwMode="auto">
              <a:xfrm>
                <a:off x="2352" y="2640"/>
                <a:ext cx="912" cy="432"/>
              </a:xfrm>
              <a:prstGeom prst="ellipse">
                <a:avLst/>
              </a:prstGeom>
              <a:solidFill>
                <a:srgbClr val="CC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4" name="Text Box 15">
                <a:extLst>
                  <a:ext uri="{FF2B5EF4-FFF2-40B4-BE49-F238E27FC236}">
                    <a16:creationId xmlns:a16="http://schemas.microsoft.com/office/drawing/2014/main" id="{80AEBD37-F5EC-48A9-B2DF-FF89A2770C1E}"/>
                  </a:ext>
                </a:extLst>
              </p:cNvPr>
              <p:cNvSpPr txBox="1">
                <a:spLocks noChangeArrowheads="1"/>
              </p:cNvSpPr>
              <p:nvPr/>
            </p:nvSpPr>
            <p:spPr bwMode="auto">
              <a:xfrm>
                <a:off x="2448" y="2736"/>
                <a:ext cx="760" cy="2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共享对象</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9" name="Text Box 16">
              <a:extLst>
                <a:ext uri="{FF2B5EF4-FFF2-40B4-BE49-F238E27FC236}">
                  <a16:creationId xmlns:a16="http://schemas.microsoft.com/office/drawing/2014/main" id="{B1C55FE8-2814-4236-B570-B76CA944A1F1}"/>
                </a:ext>
              </a:extLst>
            </p:cNvPr>
            <p:cNvSpPr txBox="1">
              <a:spLocks noChangeArrowheads="1"/>
            </p:cNvSpPr>
            <p:nvPr/>
          </p:nvSpPr>
          <p:spPr bwMode="auto">
            <a:xfrm>
              <a:off x="1536" y="2880"/>
              <a:ext cx="39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Text Box 17">
              <a:extLst>
                <a:ext uri="{FF2B5EF4-FFF2-40B4-BE49-F238E27FC236}">
                  <a16:creationId xmlns:a16="http://schemas.microsoft.com/office/drawing/2014/main" id="{A88C0865-3AED-4267-8D24-FF068447AD45}"/>
                </a:ext>
              </a:extLst>
            </p:cNvPr>
            <p:cNvSpPr txBox="1">
              <a:spLocks noChangeArrowheads="1"/>
            </p:cNvSpPr>
            <p:nvPr/>
          </p:nvSpPr>
          <p:spPr bwMode="auto">
            <a:xfrm>
              <a:off x="3072" y="2880"/>
              <a:ext cx="36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get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cxnSp>
          <p:nvCxnSpPr>
            <p:cNvPr id="31" name="AutoShape 22">
              <a:extLst>
                <a:ext uri="{FF2B5EF4-FFF2-40B4-BE49-F238E27FC236}">
                  <a16:creationId xmlns:a16="http://schemas.microsoft.com/office/drawing/2014/main" id="{5824D64B-D5EC-4E91-8965-0881EC2EDDD7}"/>
                </a:ext>
              </a:extLst>
            </p:cNvPr>
            <p:cNvCxnSpPr>
              <a:cxnSpLocks noChangeShapeType="1"/>
              <a:stCxn id="37" idx="3"/>
              <a:endCxn id="33" idx="1"/>
            </p:cNvCxnSpPr>
            <p:nvPr/>
          </p:nvCxnSpPr>
          <p:spPr bwMode="auto">
            <a:xfrm flipV="1">
              <a:off x="1548" y="2691"/>
              <a:ext cx="698" cy="165"/>
            </a:xfrm>
            <a:prstGeom prst="curvedConnector4">
              <a:avLst>
                <a:gd name="adj1" fmla="val 39542"/>
                <a:gd name="adj2" fmla="val 135755"/>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23">
              <a:extLst>
                <a:ext uri="{FF2B5EF4-FFF2-40B4-BE49-F238E27FC236}">
                  <a16:creationId xmlns:a16="http://schemas.microsoft.com/office/drawing/2014/main" id="{49CC2DF6-5DDF-42E6-8D25-9D207056DEA6}"/>
                </a:ext>
              </a:extLst>
            </p:cNvPr>
            <p:cNvCxnSpPr>
              <a:cxnSpLocks noChangeShapeType="1"/>
              <a:stCxn id="33" idx="7"/>
              <a:endCxn id="35" idx="1"/>
            </p:cNvCxnSpPr>
            <p:nvPr/>
          </p:nvCxnSpPr>
          <p:spPr bwMode="auto">
            <a:xfrm rot="5400000" flipV="1">
              <a:off x="3156" y="2425"/>
              <a:ext cx="165" cy="698"/>
            </a:xfrm>
            <a:prstGeom prst="curvedConnector4">
              <a:avLst>
                <a:gd name="adj1" fmla="val -31519"/>
                <a:gd name="adj2" fmla="val 60458"/>
              </a:avLst>
            </a:prstGeom>
            <a:noFill/>
            <a:ln w="2857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 name="文本框 39">
            <a:extLst>
              <a:ext uri="{FF2B5EF4-FFF2-40B4-BE49-F238E27FC236}">
                <a16:creationId xmlns:a16="http://schemas.microsoft.com/office/drawing/2014/main" id="{77922CC5-8B9F-40EA-BD9A-E3425D9FD7BD}"/>
              </a:ext>
            </a:extLst>
          </p:cNvPr>
          <p:cNvSpPr txBox="1"/>
          <p:nvPr/>
        </p:nvSpPr>
        <p:spPr>
          <a:xfrm>
            <a:off x="67274" y="3014881"/>
            <a:ext cx="4662486" cy="400110"/>
          </a:xfrm>
          <a:prstGeom prst="rect">
            <a:avLst/>
          </a:prstGeom>
          <a:noFill/>
        </p:spPr>
        <p:txBody>
          <a:bodyPr wrap="square">
            <a:spAutoFit/>
          </a:bodyPr>
          <a:lstStyle/>
          <a:p>
            <a:r>
              <a:rPr lang="zh-CN" altLang="en-US" sz="2000" b="1" dirty="0">
                <a:latin typeface="楷体" panose="02010609060101010101" pitchFamily="49" charset="-122"/>
                <a:ea typeface="楷体" panose="02010609060101010101" pitchFamily="49" charset="-122"/>
              </a:rPr>
              <a:t>典型的模型：生产者</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消费者问题</a:t>
            </a:r>
          </a:p>
        </p:txBody>
      </p:sp>
    </p:spTree>
    <p:extLst>
      <p:ext uri="{BB962C8B-B14F-4D97-AF65-F5344CB8AC3E}">
        <p14:creationId xmlns:p14="http://schemas.microsoft.com/office/powerpoint/2010/main" val="551872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4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7" name="文本框 6">
            <a:extLst>
              <a:ext uri="{FF2B5EF4-FFF2-40B4-BE49-F238E27FC236}">
                <a16:creationId xmlns:a16="http://schemas.microsoft.com/office/drawing/2014/main" id="{6A16C8FE-16B3-477B-8B52-BA90CBE03C93}"/>
              </a:ext>
            </a:extLst>
          </p:cNvPr>
          <p:cNvSpPr txBox="1"/>
          <p:nvPr/>
        </p:nvSpPr>
        <p:spPr>
          <a:xfrm>
            <a:off x="43130" y="936219"/>
            <a:ext cx="4633912" cy="400110"/>
          </a:xfrm>
          <a:prstGeom prst="rect">
            <a:avLst/>
          </a:prstGeom>
          <a:noFill/>
        </p:spPr>
        <p:txBody>
          <a:bodyPr wrap="square">
            <a:spAutoFit/>
          </a:bodyPr>
          <a:lstStyle/>
          <a:p>
            <a:r>
              <a:rPr lang="zh-CN" altLang="en-US" dirty="0"/>
              <a:t> </a:t>
            </a:r>
            <a:r>
              <a:rPr lang="zh-CN" altLang="en-US" sz="2000" b="1" dirty="0">
                <a:latin typeface="Times New Roman" panose="02020603050405020304" pitchFamily="18" charset="0"/>
              </a:rPr>
              <a:t>线程间的同步</a:t>
            </a:r>
          </a:p>
        </p:txBody>
      </p:sp>
      <p:pic>
        <p:nvPicPr>
          <p:cNvPr id="23" name="Picture 2" descr="学习中遇到疑问在思考的小男孩素材图片免费下载-千库网">
            <a:extLst>
              <a:ext uri="{FF2B5EF4-FFF2-40B4-BE49-F238E27FC236}">
                <a16:creationId xmlns:a16="http://schemas.microsoft.com/office/drawing/2014/main" id="{7309A939-79D1-46BE-A67D-003925A8A0B7}"/>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92" y="4343077"/>
            <a:ext cx="2047875" cy="2047875"/>
          </a:xfrm>
          <a:prstGeom prst="rect">
            <a:avLst/>
          </a:prstGeom>
          <a:noFill/>
          <a:extLst>
            <a:ext uri="{909E8E84-426E-40DD-AFC4-6F175D3DCCD1}">
              <a14:hiddenFill xmlns:a14="http://schemas.microsoft.com/office/drawing/2010/main">
                <a:solidFill>
                  <a:srgbClr val="FFFFFF"/>
                </a:solidFill>
              </a14:hiddenFill>
            </a:ext>
          </a:extLst>
        </p:spPr>
      </p:pic>
      <p:sp>
        <p:nvSpPr>
          <p:cNvPr id="24" name="对话气泡: 矩形 23">
            <a:extLst>
              <a:ext uri="{FF2B5EF4-FFF2-40B4-BE49-F238E27FC236}">
                <a16:creationId xmlns:a16="http://schemas.microsoft.com/office/drawing/2014/main" id="{A0B43367-7EEC-4D27-82FA-ECEE8F1C5F87}"/>
              </a:ext>
            </a:extLst>
          </p:cNvPr>
          <p:cNvSpPr/>
          <p:nvPr/>
        </p:nvSpPr>
        <p:spPr>
          <a:xfrm>
            <a:off x="2194687" y="855781"/>
            <a:ext cx="3547937" cy="1205154"/>
          </a:xfrm>
          <a:prstGeom prst="wedgeRectCallout">
            <a:avLst>
              <a:gd name="adj1" fmla="val -83781"/>
              <a:gd name="adj2" fmla="val 264963"/>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zh-CN" altLang="en-US" b="1" dirty="0">
                <a:latin typeface="Consolas" panose="020B0609020204030204" pitchFamily="49" charset="0"/>
                <a:ea typeface="楷体" panose="02010609060101010101" pitchFamily="49" charset="-122"/>
              </a:rPr>
              <a:t> 为了解决所出现的问题，在</a:t>
            </a:r>
            <a:r>
              <a:rPr lang="en-US" altLang="zh-CN" b="1" dirty="0">
                <a:latin typeface="Consolas" panose="020B0609020204030204" pitchFamily="49" charset="0"/>
                <a:ea typeface="楷体" panose="02010609060101010101" pitchFamily="49" charset="-122"/>
              </a:rPr>
              <a:t>Java</a:t>
            </a:r>
            <a:r>
              <a:rPr lang="zh-CN" altLang="en-US" b="1" dirty="0">
                <a:latin typeface="Consolas" panose="020B0609020204030204" pitchFamily="49" charset="0"/>
                <a:ea typeface="楷体" panose="02010609060101010101" pitchFamily="49" charset="-122"/>
              </a:rPr>
              <a:t>语言中可以用</a:t>
            </a:r>
            <a:r>
              <a:rPr lang="en-US" altLang="zh-CN" b="1" dirty="0">
                <a:latin typeface="Consolas" panose="020B0609020204030204" pitchFamily="49" charset="0"/>
                <a:ea typeface="楷体" panose="02010609060101010101" pitchFamily="49" charset="-122"/>
              </a:rPr>
              <a:t>wait () </a:t>
            </a:r>
            <a:r>
              <a:rPr lang="zh-CN" altLang="en-US" b="1" dirty="0">
                <a:latin typeface="Consolas" panose="020B0609020204030204" pitchFamily="49" charset="0"/>
                <a:ea typeface="楷体" panose="02010609060101010101" pitchFamily="49" charset="-122"/>
              </a:rPr>
              <a:t>和</a:t>
            </a:r>
            <a:r>
              <a:rPr lang="en-US" altLang="zh-CN" b="1" dirty="0">
                <a:latin typeface="Consolas" panose="020B0609020204030204" pitchFamily="49" charset="0"/>
                <a:ea typeface="楷体" panose="02010609060101010101" pitchFamily="49" charset="-122"/>
              </a:rPr>
              <a:t>notify()/</a:t>
            </a:r>
            <a:r>
              <a:rPr lang="en-US" altLang="zh-CN" b="1" dirty="0" err="1">
                <a:latin typeface="Consolas" panose="020B0609020204030204" pitchFamily="49" charset="0"/>
                <a:ea typeface="楷体" panose="02010609060101010101" pitchFamily="49" charset="-122"/>
              </a:rPr>
              <a:t>notifyAll</a:t>
            </a:r>
            <a:r>
              <a:rPr lang="en-US" altLang="zh-CN" b="1" dirty="0">
                <a:latin typeface="Consolas" panose="020B0609020204030204" pitchFamily="49" charset="0"/>
                <a:ea typeface="楷体" panose="02010609060101010101" pitchFamily="49" charset="-122"/>
              </a:rPr>
              <a:t>()</a:t>
            </a:r>
            <a:r>
              <a:rPr lang="zh-CN" altLang="en-US" b="1" dirty="0">
                <a:latin typeface="Consolas" panose="020B0609020204030204" pitchFamily="49" charset="0"/>
                <a:ea typeface="楷体" panose="02010609060101010101" pitchFamily="49" charset="-122"/>
              </a:rPr>
              <a:t>方法用来协调线程间的读取关系。</a:t>
            </a:r>
          </a:p>
        </p:txBody>
      </p:sp>
      <p:sp>
        <p:nvSpPr>
          <p:cNvPr id="39" name="对话气泡: 矩形 38">
            <a:extLst>
              <a:ext uri="{FF2B5EF4-FFF2-40B4-BE49-F238E27FC236}">
                <a16:creationId xmlns:a16="http://schemas.microsoft.com/office/drawing/2014/main" id="{5EAF0084-05B4-4111-856E-53B947C946DB}"/>
              </a:ext>
            </a:extLst>
          </p:cNvPr>
          <p:cNvSpPr/>
          <p:nvPr/>
        </p:nvSpPr>
        <p:spPr>
          <a:xfrm>
            <a:off x="2821129" y="2060935"/>
            <a:ext cx="5842989" cy="1670976"/>
          </a:xfrm>
          <a:prstGeom prst="wedgeRectCallout">
            <a:avLst>
              <a:gd name="adj1" fmla="val -79868"/>
              <a:gd name="adj2" fmla="val 108412"/>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gn="just">
              <a:buFont typeface="Wingdings" panose="05000000000000000000" pitchFamily="2" charset="2"/>
              <a:buChar char="u"/>
            </a:pPr>
            <a:r>
              <a:rPr lang="en-US" altLang="zh-CN" b="1" dirty="0">
                <a:latin typeface="Consolas" panose="020B0609020204030204" pitchFamily="49" charset="0"/>
                <a:ea typeface="楷体" panose="02010609060101010101" pitchFamily="49" charset="-122"/>
              </a:rPr>
              <a:t>wait()</a:t>
            </a:r>
            <a:r>
              <a:rPr lang="zh-CN" altLang="en-US" b="1" dirty="0">
                <a:latin typeface="Consolas" panose="020B0609020204030204" pitchFamily="49" charset="0"/>
                <a:ea typeface="楷体" panose="02010609060101010101" pitchFamily="49" charset="-122"/>
              </a:rPr>
              <a:t>方法的作用是让当前线程释放其所持有的“对象互斥锁”，进入</a:t>
            </a:r>
            <a:r>
              <a:rPr lang="en-US" altLang="zh-CN" b="1" dirty="0">
                <a:latin typeface="Consolas" panose="020B0609020204030204" pitchFamily="49" charset="0"/>
                <a:ea typeface="楷体" panose="02010609060101010101" pitchFamily="49" charset="-122"/>
              </a:rPr>
              <a:t>wait</a:t>
            </a:r>
            <a:r>
              <a:rPr lang="zh-CN" altLang="en-US" b="1" dirty="0">
                <a:latin typeface="Consolas" panose="020B0609020204030204" pitchFamily="49" charset="0"/>
                <a:ea typeface="楷体" panose="02010609060101010101" pitchFamily="49" charset="-122"/>
              </a:rPr>
              <a:t>队列（等待队列）；</a:t>
            </a:r>
            <a:endParaRPr lang="en-US" altLang="zh-CN" b="1" dirty="0">
              <a:latin typeface="Consolas" panose="020B0609020204030204" pitchFamily="49" charset="0"/>
              <a:ea typeface="楷体" panose="02010609060101010101" pitchFamily="49" charset="-122"/>
            </a:endParaRPr>
          </a:p>
          <a:p>
            <a:pPr marL="285750" indent="-285750" algn="just">
              <a:buFont typeface="Wingdings" panose="05000000000000000000" pitchFamily="2" charset="2"/>
              <a:buChar char="u"/>
            </a:pPr>
            <a:r>
              <a:rPr lang="en-US" altLang="zh-CN" b="1" dirty="0">
                <a:latin typeface="Consolas" panose="020B0609020204030204" pitchFamily="49" charset="0"/>
                <a:ea typeface="楷体" panose="02010609060101010101" pitchFamily="49" charset="-122"/>
              </a:rPr>
              <a:t>notify()/</a:t>
            </a:r>
            <a:r>
              <a:rPr lang="en-US" altLang="zh-CN" b="1" dirty="0" err="1">
                <a:latin typeface="Consolas" panose="020B0609020204030204" pitchFamily="49" charset="0"/>
                <a:ea typeface="楷体" panose="02010609060101010101" pitchFamily="49" charset="-122"/>
              </a:rPr>
              <a:t>notifyAll</a:t>
            </a:r>
            <a:r>
              <a:rPr lang="en-US" altLang="zh-CN" b="1" dirty="0">
                <a:latin typeface="Consolas" panose="020B0609020204030204" pitchFamily="49" charset="0"/>
                <a:ea typeface="楷体" panose="02010609060101010101" pitchFamily="49" charset="-122"/>
              </a:rPr>
              <a:t>()</a:t>
            </a:r>
            <a:r>
              <a:rPr lang="zh-CN" altLang="en-US" b="1" dirty="0">
                <a:latin typeface="Consolas" panose="020B0609020204030204" pitchFamily="49" charset="0"/>
                <a:ea typeface="楷体" panose="02010609060101010101" pitchFamily="49" charset="-122"/>
              </a:rPr>
              <a:t>方法的作用是唤醒一个或所有正在等待队列中等待的线程，并将它（们）移入等待同一个“对象互斥锁”的队列。</a:t>
            </a:r>
          </a:p>
        </p:txBody>
      </p:sp>
      <p:sp>
        <p:nvSpPr>
          <p:cNvPr id="42" name="对话气泡: 矩形 41">
            <a:extLst>
              <a:ext uri="{FF2B5EF4-FFF2-40B4-BE49-F238E27FC236}">
                <a16:creationId xmlns:a16="http://schemas.microsoft.com/office/drawing/2014/main" id="{13FBB70B-5FD9-4F57-86B6-7B67A266BCD8}"/>
              </a:ext>
            </a:extLst>
          </p:cNvPr>
          <p:cNvSpPr/>
          <p:nvPr/>
        </p:nvSpPr>
        <p:spPr>
          <a:xfrm>
            <a:off x="4991100" y="3676650"/>
            <a:ext cx="3914775" cy="1260415"/>
          </a:xfrm>
          <a:prstGeom prst="wedgeRectCallout">
            <a:avLst>
              <a:gd name="adj1" fmla="val -148718"/>
              <a:gd name="adj2" fmla="val 41936"/>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altLang="zh-CN" b="1" dirty="0">
                <a:latin typeface="Consolas" panose="020B0609020204030204" pitchFamily="49" charset="0"/>
                <a:ea typeface="楷体" panose="02010609060101010101" pitchFamily="49" charset="-122"/>
              </a:rPr>
              <a:t>notify()/</a:t>
            </a:r>
            <a:r>
              <a:rPr lang="en-US" altLang="zh-CN" b="1" dirty="0" err="1">
                <a:latin typeface="Consolas" panose="020B0609020204030204" pitchFamily="49" charset="0"/>
                <a:ea typeface="楷体" panose="02010609060101010101" pitchFamily="49" charset="-122"/>
              </a:rPr>
              <a:t>notifyAll</a:t>
            </a:r>
            <a:r>
              <a:rPr lang="en-US" altLang="zh-CN" b="1" dirty="0">
                <a:latin typeface="Consolas" panose="020B0609020204030204" pitchFamily="49" charset="0"/>
                <a:ea typeface="楷体" panose="02010609060101010101" pitchFamily="49" charset="-122"/>
              </a:rPr>
              <a:t>()</a:t>
            </a:r>
            <a:r>
              <a:rPr lang="zh-CN" altLang="en-US" b="1" dirty="0">
                <a:latin typeface="Consolas" panose="020B0609020204030204" pitchFamily="49" charset="0"/>
                <a:ea typeface="楷体" panose="02010609060101010101" pitchFamily="49" charset="-122"/>
              </a:rPr>
              <a:t>和</a:t>
            </a:r>
            <a:r>
              <a:rPr lang="en-US" altLang="zh-CN" b="1" dirty="0">
                <a:latin typeface="Consolas" panose="020B0609020204030204" pitchFamily="49" charset="0"/>
                <a:ea typeface="楷体" panose="02010609060101010101" pitchFamily="49" charset="-122"/>
              </a:rPr>
              <a:t>wait ()</a:t>
            </a:r>
            <a:r>
              <a:rPr lang="zh-CN" altLang="en-US" b="1" dirty="0">
                <a:latin typeface="Consolas" panose="020B0609020204030204" pitchFamily="49" charset="0"/>
                <a:ea typeface="楷体" panose="02010609060101010101" pitchFamily="49" charset="-122"/>
              </a:rPr>
              <a:t>方法都只能在被声明为</a:t>
            </a:r>
            <a:r>
              <a:rPr lang="en-US" altLang="zh-CN" b="1" dirty="0">
                <a:latin typeface="Consolas" panose="020B0609020204030204" pitchFamily="49" charset="0"/>
                <a:ea typeface="楷体" panose="02010609060101010101" pitchFamily="49" charset="-122"/>
              </a:rPr>
              <a:t>synchronized</a:t>
            </a:r>
            <a:r>
              <a:rPr lang="zh-CN" altLang="en-US" b="1" dirty="0">
                <a:latin typeface="Consolas" panose="020B0609020204030204" pitchFamily="49" charset="0"/>
                <a:ea typeface="楷体" panose="02010609060101010101" pitchFamily="49" charset="-122"/>
              </a:rPr>
              <a:t>的方法或代码段中调用。</a:t>
            </a:r>
          </a:p>
        </p:txBody>
      </p:sp>
    </p:spTree>
    <p:extLst>
      <p:ext uri="{BB962C8B-B14F-4D97-AF65-F5344CB8AC3E}">
        <p14:creationId xmlns:p14="http://schemas.microsoft.com/office/powerpoint/2010/main" val="308727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fade">
                                      <p:cBhvr>
                                        <p:cTn id="17" dur="500"/>
                                        <p:tgtEl>
                                          <p:spTgt spid="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xEl>
                                              <p:pRg st="1" end="1"/>
                                            </p:txEl>
                                          </p:spTgt>
                                        </p:tgtEl>
                                        <p:attrNameLst>
                                          <p:attrName>style.visibility</p:attrName>
                                        </p:attrNameLst>
                                      </p:cBhvr>
                                      <p:to>
                                        <p:strVal val="visible"/>
                                      </p:to>
                                    </p:set>
                                    <p:animEffect transition="in" filter="fade">
                                      <p:cBhvr>
                                        <p:cTn id="22" dur="500"/>
                                        <p:tgtEl>
                                          <p:spTgt spid="3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animBg="1"/>
      <p:bldP spid="4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11" name="矩形 10">
            <a:extLst>
              <a:ext uri="{FF2B5EF4-FFF2-40B4-BE49-F238E27FC236}">
                <a16:creationId xmlns:a16="http://schemas.microsoft.com/office/drawing/2014/main" id="{CF3A9F01-FFE8-4EBB-94EC-D2B0A04327D8}"/>
              </a:ext>
            </a:extLst>
          </p:cNvPr>
          <p:cNvSpPr/>
          <p:nvPr/>
        </p:nvSpPr>
        <p:spPr>
          <a:xfrm>
            <a:off x="0" y="1050942"/>
            <a:ext cx="9144000" cy="56619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457200" indent="-4572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seq</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boolean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available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a:t>
            </a:r>
            <a:r>
              <a:rPr lang="zh-CN" altLang="en-US" b="1" dirty="0">
                <a:solidFill>
                  <a:srgbClr val="008000"/>
                </a:solidFill>
                <a:effectLst/>
                <a:latin typeface="Consolas" panose="020B0609020204030204" pitchFamily="49" charset="0"/>
              </a:rPr>
              <a:t>信号量</a:t>
            </a:r>
            <a:endParaRPr lang="zh-CN" altLang="en-US" b="1" dirty="0">
              <a:solidFill>
                <a:srgbClr val="000000"/>
              </a:solidFill>
              <a:effectLst/>
              <a:latin typeface="Consolas" panose="020B0609020204030204" pitchFamily="49" charset="0"/>
            </a:endParaRPr>
          </a:p>
          <a:p>
            <a:pPr marL="457200" indent="-457200">
              <a:buFont typeface="+mj-lt"/>
              <a:buAutoNum type="arabicPeriod"/>
            </a:pPr>
            <a:br>
              <a:rPr lang="zh-CN" altLang="en-US" b="1" dirty="0">
                <a:solidFill>
                  <a:srgbClr val="000000"/>
                </a:solidFill>
                <a:effectLst/>
                <a:latin typeface="Consolas" panose="020B0609020204030204" pitchFamily="49" charset="0"/>
              </a:rPr>
            </a:br>
            <a:r>
              <a:rPr lang="zh-CN" altLang="en-US"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synchronized</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get</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while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available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wait</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waits for notify() call from Producer</a:t>
            </a:r>
            <a:endParaRPr lang="en-US" altLang="zh-CN" b="1" dirty="0">
              <a:solidFill>
                <a:srgbClr val="000000"/>
              </a:solidFill>
              <a:effectLst/>
              <a:latin typeface="Consolas" panose="020B0609020204030204" pitchFamily="49" charset="0"/>
            </a:endParaRPr>
          </a:p>
          <a:p>
            <a:pPr marL="457200" indent="-4572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available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notify</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return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seq</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a:t>
            </a:r>
          </a:p>
        </p:txBody>
      </p:sp>
      <p:sp>
        <p:nvSpPr>
          <p:cNvPr id="12" name="Rectangle 6">
            <a:extLst>
              <a:ext uri="{FF2B5EF4-FFF2-40B4-BE49-F238E27FC236}">
                <a16:creationId xmlns:a16="http://schemas.microsoft.com/office/drawing/2014/main" id="{DFB9F5C8-074F-4991-9FFB-0130B13BF999}"/>
              </a:ext>
            </a:extLst>
          </p:cNvPr>
          <p:cNvSpPr>
            <a:spLocks noChangeArrowheads="1"/>
          </p:cNvSpPr>
          <p:nvPr/>
        </p:nvSpPr>
        <p:spPr bwMode="auto">
          <a:xfrm>
            <a:off x="4572000" y="5578674"/>
            <a:ext cx="4419600" cy="711200"/>
          </a:xfrm>
          <a:prstGeom prst="rect">
            <a:avLst/>
          </a:prstGeom>
          <a:noFill/>
          <a:ln w="9525">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FF0000"/>
                </a:solidFill>
                <a:latin typeface="+mn-ea"/>
                <a:ea typeface="+mn-ea"/>
              </a:rPr>
              <a:t>get()</a:t>
            </a:r>
            <a:r>
              <a:rPr lang="zh-CN" altLang="en-US" sz="2000" b="1" dirty="0">
                <a:solidFill>
                  <a:srgbClr val="FF0000"/>
                </a:solidFill>
                <a:latin typeface="+mn-ea"/>
                <a:ea typeface="+mn-ea"/>
              </a:rPr>
              <a:t>方法在读信息之前先等待，直到信息可读，读完后通知要写的线程。</a:t>
            </a:r>
          </a:p>
        </p:txBody>
      </p:sp>
      <p:sp>
        <p:nvSpPr>
          <p:cNvPr id="13" name="矩形 12">
            <a:extLst>
              <a:ext uri="{FF2B5EF4-FFF2-40B4-BE49-F238E27FC236}">
                <a16:creationId xmlns:a16="http://schemas.microsoft.com/office/drawing/2014/main" id="{13398A9C-0D50-4F4A-8636-556A1479F330}"/>
              </a:ext>
            </a:extLst>
          </p:cNvPr>
          <p:cNvSpPr/>
          <p:nvPr/>
        </p:nvSpPr>
        <p:spPr>
          <a:xfrm>
            <a:off x="988349" y="2699891"/>
            <a:ext cx="6698326" cy="2738883"/>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1813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11" name="矩形 10">
            <a:extLst>
              <a:ext uri="{FF2B5EF4-FFF2-40B4-BE49-F238E27FC236}">
                <a16:creationId xmlns:a16="http://schemas.microsoft.com/office/drawing/2014/main" id="{CF3A9F01-FFE8-4EBB-94EC-D2B0A04327D8}"/>
              </a:ext>
            </a:extLst>
          </p:cNvPr>
          <p:cNvSpPr/>
          <p:nvPr/>
        </p:nvSpPr>
        <p:spPr>
          <a:xfrm>
            <a:off x="0" y="1050942"/>
            <a:ext cx="9144000" cy="56619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457200" indent="-4572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seq</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boolean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available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a:t>
            </a:r>
            <a:r>
              <a:rPr lang="zh-CN" altLang="en-US" b="1" dirty="0">
                <a:solidFill>
                  <a:srgbClr val="008000"/>
                </a:solidFill>
                <a:effectLst/>
                <a:latin typeface="Consolas" panose="020B0609020204030204" pitchFamily="49" charset="0"/>
              </a:rPr>
              <a:t>信号量</a:t>
            </a:r>
            <a:endParaRPr lang="zh-CN" altLang="en-US" b="1" dirty="0">
              <a:solidFill>
                <a:srgbClr val="000000"/>
              </a:solidFill>
              <a:effectLst/>
              <a:latin typeface="Consolas" panose="020B0609020204030204" pitchFamily="49" charset="0"/>
            </a:endParaRPr>
          </a:p>
          <a:p>
            <a:pPr marL="457200" indent="-457200">
              <a:buFont typeface="+mj-lt"/>
              <a:buAutoNum type="arabicPeriod"/>
            </a:pPr>
            <a:br>
              <a:rPr lang="zh-CN" altLang="en-US" b="1" dirty="0">
                <a:solidFill>
                  <a:srgbClr val="000000"/>
                </a:solidFill>
                <a:effectLst/>
                <a:latin typeface="Consolas" panose="020B0609020204030204" pitchFamily="49" charset="0"/>
              </a:rPr>
            </a:br>
            <a:r>
              <a:rPr lang="zh-CN" altLang="en-US"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synchronized</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get</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while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available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wait</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waits for notify() call from Producer</a:t>
            </a:r>
            <a:endParaRPr lang="en-US" altLang="zh-CN" b="1" dirty="0">
              <a:solidFill>
                <a:srgbClr val="000000"/>
              </a:solidFill>
              <a:effectLst/>
              <a:latin typeface="Consolas" panose="020B0609020204030204" pitchFamily="49" charset="0"/>
            </a:endParaRPr>
          </a:p>
          <a:p>
            <a:pPr marL="457200" indent="-4572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available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false</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notify</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return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seq</a:t>
            </a:r>
            <a:r>
              <a:rPr lang="en-US" altLang="zh-CN" b="1" dirty="0">
                <a:solidFill>
                  <a:srgbClr val="000000"/>
                </a:solidFill>
                <a:effectLst/>
                <a:latin typeface="Consolas" panose="020B0609020204030204" pitchFamily="49" charset="0"/>
              </a:rPr>
              <a:t>;</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     ……</a:t>
            </a:r>
          </a:p>
          <a:p>
            <a:pPr marL="457200" indent="-457200">
              <a:buFont typeface="+mj-lt"/>
              <a:buAutoNum type="arabicPeriod"/>
            </a:pPr>
            <a:r>
              <a:rPr lang="en-US" altLang="zh-CN" b="1" dirty="0">
                <a:solidFill>
                  <a:srgbClr val="000000"/>
                </a:solidFill>
                <a:effectLst/>
                <a:latin typeface="Consolas" panose="020B0609020204030204" pitchFamily="49" charset="0"/>
              </a:rPr>
              <a:t>}</a:t>
            </a:r>
          </a:p>
        </p:txBody>
      </p:sp>
      <p:sp>
        <p:nvSpPr>
          <p:cNvPr id="2" name="矩形: 圆角 1">
            <a:extLst>
              <a:ext uri="{FF2B5EF4-FFF2-40B4-BE49-F238E27FC236}">
                <a16:creationId xmlns:a16="http://schemas.microsoft.com/office/drawing/2014/main" id="{D691CA18-29D0-413A-91D7-70F6D558846D}"/>
              </a:ext>
            </a:extLst>
          </p:cNvPr>
          <p:cNvSpPr/>
          <p:nvPr/>
        </p:nvSpPr>
        <p:spPr>
          <a:xfrm>
            <a:off x="3143251" y="1030660"/>
            <a:ext cx="6000750" cy="3836616"/>
          </a:xfrm>
          <a:prstGeom prst="roundRect">
            <a:avLst>
              <a:gd name="adj" fmla="val 2244"/>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synchronized</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put</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value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FF0000"/>
                </a:solidFill>
                <a:effectLst/>
                <a:latin typeface="Consolas" panose="020B0609020204030204" pitchFamily="49" charset="0"/>
              </a:rPr>
              <a:t>while (available == true)</a:t>
            </a:r>
          </a:p>
          <a:p>
            <a:pPr marL="342900" indent="-342900">
              <a:buFont typeface="+mj-lt"/>
              <a:buAutoNum type="arabicPeriod"/>
            </a:pPr>
            <a:r>
              <a:rPr lang="en-US" altLang="zh-CN" b="1" dirty="0">
                <a:solidFill>
                  <a:srgbClr val="FF0000"/>
                </a:solidFill>
                <a:effectLst/>
                <a:latin typeface="Consolas" panose="020B0609020204030204" pitchFamily="49" charset="0"/>
              </a:rPr>
              <a:t>    {</a:t>
            </a:r>
          </a:p>
          <a:p>
            <a:pPr marL="342900" indent="-342900">
              <a:buFont typeface="+mj-lt"/>
              <a:buAutoNum type="arabicPeriod"/>
            </a:pPr>
            <a:r>
              <a:rPr lang="en-US" altLang="zh-CN" b="1" dirty="0">
                <a:solidFill>
                  <a:srgbClr val="FF0000"/>
                </a:solidFill>
                <a:effectLst/>
                <a:latin typeface="Consolas" panose="020B0609020204030204" pitchFamily="49" charset="0"/>
              </a:rPr>
              <a:t>        try{</a:t>
            </a:r>
          </a:p>
          <a:p>
            <a:pPr marL="342900" indent="-342900">
              <a:buFont typeface="+mj-lt"/>
              <a:buAutoNum type="arabicPeriod"/>
            </a:pPr>
            <a:r>
              <a:rPr lang="en-US" altLang="zh-CN" b="1" dirty="0">
                <a:solidFill>
                  <a:srgbClr val="FF0000"/>
                </a:solidFill>
                <a:effectLst/>
                <a:latin typeface="Consolas" panose="020B0609020204030204" pitchFamily="49" charset="0"/>
              </a:rPr>
              <a:t>            wait(); </a:t>
            </a:r>
          </a:p>
          <a:p>
            <a:pPr marL="342900" indent="-342900">
              <a:buFont typeface="+mj-lt"/>
              <a:buAutoNum type="arabicPeriod"/>
            </a:pPr>
            <a:r>
              <a:rPr lang="en-US" altLang="zh-CN" b="1" dirty="0">
                <a:solidFill>
                  <a:srgbClr val="FF0000"/>
                </a:solidFill>
                <a:effectLst/>
                <a:latin typeface="Consolas" panose="020B0609020204030204" pitchFamily="49" charset="0"/>
              </a:rPr>
              <a:t>   // waits for notify() call from consumer</a:t>
            </a:r>
          </a:p>
          <a:p>
            <a:pPr marL="342900" indent="-342900">
              <a:buFont typeface="+mj-lt"/>
              <a:buAutoNum type="arabicPeriod"/>
            </a:pPr>
            <a:r>
              <a:rPr lang="en-US" altLang="zh-CN" b="1" dirty="0">
                <a:solidFill>
                  <a:srgbClr val="FF0000"/>
                </a:solidFill>
                <a:effectLst/>
                <a:latin typeface="Consolas" panose="020B0609020204030204" pitchFamily="49" charset="0"/>
              </a:rPr>
              <a:t>        }catch (</a:t>
            </a:r>
            <a:r>
              <a:rPr lang="en-US" altLang="zh-CN" b="1" dirty="0" err="1">
                <a:solidFill>
                  <a:srgbClr val="FF0000"/>
                </a:solidFill>
                <a:effectLst/>
                <a:latin typeface="Consolas" panose="020B0609020204030204" pitchFamily="49" charset="0"/>
              </a:rPr>
              <a:t>InterruptedException</a:t>
            </a:r>
            <a:r>
              <a:rPr lang="en-US" altLang="zh-CN" b="1" dirty="0">
                <a:solidFill>
                  <a:srgbClr val="FF0000"/>
                </a:solidFill>
                <a:effectLst/>
                <a:latin typeface="Consolas" panose="020B0609020204030204" pitchFamily="49" charset="0"/>
              </a:rPr>
              <a:t> e){ }</a:t>
            </a:r>
          </a:p>
          <a:p>
            <a:pPr marL="342900" indent="-342900">
              <a:buFont typeface="+mj-lt"/>
              <a:buAutoNum type="arabicPeriod"/>
            </a:pPr>
            <a:r>
              <a:rPr lang="en-US" altLang="zh-CN" b="1" dirty="0">
                <a:solidFill>
                  <a:srgbClr val="FF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seq</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value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available</a:t>
            </a: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true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FF0000"/>
                </a:solidFill>
                <a:effectLst/>
                <a:latin typeface="Consolas" panose="020B0609020204030204" pitchFamily="49" charset="0"/>
              </a:rPr>
              <a:t>    notify();</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
        <p:nvSpPr>
          <p:cNvPr id="3" name="箭头: 下 2">
            <a:extLst>
              <a:ext uri="{FF2B5EF4-FFF2-40B4-BE49-F238E27FC236}">
                <a16:creationId xmlns:a16="http://schemas.microsoft.com/office/drawing/2014/main" id="{0717C0B9-6553-4D25-9674-5C62C59057DD}"/>
              </a:ext>
            </a:extLst>
          </p:cNvPr>
          <p:cNvSpPr/>
          <p:nvPr/>
        </p:nvSpPr>
        <p:spPr>
          <a:xfrm rot="3541135">
            <a:off x="2195953" y="4454035"/>
            <a:ext cx="257175" cy="2157603"/>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5" name="Rectangle 8">
            <a:extLst>
              <a:ext uri="{FF2B5EF4-FFF2-40B4-BE49-F238E27FC236}">
                <a16:creationId xmlns:a16="http://schemas.microsoft.com/office/drawing/2014/main" id="{9D035BA1-333C-4E3D-8E31-155631BD954A}"/>
              </a:ext>
            </a:extLst>
          </p:cNvPr>
          <p:cNvSpPr>
            <a:spLocks noChangeArrowheads="1"/>
          </p:cNvSpPr>
          <p:nvPr/>
        </p:nvSpPr>
        <p:spPr bwMode="auto">
          <a:xfrm>
            <a:off x="4500563" y="4887558"/>
            <a:ext cx="4419600" cy="707886"/>
          </a:xfrm>
          <a:prstGeom prst="rect">
            <a:avLst/>
          </a:prstGeom>
          <a:noFill/>
          <a:ln w="9525">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None/>
            </a:pPr>
            <a:r>
              <a:rPr lang="en-US" altLang="zh-CN" sz="2000" b="1" dirty="0">
                <a:solidFill>
                  <a:srgbClr val="FF0000"/>
                </a:solidFill>
                <a:latin typeface="+mn-ea"/>
                <a:ea typeface="+mn-ea"/>
              </a:rPr>
              <a:t>put()</a:t>
            </a:r>
            <a:r>
              <a:rPr lang="zh-CN" altLang="en-US" sz="2000" b="1" dirty="0">
                <a:solidFill>
                  <a:srgbClr val="FF0000"/>
                </a:solidFill>
                <a:latin typeface="+mn-ea"/>
                <a:ea typeface="+mn-ea"/>
              </a:rPr>
              <a:t>方法在写信息之前先等待，直到信息被取走，写完后通知要读的进程。</a:t>
            </a:r>
          </a:p>
        </p:txBody>
      </p:sp>
    </p:spTree>
    <p:extLst>
      <p:ext uri="{BB962C8B-B14F-4D97-AF65-F5344CB8AC3E}">
        <p14:creationId xmlns:p14="http://schemas.microsoft.com/office/powerpoint/2010/main" val="1485707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11" name="矩形 10">
            <a:extLst>
              <a:ext uri="{FF2B5EF4-FFF2-40B4-BE49-F238E27FC236}">
                <a16:creationId xmlns:a16="http://schemas.microsoft.com/office/drawing/2014/main" id="{CF3A9F01-FFE8-4EBB-94EC-D2B0A04327D8}"/>
              </a:ext>
            </a:extLst>
          </p:cNvPr>
          <p:cNvSpPr/>
          <p:nvPr/>
        </p:nvSpPr>
        <p:spPr>
          <a:xfrm>
            <a:off x="0" y="937432"/>
            <a:ext cx="9144000" cy="592143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Producer</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Producer</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FF"/>
                </a:solidFill>
                <a:effectLst/>
                <a:latin typeface="Consolas" panose="020B0609020204030204" pitchFamily="49" charset="0"/>
              </a:rPr>
              <a:t>this</a:t>
            </a:r>
            <a:r>
              <a:rPr lang="en-US" altLang="zh-CN" b="1" dirty="0" err="1">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a:t>
            </a:r>
            <a:r>
              <a:rPr lang="en-US" altLang="zh-CN" b="1" dirty="0">
                <a:solidFill>
                  <a:srgbClr val="098658"/>
                </a:solidFill>
                <a:effectLst/>
                <a:latin typeface="Consolas" panose="020B0609020204030204" pitchFamily="49" charset="0"/>
              </a:rPr>
              <a:t>10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cubbyhole</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put</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"Producer #"</a:t>
            </a:r>
            <a:r>
              <a:rPr lang="en-US" altLang="zh-CN" b="1" dirty="0">
                <a:solidFill>
                  <a:srgbClr val="000000"/>
                </a:solidFill>
                <a:effectLst/>
                <a:latin typeface="Consolas" panose="020B0609020204030204" pitchFamily="49" charset="0"/>
              </a:rPr>
              <a:t> + </a:t>
            </a:r>
            <a:r>
              <a:rPr lang="en-US" altLang="zh-CN" b="1" dirty="0" err="1">
                <a:solidFill>
                  <a:srgbClr val="0000FF"/>
                </a:solidFill>
                <a:effectLst/>
                <a:latin typeface="Consolas" panose="020B0609020204030204" pitchFamily="49" charset="0"/>
              </a:rPr>
              <a:t>this</a:t>
            </a:r>
            <a:r>
              <a:rPr lang="en-US" altLang="zh-CN" b="1" dirty="0" err="1">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 put: "</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sleep</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Math</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random</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100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40093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11" name="矩形 10">
            <a:extLst>
              <a:ext uri="{FF2B5EF4-FFF2-40B4-BE49-F238E27FC236}">
                <a16:creationId xmlns:a16="http://schemas.microsoft.com/office/drawing/2014/main" id="{CF3A9F01-FFE8-4EBB-94EC-D2B0A04327D8}"/>
              </a:ext>
            </a:extLst>
          </p:cNvPr>
          <p:cNvSpPr/>
          <p:nvPr/>
        </p:nvSpPr>
        <p:spPr>
          <a:xfrm>
            <a:off x="0" y="937432"/>
            <a:ext cx="9144000" cy="592143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Consumer</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Thread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private</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Consumer</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FF"/>
                </a:solidFill>
                <a:effectLst/>
                <a:latin typeface="Consolas" panose="020B0609020204030204" pitchFamily="49" charset="0"/>
              </a:rPr>
              <a:t>this</a:t>
            </a:r>
            <a:r>
              <a:rPr lang="en-US" altLang="zh-CN" b="1" dirty="0" err="1">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run</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value</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a:t>
            </a:r>
            <a:r>
              <a:rPr lang="en-US" altLang="zh-CN" b="1" dirty="0">
                <a:solidFill>
                  <a:srgbClr val="098658"/>
                </a:solidFill>
                <a:effectLst/>
                <a:latin typeface="Consolas" panose="020B0609020204030204" pitchFamily="49" charset="0"/>
              </a:rPr>
              <a:t>10</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value</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cubbyhole</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get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"Consumer #"</a:t>
            </a:r>
            <a:r>
              <a:rPr lang="en-US" altLang="zh-CN" b="1" dirty="0">
                <a:solidFill>
                  <a:srgbClr val="000000"/>
                </a:solidFill>
                <a:effectLst/>
                <a:latin typeface="Consolas" panose="020B0609020204030204" pitchFamily="49" charset="0"/>
              </a:rPr>
              <a:t> + </a:t>
            </a:r>
            <a:r>
              <a:rPr lang="en-US" altLang="zh-CN" b="1" dirty="0" err="1">
                <a:solidFill>
                  <a:srgbClr val="0000FF"/>
                </a:solidFill>
                <a:effectLst/>
                <a:latin typeface="Consolas" panose="020B0609020204030204" pitchFamily="49" charset="0"/>
              </a:rPr>
              <a:t>this</a:t>
            </a:r>
            <a:r>
              <a:rPr lang="en-US" altLang="zh-CN" b="1" dirty="0" err="1">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number</a:t>
            </a: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 got: "</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value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711196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11" name="矩形 10">
            <a:extLst>
              <a:ext uri="{FF2B5EF4-FFF2-40B4-BE49-F238E27FC236}">
                <a16:creationId xmlns:a16="http://schemas.microsoft.com/office/drawing/2014/main" id="{CF3A9F01-FFE8-4EBB-94EC-D2B0A04327D8}"/>
              </a:ext>
            </a:extLst>
          </p:cNvPr>
          <p:cNvSpPr/>
          <p:nvPr/>
        </p:nvSpPr>
        <p:spPr>
          <a:xfrm>
            <a:off x="0" y="937432"/>
            <a:ext cx="9144000" cy="592143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ProducerConsumerTest</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main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CubbyHole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Producer</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p1</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Producer</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 </a:t>
            </a:r>
            <a:r>
              <a:rPr lang="en-US" altLang="zh-CN" b="1" dirty="0">
                <a:solidFill>
                  <a:srgbClr val="098658"/>
                </a:solidFill>
                <a:effectLst/>
                <a:latin typeface="Consolas" panose="020B0609020204030204" pitchFamily="49" charset="0"/>
              </a:rPr>
              <a:t>1</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Consumer</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c1</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Consumer</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c</a:t>
            </a:r>
            <a:r>
              <a:rPr lang="en-US" altLang="zh-CN" b="1" dirty="0">
                <a:solidFill>
                  <a:srgbClr val="000000"/>
                </a:solidFill>
                <a:effectLst/>
                <a:latin typeface="Consolas" panose="020B0609020204030204" pitchFamily="49" charset="0"/>
              </a:rPr>
              <a:t>, </a:t>
            </a:r>
            <a:r>
              <a:rPr lang="en-US" altLang="zh-CN" b="1" dirty="0">
                <a:solidFill>
                  <a:srgbClr val="098658"/>
                </a:solidFill>
                <a:effectLst/>
                <a:latin typeface="Consolas" panose="020B0609020204030204" pitchFamily="49" charset="0"/>
              </a:rPr>
              <a:t>1</a:t>
            </a:r>
            <a:r>
              <a:rPr lang="en-US" altLang="zh-CN" b="1" dirty="0">
                <a:solidFill>
                  <a:srgbClr val="000000"/>
                </a:solidFill>
                <a:effectLst/>
                <a:latin typeface="Consolas" panose="020B0609020204030204" pitchFamily="49" charset="0"/>
              </a:rPr>
              <a:t>);</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p1</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setPriority</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Thread</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MAX_PRIORITY</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c1</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setPriority</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Thread</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MAX_PRIORITY</a:t>
            </a:r>
            <a:r>
              <a:rPr lang="en-US" altLang="zh-CN" b="1" dirty="0">
                <a:solidFill>
                  <a:srgbClr val="000000"/>
                </a:solidFill>
                <a:effectLst/>
                <a:latin typeface="Consolas" panose="020B0609020204030204" pitchFamily="49" charset="0"/>
              </a:rPr>
              <a:t>);</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p1</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c1</a:t>
            </a:r>
            <a:r>
              <a:rPr lang="en-US" altLang="zh-CN" b="1" dirty="0">
                <a:solidFill>
                  <a:srgbClr val="000000"/>
                </a:solidFill>
                <a:effectLst/>
                <a:latin typeface="Consolas" panose="020B0609020204030204" pitchFamily="49" charset="0"/>
              </a:rPr>
              <a:t>.</a:t>
            </a:r>
            <a:r>
              <a:rPr lang="en-US" altLang="zh-CN" b="1" dirty="0">
                <a:solidFill>
                  <a:srgbClr val="795E26"/>
                </a:solidFill>
                <a:effectLst/>
                <a:latin typeface="Consolas" panose="020B0609020204030204" pitchFamily="49" charset="0"/>
              </a:rPr>
              <a:t>start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p>
          <a:p>
            <a:pPr marL="342900" indent="-342900">
              <a:buFont typeface="+mj-lt"/>
              <a:buAutoNum type="arabicPeriod"/>
            </a:pPr>
            <a:r>
              <a:rPr lang="en-US" altLang="zh-CN" b="1" dirty="0">
                <a:solidFill>
                  <a:srgbClr val="000000"/>
                </a:solidFill>
                <a:effectLst/>
                <a:latin typeface="Consolas" panose="020B0609020204030204" pitchFamily="49" charset="0"/>
              </a:rPr>
              <a:t>}</a:t>
            </a:r>
          </a:p>
          <a:p>
            <a:pPr marL="342900" indent="-342900">
              <a:buFont typeface="+mj-lt"/>
              <a:buAutoNum type="arabicPeriod"/>
            </a:pPr>
            <a:br>
              <a:rPr lang="en-US" altLang="zh-CN" b="1" dirty="0">
                <a:solidFill>
                  <a:srgbClr val="000000"/>
                </a:solidFill>
                <a:effectLst/>
                <a:latin typeface="Consolas" panose="020B0609020204030204" pitchFamily="49" charset="0"/>
              </a:rPr>
            </a:br>
            <a:endParaRPr lang="en-US" altLang="zh-CN" b="1" dirty="0">
              <a:solidFill>
                <a:srgbClr val="000000"/>
              </a:solidFill>
              <a:effectLst/>
              <a:latin typeface="Consolas" panose="020B0609020204030204" pitchFamily="49" charset="0"/>
            </a:endParaRPr>
          </a:p>
        </p:txBody>
      </p:sp>
      <p:pic>
        <p:nvPicPr>
          <p:cNvPr id="2" name="图片 1">
            <a:extLst>
              <a:ext uri="{FF2B5EF4-FFF2-40B4-BE49-F238E27FC236}">
                <a16:creationId xmlns:a16="http://schemas.microsoft.com/office/drawing/2014/main" id="{5FE14C04-06EC-4F23-B670-CB4B1C7BF17D}"/>
              </a:ext>
            </a:extLst>
          </p:cNvPr>
          <p:cNvPicPr>
            <a:picLocks noChangeAspect="1"/>
          </p:cNvPicPr>
          <p:nvPr/>
        </p:nvPicPr>
        <p:blipFill>
          <a:blip r:embed="rId3"/>
          <a:stretch>
            <a:fillRect/>
          </a:stretch>
        </p:blipFill>
        <p:spPr>
          <a:xfrm>
            <a:off x="6829425" y="3162300"/>
            <a:ext cx="1524000" cy="3048000"/>
          </a:xfrm>
          <a:prstGeom prst="rect">
            <a:avLst/>
          </a:prstGeom>
        </p:spPr>
      </p:pic>
    </p:spTree>
    <p:extLst>
      <p:ext uri="{BB962C8B-B14F-4D97-AF65-F5344CB8AC3E}">
        <p14:creationId xmlns:p14="http://schemas.microsoft.com/office/powerpoint/2010/main" val="2729581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2" name="矩形: 圆角 1">
            <a:extLst>
              <a:ext uri="{FF2B5EF4-FFF2-40B4-BE49-F238E27FC236}">
                <a16:creationId xmlns:a16="http://schemas.microsoft.com/office/drawing/2014/main" id="{C016C17B-9704-41D4-B00E-109A573BDE2D}"/>
              </a:ext>
            </a:extLst>
          </p:cNvPr>
          <p:cNvSpPr/>
          <p:nvPr/>
        </p:nvSpPr>
        <p:spPr>
          <a:xfrm>
            <a:off x="0" y="1201383"/>
            <a:ext cx="9144000" cy="495532"/>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dirty="0">
                <a:solidFill>
                  <a:srgbClr val="1557AE"/>
                </a:solidFill>
              </a:rPr>
              <a:t>死锁问题</a:t>
            </a:r>
          </a:p>
        </p:txBody>
      </p:sp>
      <p:sp>
        <p:nvSpPr>
          <p:cNvPr id="9" name="Rectangle 4">
            <a:extLst>
              <a:ext uri="{FF2B5EF4-FFF2-40B4-BE49-F238E27FC236}">
                <a16:creationId xmlns:a16="http://schemas.microsoft.com/office/drawing/2014/main" id="{EA4BF3F4-5474-4AD2-8EC8-B46C1B7B7685}"/>
              </a:ext>
            </a:extLst>
          </p:cNvPr>
          <p:cNvSpPr>
            <a:spLocks noChangeArrowheads="1"/>
          </p:cNvSpPr>
          <p:nvPr/>
        </p:nvSpPr>
        <p:spPr bwMode="auto">
          <a:xfrm>
            <a:off x="5550877" y="2248132"/>
            <a:ext cx="1524000" cy="1676400"/>
          </a:xfrm>
          <a:prstGeom prst="rect">
            <a:avLst/>
          </a:prstGeom>
          <a:solidFill>
            <a:srgbClr val="00E4A8"/>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2" name="Text Box 5">
            <a:extLst>
              <a:ext uri="{FF2B5EF4-FFF2-40B4-BE49-F238E27FC236}">
                <a16:creationId xmlns:a16="http://schemas.microsoft.com/office/drawing/2014/main" id="{D927F82E-C893-43AB-A4F5-006E3DB1ED7F}"/>
              </a:ext>
            </a:extLst>
          </p:cNvPr>
          <p:cNvSpPr txBox="1">
            <a:spLocks noChangeArrowheads="1"/>
          </p:cNvSpPr>
          <p:nvPr/>
        </p:nvSpPr>
        <p:spPr bwMode="auto">
          <a:xfrm>
            <a:off x="5931877" y="2476732"/>
            <a:ext cx="9906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线程</a:t>
            </a:r>
            <a:r>
              <a:rPr kumimoji="1"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a:t>
            </a:r>
          </a:p>
        </p:txBody>
      </p:sp>
      <p:sp>
        <p:nvSpPr>
          <p:cNvPr id="13" name="AutoShape 6">
            <a:extLst>
              <a:ext uri="{FF2B5EF4-FFF2-40B4-BE49-F238E27FC236}">
                <a16:creationId xmlns:a16="http://schemas.microsoft.com/office/drawing/2014/main" id="{0ECD25BC-F36F-409A-8F49-9A6E9BC06D9C}"/>
              </a:ext>
            </a:extLst>
          </p:cNvPr>
          <p:cNvSpPr>
            <a:spLocks noChangeArrowheads="1"/>
          </p:cNvSpPr>
          <p:nvPr/>
        </p:nvSpPr>
        <p:spPr bwMode="auto">
          <a:xfrm>
            <a:off x="5627077" y="2933932"/>
            <a:ext cx="1447800" cy="838200"/>
          </a:xfrm>
          <a:prstGeom prst="irregularSeal2">
            <a:avLst/>
          </a:prstGeom>
          <a:solidFill>
            <a:srgbClr val="FFCC99"/>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pen</a:t>
            </a:r>
          </a:p>
        </p:txBody>
      </p:sp>
      <p:sp>
        <p:nvSpPr>
          <p:cNvPr id="20" name="Rectangle 8">
            <a:extLst>
              <a:ext uri="{FF2B5EF4-FFF2-40B4-BE49-F238E27FC236}">
                <a16:creationId xmlns:a16="http://schemas.microsoft.com/office/drawing/2014/main" id="{9F3EE7EF-FBC1-414B-8402-1A331F3BD592}"/>
              </a:ext>
            </a:extLst>
          </p:cNvPr>
          <p:cNvSpPr>
            <a:spLocks noChangeArrowheads="1"/>
          </p:cNvSpPr>
          <p:nvPr/>
        </p:nvSpPr>
        <p:spPr bwMode="auto">
          <a:xfrm>
            <a:off x="1207477" y="2248132"/>
            <a:ext cx="1524000" cy="1676400"/>
          </a:xfrm>
          <a:prstGeom prst="rect">
            <a:avLst/>
          </a:prstGeom>
          <a:solidFill>
            <a:srgbClr val="00E4A8"/>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1" name="Text Box 9">
            <a:extLst>
              <a:ext uri="{FF2B5EF4-FFF2-40B4-BE49-F238E27FC236}">
                <a16:creationId xmlns:a16="http://schemas.microsoft.com/office/drawing/2014/main" id="{02D1310A-B137-4C81-A927-E9677B6CF2F9}"/>
              </a:ext>
            </a:extLst>
          </p:cNvPr>
          <p:cNvSpPr txBox="1">
            <a:spLocks noChangeArrowheads="1"/>
          </p:cNvSpPr>
          <p:nvPr/>
        </p:nvSpPr>
        <p:spPr bwMode="auto">
          <a:xfrm>
            <a:off x="1436077" y="2373545"/>
            <a:ext cx="830263"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线程</a:t>
            </a:r>
            <a:r>
              <a:rPr kumimoji="1" lang="en-US" altLang="zh-CN"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1</a:t>
            </a:r>
            <a:endParaRPr kumimoji="1"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2" name="AutoShape 10">
            <a:extLst>
              <a:ext uri="{FF2B5EF4-FFF2-40B4-BE49-F238E27FC236}">
                <a16:creationId xmlns:a16="http://schemas.microsoft.com/office/drawing/2014/main" id="{09C4B00A-2534-4BE8-9D86-F0C9B3D7BA93}"/>
              </a:ext>
            </a:extLst>
          </p:cNvPr>
          <p:cNvSpPr>
            <a:spLocks noChangeArrowheads="1"/>
          </p:cNvSpPr>
          <p:nvPr/>
        </p:nvSpPr>
        <p:spPr bwMode="auto">
          <a:xfrm>
            <a:off x="1207477" y="2857732"/>
            <a:ext cx="1447800" cy="838200"/>
          </a:xfrm>
          <a:prstGeom prst="irregularSeal2">
            <a:avLst/>
          </a:prstGeom>
          <a:solidFill>
            <a:srgbClr val="FFCC99"/>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note</a:t>
            </a:r>
          </a:p>
        </p:txBody>
      </p:sp>
      <p:sp>
        <p:nvSpPr>
          <p:cNvPr id="15" name="AutoShape 11">
            <a:extLst>
              <a:ext uri="{FF2B5EF4-FFF2-40B4-BE49-F238E27FC236}">
                <a16:creationId xmlns:a16="http://schemas.microsoft.com/office/drawing/2014/main" id="{5085B124-0D09-4A57-9CBF-EA2611F51DBD}"/>
              </a:ext>
            </a:extLst>
          </p:cNvPr>
          <p:cNvSpPr>
            <a:spLocks noChangeArrowheads="1"/>
          </p:cNvSpPr>
          <p:nvPr/>
        </p:nvSpPr>
        <p:spPr bwMode="auto">
          <a:xfrm>
            <a:off x="3036277" y="1943332"/>
            <a:ext cx="2238375" cy="685800"/>
          </a:xfrm>
          <a:prstGeom prst="wedgeRoundRectCallout">
            <a:avLst>
              <a:gd name="adj1" fmla="val -63171"/>
              <a:gd name="adj2" fmla="val 84954"/>
              <a:gd name="adj3" fmla="val 16667"/>
            </a:avLst>
          </a:prstGeom>
          <a:solidFill>
            <a:srgbClr val="FFCCCC"/>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6" name="Text Box 12">
            <a:extLst>
              <a:ext uri="{FF2B5EF4-FFF2-40B4-BE49-F238E27FC236}">
                <a16:creationId xmlns:a16="http://schemas.microsoft.com/office/drawing/2014/main" id="{FF0B81CF-C23D-4BBE-BCD6-BF19FF1BF990}"/>
              </a:ext>
            </a:extLst>
          </p:cNvPr>
          <p:cNvSpPr txBox="1">
            <a:spLocks noChangeArrowheads="1"/>
          </p:cNvSpPr>
          <p:nvPr/>
        </p:nvSpPr>
        <p:spPr bwMode="auto">
          <a:xfrm>
            <a:off x="3036277" y="1943332"/>
            <a:ext cx="2303463" cy="769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把“</a:t>
            </a:r>
            <a:r>
              <a:rPr kumimoji="1"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pen”</a:t>
            </a: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给我</a:t>
            </a:r>
            <a:r>
              <a:rPr kumimoji="1"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我</a:t>
            </a:r>
          </a:p>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才能给你“</a:t>
            </a:r>
            <a:r>
              <a:rPr kumimoji="1"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note</a:t>
            </a:r>
            <a:r>
              <a:rPr kumimoji="1"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p:txBody>
      </p:sp>
      <p:sp>
        <p:nvSpPr>
          <p:cNvPr id="17" name="AutoShape 13">
            <a:extLst>
              <a:ext uri="{FF2B5EF4-FFF2-40B4-BE49-F238E27FC236}">
                <a16:creationId xmlns:a16="http://schemas.microsoft.com/office/drawing/2014/main" id="{E68E2B72-FDC4-422F-A4EB-D5F739273B0A}"/>
              </a:ext>
            </a:extLst>
          </p:cNvPr>
          <p:cNvSpPr>
            <a:spLocks noChangeArrowheads="1"/>
          </p:cNvSpPr>
          <p:nvPr/>
        </p:nvSpPr>
        <p:spPr bwMode="auto">
          <a:xfrm>
            <a:off x="3036277" y="3162532"/>
            <a:ext cx="2382838" cy="762000"/>
          </a:xfrm>
          <a:prstGeom prst="wedgeRoundRectCallout">
            <a:avLst>
              <a:gd name="adj1" fmla="val 54085"/>
              <a:gd name="adj2" fmla="val -92885"/>
              <a:gd name="adj3" fmla="val 16667"/>
            </a:avLst>
          </a:prstGeom>
          <a:solidFill>
            <a:srgbClr val="FFCCCC"/>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8" name="Text Box 14">
            <a:extLst>
              <a:ext uri="{FF2B5EF4-FFF2-40B4-BE49-F238E27FC236}">
                <a16:creationId xmlns:a16="http://schemas.microsoft.com/office/drawing/2014/main" id="{3B3153CE-9EB1-49B7-801E-3589CFDA03F9}"/>
              </a:ext>
            </a:extLst>
          </p:cNvPr>
          <p:cNvSpPr txBox="1">
            <a:spLocks noChangeArrowheads="1"/>
          </p:cNvSpPr>
          <p:nvPr/>
        </p:nvSpPr>
        <p:spPr bwMode="auto">
          <a:xfrm>
            <a:off x="3112477" y="3162532"/>
            <a:ext cx="2382838" cy="70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把“</a:t>
            </a:r>
            <a:r>
              <a:rPr kumimoji="1"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note”</a:t>
            </a: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给我</a:t>
            </a:r>
            <a:r>
              <a:rPr kumimoji="1"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我</a:t>
            </a:r>
          </a:p>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才能给你“</a:t>
            </a:r>
            <a:r>
              <a:rPr kumimoji="1"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pen”</a:t>
            </a:r>
          </a:p>
        </p:txBody>
      </p:sp>
      <p:sp>
        <p:nvSpPr>
          <p:cNvPr id="3" name="矩形: 圆角 2">
            <a:extLst>
              <a:ext uri="{FF2B5EF4-FFF2-40B4-BE49-F238E27FC236}">
                <a16:creationId xmlns:a16="http://schemas.microsoft.com/office/drawing/2014/main" id="{146FA1A4-ABBB-4EE7-A482-B9B771EEDA12}"/>
              </a:ext>
            </a:extLst>
          </p:cNvPr>
          <p:cNvSpPr/>
          <p:nvPr/>
        </p:nvSpPr>
        <p:spPr>
          <a:xfrm>
            <a:off x="0" y="4178886"/>
            <a:ext cx="9144000" cy="560167"/>
          </a:xfrm>
          <a:prstGeom prst="roundRect">
            <a:avLst>
              <a:gd name="adj"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t>如果你的持有一个锁并试图获取另一个锁时，就有死锁的危险。</a:t>
            </a:r>
          </a:p>
        </p:txBody>
      </p:sp>
      <p:sp>
        <p:nvSpPr>
          <p:cNvPr id="23" name="文本框 22">
            <a:extLst>
              <a:ext uri="{FF2B5EF4-FFF2-40B4-BE49-F238E27FC236}">
                <a16:creationId xmlns:a16="http://schemas.microsoft.com/office/drawing/2014/main" id="{84FE8FFD-AC72-4FC8-9790-9E301BD2FBCE}"/>
              </a:ext>
            </a:extLst>
          </p:cNvPr>
          <p:cNvSpPr txBox="1"/>
          <p:nvPr/>
        </p:nvSpPr>
        <p:spPr>
          <a:xfrm>
            <a:off x="43130" y="5084763"/>
            <a:ext cx="8976946" cy="369332"/>
          </a:xfrm>
          <a:prstGeom prst="rect">
            <a:avLst/>
          </a:prstGeom>
          <a:noFill/>
        </p:spPr>
        <p:txBody>
          <a:bodyPr wrap="square">
            <a:spAutoFit/>
          </a:bodyPr>
          <a:lstStyle/>
          <a:p>
            <a:pPr algn="ctr"/>
            <a:r>
              <a:rPr lang="zh-CN" altLang="en-US" b="1" dirty="0">
                <a:solidFill>
                  <a:srgbClr val="1557AE"/>
                </a:solidFill>
                <a:latin typeface="Times New Roman" panose="02020603050405020304" pitchFamily="18" charset="0"/>
              </a:rPr>
              <a:t>四个条件：互斥条件、请求和保持条件、不剥夺条件、环路等待条件</a:t>
            </a:r>
            <a:endParaRPr lang="zh-CN" altLang="en-US" b="1" dirty="0">
              <a:solidFill>
                <a:srgbClr val="1557AE"/>
              </a:solidFill>
            </a:endParaRPr>
          </a:p>
        </p:txBody>
      </p:sp>
      <p:sp>
        <p:nvSpPr>
          <p:cNvPr id="24" name="文本框 23">
            <a:extLst>
              <a:ext uri="{FF2B5EF4-FFF2-40B4-BE49-F238E27FC236}">
                <a16:creationId xmlns:a16="http://schemas.microsoft.com/office/drawing/2014/main" id="{C91541C3-F123-487B-8F2A-65EF81D9A4A2}"/>
              </a:ext>
            </a:extLst>
          </p:cNvPr>
          <p:cNvSpPr txBox="1"/>
          <p:nvPr/>
        </p:nvSpPr>
        <p:spPr>
          <a:xfrm>
            <a:off x="83527" y="5706197"/>
            <a:ext cx="8976946" cy="646331"/>
          </a:xfrm>
          <a:prstGeom prst="rect">
            <a:avLst/>
          </a:prstGeom>
          <a:noFill/>
        </p:spPr>
        <p:txBody>
          <a:bodyPr wrap="square">
            <a:spAutoFit/>
          </a:bodyPr>
          <a:lstStyle/>
          <a:p>
            <a:r>
              <a:rPr lang="zh-CN" altLang="en-US" sz="1800" dirty="0">
                <a:latin typeface="Times New Roman" panose="02020603050405020304" pitchFamily="18" charset="0"/>
              </a:rPr>
              <a:t>死锁是资源的无序使用而带来得，解决死锁问题的方法就是给资源施加排序。</a:t>
            </a:r>
            <a:r>
              <a:rPr lang="en-US" altLang="zh-CN" sz="1800" dirty="0">
                <a:latin typeface="Times New Roman" panose="02020603050405020304" pitchFamily="18" charset="0"/>
              </a:rPr>
              <a:t>note</a:t>
            </a:r>
            <a:r>
              <a:rPr lang="zh-CN" altLang="en-US" sz="1800" dirty="0">
                <a:latin typeface="Times New Roman" panose="02020603050405020304" pitchFamily="18" charset="0"/>
              </a:rPr>
              <a:t>编号为</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pen</a:t>
            </a:r>
            <a:r>
              <a:rPr lang="zh-CN" altLang="en-US" sz="1800" dirty="0">
                <a:latin typeface="Times New Roman" panose="02020603050405020304" pitchFamily="18" charset="0"/>
              </a:rPr>
              <a:t>编号为</a:t>
            </a:r>
            <a:r>
              <a:rPr lang="en-US" altLang="zh-CN" sz="1800" dirty="0">
                <a:latin typeface="Times New Roman" panose="02020603050405020304" pitchFamily="18" charset="0"/>
              </a:rPr>
              <a:t>2</a:t>
            </a:r>
            <a:r>
              <a:rPr lang="zh-CN" altLang="en-US" sz="1800" dirty="0">
                <a:latin typeface="Times New Roman" panose="02020603050405020304" pitchFamily="18" charset="0"/>
              </a:rPr>
              <a:t>，线程</a:t>
            </a:r>
            <a:r>
              <a:rPr lang="en-US" altLang="zh-CN" sz="1800" dirty="0">
                <a:latin typeface="Times New Roman" panose="02020603050405020304" pitchFamily="18" charset="0"/>
              </a:rPr>
              <a:t>1</a:t>
            </a:r>
            <a:r>
              <a:rPr lang="zh-CN" altLang="en-US" sz="1800" dirty="0">
                <a:latin typeface="Times New Roman" panose="02020603050405020304" pitchFamily="18" charset="0"/>
              </a:rPr>
              <a:t>和线程</a:t>
            </a:r>
            <a:r>
              <a:rPr lang="en-US" altLang="zh-CN" sz="1800" dirty="0">
                <a:latin typeface="Times New Roman" panose="02020603050405020304" pitchFamily="18" charset="0"/>
              </a:rPr>
              <a:t>2</a:t>
            </a:r>
            <a:r>
              <a:rPr lang="zh-CN" altLang="en-US" sz="1800" dirty="0">
                <a:latin typeface="Times New Roman" panose="02020603050405020304" pitchFamily="18" charset="0"/>
              </a:rPr>
              <a:t>都必须先获得</a:t>
            </a:r>
            <a:r>
              <a:rPr lang="en-US" altLang="zh-CN" sz="1800" dirty="0">
                <a:latin typeface="Times New Roman" panose="02020603050405020304" pitchFamily="18" charset="0"/>
              </a:rPr>
              <a:t>1</a:t>
            </a:r>
            <a:r>
              <a:rPr lang="zh-CN" altLang="en-US" sz="1800" dirty="0">
                <a:latin typeface="Times New Roman" panose="02020603050405020304" pitchFamily="18" charset="0"/>
              </a:rPr>
              <a:t>号资源后方可再获取</a:t>
            </a:r>
            <a:r>
              <a:rPr lang="en-US" altLang="zh-CN" sz="1800" dirty="0">
                <a:latin typeface="Times New Roman" panose="02020603050405020304" pitchFamily="18" charset="0"/>
              </a:rPr>
              <a:t>2</a:t>
            </a:r>
            <a:r>
              <a:rPr lang="zh-CN" altLang="en-US" sz="1800" dirty="0">
                <a:latin typeface="Times New Roman" panose="02020603050405020304" pitchFamily="18" charset="0"/>
              </a:rPr>
              <a:t>号资源。</a:t>
            </a:r>
            <a:endParaRPr lang="zh-CN" altLang="en-US" dirty="0"/>
          </a:p>
        </p:txBody>
      </p:sp>
    </p:spTree>
    <p:extLst>
      <p:ext uri="{BB962C8B-B14F-4D97-AF65-F5344CB8AC3E}">
        <p14:creationId xmlns:p14="http://schemas.microsoft.com/office/powerpoint/2010/main" val="2394275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animBg="1"/>
      <p:bldP spid="20" grpId="0" animBg="1"/>
      <p:bldP spid="21" grpId="0"/>
      <p:bldP spid="22" grpId="0" animBg="1"/>
      <p:bldP spid="15" grpId="0" animBg="1"/>
      <p:bldP spid="16" grpId="0"/>
      <p:bldP spid="17" grpId="0" animBg="1"/>
      <p:bldP spid="18" grpId="0"/>
      <p:bldP spid="3" grpId="0" animBg="1"/>
      <p:bldP spid="23" grpId="0"/>
      <p:bldP spid="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2" name="矩形: 圆角 1">
            <a:extLst>
              <a:ext uri="{FF2B5EF4-FFF2-40B4-BE49-F238E27FC236}">
                <a16:creationId xmlns:a16="http://schemas.microsoft.com/office/drawing/2014/main" id="{C016C17B-9704-41D4-B00E-109A573BDE2D}"/>
              </a:ext>
            </a:extLst>
          </p:cNvPr>
          <p:cNvSpPr/>
          <p:nvPr/>
        </p:nvSpPr>
        <p:spPr>
          <a:xfrm>
            <a:off x="0" y="1201383"/>
            <a:ext cx="9144000" cy="495532"/>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b="1" dirty="0">
                <a:solidFill>
                  <a:srgbClr val="1557AE"/>
                </a:solidFill>
              </a:rPr>
              <a:t>Daemon</a:t>
            </a:r>
            <a:r>
              <a:rPr lang="zh-CN" altLang="en-US" sz="2400" b="1" dirty="0">
                <a:solidFill>
                  <a:srgbClr val="1557AE"/>
                </a:solidFill>
              </a:rPr>
              <a:t>线程</a:t>
            </a:r>
            <a:r>
              <a:rPr lang="en-US" altLang="zh-CN" sz="2400" b="1" dirty="0">
                <a:solidFill>
                  <a:srgbClr val="1557AE"/>
                </a:solidFill>
              </a:rPr>
              <a:t>(</a:t>
            </a:r>
            <a:r>
              <a:rPr lang="zh-CN" altLang="en-US" sz="2400" b="1" dirty="0">
                <a:solidFill>
                  <a:srgbClr val="1557AE"/>
                </a:solidFill>
              </a:rPr>
              <a:t>守护线程</a:t>
            </a:r>
            <a:r>
              <a:rPr lang="en-US" altLang="zh-CN" sz="2400" b="1" dirty="0">
                <a:solidFill>
                  <a:srgbClr val="1557AE"/>
                </a:solidFill>
              </a:rPr>
              <a:t>)</a:t>
            </a:r>
          </a:p>
        </p:txBody>
      </p:sp>
      <p:sp>
        <p:nvSpPr>
          <p:cNvPr id="5" name="矩形: 圆角 4">
            <a:extLst>
              <a:ext uri="{FF2B5EF4-FFF2-40B4-BE49-F238E27FC236}">
                <a16:creationId xmlns:a16="http://schemas.microsoft.com/office/drawing/2014/main" id="{4BAA2EF0-E923-4A31-A490-3311EF444018}"/>
              </a:ext>
            </a:extLst>
          </p:cNvPr>
          <p:cNvSpPr/>
          <p:nvPr/>
        </p:nvSpPr>
        <p:spPr>
          <a:xfrm>
            <a:off x="21565" y="1860903"/>
            <a:ext cx="9100870" cy="678925"/>
          </a:xfrm>
          <a:prstGeom prst="roundRect">
            <a:avLst>
              <a:gd name="adj" fmla="val 1079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800" b="1" dirty="0">
                <a:latin typeface="Times New Roman" panose="02020603050405020304" pitchFamily="18" charset="0"/>
              </a:rPr>
              <a:t>在客户</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服务器模式下，服务器的作用是等待用户发来请求</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并按请求完成客户的工作。</a:t>
            </a:r>
            <a:endParaRPr lang="zh-CN" altLang="en-US" b="1" dirty="0"/>
          </a:p>
        </p:txBody>
      </p:sp>
      <p:grpSp>
        <p:nvGrpSpPr>
          <p:cNvPr id="25" name="Group 12">
            <a:extLst>
              <a:ext uri="{FF2B5EF4-FFF2-40B4-BE49-F238E27FC236}">
                <a16:creationId xmlns:a16="http://schemas.microsoft.com/office/drawing/2014/main" id="{35355008-7DAE-4268-84BB-5995228CC82F}"/>
              </a:ext>
            </a:extLst>
          </p:cNvPr>
          <p:cNvGrpSpPr>
            <a:grpSpLocks/>
          </p:cNvGrpSpPr>
          <p:nvPr/>
        </p:nvGrpSpPr>
        <p:grpSpPr bwMode="auto">
          <a:xfrm>
            <a:off x="1702777" y="3105835"/>
            <a:ext cx="4876800" cy="1219200"/>
            <a:chOff x="1056" y="1968"/>
            <a:chExt cx="3072" cy="768"/>
          </a:xfrm>
        </p:grpSpPr>
        <p:sp>
          <p:nvSpPr>
            <p:cNvPr id="26" name="Rectangle 4">
              <a:extLst>
                <a:ext uri="{FF2B5EF4-FFF2-40B4-BE49-F238E27FC236}">
                  <a16:creationId xmlns:a16="http://schemas.microsoft.com/office/drawing/2014/main" id="{2C871C35-7C95-42B4-9628-57CB62B0407E}"/>
                </a:ext>
              </a:extLst>
            </p:cNvPr>
            <p:cNvSpPr>
              <a:spLocks noChangeArrowheads="1"/>
            </p:cNvSpPr>
            <p:nvPr/>
          </p:nvSpPr>
          <p:spPr bwMode="auto">
            <a:xfrm>
              <a:off x="1056" y="2016"/>
              <a:ext cx="912" cy="37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Consolas" panose="020B0609020204030204" pitchFamily="49" charset="0"/>
                  <a:ea typeface="楷体" panose="02010609060101010101" pitchFamily="49" charset="-122"/>
                </a:rPr>
                <a:t>客户端</a:t>
              </a:r>
            </a:p>
          </p:txBody>
        </p:sp>
        <p:sp>
          <p:nvSpPr>
            <p:cNvPr id="27" name="Rectangle 5">
              <a:extLst>
                <a:ext uri="{FF2B5EF4-FFF2-40B4-BE49-F238E27FC236}">
                  <a16:creationId xmlns:a16="http://schemas.microsoft.com/office/drawing/2014/main" id="{3188D1CC-2012-4F13-B6E4-4CC9FDD2BFE9}"/>
                </a:ext>
              </a:extLst>
            </p:cNvPr>
            <p:cNvSpPr>
              <a:spLocks noChangeArrowheads="1"/>
            </p:cNvSpPr>
            <p:nvPr/>
          </p:nvSpPr>
          <p:spPr bwMode="auto">
            <a:xfrm>
              <a:off x="2832" y="2016"/>
              <a:ext cx="1296" cy="37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Consolas" panose="020B0609020204030204" pitchFamily="49" charset="0"/>
                  <a:ea typeface="楷体" panose="02010609060101010101" pitchFamily="49" charset="-122"/>
                </a:rPr>
                <a:t> 服务器端</a:t>
              </a:r>
            </a:p>
          </p:txBody>
        </p:sp>
        <p:sp>
          <p:nvSpPr>
            <p:cNvPr id="28" name="Rectangle 6">
              <a:extLst>
                <a:ext uri="{FF2B5EF4-FFF2-40B4-BE49-F238E27FC236}">
                  <a16:creationId xmlns:a16="http://schemas.microsoft.com/office/drawing/2014/main" id="{D9C6593F-B558-4271-9B6B-4AC5E6C5D627}"/>
                </a:ext>
              </a:extLst>
            </p:cNvPr>
            <p:cNvSpPr>
              <a:spLocks noChangeArrowheads="1"/>
            </p:cNvSpPr>
            <p:nvPr/>
          </p:nvSpPr>
          <p:spPr bwMode="auto">
            <a:xfrm>
              <a:off x="2832" y="2139"/>
              <a:ext cx="240" cy="206"/>
            </a:xfrm>
            <a:prstGeom prst="rect">
              <a:avLst/>
            </a:prstGeom>
            <a:solidFill>
              <a:srgbClr val="FFCCCC"/>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1">
                <a:latin typeface="Consolas" panose="020B0609020204030204" pitchFamily="49" charset="0"/>
                <a:ea typeface="楷体" panose="02010609060101010101" pitchFamily="49" charset="-122"/>
              </a:endParaRPr>
            </a:p>
          </p:txBody>
        </p:sp>
        <p:sp>
          <p:nvSpPr>
            <p:cNvPr id="29" name="Line 7">
              <a:extLst>
                <a:ext uri="{FF2B5EF4-FFF2-40B4-BE49-F238E27FC236}">
                  <a16:creationId xmlns:a16="http://schemas.microsoft.com/office/drawing/2014/main" id="{7E94A64D-A366-407F-8B37-B4EBAB95F58A}"/>
                </a:ext>
              </a:extLst>
            </p:cNvPr>
            <p:cNvSpPr>
              <a:spLocks noChangeShapeType="1"/>
            </p:cNvSpPr>
            <p:nvPr/>
          </p:nvSpPr>
          <p:spPr bwMode="auto">
            <a:xfrm>
              <a:off x="1968" y="2222"/>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latin typeface="Consolas" panose="020B0609020204030204" pitchFamily="49" charset="0"/>
                <a:ea typeface="楷体" panose="02010609060101010101" pitchFamily="49" charset="-122"/>
              </a:endParaRPr>
            </a:p>
          </p:txBody>
        </p:sp>
        <p:sp>
          <p:nvSpPr>
            <p:cNvPr id="30" name="Text Box 8">
              <a:extLst>
                <a:ext uri="{FF2B5EF4-FFF2-40B4-BE49-F238E27FC236}">
                  <a16:creationId xmlns:a16="http://schemas.microsoft.com/office/drawing/2014/main" id="{B28E6B18-EB5C-4F91-A22E-41AFB2EF5155}"/>
                </a:ext>
              </a:extLst>
            </p:cNvPr>
            <p:cNvSpPr txBox="1">
              <a:spLocks noChangeArrowheads="1"/>
            </p:cNvSpPr>
            <p:nvPr/>
          </p:nvSpPr>
          <p:spPr bwMode="auto">
            <a:xfrm>
              <a:off x="2016" y="1968"/>
              <a:ext cx="866"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Consolas" panose="020B0609020204030204" pitchFamily="49" charset="0"/>
                  <a:ea typeface="楷体" panose="02010609060101010101" pitchFamily="49" charset="-122"/>
                </a:rPr>
                <a:t>request</a:t>
              </a:r>
            </a:p>
          </p:txBody>
        </p:sp>
        <p:sp>
          <p:nvSpPr>
            <p:cNvPr id="31" name="AutoShape 10">
              <a:extLst>
                <a:ext uri="{FF2B5EF4-FFF2-40B4-BE49-F238E27FC236}">
                  <a16:creationId xmlns:a16="http://schemas.microsoft.com/office/drawing/2014/main" id="{0584FA59-C883-4115-9E86-EE1E7CAF88DC}"/>
                </a:ext>
              </a:extLst>
            </p:cNvPr>
            <p:cNvSpPr>
              <a:spLocks noChangeArrowheads="1"/>
            </p:cNvSpPr>
            <p:nvPr/>
          </p:nvSpPr>
          <p:spPr bwMode="auto">
            <a:xfrm>
              <a:off x="2880" y="2482"/>
              <a:ext cx="720" cy="254"/>
            </a:xfrm>
            <a:prstGeom prst="wedgeRectCallout">
              <a:avLst>
                <a:gd name="adj1" fmla="val -47917"/>
                <a:gd name="adj2" fmla="val -134644"/>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Consolas" panose="020B0609020204030204" pitchFamily="49" charset="0"/>
                  <a:ea typeface="楷体" panose="02010609060101010101" pitchFamily="49" charset="-122"/>
                </a:rPr>
                <a:t>daemon</a:t>
              </a:r>
            </a:p>
          </p:txBody>
        </p:sp>
      </p:grpSp>
      <p:sp>
        <p:nvSpPr>
          <p:cNvPr id="6" name="矩形: 圆角 5">
            <a:extLst>
              <a:ext uri="{FF2B5EF4-FFF2-40B4-BE49-F238E27FC236}">
                <a16:creationId xmlns:a16="http://schemas.microsoft.com/office/drawing/2014/main" id="{F631A577-5629-44CE-A1CB-2D3190711CCA}"/>
              </a:ext>
            </a:extLst>
          </p:cNvPr>
          <p:cNvSpPr/>
          <p:nvPr/>
        </p:nvSpPr>
        <p:spPr>
          <a:xfrm>
            <a:off x="0" y="4332071"/>
            <a:ext cx="9144000" cy="2399854"/>
          </a:xfrm>
          <a:prstGeom prst="roundRect">
            <a:avLst>
              <a:gd name="adj" fmla="val 3176"/>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spcBef>
                <a:spcPts val="1200"/>
              </a:spcBef>
              <a:buFont typeface="Wingdings" panose="05000000000000000000" pitchFamily="2" charset="2"/>
              <a:buChar char="u"/>
            </a:pPr>
            <a:r>
              <a:rPr lang="zh-CN" altLang="en-US" b="1" dirty="0">
                <a:solidFill>
                  <a:srgbClr val="1557AE"/>
                </a:solidFill>
                <a:latin typeface="Consolas" panose="020B0609020204030204" pitchFamily="49" charset="0"/>
              </a:rPr>
              <a:t>守护线程是为其它线程提供服务的线程，它一般应该是一个独立的线程，它的</a:t>
            </a:r>
            <a:r>
              <a:rPr lang="en-US" altLang="zh-CN" b="1" dirty="0">
                <a:solidFill>
                  <a:srgbClr val="1557AE"/>
                </a:solidFill>
                <a:latin typeface="Consolas" panose="020B0609020204030204" pitchFamily="49" charset="0"/>
              </a:rPr>
              <a:t>run()</a:t>
            </a:r>
            <a:r>
              <a:rPr lang="zh-CN" altLang="en-US" b="1" dirty="0">
                <a:solidFill>
                  <a:srgbClr val="1557AE"/>
                </a:solidFill>
                <a:latin typeface="Consolas" panose="020B0609020204030204" pitchFamily="49" charset="0"/>
              </a:rPr>
              <a:t>方法是一个无限循环。</a:t>
            </a:r>
          </a:p>
          <a:p>
            <a:pPr marL="285750" indent="-285750" algn="just">
              <a:spcBef>
                <a:spcPts val="1200"/>
              </a:spcBef>
              <a:buFont typeface="Wingdings" panose="05000000000000000000" pitchFamily="2" charset="2"/>
              <a:buChar char="u"/>
            </a:pPr>
            <a:r>
              <a:rPr lang="zh-CN" altLang="en-US" b="1" dirty="0">
                <a:solidFill>
                  <a:srgbClr val="1557AE"/>
                </a:solidFill>
                <a:latin typeface="Consolas" panose="020B0609020204030204" pitchFamily="49" charset="0"/>
              </a:rPr>
              <a:t>可以用方法</a:t>
            </a:r>
            <a:r>
              <a:rPr lang="en-US" altLang="zh-CN" b="1" dirty="0">
                <a:solidFill>
                  <a:srgbClr val="1557AE"/>
                </a:solidFill>
                <a:latin typeface="Consolas" panose="020B0609020204030204" pitchFamily="49" charset="0"/>
              </a:rPr>
              <a:t>public </a:t>
            </a:r>
            <a:r>
              <a:rPr lang="en-US" altLang="zh-CN" b="1" dirty="0" err="1">
                <a:solidFill>
                  <a:srgbClr val="1557AE"/>
                </a:solidFill>
                <a:latin typeface="Consolas" panose="020B0609020204030204" pitchFamily="49" charset="0"/>
              </a:rPr>
              <a:t>boolean</a:t>
            </a:r>
            <a:r>
              <a:rPr lang="en-US" altLang="zh-CN" b="1" dirty="0">
                <a:solidFill>
                  <a:srgbClr val="1557AE"/>
                </a:solidFill>
                <a:latin typeface="Consolas" panose="020B0609020204030204" pitchFamily="49" charset="0"/>
              </a:rPr>
              <a:t> </a:t>
            </a:r>
            <a:r>
              <a:rPr lang="en-US" altLang="zh-CN" b="1" dirty="0" err="1">
                <a:solidFill>
                  <a:srgbClr val="1557AE"/>
                </a:solidFill>
                <a:latin typeface="Consolas" panose="020B0609020204030204" pitchFamily="49" charset="0"/>
              </a:rPr>
              <a:t>isDaemon</a:t>
            </a:r>
            <a:r>
              <a:rPr lang="en-US" altLang="zh-CN" b="1" dirty="0">
                <a:solidFill>
                  <a:srgbClr val="1557AE"/>
                </a:solidFill>
                <a:latin typeface="Consolas" panose="020B0609020204030204" pitchFamily="49" charset="0"/>
              </a:rPr>
              <a:t>()</a:t>
            </a:r>
            <a:r>
              <a:rPr lang="zh-CN" altLang="en-US" b="1" dirty="0">
                <a:solidFill>
                  <a:srgbClr val="1557AE"/>
                </a:solidFill>
                <a:latin typeface="Consolas" panose="020B0609020204030204" pitchFamily="49" charset="0"/>
              </a:rPr>
              <a:t>确定一个线程是否守护线程，也可以用方法</a:t>
            </a:r>
            <a:r>
              <a:rPr lang="en-US" altLang="zh-CN" b="1" dirty="0">
                <a:solidFill>
                  <a:srgbClr val="1557AE"/>
                </a:solidFill>
                <a:latin typeface="Consolas" panose="020B0609020204030204" pitchFamily="49" charset="0"/>
              </a:rPr>
              <a:t>public void </a:t>
            </a:r>
            <a:r>
              <a:rPr lang="en-US" altLang="zh-CN" b="1" dirty="0" err="1">
                <a:solidFill>
                  <a:srgbClr val="1557AE"/>
                </a:solidFill>
                <a:latin typeface="Consolas" panose="020B0609020204030204" pitchFamily="49" charset="0"/>
              </a:rPr>
              <a:t>setDaemon</a:t>
            </a:r>
            <a:r>
              <a:rPr lang="en-US" altLang="zh-CN" b="1" dirty="0">
                <a:solidFill>
                  <a:srgbClr val="1557AE"/>
                </a:solidFill>
                <a:latin typeface="Consolas" panose="020B0609020204030204" pitchFamily="49" charset="0"/>
              </a:rPr>
              <a:t>( </a:t>
            </a:r>
            <a:r>
              <a:rPr lang="en-US" altLang="zh-CN" b="1" dirty="0" err="1">
                <a:solidFill>
                  <a:srgbClr val="1557AE"/>
                </a:solidFill>
                <a:latin typeface="Consolas" panose="020B0609020204030204" pitchFamily="49" charset="0"/>
              </a:rPr>
              <a:t>boolean</a:t>
            </a:r>
            <a:r>
              <a:rPr lang="en-US" altLang="zh-CN" b="1" dirty="0">
                <a:solidFill>
                  <a:srgbClr val="1557AE"/>
                </a:solidFill>
                <a:latin typeface="Consolas" panose="020B0609020204030204" pitchFamily="49" charset="0"/>
              </a:rPr>
              <a:t> )</a:t>
            </a:r>
            <a:r>
              <a:rPr lang="zh-CN" altLang="en-US" b="1" dirty="0">
                <a:solidFill>
                  <a:srgbClr val="1557AE"/>
                </a:solidFill>
                <a:latin typeface="Consolas" panose="020B0609020204030204" pitchFamily="49" charset="0"/>
              </a:rPr>
              <a:t>来设定一个线程为守护线程。</a:t>
            </a:r>
            <a:endParaRPr lang="en-US" altLang="zh-CN" b="1" dirty="0">
              <a:solidFill>
                <a:srgbClr val="1557AE"/>
              </a:solidFill>
              <a:latin typeface="Consolas" panose="020B0609020204030204" pitchFamily="49" charset="0"/>
            </a:endParaRPr>
          </a:p>
          <a:p>
            <a:pPr marL="285750" indent="-285750" algn="just">
              <a:spcBef>
                <a:spcPts val="1200"/>
              </a:spcBef>
              <a:buFont typeface="Wingdings" panose="05000000000000000000" pitchFamily="2" charset="2"/>
              <a:buChar char="u"/>
            </a:pPr>
            <a:r>
              <a:rPr lang="en-US" altLang="zh-CN" b="1" dirty="0">
                <a:solidFill>
                  <a:srgbClr val="1557AE"/>
                </a:solidFill>
                <a:latin typeface="Consolas" panose="020B0609020204030204" pitchFamily="49" charset="0"/>
              </a:rPr>
              <a:t> </a:t>
            </a:r>
            <a:r>
              <a:rPr lang="en-US" altLang="zh-CN" b="1" dirty="0" err="1">
                <a:solidFill>
                  <a:srgbClr val="1557AE"/>
                </a:solidFill>
                <a:latin typeface="Consolas" panose="020B0609020204030204" pitchFamily="49" charset="0"/>
              </a:rPr>
              <a:t>thread.setDaemon</a:t>
            </a:r>
            <a:r>
              <a:rPr lang="en-US" altLang="zh-CN" b="1" dirty="0">
                <a:solidFill>
                  <a:srgbClr val="1557AE"/>
                </a:solidFill>
                <a:latin typeface="Consolas" panose="020B0609020204030204" pitchFamily="49" charset="0"/>
              </a:rPr>
              <a:t>(true)</a:t>
            </a:r>
            <a:r>
              <a:rPr lang="zh-CN" altLang="en-US" b="1" dirty="0">
                <a:solidFill>
                  <a:srgbClr val="1557AE"/>
                </a:solidFill>
                <a:latin typeface="Consolas" panose="020B0609020204030204" pitchFamily="49" charset="0"/>
              </a:rPr>
              <a:t>必须在</a:t>
            </a:r>
            <a:r>
              <a:rPr lang="en-US" altLang="zh-CN" b="1" dirty="0" err="1">
                <a:solidFill>
                  <a:srgbClr val="1557AE"/>
                </a:solidFill>
                <a:latin typeface="Consolas" panose="020B0609020204030204" pitchFamily="49" charset="0"/>
              </a:rPr>
              <a:t>thread.start</a:t>
            </a:r>
            <a:r>
              <a:rPr lang="en-US" altLang="zh-CN" b="1" dirty="0">
                <a:solidFill>
                  <a:srgbClr val="1557AE"/>
                </a:solidFill>
                <a:latin typeface="Consolas" panose="020B0609020204030204" pitchFamily="49" charset="0"/>
              </a:rPr>
              <a:t>()</a:t>
            </a:r>
            <a:r>
              <a:rPr lang="zh-CN" altLang="en-US" b="1" dirty="0">
                <a:solidFill>
                  <a:srgbClr val="1557AE"/>
                </a:solidFill>
                <a:latin typeface="Consolas" panose="020B0609020204030204" pitchFamily="49" charset="0"/>
              </a:rPr>
              <a:t>之前设置，否则会跑出一个</a:t>
            </a:r>
            <a:r>
              <a:rPr lang="en-US" altLang="zh-CN" b="1" dirty="0" err="1">
                <a:solidFill>
                  <a:srgbClr val="1557AE"/>
                </a:solidFill>
                <a:latin typeface="Consolas" panose="020B0609020204030204" pitchFamily="49" charset="0"/>
              </a:rPr>
              <a:t>IllegalThreadStateException</a:t>
            </a:r>
            <a:r>
              <a:rPr lang="zh-CN" altLang="en-US" b="1" dirty="0">
                <a:solidFill>
                  <a:srgbClr val="1557AE"/>
                </a:solidFill>
                <a:latin typeface="Consolas" panose="020B0609020204030204" pitchFamily="49" charset="0"/>
              </a:rPr>
              <a:t>异常。</a:t>
            </a:r>
          </a:p>
          <a:p>
            <a:pPr marL="285750" indent="-285750" algn="just">
              <a:spcBef>
                <a:spcPts val="1200"/>
              </a:spcBef>
              <a:buFont typeface="Wingdings" panose="05000000000000000000" pitchFamily="2" charset="2"/>
              <a:buChar char="u"/>
            </a:pPr>
            <a:r>
              <a:rPr lang="zh-CN" altLang="en-US" b="1" dirty="0">
                <a:solidFill>
                  <a:srgbClr val="1557AE"/>
                </a:solidFill>
                <a:latin typeface="Consolas" panose="020B0609020204030204" pitchFamily="49" charset="0"/>
              </a:rPr>
              <a:t>守护线程与其它线程的区别是，如守护线程是唯一运行着的线程</a:t>
            </a:r>
            <a:r>
              <a:rPr lang="en-US" altLang="zh-CN" b="1" dirty="0">
                <a:solidFill>
                  <a:srgbClr val="1557AE"/>
                </a:solidFill>
                <a:latin typeface="Consolas" panose="020B0609020204030204" pitchFamily="49" charset="0"/>
              </a:rPr>
              <a:t>,</a:t>
            </a:r>
            <a:r>
              <a:rPr lang="zh-CN" altLang="en-US" b="1" dirty="0">
                <a:solidFill>
                  <a:srgbClr val="1557AE"/>
                </a:solidFill>
                <a:latin typeface="Consolas" panose="020B0609020204030204" pitchFamily="49" charset="0"/>
              </a:rPr>
              <a:t>程序会自动退出。</a:t>
            </a:r>
          </a:p>
        </p:txBody>
      </p:sp>
    </p:spTree>
    <p:extLst>
      <p:ext uri="{BB962C8B-B14F-4D97-AF65-F5344CB8AC3E}">
        <p14:creationId xmlns:p14="http://schemas.microsoft.com/office/powerpoint/2010/main" val="1270371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多线程基本概念</a:t>
            </a:r>
          </a:p>
        </p:txBody>
      </p:sp>
      <p:sp>
        <p:nvSpPr>
          <p:cNvPr id="12" name="矩形: 圆角 11">
            <a:extLst>
              <a:ext uri="{FF2B5EF4-FFF2-40B4-BE49-F238E27FC236}">
                <a16:creationId xmlns:a16="http://schemas.microsoft.com/office/drawing/2014/main" id="{817D24F4-51DD-4E0C-9DAF-C4B82EF25268}"/>
              </a:ext>
            </a:extLst>
          </p:cNvPr>
          <p:cNvSpPr/>
          <p:nvPr/>
        </p:nvSpPr>
        <p:spPr>
          <a:xfrm>
            <a:off x="0" y="1061710"/>
            <a:ext cx="9143999" cy="373932"/>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线程 </a:t>
            </a:r>
            <a:r>
              <a:rPr lang="en-US" altLang="zh-CN" sz="2400" b="1" dirty="0">
                <a:solidFill>
                  <a:srgbClr val="1557AE"/>
                </a:solidFill>
              </a:rPr>
              <a:t>vs. </a:t>
            </a:r>
            <a:r>
              <a:rPr lang="zh-CN" altLang="en-US" sz="2400" b="1" dirty="0">
                <a:solidFill>
                  <a:srgbClr val="1557AE"/>
                </a:solidFill>
              </a:rPr>
              <a:t>进程</a:t>
            </a:r>
          </a:p>
        </p:txBody>
      </p:sp>
      <p:grpSp>
        <p:nvGrpSpPr>
          <p:cNvPr id="11" name="Group 41">
            <a:extLst>
              <a:ext uri="{FF2B5EF4-FFF2-40B4-BE49-F238E27FC236}">
                <a16:creationId xmlns:a16="http://schemas.microsoft.com/office/drawing/2014/main" id="{1575A300-1D56-492F-89F9-BF4C9B155FF6}"/>
              </a:ext>
            </a:extLst>
          </p:cNvPr>
          <p:cNvGrpSpPr>
            <a:grpSpLocks/>
          </p:cNvGrpSpPr>
          <p:nvPr/>
        </p:nvGrpSpPr>
        <p:grpSpPr bwMode="auto">
          <a:xfrm>
            <a:off x="76200" y="1565275"/>
            <a:ext cx="8966200" cy="5006975"/>
            <a:chOff x="48" y="1118"/>
            <a:chExt cx="5648" cy="3154"/>
          </a:xfrm>
        </p:grpSpPr>
        <p:sp>
          <p:nvSpPr>
            <p:cNvPr id="13" name="Rectangle 2">
              <a:extLst>
                <a:ext uri="{FF2B5EF4-FFF2-40B4-BE49-F238E27FC236}">
                  <a16:creationId xmlns:a16="http://schemas.microsoft.com/office/drawing/2014/main" id="{3836F3C0-48D5-4BCB-82AB-1C118A3E8118}"/>
                </a:ext>
              </a:extLst>
            </p:cNvPr>
            <p:cNvSpPr>
              <a:spLocks noChangeArrowheads="1"/>
            </p:cNvSpPr>
            <p:nvPr/>
          </p:nvSpPr>
          <p:spPr bwMode="auto">
            <a:xfrm>
              <a:off x="1056" y="1694"/>
              <a:ext cx="1632" cy="18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mn-ea"/>
                <a:ea typeface="+mn-ea"/>
              </a:endParaRPr>
            </a:p>
          </p:txBody>
        </p:sp>
        <p:sp>
          <p:nvSpPr>
            <p:cNvPr id="14" name="Text Box 3">
              <a:extLst>
                <a:ext uri="{FF2B5EF4-FFF2-40B4-BE49-F238E27FC236}">
                  <a16:creationId xmlns:a16="http://schemas.microsoft.com/office/drawing/2014/main" id="{EF2689F2-A564-4EBF-A1A6-098C5662ACD2}"/>
                </a:ext>
              </a:extLst>
            </p:cNvPr>
            <p:cNvSpPr txBox="1">
              <a:spLocks noChangeArrowheads="1"/>
            </p:cNvSpPr>
            <p:nvPr/>
          </p:nvSpPr>
          <p:spPr bwMode="auto">
            <a:xfrm>
              <a:off x="48" y="1358"/>
              <a:ext cx="444"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文件</a:t>
              </a:r>
              <a:endParaRPr lang="zh-CN" altLang="en-US" sz="2400">
                <a:latin typeface="+mn-ea"/>
                <a:ea typeface="+mn-ea"/>
              </a:endParaRPr>
            </a:p>
          </p:txBody>
        </p:sp>
        <p:sp>
          <p:nvSpPr>
            <p:cNvPr id="15" name="Text Box 4">
              <a:extLst>
                <a:ext uri="{FF2B5EF4-FFF2-40B4-BE49-F238E27FC236}">
                  <a16:creationId xmlns:a16="http://schemas.microsoft.com/office/drawing/2014/main" id="{A2505BB4-0F43-4680-9D20-B7A05B5352BE}"/>
                </a:ext>
              </a:extLst>
            </p:cNvPr>
            <p:cNvSpPr txBox="1">
              <a:spLocks noChangeArrowheads="1"/>
            </p:cNvSpPr>
            <p:nvPr/>
          </p:nvSpPr>
          <p:spPr bwMode="auto">
            <a:xfrm>
              <a:off x="1798" y="1342"/>
              <a:ext cx="1088"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输入输出装置</a:t>
              </a:r>
              <a:endParaRPr lang="zh-CN" altLang="en-US" sz="2400">
                <a:latin typeface="+mn-ea"/>
                <a:ea typeface="+mn-ea"/>
              </a:endParaRPr>
            </a:p>
          </p:txBody>
        </p:sp>
        <p:sp>
          <p:nvSpPr>
            <p:cNvPr id="16" name="Text Box 5">
              <a:extLst>
                <a:ext uri="{FF2B5EF4-FFF2-40B4-BE49-F238E27FC236}">
                  <a16:creationId xmlns:a16="http://schemas.microsoft.com/office/drawing/2014/main" id="{2B4CD292-4E42-4E34-9D49-8A9CD0EC0F82}"/>
                </a:ext>
              </a:extLst>
            </p:cNvPr>
            <p:cNvSpPr txBox="1">
              <a:spLocks noChangeArrowheads="1"/>
            </p:cNvSpPr>
            <p:nvPr/>
          </p:nvSpPr>
          <p:spPr bwMode="auto">
            <a:xfrm>
              <a:off x="576" y="1342"/>
              <a:ext cx="1088"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各种系统资源</a:t>
              </a:r>
              <a:endParaRPr lang="zh-CN" altLang="en-US" sz="2000">
                <a:latin typeface="+mn-ea"/>
                <a:ea typeface="+mn-ea"/>
              </a:endParaRPr>
            </a:p>
          </p:txBody>
        </p:sp>
        <p:sp>
          <p:nvSpPr>
            <p:cNvPr id="17" name="Rectangle 6" descr="栎木">
              <a:extLst>
                <a:ext uri="{FF2B5EF4-FFF2-40B4-BE49-F238E27FC236}">
                  <a16:creationId xmlns:a16="http://schemas.microsoft.com/office/drawing/2014/main" id="{64573644-9061-4AD5-AFE2-8FC289A65B6A}"/>
                </a:ext>
              </a:extLst>
            </p:cNvPr>
            <p:cNvSpPr>
              <a:spLocks noChangeArrowheads="1"/>
            </p:cNvSpPr>
            <p:nvPr/>
          </p:nvSpPr>
          <p:spPr bwMode="auto">
            <a:xfrm>
              <a:off x="1200" y="1790"/>
              <a:ext cx="1248" cy="72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mn-ea"/>
                <a:ea typeface="+mn-ea"/>
              </a:endParaRPr>
            </a:p>
          </p:txBody>
        </p:sp>
        <p:sp>
          <p:nvSpPr>
            <p:cNvPr id="18" name="Text Box 7" descr="栎木">
              <a:extLst>
                <a:ext uri="{FF2B5EF4-FFF2-40B4-BE49-F238E27FC236}">
                  <a16:creationId xmlns:a16="http://schemas.microsoft.com/office/drawing/2014/main" id="{17D12696-E7DB-4909-B210-5675B83ADDCB}"/>
                </a:ext>
              </a:extLst>
            </p:cNvPr>
            <p:cNvSpPr txBox="1">
              <a:spLocks noChangeArrowheads="1"/>
            </p:cNvSpPr>
            <p:nvPr/>
          </p:nvSpPr>
          <p:spPr bwMode="auto">
            <a:xfrm>
              <a:off x="1346" y="2207"/>
              <a:ext cx="760" cy="2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chemeClr val="bg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66"/>
                  </a:solidFill>
                  <a:latin typeface="+mn-ea"/>
                  <a:ea typeface="+mn-ea"/>
                </a:rPr>
                <a:t>数据区段</a:t>
              </a:r>
              <a:endParaRPr lang="zh-CN" altLang="en-US" sz="2000">
                <a:solidFill>
                  <a:srgbClr val="000066"/>
                </a:solidFill>
                <a:latin typeface="+mn-ea"/>
                <a:ea typeface="+mn-ea"/>
              </a:endParaRPr>
            </a:p>
          </p:txBody>
        </p:sp>
        <p:sp>
          <p:nvSpPr>
            <p:cNvPr id="22" name="Rectangle 8" descr="白色大理石">
              <a:extLst>
                <a:ext uri="{FF2B5EF4-FFF2-40B4-BE49-F238E27FC236}">
                  <a16:creationId xmlns:a16="http://schemas.microsoft.com/office/drawing/2014/main" id="{7F6CBF95-002C-47FF-8072-F492ADCE9448}"/>
                </a:ext>
              </a:extLst>
            </p:cNvPr>
            <p:cNvSpPr>
              <a:spLocks noChangeArrowheads="1"/>
            </p:cNvSpPr>
            <p:nvPr/>
          </p:nvSpPr>
          <p:spPr bwMode="auto">
            <a:xfrm>
              <a:off x="1248" y="2606"/>
              <a:ext cx="1248" cy="864"/>
            </a:xfrm>
            <a:prstGeom prst="rect">
              <a:avLst/>
            </a:prstGeom>
            <a:blipFill dpi="0" rotWithShape="0">
              <a:blip r:embed="rId4"/>
              <a:srcRect/>
              <a:tile tx="0" ty="0" sx="100000" sy="100000" flip="none" algn="tl"/>
            </a:blip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400">
                <a:solidFill>
                  <a:srgbClr val="000066"/>
                </a:solidFill>
                <a:latin typeface="+mn-ea"/>
                <a:ea typeface="+mn-ea"/>
              </a:endParaRPr>
            </a:p>
          </p:txBody>
        </p:sp>
        <p:sp>
          <p:nvSpPr>
            <p:cNvPr id="23" name="Text Box 9">
              <a:extLst>
                <a:ext uri="{FF2B5EF4-FFF2-40B4-BE49-F238E27FC236}">
                  <a16:creationId xmlns:a16="http://schemas.microsoft.com/office/drawing/2014/main" id="{8A3DDD01-59F6-4460-90CC-6032C0BF0145}"/>
                </a:ext>
              </a:extLst>
            </p:cNvPr>
            <p:cNvSpPr txBox="1">
              <a:spLocks noChangeArrowheads="1"/>
            </p:cNvSpPr>
            <p:nvPr/>
          </p:nvSpPr>
          <p:spPr bwMode="auto">
            <a:xfrm>
              <a:off x="1386" y="3134"/>
              <a:ext cx="76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程序区段</a:t>
              </a:r>
              <a:endParaRPr lang="zh-CN" altLang="en-US" sz="2000">
                <a:latin typeface="+mn-ea"/>
                <a:ea typeface="+mn-ea"/>
              </a:endParaRPr>
            </a:p>
          </p:txBody>
        </p:sp>
        <p:sp>
          <p:nvSpPr>
            <p:cNvPr id="24" name="Freeform 10">
              <a:extLst>
                <a:ext uri="{FF2B5EF4-FFF2-40B4-BE49-F238E27FC236}">
                  <a16:creationId xmlns:a16="http://schemas.microsoft.com/office/drawing/2014/main" id="{5F98675F-1304-4C93-9987-9716A569DC74}"/>
                </a:ext>
              </a:extLst>
            </p:cNvPr>
            <p:cNvSpPr>
              <a:spLocks/>
            </p:cNvSpPr>
            <p:nvPr/>
          </p:nvSpPr>
          <p:spPr bwMode="auto">
            <a:xfrm>
              <a:off x="1152" y="2694"/>
              <a:ext cx="1056" cy="56"/>
            </a:xfrm>
            <a:custGeom>
              <a:avLst/>
              <a:gdLst>
                <a:gd name="T0" fmla="*/ 0 w 1056"/>
                <a:gd name="T1" fmla="*/ 8 h 56"/>
                <a:gd name="T2" fmla="*/ 96 w 1056"/>
                <a:gd name="T3" fmla="*/ 56 h 56"/>
                <a:gd name="T4" fmla="*/ 192 w 1056"/>
                <a:gd name="T5" fmla="*/ 8 h 56"/>
                <a:gd name="T6" fmla="*/ 288 w 1056"/>
                <a:gd name="T7" fmla="*/ 56 h 56"/>
                <a:gd name="T8" fmla="*/ 384 w 1056"/>
                <a:gd name="T9" fmla="*/ 8 h 56"/>
                <a:gd name="T10" fmla="*/ 480 w 1056"/>
                <a:gd name="T11" fmla="*/ 56 h 56"/>
                <a:gd name="T12" fmla="*/ 576 w 1056"/>
                <a:gd name="T13" fmla="*/ 8 h 56"/>
                <a:gd name="T14" fmla="*/ 720 w 1056"/>
                <a:gd name="T15" fmla="*/ 56 h 56"/>
                <a:gd name="T16" fmla="*/ 864 w 1056"/>
                <a:gd name="T17" fmla="*/ 8 h 56"/>
                <a:gd name="T18" fmla="*/ 1056 w 1056"/>
                <a:gd name="T19" fmla="*/ 8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56">
                  <a:moveTo>
                    <a:pt x="0" y="8"/>
                  </a:moveTo>
                  <a:cubicBezTo>
                    <a:pt x="32" y="32"/>
                    <a:pt x="64" y="56"/>
                    <a:pt x="96" y="56"/>
                  </a:cubicBezTo>
                  <a:cubicBezTo>
                    <a:pt x="128" y="56"/>
                    <a:pt x="160" y="8"/>
                    <a:pt x="192" y="8"/>
                  </a:cubicBezTo>
                  <a:cubicBezTo>
                    <a:pt x="224" y="8"/>
                    <a:pt x="256" y="56"/>
                    <a:pt x="288" y="56"/>
                  </a:cubicBezTo>
                  <a:cubicBezTo>
                    <a:pt x="320" y="56"/>
                    <a:pt x="352" y="8"/>
                    <a:pt x="384" y="8"/>
                  </a:cubicBezTo>
                  <a:cubicBezTo>
                    <a:pt x="416" y="8"/>
                    <a:pt x="448" y="56"/>
                    <a:pt x="480" y="56"/>
                  </a:cubicBezTo>
                  <a:cubicBezTo>
                    <a:pt x="512" y="56"/>
                    <a:pt x="536" y="8"/>
                    <a:pt x="576" y="8"/>
                  </a:cubicBezTo>
                  <a:cubicBezTo>
                    <a:pt x="616" y="8"/>
                    <a:pt x="672" y="56"/>
                    <a:pt x="720" y="56"/>
                  </a:cubicBezTo>
                  <a:cubicBezTo>
                    <a:pt x="768" y="56"/>
                    <a:pt x="808" y="16"/>
                    <a:pt x="864" y="8"/>
                  </a:cubicBezTo>
                  <a:cubicBezTo>
                    <a:pt x="920" y="0"/>
                    <a:pt x="1024" y="8"/>
                    <a:pt x="1056" y="8"/>
                  </a:cubicBezTo>
                </a:path>
              </a:pathLst>
            </a:custGeom>
            <a:noFill/>
            <a:ln w="38100"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latin typeface="+mn-ea"/>
                <a:ea typeface="+mn-ea"/>
              </a:endParaRPr>
            </a:p>
          </p:txBody>
        </p:sp>
        <p:sp>
          <p:nvSpPr>
            <p:cNvPr id="25" name="Text Box 11">
              <a:extLst>
                <a:ext uri="{FF2B5EF4-FFF2-40B4-BE49-F238E27FC236}">
                  <a16:creationId xmlns:a16="http://schemas.microsoft.com/office/drawing/2014/main" id="{388F87E9-0646-4E73-828A-452FC67BCB30}"/>
                </a:ext>
              </a:extLst>
            </p:cNvPr>
            <p:cNvSpPr txBox="1">
              <a:spLocks noChangeArrowheads="1"/>
            </p:cNvSpPr>
            <p:nvPr/>
          </p:nvSpPr>
          <p:spPr bwMode="auto">
            <a:xfrm>
              <a:off x="1104" y="3662"/>
              <a:ext cx="1571" cy="2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只有一个地方在执行</a:t>
              </a:r>
            </a:p>
          </p:txBody>
        </p:sp>
        <p:cxnSp>
          <p:nvCxnSpPr>
            <p:cNvPr id="26" name="AutoShape 12">
              <a:extLst>
                <a:ext uri="{FF2B5EF4-FFF2-40B4-BE49-F238E27FC236}">
                  <a16:creationId xmlns:a16="http://schemas.microsoft.com/office/drawing/2014/main" id="{DFAF412B-FAAA-45A2-950E-7A3D06ECFC4C}"/>
                </a:ext>
              </a:extLst>
            </p:cNvPr>
            <p:cNvCxnSpPr>
              <a:cxnSpLocks noChangeShapeType="1"/>
              <a:stCxn id="25" idx="1"/>
              <a:endCxn id="24" idx="1"/>
            </p:cNvCxnSpPr>
            <p:nvPr/>
          </p:nvCxnSpPr>
          <p:spPr bwMode="auto">
            <a:xfrm rot="10800000" flipH="1">
              <a:off x="1104" y="2750"/>
              <a:ext cx="132" cy="1040"/>
            </a:xfrm>
            <a:prstGeom prst="curvedConnector3">
              <a:avLst>
                <a:gd name="adj1" fmla="val -109093"/>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3">
              <a:extLst>
                <a:ext uri="{FF2B5EF4-FFF2-40B4-BE49-F238E27FC236}">
                  <a16:creationId xmlns:a16="http://schemas.microsoft.com/office/drawing/2014/main" id="{3BDDF3A9-553B-4F51-A77B-CC5AABBC9754}"/>
                </a:ext>
              </a:extLst>
            </p:cNvPr>
            <p:cNvCxnSpPr>
              <a:cxnSpLocks noChangeShapeType="1"/>
              <a:stCxn id="14" idx="2"/>
              <a:endCxn id="17" idx="1"/>
            </p:cNvCxnSpPr>
            <p:nvPr/>
          </p:nvCxnSpPr>
          <p:spPr bwMode="auto">
            <a:xfrm rot="16200000" flipH="1">
              <a:off x="467" y="1417"/>
              <a:ext cx="536" cy="93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14">
              <a:extLst>
                <a:ext uri="{FF2B5EF4-FFF2-40B4-BE49-F238E27FC236}">
                  <a16:creationId xmlns:a16="http://schemas.microsoft.com/office/drawing/2014/main" id="{B6FE305C-291A-46F0-BFB5-CADDDD0D5899}"/>
                </a:ext>
              </a:extLst>
            </p:cNvPr>
            <p:cNvCxnSpPr>
              <a:cxnSpLocks noChangeShapeType="1"/>
              <a:stCxn id="16" idx="2"/>
              <a:endCxn id="17" idx="0"/>
            </p:cNvCxnSpPr>
            <p:nvPr/>
          </p:nvCxnSpPr>
          <p:spPr bwMode="auto">
            <a:xfrm rot="16200000" flipH="1">
              <a:off x="1376" y="1342"/>
              <a:ext cx="192" cy="704"/>
            </a:xfrm>
            <a:prstGeom prst="curvedConnector3">
              <a:avLst>
                <a:gd name="adj1" fmla="val 50000"/>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29" name="AutoShape 15">
              <a:extLst>
                <a:ext uri="{FF2B5EF4-FFF2-40B4-BE49-F238E27FC236}">
                  <a16:creationId xmlns:a16="http://schemas.microsoft.com/office/drawing/2014/main" id="{8920972D-C861-49CC-B908-1322D5EAB5B5}"/>
                </a:ext>
              </a:extLst>
            </p:cNvPr>
            <p:cNvCxnSpPr>
              <a:cxnSpLocks noChangeShapeType="1"/>
              <a:stCxn id="15" idx="2"/>
              <a:endCxn id="17" idx="3"/>
            </p:cNvCxnSpPr>
            <p:nvPr/>
          </p:nvCxnSpPr>
          <p:spPr bwMode="auto">
            <a:xfrm rot="16200000" flipH="1">
              <a:off x="2119" y="1821"/>
              <a:ext cx="552" cy="106"/>
            </a:xfrm>
            <a:prstGeom prst="curvedConnector4">
              <a:avLst>
                <a:gd name="adj1" fmla="val 17394"/>
                <a:gd name="adj2" fmla="val 23584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16">
              <a:extLst>
                <a:ext uri="{FF2B5EF4-FFF2-40B4-BE49-F238E27FC236}">
                  <a16:creationId xmlns:a16="http://schemas.microsoft.com/office/drawing/2014/main" id="{2D284123-0569-43DB-B72F-EC5E4DDA1DEB}"/>
                </a:ext>
              </a:extLst>
            </p:cNvPr>
            <p:cNvSpPr>
              <a:spLocks noChangeArrowheads="1"/>
            </p:cNvSpPr>
            <p:nvPr/>
          </p:nvSpPr>
          <p:spPr bwMode="auto">
            <a:xfrm>
              <a:off x="3360" y="1646"/>
              <a:ext cx="1632" cy="192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mn-ea"/>
                <a:ea typeface="+mn-ea"/>
              </a:endParaRPr>
            </a:p>
          </p:txBody>
        </p:sp>
        <p:sp>
          <p:nvSpPr>
            <p:cNvPr id="31" name="Text Box 17">
              <a:extLst>
                <a:ext uri="{FF2B5EF4-FFF2-40B4-BE49-F238E27FC236}">
                  <a16:creationId xmlns:a16="http://schemas.microsoft.com/office/drawing/2014/main" id="{2548F6B1-5AE3-470B-84F7-F7687AFCC617}"/>
                </a:ext>
              </a:extLst>
            </p:cNvPr>
            <p:cNvSpPr txBox="1">
              <a:spLocks noChangeArrowheads="1"/>
            </p:cNvSpPr>
            <p:nvPr/>
          </p:nvSpPr>
          <p:spPr bwMode="auto">
            <a:xfrm>
              <a:off x="2928" y="1118"/>
              <a:ext cx="444"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文件</a:t>
              </a:r>
              <a:endParaRPr lang="zh-CN" altLang="en-US" sz="2400">
                <a:latin typeface="+mn-ea"/>
                <a:ea typeface="+mn-ea"/>
              </a:endParaRPr>
            </a:p>
          </p:txBody>
        </p:sp>
        <p:sp>
          <p:nvSpPr>
            <p:cNvPr id="32" name="Text Box 18">
              <a:extLst>
                <a:ext uri="{FF2B5EF4-FFF2-40B4-BE49-F238E27FC236}">
                  <a16:creationId xmlns:a16="http://schemas.microsoft.com/office/drawing/2014/main" id="{649C643A-51A9-4EF9-A65A-9E5636872578}"/>
                </a:ext>
              </a:extLst>
            </p:cNvPr>
            <p:cNvSpPr txBox="1">
              <a:spLocks noChangeArrowheads="1"/>
            </p:cNvSpPr>
            <p:nvPr/>
          </p:nvSpPr>
          <p:spPr bwMode="auto">
            <a:xfrm>
              <a:off x="4608" y="1118"/>
              <a:ext cx="1088"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输入输出装置</a:t>
              </a:r>
              <a:endParaRPr lang="zh-CN" altLang="en-US" sz="2400">
                <a:latin typeface="+mn-ea"/>
                <a:ea typeface="+mn-ea"/>
              </a:endParaRPr>
            </a:p>
          </p:txBody>
        </p:sp>
        <p:sp>
          <p:nvSpPr>
            <p:cNvPr id="33" name="Text Box 19">
              <a:extLst>
                <a:ext uri="{FF2B5EF4-FFF2-40B4-BE49-F238E27FC236}">
                  <a16:creationId xmlns:a16="http://schemas.microsoft.com/office/drawing/2014/main" id="{A24D0442-A886-4275-92F9-6671A0FF8314}"/>
                </a:ext>
              </a:extLst>
            </p:cNvPr>
            <p:cNvSpPr txBox="1">
              <a:spLocks noChangeArrowheads="1"/>
            </p:cNvSpPr>
            <p:nvPr/>
          </p:nvSpPr>
          <p:spPr bwMode="auto">
            <a:xfrm>
              <a:off x="3456" y="1118"/>
              <a:ext cx="1088"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各种系统资源</a:t>
              </a:r>
              <a:endParaRPr lang="zh-CN" altLang="en-US" sz="2000">
                <a:latin typeface="+mn-ea"/>
                <a:ea typeface="+mn-ea"/>
              </a:endParaRPr>
            </a:p>
          </p:txBody>
        </p:sp>
        <p:grpSp>
          <p:nvGrpSpPr>
            <p:cNvPr id="34" name="Group 20">
              <a:extLst>
                <a:ext uri="{FF2B5EF4-FFF2-40B4-BE49-F238E27FC236}">
                  <a16:creationId xmlns:a16="http://schemas.microsoft.com/office/drawing/2014/main" id="{F7B38E97-B8A8-43FC-BE3D-4B66FB868B38}"/>
                </a:ext>
              </a:extLst>
            </p:cNvPr>
            <p:cNvGrpSpPr>
              <a:grpSpLocks/>
            </p:cNvGrpSpPr>
            <p:nvPr/>
          </p:nvGrpSpPr>
          <p:grpSpPr bwMode="auto">
            <a:xfrm>
              <a:off x="3504" y="1742"/>
              <a:ext cx="1248" cy="720"/>
              <a:chOff x="1056" y="2448"/>
              <a:chExt cx="1488" cy="720"/>
            </a:xfrm>
          </p:grpSpPr>
          <p:sp>
            <p:nvSpPr>
              <p:cNvPr id="51" name="Rectangle 21" descr="栎木">
                <a:extLst>
                  <a:ext uri="{FF2B5EF4-FFF2-40B4-BE49-F238E27FC236}">
                    <a16:creationId xmlns:a16="http://schemas.microsoft.com/office/drawing/2014/main" id="{8C11E8E9-CB72-4C33-BF6E-F9C930C75C79}"/>
                  </a:ext>
                </a:extLst>
              </p:cNvPr>
              <p:cNvSpPr>
                <a:spLocks noChangeArrowheads="1"/>
              </p:cNvSpPr>
              <p:nvPr/>
            </p:nvSpPr>
            <p:spPr bwMode="auto">
              <a:xfrm>
                <a:off x="1056" y="2448"/>
                <a:ext cx="1488" cy="720"/>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mn-ea"/>
                  <a:ea typeface="+mn-ea"/>
                </a:endParaRPr>
              </a:p>
            </p:txBody>
          </p:sp>
          <p:sp>
            <p:nvSpPr>
              <p:cNvPr id="52" name="Text Box 22" descr="栎木">
                <a:extLst>
                  <a:ext uri="{FF2B5EF4-FFF2-40B4-BE49-F238E27FC236}">
                    <a16:creationId xmlns:a16="http://schemas.microsoft.com/office/drawing/2014/main" id="{9E584690-6318-40CC-A0FF-157D635E799A}"/>
                  </a:ext>
                </a:extLst>
              </p:cNvPr>
              <p:cNvSpPr txBox="1">
                <a:spLocks noChangeArrowheads="1"/>
              </p:cNvSpPr>
              <p:nvPr/>
            </p:nvSpPr>
            <p:spPr bwMode="auto">
              <a:xfrm>
                <a:off x="1345" y="2865"/>
                <a:ext cx="906" cy="2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数据区段</a:t>
                </a:r>
                <a:endParaRPr lang="zh-CN" altLang="en-US" sz="2000">
                  <a:solidFill>
                    <a:schemeClr val="bg1"/>
                  </a:solidFill>
                  <a:latin typeface="+mn-ea"/>
                  <a:ea typeface="+mn-ea"/>
                </a:endParaRPr>
              </a:p>
            </p:txBody>
          </p:sp>
        </p:grpSp>
        <p:sp>
          <p:nvSpPr>
            <p:cNvPr id="35" name="Rectangle 23" descr="白色大理石">
              <a:extLst>
                <a:ext uri="{FF2B5EF4-FFF2-40B4-BE49-F238E27FC236}">
                  <a16:creationId xmlns:a16="http://schemas.microsoft.com/office/drawing/2014/main" id="{C92A4ED6-4E97-4B3D-BB7B-D1ADB03E9E3A}"/>
                </a:ext>
              </a:extLst>
            </p:cNvPr>
            <p:cNvSpPr>
              <a:spLocks noChangeArrowheads="1"/>
            </p:cNvSpPr>
            <p:nvPr/>
          </p:nvSpPr>
          <p:spPr bwMode="auto">
            <a:xfrm>
              <a:off x="3488" y="2558"/>
              <a:ext cx="1248" cy="864"/>
            </a:xfrm>
            <a:prstGeom prst="rect">
              <a:avLst/>
            </a:prstGeom>
            <a:blipFill dpi="0" rotWithShape="0">
              <a:blip r:embed="rId4"/>
              <a:srcRect/>
              <a:tile tx="0" ty="0" sx="100000" sy="100000" flip="none" algn="tl"/>
            </a:blipFill>
            <a:ln w="381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400">
                <a:solidFill>
                  <a:srgbClr val="000066"/>
                </a:solidFill>
                <a:latin typeface="+mn-ea"/>
                <a:ea typeface="+mn-ea"/>
              </a:endParaRPr>
            </a:p>
          </p:txBody>
        </p:sp>
        <p:sp>
          <p:nvSpPr>
            <p:cNvPr id="36" name="Text Box 24">
              <a:extLst>
                <a:ext uri="{FF2B5EF4-FFF2-40B4-BE49-F238E27FC236}">
                  <a16:creationId xmlns:a16="http://schemas.microsoft.com/office/drawing/2014/main" id="{D7EA6A04-D8C5-4690-B968-B393C1EEF069}"/>
                </a:ext>
              </a:extLst>
            </p:cNvPr>
            <p:cNvSpPr txBox="1">
              <a:spLocks noChangeArrowheads="1"/>
            </p:cNvSpPr>
            <p:nvPr/>
          </p:nvSpPr>
          <p:spPr bwMode="auto">
            <a:xfrm>
              <a:off x="3770" y="3086"/>
              <a:ext cx="76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66"/>
                  </a:solidFill>
                  <a:latin typeface="+mn-ea"/>
                  <a:ea typeface="+mn-ea"/>
                </a:rPr>
                <a:t>程序区段</a:t>
              </a:r>
              <a:endParaRPr lang="zh-CN" altLang="en-US" sz="2000">
                <a:solidFill>
                  <a:srgbClr val="000066"/>
                </a:solidFill>
                <a:latin typeface="+mn-ea"/>
                <a:ea typeface="+mn-ea"/>
              </a:endParaRPr>
            </a:p>
          </p:txBody>
        </p:sp>
        <p:sp>
          <p:nvSpPr>
            <p:cNvPr id="37" name="Freeform 25">
              <a:extLst>
                <a:ext uri="{FF2B5EF4-FFF2-40B4-BE49-F238E27FC236}">
                  <a16:creationId xmlns:a16="http://schemas.microsoft.com/office/drawing/2014/main" id="{4904CA8A-9E99-4E46-B9BE-63F8F997EF5F}"/>
                </a:ext>
              </a:extLst>
            </p:cNvPr>
            <p:cNvSpPr>
              <a:spLocks/>
            </p:cNvSpPr>
            <p:nvPr/>
          </p:nvSpPr>
          <p:spPr bwMode="auto">
            <a:xfrm>
              <a:off x="3552" y="2646"/>
              <a:ext cx="1056" cy="56"/>
            </a:xfrm>
            <a:custGeom>
              <a:avLst/>
              <a:gdLst>
                <a:gd name="T0" fmla="*/ 0 w 1056"/>
                <a:gd name="T1" fmla="*/ 8 h 56"/>
                <a:gd name="T2" fmla="*/ 96 w 1056"/>
                <a:gd name="T3" fmla="*/ 56 h 56"/>
                <a:gd name="T4" fmla="*/ 192 w 1056"/>
                <a:gd name="T5" fmla="*/ 8 h 56"/>
                <a:gd name="T6" fmla="*/ 288 w 1056"/>
                <a:gd name="T7" fmla="*/ 56 h 56"/>
                <a:gd name="T8" fmla="*/ 384 w 1056"/>
                <a:gd name="T9" fmla="*/ 8 h 56"/>
                <a:gd name="T10" fmla="*/ 480 w 1056"/>
                <a:gd name="T11" fmla="*/ 56 h 56"/>
                <a:gd name="T12" fmla="*/ 576 w 1056"/>
                <a:gd name="T13" fmla="*/ 8 h 56"/>
                <a:gd name="T14" fmla="*/ 720 w 1056"/>
                <a:gd name="T15" fmla="*/ 56 h 56"/>
                <a:gd name="T16" fmla="*/ 864 w 1056"/>
                <a:gd name="T17" fmla="*/ 8 h 56"/>
                <a:gd name="T18" fmla="*/ 1056 w 1056"/>
                <a:gd name="T19" fmla="*/ 8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56">
                  <a:moveTo>
                    <a:pt x="0" y="8"/>
                  </a:moveTo>
                  <a:cubicBezTo>
                    <a:pt x="32" y="32"/>
                    <a:pt x="64" y="56"/>
                    <a:pt x="96" y="56"/>
                  </a:cubicBezTo>
                  <a:cubicBezTo>
                    <a:pt x="128" y="56"/>
                    <a:pt x="160" y="8"/>
                    <a:pt x="192" y="8"/>
                  </a:cubicBezTo>
                  <a:cubicBezTo>
                    <a:pt x="224" y="8"/>
                    <a:pt x="256" y="56"/>
                    <a:pt x="288" y="56"/>
                  </a:cubicBezTo>
                  <a:cubicBezTo>
                    <a:pt x="320" y="56"/>
                    <a:pt x="352" y="8"/>
                    <a:pt x="384" y="8"/>
                  </a:cubicBezTo>
                  <a:cubicBezTo>
                    <a:pt x="416" y="8"/>
                    <a:pt x="448" y="56"/>
                    <a:pt x="480" y="56"/>
                  </a:cubicBezTo>
                  <a:cubicBezTo>
                    <a:pt x="512" y="56"/>
                    <a:pt x="536" y="8"/>
                    <a:pt x="576" y="8"/>
                  </a:cubicBezTo>
                  <a:cubicBezTo>
                    <a:pt x="616" y="8"/>
                    <a:pt x="672" y="56"/>
                    <a:pt x="720" y="56"/>
                  </a:cubicBezTo>
                  <a:cubicBezTo>
                    <a:pt x="768" y="56"/>
                    <a:pt x="808" y="16"/>
                    <a:pt x="864" y="8"/>
                  </a:cubicBezTo>
                  <a:cubicBezTo>
                    <a:pt x="920" y="0"/>
                    <a:pt x="1024" y="8"/>
                    <a:pt x="1056" y="8"/>
                  </a:cubicBezTo>
                </a:path>
              </a:pathLst>
            </a:custGeom>
            <a:noFill/>
            <a:ln w="38100"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latin typeface="+mn-ea"/>
                <a:ea typeface="+mn-ea"/>
              </a:endParaRPr>
            </a:p>
          </p:txBody>
        </p:sp>
        <p:sp>
          <p:nvSpPr>
            <p:cNvPr id="38" name="Text Box 26">
              <a:extLst>
                <a:ext uri="{FF2B5EF4-FFF2-40B4-BE49-F238E27FC236}">
                  <a16:creationId xmlns:a16="http://schemas.microsoft.com/office/drawing/2014/main" id="{D61AB8BF-5783-40FA-BB7C-F6BAF635060E}"/>
                </a:ext>
              </a:extLst>
            </p:cNvPr>
            <p:cNvSpPr txBox="1">
              <a:spLocks noChangeArrowheads="1"/>
            </p:cNvSpPr>
            <p:nvPr/>
          </p:nvSpPr>
          <p:spPr bwMode="auto">
            <a:xfrm>
              <a:off x="3312" y="3662"/>
              <a:ext cx="1742" cy="25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latin typeface="+mn-ea"/>
                  <a:ea typeface="+mn-ea"/>
                </a:rPr>
                <a:t>同时有数个地方在执行</a:t>
              </a:r>
            </a:p>
          </p:txBody>
        </p:sp>
        <p:cxnSp>
          <p:nvCxnSpPr>
            <p:cNvPr id="39" name="AutoShape 27">
              <a:extLst>
                <a:ext uri="{FF2B5EF4-FFF2-40B4-BE49-F238E27FC236}">
                  <a16:creationId xmlns:a16="http://schemas.microsoft.com/office/drawing/2014/main" id="{DB3BC6D2-A954-468A-89E1-BE3DA09F32DA}"/>
                </a:ext>
              </a:extLst>
            </p:cNvPr>
            <p:cNvCxnSpPr>
              <a:cxnSpLocks noChangeShapeType="1"/>
              <a:stCxn id="38" idx="1"/>
              <a:endCxn id="37" idx="0"/>
            </p:cNvCxnSpPr>
            <p:nvPr/>
          </p:nvCxnSpPr>
          <p:spPr bwMode="auto">
            <a:xfrm rot="10800000" flipH="1">
              <a:off x="3312" y="2654"/>
              <a:ext cx="240" cy="1134"/>
            </a:xfrm>
            <a:prstGeom prst="curvedConnector5">
              <a:avLst>
                <a:gd name="adj1" fmla="val -60000"/>
                <a:gd name="adj2" fmla="val 53439"/>
                <a:gd name="adj3" fmla="val 160000"/>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28">
              <a:extLst>
                <a:ext uri="{FF2B5EF4-FFF2-40B4-BE49-F238E27FC236}">
                  <a16:creationId xmlns:a16="http://schemas.microsoft.com/office/drawing/2014/main" id="{1B7BC0E3-9294-4FCA-B441-8D4BDE74ED8B}"/>
                </a:ext>
              </a:extLst>
            </p:cNvPr>
            <p:cNvCxnSpPr>
              <a:cxnSpLocks noChangeShapeType="1"/>
              <a:stCxn id="31" idx="2"/>
              <a:endCxn id="51" idx="1"/>
            </p:cNvCxnSpPr>
            <p:nvPr/>
          </p:nvCxnSpPr>
          <p:spPr bwMode="auto">
            <a:xfrm rot="16200000" flipH="1">
              <a:off x="2963" y="1561"/>
              <a:ext cx="728" cy="35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29">
              <a:extLst>
                <a:ext uri="{FF2B5EF4-FFF2-40B4-BE49-F238E27FC236}">
                  <a16:creationId xmlns:a16="http://schemas.microsoft.com/office/drawing/2014/main" id="{45C22A26-5490-44A9-A157-CAF50AA92BCF}"/>
                </a:ext>
              </a:extLst>
            </p:cNvPr>
            <p:cNvCxnSpPr>
              <a:cxnSpLocks noChangeShapeType="1"/>
              <a:stCxn id="33" idx="2"/>
              <a:endCxn id="51" idx="0"/>
            </p:cNvCxnSpPr>
            <p:nvPr/>
          </p:nvCxnSpPr>
          <p:spPr bwMode="auto">
            <a:xfrm rot="16200000" flipH="1">
              <a:off x="3880" y="1494"/>
              <a:ext cx="368" cy="12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30">
              <a:extLst>
                <a:ext uri="{FF2B5EF4-FFF2-40B4-BE49-F238E27FC236}">
                  <a16:creationId xmlns:a16="http://schemas.microsoft.com/office/drawing/2014/main" id="{43FED807-90A0-4E57-BED8-75357F9B4CEC}"/>
                </a:ext>
              </a:extLst>
            </p:cNvPr>
            <p:cNvCxnSpPr>
              <a:cxnSpLocks noChangeShapeType="1"/>
              <a:endCxn id="51" idx="3"/>
            </p:cNvCxnSpPr>
            <p:nvPr/>
          </p:nvCxnSpPr>
          <p:spPr bwMode="auto">
            <a:xfrm rot="5400000">
              <a:off x="4580" y="1530"/>
              <a:ext cx="744" cy="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Freeform 31">
              <a:extLst>
                <a:ext uri="{FF2B5EF4-FFF2-40B4-BE49-F238E27FC236}">
                  <a16:creationId xmlns:a16="http://schemas.microsoft.com/office/drawing/2014/main" id="{6228D1D6-0C6A-47CF-AE5B-AA229F09E21A}"/>
                </a:ext>
              </a:extLst>
            </p:cNvPr>
            <p:cNvSpPr>
              <a:spLocks/>
            </p:cNvSpPr>
            <p:nvPr/>
          </p:nvSpPr>
          <p:spPr bwMode="auto">
            <a:xfrm>
              <a:off x="3584" y="2750"/>
              <a:ext cx="1056" cy="56"/>
            </a:xfrm>
            <a:custGeom>
              <a:avLst/>
              <a:gdLst>
                <a:gd name="T0" fmla="*/ 0 w 1056"/>
                <a:gd name="T1" fmla="*/ 8 h 56"/>
                <a:gd name="T2" fmla="*/ 96 w 1056"/>
                <a:gd name="T3" fmla="*/ 56 h 56"/>
                <a:gd name="T4" fmla="*/ 192 w 1056"/>
                <a:gd name="T5" fmla="*/ 8 h 56"/>
                <a:gd name="T6" fmla="*/ 288 w 1056"/>
                <a:gd name="T7" fmla="*/ 56 h 56"/>
                <a:gd name="T8" fmla="*/ 384 w 1056"/>
                <a:gd name="T9" fmla="*/ 8 h 56"/>
                <a:gd name="T10" fmla="*/ 480 w 1056"/>
                <a:gd name="T11" fmla="*/ 56 h 56"/>
                <a:gd name="T12" fmla="*/ 576 w 1056"/>
                <a:gd name="T13" fmla="*/ 8 h 56"/>
                <a:gd name="T14" fmla="*/ 720 w 1056"/>
                <a:gd name="T15" fmla="*/ 56 h 56"/>
                <a:gd name="T16" fmla="*/ 864 w 1056"/>
                <a:gd name="T17" fmla="*/ 8 h 56"/>
                <a:gd name="T18" fmla="*/ 1056 w 1056"/>
                <a:gd name="T19" fmla="*/ 8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56">
                  <a:moveTo>
                    <a:pt x="0" y="8"/>
                  </a:moveTo>
                  <a:cubicBezTo>
                    <a:pt x="32" y="32"/>
                    <a:pt x="64" y="56"/>
                    <a:pt x="96" y="56"/>
                  </a:cubicBezTo>
                  <a:cubicBezTo>
                    <a:pt x="128" y="56"/>
                    <a:pt x="160" y="8"/>
                    <a:pt x="192" y="8"/>
                  </a:cubicBezTo>
                  <a:cubicBezTo>
                    <a:pt x="224" y="8"/>
                    <a:pt x="256" y="56"/>
                    <a:pt x="288" y="56"/>
                  </a:cubicBezTo>
                  <a:cubicBezTo>
                    <a:pt x="320" y="56"/>
                    <a:pt x="352" y="8"/>
                    <a:pt x="384" y="8"/>
                  </a:cubicBezTo>
                  <a:cubicBezTo>
                    <a:pt x="416" y="8"/>
                    <a:pt x="448" y="56"/>
                    <a:pt x="480" y="56"/>
                  </a:cubicBezTo>
                  <a:cubicBezTo>
                    <a:pt x="512" y="56"/>
                    <a:pt x="536" y="8"/>
                    <a:pt x="576" y="8"/>
                  </a:cubicBezTo>
                  <a:cubicBezTo>
                    <a:pt x="616" y="8"/>
                    <a:pt x="672" y="56"/>
                    <a:pt x="720" y="56"/>
                  </a:cubicBezTo>
                  <a:cubicBezTo>
                    <a:pt x="768" y="56"/>
                    <a:pt x="808" y="16"/>
                    <a:pt x="864" y="8"/>
                  </a:cubicBezTo>
                  <a:cubicBezTo>
                    <a:pt x="920" y="0"/>
                    <a:pt x="1024" y="8"/>
                    <a:pt x="1056" y="8"/>
                  </a:cubicBezTo>
                </a:path>
              </a:pathLst>
            </a:custGeom>
            <a:noFill/>
            <a:ln w="38100"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latin typeface="+mn-ea"/>
                <a:ea typeface="+mn-ea"/>
              </a:endParaRPr>
            </a:p>
          </p:txBody>
        </p:sp>
        <p:sp>
          <p:nvSpPr>
            <p:cNvPr id="44" name="Freeform 32">
              <a:extLst>
                <a:ext uri="{FF2B5EF4-FFF2-40B4-BE49-F238E27FC236}">
                  <a16:creationId xmlns:a16="http://schemas.microsoft.com/office/drawing/2014/main" id="{E3410D69-EA6C-4E96-80A3-39C8C6548879}"/>
                </a:ext>
              </a:extLst>
            </p:cNvPr>
            <p:cNvSpPr>
              <a:spLocks/>
            </p:cNvSpPr>
            <p:nvPr/>
          </p:nvSpPr>
          <p:spPr bwMode="auto">
            <a:xfrm>
              <a:off x="3584" y="2894"/>
              <a:ext cx="1056" cy="56"/>
            </a:xfrm>
            <a:custGeom>
              <a:avLst/>
              <a:gdLst>
                <a:gd name="T0" fmla="*/ 0 w 1056"/>
                <a:gd name="T1" fmla="*/ 8 h 56"/>
                <a:gd name="T2" fmla="*/ 96 w 1056"/>
                <a:gd name="T3" fmla="*/ 56 h 56"/>
                <a:gd name="T4" fmla="*/ 192 w 1056"/>
                <a:gd name="T5" fmla="*/ 8 h 56"/>
                <a:gd name="T6" fmla="*/ 288 w 1056"/>
                <a:gd name="T7" fmla="*/ 56 h 56"/>
                <a:gd name="T8" fmla="*/ 384 w 1056"/>
                <a:gd name="T9" fmla="*/ 8 h 56"/>
                <a:gd name="T10" fmla="*/ 480 w 1056"/>
                <a:gd name="T11" fmla="*/ 56 h 56"/>
                <a:gd name="T12" fmla="*/ 576 w 1056"/>
                <a:gd name="T13" fmla="*/ 8 h 56"/>
                <a:gd name="T14" fmla="*/ 720 w 1056"/>
                <a:gd name="T15" fmla="*/ 56 h 56"/>
                <a:gd name="T16" fmla="*/ 864 w 1056"/>
                <a:gd name="T17" fmla="*/ 8 h 56"/>
                <a:gd name="T18" fmla="*/ 1056 w 1056"/>
                <a:gd name="T19" fmla="*/ 8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56">
                  <a:moveTo>
                    <a:pt x="0" y="8"/>
                  </a:moveTo>
                  <a:cubicBezTo>
                    <a:pt x="32" y="32"/>
                    <a:pt x="64" y="56"/>
                    <a:pt x="96" y="56"/>
                  </a:cubicBezTo>
                  <a:cubicBezTo>
                    <a:pt x="128" y="56"/>
                    <a:pt x="160" y="8"/>
                    <a:pt x="192" y="8"/>
                  </a:cubicBezTo>
                  <a:cubicBezTo>
                    <a:pt x="224" y="8"/>
                    <a:pt x="256" y="56"/>
                    <a:pt x="288" y="56"/>
                  </a:cubicBezTo>
                  <a:cubicBezTo>
                    <a:pt x="320" y="56"/>
                    <a:pt x="352" y="8"/>
                    <a:pt x="384" y="8"/>
                  </a:cubicBezTo>
                  <a:cubicBezTo>
                    <a:pt x="416" y="8"/>
                    <a:pt x="448" y="56"/>
                    <a:pt x="480" y="56"/>
                  </a:cubicBezTo>
                  <a:cubicBezTo>
                    <a:pt x="512" y="56"/>
                    <a:pt x="536" y="8"/>
                    <a:pt x="576" y="8"/>
                  </a:cubicBezTo>
                  <a:cubicBezTo>
                    <a:pt x="616" y="8"/>
                    <a:pt x="672" y="56"/>
                    <a:pt x="720" y="56"/>
                  </a:cubicBezTo>
                  <a:cubicBezTo>
                    <a:pt x="768" y="56"/>
                    <a:pt x="808" y="16"/>
                    <a:pt x="864" y="8"/>
                  </a:cubicBezTo>
                  <a:cubicBezTo>
                    <a:pt x="920" y="0"/>
                    <a:pt x="1024" y="8"/>
                    <a:pt x="1056" y="8"/>
                  </a:cubicBezTo>
                </a:path>
              </a:pathLst>
            </a:custGeom>
            <a:noFill/>
            <a:ln w="38100"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latin typeface="+mn-ea"/>
                <a:ea typeface="+mn-ea"/>
              </a:endParaRPr>
            </a:p>
          </p:txBody>
        </p:sp>
        <p:sp>
          <p:nvSpPr>
            <p:cNvPr id="45" name="Line 33">
              <a:extLst>
                <a:ext uri="{FF2B5EF4-FFF2-40B4-BE49-F238E27FC236}">
                  <a16:creationId xmlns:a16="http://schemas.microsoft.com/office/drawing/2014/main" id="{DD0A497F-E118-45CF-A681-1DFB43C53780}"/>
                </a:ext>
              </a:extLst>
            </p:cNvPr>
            <p:cNvSpPr>
              <a:spLocks noChangeShapeType="1"/>
            </p:cNvSpPr>
            <p:nvPr/>
          </p:nvSpPr>
          <p:spPr bwMode="auto">
            <a:xfrm flipV="1">
              <a:off x="3248" y="2750"/>
              <a:ext cx="288"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46" name="Line 34">
              <a:extLst>
                <a:ext uri="{FF2B5EF4-FFF2-40B4-BE49-F238E27FC236}">
                  <a16:creationId xmlns:a16="http://schemas.microsoft.com/office/drawing/2014/main" id="{C681EC49-C1E2-44D7-BFF0-34B6D9847304}"/>
                </a:ext>
              </a:extLst>
            </p:cNvPr>
            <p:cNvSpPr>
              <a:spLocks noChangeShapeType="1"/>
            </p:cNvSpPr>
            <p:nvPr/>
          </p:nvSpPr>
          <p:spPr bwMode="auto">
            <a:xfrm flipV="1">
              <a:off x="3248" y="2942"/>
              <a:ext cx="336"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47" name="Text Box 35">
              <a:extLst>
                <a:ext uri="{FF2B5EF4-FFF2-40B4-BE49-F238E27FC236}">
                  <a16:creationId xmlns:a16="http://schemas.microsoft.com/office/drawing/2014/main" id="{7AEA480E-5591-4485-9EB8-059E30E6211D}"/>
                </a:ext>
              </a:extLst>
            </p:cNvPr>
            <p:cNvSpPr txBox="1">
              <a:spLocks noChangeArrowheads="1"/>
            </p:cNvSpPr>
            <p:nvPr/>
          </p:nvSpPr>
          <p:spPr bwMode="auto">
            <a:xfrm>
              <a:off x="1344" y="3984"/>
              <a:ext cx="1081"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hlink"/>
                  </a:solidFill>
                  <a:latin typeface="+mn-ea"/>
                  <a:ea typeface="+mn-ea"/>
                </a:rPr>
                <a:t>传统的进程</a:t>
              </a:r>
            </a:p>
          </p:txBody>
        </p:sp>
        <p:sp>
          <p:nvSpPr>
            <p:cNvPr id="48" name="Text Box 36">
              <a:extLst>
                <a:ext uri="{FF2B5EF4-FFF2-40B4-BE49-F238E27FC236}">
                  <a16:creationId xmlns:a16="http://schemas.microsoft.com/office/drawing/2014/main" id="{C11F11B0-C01F-4ADD-9D62-21F8D93BACD5}"/>
                </a:ext>
              </a:extLst>
            </p:cNvPr>
            <p:cNvSpPr txBox="1">
              <a:spLocks noChangeArrowheads="1"/>
            </p:cNvSpPr>
            <p:nvPr/>
          </p:nvSpPr>
          <p:spPr bwMode="auto">
            <a:xfrm>
              <a:off x="3600" y="3984"/>
              <a:ext cx="127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hlink"/>
                  </a:solidFill>
                  <a:latin typeface="+mn-ea"/>
                  <a:ea typeface="+mn-ea"/>
                </a:rPr>
                <a:t>多线程的任务</a:t>
              </a:r>
            </a:p>
          </p:txBody>
        </p:sp>
        <p:cxnSp>
          <p:nvCxnSpPr>
            <p:cNvPr id="50" name="AutoShape 38">
              <a:extLst>
                <a:ext uri="{FF2B5EF4-FFF2-40B4-BE49-F238E27FC236}">
                  <a16:creationId xmlns:a16="http://schemas.microsoft.com/office/drawing/2014/main" id="{F79BE25A-04D1-499F-A21D-6F0057746420}"/>
                </a:ext>
              </a:extLst>
            </p:cNvPr>
            <p:cNvCxnSpPr>
              <a:cxnSpLocks noChangeShapeType="1"/>
              <a:stCxn id="16" idx="2"/>
              <a:endCxn id="17" idx="0"/>
            </p:cNvCxnSpPr>
            <p:nvPr/>
          </p:nvCxnSpPr>
          <p:spPr bwMode="auto">
            <a:xfrm rot="16200000" flipH="1">
              <a:off x="1376" y="1342"/>
              <a:ext cx="192" cy="704"/>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58476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15" name="矩形 14">
            <a:extLst>
              <a:ext uri="{FF2B5EF4-FFF2-40B4-BE49-F238E27FC236}">
                <a16:creationId xmlns:a16="http://schemas.microsoft.com/office/drawing/2014/main" id="{B0549423-CF0F-4DB4-B50C-CDD1D4125725}"/>
              </a:ext>
            </a:extLst>
          </p:cNvPr>
          <p:cNvSpPr/>
          <p:nvPr/>
        </p:nvSpPr>
        <p:spPr>
          <a:xfrm>
            <a:off x="0" y="0"/>
            <a:ext cx="9144000" cy="685887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import</a:t>
            </a:r>
            <a:r>
              <a:rPr lang="en-US" altLang="zh-CN" b="1" dirty="0">
                <a:solidFill>
                  <a:srgbClr val="000000"/>
                </a:solidFill>
                <a:effectLst/>
                <a:latin typeface="Consolas" panose="020B0609020204030204" pitchFamily="49" charset="0"/>
              </a:rPr>
              <a:t> java.io.*</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TestRunnable</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implements</a:t>
            </a:r>
            <a:r>
              <a:rPr lang="en-US" altLang="zh-CN" b="1" dirty="0">
                <a:solidFill>
                  <a:srgbClr val="000000"/>
                </a:solidFill>
                <a:effectLst/>
                <a:latin typeface="Consolas" panose="020B0609020204030204" pitchFamily="49" charset="0"/>
              </a:rPr>
              <a:t> Runnable{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run(){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Thread.sleep</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1000</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File f=</a:t>
            </a:r>
            <a:r>
              <a:rPr lang="en-US" altLang="zh-CN" b="1" dirty="0">
                <a:solidFill>
                  <a:srgbClr val="0000FF"/>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File(</a:t>
            </a:r>
            <a:r>
              <a:rPr lang="en-US" altLang="zh-CN" b="1" dirty="0">
                <a:solidFill>
                  <a:srgbClr val="A31515"/>
                </a:solidFill>
                <a:effectLst/>
                <a:latin typeface="Consolas" panose="020B0609020204030204" pitchFamily="49" charset="0"/>
              </a:rPr>
              <a:t>"daemon.txt"</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FileOutputStream</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os</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FileOutputStream</a:t>
            </a:r>
            <a:r>
              <a:rPr lang="en-US" altLang="zh-CN" b="1" dirty="0">
                <a:solidFill>
                  <a:srgbClr val="000000"/>
                </a:solidFill>
                <a:effectLst/>
                <a:latin typeface="Consolas" panose="020B0609020204030204" pitchFamily="49" charset="0"/>
              </a:rPr>
              <a:t>(</a:t>
            </a:r>
            <a:r>
              <a:rPr lang="en-US" altLang="zh-CN" b="1" dirty="0" err="1">
                <a:solidFill>
                  <a:srgbClr val="000000"/>
                </a:solidFill>
                <a:effectLst/>
                <a:latin typeface="Consolas" panose="020B0609020204030204" pitchFamily="49" charset="0"/>
              </a:rPr>
              <a:t>f</a:t>
            </a:r>
            <a:r>
              <a:rPr lang="en-US" altLang="zh-CN" b="1" dirty="0" err="1">
                <a:solidFill>
                  <a:srgbClr val="0000FF"/>
                </a:solidFill>
                <a:effectLst/>
                <a:latin typeface="Consolas" panose="020B0609020204030204" pitchFamily="49" charset="0"/>
              </a:rPr>
              <a:t>,</a:t>
            </a:r>
            <a:r>
              <a:rPr lang="en-US" altLang="zh-CN" b="1" dirty="0" err="1">
                <a:solidFill>
                  <a:srgbClr val="098658"/>
                </a:solidFill>
                <a:effectLst/>
                <a:latin typeface="Consolas" panose="020B0609020204030204" pitchFamily="49" charset="0"/>
              </a:rPr>
              <a:t>true</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os.write</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"daemon"</a:t>
            </a:r>
            <a:r>
              <a:rPr lang="en-US" altLang="zh-CN" b="1" dirty="0">
                <a:solidFill>
                  <a:srgbClr val="000000"/>
                </a:solidFill>
                <a:effectLst/>
                <a:latin typeface="Consolas" panose="020B0609020204030204" pitchFamily="49" charset="0"/>
              </a:rPr>
              <a:t>.</a:t>
            </a:r>
            <a:r>
              <a:rPr lang="en-US" altLang="zh-CN" b="1" dirty="0" err="1">
                <a:solidFill>
                  <a:srgbClr val="000000"/>
                </a:solidFill>
                <a:effectLst/>
                <a:latin typeface="Consolas" panose="020B0609020204030204" pitchFamily="49" charset="0"/>
              </a:rPr>
              <a:t>getBytes</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a:t>
            </a:r>
            <a:r>
              <a:rPr lang="en-US" altLang="zh-CN" b="1" dirty="0" err="1">
                <a:solidFill>
                  <a:srgbClr val="000000"/>
                </a:solidFill>
                <a:effectLst/>
                <a:latin typeface="Consolas" panose="020B0609020204030204" pitchFamily="49" charset="0"/>
              </a:rPr>
              <a:t>IOException</a:t>
            </a:r>
            <a:r>
              <a:rPr lang="en-US" altLang="zh-CN" b="1" dirty="0">
                <a:solidFill>
                  <a:srgbClr val="000000"/>
                </a:solidFill>
                <a:effectLst/>
                <a:latin typeface="Consolas" panose="020B0609020204030204" pitchFamily="49" charset="0"/>
              </a:rPr>
              <a:t> e1){   </a:t>
            </a:r>
          </a:p>
          <a:p>
            <a:pPr marL="342900" indent="-342900">
              <a:buFont typeface="+mj-lt"/>
              <a:buAutoNum type="arabicPeriod"/>
            </a:pPr>
            <a:r>
              <a:rPr lang="en-US" altLang="zh-CN" b="1" dirty="0">
                <a:solidFill>
                  <a:srgbClr val="000000"/>
                </a:solidFill>
                <a:effectLst/>
                <a:latin typeface="Consolas" panose="020B0609020204030204" pitchFamily="49" charset="0"/>
              </a:rPr>
              <a:t>          e1.printStackTrace()</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a:t>
            </a:r>
            <a:r>
              <a:rPr lang="en-US" altLang="zh-CN" b="1" dirty="0" err="1">
                <a:solidFill>
                  <a:srgbClr val="000000"/>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e2){   </a:t>
            </a:r>
          </a:p>
          <a:p>
            <a:pPr marL="342900" indent="-342900">
              <a:buFont typeface="+mj-lt"/>
              <a:buAutoNum type="arabicPeriod"/>
            </a:pPr>
            <a:r>
              <a:rPr lang="en-US" altLang="zh-CN" b="1" dirty="0">
                <a:solidFill>
                  <a:srgbClr val="000000"/>
                </a:solidFill>
                <a:effectLst/>
                <a:latin typeface="Consolas" panose="020B0609020204030204" pitchFamily="49" charset="0"/>
              </a:rPr>
              <a:t>                  e2.printStackTrace()</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   </a:t>
            </a:r>
          </a:p>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test11{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main(String[] </a:t>
            </a:r>
            <a:r>
              <a:rPr lang="en-US" altLang="zh-CN" b="1" dirty="0" err="1">
                <a:solidFill>
                  <a:srgbClr val="00000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throws</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   </a:t>
            </a:r>
          </a:p>
          <a:p>
            <a:pPr marL="342900" indent="-342900">
              <a:buFont typeface="+mj-lt"/>
              <a:buAutoNum type="arabicPeriod"/>
            </a:pPr>
            <a:r>
              <a:rPr lang="en-US" altLang="zh-CN" b="1" dirty="0">
                <a:solidFill>
                  <a:srgbClr val="000000"/>
                </a:solidFill>
                <a:effectLst/>
                <a:latin typeface="Consolas" panose="020B0609020204030204" pitchFamily="49" charset="0"/>
              </a:rPr>
              <a:t>        Runnable tr=</a:t>
            </a:r>
            <a:r>
              <a:rPr lang="en-US" altLang="zh-CN" b="1" dirty="0">
                <a:solidFill>
                  <a:srgbClr val="0000FF"/>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TestRunnable</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Thread thread=</a:t>
            </a:r>
            <a:r>
              <a:rPr lang="en-US" altLang="zh-CN" b="1" dirty="0">
                <a:solidFill>
                  <a:srgbClr val="0000FF"/>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Thread(tr)</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thread.setDaemon</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true</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thread.start</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   </a:t>
            </a:r>
          </a:p>
        </p:txBody>
      </p:sp>
    </p:spTree>
    <p:extLst>
      <p:ext uri="{BB962C8B-B14F-4D97-AF65-F5344CB8AC3E}">
        <p14:creationId xmlns:p14="http://schemas.microsoft.com/office/powerpoint/2010/main" val="783806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4357283"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多线程的互斥与同步</a:t>
            </a:r>
          </a:p>
        </p:txBody>
      </p:sp>
      <p:sp>
        <p:nvSpPr>
          <p:cNvPr id="15" name="矩形 14">
            <a:extLst>
              <a:ext uri="{FF2B5EF4-FFF2-40B4-BE49-F238E27FC236}">
                <a16:creationId xmlns:a16="http://schemas.microsoft.com/office/drawing/2014/main" id="{B0549423-CF0F-4DB4-B50C-CDD1D4125725}"/>
              </a:ext>
            </a:extLst>
          </p:cNvPr>
          <p:cNvSpPr/>
          <p:nvPr/>
        </p:nvSpPr>
        <p:spPr>
          <a:xfrm>
            <a:off x="0" y="0"/>
            <a:ext cx="9144000" cy="685887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test12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main(String[] </a:t>
            </a:r>
            <a:r>
              <a:rPr lang="en-US" altLang="zh-CN" b="1" dirty="0" err="1">
                <a:solidFill>
                  <a:srgbClr val="00000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Thread t1 = </a:t>
            </a:r>
            <a:r>
              <a:rPr lang="en-US" altLang="zh-CN" b="1" dirty="0">
                <a:solidFill>
                  <a:srgbClr val="0000FF"/>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MyCommon</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Thread t2 = </a:t>
            </a:r>
            <a:r>
              <a:rPr lang="en-US" altLang="zh-CN" b="1" dirty="0">
                <a:solidFill>
                  <a:srgbClr val="0000FF"/>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Thread(</a:t>
            </a:r>
            <a:r>
              <a:rPr lang="en-US" altLang="zh-CN" b="1" dirty="0">
                <a:solidFill>
                  <a:srgbClr val="0000FF"/>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MyDaemon</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t2.setDaemon(</a:t>
            </a:r>
            <a:r>
              <a:rPr lang="en-US" altLang="zh-CN" b="1" dirty="0">
                <a:solidFill>
                  <a:srgbClr val="098658"/>
                </a:solidFill>
                <a:effectLst/>
                <a:latin typeface="Consolas" panose="020B0609020204030204" pitchFamily="49" charset="0"/>
              </a:rPr>
              <a:t>true</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t2.start()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t1.start()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MyCommon</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Thread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run()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 </a:t>
            </a:r>
            <a:r>
              <a:rPr lang="en-US" altLang="zh-CN" b="1" dirty="0">
                <a:solidFill>
                  <a:srgbClr val="098658"/>
                </a:solidFill>
                <a:effectLst/>
                <a:latin typeface="Consolas" panose="020B0609020204030204" pitchFamily="49" charset="0"/>
              </a:rPr>
              <a:t>5</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System.out.println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"Thread\t"</a:t>
            </a:r>
            <a:r>
              <a:rPr lang="en-US" altLang="zh-CN" b="1" dirty="0">
                <a:solidFill>
                  <a:srgbClr val="000000"/>
                </a:solidFill>
                <a:effectLst/>
                <a:latin typeface="Consolas" panose="020B0609020204030204" pitchFamily="49" charset="0"/>
              </a:rPr>
              <a:t> +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a:t>
            </a:r>
            <a:r>
              <a:rPr lang="en-US" altLang="zh-CN" b="1" dirty="0" err="1">
                <a:solidFill>
                  <a:srgbClr val="A31515"/>
                </a:solidFill>
                <a:effectLst/>
                <a:latin typeface="Consolas" panose="020B0609020204030204" pitchFamily="49" charset="0"/>
              </a:rPr>
              <a:t>th</a:t>
            </a:r>
            <a:r>
              <a:rPr lang="en-US" altLang="zh-CN" b="1" dirty="0">
                <a:solidFill>
                  <a:srgbClr val="A31515"/>
                </a:solidFill>
                <a:effectLst/>
                <a:latin typeface="Consolas" panose="020B0609020204030204" pitchFamily="49" charset="0"/>
              </a:rPr>
              <a:t> execution"</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Thread.sleep</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7</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e)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MyDaemon</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implements</a:t>
            </a:r>
            <a:r>
              <a:rPr lang="en-US" altLang="zh-CN" b="1" dirty="0">
                <a:solidFill>
                  <a:srgbClr val="000000"/>
                </a:solidFill>
                <a:effectLst/>
                <a:latin typeface="Consolas" panose="020B0609020204030204" pitchFamily="49" charset="0"/>
              </a:rPr>
              <a:t> Runnable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run()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for</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long</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0</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&lt; </a:t>
            </a:r>
            <a:r>
              <a:rPr lang="en-US" altLang="zh-CN" b="1" dirty="0">
                <a:solidFill>
                  <a:srgbClr val="098658"/>
                </a:solidFill>
                <a:effectLst/>
                <a:latin typeface="Consolas" panose="020B0609020204030204" pitchFamily="49" charset="0"/>
              </a:rPr>
              <a:t>9999999L</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System.out.println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"daemon\t"</a:t>
            </a:r>
            <a:r>
              <a:rPr lang="en-US" altLang="zh-CN" b="1" dirty="0">
                <a:solidFill>
                  <a:srgbClr val="000000"/>
                </a:solidFill>
                <a:effectLst/>
                <a:latin typeface="Consolas" panose="020B0609020204030204" pitchFamily="49" charset="0"/>
              </a:rPr>
              <a:t> + </a:t>
            </a:r>
            <a:r>
              <a:rPr lang="en-US" altLang="zh-CN" b="1" dirty="0" err="1">
                <a:solidFill>
                  <a:srgbClr val="000000"/>
                </a:solidFill>
                <a:effectLst/>
                <a:latin typeface="Consolas" panose="020B0609020204030204" pitchFamily="49" charset="0"/>
              </a:rPr>
              <a:t>i</a:t>
            </a: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a:t>
            </a:r>
            <a:r>
              <a:rPr lang="en-US" altLang="zh-CN" b="1" dirty="0" err="1">
                <a:solidFill>
                  <a:srgbClr val="A31515"/>
                </a:solidFill>
                <a:effectLst/>
                <a:latin typeface="Consolas" panose="020B0609020204030204" pitchFamily="49" charset="0"/>
              </a:rPr>
              <a:t>th</a:t>
            </a:r>
            <a:r>
              <a:rPr lang="en-US" altLang="zh-CN" b="1" dirty="0">
                <a:solidFill>
                  <a:srgbClr val="A31515"/>
                </a:solidFill>
                <a:effectLst/>
                <a:latin typeface="Consolas" panose="020B0609020204030204" pitchFamily="49" charset="0"/>
              </a:rPr>
              <a:t> execution"</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Thread.sleep</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7</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endParaRPr lang="en-US" altLang="zh-CN" b="1" dirty="0">
              <a:solidFill>
                <a:srgbClr val="000000"/>
              </a:solidFill>
              <a:effectLst/>
              <a:latin typeface="Consolas" panose="020B0609020204030204" pitchFamily="49" charset="0"/>
            </a:endParaRP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0000FF"/>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InterruptedException</a:t>
            </a:r>
            <a:r>
              <a:rPr lang="en-US" altLang="zh-CN" b="1" dirty="0">
                <a:solidFill>
                  <a:srgbClr val="000000"/>
                </a:solidFill>
                <a:effectLst/>
                <a:latin typeface="Consolas" panose="020B0609020204030204" pitchFamily="49" charset="0"/>
              </a:rPr>
              <a:t> e)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0000"/>
                </a:solidFill>
                <a:effectLst/>
                <a:latin typeface="Consolas" panose="020B0609020204030204" pitchFamily="49" charset="0"/>
              </a:rPr>
              <a:t>e.printStackTrace</a:t>
            </a:r>
            <a:r>
              <a:rPr lang="en-US" altLang="zh-CN" b="1" dirty="0">
                <a:solidFill>
                  <a:srgbClr val="000000"/>
                </a:solidFill>
                <a:effectLst/>
                <a:latin typeface="Consolas" panose="020B0609020204030204" pitchFamily="49" charset="0"/>
              </a:rPr>
              <a:t>()</a:t>
            </a:r>
            <a:r>
              <a:rPr lang="en-US" altLang="zh-CN" b="1" dirty="0">
                <a:solidFill>
                  <a:srgbClr val="0000FF"/>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a:t>
            </a:r>
          </a:p>
        </p:txBody>
      </p:sp>
      <p:pic>
        <p:nvPicPr>
          <p:cNvPr id="3" name="图片 2">
            <a:extLst>
              <a:ext uri="{FF2B5EF4-FFF2-40B4-BE49-F238E27FC236}">
                <a16:creationId xmlns:a16="http://schemas.microsoft.com/office/drawing/2014/main" id="{8DC7BF3D-5D4F-416E-8246-408976E52D0B}"/>
              </a:ext>
            </a:extLst>
          </p:cNvPr>
          <p:cNvPicPr>
            <a:picLocks noChangeAspect="1"/>
          </p:cNvPicPr>
          <p:nvPr/>
        </p:nvPicPr>
        <p:blipFill>
          <a:blip r:embed="rId3"/>
          <a:stretch>
            <a:fillRect/>
          </a:stretch>
        </p:blipFill>
        <p:spPr>
          <a:xfrm>
            <a:off x="7265063" y="145115"/>
            <a:ext cx="1781175" cy="1743075"/>
          </a:xfrm>
          <a:prstGeom prst="rect">
            <a:avLst/>
          </a:prstGeom>
        </p:spPr>
      </p:pic>
    </p:spTree>
    <p:extLst>
      <p:ext uri="{BB962C8B-B14F-4D97-AF65-F5344CB8AC3E}">
        <p14:creationId xmlns:p14="http://schemas.microsoft.com/office/powerpoint/2010/main" val="333263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000636"/>
            <a:ext cx="9144000" cy="2857364"/>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1" y="0"/>
            <a:ext cx="9144000" cy="2326133"/>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0" y="2446068"/>
            <a:ext cx="8110537" cy="1245341"/>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7200" b="1" kern="100" dirty="0">
                <a:solidFill>
                  <a:srgbClr val="0070C0"/>
                </a:solidFill>
                <a:latin typeface="隶书" panose="02010509060101010101" pitchFamily="49" charset="-122"/>
                <a:ea typeface="隶书" panose="02010509060101010101" pitchFamily="49" charset="-122"/>
                <a:cs typeface="Times New Roman" panose="02020603050405020304" pitchFamily="18" charset="0"/>
              </a:rPr>
              <a:t>谢谢</a:t>
            </a:r>
          </a:p>
        </p:txBody>
      </p:sp>
      <p:pic>
        <p:nvPicPr>
          <p:cNvPr id="4" name="图片 6"/>
          <p:cNvPicPr>
            <a:picLocks noChangeAspect="1"/>
          </p:cNvPicPr>
          <p:nvPr/>
        </p:nvPicPr>
        <p:blipFill>
          <a:blip r:embed="rId3" cstate="print">
            <a:biLevel thresh="50000"/>
            <a:grayscl/>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多线程基本概念</a:t>
            </a:r>
          </a:p>
        </p:txBody>
      </p:sp>
      <p:sp>
        <p:nvSpPr>
          <p:cNvPr id="12" name="矩形: 圆角 11">
            <a:extLst>
              <a:ext uri="{FF2B5EF4-FFF2-40B4-BE49-F238E27FC236}">
                <a16:creationId xmlns:a16="http://schemas.microsoft.com/office/drawing/2014/main" id="{817D24F4-51DD-4E0C-9DAF-C4B82EF25268}"/>
              </a:ext>
            </a:extLst>
          </p:cNvPr>
          <p:cNvSpPr/>
          <p:nvPr/>
        </p:nvSpPr>
        <p:spPr>
          <a:xfrm>
            <a:off x="0" y="1061710"/>
            <a:ext cx="9143999" cy="373932"/>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rgbClr val="1557AE"/>
                </a:solidFill>
              </a:rPr>
              <a:t>多线程的优势</a:t>
            </a:r>
          </a:p>
        </p:txBody>
      </p:sp>
      <p:sp>
        <p:nvSpPr>
          <p:cNvPr id="49" name="文本框 48">
            <a:extLst>
              <a:ext uri="{FF2B5EF4-FFF2-40B4-BE49-F238E27FC236}">
                <a16:creationId xmlns:a16="http://schemas.microsoft.com/office/drawing/2014/main" id="{E51AF86F-5B36-4318-B040-EC313A60385E}"/>
              </a:ext>
            </a:extLst>
          </p:cNvPr>
          <p:cNvSpPr txBox="1"/>
          <p:nvPr/>
        </p:nvSpPr>
        <p:spPr>
          <a:xfrm>
            <a:off x="0" y="1657004"/>
            <a:ext cx="9067800" cy="2921505"/>
          </a:xfrm>
          <a:prstGeom prst="rect">
            <a:avLst/>
          </a:prstGeom>
          <a:noFill/>
        </p:spPr>
        <p:txBody>
          <a:bodyPr wrap="square">
            <a:spAutoFit/>
          </a:bodyPr>
          <a:lstStyle/>
          <a:p>
            <a:pPr marL="285750" indent="-285750" eaLnBrk="1" hangingPunct="1">
              <a:lnSpc>
                <a:spcPct val="130000"/>
              </a:lnSpc>
              <a:spcBef>
                <a:spcPct val="0"/>
              </a:spcBef>
              <a:buSzPct val="70000"/>
              <a:buFont typeface="Wingdings" panose="05000000000000000000" pitchFamily="2" charset="2"/>
              <a:buChar char="ü"/>
            </a:pPr>
            <a:r>
              <a:rPr lang="zh-CN" altLang="en-US" sz="2400" b="1" dirty="0">
                <a:latin typeface="楷体" panose="02010609060101010101" pitchFamily="49" charset="-122"/>
                <a:ea typeface="楷体" panose="02010609060101010101" pitchFamily="49" charset="-122"/>
              </a:rPr>
              <a:t> 减轻编写交互频繁、涉及面多的程序的困难（如监听网络端口）。</a:t>
            </a:r>
          </a:p>
          <a:p>
            <a:pPr marL="285750" indent="-285750" eaLnBrk="1" hangingPunct="1">
              <a:lnSpc>
                <a:spcPct val="130000"/>
              </a:lnSpc>
              <a:spcBef>
                <a:spcPct val="0"/>
              </a:spcBef>
              <a:buSzPct val="70000"/>
              <a:buFont typeface="Wingdings" panose="05000000000000000000" pitchFamily="2" charset="2"/>
              <a:buChar char="ü"/>
            </a:pPr>
            <a:r>
              <a:rPr lang="zh-CN" altLang="en-US" sz="2400" b="1" dirty="0">
                <a:latin typeface="楷体" panose="02010609060101010101" pitchFamily="49" charset="-122"/>
                <a:ea typeface="楷体" panose="02010609060101010101" pitchFamily="49" charset="-122"/>
              </a:rPr>
              <a:t> 程序的吞吐量会得到改善（同时监听多种设备，如网络端口、串口、并口以及其他外设）。</a:t>
            </a:r>
          </a:p>
          <a:p>
            <a:pPr marL="285750" indent="-285750" eaLnBrk="1" hangingPunct="1">
              <a:lnSpc>
                <a:spcPct val="130000"/>
              </a:lnSpc>
              <a:spcBef>
                <a:spcPct val="0"/>
              </a:spcBef>
              <a:buSzPct val="70000"/>
              <a:buFont typeface="Wingdings" panose="05000000000000000000" pitchFamily="2" charset="2"/>
              <a:buChar char="ü"/>
            </a:pPr>
            <a:r>
              <a:rPr lang="zh-CN" altLang="en-US" sz="2400" b="1" dirty="0">
                <a:latin typeface="楷体" panose="02010609060101010101" pitchFamily="49" charset="-122"/>
                <a:ea typeface="楷体" panose="02010609060101010101" pitchFamily="49" charset="-122"/>
              </a:rPr>
              <a:t> 有多个处理器的系统，可以并发运行不同的线程（否则，任何时刻只有一个线程在运行）。</a:t>
            </a:r>
          </a:p>
        </p:txBody>
      </p:sp>
    </p:spTree>
    <p:extLst>
      <p:ext uri="{BB962C8B-B14F-4D97-AF65-F5344CB8AC3E}">
        <p14:creationId xmlns:p14="http://schemas.microsoft.com/office/powerpoint/2010/main" val="3687173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fade">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fade">
                                      <p:cBhvr>
                                        <p:cTn id="17"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45960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 多线程基本概念</a:t>
            </a:r>
          </a:p>
        </p:txBody>
      </p:sp>
      <p:sp>
        <p:nvSpPr>
          <p:cNvPr id="12" name="矩形: 圆角 11">
            <a:extLst>
              <a:ext uri="{FF2B5EF4-FFF2-40B4-BE49-F238E27FC236}">
                <a16:creationId xmlns:a16="http://schemas.microsoft.com/office/drawing/2014/main" id="{817D24F4-51DD-4E0C-9DAF-C4B82EF25268}"/>
              </a:ext>
            </a:extLst>
          </p:cNvPr>
          <p:cNvSpPr/>
          <p:nvPr/>
        </p:nvSpPr>
        <p:spPr>
          <a:xfrm>
            <a:off x="0" y="1061710"/>
            <a:ext cx="9143999" cy="373932"/>
          </a:xfrm>
          <a:prstGeom prst="roundRect">
            <a:avLst>
              <a:gd name="adj"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b="1" dirty="0">
                <a:solidFill>
                  <a:srgbClr val="1557AE"/>
                </a:solidFill>
              </a:rPr>
              <a:t>Java</a:t>
            </a:r>
            <a:r>
              <a:rPr lang="zh-CN" altLang="en-US" sz="2400" b="1" dirty="0">
                <a:solidFill>
                  <a:srgbClr val="1557AE"/>
                </a:solidFill>
              </a:rPr>
              <a:t>的优势</a:t>
            </a:r>
          </a:p>
        </p:txBody>
      </p:sp>
      <p:sp>
        <p:nvSpPr>
          <p:cNvPr id="2" name="矩形: 圆角 1">
            <a:extLst>
              <a:ext uri="{FF2B5EF4-FFF2-40B4-BE49-F238E27FC236}">
                <a16:creationId xmlns:a16="http://schemas.microsoft.com/office/drawing/2014/main" id="{D553C6FC-A9C6-49BF-8816-30CF31CCAD78}"/>
              </a:ext>
            </a:extLst>
          </p:cNvPr>
          <p:cNvSpPr/>
          <p:nvPr/>
        </p:nvSpPr>
        <p:spPr>
          <a:xfrm>
            <a:off x="67273" y="1586310"/>
            <a:ext cx="8971951" cy="766365"/>
          </a:xfrm>
          <a:prstGeom prst="roundRect">
            <a:avLst>
              <a:gd name="adj" fmla="val 89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t>虽然各种操作系统（</a:t>
            </a:r>
            <a:r>
              <a:rPr lang="en-US" altLang="zh-CN" b="1" dirty="0"/>
              <a:t>Unix/Linux</a:t>
            </a:r>
            <a:r>
              <a:rPr lang="zh-CN" altLang="en-US" b="1" dirty="0"/>
              <a:t>、</a:t>
            </a:r>
            <a:r>
              <a:rPr lang="en-US" altLang="zh-CN" b="1" dirty="0"/>
              <a:t>Windows</a:t>
            </a:r>
            <a:r>
              <a:rPr lang="zh-CN" altLang="en-US" b="1" dirty="0"/>
              <a:t>系列等）都支持多线程，但若要用</a:t>
            </a:r>
            <a:r>
              <a:rPr lang="en-US" altLang="zh-CN" b="1" dirty="0"/>
              <a:t>C</a:t>
            </a:r>
            <a:r>
              <a:rPr lang="zh-CN" altLang="en-US" b="1" dirty="0"/>
              <a:t>、</a:t>
            </a:r>
            <a:r>
              <a:rPr lang="en-US" altLang="zh-CN" b="1" dirty="0"/>
              <a:t>C++</a:t>
            </a:r>
            <a:r>
              <a:rPr lang="zh-CN" altLang="en-US" b="1" dirty="0"/>
              <a:t>或其他语言编写多线程程序是十分困难的，因为它们对数据同步的支持不充分。</a:t>
            </a:r>
          </a:p>
        </p:txBody>
      </p:sp>
      <p:grpSp>
        <p:nvGrpSpPr>
          <p:cNvPr id="6" name="组合 5">
            <a:extLst>
              <a:ext uri="{FF2B5EF4-FFF2-40B4-BE49-F238E27FC236}">
                <a16:creationId xmlns:a16="http://schemas.microsoft.com/office/drawing/2014/main" id="{A04D57A5-B445-43ED-808D-69A545D7C6C1}"/>
              </a:ext>
            </a:extLst>
          </p:cNvPr>
          <p:cNvGrpSpPr/>
          <p:nvPr/>
        </p:nvGrpSpPr>
        <p:grpSpPr>
          <a:xfrm>
            <a:off x="169098" y="3648074"/>
            <a:ext cx="1983552" cy="2306453"/>
            <a:chOff x="169098" y="2732272"/>
            <a:chExt cx="2939220" cy="3222256"/>
          </a:xfrm>
        </p:grpSpPr>
        <p:pic>
          <p:nvPicPr>
            <p:cNvPr id="4" name="图片 3">
              <a:extLst>
                <a:ext uri="{FF2B5EF4-FFF2-40B4-BE49-F238E27FC236}">
                  <a16:creationId xmlns:a16="http://schemas.microsoft.com/office/drawing/2014/main" id="{8D946D94-20AF-458E-BBE6-ACB3CEDCFB0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69098" y="2732272"/>
              <a:ext cx="2939220" cy="3222256"/>
            </a:xfrm>
            <a:prstGeom prst="rect">
              <a:avLst/>
            </a:prstGeom>
          </p:spPr>
        </p:pic>
        <p:sp>
          <p:nvSpPr>
            <p:cNvPr id="11" name="文本框 10">
              <a:extLst>
                <a:ext uri="{FF2B5EF4-FFF2-40B4-BE49-F238E27FC236}">
                  <a16:creationId xmlns:a16="http://schemas.microsoft.com/office/drawing/2014/main" id="{46410E57-CE01-4BF5-9890-E0FC7CBD141B}"/>
                </a:ext>
              </a:extLst>
            </p:cNvPr>
            <p:cNvSpPr txBox="1"/>
            <p:nvPr/>
          </p:nvSpPr>
          <p:spPr>
            <a:xfrm>
              <a:off x="896947" y="5000563"/>
              <a:ext cx="1483520" cy="558978"/>
            </a:xfrm>
            <a:prstGeom prst="rect">
              <a:avLst/>
            </a:prstGeom>
            <a:noFill/>
          </p:spPr>
          <p:txBody>
            <a:bodyPr wrap="square">
              <a:spAutoFit/>
            </a:bodyPr>
            <a:lstStyle/>
            <a:p>
              <a:r>
                <a:rPr lang="en-US" altLang="zh-CN" sz="2000" b="1" dirty="0">
                  <a:solidFill>
                    <a:srgbClr val="1557AE"/>
                  </a:solidFill>
                </a:rPr>
                <a:t>Java</a:t>
              </a:r>
              <a:endParaRPr lang="zh-CN" altLang="en-US" sz="2000" b="1" dirty="0"/>
            </a:p>
          </p:txBody>
        </p:sp>
      </p:grpSp>
      <p:sp>
        <p:nvSpPr>
          <p:cNvPr id="7" name="对话气泡: 圆角矩形 6">
            <a:extLst>
              <a:ext uri="{FF2B5EF4-FFF2-40B4-BE49-F238E27FC236}">
                <a16:creationId xmlns:a16="http://schemas.microsoft.com/office/drawing/2014/main" id="{FFD5C8EB-5CA9-4B89-BCB6-533FB2F11910}"/>
              </a:ext>
            </a:extLst>
          </p:cNvPr>
          <p:cNvSpPr/>
          <p:nvPr/>
        </p:nvSpPr>
        <p:spPr>
          <a:xfrm>
            <a:off x="2526477" y="2503343"/>
            <a:ext cx="6360348" cy="3451184"/>
          </a:xfrm>
          <a:prstGeom prst="wedgeRoundRectCallout">
            <a:avLst>
              <a:gd name="adj1" fmla="val -66504"/>
              <a:gd name="adj2" fmla="val -797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zh-CN" altLang="en-US" sz="2000" b="1" dirty="0">
                <a:latin typeface="Consolas" panose="020B0609020204030204" pitchFamily="49" charset="0"/>
                <a:ea typeface="楷体" panose="02010609060101010101" pitchFamily="49" charset="-122"/>
              </a:rPr>
              <a:t>对多线程的综合支持是</a:t>
            </a:r>
            <a:r>
              <a:rPr lang="en-US" altLang="zh-CN" sz="2000" b="1" dirty="0">
                <a:latin typeface="Consolas" panose="020B0609020204030204" pitchFamily="49" charset="0"/>
                <a:ea typeface="楷体" panose="02010609060101010101" pitchFamily="49" charset="-122"/>
              </a:rPr>
              <a:t>Java</a:t>
            </a:r>
            <a:r>
              <a:rPr lang="zh-CN" altLang="en-US" sz="2000" b="1" dirty="0">
                <a:latin typeface="Consolas" panose="020B0609020204030204" pitchFamily="49" charset="0"/>
                <a:ea typeface="楷体" panose="02010609060101010101" pitchFamily="49" charset="-122"/>
              </a:rPr>
              <a:t>语言的一个重要特色，它提供了</a:t>
            </a:r>
            <a:r>
              <a:rPr lang="en-US" altLang="zh-CN" sz="2000" b="1" dirty="0">
                <a:latin typeface="Consolas" panose="020B0609020204030204" pitchFamily="49" charset="0"/>
                <a:ea typeface="楷体" panose="02010609060101010101" pitchFamily="49" charset="-122"/>
              </a:rPr>
              <a:t>Thread</a:t>
            </a:r>
            <a:r>
              <a:rPr lang="zh-CN" altLang="en-US" sz="2000" b="1" dirty="0">
                <a:latin typeface="Consolas" panose="020B0609020204030204" pitchFamily="49" charset="0"/>
                <a:ea typeface="楷体" panose="02010609060101010101" pitchFamily="49" charset="-122"/>
              </a:rPr>
              <a:t>类来实现多线程。在</a:t>
            </a:r>
            <a:r>
              <a:rPr lang="en-US" altLang="zh-CN" sz="2000" b="1" dirty="0">
                <a:latin typeface="Consolas" panose="020B0609020204030204" pitchFamily="49" charset="0"/>
                <a:ea typeface="楷体" panose="02010609060101010101" pitchFamily="49" charset="-122"/>
              </a:rPr>
              <a:t>Java</a:t>
            </a:r>
            <a:r>
              <a:rPr lang="zh-CN" altLang="en-US" sz="2000" b="1" dirty="0">
                <a:latin typeface="Consolas" panose="020B0609020204030204" pitchFamily="49" charset="0"/>
                <a:ea typeface="楷体" panose="02010609060101010101" pitchFamily="49" charset="-122"/>
              </a:rPr>
              <a:t>中，线程可以认为是由三部分组成的：</a:t>
            </a:r>
            <a:endParaRPr lang="en-US" altLang="zh-CN" sz="2000" b="1" dirty="0">
              <a:latin typeface="Consolas" panose="020B0609020204030204" pitchFamily="49" charset="0"/>
              <a:ea typeface="楷体" panose="02010609060101010101" pitchFamily="49" charset="-122"/>
            </a:endParaRPr>
          </a:p>
          <a:p>
            <a:pPr marL="342900" indent="-342900" algn="just">
              <a:buFont typeface="Wingdings" panose="05000000000000000000" pitchFamily="2" charset="2"/>
              <a:buChar char="ü"/>
            </a:pPr>
            <a:r>
              <a:rPr lang="zh-CN" altLang="en-US" sz="2000" b="1" dirty="0">
                <a:latin typeface="Consolas" panose="020B0609020204030204" pitchFamily="49" charset="0"/>
                <a:ea typeface="楷体" panose="02010609060101010101" pitchFamily="49" charset="-122"/>
              </a:rPr>
              <a:t> 虚拟</a:t>
            </a:r>
            <a:r>
              <a:rPr lang="en-US" altLang="zh-CN" sz="2000" b="1" dirty="0">
                <a:latin typeface="Consolas" panose="020B0609020204030204" pitchFamily="49" charset="0"/>
                <a:ea typeface="楷体" panose="02010609060101010101" pitchFamily="49" charset="-122"/>
              </a:rPr>
              <a:t>CPU</a:t>
            </a:r>
            <a:r>
              <a:rPr lang="zh-CN" altLang="en-US" sz="2000" b="1" dirty="0">
                <a:latin typeface="Consolas" panose="020B0609020204030204" pitchFamily="49" charset="0"/>
                <a:ea typeface="楷体" panose="02010609060101010101" pitchFamily="49" charset="-122"/>
              </a:rPr>
              <a:t>，封装在</a:t>
            </a:r>
            <a:r>
              <a:rPr lang="en-US" altLang="zh-CN" sz="2000" b="1" dirty="0" err="1">
                <a:latin typeface="Consolas" panose="020B0609020204030204" pitchFamily="49" charset="0"/>
                <a:ea typeface="楷体" panose="02010609060101010101" pitchFamily="49" charset="-122"/>
              </a:rPr>
              <a:t>java.lang.Thread</a:t>
            </a:r>
            <a:r>
              <a:rPr lang="zh-CN" altLang="en-US" sz="2000" b="1" dirty="0">
                <a:latin typeface="Consolas" panose="020B0609020204030204" pitchFamily="49" charset="0"/>
                <a:ea typeface="楷体" panose="02010609060101010101" pitchFamily="49" charset="-122"/>
              </a:rPr>
              <a:t>类中，它控制着整个线程的运行；</a:t>
            </a:r>
          </a:p>
          <a:p>
            <a:pPr marL="342900" indent="-342900" algn="just">
              <a:buFont typeface="Wingdings" panose="05000000000000000000" pitchFamily="2" charset="2"/>
              <a:buChar char="ü"/>
            </a:pPr>
            <a:r>
              <a:rPr lang="zh-CN" altLang="en-US" sz="2000" b="1" dirty="0">
                <a:latin typeface="Consolas" panose="020B0609020204030204" pitchFamily="49" charset="0"/>
                <a:ea typeface="楷体" panose="02010609060101010101" pitchFamily="49" charset="-122"/>
              </a:rPr>
              <a:t> 执行的代码，传递给</a:t>
            </a:r>
            <a:r>
              <a:rPr lang="en-US" altLang="zh-CN" sz="2000" b="1" dirty="0">
                <a:latin typeface="Consolas" panose="020B0609020204030204" pitchFamily="49" charset="0"/>
                <a:ea typeface="楷体" panose="02010609060101010101" pitchFamily="49" charset="-122"/>
              </a:rPr>
              <a:t>Thread</a:t>
            </a:r>
            <a:r>
              <a:rPr lang="zh-CN" altLang="en-US" sz="2000" b="1" dirty="0">
                <a:latin typeface="Consolas" panose="020B0609020204030204" pitchFamily="49" charset="0"/>
                <a:ea typeface="楷体" panose="02010609060101010101" pitchFamily="49" charset="-122"/>
              </a:rPr>
              <a:t>类，由</a:t>
            </a:r>
            <a:r>
              <a:rPr lang="en-US" altLang="zh-CN" sz="2000" b="1" dirty="0">
                <a:latin typeface="Consolas" panose="020B0609020204030204" pitchFamily="49" charset="0"/>
                <a:ea typeface="楷体" panose="02010609060101010101" pitchFamily="49" charset="-122"/>
              </a:rPr>
              <a:t>Thread</a:t>
            </a:r>
            <a:r>
              <a:rPr lang="zh-CN" altLang="en-US" sz="2000" b="1" dirty="0">
                <a:latin typeface="Consolas" panose="020B0609020204030204" pitchFamily="49" charset="0"/>
                <a:ea typeface="楷体" panose="02010609060101010101" pitchFamily="49" charset="-122"/>
              </a:rPr>
              <a:t>类控制顺序执行；</a:t>
            </a:r>
          </a:p>
          <a:p>
            <a:pPr marL="342900" indent="-342900" algn="just">
              <a:buFont typeface="Wingdings" panose="05000000000000000000" pitchFamily="2" charset="2"/>
              <a:buChar char="ü"/>
            </a:pPr>
            <a:r>
              <a:rPr lang="zh-CN" altLang="en-US" sz="2000" b="1" dirty="0">
                <a:latin typeface="Consolas" panose="020B0609020204030204" pitchFamily="49" charset="0"/>
                <a:ea typeface="楷体" panose="02010609060101010101" pitchFamily="49" charset="-122"/>
              </a:rPr>
              <a:t> 处理的数据，传递给</a:t>
            </a:r>
            <a:r>
              <a:rPr lang="en-US" altLang="zh-CN" sz="2000" b="1" dirty="0">
                <a:latin typeface="Consolas" panose="020B0609020204030204" pitchFamily="49" charset="0"/>
                <a:ea typeface="楷体" panose="02010609060101010101" pitchFamily="49" charset="-122"/>
              </a:rPr>
              <a:t>Thread</a:t>
            </a:r>
            <a:r>
              <a:rPr lang="zh-CN" altLang="en-US" sz="2000" b="1" dirty="0">
                <a:latin typeface="Consolas" panose="020B0609020204030204" pitchFamily="49" charset="0"/>
                <a:ea typeface="楷体" panose="02010609060101010101" pitchFamily="49" charset="-122"/>
              </a:rPr>
              <a:t>类，是在代码执行过程中所要处理的数据。</a:t>
            </a:r>
          </a:p>
        </p:txBody>
      </p:sp>
    </p:spTree>
    <p:extLst>
      <p:ext uri="{BB962C8B-B14F-4D97-AF65-F5344CB8AC3E}">
        <p14:creationId xmlns:p14="http://schemas.microsoft.com/office/powerpoint/2010/main" val="3625415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21545376-e3fd-4610-a51c-6381d15c7cde"/>
  <p:tag name="COMMONDATA" val="eyJoZGlkIjoiZTk4ZjcyYzlhOTNiNzZmNDBlZjIxNjFiMGM5MThhO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12339</TotalTime>
  <Words>12877</Words>
  <Application>Microsoft Office PowerPoint</Application>
  <PresentationFormat>全屏显示(4:3)</PresentationFormat>
  <Paragraphs>1334</Paragraphs>
  <Slides>72</Slides>
  <Notes>72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72</vt:i4>
      </vt:variant>
    </vt:vector>
  </HeadingPairs>
  <TitlesOfParts>
    <vt:vector size="88" baseType="lpstr">
      <vt:lpstr>Monaco</vt:lpstr>
      <vt:lpstr>黑体</vt:lpstr>
      <vt:lpstr>楷体</vt:lpstr>
      <vt:lpstr>隶书</vt:lpstr>
      <vt:lpstr>微软雅黑</vt:lpstr>
      <vt:lpstr>Arial</vt:lpstr>
      <vt:lpstr>Arial Black</vt:lpstr>
      <vt:lpstr>Berlin Sans FB Demi</vt:lpstr>
      <vt:lpstr>Broadway</vt:lpstr>
      <vt:lpstr>Calibri</vt:lpstr>
      <vt:lpstr>Consolas</vt:lpstr>
      <vt:lpstr>Stencil</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Wei Feng</cp:lastModifiedBy>
  <cp:revision>2995</cp:revision>
  <cp:lastPrinted>2015-09-08T03:57:00Z</cp:lastPrinted>
  <dcterms:created xsi:type="dcterms:W3CDTF">2015-09-04T08:06:00Z</dcterms:created>
  <dcterms:modified xsi:type="dcterms:W3CDTF">2024-05-21T05:06:12Z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02D4989C3C2049438C59D1D7B72F4D5A</vt:lpwstr>
  </property>
  <property fmtid="{D5CDD505-2E9C-101B-9397-08002B2CF9AE}" pid="3" name="KSOProductBuildVer">
    <vt:lpwstr>2052-11.1.0.12980</vt:lpwstr>
  </property>
</Properties>
</file>