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1034" r:id="rId2"/>
    <p:sldId id="1423" r:id="rId3"/>
    <p:sldId id="1424" r:id="rId4"/>
    <p:sldId id="1429" r:id="rId5"/>
    <p:sldId id="1436" r:id="rId6"/>
    <p:sldId id="1437" r:id="rId7"/>
    <p:sldId id="1496" r:id="rId8"/>
    <p:sldId id="1438" r:id="rId9"/>
    <p:sldId id="1435" r:id="rId10"/>
    <p:sldId id="1491" r:id="rId11"/>
    <p:sldId id="1440" r:id="rId12"/>
    <p:sldId id="1441" r:id="rId13"/>
    <p:sldId id="1442" r:id="rId14"/>
    <p:sldId id="1443" r:id="rId15"/>
    <p:sldId id="1444" r:id="rId16"/>
    <p:sldId id="1445" r:id="rId17"/>
    <p:sldId id="1425" r:id="rId18"/>
    <p:sldId id="1430" r:id="rId19"/>
    <p:sldId id="1446" r:id="rId20"/>
    <p:sldId id="1466" r:id="rId21"/>
    <p:sldId id="1468" r:id="rId22"/>
    <p:sldId id="1467" r:id="rId23"/>
    <p:sldId id="1492" r:id="rId24"/>
    <p:sldId id="1469" r:id="rId25"/>
    <p:sldId id="1470" r:id="rId26"/>
    <p:sldId id="1448" r:id="rId27"/>
    <p:sldId id="1449" r:id="rId28"/>
    <p:sldId id="1471" r:id="rId29"/>
    <p:sldId id="1473" r:id="rId30"/>
    <p:sldId id="1474" r:id="rId31"/>
    <p:sldId id="1451" r:id="rId32"/>
    <p:sldId id="1476" r:id="rId33"/>
    <p:sldId id="1426" r:id="rId34"/>
    <p:sldId id="1431" r:id="rId35"/>
    <p:sldId id="1452" r:id="rId36"/>
    <p:sldId id="1453" r:id="rId37"/>
    <p:sldId id="1454" r:id="rId38"/>
    <p:sldId id="1497" r:id="rId39"/>
    <p:sldId id="1455" r:id="rId40"/>
    <p:sldId id="1457" r:id="rId41"/>
    <p:sldId id="1458" r:id="rId42"/>
    <p:sldId id="1459" r:id="rId43"/>
    <p:sldId id="1493" r:id="rId44"/>
    <p:sldId id="1460" r:id="rId45"/>
    <p:sldId id="1494" r:id="rId46"/>
    <p:sldId id="1461" r:id="rId47"/>
    <p:sldId id="1495" r:id="rId48"/>
    <p:sldId id="1462" r:id="rId49"/>
    <p:sldId id="1464" r:id="rId50"/>
    <p:sldId id="1463" r:id="rId51"/>
    <p:sldId id="1499" r:id="rId52"/>
    <p:sldId id="1500" r:id="rId53"/>
    <p:sldId id="1465" r:id="rId54"/>
    <p:sldId id="1501" r:id="rId55"/>
    <p:sldId id="1502" r:id="rId56"/>
    <p:sldId id="1503" r:id="rId57"/>
    <p:sldId id="1427" r:id="rId58"/>
    <p:sldId id="1432" r:id="rId59"/>
    <p:sldId id="1478" r:id="rId60"/>
    <p:sldId id="1477" r:id="rId61"/>
    <p:sldId id="1480" r:id="rId62"/>
    <p:sldId id="1481" r:id="rId63"/>
    <p:sldId id="1482" r:id="rId64"/>
    <p:sldId id="1487" r:id="rId65"/>
    <p:sldId id="1483" r:id="rId66"/>
    <p:sldId id="1485" r:id="rId67"/>
    <p:sldId id="1486" r:id="rId68"/>
    <p:sldId id="1524" r:id="rId69"/>
    <p:sldId id="1489" r:id="rId70"/>
    <p:sldId id="1490" r:id="rId71"/>
    <p:sldId id="1428" r:id="rId72"/>
    <p:sldId id="1390" r:id="rId73"/>
    <p:sldId id="1504" r:id="rId74"/>
    <p:sldId id="1505" r:id="rId75"/>
    <p:sldId id="1506" r:id="rId76"/>
    <p:sldId id="1508" r:id="rId77"/>
    <p:sldId id="1509" r:id="rId78"/>
    <p:sldId id="1510" r:id="rId79"/>
    <p:sldId id="1511" r:id="rId80"/>
    <p:sldId id="1512" r:id="rId81"/>
    <p:sldId id="1513" r:id="rId82"/>
    <p:sldId id="1515" r:id="rId83"/>
    <p:sldId id="1514" r:id="rId84"/>
    <p:sldId id="1516" r:id="rId85"/>
    <p:sldId id="1525" r:id="rId86"/>
    <p:sldId id="1526" r:id="rId87"/>
    <p:sldId id="1518" r:id="rId88"/>
    <p:sldId id="1519" r:id="rId89"/>
    <p:sldId id="1520" r:id="rId90"/>
    <p:sldId id="1521" r:id="rId91"/>
    <p:sldId id="1522" r:id="rId92"/>
    <p:sldId id="1523" r:id="rId93"/>
    <p:sldId id="950" r:id="rId94"/>
  </p:sldIdLst>
  <p:sldSz cx="9144000" cy="6858000" type="screen4x3"/>
  <p:notesSz cx="6761163" cy="9942513"/>
  <p:custDataLst>
    <p:tags r:id="rId9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394E74-5DB5-477E-9270-3D6BBDFC1E34}">
          <p14:sldIdLst>
            <p14:sldId id="1034"/>
            <p14:sldId id="1423"/>
            <p14:sldId id="1424"/>
            <p14:sldId id="1429"/>
            <p14:sldId id="1436"/>
            <p14:sldId id="1437"/>
            <p14:sldId id="1496"/>
            <p14:sldId id="1438"/>
            <p14:sldId id="1435"/>
            <p14:sldId id="1491"/>
            <p14:sldId id="1440"/>
            <p14:sldId id="1441"/>
            <p14:sldId id="1442"/>
            <p14:sldId id="1443"/>
            <p14:sldId id="1444"/>
            <p14:sldId id="1445"/>
            <p14:sldId id="1425"/>
            <p14:sldId id="1430"/>
            <p14:sldId id="1446"/>
            <p14:sldId id="1466"/>
            <p14:sldId id="1468"/>
            <p14:sldId id="1467"/>
            <p14:sldId id="1492"/>
            <p14:sldId id="1469"/>
            <p14:sldId id="1470"/>
            <p14:sldId id="1448"/>
            <p14:sldId id="1449"/>
            <p14:sldId id="1471"/>
            <p14:sldId id="1473"/>
            <p14:sldId id="1474"/>
            <p14:sldId id="1451"/>
            <p14:sldId id="1476"/>
            <p14:sldId id="1426"/>
            <p14:sldId id="1431"/>
            <p14:sldId id="1452"/>
            <p14:sldId id="1453"/>
          </p14:sldIdLst>
        </p14:section>
        <p14:section name="无标题节" id="{5323B00B-2C76-44BF-9929-00A6FBB34511}">
          <p14:sldIdLst>
            <p14:sldId id="1454"/>
            <p14:sldId id="1497"/>
            <p14:sldId id="1455"/>
            <p14:sldId id="1457"/>
            <p14:sldId id="1458"/>
            <p14:sldId id="1459"/>
            <p14:sldId id="1493"/>
            <p14:sldId id="1460"/>
            <p14:sldId id="1494"/>
            <p14:sldId id="1461"/>
            <p14:sldId id="1495"/>
            <p14:sldId id="1462"/>
            <p14:sldId id="1464"/>
            <p14:sldId id="1463"/>
            <p14:sldId id="1499"/>
            <p14:sldId id="1500"/>
            <p14:sldId id="1465"/>
            <p14:sldId id="1501"/>
            <p14:sldId id="1502"/>
            <p14:sldId id="1503"/>
            <p14:sldId id="1427"/>
            <p14:sldId id="1432"/>
            <p14:sldId id="1478"/>
            <p14:sldId id="1477"/>
            <p14:sldId id="1480"/>
            <p14:sldId id="1481"/>
            <p14:sldId id="1482"/>
            <p14:sldId id="1487"/>
            <p14:sldId id="1483"/>
            <p14:sldId id="1485"/>
            <p14:sldId id="1486"/>
            <p14:sldId id="1524"/>
            <p14:sldId id="1489"/>
            <p14:sldId id="1490"/>
            <p14:sldId id="1428"/>
            <p14:sldId id="1390"/>
            <p14:sldId id="1504"/>
            <p14:sldId id="1505"/>
            <p14:sldId id="1506"/>
            <p14:sldId id="1508"/>
            <p14:sldId id="1509"/>
            <p14:sldId id="1510"/>
            <p14:sldId id="1511"/>
            <p14:sldId id="1512"/>
            <p14:sldId id="1513"/>
            <p14:sldId id="1515"/>
            <p14:sldId id="1514"/>
            <p14:sldId id="1516"/>
            <p14:sldId id="1525"/>
            <p14:sldId id="1526"/>
            <p14:sldId id="1518"/>
            <p14:sldId id="1519"/>
            <p14:sldId id="1520"/>
            <p14:sldId id="1521"/>
            <p14:sldId id="1522"/>
            <p14:sldId id="1523"/>
            <p14:sldId id="950"/>
          </p14:sldIdLst>
        </p14:section>
      </p14:sectionLst>
    </p:ext>
    <p:ext uri="{EFAFB233-063F-42B5-8137-9DF3F51BA10A}">
      <p15:sldGuideLst xmlns:p15="http://schemas.microsoft.com/office/powerpoint/2012/main">
        <p15:guide id="2" pos="2835" userDrawn="1">
          <p15:clr>
            <a:srgbClr val="A4A3A4"/>
          </p15:clr>
        </p15:guide>
        <p15:guide id="3" orient="horz" pos="30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驰" initials="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57AE"/>
    <a:srgbClr val="E97C30"/>
    <a:srgbClr val="FBDBDB"/>
    <a:srgbClr val="3A97D7"/>
    <a:srgbClr val="0070C0"/>
    <a:srgbClr val="4269BD"/>
    <a:srgbClr val="FFC000"/>
    <a:srgbClr val="E87E04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89" autoAdjust="0"/>
    <p:restoredTop sz="96314" autoAdjust="0"/>
  </p:normalViewPr>
  <p:slideViewPr>
    <p:cSldViewPr snapToGrid="0" showGuides="1">
      <p:cViewPr>
        <p:scale>
          <a:sx n="66" d="100"/>
          <a:sy n="66" d="100"/>
        </p:scale>
        <p:origin x="3456" y="1248"/>
      </p:cViewPr>
      <p:guideLst>
        <p:guide pos="2835"/>
        <p:guide orient="horz" pos="30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560"/>
    </p:cViewPr>
  </p:sorterViewPr>
  <p:notesViewPr>
    <p:cSldViewPr snapToGrid="0">
      <p:cViewPr varScale="1">
        <p:scale>
          <a:sx n="88" d="100"/>
          <a:sy n="88" d="100"/>
        </p:scale>
        <p:origin x="27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2FD63A-7E15-4CEE-A79D-3A075A522198}" type="datetimeFigureOut">
              <a:rPr lang="zh-CN" altLang="en-US"/>
              <a:t>2024/6/4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0271288-0DC0-4648-BE44-D198F76B531B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050" y="0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8E7480B-15EC-4C16-9E27-04B2B1920003}" type="datetimeFigureOut">
              <a:rPr lang="zh-CN" altLang="en-US"/>
              <a:t>2024/6/4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275" y="4784725"/>
            <a:ext cx="5408613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050" y="9444038"/>
            <a:ext cx="293052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E2A7470-0A20-41F7-B9CB-7C7EDD75F38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76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9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2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1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465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679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79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25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0601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39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7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805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77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06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625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69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10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80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65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602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567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9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038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4509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354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369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33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7913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768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6621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69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659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488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8193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55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6177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4961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70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22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163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76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591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5468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0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789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11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880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52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8298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229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711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31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57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9969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62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3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076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0877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567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502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6582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629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2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450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312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287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97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1453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2266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5A0C5F-0D8B-4FEB-B47E-F4BBDACFC635}" type="slidenum">
              <a:rPr lang="zh-CN" altLang="en-US">
                <a:latin typeface="Calibri" panose="020F0502020204030204" pitchFamily="34" charset="0"/>
                <a:ea typeface="宋体" panose="02010600030101010101" pitchFamily="2" charset="-122"/>
              </a:rPr>
              <a:t>71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0644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4490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744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53688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5056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721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4609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7637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96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36827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711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6722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993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8076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53380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7601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2545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38156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7821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4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7604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673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523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CF47CB-3076-4026-8B18-63F39C6D1FFE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9197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2A7470-0A20-41F7-B9CB-7C7EDD75F38F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5905500" y="360363"/>
            <a:ext cx="3240088" cy="53975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72" y="0"/>
            <a:ext cx="2387241" cy="8385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-47625" y="263525"/>
            <a:ext cx="739775" cy="644525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流程图: 过程 2"/>
          <p:cNvSpPr/>
          <p:nvPr userDrawn="1"/>
        </p:nvSpPr>
        <p:spPr>
          <a:xfrm rot="5400000">
            <a:off x="440531" y="523082"/>
            <a:ext cx="739775" cy="125412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流程图: 过程 3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27" r="53951"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 userDrawn="1"/>
        </p:nvSpPr>
        <p:spPr>
          <a:xfrm rot="16200000">
            <a:off x="238919" y="113506"/>
            <a:ext cx="812800" cy="801688"/>
          </a:xfrm>
          <a:custGeom>
            <a:avLst/>
            <a:gdLst>
              <a:gd name="connsiteX0" fmla="*/ 0 w 661307"/>
              <a:gd name="connsiteY0" fmla="*/ 0 h 726621"/>
              <a:gd name="connsiteX1" fmla="*/ 661307 w 661307"/>
              <a:gd name="connsiteY1" fmla="*/ 0 h 726621"/>
              <a:gd name="connsiteX2" fmla="*/ 661307 w 661307"/>
              <a:gd name="connsiteY2" fmla="*/ 726621 h 726621"/>
              <a:gd name="connsiteX3" fmla="*/ 0 w 661307"/>
              <a:gd name="connsiteY3" fmla="*/ 726621 h 726621"/>
              <a:gd name="connsiteX4" fmla="*/ 0 w 661307"/>
              <a:gd name="connsiteY4" fmla="*/ 0 h 726621"/>
              <a:gd name="connsiteX0-1" fmla="*/ 0 w 661307"/>
              <a:gd name="connsiteY0-2" fmla="*/ 0 h 726621"/>
              <a:gd name="connsiteX1-3" fmla="*/ 661307 w 661307"/>
              <a:gd name="connsiteY1-4" fmla="*/ 0 h 726621"/>
              <a:gd name="connsiteX2-5" fmla="*/ 661307 w 661307"/>
              <a:gd name="connsiteY2-6" fmla="*/ 726621 h 726621"/>
              <a:gd name="connsiteX3-7" fmla="*/ 326571 w 661307"/>
              <a:gd name="connsiteY3-8" fmla="*/ 718457 h 726621"/>
              <a:gd name="connsiteX4-9" fmla="*/ 0 w 661307"/>
              <a:gd name="connsiteY4-10" fmla="*/ 726621 h 726621"/>
              <a:gd name="connsiteX5" fmla="*/ 0 w 661307"/>
              <a:gd name="connsiteY5" fmla="*/ 0 h 726621"/>
              <a:gd name="connsiteX0-11" fmla="*/ 0 w 661307"/>
              <a:gd name="connsiteY0-12" fmla="*/ 0 h 898071"/>
              <a:gd name="connsiteX1-13" fmla="*/ 661307 w 661307"/>
              <a:gd name="connsiteY1-14" fmla="*/ 0 h 898071"/>
              <a:gd name="connsiteX2-15" fmla="*/ 661307 w 661307"/>
              <a:gd name="connsiteY2-16" fmla="*/ 726621 h 898071"/>
              <a:gd name="connsiteX3-17" fmla="*/ 351063 w 661307"/>
              <a:gd name="connsiteY3-18" fmla="*/ 898071 h 898071"/>
              <a:gd name="connsiteX4-19" fmla="*/ 0 w 661307"/>
              <a:gd name="connsiteY4-20" fmla="*/ 726621 h 898071"/>
              <a:gd name="connsiteX5-21" fmla="*/ 0 w 661307"/>
              <a:gd name="connsiteY5-22" fmla="*/ 0 h 898071"/>
              <a:gd name="connsiteX0-23" fmla="*/ 0 w 661307"/>
              <a:gd name="connsiteY0-24" fmla="*/ 0 h 898071"/>
              <a:gd name="connsiteX1-25" fmla="*/ 661307 w 661307"/>
              <a:gd name="connsiteY1-26" fmla="*/ 0 h 898071"/>
              <a:gd name="connsiteX2-27" fmla="*/ 661307 w 661307"/>
              <a:gd name="connsiteY2-28" fmla="*/ 726621 h 898071"/>
              <a:gd name="connsiteX3-29" fmla="*/ 318406 w 661307"/>
              <a:gd name="connsiteY3-30" fmla="*/ 898071 h 898071"/>
              <a:gd name="connsiteX4-31" fmla="*/ 0 w 661307"/>
              <a:gd name="connsiteY4-32" fmla="*/ 726621 h 898071"/>
              <a:gd name="connsiteX5-33" fmla="*/ 0 w 661307"/>
              <a:gd name="connsiteY5-34" fmla="*/ 0 h 898071"/>
              <a:gd name="connsiteX0-35" fmla="*/ 0 w 661307"/>
              <a:gd name="connsiteY0-36" fmla="*/ 0 h 898071"/>
              <a:gd name="connsiteX1-37" fmla="*/ 661307 w 661307"/>
              <a:gd name="connsiteY1-38" fmla="*/ 0 h 898071"/>
              <a:gd name="connsiteX2-39" fmla="*/ 661307 w 661307"/>
              <a:gd name="connsiteY2-40" fmla="*/ 726621 h 898071"/>
              <a:gd name="connsiteX3-41" fmla="*/ 310242 w 661307"/>
              <a:gd name="connsiteY3-42" fmla="*/ 898071 h 898071"/>
              <a:gd name="connsiteX4-43" fmla="*/ 0 w 661307"/>
              <a:gd name="connsiteY4-44" fmla="*/ 726621 h 898071"/>
              <a:gd name="connsiteX5-45" fmla="*/ 0 w 661307"/>
              <a:gd name="connsiteY5-46" fmla="*/ 0 h 898071"/>
              <a:gd name="connsiteX0-47" fmla="*/ 0 w 661307"/>
              <a:gd name="connsiteY0-48" fmla="*/ 0 h 898071"/>
              <a:gd name="connsiteX1-49" fmla="*/ 661307 w 661307"/>
              <a:gd name="connsiteY1-50" fmla="*/ 0 h 898071"/>
              <a:gd name="connsiteX2-51" fmla="*/ 661307 w 661307"/>
              <a:gd name="connsiteY2-52" fmla="*/ 726621 h 898071"/>
              <a:gd name="connsiteX3-53" fmla="*/ 331673 w 661307"/>
              <a:gd name="connsiteY3-54" fmla="*/ 898071 h 898071"/>
              <a:gd name="connsiteX4-55" fmla="*/ 0 w 661307"/>
              <a:gd name="connsiteY4-56" fmla="*/ 726621 h 898071"/>
              <a:gd name="connsiteX5-57" fmla="*/ 0 w 661307"/>
              <a:gd name="connsiteY5-58" fmla="*/ 0 h 898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661307" h="898071">
                <a:moveTo>
                  <a:pt x="0" y="0"/>
                </a:moveTo>
                <a:lnTo>
                  <a:pt x="661307" y="0"/>
                </a:lnTo>
                <a:lnTo>
                  <a:pt x="661307" y="726621"/>
                </a:lnTo>
                <a:lnTo>
                  <a:pt x="331673" y="898071"/>
                </a:lnTo>
                <a:lnTo>
                  <a:pt x="0" y="726621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39" r="87943"/>
          <a:stretch>
            <a:fillRect/>
          </a:stretch>
        </p:blipFill>
        <p:spPr bwMode="auto">
          <a:xfrm>
            <a:off x="296863" y="195263"/>
            <a:ext cx="619125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71438" y="107950"/>
            <a:ext cx="112712" cy="812800"/>
          </a:xfrm>
          <a:prstGeom prst="rect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流程图: 过程 8"/>
          <p:cNvSpPr/>
          <p:nvPr userDrawn="1"/>
        </p:nvSpPr>
        <p:spPr>
          <a:xfrm rot="5400000" flipH="1">
            <a:off x="7636669" y="5350669"/>
            <a:ext cx="325437" cy="2689225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9474 w 10000"/>
              <a:gd name="connsiteY2-6" fmla="*/ 9062 h 10000"/>
              <a:gd name="connsiteX3-7" fmla="*/ 0 w 10000"/>
              <a:gd name="connsiteY3-8" fmla="*/ 10000 h 10000"/>
              <a:gd name="connsiteX4-9" fmla="*/ 0 w 10000"/>
              <a:gd name="connsiteY4-10" fmla="*/ 0 h 10000"/>
              <a:gd name="connsiteX0-11" fmla="*/ 0 w 10075"/>
              <a:gd name="connsiteY0-12" fmla="*/ 0 h 10000"/>
              <a:gd name="connsiteX1-13" fmla="*/ 10000 w 10075"/>
              <a:gd name="connsiteY1-14" fmla="*/ 0 h 10000"/>
              <a:gd name="connsiteX2-15" fmla="*/ 10028 w 10075"/>
              <a:gd name="connsiteY2-16" fmla="*/ 8891 h 10000"/>
              <a:gd name="connsiteX3-17" fmla="*/ 0 w 10075"/>
              <a:gd name="connsiteY3-18" fmla="*/ 10000 h 10000"/>
              <a:gd name="connsiteX4-19" fmla="*/ 0 w 10075"/>
              <a:gd name="connsiteY4-20" fmla="*/ 0 h 10000"/>
              <a:gd name="connsiteX0-21" fmla="*/ 0 w 10335"/>
              <a:gd name="connsiteY0-22" fmla="*/ 0 h 10000"/>
              <a:gd name="connsiteX1-23" fmla="*/ 10000 w 10335"/>
              <a:gd name="connsiteY1-24" fmla="*/ 0 h 10000"/>
              <a:gd name="connsiteX2-25" fmla="*/ 10305 w 10335"/>
              <a:gd name="connsiteY2-26" fmla="*/ 8891 h 10000"/>
              <a:gd name="connsiteX3-27" fmla="*/ 0 w 10335"/>
              <a:gd name="connsiteY3-28" fmla="*/ 10000 h 10000"/>
              <a:gd name="connsiteX4-29" fmla="*/ 0 w 10335"/>
              <a:gd name="connsiteY4-30" fmla="*/ 0 h 10000"/>
              <a:gd name="connsiteX0-31" fmla="*/ 0 w 10000"/>
              <a:gd name="connsiteY0-32" fmla="*/ 0 h 10000"/>
              <a:gd name="connsiteX1-33" fmla="*/ 10000 w 10000"/>
              <a:gd name="connsiteY1-34" fmla="*/ 0 h 10000"/>
              <a:gd name="connsiteX2-35" fmla="*/ 9751 w 10000"/>
              <a:gd name="connsiteY2-36" fmla="*/ 9062 h 10000"/>
              <a:gd name="connsiteX3-37" fmla="*/ 0 w 10000"/>
              <a:gd name="connsiteY3-38" fmla="*/ 10000 h 10000"/>
              <a:gd name="connsiteX4-39" fmla="*/ 0 w 10000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  <p:sp>
        <p:nvSpPr>
          <p:cNvPr id="6" name="矩形 5"/>
          <p:cNvSpPr/>
          <p:nvPr userDrawn="1"/>
        </p:nvSpPr>
        <p:spPr>
          <a:xfrm>
            <a:off x="6669088" y="6602413"/>
            <a:ext cx="2420937" cy="219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04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西安交通大学数据与信息中心</a:t>
            </a:r>
          </a:p>
        </p:txBody>
      </p:sp>
      <p:sp>
        <p:nvSpPr>
          <p:cNvPr id="7" name="流程图: 过程 6"/>
          <p:cNvSpPr/>
          <p:nvPr userDrawn="1"/>
        </p:nvSpPr>
        <p:spPr>
          <a:xfrm rot="5400000">
            <a:off x="3302794" y="3383756"/>
            <a:ext cx="171450" cy="6777038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45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9" t="140" r="-478" b="11636"/>
          <a:stretch>
            <a:fillRect/>
          </a:stretch>
        </p:blipFill>
        <p:spPr bwMode="auto">
          <a:xfrm>
            <a:off x="-14288" y="0"/>
            <a:ext cx="9201151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085263" cy="5529263"/>
          </a:xfrm>
          <a:prstGeom prst="rect">
            <a:avLst/>
          </a:prstGeom>
          <a:solidFill>
            <a:srgbClr val="384A5A">
              <a:alpha val="5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-79375"/>
            <a:ext cx="27082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4" r="23326" b="24977"/>
          <a:stretch>
            <a:fillRect/>
          </a:stretch>
        </p:blipFill>
        <p:spPr bwMode="auto">
          <a:xfrm>
            <a:off x="6003925" y="4075113"/>
            <a:ext cx="3140075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1482725"/>
            <a:ext cx="9144000" cy="2719998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1" y="2353578"/>
            <a:ext cx="8110537" cy="83971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kern="100" dirty="0">
                <a:solidFill>
                  <a:schemeClr val="bg1"/>
                </a:solidFill>
                <a:latin typeface="Monaco" panose="020B0509030404040204" pitchFamily="49" charset="0"/>
                <a:ea typeface="+mn-ea"/>
                <a:cs typeface="Times New Roman" panose="02020603050405020304" pitchFamily="18" charset="0"/>
              </a:rPr>
              <a:t>第六章 图形用户界面设计</a:t>
            </a:r>
          </a:p>
        </p:txBody>
      </p:sp>
      <p:sp>
        <p:nvSpPr>
          <p:cNvPr id="5" name="矩形 4"/>
          <p:cNvSpPr/>
          <p:nvPr/>
        </p:nvSpPr>
        <p:spPr>
          <a:xfrm>
            <a:off x="2085821" y="4609955"/>
            <a:ext cx="6054300" cy="9491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授课老师：冯伟</a:t>
            </a:r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1270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kern="100" dirty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日        期：</a:t>
            </a:r>
            <a:fld id="{7E1EB5D7-EF93-4BFD-85FD-12153CEEE9C9}" type="datetime2">
              <a:rPr lang="zh-CN" altLang="en-US" sz="2400" b="1" kern="100" smtClean="0">
                <a:solidFill>
                  <a:srgbClr val="1557AE"/>
                </a:solidFill>
                <a:latin typeface="Monaco" panose="020B050903040404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2024年6月4日</a:t>
            </a:fld>
            <a:endParaRPr lang="en-US" altLang="zh-CN" sz="2400" b="1" kern="100" dirty="0">
              <a:solidFill>
                <a:srgbClr val="1557AE"/>
              </a:solidFill>
              <a:latin typeface="Monaco" panose="020B050903040404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72000"/>
            <a:ext cx="3088800" cy="1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88B87C-D2B6-4A39-B667-490EAB361F4C}"/>
              </a:ext>
            </a:extLst>
          </p:cNvPr>
          <p:cNvSpPr txBox="1"/>
          <p:nvPr/>
        </p:nvSpPr>
        <p:spPr>
          <a:xfrm>
            <a:off x="0" y="1153009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90600" lvl="1" indent="-5334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Input Method Framework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j-lt"/>
              </a:rPr>
              <a:t>text editing components to communicate with input methods and implement a well-integrated text input user interface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+mj-lt"/>
              </a:rPr>
              <a:t>用</a:t>
            </a:r>
            <a:r>
              <a:rPr lang="en-US" altLang="zh-CN" sz="2000" dirty="0">
                <a:latin typeface="+mj-lt"/>
              </a:rPr>
              <a:t>Java</a:t>
            </a:r>
            <a:r>
              <a:rPr lang="zh-CN" altLang="en-US" sz="2000" dirty="0">
                <a:latin typeface="+mj-lt"/>
              </a:rPr>
              <a:t>语言开发输入法</a:t>
            </a:r>
            <a:endParaRPr lang="en-US" altLang="zh-CN" sz="2000" dirty="0">
              <a:latin typeface="+mj-lt"/>
            </a:endParaRP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endParaRPr lang="zh-CN" altLang="en-US" sz="2000" dirty="0">
              <a:latin typeface="+mj-lt"/>
            </a:endParaRPr>
          </a:p>
          <a:p>
            <a:pPr marL="990600" lvl="1" indent="-5334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Accessibility: </a:t>
            </a:r>
            <a:r>
              <a:rPr lang="zh-CN" altLang="en-US" sz="2400" b="1" dirty="0">
                <a:solidFill>
                  <a:srgbClr val="0070C0"/>
                </a:solidFill>
                <a:latin typeface="+mj-lt"/>
              </a:rPr>
              <a:t>辅助功能</a:t>
            </a: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,</a:t>
            </a:r>
            <a:r>
              <a:rPr lang="zh-CN" altLang="en-US" sz="2400" b="1" dirty="0">
                <a:solidFill>
                  <a:srgbClr val="0070C0"/>
                </a:solidFill>
                <a:latin typeface="+mj-lt"/>
              </a:rPr>
              <a:t>帮助伤残人士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j-lt"/>
              </a:rPr>
              <a:t>screen readers, speech recognition systems, refreshable braille displays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endParaRPr lang="en-US" altLang="zh-CN" sz="2000" dirty="0">
              <a:latin typeface="+mj-lt"/>
            </a:endParaRPr>
          </a:p>
          <a:p>
            <a:pPr marL="990600" lvl="1" indent="-5334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70C0"/>
                </a:solidFill>
                <a:latin typeface="+mj-lt"/>
              </a:rPr>
              <a:t>Drag &amp; Drop</a:t>
            </a:r>
          </a:p>
          <a:p>
            <a:pPr marL="1371600" lvl="2" indent="-4572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+mj-lt"/>
              </a:rPr>
              <a:t>Drag and Drop enables data transfer both across Java programming language and native applications, between Java programming language applications, and within a single Java programming language application. </a:t>
            </a:r>
          </a:p>
        </p:txBody>
      </p:sp>
    </p:spTree>
    <p:extLst>
      <p:ext uri="{BB962C8B-B14F-4D97-AF65-F5344CB8AC3E}">
        <p14:creationId xmlns:p14="http://schemas.microsoft.com/office/powerpoint/2010/main" val="50683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2D7D9BD7-05E4-4C64-9DE6-006A2ED3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004" y="3241405"/>
            <a:ext cx="4490596" cy="340096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DBFC88AA-6F2F-4B9E-B161-A89FAE2D82EB}"/>
              </a:ext>
            </a:extLst>
          </p:cNvPr>
          <p:cNvSpPr/>
          <p:nvPr/>
        </p:nvSpPr>
        <p:spPr>
          <a:xfrm>
            <a:off x="67274" y="1058418"/>
            <a:ext cx="5296726" cy="48238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图形用户界面的构成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3A372E-02B1-4F3C-B043-030F25ACCA28}"/>
              </a:ext>
            </a:extLst>
          </p:cNvPr>
          <p:cNvSpPr/>
          <p:nvPr/>
        </p:nvSpPr>
        <p:spPr>
          <a:xfrm>
            <a:off x="67274" y="1759325"/>
            <a:ext cx="3412800" cy="4823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什么是组件？</a:t>
            </a:r>
          </a:p>
        </p:txBody>
      </p:sp>
      <p:sp>
        <p:nvSpPr>
          <p:cNvPr id="4" name="标注: 左箭头 3">
            <a:extLst>
              <a:ext uri="{FF2B5EF4-FFF2-40B4-BE49-F238E27FC236}">
                <a16:creationId xmlns:a16="http://schemas.microsoft.com/office/drawing/2014/main" id="{B42AB7B8-1B5C-49F0-9D2B-68BB536F3910}"/>
              </a:ext>
            </a:extLst>
          </p:cNvPr>
          <p:cNvSpPr/>
          <p:nvPr/>
        </p:nvSpPr>
        <p:spPr>
          <a:xfrm>
            <a:off x="3480074" y="1759325"/>
            <a:ext cx="5145526" cy="482382"/>
          </a:xfrm>
          <a:prstGeom prst="leftArrowCallout">
            <a:avLst>
              <a:gd name="adj1" fmla="val 25000"/>
              <a:gd name="adj2" fmla="val 41173"/>
              <a:gd name="adj3" fmla="val 39669"/>
              <a:gd name="adj4" fmla="val 9477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构成图形用户界面的元素，拿来即用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315970-908F-4ACF-8DFC-137B93F685BD}"/>
              </a:ext>
            </a:extLst>
          </p:cNvPr>
          <p:cNvSpPr/>
          <p:nvPr/>
        </p:nvSpPr>
        <p:spPr>
          <a:xfrm>
            <a:off x="2268000" y="2340000"/>
            <a:ext cx="6357600" cy="756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用图形表示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能在屏幕上显示，能和用户进行交互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Button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Checkbox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Scrollbar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Choice</a:t>
            </a:r>
            <a:r>
              <a:rPr lang="zh-CN" altLang="en-US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latin typeface="Consolas" panose="020B0609020204030204" pitchFamily="49" charset="0"/>
                <a:ea typeface="楷体" panose="02010609060101010101" pitchFamily="49" charset="-122"/>
              </a:rPr>
              <a:t>Frame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99A5536-B614-4DEB-A997-B8AE4A0CA8A6}"/>
              </a:ext>
            </a:extLst>
          </p:cNvPr>
          <p:cNvSpPr/>
          <p:nvPr/>
        </p:nvSpPr>
        <p:spPr>
          <a:xfrm>
            <a:off x="67274" y="3445200"/>
            <a:ext cx="2798851" cy="48238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一些特定的</a:t>
            </a:r>
            <a:r>
              <a:rPr lang="en-US" altLang="zh-CN" sz="2000" b="1" dirty="0"/>
              <a:t>Java</a:t>
            </a:r>
            <a:r>
              <a:rPr lang="zh-CN" altLang="en-US" sz="2000" b="1" dirty="0"/>
              <a:t>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903B95-5930-4EE7-896A-757533557723}"/>
              </a:ext>
            </a:extLst>
          </p:cNvPr>
          <p:cNvSpPr/>
          <p:nvPr/>
        </p:nvSpPr>
        <p:spPr>
          <a:xfrm>
            <a:off x="2966400" y="3445200"/>
            <a:ext cx="6040800" cy="48238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latin typeface="Consolas" panose="020B0609020204030204" pitchFamily="49" charset="0"/>
              </a:rPr>
              <a:t>java.awt</a:t>
            </a:r>
            <a:r>
              <a:rPr lang="zh-CN" altLang="en-US" sz="2000" b="1" dirty="0">
                <a:latin typeface="Consolas" panose="020B0609020204030204" pitchFamily="49" charset="0"/>
              </a:rPr>
              <a:t>包、</a:t>
            </a:r>
            <a:r>
              <a:rPr lang="en-US" altLang="zh-CN" sz="2000" b="1" dirty="0" err="1">
                <a:latin typeface="Consolas" panose="020B0609020204030204" pitchFamily="49" charset="0"/>
              </a:rPr>
              <a:t>javax.swing</a:t>
            </a:r>
            <a:r>
              <a:rPr lang="zh-CN" altLang="en-US" sz="2000" b="1" dirty="0">
                <a:latin typeface="Consolas" panose="020B0609020204030204" pitchFamily="49" charset="0"/>
              </a:rPr>
              <a:t>包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6E338FF-FAD4-4D24-A441-9B6382C8C884}"/>
              </a:ext>
            </a:extLst>
          </p:cNvPr>
          <p:cNvSpPr/>
          <p:nvPr/>
        </p:nvSpPr>
        <p:spPr>
          <a:xfrm>
            <a:off x="67274" y="4094302"/>
            <a:ext cx="2798851" cy="96008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容器组件</a:t>
            </a:r>
            <a:r>
              <a:rPr lang="en-US" altLang="zh-CN" sz="2000" b="1" dirty="0"/>
              <a:t>(Container)</a:t>
            </a:r>
          </a:p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可包含其他组件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BF1E5D-F940-4EEE-ACD4-BCF78E3E5DCB}"/>
              </a:ext>
            </a:extLst>
          </p:cNvPr>
          <p:cNvSpPr/>
          <p:nvPr/>
        </p:nvSpPr>
        <p:spPr>
          <a:xfrm>
            <a:off x="2966400" y="4094302"/>
            <a:ext cx="6040800" cy="960080"/>
          </a:xfrm>
          <a:prstGeom prst="rect">
            <a:avLst/>
          </a:prstGeom>
          <a:noFill/>
          <a:ln w="28575" cap="flat" cmpd="sng" algn="ctr">
            <a:solidFill>
              <a:srgbClr val="E97C3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顶层容器</a:t>
            </a:r>
            <a:r>
              <a:rPr lang="en-US" altLang="zh-CN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: Applet, Dialog, Frame, Window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一般用途容器</a:t>
            </a:r>
            <a:r>
              <a:rPr lang="en-US" altLang="zh-CN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: Panel, </a:t>
            </a:r>
            <a:r>
              <a:rPr lang="en-US" altLang="zh-CN" sz="2000" b="1" dirty="0" err="1">
                <a:solidFill>
                  <a:srgbClr val="E97C30"/>
                </a:solidFill>
                <a:latin typeface="Consolas" panose="020B0609020204030204" pitchFamily="49" charset="0"/>
              </a:rPr>
              <a:t>ScrollPane</a:t>
            </a:r>
            <a:endParaRPr lang="en-US" altLang="zh-CN" sz="2000" b="1" dirty="0">
              <a:solidFill>
                <a:srgbClr val="E97C3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特定用途容器</a:t>
            </a:r>
            <a:r>
              <a:rPr lang="en-US" altLang="zh-CN" sz="2000" b="1" dirty="0">
                <a:solidFill>
                  <a:srgbClr val="E97C30"/>
                </a:solidFill>
                <a:latin typeface="Consolas" panose="020B0609020204030204" pitchFamily="49" charset="0"/>
              </a:rPr>
              <a:t>:  </a:t>
            </a:r>
            <a:r>
              <a:rPr lang="en-US" altLang="zh-CN" sz="2000" b="1" dirty="0" err="1">
                <a:solidFill>
                  <a:srgbClr val="E97C30"/>
                </a:solidFill>
                <a:latin typeface="Consolas" panose="020B0609020204030204" pitchFamily="49" charset="0"/>
              </a:rPr>
              <a:t>InternalFrame</a:t>
            </a:r>
            <a:endParaRPr lang="en-US" altLang="zh-CN" sz="2000" b="1" dirty="0">
              <a:solidFill>
                <a:srgbClr val="E97C3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68A13B9-D1BB-4144-B141-B19B55F8A1D3}"/>
              </a:ext>
            </a:extLst>
          </p:cNvPr>
          <p:cNvSpPr/>
          <p:nvPr/>
        </p:nvSpPr>
        <p:spPr>
          <a:xfrm>
            <a:off x="67274" y="5152720"/>
            <a:ext cx="2798851" cy="67998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非容器组件</a:t>
            </a:r>
            <a:r>
              <a:rPr lang="en-US" altLang="zh-CN" sz="2000" b="1" dirty="0"/>
              <a:t>: 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必须被包含在容器中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28902D9-972B-4195-A891-1E8827DC5830}"/>
              </a:ext>
            </a:extLst>
          </p:cNvPr>
          <p:cNvSpPr/>
          <p:nvPr/>
        </p:nvSpPr>
        <p:spPr>
          <a:xfrm>
            <a:off x="2966400" y="5152720"/>
            <a:ext cx="6040800" cy="67998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Button, Checkbox, Scrollbar, Choice, Canvas</a:t>
            </a:r>
          </a:p>
        </p:txBody>
      </p:sp>
    </p:spTree>
    <p:extLst>
      <p:ext uri="{BB962C8B-B14F-4D97-AF65-F5344CB8AC3E}">
        <p14:creationId xmlns:p14="http://schemas.microsoft.com/office/powerpoint/2010/main" val="275291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9" grpId="0" animBg="1"/>
      <p:bldP spid="2" grpId="0" animBg="1"/>
      <p:bldP spid="5" grpId="0" animBg="1"/>
      <p:bldP spid="17" grpId="0" animBg="1"/>
      <p:bldP spid="18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2EB647D-4CF7-4608-8D8E-9319DF15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D76E29-BBFC-4885-967C-F717E33A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5011"/>
            <a:ext cx="9144000" cy="69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DBFC88AA-6F2F-4B9E-B161-A89FAE2D82EB}"/>
              </a:ext>
            </a:extLst>
          </p:cNvPr>
          <p:cNvSpPr/>
          <p:nvPr/>
        </p:nvSpPr>
        <p:spPr>
          <a:xfrm>
            <a:off x="67274" y="1058418"/>
            <a:ext cx="5296726" cy="48238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AWT</a:t>
            </a:r>
            <a:r>
              <a:rPr lang="zh-CN" altLang="en-US" sz="2400" b="1" dirty="0">
                <a:latin typeface="+mj-lt"/>
              </a:rPr>
              <a:t>与</a:t>
            </a:r>
            <a:r>
              <a:rPr lang="en-US" altLang="zh-CN" sz="2400" b="1" dirty="0">
                <a:latin typeface="+mj-lt"/>
              </a:rPr>
              <a:t>Swing</a:t>
            </a:r>
            <a:r>
              <a:rPr lang="zh-CN" altLang="en-US" sz="2400" b="1" dirty="0">
                <a:latin typeface="+mj-lt"/>
              </a:rPr>
              <a:t>区别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933D40B-006C-4F12-A56A-E502CEBB40CC}"/>
              </a:ext>
            </a:extLst>
          </p:cNvPr>
          <p:cNvSpPr/>
          <p:nvPr/>
        </p:nvSpPr>
        <p:spPr>
          <a:xfrm>
            <a:off x="167549" y="1792800"/>
            <a:ext cx="4347414" cy="4226400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50571B1-18E4-4702-AB27-61544CFDC681}"/>
              </a:ext>
            </a:extLst>
          </p:cNvPr>
          <p:cNvSpPr/>
          <p:nvPr/>
        </p:nvSpPr>
        <p:spPr>
          <a:xfrm>
            <a:off x="4630802" y="1792800"/>
            <a:ext cx="4347414" cy="4226400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F68BB8-8F1B-4FCD-B671-416A6508E097}"/>
              </a:ext>
            </a:extLst>
          </p:cNvPr>
          <p:cNvSpPr txBox="1"/>
          <p:nvPr/>
        </p:nvSpPr>
        <p:spPr>
          <a:xfrm>
            <a:off x="167549" y="1925772"/>
            <a:ext cx="429645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图形函数与操作系统提供的图形函数有着一一对应的关系，平台依赖（功能、外观）。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AWT 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图形功能是各操作系统图形功能的“交集”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依靠本地方法</a:t>
            </a: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C/C++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程序实现功能，运行速度比较快，被称为“重量级控件”。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solidFill>
                  <a:srgbClr val="1557AE"/>
                </a:solidFill>
                <a:latin typeface="+mj-lt"/>
                <a:ea typeface="楷体" panose="02010609060101010101" pitchFamily="49" charset="-122"/>
              </a:rPr>
              <a:t>适用于嵌入式应用，硬件资源有限，运行速度要求高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A74ADDB-9E9F-4941-9440-A9870D762B27}"/>
              </a:ext>
            </a:extLst>
          </p:cNvPr>
          <p:cNvSpPr txBox="1"/>
          <p:nvPr/>
        </p:nvSpPr>
        <p:spPr>
          <a:xfrm>
            <a:off x="4708800" y="1925772"/>
            <a:ext cx="42964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Swing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提供了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AWT 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的所有功能，还用纯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代码对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的功能进行了扩充，各平台通用。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例如：并不是所有的操作系统都提供了对树形控件的支持，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Swing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则利用了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AWT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中所提供的基本作图方法模拟了一个树形控件。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Swing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不使用本地方法，运行速度比较慢，被称为“轻量级控件”。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Swing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适用于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PC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或者是工作站的标准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C00000"/>
                </a:solidFill>
                <a:latin typeface="+mj-lt"/>
                <a:ea typeface="楷体" panose="02010609060101010101" pitchFamily="49" charset="-122"/>
              </a:rPr>
              <a:t>应用中。</a:t>
            </a:r>
          </a:p>
        </p:txBody>
      </p:sp>
    </p:spTree>
    <p:extLst>
      <p:ext uri="{BB962C8B-B14F-4D97-AF65-F5344CB8AC3E}">
        <p14:creationId xmlns:p14="http://schemas.microsoft.com/office/powerpoint/2010/main" val="242310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DBFC88AA-6F2F-4B9E-B161-A89FAE2D82EB}"/>
              </a:ext>
            </a:extLst>
          </p:cNvPr>
          <p:cNvSpPr/>
          <p:nvPr/>
        </p:nvSpPr>
        <p:spPr>
          <a:xfrm>
            <a:off x="67274" y="1058418"/>
            <a:ext cx="5296726" cy="48238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图形用户界面的实现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C41468BA-DF9A-4429-A958-FCBE1D80A43A}"/>
              </a:ext>
            </a:extLst>
          </p:cNvPr>
          <p:cNvSpPr/>
          <p:nvPr/>
        </p:nvSpPr>
        <p:spPr>
          <a:xfrm>
            <a:off x="672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选取组件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5A3D29DA-A6DC-4450-A91B-EDDCAAA3CDA3}"/>
              </a:ext>
            </a:extLst>
          </p:cNvPr>
          <p:cNvSpPr/>
          <p:nvPr/>
        </p:nvSpPr>
        <p:spPr>
          <a:xfrm>
            <a:off x="24948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设计布局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2D8EA8B7-0320-4530-89A3-E68541E4AD86}"/>
              </a:ext>
            </a:extLst>
          </p:cNvPr>
          <p:cNvSpPr/>
          <p:nvPr/>
        </p:nvSpPr>
        <p:spPr>
          <a:xfrm>
            <a:off x="49224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响应事件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E21811-8BB7-45A9-AE57-E00259AB2465}"/>
              </a:ext>
            </a:extLst>
          </p:cNvPr>
          <p:cNvSpPr/>
          <p:nvPr/>
        </p:nvSpPr>
        <p:spPr>
          <a:xfrm>
            <a:off x="0" y="2277368"/>
            <a:ext cx="8924314" cy="4580632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"Swing"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addWindowListener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WindowAdapter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windowClosing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}}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1D81D8-6B4B-4979-A702-195B84727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50" y="0"/>
            <a:ext cx="4435350" cy="24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9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20" name="箭头: V 形 19">
            <a:extLst>
              <a:ext uri="{FF2B5EF4-FFF2-40B4-BE49-F238E27FC236}">
                <a16:creationId xmlns:a16="http://schemas.microsoft.com/office/drawing/2014/main" id="{DBFC88AA-6F2F-4B9E-B161-A89FAE2D82EB}"/>
              </a:ext>
            </a:extLst>
          </p:cNvPr>
          <p:cNvSpPr/>
          <p:nvPr/>
        </p:nvSpPr>
        <p:spPr>
          <a:xfrm>
            <a:off x="67274" y="1058418"/>
            <a:ext cx="5296726" cy="482382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图形用户界面的实现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C41468BA-DF9A-4429-A958-FCBE1D80A43A}"/>
              </a:ext>
            </a:extLst>
          </p:cNvPr>
          <p:cNvSpPr/>
          <p:nvPr/>
        </p:nvSpPr>
        <p:spPr>
          <a:xfrm>
            <a:off x="672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选取组件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5A3D29DA-A6DC-4450-A91B-EDDCAAA3CDA3}"/>
              </a:ext>
            </a:extLst>
          </p:cNvPr>
          <p:cNvSpPr/>
          <p:nvPr/>
        </p:nvSpPr>
        <p:spPr>
          <a:xfrm>
            <a:off x="24948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设计布局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2D8EA8B7-0320-4530-89A3-E68541E4AD86}"/>
              </a:ext>
            </a:extLst>
          </p:cNvPr>
          <p:cNvSpPr/>
          <p:nvPr/>
        </p:nvSpPr>
        <p:spPr>
          <a:xfrm>
            <a:off x="4922474" y="1667893"/>
            <a:ext cx="2560726" cy="482382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响应事件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AE21811-8BB7-45A9-AE57-E00259AB2465}"/>
              </a:ext>
            </a:extLst>
          </p:cNvPr>
          <p:cNvSpPr/>
          <p:nvPr/>
        </p:nvSpPr>
        <p:spPr>
          <a:xfrm>
            <a:off x="0" y="2277368"/>
            <a:ext cx="8924314" cy="4580632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java.awt.Lab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t.L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java.awt.*;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 test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 f = n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w F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rame("AW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"Hello!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(la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addWindowLis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tener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(new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WindowAdap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windowClosing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{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79EBF0-EF4E-41BF-9191-31206A7A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362" y="0"/>
            <a:ext cx="4571141" cy="280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33910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AA457F-3F33-4D43-AE0D-FE468B18DA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91280" y="2102400"/>
            <a:ext cx="1796043" cy="2058112"/>
          </a:xfrm>
          <a:prstGeom prst="rect">
            <a:avLst/>
          </a:prstGeom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5A8BB661-4071-4E95-BC16-69397367C026}"/>
              </a:ext>
            </a:extLst>
          </p:cNvPr>
          <p:cNvSpPr/>
          <p:nvPr/>
        </p:nvSpPr>
        <p:spPr>
          <a:xfrm>
            <a:off x="3233362" y="287300"/>
            <a:ext cx="3729037" cy="1937500"/>
          </a:xfrm>
          <a:prstGeom prst="cloudCallout">
            <a:avLst>
              <a:gd name="adj1" fmla="val -94981"/>
              <a:gd name="adj2" fmla="val 630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刚才讲的界面都是静态的展示，怎么能够让界面动起来呢？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044626-088D-417D-A079-ED36EEB36F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6000" y="2224800"/>
            <a:ext cx="4132612" cy="4124619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BEF2419-3A51-47DE-ACB3-977209236B99}"/>
              </a:ext>
            </a:extLst>
          </p:cNvPr>
          <p:cNvSpPr/>
          <p:nvPr/>
        </p:nvSpPr>
        <p:spPr>
          <a:xfrm>
            <a:off x="2080800" y="3038400"/>
            <a:ext cx="2743200" cy="1497600"/>
          </a:xfrm>
          <a:prstGeom prst="wedgeRoundRectCallout">
            <a:avLst>
              <a:gd name="adj1" fmla="val 110068"/>
              <a:gd name="adj2" fmla="val -14114"/>
              <a:gd name="adj3" fmla="val 1666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我们可以通过事件触发对象的响应机制</a:t>
            </a: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包括鼠标移动、鼠标点击、键盘键入等</a:t>
            </a:r>
          </a:p>
        </p:txBody>
      </p:sp>
    </p:spTree>
    <p:extLst>
      <p:ext uri="{BB962C8B-B14F-4D97-AF65-F5344CB8AC3E}">
        <p14:creationId xmlns:p14="http://schemas.microsoft.com/office/powerpoint/2010/main" val="11424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事件处理机制：三个要素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A71D817-F7DE-482A-9298-5E93EEF488AA}"/>
              </a:ext>
            </a:extLst>
          </p:cNvPr>
          <p:cNvSpPr/>
          <p:nvPr/>
        </p:nvSpPr>
        <p:spPr>
          <a:xfrm>
            <a:off x="195356" y="1774023"/>
            <a:ext cx="2676244" cy="48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事件源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90764C3-0FB8-49F1-9AFA-858A9423E941}"/>
              </a:ext>
            </a:extLst>
          </p:cNvPr>
          <p:cNvSpPr/>
          <p:nvPr/>
        </p:nvSpPr>
        <p:spPr>
          <a:xfrm>
            <a:off x="3292556" y="1774023"/>
            <a:ext cx="2676244" cy="48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事件对象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95AC5B5-C2B8-412E-BD36-027D430F08AE}"/>
              </a:ext>
            </a:extLst>
          </p:cNvPr>
          <p:cNvSpPr/>
          <p:nvPr/>
        </p:nvSpPr>
        <p:spPr>
          <a:xfrm>
            <a:off x="6344400" y="1774023"/>
            <a:ext cx="2676244" cy="489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事件监听者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CE8D71C-4E82-4017-AEDE-CAF21B27115D}"/>
              </a:ext>
            </a:extLst>
          </p:cNvPr>
          <p:cNvSpPr/>
          <p:nvPr/>
        </p:nvSpPr>
        <p:spPr>
          <a:xfrm>
            <a:off x="43130" y="1700767"/>
            <a:ext cx="9100869" cy="696833"/>
          </a:xfrm>
          <a:prstGeom prst="rect">
            <a:avLst/>
          </a:prstGeom>
          <a:noFill/>
          <a:ln w="28575">
            <a:solidFill>
              <a:srgbClr val="1557A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注: 右箭头 13">
            <a:extLst>
              <a:ext uri="{FF2B5EF4-FFF2-40B4-BE49-F238E27FC236}">
                <a16:creationId xmlns:a16="http://schemas.microsoft.com/office/drawing/2014/main" id="{266B474B-E453-4747-8AAE-CE04A03CAAAA}"/>
              </a:ext>
            </a:extLst>
          </p:cNvPr>
          <p:cNvSpPr/>
          <p:nvPr/>
        </p:nvSpPr>
        <p:spPr>
          <a:xfrm>
            <a:off x="67274" y="2491200"/>
            <a:ext cx="3669526" cy="770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91953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实现事件监听接口产生一个监听器对象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(Listener)</a:t>
            </a:r>
          </a:p>
        </p:txBody>
      </p:sp>
      <p:sp>
        <p:nvSpPr>
          <p:cNvPr id="16" name="标注: 右箭头 15">
            <a:extLst>
              <a:ext uri="{FF2B5EF4-FFF2-40B4-BE49-F238E27FC236}">
                <a16:creationId xmlns:a16="http://schemas.microsoft.com/office/drawing/2014/main" id="{906BB382-CA64-4080-9D33-F2E08BA9F616}"/>
              </a:ext>
            </a:extLst>
          </p:cNvPr>
          <p:cNvSpPr/>
          <p:nvPr/>
        </p:nvSpPr>
        <p:spPr>
          <a:xfrm>
            <a:off x="3801600" y="2491200"/>
            <a:ext cx="3421200" cy="7704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90102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监听谁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?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将该监听器对象注册到组件对象中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0D9722-777C-45EE-80B7-479A88951D45}"/>
              </a:ext>
            </a:extLst>
          </p:cNvPr>
          <p:cNvSpPr/>
          <p:nvPr/>
        </p:nvSpPr>
        <p:spPr>
          <a:xfrm>
            <a:off x="7284074" y="2491200"/>
            <a:ext cx="1845497" cy="7704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编写事件响应方法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A5A0756-7C07-4008-9804-361D1836ACC0}"/>
              </a:ext>
            </a:extLst>
          </p:cNvPr>
          <p:cNvSpPr/>
          <p:nvPr/>
        </p:nvSpPr>
        <p:spPr>
          <a:xfrm>
            <a:off x="0" y="3355200"/>
            <a:ext cx="8924314" cy="35028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javax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Beeper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"Click Me"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 once”);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}}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A20844A-D7D3-44BF-9879-11673E3495CA}"/>
              </a:ext>
            </a:extLst>
          </p:cNvPr>
          <p:cNvSpPr/>
          <p:nvPr/>
        </p:nvSpPr>
        <p:spPr>
          <a:xfrm>
            <a:off x="4812186" y="4057977"/>
            <a:ext cx="3309414" cy="402424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A82B8A6-AE60-4CFA-B513-708DD87E8C22}"/>
              </a:ext>
            </a:extLst>
          </p:cNvPr>
          <p:cNvSpPr/>
          <p:nvPr/>
        </p:nvSpPr>
        <p:spPr>
          <a:xfrm>
            <a:off x="1533478" y="5457988"/>
            <a:ext cx="4104122" cy="402424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EBA12FE-7D10-486A-A104-CDC759492C91}"/>
              </a:ext>
            </a:extLst>
          </p:cNvPr>
          <p:cNvSpPr/>
          <p:nvPr/>
        </p:nvSpPr>
        <p:spPr>
          <a:xfrm>
            <a:off x="1684738" y="6361977"/>
            <a:ext cx="4659661" cy="319623"/>
          </a:xfrm>
          <a:prstGeom prst="roundRect">
            <a:avLst>
              <a:gd name="adj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67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6" grpId="0" animBg="1"/>
      <p:bldP spid="14" grpId="0" animBg="1"/>
      <p:bldP spid="16" grpId="0" animBg="1"/>
      <p:bldP spid="15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76663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事件处理机制：三个要素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-88900"/>
            <a:ext cx="9144000" cy="69469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构建窗口的代码</a:t>
            </a:r>
            <a:endParaRPr lang="en-US" altLang="zh-CN" b="1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createAndShowGUI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30.0f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显示窗口</a:t>
            </a:r>
            <a:endParaRPr lang="zh-CN" alt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9D79A-6C1C-49AB-BE16-5F87C7514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44" y="4405745"/>
            <a:ext cx="3890356" cy="245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1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1086187"/>
            <a:ext cx="5108957" cy="2719137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HelloWorldRespond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我们定义了一个窗口类，当点击按钮时，弹出该窗口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748504-1B02-4238-9843-F374856F4467}"/>
              </a:ext>
            </a:extLst>
          </p:cNvPr>
          <p:cNvSpPr/>
          <p:nvPr/>
        </p:nvSpPr>
        <p:spPr>
          <a:xfrm>
            <a:off x="0" y="3786838"/>
            <a:ext cx="9144000" cy="2626662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HelloWorldListener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implements ActionListener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b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e) 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HelloWorldRespond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HelloWorldRespond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50B00D-C835-4062-8BA6-BC4B48660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957" y="1086188"/>
            <a:ext cx="4035045" cy="2703088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E26291A-0EA0-443D-B464-D69BF9D061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754824"/>
              </p:ext>
            </p:extLst>
          </p:nvPr>
        </p:nvGraphicFramePr>
        <p:xfrm>
          <a:off x="6961810" y="357332"/>
          <a:ext cx="1980029" cy="62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包装程序外壳对象" showAsIcon="1" r:id="rId5" imgW="1307880" imgH="413280" progId="Package">
                  <p:embed/>
                </p:oleObj>
              </mc:Choice>
              <mc:Fallback>
                <p:oleObj name="包装程序外壳对象" showAsIcon="1" r:id="rId5" imgW="1307880" imgH="413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1810" y="357332"/>
                        <a:ext cx="1980029" cy="62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498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事件处理机制：三个要素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-88900"/>
            <a:ext cx="9144000" cy="69469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createAndShowGUI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30.0f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显示窗口</a:t>
            </a:r>
            <a:endParaRPr lang="zh-CN" alt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CBA5AC2B-C9F6-43D0-A43F-EBC334C19A4F}"/>
              </a:ext>
            </a:extLst>
          </p:cNvPr>
          <p:cNvSpPr/>
          <p:nvPr/>
        </p:nvSpPr>
        <p:spPr>
          <a:xfrm>
            <a:off x="1828800" y="280100"/>
            <a:ext cx="7247926" cy="1764600"/>
          </a:xfrm>
          <a:prstGeom prst="wedgeRectCallout">
            <a:avLst>
              <a:gd name="adj1" fmla="val -49763"/>
              <a:gd name="adj2" fmla="val 19494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HelloWorldListener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4763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事件处理机制：三个要素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-88900"/>
            <a:ext cx="9144000" cy="69469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createAndShowGUI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30.0f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显示窗口</a:t>
            </a:r>
            <a:endParaRPr lang="zh-CN" alt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7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A96A0-3B75-4320-B676-97AA29003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4" y="1184654"/>
            <a:ext cx="4055523" cy="3071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F2EA19-1BBC-4219-8F15-C6825DF9C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77" y="1184654"/>
            <a:ext cx="4428745" cy="2966829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800AEFFE-DEF5-43D9-8C1E-883018C766C9}"/>
              </a:ext>
            </a:extLst>
          </p:cNvPr>
          <p:cNvSpPr/>
          <p:nvPr/>
        </p:nvSpPr>
        <p:spPr>
          <a:xfrm>
            <a:off x="4220926" y="2552700"/>
            <a:ext cx="417575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BF5C2DB-8E0C-40A0-80D1-E6D26A21394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335" y="4727037"/>
            <a:ext cx="1796043" cy="2058112"/>
          </a:xfrm>
          <a:prstGeom prst="rect">
            <a:avLst/>
          </a:prstGeom>
        </p:spPr>
      </p:pic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70D8F59E-11B0-4520-AF34-2978641CDFE8}"/>
              </a:ext>
            </a:extLst>
          </p:cNvPr>
          <p:cNvSpPr/>
          <p:nvPr/>
        </p:nvSpPr>
        <p:spPr>
          <a:xfrm>
            <a:off x="4136977" y="3987799"/>
            <a:ext cx="3584623" cy="1905001"/>
          </a:xfrm>
          <a:prstGeom prst="cloudCallout">
            <a:avLst>
              <a:gd name="adj1" fmla="val -94981"/>
              <a:gd name="adj2" fmla="val 7071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我只是想简单弹出一个窗口，也不想着重复利用，这么写太麻烦了</a:t>
            </a:r>
          </a:p>
        </p:txBody>
      </p:sp>
    </p:spTree>
    <p:extLst>
      <p:ext uri="{BB962C8B-B14F-4D97-AF65-F5344CB8AC3E}">
        <p14:creationId xmlns:p14="http://schemas.microsoft.com/office/powerpoint/2010/main" val="34161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E35E999E-2224-469A-903E-9C4B80E4C439}"/>
              </a:ext>
            </a:extLst>
          </p:cNvPr>
          <p:cNvSpPr/>
          <p:nvPr/>
        </p:nvSpPr>
        <p:spPr>
          <a:xfrm>
            <a:off x="0" y="-88900"/>
            <a:ext cx="9144000" cy="69469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createAndShowGUI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30.0f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显示窗口</a:t>
            </a:r>
            <a:endParaRPr lang="zh-CN" alt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CAB5B6E-B08A-43E1-AB3E-A90446D60A62}"/>
              </a:ext>
            </a:extLst>
          </p:cNvPr>
          <p:cNvSpPr/>
          <p:nvPr/>
        </p:nvSpPr>
        <p:spPr>
          <a:xfrm>
            <a:off x="0" y="864479"/>
            <a:ext cx="9144000" cy="1765758"/>
          </a:xfrm>
          <a:prstGeom prst="wedgeRectCallout">
            <a:avLst>
              <a:gd name="adj1" fmla="val -21415"/>
              <a:gd name="adj2" fmla="val 16041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b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  @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HelloWorldRespond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window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HelloWorldRespond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     }   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8008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Java</a:t>
            </a:r>
            <a:r>
              <a:rPr lang="zh-CN" altLang="en-US" sz="2400" b="1" dirty="0"/>
              <a:t>里面提供了一系列的事件类型供开发者选择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82584B7-A76F-42C1-8C1E-ECAD318A1109}"/>
              </a:ext>
            </a:extLst>
          </p:cNvPr>
          <p:cNvSpPr txBox="1">
            <a:spLocks noChangeArrowheads="1"/>
          </p:cNvSpPr>
          <p:nvPr/>
        </p:nvSpPr>
        <p:spPr>
          <a:xfrm>
            <a:off x="43130" y="1848600"/>
            <a:ext cx="9100870" cy="54864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557AE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b="1" dirty="0" err="1">
                <a:solidFill>
                  <a:srgbClr val="1557AE"/>
                </a:solidFill>
                <a:latin typeface="Consolas" panose="020B0609020204030204" pitchFamily="49" charset="0"/>
              </a:rPr>
              <a:t>java.awt.event.ActionListener</a:t>
            </a: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</a:p>
          <a:p>
            <a:pPr marL="0" lvl="1" indent="0" eaLnBrk="1" hangingPunct="1">
              <a:buSzPct val="90000"/>
              <a:buNone/>
            </a:pP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342900" lvl="1" indent="-3429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557AE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b="1" dirty="0" err="1">
                <a:solidFill>
                  <a:srgbClr val="1557AE"/>
                </a:solidFill>
                <a:latin typeface="Consolas" panose="020B0609020204030204" pitchFamily="49" charset="0"/>
              </a:rPr>
              <a:t>java.awt.event.WindowListener</a:t>
            </a: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windowOpened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首次变为可见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windowClosing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关闭按钮被点击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windowClosed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窗口被完全关闭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windowIconified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窗口被最小化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windowDeiconified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从最小化还原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windowActivated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被完全激活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windowDeactivated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WindowEvent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e):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窗口失去活性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457200" lvl="2" indent="0" eaLnBrk="1" hangingPunct="1">
              <a:buSzPct val="90000"/>
              <a:buNone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注：这里的激活指该窗口被选中成为当前活动窗口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399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事件分类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82584B7-A76F-42C1-8C1E-ECAD318A1109}"/>
              </a:ext>
            </a:extLst>
          </p:cNvPr>
          <p:cNvSpPr txBox="1">
            <a:spLocks noChangeArrowheads="1"/>
          </p:cNvSpPr>
          <p:nvPr/>
        </p:nvSpPr>
        <p:spPr>
          <a:xfrm>
            <a:off x="119700" y="1848600"/>
            <a:ext cx="8458200" cy="46538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557AE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b="1" dirty="0" err="1">
                <a:solidFill>
                  <a:srgbClr val="1557AE"/>
                </a:solidFill>
                <a:latin typeface="Consolas" panose="020B0609020204030204" pitchFamily="49" charset="0"/>
              </a:rPr>
              <a:t>java.awt.event.MouseListener</a:t>
            </a: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mouseClicked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：单击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mousePressed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：在组件上按下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mouseReleased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：在组件上释放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mouseEntered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：进入到组件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mouseExited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：离开组件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342900" lvl="1" indent="-342900"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557AE"/>
                </a:solidFill>
                <a:latin typeface="Consolas" panose="020B0609020204030204" pitchFamily="49" charset="0"/>
              </a:rPr>
              <a:t>interface </a:t>
            </a:r>
            <a:r>
              <a:rPr lang="en-US" altLang="zh-CN" b="1" dirty="0" err="1">
                <a:solidFill>
                  <a:srgbClr val="1557AE"/>
                </a:solidFill>
                <a:latin typeface="Consolas" panose="020B0609020204030204" pitchFamily="49" charset="0"/>
              </a:rPr>
              <a:t>java.awt.event.MouseMotionListener</a:t>
            </a:r>
            <a:endParaRPr lang="en-US" altLang="zh-CN" b="1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mouseDragged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：拖放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mouseMoved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 e)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：移动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MouseEvent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方法：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1257300" lvl="3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getClickCount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()      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得到点击次数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1 OR 2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；</a:t>
            </a:r>
          </a:p>
          <a:p>
            <a:pPr marL="1257300" lvl="3" indent="-342900" eaLnBrk="1" hangingPunct="1">
              <a:buSzPct val="90000"/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getX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(), int </a:t>
            </a:r>
            <a:r>
              <a:rPr lang="en-US" altLang="zh-CN" dirty="0" err="1">
                <a:solidFill>
                  <a:srgbClr val="1557AE"/>
                </a:solidFill>
                <a:latin typeface="Consolas" panose="020B0609020204030204" pitchFamily="49" charset="0"/>
              </a:rPr>
              <a:t>getY</a:t>
            </a:r>
            <a:r>
              <a:rPr lang="en-US" altLang="zh-CN" dirty="0">
                <a:solidFill>
                  <a:srgbClr val="1557AE"/>
                </a:solidFill>
                <a:latin typeface="Consolas" panose="020B0609020204030204" pitchFamily="49" charset="0"/>
              </a:rPr>
              <a:t>()   </a:t>
            </a:r>
            <a:r>
              <a:rPr lang="zh-CN" altLang="en-US" dirty="0">
                <a:solidFill>
                  <a:srgbClr val="1557AE"/>
                </a:solidFill>
                <a:latin typeface="Consolas" panose="020B0609020204030204" pitchFamily="49" charset="0"/>
              </a:rPr>
              <a:t>得到鼠标的（象素）位置</a:t>
            </a: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  <a:p>
            <a:pPr marL="800100" lvl="2" indent="-342900" eaLnBrk="1" hangingPunct="1">
              <a:buSzPct val="90000"/>
              <a:buFont typeface="Wingdings" panose="05000000000000000000" pitchFamily="2" charset="2"/>
              <a:buChar char="ü"/>
            </a:pPr>
            <a:endParaRPr lang="en-US" altLang="zh-CN" dirty="0">
              <a:solidFill>
                <a:srgbClr val="1557A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65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1086187"/>
            <a:ext cx="5108957" cy="979091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HelloMouseTestWindow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我们又定义了一个窗口</a:t>
            </a:r>
            <a:endParaRPr lang="en-US" altLang="zh-CN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4748504-1B02-4238-9843-F374856F4467}"/>
              </a:ext>
            </a:extLst>
          </p:cNvPr>
          <p:cNvSpPr/>
          <p:nvPr/>
        </p:nvSpPr>
        <p:spPr>
          <a:xfrm>
            <a:off x="-1" y="2062927"/>
            <a:ext cx="9144000" cy="4686931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HelloMousePressLister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implements </a:t>
            </a:r>
            <a:r>
              <a:rPr lang="en-US" altLang="zh-CN" sz="20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MouseListener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HelloMouseTestWindow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mousePressed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HelloMouseTestWindow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start to press the label"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sz="20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0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mouseReleased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2000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20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sz="2000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en-US" altLang="zh-CN" sz="20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stop pressing the label"</a:t>
            </a: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D2F338-0814-49D5-8FDD-240F6FE6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56" y="1086187"/>
            <a:ext cx="4035043" cy="97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2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事件处理机制：三个要素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CA9C184-46B7-4FED-A1B1-0476413BFA4A}"/>
              </a:ext>
            </a:extLst>
          </p:cNvPr>
          <p:cNvSpPr/>
          <p:nvPr/>
        </p:nvSpPr>
        <p:spPr>
          <a:xfrm>
            <a:off x="0" y="-88900"/>
            <a:ext cx="9144000" cy="694690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java.awt.event.ActionListener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javax.swing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createAndShowGUI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HelloWorldSwing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setDefaultCloseOperation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EXIT_ON_CLOSE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30.0f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deriveFont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setHorizontalAlignment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(label);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(button);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显示窗口</a:t>
            </a:r>
            <a:endParaRPr lang="zh-CN" alt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CBA5AC2B-C9F6-43D0-A43F-EBC334C19A4F}"/>
              </a:ext>
            </a:extLst>
          </p:cNvPr>
          <p:cNvSpPr/>
          <p:nvPr/>
        </p:nvSpPr>
        <p:spPr>
          <a:xfrm>
            <a:off x="1828800" y="280100"/>
            <a:ext cx="7247926" cy="1764600"/>
          </a:xfrm>
          <a:prstGeom prst="wedgeRectCallout">
            <a:avLst>
              <a:gd name="adj1" fmla="val -47354"/>
              <a:gd name="adj2" fmla="val 15018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HelloMousePressLister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listenerLabel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HelloMousePressLister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label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addMouseListener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listenerLabel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1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28313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7B616F-EE56-4581-8D13-6C9CA864D47A}"/>
              </a:ext>
            </a:extLst>
          </p:cNvPr>
          <p:cNvSpPr txBox="1"/>
          <p:nvPr/>
        </p:nvSpPr>
        <p:spPr>
          <a:xfrm>
            <a:off x="2190750" y="-2157144"/>
            <a:ext cx="463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C9B10E-10DE-4801-A898-24696BC38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4" y="1338401"/>
            <a:ext cx="3670907" cy="2780172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5548BDE-7E42-4D99-BB4D-F0C669B74DE2}"/>
              </a:ext>
            </a:extLst>
          </p:cNvPr>
          <p:cNvGrpSpPr/>
          <p:nvPr/>
        </p:nvGrpSpPr>
        <p:grpSpPr>
          <a:xfrm>
            <a:off x="3857105" y="1301850"/>
            <a:ext cx="5218945" cy="1025714"/>
            <a:chOff x="3857105" y="1301850"/>
            <a:chExt cx="5218945" cy="1025714"/>
          </a:xfrm>
        </p:grpSpPr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D60756D2-3E7A-4031-BA7B-C1E1BCE9D48D}"/>
                </a:ext>
              </a:extLst>
            </p:cNvPr>
            <p:cNvSpPr/>
            <p:nvPr/>
          </p:nvSpPr>
          <p:spPr>
            <a:xfrm>
              <a:off x="3857105" y="1488674"/>
              <a:ext cx="872837" cy="50707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16348D-E7C2-4B44-97FD-884D32745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8865" y="1301850"/>
              <a:ext cx="4227185" cy="1025714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44653B9-0AA5-429F-948F-27BE6BFCA875}"/>
              </a:ext>
            </a:extLst>
          </p:cNvPr>
          <p:cNvGrpSpPr/>
          <p:nvPr/>
        </p:nvGrpSpPr>
        <p:grpSpPr>
          <a:xfrm>
            <a:off x="4848864" y="2562269"/>
            <a:ext cx="4227185" cy="1516553"/>
            <a:chOff x="4848864" y="2562269"/>
            <a:chExt cx="4227185" cy="1516553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F473EF10-962F-44AD-BCD9-9EA73509F8B2}"/>
                </a:ext>
              </a:extLst>
            </p:cNvPr>
            <p:cNvSpPr/>
            <p:nvPr/>
          </p:nvSpPr>
          <p:spPr>
            <a:xfrm rot="5400000">
              <a:off x="6689480" y="2516158"/>
              <a:ext cx="414855" cy="507077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E4EB93E-DBEA-4B4E-96E8-D496A6E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48864" y="3053108"/>
              <a:ext cx="4227185" cy="1025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4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  多个监听器</a:t>
            </a:r>
            <a:r>
              <a:rPr lang="en-US" altLang="zh-CN" sz="2400" b="1" dirty="0"/>
              <a:t>(Listener)</a:t>
            </a:r>
            <a:r>
              <a:rPr lang="zh-CN" altLang="en-US" sz="2400" b="1" dirty="0"/>
              <a:t>多个组件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82584B7-A76F-42C1-8C1E-ECAD318A1109}"/>
              </a:ext>
            </a:extLst>
          </p:cNvPr>
          <p:cNvSpPr txBox="1">
            <a:spLocks noChangeArrowheads="1"/>
          </p:cNvSpPr>
          <p:nvPr/>
        </p:nvSpPr>
        <p:spPr>
          <a:xfrm>
            <a:off x="67274" y="1580154"/>
            <a:ext cx="8458200" cy="4206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zh-C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99B8999E-6818-4BA6-B547-19136868609B}"/>
              </a:ext>
            </a:extLst>
          </p:cNvPr>
          <p:cNvSpPr/>
          <p:nvPr/>
        </p:nvSpPr>
        <p:spPr>
          <a:xfrm>
            <a:off x="43130" y="1627652"/>
            <a:ext cx="3498356" cy="413657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分别定义一个监听器类型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4D73FE-D158-4F40-B5D7-5AD6B419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100" y="10504"/>
            <a:ext cx="3891745" cy="280314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C918151-C411-48E6-BE39-01F3C8F2DDE1}"/>
              </a:ext>
            </a:extLst>
          </p:cNvPr>
          <p:cNvSpPr/>
          <p:nvPr/>
        </p:nvSpPr>
        <p:spPr>
          <a:xfrm>
            <a:off x="0" y="2112667"/>
            <a:ext cx="7518400" cy="4681920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class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StopTalk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implements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ActionListener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JTextArea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public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StopTalk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JTextArea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this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@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Override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public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void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actionPerformed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ActionEvent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this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append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别说话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\n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);}}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b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class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ContinueTalk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implements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ActionListener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JTextArea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public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ContinueTalk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JTextArea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this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@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Override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public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void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actionPerformed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ActionEvent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      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this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text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append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我就不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E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\n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);}}</a:t>
            </a:r>
          </a:p>
        </p:txBody>
      </p:sp>
    </p:spTree>
    <p:extLst>
      <p:ext uri="{BB962C8B-B14F-4D97-AF65-F5344CB8AC3E}">
        <p14:creationId xmlns:p14="http://schemas.microsoft.com/office/powerpoint/2010/main" val="37398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90B15A7-6AE4-4793-8EF4-29184815D297}"/>
              </a:ext>
            </a:extLst>
          </p:cNvPr>
          <p:cNvSpPr/>
          <p:nvPr/>
        </p:nvSpPr>
        <p:spPr>
          <a:xfrm>
            <a:off x="-14429" y="107124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/>
              <a:t>  多个监听器</a:t>
            </a:r>
            <a:r>
              <a:rPr lang="en-US" altLang="zh-CN" sz="2400" b="1" dirty="0"/>
              <a:t>(Listener)</a:t>
            </a:r>
            <a:r>
              <a:rPr lang="zh-CN" altLang="en-US" sz="2400" b="1" dirty="0"/>
              <a:t>多个组件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82584B7-A76F-42C1-8C1E-ECAD318A1109}"/>
              </a:ext>
            </a:extLst>
          </p:cNvPr>
          <p:cNvSpPr txBox="1">
            <a:spLocks noChangeArrowheads="1"/>
          </p:cNvSpPr>
          <p:nvPr/>
        </p:nvSpPr>
        <p:spPr>
          <a:xfrm>
            <a:off x="67274" y="1580154"/>
            <a:ext cx="8458200" cy="42066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altLang="zh-CN" sz="1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99B8999E-6818-4BA6-B547-19136868609B}"/>
              </a:ext>
            </a:extLst>
          </p:cNvPr>
          <p:cNvSpPr/>
          <p:nvPr/>
        </p:nvSpPr>
        <p:spPr>
          <a:xfrm>
            <a:off x="43130" y="1627652"/>
            <a:ext cx="3498356" cy="413657"/>
          </a:xfrm>
          <a:prstGeom prst="chevr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分别和两个按钮绑定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C918151-C411-48E6-BE39-01F3C8F2DDE1}"/>
              </a:ext>
            </a:extLst>
          </p:cNvPr>
          <p:cNvSpPr/>
          <p:nvPr/>
        </p:nvSpPr>
        <p:spPr>
          <a:xfrm>
            <a:off x="67273" y="2127836"/>
            <a:ext cx="9062297" cy="1977895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StopTalk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listener1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StopTalk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textArea1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ContinueTalk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listener2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ContinueTalk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textArea2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.addActionListener(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listener1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.addActionListener(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listener2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767BA-9CF2-468E-9450-65A650D3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3" y="4155753"/>
            <a:ext cx="3543329" cy="2557132"/>
          </a:xfrm>
          <a:prstGeom prst="rect">
            <a:avLst/>
          </a:prstGeom>
        </p:spPr>
      </p:pic>
      <p:sp>
        <p:nvSpPr>
          <p:cNvPr id="4" name="标注: 左箭头 3">
            <a:extLst>
              <a:ext uri="{FF2B5EF4-FFF2-40B4-BE49-F238E27FC236}">
                <a16:creationId xmlns:a16="http://schemas.microsoft.com/office/drawing/2014/main" id="{F85F4AD8-9185-4B26-B0F1-565F9745B1AC}"/>
              </a:ext>
            </a:extLst>
          </p:cNvPr>
          <p:cNvSpPr/>
          <p:nvPr/>
        </p:nvSpPr>
        <p:spPr>
          <a:xfrm>
            <a:off x="3752418" y="4192258"/>
            <a:ext cx="5324308" cy="2457924"/>
          </a:xfrm>
          <a:prstGeom prst="leftArrowCallout">
            <a:avLst>
              <a:gd name="adj1" fmla="val 16883"/>
              <a:gd name="adj2" fmla="val 18236"/>
              <a:gd name="adj3" fmla="val 12487"/>
              <a:gd name="adj4" fmla="val 8199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点击不同的按钮生成不同的文字</a:t>
            </a:r>
          </a:p>
        </p:txBody>
      </p:sp>
    </p:spTree>
    <p:extLst>
      <p:ext uri="{BB962C8B-B14F-4D97-AF65-F5344CB8AC3E}">
        <p14:creationId xmlns:p14="http://schemas.microsoft.com/office/powerpoint/2010/main" val="405985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15069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BAA84F2B-D2C3-4389-A554-A3596EDCF4AE}"/>
              </a:ext>
            </a:extLst>
          </p:cNvPr>
          <p:cNvSpPr/>
          <p:nvPr/>
        </p:nvSpPr>
        <p:spPr>
          <a:xfrm>
            <a:off x="0" y="1661559"/>
            <a:ext cx="2659148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按钮</a:t>
            </a:r>
            <a:r>
              <a:rPr lang="en-US" altLang="zh-CN" sz="2400" b="1" dirty="0">
                <a:latin typeface="+mj-lt"/>
              </a:rPr>
              <a:t>(Button)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按钮和标签</a:t>
            </a:r>
          </a:p>
        </p:txBody>
      </p:sp>
      <p:sp>
        <p:nvSpPr>
          <p:cNvPr id="3" name="标注: 下箭头 2">
            <a:extLst>
              <a:ext uri="{FF2B5EF4-FFF2-40B4-BE49-F238E27FC236}">
                <a16:creationId xmlns:a16="http://schemas.microsoft.com/office/drawing/2014/main" id="{6F086F09-8041-4350-BFAF-F69AD0BC6DFA}"/>
              </a:ext>
            </a:extLst>
          </p:cNvPr>
          <p:cNvSpPr/>
          <p:nvPr/>
        </p:nvSpPr>
        <p:spPr>
          <a:xfrm>
            <a:off x="308686" y="2266097"/>
            <a:ext cx="5821960" cy="1236496"/>
          </a:xfrm>
          <a:prstGeom prst="downArrowCallout">
            <a:avLst>
              <a:gd name="adj1" fmla="val 25000"/>
              <a:gd name="adj2" fmla="val 30505"/>
              <a:gd name="adj3" fmla="val 11330"/>
              <a:gd name="adj4" fmla="val 801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创建按钮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Button()</a:t>
            </a:r>
          </a:p>
          <a:p>
            <a:pPr marL="342900" indent="-342900" algn="just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Button(String label)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标注: 下箭头 8">
            <a:extLst>
              <a:ext uri="{FF2B5EF4-FFF2-40B4-BE49-F238E27FC236}">
                <a16:creationId xmlns:a16="http://schemas.microsoft.com/office/drawing/2014/main" id="{C0E2BAE5-1486-4D3E-9123-E928FBD3F665}"/>
              </a:ext>
            </a:extLst>
          </p:cNvPr>
          <p:cNvSpPr/>
          <p:nvPr/>
        </p:nvSpPr>
        <p:spPr>
          <a:xfrm>
            <a:off x="308686" y="3502595"/>
            <a:ext cx="5821960" cy="1872468"/>
          </a:xfrm>
          <a:prstGeom prst="downArrowCallout">
            <a:avLst>
              <a:gd name="adj1" fmla="val 20215"/>
              <a:gd name="adj2" fmla="val 21893"/>
              <a:gd name="adj3" fmla="val 7952"/>
              <a:gd name="adj4" fmla="val 876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getLabel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setLabel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(String label)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setActionCommand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getActionCommand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88812C-CD8E-4B19-8542-D94AEC1B4761}"/>
              </a:ext>
            </a:extLst>
          </p:cNvPr>
          <p:cNvSpPr/>
          <p:nvPr/>
        </p:nvSpPr>
        <p:spPr>
          <a:xfrm>
            <a:off x="308687" y="5375062"/>
            <a:ext cx="5821959" cy="10337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algn="ctr"/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000B8A5-74F8-49E4-A5FD-DA51F1C537E4}"/>
              </a:ext>
            </a:extLst>
          </p:cNvPr>
          <p:cNvCxnSpPr>
            <a:cxnSpLocks/>
          </p:cNvCxnSpPr>
          <p:nvPr/>
        </p:nvCxnSpPr>
        <p:spPr>
          <a:xfrm flipV="1">
            <a:off x="5187142" y="3075709"/>
            <a:ext cx="1330036" cy="17539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FF5A253-51B4-4C55-A7A5-CB53254F9A65}"/>
              </a:ext>
            </a:extLst>
          </p:cNvPr>
          <p:cNvSpPr/>
          <p:nvPr/>
        </p:nvSpPr>
        <p:spPr>
          <a:xfrm>
            <a:off x="6517178" y="2266097"/>
            <a:ext cx="2535381" cy="4018325"/>
          </a:xfrm>
          <a:prstGeom prst="roundRect">
            <a:avLst>
              <a:gd name="adj" fmla="val 48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getActionCommand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根据里面的字符串来判断点击的按钮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8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BAA84F2B-D2C3-4389-A554-A3596EDCF4AE}"/>
              </a:ext>
            </a:extLst>
          </p:cNvPr>
          <p:cNvSpPr/>
          <p:nvPr/>
        </p:nvSpPr>
        <p:spPr>
          <a:xfrm>
            <a:off x="0" y="1678710"/>
            <a:ext cx="2659148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标签</a:t>
            </a:r>
            <a:r>
              <a:rPr lang="en-US" altLang="zh-CN" sz="2400" b="1" dirty="0">
                <a:latin typeface="+mj-lt"/>
              </a:rPr>
              <a:t>(Label)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按钮和标签</a:t>
            </a:r>
          </a:p>
        </p:txBody>
      </p:sp>
      <p:sp>
        <p:nvSpPr>
          <p:cNvPr id="3" name="标注: 下箭头 2">
            <a:extLst>
              <a:ext uri="{FF2B5EF4-FFF2-40B4-BE49-F238E27FC236}">
                <a16:creationId xmlns:a16="http://schemas.microsoft.com/office/drawing/2014/main" id="{6F086F09-8041-4350-BFAF-F69AD0BC6DFA}"/>
              </a:ext>
            </a:extLst>
          </p:cNvPr>
          <p:cNvSpPr/>
          <p:nvPr/>
        </p:nvSpPr>
        <p:spPr>
          <a:xfrm>
            <a:off x="1278293" y="2353616"/>
            <a:ext cx="6290558" cy="1531570"/>
          </a:xfrm>
          <a:prstGeom prst="downArrowCallout">
            <a:avLst>
              <a:gd name="adj1" fmla="val 25000"/>
              <a:gd name="adj2" fmla="val 30505"/>
              <a:gd name="adj3" fmla="val 11330"/>
              <a:gd name="adj4" fmla="val 8013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创建标签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Label()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Label(String s)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Label(String s, int alignment)</a:t>
            </a:r>
          </a:p>
        </p:txBody>
      </p:sp>
      <p:sp>
        <p:nvSpPr>
          <p:cNvPr id="9" name="标注: 下箭头 8">
            <a:extLst>
              <a:ext uri="{FF2B5EF4-FFF2-40B4-BE49-F238E27FC236}">
                <a16:creationId xmlns:a16="http://schemas.microsoft.com/office/drawing/2014/main" id="{C0E2BAE5-1486-4D3E-9123-E928FBD3F665}"/>
              </a:ext>
            </a:extLst>
          </p:cNvPr>
          <p:cNvSpPr/>
          <p:nvPr/>
        </p:nvSpPr>
        <p:spPr>
          <a:xfrm>
            <a:off x="1254149" y="3906804"/>
            <a:ext cx="6290558" cy="1382146"/>
          </a:xfrm>
          <a:prstGeom prst="downArrowCallout">
            <a:avLst>
              <a:gd name="adj1" fmla="val 20215"/>
              <a:gd name="adj2" fmla="val 21893"/>
              <a:gd name="adj3" fmla="val 7952"/>
              <a:gd name="adj4" fmla="val 8766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setAlignment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 alignment)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88812C-CD8E-4B19-8542-D94AEC1B4761}"/>
              </a:ext>
            </a:extLst>
          </p:cNvPr>
          <p:cNvSpPr/>
          <p:nvPr/>
        </p:nvSpPr>
        <p:spPr>
          <a:xfrm>
            <a:off x="1254149" y="5310570"/>
            <a:ext cx="6290558" cy="103373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不引发事件</a:t>
            </a:r>
          </a:p>
        </p:txBody>
      </p:sp>
    </p:spTree>
    <p:extLst>
      <p:ext uri="{BB962C8B-B14F-4D97-AF65-F5344CB8AC3E}">
        <p14:creationId xmlns:p14="http://schemas.microsoft.com/office/powerpoint/2010/main" val="138848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按钮和标签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508DD9C-3930-4F4F-8FF9-4BFF3B48A022}"/>
              </a:ext>
            </a:extLst>
          </p:cNvPr>
          <p:cNvSpPr/>
          <p:nvPr/>
        </p:nvSpPr>
        <p:spPr>
          <a:xfrm>
            <a:off x="0" y="1594976"/>
            <a:ext cx="9144000" cy="5241187"/>
          </a:xfrm>
          <a:prstGeom prst="roundRect">
            <a:avLst>
              <a:gd name="adj" fmla="val 209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test4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lab1, lab2;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text1, text2;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Your Name"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 Your Age"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lab1.setBackground(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lab2.setBackground(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Color.green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add(lab1);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add(text1);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add(lab2);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add(text2);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712A89-EE15-411F-BD72-B478EE46A6A4}"/>
              </a:ext>
            </a:extLst>
          </p:cNvPr>
          <p:cNvSpPr/>
          <p:nvPr/>
        </p:nvSpPr>
        <p:spPr>
          <a:xfrm>
            <a:off x="5503178" y="1085142"/>
            <a:ext cx="3640822" cy="234385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1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"test4.class"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b="1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Applet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zh-CN" altLang="en-US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147E581-3571-4C67-978F-C02C5B09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5571469"/>
            <a:ext cx="47815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4D973D-9BE6-4C6B-8BA9-E0102F109F3C}"/>
              </a:ext>
            </a:extLst>
          </p:cNvPr>
          <p:cNvSpPr/>
          <p:nvPr/>
        </p:nvSpPr>
        <p:spPr>
          <a:xfrm>
            <a:off x="352337" y="1661559"/>
            <a:ext cx="8791663" cy="377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TextComponent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类的子类</a:t>
            </a: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文本框和文本区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0" y="1661559"/>
            <a:ext cx="3372374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文本框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TextField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5" y="2105366"/>
            <a:ext cx="6678688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创建文本框</a:t>
            </a:r>
          </a:p>
          <a:p>
            <a:pPr marL="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 size)</a:t>
            </a:r>
          </a:p>
          <a:p>
            <a:pPr marL="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s, int size)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86025" y="3775046"/>
            <a:ext cx="6678688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setText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getText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setEchochar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(char c)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（回显字符）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setEditable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86025" y="5505148"/>
            <a:ext cx="6678688" cy="128304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java.awt.event.TextListener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4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textValueChanged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82005E5-9F5F-445F-B84E-A5E7A6FC503C}"/>
              </a:ext>
            </a:extLst>
          </p:cNvPr>
          <p:cNvSpPr/>
          <p:nvPr/>
        </p:nvSpPr>
        <p:spPr>
          <a:xfrm>
            <a:off x="6764713" y="2105365"/>
            <a:ext cx="2186246" cy="4607491"/>
          </a:xfrm>
          <a:prstGeom prst="roundRect">
            <a:avLst>
              <a:gd name="adj" fmla="val 48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对应的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JBTextField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没有该方法，但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Swing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提供了类似的组件：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JPasswdField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9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4D973D-9BE6-4C6B-8BA9-E0102F109F3C}"/>
              </a:ext>
            </a:extLst>
          </p:cNvPr>
          <p:cNvSpPr/>
          <p:nvPr/>
        </p:nvSpPr>
        <p:spPr>
          <a:xfrm>
            <a:off x="352337" y="1661559"/>
            <a:ext cx="8791663" cy="3772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en-US" altLang="zh-CN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TextComponent</a:t>
            </a:r>
            <a:r>
              <a: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类的子类</a:t>
            </a: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文本框和文本区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0" y="1661559"/>
            <a:ext cx="3372374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文本框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TextField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7374E73-B8B2-4786-8D84-DB9EE9DD16B9}"/>
              </a:ext>
            </a:extLst>
          </p:cNvPr>
          <p:cNvSpPr/>
          <p:nvPr/>
        </p:nvSpPr>
        <p:spPr>
          <a:xfrm>
            <a:off x="67274" y="2038783"/>
            <a:ext cx="9005620" cy="20682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textField1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.addTextListener(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TextListener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textValueChanged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TextEvent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textField2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.setText(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textField1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.getText());;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4A1D29-B788-4333-BA9A-EAC4C8CA2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81" y="4257702"/>
            <a:ext cx="7524928" cy="18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84D973D-9BE6-4C6B-8BA9-E0102F109F3C}"/>
              </a:ext>
            </a:extLst>
          </p:cNvPr>
          <p:cNvSpPr/>
          <p:nvPr/>
        </p:nvSpPr>
        <p:spPr>
          <a:xfrm>
            <a:off x="352337" y="1661559"/>
            <a:ext cx="8791663" cy="3772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TextComponent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类的子类</a:t>
            </a:r>
          </a:p>
        </p:txBody>
      </p:sp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文本框和文本区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0" y="1661559"/>
            <a:ext cx="3372374" cy="377224"/>
          </a:xfrm>
          <a:prstGeom prst="chevr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文本区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43130" y="2105366"/>
            <a:ext cx="9005620" cy="31810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创建文本区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(int rows, int columns)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s, int rows, int columns)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s, int rows, int columns, int scrollbars)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SCROLLBARS_BOTH, SCROLLBARS_NONE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SCROLLBARS_VERTICAL_ONLY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SCROLLBARS_HORIZONTAL_ONLY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91E798-9886-4286-9A62-1370D51BCD65}"/>
              </a:ext>
            </a:extLst>
          </p:cNvPr>
          <p:cNvSpPr/>
          <p:nvPr/>
        </p:nvSpPr>
        <p:spPr>
          <a:xfrm>
            <a:off x="43130" y="5344631"/>
            <a:ext cx="9005620" cy="151336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append(String 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insert(String s, int index)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pubilc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replaceRange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s, int start, int end)</a:t>
            </a:r>
          </a:p>
        </p:txBody>
      </p:sp>
    </p:spTree>
    <p:extLst>
      <p:ext uri="{BB962C8B-B14F-4D97-AF65-F5344CB8AC3E}">
        <p14:creationId xmlns:p14="http://schemas.microsoft.com/office/powerpoint/2010/main" val="57439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5" name="标注: 右箭头 4">
            <a:extLst>
              <a:ext uri="{FF2B5EF4-FFF2-40B4-BE49-F238E27FC236}">
                <a16:creationId xmlns:a16="http://schemas.microsoft.com/office/drawing/2014/main" id="{9146BB89-42BD-4250-B152-1EEC7008252B}"/>
              </a:ext>
            </a:extLst>
          </p:cNvPr>
          <p:cNvSpPr/>
          <p:nvPr/>
        </p:nvSpPr>
        <p:spPr>
          <a:xfrm>
            <a:off x="297065" y="1185417"/>
            <a:ext cx="4433290" cy="730468"/>
          </a:xfrm>
          <a:prstGeom prst="rightArrowCallout">
            <a:avLst>
              <a:gd name="adj1" fmla="val 28974"/>
              <a:gd name="adj2" fmla="val 33941"/>
              <a:gd name="adj3" fmla="val 25000"/>
              <a:gd name="adj4" fmla="val 85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用户界面</a:t>
            </a:r>
            <a:endParaRPr lang="en-US" altLang="zh-CN" sz="2400" b="1" dirty="0">
              <a:latin typeface="+mj-lt"/>
            </a:endParaRPr>
          </a:p>
          <a:p>
            <a:pPr algn="ctr"/>
            <a:r>
              <a:rPr lang="en-US" altLang="zh-CN" sz="2400" b="1" dirty="0">
                <a:latin typeface="+mj-lt"/>
              </a:rPr>
              <a:t>(User Interface)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3176D8-0F56-4B08-B7C4-E35E208B4459}"/>
              </a:ext>
            </a:extLst>
          </p:cNvPr>
          <p:cNvSpPr/>
          <p:nvPr/>
        </p:nvSpPr>
        <p:spPr>
          <a:xfrm>
            <a:off x="4730354" y="1185417"/>
            <a:ext cx="4107544" cy="7304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用户与计算机系统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各种程序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交互的接口</a:t>
            </a:r>
          </a:p>
        </p:txBody>
      </p:sp>
      <p:sp>
        <p:nvSpPr>
          <p:cNvPr id="7" name="标注: 右箭头 6">
            <a:extLst>
              <a:ext uri="{FF2B5EF4-FFF2-40B4-BE49-F238E27FC236}">
                <a16:creationId xmlns:a16="http://schemas.microsoft.com/office/drawing/2014/main" id="{E833193D-49FC-4820-BCF6-D66F6466F867}"/>
              </a:ext>
            </a:extLst>
          </p:cNvPr>
          <p:cNvSpPr/>
          <p:nvPr/>
        </p:nvSpPr>
        <p:spPr>
          <a:xfrm>
            <a:off x="321274" y="2165131"/>
            <a:ext cx="4433290" cy="730468"/>
          </a:xfrm>
          <a:prstGeom prst="rightArrowCallout">
            <a:avLst>
              <a:gd name="adj1" fmla="val 28974"/>
              <a:gd name="adj2" fmla="val 33941"/>
              <a:gd name="adj3" fmla="val 25000"/>
              <a:gd name="adj4" fmla="val 857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图形用户界面</a:t>
            </a:r>
            <a:endParaRPr lang="en-US" altLang="zh-CN" sz="2400" b="1" dirty="0">
              <a:latin typeface="+mj-lt"/>
            </a:endParaRPr>
          </a:p>
          <a:p>
            <a:pPr algn="ctr"/>
            <a:r>
              <a:rPr lang="en-US" altLang="zh-CN" sz="2400" b="1" dirty="0">
                <a:latin typeface="+mj-lt"/>
              </a:rPr>
              <a:t>(Graphical User Interface)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B6FD37-44AA-453D-8C27-AB83042CE3FE}"/>
              </a:ext>
            </a:extLst>
          </p:cNvPr>
          <p:cNvSpPr/>
          <p:nvPr/>
        </p:nvSpPr>
        <p:spPr>
          <a:xfrm>
            <a:off x="4754562" y="2165131"/>
            <a:ext cx="4083335" cy="7304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以图形方式呈现的用户界面</a:t>
            </a:r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BD99FF02-3993-4EFD-80C0-F34A79E3F67D}"/>
              </a:ext>
            </a:extLst>
          </p:cNvPr>
          <p:cNvSpPr/>
          <p:nvPr/>
        </p:nvSpPr>
        <p:spPr>
          <a:xfrm>
            <a:off x="434106" y="3226742"/>
            <a:ext cx="2700134" cy="515257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j-lt"/>
              </a:rPr>
              <a:t>命令行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632DC42F-D205-4383-A9FD-06462AAB4881}"/>
              </a:ext>
            </a:extLst>
          </p:cNvPr>
          <p:cNvSpPr/>
          <p:nvPr/>
        </p:nvSpPr>
        <p:spPr>
          <a:xfrm>
            <a:off x="2922831" y="3226742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GUI</a:t>
            </a: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65CDAC34-3837-452A-B478-27F5B06B370E}"/>
              </a:ext>
            </a:extLst>
          </p:cNvPr>
          <p:cNvSpPr/>
          <p:nvPr/>
        </p:nvSpPr>
        <p:spPr>
          <a:xfrm>
            <a:off x="5695060" y="3226742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NUI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4BE637-9D4F-4F8F-9FE6-2F86551B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06" y="3904630"/>
            <a:ext cx="2379749" cy="15685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E6B53B3-DA42-4A26-9E5D-1386A758D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730" y="3904629"/>
            <a:ext cx="2700134" cy="159918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948980C-AA47-40DF-A8B3-A7659BC22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8341" y="3904628"/>
            <a:ext cx="2572528" cy="1602447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00EB404-2B7E-4F7C-A8BA-7B82EB4E8BC6}"/>
              </a:ext>
            </a:extLst>
          </p:cNvPr>
          <p:cNvSpPr/>
          <p:nvPr/>
        </p:nvSpPr>
        <p:spPr>
          <a:xfrm>
            <a:off x="135237" y="3145162"/>
            <a:ext cx="8873526" cy="252742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五边形 19">
            <a:extLst>
              <a:ext uri="{FF2B5EF4-FFF2-40B4-BE49-F238E27FC236}">
                <a16:creationId xmlns:a16="http://schemas.microsoft.com/office/drawing/2014/main" id="{3839619E-EB33-4B23-A2D3-D83A4BFDF097}"/>
              </a:ext>
            </a:extLst>
          </p:cNvPr>
          <p:cNvSpPr/>
          <p:nvPr/>
        </p:nvSpPr>
        <p:spPr>
          <a:xfrm>
            <a:off x="500005" y="5864990"/>
            <a:ext cx="2700134" cy="515257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AWT (Java 1.0)</a:t>
            </a:r>
          </a:p>
        </p:txBody>
      </p:sp>
      <p:sp>
        <p:nvSpPr>
          <p:cNvPr id="21" name="箭头: V 形 20">
            <a:extLst>
              <a:ext uri="{FF2B5EF4-FFF2-40B4-BE49-F238E27FC236}">
                <a16:creationId xmlns:a16="http://schemas.microsoft.com/office/drawing/2014/main" id="{6E2CAB48-458B-4399-86B4-08B61F226386}"/>
              </a:ext>
            </a:extLst>
          </p:cNvPr>
          <p:cNvSpPr/>
          <p:nvPr/>
        </p:nvSpPr>
        <p:spPr>
          <a:xfrm>
            <a:off x="2988730" y="5864990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Swing (Java 1.1)</a:t>
            </a:r>
          </a:p>
        </p:txBody>
      </p:sp>
      <p:sp>
        <p:nvSpPr>
          <p:cNvPr id="22" name="箭头: V 形 21">
            <a:extLst>
              <a:ext uri="{FF2B5EF4-FFF2-40B4-BE49-F238E27FC236}">
                <a16:creationId xmlns:a16="http://schemas.microsoft.com/office/drawing/2014/main" id="{6487BEB9-78FD-4DC0-8517-05F631D91EAC}"/>
              </a:ext>
            </a:extLst>
          </p:cNvPr>
          <p:cNvSpPr/>
          <p:nvPr/>
        </p:nvSpPr>
        <p:spPr>
          <a:xfrm>
            <a:off x="5760959" y="5864990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JFC (Java 2)</a:t>
            </a:r>
          </a:p>
        </p:txBody>
      </p:sp>
    </p:spTree>
    <p:extLst>
      <p:ext uri="{BB962C8B-B14F-4D97-AF65-F5344CB8AC3E}">
        <p14:creationId xmlns:p14="http://schemas.microsoft.com/office/powerpoint/2010/main" val="105181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3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文本框和文本区：示例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69190" y="1769027"/>
            <a:ext cx="9005620" cy="50889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test5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ActionListener{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lab1, lab2, lab3;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text1, text2, text3;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str; 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"Input1  :"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   add(lab1);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text1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  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text1.addActionListener(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add(text1);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"Input2  :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    add(lab2);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text2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"0.0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text2.addActionListener(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add(text2);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lab3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"Input3:  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     add(lab3);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text3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"0.0 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text3.addActionListener(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 add(text3);    }</a:t>
            </a:r>
          </a:p>
        </p:txBody>
      </p:sp>
    </p:spTree>
    <p:extLst>
      <p:ext uri="{BB962C8B-B14F-4D97-AF65-F5344CB8AC3E}">
        <p14:creationId xmlns:p14="http://schemas.microsoft.com/office/powerpoint/2010/main" val="123076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文本框和文本区：示例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-2247" y="1594976"/>
            <a:ext cx="9005620" cy="51179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Integer.parseInt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(text1.getText());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 = 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Float.valueOf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(text2.getText())).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floatValue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 = text3.getText();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repaint();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paint(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"input1="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"input2="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f,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g.drawString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"input3="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str,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70C0E5-BEE6-47D8-91ED-950432A1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725" y="0"/>
            <a:ext cx="3250276" cy="33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0" y="1661559"/>
            <a:ext cx="3372374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复选框</a:t>
            </a:r>
            <a:r>
              <a:rPr lang="en-US" altLang="zh-CN" sz="2400" b="1" dirty="0">
                <a:latin typeface="Consolas" panose="020B0609020204030204" pitchFamily="49" charset="0"/>
              </a:rPr>
              <a:t>(Checkbox)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4" y="2105366"/>
            <a:ext cx="6971481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创建复选框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 Checkbox()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 Checkbox(String s)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 Checkbox (String s,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state)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86024" y="3775046"/>
            <a:ext cx="6971481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getState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setState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b)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setLabel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getLabel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86024" y="5505149"/>
            <a:ext cx="6971481" cy="971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java.awt.event.ItemListener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itemStateChanged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ItemEvent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EC5311E-3717-4084-838F-09CDAD303972}"/>
              </a:ext>
            </a:extLst>
          </p:cNvPr>
          <p:cNvSpPr/>
          <p:nvPr/>
        </p:nvSpPr>
        <p:spPr>
          <a:xfrm>
            <a:off x="7057505" y="2105366"/>
            <a:ext cx="2000471" cy="4370935"/>
          </a:xfrm>
          <a:prstGeom prst="roundRect">
            <a:avLst>
              <a:gd name="adj" fmla="val 48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JCheckBox:</a:t>
            </a:r>
          </a:p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setSelected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7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0" y="1661559"/>
            <a:ext cx="3372374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复选框</a:t>
            </a:r>
            <a:r>
              <a:rPr lang="en-US" altLang="zh-CN" sz="2400" b="1" dirty="0">
                <a:latin typeface="Consolas" panose="020B0609020204030204" pitchFamily="49" charset="0"/>
              </a:rPr>
              <a:t>(Checkbox)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74A643-5D22-4BE1-A69A-47AFB8765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67" y="2444676"/>
            <a:ext cx="2858133" cy="252733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F897FE8-C896-405A-9A5A-39939A932DCC}"/>
              </a:ext>
            </a:extLst>
          </p:cNvPr>
          <p:cNvSpPr/>
          <p:nvPr/>
        </p:nvSpPr>
        <p:spPr>
          <a:xfrm>
            <a:off x="-2247" y="2511310"/>
            <a:ext cx="6288114" cy="23940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JCheckBox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jBox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JCheckBox(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"Swing Box"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"Check Box"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jBox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.setSelected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.getContentPane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(0,1));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Checkbox(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"AWT Box"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.setState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263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5000625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单选按钮组</a:t>
            </a:r>
            <a:r>
              <a:rPr lang="en-US" altLang="zh-CN" sz="2400" b="1" dirty="0">
                <a:latin typeface="Consolas" panose="020B0609020204030204" pitchFamily="49" charset="0"/>
              </a:rPr>
              <a:t>(CheckboxGroup)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4" y="2105366"/>
            <a:ext cx="5940703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创建单选按钮组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Checkbox(String label,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state, CheckboxGroup group)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Checkbox(String label, CheckboxGroup group,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state)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86024" y="3775046"/>
            <a:ext cx="6032143" cy="1669680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getState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setState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setLabel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(String s)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getLabel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86024" y="5505149"/>
            <a:ext cx="6032143" cy="97115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java.awt.event.ItemListener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itemStateChanged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ItemEvent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8A97B2A-C5DF-4BDD-9734-2DAEB7584413}"/>
              </a:ext>
            </a:extLst>
          </p:cNvPr>
          <p:cNvSpPr/>
          <p:nvPr/>
        </p:nvSpPr>
        <p:spPr>
          <a:xfrm>
            <a:off x="6276109" y="2105366"/>
            <a:ext cx="2781867" cy="4370936"/>
          </a:xfrm>
          <a:prstGeom prst="roundRect">
            <a:avLst>
              <a:gd name="adj" fmla="val 4864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JRadioButton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ButtonGroup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类是按钮组，可以使用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ButtonGroup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类的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add()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方法 将一组单选钮添加到按钮组中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setSelected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方法：设置单选钮为选中状态。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isSelected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方法：判断单选钮是否选中。</a:t>
            </a:r>
          </a:p>
        </p:txBody>
      </p:sp>
    </p:spTree>
    <p:extLst>
      <p:ext uri="{BB962C8B-B14F-4D97-AF65-F5344CB8AC3E}">
        <p14:creationId xmlns:p14="http://schemas.microsoft.com/office/powerpoint/2010/main" val="6073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5000625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单选按钮组</a:t>
            </a:r>
            <a:r>
              <a:rPr lang="en-US" altLang="zh-CN" sz="2400" b="1" dirty="0">
                <a:latin typeface="Consolas" panose="020B0609020204030204" pitchFamily="49" charset="0"/>
              </a:rPr>
              <a:t>(CheckboxGroup)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A91255-C9D7-4477-84DF-1A4EA6F4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167" y="2038783"/>
            <a:ext cx="2474833" cy="255503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AD7AFC3-8FC5-404B-A0AA-91BEE3954EBE}"/>
              </a:ext>
            </a:extLst>
          </p:cNvPr>
          <p:cNvSpPr/>
          <p:nvPr/>
        </p:nvSpPr>
        <p:spPr>
          <a:xfrm>
            <a:off x="-2248" y="2038783"/>
            <a:ext cx="6560989" cy="4819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CheckboxGroup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CheckboxGroup();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Checkbox(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"AWT Good"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Checkbox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Checkbox(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"Swing Good"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JRadioButton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JRadioButton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"Swing Good"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JRadioButton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JRadioButton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"AWT Good"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ButtonGroup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ButtonGroup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group2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.getContentPane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().add(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.getContentPane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().add(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box3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box4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326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143251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列表</a:t>
            </a:r>
            <a:r>
              <a:rPr lang="en-US" altLang="zh-CN" sz="2400" b="1" dirty="0">
                <a:latin typeface="Consolas" panose="020B0609020204030204" pitchFamily="49" charset="0"/>
              </a:rPr>
              <a:t>(List)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4" y="2105367"/>
            <a:ext cx="8971951" cy="1219172"/>
          </a:xfrm>
          <a:prstGeom prst="downArrowCallout">
            <a:avLst>
              <a:gd name="adj1" fmla="val 25000"/>
              <a:gd name="adj2" fmla="val 30505"/>
              <a:gd name="adj3" fmla="val 7055"/>
              <a:gd name="adj4" fmla="val 87403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创建列表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List()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List(int n)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List(int n,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 b)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显示行数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是否可以多选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67273" y="3324538"/>
            <a:ext cx="8971951" cy="2251455"/>
          </a:xfrm>
          <a:prstGeom prst="downArrowCallout">
            <a:avLst>
              <a:gd name="adj1" fmla="val 17565"/>
              <a:gd name="adj2" fmla="val 30505"/>
              <a:gd name="adj3" fmla="val 4825"/>
              <a:gd name="adj4" fmla="val 929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add(String s)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add(String s, int n)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remove(int n)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removeAll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getSelectedIndex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(s)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getSelectedItem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(s)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67273" y="5638828"/>
            <a:ext cx="8971951" cy="8382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java.awt.event.ItemListener(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java.awt.event.ActionListener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3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单复选框和列表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143251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列表</a:t>
            </a:r>
            <a:r>
              <a:rPr lang="en-US" altLang="zh-CN" sz="2400" b="1" dirty="0">
                <a:latin typeface="Consolas" panose="020B0609020204030204" pitchFamily="49" charset="0"/>
              </a:rPr>
              <a:t>(List)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53028E0-A63C-4D44-92C9-637BC3C1505F}"/>
              </a:ext>
            </a:extLst>
          </p:cNvPr>
          <p:cNvSpPr/>
          <p:nvPr/>
        </p:nvSpPr>
        <p:spPr>
          <a:xfrm>
            <a:off x="-2248" y="2038782"/>
            <a:ext cx="6560989" cy="4819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JFrame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List(10,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0;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20;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++)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"Item\t"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loop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"Catch if you can"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6);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.addItemListener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ItemListener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itemStateChanged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ItemEvent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altLang="zh-CN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Auto-generated method stub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"You select\t"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   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.getSelectedItem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"You select\t"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.getSelectedIndex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.pack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.setVisible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B4A94A-F436-42B5-A5B3-2358AF23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41" y="2038781"/>
            <a:ext cx="2537629" cy="2554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C74548-8627-4599-BB96-9A5791922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273" y="5626995"/>
            <a:ext cx="4380727" cy="123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下拉列表和滚动条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下拉列表</a:t>
            </a:r>
            <a:r>
              <a:rPr lang="en-US" altLang="zh-CN" sz="2400" b="1" dirty="0">
                <a:latin typeface="Consolas" panose="020B0609020204030204" pitchFamily="49" charset="0"/>
              </a:rPr>
              <a:t>(Choice)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4" y="2105367"/>
            <a:ext cx="8971951" cy="775364"/>
          </a:xfrm>
          <a:prstGeom prst="downArrowCallout">
            <a:avLst>
              <a:gd name="adj1" fmla="val 42198"/>
              <a:gd name="adj2" fmla="val 42790"/>
              <a:gd name="adj3" fmla="val 7055"/>
              <a:gd name="adj4" fmla="val 763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创建下拉列表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Choice()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67273" y="2943566"/>
            <a:ext cx="8971951" cy="3019084"/>
          </a:xfrm>
          <a:prstGeom prst="downArrowCallout">
            <a:avLst>
              <a:gd name="adj1" fmla="val 17565"/>
              <a:gd name="adj2" fmla="val 30505"/>
              <a:gd name="adj3" fmla="val 4825"/>
              <a:gd name="adj4" fmla="val 929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getSelectedIndex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String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getSelectedItem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select(int index)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select(String item)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add(String s)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add(String s, int index)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remove(int index)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remove(String item)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removeAll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67273" y="6048374"/>
            <a:ext cx="8971951" cy="66451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java.awt.event.ItemListener(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86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下拉列表和滚动条   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滚动条</a:t>
            </a:r>
            <a:r>
              <a:rPr lang="en-US" altLang="zh-CN" sz="2400" b="1" dirty="0">
                <a:latin typeface="Consolas" panose="020B0609020204030204" pitchFamily="49" charset="0"/>
              </a:rPr>
              <a:t>(Scrollbar)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3E936-250A-420E-B6D3-3393D565D54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java.awt.event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java.applet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test6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Applet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text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Choice();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add(text);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cho.addItemListener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itemStateChanged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ItemEvent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e.getItemSelectable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cho.getSelectedItem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text.setText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A7C240-978F-47B4-92BE-E567A0DE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653" y="1495638"/>
            <a:ext cx="4575347" cy="221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0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7A7FAF9D-9012-47BE-A280-443BCB1872DF}"/>
              </a:ext>
            </a:extLst>
          </p:cNvPr>
          <p:cNvSpPr/>
          <p:nvPr/>
        </p:nvSpPr>
        <p:spPr>
          <a:xfrm>
            <a:off x="67274" y="1058418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JFC (Java 2)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B1A0A55-600B-4A58-96B3-9B59E16E5F1B}"/>
              </a:ext>
            </a:extLst>
          </p:cNvPr>
          <p:cNvGrpSpPr/>
          <p:nvPr/>
        </p:nvGrpSpPr>
        <p:grpSpPr>
          <a:xfrm>
            <a:off x="143375" y="2009103"/>
            <a:ext cx="8933351" cy="2938713"/>
            <a:chOff x="143375" y="2009103"/>
            <a:chExt cx="8933351" cy="293871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AB884F1-DF1C-4BD0-87AD-C31D82CD8FE6}"/>
                </a:ext>
              </a:extLst>
            </p:cNvPr>
            <p:cNvSpPr/>
            <p:nvPr/>
          </p:nvSpPr>
          <p:spPr>
            <a:xfrm>
              <a:off x="143375" y="2993829"/>
              <a:ext cx="2921100" cy="830943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AWT (Abstract Window Toolkit)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ADBE433-3DD7-42DD-937E-376586A938C2}"/>
                </a:ext>
              </a:extLst>
            </p:cNvPr>
            <p:cNvSpPr/>
            <p:nvPr/>
          </p:nvSpPr>
          <p:spPr>
            <a:xfrm>
              <a:off x="4003982" y="2009103"/>
              <a:ext cx="5072744" cy="6309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一些用户界面组件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(Component)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09F1E6-9E70-4665-98CC-00A722712AE1}"/>
                </a:ext>
              </a:extLst>
            </p:cNvPr>
            <p:cNvSpPr/>
            <p:nvPr/>
          </p:nvSpPr>
          <p:spPr>
            <a:xfrm>
              <a:off x="4003982" y="2778358"/>
              <a:ext cx="5072744" cy="6309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事件响应模型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(Event-handling model)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F00FB7D-7E9B-4F0A-9907-88860F8A038B}"/>
                </a:ext>
              </a:extLst>
            </p:cNvPr>
            <p:cNvSpPr/>
            <p:nvPr/>
          </p:nvSpPr>
          <p:spPr>
            <a:xfrm>
              <a:off x="4003982" y="3547614"/>
              <a:ext cx="5072744" cy="630944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布局管理器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(Layout manager)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E1BDFF-94E7-471F-9ECF-22B69404693D}"/>
                </a:ext>
              </a:extLst>
            </p:cNvPr>
            <p:cNvSpPr/>
            <p:nvPr/>
          </p:nvSpPr>
          <p:spPr>
            <a:xfrm>
              <a:off x="4003982" y="4316871"/>
              <a:ext cx="5072744" cy="63094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绘图和图形操作类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, </a:t>
              </a:r>
              <a:r>
                <a:rPr lang="zh-CN" altLang="en-US" sz="2000" b="1" dirty="0">
                  <a:latin typeface="Consolas" panose="020B0609020204030204" pitchFamily="49" charset="0"/>
                </a:rPr>
                <a:t>如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Shape</a:t>
              </a:r>
              <a:r>
                <a:rPr lang="zh-CN" altLang="en-US" sz="2000" b="1" dirty="0">
                  <a:latin typeface="Consolas" panose="020B0609020204030204" pitchFamily="49" charset="0"/>
                </a:rPr>
                <a:t>、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Font</a:t>
              </a:r>
              <a:r>
                <a:rPr lang="zh-CN" altLang="en-US" sz="2000" b="1" dirty="0">
                  <a:latin typeface="Consolas" panose="020B0609020204030204" pitchFamily="49" charset="0"/>
                </a:rPr>
                <a:t>、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Color</a:t>
              </a:r>
              <a:r>
                <a:rPr lang="zh-CN" altLang="en-US" sz="2000" b="1" dirty="0">
                  <a:latin typeface="Consolas" panose="020B0609020204030204" pitchFamily="49" charset="0"/>
                </a:rPr>
                <a:t>类等</a:t>
              </a:r>
            </a:p>
          </p:txBody>
        </p:sp>
        <p:cxnSp>
          <p:nvCxnSpPr>
            <p:cNvPr id="7" name="连接符: 肘形 6">
              <a:extLst>
                <a:ext uri="{FF2B5EF4-FFF2-40B4-BE49-F238E27FC236}">
                  <a16:creationId xmlns:a16="http://schemas.microsoft.com/office/drawing/2014/main" id="{CFF22495-3A36-41E6-9758-E1AEB0E49904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3064475" y="2324574"/>
              <a:ext cx="939507" cy="1084727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340C0A7E-6D0C-422C-8A00-AD9A165D3764}"/>
                </a:ext>
              </a:extLst>
            </p:cNvPr>
            <p:cNvCxnSpPr>
              <a:cxnSpLocks/>
              <a:stCxn id="2" idx="3"/>
              <a:endCxn id="11" idx="1"/>
            </p:cNvCxnSpPr>
            <p:nvPr/>
          </p:nvCxnSpPr>
          <p:spPr>
            <a:xfrm flipV="1">
              <a:off x="3064475" y="3093830"/>
              <a:ext cx="939507" cy="315471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1A8D3B1B-6F8C-4089-9657-D752DF297114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>
              <a:off x="3064475" y="3409301"/>
              <a:ext cx="939507" cy="453785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0EB47328-5509-47E4-BD66-E339EB154451}"/>
                </a:ext>
              </a:extLst>
            </p:cNvPr>
            <p:cNvCxnSpPr>
              <a:cxnSpLocks/>
              <a:stCxn id="2" idx="3"/>
              <a:endCxn id="13" idx="1"/>
            </p:cNvCxnSpPr>
            <p:nvPr/>
          </p:nvCxnSpPr>
          <p:spPr>
            <a:xfrm>
              <a:off x="3064475" y="3409301"/>
              <a:ext cx="939507" cy="122304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752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下拉列表和滚动条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滚动条</a:t>
            </a:r>
            <a:r>
              <a:rPr lang="en-US" altLang="zh-CN" sz="2400" b="1" dirty="0">
                <a:latin typeface="Consolas" panose="020B0609020204030204" pitchFamily="49" charset="0"/>
              </a:rPr>
              <a:t>(Scrollbar)</a:t>
            </a:r>
          </a:p>
        </p:txBody>
      </p:sp>
      <p:sp>
        <p:nvSpPr>
          <p:cNvPr id="13" name="标注: 下箭头 12">
            <a:extLst>
              <a:ext uri="{FF2B5EF4-FFF2-40B4-BE49-F238E27FC236}">
                <a16:creationId xmlns:a16="http://schemas.microsoft.com/office/drawing/2014/main" id="{50B4A030-E893-4F53-9AE8-2E5C9BD0A906}"/>
              </a:ext>
            </a:extLst>
          </p:cNvPr>
          <p:cNvSpPr/>
          <p:nvPr/>
        </p:nvSpPr>
        <p:spPr>
          <a:xfrm>
            <a:off x="86024" y="2105367"/>
            <a:ext cx="8971951" cy="1078660"/>
          </a:xfrm>
          <a:prstGeom prst="downArrowCallout">
            <a:avLst>
              <a:gd name="adj1" fmla="val 42198"/>
              <a:gd name="adj2" fmla="val 42790"/>
              <a:gd name="adj3" fmla="val 7055"/>
              <a:gd name="adj4" fmla="val 82402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创建滚动条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Scrollbar(int orientation, int value, int visible, int minimum, int maximum)</a:t>
            </a:r>
          </a:p>
        </p:txBody>
      </p:sp>
      <p:sp>
        <p:nvSpPr>
          <p:cNvPr id="14" name="标注: 下箭头 13">
            <a:extLst>
              <a:ext uri="{FF2B5EF4-FFF2-40B4-BE49-F238E27FC236}">
                <a16:creationId xmlns:a16="http://schemas.microsoft.com/office/drawing/2014/main" id="{4CB89DFC-ECE3-4DB1-A6E8-E3CC48271889}"/>
              </a:ext>
            </a:extLst>
          </p:cNvPr>
          <p:cNvSpPr/>
          <p:nvPr/>
        </p:nvSpPr>
        <p:spPr>
          <a:xfrm>
            <a:off x="67274" y="3212079"/>
            <a:ext cx="8971951" cy="2252875"/>
          </a:xfrm>
          <a:prstGeom prst="downArrowCallout">
            <a:avLst>
              <a:gd name="adj1" fmla="val 17565"/>
              <a:gd name="adj2" fmla="val 30505"/>
              <a:gd name="adj3" fmla="val 4825"/>
              <a:gd name="adj4" fmla="val 9297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setUnitIncrement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(int n)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setBlockIncrement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(int n)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getUnitIncrement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getBlockIncrement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int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getValue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B81D92-EC0C-4A8B-B7BD-4BD6D4F7325A}"/>
              </a:ext>
            </a:extLst>
          </p:cNvPr>
          <p:cNvSpPr/>
          <p:nvPr/>
        </p:nvSpPr>
        <p:spPr>
          <a:xfrm>
            <a:off x="67274" y="5493006"/>
            <a:ext cx="8971951" cy="98888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java.awt.event.AdjustmentListener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adjustmentValueChanged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AdjustmentEvent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</p:txBody>
      </p:sp>
    </p:spTree>
    <p:extLst>
      <p:ext uri="{BB962C8B-B14F-4D97-AF65-F5344CB8AC3E}">
        <p14:creationId xmlns:p14="http://schemas.microsoft.com/office/powerpoint/2010/main" val="12485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下拉列表和滚动条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滚动条</a:t>
            </a:r>
            <a:r>
              <a:rPr lang="en-US" altLang="zh-CN" sz="2400" b="1" dirty="0">
                <a:latin typeface="Consolas" panose="020B0609020204030204" pitchFamily="49" charset="0"/>
              </a:rPr>
              <a:t>(Scrollbar)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7B58E9-FAB8-46B2-9334-2413F14FD1AA}"/>
              </a:ext>
            </a:extLst>
          </p:cNvPr>
          <p:cNvSpPr/>
          <p:nvPr/>
        </p:nvSpPr>
        <p:spPr>
          <a:xfrm>
            <a:off x="0" y="2105366"/>
            <a:ext cx="9144000" cy="4752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Scrollbar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Scrollbar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Scrollbar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VERTICAL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10086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scroll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7E7400-B160-4DA1-A1A3-197530D7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60" y="3657618"/>
            <a:ext cx="3701240" cy="318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下拉列表和滚动条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滚动条</a:t>
            </a:r>
            <a:r>
              <a:rPr lang="en-US" altLang="zh-CN" sz="2400" b="1" dirty="0">
                <a:latin typeface="Consolas" panose="020B0609020204030204" pitchFamily="49" charset="0"/>
              </a:rPr>
              <a:t>(Scrollbar)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7B58E9-FAB8-46B2-9334-2413F14FD1AA}"/>
              </a:ext>
            </a:extLst>
          </p:cNvPr>
          <p:cNvSpPr/>
          <p:nvPr/>
        </p:nvSpPr>
        <p:spPr>
          <a:xfrm>
            <a:off x="0" y="2105366"/>
            <a:ext cx="9144000" cy="4752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frame.getContentPane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(null);(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容器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400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JTextArea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++)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"this is the 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"-</a:t>
            </a:r>
            <a:r>
              <a:rPr lang="en-US" altLang="zh-CN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th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 line, and I want a long sentence</a:t>
            </a:r>
            <a:r>
              <a:rPr lang="en-US" altLang="zh-CN" b="1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altLang="zh-CN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ScrollPane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ScrollPane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sPane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sPane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sPane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360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latin typeface="Consolas" panose="020B0609020204030204" pitchFamily="49" charset="0"/>
              </a:rPr>
              <a:t>260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DE58B4-955F-4A9F-AEBA-987D9796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618" y="93109"/>
            <a:ext cx="3221251" cy="278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2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画布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画布</a:t>
            </a:r>
            <a:r>
              <a:rPr lang="en-US" altLang="zh-CN" sz="2400" b="1" dirty="0">
                <a:latin typeface="Consolas" panose="020B0609020204030204" pitchFamily="49" charset="0"/>
              </a:rPr>
              <a:t>(Canvas)</a:t>
            </a:r>
          </a:p>
        </p:txBody>
      </p:sp>
      <p:sp>
        <p:nvSpPr>
          <p:cNvPr id="11" name="标注: 下箭头 10">
            <a:extLst>
              <a:ext uri="{FF2B5EF4-FFF2-40B4-BE49-F238E27FC236}">
                <a16:creationId xmlns:a16="http://schemas.microsoft.com/office/drawing/2014/main" id="{331B5B63-FEC6-44AF-B505-FAE16E0996B5}"/>
              </a:ext>
            </a:extLst>
          </p:cNvPr>
          <p:cNvSpPr/>
          <p:nvPr/>
        </p:nvSpPr>
        <p:spPr>
          <a:xfrm>
            <a:off x="86024" y="2105367"/>
            <a:ext cx="8971951" cy="775364"/>
          </a:xfrm>
          <a:prstGeom prst="downArrowCallout">
            <a:avLst>
              <a:gd name="adj1" fmla="val 42198"/>
              <a:gd name="adj2" fmla="val 42790"/>
              <a:gd name="adj3" fmla="val 7055"/>
              <a:gd name="adj4" fmla="val 7634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创建画布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Canvas()</a:t>
            </a:r>
          </a:p>
        </p:txBody>
      </p:sp>
      <p:sp>
        <p:nvSpPr>
          <p:cNvPr id="12" name="标注: 下箭头 11">
            <a:extLst>
              <a:ext uri="{FF2B5EF4-FFF2-40B4-BE49-F238E27FC236}">
                <a16:creationId xmlns:a16="http://schemas.microsoft.com/office/drawing/2014/main" id="{A9A74BD9-18C1-4A02-9F90-BAC070406537}"/>
              </a:ext>
            </a:extLst>
          </p:cNvPr>
          <p:cNvSpPr/>
          <p:nvPr/>
        </p:nvSpPr>
        <p:spPr>
          <a:xfrm>
            <a:off x="67273" y="2943566"/>
            <a:ext cx="8971951" cy="1155402"/>
          </a:xfrm>
          <a:prstGeom prst="downArrowCallout">
            <a:avLst>
              <a:gd name="adj1" fmla="val 17565"/>
              <a:gd name="adj2" fmla="val 27691"/>
              <a:gd name="adj3" fmla="val 4825"/>
              <a:gd name="adj4" fmla="val 8638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常用方法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</a:rPr>
              <a:t>public void paint(Graphics g)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4BA41D7-3FBC-4328-A551-65C7FD026F6C}"/>
              </a:ext>
            </a:extLst>
          </p:cNvPr>
          <p:cNvSpPr/>
          <p:nvPr/>
        </p:nvSpPr>
        <p:spPr>
          <a:xfrm>
            <a:off x="86024" y="4161803"/>
            <a:ext cx="8971951" cy="13788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事件响应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java.awt.event.MouseMotionListener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java.awt.event.MouseListener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java.awt.event.KeyListener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接口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084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画布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画布</a:t>
            </a:r>
            <a:r>
              <a:rPr lang="en-US" altLang="zh-CN" sz="2400" b="1" dirty="0">
                <a:latin typeface="Consolas" panose="020B0609020204030204" pitchFamily="49" charset="0"/>
              </a:rPr>
              <a:t>(Canvas)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8A5AC0-BD52-405D-AA61-BFEDF6EC3C14}"/>
              </a:ext>
            </a:extLst>
          </p:cNvPr>
          <p:cNvSpPr txBox="1"/>
          <p:nvPr/>
        </p:nvSpPr>
        <p:spPr>
          <a:xfrm>
            <a:off x="-1" y="2143034"/>
            <a:ext cx="9144000" cy="25853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Canvas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blic 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(Graphics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  double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in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(int)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(random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(int)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(r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ando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* 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wOval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x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r, 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32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画布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画布</a:t>
            </a:r>
            <a:r>
              <a:rPr lang="en-US" altLang="zh-CN" sz="2400" b="1" dirty="0">
                <a:latin typeface="Consolas" panose="020B0609020204030204" pitchFamily="49" charset="0"/>
              </a:rPr>
              <a:t>(Canvas)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A04754-A436-47C1-B939-8BF8804D0C08}"/>
              </a:ext>
            </a:extLst>
          </p:cNvPr>
          <p:cNvSpPr txBox="1"/>
          <p:nvPr/>
        </p:nvSpPr>
        <p:spPr>
          <a:xfrm>
            <a:off x="0" y="58846"/>
            <a:ext cx="9144001" cy="6740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setPreferredSize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 }}</a:t>
            </a:r>
          </a:p>
        </p:txBody>
      </p:sp>
    </p:spTree>
    <p:extLst>
      <p:ext uri="{BB962C8B-B14F-4D97-AF65-F5344CB8AC3E}">
        <p14:creationId xmlns:p14="http://schemas.microsoft.com/office/powerpoint/2010/main" val="9827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270AE2-A0E0-44DD-8FB6-3D4A8E608DF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画布</a:t>
            </a: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FCF3FC98-CD8E-4497-B91D-5229E8060F22}"/>
              </a:ext>
            </a:extLst>
          </p:cNvPr>
          <p:cNvSpPr/>
          <p:nvPr/>
        </p:nvSpPr>
        <p:spPr>
          <a:xfrm>
            <a:off x="-1" y="1661559"/>
            <a:ext cx="3476626" cy="377224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Consolas" panose="020B0609020204030204" pitchFamily="49" charset="0"/>
              </a:rPr>
              <a:t>画布</a:t>
            </a:r>
            <a:r>
              <a:rPr lang="en-US" altLang="zh-CN" sz="2400" b="1" dirty="0">
                <a:latin typeface="Consolas" panose="020B0609020204030204" pitchFamily="49" charset="0"/>
              </a:rPr>
              <a:t>(Canvas)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49582F-0A4D-42D3-935F-73CDEC81BC42}"/>
              </a:ext>
            </a:extLst>
          </p:cNvPr>
          <p:cNvSpPr txBox="1"/>
          <p:nvPr/>
        </p:nvSpPr>
        <p:spPr>
          <a:xfrm>
            <a:off x="0" y="58846"/>
            <a:ext cx="9144001" cy="6740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"Circle"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drawCircle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@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setPreferredSize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btnDraw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 }}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D8EFD2-50EA-4FD0-8F74-1036E9609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27" y="145115"/>
            <a:ext cx="4704471" cy="455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0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8778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决定组件在界面中所处的位置和大小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D4F408B-AC0E-470D-8DC6-F4C33FF9ABF8}"/>
              </a:ext>
            </a:extLst>
          </p:cNvPr>
          <p:cNvSpPr txBox="1">
            <a:spLocks noChangeArrowheads="1"/>
          </p:cNvSpPr>
          <p:nvPr/>
        </p:nvSpPr>
        <p:spPr>
          <a:xfrm>
            <a:off x="67274" y="1789310"/>
            <a:ext cx="8305800" cy="54102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SzPct val="90000"/>
              <a:buFont typeface="Wingdings" panose="05000000000000000000" pitchFamily="2" charset="2"/>
              <a:buChar char="Ø"/>
            </a:pPr>
            <a:r>
              <a:rPr lang="en-US" altLang="zh-CN" dirty="0"/>
              <a:t>AWT</a:t>
            </a:r>
            <a:r>
              <a:rPr lang="zh-CN" altLang="en-US" dirty="0"/>
              <a:t>六种布局管理器</a:t>
            </a:r>
            <a:r>
              <a:rPr lang="en-US" altLang="zh-CN" dirty="0"/>
              <a:t>(Layout Manager)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两种简单布局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java.awt.FlowLayout</a:t>
            </a:r>
            <a:r>
              <a:rPr lang="en-US" altLang="zh-CN" sz="2400" dirty="0"/>
              <a:t>       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java.awt.GridLayout</a:t>
            </a:r>
            <a:endParaRPr lang="en-US" altLang="zh-CN" sz="2400" dirty="0"/>
          </a:p>
          <a:p>
            <a:pPr lvl="1"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两种特定用途布局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java.awt.BorderLayout</a:t>
            </a:r>
            <a:endParaRPr lang="en-US" altLang="zh-CN" sz="2400" dirty="0"/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java.awt.CardLayout</a:t>
            </a:r>
            <a:r>
              <a:rPr lang="en-US" altLang="zh-CN" sz="2400" dirty="0"/>
              <a:t>       </a:t>
            </a:r>
          </a:p>
          <a:p>
            <a:pPr lvl="1" eaLnBrk="1" hangingPunct="1">
              <a:buSzPct val="90000"/>
              <a:buFont typeface="Wingdings" panose="05000000000000000000" pitchFamily="2" charset="2"/>
              <a:buChar char="p"/>
            </a:pPr>
            <a:r>
              <a:rPr lang="zh-CN" altLang="en-US" dirty="0"/>
              <a:t>两种灵活布局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java.awt.GridBagLayout</a:t>
            </a:r>
            <a:r>
              <a:rPr lang="en-US" altLang="zh-CN" sz="2400" dirty="0"/>
              <a:t> </a:t>
            </a:r>
          </a:p>
          <a:p>
            <a:pPr lvl="2" eaLnBrk="1" hangingPunct="1">
              <a:buSzPct val="90000"/>
              <a:buFont typeface="Wingdings" panose="05000000000000000000" pitchFamily="2" charset="2"/>
              <a:buChar char="ü"/>
            </a:pPr>
            <a:r>
              <a:rPr lang="en-US" altLang="zh-CN" sz="2400" dirty="0" err="1"/>
              <a:t>javax.swing.BoxLayout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2242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32669B-7D73-4FBD-9DF4-C011B364508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LayoutTest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LayoutTest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LayoutTest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我是一个标签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JLabel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我也是一个标签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我是按钮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我也是按钮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我可以显示文本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我也可以显示文本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this.panel.setLayout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(null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；</a:t>
            </a:r>
            <a:endParaRPr lang="en-US" altLang="zh-CN" b="1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textField2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button2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}}</a:t>
            </a:r>
          </a:p>
          <a:p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7A7FAF9D-9012-47BE-A280-443BCB1872DF}"/>
              </a:ext>
            </a:extLst>
          </p:cNvPr>
          <p:cNvSpPr/>
          <p:nvPr/>
        </p:nvSpPr>
        <p:spPr>
          <a:xfrm>
            <a:off x="67274" y="1058418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JFC (Java 2)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C9AC832-5F10-4E1E-9A02-1B16DA603804}"/>
              </a:ext>
            </a:extLst>
          </p:cNvPr>
          <p:cNvSpPr/>
          <p:nvPr/>
        </p:nvSpPr>
        <p:spPr>
          <a:xfrm>
            <a:off x="100800" y="3685049"/>
            <a:ext cx="2921100" cy="83094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Swing (Swing</a:t>
            </a:r>
            <a:r>
              <a:rPr lang="zh-CN" altLang="en-US" sz="2400" b="1" dirty="0">
                <a:latin typeface="Consolas" panose="020B0609020204030204" pitchFamily="49" charset="0"/>
              </a:rPr>
              <a:t>组件</a:t>
            </a:r>
            <a:r>
              <a:rPr lang="en-US" altLang="zh-CN" sz="2400" b="1" dirty="0">
                <a:latin typeface="Consolas" panose="020B0609020204030204" pitchFamily="49" charset="0"/>
              </a:rPr>
              <a:t>, JFC</a:t>
            </a:r>
            <a:r>
              <a:rPr lang="zh-CN" altLang="en-US" sz="2400" b="1" dirty="0">
                <a:latin typeface="Consolas" panose="020B0609020204030204" pitchFamily="49" charset="0"/>
              </a:rPr>
              <a:t>的核心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0752C22-FC4A-4301-96B3-2166525A0696}"/>
              </a:ext>
            </a:extLst>
          </p:cNvPr>
          <p:cNvSpPr/>
          <p:nvPr/>
        </p:nvSpPr>
        <p:spPr>
          <a:xfrm>
            <a:off x="3901583" y="1719943"/>
            <a:ext cx="5072744" cy="13135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latin typeface="+mj-lt"/>
              </a:rPr>
              <a:t>a set of GUI components with a pluggable look and feel (</a:t>
            </a:r>
            <a:r>
              <a:rPr lang="zh-CN" altLang="en-US" sz="2000" b="1" dirty="0">
                <a:latin typeface="+mj-lt"/>
              </a:rPr>
              <a:t>包括已有的</a:t>
            </a:r>
            <a:r>
              <a:rPr lang="en-US" altLang="zh-CN" sz="2000" b="1" dirty="0">
                <a:latin typeface="+mj-lt"/>
              </a:rPr>
              <a:t>AWT</a:t>
            </a:r>
            <a:r>
              <a:rPr lang="zh-CN" altLang="en-US" sz="2000" b="1" dirty="0">
                <a:latin typeface="+mj-lt"/>
              </a:rPr>
              <a:t>组件</a:t>
            </a:r>
            <a:r>
              <a:rPr lang="en-US" altLang="zh-CN" sz="2000" b="1" dirty="0">
                <a:latin typeface="+mj-lt"/>
              </a:rPr>
              <a:t>(Button</a:t>
            </a:r>
            <a:r>
              <a:rPr lang="zh-CN" altLang="en-US" sz="2000" b="1" dirty="0">
                <a:latin typeface="+mj-lt"/>
              </a:rPr>
              <a:t>、</a:t>
            </a:r>
            <a:r>
              <a:rPr lang="en-US" altLang="zh-CN" sz="2000" b="1" dirty="0">
                <a:latin typeface="+mj-lt"/>
              </a:rPr>
              <a:t>Scrollbar</a:t>
            </a:r>
            <a:r>
              <a:rPr lang="zh-CN" altLang="en-US" sz="2000" b="1" dirty="0">
                <a:latin typeface="+mj-lt"/>
              </a:rPr>
              <a:t>、</a:t>
            </a:r>
            <a:r>
              <a:rPr lang="en-US" altLang="zh-CN" sz="2000" b="1" dirty="0">
                <a:latin typeface="+mj-lt"/>
              </a:rPr>
              <a:t>Label</a:t>
            </a:r>
            <a:r>
              <a:rPr lang="zh-CN" altLang="en-US" sz="2000" b="1" dirty="0">
                <a:latin typeface="+mj-lt"/>
              </a:rPr>
              <a:t>等</a:t>
            </a:r>
            <a:r>
              <a:rPr lang="en-US" altLang="zh-CN" sz="2000" b="1" dirty="0">
                <a:latin typeface="+mj-lt"/>
              </a:rPr>
              <a:t>)</a:t>
            </a:r>
            <a:r>
              <a:rPr lang="zh-CN" altLang="en-US" sz="2000" b="1" dirty="0">
                <a:latin typeface="+mj-lt"/>
              </a:rPr>
              <a:t>和更高层的组件 </a:t>
            </a:r>
            <a:r>
              <a:rPr lang="en-US" altLang="zh-CN" sz="2000" b="1" dirty="0">
                <a:latin typeface="+mj-lt"/>
              </a:rPr>
              <a:t>(</a:t>
            </a:r>
            <a:r>
              <a:rPr lang="zh-CN" altLang="en-US" sz="2000" b="1" dirty="0">
                <a:latin typeface="+mj-lt"/>
              </a:rPr>
              <a:t>如</a:t>
            </a:r>
            <a:r>
              <a:rPr lang="en-US" altLang="zh-CN" sz="2000" b="1" dirty="0">
                <a:latin typeface="+mj-lt"/>
              </a:rPr>
              <a:t>tree view</a:t>
            </a:r>
            <a:r>
              <a:rPr lang="zh-CN" altLang="en-US" sz="2000" b="1" dirty="0">
                <a:latin typeface="+mj-lt"/>
              </a:rPr>
              <a:t>、</a:t>
            </a:r>
            <a:r>
              <a:rPr lang="en-US" altLang="zh-CN" sz="2000" b="1" dirty="0">
                <a:latin typeface="+mj-lt"/>
              </a:rPr>
              <a:t>list box</a:t>
            </a:r>
            <a:r>
              <a:rPr lang="zh-CN" altLang="en-US" sz="2000" b="1" dirty="0">
                <a:latin typeface="+mj-lt"/>
              </a:rPr>
              <a:t>、</a:t>
            </a:r>
            <a:r>
              <a:rPr lang="en-US" altLang="zh-CN" sz="2000" b="1" dirty="0">
                <a:latin typeface="+mj-lt"/>
              </a:rPr>
              <a:t>tabbed panes</a:t>
            </a:r>
            <a:r>
              <a:rPr lang="zh-CN" altLang="en-US" sz="2000" b="1" dirty="0">
                <a:latin typeface="+mj-lt"/>
              </a:rPr>
              <a:t>等</a:t>
            </a:r>
            <a:r>
              <a:rPr lang="en-US" altLang="zh-CN" sz="2000" b="1" dirty="0">
                <a:latin typeface="+mj-lt"/>
              </a:rPr>
              <a:t>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1CC890-6FDA-4E7B-A40F-6CF26F3290A1}"/>
              </a:ext>
            </a:extLst>
          </p:cNvPr>
          <p:cNvSpPr/>
          <p:nvPr/>
        </p:nvSpPr>
        <p:spPr>
          <a:xfrm>
            <a:off x="3901583" y="3251670"/>
            <a:ext cx="5072744" cy="16977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000" b="1" dirty="0">
                <a:latin typeface="+mj-lt"/>
              </a:rPr>
              <a:t>The pluggable look and feel lets you design a single set of GUI components that can automatically have the look and feel of any OS platform (Microsoft Windows, Solaris, Macintosh).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4F4969-3C44-43AD-90A2-AF219EEA9596}"/>
              </a:ext>
            </a:extLst>
          </p:cNvPr>
          <p:cNvSpPr/>
          <p:nvPr/>
        </p:nvSpPr>
        <p:spPr>
          <a:xfrm>
            <a:off x="3901583" y="5255113"/>
            <a:ext cx="5072744" cy="71751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000" b="1" dirty="0">
                <a:latin typeface="+mj-lt"/>
              </a:rPr>
              <a:t>基于</a:t>
            </a:r>
            <a:r>
              <a:rPr lang="en-US" altLang="zh-CN" sz="2000" b="1" dirty="0">
                <a:latin typeface="+mj-lt"/>
              </a:rPr>
              <a:t>Java 1.1 Lightweight UI Framework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CC21B6D-6972-4878-BBD1-56374EB50A31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3021900" y="2376715"/>
            <a:ext cx="879683" cy="1723806"/>
          </a:xfrm>
          <a:prstGeom prst="bentConnector3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9DF3CD6-425D-4BE2-AF93-FF3992BF78BE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>
            <a:off x="3021900" y="4100521"/>
            <a:ext cx="879683" cy="1513350"/>
          </a:xfrm>
          <a:prstGeom prst="bentConnector3">
            <a:avLst>
              <a:gd name="adj1" fmla="val 50000"/>
            </a:avLst>
          </a:prstGeom>
          <a:ln w="28575">
            <a:solidFill>
              <a:srgbClr val="1557A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A0D87A9-3CC8-4CD5-B769-6E5C9DD6D845}"/>
              </a:ext>
            </a:extLst>
          </p:cNvPr>
          <p:cNvCxnSpPr>
            <a:cxnSpLocks/>
            <a:stCxn id="33" idx="3"/>
            <a:endCxn id="17" idx="1"/>
          </p:cNvCxnSpPr>
          <p:nvPr/>
        </p:nvCxnSpPr>
        <p:spPr>
          <a:xfrm flipV="1">
            <a:off x="3021900" y="4100520"/>
            <a:ext cx="879683" cy="1"/>
          </a:xfrm>
          <a:prstGeom prst="bentConnector3">
            <a:avLst/>
          </a:prstGeom>
          <a:ln w="28575">
            <a:solidFill>
              <a:srgbClr val="1557AE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FlowLayout</a:t>
            </a:r>
            <a:r>
              <a:rPr lang="zh-CN" altLang="en-US" sz="2400" b="1" dirty="0">
                <a:latin typeface="Consolas" panose="020B0609020204030204" pitchFamily="49" charset="0"/>
              </a:rPr>
              <a:t>（流式布局）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905130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组件按照加入的先后顺序按照设置的对齐方式从左向右排列，一行排满到下一行开始继续排列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18AB39-32C9-437E-88D1-3AA2637C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" y="3531615"/>
            <a:ext cx="4304287" cy="310629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5903C71-B227-4402-81C6-B411FC23A2C6}"/>
              </a:ext>
            </a:extLst>
          </p:cNvPr>
          <p:cNvSpPr txBox="1"/>
          <p:nvPr/>
        </p:nvSpPr>
        <p:spPr>
          <a:xfrm>
            <a:off x="142430" y="2710174"/>
            <a:ext cx="9117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24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FlowLayout());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11B775E-E0AF-473F-8021-39A4932F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864" y="3531615"/>
            <a:ext cx="4439136" cy="31974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AF11E77-F7E3-48CC-816A-FC9B9D40B7FC}"/>
              </a:ext>
            </a:extLst>
          </p:cNvPr>
          <p:cNvSpPr txBox="1"/>
          <p:nvPr/>
        </p:nvSpPr>
        <p:spPr>
          <a:xfrm>
            <a:off x="2968378" y="5767129"/>
            <a:ext cx="617562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FlowLayout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flowLayerout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FlowLayout();</a:t>
            </a:r>
          </a:p>
          <a:p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flowLayerout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.setAlignment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LEFT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flowLayerout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277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GridLayout</a:t>
            </a:r>
            <a:r>
              <a:rPr lang="zh-CN" altLang="en-US" sz="2400" b="1" dirty="0">
                <a:latin typeface="Consolas" panose="020B0609020204030204" pitchFamily="49" charset="0"/>
              </a:rPr>
              <a:t>（网格布局）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905130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容器的空间划分成</a:t>
            </a:r>
            <a:r>
              <a:rPr lang="en-US" altLang="zh-CN" sz="2000" dirty="0"/>
              <a:t>M×N</a:t>
            </a:r>
            <a:r>
              <a:rPr lang="zh-CN" altLang="en-US" sz="2000" dirty="0"/>
              <a:t>列的网格区域</a:t>
            </a:r>
            <a:r>
              <a:rPr lang="en-US" altLang="zh-CN" sz="2000" dirty="0"/>
              <a:t>, </a:t>
            </a:r>
            <a:r>
              <a:rPr lang="zh-CN" altLang="en-US" sz="2000" dirty="0"/>
              <a:t>每个区域只能放置一个组件。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9DD6D0-759E-48BD-B5D6-0962F7303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45" y="3429000"/>
            <a:ext cx="4250220" cy="30613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6CF24C1-A4CB-4A6C-BF4D-BE348421F02B}"/>
              </a:ext>
            </a:extLst>
          </p:cNvPr>
          <p:cNvSpPr txBox="1"/>
          <p:nvPr/>
        </p:nvSpPr>
        <p:spPr>
          <a:xfrm>
            <a:off x="67274" y="2681493"/>
            <a:ext cx="527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GridLayout(3,2));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7B72AA8-96DE-44D0-83B8-224522375E4F}"/>
              </a:ext>
            </a:extLst>
          </p:cNvPr>
          <p:cNvSpPr txBox="1"/>
          <p:nvPr/>
        </p:nvSpPr>
        <p:spPr>
          <a:xfrm>
            <a:off x="5107557" y="2686997"/>
            <a:ext cx="5277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GridLayout(0,4));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937F7AE-3997-4C0F-BD65-ABD9B486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419" y="3429000"/>
            <a:ext cx="4242003" cy="306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BorderLayout</a:t>
            </a:r>
            <a:r>
              <a:rPr lang="zh-CN" altLang="en-US" sz="2400" b="1" dirty="0">
                <a:latin typeface="Consolas" panose="020B0609020204030204" pitchFamily="49" charset="0"/>
              </a:rPr>
              <a:t>（边界布局）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550454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容器划分为东、西、南、北、中五个区域，每个区域只能放置一个组件。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A98B2D-BD22-4081-A00D-9754FF3D45FA}"/>
              </a:ext>
            </a:extLst>
          </p:cNvPr>
          <p:cNvSpPr txBox="1"/>
          <p:nvPr/>
        </p:nvSpPr>
        <p:spPr>
          <a:xfrm>
            <a:off x="67274" y="2601989"/>
            <a:ext cx="46343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NORTH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SOUTH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textField1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WEST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EAST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BorderLayout.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CENTER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DA122C-715A-49E2-A736-37C9D80F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01989"/>
            <a:ext cx="4570079" cy="329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1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CardLayout</a:t>
            </a:r>
            <a:r>
              <a:rPr lang="zh-CN" altLang="en-US" sz="2400" b="1" dirty="0">
                <a:latin typeface="Consolas" panose="020B0609020204030204" pitchFamily="49" charset="0"/>
              </a:rPr>
              <a:t>（卡片布局）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1032592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两个或多个组件共享相同的显示空间，在不同的时间显示不同的组件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如同一叠牌，每个牌对应一个组件，但每次只能显示其中的一张牌。适用于在一个空间中防止多个组件的情况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29CC4-2278-483F-8866-C9487C8FF283}"/>
              </a:ext>
            </a:extLst>
          </p:cNvPr>
          <p:cNvSpPr txBox="1"/>
          <p:nvPr/>
        </p:nvSpPr>
        <p:spPr>
          <a:xfrm>
            <a:off x="801142" y="2916080"/>
            <a:ext cx="65500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CardLayout 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cardLayout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= new CardLayout();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this.panel.setLayout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cardLayout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"label1"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"label2"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FlowLayout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u="sng" dirty="0" err="1">
                <a:solidFill>
                  <a:srgbClr val="0066CC"/>
                </a:solidFill>
                <a:effectLst/>
                <a:latin typeface="Courier New" panose="02070309020205020404" pitchFamily="49" charset="0"/>
              </a:rPr>
              <a:t>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(0,1));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frame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1304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CardLayout</a:t>
            </a:r>
            <a:r>
              <a:rPr lang="zh-CN" altLang="en-US" sz="2400" b="1" dirty="0">
                <a:latin typeface="Consolas" panose="020B0609020204030204" pitchFamily="49" charset="0"/>
              </a:rPr>
              <a:t>（卡片布局）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1032592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两个或多个组件共享相同的显示空间，在不同的时间显示不同的组件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如同一叠牌，每个牌对应一个组件，但每次只能显示其中的一张牌。适用于在一个空间中防止多个组件的情况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729CC4-2278-483F-8866-C9487C8FF283}"/>
              </a:ext>
            </a:extLst>
          </p:cNvPr>
          <p:cNvSpPr txBox="1"/>
          <p:nvPr/>
        </p:nvSpPr>
        <p:spPr>
          <a:xfrm>
            <a:off x="189142" y="2718262"/>
            <a:ext cx="80044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.addActionListener(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ActionListener()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actionPerformed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ActionEvent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altLang="zh-CN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Auto-generated method stub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cardLayout.previous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.addActionListener(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ActionListener()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actionPerformed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ActionEvent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US" altLang="zh-CN" sz="1800" b="1" dirty="0">
                <a:solidFill>
                  <a:srgbClr val="7F9FBF"/>
                </a:solidFill>
                <a:effectLst/>
                <a:latin typeface="Courier New" panose="02070309020205020404" pitchFamily="49" charset="0"/>
              </a:rPr>
              <a:t>TODO</a:t>
            </a:r>
            <a:r>
              <a:rPr lang="en-US" altLang="zh-CN" sz="1800" b="1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Auto-generated method stub</a:t>
            </a:r>
            <a:endParaRPr lang="en-US" altLang="zh-CN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cardLayout.next</a:t>
            </a:r>
            <a:r>
              <a:rPr lang="en-US" altLang="zh-CN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(panel);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cardLayout.first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(panel)/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carLayout.last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(panel)/</a:t>
            </a:r>
            <a:r>
              <a:rPr lang="en-US" altLang="zh-CN" b="1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cardLayout.show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(panel, “label1”)</a:t>
            </a:r>
            <a:r>
              <a:rPr lang="en-US" altLang="zh-CN" b="1" dirty="0">
                <a:highlight>
                  <a:srgbClr val="FFFF00"/>
                </a:highlight>
                <a:latin typeface="Courier New" panose="02070309020205020404" pitchFamily="49" charset="0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;</a:t>
            </a:r>
            <a:endParaRPr lang="en-US" altLang="zh-CN" sz="1800" b="1" dirty="0">
              <a:solidFill>
                <a:srgbClr val="FF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）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}});</a:t>
            </a:r>
          </a:p>
        </p:txBody>
      </p:sp>
    </p:spTree>
    <p:extLst>
      <p:ext uri="{BB962C8B-B14F-4D97-AF65-F5344CB8AC3E}">
        <p14:creationId xmlns:p14="http://schemas.microsoft.com/office/powerpoint/2010/main" val="36677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GridBagLayout</a:t>
            </a:r>
            <a:r>
              <a:rPr lang="zh-CN" altLang="en-US" sz="2400" b="1" dirty="0">
                <a:latin typeface="Consolas" panose="020B0609020204030204" pitchFamily="49" charset="0"/>
              </a:rPr>
              <a:t>（网格包布局）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1032592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最精细、最灵活的布局管理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将空间划分为由行和列组成的网格单元，每个单元放一个组件，网格单元大小可以不同</a:t>
            </a:r>
            <a:r>
              <a:rPr lang="en-US" altLang="zh-CN" sz="2000" dirty="0"/>
              <a:t>(</a:t>
            </a:r>
            <a:r>
              <a:rPr lang="zh-CN" altLang="en-US" sz="2000" dirty="0"/>
              <a:t>宽度和高度</a:t>
            </a:r>
            <a:r>
              <a:rPr lang="en-US" altLang="zh-CN" sz="2000" dirty="0"/>
              <a:t>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F4D334-47FC-47CE-91A2-BF131F69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2828894"/>
            <a:ext cx="3136537" cy="23808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604944-0C2B-415C-ACD8-58BCBD36523B}"/>
              </a:ext>
            </a:extLst>
          </p:cNvPr>
          <p:cNvSpPr txBox="1"/>
          <p:nvPr/>
        </p:nvSpPr>
        <p:spPr>
          <a:xfrm>
            <a:off x="67274" y="2945353"/>
            <a:ext cx="46343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GridBagLayout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GridBagLayout();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GridBagConstraints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GridBagConstraints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fill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GridBagConstraints.</a:t>
            </a:r>
            <a:r>
              <a:rPr lang="en-US" altLang="zh-CN" sz="18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NONE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2A4A334-B29D-4458-916A-E43B2563DD58}"/>
              </a:ext>
            </a:extLst>
          </p:cNvPr>
          <p:cNvCxnSpPr>
            <a:cxnSpLocks/>
          </p:cNvCxnSpPr>
          <p:nvPr/>
        </p:nvCxnSpPr>
        <p:spPr>
          <a:xfrm flipV="1">
            <a:off x="1978363" y="4596938"/>
            <a:ext cx="1255288" cy="115568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4C46046-E679-4061-8E39-917716AC9803}"/>
              </a:ext>
            </a:extLst>
          </p:cNvPr>
          <p:cNvSpPr txBox="1"/>
          <p:nvPr/>
        </p:nvSpPr>
        <p:spPr>
          <a:xfrm>
            <a:off x="23119" y="5567957"/>
            <a:ext cx="903103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//NONE</a:t>
            </a:r>
            <a:r>
              <a:rPr lang="zh-CN" altLang="en-US" dirty="0"/>
              <a:t>：不调整组件大小。        </a:t>
            </a:r>
            <a:endParaRPr lang="en-US" altLang="zh-CN" dirty="0"/>
          </a:p>
          <a:p>
            <a:r>
              <a:rPr lang="zh-CN" altLang="en-US" dirty="0"/>
              <a:t> </a:t>
            </a:r>
            <a:r>
              <a:rPr lang="en-US" altLang="zh-CN" dirty="0"/>
              <a:t>//HORIZONTAL</a:t>
            </a:r>
            <a:r>
              <a:rPr lang="zh-CN" altLang="en-US" dirty="0"/>
              <a:t>：加宽组件，使它在水平方向上填满其显示区域，但是不改变高度。         </a:t>
            </a:r>
            <a:endParaRPr lang="en-US" altLang="zh-CN" dirty="0"/>
          </a:p>
          <a:p>
            <a:r>
              <a:rPr lang="en-US" altLang="zh-CN" dirty="0"/>
              <a:t>//VERTICAL</a:t>
            </a:r>
            <a:r>
              <a:rPr lang="zh-CN" altLang="en-US" dirty="0"/>
              <a:t>：加高组件，使它在垂直方向上填满其显示区域，但是不改变宽度。         </a:t>
            </a:r>
            <a:r>
              <a:rPr lang="en-US" altLang="zh-CN" dirty="0"/>
              <a:t>//BOTH</a:t>
            </a:r>
            <a:r>
              <a:rPr lang="zh-CN" altLang="en-US" dirty="0"/>
              <a:t>：使组件完全填满其显示区域。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2CF458D-DF62-48FC-9C66-4D96E6DB4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2842528"/>
            <a:ext cx="3264323" cy="247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1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GridBagLayout</a:t>
            </a:r>
            <a:r>
              <a:rPr lang="zh-CN" altLang="en-US" sz="2400" b="1" dirty="0">
                <a:latin typeface="Consolas" panose="020B0609020204030204" pitchFamily="49" charset="0"/>
              </a:rPr>
              <a:t>（网格包布局）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1032592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最精细、最灵活的布局管理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将空间划分为由行和列组成的网格单元，每个单元放一个组件，网格单元大小可以不同</a:t>
            </a:r>
            <a:r>
              <a:rPr lang="en-US" altLang="zh-CN" sz="2000" dirty="0"/>
              <a:t>(</a:t>
            </a:r>
            <a:r>
              <a:rPr lang="zh-CN" altLang="en-US" sz="2000" dirty="0"/>
              <a:t>宽度和高度</a:t>
            </a:r>
            <a:r>
              <a:rPr lang="en-US" altLang="zh-CN" sz="2000" dirty="0"/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604944-0C2B-415C-ACD8-58BCBD36523B}"/>
              </a:ext>
            </a:extLst>
          </p:cNvPr>
          <p:cNvSpPr txBox="1"/>
          <p:nvPr/>
        </p:nvSpPr>
        <p:spPr>
          <a:xfrm>
            <a:off x="67274" y="2945353"/>
            <a:ext cx="893541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GridBagLayout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gbl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comp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,GridBagConstraints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gridx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gridy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gridheight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gridwidth,double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weightx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, double weighty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gridheight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gridwidth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gridx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gridy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gridy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weightx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weightx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gbc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weighty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b="1" dirty="0">
                <a:solidFill>
                  <a:srgbClr val="6A3E3E"/>
                </a:solidFill>
                <a:latin typeface="Courier New" panose="02070309020205020404" pitchFamily="49" charset="0"/>
              </a:rPr>
              <a:t>weighty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.setConstraints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comp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altLang="zh-CN" b="1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comp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86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GridBagLayout</a:t>
            </a:r>
            <a:r>
              <a:rPr lang="zh-CN" altLang="en-US" sz="2400" b="1" dirty="0">
                <a:latin typeface="Consolas" panose="020B0609020204030204" pitchFamily="49" charset="0"/>
              </a:rPr>
              <a:t>（网格包布局）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1032592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最精细、最灵活的布局管理</a:t>
            </a: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将空间划分为由行和列组成的网格单元，每个单元放一个组件，网格单元大小可以不同</a:t>
            </a:r>
            <a:r>
              <a:rPr lang="en-US" altLang="zh-CN" sz="2000" dirty="0"/>
              <a:t>(</a:t>
            </a:r>
            <a:r>
              <a:rPr lang="zh-CN" altLang="en-US" sz="2000" dirty="0"/>
              <a:t>宽度和高度</a:t>
            </a:r>
            <a:r>
              <a:rPr lang="en-US" altLang="zh-CN" sz="2000" dirty="0"/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0288E3-56DD-4C2F-9A2A-484C399A5736}"/>
              </a:ext>
            </a:extLst>
          </p:cNvPr>
          <p:cNvSpPr txBox="1"/>
          <p:nvPr/>
        </p:nvSpPr>
        <p:spPr>
          <a:xfrm>
            <a:off x="-89735" y="2934775"/>
            <a:ext cx="94415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0, 0, 1, 1, 1,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label2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1,0, 1, 1, 1,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textField1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0, 1, 1, 1, 1,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textField2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1, 1, 1, 1, 1,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button1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0, 2, 1, 1, 1, 1);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b="1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addComponent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panel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layout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altLang="zh-CN" sz="1800" b="1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button2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zh-CN" sz="1800" b="1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gbc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1, 2, 1, 1, 1, 1);</a:t>
            </a:r>
          </a:p>
        </p:txBody>
      </p:sp>
    </p:spTree>
    <p:extLst>
      <p:ext uri="{BB962C8B-B14F-4D97-AF65-F5344CB8AC3E}">
        <p14:creationId xmlns:p14="http://schemas.microsoft.com/office/powerpoint/2010/main" val="257903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Swing:BoxLayout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31129E2-EFE2-4CC2-989E-D5125867FF59}"/>
              </a:ext>
            </a:extLst>
          </p:cNvPr>
          <p:cNvSpPr/>
          <p:nvPr/>
        </p:nvSpPr>
        <p:spPr>
          <a:xfrm>
            <a:off x="67274" y="1685671"/>
            <a:ext cx="8829983" cy="567078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允许在容器中纵向或者横向放置多个组件</a:t>
            </a:r>
          </a:p>
        </p:txBody>
      </p:sp>
    </p:spTree>
    <p:extLst>
      <p:ext uri="{BB962C8B-B14F-4D97-AF65-F5344CB8AC3E}">
        <p14:creationId xmlns:p14="http://schemas.microsoft.com/office/powerpoint/2010/main" val="199920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7001B5D-0F7A-4BA6-9747-704F349383E6}"/>
              </a:ext>
            </a:extLst>
          </p:cNvPr>
          <p:cNvSpPr txBox="1"/>
          <p:nvPr/>
        </p:nvSpPr>
        <p:spPr>
          <a:xfrm>
            <a:off x="-141317" y="117693"/>
            <a:ext cx="9144000" cy="67403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BoxLayerTest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 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BoxLayerTest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BoxLayout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(panel1,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BoxLayout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Y_AXIS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BoxLayout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(panel2,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BoxLayout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X_AXIS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loop &lt;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loop ++) {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loop));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</a:t>
            </a:r>
            <a:r>
              <a:rPr lang="en-US" altLang="zh-CN" b="1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loop));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panel0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(panel1,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EAST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(panel2,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56B174A9-53DF-4712-A97F-2D6DB7AE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17693"/>
            <a:ext cx="35052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容器的嵌套</a:t>
            </a:r>
          </a:p>
          <a:p>
            <a:r>
              <a:rPr kumimoji="1" lang="en-US" altLang="zh-CN" sz="2400" b="1" dirty="0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面板的嵌套，相互包含</a:t>
            </a:r>
            <a:r>
              <a:rPr kumimoji="1" lang="en-US" altLang="zh-CN" sz="2400" b="1" dirty="0">
                <a:solidFill>
                  <a:srgbClr val="FF0000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07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7A7FAF9D-9012-47BE-A280-443BCB1872DF}"/>
              </a:ext>
            </a:extLst>
          </p:cNvPr>
          <p:cNvSpPr/>
          <p:nvPr/>
        </p:nvSpPr>
        <p:spPr>
          <a:xfrm>
            <a:off x="67274" y="1058418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JFC (Java 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5EBAA4-F114-4706-ADF3-6F9278FF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77" y="1913127"/>
            <a:ext cx="3701240" cy="28031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B3B727-D146-4B0D-B453-C23E3BD8B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467" y="35292"/>
            <a:ext cx="5606290" cy="37556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49F88B5-E9CB-4D3E-B57B-C9123CCFD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77" y="2669281"/>
            <a:ext cx="3810100" cy="28575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9C7982-61D8-44FF-BC1F-06DD7291C8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1467" y="953850"/>
            <a:ext cx="5715149" cy="38101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E9227C-89BD-4A5F-B92A-3B85C5402C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9" y="3289105"/>
            <a:ext cx="3701240" cy="280314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CB1F108-F6F7-4947-AE25-394227B43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0326" y="1913127"/>
            <a:ext cx="5606290" cy="37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4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587D29-99FD-47E9-ACCD-FD7A13A2F5CE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Swing: </a:t>
            </a:r>
            <a:r>
              <a:rPr lang="en-US" altLang="zh-CN" sz="2400" b="1" dirty="0" err="1">
                <a:latin typeface="Consolas" panose="020B0609020204030204" pitchFamily="49" charset="0"/>
              </a:rPr>
              <a:t>BoxLayout</a:t>
            </a:r>
            <a:r>
              <a:rPr lang="zh-CN" altLang="en-US" sz="2400" b="1" dirty="0">
                <a:latin typeface="Consolas" panose="020B0609020204030204" pitchFamily="49" charset="0"/>
              </a:rPr>
              <a:t>（箱式布局）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8B2375-07CB-4A2A-9425-3B745015B63B}"/>
              </a:ext>
            </a:extLst>
          </p:cNvPr>
          <p:cNvSpPr/>
          <p:nvPr/>
        </p:nvSpPr>
        <p:spPr>
          <a:xfrm>
            <a:off x="67274" y="1685670"/>
            <a:ext cx="8829983" cy="585454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/>
              <a:t>允许在容器中纵向或者横向放置多个组件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25293C-4A16-4935-ACF2-887CD5FC7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04" y="2551679"/>
            <a:ext cx="6628087" cy="39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27"/>
          <p:cNvSpPr>
            <a:spLocks noChangeArrowheads="1"/>
          </p:cNvSpPr>
          <p:nvPr/>
        </p:nvSpPr>
        <p:spPr bwMode="auto">
          <a:xfrm>
            <a:off x="685556" y="297596"/>
            <a:ext cx="250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4000" rIns="324000">
            <a:spAutoFit/>
          </a:bodyPr>
          <a:lstStyle>
            <a:lvl1pPr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1557AE"/>
                </a:solidFill>
                <a:latin typeface="Tahoma" panose="020B0604030504040204" pitchFamily="34" charset="0"/>
                <a:cs typeface="Tahoma" panose="020B0604030504040204" pitchFamily="34" charset="0"/>
                <a:sym typeface="华文隶书" panose="02010800040101010101" pitchFamily="2" charset="-122"/>
              </a:rPr>
              <a:t>课程内容</a:t>
            </a:r>
            <a:endParaRPr lang="zh-CN" altLang="en-US" sz="3600" b="1" dirty="0">
              <a:solidFill>
                <a:srgbClr val="1557AE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50753" y="1642436"/>
            <a:ext cx="3395626" cy="3395626"/>
            <a:chOff x="1033499" y="2087806"/>
            <a:chExt cx="2448000" cy="2448000"/>
          </a:xfrm>
        </p:grpSpPr>
        <p:sp>
          <p:nvSpPr>
            <p:cNvPr id="116" name="椭圆 115"/>
            <p:cNvSpPr/>
            <p:nvPr/>
          </p:nvSpPr>
          <p:spPr>
            <a:xfrm>
              <a:off x="1033499" y="2087806"/>
              <a:ext cx="2448000" cy="2448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249499" y="2303806"/>
              <a:ext cx="2016000" cy="2016000"/>
            </a:xfrm>
            <a:prstGeom prst="ellipse">
              <a:avLst/>
            </a:prstGeom>
            <a:solidFill>
              <a:srgbClr val="F6F6F6"/>
            </a:solidFill>
            <a:ln>
              <a:noFill/>
            </a:ln>
            <a:effectLst>
              <a:outerShdw blurRad="1143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9" name="图片 1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66" y="2168950"/>
            <a:ext cx="2322199" cy="2322199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4254519" y="1253527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55855" y="2124002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矩形 28"/>
          <p:cNvSpPr/>
          <p:nvPr/>
        </p:nvSpPr>
        <p:spPr>
          <a:xfrm>
            <a:off x="4255855" y="1301816"/>
            <a:ext cx="5373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257191" y="2178558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33" name="矩形 4"/>
          <p:cNvSpPr>
            <a:spLocks noChangeArrowheads="1"/>
          </p:cNvSpPr>
          <p:nvPr/>
        </p:nvSpPr>
        <p:spPr bwMode="auto">
          <a:xfrm>
            <a:off x="4971951" y="1285453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5" name="矩形 4"/>
          <p:cNvSpPr>
            <a:spLocks noChangeArrowheads="1"/>
          </p:cNvSpPr>
          <p:nvPr/>
        </p:nvSpPr>
        <p:spPr bwMode="auto">
          <a:xfrm>
            <a:off x="4968605" y="216316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事件处理</a:t>
            </a:r>
          </a:p>
        </p:txBody>
      </p:sp>
      <p:sp>
        <p:nvSpPr>
          <p:cNvPr id="2" name="椭圆 1"/>
          <p:cNvSpPr/>
          <p:nvPr/>
        </p:nvSpPr>
        <p:spPr>
          <a:xfrm>
            <a:off x="4254520" y="2950170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4255856" y="3004726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4967270" y="2989337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基本控制组件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306FFFA-1DB8-44E1-BC4A-EDB357958852}"/>
              </a:ext>
            </a:extLst>
          </p:cNvPr>
          <p:cNvSpPr/>
          <p:nvPr/>
        </p:nvSpPr>
        <p:spPr>
          <a:xfrm>
            <a:off x="4254519" y="3854673"/>
            <a:ext cx="540000" cy="540000"/>
          </a:xfrm>
          <a:prstGeom prst="ellipse">
            <a:avLst/>
          </a:prstGeom>
          <a:solidFill>
            <a:srgbClr val="005D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Arial Black" panose="020B0A040201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0B5F5E-C180-48EC-BC15-AEB41023DA6A}"/>
              </a:ext>
            </a:extLst>
          </p:cNvPr>
          <p:cNvSpPr/>
          <p:nvPr/>
        </p:nvSpPr>
        <p:spPr>
          <a:xfrm>
            <a:off x="4255855" y="4725148"/>
            <a:ext cx="540000" cy="54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D1691EC-89DC-41B8-83D3-085004A12802}"/>
              </a:ext>
            </a:extLst>
          </p:cNvPr>
          <p:cNvSpPr/>
          <p:nvPr/>
        </p:nvSpPr>
        <p:spPr>
          <a:xfrm>
            <a:off x="4255856" y="390296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04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75719D9-7F08-4437-9FE9-E0F87BD19924}"/>
              </a:ext>
            </a:extLst>
          </p:cNvPr>
          <p:cNvSpPr/>
          <p:nvPr/>
        </p:nvSpPr>
        <p:spPr>
          <a:xfrm>
            <a:off x="4257191" y="4779704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Stencil" panose="040409050D0802020404" pitchFamily="82" charset="0"/>
              </a:rPr>
              <a:t>05</a:t>
            </a:r>
            <a:endParaRPr lang="zh-CN" altLang="en-US" sz="2400" dirty="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  <p:sp>
        <p:nvSpPr>
          <p:cNvPr id="20" name="矩形 4">
            <a:extLst>
              <a:ext uri="{FF2B5EF4-FFF2-40B4-BE49-F238E27FC236}">
                <a16:creationId xmlns:a16="http://schemas.microsoft.com/office/drawing/2014/main" id="{D566E7A2-A3E6-44CF-BC81-104C4DCC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51" y="3886599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布局设计</a:t>
            </a:r>
          </a:p>
        </p:txBody>
      </p:sp>
      <p:sp>
        <p:nvSpPr>
          <p:cNvPr id="21" name="矩形 4">
            <a:extLst>
              <a:ext uri="{FF2B5EF4-FFF2-40B4-BE49-F238E27FC236}">
                <a16:creationId xmlns:a16="http://schemas.microsoft.com/office/drawing/2014/main" id="{742F33D9-5378-4A78-AC0C-41055160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605" y="4764315"/>
            <a:ext cx="3497299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</p:spTree>
    <p:extLst>
      <p:ext uri="{BB962C8B-B14F-4D97-AF65-F5344CB8AC3E}">
        <p14:creationId xmlns:p14="http://schemas.microsoft.com/office/powerpoint/2010/main" val="244265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容器：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可包含其他组件和容器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6749B-F6A4-46D5-B92F-348D002457D1}"/>
              </a:ext>
            </a:extLst>
          </p:cNvPr>
          <p:cNvSpPr/>
          <p:nvPr/>
        </p:nvSpPr>
        <p:spPr>
          <a:xfrm>
            <a:off x="67274" y="1685670"/>
            <a:ext cx="8829983" cy="1330092"/>
          </a:xfrm>
          <a:prstGeom prst="roundRect">
            <a:avLst>
              <a:gd name="adj" fmla="val 975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Container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类的子类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无边框容器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 Panel, Applet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有边框容器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 Window, Frame, Dialog,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FieldDialog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可自动处理滚动操作的容器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Scrollpane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CD661985-B7AA-4E8D-A1F7-07A759B8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0869" y="3402502"/>
            <a:ext cx="2378075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  Container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7541DF9-BF12-4582-A168-3DEC955C7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744" y="4255956"/>
            <a:ext cx="2122487" cy="4426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行楷" pitchFamily="2" charset="-122"/>
              </a:rPr>
              <a:t>ScrollPane</a:t>
            </a:r>
            <a:endParaRPr kumimoji="1" lang="en-US" altLang="zh-CN" sz="2000" b="1" dirty="0">
              <a:latin typeface="Consolas" panose="020B0609020204030204" pitchFamily="49" charset="0"/>
              <a:ea typeface="华文行楷" pitchFamily="2" charset="-122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89775A46-E1F5-4873-AD4F-85ED70DE0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169" y="5129702"/>
            <a:ext cx="1728787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Frame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12B5FBB8-441B-4A1F-8569-F89FCB216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581" y="5914046"/>
            <a:ext cx="2169676" cy="442674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行楷" pitchFamily="2" charset="-122"/>
              </a:rPr>
              <a:t>FileDialog</a:t>
            </a:r>
            <a:endParaRPr kumimoji="1" lang="en-US" altLang="zh-CN" sz="2000" b="1" dirty="0">
              <a:latin typeface="Consolas" panose="020B0609020204030204" pitchFamily="49" charset="0"/>
              <a:ea typeface="华文行楷" pitchFamily="2" charset="-122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A6A1C1D3-61A2-43A1-9562-41CA1686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81" y="4266102"/>
            <a:ext cx="1728788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行楷" pitchFamily="2" charset="-122"/>
              </a:rPr>
              <a:t>Panel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1B550C73-7216-413F-B4E9-5706CECE6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031" y="4266102"/>
            <a:ext cx="1728788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Window</a:t>
            </a:r>
          </a:p>
        </p:txBody>
      </p:sp>
      <p:sp>
        <p:nvSpPr>
          <p:cNvPr id="15" name="AutoShape 10">
            <a:extLst>
              <a:ext uri="{FF2B5EF4-FFF2-40B4-BE49-F238E27FC236}">
                <a16:creationId xmlns:a16="http://schemas.microsoft.com/office/drawing/2014/main" id="{84F3EF7B-7362-4A89-A610-588DDA15A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994" y="5129702"/>
            <a:ext cx="2169676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Dialog</a:t>
            </a:r>
          </a:p>
        </p:txBody>
      </p:sp>
      <p:sp>
        <p:nvSpPr>
          <p:cNvPr id="16" name="AutoShape 11">
            <a:extLst>
              <a:ext uri="{FF2B5EF4-FFF2-40B4-BE49-F238E27FC236}">
                <a16:creationId xmlns:a16="http://schemas.microsoft.com/office/drawing/2014/main" id="{92EAA587-0B61-43FE-B998-3EE74D612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81" y="5418627"/>
            <a:ext cx="1728788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华文行楷" pitchFamily="2" charset="-122"/>
              </a:rPr>
              <a:t>Applet</a:t>
            </a:r>
          </a:p>
        </p:txBody>
      </p: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6B6418EC-AF9C-4F61-A648-2DC3D9D8D49D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>
            <a:off x="3739907" y="3842239"/>
            <a:ext cx="15081" cy="41371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AutoShape 13">
            <a:extLst>
              <a:ext uri="{FF2B5EF4-FFF2-40B4-BE49-F238E27FC236}">
                <a16:creationId xmlns:a16="http://schemas.microsoft.com/office/drawing/2014/main" id="{9647F525-B132-4566-A599-2BB63E013ED6}"/>
              </a:ext>
            </a:extLst>
          </p:cNvPr>
          <p:cNvCxnSpPr>
            <a:cxnSpLocks noChangeShapeType="1"/>
            <a:stCxn id="7" idx="2"/>
            <a:endCxn id="13" idx="0"/>
          </p:cNvCxnSpPr>
          <p:nvPr/>
        </p:nvCxnSpPr>
        <p:spPr bwMode="auto">
          <a:xfrm flipH="1">
            <a:off x="1255469" y="3842239"/>
            <a:ext cx="2484437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AutoShape 14">
            <a:extLst>
              <a:ext uri="{FF2B5EF4-FFF2-40B4-BE49-F238E27FC236}">
                <a16:creationId xmlns:a16="http://schemas.microsoft.com/office/drawing/2014/main" id="{F2620D48-D15D-4F37-9BD5-F0F4C63C2CB6}"/>
              </a:ext>
            </a:extLst>
          </p:cNvPr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1255469" y="4705839"/>
            <a:ext cx="0" cy="712788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1" name="AutoShape 15">
            <a:extLst>
              <a:ext uri="{FF2B5EF4-FFF2-40B4-BE49-F238E27FC236}">
                <a16:creationId xmlns:a16="http://schemas.microsoft.com/office/drawing/2014/main" id="{B2A8DE08-79C5-40B7-A368-C678F331DAE5}"/>
              </a:ext>
            </a:extLst>
          </p:cNvPr>
          <p:cNvCxnSpPr>
            <a:cxnSpLocks noChangeShapeType="1"/>
            <a:stCxn id="14" idx="0"/>
            <a:endCxn id="7" idx="2"/>
          </p:cNvCxnSpPr>
          <p:nvPr/>
        </p:nvCxnSpPr>
        <p:spPr bwMode="auto">
          <a:xfrm flipH="1" flipV="1">
            <a:off x="3739906" y="3842239"/>
            <a:ext cx="2627313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2" name="AutoShape 16">
            <a:extLst>
              <a:ext uri="{FF2B5EF4-FFF2-40B4-BE49-F238E27FC236}">
                <a16:creationId xmlns:a16="http://schemas.microsoft.com/office/drawing/2014/main" id="{0261355E-1255-4EF4-BCD4-3E81DD728CF4}"/>
              </a:ext>
            </a:extLst>
          </p:cNvPr>
          <p:cNvCxnSpPr>
            <a:cxnSpLocks noChangeShapeType="1"/>
            <a:stCxn id="14" idx="2"/>
            <a:endCxn id="11" idx="0"/>
          </p:cNvCxnSpPr>
          <p:nvPr/>
        </p:nvCxnSpPr>
        <p:spPr bwMode="auto">
          <a:xfrm flipH="1">
            <a:off x="4927356" y="4705839"/>
            <a:ext cx="1439863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3" name="AutoShape 17">
            <a:extLst>
              <a:ext uri="{FF2B5EF4-FFF2-40B4-BE49-F238E27FC236}">
                <a16:creationId xmlns:a16="http://schemas.microsoft.com/office/drawing/2014/main" id="{1ADEF1FD-869D-4227-9FE5-F548D8D9FA89}"/>
              </a:ext>
            </a:extLst>
          </p:cNvPr>
          <p:cNvCxnSpPr>
            <a:cxnSpLocks noChangeShapeType="1"/>
            <a:stCxn id="14" idx="2"/>
            <a:endCxn id="15" idx="0"/>
          </p:cNvCxnSpPr>
          <p:nvPr/>
        </p:nvCxnSpPr>
        <p:spPr bwMode="auto">
          <a:xfrm>
            <a:off x="6366425" y="4705839"/>
            <a:ext cx="1444407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AutoShape 18">
            <a:extLst>
              <a:ext uri="{FF2B5EF4-FFF2-40B4-BE49-F238E27FC236}">
                <a16:creationId xmlns:a16="http://schemas.microsoft.com/office/drawing/2014/main" id="{B4E5315B-5516-45ED-80C4-072550E5B75B}"/>
              </a:ext>
            </a:extLst>
          </p:cNvPr>
          <p:cNvCxnSpPr>
            <a:cxnSpLocks noChangeShapeType="1"/>
            <a:stCxn id="15" idx="2"/>
            <a:endCxn id="12" idx="0"/>
          </p:cNvCxnSpPr>
          <p:nvPr/>
        </p:nvCxnSpPr>
        <p:spPr bwMode="auto">
          <a:xfrm>
            <a:off x="7810832" y="5569439"/>
            <a:ext cx="1587" cy="34460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55365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容器：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常用方法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6749B-F6A4-46D5-B92F-348D002457D1}"/>
              </a:ext>
            </a:extLst>
          </p:cNvPr>
          <p:cNvSpPr/>
          <p:nvPr/>
        </p:nvSpPr>
        <p:spPr>
          <a:xfrm>
            <a:off x="67274" y="1685669"/>
            <a:ext cx="8829983" cy="3150100"/>
          </a:xfrm>
          <a:prstGeom prst="roundRect">
            <a:avLst>
              <a:gd name="adj" fmla="val 33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添加组件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add()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获取指定的组件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getComponent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(int x, int y)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getComponent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(int index)</a:t>
            </a:r>
          </a:p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从容器中移出组件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remove(Component c)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remove(int index)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removeAll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</a:p>
          <a:p>
            <a:pPr marL="342900" lvl="1" indent="-342900"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设置容器布局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setLayout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5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容器：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常用方法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6749B-F6A4-46D5-B92F-348D002457D1}"/>
              </a:ext>
            </a:extLst>
          </p:cNvPr>
          <p:cNvSpPr/>
          <p:nvPr/>
        </p:nvSpPr>
        <p:spPr>
          <a:xfrm>
            <a:off x="85571" y="2200848"/>
            <a:ext cx="8979298" cy="1239714"/>
          </a:xfrm>
          <a:prstGeom prst="roundRect">
            <a:avLst>
              <a:gd name="adj" fmla="val 33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无边框容器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顺序布局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FlowLayout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Applet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子类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299FB5F-8951-4EDE-ABAE-1A0265716687}"/>
              </a:ext>
            </a:extLst>
          </p:cNvPr>
          <p:cNvSpPr/>
          <p:nvPr/>
        </p:nvSpPr>
        <p:spPr>
          <a:xfrm>
            <a:off x="67274" y="1685670"/>
            <a:ext cx="8979298" cy="424484"/>
          </a:xfrm>
          <a:prstGeom prst="roundRect">
            <a:avLst>
              <a:gd name="adj" fmla="val 975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面板</a:t>
            </a:r>
            <a:r>
              <a:rPr lang="en-US" altLang="zh-CN" sz="2000" b="1" dirty="0"/>
              <a:t>(Panel)</a:t>
            </a:r>
          </a:p>
        </p:txBody>
      </p:sp>
    </p:spTree>
    <p:extLst>
      <p:ext uri="{BB962C8B-B14F-4D97-AF65-F5344CB8AC3E}">
        <p14:creationId xmlns:p14="http://schemas.microsoft.com/office/powerpoint/2010/main" val="8922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832" y="-21320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窗口和菜单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6749B-F6A4-46D5-B92F-348D002457D1}"/>
              </a:ext>
            </a:extLst>
          </p:cNvPr>
          <p:cNvSpPr/>
          <p:nvPr/>
        </p:nvSpPr>
        <p:spPr>
          <a:xfrm>
            <a:off x="-1" y="468280"/>
            <a:ext cx="9144001" cy="635683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java.awt.Window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最顶层容器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Window(Frame f)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show()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BorderLayout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布局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java.awt.Frame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: 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有边框容器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构造方法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Frame()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Frame(String title)</a:t>
            </a: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BorderLayout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布局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常用方法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getTitle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setTitle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(String s)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setVisible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boolean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 b)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setBounds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(int a, int b, int width, int height)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setBackground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(Color c)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pack()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setSize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(int width, int height)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dispose()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add()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remove()</a:t>
            </a:r>
          </a:p>
        </p:txBody>
      </p:sp>
    </p:spTree>
    <p:extLst>
      <p:ext uri="{BB962C8B-B14F-4D97-AF65-F5344CB8AC3E}">
        <p14:creationId xmlns:p14="http://schemas.microsoft.com/office/powerpoint/2010/main" val="46586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A35C0D-E2CF-4BC4-8384-B2F72A379504}"/>
              </a:ext>
            </a:extLst>
          </p:cNvPr>
          <p:cNvSpPr txBox="1"/>
          <p:nvPr/>
        </p:nvSpPr>
        <p:spPr>
          <a:xfrm>
            <a:off x="832" y="0"/>
            <a:ext cx="9143168" cy="72943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//Frame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案例</a:t>
            </a: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mouseClickCnt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单击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Dimension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我制作的窗口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FlowLayout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addMouseListener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addWindowListener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631618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A35C0D-E2CF-4BC4-8384-B2F72A379504}"/>
              </a:ext>
            </a:extLst>
          </p:cNvPr>
          <p:cNvSpPr txBox="1"/>
          <p:nvPr/>
        </p:nvSpPr>
        <p:spPr>
          <a:xfrm>
            <a:off x="832" y="0"/>
            <a:ext cx="9143168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单击了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次按钮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鼠标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mouseClickCnt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位置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:("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getSource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mouseClicked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currentPos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getClickCount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mouseClickCnt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单击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mouseClickCnt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双击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2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A35C0D-E2CF-4BC4-8384-B2F72A379504}"/>
              </a:ext>
            </a:extLst>
          </p:cNvPr>
          <p:cNvSpPr txBox="1"/>
          <p:nvPr/>
        </p:nvSpPr>
        <p:spPr>
          <a:xfrm>
            <a:off x="0" y="0"/>
            <a:ext cx="9143168" cy="42473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mousePressed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mouseReleased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mouseEntered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mouseExited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MouseEvent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windowClosing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dispose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windowOpened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windowClosed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windowIconified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windowDeiconified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windowActivated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windowDeactivated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WindowEvent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 ;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C3F0A8-06AF-4CE6-9644-82135D2EA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24" y="4367031"/>
            <a:ext cx="6530776" cy="230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6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6749B-F6A4-46D5-B92F-348D002457D1}"/>
              </a:ext>
            </a:extLst>
          </p:cNvPr>
          <p:cNvSpPr/>
          <p:nvPr/>
        </p:nvSpPr>
        <p:spPr>
          <a:xfrm>
            <a:off x="82351" y="1655046"/>
            <a:ext cx="8979298" cy="2105465"/>
          </a:xfrm>
          <a:prstGeom prst="roundRect">
            <a:avLst>
              <a:gd name="adj" fmla="val 3335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java.awt.MenuBar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MenuBar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setMenuBar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菜单对象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):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将此窗体的菜单栏设置为指定的菜单栏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java.awt.Menu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java.awt.MenuItem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java.awt.CheckboxMenuItem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java.awt.PopupMenu</a:t>
            </a:r>
            <a:r>
              <a:rPr lang="zh-CN" altLang="en-US" sz="2000" b="1" dirty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类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4AECAEB-C334-4EAF-AAC1-7BA4A205A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738" y="3820581"/>
            <a:ext cx="2486025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MenuComponent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188269F-27A1-4A6F-B9A0-80C90C02E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50" y="4684181"/>
            <a:ext cx="1800225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MenuBar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54C71814-4A94-47F9-AAF7-36BCB965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613" y="5547781"/>
            <a:ext cx="3097212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CheckboxMenuItem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1E02ED03-2342-4263-B823-675737E31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400" y="6333593"/>
            <a:ext cx="2001838" cy="43973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华文行楷" pitchFamily="2" charset="-122"/>
              </a:rPr>
              <a:t>PopupMenu</a:t>
            </a:r>
            <a:endParaRPr kumimoji="1" lang="en-US" altLang="zh-CN" sz="2000" b="1" dirty="0">
              <a:latin typeface="Consolas" panose="020B0609020204030204" pitchFamily="49" charset="0"/>
              <a:ea typeface="华文行楷" pitchFamily="2" charset="-122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D1AE0284-4B46-4866-A26B-718904811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563" y="4684181"/>
            <a:ext cx="2016125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MenuItem</a:t>
            </a: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ECF0075B-55ED-4F1E-B27A-4AA713684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188" y="5547781"/>
            <a:ext cx="2087562" cy="43973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anchor="ctr">
            <a:spAutoFit/>
          </a:bodyPr>
          <a:lstStyle/>
          <a:p>
            <a:pPr marL="990600" indent="-533400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华文行楷" pitchFamily="2" charset="-122"/>
              </a:rPr>
              <a:t>    Menu</a:t>
            </a:r>
          </a:p>
        </p:txBody>
      </p:sp>
      <p:cxnSp>
        <p:nvCxnSpPr>
          <p:cNvPr id="15" name="AutoShape 10">
            <a:extLst>
              <a:ext uri="{FF2B5EF4-FFF2-40B4-BE49-F238E27FC236}">
                <a16:creationId xmlns:a16="http://schemas.microsoft.com/office/drawing/2014/main" id="{B5A89D05-48FC-4471-8A03-69A960D10BC6}"/>
              </a:ext>
            </a:extLst>
          </p:cNvPr>
          <p:cNvCxnSpPr>
            <a:cxnSpLocks noChangeShapeType="1"/>
            <a:stCxn id="7" idx="2"/>
            <a:endCxn id="9" idx="0"/>
          </p:cNvCxnSpPr>
          <p:nvPr/>
        </p:nvCxnSpPr>
        <p:spPr bwMode="auto">
          <a:xfrm flipH="1">
            <a:off x="1372963" y="4260318"/>
            <a:ext cx="1855787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6" name="AutoShape 11">
            <a:extLst>
              <a:ext uri="{FF2B5EF4-FFF2-40B4-BE49-F238E27FC236}">
                <a16:creationId xmlns:a16="http://schemas.microsoft.com/office/drawing/2014/main" id="{6DE10D96-7E68-4055-8E3D-A181EC0B138F}"/>
              </a:ext>
            </a:extLst>
          </p:cNvPr>
          <p:cNvCxnSpPr>
            <a:cxnSpLocks noChangeShapeType="1"/>
            <a:stCxn id="13" idx="0"/>
            <a:endCxn id="7" idx="2"/>
          </p:cNvCxnSpPr>
          <p:nvPr/>
        </p:nvCxnSpPr>
        <p:spPr bwMode="auto">
          <a:xfrm flipH="1" flipV="1">
            <a:off x="3228750" y="4260318"/>
            <a:ext cx="2428875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7" name="AutoShape 12">
            <a:extLst>
              <a:ext uri="{FF2B5EF4-FFF2-40B4-BE49-F238E27FC236}">
                <a16:creationId xmlns:a16="http://schemas.microsoft.com/office/drawing/2014/main" id="{1305DC7E-2D16-4A84-8742-60B88EBC98DE}"/>
              </a:ext>
            </a:extLst>
          </p:cNvPr>
          <p:cNvCxnSpPr>
            <a:cxnSpLocks noChangeShapeType="1"/>
            <a:stCxn id="13" idx="2"/>
            <a:endCxn id="11" idx="0"/>
          </p:cNvCxnSpPr>
          <p:nvPr/>
        </p:nvCxnSpPr>
        <p:spPr bwMode="auto">
          <a:xfrm flipH="1">
            <a:off x="3678013" y="5123918"/>
            <a:ext cx="1979612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18" name="AutoShape 13">
            <a:extLst>
              <a:ext uri="{FF2B5EF4-FFF2-40B4-BE49-F238E27FC236}">
                <a16:creationId xmlns:a16="http://schemas.microsoft.com/office/drawing/2014/main" id="{16AB98A6-61C5-47A0-9D3B-E5F011EE5789}"/>
              </a:ext>
            </a:extLst>
          </p:cNvPr>
          <p:cNvCxnSpPr>
            <a:cxnSpLocks noChangeShapeType="1"/>
            <a:stCxn id="13" idx="2"/>
            <a:endCxn id="14" idx="0"/>
          </p:cNvCxnSpPr>
          <p:nvPr/>
        </p:nvCxnSpPr>
        <p:spPr bwMode="auto">
          <a:xfrm>
            <a:off x="5657625" y="5123918"/>
            <a:ext cx="1227138" cy="4238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0" name="AutoShape 14">
            <a:extLst>
              <a:ext uri="{FF2B5EF4-FFF2-40B4-BE49-F238E27FC236}">
                <a16:creationId xmlns:a16="http://schemas.microsoft.com/office/drawing/2014/main" id="{AA2C2F80-6ED9-4E6F-B864-C4AFFE7242C7}"/>
              </a:ext>
            </a:extLst>
          </p:cNvPr>
          <p:cNvCxnSpPr>
            <a:cxnSpLocks noChangeShapeType="1"/>
            <a:stCxn id="14" idx="2"/>
            <a:endCxn id="12" idx="0"/>
          </p:cNvCxnSpPr>
          <p:nvPr/>
        </p:nvCxnSpPr>
        <p:spPr bwMode="auto">
          <a:xfrm>
            <a:off x="6884763" y="5987518"/>
            <a:ext cx="6350" cy="346075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25539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4" name="箭头: V 形 13">
            <a:extLst>
              <a:ext uri="{FF2B5EF4-FFF2-40B4-BE49-F238E27FC236}">
                <a16:creationId xmlns:a16="http://schemas.microsoft.com/office/drawing/2014/main" id="{7A7FAF9D-9012-47BE-A280-443BCB1872DF}"/>
              </a:ext>
            </a:extLst>
          </p:cNvPr>
          <p:cNvSpPr/>
          <p:nvPr/>
        </p:nvSpPr>
        <p:spPr>
          <a:xfrm>
            <a:off x="67274" y="1058418"/>
            <a:ext cx="2997201" cy="515256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j-lt"/>
              </a:rPr>
              <a:t>JFC (Java 2)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0BE8E1-E926-4E0E-A1AD-D5E46386118B}"/>
              </a:ext>
            </a:extLst>
          </p:cNvPr>
          <p:cNvSpPr txBox="1"/>
          <p:nvPr/>
        </p:nvSpPr>
        <p:spPr>
          <a:xfrm>
            <a:off x="67274" y="1222588"/>
            <a:ext cx="8861384" cy="53553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Metal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风格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默认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zh-CN" alt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javax.swing.plaf.metal.MetalLookAndFeel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UIManager.setLookAndFeel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Windows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风格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com.sun.java.swing.plaf.windows.WindowsLookAndFeel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UIManager.setLookAndFeel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Windows Classic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风格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com.sun.java.swing.plaf.windows.WindowsClassicLookAndFeel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UIManager.setLookAndFeel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Motif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风格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com.sun.java.swing.plaf.motif.MotifLookAndFeel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UIManager.setLookAndFeel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Mac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风格 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zh-CN" alt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需要在相关的操作系统上方可实现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zh-CN" alt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com.sun.java.swing.plaf.mac.MacLookAndFeel</a:t>
            </a:r>
            <a:r>
              <a:rPr lang="en-US" altLang="zh-CN" sz="1800" b="1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UIManager.setLookAndFeel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lookAndFeel</a:t>
            </a:r>
            <a:r>
              <a:rPr lang="en-US" altLang="zh-CN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998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FBE9C30-E61D-494F-88CA-16DD1730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00" y="1858015"/>
            <a:ext cx="7085288" cy="4347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93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D319A3-E52C-4DDE-9E0E-8AD8426B8A3D}"/>
              </a:ext>
            </a:extLst>
          </p:cNvPr>
          <p:cNvSpPr txBox="1"/>
          <p:nvPr/>
        </p:nvSpPr>
        <p:spPr>
          <a:xfrm>
            <a:off x="-43129" y="280100"/>
            <a:ext cx="9143999" cy="6463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ItemListener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MenuTest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"My Menu"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MenuBar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setMenuBar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setEnabled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addSeparator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24947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D319A3-E52C-4DDE-9E0E-8AD8426B8A3D}"/>
              </a:ext>
            </a:extLst>
          </p:cNvPr>
          <p:cNvSpPr txBox="1"/>
          <p:nvPr/>
        </p:nvSpPr>
        <p:spPr>
          <a:xfrm>
            <a:off x="0" y="-27422"/>
            <a:ext cx="9143999" cy="67403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"Edit"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"Color"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"foreground color"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"Background Color"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addSeparator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CheckboxMenuItem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mycmi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CheckboxMenuItem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All"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mycmi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addItemListener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mycmi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"Help"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myB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m3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88D3531-FAD0-45FA-B4B4-B6940529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1" y="2813806"/>
            <a:ext cx="4093029" cy="228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n-ea"/>
              </a:rPr>
              <a:t>对话框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D941A5-4CE1-46B3-BD3E-D5B5B7A1378D}"/>
              </a:ext>
            </a:extLst>
          </p:cNvPr>
          <p:cNvSpPr/>
          <p:nvPr/>
        </p:nvSpPr>
        <p:spPr>
          <a:xfrm>
            <a:off x="0" y="1594976"/>
            <a:ext cx="9144000" cy="532269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java.awt.Dialog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类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有边框和标题，可对立使用的容器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Dialog(Frame f)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Dialog(Frame f,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boolean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 b)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Dialog(Frame f, String s)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Dialog(Frame f, String s,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boolean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 b)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setTitle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()/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getTitle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()</a:t>
            </a:r>
          </a:p>
          <a:p>
            <a:pPr marL="990600" marR="0" lvl="1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setModal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()/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setSize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()/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setVisible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</a:rPr>
              <a:t>()</a:t>
            </a:r>
          </a:p>
          <a:p>
            <a:pPr marL="609600" indent="-6096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操作步骤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创建一个窗口类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创建一个对话框类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设置对话框大小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创建主类，启动和初始化窗口和对话框类</a:t>
            </a:r>
          </a:p>
        </p:txBody>
      </p:sp>
    </p:spTree>
    <p:extLst>
      <p:ext uri="{BB962C8B-B14F-4D97-AF65-F5344CB8AC3E}">
        <p14:creationId xmlns:p14="http://schemas.microsoft.com/office/powerpoint/2010/main" val="332907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n-ea"/>
              </a:rPr>
              <a:t>对话框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D941A5-4CE1-46B3-BD3E-D5B5B7A1378D}"/>
              </a:ext>
            </a:extLst>
          </p:cNvPr>
          <p:cNvSpPr/>
          <p:nvPr/>
        </p:nvSpPr>
        <p:spPr>
          <a:xfrm>
            <a:off x="0" y="1594976"/>
            <a:ext cx="9144000" cy="532269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marR="0" lvl="0" indent="-6096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java.awt.FileDialog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类</a:t>
            </a:r>
          </a:p>
          <a:p>
            <a:pPr marL="990600" marR="0" lvl="1" indent="-5334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Dialog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类的子类</a:t>
            </a:r>
          </a:p>
          <a:p>
            <a:pPr marL="990600" marR="0" lvl="1" indent="-5334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构造方法</a:t>
            </a: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FileDialog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(Frame f)</a:t>
            </a: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FileDialog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(Frame f, String s)</a:t>
            </a: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FileDialog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(Frame f, String s, int m)</a:t>
            </a: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int m: 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FileDialog.LOAD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打开文件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FileDialog.SAVE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保存文件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+mj-ea"/>
              </a:rPr>
              <a:t>;</a:t>
            </a:r>
          </a:p>
          <a:p>
            <a:pPr marL="990600" lvl="1" indent="-5334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常用方法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getDirectory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()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getFile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()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setDirectory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()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setFile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457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D319A3-E52C-4DDE-9E0E-8AD8426B8A3D}"/>
              </a:ext>
            </a:extLst>
          </p:cNvPr>
          <p:cNvSpPr txBox="1"/>
          <p:nvPr/>
        </p:nvSpPr>
        <p:spPr>
          <a:xfrm>
            <a:off x="0" y="-27422"/>
            <a:ext cx="9143999" cy="7017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Test"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 File"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 File"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getDirectory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getDirectory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1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菜单组件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D319A3-E52C-4DDE-9E0E-8AD8426B8A3D}"/>
              </a:ext>
            </a:extLst>
          </p:cNvPr>
          <p:cNvSpPr txBox="1"/>
          <p:nvPr/>
        </p:nvSpPr>
        <p:spPr>
          <a:xfrm>
            <a:off x="0" y="-27422"/>
            <a:ext cx="9143999" cy="701730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awt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pPr marL="342900" indent="-342900">
              <a:buFont typeface="+mj-lt"/>
              <a:buAutoNum type="arabicPeriod"/>
            </a:pPr>
            <a:b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Test"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 File"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 File"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"Open"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getDirectory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addActionListener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getDirectory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getFile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    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BorderLayout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SOUTH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E621E1-ABDC-45CE-B06C-12E349DBC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6" y="185611"/>
            <a:ext cx="2616149" cy="1598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5AB7D80-BB45-4B6F-A19B-7C5B41D86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954" y="145115"/>
            <a:ext cx="5568189" cy="4082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08F0ED-B758-4D6B-B8D5-98FCE29C2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" y="1997402"/>
            <a:ext cx="5568189" cy="408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Swing</a:t>
            </a:r>
            <a:r>
              <a:rPr lang="zh-CN" altLang="en-US" sz="2400" b="1" dirty="0">
                <a:latin typeface="+mn-ea"/>
              </a:rPr>
              <a:t>界面设计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1D941A5-4CE1-46B3-BD3E-D5B5B7A1378D}"/>
              </a:ext>
            </a:extLst>
          </p:cNvPr>
          <p:cNvSpPr/>
          <p:nvPr/>
        </p:nvSpPr>
        <p:spPr>
          <a:xfrm>
            <a:off x="0" y="1594976"/>
            <a:ext cx="9144000" cy="532269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609600" marR="0" lvl="0" indent="-6096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设计流程</a:t>
            </a:r>
          </a:p>
          <a:p>
            <a:pPr marL="990600" marR="0" lvl="1" indent="-5334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顶层容器</a:t>
            </a: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JFrame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对象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  <a:sym typeface="Wingdings" pitchFamily="2" charset="2"/>
              </a:rPr>
              <a:t>主窗口</a:t>
            </a:r>
            <a:endParaRPr lang="zh-CN" altLang="en-US" sz="2400" b="1" dirty="0">
              <a:solidFill>
                <a:prstClr val="black"/>
              </a:solidFill>
              <a:latin typeface="Consolas" panose="020B0609020204030204" pitchFamily="49" charset="0"/>
              <a:ea typeface="+mj-ea"/>
            </a:endParaRP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JDialog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对象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  <a:sym typeface="Wingdings" pitchFamily="2" charset="2"/>
              </a:rPr>
              <a:t>二级窗口</a:t>
            </a:r>
            <a:endParaRPr lang="zh-CN" altLang="en-US" sz="2400" b="1" dirty="0">
              <a:solidFill>
                <a:prstClr val="black"/>
              </a:solidFill>
              <a:latin typeface="Consolas" panose="020B0609020204030204" pitchFamily="49" charset="0"/>
              <a:ea typeface="+mj-ea"/>
            </a:endParaRPr>
          </a:p>
          <a:p>
            <a:pPr marL="1371600" marR="0" lvl="2" indent="-4572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ü"/>
              <a:tabLst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JApplet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对象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  <a:sym typeface="Wingdings" pitchFamily="2" charset="2"/>
              </a:rPr>
              <a:t>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  <a:sym typeface="Wingdings" pitchFamily="2" charset="2"/>
              </a:rPr>
              <a:t>applet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  <a:sym typeface="Wingdings" pitchFamily="2" charset="2"/>
              </a:rPr>
              <a:t>程序在浏览器窗口中的显示区域</a:t>
            </a:r>
          </a:p>
          <a:p>
            <a:pPr marL="990600" marR="0" lvl="1" indent="-5334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内容面板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JFrame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 f = new  </a:t>
            </a: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JFrame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(“Swing1");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JLabel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 label = new </a:t>
            </a: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JLabel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("Hello!");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f.getContentPane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().add(label);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面板的嵌套 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(</a:t>
            </a: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面板包含面板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)</a:t>
            </a:r>
          </a:p>
          <a:p>
            <a:pPr marL="1371600" lvl="2" indent="-4572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SzPct val="90000"/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设计布局</a:t>
            </a:r>
          </a:p>
          <a:p>
            <a:pPr marL="990600" marR="0" lvl="1" indent="-53340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AutoNum type="arabicPeriod"/>
              <a:tabLst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Consolas" panose="020B0609020204030204" pitchFamily="49" charset="0"/>
                <a:ea typeface="+mj-ea"/>
              </a:rPr>
              <a:t>在内容面板中添加组件</a:t>
            </a:r>
          </a:p>
        </p:txBody>
      </p:sp>
    </p:spTree>
    <p:extLst>
      <p:ext uri="{BB962C8B-B14F-4D97-AF65-F5344CB8AC3E}">
        <p14:creationId xmlns:p14="http://schemas.microsoft.com/office/powerpoint/2010/main" val="35637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Swing</a:t>
            </a:r>
            <a:r>
              <a:rPr lang="zh-CN" altLang="en-US" sz="2400" b="1" dirty="0">
                <a:latin typeface="+mn-ea"/>
              </a:rPr>
              <a:t>界面设计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78589B-B8D4-4799-8941-F6E957DDA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865313"/>
            <a:ext cx="7620000" cy="419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3200" b="1">
                <a:latin typeface="Consolas" panose="020B0609020204030204" pitchFamily="49" charset="0"/>
                <a:ea typeface="+mj-ea"/>
              </a:rPr>
              <a:t>Frame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32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98A8975-8C3D-4E9B-917A-C4496E65E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432050"/>
            <a:ext cx="7467600" cy="3581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Consolas" panose="020B0609020204030204" pitchFamily="49" charset="0"/>
                <a:ea typeface="+mj-ea"/>
              </a:rPr>
              <a:t>内容面板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8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8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8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8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zh-CN" altLang="en-US" sz="2800" b="1">
              <a:latin typeface="Consolas" panose="020B0609020204030204" pitchFamily="49" charset="0"/>
              <a:ea typeface="+mj-ea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95F8DEA-CC23-4689-BB9C-854A00371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17850"/>
            <a:ext cx="73152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Consolas" panose="020B0609020204030204" pitchFamily="49" charset="0"/>
                <a:ea typeface="+mj-ea"/>
              </a:rPr>
              <a:t>内容面板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62CE023-5EB5-458C-A231-A75AA8A32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65650"/>
            <a:ext cx="73152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latin typeface="Consolas" panose="020B0609020204030204" pitchFamily="49" charset="0"/>
                <a:ea typeface="+mj-ea"/>
              </a:rPr>
              <a:t>内容面板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 sz="2800" b="1">
              <a:latin typeface="Consolas" panose="020B0609020204030204" pitchFamily="49" charset="0"/>
              <a:ea typeface="+mj-ea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611C040-86B1-4537-BA97-6DE380575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02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TextField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67DA2B18-585B-4618-8DDD-D7905A2EA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36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Slider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49EC3AC4-F506-4298-A1EB-F82767B6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02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Combox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D46B4A34-DBBE-4F13-B325-4B5D0144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80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TextField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3D59A3F-8D66-4524-B4B4-B790AB704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14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Slider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8E0225E3-4627-4B46-903C-C056F0801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718050"/>
            <a:ext cx="16002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sz="2000" b="1">
                <a:latin typeface="Consolas" panose="020B0609020204030204" pitchFamily="49" charset="0"/>
                <a:ea typeface="+mj-ea"/>
              </a:rPr>
              <a:t>Combox</a:t>
            </a:r>
          </a:p>
        </p:txBody>
      </p:sp>
    </p:spTree>
    <p:extLst>
      <p:ext uri="{BB962C8B-B14F-4D97-AF65-F5344CB8AC3E}">
        <p14:creationId xmlns:p14="http://schemas.microsoft.com/office/powerpoint/2010/main" val="95590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20" grpId="0" animBg="1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033307-6E2A-4C7D-B966-295AEE7636B8}"/>
              </a:ext>
            </a:extLst>
          </p:cNvPr>
          <p:cNvSpPr/>
          <p:nvPr/>
        </p:nvSpPr>
        <p:spPr>
          <a:xfrm>
            <a:off x="0" y="1105376"/>
            <a:ext cx="9144000" cy="48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+mn-ea"/>
              </a:rPr>
              <a:t>Swing</a:t>
            </a:r>
            <a:r>
              <a:rPr lang="zh-CN" altLang="en-US" sz="2400" b="1" dirty="0">
                <a:latin typeface="+mn-ea"/>
              </a:rPr>
              <a:t>界面设计</a:t>
            </a:r>
          </a:p>
        </p:txBody>
      </p:sp>
      <p:pic>
        <p:nvPicPr>
          <p:cNvPr id="21" name="Picture 3" descr="6ConverterAN">
            <a:extLst>
              <a:ext uri="{FF2B5EF4-FFF2-40B4-BE49-F238E27FC236}">
                <a16:creationId xmlns:a16="http://schemas.microsoft.com/office/drawing/2014/main" id="{28C5C8F3-C823-4E74-B631-852DC83E2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" y="2108410"/>
            <a:ext cx="9144000" cy="407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63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1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46BFCB-462F-46CD-AB98-D4F367EA03B9}"/>
              </a:ext>
            </a:extLst>
          </p:cNvPr>
          <p:cNvGrpSpPr/>
          <p:nvPr/>
        </p:nvGrpSpPr>
        <p:grpSpPr>
          <a:xfrm>
            <a:off x="61827" y="1316046"/>
            <a:ext cx="8954951" cy="1520754"/>
            <a:chOff x="61827" y="1316046"/>
            <a:chExt cx="8954951" cy="152075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C7362C5-56DA-44AF-970C-C35792C4A035}"/>
                </a:ext>
              </a:extLst>
            </p:cNvPr>
            <p:cNvSpPr/>
            <p:nvPr/>
          </p:nvSpPr>
          <p:spPr>
            <a:xfrm>
              <a:off x="61827" y="1316046"/>
              <a:ext cx="2921100" cy="1520754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Java 2D (advanced 2D graphics and imaging)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5296B02-60D7-46EC-B537-632EFF94E8A7}"/>
                </a:ext>
              </a:extLst>
            </p:cNvPr>
            <p:cNvSpPr/>
            <p:nvPr/>
          </p:nvSpPr>
          <p:spPr>
            <a:xfrm>
              <a:off x="3944034" y="1400602"/>
              <a:ext cx="5072744" cy="6309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</a:rPr>
                <a:t>Graphics?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791FC1C-9D27-4A6C-85E0-D33893FCC06D}"/>
                </a:ext>
              </a:extLst>
            </p:cNvPr>
            <p:cNvSpPr/>
            <p:nvPr/>
          </p:nvSpPr>
          <p:spPr>
            <a:xfrm>
              <a:off x="3944034" y="2169857"/>
              <a:ext cx="5072744" cy="6309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latin typeface="Consolas" panose="020B0609020204030204" pitchFamily="49" charset="0"/>
                </a:rPr>
                <a:t>Imaging?</a:t>
              </a:r>
            </a:p>
          </p:txBody>
        </p: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00AFFA6-2439-48E2-A2D9-45E12BB7444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2982927" y="1716073"/>
              <a:ext cx="961107" cy="360350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FB6E2737-A902-4FB4-A097-B09D3644FFA1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982927" y="2076423"/>
              <a:ext cx="961107" cy="408906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EC3603-D3AC-48F8-B1E2-71730D0E99B0}"/>
              </a:ext>
            </a:extLst>
          </p:cNvPr>
          <p:cNvGrpSpPr/>
          <p:nvPr/>
        </p:nvGrpSpPr>
        <p:grpSpPr>
          <a:xfrm>
            <a:off x="68973" y="4408446"/>
            <a:ext cx="8947805" cy="2169454"/>
            <a:chOff x="68973" y="4408446"/>
            <a:chExt cx="8947805" cy="216945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BC83190-2192-4FBB-9514-39C44E3520EF}"/>
                </a:ext>
              </a:extLst>
            </p:cNvPr>
            <p:cNvSpPr/>
            <p:nvPr/>
          </p:nvSpPr>
          <p:spPr>
            <a:xfrm>
              <a:off x="68973" y="5226772"/>
              <a:ext cx="2921100" cy="5328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Consolas" panose="020B0609020204030204" pitchFamily="49" charset="0"/>
                </a:rPr>
                <a:t>Print Service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D8BAC6A-9F51-489C-8C9B-7A2351C267E5}"/>
                </a:ext>
              </a:extLst>
            </p:cNvPr>
            <p:cNvSpPr/>
            <p:nvPr/>
          </p:nvSpPr>
          <p:spPr>
            <a:xfrm>
              <a:off x="3944034" y="4408446"/>
              <a:ext cx="5072744" cy="63094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打印文档、图形、图像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C1DD98E-5FE3-4EEE-BD1D-A48290F41CBE}"/>
                </a:ext>
              </a:extLst>
            </p:cNvPr>
            <p:cNvSpPr/>
            <p:nvPr/>
          </p:nvSpPr>
          <p:spPr>
            <a:xfrm>
              <a:off x="3944034" y="5177701"/>
              <a:ext cx="5072744" cy="6309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设定打印属性和页面属性</a:t>
              </a:r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ED124ECB-724D-4B82-9466-65180D07DA0B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2990073" y="4723917"/>
              <a:ext cx="953961" cy="769255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FB6A63BD-4678-499A-A3AB-42E80842EBC9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2990073" y="5493172"/>
              <a:ext cx="953961" cy="1"/>
            </a:xfrm>
            <a:prstGeom prst="bentConnector3">
              <a:avLst/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E9A4461-98FE-44F9-9F7D-6028B37D82A3}"/>
                </a:ext>
              </a:extLst>
            </p:cNvPr>
            <p:cNvSpPr/>
            <p:nvPr/>
          </p:nvSpPr>
          <p:spPr>
            <a:xfrm>
              <a:off x="3944034" y="5946957"/>
              <a:ext cx="5072744" cy="63094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latin typeface="Consolas" panose="020B0609020204030204" pitchFamily="49" charset="0"/>
                </a:rPr>
                <a:t>发现打印机 </a:t>
              </a:r>
              <a:r>
                <a:rPr lang="en-US" altLang="zh-CN" sz="2000" b="1" dirty="0">
                  <a:latin typeface="Consolas" panose="020B0609020204030204" pitchFamily="49" charset="0"/>
                </a:rPr>
                <a:t>(IPP, Internet Printing Protocol)</a:t>
              </a:r>
            </a:p>
          </p:txBody>
        </p: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46BD9021-6829-4E2D-9F73-186279270743}"/>
                </a:ext>
              </a:extLst>
            </p:cNvPr>
            <p:cNvCxnSpPr>
              <a:cxnSpLocks/>
              <a:stCxn id="24" idx="3"/>
              <a:endCxn id="35" idx="1"/>
            </p:cNvCxnSpPr>
            <p:nvPr/>
          </p:nvCxnSpPr>
          <p:spPr>
            <a:xfrm>
              <a:off x="2990073" y="5493172"/>
              <a:ext cx="953961" cy="76925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1557AE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pic>
        <p:nvPicPr>
          <p:cNvPr id="50" name="Picture 4" descr="2D-1">
            <a:extLst>
              <a:ext uri="{FF2B5EF4-FFF2-40B4-BE49-F238E27FC236}">
                <a16:creationId xmlns:a16="http://schemas.microsoft.com/office/drawing/2014/main" id="{ADBC9C94-BDDF-4E53-858A-49F9528BB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9" y="3164904"/>
            <a:ext cx="4686300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 descr="2D-2">
            <a:extLst>
              <a:ext uri="{FF2B5EF4-FFF2-40B4-BE49-F238E27FC236}">
                <a16:creationId xmlns:a16="http://schemas.microsoft.com/office/drawing/2014/main" id="{AE913ADB-A603-48B3-AF4B-D0B93B3B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235562"/>
            <a:ext cx="403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915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pic>
        <p:nvPicPr>
          <p:cNvPr id="7" name="Picture 4" descr="MenuLookDemo">
            <a:extLst>
              <a:ext uri="{FF2B5EF4-FFF2-40B4-BE49-F238E27FC236}">
                <a16:creationId xmlns:a16="http://schemas.microsoft.com/office/drawing/2014/main" id="{4D732A3F-3EFA-4DCC-B419-A92708532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56" y="280100"/>
            <a:ext cx="5171540" cy="2636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626A9C0-B209-4A67-9D92-0F89CFDE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0" y="3045760"/>
            <a:ext cx="3886200" cy="172438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JMenuBar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menuBar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JMenu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menu, submenu;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JCheckBoxMenuItem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cbMenuItem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JRadioButtonMenuItem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4ABFC9C-CF69-4132-B7D1-D04089653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0" y="4790423"/>
            <a:ext cx="3886200" cy="5127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menuBar = new JMenuBar();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A3A675E-ED49-42BC-8A79-7C6777C73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0" y="5432374"/>
            <a:ext cx="3886200" cy="77251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menu = new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JMenu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("A Menu");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menuBar.add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(menu);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DCD1371-049E-46C8-B4C6-775940CB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0" y="3045760"/>
            <a:ext cx="5257800" cy="2971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menuItem = new JMenuItem(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                                "A text-only menu item");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menuItem = new JMenuItem("Both text and icon", new ImageIcon("images/middle.gif"));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menuItem = new JMenuItem(new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                      ImageIcon("images/middle.gif"));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menu.addSeparator();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D25375DA-7E18-43E3-9AAA-93C3DF6B2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0" y="3045760"/>
            <a:ext cx="5257800" cy="360269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ButtonGroup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group = new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ButtonGroup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= new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JRadioButtonMenuItem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                             "A radio button menu item");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rbMenuItem.setSelected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(true);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group.add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menu.add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 = new 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JRadioButtonMenuItem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				"Another one");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group.add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menu.add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</a:t>
            </a: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rbMenuItem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 dirty="0" err="1">
                <a:latin typeface="Tahoma" pitchFamily="34" charset="0"/>
                <a:ea typeface="华文中宋" pitchFamily="2" charset="-122"/>
              </a:rPr>
              <a:t>menu.addSeparator</a:t>
            </a:r>
            <a:r>
              <a:rPr kumimoji="1" lang="en-US" altLang="zh-CN" dirty="0">
                <a:latin typeface="Tahoma" pitchFamily="34" charset="0"/>
                <a:ea typeface="华文中宋" pitchFamily="2" charset="-122"/>
              </a:rPr>
              <a:t>();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13C7194-84F3-4148-872C-571B5B0EB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0" y="3045760"/>
            <a:ext cx="5257800" cy="3121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cbMenuItem = new JCheckBoxMenuItem(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			"A check box menu item");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menu.add(cbMenuItem);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cbMenuItem = new JCheckBoxMenuItem(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				"Another one");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menu.add(cbMenuItem);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menu.addSeparator();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3C5FB97-A03F-4E65-8634-404CDC6A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0" y="3045760"/>
            <a:ext cx="5257800" cy="312102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submenu = new JMenu("A submenu");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menuItem = new JMenuItem(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                            "An item in the submenu");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submenu.add(menuItem);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kumimoji="1" lang="en-US" altLang="zh-CN"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menuItem = new JMenuItem("Another item");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submenu.add(menuItem);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menu.add(submenu);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270C785F-64D0-4A5F-9629-CB3E8DE4C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330" y="3045760"/>
            <a:ext cx="5257800" cy="34099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 = new JMenu("Another Menu");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en-US" altLang="zh-CN">
                <a:latin typeface="Tahoma" pitchFamily="34" charset="0"/>
                <a:ea typeface="华文中宋" pitchFamily="2" charset="-122"/>
              </a:rPr>
              <a:t>menuBar.add(menu);</a:t>
            </a:r>
          </a:p>
        </p:txBody>
      </p:sp>
    </p:spTree>
    <p:extLst>
      <p:ext uri="{BB962C8B-B14F-4D97-AF65-F5344CB8AC3E}">
        <p14:creationId xmlns:p14="http://schemas.microsoft.com/office/powerpoint/2010/main" val="328744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EA68D0-4D0B-499E-84D8-4357C49CA344}"/>
              </a:ext>
            </a:extLst>
          </p:cNvPr>
          <p:cNvSpPr txBox="1"/>
          <p:nvPr/>
        </p:nvSpPr>
        <p:spPr>
          <a:xfrm>
            <a:off x="0" y="931325"/>
            <a:ext cx="9144000" cy="31393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TestPaintMain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JFrame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"Paint"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setLayout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setSize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testPaint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setBounds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TestPain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TestPain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getContentPane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testPain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setVisible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154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3130" y="669715"/>
            <a:ext cx="548227" cy="26161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CN" sz="1700" dirty="0">
                <a:solidFill>
                  <a:schemeClr val="bg1"/>
                </a:solidFill>
                <a:latin typeface="Berlin Sans FB Demi" panose="020E0802020502020306" pitchFamily="34" charset="0"/>
              </a:rPr>
              <a:t>PART</a:t>
            </a:r>
            <a:endParaRPr lang="zh-CN" altLang="en-US" sz="17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274" y="145115"/>
            <a:ext cx="482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Broadway" panose="04040905080B02020502" pitchFamily="82" charset="0"/>
              </a:rPr>
              <a:t>5</a:t>
            </a:r>
            <a:endParaRPr lang="zh-CN" altLang="en-US" sz="3600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88349" y="280100"/>
            <a:ext cx="28777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b="1" dirty="0">
                <a:solidFill>
                  <a:srgbClr val="1557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常用容器组件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EA68D0-4D0B-499E-84D8-4357C49CA344}"/>
              </a:ext>
            </a:extLst>
          </p:cNvPr>
          <p:cNvSpPr txBox="1"/>
          <p:nvPr/>
        </p:nvSpPr>
        <p:spPr>
          <a:xfrm>
            <a:off x="0" y="931325"/>
            <a:ext cx="9144000" cy="39703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TestPain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JPanel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Graphics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drawLine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drawRoundRect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drawOval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fillOval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drawString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119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140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169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1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drawPolygon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BC01B1-8E51-4D0D-85FB-6EBAD25E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705" y="4033083"/>
            <a:ext cx="3075295" cy="28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4000636"/>
            <a:ext cx="9144000" cy="2857364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1" y="0"/>
            <a:ext cx="9144000" cy="2326133"/>
          </a:xfrm>
          <a:prstGeom prst="rect">
            <a:avLst/>
          </a:prstGeom>
          <a:solidFill>
            <a:srgbClr val="1557A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16730" y="2446068"/>
            <a:ext cx="8110537" cy="12453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indent="1270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7200" b="1" kern="100" dirty="0">
                <a:solidFill>
                  <a:srgbClr val="0070C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谢谢</a:t>
            </a:r>
          </a:p>
        </p:txBody>
      </p:sp>
      <p:pic>
        <p:nvPicPr>
          <p:cNvPr id="4" name="图片 6"/>
          <p:cNvPicPr>
            <a:picLocks noChangeAspect="1"/>
          </p:cNvPicPr>
          <p:nvPr/>
        </p:nvPicPr>
        <p:blipFill>
          <a:blip r:embed="rId3" cstate="print">
            <a:biLevel thresh="5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59" r="53864"/>
          <a:stretch>
            <a:fillRect/>
          </a:stretch>
        </p:blipFill>
        <p:spPr bwMode="auto">
          <a:xfrm>
            <a:off x="206375" y="152400"/>
            <a:ext cx="2517775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1545376-e3fd-4610-a51c-6381d15c7cde"/>
  <p:tag name="COMMONDATA" val="eyJoZGlkIjoiZTk4ZjcyYzlhOTNiNzZmNDBlZjIxNjFiMGM5MThhOG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36549</TotalTime>
  <Words>12261</Words>
  <Application>Microsoft Office PowerPoint</Application>
  <PresentationFormat>全屏显示(4:3)</PresentationFormat>
  <Paragraphs>1629</Paragraphs>
  <Slides>93</Slides>
  <Notes>93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11" baseType="lpstr">
      <vt:lpstr>Monaco</vt:lpstr>
      <vt:lpstr>黑体</vt:lpstr>
      <vt:lpstr>楷体</vt:lpstr>
      <vt:lpstr>隶书</vt:lpstr>
      <vt:lpstr>微软雅黑</vt:lpstr>
      <vt:lpstr>Arial</vt:lpstr>
      <vt:lpstr>Arial Black</vt:lpstr>
      <vt:lpstr>Berlin Sans FB Demi</vt:lpstr>
      <vt:lpstr>Broadway</vt:lpstr>
      <vt:lpstr>Calibri</vt:lpstr>
      <vt:lpstr>Consolas</vt:lpstr>
      <vt:lpstr>Courier New</vt:lpstr>
      <vt:lpstr>Stencil</vt:lpstr>
      <vt:lpstr>Tahoma</vt:lpstr>
      <vt:lpstr>Times New Roman</vt:lpstr>
      <vt:lpstr>Wingdings</vt:lpstr>
      <vt:lpstr>Office 主题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王齐</dc:creator>
  <cp:lastModifiedBy>Wei Feng</cp:lastModifiedBy>
  <cp:revision>3129</cp:revision>
  <cp:lastPrinted>2015-09-08T03:57:00Z</cp:lastPrinted>
  <dcterms:created xsi:type="dcterms:W3CDTF">2015-09-04T08:06:00Z</dcterms:created>
  <dcterms:modified xsi:type="dcterms:W3CDTF">2024-06-04T11:13:17Z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02D4989C3C2049438C59D1D7B72F4D5A</vt:lpwstr>
  </property>
  <property fmtid="{D5CDD505-2E9C-101B-9397-08002B2CF9AE}" pid="3" name="KSOProductBuildVer">
    <vt:lpwstr>2052-11.1.0.12980</vt:lpwstr>
  </property>
</Properties>
</file>