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034" r:id="rId2"/>
    <p:sldId id="1423" r:id="rId3"/>
    <p:sldId id="1492" r:id="rId4"/>
    <p:sldId id="1491" r:id="rId5"/>
    <p:sldId id="1499" r:id="rId6"/>
    <p:sldId id="1500" r:id="rId7"/>
    <p:sldId id="1501" r:id="rId8"/>
    <p:sldId id="1502" r:id="rId9"/>
    <p:sldId id="1493" r:id="rId10"/>
    <p:sldId id="1503" r:id="rId11"/>
    <p:sldId id="1496" r:id="rId12"/>
    <p:sldId id="1504" r:id="rId13"/>
    <p:sldId id="1505" r:id="rId14"/>
    <p:sldId id="1494" r:id="rId15"/>
    <p:sldId id="1497" r:id="rId16"/>
    <p:sldId id="1506" r:id="rId17"/>
    <p:sldId id="1507" r:id="rId18"/>
    <p:sldId id="1508" r:id="rId19"/>
    <p:sldId id="1509" r:id="rId20"/>
    <p:sldId id="1510" r:id="rId21"/>
    <p:sldId id="1511" r:id="rId22"/>
    <p:sldId id="1512" r:id="rId23"/>
    <p:sldId id="1513" r:id="rId24"/>
    <p:sldId id="1514" r:id="rId25"/>
    <p:sldId id="1515" r:id="rId26"/>
    <p:sldId id="1516" r:id="rId27"/>
    <p:sldId id="1517" r:id="rId28"/>
    <p:sldId id="1518" r:id="rId29"/>
    <p:sldId id="1521" r:id="rId30"/>
    <p:sldId id="1519" r:id="rId31"/>
    <p:sldId id="1495" r:id="rId32"/>
    <p:sldId id="1498" r:id="rId33"/>
    <p:sldId id="1522" r:id="rId34"/>
    <p:sldId id="1524" r:id="rId35"/>
    <p:sldId id="1531" r:id="rId36"/>
    <p:sldId id="1523" r:id="rId37"/>
    <p:sldId id="1532" r:id="rId38"/>
    <p:sldId id="1525" r:id="rId39"/>
    <p:sldId id="1526" r:id="rId40"/>
    <p:sldId id="1527" r:id="rId41"/>
    <p:sldId id="1533" r:id="rId42"/>
    <p:sldId id="1534" r:id="rId43"/>
    <p:sldId id="1528" r:id="rId44"/>
    <p:sldId id="1529" r:id="rId45"/>
    <p:sldId id="1530" r:id="rId46"/>
    <p:sldId id="1535" r:id="rId47"/>
    <p:sldId id="950" r:id="rId48"/>
  </p:sldIdLst>
  <p:sldSz cx="9144000" cy="6858000" type="screen4x3"/>
  <p:notesSz cx="6761163" cy="9942513"/>
  <p:custDataLst>
    <p:tags r:id="rId5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94E74-5DB5-477E-9270-3D6BBDFC1E34}">
          <p14:sldIdLst>
            <p14:sldId id="1034"/>
            <p14:sldId id="1423"/>
            <p14:sldId id="1492"/>
            <p14:sldId id="1491"/>
            <p14:sldId id="1499"/>
            <p14:sldId id="1500"/>
            <p14:sldId id="1501"/>
            <p14:sldId id="1502"/>
            <p14:sldId id="1493"/>
            <p14:sldId id="1503"/>
            <p14:sldId id="1496"/>
            <p14:sldId id="1504"/>
            <p14:sldId id="1505"/>
            <p14:sldId id="1494"/>
            <p14:sldId id="1497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  <p14:sldId id="1514"/>
            <p14:sldId id="1515"/>
            <p14:sldId id="1516"/>
            <p14:sldId id="1517"/>
            <p14:sldId id="1518"/>
            <p14:sldId id="1521"/>
            <p14:sldId id="1519"/>
            <p14:sldId id="1495"/>
            <p14:sldId id="1498"/>
            <p14:sldId id="1522"/>
            <p14:sldId id="1524"/>
            <p14:sldId id="1531"/>
            <p14:sldId id="1523"/>
            <p14:sldId id="1532"/>
            <p14:sldId id="1525"/>
            <p14:sldId id="1526"/>
            <p14:sldId id="1527"/>
            <p14:sldId id="1533"/>
            <p14:sldId id="1534"/>
            <p14:sldId id="1528"/>
            <p14:sldId id="1529"/>
            <p14:sldId id="1530"/>
            <p14:sldId id="1535"/>
          </p14:sldIdLst>
        </p14:section>
        <p14:section name="无标题节" id="{5323B00B-2C76-44BF-9929-00A6FBB34511}">
          <p14:sldIdLst>
            <p14:sldId id="950"/>
          </p14:sldIdLst>
        </p14:section>
      </p14:sectionLst>
    </p:ex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驰" initials="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C30"/>
    <a:srgbClr val="1557AE"/>
    <a:srgbClr val="E87E04"/>
    <a:srgbClr val="FBDBDB"/>
    <a:srgbClr val="3A97D7"/>
    <a:srgbClr val="0070C0"/>
    <a:srgbClr val="4269BD"/>
    <a:srgbClr val="FFC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9" autoAdjust="0"/>
    <p:restoredTop sz="96314" autoAdjust="0"/>
  </p:normalViewPr>
  <p:slideViewPr>
    <p:cSldViewPr snapToGrid="0" showGuides="1">
      <p:cViewPr varScale="1">
        <p:scale>
          <a:sx n="76" d="100"/>
          <a:sy n="76" d="100"/>
        </p:scale>
        <p:origin x="1615" y="58"/>
      </p:cViewPr>
      <p:guideLst>
        <p:guide pos="283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6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2FD63A-7E15-4CEE-A79D-3A075A522198}" type="datetimeFigureOut">
              <a:rPr lang="zh-CN" altLang="en-US"/>
              <a:t>2023/6/6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0271288-0DC0-4648-BE44-D198F76B53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E7480B-15EC-4C16-9E27-04B2B1920003}" type="datetimeFigureOut">
              <a:rPr lang="zh-CN" altLang="en-US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A7470-0A20-41F7-B9CB-7C7EDD75F38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6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13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15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17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54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02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22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00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63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49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2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805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12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94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37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94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61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02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01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89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04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6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666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2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589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6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38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679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97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68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84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45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01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52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93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056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6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142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60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53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075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8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9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93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08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90550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3"/>
          <a:stretch>
            <a:fillRect/>
          </a:stretch>
        </p:blipFill>
        <p:spPr bwMode="auto">
          <a:xfrm>
            <a:off x="296863" y="195263"/>
            <a:ext cx="6191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088" y="6602413"/>
            <a:ext cx="2420937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8" b="11636"/>
          <a:stretch>
            <a:fillRect/>
          </a:stretch>
        </p:blipFill>
        <p:spPr bwMode="auto">
          <a:xfrm>
            <a:off x="-14288" y="0"/>
            <a:ext cx="920115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085263" cy="552926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-79375"/>
            <a:ext cx="2708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725"/>
            <a:ext cx="9144000" cy="2719998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1" y="2353578"/>
            <a:ext cx="8110537" cy="839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第八章 </a:t>
            </a:r>
            <a:r>
              <a:rPr lang="en-US" altLang="zh-CN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Applet</a:t>
            </a: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及其应用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2085821" y="4609955"/>
            <a:ext cx="6054300" cy="949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授课老师：王志文 冯伟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        期：</a:t>
            </a:r>
            <a:fld id="{7E1EB5D7-EF93-4BFD-85FD-12153CEEE9C9}" type="datetime2">
              <a:rPr lang="zh-CN" altLang="en-US" sz="2400" b="1" kern="100" smtClean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2023年6月6日</a:t>
            </a:fld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1483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A4BE76-7718-49BC-A976-612A24B1ACDD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类的继承关系与方法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BC3798C-66E5-43CC-B570-3502FFF20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760" y="1743737"/>
            <a:ext cx="36676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marL="990600" indent="-533400" algn="ctr" rtl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默认情况下，</a:t>
            </a:r>
            <a:r>
              <a:rPr kumimoji="1"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  <a:p>
            <a:pPr marL="990600" indent="-533400" algn="ctr" rtl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使用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FlowLayout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布局管理器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672605-4D7D-4219-B319-B530018124BC}"/>
              </a:ext>
            </a:extLst>
          </p:cNvPr>
          <p:cNvGrpSpPr/>
          <p:nvPr/>
        </p:nvGrpSpPr>
        <p:grpSpPr>
          <a:xfrm>
            <a:off x="43130" y="1568741"/>
            <a:ext cx="4622215" cy="2742538"/>
            <a:chOff x="343152" y="1891641"/>
            <a:chExt cx="4366146" cy="3080528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3E0F9EA-7B70-49D5-BE01-BD985FAC0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22" y="3893317"/>
              <a:ext cx="4321176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anchor="ctr">
              <a:spAutoFit/>
            </a:bodyPr>
            <a:lstStyle/>
            <a:p>
              <a:pPr marL="990600" indent="-533400" algn="ctr" rtl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400" b="1" dirty="0" err="1">
                  <a:latin typeface="Consolas" panose="020B0609020204030204" pitchFamily="49" charset="0"/>
                  <a:ea typeface="华文行楷" pitchFamily="2" charset="-122"/>
                </a:rPr>
                <a:t>java.awt.Panel</a:t>
              </a:r>
              <a:endParaRPr kumimoji="1" lang="en-US" altLang="zh-CN" sz="2400" b="1" dirty="0">
                <a:latin typeface="Consolas" panose="020B0609020204030204" pitchFamily="49" charset="0"/>
                <a:ea typeface="华文行楷" pitchFamily="2" charset="-122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94919FA-AA85-48F0-B575-78F29508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34" y="4510504"/>
              <a:ext cx="4321176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anchor="ctr">
              <a:spAutoFit/>
            </a:bodyPr>
            <a:lstStyle/>
            <a:p>
              <a:pPr marL="990600" indent="-533400" algn="ctr" rtl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400" b="1" dirty="0" err="1">
                  <a:latin typeface="Consolas" panose="020B0609020204030204" pitchFamily="49" charset="0"/>
                  <a:ea typeface="华文行楷" pitchFamily="2" charset="-122"/>
                </a:rPr>
                <a:t>java.applet.Applet</a:t>
              </a:r>
              <a:endParaRPr kumimoji="1" lang="en-US" altLang="zh-CN" sz="2400" b="1" dirty="0">
                <a:latin typeface="Consolas" panose="020B0609020204030204" pitchFamily="49" charset="0"/>
                <a:ea typeface="华文行楷" pitchFamily="2" charset="-122"/>
              </a:endParaRPr>
            </a:p>
          </p:txBody>
        </p:sp>
        <p:cxnSp>
          <p:nvCxnSpPr>
            <p:cNvPr id="13" name="AutoShape 8">
              <a:extLst>
                <a:ext uri="{FF2B5EF4-FFF2-40B4-BE49-F238E27FC236}">
                  <a16:creationId xmlns:a16="http://schemas.microsoft.com/office/drawing/2014/main" id="{A1DED714-2091-41AB-9963-5DD4A943E3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45535" y="2984858"/>
              <a:ext cx="1586" cy="250020"/>
            </a:xfrm>
            <a:prstGeom prst="straightConnector1">
              <a:avLst/>
            </a:prstGeom>
            <a:noFill/>
            <a:ln w="28575">
              <a:solidFill>
                <a:srgbClr val="1557AE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9">
              <a:extLst>
                <a:ext uri="{FF2B5EF4-FFF2-40B4-BE49-F238E27FC236}">
                  <a16:creationId xmlns:a16="http://schemas.microsoft.com/office/drawing/2014/main" id="{19FDF293-0224-4D68-9839-A34333905F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45535" y="3633699"/>
              <a:ext cx="0" cy="290395"/>
            </a:xfrm>
            <a:prstGeom prst="straightConnector1">
              <a:avLst/>
            </a:prstGeom>
            <a:noFill/>
            <a:ln w="28575">
              <a:solidFill>
                <a:srgbClr val="1557AE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0">
              <a:extLst>
                <a:ext uri="{FF2B5EF4-FFF2-40B4-BE49-F238E27FC236}">
                  <a16:creationId xmlns:a16="http://schemas.microsoft.com/office/drawing/2014/main" id="{E645797B-3929-4629-AE85-B0B0280AC48A}"/>
                </a:ext>
              </a:extLst>
            </p:cNvPr>
            <p:cNvCxnSpPr>
              <a:cxnSpLocks noChangeShapeType="1"/>
              <a:endCxn id="11" idx="2"/>
            </p:cNvCxnSpPr>
            <p:nvPr/>
          </p:nvCxnSpPr>
          <p:spPr bwMode="auto">
            <a:xfrm flipV="1">
              <a:off x="2548711" y="4354982"/>
              <a:ext cx="0" cy="247500"/>
            </a:xfrm>
            <a:prstGeom prst="straightConnector1">
              <a:avLst/>
            </a:prstGeom>
            <a:noFill/>
            <a:ln w="28575">
              <a:solidFill>
                <a:srgbClr val="1557AE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1">
              <a:extLst>
                <a:ext uri="{FF2B5EF4-FFF2-40B4-BE49-F238E27FC236}">
                  <a16:creationId xmlns:a16="http://schemas.microsoft.com/office/drawing/2014/main" id="{2DA16A76-8C43-493A-82EF-F9079024B8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47122" y="2322529"/>
              <a:ext cx="0" cy="263509"/>
            </a:xfrm>
            <a:prstGeom prst="straightConnector1">
              <a:avLst/>
            </a:prstGeom>
            <a:noFill/>
            <a:ln w="28575">
              <a:solidFill>
                <a:srgbClr val="1557AE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99FB767D-887C-4758-B2BA-370D4FCC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52" y="1891641"/>
              <a:ext cx="436456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0" rIns="0" anchor="ctr">
              <a:spAutoFit/>
            </a:bodyPr>
            <a:lstStyle/>
            <a:p>
              <a:pPr marL="449263" indent="7938" algn="ctr" rtl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400" b="1" dirty="0" err="1">
                  <a:latin typeface="Consolas" panose="020B0609020204030204" pitchFamily="49" charset="0"/>
                  <a:ea typeface="华文行楷" pitchFamily="2" charset="-122"/>
                </a:rPr>
                <a:t>java.lang.Object</a:t>
              </a:r>
              <a:endParaRPr kumimoji="1" lang="en-US" altLang="zh-CN" sz="2400" b="1" dirty="0">
                <a:latin typeface="Consolas" panose="020B0609020204030204" pitchFamily="49" charset="0"/>
                <a:ea typeface="华文行楷" pitchFamily="2" charset="-122"/>
              </a:endParaRPr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6913F637-A39B-4C49-91D2-DA9367CF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58" y="2525523"/>
              <a:ext cx="4341752" cy="518561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0" rIns="0" anchor="ctr">
              <a:spAutoFit/>
            </a:bodyPr>
            <a:lstStyle/>
            <a:p>
              <a:pPr marL="449263" indent="7938" algn="ctr" rtl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400" b="1" dirty="0" err="1">
                  <a:latin typeface="Consolas" panose="020B0609020204030204" pitchFamily="49" charset="0"/>
                  <a:ea typeface="华文行楷" pitchFamily="2" charset="-122"/>
                </a:rPr>
                <a:t>java.awt.Component</a:t>
              </a:r>
              <a:endParaRPr kumimoji="1" lang="en-US" altLang="zh-CN" sz="2400" b="1" dirty="0">
                <a:latin typeface="Consolas" panose="020B0609020204030204" pitchFamily="49" charset="0"/>
                <a:ea typeface="华文行楷" pitchFamily="2" charset="-122"/>
              </a:endParaRP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06A49657-5BE1-4AAE-9381-8231072C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34" y="3202811"/>
              <a:ext cx="4321176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anchor="ctr">
              <a:spAutoFit/>
            </a:bodyPr>
            <a:lstStyle/>
            <a:p>
              <a:pPr marL="990600" indent="-533400" algn="ctr" rtl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400" b="1" dirty="0" err="1">
                  <a:latin typeface="Consolas" panose="020B0609020204030204" pitchFamily="49" charset="0"/>
                  <a:ea typeface="华文行楷" pitchFamily="2" charset="-122"/>
                </a:rPr>
                <a:t>java.awt.Container</a:t>
              </a:r>
              <a:endParaRPr kumimoji="1" lang="en-US" altLang="zh-CN" sz="2400" b="1" dirty="0">
                <a:latin typeface="Consolas" panose="020B0609020204030204" pitchFamily="49" charset="0"/>
                <a:ea typeface="华文行楷" pitchFamily="2" charset="-122"/>
              </a:endParaRPr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1778E471-D21D-434D-A1C9-9A0E38E86252}"/>
              </a:ext>
            </a:extLst>
          </p:cNvPr>
          <p:cNvGrpSpPr>
            <a:grpSpLocks/>
          </p:cNvGrpSpPr>
          <p:nvPr/>
        </p:nvGrpSpPr>
        <p:grpSpPr bwMode="auto">
          <a:xfrm>
            <a:off x="317243" y="4443161"/>
            <a:ext cx="8464520" cy="2201408"/>
            <a:chOff x="240" y="1800"/>
            <a:chExt cx="5268" cy="1944"/>
          </a:xfrm>
        </p:grpSpPr>
        <p:sp>
          <p:nvSpPr>
            <p:cNvPr id="32" name="AutoShape 2">
              <a:extLst>
                <a:ext uri="{FF2B5EF4-FFF2-40B4-BE49-F238E27FC236}">
                  <a16:creationId xmlns:a16="http://schemas.microsoft.com/office/drawing/2014/main" id="{6BE8C76C-F9A7-4E13-A213-B9B04B8CF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00"/>
              <a:ext cx="1680" cy="384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</a:rPr>
                <a:t>Java.applet.Applet</a:t>
              </a:r>
            </a:p>
          </p:txBody>
        </p:sp>
        <p:sp>
          <p:nvSpPr>
            <p:cNvPr id="33" name="Text Box 3">
              <a:extLst>
                <a:ext uri="{FF2B5EF4-FFF2-40B4-BE49-F238E27FC236}">
                  <a16:creationId xmlns:a16="http://schemas.microsoft.com/office/drawing/2014/main" id="{F1ADEE1C-67FC-4319-9739-849A0366B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328"/>
              <a:ext cx="1481" cy="288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</a:rPr>
                <a:t>public void init()</a:t>
              </a:r>
            </a:p>
          </p:txBody>
        </p:sp>
        <p:sp>
          <p:nvSpPr>
            <p:cNvPr id="34" name="Text Box 4">
              <a:extLst>
                <a:ext uri="{FF2B5EF4-FFF2-40B4-BE49-F238E27FC236}">
                  <a16:creationId xmlns:a16="http://schemas.microsoft.com/office/drawing/2014/main" id="{76454D2A-DAFA-4369-AFFE-D1B62929D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28"/>
              <a:ext cx="1812" cy="288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</a:rPr>
                <a:t>public void destroy()</a:t>
              </a: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6B661364-C202-4B79-8286-8A81DB331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760"/>
              <a:ext cx="1612" cy="312"/>
            </a:xfrm>
            <a:prstGeom prst="rect">
              <a:avLst/>
            </a:prstGeom>
            <a:solidFill>
              <a:srgbClr val="C0504D"/>
            </a:solidFill>
            <a:ln w="38100">
              <a:solidFill>
                <a:srgbClr val="FFCC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</a:rPr>
                <a:t>public void start()</a:t>
              </a:r>
            </a:p>
          </p:txBody>
        </p:sp>
        <p:sp>
          <p:nvSpPr>
            <p:cNvPr id="36" name="Text Box 6">
              <a:extLst>
                <a:ext uri="{FF2B5EF4-FFF2-40B4-BE49-F238E27FC236}">
                  <a16:creationId xmlns:a16="http://schemas.microsoft.com/office/drawing/2014/main" id="{FEB6D0D7-B8FD-462F-B44D-8D68AFE0D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808"/>
              <a:ext cx="1570" cy="312"/>
            </a:xfrm>
            <a:prstGeom prst="rect">
              <a:avLst/>
            </a:prstGeom>
            <a:solidFill>
              <a:srgbClr val="C0504D"/>
            </a:solidFill>
            <a:ln w="38100">
              <a:solidFill>
                <a:srgbClr val="FFCC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</a:rPr>
                <a:t>public void stop()</a:t>
              </a:r>
            </a:p>
          </p:txBody>
        </p:sp>
        <p:sp>
          <p:nvSpPr>
            <p:cNvPr id="37" name="Text Box 7">
              <a:extLst>
                <a:ext uri="{FF2B5EF4-FFF2-40B4-BE49-F238E27FC236}">
                  <a16:creationId xmlns:a16="http://schemas.microsoft.com/office/drawing/2014/main" id="{9EA6613E-A0F7-4319-AB44-67BB0E640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432"/>
              <a:ext cx="2556" cy="312"/>
            </a:xfrm>
            <a:prstGeom prst="rect">
              <a:avLst/>
            </a:prstGeom>
            <a:solidFill>
              <a:srgbClr val="C0504D"/>
            </a:solidFill>
            <a:ln w="38100">
              <a:solidFill>
                <a:srgbClr val="FFCC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</a:rPr>
                <a:t>public void paint(Graphics g)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8">
              <a:extLst>
                <a:ext uri="{FF2B5EF4-FFF2-40B4-BE49-F238E27FC236}">
                  <a16:creationId xmlns:a16="http://schemas.microsoft.com/office/drawing/2014/main" id="{4B8CEDAA-EE76-4781-8109-96EAA176B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40"/>
              <a:ext cx="460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8EFB4988-3FDA-48CD-8D62-08C4B16E9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184"/>
              <a:ext cx="24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Line 10">
              <a:extLst>
                <a:ext uri="{FF2B5EF4-FFF2-40B4-BE49-F238E27FC236}">
                  <a16:creationId xmlns:a16="http://schemas.microsoft.com/office/drawing/2014/main" id="{C78FE943-3DBE-458D-804A-7E9C011ED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184"/>
              <a:ext cx="528" cy="52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Line 11">
              <a:extLst>
                <a:ext uri="{FF2B5EF4-FFF2-40B4-BE49-F238E27FC236}">
                  <a16:creationId xmlns:a16="http://schemas.microsoft.com/office/drawing/2014/main" id="{948FDB81-620C-4931-B38D-9AE9AE09A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96"/>
              <a:ext cx="0" cy="3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E846E783-7DC4-4ED4-B871-A96A3863B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84"/>
              <a:ext cx="24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599A0C57-FD86-4122-8FA5-296301683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84"/>
              <a:ext cx="432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3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1483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A4BE76-7718-49BC-A976-612A24B1ACDD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类的主要方法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DF594956-54A7-46A0-A58A-56597AAEE735}"/>
              </a:ext>
            </a:extLst>
          </p:cNvPr>
          <p:cNvSpPr txBox="1">
            <a:spLocks noChangeArrowheads="1"/>
          </p:cNvSpPr>
          <p:nvPr/>
        </p:nvSpPr>
        <p:spPr>
          <a:xfrm>
            <a:off x="67274" y="1743737"/>
            <a:ext cx="8142288" cy="321564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init()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方法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完成初始化操作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程序第一次加载时调用，仅执行一次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start()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方法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启动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主线程运行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重启时也被调用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(reload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或返回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paint()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方法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将结果输出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绘制到界面上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被自动调用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启动后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窗口改变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/repaint()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、</a:t>
            </a:r>
            <a:endParaRPr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stop()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方法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暂停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程序执行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destroy()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方法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终止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程序执行，释放所占用的资源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1483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A4BE76-7718-49BC-A976-612A24B1ACDD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类的主要方法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30A581-51A4-4E08-B443-C7D1085DEC32}"/>
              </a:ext>
            </a:extLst>
          </p:cNvPr>
          <p:cNvSpPr txBox="1">
            <a:spLocks noChangeArrowheads="1"/>
          </p:cNvSpPr>
          <p:nvPr/>
        </p:nvSpPr>
        <p:spPr>
          <a:xfrm>
            <a:off x="161925" y="1743737"/>
            <a:ext cx="8820150" cy="4295113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init( ) {      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Applet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程序     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start( ) {     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启动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Applet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线程       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绘制输出显示信息 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stop( ) {      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暂停线程         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destroy( ) {       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释放系统资源，结束线程  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4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1483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A4BE76-7718-49BC-A976-612A24B1ACDD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的生命周期及控制</a:t>
            </a:r>
          </a:p>
        </p:txBody>
      </p:sp>
      <p:grpSp>
        <p:nvGrpSpPr>
          <p:cNvPr id="9" name="Group 18">
            <a:extLst>
              <a:ext uri="{FF2B5EF4-FFF2-40B4-BE49-F238E27FC236}">
                <a16:creationId xmlns:a16="http://schemas.microsoft.com/office/drawing/2014/main" id="{F223DD52-EFD8-4C9B-BE1B-DDAF3E3FE98E}"/>
              </a:ext>
            </a:extLst>
          </p:cNvPr>
          <p:cNvGrpSpPr>
            <a:grpSpLocks/>
          </p:cNvGrpSpPr>
          <p:nvPr/>
        </p:nvGrpSpPr>
        <p:grpSpPr bwMode="auto">
          <a:xfrm>
            <a:off x="550098" y="1764020"/>
            <a:ext cx="7848600" cy="4191000"/>
            <a:chOff x="480" y="1536"/>
            <a:chExt cx="4944" cy="2640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8E35FB2B-E8EA-42B8-A5DC-DB7592767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14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itchFamily="18" charset="0"/>
                </a:rPr>
                <a:t>初始态（瞬态）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58863074-E7C2-43AD-B274-B4F5636F0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56"/>
              <a:ext cx="692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运行态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D1AC5E01-ACFC-46C2-A4AE-AD8B582A3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120"/>
              <a:ext cx="692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停止态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280983E0-E3B6-4E9B-8BAF-05A601A1B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888"/>
              <a:ext cx="692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消亡态</a:t>
              </a: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CAE63E43-2EDF-4E5B-A4D6-F6EA9B80A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74CA318-A2FA-48A6-BEF6-9C5F6FA2A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544"/>
              <a:ext cx="0" cy="57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513E86D4-A34E-4283-B74D-A48B7D472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08"/>
              <a:ext cx="0" cy="48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" name="AutoShape 11">
              <a:extLst>
                <a:ext uri="{FF2B5EF4-FFF2-40B4-BE49-F238E27FC236}">
                  <a16:creationId xmlns:a16="http://schemas.microsoft.com/office/drawing/2014/main" id="{10A3BA63-192A-4556-BC13-4E0A274116EF}"/>
                </a:ext>
              </a:extLst>
            </p:cNvPr>
            <p:cNvCxnSpPr>
              <a:cxnSpLocks noChangeShapeType="1"/>
              <a:stCxn id="13" idx="3"/>
              <a:endCxn id="12" idx="3"/>
            </p:cNvCxnSpPr>
            <p:nvPr/>
          </p:nvCxnSpPr>
          <p:spPr bwMode="auto">
            <a:xfrm flipV="1">
              <a:off x="3332" y="2400"/>
              <a:ext cx="1" cy="864"/>
            </a:xfrm>
            <a:prstGeom prst="curvedConnector3">
              <a:avLst>
                <a:gd name="adj1" fmla="val 42200000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B77FB345-0247-4997-8530-3EAE17D12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82"/>
              <a:ext cx="163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latin typeface="Times New Roman" pitchFamily="18" charset="0"/>
                </a:rPr>
                <a:t>离开</a:t>
              </a:r>
              <a:r>
                <a:rPr lang="en-US" altLang="zh-CN" sz="2000">
                  <a:latin typeface="Times New Roman" pitchFamily="18" charset="0"/>
                </a:rPr>
                <a:t>web</a:t>
              </a:r>
              <a:r>
                <a:rPr lang="zh-CN" altLang="en-US" sz="2000">
                  <a:latin typeface="Times New Roman" pitchFamily="18" charset="0"/>
                </a:rPr>
                <a:t>页面：极小化或装入其他页面，调用</a:t>
              </a:r>
              <a:r>
                <a:rPr lang="en-US" altLang="zh-CN" sz="2000">
                  <a:latin typeface="Times New Roman" pitchFamily="18" charset="0"/>
                </a:rPr>
                <a:t>stop()</a:t>
              </a:r>
              <a:r>
                <a:rPr lang="zh-CN" altLang="en-US" sz="2000">
                  <a:latin typeface="Times New Roman" pitchFamily="18" charset="0"/>
                </a:rPr>
                <a:t>方法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B72B7BC5-8E37-484E-B2B0-9B35CE15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168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latin typeface="Times New Roman" pitchFamily="18" charset="0"/>
                </a:rPr>
                <a:t>重新装入或改变页面大小或返回</a:t>
              </a:r>
              <a:r>
                <a:rPr lang="en-US" altLang="zh-CN" sz="2000">
                  <a:latin typeface="Times New Roman" pitchFamily="18" charset="0"/>
                </a:rPr>
                <a:t>Web</a:t>
              </a:r>
              <a:r>
                <a:rPr lang="zh-CN" altLang="en-US" sz="2000">
                  <a:latin typeface="Times New Roman" pitchFamily="18" charset="0"/>
                </a:rPr>
                <a:t>页面，调用</a:t>
              </a:r>
              <a:r>
                <a:rPr lang="en-US" altLang="zh-CN" sz="2000">
                  <a:latin typeface="Times New Roman" pitchFamily="18" charset="0"/>
                </a:rPr>
                <a:t>start()</a:t>
              </a:r>
              <a:r>
                <a:rPr lang="zh-CN" altLang="en-US" sz="2000">
                  <a:latin typeface="Times New Roman" pitchFamily="18" charset="0"/>
                </a:rPr>
                <a:t>方法</a:t>
              </a: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000EA4A2-03B9-4458-8B24-9CB711889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456"/>
              <a:ext cx="15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latin typeface="Times New Roman" pitchFamily="18" charset="0"/>
                </a:rPr>
                <a:t>关闭浏览器，调用</a:t>
              </a:r>
              <a:r>
                <a:rPr lang="en-US" altLang="zh-CN" sz="2000">
                  <a:latin typeface="Times New Roman" pitchFamily="18" charset="0"/>
                </a:rPr>
                <a:t>destroy()</a:t>
              </a:r>
              <a:r>
                <a:rPr lang="zh-CN" altLang="en-US" sz="2000">
                  <a:latin typeface="Times New Roman" pitchFamily="18" charset="0"/>
                </a:rPr>
                <a:t>方法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1B9F2DEF-726D-46A1-B11D-2A3E624A3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28"/>
              <a:ext cx="18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dirty="0">
                  <a:latin typeface="Times New Roman" pitchFamily="18" charset="0"/>
                </a:rPr>
                <a:t>第一次装入，构造</a:t>
              </a:r>
              <a:r>
                <a:rPr lang="en-US" altLang="zh-CN" sz="2000" dirty="0">
                  <a:latin typeface="Times New Roman" pitchFamily="18" charset="0"/>
                </a:rPr>
                <a:t>applet</a:t>
              </a:r>
              <a:r>
                <a:rPr lang="zh-CN" altLang="en-US" sz="2000" dirty="0">
                  <a:latin typeface="Times New Roman" pitchFamily="18" charset="0"/>
                </a:rPr>
                <a:t>类，调用</a:t>
              </a:r>
              <a:r>
                <a:rPr lang="en-US" altLang="zh-CN" sz="2000" dirty="0">
                  <a:latin typeface="Times New Roman" pitchFamily="18" charset="0"/>
                </a:rPr>
                <a:t>init()</a:t>
              </a:r>
              <a:r>
                <a:rPr lang="zh-CN" altLang="en-US" sz="2000" dirty="0">
                  <a:latin typeface="Times New Roman" pitchFamily="18" charset="0"/>
                </a:rPr>
                <a:t>方法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142D1DBE-41B9-4C86-8DA8-7B7E209FA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158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9401CF5F-E3C4-4832-86EB-F713FAA41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920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latin typeface="Times New Roman" pitchFamily="18" charset="0"/>
                </a:rPr>
                <a:t>调用</a:t>
              </a:r>
              <a:r>
                <a:rPr lang="en-US" altLang="zh-CN" sz="2000">
                  <a:latin typeface="Times New Roman" pitchFamily="18" charset="0"/>
                </a:rPr>
                <a:t>start()</a:t>
              </a:r>
              <a:r>
                <a:rPr lang="zh-CN" altLang="en-US" sz="2000">
                  <a:latin typeface="Times New Roman" pitchFamily="18" charset="0"/>
                </a:rPr>
                <a:t>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8189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HTML</a:t>
            </a:r>
            <a:r>
              <a:rPr lang="zh-CN" altLang="en-US" sz="2400" b="1" dirty="0"/>
              <a:t>文件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CD07AF-4C7B-4D89-8C10-2648550F9291}"/>
              </a:ext>
            </a:extLst>
          </p:cNvPr>
          <p:cNvSpPr txBox="1">
            <a:spLocks noChangeArrowheads="1"/>
          </p:cNvSpPr>
          <p:nvPr/>
        </p:nvSpPr>
        <p:spPr>
          <a:xfrm>
            <a:off x="67274" y="1743737"/>
            <a:ext cx="8142288" cy="321564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超文本标记语言</a:t>
            </a:r>
            <a:r>
              <a:rPr lang="en-US" altLang="zh-CN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(HTML)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&lt;Html&gt;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&lt;/Html&gt;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文件开始和结束的标记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Head&gt;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&lt;/Head&gt;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WWW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浏览器窗口标题内容的标记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&lt;Body&gt;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&lt;/Body&gt;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文件在浏览器窗口中显示内容的标记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&lt;Applet&gt;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&lt;/Applet&gt;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嵌入到</a:t>
            </a: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文件中</a:t>
            </a: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程序的标记</a:t>
            </a:r>
          </a:p>
        </p:txBody>
      </p:sp>
    </p:spTree>
    <p:extLst>
      <p:ext uri="{BB962C8B-B14F-4D97-AF65-F5344CB8AC3E}">
        <p14:creationId xmlns:p14="http://schemas.microsoft.com/office/powerpoint/2010/main" val="34860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程序的标记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95A5DEE-5865-4747-95D9-8185E1CE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87080"/>
            <a:ext cx="9144000" cy="44012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&lt; APPLET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[ARCHIVE  = </a:t>
            </a:r>
            <a:r>
              <a:rPr lang="en-US" altLang="zh-CN" sz="2000" b="1" dirty="0" err="1">
                <a:latin typeface="+mj-lt"/>
              </a:rPr>
              <a:t>archiveList</a:t>
            </a:r>
            <a:r>
              <a:rPr lang="en-US" altLang="zh-CN" sz="2000" b="1" dirty="0">
                <a:latin typeface="+mj-lt"/>
              </a:rPr>
              <a:t> 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[CODEBASE = </a:t>
            </a:r>
            <a:r>
              <a:rPr lang="en-US" altLang="zh-CN" sz="2000" b="1" i="1" dirty="0" err="1">
                <a:latin typeface="+mj-lt"/>
              </a:rPr>
              <a:t>codebaseURL</a:t>
            </a:r>
            <a:r>
              <a:rPr lang="en-US" altLang="zh-CN" sz="2000" b="1" dirty="0">
                <a:latin typeface="+mj-lt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CODE = </a:t>
            </a:r>
            <a:r>
              <a:rPr lang="en-US" altLang="zh-CN" sz="2000" b="1" i="1" dirty="0" err="1">
                <a:latin typeface="+mj-lt"/>
              </a:rPr>
              <a:t>appletFile</a:t>
            </a:r>
            <a:endParaRPr lang="en-US" altLang="zh-CN" sz="2000" b="1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i="1" dirty="0">
                <a:latin typeface="+mj-lt"/>
              </a:rPr>
              <a:t>   </a:t>
            </a:r>
            <a:r>
              <a:rPr lang="en-US" altLang="zh-CN" sz="2000" b="1" dirty="0">
                <a:latin typeface="+mj-lt"/>
              </a:rPr>
              <a:t> [ALT = </a:t>
            </a:r>
            <a:r>
              <a:rPr lang="en-US" altLang="zh-CN" sz="2000" b="1" i="1" dirty="0" err="1">
                <a:latin typeface="+mj-lt"/>
              </a:rPr>
              <a:t>alternateText</a:t>
            </a:r>
            <a:r>
              <a:rPr lang="en-US" altLang="zh-CN" sz="2000" b="1" dirty="0">
                <a:latin typeface="+mj-lt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[NAME = </a:t>
            </a:r>
            <a:r>
              <a:rPr lang="en-US" altLang="zh-CN" sz="2000" b="1" i="1" dirty="0" err="1">
                <a:latin typeface="+mj-lt"/>
              </a:rPr>
              <a:t>appletInstanceName</a:t>
            </a:r>
            <a:r>
              <a:rPr lang="en-US" altLang="zh-CN" sz="2000" b="1" dirty="0">
                <a:latin typeface="+mj-lt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WIDTH = </a:t>
            </a:r>
            <a:r>
              <a:rPr lang="en-US" altLang="zh-CN" sz="2000" b="1" i="1" dirty="0">
                <a:latin typeface="+mj-lt"/>
              </a:rPr>
              <a:t>pixels</a:t>
            </a:r>
            <a:r>
              <a:rPr lang="en-US" altLang="zh-CN" sz="2000" b="1" dirty="0">
                <a:latin typeface="+mj-lt"/>
              </a:rPr>
              <a:t> HEIGHT = </a:t>
            </a:r>
            <a:r>
              <a:rPr lang="en-US" altLang="zh-CN" sz="2000" b="1" i="1" dirty="0">
                <a:latin typeface="+mj-lt"/>
              </a:rPr>
              <a:t>pixels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i="1" dirty="0">
                <a:latin typeface="+mj-lt"/>
              </a:rPr>
              <a:t>   </a:t>
            </a:r>
            <a:r>
              <a:rPr lang="en-US" altLang="zh-CN" sz="2000" b="1" dirty="0">
                <a:latin typeface="+mj-lt"/>
              </a:rPr>
              <a:t> [ALIGN = </a:t>
            </a:r>
            <a:r>
              <a:rPr lang="en-US" altLang="zh-CN" sz="2000" b="1" i="1" dirty="0">
                <a:latin typeface="+mj-lt"/>
              </a:rPr>
              <a:t>alignment</a:t>
            </a:r>
            <a:r>
              <a:rPr lang="en-US" altLang="zh-CN" sz="2000" b="1" dirty="0">
                <a:latin typeface="+mj-lt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[VSPACE = </a:t>
            </a:r>
            <a:r>
              <a:rPr lang="en-US" altLang="zh-CN" sz="2000" b="1" i="1" dirty="0">
                <a:latin typeface="+mj-lt"/>
              </a:rPr>
              <a:t>pixels</a:t>
            </a:r>
            <a:r>
              <a:rPr lang="en-US" altLang="zh-CN" sz="2000" b="1" dirty="0">
                <a:latin typeface="+mj-lt"/>
              </a:rPr>
              <a:t>] [HSPACE = </a:t>
            </a:r>
            <a:r>
              <a:rPr lang="en-US" altLang="zh-CN" sz="2000" b="1" i="1" dirty="0">
                <a:latin typeface="+mj-lt"/>
              </a:rPr>
              <a:t>pixels</a:t>
            </a:r>
            <a:r>
              <a:rPr lang="en-US" altLang="zh-CN" sz="2000" b="1" dirty="0">
                <a:latin typeface="+mj-lt"/>
              </a:rPr>
              <a:t>]&gt;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[&lt; PARAM NAME = </a:t>
            </a:r>
            <a:r>
              <a:rPr lang="en-US" altLang="zh-CN" sz="2000" b="1" i="1" dirty="0">
                <a:latin typeface="+mj-lt"/>
              </a:rPr>
              <a:t>appletParameter1</a:t>
            </a:r>
            <a:r>
              <a:rPr lang="en-US" altLang="zh-CN" sz="2000" b="1" dirty="0">
                <a:latin typeface="+mj-lt"/>
              </a:rPr>
              <a:t> VALUE = </a:t>
            </a:r>
            <a:r>
              <a:rPr lang="en-US" altLang="zh-CN" sz="2000" b="1" i="1" dirty="0">
                <a:latin typeface="+mj-lt"/>
              </a:rPr>
              <a:t>value</a:t>
            </a:r>
            <a:r>
              <a:rPr lang="en-US" altLang="zh-CN" sz="2000" b="1" dirty="0">
                <a:latin typeface="+mj-lt"/>
              </a:rPr>
              <a:t> &gt;]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[&lt; PARAM NAME = </a:t>
            </a:r>
            <a:r>
              <a:rPr lang="en-US" altLang="zh-CN" sz="2000" b="1" i="1" dirty="0">
                <a:latin typeface="+mj-lt"/>
              </a:rPr>
              <a:t>appletParameter2</a:t>
            </a:r>
            <a:r>
              <a:rPr lang="en-US" altLang="zh-CN" sz="2000" b="1" dirty="0">
                <a:latin typeface="+mj-lt"/>
              </a:rPr>
              <a:t> VALUE = </a:t>
            </a:r>
            <a:r>
              <a:rPr lang="en-US" altLang="zh-CN" sz="2000" b="1" i="1" dirty="0">
                <a:latin typeface="+mj-lt"/>
              </a:rPr>
              <a:t>value</a:t>
            </a:r>
            <a:r>
              <a:rPr lang="en-US" altLang="zh-CN" sz="2000" b="1" dirty="0">
                <a:latin typeface="+mj-lt"/>
              </a:rPr>
              <a:t> &gt;]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. . 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    [</a:t>
            </a:r>
            <a:r>
              <a:rPr lang="en-US" altLang="zh-CN" sz="2000" b="1" i="1" dirty="0" err="1">
                <a:latin typeface="+mj-lt"/>
              </a:rPr>
              <a:t>alternateHTML</a:t>
            </a:r>
            <a:r>
              <a:rPr lang="en-US" altLang="zh-CN" sz="2000" b="1" dirty="0">
                <a:latin typeface="+mj-lt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+mj-lt"/>
              </a:rPr>
              <a:t>&lt;/APPLET&gt;   </a:t>
            </a:r>
          </a:p>
        </p:txBody>
      </p:sp>
    </p:spTree>
    <p:extLst>
      <p:ext uri="{BB962C8B-B14F-4D97-AF65-F5344CB8AC3E}">
        <p14:creationId xmlns:p14="http://schemas.microsoft.com/office/powerpoint/2010/main" val="222389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HTML</a:t>
            </a:r>
            <a:r>
              <a:rPr lang="zh-CN" altLang="en-US" sz="2400" b="1" dirty="0"/>
              <a:t>文件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C564E2B-B534-4AF8-9695-97A966E1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9" y="1743737"/>
            <a:ext cx="8321675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ARCHIVE = </a:t>
            </a:r>
            <a:r>
              <a:rPr lang="en-US" altLang="zh-CN" sz="2000" b="1" dirty="0" err="1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archiveList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[File1, File2, …]</a:t>
            </a:r>
          </a:p>
          <a:p>
            <a:pPr lvl="1"/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给出了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类及其运行时所需的类所在的卷文件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(jar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名。</a:t>
            </a:r>
          </a:p>
          <a:p>
            <a:pPr lvl="1"/>
            <a:endParaRPr lang="zh-CN" altLang="en-US" sz="5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CODEBASE = </a:t>
            </a:r>
            <a:r>
              <a:rPr lang="en-US" altLang="zh-CN" sz="2000" b="1" dirty="0" err="1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codebaseURL</a:t>
            </a:r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指明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类文件所在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URL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基址；</a:t>
            </a:r>
            <a:endParaRPr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类中，方法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getCodeBase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可以获取该属性。</a:t>
            </a:r>
            <a:endParaRPr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如果这个属性没有指明，那么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类文件必须与包含它的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页面在同一个地方，方法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getCodeBase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返回的值与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getDocumentBase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相同。</a:t>
            </a:r>
          </a:p>
          <a:p>
            <a:pPr lvl="1"/>
            <a:endParaRPr lang="zh-CN" altLang="en-US" sz="7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CODE = </a:t>
            </a:r>
            <a:r>
              <a:rPr lang="en-US" altLang="zh-CN" sz="2000" b="1" dirty="0" err="1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appletFile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</a:p>
          <a:p>
            <a:pPr lvl="1"/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指明需要运行的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类文件（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.class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文件），该文件是与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codebaseURL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相关的。</a:t>
            </a:r>
          </a:p>
          <a:p>
            <a:pPr lvl="1"/>
            <a:endParaRPr lang="zh-CN" altLang="en-US" sz="5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NAME = </a:t>
            </a:r>
            <a:r>
              <a:rPr lang="en-US" altLang="zh-CN" sz="2000" b="1" dirty="0" err="1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appletInstanceName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</a:p>
          <a:p>
            <a:pPr lvl="1"/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给出了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类运行时的实例名，这使得同处于一个页面的不同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之间能够相互通信。方法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getAppletContext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可以得到同一个方页面中其它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类。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0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HTML</a:t>
            </a:r>
            <a:r>
              <a:rPr lang="zh-CN" altLang="en-US" sz="2400" b="1" dirty="0"/>
              <a:t>文件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A4DEB9A-7C5F-4DF1-AEC7-6A461CCA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6900"/>
            <a:ext cx="9144000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ALT = </a:t>
            </a:r>
            <a:r>
              <a:rPr lang="en-US" altLang="zh-CN" sz="2000" b="1" dirty="0" err="1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alternateText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</a:p>
          <a:p>
            <a:pPr lvl="1"/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如果浏览器支持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但不能运行它，就显示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alternateText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中所给出的文字。否则就忽略它。</a:t>
            </a:r>
          </a:p>
          <a:p>
            <a:pPr lvl="1"/>
            <a:endParaRPr lang="zh-CN" altLang="en-US" sz="5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WIDTH = pixels   HEIGHT = pixels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在浏览器中所显示的高度和宽度（以象素为单位）。</a:t>
            </a:r>
          </a:p>
          <a:p>
            <a:pPr lvl="1"/>
            <a:endParaRPr lang="zh-CN" altLang="en-US" sz="5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ALIGN = alignment 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在浏览器中显示时的对齐方式，其含义与效果与图片在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中的一样。其取值有： 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left, right, top, 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texttop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, middle, 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absmiddle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, baseline, bottom, 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absbottom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。 </a:t>
            </a:r>
          </a:p>
          <a:p>
            <a:pPr lvl="1"/>
            <a:endParaRPr lang="zh-CN" altLang="en-US" sz="5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VSPACE = pixels   HSPACE = pixels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在浏览器中显示时上下、左右要预留的高度和宽度，其含义与效果与图片在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中的一样。</a:t>
            </a:r>
            <a:endParaRPr lang="zh-CN" altLang="en-US" sz="5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8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HTML</a:t>
            </a:r>
            <a:r>
              <a:rPr lang="zh-CN" altLang="en-US" sz="2400" b="1" dirty="0"/>
              <a:t>文件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EDD76BB-1BF9-48CB-8D40-9A30AE57B75B}"/>
              </a:ext>
            </a:extLst>
          </p:cNvPr>
          <p:cNvGrpSpPr/>
          <p:nvPr/>
        </p:nvGrpSpPr>
        <p:grpSpPr>
          <a:xfrm>
            <a:off x="1457119" y="1764020"/>
            <a:ext cx="5712258" cy="3597858"/>
            <a:chOff x="1907704" y="2276872"/>
            <a:chExt cx="5256584" cy="33843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2C06A59-F21C-4328-A7D2-69378BBEF6CD}"/>
                </a:ext>
              </a:extLst>
            </p:cNvPr>
            <p:cNvSpPr/>
            <p:nvPr/>
          </p:nvSpPr>
          <p:spPr>
            <a:xfrm>
              <a:off x="1907704" y="2276872"/>
              <a:ext cx="5256584" cy="3384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2B99A2F6-A9CD-4323-B7B5-7EC797EA6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2438400"/>
              <a:ext cx="4987925" cy="3048000"/>
              <a:chOff x="1056" y="1488"/>
              <a:chExt cx="3142" cy="1920"/>
            </a:xfrm>
          </p:grpSpPr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0247D7DE-82A6-4868-9009-1BA952D39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16"/>
                <a:ext cx="1488" cy="8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Java applet</a:t>
                </a:r>
              </a:p>
            </p:txBody>
          </p:sp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18190E6B-6FBE-4757-A0A9-84F55EE62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502" cy="5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imes New Roman" pitchFamily="18" charset="0"/>
                  </a:rPr>
                  <a:t>其它</a:t>
                </a:r>
              </a:p>
              <a:p>
                <a:r>
                  <a:rPr lang="zh-CN" altLang="en-US" b="1">
                    <a:latin typeface="Times New Roman" pitchFamily="18" charset="0"/>
                  </a:rPr>
                  <a:t>内容</a:t>
                </a:r>
              </a:p>
            </p:txBody>
          </p:sp>
          <p:sp>
            <p:nvSpPr>
              <p:cNvPr id="15" name="Line 5">
                <a:extLst>
                  <a:ext uri="{FF2B5EF4-FFF2-40B4-BE49-F238E27FC236}">
                    <a16:creationId xmlns:a16="http://schemas.microsoft.com/office/drawing/2014/main" id="{94ABF1C4-AA55-4503-83D0-C6F21D6AB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6">
                <a:extLst>
                  <a:ext uri="{FF2B5EF4-FFF2-40B4-BE49-F238E27FC236}">
                    <a16:creationId xmlns:a16="http://schemas.microsoft.com/office/drawing/2014/main" id="{847344BE-A22D-4F25-8BC1-896EAAE62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92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7">
                <a:extLst>
                  <a:ext uri="{FF2B5EF4-FFF2-40B4-BE49-F238E27FC236}">
                    <a16:creationId xmlns:a16="http://schemas.microsoft.com/office/drawing/2014/main" id="{F2EF42C5-2493-4D69-9AA0-FA5E0E865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120"/>
                <a:ext cx="88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imes New Roman" pitchFamily="18" charset="0"/>
                  </a:rPr>
                  <a:t>其它内容</a:t>
                </a:r>
              </a:p>
            </p:txBody>
          </p:sp>
          <p:sp>
            <p:nvSpPr>
              <p:cNvPr id="18" name="AutoShape 8">
                <a:extLst>
                  <a:ext uri="{FF2B5EF4-FFF2-40B4-BE49-F238E27FC236}">
                    <a16:creationId xmlns:a16="http://schemas.microsoft.com/office/drawing/2014/main" id="{2779FB05-7029-40E1-986A-A95BFBCDB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880"/>
                <a:ext cx="144" cy="240"/>
              </a:xfrm>
              <a:prstGeom prst="rightBrace">
                <a:avLst>
                  <a:gd name="adj1" fmla="val 1388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9">
                <a:extLst>
                  <a:ext uri="{FF2B5EF4-FFF2-40B4-BE49-F238E27FC236}">
                    <a16:creationId xmlns:a16="http://schemas.microsoft.com/office/drawing/2014/main" id="{A8BFFD15-A146-4163-A572-E5A1EC8E5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863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</a:rPr>
                  <a:t>vspace</a:t>
                </a: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49E1EF0-632B-4A9F-A1ED-EE0B47F15634}"/>
                  </a:ext>
                </a:extLst>
              </p:cNvPr>
              <p:cNvSpPr>
                <a:spLocks/>
              </p:cNvSpPr>
              <p:nvPr/>
            </p:nvSpPr>
            <p:spPr bwMode="auto">
              <a:xfrm rot="-26810233">
                <a:off x="3480" y="1992"/>
                <a:ext cx="96" cy="24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8A93DDD1-025C-4AA8-9292-726EB9179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227"/>
                <a:ext cx="308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</a:rPr>
                  <a:t>hspace</a:t>
                </a:r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ACA3E1EE-91E5-4CEF-BFB4-21A1241BE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7D14B604-5A74-4BE3-A7D9-F87F913BE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488"/>
                <a:ext cx="88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imes New Roman" pitchFamily="18" charset="0"/>
                  </a:rPr>
                  <a:t>其它内容</a:t>
                </a:r>
              </a:p>
            </p:txBody>
          </p:sp>
          <p:sp>
            <p:nvSpPr>
              <p:cNvPr id="25" name="AutoShape 14">
                <a:extLst>
                  <a:ext uri="{FF2B5EF4-FFF2-40B4-BE49-F238E27FC236}">
                    <a16:creationId xmlns:a16="http://schemas.microsoft.com/office/drawing/2014/main" id="{70002367-1BBA-4F46-975F-05F7782B1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776"/>
                <a:ext cx="144" cy="240"/>
              </a:xfrm>
              <a:prstGeom prst="rightBrace">
                <a:avLst>
                  <a:gd name="adj1" fmla="val 1388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438B0F19-5E0C-4023-AE6A-A0AA89DC18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75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</a:rPr>
                  <a:t>vspace</a:t>
                </a:r>
              </a:p>
            </p:txBody>
          </p:sp>
          <p:sp>
            <p:nvSpPr>
              <p:cNvPr id="27" name="Text Box 16">
                <a:extLst>
                  <a:ext uri="{FF2B5EF4-FFF2-40B4-BE49-F238E27FC236}">
                    <a16:creationId xmlns:a16="http://schemas.microsoft.com/office/drawing/2014/main" id="{936D5616-6CD8-4EE3-A779-A8DC1F00C6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968"/>
                <a:ext cx="502" cy="5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Times New Roman" pitchFamily="18" charset="0"/>
                  </a:rPr>
                  <a:t>其它</a:t>
                </a:r>
              </a:p>
              <a:p>
                <a:r>
                  <a:rPr lang="zh-CN" altLang="en-US" b="1" dirty="0">
                    <a:latin typeface="Times New Roman" pitchFamily="18" charset="0"/>
                  </a:rPr>
                  <a:t>内容</a:t>
                </a:r>
              </a:p>
            </p:txBody>
          </p:sp>
          <p:sp>
            <p:nvSpPr>
              <p:cNvPr id="28" name="Line 17">
                <a:extLst>
                  <a:ext uri="{FF2B5EF4-FFF2-40B4-BE49-F238E27FC236}">
                    <a16:creationId xmlns:a16="http://schemas.microsoft.com/office/drawing/2014/main" id="{72A610DF-59BA-40B4-BC4B-BF074D52A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0" y="192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utoShape 18">
                <a:extLst>
                  <a:ext uri="{FF2B5EF4-FFF2-40B4-BE49-F238E27FC236}">
                    <a16:creationId xmlns:a16="http://schemas.microsoft.com/office/drawing/2014/main" id="{AE35574E-A4F3-41A3-A013-BD6FF992E7B4}"/>
                  </a:ext>
                </a:extLst>
              </p:cNvPr>
              <p:cNvSpPr>
                <a:spLocks/>
              </p:cNvSpPr>
              <p:nvPr/>
            </p:nvSpPr>
            <p:spPr bwMode="auto">
              <a:xfrm rot="-26810233">
                <a:off x="1749" y="1992"/>
                <a:ext cx="96" cy="24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Text Box 19">
                <a:extLst>
                  <a:ext uri="{FF2B5EF4-FFF2-40B4-BE49-F238E27FC236}">
                    <a16:creationId xmlns:a16="http://schemas.microsoft.com/office/drawing/2014/main" id="{A3DE8698-7449-4285-82E9-FBB20E488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7" y="2227"/>
                <a:ext cx="308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</a:rPr>
                  <a:t>hspace</a:t>
                </a:r>
              </a:p>
            </p:txBody>
          </p:sp>
          <p:sp>
            <p:nvSpPr>
              <p:cNvPr id="31" name="Text Box 21">
                <a:extLst>
                  <a:ext uri="{FF2B5EF4-FFF2-40B4-BE49-F238E27FC236}">
                    <a16:creationId xmlns:a16="http://schemas.microsoft.com/office/drawing/2014/main" id="{5EB8112E-052E-446E-A6A1-B003BA2FF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0" y="2204"/>
                <a:ext cx="308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  <a:latin typeface="Times New Roman" pitchFamily="18" charset="0"/>
                  </a:rPr>
                  <a:t>height</a:t>
                </a:r>
              </a:p>
            </p:txBody>
          </p:sp>
          <p:sp>
            <p:nvSpPr>
              <p:cNvPr id="32" name="Text Box 22">
                <a:extLst>
                  <a:ext uri="{FF2B5EF4-FFF2-40B4-BE49-F238E27FC236}">
                    <a16:creationId xmlns:a16="http://schemas.microsoft.com/office/drawing/2014/main" id="{B3794702-8CE4-4F1B-AC1B-638A78E95A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" y="2016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  <a:latin typeface="Times New Roman" pitchFamily="18" charset="0"/>
                  </a:rPr>
                  <a:t>width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487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7666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HTML</a:t>
            </a:r>
            <a:r>
              <a:rPr lang="zh-CN" altLang="en-US" sz="2400" b="1" dirty="0"/>
              <a:t>文件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FC4490DF-539D-4BE4-AE8C-E1A7808F4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42316"/>
            <a:ext cx="9144000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&lt; PARAM NAME = </a:t>
            </a:r>
            <a:r>
              <a:rPr lang="en-US" altLang="zh-CN" sz="2000" b="1" i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appletParameter1</a:t>
            </a:r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VALUE = </a:t>
            </a:r>
            <a:r>
              <a:rPr lang="en-US" altLang="zh-CN" sz="2000" b="1" i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value</a:t>
            </a:r>
            <a:r>
              <a:rPr lang="en-US" altLang="zh-CN" sz="2000" b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&gt;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&lt;PARAM&gt;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属性可以使得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</a:rPr>
              <a:t>能够从页面中获取所需的参数。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</a:rPr>
              <a:t>可以用其方法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getParameter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获取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&lt;PARAM&gt;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属性指定的参数。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zh-CN" altLang="en-US" sz="9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&lt;PARAM&gt;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属性的作用与应用程序中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main()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方法里参数</a:t>
            </a:r>
            <a:r>
              <a:rPr lang="en-US" altLang="zh-CN" sz="2000" b="1" i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String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args</a:t>
            </a:r>
            <a:r>
              <a:rPr lang="en-US" altLang="zh-CN" sz="2000" b="1" i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[]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的作用是一样的。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zh-CN" altLang="en-US" sz="9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一个好的小应用程序，应该提供用户能够设置外部参数的功能，以使得用户能够根据自己的需要来应用它。方法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getParameterInfo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可以得到有关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&lt;PARAM&gt;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属性的说明信息。</a:t>
            </a:r>
          </a:p>
          <a:p>
            <a:pPr lvl="1"/>
            <a:endParaRPr lang="zh-CN" altLang="en-US" sz="5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en-US" altLang="zh-CN" sz="2000" b="1" i="1" dirty="0" err="1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alternateHTML</a:t>
            </a:r>
            <a:endParaRPr lang="en-US" altLang="zh-CN" sz="2000" b="1" dirty="0">
              <a:solidFill>
                <a:schemeClr val="folHlink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如果浏览器不支持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，就解释</a:t>
            </a:r>
            <a:r>
              <a:rPr lang="en-US" altLang="zh-CN" sz="2000" b="1" i="1" dirty="0" err="1">
                <a:latin typeface="Consolas" panose="020B0609020204030204" pitchFamily="49" charset="0"/>
                <a:ea typeface="楷体" panose="02010609060101010101" pitchFamily="49" charset="-122"/>
              </a:rPr>
              <a:t>alternateHTML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所给出的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代码。否则就忽略它。</a:t>
            </a:r>
          </a:p>
        </p:txBody>
      </p:sp>
    </p:spTree>
    <p:extLst>
      <p:ext uri="{BB962C8B-B14F-4D97-AF65-F5344CB8AC3E}">
        <p14:creationId xmlns:p14="http://schemas.microsoft.com/office/powerpoint/2010/main" val="1736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00C7F8-83B9-4CA4-AC81-A50A538278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java.applet.Applet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test2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Applet {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String str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Font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fnt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init() {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”)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h  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"size"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x  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"x1"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y  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"y1"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en-US" altLang="zh-CN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TimesRoman</a:t>
            </a:r>
            <a:r>
              <a:rPr lang="en-US" altLang="zh-CN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Font.BOLD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paint(Graphics g) {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g.setColor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g.setFont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g.drawString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}}</a:t>
            </a:r>
          </a:p>
        </p:txBody>
      </p:sp>
    </p:spTree>
    <p:extLst>
      <p:ext uri="{BB962C8B-B14F-4D97-AF65-F5344CB8AC3E}">
        <p14:creationId xmlns:p14="http://schemas.microsoft.com/office/powerpoint/2010/main" val="26951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00C7F8-83B9-4CA4-AC81-A50A538278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47899"/>
            <a:ext cx="9144000" cy="4238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&lt;Html&gt;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&lt;Body&gt;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000" b="1" dirty="0">
                <a:solidFill>
                  <a:srgbClr val="CD31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Applet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"test2.class"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 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width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height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    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&lt;Param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"string"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"Hello, Beijing!"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    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&lt;Param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"size"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    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"30"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    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&lt;Param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"x1"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     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"50"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    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&lt;Param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"y1"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   </a:t>
            </a:r>
            <a:r>
              <a:rPr lang="en-US" altLang="zh-CN" sz="2000" b="1" dirty="0">
                <a:solidFill>
                  <a:srgbClr val="E5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"100"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&lt;/</a:t>
            </a:r>
            <a:r>
              <a:rPr lang="en-US" altLang="zh-CN" sz="2000" b="1" dirty="0">
                <a:solidFill>
                  <a:srgbClr val="CD31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Applet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&lt;/Body&gt;</a:t>
            </a:r>
            <a:endParaRPr lang="en-US" altLang="zh-CN" sz="2000" b="1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8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&lt;/Html&gt;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 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054DD0-D5C0-4DAA-9EC4-4D01852F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85" y="-57600"/>
            <a:ext cx="314851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Application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50217B3-0758-47BE-8B60-98FDD7516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68741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lt"/>
              </a:rPr>
              <a:t>一个</a:t>
            </a:r>
            <a:r>
              <a:rPr lang="en-US" altLang="zh-CN" sz="2000" dirty="0">
                <a:latin typeface="+mj-lt"/>
              </a:rPr>
              <a:t>Java</a:t>
            </a:r>
            <a:r>
              <a:rPr lang="zh-CN" altLang="en-US" sz="2000" dirty="0">
                <a:latin typeface="+mj-lt"/>
              </a:rPr>
              <a:t>类文件可以既是一个</a:t>
            </a:r>
            <a:r>
              <a:rPr lang="en-US" altLang="zh-CN" sz="2000" dirty="0">
                <a:latin typeface="+mj-lt"/>
              </a:rPr>
              <a:t>Java Applet</a:t>
            </a:r>
            <a:r>
              <a:rPr lang="zh-CN" altLang="en-US" sz="2000" dirty="0">
                <a:latin typeface="+mj-lt"/>
              </a:rPr>
              <a:t>，又是一个</a:t>
            </a:r>
            <a:r>
              <a:rPr lang="en-US" altLang="zh-CN" sz="2000" dirty="0">
                <a:latin typeface="+mj-lt"/>
              </a:rPr>
              <a:t>Java Application</a:t>
            </a:r>
            <a:r>
              <a:rPr lang="zh-CN" altLang="en-US" sz="2000" dirty="0">
                <a:latin typeface="+mj-lt"/>
              </a:rPr>
              <a:t>，只不过在编写时稍微复杂一些而已，但它却既可以在浏览器中运行，又可以作为</a:t>
            </a:r>
            <a:r>
              <a:rPr lang="en-US" altLang="zh-CN" sz="2000" dirty="0">
                <a:latin typeface="+mj-lt"/>
              </a:rPr>
              <a:t>Application</a:t>
            </a:r>
            <a:r>
              <a:rPr lang="zh-CN" altLang="en-US" sz="2000" dirty="0">
                <a:latin typeface="+mj-lt"/>
              </a:rPr>
              <a:t>单独运行。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A73697-FE89-45C7-9CE0-EC98043A5AEF}"/>
              </a:ext>
            </a:extLst>
          </p:cNvPr>
          <p:cNvSpPr txBox="1"/>
          <p:nvPr/>
        </p:nvSpPr>
        <p:spPr>
          <a:xfrm>
            <a:off x="0" y="2584404"/>
            <a:ext cx="914400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test3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s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init()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s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49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Application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50217B3-0758-47BE-8B60-98FDD7516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68741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lt"/>
              </a:rPr>
              <a:t>一个</a:t>
            </a:r>
            <a:r>
              <a:rPr lang="en-US" altLang="zh-CN" sz="2000" dirty="0">
                <a:latin typeface="+mj-lt"/>
              </a:rPr>
              <a:t>Java</a:t>
            </a:r>
            <a:r>
              <a:rPr lang="zh-CN" altLang="en-US" sz="2000" dirty="0">
                <a:latin typeface="+mj-lt"/>
              </a:rPr>
              <a:t>类文件可以既是一个</a:t>
            </a:r>
            <a:r>
              <a:rPr lang="en-US" altLang="zh-CN" sz="2000" dirty="0">
                <a:latin typeface="+mj-lt"/>
              </a:rPr>
              <a:t>Java Applet</a:t>
            </a:r>
            <a:r>
              <a:rPr lang="zh-CN" altLang="en-US" sz="2000" dirty="0">
                <a:latin typeface="+mj-lt"/>
              </a:rPr>
              <a:t>，又是一个</a:t>
            </a:r>
            <a:r>
              <a:rPr lang="en-US" altLang="zh-CN" sz="2000" dirty="0">
                <a:latin typeface="+mj-lt"/>
              </a:rPr>
              <a:t>Java Application</a:t>
            </a:r>
            <a:r>
              <a:rPr lang="zh-CN" altLang="en-US" sz="2000" dirty="0">
                <a:latin typeface="+mj-lt"/>
              </a:rPr>
              <a:t>，只不过在编写时稍微复杂一些而已，但它却既可以在浏览器中运行，又可以作为</a:t>
            </a:r>
            <a:r>
              <a:rPr lang="en-US" altLang="zh-CN" sz="2000" dirty="0">
                <a:latin typeface="+mj-lt"/>
              </a:rPr>
              <a:t>Application</a:t>
            </a:r>
            <a:r>
              <a:rPr lang="zh-CN" altLang="en-US" sz="2000" dirty="0">
                <a:latin typeface="+mj-lt"/>
              </a:rPr>
              <a:t>单独运行。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7696D8-4757-4E09-A957-8D2650700BFA}"/>
              </a:ext>
            </a:extLst>
          </p:cNvPr>
          <p:cNvSpPr txBox="1"/>
          <p:nvPr/>
        </p:nvSpPr>
        <p:spPr>
          <a:xfrm>
            <a:off x="1" y="2257660"/>
            <a:ext cx="9210674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 String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Frame f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Frame(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"Applet-App"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test3 app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test3()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f.addWindowListener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WindowAdapter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windowClosing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app.start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Application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50217B3-0758-47BE-8B60-98FDD7516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68741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lt"/>
              </a:rPr>
              <a:t>一个</a:t>
            </a:r>
            <a:r>
              <a:rPr lang="en-US" altLang="zh-CN" sz="2000" dirty="0">
                <a:latin typeface="+mj-lt"/>
              </a:rPr>
              <a:t>Java</a:t>
            </a:r>
            <a:r>
              <a:rPr lang="zh-CN" altLang="en-US" sz="2000" dirty="0">
                <a:latin typeface="+mj-lt"/>
              </a:rPr>
              <a:t>类文件可以既是一个</a:t>
            </a:r>
            <a:r>
              <a:rPr lang="en-US" altLang="zh-CN" sz="2000" dirty="0">
                <a:latin typeface="+mj-lt"/>
              </a:rPr>
              <a:t>Java Applet</a:t>
            </a:r>
            <a:r>
              <a:rPr lang="zh-CN" altLang="en-US" sz="2000" dirty="0">
                <a:latin typeface="+mj-lt"/>
              </a:rPr>
              <a:t>，又是一个</a:t>
            </a:r>
            <a:r>
              <a:rPr lang="en-US" altLang="zh-CN" sz="2000" dirty="0">
                <a:latin typeface="+mj-lt"/>
              </a:rPr>
              <a:t>Java Application</a:t>
            </a:r>
            <a:r>
              <a:rPr lang="zh-CN" altLang="en-US" sz="2000" dirty="0">
                <a:latin typeface="+mj-lt"/>
              </a:rPr>
              <a:t>，只不过在编写时稍微复杂一些而已，但它却既可以在浏览器中运行，又可以作为</a:t>
            </a:r>
            <a:r>
              <a:rPr lang="en-US" altLang="zh-CN" sz="2000" dirty="0">
                <a:latin typeface="+mj-lt"/>
              </a:rPr>
              <a:t>Application</a:t>
            </a:r>
            <a:r>
              <a:rPr lang="zh-CN" altLang="en-US" sz="2000" dirty="0">
                <a:latin typeface="+mj-lt"/>
              </a:rPr>
              <a:t>单独运行。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4504CE-536C-4737-83C8-326C13E2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9" y="2736557"/>
            <a:ext cx="3676650" cy="33479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C5AC44-E5F8-40B3-9A7C-77F33A60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62" y="2736558"/>
            <a:ext cx="3419429" cy="33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 Applet</a:t>
            </a:r>
            <a:r>
              <a:rPr lang="zh-CN" altLang="en-US" sz="2400" b="1" dirty="0"/>
              <a:t>浏览器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C18DFBF-5DF8-4AE5-8E23-73A6DA9F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55093"/>
            <a:ext cx="9144000" cy="264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Java 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浏览器是指可以运行包含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文件的一切软件系统。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HotJava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Netscape Navigator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以及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Microsoft Internet Explorer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等支持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的网络浏览器都是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浏览器，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Java 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都可以在其中运行。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AppletViewer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是一个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应用程序，是从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java.awt.Frame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中继承而来。它可以使得用户无须使用网络浏览器而直接运行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Java 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。但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AppletViewer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仅仅是一个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浏览器，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文件中的其他内容将不会被显示出来。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F4E4F2-331C-4CC9-8552-458817DFFEED}"/>
              </a:ext>
            </a:extLst>
          </p:cNvPr>
          <p:cNvSpPr/>
          <p:nvPr/>
        </p:nvSpPr>
        <p:spPr>
          <a:xfrm>
            <a:off x="0" y="4679687"/>
            <a:ext cx="91440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使用方法：</a:t>
            </a:r>
            <a:r>
              <a:rPr lang="en-US" altLang="zh-CN" sz="2800" b="1" dirty="0" err="1"/>
              <a:t>AppletViewer</a:t>
            </a:r>
            <a:r>
              <a:rPr lang="en-US" altLang="zh-CN" sz="2800" b="1" dirty="0"/>
              <a:t> &lt;</a:t>
            </a:r>
            <a:r>
              <a:rPr lang="en-US" altLang="zh-CN" sz="2800" b="1" i="1" dirty="0">
                <a:solidFill>
                  <a:schemeClr val="folHlink"/>
                </a:solidFill>
              </a:rPr>
              <a:t>HTML file or URL</a:t>
            </a:r>
            <a:r>
              <a:rPr lang="en-US" altLang="zh-CN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30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 Applet</a:t>
            </a:r>
            <a:r>
              <a:rPr lang="zh-CN" altLang="en-US" sz="2400" b="1" dirty="0"/>
              <a:t>浏览器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C18DFBF-5DF8-4AE5-8E23-73A6DA9F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55093"/>
            <a:ext cx="9144000" cy="227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本身是一个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组件，因此它也具有一般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组件的图形绘制功能。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中有三个显示相关的方法：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update()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repaint()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的显示更新是由一个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线程来控制完成的，它主要负责两种显示更新情况：第一是曝光，表示部分显示区域被遮盖、调整大小、最大最小化等，这种情况随时会发生，需要系统调用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方法；第二是程序需要重画显示区域，添加一些新的显示内容，需要程序调用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repaint()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50046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图形操作方法间的关联</a:t>
            </a: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24ADD1C0-FF22-4643-BE2C-AB71D9014A89}"/>
              </a:ext>
            </a:extLst>
          </p:cNvPr>
          <p:cNvGrpSpPr>
            <a:grpSpLocks/>
          </p:cNvGrpSpPr>
          <p:nvPr/>
        </p:nvGrpSpPr>
        <p:grpSpPr bwMode="auto">
          <a:xfrm>
            <a:off x="550098" y="1743737"/>
            <a:ext cx="8229600" cy="4724400"/>
            <a:chOff x="96" y="960"/>
            <a:chExt cx="5184" cy="297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B6092DA1-8B85-431D-8DE9-1D55DC563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960"/>
              <a:ext cx="2508" cy="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b="1">
                  <a:latin typeface="Times New Roman" pitchFamily="18" charset="0"/>
                </a:rPr>
                <a:t>AWT thread</a:t>
              </a:r>
              <a:r>
                <a:rPr lang="zh-CN" altLang="en-US" sz="2800" b="1">
                  <a:latin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</a:rPr>
                <a:t>waiting</a:t>
              </a:r>
              <a:r>
                <a:rPr lang="zh-CN" altLang="en-US" sz="28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8A7146A2-C99C-48E6-AD7B-2411FBA1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26"/>
              <a:ext cx="1680" cy="912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800" b="1">
                  <a:latin typeface="Times New Roman" pitchFamily="18" charset="0"/>
                </a:rPr>
                <a:t>update()</a:t>
              </a:r>
              <a:r>
                <a:rPr lang="zh-CN" altLang="en-US" sz="2800" b="1">
                  <a:latin typeface="Times New Roman" pitchFamily="18" charset="0"/>
                </a:rPr>
                <a:t>：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clear area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call paint()</a:t>
              </a:r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DA951368-E069-4A12-B402-F6F1CBC6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72"/>
              <a:ext cx="1296" cy="57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paint()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7D49D914-B786-4063-BD0C-DEF8802A8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392"/>
              <a:ext cx="1022" cy="6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>
                  <a:latin typeface="Times New Roman" pitchFamily="18" charset="0"/>
                </a:rPr>
                <a:t>程序调用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800" b="1">
                  <a:latin typeface="Times New Roman" pitchFamily="18" charset="0"/>
                </a:rPr>
                <a:t>repaint()</a:t>
              </a: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4EAA150F-0970-4306-B85A-6F19663DF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282"/>
              <a:ext cx="0" cy="62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DE1F5D7-6D8A-49E6-B08F-8D8BEBAA1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86"/>
              <a:ext cx="96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96444BD5-1987-4CE3-9614-4AF54C2A3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302"/>
              <a:ext cx="0" cy="177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0D4E0FD7-2A82-4997-83D2-B152A3B75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8"/>
              <a:ext cx="0" cy="52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A6C4B2EA-2715-4AC3-9FF8-97C0834A7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60"/>
              <a:ext cx="8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71CC5CF9-65CB-42AC-A6BF-9E73C4B54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753"/>
              <a:ext cx="1498" cy="7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b="1">
                  <a:latin typeface="Times New Roman" pitchFamily="18" charset="0"/>
                </a:rPr>
                <a:t>Exposure</a:t>
              </a:r>
              <a:r>
                <a:rPr lang="zh-CN" altLang="en-US" sz="2800" b="1">
                  <a:latin typeface="Times New Roman" pitchFamily="18" charset="0"/>
                </a:rPr>
                <a:t>：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>
                  <a:latin typeface="Times New Roman" pitchFamily="18" charset="0"/>
                </a:rPr>
                <a:t>遮盖、调整大小、最大最小化等</a:t>
              </a: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11044EDD-2257-49C5-89BD-79CA51763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208"/>
              <a:ext cx="3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4732BCB6-803A-484F-8A01-0A646F32A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153FE368-8931-478E-BE0C-C8A68276D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936"/>
              <a:ext cx="20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4C80BAFC-D5DB-4DF0-B8AC-44621EE87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1110"/>
              <a:ext cx="0" cy="28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F4DA8DB8-B3F5-4DBD-A2EC-547441041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110"/>
              <a:ext cx="14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7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图形操作方法间的关联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9269DB-5A86-4FB2-BE4F-4C827AC8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3" y="1764020"/>
            <a:ext cx="8229600" cy="38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  paint( </a:t>
            </a:r>
            <a:r>
              <a:rPr lang="en-US" altLang="zh-CN" sz="2400" b="1" i="1" dirty="0">
                <a:solidFill>
                  <a:schemeClr val="folHlink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Graphics g </a:t>
            </a: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方法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本身是一个容器，因此任何输出都必须用图形方法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。当小应用首次被装载，以及每次窗口放大、缩小、刷新时都要调用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方法。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是由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线程调用的，而不是由程序调用，当程序希望调用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方法时，用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repaint()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方法。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方法的参数是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Graphics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类的对象 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g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，该对象不是由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new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产生的，而是由系统或其他方式直接将生好的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Graphics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对象当作方法的参数，再交给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方法。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方法必须被重写以绘制自己所需的内容。</a:t>
            </a:r>
          </a:p>
        </p:txBody>
      </p:sp>
    </p:spTree>
    <p:extLst>
      <p:ext uri="{BB962C8B-B14F-4D97-AF65-F5344CB8AC3E}">
        <p14:creationId xmlns:p14="http://schemas.microsoft.com/office/powerpoint/2010/main" val="42114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7758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8C1F5-7A34-45BF-8911-55F2F8BA2734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图形操作方法间的关联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629241E-3468-4766-AF40-3EFF7F58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18151"/>
            <a:ext cx="8229600" cy="427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  update()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方法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update()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方法用于更新图形。它首先清除背景，然后设置前景，再调用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方法完成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中的具体绘图。一般不重写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update()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方法。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repaint()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方法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repaint()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方法主要用于重绘图形，它是通过调用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update()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方法来实现图形重绘的。当组件外形发生变化时，系统自动调用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repaint()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方法。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线程要处理组件的绘图工作，并负责其输入事件，因此必须尽量缩短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方法和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update()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方法的长度，特别是在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paint()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方法中，不要执行太消耗时间的操作。</a:t>
            </a:r>
          </a:p>
        </p:txBody>
      </p:sp>
    </p:spTree>
    <p:extLst>
      <p:ext uri="{BB962C8B-B14F-4D97-AF65-F5344CB8AC3E}">
        <p14:creationId xmlns:p14="http://schemas.microsoft.com/office/powerpoint/2010/main" val="232564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1216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4886BA-DD33-4045-87D8-DA3AB4F7706B}"/>
              </a:ext>
            </a:extLst>
          </p:cNvPr>
          <p:cNvSpPr txBox="1">
            <a:spLocks noChangeArrowheads="1"/>
          </p:cNvSpPr>
          <p:nvPr/>
        </p:nvSpPr>
        <p:spPr>
          <a:xfrm>
            <a:off x="156907" y="1690245"/>
            <a:ext cx="7926388" cy="50292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设置字体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java.awt.Font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设置文本的字体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包括字型和字号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构造方法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Font(String name, int style int size)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设置颜色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java.awt.Color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控制颜色，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Color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类已包含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13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个颜色常量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构造方法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Color(int r, int g, int b)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Color(float r1, float g1, float b1)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74D3D-C09D-4913-9AAE-C60E56D9F91D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绘制图形</a:t>
            </a:r>
          </a:p>
        </p:txBody>
      </p:sp>
    </p:spTree>
    <p:extLst>
      <p:ext uri="{BB962C8B-B14F-4D97-AF65-F5344CB8AC3E}">
        <p14:creationId xmlns:p14="http://schemas.microsoft.com/office/powerpoint/2010/main" val="16649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6799CA-B3D7-4E57-AE3A-B7E534C04593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绘制图形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659581-F549-40CD-9613-151F6CFD987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71675"/>
            <a:ext cx="8142288" cy="404812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绘制文本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绘制字符串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drawString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(String s, int x, int y)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绘制字符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drawString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(char c[], int offset, int number int x, int y)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绘制字节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drawString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(byte b[], int offset, int number int x, int y)</a:t>
            </a:r>
          </a:p>
        </p:txBody>
      </p:sp>
    </p:spTree>
    <p:extLst>
      <p:ext uri="{BB962C8B-B14F-4D97-AF65-F5344CB8AC3E}">
        <p14:creationId xmlns:p14="http://schemas.microsoft.com/office/powerpoint/2010/main" val="228821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480F7-0CE9-4821-A462-31206F125F33}"/>
              </a:ext>
            </a:extLst>
          </p:cNvPr>
          <p:cNvSpPr txBox="1"/>
          <p:nvPr/>
        </p:nvSpPr>
        <p:spPr>
          <a:xfrm>
            <a:off x="-52720" y="933902"/>
            <a:ext cx="9196719" cy="59093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test4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 font1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font3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font1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"Serif"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Font.BOLD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font2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"Monospaced"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Font.BOLD+Font.ITALIC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font3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SansSerif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Font.PLAIN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(font1)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"Serif 20 point BOLD"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(font2)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"Monospaced 24 point BOLD + ITALIC"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(font3)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SansSerif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16 point PLAIN"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font2.getSize()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style = font1.getStyle()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String name = font2.getName()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String str = name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style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size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2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480F7-0CE9-4821-A462-31206F125F33}"/>
              </a:ext>
            </a:extLst>
          </p:cNvPr>
          <p:cNvSpPr txBox="1"/>
          <p:nvPr/>
        </p:nvSpPr>
        <p:spPr>
          <a:xfrm>
            <a:off x="-52720" y="933902"/>
            <a:ext cx="9196719" cy="59093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test4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 font1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font3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font1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"Serif"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Font.BOLD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font2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"Monospaced"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Font.BOLD+Font.ITALIC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font3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SansSerif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Font.PLAIN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(font1)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"Serif 20 point BOLD"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(font2)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"Monospaced 24 point BOLD + ITALIC"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(font3)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SansSerif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16 point PLAIN"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font2.getSize()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style = font1.getStyle()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String name = font2.getName()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String str = name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style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size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673267-2FF4-4804-AF6A-8D92A2F1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784" y="2395085"/>
            <a:ext cx="9196719" cy="34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379C72-4F9C-4FB5-81C4-41CE86F5958D}"/>
              </a:ext>
            </a:extLst>
          </p:cNvPr>
          <p:cNvSpPr txBox="1"/>
          <p:nvPr/>
        </p:nvSpPr>
        <p:spPr>
          <a:xfrm>
            <a:off x="0" y="11765"/>
            <a:ext cx="9144000" cy="674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test5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Font font1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TimesRoman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Font.ITALIC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Font font2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Braggadcoio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Font.BOLD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String str =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Beijing!"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Color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(font1)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Color darker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mycolor.darker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(darker)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Color brighter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mycolor.brighter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(brighter)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(font2)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Color.red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Color.white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169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3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379C72-4F9C-4FB5-81C4-41CE86F5958D}"/>
              </a:ext>
            </a:extLst>
          </p:cNvPr>
          <p:cNvSpPr txBox="1"/>
          <p:nvPr/>
        </p:nvSpPr>
        <p:spPr>
          <a:xfrm>
            <a:off x="0" y="11765"/>
            <a:ext cx="9144000" cy="674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test5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Font font1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TimesRoman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Font.ITALIC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Font font2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Font(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Braggadcoio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Font.BOLD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String str =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Beijing!"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Color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(font1)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Color darker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mycolor.darker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(darker)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Color brighter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mycolor.brighter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(brighter)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(font2)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Color.red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Color.white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169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F256CB-F734-413E-B5F3-7FD2E285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1905000"/>
            <a:ext cx="4452938" cy="40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736B79-5BF2-41EE-B546-1C55EACF19D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43737"/>
            <a:ext cx="8893175" cy="523398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绘制几何图形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画直线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drawLine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x1, int y1, int x2, int y2)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画矩形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drawRect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x, int y, int width, int height)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fillRect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x, int y, int width, int height)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clearRect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x, int y, int width, int height)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drawRoundRect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x, int y, int width, int height,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arcWidth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arcHeight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draw3DRect(int x, int y, int width, int height,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boolean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 b)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fill3DRect(int x, int y, int width, int height,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boolean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 b)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zh-CN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D4E010-388B-4F17-8705-6164EAAA0D53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绘制图形</a:t>
            </a:r>
          </a:p>
        </p:txBody>
      </p:sp>
    </p:spTree>
    <p:extLst>
      <p:ext uri="{BB962C8B-B14F-4D97-AF65-F5344CB8AC3E}">
        <p14:creationId xmlns:p14="http://schemas.microsoft.com/office/powerpoint/2010/main" val="30914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DB5544-8DE9-4AF1-AB00-A7B1840876A5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绘制图形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1B602F-C1E2-43A6-85B3-3C2B28B0965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43737"/>
            <a:ext cx="9144000" cy="523398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绘制几何图形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画圆弧和椭圆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drawArc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x, int y, int width, int height,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startAngle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arcAngle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fillArc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x, int y, int width, int height,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startAngle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arcAngle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drawOval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x, int y, int width, int height)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fillOval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x, int y, int width, int height)</a:t>
            </a:r>
          </a:p>
          <a:p>
            <a:pPr marL="1371600" lvl="2" indent="-45720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6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E04F2-AF27-4F4D-BD32-9FA74CB831B7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</a:t>
            </a:r>
            <a:r>
              <a:rPr lang="zh-CN" altLang="en-US" sz="2400" b="1" dirty="0"/>
              <a:t>程序的两种基本形式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62828D-5351-47D7-9854-A6874AC36BF1}"/>
              </a:ext>
            </a:extLst>
          </p:cNvPr>
          <p:cNvSpPr txBox="1"/>
          <p:nvPr/>
        </p:nvSpPr>
        <p:spPr>
          <a:xfrm>
            <a:off x="43130" y="1664863"/>
            <a:ext cx="8799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Java Application(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应用程序</a:t>
            </a: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，可独立运行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Java Applet(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小程序</a:t>
            </a:r>
            <a:r>
              <a:rPr lang="en-US" altLang="zh-CN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Consolas" panose="020B0609020204030204" pitchFamily="49" charset="0"/>
                <a:ea typeface="楷体" panose="02010609060101010101" pitchFamily="49" charset="-122"/>
              </a:rPr>
              <a:t>，嵌入在浏览器中运行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E885D0-2314-4542-B338-DDC4213AA473}"/>
              </a:ext>
            </a:extLst>
          </p:cNvPr>
          <p:cNvSpPr txBox="1"/>
          <p:nvPr/>
        </p:nvSpPr>
        <p:spPr>
          <a:xfrm>
            <a:off x="0" y="2495860"/>
            <a:ext cx="9144000" cy="70788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eaLnBrk="1" hangingPunct="1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的结构特点、实现方法、工作原理</a:t>
            </a:r>
          </a:p>
          <a:p>
            <a:pPr lvl="1" eaLnBrk="1" hangingPunct="1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的编辑、编译和运行方法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BFF46C-B829-44D1-853E-4D258C5BF42A}"/>
              </a:ext>
            </a:extLst>
          </p:cNvPr>
          <p:cNvSpPr txBox="1"/>
          <p:nvPr/>
        </p:nvSpPr>
        <p:spPr>
          <a:xfrm>
            <a:off x="0" y="3326857"/>
            <a:ext cx="91440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java.awt.Graphics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test1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 =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"Here is an Applet"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62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CF415F-DE69-4314-97C6-B2DB90FE717E}"/>
              </a:ext>
            </a:extLst>
          </p:cNvPr>
          <p:cNvSpPr txBox="1"/>
          <p:nvPr/>
        </p:nvSpPr>
        <p:spPr>
          <a:xfrm>
            <a:off x="0" y="-27422"/>
            <a:ext cx="9144000" cy="674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test6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x0 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arc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*(X-Y)/N/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Color.red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g.fillRect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&lt;=N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L=(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)(X-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arc=Y*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/N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c=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/N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Color(c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g.drawRoundRect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)(x0+i*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)(y0+i*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arc)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g.draw3DRect(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Color.green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g.fill3DRect(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CF415F-DE69-4314-97C6-B2DB90FE717E}"/>
              </a:ext>
            </a:extLst>
          </p:cNvPr>
          <p:cNvSpPr txBox="1"/>
          <p:nvPr/>
        </p:nvSpPr>
        <p:spPr>
          <a:xfrm>
            <a:off x="0" y="-27422"/>
            <a:ext cx="9144000" cy="674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test6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x0 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arc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*(X-Y)/N/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Color.red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g.fillRect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&lt;=N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L=(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)(X-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arc=Y*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/N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c=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/N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Color(c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g.drawRoundRect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)(x0+i*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)(y0+i*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arc)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g.draw3DRect(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Color.green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g.fill3DRect(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BF7262-94D0-4899-A3B2-4956AA15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093510"/>
            <a:ext cx="54864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DB5544-8DE9-4AF1-AB00-A7B1840876A5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绘制图形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1B602F-C1E2-43A6-85B3-3C2B28B0965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43737"/>
            <a:ext cx="9144000" cy="523398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绘制几何图形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画多边形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drawPolygon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xPoints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[],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yPoints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[], int Points)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fillPolygon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xPoints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[],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yPoints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[], int Points)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drawPolygon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(Polygon p)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public void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fillPolygon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(Polygon p)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zh-CN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Polygon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</a:rPr>
              <a:t>类构造方法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Polygon()</a:t>
            </a:r>
          </a:p>
          <a:p>
            <a:pPr marR="0" lvl="2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Polygon(int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xPoints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[],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yPoints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[], 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numberOfPoints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29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7233BE-8A81-4268-A82C-1882391A6489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演示图像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3EB1D2-229E-4561-8D8C-09C5B76F46A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42620"/>
            <a:ext cx="9144000" cy="50292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定义图像对象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java.awt.Image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图像高度和宽度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getHeight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ImageObserver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 observer)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int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getWidth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ImageObserver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 observer)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获取图像信息方法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Image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getImage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(URL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url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, String name)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显示图像的操作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drawImage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(Image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img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, int x, int y,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ImageObserver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 observer)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drawImage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(Image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img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, int x, int y, int width, int height, 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</a:rPr>
              <a:t>ImageObserver</a:t>
            </a:r>
            <a:r>
              <a:rPr lang="en-US" altLang="zh-CN" b="1" dirty="0">
                <a:latin typeface="Consolas" panose="020B0609020204030204" pitchFamily="49" charset="0"/>
                <a:ea typeface="楷体" panose="02010609060101010101" pitchFamily="49" charset="-122"/>
              </a:rPr>
              <a:t> observer)</a:t>
            </a:r>
          </a:p>
        </p:txBody>
      </p:sp>
    </p:spTree>
    <p:extLst>
      <p:ext uri="{BB962C8B-B14F-4D97-AF65-F5344CB8AC3E}">
        <p14:creationId xmlns:p14="http://schemas.microsoft.com/office/powerpoint/2010/main" val="71351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15002D-13C7-4B5F-AD25-38B7AE7EB72A}"/>
              </a:ext>
            </a:extLst>
          </p:cNvPr>
          <p:cNvSpPr txBox="1"/>
          <p:nvPr/>
        </p:nvSpPr>
        <p:spPr>
          <a:xfrm>
            <a:off x="-42863" y="1234024"/>
            <a:ext cx="9229725" cy="53553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java.applet.Applet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test7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paint(Graphics g)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Image pic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pic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getImage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getDocumentBase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"husky.jpg"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x0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pic.getWidth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pic.getHeight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g.drawImage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g.drawImage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x0+ w +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w/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h/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g.drawImage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x0+ 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w)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y0+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w/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h/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g.drawImage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(pic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x0+(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w)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y0+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)(w*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)(h*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F77F3E-9F36-4C8A-8D2A-8F43DF4F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0962"/>
            <a:ext cx="9144000" cy="41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E97E43-001F-4EF9-900A-EEA2B7CCB65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219200"/>
            <a:ext cx="7926388" cy="50292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动画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创建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Image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类的对象数组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drawImage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Thread.sleep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repaint()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播放声音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public void play(URL 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url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public 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AudioClip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getAudio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(URL 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url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play()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/loop()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/stop()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7761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00636"/>
            <a:ext cx="9144000" cy="2857364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9144000" cy="2326133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0" y="2446068"/>
            <a:ext cx="8110537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kern="1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4"/>
          <a:stretch>
            <a:fillRect/>
          </a:stretch>
        </p:blipFill>
        <p:spPr bwMode="auto">
          <a:xfrm>
            <a:off x="206375" y="152400"/>
            <a:ext cx="25177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E04F2-AF27-4F4D-BD32-9FA74CB831B7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HTML</a:t>
            </a:r>
            <a:r>
              <a:rPr lang="zh-CN" altLang="en-US" sz="2400" b="1" dirty="0"/>
              <a:t>文件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62828D-5351-47D7-9854-A6874AC36BF1}"/>
              </a:ext>
            </a:extLst>
          </p:cNvPr>
          <p:cNvSpPr txBox="1"/>
          <p:nvPr/>
        </p:nvSpPr>
        <p:spPr>
          <a:xfrm>
            <a:off x="0" y="1568741"/>
            <a:ext cx="8799888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超文本标记语言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(HTML)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WWW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Applet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j-ea"/>
              </a:rPr>
              <a:t>小程序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嵌入在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写入在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文件中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从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WWW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服务器下载到本地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WWW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由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WWW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浏览器中的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解释器来运行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B147B15-9FF5-48A7-82F4-823D78803BD0}"/>
              </a:ext>
            </a:extLst>
          </p:cNvPr>
          <p:cNvGrpSpPr/>
          <p:nvPr/>
        </p:nvGrpSpPr>
        <p:grpSpPr>
          <a:xfrm>
            <a:off x="125835" y="3766266"/>
            <a:ext cx="2843868" cy="2575811"/>
            <a:chOff x="125835" y="4051492"/>
            <a:chExt cx="2558643" cy="2064083"/>
          </a:xfrm>
        </p:grpSpPr>
        <p:sp>
          <p:nvSpPr>
            <p:cNvPr id="2" name="标注: 右箭头 1">
              <a:extLst>
                <a:ext uri="{FF2B5EF4-FFF2-40B4-BE49-F238E27FC236}">
                  <a16:creationId xmlns:a16="http://schemas.microsoft.com/office/drawing/2014/main" id="{F81CA0B0-0435-4420-BCC0-096128476AC6}"/>
                </a:ext>
              </a:extLst>
            </p:cNvPr>
            <p:cNvSpPr/>
            <p:nvPr/>
          </p:nvSpPr>
          <p:spPr>
            <a:xfrm>
              <a:off x="125835" y="4051492"/>
              <a:ext cx="1585520" cy="2064083"/>
            </a:xfrm>
            <a:prstGeom prst="rightArrowCallout">
              <a:avLst>
                <a:gd name="adj1" fmla="val 25000"/>
                <a:gd name="adj2" fmla="val 18253"/>
                <a:gd name="adj3" fmla="val 13888"/>
                <a:gd name="adj4" fmla="val 79264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楷体" panose="02010609060101010101" pitchFamily="49" charset="-122"/>
                </a:rPr>
                <a:t>Applet</a:t>
              </a:r>
              <a:r>
                <a:rPr lang="zh-CN" altLang="en-US" sz="2000" b="1" dirty="0">
                  <a:latin typeface="Consolas" panose="020B0609020204030204" pitchFamily="49" charset="0"/>
                  <a:ea typeface="楷体" panose="02010609060101010101" pitchFamily="49" charset="-122"/>
                </a:rPr>
                <a:t>小程序编写，编译，得到字节码文件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15CAC-54FE-4B7F-AFE9-31787FF69DCA}"/>
                </a:ext>
              </a:extLst>
            </p:cNvPr>
            <p:cNvSpPr/>
            <p:nvPr/>
          </p:nvSpPr>
          <p:spPr>
            <a:xfrm>
              <a:off x="1711355" y="4051492"/>
              <a:ext cx="973123" cy="206408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latin typeface="Consolas" panose="020B0609020204030204" pitchFamily="49" charset="0"/>
                  <a:ea typeface="楷体" panose="02010609060101010101" pitchFamily="49" charset="-122"/>
                </a:rPr>
                <a:t>嵌入到</a:t>
              </a:r>
              <a:r>
                <a:rPr lang="en-US" altLang="zh-CN" sz="2000" b="1">
                  <a:latin typeface="Consolas" panose="020B0609020204030204" pitchFamily="49" charset="0"/>
                  <a:ea typeface="楷体" panose="02010609060101010101" pitchFamily="49" charset="-122"/>
                </a:rPr>
                <a:t>HTML</a:t>
              </a:r>
              <a:r>
                <a:rPr lang="zh-CN" altLang="en-US" sz="2000" b="1">
                  <a:latin typeface="Consolas" panose="020B0609020204030204" pitchFamily="49" charset="0"/>
                  <a:ea typeface="楷体" panose="02010609060101010101" pitchFamily="49" charset="-122"/>
                </a:rPr>
                <a:t>文件中</a:t>
              </a:r>
              <a:endPara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AF60FA2-A382-43F3-975F-AF81EF0719AC}"/>
              </a:ext>
            </a:extLst>
          </p:cNvPr>
          <p:cNvSpPr/>
          <p:nvPr/>
        </p:nvSpPr>
        <p:spPr>
          <a:xfrm>
            <a:off x="67274" y="3691157"/>
            <a:ext cx="8950891" cy="27767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9FACB0-883F-4C86-997F-E6DEA69A4CC9}"/>
              </a:ext>
            </a:extLst>
          </p:cNvPr>
          <p:cNvSpPr txBox="1"/>
          <p:nvPr/>
        </p:nvSpPr>
        <p:spPr>
          <a:xfrm>
            <a:off x="3120704" y="4033362"/>
            <a:ext cx="67195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1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Applet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“Exam4_1.class”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1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Applet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BCFCD7-0C70-4393-A7A3-C3E59B20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73" y="571344"/>
            <a:ext cx="3358692" cy="30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1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E04F2-AF27-4F4D-BD32-9FA74CB831B7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的特点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62828D-5351-47D7-9854-A6874AC36BF1}"/>
              </a:ext>
            </a:extLst>
          </p:cNvPr>
          <p:cNvSpPr txBox="1"/>
          <p:nvPr/>
        </p:nvSpPr>
        <p:spPr>
          <a:xfrm>
            <a:off x="0" y="1568741"/>
            <a:ext cx="87998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通常作为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Applet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类的子类，格式如下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: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	public class 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类名 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extends Applet { 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类体 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}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嵌入在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文件中，利用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WWW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浏览器或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Appletviewer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来运行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利用了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WWW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浏览器或</a:t>
            </a: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Appletviewer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所提供的图形用户界面功能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C8D3CD-17DA-4594-AC40-62AB144A115C}"/>
              </a:ext>
            </a:extLst>
          </p:cNvPr>
          <p:cNvSpPr txBox="1"/>
          <p:nvPr/>
        </p:nvSpPr>
        <p:spPr>
          <a:xfrm>
            <a:off x="0" y="3063379"/>
            <a:ext cx="879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Applet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的工作原理</a:t>
            </a:r>
            <a:endParaRPr lang="zh-CN" altLang="en-US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6328418-C55A-4ADB-963B-749020F5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37" y="4025305"/>
            <a:ext cx="3003740" cy="52799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marL="990600" indent="-533400"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源程序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C79DAB2A-4516-4785-8C58-D7AA1EC2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37" y="5119543"/>
            <a:ext cx="3003740" cy="52799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marL="990600" indent="-533400"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lt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字节码文件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88A7C36-21E6-461E-8CE6-BCD20969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623" y="5119543"/>
            <a:ext cx="3505152" cy="52799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marL="990600" indent="-533400"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lt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嵌入到</a:t>
            </a:r>
            <a:r>
              <a:rPr kumimoji="1" lang="en-US" altLang="zh-CN" sz="2000" b="1" dirty="0">
                <a:solidFill>
                  <a:schemeClr val="lt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kumimoji="1" lang="zh-CN" altLang="en-US" sz="2000" b="1" dirty="0">
                <a:solidFill>
                  <a:schemeClr val="lt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文件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530D49A7-2E58-44CF-BDAE-EEE32947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669" y="4025305"/>
            <a:ext cx="3647060" cy="52799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marL="990600" indent="-533400"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lt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WWW</a:t>
            </a:r>
            <a:r>
              <a:rPr kumimoji="1" lang="zh-CN" altLang="en-US" sz="2000" b="1" dirty="0">
                <a:solidFill>
                  <a:schemeClr val="lt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浏览器打开</a:t>
            </a:r>
            <a:r>
              <a:rPr kumimoji="1" lang="en-US" altLang="zh-CN" sz="2000" b="1" dirty="0">
                <a:solidFill>
                  <a:schemeClr val="lt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kumimoji="1" lang="zh-CN" altLang="en-US" sz="2000" b="1" dirty="0">
                <a:solidFill>
                  <a:schemeClr val="lt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文件</a:t>
            </a:r>
          </a:p>
        </p:txBody>
      </p:sp>
      <p:cxnSp>
        <p:nvCxnSpPr>
          <p:cNvPr id="29" name="AutoShape 7">
            <a:extLst>
              <a:ext uri="{FF2B5EF4-FFF2-40B4-BE49-F238E27FC236}">
                <a16:creationId xmlns:a16="http://schemas.microsoft.com/office/drawing/2014/main" id="{5D1D2E5D-124C-403E-B381-EEE10F08B0D9}"/>
              </a:ext>
            </a:extLst>
          </p:cNvPr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2123296" y="4553300"/>
            <a:ext cx="0" cy="566244"/>
          </a:xfrm>
          <a:prstGeom prst="straightConnector1">
            <a:avLst/>
          </a:prstGeom>
          <a:noFill/>
          <a:ln w="38100">
            <a:solidFill>
              <a:srgbClr val="1557AE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8">
            <a:extLst>
              <a:ext uri="{FF2B5EF4-FFF2-40B4-BE49-F238E27FC236}">
                <a16:creationId xmlns:a16="http://schemas.microsoft.com/office/drawing/2014/main" id="{A733912C-0F7F-424A-9624-2AC73628C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296" y="5647538"/>
            <a:ext cx="0" cy="339247"/>
          </a:xfrm>
          <a:prstGeom prst="line">
            <a:avLst/>
          </a:prstGeom>
          <a:noFill/>
          <a:ln w="38100">
            <a:solidFill>
              <a:srgbClr val="1557AE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endParaRPr lang="zh-CN" altLang="en-US" sz="2000" b="1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7A828EB8-CC07-4411-BBB0-5BFD644D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296" y="5986785"/>
            <a:ext cx="4290380" cy="0"/>
          </a:xfrm>
          <a:prstGeom prst="line">
            <a:avLst/>
          </a:prstGeom>
          <a:noFill/>
          <a:ln w="38100">
            <a:solidFill>
              <a:srgbClr val="1557AE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endParaRPr lang="zh-CN" altLang="en-US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BDDB16DC-0526-4EAC-905A-1DD330A36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3676" y="5647538"/>
            <a:ext cx="0" cy="339247"/>
          </a:xfrm>
          <a:prstGeom prst="line">
            <a:avLst/>
          </a:prstGeom>
          <a:noFill/>
          <a:ln w="38100">
            <a:solidFill>
              <a:srgbClr val="1557AE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endParaRPr lang="zh-CN" altLang="en-US" sz="2000" b="1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cxnSp>
        <p:nvCxnSpPr>
          <p:cNvPr id="33" name="AutoShape 11">
            <a:extLst>
              <a:ext uri="{FF2B5EF4-FFF2-40B4-BE49-F238E27FC236}">
                <a16:creationId xmlns:a16="http://schemas.microsoft.com/office/drawing/2014/main" id="{4DB914FB-5894-4248-ABF8-1BD52CC4E77E}"/>
              </a:ext>
            </a:extLst>
          </p:cNvPr>
          <p:cNvCxnSpPr>
            <a:cxnSpLocks noChangeShapeType="1"/>
            <a:stCxn id="27" idx="0"/>
            <a:endCxn id="28" idx="2"/>
          </p:cNvCxnSpPr>
          <p:nvPr/>
        </p:nvCxnSpPr>
        <p:spPr bwMode="auto">
          <a:xfrm flipV="1">
            <a:off x="6378987" y="4553300"/>
            <a:ext cx="0" cy="566244"/>
          </a:xfrm>
          <a:prstGeom prst="straightConnector1">
            <a:avLst/>
          </a:prstGeom>
          <a:noFill/>
          <a:ln w="38100">
            <a:solidFill>
              <a:srgbClr val="1557AE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55BBB17-245E-4904-9260-9647245C3CD7}"/>
              </a:ext>
            </a:extLst>
          </p:cNvPr>
          <p:cNvSpPr/>
          <p:nvPr/>
        </p:nvSpPr>
        <p:spPr>
          <a:xfrm>
            <a:off x="96554" y="3904265"/>
            <a:ext cx="8950891" cy="2348916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679673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PART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8221833-1D9C-43D2-8CB1-5E28E9C9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400">
                <a:solidFill>
                  <a:schemeClr val="tx2"/>
                </a:solidFill>
                <a:latin typeface="Consolas" panose="020B0609020204030204" pitchFamily="49" charset="0"/>
              </a:rPr>
              <a:t>2.1 </a:t>
            </a:r>
            <a:r>
              <a:rPr lang="zh-CN" altLang="en-US" sz="2400">
                <a:solidFill>
                  <a:schemeClr val="tx2"/>
                </a:solidFill>
                <a:latin typeface="Consolas" panose="020B0609020204030204" pitchFamily="49" charset="0"/>
              </a:rPr>
              <a:t>所有小应用程序的根源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FD7655A-B055-4691-91AD-150033B4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zh-CN" sz="2400" b="1">
              <a:latin typeface="Consolas" panose="020B0609020204030204" pitchFamily="49" charset="0"/>
            </a:endParaRP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E4EEC725-9714-43FF-AE80-102EA8E5A3BB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304800"/>
            <a:ext cx="8764588" cy="461963"/>
            <a:chOff x="74" y="192"/>
            <a:chExt cx="5521" cy="291"/>
          </a:xfrm>
        </p:grpSpPr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F702B6AC-D38F-4290-AA13-E38EF2713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" y="192"/>
              <a:ext cx="3220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Consolas" panose="020B0609020204030204" pitchFamily="49" charset="0"/>
                </a:rPr>
                <a:t>http://someLocation/file.html</a:t>
              </a: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1FC64BC0-4D71-4156-AC24-A835EFBD3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192"/>
              <a:ext cx="2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Consolas" panose="020B0609020204030204" pitchFamily="49" charset="0"/>
                </a:rPr>
                <a:t>1. Browser loads URL</a:t>
              </a:r>
            </a:p>
          </p:txBody>
        </p:sp>
      </p:grpSp>
      <p:grpSp>
        <p:nvGrpSpPr>
          <p:cNvPr id="24" name="Group 8">
            <a:extLst>
              <a:ext uri="{FF2B5EF4-FFF2-40B4-BE49-F238E27FC236}">
                <a16:creationId xmlns:a16="http://schemas.microsoft.com/office/drawing/2014/main" id="{99D5D7F9-C2D5-4E4F-BA0E-ACB279F1D9F3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838200"/>
            <a:ext cx="7569201" cy="1728788"/>
            <a:chOff x="506" y="528"/>
            <a:chExt cx="4768" cy="1089"/>
          </a:xfrm>
        </p:grpSpPr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248082BC-1A1D-44D8-9682-3675A4959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768"/>
              <a:ext cx="1936" cy="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Consolas" panose="020B0609020204030204" pitchFamily="49" charset="0"/>
                </a:rPr>
                <a:t>&lt;Html&gt;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Consolas" panose="020B0609020204030204" pitchFamily="49" charset="0"/>
                </a:rPr>
                <a:t>&lt;Applet code= ….&gt;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Consolas" panose="020B0609020204030204" pitchFamily="49" charset="0"/>
                </a:rPr>
                <a:t>&lt;/Applet&gt;</a:t>
              </a:r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058E68FB-00C2-42BC-8EDE-D4CD2F144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864"/>
              <a:ext cx="1936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Consolas" panose="020B0609020204030204" pitchFamily="49" charset="0"/>
                </a:rPr>
                <a:t>2. Browser loads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Consolas" panose="020B0609020204030204" pitchFamily="49" charset="0"/>
                </a:rPr>
                <a:t>    HTML document</a:t>
              </a:r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CB4B4C77-E5FF-41DF-8704-6FD4C3CD5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Group 12">
            <a:extLst>
              <a:ext uri="{FF2B5EF4-FFF2-40B4-BE49-F238E27FC236}">
                <a16:creationId xmlns:a16="http://schemas.microsoft.com/office/drawing/2014/main" id="{FD62CD6F-6D61-46A6-A6AC-92619E6C8FAB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2743203"/>
            <a:ext cx="7053264" cy="904876"/>
            <a:chOff x="842" y="1728"/>
            <a:chExt cx="4443" cy="570"/>
          </a:xfrm>
        </p:grpSpPr>
        <p:sp>
          <p:nvSpPr>
            <p:cNvPr id="39" name="Text Box 13">
              <a:extLst>
                <a:ext uri="{FF2B5EF4-FFF2-40B4-BE49-F238E27FC236}">
                  <a16:creationId xmlns:a16="http://schemas.microsoft.com/office/drawing/2014/main" id="{92696029-8C26-4718-AE1C-87551BE8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968"/>
              <a:ext cx="140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Consolas" panose="020B0609020204030204" pitchFamily="49" charset="0"/>
                </a:rPr>
                <a:t>Applet class</a:t>
              </a:r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5BE09DFD-9385-47EA-9876-AEAEE237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1728"/>
              <a:ext cx="2043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Consolas" panose="020B0609020204030204" pitchFamily="49" charset="0"/>
                </a:rPr>
                <a:t>3. Browser loads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applet classes</a:t>
              </a:r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405E5C5B-9828-4BC0-A952-7757DC1DA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onsolas" panose="020B0609020204030204" pitchFamily="49" charset="0"/>
              </a:endParaRPr>
            </a:p>
          </p:txBody>
        </p:sp>
      </p:grpSp>
      <p:grpSp>
        <p:nvGrpSpPr>
          <p:cNvPr id="42" name="Group 16">
            <a:extLst>
              <a:ext uri="{FF2B5EF4-FFF2-40B4-BE49-F238E27FC236}">
                <a16:creationId xmlns:a16="http://schemas.microsoft.com/office/drawing/2014/main" id="{6E24DB3A-4659-41E7-BFFF-54C06D12F012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3657600"/>
            <a:ext cx="8988426" cy="2971800"/>
            <a:chOff x="134" y="2304"/>
            <a:chExt cx="5662" cy="1872"/>
          </a:xfrm>
        </p:grpSpPr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AC72CDCB-FF8A-457A-836C-A6E13A27D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" y="2448"/>
              <a:ext cx="4176" cy="172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zh-CN" sz="2400" b="1">
                <a:latin typeface="Consolas" panose="020B0609020204030204" pitchFamily="49" charset="0"/>
              </a:endParaRPr>
            </a:p>
          </p:txBody>
        </p:sp>
        <p:sp>
          <p:nvSpPr>
            <p:cNvPr id="44" name="Text Box 18">
              <a:extLst>
                <a:ext uri="{FF2B5EF4-FFF2-40B4-BE49-F238E27FC236}">
                  <a16:creationId xmlns:a16="http://schemas.microsoft.com/office/drawing/2014/main" id="{23AB5DDF-F03D-4994-8A40-32EF6A828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2576"/>
              <a:ext cx="10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Consolas" panose="020B0609020204030204" pitchFamily="49" charset="0"/>
                </a:rPr>
                <a:t>Location:</a:t>
              </a:r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ABD3910E-CCAB-466C-8A82-7A0AFBDC6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" y="2576"/>
              <a:ext cx="3220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Consolas" panose="020B0609020204030204" pitchFamily="49" charset="0"/>
                </a:rPr>
                <a:t>http://someLocation/file.html</a:t>
              </a:r>
            </a:p>
          </p:txBody>
        </p:sp>
        <p:sp>
          <p:nvSpPr>
            <p:cNvPr id="47" name="Line 20">
              <a:extLst>
                <a:ext uri="{FF2B5EF4-FFF2-40B4-BE49-F238E27FC236}">
                  <a16:creationId xmlns:a16="http://schemas.microsoft.com/office/drawing/2014/main" id="{4E9CA211-299E-4B0A-800D-EEB9D947A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" y="2928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48" name="Line 21">
              <a:extLst>
                <a:ext uri="{FF2B5EF4-FFF2-40B4-BE49-F238E27FC236}">
                  <a16:creationId xmlns:a16="http://schemas.microsoft.com/office/drawing/2014/main" id="{4FF3FD26-7F38-4AD2-BAA5-F6937F665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" y="384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33CB535C-FB54-4738-ACA7-A129ABC68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792"/>
              <a:ext cx="11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Consolas" panose="020B0609020204030204" pitchFamily="49" charset="0"/>
                </a:rPr>
                <a:t>Loading...</a:t>
              </a:r>
            </a:p>
          </p:txBody>
        </p:sp>
        <p:sp>
          <p:nvSpPr>
            <p:cNvPr id="50" name="Line 23">
              <a:extLst>
                <a:ext uri="{FF2B5EF4-FFF2-40B4-BE49-F238E27FC236}">
                  <a16:creationId xmlns:a16="http://schemas.microsoft.com/office/drawing/2014/main" id="{823D7DC3-190B-437D-A4C1-3A1B3D80F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onsolas" panose="020B0609020204030204" pitchFamily="49" charset="0"/>
              </a:endParaRPr>
            </a:p>
          </p:txBody>
        </p:sp>
        <p:graphicFrame>
          <p:nvGraphicFramePr>
            <p:cNvPr id="51" name="Object 24">
              <a:extLst>
                <a:ext uri="{FF2B5EF4-FFF2-40B4-BE49-F238E27FC236}">
                  <a16:creationId xmlns:a16="http://schemas.microsoft.com/office/drawing/2014/main" id="{15626558-F2E1-49F8-83B9-BE312384CE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928"/>
            <a:ext cx="3247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剪辑" r:id="rId4" imgW="5154120" imgH="3928680" progId="MS_ClipArt_Gallery.2">
                    <p:embed/>
                  </p:oleObj>
                </mc:Choice>
                <mc:Fallback>
                  <p:oleObj name="剪辑" r:id="rId4" imgW="5154120" imgH="3928680" progId="MS_ClipArt_Gallery.2">
                    <p:embed/>
                    <p:pic>
                      <p:nvPicPr>
                        <p:cNvPr id="514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28"/>
                          <a:ext cx="3247" cy="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 Box 25">
              <a:extLst>
                <a:ext uri="{FF2B5EF4-FFF2-40B4-BE49-F238E27FC236}">
                  <a16:creationId xmlns:a16="http://schemas.microsoft.com/office/drawing/2014/main" id="{495785AF-0FC3-476D-8C7B-EA42529C1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" y="2910"/>
              <a:ext cx="1615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Consolas" panose="020B0609020204030204" pitchFamily="49" charset="0"/>
                </a:rPr>
                <a:t>4. Browser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run applet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5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E04F2-AF27-4F4D-BD32-9FA74CB831B7}"/>
              </a:ext>
            </a:extLst>
          </p:cNvPr>
          <p:cNvSpPr/>
          <p:nvPr/>
        </p:nvSpPr>
        <p:spPr>
          <a:xfrm>
            <a:off x="0" y="1106321"/>
            <a:ext cx="9144000" cy="462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Applet</a:t>
            </a:r>
            <a:r>
              <a:rPr lang="zh-CN" altLang="en-US" sz="2400" b="1" dirty="0"/>
              <a:t>程序的限制</a:t>
            </a:r>
          </a:p>
        </p:txBody>
      </p:sp>
      <p:grpSp>
        <p:nvGrpSpPr>
          <p:cNvPr id="18" name="Group 41">
            <a:extLst>
              <a:ext uri="{FF2B5EF4-FFF2-40B4-BE49-F238E27FC236}">
                <a16:creationId xmlns:a16="http://schemas.microsoft.com/office/drawing/2014/main" id="{553B69E2-80BD-4D5D-9A8D-6E7911B814A5}"/>
              </a:ext>
            </a:extLst>
          </p:cNvPr>
          <p:cNvGrpSpPr>
            <a:grpSpLocks/>
          </p:cNvGrpSpPr>
          <p:nvPr/>
        </p:nvGrpSpPr>
        <p:grpSpPr bwMode="auto">
          <a:xfrm>
            <a:off x="232652" y="1713079"/>
            <a:ext cx="8382000" cy="3236426"/>
            <a:chOff x="384" y="1392"/>
            <a:chExt cx="5280" cy="2544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DC82DB3-64DB-49A5-8730-C719D098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1392"/>
              <a:ext cx="2917" cy="25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6F7835C7-E021-45E0-9E1B-FA414866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" y="2166"/>
              <a:ext cx="1173" cy="522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b="1" dirty="0">
                  <a:latin typeface="Times New Roman" pitchFamily="18" charset="0"/>
                </a:rPr>
                <a:t>applet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39CF6610-0D1B-47B3-A078-8EE76BC1F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1488"/>
              <a:ext cx="9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b="1">
                  <a:latin typeface="Times New Roman" pitchFamily="18" charset="0"/>
                </a:rPr>
                <a:t>Browser</a:t>
              </a:r>
            </a:p>
            <a:p>
              <a:pPr algn="just" eaLnBrk="0" hangingPunct="0"/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46A96488-C8F8-40B6-B3A3-F6C63D2B4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7"/>
              <a:ext cx="1356" cy="53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latin typeface="Times New Roman" pitchFamily="18" charset="0"/>
                </a:rPr>
                <a:t>SERVER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57D6AA70-C8C0-4309-B4FD-1620CF3AD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2" y="2423"/>
              <a:ext cx="987" cy="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AutoShape 14">
              <a:extLst>
                <a:ext uri="{FF2B5EF4-FFF2-40B4-BE49-F238E27FC236}">
                  <a16:creationId xmlns:a16="http://schemas.microsoft.com/office/drawing/2014/main" id="{62D4D0E9-03B6-4B33-9862-D40FCEC96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73"/>
              <a:ext cx="1008" cy="3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sz="2000" b="1">
                  <a:latin typeface="Times New Roman" pitchFamily="18" charset="0"/>
                </a:rPr>
                <a:t>本地程序</a:t>
              </a:r>
              <a:endParaRPr lang="zh-CN" altLang="en-US"/>
            </a:p>
          </p:txBody>
        </p:sp>
        <p:sp>
          <p:nvSpPr>
            <p:cNvPr id="37" name="AutoShape 16">
              <a:extLst>
                <a:ext uri="{FF2B5EF4-FFF2-40B4-BE49-F238E27FC236}">
                  <a16:creationId xmlns:a16="http://schemas.microsoft.com/office/drawing/2014/main" id="{E1CAFCC6-277F-4A12-832B-BAE3A1B9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256"/>
              <a:ext cx="617" cy="419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b="1">
                  <a:latin typeface="Times New Roman" pitchFamily="18" charset="0"/>
                </a:rPr>
                <a:t>file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id="{8B15C9AE-D10E-4187-9EE8-59D6CED38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4" y="1827"/>
              <a:ext cx="787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8">
              <a:extLst>
                <a:ext uri="{FF2B5EF4-FFF2-40B4-BE49-F238E27FC236}">
                  <a16:creationId xmlns:a16="http://schemas.microsoft.com/office/drawing/2014/main" id="{58E525E2-96D6-4D32-80F3-43E5E015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72"/>
              <a:ext cx="942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19">
              <a:extLst>
                <a:ext uri="{FF2B5EF4-FFF2-40B4-BE49-F238E27FC236}">
                  <a16:creationId xmlns:a16="http://schemas.microsoft.com/office/drawing/2014/main" id="{CBAFC443-A4B2-401D-8841-F5CC2992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32"/>
              <a:ext cx="1361" cy="39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CN" b="1">
                  <a:latin typeface="Times New Roman" pitchFamily="18" charset="0"/>
                </a:rPr>
                <a:t>SERVER</a:t>
              </a:r>
            </a:p>
          </p:txBody>
        </p:sp>
        <p:sp>
          <p:nvSpPr>
            <p:cNvPr id="41" name="Line 20">
              <a:extLst>
                <a:ext uri="{FF2B5EF4-FFF2-40B4-BE49-F238E27FC236}">
                  <a16:creationId xmlns:a16="http://schemas.microsoft.com/office/drawing/2014/main" id="{F7E220ED-914C-4BEB-AEE5-38250670D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520"/>
              <a:ext cx="1033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FA5A9894-98E7-4FBD-B748-4045A9873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504"/>
              <a:ext cx="63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b="1">
                  <a:latin typeface="Times New Roman" pitchFamily="18" charset="0"/>
                </a:rPr>
                <a:t>local</a:t>
              </a:r>
            </a:p>
          </p:txBody>
        </p:sp>
        <p:sp>
          <p:nvSpPr>
            <p:cNvPr id="47" name="Text Box 31">
              <a:extLst>
                <a:ext uri="{FF2B5EF4-FFF2-40B4-BE49-F238E27FC236}">
                  <a16:creationId xmlns:a16="http://schemas.microsoft.com/office/drawing/2014/main" id="{CB09AAC7-FA2D-4F7A-91DF-A0ACAF617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82010">
              <a:off x="1807" y="2114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hlink"/>
                  </a:solidFill>
                  <a:latin typeface="Times New Roman" pitchFamily="18" charset="0"/>
                </a:rPr>
                <a:t>connection</a:t>
              </a:r>
            </a:p>
          </p:txBody>
        </p:sp>
        <p:sp>
          <p:nvSpPr>
            <p:cNvPr id="48" name="Text Box 32">
              <a:extLst>
                <a:ext uri="{FF2B5EF4-FFF2-40B4-BE49-F238E27FC236}">
                  <a16:creationId xmlns:a16="http://schemas.microsoft.com/office/drawing/2014/main" id="{C85CFCC0-E3F0-46B1-80E9-279D33A94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304689">
              <a:off x="1812" y="2739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hlink"/>
                  </a:solidFill>
                  <a:latin typeface="Times New Roman" pitchFamily="18" charset="0"/>
                </a:rPr>
                <a:t>connection</a:t>
              </a:r>
            </a:p>
          </p:txBody>
        </p:sp>
        <p:sp>
          <p:nvSpPr>
            <p:cNvPr id="49" name="Text Box 33">
              <a:extLst>
                <a:ext uri="{FF2B5EF4-FFF2-40B4-BE49-F238E27FC236}">
                  <a16:creationId xmlns:a16="http://schemas.microsoft.com/office/drawing/2014/main" id="{1E494F4C-5877-4118-BBB7-44056D514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64"/>
              <a:ext cx="1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applet</a:t>
              </a:r>
              <a:r>
                <a:rPr lang="zh-CN" altLang="en-US" b="1">
                  <a:solidFill>
                    <a:schemeClr val="folHlink"/>
                  </a:solidFill>
                  <a:latin typeface="Times New Roman" pitchFamily="18" charset="0"/>
                </a:rPr>
                <a:t>被下载的</a:t>
              </a:r>
              <a:endParaRPr lang="zh-CN" altLang="en-US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0" name="Text Box 34">
              <a:extLst>
                <a:ext uri="{FF2B5EF4-FFF2-40B4-BE49-F238E27FC236}">
                  <a16:creationId xmlns:a16="http://schemas.microsoft.com/office/drawing/2014/main" id="{22ECD00C-4B3A-4D27-9100-F91639E53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360"/>
              <a:ext cx="1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folHlink"/>
                  </a:solidFill>
                  <a:latin typeface="Times New Roman" pitchFamily="18" charset="0"/>
                </a:rPr>
                <a:t>与</a:t>
              </a:r>
              <a:r>
                <a:rPr lang="en-US" altLang="zh-CN" b="1" dirty="0">
                  <a:solidFill>
                    <a:schemeClr val="folHlink"/>
                  </a:solidFill>
                  <a:latin typeface="Times New Roman" pitchFamily="18" charset="0"/>
                </a:rPr>
                <a:t>applet</a:t>
              </a:r>
              <a:r>
                <a:rPr lang="zh-CN" altLang="en-US" b="1" dirty="0">
                  <a:solidFill>
                    <a:schemeClr val="folHlink"/>
                  </a:solidFill>
                  <a:latin typeface="Times New Roman" pitchFamily="18" charset="0"/>
                </a:rPr>
                <a:t>无关的</a:t>
              </a:r>
              <a:endParaRPr lang="zh-CN" altLang="en-US" dirty="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E70B2C43-07E1-45F8-BA99-15DC8EA22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88"/>
              <a:ext cx="816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36">
              <a:extLst>
                <a:ext uri="{FF2B5EF4-FFF2-40B4-BE49-F238E27FC236}">
                  <a16:creationId xmlns:a16="http://schemas.microsoft.com/office/drawing/2014/main" id="{172EFA7E-1AB4-4A51-BA3C-43339BB4B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585"/>
              <a:ext cx="89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本地方法</a:t>
              </a:r>
            </a:p>
          </p:txBody>
        </p:sp>
      </p:grpSp>
      <p:sp>
        <p:nvSpPr>
          <p:cNvPr id="2" name="乘号 1">
            <a:extLst>
              <a:ext uri="{FF2B5EF4-FFF2-40B4-BE49-F238E27FC236}">
                <a16:creationId xmlns:a16="http://schemas.microsoft.com/office/drawing/2014/main" id="{E2D45A1A-C8E5-4F98-8AAD-3705A5A5A3E3}"/>
              </a:ext>
            </a:extLst>
          </p:cNvPr>
          <p:cNvSpPr/>
          <p:nvPr/>
        </p:nvSpPr>
        <p:spPr>
          <a:xfrm>
            <a:off x="2733962" y="3093799"/>
            <a:ext cx="871129" cy="896462"/>
          </a:xfrm>
          <a:prstGeom prst="mathMultiply">
            <a:avLst>
              <a:gd name="adj1" fmla="val 52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乘号 63">
            <a:extLst>
              <a:ext uri="{FF2B5EF4-FFF2-40B4-BE49-F238E27FC236}">
                <a16:creationId xmlns:a16="http://schemas.microsoft.com/office/drawing/2014/main" id="{E044E2DE-5A6B-4A46-B16C-2129D5926FE4}"/>
              </a:ext>
            </a:extLst>
          </p:cNvPr>
          <p:cNvSpPr/>
          <p:nvPr/>
        </p:nvSpPr>
        <p:spPr>
          <a:xfrm>
            <a:off x="5981847" y="2022008"/>
            <a:ext cx="871129" cy="896462"/>
          </a:xfrm>
          <a:prstGeom prst="mathMultiply">
            <a:avLst>
              <a:gd name="adj1" fmla="val 52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乘号 64">
            <a:extLst>
              <a:ext uri="{FF2B5EF4-FFF2-40B4-BE49-F238E27FC236}">
                <a16:creationId xmlns:a16="http://schemas.microsoft.com/office/drawing/2014/main" id="{FC10D96C-8AEF-48BD-87FA-938FD83F72B2}"/>
              </a:ext>
            </a:extLst>
          </p:cNvPr>
          <p:cNvSpPr/>
          <p:nvPr/>
        </p:nvSpPr>
        <p:spPr>
          <a:xfrm>
            <a:off x="6357636" y="2651410"/>
            <a:ext cx="871129" cy="896462"/>
          </a:xfrm>
          <a:prstGeom prst="mathMultiply">
            <a:avLst>
              <a:gd name="adj1" fmla="val 52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乘号 65">
            <a:extLst>
              <a:ext uri="{FF2B5EF4-FFF2-40B4-BE49-F238E27FC236}">
                <a16:creationId xmlns:a16="http://schemas.microsoft.com/office/drawing/2014/main" id="{58AC3C18-1F99-4AA2-932D-044748714E24}"/>
              </a:ext>
            </a:extLst>
          </p:cNvPr>
          <p:cNvSpPr/>
          <p:nvPr/>
        </p:nvSpPr>
        <p:spPr>
          <a:xfrm>
            <a:off x="5428155" y="3439966"/>
            <a:ext cx="871129" cy="896462"/>
          </a:xfrm>
          <a:prstGeom prst="mathMultiply">
            <a:avLst>
              <a:gd name="adj1" fmla="val 52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34">
            <a:extLst>
              <a:ext uri="{FF2B5EF4-FFF2-40B4-BE49-F238E27FC236}">
                <a16:creationId xmlns:a16="http://schemas.microsoft.com/office/drawing/2014/main" id="{4050B2E7-30E2-4EC1-9462-A5FE407C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184" y="2257660"/>
            <a:ext cx="6062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rgbClr val="C00000"/>
                </a:solidFill>
                <a:latin typeface="Times New Roman" pitchFamily="18" charset="0"/>
              </a:rPr>
              <a:t>√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FE70FB2-B981-451C-8B05-55E09878E607}"/>
              </a:ext>
            </a:extLst>
          </p:cNvPr>
          <p:cNvSpPr txBox="1"/>
          <p:nvPr/>
        </p:nvSpPr>
        <p:spPr>
          <a:xfrm>
            <a:off x="0" y="5121355"/>
            <a:ext cx="9144000" cy="1323439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不能在宿主机上读写文件。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不能调用本地方法；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不能充当网络服务器，监听或接收来自远程系统的连接请求。。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不能够开启宿主机上其他任何的程序</a:t>
            </a:r>
          </a:p>
        </p:txBody>
      </p:sp>
    </p:spTree>
    <p:extLst>
      <p:ext uri="{BB962C8B-B14F-4D97-AF65-F5344CB8AC3E}">
        <p14:creationId xmlns:p14="http://schemas.microsoft.com/office/powerpoint/2010/main" val="37849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8076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6352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545376-e3fd-4610-a51c-6381d15c7cde"/>
  <p:tag name="COMMONDATA" val="eyJoZGlkIjoiZTk4ZjcyYzlhOTNiNzZmNDBlZjIxNjFiMGM5MTh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24337</TotalTime>
  <Words>5767</Words>
  <Application>Microsoft Office PowerPoint</Application>
  <PresentationFormat>全屏显示(4:3)</PresentationFormat>
  <Paragraphs>722</Paragraphs>
  <Slides>47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Monaco</vt:lpstr>
      <vt:lpstr>黑体</vt:lpstr>
      <vt:lpstr>楷体</vt:lpstr>
      <vt:lpstr>隶书</vt:lpstr>
      <vt:lpstr>微软雅黑</vt:lpstr>
      <vt:lpstr>Arial</vt:lpstr>
      <vt:lpstr>Arial Black</vt:lpstr>
      <vt:lpstr>Berlin Sans FB Demi</vt:lpstr>
      <vt:lpstr>Broadway</vt:lpstr>
      <vt:lpstr>Calibri</vt:lpstr>
      <vt:lpstr>Consolas</vt:lpstr>
      <vt:lpstr>Stencil</vt:lpstr>
      <vt:lpstr>Tahoma</vt:lpstr>
      <vt:lpstr>Times New Roman</vt:lpstr>
      <vt:lpstr>Wingdings</vt:lpstr>
      <vt:lpstr>Office 主题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Wei Feng</cp:lastModifiedBy>
  <cp:revision>3142</cp:revision>
  <cp:lastPrinted>2015-09-08T03:57:00Z</cp:lastPrinted>
  <dcterms:created xsi:type="dcterms:W3CDTF">2015-09-04T08:06:00Z</dcterms:created>
  <dcterms:modified xsi:type="dcterms:W3CDTF">2023-06-05T23:17:35Z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02D4989C3C2049438C59D1D7B72F4D5A</vt:lpwstr>
  </property>
  <property fmtid="{D5CDD505-2E9C-101B-9397-08002B2CF9AE}" pid="3" name="KSOProductBuildVer">
    <vt:lpwstr>2052-11.1.0.12980</vt:lpwstr>
  </property>
</Properties>
</file>